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75"/>
  </p:notesMasterIdLst>
  <p:sldIdLst>
    <p:sldId id="345" r:id="rId2"/>
    <p:sldId id="257" r:id="rId3"/>
    <p:sldId id="258" r:id="rId4"/>
    <p:sldId id="259" r:id="rId5"/>
    <p:sldId id="261" r:id="rId6"/>
    <p:sldId id="262" r:id="rId7"/>
    <p:sldId id="260" r:id="rId8"/>
    <p:sldId id="263" r:id="rId9"/>
    <p:sldId id="264" r:id="rId10"/>
    <p:sldId id="265" r:id="rId11"/>
    <p:sldId id="266" r:id="rId12"/>
    <p:sldId id="267" r:id="rId13"/>
    <p:sldId id="275" r:id="rId14"/>
    <p:sldId id="289" r:id="rId15"/>
    <p:sldId id="268" r:id="rId16"/>
    <p:sldId id="270" r:id="rId17"/>
    <p:sldId id="276" r:id="rId18"/>
    <p:sldId id="269" r:id="rId19"/>
    <p:sldId id="272" r:id="rId20"/>
    <p:sldId id="290" r:id="rId21"/>
    <p:sldId id="291" r:id="rId22"/>
    <p:sldId id="273" r:id="rId23"/>
    <p:sldId id="292" r:id="rId24"/>
    <p:sldId id="285" r:id="rId25"/>
    <p:sldId id="293" r:id="rId26"/>
    <p:sldId id="296" r:id="rId27"/>
    <p:sldId id="297" r:id="rId28"/>
    <p:sldId id="288" r:id="rId29"/>
    <p:sldId id="306" r:id="rId30"/>
    <p:sldId id="305" r:id="rId31"/>
    <p:sldId id="294" r:id="rId32"/>
    <p:sldId id="298" r:id="rId33"/>
    <p:sldId id="299" r:id="rId34"/>
    <p:sldId id="300" r:id="rId35"/>
    <p:sldId id="295" r:id="rId36"/>
    <p:sldId id="301" r:id="rId37"/>
    <p:sldId id="302" r:id="rId38"/>
    <p:sldId id="303" r:id="rId39"/>
    <p:sldId id="304" r:id="rId40"/>
    <p:sldId id="307" r:id="rId41"/>
    <p:sldId id="309" r:id="rId42"/>
    <p:sldId id="315" r:id="rId43"/>
    <p:sldId id="344" r:id="rId44"/>
    <p:sldId id="310" r:id="rId45"/>
    <p:sldId id="316" r:id="rId46"/>
    <p:sldId id="311" r:id="rId47"/>
    <p:sldId id="312" r:id="rId48"/>
    <p:sldId id="318" r:id="rId49"/>
    <p:sldId id="313" r:id="rId50"/>
    <p:sldId id="314" r:id="rId51"/>
    <p:sldId id="319" r:id="rId52"/>
    <p:sldId id="320" r:id="rId53"/>
    <p:sldId id="321" r:id="rId54"/>
    <p:sldId id="322" r:id="rId55"/>
    <p:sldId id="327" r:id="rId56"/>
    <p:sldId id="329" r:id="rId57"/>
    <p:sldId id="326" r:id="rId58"/>
    <p:sldId id="330" r:id="rId59"/>
    <p:sldId id="331" r:id="rId60"/>
    <p:sldId id="332" r:id="rId61"/>
    <p:sldId id="333" r:id="rId62"/>
    <p:sldId id="334" r:id="rId63"/>
    <p:sldId id="335" r:id="rId64"/>
    <p:sldId id="336" r:id="rId65"/>
    <p:sldId id="337" r:id="rId66"/>
    <p:sldId id="338" r:id="rId67"/>
    <p:sldId id="339" r:id="rId68"/>
    <p:sldId id="340" r:id="rId69"/>
    <p:sldId id="342" r:id="rId70"/>
    <p:sldId id="323" r:id="rId71"/>
    <p:sldId id="325" r:id="rId72"/>
    <p:sldId id="324" r:id="rId73"/>
    <p:sldId id="343"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845" autoAdjust="0"/>
  </p:normalViewPr>
  <p:slideViewPr>
    <p:cSldViewPr>
      <p:cViewPr varScale="1">
        <p:scale>
          <a:sx n="101" d="100"/>
          <a:sy n="101" d="100"/>
        </p:scale>
        <p:origin x="183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F330D3B-256B-4885-80D9-3B987393CF33}" type="datetimeFigureOut">
              <a:rPr lang="fa-IR" smtClean="0"/>
              <a:pPr/>
              <a:t>04/02/1442</a:t>
            </a:fld>
            <a:endParaRPr lang="fa-I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D303924A-E149-49DB-9334-B9A174CD27FE}" type="slidenum">
              <a:rPr lang="fa-IR" smtClean="0"/>
              <a:pPr/>
              <a:t>‹#›</a:t>
            </a:fld>
            <a:endParaRPr lang="fa-IR"/>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D303924A-E149-49DB-9334-B9A174CD27FE}" type="slidenum">
              <a:rPr lang="fa-IR" smtClean="0"/>
              <a:pPr/>
              <a:t>2</a:t>
            </a:fld>
            <a:endParaRPr lang="fa-I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D303924A-E149-49DB-9334-B9A174CD27FE}" type="slidenum">
              <a:rPr lang="fa-IR" smtClean="0"/>
              <a:pPr/>
              <a:t>16</a:t>
            </a:fld>
            <a:endParaRPr lang="fa-I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D303924A-E149-49DB-9334-B9A174CD27FE}" type="slidenum">
              <a:rPr lang="fa-IR" smtClean="0"/>
              <a:pPr/>
              <a:t>19</a:t>
            </a:fld>
            <a:endParaRPr lang="fa-I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D303924A-E149-49DB-9334-B9A174CD27FE}" type="slidenum">
              <a:rPr lang="fa-IR" smtClean="0"/>
              <a:pPr/>
              <a:t>21</a:t>
            </a:fld>
            <a:endParaRPr lang="fa-I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D303924A-E149-49DB-9334-B9A174CD27FE}" type="slidenum">
              <a:rPr lang="fa-IR" smtClean="0"/>
              <a:pPr/>
              <a:t>25</a:t>
            </a:fld>
            <a:endParaRPr lang="fa-I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D303924A-E149-49DB-9334-B9A174CD27FE}" type="slidenum">
              <a:rPr lang="fa-IR" smtClean="0"/>
              <a:pPr/>
              <a:t>26</a:t>
            </a:fld>
            <a:endParaRPr lang="fa-I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D303924A-E149-49DB-9334-B9A174CD27FE}" type="slidenum">
              <a:rPr lang="fa-IR" smtClean="0"/>
              <a:pPr/>
              <a:t>29</a:t>
            </a:fld>
            <a:endParaRPr lang="fa-I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D303924A-E149-49DB-9334-B9A174CD27FE}" type="slidenum">
              <a:rPr lang="fa-IR" smtClean="0"/>
              <a:pPr/>
              <a:t>31</a:t>
            </a:fld>
            <a:endParaRPr lang="fa-I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D303924A-E149-49DB-9334-B9A174CD27FE}" type="slidenum">
              <a:rPr lang="fa-IR" smtClean="0"/>
              <a:pPr/>
              <a:t>43</a:t>
            </a:fld>
            <a:endParaRPr lang="fa-I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D303924A-E149-49DB-9334-B9A174CD27FE}" type="slidenum">
              <a:rPr lang="fa-IR" smtClean="0"/>
              <a:pPr/>
              <a:t>46</a:t>
            </a:fld>
            <a:endParaRPr lang="fa-I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D303924A-E149-49DB-9334-B9A174CD27FE}" type="slidenum">
              <a:rPr lang="fa-IR" smtClean="0"/>
              <a:pPr/>
              <a:t>48</a:t>
            </a:fld>
            <a:endParaRPr lang="fa-I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D303924A-E149-49DB-9334-B9A174CD27FE}" type="slidenum">
              <a:rPr lang="fa-IR" smtClean="0"/>
              <a:pPr/>
              <a:t>3</a:t>
            </a:fld>
            <a:endParaRPr lang="fa-I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D303924A-E149-49DB-9334-B9A174CD27FE}" type="slidenum">
              <a:rPr lang="fa-IR" smtClean="0"/>
              <a:pPr/>
              <a:t>55</a:t>
            </a:fld>
            <a:endParaRPr lang="fa-I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D303924A-E149-49DB-9334-B9A174CD27FE}" type="slidenum">
              <a:rPr lang="fa-IR" smtClean="0"/>
              <a:pPr/>
              <a:t>4</a:t>
            </a:fld>
            <a:endParaRPr lang="fa-I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D303924A-E149-49DB-9334-B9A174CD27FE}" type="slidenum">
              <a:rPr lang="fa-IR" smtClean="0"/>
              <a:pPr/>
              <a:t>7</a:t>
            </a:fld>
            <a:endParaRPr lang="fa-I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D303924A-E149-49DB-9334-B9A174CD27FE}" type="slidenum">
              <a:rPr lang="fa-IR" smtClean="0"/>
              <a:pPr/>
              <a:t>8</a:t>
            </a:fld>
            <a:endParaRPr lang="fa-I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D303924A-E149-49DB-9334-B9A174CD27FE}" type="slidenum">
              <a:rPr lang="fa-IR" smtClean="0"/>
              <a:pPr/>
              <a:t>10</a:t>
            </a:fld>
            <a:endParaRPr lang="fa-I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D303924A-E149-49DB-9334-B9A174CD27FE}" type="slidenum">
              <a:rPr lang="fa-IR" smtClean="0"/>
              <a:pPr/>
              <a:t>11</a:t>
            </a:fld>
            <a:endParaRPr lang="fa-I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D303924A-E149-49DB-9334-B9A174CD27FE}" type="slidenum">
              <a:rPr lang="fa-IR" smtClean="0"/>
              <a:pPr/>
              <a:t>12</a:t>
            </a:fld>
            <a:endParaRPr lang="fa-I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a-IR" dirty="0"/>
          </a:p>
        </p:txBody>
      </p:sp>
      <p:sp>
        <p:nvSpPr>
          <p:cNvPr id="4" name="Slide Number Placeholder 3"/>
          <p:cNvSpPr>
            <a:spLocks noGrp="1"/>
          </p:cNvSpPr>
          <p:nvPr>
            <p:ph type="sldNum" sz="quarter" idx="10"/>
          </p:nvPr>
        </p:nvSpPr>
        <p:spPr/>
        <p:txBody>
          <a:bodyPr/>
          <a:lstStyle/>
          <a:p>
            <a:fld id="{D303924A-E149-49DB-9334-B9A174CD27FE}" type="slidenum">
              <a:rPr lang="fa-IR" smtClean="0"/>
              <a:pPr/>
              <a:t>13</a:t>
            </a:fld>
            <a:endParaRPr lang="fa-I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08D93C3-C9C9-4732-AE9E-408A10C2EA1C}" type="datetime1">
              <a:rPr lang="en-US" smtClean="0"/>
              <a:pPr/>
              <a:t>9/21/2020</a:t>
            </a:fld>
            <a:endParaRPr lang="en-US"/>
          </a:p>
        </p:txBody>
      </p:sp>
      <p:sp>
        <p:nvSpPr>
          <p:cNvPr id="5" name="Footer Placeholder 4"/>
          <p:cNvSpPr>
            <a:spLocks noGrp="1"/>
          </p:cNvSpPr>
          <p:nvPr>
            <p:ph type="ftr" sz="quarter" idx="11"/>
          </p:nvPr>
        </p:nvSpPr>
        <p:spPr/>
        <p:txBody>
          <a:bodyPr/>
          <a:lstStyle/>
          <a:p>
            <a:r>
              <a:rPr lang="en-US"/>
              <a:t>Ahmad Kalhor- University of Tehan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E99E87-B400-4317-9C9D-7EE7C1687BD1}" type="datetime1">
              <a:rPr lang="en-US" smtClean="0"/>
              <a:pPr/>
              <a:t>9/21/2020</a:t>
            </a:fld>
            <a:endParaRPr lang="en-US"/>
          </a:p>
        </p:txBody>
      </p:sp>
      <p:sp>
        <p:nvSpPr>
          <p:cNvPr id="5" name="Footer Placeholder 4"/>
          <p:cNvSpPr>
            <a:spLocks noGrp="1"/>
          </p:cNvSpPr>
          <p:nvPr>
            <p:ph type="ftr" sz="quarter" idx="11"/>
          </p:nvPr>
        </p:nvSpPr>
        <p:spPr/>
        <p:txBody>
          <a:bodyPr/>
          <a:lstStyle/>
          <a:p>
            <a:r>
              <a:rPr lang="en-US"/>
              <a:t>Ahmad Kalhor- University of Tehan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954570-53CC-4D8B-8CD5-17319177009A}" type="datetime1">
              <a:rPr lang="en-US" smtClean="0"/>
              <a:pPr/>
              <a:t>9/21/2020</a:t>
            </a:fld>
            <a:endParaRPr lang="en-US"/>
          </a:p>
        </p:txBody>
      </p:sp>
      <p:sp>
        <p:nvSpPr>
          <p:cNvPr id="5" name="Footer Placeholder 4"/>
          <p:cNvSpPr>
            <a:spLocks noGrp="1"/>
          </p:cNvSpPr>
          <p:nvPr>
            <p:ph type="ftr" sz="quarter" idx="11"/>
          </p:nvPr>
        </p:nvSpPr>
        <p:spPr/>
        <p:txBody>
          <a:bodyPr/>
          <a:lstStyle/>
          <a:p>
            <a:r>
              <a:rPr lang="en-US"/>
              <a:t>Ahmad Kalhor- University of Tehan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380B2E-AC0B-4950-B59E-22E6A302177C}" type="datetime1">
              <a:rPr lang="en-US" smtClean="0"/>
              <a:pPr/>
              <a:t>9/21/2020</a:t>
            </a:fld>
            <a:endParaRPr lang="en-US"/>
          </a:p>
        </p:txBody>
      </p:sp>
      <p:sp>
        <p:nvSpPr>
          <p:cNvPr id="5" name="Footer Placeholder 4"/>
          <p:cNvSpPr>
            <a:spLocks noGrp="1"/>
          </p:cNvSpPr>
          <p:nvPr>
            <p:ph type="ftr" sz="quarter" idx="11"/>
          </p:nvPr>
        </p:nvSpPr>
        <p:spPr/>
        <p:txBody>
          <a:bodyPr/>
          <a:lstStyle/>
          <a:p>
            <a:r>
              <a:rPr lang="en-US"/>
              <a:t>Ahmad Kalhor- University of Tehan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FC0A22-3BB9-4FD4-A389-C03F3F967484}" type="datetime1">
              <a:rPr lang="en-US" smtClean="0"/>
              <a:pPr/>
              <a:t>9/21/2020</a:t>
            </a:fld>
            <a:endParaRPr lang="en-US"/>
          </a:p>
        </p:txBody>
      </p:sp>
      <p:sp>
        <p:nvSpPr>
          <p:cNvPr id="5" name="Footer Placeholder 4"/>
          <p:cNvSpPr>
            <a:spLocks noGrp="1"/>
          </p:cNvSpPr>
          <p:nvPr>
            <p:ph type="ftr" sz="quarter" idx="11"/>
          </p:nvPr>
        </p:nvSpPr>
        <p:spPr/>
        <p:txBody>
          <a:bodyPr/>
          <a:lstStyle/>
          <a:p>
            <a:r>
              <a:rPr lang="en-US"/>
              <a:t>Ahmad Kalhor- University of Tehan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B1A5B0-7E5B-466B-9881-517422B8E905}" type="datetime1">
              <a:rPr lang="en-US" smtClean="0"/>
              <a:pPr/>
              <a:t>9/21/2020</a:t>
            </a:fld>
            <a:endParaRPr lang="en-US"/>
          </a:p>
        </p:txBody>
      </p:sp>
      <p:sp>
        <p:nvSpPr>
          <p:cNvPr id="6" name="Footer Placeholder 5"/>
          <p:cNvSpPr>
            <a:spLocks noGrp="1"/>
          </p:cNvSpPr>
          <p:nvPr>
            <p:ph type="ftr" sz="quarter" idx="11"/>
          </p:nvPr>
        </p:nvSpPr>
        <p:spPr/>
        <p:txBody>
          <a:bodyPr/>
          <a:lstStyle/>
          <a:p>
            <a:r>
              <a:rPr lang="en-US"/>
              <a:t>Ahmad Kalhor- University of Tehan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92135-5A6A-4672-B3DC-1B4A291AAD97}" type="datetime1">
              <a:rPr lang="en-US" smtClean="0"/>
              <a:pPr/>
              <a:t>9/21/2020</a:t>
            </a:fld>
            <a:endParaRPr lang="en-US"/>
          </a:p>
        </p:txBody>
      </p:sp>
      <p:sp>
        <p:nvSpPr>
          <p:cNvPr id="8" name="Footer Placeholder 7"/>
          <p:cNvSpPr>
            <a:spLocks noGrp="1"/>
          </p:cNvSpPr>
          <p:nvPr>
            <p:ph type="ftr" sz="quarter" idx="11"/>
          </p:nvPr>
        </p:nvSpPr>
        <p:spPr/>
        <p:txBody>
          <a:bodyPr/>
          <a:lstStyle/>
          <a:p>
            <a:r>
              <a:rPr lang="en-US"/>
              <a:t>Ahmad Kalhor- University of Tehan</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F66A9C-9164-486D-B376-64A663618414}" type="datetime1">
              <a:rPr lang="en-US" smtClean="0"/>
              <a:pPr/>
              <a:t>9/21/2020</a:t>
            </a:fld>
            <a:endParaRPr lang="en-US"/>
          </a:p>
        </p:txBody>
      </p:sp>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F2C9F4-19D7-428C-B725-841123006291}" type="datetime1">
              <a:rPr lang="en-US" smtClean="0"/>
              <a:pPr/>
              <a:t>9/21/2020</a:t>
            </a:fld>
            <a:endParaRPr lang="en-US"/>
          </a:p>
        </p:txBody>
      </p:sp>
      <p:sp>
        <p:nvSpPr>
          <p:cNvPr id="3" name="Footer Placeholder 2"/>
          <p:cNvSpPr>
            <a:spLocks noGrp="1"/>
          </p:cNvSpPr>
          <p:nvPr>
            <p:ph type="ftr" sz="quarter" idx="11"/>
          </p:nvPr>
        </p:nvSpPr>
        <p:spPr/>
        <p:txBody>
          <a:bodyPr/>
          <a:lstStyle/>
          <a:p>
            <a:r>
              <a:rPr lang="en-US"/>
              <a:t>Ahmad Kalhor- University of Tehan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23582D-57E7-4893-A982-85D89E11786A}" type="datetime1">
              <a:rPr lang="en-US" smtClean="0"/>
              <a:pPr/>
              <a:t>9/21/2020</a:t>
            </a:fld>
            <a:endParaRPr lang="en-US"/>
          </a:p>
        </p:txBody>
      </p:sp>
      <p:sp>
        <p:nvSpPr>
          <p:cNvPr id="6" name="Footer Placeholder 5"/>
          <p:cNvSpPr>
            <a:spLocks noGrp="1"/>
          </p:cNvSpPr>
          <p:nvPr>
            <p:ph type="ftr" sz="quarter" idx="11"/>
          </p:nvPr>
        </p:nvSpPr>
        <p:spPr/>
        <p:txBody>
          <a:bodyPr/>
          <a:lstStyle/>
          <a:p>
            <a:r>
              <a:rPr lang="en-US"/>
              <a:t>Ahmad Kalhor- University of Tehan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28856C-C37C-412E-91E5-8F946A2D6604}" type="datetime1">
              <a:rPr lang="en-US" smtClean="0"/>
              <a:pPr/>
              <a:t>9/21/2020</a:t>
            </a:fld>
            <a:endParaRPr lang="en-US"/>
          </a:p>
        </p:txBody>
      </p:sp>
      <p:sp>
        <p:nvSpPr>
          <p:cNvPr id="6" name="Footer Placeholder 5"/>
          <p:cNvSpPr>
            <a:spLocks noGrp="1"/>
          </p:cNvSpPr>
          <p:nvPr>
            <p:ph type="ftr" sz="quarter" idx="11"/>
          </p:nvPr>
        </p:nvSpPr>
        <p:spPr/>
        <p:txBody>
          <a:bodyPr/>
          <a:lstStyle/>
          <a:p>
            <a:r>
              <a:rPr lang="en-US"/>
              <a:t>Ahmad Kalhor- University of Tehan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AF066-0DBB-4EEE-B545-B5D2E2E311B3}" type="datetime1">
              <a:rPr lang="en-US" smtClean="0"/>
              <a:pPr/>
              <a:t>9/21/2020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Ahmad Kalhor- University of Tehan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6.png"/><Relationship Id="rId3" Type="http://schemas.openxmlformats.org/officeDocument/2006/relationships/image" Target="../media/image29.png"/><Relationship Id="rId7" Type="http://schemas.microsoft.com/office/2007/relationships/hdphoto" Target="../media/hdphoto2.wdp"/><Relationship Id="rId12" Type="http://schemas.openxmlformats.org/officeDocument/2006/relationships/image" Target="../media/image35.png"/><Relationship Id="rId2" Type="http://schemas.openxmlformats.org/officeDocument/2006/relationships/notesSlide" Target="../notesSlides/notesSlide9.xml"/><Relationship Id="rId16"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4.png"/><Relationship Id="rId5" Type="http://schemas.microsoft.com/office/2007/relationships/hdphoto" Target="../media/hdphoto1.wdp"/><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30.png"/><Relationship Id="rId9" Type="http://schemas.microsoft.com/office/2007/relationships/hdphoto" Target="../media/hdphoto3.wdp"/><Relationship Id="rId1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8.png"/><Relationship Id="rId7" Type="http://schemas.openxmlformats.org/officeDocument/2006/relationships/image" Target="../media/image5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10.png"/><Relationship Id="rId4" Type="http://schemas.openxmlformats.org/officeDocument/2006/relationships/image" Target="../media/image49.png"/><Relationship Id="rId9" Type="http://schemas.openxmlformats.org/officeDocument/2006/relationships/image" Target="../media/image53.png"/></Relationships>
</file>

<file path=ppt/slides/_rels/slide1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2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2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2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26.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 Id="rId9" Type="http://schemas.openxmlformats.org/officeDocument/2006/relationships/image" Target="../media/image89.png"/></Relationships>
</file>

<file path=ppt/slides/_rels/slide2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2.png"/><Relationship Id="rId7" Type="http://schemas.openxmlformats.org/officeDocument/2006/relationships/image" Target="../media/image96.png"/><Relationship Id="rId12" Type="http://schemas.openxmlformats.org/officeDocument/2006/relationships/image" Target="../media/image10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5.png"/><Relationship Id="rId11" Type="http://schemas.openxmlformats.org/officeDocument/2006/relationships/image" Target="../media/image100.png"/><Relationship Id="rId5" Type="http://schemas.openxmlformats.org/officeDocument/2006/relationships/image" Target="../media/image94.png"/><Relationship Id="rId10" Type="http://schemas.openxmlformats.org/officeDocument/2006/relationships/image" Target="../media/image99.png"/><Relationship Id="rId4" Type="http://schemas.openxmlformats.org/officeDocument/2006/relationships/image" Target="../media/image93.png"/><Relationship Id="rId9" Type="http://schemas.openxmlformats.org/officeDocument/2006/relationships/image" Target="../media/image9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5.png"/><Relationship Id="rId7" Type="http://schemas.openxmlformats.org/officeDocument/2006/relationships/image" Target="../media/image10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hyperlink" Target="http://www.fit.vutbr.cz/research/groups/speech/publi/2011/mikolov_icassp2011_5528.pdf" TargetMode="External"/><Relationship Id="rId7" Type="http://schemas.openxmlformats.org/officeDocument/2006/relationships/hyperlink" Target="http://research.microsoft.com/en-us/um/people/gzweig/Pubs/EMNLP2013RNNMT.pdf" TargetMode="External"/><Relationship Id="rId2" Type="http://schemas.openxmlformats.org/officeDocument/2006/relationships/hyperlink" Target="http://www.fit.vutbr.cz/research/groups/speech/publi/2010/mikolov_interspeech2010_IS100722.pdf" TargetMode="External"/><Relationship Id="rId1" Type="http://schemas.openxmlformats.org/officeDocument/2006/relationships/slideLayout" Target="../slideLayouts/slideLayout2.xml"/><Relationship Id="rId6" Type="http://schemas.openxmlformats.org/officeDocument/2006/relationships/hyperlink" Target="http://papers.nips.cc/paper/5346-sequence-to-sequence-learning-with-neural-networks.pdf" TargetMode="External"/><Relationship Id="rId5" Type="http://schemas.openxmlformats.org/officeDocument/2006/relationships/hyperlink" Target="http://www.aclweb.org/anthology/P14-1140.pdf" TargetMode="External"/><Relationship Id="rId4" Type="http://schemas.openxmlformats.org/officeDocument/2006/relationships/hyperlink" Target="http://machinelearning.wustl.edu/mlpapers/paper_files/ICML2011Sutskever_524.pdf"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cs.stanford.edu/people/karpathy/deepimagesent/" TargetMode="External"/><Relationship Id="rId2" Type="http://schemas.openxmlformats.org/officeDocument/2006/relationships/hyperlink" Target="http://www.jmlr.org/proceedings/papers/v32/graves14.pdf" TargetMode="External"/><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hyperlink" Target="http://www.wildml.com/wp-content/uploads/2015/09/Screen-Shot-2015-09-17-at-11.44.24-AM.png" TargetMode="External"/></Relationships>
</file>

<file path=ppt/slides/_rels/slide43.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121.jpeg"/><Relationship Id="rId7" Type="http://schemas.openxmlformats.org/officeDocument/2006/relationships/image" Target="../media/image12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 Id="rId9" Type="http://schemas.openxmlformats.org/officeDocument/2006/relationships/image" Target="../media/image127.png"/></Relationships>
</file>

<file path=ppt/slides/_rels/slide44.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image" Target="../media/image129.png"/><Relationship Id="rId7" Type="http://schemas.openxmlformats.org/officeDocument/2006/relationships/image" Target="../media/image133.png"/><Relationship Id="rId2" Type="http://schemas.openxmlformats.org/officeDocument/2006/relationships/image" Target="../media/image128.png"/><Relationship Id="rId1" Type="http://schemas.openxmlformats.org/officeDocument/2006/relationships/slideLayout" Target="../slideLayouts/slideLayout2.xml"/><Relationship Id="rId6" Type="http://schemas.openxmlformats.org/officeDocument/2006/relationships/image" Target="../media/image132.png"/><Relationship Id="rId5" Type="http://schemas.openxmlformats.org/officeDocument/2006/relationships/image" Target="../media/image131.png"/><Relationship Id="rId10" Type="http://schemas.openxmlformats.org/officeDocument/2006/relationships/image" Target="../media/image136.png"/><Relationship Id="rId4" Type="http://schemas.openxmlformats.org/officeDocument/2006/relationships/image" Target="../media/image130.png"/><Relationship Id="rId9" Type="http://schemas.openxmlformats.org/officeDocument/2006/relationships/image" Target="../media/image135.png"/></Relationships>
</file>

<file path=ppt/slides/_rels/slide45.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8.png"/><Relationship Id="rId7" Type="http://schemas.openxmlformats.org/officeDocument/2006/relationships/image" Target="../media/image141.png"/><Relationship Id="rId2" Type="http://schemas.openxmlformats.org/officeDocument/2006/relationships/image" Target="../media/image137.png"/><Relationship Id="rId1" Type="http://schemas.openxmlformats.org/officeDocument/2006/relationships/slideLayout" Target="../slideLayouts/slideLayout2.xml"/><Relationship Id="rId6" Type="http://schemas.openxmlformats.org/officeDocument/2006/relationships/image" Target="../media/image129.png"/><Relationship Id="rId5" Type="http://schemas.openxmlformats.org/officeDocument/2006/relationships/image" Target="../media/image140.png"/><Relationship Id="rId4" Type="http://schemas.openxmlformats.org/officeDocument/2006/relationships/image" Target="../media/image139.png"/></Relationships>
</file>

<file path=ppt/slides/_rels/slide46.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4.png"/></Relationships>
</file>

<file path=ppt/slides/_rels/slide47.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45.png"/><Relationship Id="rId1" Type="http://schemas.openxmlformats.org/officeDocument/2006/relationships/slideLayout" Target="../slideLayouts/slideLayout2.xml"/><Relationship Id="rId6" Type="http://schemas.openxmlformats.org/officeDocument/2006/relationships/hyperlink" Target="https://en.wikipedia.org/wiki/Vanishing_gradient_problem" TargetMode="External"/><Relationship Id="rId5" Type="http://schemas.openxmlformats.org/officeDocument/2006/relationships/image" Target="../media/image148.png"/><Relationship Id="rId4" Type="http://schemas.openxmlformats.org/officeDocument/2006/relationships/image" Target="../media/image14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53.png"/></Relationships>
</file>

<file path=ppt/slides/_rels/slide51.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63.png"/><Relationship Id="rId13" Type="http://schemas.openxmlformats.org/officeDocument/2006/relationships/image" Target="../media/image168.png"/><Relationship Id="rId3" Type="http://schemas.openxmlformats.org/officeDocument/2006/relationships/image" Target="../media/image158.png"/><Relationship Id="rId7" Type="http://schemas.openxmlformats.org/officeDocument/2006/relationships/image" Target="../media/image162.png"/><Relationship Id="rId12" Type="http://schemas.openxmlformats.org/officeDocument/2006/relationships/image" Target="../media/image16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61.png"/><Relationship Id="rId11" Type="http://schemas.openxmlformats.org/officeDocument/2006/relationships/image" Target="../media/image166.png"/><Relationship Id="rId5" Type="http://schemas.openxmlformats.org/officeDocument/2006/relationships/image" Target="../media/image160.png"/><Relationship Id="rId10" Type="http://schemas.openxmlformats.org/officeDocument/2006/relationships/image" Target="../media/image165.png"/><Relationship Id="rId4" Type="http://schemas.openxmlformats.org/officeDocument/2006/relationships/image" Target="../media/image159.png"/><Relationship Id="rId9" Type="http://schemas.openxmlformats.org/officeDocument/2006/relationships/image" Target="../media/image164.png"/><Relationship Id="rId14" Type="http://schemas.openxmlformats.org/officeDocument/2006/relationships/image" Target="../media/image169.png"/></Relationships>
</file>

<file path=ppt/slides/_rels/slide56.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en.wikipedia.org/wiki/Pseudo-inverse" TargetMode="External"/><Relationship Id="rId7" Type="http://schemas.openxmlformats.org/officeDocument/2006/relationships/hyperlink" Target="https://en.wikipedia.org/wiki/Genetic_algorithms" TargetMode="External"/><Relationship Id="rId2" Type="http://schemas.openxmlformats.org/officeDocument/2006/relationships/hyperlink" Target="https://en.wikipedia.org/wiki/Artificial_evolution" TargetMode="External"/><Relationship Id="rId1" Type="http://schemas.openxmlformats.org/officeDocument/2006/relationships/slideLayout" Target="../slideLayouts/slideLayout2.xml"/><Relationship Id="rId6" Type="http://schemas.openxmlformats.org/officeDocument/2006/relationships/hyperlink" Target="https://en.wikipedia.org/wiki/Evolution_strategies" TargetMode="External"/><Relationship Id="rId5" Type="http://schemas.openxmlformats.org/officeDocument/2006/relationships/hyperlink" Target="https://en.wikipedia.org/wiki/Reinforcement_learning" TargetMode="External"/><Relationship Id="rId4" Type="http://schemas.openxmlformats.org/officeDocument/2006/relationships/hyperlink" Target="https://en.wikipedia.org/wiki/Support_vector_machine" TargetMode="External"/></Relationships>
</file>

<file path=ppt/slides/_rels/slide58.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6.png"/><Relationship Id="rId1" Type="http://schemas.openxmlformats.org/officeDocument/2006/relationships/slideLayout" Target="../slideLayouts/slideLayout2.xml"/><Relationship Id="rId5" Type="http://schemas.openxmlformats.org/officeDocument/2006/relationships/image" Target="../media/image179.png"/><Relationship Id="rId4" Type="http://schemas.openxmlformats.org/officeDocument/2006/relationships/image" Target="../media/image178.png"/></Relationships>
</file>

<file path=ppt/slides/_rels/slide6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8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ftp://ftp.idsia.ch/pub/juergen/TimeCount-IJCNN2000.pdf" TargetMode="External"/><Relationship Id="rId2" Type="http://schemas.openxmlformats.org/officeDocument/2006/relationships/image" Target="../media/image18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arxiv.org/pdf/1406.1078v3.pdf" TargetMode="External"/><Relationship Id="rId2" Type="http://schemas.openxmlformats.org/officeDocument/2006/relationships/image" Target="../media/image18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6B11-CB75-4F36-B607-A58BE6AB84AC}"/>
              </a:ext>
            </a:extLst>
          </p:cNvPr>
          <p:cNvSpPr>
            <a:spLocks noGrp="1"/>
          </p:cNvSpPr>
          <p:nvPr>
            <p:ph type="ctrTitle"/>
          </p:nvPr>
        </p:nvSpPr>
        <p:spPr>
          <a:xfrm>
            <a:off x="685800" y="1556792"/>
            <a:ext cx="7772400" cy="2952328"/>
          </a:xfrm>
        </p:spPr>
        <p:txBody>
          <a:bodyPr>
            <a:normAutofit/>
          </a:bodyPr>
          <a:lstStyle/>
          <a:p>
            <a:r>
              <a:rPr lang="en-US" sz="4800" dirty="0">
                <a:solidFill>
                  <a:srgbClr val="C00000"/>
                </a:solidFill>
                <a:cs typeface="B Tir" pitchFamily="2" charset="-78"/>
              </a:rPr>
              <a:t>Chapter 3</a:t>
            </a:r>
            <a:br>
              <a:rPr lang="en-US" sz="4800" dirty="0">
                <a:solidFill>
                  <a:srgbClr val="C00000"/>
                </a:solidFill>
                <a:cs typeface="B Tir" pitchFamily="2" charset="-78"/>
              </a:rPr>
            </a:br>
            <a:br>
              <a:rPr lang="en-US" sz="4800" b="1" dirty="0">
                <a:solidFill>
                  <a:srgbClr val="C00000"/>
                </a:solidFill>
                <a:cs typeface="B Tir" pitchFamily="2" charset="-78"/>
              </a:rPr>
            </a:br>
            <a:r>
              <a:rPr lang="en-US" sz="4800" b="1" dirty="0">
                <a:solidFill>
                  <a:srgbClr val="C00000"/>
                </a:solidFill>
                <a:cs typeface="B Tir" pitchFamily="2" charset="-78"/>
              </a:rPr>
              <a:t>Memory Neural Networks</a:t>
            </a:r>
            <a:endParaRPr lang="en-US" sz="4800" dirty="0">
              <a:solidFill>
                <a:srgbClr val="C00000"/>
              </a:solidFill>
            </a:endParaRPr>
          </a:p>
        </p:txBody>
      </p:sp>
      <p:sp>
        <p:nvSpPr>
          <p:cNvPr id="4" name="Footer Placeholder 3">
            <a:extLst>
              <a:ext uri="{FF2B5EF4-FFF2-40B4-BE49-F238E27FC236}">
                <a16:creationId xmlns:a16="http://schemas.microsoft.com/office/drawing/2014/main" id="{855ACA0E-6092-4CBD-909E-A53677B13712}"/>
              </a:ext>
            </a:extLst>
          </p:cNvPr>
          <p:cNvSpPr>
            <a:spLocks noGrp="1"/>
          </p:cNvSpPr>
          <p:nvPr>
            <p:ph type="ftr" sz="quarter" idx="11"/>
          </p:nvPr>
        </p:nvSpPr>
        <p:spPr/>
        <p:txBody>
          <a:bodyPr/>
          <a:lstStyle/>
          <a:p>
            <a:r>
              <a:rPr lang="en-US"/>
              <a:t>Ahmad Kalhor- University of Tehan</a:t>
            </a:r>
          </a:p>
        </p:txBody>
      </p:sp>
      <p:sp>
        <p:nvSpPr>
          <p:cNvPr id="5" name="Slide Number Placeholder 4">
            <a:extLst>
              <a:ext uri="{FF2B5EF4-FFF2-40B4-BE49-F238E27FC236}">
                <a16:creationId xmlns:a16="http://schemas.microsoft.com/office/drawing/2014/main" id="{E287F71A-BB9B-47D9-B5EE-7045AF689C6C}"/>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954395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779" y="576269"/>
            <a:ext cx="8186766" cy="928694"/>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a:t>Sufficient Conditions for Pattern Association </a:t>
            </a:r>
            <a:br>
              <a:rPr lang="en-US" sz="2400" dirty="0"/>
            </a:br>
            <a:r>
              <a:rPr lang="en-US" sz="2400" dirty="0"/>
              <a:t>by </a:t>
            </a:r>
            <a:r>
              <a:rPr lang="en-US" sz="2400" dirty="0" err="1">
                <a:solidFill>
                  <a:srgbClr val="00B050"/>
                </a:solidFill>
              </a:rPr>
              <a:t>Hebbian</a:t>
            </a:r>
            <a:r>
              <a:rPr lang="en-US" sz="2400" dirty="0">
                <a:solidFill>
                  <a:srgbClr val="00B050"/>
                </a:solidFill>
              </a:rPr>
              <a:t> learning rule</a:t>
            </a:r>
            <a:endParaRPr lang="fa-IR" sz="2400" dirty="0">
              <a:solidFill>
                <a:srgbClr val="00B050"/>
              </a:solidFill>
            </a:endParaRPr>
          </a:p>
        </p:txBody>
      </p:sp>
      <p:sp>
        <p:nvSpPr>
          <p:cNvPr id="3" name="Content Placeholder 2"/>
          <p:cNvSpPr>
            <a:spLocks noGrp="1"/>
          </p:cNvSpPr>
          <p:nvPr>
            <p:ph idx="1"/>
          </p:nvPr>
        </p:nvSpPr>
        <p:spPr>
          <a:xfrm>
            <a:off x="412729" y="1514488"/>
            <a:ext cx="8229600" cy="4525963"/>
          </a:xfrm>
        </p:spPr>
        <p:style>
          <a:lnRef idx="2">
            <a:schemeClr val="accent4"/>
          </a:lnRef>
          <a:fillRef idx="1">
            <a:schemeClr val="lt1"/>
          </a:fillRef>
          <a:effectRef idx="0">
            <a:schemeClr val="accent4"/>
          </a:effectRef>
          <a:fontRef idx="minor">
            <a:schemeClr val="dk1"/>
          </a:fontRef>
        </p:style>
        <p:txBody>
          <a:bodyPr/>
          <a:lstStyle/>
          <a:p>
            <a:pPr marL="514350" indent="-514350">
              <a:buFont typeface="+mj-lt"/>
              <a:buAutoNum type="arabicPeriod"/>
            </a:pPr>
            <a:r>
              <a:rPr lang="en-US" sz="1800" dirty="0">
                <a:solidFill>
                  <a:srgbClr val="00B050"/>
                </a:solidFill>
              </a:rPr>
              <a:t>If all input patterns are orthogonal together </a:t>
            </a:r>
            <a:r>
              <a:rPr lang="en-US" sz="1800" dirty="0">
                <a:solidFill>
                  <a:srgbClr val="0070C0"/>
                </a:solidFill>
              </a:rPr>
              <a:t>then their target patterns will be associated by the network </a:t>
            </a:r>
            <a:r>
              <a:rPr lang="en-US" sz="1800" dirty="0">
                <a:solidFill>
                  <a:schemeClr val="tx1"/>
                </a:solidFill>
              </a:rPr>
              <a:t>:</a:t>
            </a:r>
          </a:p>
          <a:p>
            <a:pPr marL="514350" indent="-514350">
              <a:buFont typeface="+mj-lt"/>
              <a:buAutoNum type="arabicPeriod"/>
            </a:pPr>
            <a:endParaRPr lang="en-US" sz="1800" dirty="0">
              <a:solidFill>
                <a:srgbClr val="FF0000"/>
              </a:solidFill>
            </a:endParaRPr>
          </a:p>
          <a:p>
            <a:pPr marL="514350" indent="-514350">
              <a:buFont typeface="+mj-lt"/>
              <a:buAutoNum type="arabicPeriod"/>
            </a:pPr>
            <a:endParaRPr lang="en-US" sz="1800" dirty="0">
              <a:solidFill>
                <a:srgbClr val="FF0000"/>
              </a:solidFill>
            </a:endParaRPr>
          </a:p>
          <a:p>
            <a:pPr marL="514350" indent="-514350">
              <a:buFont typeface="+mj-lt"/>
              <a:buAutoNum type="arabicPeriod"/>
            </a:pPr>
            <a:endParaRPr lang="en-US" sz="1800" dirty="0">
              <a:solidFill>
                <a:srgbClr val="FF0000"/>
              </a:solidFill>
            </a:endParaRPr>
          </a:p>
          <a:p>
            <a:pPr marL="514350" indent="-514350">
              <a:buFont typeface="+mj-lt"/>
              <a:buAutoNum type="arabicPeriod"/>
            </a:pPr>
            <a:r>
              <a:rPr lang="en-US" sz="1800" dirty="0">
                <a:solidFill>
                  <a:srgbClr val="0070C0"/>
                </a:solidFill>
              </a:rPr>
              <a:t>If </a:t>
            </a:r>
            <a:r>
              <a:rPr lang="en-US" sz="1800" dirty="0">
                <a:solidFill>
                  <a:srgbClr val="FF0000"/>
                </a:solidFill>
              </a:rPr>
              <a:t>(1)</a:t>
            </a:r>
            <a:r>
              <a:rPr lang="en-US" sz="1800" dirty="0">
                <a:solidFill>
                  <a:srgbClr val="0070C0"/>
                </a:solidFill>
              </a:rPr>
              <a:t> each pair of input patterns, which have different target patterns, are orthogonal  together and </a:t>
            </a:r>
            <a:r>
              <a:rPr lang="en-US" sz="1800" dirty="0">
                <a:solidFill>
                  <a:srgbClr val="FF0000"/>
                </a:solidFill>
              </a:rPr>
              <a:t>(2)</a:t>
            </a:r>
            <a:r>
              <a:rPr lang="en-US" sz="1800" dirty="0">
                <a:solidFill>
                  <a:srgbClr val="0070C0"/>
                </a:solidFill>
              </a:rPr>
              <a:t> inner product of each pair of input patterns, which have the same target patterns, is positive</a:t>
            </a:r>
            <a:r>
              <a:rPr lang="en-US" sz="1800" dirty="0">
                <a:solidFill>
                  <a:schemeClr val="tx1"/>
                </a:solidFill>
              </a:rPr>
              <a:t>, then their target patterns will be associated by the network :</a:t>
            </a:r>
          </a:p>
          <a:p>
            <a:pPr marL="514350" indent="-514350">
              <a:buFont typeface="+mj-lt"/>
              <a:buAutoNum type="arabicPeriod"/>
            </a:pPr>
            <a:endParaRPr lang="en-US" sz="1800" dirty="0">
              <a:solidFill>
                <a:schemeClr val="tx1"/>
              </a:solidFill>
            </a:endParaRPr>
          </a:p>
          <a:p>
            <a:pPr marL="514350" indent="-514350">
              <a:buFont typeface="+mj-lt"/>
              <a:buAutoNum type="arabicPeriod"/>
            </a:pPr>
            <a:endParaRPr lang="en-US" sz="1800" dirty="0">
              <a:solidFill>
                <a:srgbClr val="FF0000"/>
              </a:solidFill>
            </a:endParaRPr>
          </a:p>
          <a:p>
            <a:pPr marL="514350" indent="-514350">
              <a:buFont typeface="+mj-lt"/>
              <a:buAutoNum type="arabicPeriod"/>
            </a:pPr>
            <a:endParaRPr lang="fa-IR"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Footer Placeholder 4"/>
          <p:cNvSpPr>
            <a:spLocks noGrp="1"/>
          </p:cNvSpPr>
          <p:nvPr>
            <p:ph type="ftr" sz="quarter" idx="11"/>
          </p:nvPr>
        </p:nvSpPr>
        <p:spPr/>
        <p:txBody>
          <a:bodyPr/>
          <a:lstStyle/>
          <a:p>
            <a:r>
              <a:rPr lang="en-US" dirty="0"/>
              <a:t>Ahmad </a:t>
            </a:r>
            <a:r>
              <a:rPr lang="en-US" dirty="0" err="1"/>
              <a:t>Kalhor</a:t>
            </a:r>
            <a:r>
              <a:rPr lang="en-US" dirty="0"/>
              <a:t>- University of Tehran</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102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384257" y="2200280"/>
            <a:ext cx="6841345" cy="242888"/>
          </a:xfrm>
          <a:prstGeom prst="rect">
            <a:avLst/>
          </a:prstGeom>
          <a:noFill/>
        </p:spPr>
      </p:pic>
      <p:sp>
        <p:nvSpPr>
          <p:cNvPr id="1027" name="Rectangle 3"/>
          <p:cNvSpPr>
            <a:spLocks noChangeArrowheads="1"/>
          </p:cNvSpPr>
          <p:nvPr/>
        </p:nvSpPr>
        <p:spPr bwMode="auto">
          <a:xfrm>
            <a:off x="0" y="628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1028"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384257" y="2557470"/>
            <a:ext cx="1971675" cy="171450"/>
          </a:xfrm>
          <a:prstGeom prst="rect">
            <a:avLst/>
          </a:prstGeom>
          <a:noFill/>
        </p:spPr>
      </p:pic>
      <p:sp>
        <p:nvSpPr>
          <p:cNvPr id="1030" name="Rectangle 6"/>
          <p:cNvSpPr>
            <a:spLocks noChangeArrowheads="1"/>
          </p:cNvSpPr>
          <p:nvPr/>
        </p:nvSpPr>
        <p:spPr bwMode="auto">
          <a:xfrm>
            <a:off x="0" y="628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1035" name="Rectangle 11"/>
          <p:cNvSpPr>
            <a:spLocks noChangeArrowheads="1"/>
          </p:cNvSpPr>
          <p:nvPr/>
        </p:nvSpPr>
        <p:spPr bwMode="auto">
          <a:xfrm>
            <a:off x="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1037" name="Rectangle 13"/>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1042"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1043" name="Rectangle 19"/>
          <p:cNvSpPr>
            <a:spLocks noChangeArrowheads="1"/>
          </p:cNvSpPr>
          <p:nvPr/>
        </p:nvSpPr>
        <p:spPr bwMode="auto">
          <a:xfrm>
            <a:off x="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1044" name="Rectangle 20"/>
          <p:cNvSpPr>
            <a:spLocks noChangeArrowheads="1"/>
          </p:cNvSpPr>
          <p:nvPr/>
        </p:nvSpPr>
        <p:spPr bwMode="auto">
          <a:xfrm>
            <a:off x="0" y="781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pic>
        <p:nvPicPr>
          <p:cNvPr id="1046" name="Picture 22"/>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0" y="457200"/>
            <a:ext cx="1514475" cy="171450"/>
          </a:xfrm>
          <a:prstGeom prst="rect">
            <a:avLst/>
          </a:prstGeom>
          <a:noFill/>
        </p:spPr>
      </p:pic>
      <p:sp>
        <p:nvSpPr>
          <p:cNvPr id="1048" name="Rectangle 24"/>
          <p:cNvSpPr>
            <a:spLocks noChangeArrowheads="1"/>
          </p:cNvSpPr>
          <p:nvPr/>
        </p:nvSpPr>
        <p:spPr bwMode="auto">
          <a:xfrm>
            <a:off x="0" y="628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pic>
        <p:nvPicPr>
          <p:cNvPr id="1049" name="Picture 2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0" y="457200"/>
            <a:ext cx="1514475" cy="171450"/>
          </a:xfrm>
          <a:prstGeom prst="rect">
            <a:avLst/>
          </a:prstGeom>
          <a:noFill/>
        </p:spPr>
      </p:pic>
      <p:sp>
        <p:nvSpPr>
          <p:cNvPr id="1051" name="Rectangle 27"/>
          <p:cNvSpPr>
            <a:spLocks noChangeArrowheads="1"/>
          </p:cNvSpPr>
          <p:nvPr/>
        </p:nvSpPr>
        <p:spPr bwMode="auto">
          <a:xfrm>
            <a:off x="0" y="628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pic>
        <p:nvPicPr>
          <p:cNvPr id="1052" name="Picture 28"/>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0" y="457200"/>
            <a:ext cx="1514475" cy="171450"/>
          </a:xfrm>
          <a:prstGeom prst="rect">
            <a:avLst/>
          </a:prstGeom>
          <a:noFill/>
        </p:spPr>
      </p:pic>
      <p:sp>
        <p:nvSpPr>
          <p:cNvPr id="1054" name="Rectangle 30"/>
          <p:cNvSpPr>
            <a:spLocks noChangeArrowheads="1"/>
          </p:cNvSpPr>
          <p:nvPr/>
        </p:nvSpPr>
        <p:spPr bwMode="auto">
          <a:xfrm>
            <a:off x="0" y="628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10243" name="Rectangle 3"/>
          <p:cNvSpPr>
            <a:spLocks noChangeArrowheads="1"/>
          </p:cNvSpPr>
          <p:nvPr/>
        </p:nvSpPr>
        <p:spPr bwMode="auto">
          <a:xfrm>
            <a:off x="0" y="628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pic>
        <p:nvPicPr>
          <p:cNvPr id="10259" name="Picture 1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0" y="942975"/>
            <a:ext cx="1028700" cy="161925"/>
          </a:xfrm>
          <a:prstGeom prst="rect">
            <a:avLst/>
          </a:prstGeom>
          <a:noFill/>
        </p:spPr>
      </p:pic>
      <p:pic>
        <p:nvPicPr>
          <p:cNvPr id="10258" name="Picture 18"/>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670141" y="4557734"/>
            <a:ext cx="3733808" cy="233363"/>
          </a:xfrm>
          <a:prstGeom prst="rect">
            <a:avLst/>
          </a:prstGeom>
          <a:noFill/>
        </p:spPr>
      </p:pic>
      <p:pic>
        <p:nvPicPr>
          <p:cNvPr id="10256" name="Picture 16"/>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2813017" y="5343552"/>
            <a:ext cx="3335348" cy="314326"/>
          </a:xfrm>
          <a:prstGeom prst="rect">
            <a:avLst/>
          </a:prstGeom>
          <a:noFill/>
        </p:spPr>
      </p:pic>
      <p:sp>
        <p:nvSpPr>
          <p:cNvPr id="10261" name="Rectangle 2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10263" name="Rectangle 23"/>
          <p:cNvSpPr>
            <a:spLocks noChangeArrowheads="1"/>
          </p:cNvSpPr>
          <p:nvPr/>
        </p:nvSpPr>
        <p:spPr bwMode="auto">
          <a:xfrm>
            <a:off x="0" y="1104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10264" name="Rectangle 24"/>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10265" name="Rectangle 25"/>
          <p:cNvSpPr>
            <a:spLocks noChangeArrowheads="1"/>
          </p:cNvSpPr>
          <p:nvPr/>
        </p:nvSpPr>
        <p:spPr bwMode="auto">
          <a:xfrm>
            <a:off x="-44471" y="13525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10266" name="Rectangle 26"/>
          <p:cNvSpPr>
            <a:spLocks noChangeArrowheads="1"/>
          </p:cNvSpPr>
          <p:nvPr/>
        </p:nvSpPr>
        <p:spPr bwMode="auto">
          <a:xfrm>
            <a:off x="-44471" y="152401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279" name="Rectangle 3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10278" name="Picture 38"/>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955629" y="4568449"/>
            <a:ext cx="1571636" cy="222648"/>
          </a:xfrm>
          <a:prstGeom prst="rect">
            <a:avLst/>
          </a:prstGeom>
          <a:noFill/>
        </p:spPr>
      </p:pic>
      <p:sp>
        <p:nvSpPr>
          <p:cNvPr id="10280" name="Rectangle 40"/>
          <p:cNvSpPr>
            <a:spLocks noChangeArrowheads="1"/>
          </p:cNvSpPr>
          <p:nvPr/>
        </p:nvSpPr>
        <p:spPr bwMode="auto">
          <a:xfrm>
            <a:off x="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45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24577" name="Picture 1"/>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2651110" y="4843486"/>
            <a:ext cx="3805245" cy="242888"/>
          </a:xfrm>
          <a:prstGeom prst="rect">
            <a:avLst/>
          </a:prstGeom>
          <a:noFill/>
        </p:spPr>
      </p:pic>
      <p:sp>
        <p:nvSpPr>
          <p:cNvPr id="24579" name="Rectangle 3"/>
          <p:cNvSpPr>
            <a:spLocks noChangeArrowheads="1"/>
          </p:cNvSpPr>
          <p:nvPr/>
        </p:nvSpPr>
        <p:spPr bwMode="auto">
          <a:xfrm>
            <a:off x="0" y="628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257676" cy="725470"/>
          </a:xfrm>
        </p:spPr>
        <p:txBody>
          <a:bodyPr>
            <a:normAutofit/>
          </a:bodyPr>
          <a:lstStyle/>
          <a:p>
            <a:pPr algn="l"/>
            <a:r>
              <a:rPr lang="en-US" sz="2400" dirty="0">
                <a:solidFill>
                  <a:srgbClr val="FF0000"/>
                </a:solidFill>
              </a:rPr>
              <a:t>Input Pattern with disturbance</a:t>
            </a:r>
            <a:endParaRPr lang="fa-IR" sz="2400" dirty="0">
              <a:solidFill>
                <a:srgbClr val="FF0000"/>
              </a:solidFill>
            </a:endParaRPr>
          </a:p>
        </p:txBody>
      </p:sp>
      <p:sp>
        <p:nvSpPr>
          <p:cNvPr id="3" name="Content Placeholder 2"/>
          <p:cNvSpPr>
            <a:spLocks noGrp="1"/>
          </p:cNvSpPr>
          <p:nvPr>
            <p:ph idx="1"/>
          </p:nvPr>
        </p:nvSpPr>
        <p:spPr>
          <a:xfrm>
            <a:off x="357158" y="1000108"/>
            <a:ext cx="8229600" cy="5286412"/>
          </a:xfrm>
        </p:spPr>
        <p:style>
          <a:lnRef idx="2">
            <a:schemeClr val="accent4"/>
          </a:lnRef>
          <a:fillRef idx="1">
            <a:schemeClr val="lt1"/>
          </a:fillRef>
          <a:effectRef idx="0">
            <a:schemeClr val="accent4"/>
          </a:effectRef>
          <a:fontRef idx="minor">
            <a:schemeClr val="dk1"/>
          </a:fontRef>
        </p:style>
        <p:txBody>
          <a:bodyPr>
            <a:normAutofit/>
          </a:bodyPr>
          <a:lstStyle/>
          <a:p>
            <a:r>
              <a:rPr lang="en-US" sz="1800" dirty="0">
                <a:solidFill>
                  <a:srgbClr val="0070C0"/>
                </a:solidFill>
              </a:rPr>
              <a:t>If the input pattern s(p) is added by a disturbance</a:t>
            </a:r>
          </a:p>
          <a:p>
            <a:endParaRPr lang="en-US" sz="1800" dirty="0"/>
          </a:p>
          <a:p>
            <a:r>
              <a:rPr lang="en-US" sz="1800" dirty="0">
                <a:solidFill>
                  <a:srgbClr val="0070C0"/>
                </a:solidFill>
              </a:rPr>
              <a:t>Then the output pattern is computed as follows:</a:t>
            </a:r>
          </a:p>
          <a:p>
            <a:endParaRPr lang="en-US" sz="1800" dirty="0"/>
          </a:p>
          <a:p>
            <a:r>
              <a:rPr lang="en-US" sz="1800" dirty="0">
                <a:solidFill>
                  <a:srgbClr val="0070C0"/>
                </a:solidFill>
              </a:rPr>
              <a:t>where</a:t>
            </a:r>
          </a:p>
          <a:p>
            <a:endParaRPr lang="en-US" sz="1800" dirty="0"/>
          </a:p>
          <a:p>
            <a:r>
              <a:rPr lang="en-US" sz="1800" dirty="0">
                <a:solidFill>
                  <a:srgbClr val="FF0000"/>
                </a:solidFill>
              </a:rPr>
              <a:t>To associate true output patter it is enough:</a:t>
            </a:r>
          </a:p>
          <a:p>
            <a:pPr>
              <a:buNone/>
            </a:pPr>
            <a:endParaRPr lang="en-US" sz="1800" dirty="0"/>
          </a:p>
          <a:p>
            <a:pPr>
              <a:buNone/>
            </a:pPr>
            <a:endParaRPr lang="en-US" sz="1800" dirty="0"/>
          </a:p>
          <a:p>
            <a:r>
              <a:rPr lang="en-US" sz="1600" b="1" dirty="0">
                <a:solidFill>
                  <a:srgbClr val="00B050"/>
                </a:solidFill>
              </a:rPr>
              <a:t>A sufficient condition for output-disturbance can be computed as follows: </a:t>
            </a:r>
          </a:p>
          <a:p>
            <a:pPr>
              <a:buNone/>
            </a:pPr>
            <a:r>
              <a:rPr lang="en-US" sz="1800" dirty="0"/>
              <a:t> </a:t>
            </a:r>
            <a:endParaRPr lang="en-US" sz="1800" dirty="0">
              <a:solidFill>
                <a:srgbClr val="FF0000"/>
              </a:solidFill>
            </a:endParaRPr>
          </a:p>
          <a:p>
            <a:r>
              <a:rPr lang="en-US" sz="1800" dirty="0">
                <a:solidFill>
                  <a:srgbClr val="7030A0"/>
                </a:solidFill>
              </a:rPr>
              <a:t>A </a:t>
            </a:r>
            <a:r>
              <a:rPr lang="en-US" sz="1800" b="1" dirty="0">
                <a:solidFill>
                  <a:srgbClr val="7030A0"/>
                </a:solidFill>
              </a:rPr>
              <a:t>sufficient condition for input-disturbance can be computed as follows </a:t>
            </a:r>
            <a:r>
              <a:rPr lang="en-US" sz="1800" dirty="0">
                <a:solidFill>
                  <a:srgbClr val="7030A0"/>
                </a:solidFill>
              </a:rPr>
              <a:t>:</a:t>
            </a:r>
          </a:p>
          <a:p>
            <a:endParaRPr lang="en-US" sz="1800" dirty="0">
              <a:solidFill>
                <a:srgbClr val="FF0000"/>
              </a:solidFill>
            </a:endParaRPr>
          </a:p>
          <a:p>
            <a:endParaRPr lang="en-US" sz="1800" dirty="0">
              <a:solidFill>
                <a:srgbClr val="FF0000"/>
              </a:solidFill>
            </a:endParaRPr>
          </a:p>
          <a:p>
            <a:r>
              <a:rPr lang="en-US" sz="1800" dirty="0">
                <a:solidFill>
                  <a:srgbClr val="FF0000"/>
                </a:solidFill>
              </a:rPr>
              <a:t>As a result:</a:t>
            </a:r>
          </a:p>
          <a:p>
            <a:endParaRPr lang="en-US" sz="1800" dirty="0">
              <a:solidFill>
                <a:srgbClr val="FF0000"/>
              </a:solidFill>
            </a:endParaRPr>
          </a:p>
          <a:p>
            <a:endParaRPr lang="en-US" sz="1800" dirty="0">
              <a:solidFill>
                <a:srgbClr val="FF0000"/>
              </a:solidFill>
            </a:endParaRPr>
          </a:p>
          <a:p>
            <a:endParaRPr lang="en-US" sz="1800" dirty="0">
              <a:solidFill>
                <a:srgbClr val="FF0000"/>
              </a:solidFill>
            </a:endParaRPr>
          </a:p>
          <a:p>
            <a:pPr>
              <a:buNone/>
            </a:pPr>
            <a:endParaRPr lang="en-US" sz="1800" dirty="0">
              <a:solidFill>
                <a:srgbClr val="FF0000"/>
              </a:solidFill>
            </a:endParaRPr>
          </a:p>
          <a:p>
            <a:endParaRPr lang="fa-IR" sz="1800" dirty="0">
              <a:solidFill>
                <a:srgbClr val="FF0000"/>
              </a:solidFill>
            </a:endParaRPr>
          </a:p>
        </p:txBody>
      </p:sp>
      <p:sp>
        <p:nvSpPr>
          <p:cNvPr id="4" name="Footer Placeholder 3"/>
          <p:cNvSpPr>
            <a:spLocks noGrp="1"/>
          </p:cNvSpPr>
          <p:nvPr>
            <p:ph type="ftr" sz="quarter" idx="11"/>
          </p:nvPr>
        </p:nvSpPr>
        <p:spPr/>
        <p:txBody>
          <a:bodyPr/>
          <a:lstStyle/>
          <a:p>
            <a:r>
              <a:rPr lang="en-US" dirty="0"/>
              <a:t>Ahmad </a:t>
            </a:r>
            <a:r>
              <a:rPr lang="en-US" dirty="0" err="1"/>
              <a:t>Kalhor</a:t>
            </a:r>
            <a:r>
              <a:rPr lang="en-US" dirty="0"/>
              <a:t>- University of Tehran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92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19" name="Rectangle 3"/>
          <p:cNvSpPr>
            <a:spLocks noChangeArrowheads="1"/>
          </p:cNvSpPr>
          <p:nvPr/>
        </p:nvSpPr>
        <p:spPr bwMode="auto">
          <a:xfrm>
            <a:off x="0" y="752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2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9220"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142976" y="1500174"/>
            <a:ext cx="1914525" cy="171450"/>
          </a:xfrm>
          <a:prstGeom prst="rect">
            <a:avLst/>
          </a:prstGeom>
          <a:noFill/>
        </p:spPr>
      </p:pic>
      <p:sp>
        <p:nvSpPr>
          <p:cNvPr id="9226"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9225" name="Picture 9"/>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643042" y="2214554"/>
            <a:ext cx="742950" cy="171450"/>
          </a:xfrm>
          <a:prstGeom prst="rect">
            <a:avLst/>
          </a:prstGeom>
          <a:noFill/>
        </p:spPr>
      </p:pic>
      <p:sp>
        <p:nvSpPr>
          <p:cNvPr id="9227" name="Rectangle 11"/>
          <p:cNvSpPr>
            <a:spLocks noChangeArrowheads="1"/>
          </p:cNvSpPr>
          <p:nvPr/>
        </p:nvSpPr>
        <p:spPr bwMode="auto">
          <a:xfrm>
            <a:off x="0" y="628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31"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9230" name="Picture 14"/>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571604" y="2714620"/>
            <a:ext cx="3810000" cy="295275"/>
          </a:xfrm>
          <a:prstGeom prst="rect">
            <a:avLst/>
          </a:prstGeom>
          <a:noFill/>
        </p:spPr>
      </p:pic>
      <p:sp>
        <p:nvSpPr>
          <p:cNvPr id="9232" name="Rectangle 16"/>
          <p:cNvSpPr>
            <a:spLocks noChangeArrowheads="1"/>
          </p:cNvSpPr>
          <p:nvPr/>
        </p:nvSpPr>
        <p:spPr bwMode="auto">
          <a:xfrm>
            <a:off x="0" y="752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3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35" name="Rectangle 19"/>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37" name="Rectangle 2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38" name="Rectangle 22"/>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40" name="Rectangle 2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41" name="Rectangle 25"/>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43" name="Rectangle 2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9242" name="Picture 26"/>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214414" y="3429000"/>
            <a:ext cx="1571625" cy="190500"/>
          </a:xfrm>
          <a:prstGeom prst="rect">
            <a:avLst/>
          </a:prstGeom>
          <a:noFill/>
        </p:spPr>
      </p:pic>
      <p:sp>
        <p:nvSpPr>
          <p:cNvPr id="9244" name="Rectangle 28"/>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46" name="Rectangle 3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47" name="Rectangle 31"/>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49" name="Rectangle 3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50" name="Rectangle 34"/>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52" name="Rectangle 3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53" name="Rectangle 37"/>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55" name="Rectangle 3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56" name="Rectangle 40"/>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58" name="Rectangle 4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59" name="Rectangle 4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61" name="Rectangle 4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62" name="Rectangle 46"/>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74" name="Rectangle 5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75" name="Rectangle 59"/>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79" name="Rectangle 6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81" name="Rectangle 6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83" name="Rectangle 6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85" name="Rectangle 6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86" name="Rectangle 70"/>
          <p:cNvSpPr>
            <a:spLocks noChangeArrowheads="1"/>
          </p:cNvSpPr>
          <p:nvPr/>
        </p:nvSpPr>
        <p:spPr bwMode="auto">
          <a:xfrm>
            <a:off x="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88" name="Rectangle 7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89" name="Rectangle 73"/>
          <p:cNvSpPr>
            <a:spLocks noChangeArrowheads="1"/>
          </p:cNvSpPr>
          <p:nvPr/>
        </p:nvSpPr>
        <p:spPr bwMode="auto">
          <a:xfrm>
            <a:off x="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253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2531" name="Rectangle 3"/>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253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2534" name="Rectangle 6"/>
          <p:cNvSpPr>
            <a:spLocks noChangeArrowheads="1"/>
          </p:cNvSpPr>
          <p:nvPr/>
        </p:nvSpPr>
        <p:spPr bwMode="auto">
          <a:xfrm>
            <a:off x="0" y="704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253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22535" name="Picture 7"/>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1214414" y="3714752"/>
            <a:ext cx="3238500" cy="190500"/>
          </a:xfrm>
          <a:prstGeom prst="rect">
            <a:avLst/>
          </a:prstGeom>
          <a:noFill/>
        </p:spPr>
      </p:pic>
      <p:sp>
        <p:nvSpPr>
          <p:cNvPr id="22537" name="Rectangle 9"/>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253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22538" name="Picture 10"/>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2571736" y="4357694"/>
            <a:ext cx="1362075" cy="247650"/>
          </a:xfrm>
          <a:prstGeom prst="rect">
            <a:avLst/>
          </a:prstGeom>
          <a:noFill/>
        </p:spPr>
      </p:pic>
      <p:sp>
        <p:nvSpPr>
          <p:cNvPr id="22540" name="Rectangle 12"/>
          <p:cNvSpPr>
            <a:spLocks noChangeArrowheads="1"/>
          </p:cNvSpPr>
          <p:nvPr/>
        </p:nvSpPr>
        <p:spPr bwMode="auto">
          <a:xfrm>
            <a:off x="0" y="704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2542"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2543" name="Rectangle 15"/>
          <p:cNvSpPr>
            <a:spLocks noChangeArrowheads="1"/>
          </p:cNvSpPr>
          <p:nvPr/>
        </p:nvSpPr>
        <p:spPr bwMode="auto">
          <a:xfrm>
            <a:off x="0" y="914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2545"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2546" name="Rectangle 18"/>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2548" name="Rectangle 2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2549" name="Rectangle 21"/>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2551" name="Rectangle 2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2552" name="Rectangle 24"/>
          <p:cNvSpPr>
            <a:spLocks noChangeArrowheads="1"/>
          </p:cNvSpPr>
          <p:nvPr/>
        </p:nvSpPr>
        <p:spPr bwMode="auto">
          <a:xfrm>
            <a:off x="0" y="914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2554" name="Rectangle 2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2555" name="Rectangle 27"/>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2557" name="Rectangle 2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2558" name="Rectangle 30"/>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2560" name="Rectangle 3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2561" name="Rectangle 33"/>
          <p:cNvSpPr>
            <a:spLocks noChangeArrowheads="1"/>
          </p:cNvSpPr>
          <p:nvPr/>
        </p:nvSpPr>
        <p:spPr bwMode="auto">
          <a:xfrm>
            <a:off x="0" y="923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2563" name="Rectangle 3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2564" name="Rectangle 36"/>
          <p:cNvSpPr>
            <a:spLocks noChangeArrowheads="1"/>
          </p:cNvSpPr>
          <p:nvPr/>
        </p:nvSpPr>
        <p:spPr bwMode="auto">
          <a:xfrm>
            <a:off x="0" y="923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2566" name="Rectangle 3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22565" name="Picture 37"/>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2857488" y="5072074"/>
            <a:ext cx="1466850" cy="466725"/>
          </a:xfrm>
          <a:prstGeom prst="rect">
            <a:avLst/>
          </a:prstGeom>
          <a:noFill/>
        </p:spPr>
      </p:pic>
      <p:sp>
        <p:nvSpPr>
          <p:cNvPr id="22567" name="Rectangle 39"/>
          <p:cNvSpPr>
            <a:spLocks noChangeArrowheads="1"/>
          </p:cNvSpPr>
          <p:nvPr/>
        </p:nvSpPr>
        <p:spPr bwMode="auto">
          <a:xfrm>
            <a:off x="0" y="923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2569" name="Rectangle 4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2570" name="Rectangle 42"/>
          <p:cNvSpPr>
            <a:spLocks noChangeArrowheads="1"/>
          </p:cNvSpPr>
          <p:nvPr/>
        </p:nvSpPr>
        <p:spPr bwMode="auto">
          <a:xfrm>
            <a:off x="0" y="628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2572" name="Rectangle 4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22571" name="Picture 43"/>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2643174" y="5929330"/>
            <a:ext cx="3209925" cy="171450"/>
          </a:xfrm>
          <a:prstGeom prst="rect">
            <a:avLst/>
          </a:prstGeom>
          <a:noFill/>
        </p:spPr>
      </p:pic>
      <p:sp>
        <p:nvSpPr>
          <p:cNvPr id="22573" name="Rectangle 45"/>
          <p:cNvSpPr>
            <a:spLocks noChangeArrowheads="1"/>
          </p:cNvSpPr>
          <p:nvPr/>
        </p:nvSpPr>
        <p:spPr bwMode="auto">
          <a:xfrm>
            <a:off x="0" y="628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685908" cy="725470"/>
          </a:xfrm>
        </p:spPr>
        <p:txBody>
          <a:bodyPr>
            <a:normAutofit/>
          </a:bodyPr>
          <a:lstStyle/>
          <a:p>
            <a:pPr algn="l"/>
            <a:r>
              <a:rPr lang="en-US" sz="2000" dirty="0">
                <a:solidFill>
                  <a:srgbClr val="FF0000"/>
                </a:solidFill>
              </a:rPr>
              <a:t>Example(1)</a:t>
            </a:r>
            <a:endParaRPr lang="fa-IR" sz="2000" dirty="0">
              <a:solidFill>
                <a:srgbClr val="FF0000"/>
              </a:solidFill>
            </a:endParaRPr>
          </a:p>
        </p:txBody>
      </p:sp>
      <p:sp>
        <p:nvSpPr>
          <p:cNvPr id="3" name="Content Placeholder 2"/>
          <p:cNvSpPr>
            <a:spLocks noGrp="1"/>
          </p:cNvSpPr>
          <p:nvPr>
            <p:ph idx="1"/>
          </p:nvPr>
        </p:nvSpPr>
        <p:spPr>
          <a:xfrm>
            <a:off x="500034" y="1142984"/>
            <a:ext cx="8286808" cy="5000660"/>
          </a:xfrm>
        </p:spPr>
        <p:txBody>
          <a:bodyPr>
            <a:normAutofit/>
          </a:bodyPr>
          <a:lstStyle/>
          <a:p>
            <a:pPr>
              <a:buNone/>
            </a:pPr>
            <a:r>
              <a:rPr lang="en-US" sz="2000" dirty="0"/>
              <a:t>P=4</a:t>
            </a:r>
          </a:p>
          <a:p>
            <a:pPr>
              <a:buNone/>
            </a:pPr>
            <a:r>
              <a:rPr lang="en-US" sz="2000" dirty="0"/>
              <a:t>S(1)</a:t>
            </a:r>
            <a:r>
              <a:rPr lang="en-US" sz="2000" baseline="30000" dirty="0"/>
              <a:t>T</a:t>
            </a:r>
            <a:r>
              <a:rPr lang="en-US" sz="2000" dirty="0"/>
              <a:t>=[1 0 0 0]</a:t>
            </a:r>
            <a:r>
              <a:rPr lang="en-US" sz="2000" dirty="0">
                <a:sym typeface="Wingdings" pitchFamily="2" charset="2"/>
              </a:rPr>
              <a:t>t(1)</a:t>
            </a:r>
            <a:r>
              <a:rPr lang="en-US" sz="2000" baseline="30000" dirty="0">
                <a:sym typeface="Wingdings" pitchFamily="2" charset="2"/>
              </a:rPr>
              <a:t>T</a:t>
            </a:r>
            <a:r>
              <a:rPr lang="en-US" sz="2000" dirty="0">
                <a:sym typeface="Wingdings" pitchFamily="2" charset="2"/>
              </a:rPr>
              <a:t>=</a:t>
            </a:r>
            <a:r>
              <a:rPr lang="en-US" sz="2000" dirty="0">
                <a:solidFill>
                  <a:srgbClr val="FF0000"/>
                </a:solidFill>
                <a:sym typeface="Wingdings" pitchFamily="2" charset="2"/>
              </a:rPr>
              <a:t>[1 0]</a:t>
            </a:r>
          </a:p>
          <a:p>
            <a:pPr>
              <a:buNone/>
            </a:pPr>
            <a:r>
              <a:rPr lang="en-US" sz="2000" dirty="0"/>
              <a:t>S(2)</a:t>
            </a:r>
            <a:r>
              <a:rPr lang="en-US" sz="2000" baseline="30000" dirty="0"/>
              <a:t>T</a:t>
            </a:r>
            <a:r>
              <a:rPr lang="en-US" sz="2000" dirty="0"/>
              <a:t>=[1 1 0 0]</a:t>
            </a:r>
            <a:r>
              <a:rPr lang="en-US" sz="2000" dirty="0">
                <a:sym typeface="Wingdings" pitchFamily="2" charset="2"/>
              </a:rPr>
              <a:t>t(2)</a:t>
            </a:r>
            <a:r>
              <a:rPr lang="en-US" sz="2000" baseline="30000" dirty="0">
                <a:sym typeface="Wingdings" pitchFamily="2" charset="2"/>
              </a:rPr>
              <a:t>T</a:t>
            </a:r>
            <a:r>
              <a:rPr lang="en-US" sz="2000" dirty="0">
                <a:sym typeface="Wingdings" pitchFamily="2" charset="2"/>
              </a:rPr>
              <a:t>=</a:t>
            </a:r>
            <a:r>
              <a:rPr lang="en-US" sz="2000" dirty="0">
                <a:solidFill>
                  <a:srgbClr val="FF0000"/>
                </a:solidFill>
                <a:sym typeface="Wingdings" pitchFamily="2" charset="2"/>
              </a:rPr>
              <a:t>[1 0]</a:t>
            </a:r>
          </a:p>
          <a:p>
            <a:pPr>
              <a:buNone/>
            </a:pPr>
            <a:r>
              <a:rPr lang="en-US" sz="2000" dirty="0"/>
              <a:t>S(3)</a:t>
            </a:r>
            <a:r>
              <a:rPr lang="en-US" sz="2000" baseline="30000" dirty="0"/>
              <a:t>T</a:t>
            </a:r>
            <a:r>
              <a:rPr lang="en-US" sz="2000" dirty="0"/>
              <a:t>=[0 0 0 1]</a:t>
            </a:r>
            <a:r>
              <a:rPr lang="en-US" sz="2000" dirty="0">
                <a:sym typeface="Wingdings" pitchFamily="2" charset="2"/>
              </a:rPr>
              <a:t>t(3)</a:t>
            </a:r>
            <a:r>
              <a:rPr lang="en-US" sz="2000" baseline="30000" dirty="0">
                <a:sym typeface="Wingdings" pitchFamily="2" charset="2"/>
              </a:rPr>
              <a:t>T</a:t>
            </a:r>
            <a:r>
              <a:rPr lang="en-US" sz="2000" dirty="0">
                <a:sym typeface="Wingdings" pitchFamily="2" charset="2"/>
              </a:rPr>
              <a:t>=</a:t>
            </a:r>
            <a:r>
              <a:rPr lang="en-US" sz="2000" dirty="0">
                <a:solidFill>
                  <a:srgbClr val="00B050"/>
                </a:solidFill>
                <a:sym typeface="Wingdings" pitchFamily="2" charset="2"/>
              </a:rPr>
              <a:t>[0 1]</a:t>
            </a:r>
            <a:endParaRPr lang="fa-IR" sz="2000" dirty="0">
              <a:solidFill>
                <a:srgbClr val="00B050"/>
              </a:solidFill>
            </a:endParaRPr>
          </a:p>
          <a:p>
            <a:pPr>
              <a:buNone/>
            </a:pPr>
            <a:r>
              <a:rPr lang="en-US" sz="2000" dirty="0"/>
              <a:t>S(4)</a:t>
            </a:r>
            <a:r>
              <a:rPr lang="en-US" sz="2000" baseline="30000" dirty="0"/>
              <a:t>T</a:t>
            </a:r>
            <a:r>
              <a:rPr lang="en-US" sz="2000" dirty="0"/>
              <a:t>=[0 0 1 1]</a:t>
            </a:r>
            <a:r>
              <a:rPr lang="en-US" sz="2000" dirty="0">
                <a:sym typeface="Wingdings" pitchFamily="2" charset="2"/>
              </a:rPr>
              <a:t>t(4)</a:t>
            </a:r>
            <a:r>
              <a:rPr lang="en-US" sz="2000" baseline="30000" dirty="0">
                <a:sym typeface="Wingdings" pitchFamily="2" charset="2"/>
              </a:rPr>
              <a:t>T</a:t>
            </a:r>
            <a:r>
              <a:rPr lang="en-US" sz="2000" dirty="0">
                <a:sym typeface="Wingdings" pitchFamily="2" charset="2"/>
              </a:rPr>
              <a:t>=</a:t>
            </a:r>
            <a:r>
              <a:rPr lang="en-US" sz="2000" dirty="0">
                <a:solidFill>
                  <a:srgbClr val="00B050"/>
                </a:solidFill>
                <a:sym typeface="Wingdings" pitchFamily="2" charset="2"/>
              </a:rPr>
              <a:t>[0 1]</a:t>
            </a:r>
          </a:p>
          <a:p>
            <a:pPr>
              <a:buNone/>
            </a:pPr>
            <a:endParaRPr lang="fa-IR" sz="2000" dirty="0"/>
          </a:p>
        </p:txBody>
      </p:sp>
      <p:sp>
        <p:nvSpPr>
          <p:cNvPr id="4" name="Footer Placeholder 3"/>
          <p:cNvSpPr>
            <a:spLocks noGrp="1"/>
          </p:cNvSpPr>
          <p:nvPr>
            <p:ph type="ftr" sz="quarter" idx="11"/>
          </p:nvPr>
        </p:nvSpPr>
        <p:spPr/>
        <p:txBody>
          <a:bodyPr/>
          <a:lstStyle/>
          <a:p>
            <a:r>
              <a:rPr lang="en-US" dirty="0"/>
              <a:t>Ahmad </a:t>
            </a:r>
            <a:r>
              <a:rPr lang="en-US" dirty="0" err="1"/>
              <a:t>Kalhor</a:t>
            </a:r>
            <a:r>
              <a:rPr lang="en-US" dirty="0"/>
              <a:t>- University of Tehran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grpSp>
        <p:nvGrpSpPr>
          <p:cNvPr id="48" name="Group 47"/>
          <p:cNvGrpSpPr/>
          <p:nvPr/>
        </p:nvGrpSpPr>
        <p:grpSpPr>
          <a:xfrm>
            <a:off x="5500694" y="2071678"/>
            <a:ext cx="1744455" cy="1226588"/>
            <a:chOff x="4143372" y="1857364"/>
            <a:chExt cx="1744455" cy="1226588"/>
          </a:xfrm>
        </p:grpSpPr>
        <p:sp>
          <p:nvSpPr>
            <p:cNvPr id="6" name="Oval 5"/>
            <p:cNvSpPr/>
            <p:nvPr/>
          </p:nvSpPr>
          <p:spPr>
            <a:xfrm>
              <a:off x="4286248" y="1857364"/>
              <a:ext cx="214314" cy="214314"/>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7" name="Oval 6"/>
            <p:cNvSpPr/>
            <p:nvPr/>
          </p:nvSpPr>
          <p:spPr>
            <a:xfrm>
              <a:off x="4286248" y="2071678"/>
              <a:ext cx="214314" cy="214314"/>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8" name="Oval 7"/>
            <p:cNvSpPr/>
            <p:nvPr/>
          </p:nvSpPr>
          <p:spPr>
            <a:xfrm>
              <a:off x="4286248" y="2285992"/>
              <a:ext cx="214314" cy="214314"/>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9" name="Oval 8"/>
            <p:cNvSpPr/>
            <p:nvPr/>
          </p:nvSpPr>
          <p:spPr>
            <a:xfrm>
              <a:off x="4286248" y="2500306"/>
              <a:ext cx="214314" cy="214314"/>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10" name="Oval 9"/>
            <p:cNvSpPr/>
            <p:nvPr/>
          </p:nvSpPr>
          <p:spPr>
            <a:xfrm>
              <a:off x="5429256" y="2071678"/>
              <a:ext cx="214314" cy="214314"/>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fa-IR"/>
            </a:p>
          </p:txBody>
        </p:sp>
        <p:sp>
          <p:nvSpPr>
            <p:cNvPr id="11" name="Oval 10"/>
            <p:cNvSpPr/>
            <p:nvPr/>
          </p:nvSpPr>
          <p:spPr>
            <a:xfrm>
              <a:off x="5429256" y="2285992"/>
              <a:ext cx="214314" cy="214314"/>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fa-IR"/>
            </a:p>
          </p:txBody>
        </p:sp>
        <p:cxnSp>
          <p:nvCxnSpPr>
            <p:cNvPr id="13" name="Straight Arrow Connector 12"/>
            <p:cNvCxnSpPr>
              <a:stCxn id="6" idx="6"/>
              <a:endCxn id="10" idx="2"/>
            </p:cNvCxnSpPr>
            <p:nvPr/>
          </p:nvCxnSpPr>
          <p:spPr>
            <a:xfrm>
              <a:off x="4500562" y="1964521"/>
              <a:ext cx="928694" cy="2143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6"/>
              <a:endCxn id="11" idx="2"/>
            </p:cNvCxnSpPr>
            <p:nvPr/>
          </p:nvCxnSpPr>
          <p:spPr>
            <a:xfrm>
              <a:off x="4500562" y="1964521"/>
              <a:ext cx="928694" cy="4286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6"/>
              <a:endCxn id="10" idx="2"/>
            </p:cNvCxnSpPr>
            <p:nvPr/>
          </p:nvCxnSpPr>
          <p:spPr>
            <a:xfrm>
              <a:off x="4500562" y="2178835"/>
              <a:ext cx="92869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6"/>
              <a:endCxn id="11" idx="2"/>
            </p:cNvCxnSpPr>
            <p:nvPr/>
          </p:nvCxnSpPr>
          <p:spPr>
            <a:xfrm>
              <a:off x="4500562" y="2178835"/>
              <a:ext cx="928694" cy="2143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6"/>
              <a:endCxn id="10" idx="2"/>
            </p:cNvCxnSpPr>
            <p:nvPr/>
          </p:nvCxnSpPr>
          <p:spPr>
            <a:xfrm flipV="1">
              <a:off x="4500562" y="2178835"/>
              <a:ext cx="928694" cy="4286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6"/>
              <a:endCxn id="10" idx="2"/>
            </p:cNvCxnSpPr>
            <p:nvPr/>
          </p:nvCxnSpPr>
          <p:spPr>
            <a:xfrm flipV="1">
              <a:off x="4500562" y="2178835"/>
              <a:ext cx="928694" cy="2143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 idx="6"/>
              <a:endCxn id="11" idx="2"/>
            </p:cNvCxnSpPr>
            <p:nvPr/>
          </p:nvCxnSpPr>
          <p:spPr>
            <a:xfrm>
              <a:off x="4500562" y="2393149"/>
              <a:ext cx="92869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6"/>
              <a:endCxn id="11" idx="2"/>
            </p:cNvCxnSpPr>
            <p:nvPr/>
          </p:nvCxnSpPr>
          <p:spPr>
            <a:xfrm flipV="1">
              <a:off x="4500562" y="2393149"/>
              <a:ext cx="928694" cy="2143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143372" y="2714620"/>
              <a:ext cx="538930" cy="369332"/>
            </a:xfrm>
            <a:prstGeom prst="rect">
              <a:avLst/>
            </a:prstGeom>
          </p:spPr>
          <p:txBody>
            <a:bodyPr wrap="none">
              <a:spAutoFit/>
            </a:bodyPr>
            <a:lstStyle/>
            <a:p>
              <a:r>
                <a:rPr lang="en-US" dirty="0"/>
                <a:t>n=4</a:t>
              </a:r>
              <a:endParaRPr lang="fa-IR" dirty="0"/>
            </a:p>
          </p:txBody>
        </p:sp>
        <p:sp>
          <p:nvSpPr>
            <p:cNvPr id="39" name="Rectangle 38"/>
            <p:cNvSpPr/>
            <p:nvPr/>
          </p:nvSpPr>
          <p:spPr>
            <a:xfrm>
              <a:off x="5286380" y="2500306"/>
              <a:ext cx="601447" cy="369332"/>
            </a:xfrm>
            <a:prstGeom prst="rect">
              <a:avLst/>
            </a:prstGeom>
          </p:spPr>
          <p:txBody>
            <a:bodyPr wrap="none">
              <a:spAutoFit/>
            </a:bodyPr>
            <a:lstStyle/>
            <a:p>
              <a:r>
                <a:rPr lang="en-US" dirty="0"/>
                <a:t>m=2</a:t>
              </a:r>
              <a:endParaRPr lang="fa-IR" dirty="0"/>
            </a:p>
          </p:txBody>
        </p:sp>
      </p:grpSp>
      <p:sp>
        <p:nvSpPr>
          <p:cNvPr id="819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819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000760" y="1643050"/>
            <a:ext cx="723900" cy="581025"/>
          </a:xfrm>
          <a:prstGeom prst="rect">
            <a:avLst/>
          </a:prstGeom>
          <a:noFill/>
        </p:spPr>
      </p:pic>
      <p:sp>
        <p:nvSpPr>
          <p:cNvPr id="8195" name="Rectangle 3"/>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819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8198" name="Rectangle 6"/>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820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8199"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809888" y="4143380"/>
            <a:ext cx="3619500" cy="581025"/>
          </a:xfrm>
          <a:prstGeom prst="rect">
            <a:avLst/>
          </a:prstGeom>
          <a:noFill/>
        </p:spPr>
      </p:pic>
      <p:sp>
        <p:nvSpPr>
          <p:cNvPr id="8201" name="Rectangle 9"/>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8203"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8202" name="Picture 1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786050" y="3500438"/>
            <a:ext cx="3619500" cy="581025"/>
          </a:xfrm>
          <a:prstGeom prst="rect">
            <a:avLst/>
          </a:prstGeom>
          <a:noFill/>
        </p:spPr>
      </p:pic>
      <p:sp>
        <p:nvSpPr>
          <p:cNvPr id="8204" name="Rectangle 12"/>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8206"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8205" name="Picture 13"/>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2786050" y="4786322"/>
            <a:ext cx="3619500" cy="581025"/>
          </a:xfrm>
          <a:prstGeom prst="rect">
            <a:avLst/>
          </a:prstGeom>
          <a:noFill/>
        </p:spPr>
      </p:pic>
      <p:sp>
        <p:nvSpPr>
          <p:cNvPr id="8207" name="Rectangle 15"/>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8209"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8210" name="Rectangle 18"/>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8215" name="Rectangle 2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8214" name="Picture 22"/>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786050" y="5429264"/>
            <a:ext cx="3619500" cy="581025"/>
          </a:xfrm>
          <a:prstGeom prst="rect">
            <a:avLst/>
          </a:prstGeom>
          <a:noFill/>
        </p:spPr>
      </p:pic>
      <p:sp>
        <p:nvSpPr>
          <p:cNvPr id="8216" name="Rectangle 24"/>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8218" name="Rectangle 2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8217" name="Picture 25"/>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7072330" y="4357694"/>
            <a:ext cx="1238250" cy="295275"/>
          </a:xfrm>
          <a:prstGeom prst="rect">
            <a:avLst/>
          </a:prstGeom>
          <a:noFill/>
        </p:spPr>
      </p:pic>
      <p:sp>
        <p:nvSpPr>
          <p:cNvPr id="8219" name="Rectangle 27"/>
          <p:cNvSpPr>
            <a:spLocks noChangeArrowheads="1"/>
          </p:cNvSpPr>
          <p:nvPr/>
        </p:nvSpPr>
        <p:spPr bwMode="auto">
          <a:xfrm>
            <a:off x="0" y="752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76" name="Rectangle 75"/>
          <p:cNvSpPr/>
          <p:nvPr/>
        </p:nvSpPr>
        <p:spPr>
          <a:xfrm>
            <a:off x="4929190" y="2285992"/>
            <a:ext cx="548548" cy="369332"/>
          </a:xfrm>
          <a:prstGeom prst="rect">
            <a:avLst/>
          </a:prstGeom>
        </p:spPr>
        <p:txBody>
          <a:bodyPr wrap="none">
            <a:spAutoFit/>
          </a:bodyPr>
          <a:lstStyle/>
          <a:p>
            <a:r>
              <a:rPr lang="en-US" dirty="0"/>
              <a:t>S(p)</a:t>
            </a:r>
            <a:endParaRPr lang="fa-IR" dirty="0"/>
          </a:p>
        </p:txBody>
      </p:sp>
      <p:sp>
        <p:nvSpPr>
          <p:cNvPr id="77" name="Rectangle 76"/>
          <p:cNvSpPr/>
          <p:nvPr/>
        </p:nvSpPr>
        <p:spPr>
          <a:xfrm>
            <a:off x="7215206" y="2285992"/>
            <a:ext cx="519694" cy="369332"/>
          </a:xfrm>
          <a:prstGeom prst="rect">
            <a:avLst/>
          </a:prstGeom>
        </p:spPr>
        <p:txBody>
          <a:bodyPr wrap="none">
            <a:spAutoFit/>
          </a:bodyPr>
          <a:lstStyle/>
          <a:p>
            <a:r>
              <a:rPr lang="en-US" dirty="0"/>
              <a:t>t(p)</a:t>
            </a:r>
            <a:endParaRPr lang="fa-IR" dirty="0"/>
          </a:p>
        </p:txBody>
      </p:sp>
      <p:sp>
        <p:nvSpPr>
          <p:cNvPr id="78" name="Rectangle 77"/>
          <p:cNvSpPr/>
          <p:nvPr/>
        </p:nvSpPr>
        <p:spPr>
          <a:xfrm>
            <a:off x="571472" y="3000372"/>
            <a:ext cx="3223959" cy="307777"/>
          </a:xfrm>
          <a:prstGeom prst="rect">
            <a:avLst/>
          </a:prstGeom>
        </p:spPr>
        <p:txBody>
          <a:bodyPr wrap="none">
            <a:spAutoFit/>
          </a:bodyPr>
          <a:lstStyle/>
          <a:p>
            <a:pPr>
              <a:buNone/>
            </a:pPr>
            <a:r>
              <a:rPr lang="en-US" sz="1400" dirty="0">
                <a:solidFill>
                  <a:srgbClr val="00B050"/>
                </a:solidFill>
                <a:sym typeface="Wingdings" pitchFamily="2" charset="2"/>
              </a:rPr>
              <a:t>W=s(1)</a:t>
            </a:r>
            <a:r>
              <a:rPr lang="en-US" sz="1400" dirty="0">
                <a:sym typeface="Wingdings" pitchFamily="2" charset="2"/>
              </a:rPr>
              <a:t> t(1)</a:t>
            </a:r>
            <a:r>
              <a:rPr lang="en-US" sz="1400" baseline="30000" dirty="0">
                <a:sym typeface="Wingdings" pitchFamily="2" charset="2"/>
              </a:rPr>
              <a:t>T</a:t>
            </a:r>
            <a:r>
              <a:rPr lang="en-US" sz="1400" dirty="0">
                <a:solidFill>
                  <a:srgbClr val="00B050"/>
                </a:solidFill>
                <a:sym typeface="Wingdings" pitchFamily="2" charset="2"/>
              </a:rPr>
              <a:t>+s(2)</a:t>
            </a:r>
            <a:r>
              <a:rPr lang="en-US" sz="1400" dirty="0">
                <a:sym typeface="Wingdings" pitchFamily="2" charset="2"/>
              </a:rPr>
              <a:t> t(2)</a:t>
            </a:r>
            <a:r>
              <a:rPr lang="en-US" sz="1400" baseline="30000" dirty="0">
                <a:sym typeface="Wingdings" pitchFamily="2" charset="2"/>
              </a:rPr>
              <a:t>T</a:t>
            </a:r>
            <a:r>
              <a:rPr lang="en-US" sz="1400" dirty="0">
                <a:solidFill>
                  <a:srgbClr val="00B050"/>
                </a:solidFill>
                <a:sym typeface="Wingdings" pitchFamily="2" charset="2"/>
              </a:rPr>
              <a:t>+s(3)</a:t>
            </a:r>
            <a:r>
              <a:rPr lang="en-US" sz="1400" dirty="0">
                <a:sym typeface="Wingdings" pitchFamily="2" charset="2"/>
              </a:rPr>
              <a:t> t(3)</a:t>
            </a:r>
            <a:r>
              <a:rPr lang="en-US" sz="1400" baseline="30000" dirty="0">
                <a:sym typeface="Wingdings" pitchFamily="2" charset="2"/>
              </a:rPr>
              <a:t>T</a:t>
            </a:r>
            <a:r>
              <a:rPr lang="en-US" sz="1400" dirty="0">
                <a:solidFill>
                  <a:srgbClr val="00B050"/>
                </a:solidFill>
                <a:sym typeface="Wingdings" pitchFamily="2" charset="2"/>
              </a:rPr>
              <a:t>+s(4)</a:t>
            </a:r>
            <a:r>
              <a:rPr lang="en-US" sz="1400" dirty="0">
                <a:sym typeface="Wingdings" pitchFamily="2" charset="2"/>
              </a:rPr>
              <a:t> t(4)</a:t>
            </a:r>
            <a:r>
              <a:rPr lang="en-US" sz="1400" baseline="30000" dirty="0">
                <a:sym typeface="Wingdings" pitchFamily="2" charset="2"/>
              </a:rPr>
              <a:t>T</a:t>
            </a:r>
            <a:endParaRPr lang="fa-IR" sz="1400" dirty="0">
              <a:solidFill>
                <a:srgbClr val="00B05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3071834" cy="642918"/>
          </a:xfrm>
        </p:spPr>
        <p:txBody>
          <a:bodyPr>
            <a:normAutofit/>
          </a:bodyPr>
          <a:lstStyle/>
          <a:p>
            <a:pPr algn="l"/>
            <a:r>
              <a:rPr lang="en-US" sz="2000" dirty="0">
                <a:solidFill>
                  <a:srgbClr val="FF0000"/>
                </a:solidFill>
              </a:rPr>
              <a:t>Example(2) </a:t>
            </a:r>
            <a:br>
              <a:rPr lang="en-US" sz="2000" dirty="0">
                <a:solidFill>
                  <a:srgbClr val="FF0000"/>
                </a:solidFill>
              </a:rPr>
            </a:br>
            <a:r>
              <a:rPr lang="en-US" sz="1400" b="1" dirty="0">
                <a:solidFill>
                  <a:srgbClr val="00B050"/>
                </a:solidFill>
              </a:rPr>
              <a:t>character Recognition</a:t>
            </a:r>
            <a:endParaRPr lang="fa-IR" sz="1400" b="1" dirty="0">
              <a:solidFill>
                <a:srgbClr val="00B050"/>
              </a:solidFill>
            </a:endParaRPr>
          </a:p>
        </p:txBody>
      </p:sp>
      <p:sp>
        <p:nvSpPr>
          <p:cNvPr id="4" name="Footer Placeholder 3"/>
          <p:cNvSpPr>
            <a:spLocks noGrp="1"/>
          </p:cNvSpPr>
          <p:nvPr>
            <p:ph type="ftr" sz="quarter" idx="11"/>
          </p:nvPr>
        </p:nvSpPr>
        <p:spPr/>
        <p:txBody>
          <a:bodyPr/>
          <a:lstStyle/>
          <a:p>
            <a:r>
              <a:rPr lang="en-US" dirty="0"/>
              <a:t>Ahmad </a:t>
            </a:r>
            <a:r>
              <a:rPr lang="en-US" dirty="0" err="1"/>
              <a:t>Kalhor</a:t>
            </a:r>
            <a:r>
              <a:rPr lang="en-US" dirty="0"/>
              <a:t>- University of Tehran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grpSp>
        <p:nvGrpSpPr>
          <p:cNvPr id="14" name="Group 13"/>
          <p:cNvGrpSpPr/>
          <p:nvPr/>
        </p:nvGrpSpPr>
        <p:grpSpPr>
          <a:xfrm>
            <a:off x="2607455" y="3286124"/>
            <a:ext cx="4028171" cy="369332"/>
            <a:chOff x="2285984" y="3357562"/>
            <a:chExt cx="4028171" cy="369332"/>
          </a:xfrm>
        </p:grpSpPr>
        <p:sp>
          <p:nvSpPr>
            <p:cNvPr id="11" name="TextBox 10"/>
            <p:cNvSpPr txBox="1"/>
            <p:nvPr/>
          </p:nvSpPr>
          <p:spPr>
            <a:xfrm>
              <a:off x="2285984" y="3357562"/>
              <a:ext cx="857256" cy="369332"/>
            </a:xfrm>
            <a:prstGeom prst="rect">
              <a:avLst/>
            </a:prstGeom>
            <a:noFill/>
          </p:spPr>
          <p:txBody>
            <a:bodyPr wrap="square" rtlCol="1">
              <a:spAutoFit/>
            </a:bodyPr>
            <a:lstStyle/>
            <a:p>
              <a:r>
                <a:rPr lang="en-US" dirty="0"/>
                <a:t>S(B)</a:t>
              </a:r>
              <a:endParaRPr lang="fa-IR" dirty="0"/>
            </a:p>
          </p:txBody>
        </p:sp>
        <p:sp>
          <p:nvSpPr>
            <p:cNvPr id="12" name="Rectangle 11"/>
            <p:cNvSpPr/>
            <p:nvPr/>
          </p:nvSpPr>
          <p:spPr>
            <a:xfrm>
              <a:off x="5786446" y="3357562"/>
              <a:ext cx="527709" cy="369332"/>
            </a:xfrm>
            <a:prstGeom prst="rect">
              <a:avLst/>
            </a:prstGeom>
          </p:spPr>
          <p:txBody>
            <a:bodyPr wrap="none">
              <a:spAutoFit/>
            </a:bodyPr>
            <a:lstStyle/>
            <a:p>
              <a:r>
                <a:rPr lang="en-US" dirty="0"/>
                <a:t>t(B)</a:t>
              </a:r>
              <a:endParaRPr lang="fa-IR" dirty="0"/>
            </a:p>
          </p:txBody>
        </p:sp>
        <p:cxnSp>
          <p:nvCxnSpPr>
            <p:cNvPr id="13" name="Straight Arrow Connector 12"/>
            <p:cNvCxnSpPr/>
            <p:nvPr/>
          </p:nvCxnSpPr>
          <p:spPr>
            <a:xfrm>
              <a:off x="3357554" y="3571876"/>
              <a:ext cx="2000264" cy="1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5" name="Group 14"/>
          <p:cNvGrpSpPr/>
          <p:nvPr/>
        </p:nvGrpSpPr>
        <p:grpSpPr>
          <a:xfrm>
            <a:off x="2607455" y="3500438"/>
            <a:ext cx="4026568" cy="369332"/>
            <a:chOff x="2285984" y="3357562"/>
            <a:chExt cx="4026568" cy="369332"/>
          </a:xfrm>
        </p:grpSpPr>
        <p:sp>
          <p:nvSpPr>
            <p:cNvPr id="16" name="TextBox 15"/>
            <p:cNvSpPr txBox="1"/>
            <p:nvPr/>
          </p:nvSpPr>
          <p:spPr>
            <a:xfrm>
              <a:off x="2285984" y="3357562"/>
              <a:ext cx="857256" cy="369332"/>
            </a:xfrm>
            <a:prstGeom prst="rect">
              <a:avLst/>
            </a:prstGeom>
            <a:noFill/>
          </p:spPr>
          <p:txBody>
            <a:bodyPr wrap="square" rtlCol="1">
              <a:spAutoFit/>
            </a:bodyPr>
            <a:lstStyle/>
            <a:p>
              <a:r>
                <a:rPr lang="en-US" dirty="0"/>
                <a:t>S(C)</a:t>
              </a:r>
              <a:endParaRPr lang="fa-IR" dirty="0"/>
            </a:p>
          </p:txBody>
        </p:sp>
        <p:sp>
          <p:nvSpPr>
            <p:cNvPr id="17" name="Rectangle 16"/>
            <p:cNvSpPr/>
            <p:nvPr/>
          </p:nvSpPr>
          <p:spPr>
            <a:xfrm>
              <a:off x="5786446" y="3357562"/>
              <a:ext cx="526106" cy="369332"/>
            </a:xfrm>
            <a:prstGeom prst="rect">
              <a:avLst/>
            </a:prstGeom>
          </p:spPr>
          <p:txBody>
            <a:bodyPr wrap="none">
              <a:spAutoFit/>
            </a:bodyPr>
            <a:lstStyle/>
            <a:p>
              <a:r>
                <a:rPr lang="en-US" dirty="0"/>
                <a:t>t(C)</a:t>
              </a:r>
              <a:endParaRPr lang="fa-IR" dirty="0"/>
            </a:p>
          </p:txBody>
        </p:sp>
        <p:cxnSp>
          <p:nvCxnSpPr>
            <p:cNvPr id="18" name="Straight Arrow Connector 17"/>
            <p:cNvCxnSpPr/>
            <p:nvPr/>
          </p:nvCxnSpPr>
          <p:spPr>
            <a:xfrm>
              <a:off x="3357554" y="3571876"/>
              <a:ext cx="2000264" cy="1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891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38915" name="Rectangle 3"/>
          <p:cNvSpPr>
            <a:spLocks noChangeArrowheads="1"/>
          </p:cNvSpPr>
          <p:nvPr/>
        </p:nvSpPr>
        <p:spPr bwMode="auto">
          <a:xfrm>
            <a:off x="0" y="628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3891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38916"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107653" y="857232"/>
            <a:ext cx="1343025" cy="357190"/>
          </a:xfrm>
          <a:prstGeom prst="rect">
            <a:avLst/>
          </a:prstGeom>
          <a:noFill/>
        </p:spPr>
      </p:pic>
      <p:sp>
        <p:nvSpPr>
          <p:cNvPr id="38918" name="Rectangle 6"/>
          <p:cNvSpPr>
            <a:spLocks noChangeArrowheads="1"/>
          </p:cNvSpPr>
          <p:nvPr/>
        </p:nvSpPr>
        <p:spPr bwMode="auto">
          <a:xfrm>
            <a:off x="0" y="752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grpSp>
        <p:nvGrpSpPr>
          <p:cNvPr id="29" name="Group 28"/>
          <p:cNvGrpSpPr/>
          <p:nvPr/>
        </p:nvGrpSpPr>
        <p:grpSpPr>
          <a:xfrm>
            <a:off x="3964777" y="1285860"/>
            <a:ext cx="1730725" cy="1195810"/>
            <a:chOff x="4143372" y="1857364"/>
            <a:chExt cx="1730725" cy="1195810"/>
          </a:xfrm>
        </p:grpSpPr>
        <p:sp>
          <p:nvSpPr>
            <p:cNvPr id="30" name="Oval 29"/>
            <p:cNvSpPr/>
            <p:nvPr/>
          </p:nvSpPr>
          <p:spPr>
            <a:xfrm>
              <a:off x="4286248" y="1857364"/>
              <a:ext cx="214314" cy="214314"/>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33" name="Oval 32"/>
            <p:cNvSpPr/>
            <p:nvPr/>
          </p:nvSpPr>
          <p:spPr>
            <a:xfrm>
              <a:off x="4286248" y="2500306"/>
              <a:ext cx="214314" cy="214314"/>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34" name="Oval 33"/>
            <p:cNvSpPr/>
            <p:nvPr/>
          </p:nvSpPr>
          <p:spPr>
            <a:xfrm>
              <a:off x="5429256" y="1928802"/>
              <a:ext cx="214314" cy="214314"/>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fa-IR"/>
            </a:p>
          </p:txBody>
        </p:sp>
        <p:sp>
          <p:nvSpPr>
            <p:cNvPr id="35" name="Oval 34"/>
            <p:cNvSpPr/>
            <p:nvPr/>
          </p:nvSpPr>
          <p:spPr>
            <a:xfrm>
              <a:off x="5429256" y="2428868"/>
              <a:ext cx="214314" cy="214314"/>
            </a:xfrm>
            <a:prstGeom prst="ellipse">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fa-IR"/>
            </a:p>
          </p:txBody>
        </p:sp>
        <p:cxnSp>
          <p:nvCxnSpPr>
            <p:cNvPr id="36" name="Straight Arrow Connector 35"/>
            <p:cNvCxnSpPr>
              <a:stCxn id="30" idx="6"/>
              <a:endCxn id="34" idx="2"/>
            </p:cNvCxnSpPr>
            <p:nvPr/>
          </p:nvCxnSpPr>
          <p:spPr>
            <a:xfrm>
              <a:off x="4500562" y="1964521"/>
              <a:ext cx="928694" cy="71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0" idx="6"/>
              <a:endCxn id="35" idx="2"/>
            </p:cNvCxnSpPr>
            <p:nvPr/>
          </p:nvCxnSpPr>
          <p:spPr>
            <a:xfrm>
              <a:off x="4500562" y="1964521"/>
              <a:ext cx="928694" cy="5715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3" idx="6"/>
              <a:endCxn id="34" idx="2"/>
            </p:cNvCxnSpPr>
            <p:nvPr/>
          </p:nvCxnSpPr>
          <p:spPr>
            <a:xfrm flipV="1">
              <a:off x="4500562" y="2035959"/>
              <a:ext cx="928694" cy="5715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3" idx="6"/>
              <a:endCxn id="35" idx="2"/>
            </p:cNvCxnSpPr>
            <p:nvPr/>
          </p:nvCxnSpPr>
          <p:spPr>
            <a:xfrm flipV="1">
              <a:off x="4500562" y="2536025"/>
              <a:ext cx="928694" cy="71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143372" y="2714620"/>
              <a:ext cx="603050" cy="338554"/>
            </a:xfrm>
            <a:prstGeom prst="rect">
              <a:avLst/>
            </a:prstGeom>
          </p:spPr>
          <p:txBody>
            <a:bodyPr wrap="none">
              <a:spAutoFit/>
            </a:bodyPr>
            <a:lstStyle/>
            <a:p>
              <a:r>
                <a:rPr lang="en-US" sz="1600" dirty="0"/>
                <a:t>n=63</a:t>
              </a:r>
              <a:endParaRPr lang="fa-IR" sz="1600" dirty="0"/>
            </a:p>
          </p:txBody>
        </p:sp>
        <p:sp>
          <p:nvSpPr>
            <p:cNvPr id="45" name="Rectangle 44"/>
            <p:cNvSpPr/>
            <p:nvPr/>
          </p:nvSpPr>
          <p:spPr>
            <a:xfrm>
              <a:off x="5214942" y="2661818"/>
              <a:ext cx="659155" cy="338554"/>
            </a:xfrm>
            <a:prstGeom prst="rect">
              <a:avLst/>
            </a:prstGeom>
          </p:spPr>
          <p:txBody>
            <a:bodyPr wrap="none">
              <a:spAutoFit/>
            </a:bodyPr>
            <a:lstStyle/>
            <a:p>
              <a:r>
                <a:rPr lang="en-US" sz="1600" dirty="0"/>
                <a:t>m=15</a:t>
              </a:r>
              <a:endParaRPr lang="fa-IR" sz="1600" dirty="0"/>
            </a:p>
          </p:txBody>
        </p:sp>
      </p:grpSp>
      <p:cxnSp>
        <p:nvCxnSpPr>
          <p:cNvPr id="47" name="Straight Connector 46"/>
          <p:cNvCxnSpPr/>
          <p:nvPr/>
        </p:nvCxnSpPr>
        <p:spPr>
          <a:xfrm rot="5400000">
            <a:off x="4037009" y="1713694"/>
            <a:ext cx="285752" cy="158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5321305" y="1713694"/>
            <a:ext cx="142876" cy="158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38922"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38923" name="Rectangle 11"/>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38924" name="Rectangle 12"/>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38925" name="Rectangle 13"/>
          <p:cNvSpPr>
            <a:spLocks noChangeArrowheads="1"/>
          </p:cNvSpPr>
          <p:nvPr/>
        </p:nvSpPr>
        <p:spPr bwMode="auto">
          <a:xfrm>
            <a:off x="0" y="1028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grpSp>
        <p:nvGrpSpPr>
          <p:cNvPr id="67" name="Group 66"/>
          <p:cNvGrpSpPr/>
          <p:nvPr/>
        </p:nvGrpSpPr>
        <p:grpSpPr>
          <a:xfrm>
            <a:off x="3307687" y="4647243"/>
            <a:ext cx="2520280" cy="1496399"/>
            <a:chOff x="3275856" y="4588301"/>
            <a:chExt cx="2419646" cy="1341028"/>
          </a:xfrm>
        </p:grpSpPr>
        <p:pic>
          <p:nvPicPr>
            <p:cNvPr id="38921" name="Picture 9"/>
            <p:cNvPicPr>
              <a:picLocks noChangeAspect="1" noChangeArrowheads="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50000"/>
                      </a14:imgEffect>
                      <a14:imgEffect>
                        <a14:brightnessContrast bright="-20000" contrast="40000"/>
                      </a14:imgEffect>
                    </a14:imgLayer>
                  </a14:imgProps>
                </a:ext>
              </a:extLst>
            </a:blip>
            <a:srcRect/>
            <a:stretch>
              <a:fillRect/>
            </a:stretch>
          </p:blipFill>
          <p:spPr bwMode="auto">
            <a:xfrm>
              <a:off x="3721329" y="4985293"/>
              <a:ext cx="1528817" cy="270587"/>
            </a:xfrm>
            <a:prstGeom prst="rect">
              <a:avLst/>
            </a:prstGeom>
            <a:noFill/>
          </p:spPr>
        </p:pic>
        <p:pic>
          <p:nvPicPr>
            <p:cNvPr id="38920" name="Picture 8"/>
            <p:cNvPicPr>
              <a:picLocks noChangeAspect="1" noChangeArrowheads="1"/>
            </p:cNvPicPr>
            <p:nvPr/>
          </p:nvPicPr>
          <p:blipFill>
            <a:blip r:embed="rId6">
              <a:clrChange>
                <a:clrFrom>
                  <a:srgbClr val="FFFFFF"/>
                </a:clrFrom>
                <a:clrTo>
                  <a:srgbClr val="FFFFFF">
                    <a:alpha val="0"/>
                  </a:srgbClr>
                </a:clrTo>
              </a:clrChange>
              <a:extLst>
                <a:ext uri="{BEBA8EAE-BF5A-486C-A8C5-ECC9F3942E4B}">
                  <a14:imgProps xmlns:a14="http://schemas.microsoft.com/office/drawing/2010/main">
                    <a14:imgLayer r:embed="rId7">
                      <a14:imgEffect>
                        <a14:sharpenSoften amount="50000"/>
                      </a14:imgEffect>
                      <a14:imgEffect>
                        <a14:brightnessContrast bright="-20000" contrast="40000"/>
                      </a14:imgEffect>
                    </a14:imgLayer>
                  </a14:imgProps>
                </a:ext>
              </a:extLst>
            </a:blip>
            <a:srcRect/>
            <a:stretch>
              <a:fillRect/>
            </a:stretch>
          </p:blipFill>
          <p:spPr bwMode="auto">
            <a:xfrm>
              <a:off x="3739202" y="5603623"/>
              <a:ext cx="1521996" cy="271785"/>
            </a:xfrm>
            <a:prstGeom prst="rect">
              <a:avLst/>
            </a:prstGeom>
            <a:noFill/>
          </p:spPr>
        </p:pic>
        <p:pic>
          <p:nvPicPr>
            <p:cNvPr id="38919" name="Picture 7"/>
            <p:cNvPicPr>
              <a:picLocks noChangeAspect="1" noChangeArrowheads="1"/>
            </p:cNvPicPr>
            <p:nvPr/>
          </p:nvPicPr>
          <p:blipFill>
            <a:blip r:embed="rId8">
              <a:clrChange>
                <a:clrFrom>
                  <a:srgbClr val="FFFFFF"/>
                </a:clrFrom>
                <a:clrTo>
                  <a:srgbClr val="FFFFFF">
                    <a:alpha val="0"/>
                  </a:srgbClr>
                </a:clrTo>
              </a:clrChange>
              <a:extLst>
                <a:ext uri="{BEBA8EAE-BF5A-486C-A8C5-ECC9F3942E4B}">
                  <a14:imgProps xmlns:a14="http://schemas.microsoft.com/office/drawing/2010/main">
                    <a14:imgLayer r:embed="rId9">
                      <a14:imgEffect>
                        <a14:sharpenSoften amount="50000"/>
                      </a14:imgEffect>
                      <a14:imgEffect>
                        <a14:brightnessContrast bright="-20000" contrast="40000"/>
                      </a14:imgEffect>
                    </a14:imgLayer>
                  </a14:imgProps>
                </a:ext>
              </a:extLst>
            </a:blip>
            <a:srcRect/>
            <a:stretch>
              <a:fillRect/>
            </a:stretch>
          </p:blipFill>
          <p:spPr bwMode="auto">
            <a:xfrm>
              <a:off x="3717949" y="5295062"/>
              <a:ext cx="1535461" cy="269379"/>
            </a:xfrm>
            <a:prstGeom prst="rect">
              <a:avLst/>
            </a:prstGeom>
            <a:noFill/>
          </p:spPr>
        </p:pic>
        <p:sp>
          <p:nvSpPr>
            <p:cNvPr id="65" name="TextBox 64"/>
            <p:cNvSpPr txBox="1"/>
            <p:nvPr/>
          </p:nvSpPr>
          <p:spPr>
            <a:xfrm>
              <a:off x="3275856" y="4588301"/>
              <a:ext cx="2419646" cy="307777"/>
            </a:xfrm>
            <a:prstGeom prst="rect">
              <a:avLst/>
            </a:prstGeom>
          </p:spPr>
          <p:style>
            <a:lnRef idx="2">
              <a:schemeClr val="accent6"/>
            </a:lnRef>
            <a:fillRef idx="1">
              <a:schemeClr val="lt1"/>
            </a:fillRef>
            <a:effectRef idx="0">
              <a:schemeClr val="accent6"/>
            </a:effectRef>
            <a:fontRef idx="minor">
              <a:schemeClr val="dk1"/>
            </a:fontRef>
          </p:style>
          <p:txBody>
            <a:bodyPr wrap="square" rtlCol="1">
              <a:spAutoFit/>
            </a:bodyPr>
            <a:lstStyle/>
            <a:p>
              <a:pPr algn="ctr"/>
              <a:r>
                <a:rPr lang="en-US" sz="1400" b="1" dirty="0">
                  <a:solidFill>
                    <a:srgbClr val="00B050"/>
                  </a:solidFill>
                </a:rPr>
                <a:t>It works for three characters</a:t>
              </a:r>
              <a:endParaRPr lang="fa-IR" sz="1400" b="1" dirty="0">
                <a:solidFill>
                  <a:srgbClr val="00B050"/>
                </a:solidFill>
              </a:endParaRPr>
            </a:p>
          </p:txBody>
        </p:sp>
        <p:sp>
          <p:nvSpPr>
            <p:cNvPr id="66" name="Rectangle 65"/>
            <p:cNvSpPr/>
            <p:nvPr/>
          </p:nvSpPr>
          <p:spPr>
            <a:xfrm>
              <a:off x="3500430" y="4929197"/>
              <a:ext cx="2000264" cy="100013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grpSp>
      <p:sp>
        <p:nvSpPr>
          <p:cNvPr id="71" name="Rectangle 70"/>
          <p:cNvSpPr/>
          <p:nvPr/>
        </p:nvSpPr>
        <p:spPr>
          <a:xfrm>
            <a:off x="1107257" y="714356"/>
            <a:ext cx="6929486" cy="321471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22533" name="Picture 5"/>
          <p:cNvPicPr>
            <a:picLocks noChangeAspect="1" noChangeArrowheads="1"/>
          </p:cNvPicPr>
          <p:nvPr/>
        </p:nvPicPr>
        <p:blipFill>
          <a:blip r:embed="rId10"/>
          <a:srcRect/>
          <a:stretch>
            <a:fillRect/>
          </a:stretch>
        </p:blipFill>
        <p:spPr bwMode="auto">
          <a:xfrm>
            <a:off x="1393009" y="785794"/>
            <a:ext cx="742950" cy="923925"/>
          </a:xfrm>
          <a:prstGeom prst="rect">
            <a:avLst/>
          </a:prstGeom>
          <a:noFill/>
          <a:ln w="9525">
            <a:noFill/>
            <a:miter lim="800000"/>
            <a:headEnd/>
            <a:tailEnd/>
          </a:ln>
          <a:effectLst/>
        </p:spPr>
      </p:pic>
      <p:grpSp>
        <p:nvGrpSpPr>
          <p:cNvPr id="61" name="Group 60"/>
          <p:cNvGrpSpPr/>
          <p:nvPr/>
        </p:nvGrpSpPr>
        <p:grpSpPr>
          <a:xfrm>
            <a:off x="1035819" y="2857496"/>
            <a:ext cx="6986266" cy="440770"/>
            <a:chOff x="714348" y="2714620"/>
            <a:chExt cx="6986266" cy="440770"/>
          </a:xfrm>
        </p:grpSpPr>
        <p:sp>
          <p:nvSpPr>
            <p:cNvPr id="19" name="TextBox 18"/>
            <p:cNvSpPr txBox="1"/>
            <p:nvPr/>
          </p:nvSpPr>
          <p:spPr>
            <a:xfrm>
              <a:off x="714348" y="2786058"/>
              <a:ext cx="3143272" cy="369332"/>
            </a:xfrm>
            <a:prstGeom prst="rect">
              <a:avLst/>
            </a:prstGeom>
            <a:noFill/>
          </p:spPr>
          <p:txBody>
            <a:bodyPr wrap="square" rtlCol="1">
              <a:spAutoFit/>
            </a:bodyPr>
            <a:lstStyle/>
            <a:p>
              <a:r>
                <a:rPr lang="en-US" dirty="0"/>
                <a:t>S(A)</a:t>
              </a:r>
              <a:r>
                <a:rPr lang="en-US" baseline="30000" dirty="0"/>
                <a:t>T</a:t>
              </a:r>
              <a:r>
                <a:rPr lang="en-US" dirty="0"/>
                <a:t>=[-1 -1 -1 1 -1….-1-1 1]</a:t>
              </a:r>
              <a:r>
                <a:rPr lang="en-US" baseline="-25000" dirty="0"/>
                <a:t>63*1</a:t>
              </a:r>
              <a:endParaRPr lang="fa-IR" baseline="-25000" dirty="0"/>
            </a:p>
          </p:txBody>
        </p:sp>
        <p:sp>
          <p:nvSpPr>
            <p:cNvPr id="21" name="Rectangle 20"/>
            <p:cNvSpPr/>
            <p:nvPr/>
          </p:nvSpPr>
          <p:spPr>
            <a:xfrm>
              <a:off x="5143504" y="2714620"/>
              <a:ext cx="2557110" cy="369332"/>
            </a:xfrm>
            <a:prstGeom prst="rect">
              <a:avLst/>
            </a:prstGeom>
          </p:spPr>
          <p:txBody>
            <a:bodyPr wrap="none">
              <a:spAutoFit/>
            </a:bodyPr>
            <a:lstStyle/>
            <a:p>
              <a:r>
                <a:rPr lang="en-US" dirty="0"/>
                <a:t>t(A)</a:t>
              </a:r>
              <a:r>
                <a:rPr lang="en-US" baseline="30000" dirty="0"/>
                <a:t>T</a:t>
              </a:r>
              <a:r>
                <a:rPr lang="en-US" dirty="0"/>
                <a:t>=[-1 1 -1 ….1-1 1]</a:t>
              </a:r>
              <a:r>
                <a:rPr lang="en-US" baseline="-25000" dirty="0"/>
                <a:t>15*1</a:t>
              </a:r>
              <a:endParaRPr lang="fa-IR" baseline="-25000" dirty="0"/>
            </a:p>
          </p:txBody>
        </p:sp>
        <p:cxnSp>
          <p:nvCxnSpPr>
            <p:cNvPr id="59" name="Straight Arrow Connector 58"/>
            <p:cNvCxnSpPr/>
            <p:nvPr/>
          </p:nvCxnSpPr>
          <p:spPr>
            <a:xfrm>
              <a:off x="3857620" y="2928934"/>
              <a:ext cx="1285884" cy="1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22534" name="Picture 6"/>
          <p:cNvPicPr>
            <a:picLocks noChangeAspect="1" noChangeArrowheads="1"/>
          </p:cNvPicPr>
          <p:nvPr/>
        </p:nvPicPr>
        <p:blipFill>
          <a:blip r:embed="rId11"/>
          <a:srcRect/>
          <a:stretch>
            <a:fillRect/>
          </a:stretch>
        </p:blipFill>
        <p:spPr bwMode="auto">
          <a:xfrm>
            <a:off x="6465107" y="928670"/>
            <a:ext cx="447675" cy="590550"/>
          </a:xfrm>
          <a:prstGeom prst="rect">
            <a:avLst/>
          </a:prstGeom>
          <a:noFill/>
          <a:ln w="9525">
            <a:noFill/>
            <a:miter lim="800000"/>
            <a:headEnd/>
            <a:tailEnd/>
          </a:ln>
          <a:effectLst/>
        </p:spPr>
      </p:pic>
      <p:pic>
        <p:nvPicPr>
          <p:cNvPr id="22535" name="Picture 7"/>
          <p:cNvPicPr>
            <a:picLocks noChangeAspect="1" noChangeArrowheads="1"/>
          </p:cNvPicPr>
          <p:nvPr/>
        </p:nvPicPr>
        <p:blipFill>
          <a:blip r:embed="rId12"/>
          <a:srcRect/>
          <a:stretch>
            <a:fillRect/>
          </a:stretch>
        </p:blipFill>
        <p:spPr bwMode="auto">
          <a:xfrm>
            <a:off x="2393141" y="1357298"/>
            <a:ext cx="733425" cy="952500"/>
          </a:xfrm>
          <a:prstGeom prst="rect">
            <a:avLst/>
          </a:prstGeom>
          <a:noFill/>
          <a:ln w="9525">
            <a:noFill/>
            <a:miter lim="800000"/>
            <a:headEnd/>
            <a:tailEnd/>
          </a:ln>
          <a:effectLst/>
        </p:spPr>
      </p:pic>
      <p:pic>
        <p:nvPicPr>
          <p:cNvPr id="22536" name="Picture 8"/>
          <p:cNvPicPr>
            <a:picLocks noChangeAspect="1" noChangeArrowheads="1"/>
          </p:cNvPicPr>
          <p:nvPr/>
        </p:nvPicPr>
        <p:blipFill>
          <a:blip r:embed="rId13"/>
          <a:srcRect/>
          <a:stretch>
            <a:fillRect/>
          </a:stretch>
        </p:blipFill>
        <p:spPr bwMode="auto">
          <a:xfrm>
            <a:off x="7179487" y="1500174"/>
            <a:ext cx="381000" cy="523875"/>
          </a:xfrm>
          <a:prstGeom prst="rect">
            <a:avLst/>
          </a:prstGeom>
          <a:noFill/>
          <a:ln w="9525">
            <a:noFill/>
            <a:miter lim="800000"/>
            <a:headEnd/>
            <a:tailEnd/>
          </a:ln>
          <a:effectLst/>
        </p:spPr>
      </p:pic>
      <p:pic>
        <p:nvPicPr>
          <p:cNvPr id="22537" name="Picture 9"/>
          <p:cNvPicPr>
            <a:picLocks noChangeAspect="1" noChangeArrowheads="1"/>
          </p:cNvPicPr>
          <p:nvPr/>
        </p:nvPicPr>
        <p:blipFill>
          <a:blip r:embed="rId14"/>
          <a:srcRect/>
          <a:stretch>
            <a:fillRect/>
          </a:stretch>
        </p:blipFill>
        <p:spPr bwMode="auto">
          <a:xfrm>
            <a:off x="1464447" y="1928802"/>
            <a:ext cx="733425" cy="942975"/>
          </a:xfrm>
          <a:prstGeom prst="rect">
            <a:avLst/>
          </a:prstGeom>
          <a:noFill/>
          <a:ln w="9525">
            <a:noFill/>
            <a:miter lim="800000"/>
            <a:headEnd/>
            <a:tailEnd/>
          </a:ln>
          <a:effectLst/>
        </p:spPr>
      </p:pic>
      <p:pic>
        <p:nvPicPr>
          <p:cNvPr id="22538" name="Picture 10"/>
          <p:cNvPicPr>
            <a:picLocks noChangeAspect="1" noChangeArrowheads="1"/>
          </p:cNvPicPr>
          <p:nvPr/>
        </p:nvPicPr>
        <p:blipFill>
          <a:blip r:embed="rId15"/>
          <a:srcRect/>
          <a:stretch>
            <a:fillRect/>
          </a:stretch>
        </p:blipFill>
        <p:spPr bwMode="auto">
          <a:xfrm>
            <a:off x="6607983" y="2143116"/>
            <a:ext cx="304800" cy="552450"/>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FDF58A31-FCE6-4C07-AE50-CBBDF7CD9CD2}"/>
                  </a:ext>
                </a:extLst>
              </p:cNvPr>
              <p:cNvSpPr/>
              <p:nvPr/>
            </p:nvSpPr>
            <p:spPr>
              <a:xfrm>
                <a:off x="2352610" y="3995772"/>
                <a:ext cx="4388766"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dirty="0" smtClean="0">
                          <a:latin typeface="Cambria Math" panose="02040503050406030204" pitchFamily="18" charset="0"/>
                        </a:rPr>
                        <m:t>W</m:t>
                      </m:r>
                      <m:r>
                        <a:rPr lang="en-US" dirty="0">
                          <a:latin typeface="Cambria Math" panose="02040503050406030204" pitchFamily="18" charset="0"/>
                        </a:rPr>
                        <m:t>=</m:t>
                      </m:r>
                      <m:r>
                        <a:rPr lang="en-US" i="1" dirty="0">
                          <a:latin typeface="Cambria Math" panose="02040503050406030204" pitchFamily="18" charset="0"/>
                        </a:rPr>
                        <m:t>𝑆</m:t>
                      </m:r>
                      <m:d>
                        <m:dPr>
                          <m:ctrlPr>
                            <a:rPr lang="en-US" i="1" dirty="0">
                              <a:latin typeface="Cambria Math" panose="02040503050406030204" pitchFamily="18" charset="0"/>
                            </a:rPr>
                          </m:ctrlPr>
                        </m:dPr>
                        <m:e>
                          <m:r>
                            <a:rPr lang="en-US" i="1" dirty="0">
                              <a:latin typeface="Cambria Math" panose="02040503050406030204" pitchFamily="18" charset="0"/>
                            </a:rPr>
                            <m:t>𝐴</m:t>
                          </m:r>
                        </m:e>
                      </m:d>
                      <m:r>
                        <a:rPr lang="en-US" b="0" i="1" dirty="0" smtClean="0">
                          <a:solidFill>
                            <a:schemeClr val="tx1"/>
                          </a:solidFill>
                          <a:latin typeface="Cambria Math" panose="02040503050406030204" pitchFamily="18" charset="0"/>
                        </a:rPr>
                        <m:t>𝑡</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i="1" dirty="0">
                                  <a:latin typeface="Cambria Math" panose="02040503050406030204" pitchFamily="18" charset="0"/>
                                </a:rPr>
                                <m:t>𝐴</m:t>
                              </m:r>
                            </m:e>
                          </m:d>
                        </m:e>
                        <m:sup>
                          <m:r>
                            <a:rPr lang="en-US" i="1" dirty="0">
                              <a:latin typeface="Cambria Math" panose="02040503050406030204" pitchFamily="18" charset="0"/>
                            </a:rPr>
                            <m:t>𝑇</m:t>
                          </m:r>
                        </m:sup>
                      </m:sSup>
                      <m:r>
                        <a:rPr lang="en-US" dirty="0">
                          <a:latin typeface="Cambria Math" panose="02040503050406030204" pitchFamily="18" charset="0"/>
                        </a:rPr>
                        <m:t>+</m:t>
                      </m:r>
                      <m:r>
                        <a:rPr lang="en-US" i="1" dirty="0">
                          <a:latin typeface="Cambria Math" panose="02040503050406030204" pitchFamily="18" charset="0"/>
                        </a:rPr>
                        <m:t>𝑆</m:t>
                      </m:r>
                      <m:d>
                        <m:dPr>
                          <m:ctrlPr>
                            <a:rPr lang="en-US" i="1" dirty="0">
                              <a:latin typeface="Cambria Math" panose="02040503050406030204" pitchFamily="18" charset="0"/>
                            </a:rPr>
                          </m:ctrlPr>
                        </m:dPr>
                        <m:e>
                          <m:r>
                            <a:rPr lang="en-US" i="1" dirty="0">
                              <a:latin typeface="Cambria Math" panose="02040503050406030204" pitchFamily="18" charset="0"/>
                            </a:rPr>
                            <m:t>𝐵</m:t>
                          </m:r>
                        </m:e>
                      </m:d>
                      <m:r>
                        <a:rPr lang="en-US" i="1" dirty="0" smtClean="0">
                          <a:solidFill>
                            <a:schemeClr val="tx1"/>
                          </a:solidFill>
                          <a:latin typeface="Cambria Math" panose="02040503050406030204" pitchFamily="18" charset="0"/>
                        </a:rPr>
                        <m:t>𝑡</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i="1" dirty="0">
                                  <a:latin typeface="Cambria Math" panose="02040503050406030204" pitchFamily="18" charset="0"/>
                                </a:rPr>
                                <m:t>𝐵</m:t>
                              </m:r>
                            </m:e>
                          </m:d>
                        </m:e>
                        <m:sup>
                          <m:r>
                            <a:rPr lang="en-US" i="1" dirty="0">
                              <a:latin typeface="Cambria Math" panose="02040503050406030204" pitchFamily="18" charset="0"/>
                            </a:rPr>
                            <m:t>𝑇</m:t>
                          </m:r>
                        </m:sup>
                      </m:sSup>
                      <m:r>
                        <a:rPr lang="en-US" dirty="0">
                          <a:latin typeface="Cambria Math" panose="02040503050406030204" pitchFamily="18" charset="0"/>
                        </a:rPr>
                        <m:t>+</m:t>
                      </m:r>
                      <m:r>
                        <a:rPr lang="en-US" i="1" dirty="0">
                          <a:latin typeface="Cambria Math" panose="02040503050406030204" pitchFamily="18" charset="0"/>
                        </a:rPr>
                        <m:t>𝑆</m:t>
                      </m:r>
                      <m:d>
                        <m:dPr>
                          <m:ctrlPr>
                            <a:rPr lang="en-US" i="1" dirty="0">
                              <a:latin typeface="Cambria Math" panose="02040503050406030204" pitchFamily="18" charset="0"/>
                            </a:rPr>
                          </m:ctrlPr>
                        </m:dPr>
                        <m:e>
                          <m:r>
                            <a:rPr lang="en-US" i="1" dirty="0">
                              <a:latin typeface="Cambria Math" panose="02040503050406030204" pitchFamily="18" charset="0"/>
                            </a:rPr>
                            <m:t>𝐶</m:t>
                          </m:r>
                        </m:e>
                      </m:d>
                      <m:r>
                        <a:rPr lang="en-US" i="1" dirty="0" smtClean="0">
                          <a:solidFill>
                            <a:schemeClr val="tx1"/>
                          </a:solidFill>
                          <a:latin typeface="Cambria Math" panose="02040503050406030204" pitchFamily="18" charset="0"/>
                        </a:rPr>
                        <m:t>𝑡</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i="1" dirty="0">
                                  <a:latin typeface="Cambria Math" panose="02040503050406030204" pitchFamily="18" charset="0"/>
                                </a:rPr>
                                <m:t>𝐶</m:t>
                              </m:r>
                            </m:e>
                          </m:d>
                        </m:e>
                        <m:sup>
                          <m:r>
                            <a:rPr lang="en-US" i="1" dirty="0">
                              <a:latin typeface="Cambria Math" panose="02040503050406030204" pitchFamily="18" charset="0"/>
                            </a:rPr>
                            <m:t>𝑇</m:t>
                          </m:r>
                        </m:sup>
                      </m:sSup>
                    </m:oMath>
                  </m:oMathPara>
                </a14:m>
                <a:endParaRPr lang="en-US" dirty="0"/>
              </a:p>
            </p:txBody>
          </p:sp>
        </mc:Choice>
        <mc:Fallback xmlns="">
          <p:sp>
            <p:nvSpPr>
              <p:cNvPr id="3" name="Rectangle 2">
                <a:extLst>
                  <a:ext uri="{FF2B5EF4-FFF2-40B4-BE49-F238E27FC236}">
                    <a16:creationId xmlns:a16="http://schemas.microsoft.com/office/drawing/2014/main" id="{FDF58A31-FCE6-4C07-AE50-CBBDF7CD9CD2}"/>
                  </a:ext>
                </a:extLst>
              </p:cNvPr>
              <p:cNvSpPr>
                <a:spLocks noRot="1" noChangeAspect="1" noMove="1" noResize="1" noEditPoints="1" noAdjustHandles="1" noChangeArrowheads="1" noChangeShapeType="1" noTextEdit="1"/>
              </p:cNvSpPr>
              <p:nvPr/>
            </p:nvSpPr>
            <p:spPr>
              <a:xfrm>
                <a:off x="2352610" y="3995772"/>
                <a:ext cx="4388766" cy="369332"/>
              </a:xfrm>
              <a:prstGeom prst="rect">
                <a:avLst/>
              </a:prstGeom>
              <a:blipFill>
                <a:blip r:embed="rId16"/>
                <a:stretch>
                  <a:fillRect/>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543428" cy="654032"/>
          </a:xfrm>
        </p:spPr>
        <p:txBody>
          <a:bodyPr>
            <a:normAutofit/>
          </a:bodyPr>
          <a:lstStyle/>
          <a:p>
            <a:pPr algn="l"/>
            <a:r>
              <a:rPr lang="en-US" sz="1600" b="1" dirty="0">
                <a:solidFill>
                  <a:srgbClr val="00B050"/>
                </a:solidFill>
              </a:rPr>
              <a:t>Network Evaluation with disturbed input patterns</a:t>
            </a:r>
            <a:endParaRPr lang="fa-IR" sz="1600" b="1" dirty="0">
              <a:solidFill>
                <a:srgbClr val="00B050"/>
              </a:solidFill>
            </a:endParaRPr>
          </a:p>
        </p:txBody>
      </p:sp>
      <p:sp>
        <p:nvSpPr>
          <p:cNvPr id="4" name="Footer Placeholder 3"/>
          <p:cNvSpPr>
            <a:spLocks noGrp="1"/>
          </p:cNvSpPr>
          <p:nvPr>
            <p:ph type="ftr" sz="quarter" idx="11"/>
          </p:nvPr>
        </p:nvSpPr>
        <p:spPr/>
        <p:txBody>
          <a:bodyPr/>
          <a:lstStyle/>
          <a:p>
            <a:r>
              <a:rPr lang="en-US" dirty="0"/>
              <a:t>Ahmad </a:t>
            </a:r>
            <a:r>
              <a:rPr lang="en-US" dirty="0" err="1"/>
              <a:t>Kalhor</a:t>
            </a:r>
            <a:r>
              <a:rPr lang="en-US" dirty="0"/>
              <a:t>- University of Tehran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56322" name="Picture 2"/>
          <p:cNvPicPr>
            <a:picLocks noChangeAspect="1" noChangeArrowheads="1"/>
          </p:cNvPicPr>
          <p:nvPr/>
        </p:nvPicPr>
        <p:blipFill>
          <a:blip r:embed="rId2"/>
          <a:srcRect/>
          <a:stretch>
            <a:fillRect/>
          </a:stretch>
        </p:blipFill>
        <p:spPr bwMode="auto">
          <a:xfrm>
            <a:off x="2357422" y="714356"/>
            <a:ext cx="4214842" cy="3778540"/>
          </a:xfrm>
          <a:prstGeom prst="rect">
            <a:avLst/>
          </a:prstGeom>
          <a:noFill/>
          <a:ln w="9525">
            <a:noFill/>
            <a:miter lim="800000"/>
            <a:headEnd/>
            <a:tailEnd/>
          </a:ln>
          <a:effectLst/>
        </p:spPr>
      </p:pic>
      <p:pic>
        <p:nvPicPr>
          <p:cNvPr id="56323" name="Picture 3"/>
          <p:cNvPicPr>
            <a:picLocks noChangeAspect="1" noChangeArrowheads="1"/>
          </p:cNvPicPr>
          <p:nvPr/>
        </p:nvPicPr>
        <p:blipFill>
          <a:blip r:embed="rId3"/>
          <a:srcRect/>
          <a:stretch>
            <a:fillRect/>
          </a:stretch>
        </p:blipFill>
        <p:spPr bwMode="auto">
          <a:xfrm>
            <a:off x="2071670" y="4643446"/>
            <a:ext cx="4371718" cy="1638299"/>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723568"/>
          </a:xfrm>
        </p:spPr>
        <p:style>
          <a:lnRef idx="2">
            <a:schemeClr val="accent5"/>
          </a:lnRef>
          <a:fillRef idx="1">
            <a:schemeClr val="lt1"/>
          </a:fillRef>
          <a:effectRef idx="0">
            <a:schemeClr val="accent5"/>
          </a:effectRef>
          <a:fontRef idx="minor">
            <a:schemeClr val="dk1"/>
          </a:fontRef>
        </p:style>
        <p:txBody>
          <a:bodyPr>
            <a:normAutofit/>
          </a:bodyPr>
          <a:lstStyle/>
          <a:p>
            <a:r>
              <a:rPr lang="en-US" sz="2800" dirty="0"/>
              <a:t>Auto-Associative Memory Network</a:t>
            </a:r>
            <a:endParaRPr lang="fa-IR" sz="2800" dirty="0"/>
          </a:p>
        </p:txBody>
      </p:sp>
      <p:sp>
        <p:nvSpPr>
          <p:cNvPr id="4" name="Footer Placeholder 3"/>
          <p:cNvSpPr>
            <a:spLocks noGrp="1"/>
          </p:cNvSpPr>
          <p:nvPr>
            <p:ph type="ftr" sz="quarter" idx="11"/>
          </p:nvPr>
        </p:nvSpPr>
        <p:spPr/>
        <p:txBody>
          <a:bodyPr/>
          <a:lstStyle/>
          <a:p>
            <a:r>
              <a:rPr lang="en-US" dirty="0"/>
              <a:t>Ahmad </a:t>
            </a:r>
            <a:r>
              <a:rPr lang="en-US" dirty="0" err="1"/>
              <a:t>Kalhor</a:t>
            </a:r>
            <a:r>
              <a:rPr lang="en-US" dirty="0"/>
              <a:t>- University of Tehran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grpSp>
        <p:nvGrpSpPr>
          <p:cNvPr id="6" name="Group 5"/>
          <p:cNvGrpSpPr/>
          <p:nvPr/>
        </p:nvGrpSpPr>
        <p:grpSpPr>
          <a:xfrm>
            <a:off x="981343" y="1566631"/>
            <a:ext cx="2286016" cy="1806685"/>
            <a:chOff x="1285852" y="2059536"/>
            <a:chExt cx="3071834" cy="2441034"/>
          </a:xfrm>
        </p:grpSpPr>
        <p:sp>
          <p:nvSpPr>
            <p:cNvPr id="7" name="Oval 6"/>
            <p:cNvSpPr/>
            <p:nvPr/>
          </p:nvSpPr>
          <p:spPr>
            <a:xfrm>
              <a:off x="1285852" y="2071678"/>
              <a:ext cx="357190" cy="357190"/>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8" name="Oval 7"/>
            <p:cNvSpPr/>
            <p:nvPr/>
          </p:nvSpPr>
          <p:spPr>
            <a:xfrm>
              <a:off x="1285852" y="3071810"/>
              <a:ext cx="357190" cy="357190"/>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9" name="Oval 8"/>
            <p:cNvSpPr/>
            <p:nvPr/>
          </p:nvSpPr>
          <p:spPr>
            <a:xfrm>
              <a:off x="1285852" y="4143380"/>
              <a:ext cx="357190" cy="357190"/>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10" name="Oval 9"/>
            <p:cNvSpPr/>
            <p:nvPr/>
          </p:nvSpPr>
          <p:spPr>
            <a:xfrm>
              <a:off x="3929058" y="2071678"/>
              <a:ext cx="357190" cy="357190"/>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fa-IR">
                <a:solidFill>
                  <a:srgbClr val="FF0000"/>
                </a:solidFill>
              </a:endParaRPr>
            </a:p>
          </p:txBody>
        </p:sp>
        <p:sp>
          <p:nvSpPr>
            <p:cNvPr id="11" name="Oval 10"/>
            <p:cNvSpPr/>
            <p:nvPr/>
          </p:nvSpPr>
          <p:spPr>
            <a:xfrm>
              <a:off x="3929058" y="3071810"/>
              <a:ext cx="357190" cy="357190"/>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fa-IR">
                <a:solidFill>
                  <a:srgbClr val="FF0000"/>
                </a:solidFill>
              </a:endParaRPr>
            </a:p>
          </p:txBody>
        </p:sp>
        <p:sp>
          <p:nvSpPr>
            <p:cNvPr id="12" name="Oval 11"/>
            <p:cNvSpPr/>
            <p:nvPr/>
          </p:nvSpPr>
          <p:spPr>
            <a:xfrm>
              <a:off x="3929058" y="4143380"/>
              <a:ext cx="357190" cy="357190"/>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fa-IR">
                <a:solidFill>
                  <a:srgbClr val="FF0000"/>
                </a:solidFill>
              </a:endParaRPr>
            </a:p>
          </p:txBody>
        </p:sp>
        <p:cxnSp>
          <p:nvCxnSpPr>
            <p:cNvPr id="13" name="Straight Arrow Connector 12"/>
            <p:cNvCxnSpPr>
              <a:stCxn id="7" idx="6"/>
              <a:endCxn id="11" idx="2"/>
            </p:cNvCxnSpPr>
            <p:nvPr/>
          </p:nvCxnSpPr>
          <p:spPr>
            <a:xfrm>
              <a:off x="1643042" y="2250273"/>
              <a:ext cx="2286016" cy="1000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6"/>
              <a:endCxn id="10" idx="2"/>
            </p:cNvCxnSpPr>
            <p:nvPr/>
          </p:nvCxnSpPr>
          <p:spPr>
            <a:xfrm>
              <a:off x="1643042" y="2250273"/>
              <a:ext cx="228601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6"/>
              <a:endCxn id="12" idx="2"/>
            </p:cNvCxnSpPr>
            <p:nvPr/>
          </p:nvCxnSpPr>
          <p:spPr>
            <a:xfrm>
              <a:off x="1643042" y="2250273"/>
              <a:ext cx="2286016" cy="20717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6"/>
              <a:endCxn id="10" idx="2"/>
            </p:cNvCxnSpPr>
            <p:nvPr/>
          </p:nvCxnSpPr>
          <p:spPr>
            <a:xfrm flipV="1">
              <a:off x="1643042" y="2250273"/>
              <a:ext cx="2286016" cy="100013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a:stCxn id="8" idx="6"/>
              <a:endCxn id="11" idx="2"/>
            </p:cNvCxnSpPr>
            <p:nvPr/>
          </p:nvCxnSpPr>
          <p:spPr>
            <a:xfrm>
              <a:off x="1643042" y="3250405"/>
              <a:ext cx="2286016"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a:stCxn id="8" idx="6"/>
              <a:endCxn id="12" idx="2"/>
            </p:cNvCxnSpPr>
            <p:nvPr/>
          </p:nvCxnSpPr>
          <p:spPr>
            <a:xfrm>
              <a:off x="1643042" y="3250405"/>
              <a:ext cx="2286016" cy="107157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a:stCxn id="9" idx="6"/>
              <a:endCxn id="12" idx="2"/>
            </p:cNvCxnSpPr>
            <p:nvPr/>
          </p:nvCxnSpPr>
          <p:spPr>
            <a:xfrm>
              <a:off x="1643042" y="4321975"/>
              <a:ext cx="2286016" cy="1588"/>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0" name="Straight Arrow Connector 19"/>
            <p:cNvCxnSpPr>
              <a:stCxn id="9" idx="6"/>
              <a:endCxn id="11" idx="2"/>
            </p:cNvCxnSpPr>
            <p:nvPr/>
          </p:nvCxnSpPr>
          <p:spPr>
            <a:xfrm flipV="1">
              <a:off x="1643042" y="3250405"/>
              <a:ext cx="2286016" cy="107157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1" name="Straight Arrow Connector 20"/>
            <p:cNvCxnSpPr>
              <a:stCxn id="9" idx="6"/>
              <a:endCxn id="10" idx="2"/>
            </p:cNvCxnSpPr>
            <p:nvPr/>
          </p:nvCxnSpPr>
          <p:spPr>
            <a:xfrm flipV="1">
              <a:off x="1643042" y="2250273"/>
              <a:ext cx="2286016" cy="2071702"/>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22" name="TextBox 21"/>
            <p:cNvSpPr txBox="1"/>
            <p:nvPr/>
          </p:nvSpPr>
          <p:spPr>
            <a:xfrm>
              <a:off x="1285852" y="2059536"/>
              <a:ext cx="428627" cy="353465"/>
            </a:xfrm>
            <a:prstGeom prst="rect">
              <a:avLst/>
            </a:prstGeom>
            <a:noFill/>
          </p:spPr>
          <p:txBody>
            <a:bodyPr wrap="square" rtlCol="1">
              <a:spAutoFit/>
            </a:bodyPr>
            <a:lstStyle/>
            <a:p>
              <a:r>
                <a:rPr lang="en-US" sz="1100" dirty="0"/>
                <a:t>x</a:t>
              </a:r>
              <a:r>
                <a:rPr lang="en-US" sz="1100" baseline="-25000" dirty="0"/>
                <a:t>1</a:t>
              </a:r>
              <a:endParaRPr lang="fa-IR" sz="1100" baseline="-25000" dirty="0"/>
            </a:p>
          </p:txBody>
        </p:sp>
        <p:sp>
          <p:nvSpPr>
            <p:cNvPr id="23" name="TextBox 22"/>
            <p:cNvSpPr txBox="1"/>
            <p:nvPr/>
          </p:nvSpPr>
          <p:spPr>
            <a:xfrm>
              <a:off x="1285852" y="3071808"/>
              <a:ext cx="479974" cy="353465"/>
            </a:xfrm>
            <a:prstGeom prst="rect">
              <a:avLst/>
            </a:prstGeom>
            <a:noFill/>
          </p:spPr>
          <p:txBody>
            <a:bodyPr wrap="square" rtlCol="1">
              <a:spAutoFit/>
            </a:bodyPr>
            <a:lstStyle/>
            <a:p>
              <a:r>
                <a:rPr lang="en-US" sz="1100" dirty="0"/>
                <a:t>x</a:t>
              </a:r>
              <a:r>
                <a:rPr lang="en-US" sz="1100" baseline="-25000" dirty="0"/>
                <a:t>i</a:t>
              </a:r>
              <a:endParaRPr lang="fa-IR" sz="1100" baseline="-25000" dirty="0"/>
            </a:p>
          </p:txBody>
        </p:sp>
        <p:sp>
          <p:nvSpPr>
            <p:cNvPr id="24" name="TextBox 23"/>
            <p:cNvSpPr txBox="1"/>
            <p:nvPr/>
          </p:nvSpPr>
          <p:spPr>
            <a:xfrm>
              <a:off x="1285852" y="4143380"/>
              <a:ext cx="428627" cy="353465"/>
            </a:xfrm>
            <a:prstGeom prst="rect">
              <a:avLst/>
            </a:prstGeom>
            <a:noFill/>
          </p:spPr>
          <p:txBody>
            <a:bodyPr wrap="square" rtlCol="1">
              <a:spAutoFit/>
            </a:bodyPr>
            <a:lstStyle/>
            <a:p>
              <a:r>
                <a:rPr lang="en-US" sz="1100" dirty="0" err="1"/>
                <a:t>x</a:t>
              </a:r>
              <a:r>
                <a:rPr lang="en-US" sz="1100" baseline="-25000" dirty="0" err="1"/>
                <a:t>n</a:t>
              </a:r>
              <a:endParaRPr lang="fa-IR" sz="1100" baseline="-25000" dirty="0"/>
            </a:p>
          </p:txBody>
        </p:sp>
        <p:cxnSp>
          <p:nvCxnSpPr>
            <p:cNvPr id="25" name="Straight Connector 24"/>
            <p:cNvCxnSpPr/>
            <p:nvPr/>
          </p:nvCxnSpPr>
          <p:spPr>
            <a:xfrm rot="5400000">
              <a:off x="1250927" y="2749545"/>
              <a:ext cx="357190" cy="1588"/>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250927" y="3821115"/>
              <a:ext cx="357190" cy="1588"/>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963982" y="2749545"/>
              <a:ext cx="357190" cy="1588"/>
            </a:xfrm>
            <a:prstGeom prst="line">
              <a:avLst/>
            </a:prstGeom>
            <a:ln w="25400">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3963982" y="3821115"/>
              <a:ext cx="357190" cy="1588"/>
            </a:xfrm>
            <a:prstGeom prst="line">
              <a:avLst/>
            </a:prstGeom>
            <a:ln w="25400">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29059" y="2071678"/>
              <a:ext cx="428627" cy="353465"/>
            </a:xfrm>
            <a:prstGeom prst="rect">
              <a:avLst/>
            </a:prstGeom>
            <a:noFill/>
          </p:spPr>
          <p:txBody>
            <a:bodyPr wrap="square" rtlCol="1">
              <a:spAutoFit/>
            </a:bodyPr>
            <a:lstStyle/>
            <a:p>
              <a:r>
                <a:rPr lang="en-US" sz="1100" dirty="0"/>
                <a:t>y</a:t>
              </a:r>
              <a:r>
                <a:rPr lang="en-US" sz="1100" baseline="-25000" dirty="0"/>
                <a:t>1</a:t>
              </a:r>
              <a:endParaRPr lang="fa-IR" sz="1100" baseline="-25000" dirty="0"/>
            </a:p>
          </p:txBody>
        </p:sp>
        <p:sp>
          <p:nvSpPr>
            <p:cNvPr id="30" name="TextBox 29"/>
            <p:cNvSpPr txBox="1"/>
            <p:nvPr/>
          </p:nvSpPr>
          <p:spPr>
            <a:xfrm>
              <a:off x="3929059" y="3059669"/>
              <a:ext cx="428627" cy="353465"/>
            </a:xfrm>
            <a:prstGeom prst="rect">
              <a:avLst/>
            </a:prstGeom>
            <a:noFill/>
          </p:spPr>
          <p:txBody>
            <a:bodyPr wrap="square" rtlCol="1">
              <a:spAutoFit/>
            </a:bodyPr>
            <a:lstStyle/>
            <a:p>
              <a:r>
                <a:rPr lang="en-US" sz="1100" dirty="0" err="1"/>
                <a:t>y</a:t>
              </a:r>
              <a:r>
                <a:rPr lang="en-US" sz="1100" baseline="-25000" dirty="0" err="1"/>
                <a:t>j</a:t>
              </a:r>
              <a:endParaRPr lang="fa-IR" sz="1100" baseline="-25000" dirty="0"/>
            </a:p>
          </p:txBody>
        </p:sp>
        <p:sp>
          <p:nvSpPr>
            <p:cNvPr id="31" name="TextBox 30"/>
            <p:cNvSpPr txBox="1"/>
            <p:nvPr/>
          </p:nvSpPr>
          <p:spPr>
            <a:xfrm>
              <a:off x="3929059" y="4131239"/>
              <a:ext cx="428627" cy="353465"/>
            </a:xfrm>
            <a:prstGeom prst="rect">
              <a:avLst/>
            </a:prstGeom>
            <a:noFill/>
          </p:spPr>
          <p:txBody>
            <a:bodyPr wrap="square" rtlCol="1">
              <a:spAutoFit/>
            </a:bodyPr>
            <a:lstStyle/>
            <a:p>
              <a:r>
                <a:rPr lang="en-US" sz="1100" dirty="0" err="1"/>
                <a:t>y</a:t>
              </a:r>
              <a:r>
                <a:rPr lang="en-US" sz="1100" baseline="-25000" dirty="0" err="1"/>
                <a:t>n</a:t>
              </a:r>
              <a:endParaRPr lang="fa-IR" sz="1100" baseline="-25000" dirty="0"/>
            </a:p>
          </p:txBody>
        </p:sp>
      </p:grpSp>
      <p:pic>
        <p:nvPicPr>
          <p:cNvPr id="32" name="Picture 1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481937" y="1566631"/>
            <a:ext cx="1594522" cy="257181"/>
          </a:xfrm>
          <a:prstGeom prst="rect">
            <a:avLst/>
          </a:prstGeom>
          <a:noFill/>
        </p:spPr>
      </p:pic>
      <p:sp>
        <p:nvSpPr>
          <p:cNvPr id="34" name="TextBox 33"/>
          <p:cNvSpPr txBox="1"/>
          <p:nvPr/>
        </p:nvSpPr>
        <p:spPr>
          <a:xfrm>
            <a:off x="4053177" y="1566631"/>
            <a:ext cx="1428760" cy="307777"/>
          </a:xfrm>
          <a:prstGeom prst="rect">
            <a:avLst/>
          </a:prstGeom>
          <a:noFill/>
        </p:spPr>
        <p:txBody>
          <a:bodyPr wrap="square" rtlCol="1">
            <a:spAutoFit/>
          </a:bodyPr>
          <a:lstStyle/>
          <a:p>
            <a:r>
              <a:rPr lang="en-US" sz="1400" b="1" dirty="0">
                <a:solidFill>
                  <a:srgbClr val="FF0000"/>
                </a:solidFill>
              </a:rPr>
              <a:t>Input pattern:</a:t>
            </a:r>
            <a:endParaRPr lang="fa-IR" sz="1400" b="1" dirty="0">
              <a:solidFill>
                <a:srgbClr val="FF0000"/>
              </a:solidFill>
            </a:endParaRPr>
          </a:p>
        </p:txBody>
      </p:sp>
      <p:sp>
        <p:nvSpPr>
          <p:cNvPr id="35" name="TextBox 34"/>
          <p:cNvSpPr txBox="1"/>
          <p:nvPr/>
        </p:nvSpPr>
        <p:spPr>
          <a:xfrm>
            <a:off x="4053177" y="1830358"/>
            <a:ext cx="1428760" cy="307777"/>
          </a:xfrm>
          <a:prstGeom prst="rect">
            <a:avLst/>
          </a:prstGeom>
          <a:noFill/>
        </p:spPr>
        <p:txBody>
          <a:bodyPr wrap="square" rtlCol="1">
            <a:spAutoFit/>
          </a:bodyPr>
          <a:lstStyle/>
          <a:p>
            <a:r>
              <a:rPr lang="en-US" sz="1400" b="1" dirty="0">
                <a:solidFill>
                  <a:srgbClr val="0070C0"/>
                </a:solidFill>
              </a:rPr>
              <a:t>Output pattern:</a:t>
            </a:r>
            <a:endParaRPr lang="fa-IR" sz="1400" b="1" dirty="0">
              <a:solidFill>
                <a:srgbClr val="0070C0"/>
              </a:solidFill>
            </a:endParaRPr>
          </a:p>
        </p:txBody>
      </p:sp>
      <p:sp>
        <p:nvSpPr>
          <p:cNvPr id="36" name="TextBox 35"/>
          <p:cNvSpPr txBox="1"/>
          <p:nvPr/>
        </p:nvSpPr>
        <p:spPr>
          <a:xfrm>
            <a:off x="4124615" y="2352449"/>
            <a:ext cx="1428760" cy="307777"/>
          </a:xfrm>
          <a:prstGeom prst="rect">
            <a:avLst/>
          </a:prstGeom>
          <a:noFill/>
        </p:spPr>
        <p:txBody>
          <a:bodyPr wrap="square" rtlCol="1">
            <a:spAutoFit/>
          </a:bodyPr>
          <a:lstStyle/>
          <a:p>
            <a:r>
              <a:rPr lang="en-US" sz="1400" b="1" dirty="0">
                <a:solidFill>
                  <a:srgbClr val="C00000"/>
                </a:solidFill>
              </a:rPr>
              <a:t>Weight Matrix</a:t>
            </a:r>
            <a:endParaRPr lang="fa-IR" sz="1400" b="1" dirty="0">
              <a:solidFill>
                <a:srgbClr val="C00000"/>
              </a:solidFill>
            </a:endParaRPr>
          </a:p>
        </p:txBody>
      </p:sp>
      <p:sp>
        <p:nvSpPr>
          <p:cNvPr id="37" name="Rectangle 36"/>
          <p:cNvSpPr/>
          <p:nvPr/>
        </p:nvSpPr>
        <p:spPr>
          <a:xfrm>
            <a:off x="4124615" y="2852515"/>
            <a:ext cx="3321358" cy="584775"/>
          </a:xfrm>
          <a:prstGeom prst="rect">
            <a:avLst/>
          </a:prstGeom>
        </p:spPr>
        <p:txBody>
          <a:bodyPr wrap="none">
            <a:spAutoFit/>
          </a:bodyPr>
          <a:lstStyle/>
          <a:p>
            <a:r>
              <a:rPr lang="en-US" sz="1600" b="1" dirty="0">
                <a:solidFill>
                  <a:srgbClr val="C00000"/>
                </a:solidFill>
              </a:rPr>
              <a:t>Activation Function:  </a:t>
            </a:r>
            <a:r>
              <a:rPr lang="en-US" sz="1600" b="1" dirty="0"/>
              <a:t>Sign Function</a:t>
            </a:r>
          </a:p>
          <a:p>
            <a:r>
              <a:rPr lang="en-US" sz="1600" b="1" dirty="0">
                <a:solidFill>
                  <a:srgbClr val="C00000"/>
                </a:solidFill>
              </a:rPr>
              <a:t>Output Patterns:         </a:t>
            </a:r>
            <a:r>
              <a:rPr lang="en-US" sz="1600" b="1" dirty="0"/>
              <a:t>Bipolar/Binary </a:t>
            </a:r>
          </a:p>
        </p:txBody>
      </p:sp>
      <p:pic>
        <p:nvPicPr>
          <p:cNvPr id="716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767293" y="3566895"/>
            <a:ext cx="738189" cy="228168"/>
          </a:xfrm>
          <a:prstGeom prst="rect">
            <a:avLst/>
          </a:prstGeom>
          <a:noFill/>
        </p:spPr>
      </p:pic>
      <p:sp>
        <p:nvSpPr>
          <p:cNvPr id="7171"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7172" name="Rectangle 4"/>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7173" name="Rectangle 5"/>
          <p:cNvSpPr>
            <a:spLocks noChangeArrowheads="1"/>
          </p:cNvSpPr>
          <p:nvPr/>
        </p:nvSpPr>
        <p:spPr bwMode="auto">
          <a:xfrm>
            <a:off x="124119" y="94752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7175"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7174"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767161" y="1280879"/>
            <a:ext cx="885825" cy="190500"/>
          </a:xfrm>
          <a:prstGeom prst="rect">
            <a:avLst/>
          </a:prstGeom>
          <a:noFill/>
        </p:spPr>
      </p:pic>
      <p:sp>
        <p:nvSpPr>
          <p:cNvPr id="7176" name="Rectangle 8"/>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7178"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7177"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481937" y="1852383"/>
            <a:ext cx="1514478" cy="252413"/>
          </a:xfrm>
          <a:prstGeom prst="rect">
            <a:avLst/>
          </a:prstGeom>
          <a:noFill/>
        </p:spPr>
      </p:pic>
      <p:sp>
        <p:nvSpPr>
          <p:cNvPr id="7179" name="Rectangle 11"/>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7181"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7180" name="Picture 12"/>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910565" y="2423887"/>
            <a:ext cx="819150" cy="219075"/>
          </a:xfrm>
          <a:prstGeom prst="rect">
            <a:avLst/>
          </a:prstGeom>
          <a:noFill/>
        </p:spPr>
      </p:pic>
      <p:sp>
        <p:nvSpPr>
          <p:cNvPr id="7182" name="Rectangle 14"/>
          <p:cNvSpPr>
            <a:spLocks noChangeArrowheads="1"/>
          </p:cNvSpPr>
          <p:nvPr/>
        </p:nvSpPr>
        <p:spPr bwMode="auto">
          <a:xfrm>
            <a:off x="0" y="676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7184"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7185" name="Rectangle 17"/>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718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7186" name="Picture 18"/>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624153" y="3566895"/>
            <a:ext cx="1687488" cy="248160"/>
          </a:xfrm>
          <a:prstGeom prst="rect">
            <a:avLst/>
          </a:prstGeom>
          <a:noFill/>
        </p:spPr>
      </p:pic>
      <p:sp>
        <p:nvSpPr>
          <p:cNvPr id="7188" name="Rectangle 20"/>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60" name="TextBox 59"/>
          <p:cNvSpPr txBox="1"/>
          <p:nvPr/>
        </p:nvSpPr>
        <p:spPr>
          <a:xfrm>
            <a:off x="767029" y="4567027"/>
            <a:ext cx="7929618" cy="923330"/>
          </a:xfrm>
          <a:prstGeom prst="rect">
            <a:avLst/>
          </a:prstGeom>
          <a:noFill/>
        </p:spPr>
        <p:txBody>
          <a:bodyPr wrap="square" rtlCol="1">
            <a:spAutoFit/>
          </a:bodyPr>
          <a:lstStyle/>
          <a:p>
            <a:pPr>
              <a:buFont typeface="Arial" pitchFamily="34" charset="0"/>
              <a:buChar char="•"/>
            </a:pPr>
            <a:r>
              <a:rPr lang="en-US" dirty="0"/>
              <a:t> Such Networks are similar to Auto Encoders but dimensionality reduction is not the main purpose. Here, retrieving an original pattern from its disturbed or deformed form is the main goal.</a:t>
            </a:r>
            <a:endParaRPr lang="fa-IR" dirty="0"/>
          </a:p>
        </p:txBody>
      </p:sp>
      <p:pic>
        <p:nvPicPr>
          <p:cNvPr id="3" name="Picture 2">
            <a:extLst>
              <a:ext uri="{FF2B5EF4-FFF2-40B4-BE49-F238E27FC236}">
                <a16:creationId xmlns:a16="http://schemas.microsoft.com/office/drawing/2014/main" id="{BE194AE8-7C33-417A-A546-F83546F950DF}"/>
              </a:ext>
            </a:extLst>
          </p:cNvPr>
          <p:cNvPicPr>
            <a:picLocks noChangeAspect="1"/>
          </p:cNvPicPr>
          <p:nvPr/>
        </p:nvPicPr>
        <p:blipFill>
          <a:blip r:embed="rId8"/>
          <a:stretch>
            <a:fillRect/>
          </a:stretch>
        </p:blipFill>
        <p:spPr>
          <a:xfrm>
            <a:off x="1357856" y="4016460"/>
            <a:ext cx="1486956" cy="34044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3"/>
            <a:ext cx="8258204" cy="817909"/>
          </a:xfrm>
        </p:spPr>
        <p:style>
          <a:lnRef idx="2">
            <a:schemeClr val="accent3"/>
          </a:lnRef>
          <a:fillRef idx="1">
            <a:schemeClr val="lt1"/>
          </a:fillRef>
          <a:effectRef idx="0">
            <a:schemeClr val="accent3"/>
          </a:effectRef>
          <a:fontRef idx="minor">
            <a:schemeClr val="dk1"/>
          </a:fontRef>
        </p:style>
        <p:txBody>
          <a:bodyPr>
            <a:normAutofit fontScale="90000"/>
          </a:bodyPr>
          <a:lstStyle/>
          <a:p>
            <a:r>
              <a:rPr lang="en-US" sz="2800" dirty="0"/>
              <a:t>Modified </a:t>
            </a:r>
            <a:r>
              <a:rPr lang="en-US" sz="2800" dirty="0" err="1"/>
              <a:t>Hebbian</a:t>
            </a:r>
            <a:r>
              <a:rPr lang="en-US" sz="2800" dirty="0"/>
              <a:t> learning rule for Auto-associative Networks </a:t>
            </a:r>
            <a:endParaRPr lang="fa-IR" sz="2800" dirty="0"/>
          </a:p>
        </p:txBody>
      </p:sp>
      <p:sp>
        <p:nvSpPr>
          <p:cNvPr id="3" name="Content Placeholder 2"/>
          <p:cNvSpPr>
            <a:spLocks noGrp="1"/>
          </p:cNvSpPr>
          <p:nvPr>
            <p:ph idx="1"/>
          </p:nvPr>
        </p:nvSpPr>
        <p:spPr>
          <a:xfrm>
            <a:off x="457200" y="1268760"/>
            <a:ext cx="8229600" cy="4525963"/>
          </a:xfrm>
        </p:spPr>
        <p:style>
          <a:lnRef idx="2">
            <a:schemeClr val="accent4"/>
          </a:lnRef>
          <a:fillRef idx="1">
            <a:schemeClr val="lt1"/>
          </a:fillRef>
          <a:effectRef idx="0">
            <a:schemeClr val="accent4"/>
          </a:effectRef>
          <a:fontRef idx="minor">
            <a:schemeClr val="dk1"/>
          </a:fontRef>
        </p:style>
        <p:txBody>
          <a:bodyPr>
            <a:normAutofit/>
          </a:bodyPr>
          <a:lstStyle/>
          <a:p>
            <a:r>
              <a:rPr lang="en-US" sz="2000" dirty="0" err="1"/>
              <a:t>Hebbian</a:t>
            </a:r>
            <a:r>
              <a:rPr lang="en-US" sz="2000" dirty="0"/>
              <a:t> learning rule</a:t>
            </a:r>
          </a:p>
          <a:p>
            <a:endParaRPr lang="en-US" sz="1400" dirty="0"/>
          </a:p>
          <a:p>
            <a:endParaRPr lang="en-US" sz="1400" dirty="0">
              <a:solidFill>
                <a:srgbClr val="00B050"/>
              </a:solidFill>
            </a:endParaRPr>
          </a:p>
          <a:p>
            <a:pPr>
              <a:buNone/>
            </a:pPr>
            <a:r>
              <a:rPr lang="en-US" sz="1400" dirty="0">
                <a:solidFill>
                  <a:srgbClr val="00B050"/>
                </a:solidFill>
              </a:rPr>
              <a:t>Such weigh matrix (</a:t>
            </a:r>
            <a:r>
              <a:rPr lang="en-US" sz="1400" dirty="0" err="1">
                <a:solidFill>
                  <a:srgbClr val="00B050"/>
                </a:solidFill>
              </a:rPr>
              <a:t>p.s.d</a:t>
            </a:r>
            <a:r>
              <a:rPr lang="en-US" sz="1400" dirty="0">
                <a:solidFill>
                  <a:srgbClr val="00B050"/>
                </a:solidFill>
              </a:rPr>
              <a:t> (positive semi definite) and symmetric) causes that a self-associative network can make memory for “p “ orthogonal binary or bipolar patterns:  </a:t>
            </a:r>
          </a:p>
          <a:p>
            <a:endParaRPr lang="en-US" sz="1400" dirty="0"/>
          </a:p>
          <a:p>
            <a:pPr>
              <a:buNone/>
            </a:pPr>
            <a:endParaRPr lang="en-US" sz="1400" dirty="0">
              <a:solidFill>
                <a:srgbClr val="FF0000"/>
              </a:solidFill>
            </a:endParaRPr>
          </a:p>
          <a:p>
            <a:pPr>
              <a:buNone/>
            </a:pPr>
            <a:r>
              <a:rPr lang="en-US" sz="1400" dirty="0">
                <a:solidFill>
                  <a:srgbClr val="FF0000"/>
                </a:solidFill>
              </a:rPr>
              <a:t>If “P” is increased then it can be shown that for bipolar patterns the weigh matrix becomes nearer to an Identify matrix. Hence, the capability of the network in associating the disturbed or deformed memorized patterns to their original forms  is reduced.  The  domain of attraction about a certain pattern will be recued.</a:t>
            </a:r>
          </a:p>
          <a:p>
            <a:r>
              <a:rPr lang="en-US" sz="2000" dirty="0"/>
              <a:t>The modified </a:t>
            </a:r>
            <a:r>
              <a:rPr lang="en-US" sz="2000" dirty="0" err="1"/>
              <a:t>Hebbian</a:t>
            </a:r>
            <a:r>
              <a:rPr lang="en-US" sz="2000" dirty="0"/>
              <a:t> learning rule </a:t>
            </a:r>
          </a:p>
          <a:p>
            <a:pPr>
              <a:buNone/>
            </a:pPr>
            <a:endParaRPr lang="en-US" dirty="0"/>
          </a:p>
          <a:p>
            <a:pPr>
              <a:buNone/>
            </a:pPr>
            <a:r>
              <a:rPr lang="en-US" sz="1400" dirty="0">
                <a:solidFill>
                  <a:srgbClr val="00B050"/>
                </a:solidFill>
              </a:rPr>
              <a:t>It can be shown that the modified Heb learning method can still associate the disturbed or deformed orthogonal patterns to their original ones.</a:t>
            </a:r>
            <a:endParaRPr lang="fa-IR" dirty="0"/>
          </a:p>
        </p:txBody>
      </p:sp>
      <p:sp>
        <p:nvSpPr>
          <p:cNvPr id="4" name="Footer Placeholder 3"/>
          <p:cNvSpPr>
            <a:spLocks noGrp="1"/>
          </p:cNvSpPr>
          <p:nvPr>
            <p:ph type="ftr" sz="quarter" idx="11"/>
          </p:nvPr>
        </p:nvSpPr>
        <p:spPr/>
        <p:txBody>
          <a:bodyPr/>
          <a:lstStyle/>
          <a:p>
            <a:r>
              <a:rPr lang="en-US" dirty="0"/>
              <a:t>Ahmad </a:t>
            </a:r>
            <a:r>
              <a:rPr lang="en-US" dirty="0" err="1"/>
              <a:t>Kalhor</a:t>
            </a:r>
            <a:r>
              <a:rPr lang="en-US" dirty="0"/>
              <a:t>- University of Tehran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1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614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357422" y="1597362"/>
            <a:ext cx="1133475" cy="485775"/>
          </a:xfrm>
          <a:prstGeom prst="rect">
            <a:avLst/>
          </a:prstGeom>
          <a:noFill/>
        </p:spPr>
      </p:pic>
      <p:sp>
        <p:nvSpPr>
          <p:cNvPr id="6149" name="Rectangle 5"/>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615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6150"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643570" y="2740370"/>
            <a:ext cx="571500" cy="190500"/>
          </a:xfrm>
          <a:prstGeom prst="rect">
            <a:avLst/>
          </a:prstGeom>
          <a:noFill/>
        </p:spPr>
      </p:pic>
      <p:sp>
        <p:nvSpPr>
          <p:cNvPr id="6152" name="Rectangle 8"/>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615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615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615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6159" name="Rectangle 15"/>
          <p:cNvSpPr>
            <a:spLocks noChangeArrowheads="1"/>
          </p:cNvSpPr>
          <p:nvPr/>
        </p:nvSpPr>
        <p:spPr bwMode="auto">
          <a:xfrm>
            <a:off x="0" y="628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616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6163"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6165" name="Rectangle 2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6164" name="Picture 2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0" y="457200"/>
            <a:ext cx="1028700" cy="161925"/>
          </a:xfrm>
          <a:prstGeom prst="rect">
            <a:avLst/>
          </a:prstGeom>
          <a:noFill/>
        </p:spPr>
      </p:pic>
      <p:sp>
        <p:nvSpPr>
          <p:cNvPr id="6166" name="Rectangle 22"/>
          <p:cNvSpPr>
            <a:spLocks noChangeArrowheads="1"/>
          </p:cNvSpPr>
          <p:nvPr/>
        </p:nvSpPr>
        <p:spPr bwMode="auto">
          <a:xfrm>
            <a:off x="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6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grpSp>
        <p:nvGrpSpPr>
          <p:cNvPr id="35" name="Group 34"/>
          <p:cNvGrpSpPr/>
          <p:nvPr/>
        </p:nvGrpSpPr>
        <p:grpSpPr>
          <a:xfrm>
            <a:off x="1000100" y="2740370"/>
            <a:ext cx="4257692" cy="171450"/>
            <a:chOff x="1000100" y="2971798"/>
            <a:chExt cx="4257692" cy="171450"/>
          </a:xfrm>
        </p:grpSpPr>
        <p:pic>
          <p:nvPicPr>
            <p:cNvPr id="6157" name="Picture 13"/>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428992" y="2971798"/>
              <a:ext cx="1828800" cy="171450"/>
            </a:xfrm>
            <a:prstGeom prst="rect">
              <a:avLst/>
            </a:prstGeom>
            <a:noFill/>
          </p:spPr>
        </p:pic>
        <p:pic>
          <p:nvPicPr>
            <p:cNvPr id="6162" name="Picture 18"/>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214546" y="2981323"/>
              <a:ext cx="1028700" cy="161925"/>
            </a:xfrm>
            <a:prstGeom prst="rect">
              <a:avLst/>
            </a:prstGeom>
            <a:noFill/>
          </p:spPr>
        </p:pic>
        <p:pic>
          <p:nvPicPr>
            <p:cNvPr id="6169" name="Picture 25"/>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1000100" y="2981323"/>
              <a:ext cx="1152525" cy="161925"/>
            </a:xfrm>
            <a:prstGeom prst="rect">
              <a:avLst/>
            </a:prstGeom>
            <a:noFill/>
          </p:spPr>
        </p:pic>
      </p:grpSp>
      <p:sp>
        <p:nvSpPr>
          <p:cNvPr id="6171" name="Rectangle 27"/>
          <p:cNvSpPr>
            <a:spLocks noChangeArrowheads="1"/>
          </p:cNvSpPr>
          <p:nvPr/>
        </p:nvSpPr>
        <p:spPr bwMode="auto">
          <a:xfrm>
            <a:off x="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6173"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6172" name="Picture 28"/>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4357686" y="4454882"/>
            <a:ext cx="1504950" cy="48577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5357850" cy="714396"/>
          </a:xfrm>
        </p:spPr>
        <p:txBody>
          <a:bodyPr>
            <a:normAutofit fontScale="90000"/>
          </a:bodyPr>
          <a:lstStyle/>
          <a:p>
            <a:pPr algn="l"/>
            <a:r>
              <a:rPr lang="en-US" sz="2400" dirty="0">
                <a:solidFill>
                  <a:srgbClr val="FF0000"/>
                </a:solidFill>
              </a:rPr>
              <a:t>Example1</a:t>
            </a:r>
            <a:r>
              <a:rPr lang="en-US" sz="2400" dirty="0"/>
              <a:t>: </a:t>
            </a:r>
            <a:br>
              <a:rPr lang="en-US" sz="2400" dirty="0"/>
            </a:br>
            <a:r>
              <a:rPr lang="en-US" sz="2000" dirty="0"/>
              <a:t>Store the bipolar pattern </a:t>
            </a:r>
            <a:r>
              <a:rPr lang="en-US" sz="2000" dirty="0" err="1"/>
              <a:t>s</a:t>
            </a:r>
            <a:r>
              <a:rPr lang="en-US" sz="2000" baseline="30000" dirty="0" err="1"/>
              <a:t>T</a:t>
            </a:r>
            <a:r>
              <a:rPr lang="en-US" sz="2000" dirty="0"/>
              <a:t>=[1 1 1 -1]</a:t>
            </a:r>
            <a:br>
              <a:rPr lang="en-US" sz="2000" dirty="0"/>
            </a:br>
            <a:r>
              <a:rPr lang="en-US" sz="2000" dirty="0"/>
              <a:t>Activation function is bipolar “sign” function.</a:t>
            </a:r>
            <a:br>
              <a:rPr lang="en-US" sz="2400" dirty="0"/>
            </a:br>
            <a:endParaRPr lang="fa-IR" sz="2400" dirty="0"/>
          </a:p>
        </p:txBody>
      </p:sp>
      <p:sp>
        <p:nvSpPr>
          <p:cNvPr id="4" name="Footer Placeholder 3"/>
          <p:cNvSpPr>
            <a:spLocks noGrp="1"/>
          </p:cNvSpPr>
          <p:nvPr>
            <p:ph type="ftr" sz="quarter" idx="11"/>
          </p:nvPr>
        </p:nvSpPr>
        <p:spPr/>
        <p:txBody>
          <a:bodyPr/>
          <a:lstStyle/>
          <a:p>
            <a:r>
              <a:rPr lang="en-US" dirty="0"/>
              <a:t>Ahmad </a:t>
            </a:r>
            <a:r>
              <a:rPr lang="en-US" dirty="0" err="1"/>
              <a:t>Kalhor</a:t>
            </a:r>
            <a:r>
              <a:rPr lang="en-US" dirty="0"/>
              <a:t>- University of Tehran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4198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41988"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85918" y="2714620"/>
            <a:ext cx="1971675" cy="581025"/>
          </a:xfrm>
          <a:prstGeom prst="rect">
            <a:avLst/>
          </a:prstGeom>
          <a:noFill/>
        </p:spPr>
      </p:pic>
      <p:sp>
        <p:nvSpPr>
          <p:cNvPr id="41990" name="Rectangle 6"/>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12" name="Oval 11"/>
          <p:cNvSpPr/>
          <p:nvPr/>
        </p:nvSpPr>
        <p:spPr>
          <a:xfrm>
            <a:off x="1571604" y="1428736"/>
            <a:ext cx="214314"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3" name="Oval 12"/>
          <p:cNvSpPr/>
          <p:nvPr/>
        </p:nvSpPr>
        <p:spPr>
          <a:xfrm>
            <a:off x="1571604" y="1714488"/>
            <a:ext cx="214314"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4" name="Oval 13"/>
          <p:cNvSpPr/>
          <p:nvPr/>
        </p:nvSpPr>
        <p:spPr>
          <a:xfrm>
            <a:off x="1571604" y="2000240"/>
            <a:ext cx="214314"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5" name="Oval 14"/>
          <p:cNvSpPr/>
          <p:nvPr/>
        </p:nvSpPr>
        <p:spPr>
          <a:xfrm>
            <a:off x="1571604" y="2285992"/>
            <a:ext cx="214314"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21" name="Oval 20"/>
          <p:cNvSpPr/>
          <p:nvPr/>
        </p:nvSpPr>
        <p:spPr>
          <a:xfrm>
            <a:off x="3929058" y="1428736"/>
            <a:ext cx="214314" cy="21431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solidFill>
                <a:srgbClr val="FF0000"/>
              </a:solidFill>
            </a:endParaRPr>
          </a:p>
        </p:txBody>
      </p:sp>
      <p:sp>
        <p:nvSpPr>
          <p:cNvPr id="22" name="Oval 21"/>
          <p:cNvSpPr/>
          <p:nvPr/>
        </p:nvSpPr>
        <p:spPr>
          <a:xfrm>
            <a:off x="3929058" y="1714488"/>
            <a:ext cx="214314" cy="21431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solidFill>
                <a:srgbClr val="FF0000"/>
              </a:solidFill>
            </a:endParaRPr>
          </a:p>
        </p:txBody>
      </p:sp>
      <p:sp>
        <p:nvSpPr>
          <p:cNvPr id="23" name="Oval 22"/>
          <p:cNvSpPr/>
          <p:nvPr/>
        </p:nvSpPr>
        <p:spPr>
          <a:xfrm>
            <a:off x="3929058" y="2000240"/>
            <a:ext cx="214314" cy="21431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solidFill>
                <a:srgbClr val="FF0000"/>
              </a:solidFill>
            </a:endParaRPr>
          </a:p>
        </p:txBody>
      </p:sp>
      <p:sp>
        <p:nvSpPr>
          <p:cNvPr id="24" name="Oval 23"/>
          <p:cNvSpPr/>
          <p:nvPr/>
        </p:nvSpPr>
        <p:spPr>
          <a:xfrm>
            <a:off x="3929058" y="2285992"/>
            <a:ext cx="214314" cy="21431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fa-IR">
              <a:solidFill>
                <a:srgbClr val="FF0000"/>
              </a:solidFill>
            </a:endParaRPr>
          </a:p>
        </p:txBody>
      </p:sp>
      <p:cxnSp>
        <p:nvCxnSpPr>
          <p:cNvPr id="27" name="Straight Arrow Connector 26"/>
          <p:cNvCxnSpPr>
            <a:stCxn id="12" idx="6"/>
            <a:endCxn id="24" idx="2"/>
          </p:cNvCxnSpPr>
          <p:nvPr/>
        </p:nvCxnSpPr>
        <p:spPr>
          <a:xfrm>
            <a:off x="1785918" y="1535893"/>
            <a:ext cx="2143140" cy="8572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5" idx="6"/>
            <a:endCxn id="21" idx="2"/>
          </p:cNvCxnSpPr>
          <p:nvPr/>
        </p:nvCxnSpPr>
        <p:spPr>
          <a:xfrm flipV="1">
            <a:off x="1785918" y="1535893"/>
            <a:ext cx="2143140" cy="8572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2" idx="6"/>
            <a:endCxn id="21" idx="2"/>
          </p:cNvCxnSpPr>
          <p:nvPr/>
        </p:nvCxnSpPr>
        <p:spPr>
          <a:xfrm>
            <a:off x="1785918" y="1535893"/>
            <a:ext cx="214314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5" idx="6"/>
            <a:endCxn id="24" idx="2"/>
          </p:cNvCxnSpPr>
          <p:nvPr/>
        </p:nvCxnSpPr>
        <p:spPr>
          <a:xfrm>
            <a:off x="1785918" y="2393149"/>
            <a:ext cx="214314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6"/>
            <a:endCxn id="22" idx="2"/>
          </p:cNvCxnSpPr>
          <p:nvPr/>
        </p:nvCxnSpPr>
        <p:spPr>
          <a:xfrm>
            <a:off x="1785918" y="1535893"/>
            <a:ext cx="2143140" cy="285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2" idx="6"/>
            <a:endCxn id="23" idx="2"/>
          </p:cNvCxnSpPr>
          <p:nvPr/>
        </p:nvCxnSpPr>
        <p:spPr>
          <a:xfrm>
            <a:off x="1785918" y="1535893"/>
            <a:ext cx="2143140" cy="5715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5" idx="6"/>
            <a:endCxn id="23" idx="2"/>
          </p:cNvCxnSpPr>
          <p:nvPr/>
        </p:nvCxnSpPr>
        <p:spPr>
          <a:xfrm flipV="1">
            <a:off x="1785918" y="2107397"/>
            <a:ext cx="2143140" cy="285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5" idx="6"/>
            <a:endCxn id="22" idx="2"/>
          </p:cNvCxnSpPr>
          <p:nvPr/>
        </p:nvCxnSpPr>
        <p:spPr>
          <a:xfrm flipV="1">
            <a:off x="1785918" y="1821645"/>
            <a:ext cx="2143140" cy="5715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3" idx="6"/>
            <a:endCxn id="21" idx="2"/>
          </p:cNvCxnSpPr>
          <p:nvPr/>
        </p:nvCxnSpPr>
        <p:spPr>
          <a:xfrm flipV="1">
            <a:off x="1785918" y="1535893"/>
            <a:ext cx="2143140" cy="285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3" idx="6"/>
            <a:endCxn id="22" idx="2"/>
          </p:cNvCxnSpPr>
          <p:nvPr/>
        </p:nvCxnSpPr>
        <p:spPr>
          <a:xfrm>
            <a:off x="1785918" y="1821645"/>
            <a:ext cx="214314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6"/>
            <a:endCxn id="23" idx="2"/>
          </p:cNvCxnSpPr>
          <p:nvPr/>
        </p:nvCxnSpPr>
        <p:spPr>
          <a:xfrm>
            <a:off x="1785918" y="1821645"/>
            <a:ext cx="2143140" cy="285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3" idx="6"/>
            <a:endCxn id="24" idx="2"/>
          </p:cNvCxnSpPr>
          <p:nvPr/>
        </p:nvCxnSpPr>
        <p:spPr>
          <a:xfrm>
            <a:off x="1785918" y="1821645"/>
            <a:ext cx="2143140" cy="5715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6"/>
            <a:endCxn id="21" idx="2"/>
          </p:cNvCxnSpPr>
          <p:nvPr/>
        </p:nvCxnSpPr>
        <p:spPr>
          <a:xfrm flipV="1">
            <a:off x="1785918" y="1535893"/>
            <a:ext cx="2143140" cy="5715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4" idx="6"/>
            <a:endCxn id="22" idx="2"/>
          </p:cNvCxnSpPr>
          <p:nvPr/>
        </p:nvCxnSpPr>
        <p:spPr>
          <a:xfrm flipV="1">
            <a:off x="1785918" y="1821645"/>
            <a:ext cx="2143140" cy="285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4" idx="6"/>
            <a:endCxn id="23" idx="2"/>
          </p:cNvCxnSpPr>
          <p:nvPr/>
        </p:nvCxnSpPr>
        <p:spPr>
          <a:xfrm>
            <a:off x="1785918" y="2107397"/>
            <a:ext cx="214314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4" idx="6"/>
            <a:endCxn id="24" idx="2"/>
          </p:cNvCxnSpPr>
          <p:nvPr/>
        </p:nvCxnSpPr>
        <p:spPr>
          <a:xfrm>
            <a:off x="1785918" y="2107397"/>
            <a:ext cx="2143140" cy="285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99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41993" name="Rectangle 9"/>
          <p:cNvSpPr>
            <a:spLocks noChangeArrowheads="1"/>
          </p:cNvSpPr>
          <p:nvPr/>
        </p:nvSpPr>
        <p:spPr bwMode="auto">
          <a:xfrm>
            <a:off x="0" y="628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4199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41996" name="Rectangle 12"/>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4199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41997" name="Picture 1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714876" y="1928802"/>
            <a:ext cx="4038600" cy="581025"/>
          </a:xfrm>
          <a:prstGeom prst="rect">
            <a:avLst/>
          </a:prstGeom>
          <a:noFill/>
        </p:spPr>
      </p:pic>
      <p:sp>
        <p:nvSpPr>
          <p:cNvPr id="41999" name="Rectangle 15"/>
          <p:cNvSpPr>
            <a:spLocks noChangeArrowheads="1"/>
          </p:cNvSpPr>
          <p:nvPr/>
        </p:nvSpPr>
        <p:spPr bwMode="auto">
          <a:xfrm>
            <a:off x="0" y="1038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42008" name="Rectangle 2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42009" name="Rectangle 25"/>
          <p:cNvSpPr>
            <a:spLocks noChangeArrowheads="1"/>
          </p:cNvSpPr>
          <p:nvPr/>
        </p:nvSpPr>
        <p:spPr bwMode="auto">
          <a:xfrm>
            <a:off x="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42010" name="Rectangle 26"/>
          <p:cNvSpPr>
            <a:spLocks noChangeArrowheads="1"/>
          </p:cNvSpPr>
          <p:nvPr/>
        </p:nvSpPr>
        <p:spPr bwMode="auto">
          <a:xfrm>
            <a:off x="0" y="781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42011" name="Rectangle 27"/>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42012" name="Rectangle 28"/>
          <p:cNvSpPr>
            <a:spLocks noChangeArrowheads="1"/>
          </p:cNvSpPr>
          <p:nvPr/>
        </p:nvSpPr>
        <p:spPr bwMode="auto">
          <a:xfrm>
            <a:off x="0" y="1104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42013" name="Rectangle 29"/>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42014" name="Rectangle 30"/>
          <p:cNvSpPr>
            <a:spLocks noChangeArrowheads="1"/>
          </p:cNvSpPr>
          <p:nvPr/>
        </p:nvSpPr>
        <p:spPr bwMode="auto">
          <a:xfrm>
            <a:off x="0" y="1428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42015" name="Rectangle 31"/>
          <p:cNvSpPr>
            <a:spLocks noChangeArrowheads="1"/>
          </p:cNvSpPr>
          <p:nvPr/>
        </p:nvSpPr>
        <p:spPr bwMode="auto">
          <a:xfrm>
            <a:off x="0" y="1590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42016" name="Rectangle 32"/>
          <p:cNvSpPr>
            <a:spLocks noChangeArrowheads="1"/>
          </p:cNvSpPr>
          <p:nvPr/>
        </p:nvSpPr>
        <p:spPr bwMode="auto">
          <a:xfrm>
            <a:off x="0" y="1752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42018" name="Rectangle 3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42019" name="Rectangle 35"/>
          <p:cNvSpPr>
            <a:spLocks noChangeArrowheads="1"/>
          </p:cNvSpPr>
          <p:nvPr/>
        </p:nvSpPr>
        <p:spPr bwMode="auto">
          <a:xfrm>
            <a:off x="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grpSp>
        <p:nvGrpSpPr>
          <p:cNvPr id="70" name="Group 69"/>
          <p:cNvGrpSpPr/>
          <p:nvPr/>
        </p:nvGrpSpPr>
        <p:grpSpPr>
          <a:xfrm>
            <a:off x="357158" y="3714752"/>
            <a:ext cx="8643998" cy="1500198"/>
            <a:chOff x="357158" y="3714752"/>
            <a:chExt cx="8786842" cy="1500198"/>
          </a:xfrm>
        </p:grpSpPr>
        <p:grpSp>
          <p:nvGrpSpPr>
            <p:cNvPr id="118" name="Group 117"/>
            <p:cNvGrpSpPr/>
            <p:nvPr/>
          </p:nvGrpSpPr>
          <p:grpSpPr>
            <a:xfrm>
              <a:off x="357158" y="3714752"/>
              <a:ext cx="8786842" cy="1500198"/>
              <a:chOff x="285720" y="3000372"/>
              <a:chExt cx="8786842" cy="1500198"/>
            </a:xfrm>
          </p:grpSpPr>
          <p:pic>
            <p:nvPicPr>
              <p:cNvPr id="42007" name="Picture 2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85786" y="3429000"/>
                <a:ext cx="1885950" cy="161925"/>
              </a:xfrm>
              <a:prstGeom prst="rect">
                <a:avLst/>
              </a:prstGeom>
              <a:noFill/>
            </p:spPr>
          </p:pic>
          <p:pic>
            <p:nvPicPr>
              <p:cNvPr id="42006" name="Picture 22"/>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85786" y="3714752"/>
                <a:ext cx="1924050" cy="161925"/>
              </a:xfrm>
              <a:prstGeom prst="rect">
                <a:avLst/>
              </a:prstGeom>
              <a:noFill/>
            </p:spPr>
          </p:pic>
          <p:pic>
            <p:nvPicPr>
              <p:cNvPr id="42005" name="Picture 21"/>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85786" y="4000504"/>
                <a:ext cx="1952625" cy="161925"/>
              </a:xfrm>
              <a:prstGeom prst="rect">
                <a:avLst/>
              </a:prstGeom>
              <a:noFill/>
            </p:spPr>
          </p:pic>
          <p:pic>
            <p:nvPicPr>
              <p:cNvPr id="42003" name="Picture 19"/>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3643306" y="3643314"/>
                <a:ext cx="1781175" cy="161925"/>
              </a:xfrm>
              <a:prstGeom prst="rect">
                <a:avLst/>
              </a:prstGeom>
              <a:noFill/>
            </p:spPr>
          </p:pic>
          <p:pic>
            <p:nvPicPr>
              <p:cNvPr id="42002" name="Picture 18"/>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3643306" y="3910017"/>
                <a:ext cx="1781175" cy="161925"/>
              </a:xfrm>
              <a:prstGeom prst="rect">
                <a:avLst/>
              </a:prstGeom>
              <a:noFill/>
            </p:spPr>
          </p:pic>
          <p:pic>
            <p:nvPicPr>
              <p:cNvPr id="42001" name="Picture 17"/>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3638555" y="4195769"/>
                <a:ext cx="1647825" cy="161925"/>
              </a:xfrm>
              <a:prstGeom prst="rect">
                <a:avLst/>
              </a:prstGeom>
              <a:noFill/>
            </p:spPr>
          </p:pic>
          <p:sp>
            <p:nvSpPr>
              <p:cNvPr id="104" name="TextBox 103"/>
              <p:cNvSpPr txBox="1"/>
              <p:nvPr/>
            </p:nvSpPr>
            <p:spPr>
              <a:xfrm>
                <a:off x="285720" y="3000372"/>
                <a:ext cx="2977360" cy="307777"/>
              </a:xfrm>
              <a:prstGeom prst="rect">
                <a:avLst/>
              </a:prstGeom>
              <a:noFill/>
            </p:spPr>
            <p:txBody>
              <a:bodyPr wrap="square" rtlCol="1">
                <a:spAutoFit/>
              </a:bodyPr>
              <a:lstStyle/>
              <a:p>
                <a:pPr algn="ctr"/>
                <a:r>
                  <a:rPr lang="en-US" sz="1400" b="1" u="sng" dirty="0">
                    <a:solidFill>
                      <a:srgbClr val="C00000"/>
                    </a:solidFill>
                  </a:rPr>
                  <a:t>Input with one </a:t>
                </a:r>
                <a:r>
                  <a:rPr lang="en-US" sz="1400" b="1" u="sng" dirty="0">
                    <a:solidFill>
                      <a:srgbClr val="FF0000"/>
                    </a:solidFill>
                  </a:rPr>
                  <a:t>mistake </a:t>
                </a:r>
                <a:r>
                  <a:rPr lang="en-US" sz="1400" b="1" u="sng" dirty="0">
                    <a:solidFill>
                      <a:srgbClr val="C00000"/>
                    </a:solidFill>
                  </a:rPr>
                  <a:t>components</a:t>
                </a:r>
                <a:endParaRPr lang="fa-IR" sz="1400" b="1" u="sng" dirty="0">
                  <a:solidFill>
                    <a:srgbClr val="C00000"/>
                  </a:solidFill>
                </a:endParaRPr>
              </a:p>
            </p:txBody>
          </p:sp>
          <p:pic>
            <p:nvPicPr>
              <p:cNvPr id="42017" name="Picture 33"/>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794050" y="4286256"/>
                <a:ext cx="1619250" cy="161925"/>
              </a:xfrm>
              <a:prstGeom prst="rect">
                <a:avLst/>
              </a:prstGeom>
              <a:noFill/>
            </p:spPr>
          </p:pic>
          <p:sp>
            <p:nvSpPr>
              <p:cNvPr id="108" name="TextBox 107"/>
              <p:cNvSpPr txBox="1"/>
              <p:nvPr/>
            </p:nvSpPr>
            <p:spPr>
              <a:xfrm>
                <a:off x="3117843" y="3000372"/>
                <a:ext cx="2928958" cy="307777"/>
              </a:xfrm>
              <a:prstGeom prst="rect">
                <a:avLst/>
              </a:prstGeom>
              <a:noFill/>
            </p:spPr>
            <p:txBody>
              <a:bodyPr wrap="square" rtlCol="1">
                <a:spAutoFit/>
              </a:bodyPr>
              <a:lstStyle/>
              <a:p>
                <a:pPr algn="ctr"/>
                <a:r>
                  <a:rPr lang="en-US" sz="1400" b="1" u="sng" dirty="0">
                    <a:solidFill>
                      <a:srgbClr val="C00000"/>
                    </a:solidFill>
                  </a:rPr>
                  <a:t>Input with two missing components</a:t>
                </a:r>
                <a:endParaRPr lang="fa-IR" sz="1400" b="1" u="sng" dirty="0">
                  <a:solidFill>
                    <a:srgbClr val="C00000"/>
                  </a:solidFill>
                </a:endParaRPr>
              </a:p>
            </p:txBody>
          </p:sp>
          <p:sp>
            <p:nvSpPr>
              <p:cNvPr id="109" name="TextBox 108"/>
              <p:cNvSpPr txBox="1"/>
              <p:nvPr/>
            </p:nvSpPr>
            <p:spPr>
              <a:xfrm>
                <a:off x="6000760" y="3000372"/>
                <a:ext cx="3071802" cy="307777"/>
              </a:xfrm>
              <a:prstGeom prst="rect">
                <a:avLst/>
              </a:prstGeom>
              <a:noFill/>
            </p:spPr>
            <p:txBody>
              <a:bodyPr wrap="square" rtlCol="1">
                <a:spAutoFit/>
              </a:bodyPr>
              <a:lstStyle/>
              <a:p>
                <a:r>
                  <a:rPr lang="en-US" sz="1400" b="1" u="sng" dirty="0">
                    <a:solidFill>
                      <a:srgbClr val="FF0000"/>
                    </a:solidFill>
                  </a:rPr>
                  <a:t>Input with two  mistake </a:t>
                </a:r>
                <a:r>
                  <a:rPr lang="en-US" sz="1400" b="1" u="sng" dirty="0">
                    <a:solidFill>
                      <a:srgbClr val="C00000"/>
                    </a:solidFill>
                  </a:rPr>
                  <a:t>components</a:t>
                </a:r>
                <a:endParaRPr lang="fa-IR" sz="1400" b="1" u="sng" dirty="0">
                  <a:solidFill>
                    <a:srgbClr val="FF0000"/>
                  </a:solidFill>
                </a:endParaRPr>
              </a:p>
            </p:txBody>
          </p:sp>
          <p:sp>
            <p:nvSpPr>
              <p:cNvPr id="110" name="TextBox 109"/>
              <p:cNvSpPr txBox="1"/>
              <p:nvPr/>
            </p:nvSpPr>
            <p:spPr>
              <a:xfrm>
                <a:off x="2714612" y="3286124"/>
                <a:ext cx="428628" cy="369332"/>
              </a:xfrm>
              <a:prstGeom prst="rect">
                <a:avLst/>
              </a:prstGeom>
              <a:noFill/>
            </p:spPr>
            <p:txBody>
              <a:bodyPr wrap="square" rtlCol="1">
                <a:spAutoFit/>
              </a:bodyPr>
              <a:lstStyle/>
              <a:p>
                <a:r>
                  <a:rPr lang="en-US" dirty="0">
                    <a:solidFill>
                      <a:srgbClr val="00B050"/>
                    </a:solidFill>
                  </a:rPr>
                  <a:t>ok</a:t>
                </a:r>
                <a:endParaRPr lang="fa-IR" dirty="0">
                  <a:solidFill>
                    <a:srgbClr val="00B050"/>
                  </a:solidFill>
                </a:endParaRPr>
              </a:p>
            </p:txBody>
          </p:sp>
          <p:sp>
            <p:nvSpPr>
              <p:cNvPr id="111" name="TextBox 110"/>
              <p:cNvSpPr txBox="1"/>
              <p:nvPr/>
            </p:nvSpPr>
            <p:spPr>
              <a:xfrm>
                <a:off x="2682131" y="3571876"/>
                <a:ext cx="428628" cy="369332"/>
              </a:xfrm>
              <a:prstGeom prst="rect">
                <a:avLst/>
              </a:prstGeom>
              <a:noFill/>
            </p:spPr>
            <p:txBody>
              <a:bodyPr wrap="square" rtlCol="1">
                <a:spAutoFit/>
              </a:bodyPr>
              <a:lstStyle/>
              <a:p>
                <a:r>
                  <a:rPr lang="en-US" dirty="0">
                    <a:solidFill>
                      <a:srgbClr val="00B050"/>
                    </a:solidFill>
                  </a:rPr>
                  <a:t>ok</a:t>
                </a:r>
                <a:endParaRPr lang="fa-IR" dirty="0">
                  <a:solidFill>
                    <a:srgbClr val="00B050"/>
                  </a:solidFill>
                </a:endParaRPr>
              </a:p>
            </p:txBody>
          </p:sp>
          <p:sp>
            <p:nvSpPr>
              <p:cNvPr id="112" name="TextBox 111"/>
              <p:cNvSpPr txBox="1"/>
              <p:nvPr/>
            </p:nvSpPr>
            <p:spPr>
              <a:xfrm>
                <a:off x="2682131" y="3845486"/>
                <a:ext cx="428628" cy="369332"/>
              </a:xfrm>
              <a:prstGeom prst="rect">
                <a:avLst/>
              </a:prstGeom>
              <a:noFill/>
            </p:spPr>
            <p:txBody>
              <a:bodyPr wrap="square" rtlCol="1">
                <a:spAutoFit/>
              </a:bodyPr>
              <a:lstStyle/>
              <a:p>
                <a:r>
                  <a:rPr lang="en-US" dirty="0">
                    <a:solidFill>
                      <a:srgbClr val="00B050"/>
                    </a:solidFill>
                  </a:rPr>
                  <a:t>ok</a:t>
                </a:r>
                <a:endParaRPr lang="fa-IR" dirty="0">
                  <a:solidFill>
                    <a:srgbClr val="00B050"/>
                  </a:solidFill>
                </a:endParaRPr>
              </a:p>
            </p:txBody>
          </p:sp>
          <p:sp>
            <p:nvSpPr>
              <p:cNvPr id="113" name="TextBox 112"/>
              <p:cNvSpPr txBox="1"/>
              <p:nvPr/>
            </p:nvSpPr>
            <p:spPr>
              <a:xfrm>
                <a:off x="2689215" y="4131238"/>
                <a:ext cx="428628" cy="369332"/>
              </a:xfrm>
              <a:prstGeom prst="rect">
                <a:avLst/>
              </a:prstGeom>
              <a:noFill/>
            </p:spPr>
            <p:txBody>
              <a:bodyPr wrap="square" rtlCol="1">
                <a:spAutoFit/>
              </a:bodyPr>
              <a:lstStyle/>
              <a:p>
                <a:r>
                  <a:rPr lang="en-US" dirty="0">
                    <a:solidFill>
                      <a:srgbClr val="00B050"/>
                    </a:solidFill>
                  </a:rPr>
                  <a:t>ok</a:t>
                </a:r>
                <a:endParaRPr lang="fa-IR" dirty="0">
                  <a:solidFill>
                    <a:srgbClr val="00B050"/>
                  </a:solidFill>
                </a:endParaRPr>
              </a:p>
            </p:txBody>
          </p:sp>
          <p:sp>
            <p:nvSpPr>
              <p:cNvPr id="117" name="TextBox 116"/>
              <p:cNvSpPr txBox="1"/>
              <p:nvPr/>
            </p:nvSpPr>
            <p:spPr>
              <a:xfrm>
                <a:off x="8143868" y="3643314"/>
                <a:ext cx="928694" cy="338554"/>
              </a:xfrm>
              <a:prstGeom prst="rect">
                <a:avLst/>
              </a:prstGeom>
              <a:noFill/>
            </p:spPr>
            <p:txBody>
              <a:bodyPr wrap="square" rtlCol="1">
                <a:spAutoFit/>
              </a:bodyPr>
              <a:lstStyle/>
              <a:p>
                <a:r>
                  <a:rPr lang="en-US" sz="1600" dirty="0">
                    <a:solidFill>
                      <a:srgbClr val="FF0000"/>
                    </a:solidFill>
                  </a:rPr>
                  <a:t>Not Ok </a:t>
                </a:r>
                <a:endParaRPr lang="fa-IR" sz="1600" dirty="0">
                  <a:solidFill>
                    <a:srgbClr val="FF0000"/>
                  </a:solidFill>
                </a:endParaRPr>
              </a:p>
            </p:txBody>
          </p:sp>
        </p:grpSp>
        <p:sp>
          <p:nvSpPr>
            <p:cNvPr id="119" name="TextBox 118"/>
            <p:cNvSpPr txBox="1"/>
            <p:nvPr/>
          </p:nvSpPr>
          <p:spPr>
            <a:xfrm>
              <a:off x="5572132" y="4286256"/>
              <a:ext cx="428628" cy="369332"/>
            </a:xfrm>
            <a:prstGeom prst="rect">
              <a:avLst/>
            </a:prstGeom>
            <a:noFill/>
          </p:spPr>
          <p:txBody>
            <a:bodyPr wrap="square" rtlCol="1">
              <a:spAutoFit/>
            </a:bodyPr>
            <a:lstStyle/>
            <a:p>
              <a:r>
                <a:rPr lang="en-US" dirty="0">
                  <a:solidFill>
                    <a:srgbClr val="00B050"/>
                  </a:solidFill>
                </a:rPr>
                <a:t>ok</a:t>
              </a:r>
              <a:endParaRPr lang="fa-IR" dirty="0">
                <a:solidFill>
                  <a:srgbClr val="00B050"/>
                </a:solidFill>
              </a:endParaRPr>
            </a:p>
          </p:txBody>
        </p:sp>
        <p:sp>
          <p:nvSpPr>
            <p:cNvPr id="120" name="TextBox 119"/>
            <p:cNvSpPr txBox="1"/>
            <p:nvPr/>
          </p:nvSpPr>
          <p:spPr>
            <a:xfrm>
              <a:off x="5572132" y="4500570"/>
              <a:ext cx="428628" cy="369332"/>
            </a:xfrm>
            <a:prstGeom prst="rect">
              <a:avLst/>
            </a:prstGeom>
            <a:noFill/>
          </p:spPr>
          <p:txBody>
            <a:bodyPr wrap="square" rtlCol="1">
              <a:spAutoFit/>
            </a:bodyPr>
            <a:lstStyle/>
            <a:p>
              <a:r>
                <a:rPr lang="en-US" dirty="0">
                  <a:solidFill>
                    <a:srgbClr val="00B050"/>
                  </a:solidFill>
                </a:rPr>
                <a:t>ok</a:t>
              </a:r>
              <a:endParaRPr lang="fa-IR" dirty="0">
                <a:solidFill>
                  <a:srgbClr val="00B050"/>
                </a:solidFill>
              </a:endParaRPr>
            </a:p>
          </p:txBody>
        </p:sp>
        <p:sp>
          <p:nvSpPr>
            <p:cNvPr id="121" name="TextBox 120"/>
            <p:cNvSpPr txBox="1"/>
            <p:nvPr/>
          </p:nvSpPr>
          <p:spPr>
            <a:xfrm>
              <a:off x="5572132" y="4786322"/>
              <a:ext cx="428628" cy="369332"/>
            </a:xfrm>
            <a:prstGeom prst="rect">
              <a:avLst/>
            </a:prstGeom>
            <a:noFill/>
          </p:spPr>
          <p:txBody>
            <a:bodyPr wrap="square" rtlCol="1">
              <a:spAutoFit/>
            </a:bodyPr>
            <a:lstStyle/>
            <a:p>
              <a:r>
                <a:rPr lang="en-US" dirty="0">
                  <a:solidFill>
                    <a:srgbClr val="00B050"/>
                  </a:solidFill>
                </a:rPr>
                <a:t>ok</a:t>
              </a:r>
              <a:endParaRPr lang="fa-IR" dirty="0">
                <a:solidFill>
                  <a:srgbClr val="00B050"/>
                </a:solidFill>
              </a:endParaRPr>
            </a:p>
          </p:txBody>
        </p:sp>
      </p:grpSp>
      <p:sp>
        <p:nvSpPr>
          <p:cNvPr id="71" name="Rectangle 70"/>
          <p:cNvSpPr/>
          <p:nvPr/>
        </p:nvSpPr>
        <p:spPr>
          <a:xfrm>
            <a:off x="357158" y="3643314"/>
            <a:ext cx="2857520" cy="1928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73" name="Rectangle 72"/>
          <p:cNvSpPr/>
          <p:nvPr/>
        </p:nvSpPr>
        <p:spPr>
          <a:xfrm>
            <a:off x="3214678" y="3643314"/>
            <a:ext cx="2714644" cy="1928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74" name="Rectangle 73"/>
          <p:cNvSpPr/>
          <p:nvPr/>
        </p:nvSpPr>
        <p:spPr>
          <a:xfrm>
            <a:off x="5929322" y="3643314"/>
            <a:ext cx="3000396" cy="19288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35841" name="Picture 1"/>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6143636" y="4429132"/>
            <a:ext cx="1857375" cy="161925"/>
          </a:xfrm>
          <a:prstGeom prst="rect">
            <a:avLst/>
          </a:prstGeom>
          <a:noFill/>
        </p:spPr>
      </p:pic>
      <p:sp>
        <p:nvSpPr>
          <p:cNvPr id="35843" name="Rectangle 3"/>
          <p:cNvSpPr>
            <a:spLocks noChangeArrowheads="1"/>
          </p:cNvSpPr>
          <p:nvPr/>
        </p:nvSpPr>
        <p:spPr bwMode="auto">
          <a:xfrm>
            <a:off x="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Ahmad </a:t>
            </a:r>
            <a:r>
              <a:rPr lang="en-US" dirty="0" err="1"/>
              <a:t>Kalhor</a:t>
            </a:r>
            <a:r>
              <a:rPr lang="en-US" dirty="0"/>
              <a:t>- University of Tehran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500034" y="428604"/>
            <a:ext cx="8215370" cy="1071570"/>
          </a:xfrm>
          <a:prstGeom prst="rect">
            <a:avLst/>
          </a:prstGeom>
        </p:spPr>
        <p:txBody>
          <a:bodyPr vert="horz" lIns="91440" tIns="45720" rIns="91440" bIns="45720" rtlCol="0" anchor="ct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mj-lt"/>
                <a:ea typeface="+mj-ea"/>
                <a:cs typeface="+mj-cs"/>
              </a:rPr>
              <a:t>Recurrent Auto-Associative NET</a:t>
            </a:r>
            <a:endParaRPr kumimoji="0" lang="fa-IR" sz="2400" b="0" i="0" u="none" strike="noStrike" kern="1200" cap="none" spc="0" normalizeH="0" baseline="0" noProof="0" dirty="0">
              <a:ln>
                <a:noFill/>
              </a:ln>
              <a:solidFill>
                <a:schemeClr val="tx1"/>
              </a:solidFill>
              <a:effectLst/>
              <a:uLnTx/>
              <a:uFillTx/>
              <a:latin typeface="+mj-lt"/>
              <a:ea typeface="+mj-ea"/>
              <a:cs typeface="+mj-cs"/>
            </a:endParaRPr>
          </a:p>
        </p:txBody>
      </p:sp>
      <p:grpSp>
        <p:nvGrpSpPr>
          <p:cNvPr id="65" name="Group 64"/>
          <p:cNvGrpSpPr/>
          <p:nvPr/>
        </p:nvGrpSpPr>
        <p:grpSpPr>
          <a:xfrm>
            <a:off x="214282" y="1285860"/>
            <a:ext cx="3000396" cy="2306751"/>
            <a:chOff x="214282" y="1285860"/>
            <a:chExt cx="3000396" cy="2306751"/>
          </a:xfrm>
        </p:grpSpPr>
        <p:grpSp>
          <p:nvGrpSpPr>
            <p:cNvPr id="8" name="Group 7"/>
            <p:cNvGrpSpPr/>
            <p:nvPr/>
          </p:nvGrpSpPr>
          <p:grpSpPr>
            <a:xfrm>
              <a:off x="928662" y="1785926"/>
              <a:ext cx="2286016" cy="1806685"/>
              <a:chOff x="1285852" y="2059536"/>
              <a:chExt cx="3071834" cy="2441034"/>
            </a:xfrm>
          </p:grpSpPr>
          <p:sp>
            <p:nvSpPr>
              <p:cNvPr id="9" name="Oval 8"/>
              <p:cNvSpPr/>
              <p:nvPr/>
            </p:nvSpPr>
            <p:spPr>
              <a:xfrm>
                <a:off x="1285852" y="2071678"/>
                <a:ext cx="357190" cy="357190"/>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10" name="Oval 9"/>
              <p:cNvSpPr/>
              <p:nvPr/>
            </p:nvSpPr>
            <p:spPr>
              <a:xfrm>
                <a:off x="1285852" y="3071810"/>
                <a:ext cx="357190" cy="357190"/>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11" name="Oval 10"/>
              <p:cNvSpPr/>
              <p:nvPr/>
            </p:nvSpPr>
            <p:spPr>
              <a:xfrm>
                <a:off x="1285852" y="4143380"/>
                <a:ext cx="357190" cy="357190"/>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12" name="Oval 11"/>
              <p:cNvSpPr/>
              <p:nvPr/>
            </p:nvSpPr>
            <p:spPr>
              <a:xfrm>
                <a:off x="3929058" y="2071678"/>
                <a:ext cx="357190" cy="357190"/>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fa-IR">
                  <a:solidFill>
                    <a:srgbClr val="FF0000"/>
                  </a:solidFill>
                </a:endParaRPr>
              </a:p>
            </p:txBody>
          </p:sp>
          <p:sp>
            <p:nvSpPr>
              <p:cNvPr id="13" name="Oval 12"/>
              <p:cNvSpPr/>
              <p:nvPr/>
            </p:nvSpPr>
            <p:spPr>
              <a:xfrm>
                <a:off x="3929058" y="3071810"/>
                <a:ext cx="357190" cy="357190"/>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fa-IR">
                  <a:solidFill>
                    <a:srgbClr val="FF0000"/>
                  </a:solidFill>
                </a:endParaRPr>
              </a:p>
            </p:txBody>
          </p:sp>
          <p:sp>
            <p:nvSpPr>
              <p:cNvPr id="14" name="Oval 13"/>
              <p:cNvSpPr/>
              <p:nvPr/>
            </p:nvSpPr>
            <p:spPr>
              <a:xfrm>
                <a:off x="3929058" y="4143380"/>
                <a:ext cx="357190" cy="357190"/>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fa-IR">
                  <a:solidFill>
                    <a:srgbClr val="FF0000"/>
                  </a:solidFill>
                </a:endParaRPr>
              </a:p>
            </p:txBody>
          </p:sp>
          <p:cxnSp>
            <p:nvCxnSpPr>
              <p:cNvPr id="15" name="Straight Arrow Connector 14"/>
              <p:cNvCxnSpPr>
                <a:stCxn id="9" idx="6"/>
                <a:endCxn id="13" idx="2"/>
              </p:cNvCxnSpPr>
              <p:nvPr/>
            </p:nvCxnSpPr>
            <p:spPr>
              <a:xfrm>
                <a:off x="1643042" y="2250273"/>
                <a:ext cx="2286016" cy="1000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6"/>
                <a:endCxn id="12" idx="2"/>
              </p:cNvCxnSpPr>
              <p:nvPr/>
            </p:nvCxnSpPr>
            <p:spPr>
              <a:xfrm>
                <a:off x="1643042" y="2250273"/>
                <a:ext cx="228601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6"/>
                <a:endCxn id="14" idx="2"/>
              </p:cNvCxnSpPr>
              <p:nvPr/>
            </p:nvCxnSpPr>
            <p:spPr>
              <a:xfrm>
                <a:off x="1643042" y="2250273"/>
                <a:ext cx="2286016" cy="20717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6"/>
                <a:endCxn id="12" idx="2"/>
              </p:cNvCxnSpPr>
              <p:nvPr/>
            </p:nvCxnSpPr>
            <p:spPr>
              <a:xfrm flipV="1">
                <a:off x="1643042" y="2250273"/>
                <a:ext cx="2286016" cy="100013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a:stCxn id="10" idx="6"/>
                <a:endCxn id="13" idx="2"/>
              </p:cNvCxnSpPr>
              <p:nvPr/>
            </p:nvCxnSpPr>
            <p:spPr>
              <a:xfrm>
                <a:off x="1643042" y="3250405"/>
                <a:ext cx="2286016"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a:stCxn id="10" idx="6"/>
                <a:endCxn id="14" idx="2"/>
              </p:cNvCxnSpPr>
              <p:nvPr/>
            </p:nvCxnSpPr>
            <p:spPr>
              <a:xfrm>
                <a:off x="1643042" y="3250405"/>
                <a:ext cx="2286016" cy="107157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a:stCxn id="11" idx="6"/>
                <a:endCxn id="14" idx="2"/>
              </p:cNvCxnSpPr>
              <p:nvPr/>
            </p:nvCxnSpPr>
            <p:spPr>
              <a:xfrm>
                <a:off x="1643042" y="4321975"/>
                <a:ext cx="2286016" cy="1588"/>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2" name="Straight Arrow Connector 21"/>
              <p:cNvCxnSpPr>
                <a:stCxn id="11" idx="6"/>
                <a:endCxn id="13" idx="2"/>
              </p:cNvCxnSpPr>
              <p:nvPr/>
            </p:nvCxnSpPr>
            <p:spPr>
              <a:xfrm flipV="1">
                <a:off x="1643042" y="3250405"/>
                <a:ext cx="2286016" cy="107157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23" name="Straight Arrow Connector 22"/>
              <p:cNvCxnSpPr>
                <a:stCxn id="11" idx="6"/>
                <a:endCxn id="12" idx="2"/>
              </p:cNvCxnSpPr>
              <p:nvPr/>
            </p:nvCxnSpPr>
            <p:spPr>
              <a:xfrm flipV="1">
                <a:off x="1643042" y="2250273"/>
                <a:ext cx="2286016" cy="2071702"/>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24" name="TextBox 23"/>
              <p:cNvSpPr txBox="1"/>
              <p:nvPr/>
            </p:nvSpPr>
            <p:spPr>
              <a:xfrm>
                <a:off x="1285852" y="2059536"/>
                <a:ext cx="428627" cy="277227"/>
              </a:xfrm>
              <a:prstGeom prst="rect">
                <a:avLst/>
              </a:prstGeom>
              <a:noFill/>
            </p:spPr>
            <p:txBody>
              <a:bodyPr wrap="square" rtlCol="1">
                <a:spAutoFit/>
              </a:bodyPr>
              <a:lstStyle/>
              <a:p>
                <a:endParaRPr lang="fa-IR" sz="1100" baseline="-25000" dirty="0"/>
              </a:p>
            </p:txBody>
          </p:sp>
          <p:sp>
            <p:nvSpPr>
              <p:cNvPr id="25" name="TextBox 24"/>
              <p:cNvSpPr txBox="1"/>
              <p:nvPr/>
            </p:nvSpPr>
            <p:spPr>
              <a:xfrm>
                <a:off x="1285852" y="3071808"/>
                <a:ext cx="479974" cy="277227"/>
              </a:xfrm>
              <a:prstGeom prst="rect">
                <a:avLst/>
              </a:prstGeom>
              <a:noFill/>
            </p:spPr>
            <p:txBody>
              <a:bodyPr wrap="square" rtlCol="1">
                <a:spAutoFit/>
              </a:bodyPr>
              <a:lstStyle/>
              <a:p>
                <a:endParaRPr lang="fa-IR" sz="1100" baseline="-25000" dirty="0"/>
              </a:p>
            </p:txBody>
          </p:sp>
          <p:sp>
            <p:nvSpPr>
              <p:cNvPr id="26" name="TextBox 25"/>
              <p:cNvSpPr txBox="1"/>
              <p:nvPr/>
            </p:nvSpPr>
            <p:spPr>
              <a:xfrm>
                <a:off x="1285852" y="4143381"/>
                <a:ext cx="428627" cy="277227"/>
              </a:xfrm>
              <a:prstGeom prst="rect">
                <a:avLst/>
              </a:prstGeom>
              <a:noFill/>
            </p:spPr>
            <p:txBody>
              <a:bodyPr wrap="square" rtlCol="1">
                <a:spAutoFit/>
              </a:bodyPr>
              <a:lstStyle/>
              <a:p>
                <a:endParaRPr lang="fa-IR" sz="1100" baseline="-25000" dirty="0"/>
              </a:p>
            </p:txBody>
          </p:sp>
          <p:cxnSp>
            <p:nvCxnSpPr>
              <p:cNvPr id="27" name="Straight Connector 26"/>
              <p:cNvCxnSpPr/>
              <p:nvPr/>
            </p:nvCxnSpPr>
            <p:spPr>
              <a:xfrm rot="5400000">
                <a:off x="1298452" y="2749545"/>
                <a:ext cx="357189" cy="158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1298452" y="3821115"/>
                <a:ext cx="357189" cy="1588"/>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3963982" y="2749545"/>
                <a:ext cx="357190" cy="1588"/>
              </a:xfrm>
              <a:prstGeom prst="line">
                <a:avLst/>
              </a:prstGeom>
              <a:ln w="25400">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3963982" y="3821115"/>
                <a:ext cx="357190" cy="1588"/>
              </a:xfrm>
              <a:prstGeom prst="line">
                <a:avLst/>
              </a:prstGeom>
              <a:ln w="25400">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929059" y="2071678"/>
                <a:ext cx="428627" cy="353465"/>
              </a:xfrm>
              <a:prstGeom prst="rect">
                <a:avLst/>
              </a:prstGeom>
              <a:noFill/>
            </p:spPr>
            <p:txBody>
              <a:bodyPr wrap="square" rtlCol="1">
                <a:spAutoFit/>
              </a:bodyPr>
              <a:lstStyle/>
              <a:p>
                <a:r>
                  <a:rPr lang="en-US" sz="1100" dirty="0"/>
                  <a:t>y</a:t>
                </a:r>
                <a:r>
                  <a:rPr lang="en-US" sz="1100" baseline="-25000" dirty="0"/>
                  <a:t>1</a:t>
                </a:r>
                <a:endParaRPr lang="fa-IR" sz="1100" baseline="-25000" dirty="0"/>
              </a:p>
            </p:txBody>
          </p:sp>
          <p:sp>
            <p:nvSpPr>
              <p:cNvPr id="32" name="TextBox 31"/>
              <p:cNvSpPr txBox="1"/>
              <p:nvPr/>
            </p:nvSpPr>
            <p:spPr>
              <a:xfrm>
                <a:off x="3929059" y="3059669"/>
                <a:ext cx="428627" cy="353465"/>
              </a:xfrm>
              <a:prstGeom prst="rect">
                <a:avLst/>
              </a:prstGeom>
              <a:noFill/>
            </p:spPr>
            <p:txBody>
              <a:bodyPr wrap="square" rtlCol="1">
                <a:spAutoFit/>
              </a:bodyPr>
              <a:lstStyle/>
              <a:p>
                <a:r>
                  <a:rPr lang="en-US" sz="1100" dirty="0" err="1"/>
                  <a:t>y</a:t>
                </a:r>
                <a:r>
                  <a:rPr lang="en-US" sz="1100" baseline="-25000" dirty="0" err="1"/>
                  <a:t>i</a:t>
                </a:r>
                <a:endParaRPr lang="fa-IR" sz="1100" baseline="-25000" dirty="0"/>
              </a:p>
            </p:txBody>
          </p:sp>
          <p:sp>
            <p:nvSpPr>
              <p:cNvPr id="33" name="TextBox 32"/>
              <p:cNvSpPr txBox="1"/>
              <p:nvPr/>
            </p:nvSpPr>
            <p:spPr>
              <a:xfrm>
                <a:off x="3929059" y="4131239"/>
                <a:ext cx="428627" cy="353465"/>
              </a:xfrm>
              <a:prstGeom prst="rect">
                <a:avLst/>
              </a:prstGeom>
              <a:noFill/>
            </p:spPr>
            <p:txBody>
              <a:bodyPr wrap="square" rtlCol="1">
                <a:spAutoFit/>
              </a:bodyPr>
              <a:lstStyle/>
              <a:p>
                <a:r>
                  <a:rPr lang="en-US" sz="1100" dirty="0" err="1"/>
                  <a:t>y</a:t>
                </a:r>
                <a:r>
                  <a:rPr lang="en-US" sz="1100" baseline="-25000" dirty="0" err="1"/>
                  <a:t>n</a:t>
                </a:r>
                <a:endParaRPr lang="fa-IR" sz="1100" baseline="-25000" dirty="0"/>
              </a:p>
            </p:txBody>
          </p:sp>
        </p:grpSp>
        <p:pic>
          <p:nvPicPr>
            <p:cNvPr id="34"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71604" y="1285860"/>
              <a:ext cx="885825" cy="190500"/>
            </a:xfrm>
            <a:prstGeom prst="rect">
              <a:avLst/>
            </a:prstGeom>
            <a:noFill/>
          </p:spPr>
        </p:pic>
        <p:cxnSp>
          <p:nvCxnSpPr>
            <p:cNvPr id="53" name="Straight Arrow Connector 52"/>
            <p:cNvCxnSpPr/>
            <p:nvPr/>
          </p:nvCxnSpPr>
          <p:spPr>
            <a:xfrm>
              <a:off x="571472" y="1928802"/>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214282" y="1714488"/>
              <a:ext cx="500066" cy="338554"/>
            </a:xfrm>
            <a:prstGeom prst="rect">
              <a:avLst/>
            </a:prstGeom>
            <a:noFill/>
          </p:spPr>
          <p:txBody>
            <a:bodyPr wrap="square" rtlCol="1">
              <a:spAutoFit/>
            </a:bodyPr>
            <a:lstStyle/>
            <a:p>
              <a:r>
                <a:rPr lang="en-US" sz="1600" dirty="0"/>
                <a:t>x</a:t>
              </a:r>
              <a:r>
                <a:rPr lang="en-US" sz="1600" baseline="-25000" dirty="0"/>
                <a:t>1</a:t>
              </a:r>
              <a:endParaRPr lang="fa-IR" sz="1600" baseline="-25000" dirty="0"/>
            </a:p>
          </p:txBody>
        </p:sp>
        <p:sp>
          <p:nvSpPr>
            <p:cNvPr id="55" name="TextBox 54"/>
            <p:cNvSpPr txBox="1"/>
            <p:nvPr/>
          </p:nvSpPr>
          <p:spPr>
            <a:xfrm>
              <a:off x="214282" y="2500306"/>
              <a:ext cx="500066" cy="338554"/>
            </a:xfrm>
            <a:prstGeom prst="rect">
              <a:avLst/>
            </a:prstGeom>
            <a:noFill/>
          </p:spPr>
          <p:txBody>
            <a:bodyPr wrap="square" rtlCol="1">
              <a:spAutoFit/>
            </a:bodyPr>
            <a:lstStyle/>
            <a:p>
              <a:r>
                <a:rPr lang="en-US" sz="1600" dirty="0"/>
                <a:t>x</a:t>
              </a:r>
              <a:r>
                <a:rPr lang="en-US" sz="1600" baseline="-25000" dirty="0"/>
                <a:t>i</a:t>
              </a:r>
              <a:endParaRPr lang="fa-IR" sz="1600" baseline="-25000" dirty="0"/>
            </a:p>
          </p:txBody>
        </p:sp>
        <p:sp>
          <p:nvSpPr>
            <p:cNvPr id="56" name="TextBox 55"/>
            <p:cNvSpPr txBox="1"/>
            <p:nvPr/>
          </p:nvSpPr>
          <p:spPr>
            <a:xfrm>
              <a:off x="214282" y="3214686"/>
              <a:ext cx="500066" cy="338554"/>
            </a:xfrm>
            <a:prstGeom prst="rect">
              <a:avLst/>
            </a:prstGeom>
            <a:noFill/>
          </p:spPr>
          <p:txBody>
            <a:bodyPr wrap="square" rtlCol="1">
              <a:spAutoFit/>
            </a:bodyPr>
            <a:lstStyle/>
            <a:p>
              <a:r>
                <a:rPr lang="en-US" sz="1600" dirty="0" err="1"/>
                <a:t>x</a:t>
              </a:r>
              <a:r>
                <a:rPr lang="en-US" sz="1600" baseline="-25000" dirty="0" err="1"/>
                <a:t>n</a:t>
              </a:r>
              <a:endParaRPr lang="fa-IR" sz="1600" baseline="-25000" dirty="0"/>
            </a:p>
          </p:txBody>
        </p:sp>
        <p:cxnSp>
          <p:nvCxnSpPr>
            <p:cNvPr id="57" name="Straight Arrow Connector 56"/>
            <p:cNvCxnSpPr/>
            <p:nvPr/>
          </p:nvCxnSpPr>
          <p:spPr>
            <a:xfrm>
              <a:off x="571472" y="2643182"/>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8" name="Straight Arrow Connector 57"/>
            <p:cNvCxnSpPr/>
            <p:nvPr/>
          </p:nvCxnSpPr>
          <p:spPr>
            <a:xfrm>
              <a:off x="571472" y="3429000"/>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Shape 59"/>
            <p:cNvCxnSpPr>
              <a:stCxn id="31" idx="3"/>
              <a:endCxn id="24" idx="0"/>
            </p:cNvCxnSpPr>
            <p:nvPr/>
          </p:nvCxnSpPr>
          <p:spPr>
            <a:xfrm flipH="1" flipV="1">
              <a:off x="1088151" y="1785926"/>
              <a:ext cx="2126527" cy="139792"/>
            </a:xfrm>
            <a:prstGeom prst="bentConnector4">
              <a:avLst>
                <a:gd name="adj1" fmla="val -10750"/>
                <a:gd name="adj2" fmla="val 263529"/>
              </a:avLst>
            </a:prstGeom>
            <a:ln w="25400">
              <a:solidFill>
                <a:srgbClr val="7030A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p:nvPr/>
          </p:nvCxnSpPr>
          <p:spPr>
            <a:xfrm flipH="1" flipV="1">
              <a:off x="1088151" y="2500306"/>
              <a:ext cx="2126527" cy="139792"/>
            </a:xfrm>
            <a:prstGeom prst="bentConnector4">
              <a:avLst>
                <a:gd name="adj1" fmla="val -10750"/>
                <a:gd name="adj2" fmla="val 249902"/>
              </a:avLst>
            </a:prstGeom>
            <a:ln w="25400">
              <a:solidFill>
                <a:srgbClr val="7030A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4" name="Shape 63"/>
            <p:cNvCxnSpPr/>
            <p:nvPr/>
          </p:nvCxnSpPr>
          <p:spPr>
            <a:xfrm flipH="1" flipV="1">
              <a:off x="1071538" y="3286124"/>
              <a:ext cx="2126527" cy="139792"/>
            </a:xfrm>
            <a:prstGeom prst="bentConnector4">
              <a:avLst>
                <a:gd name="adj1" fmla="val -10750"/>
                <a:gd name="adj2" fmla="val 249902"/>
              </a:avLst>
            </a:prstGeom>
            <a:ln w="25400">
              <a:solidFill>
                <a:srgbClr val="7030A0"/>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4286248" y="2214554"/>
            <a:ext cx="571504" cy="369332"/>
          </a:xfrm>
          <a:prstGeom prst="rect">
            <a:avLst/>
          </a:prstGeom>
          <a:noFill/>
        </p:spPr>
        <p:txBody>
          <a:bodyPr wrap="square" rtlCol="1">
            <a:spAutoFit/>
          </a:bodyPr>
          <a:lstStyle/>
          <a:p>
            <a:r>
              <a:rPr lang="en-US" dirty="0"/>
              <a:t>OR</a:t>
            </a:r>
            <a:endParaRPr lang="fa-IR" dirty="0"/>
          </a:p>
        </p:txBody>
      </p:sp>
      <p:grpSp>
        <p:nvGrpSpPr>
          <p:cNvPr id="168" name="Group 167"/>
          <p:cNvGrpSpPr/>
          <p:nvPr/>
        </p:nvGrpSpPr>
        <p:grpSpPr>
          <a:xfrm>
            <a:off x="5072066" y="1214422"/>
            <a:ext cx="3071835" cy="2500330"/>
            <a:chOff x="5072065" y="1071546"/>
            <a:chExt cx="3071835" cy="2500330"/>
          </a:xfrm>
        </p:grpSpPr>
        <p:sp>
          <p:nvSpPr>
            <p:cNvPr id="67" name="Oval 66"/>
            <p:cNvSpPr/>
            <p:nvPr/>
          </p:nvSpPr>
          <p:spPr>
            <a:xfrm>
              <a:off x="5357818" y="2143116"/>
              <a:ext cx="500066" cy="571504"/>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sz="1200" dirty="0"/>
                <a:t>y</a:t>
              </a:r>
              <a:r>
                <a:rPr lang="en-US" sz="1200" baseline="-25000" dirty="0"/>
                <a:t>1</a:t>
              </a:r>
              <a:endParaRPr lang="fa-IR" sz="1200" baseline="-25000" dirty="0"/>
            </a:p>
          </p:txBody>
        </p:sp>
        <p:cxnSp>
          <p:nvCxnSpPr>
            <p:cNvPr id="71" name="Straight Connector 70"/>
            <p:cNvCxnSpPr/>
            <p:nvPr/>
          </p:nvCxnSpPr>
          <p:spPr>
            <a:xfrm>
              <a:off x="5929322" y="2428868"/>
              <a:ext cx="428628" cy="1588"/>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000892" y="2428868"/>
              <a:ext cx="428628" cy="1588"/>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6429388" y="2143116"/>
              <a:ext cx="500066" cy="571504"/>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r>
                <a:rPr lang="en-US" sz="1200" dirty="0" err="1"/>
                <a:t>y</a:t>
              </a:r>
              <a:r>
                <a:rPr lang="en-US" sz="1200" baseline="-25000" dirty="0" err="1"/>
                <a:t>i</a:t>
              </a:r>
              <a:endParaRPr lang="fa-IR" sz="1200" baseline="-25000" dirty="0"/>
            </a:p>
          </p:txBody>
        </p:sp>
        <p:sp>
          <p:nvSpPr>
            <p:cNvPr id="78" name="Oval 77"/>
            <p:cNvSpPr/>
            <p:nvPr/>
          </p:nvSpPr>
          <p:spPr>
            <a:xfrm>
              <a:off x="7500958" y="2143116"/>
              <a:ext cx="500066" cy="571504"/>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dirty="0"/>
            </a:p>
          </p:txBody>
        </p:sp>
        <p:sp>
          <p:nvSpPr>
            <p:cNvPr id="79" name="Rectangle 78"/>
            <p:cNvSpPr/>
            <p:nvPr/>
          </p:nvSpPr>
          <p:spPr>
            <a:xfrm>
              <a:off x="7602509" y="2285992"/>
              <a:ext cx="327077" cy="307777"/>
            </a:xfrm>
            <a:prstGeom prst="rect">
              <a:avLst/>
            </a:prstGeom>
          </p:spPr>
          <p:txBody>
            <a:bodyPr wrap="none">
              <a:spAutoFit/>
            </a:bodyPr>
            <a:lstStyle/>
            <a:p>
              <a:pPr algn="ctr"/>
              <a:r>
                <a:rPr lang="en-US" sz="1400" dirty="0" err="1"/>
                <a:t>y</a:t>
              </a:r>
              <a:r>
                <a:rPr lang="en-US" sz="1400" baseline="-25000" dirty="0" err="1"/>
                <a:t>n</a:t>
              </a:r>
              <a:endParaRPr lang="fa-IR" sz="1400" baseline="-25000" dirty="0"/>
            </a:p>
          </p:txBody>
        </p:sp>
        <p:cxnSp>
          <p:nvCxnSpPr>
            <p:cNvPr id="81" name="Elbow Connector 80"/>
            <p:cNvCxnSpPr>
              <a:stCxn id="67" idx="4"/>
            </p:cNvCxnSpPr>
            <p:nvPr/>
          </p:nvCxnSpPr>
          <p:spPr>
            <a:xfrm rot="5400000" flipH="1">
              <a:off x="4732736" y="1839505"/>
              <a:ext cx="1214446" cy="535785"/>
            </a:xfrm>
            <a:prstGeom prst="bentConnector3">
              <a:avLst>
                <a:gd name="adj1" fmla="val -18823"/>
              </a:avLst>
            </a:prstGeom>
            <a:ln>
              <a:tailEnd type="diamond"/>
            </a:ln>
          </p:spPr>
          <p:style>
            <a:lnRef idx="1">
              <a:schemeClr val="accent1"/>
            </a:lnRef>
            <a:fillRef idx="0">
              <a:schemeClr val="accent1"/>
            </a:fillRef>
            <a:effectRef idx="0">
              <a:schemeClr val="accent1"/>
            </a:effectRef>
            <a:fontRef idx="minor">
              <a:schemeClr val="tx1"/>
            </a:fontRef>
          </p:style>
        </p:cxnSp>
        <p:cxnSp>
          <p:nvCxnSpPr>
            <p:cNvPr id="98" name="Elbow Connector 97"/>
            <p:cNvCxnSpPr/>
            <p:nvPr/>
          </p:nvCxnSpPr>
          <p:spPr>
            <a:xfrm rot="16200000" flipV="1">
              <a:off x="5197083" y="1232281"/>
              <a:ext cx="1500198" cy="1464479"/>
            </a:xfrm>
            <a:prstGeom prst="bentConnector3">
              <a:avLst>
                <a:gd name="adj1" fmla="val -19206"/>
              </a:avLst>
            </a:prstGeom>
            <a:ln>
              <a:tailEnd type="oval"/>
            </a:ln>
          </p:spPr>
          <p:style>
            <a:lnRef idx="1">
              <a:schemeClr val="accent2"/>
            </a:lnRef>
            <a:fillRef idx="0">
              <a:schemeClr val="accent2"/>
            </a:fillRef>
            <a:effectRef idx="0">
              <a:schemeClr val="accent2"/>
            </a:effectRef>
            <a:fontRef idx="minor">
              <a:schemeClr val="tx1"/>
            </a:fontRef>
          </p:style>
        </p:cxnSp>
        <p:cxnSp>
          <p:nvCxnSpPr>
            <p:cNvPr id="116" name="Shape 115"/>
            <p:cNvCxnSpPr>
              <a:stCxn id="78" idx="4"/>
            </p:cNvCxnSpPr>
            <p:nvPr/>
          </p:nvCxnSpPr>
          <p:spPr>
            <a:xfrm rot="5400000" flipH="1">
              <a:off x="5697149" y="660778"/>
              <a:ext cx="1643074" cy="2464611"/>
            </a:xfrm>
            <a:prstGeom prst="bentConnector4">
              <a:avLst>
                <a:gd name="adj1" fmla="val -24928"/>
                <a:gd name="adj2" fmla="val 99903"/>
              </a:avLst>
            </a:prstGeom>
            <a:ln>
              <a:solidFill>
                <a:srgbClr val="00B050"/>
              </a:solidFill>
              <a:tailEnd type="oval"/>
            </a:ln>
          </p:spPr>
          <p:style>
            <a:lnRef idx="1">
              <a:schemeClr val="accent1"/>
            </a:lnRef>
            <a:fillRef idx="0">
              <a:schemeClr val="accent1"/>
            </a:fillRef>
            <a:effectRef idx="0">
              <a:schemeClr val="accent1"/>
            </a:effectRef>
            <a:fontRef idx="minor">
              <a:schemeClr val="tx1"/>
            </a:fontRef>
          </p:style>
        </p:cxnSp>
        <p:cxnSp>
          <p:nvCxnSpPr>
            <p:cNvPr id="127" name="Curved Connector 126"/>
            <p:cNvCxnSpPr>
              <a:endCxn id="67" idx="0"/>
            </p:cNvCxnSpPr>
            <p:nvPr/>
          </p:nvCxnSpPr>
          <p:spPr>
            <a:xfrm rot="16200000" flipH="1">
              <a:off x="5018487" y="1553752"/>
              <a:ext cx="642942" cy="53578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Curved Connector 127"/>
            <p:cNvCxnSpPr>
              <a:endCxn id="77" idx="0"/>
            </p:cNvCxnSpPr>
            <p:nvPr/>
          </p:nvCxnSpPr>
          <p:spPr>
            <a:xfrm>
              <a:off x="5072068" y="1500176"/>
              <a:ext cx="1607353" cy="6429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Curved Connector 130"/>
            <p:cNvCxnSpPr>
              <a:endCxn id="78" idx="0"/>
            </p:cNvCxnSpPr>
            <p:nvPr/>
          </p:nvCxnSpPr>
          <p:spPr>
            <a:xfrm>
              <a:off x="5072068" y="1500176"/>
              <a:ext cx="2678923" cy="6429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9" name="Curved Connector 138"/>
            <p:cNvCxnSpPr>
              <a:endCxn id="67" idx="0"/>
            </p:cNvCxnSpPr>
            <p:nvPr/>
          </p:nvCxnSpPr>
          <p:spPr>
            <a:xfrm rot="16200000" flipH="1">
              <a:off x="4947051" y="1482316"/>
              <a:ext cx="928692" cy="392907"/>
            </a:xfrm>
            <a:prstGeom prst="curvedConnector3">
              <a:avLst>
                <a:gd name="adj1" fmla="val 50000"/>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42" name="Curved Connector 141"/>
            <p:cNvCxnSpPr>
              <a:endCxn id="77" idx="0"/>
            </p:cNvCxnSpPr>
            <p:nvPr/>
          </p:nvCxnSpPr>
          <p:spPr>
            <a:xfrm>
              <a:off x="5214942" y="1214422"/>
              <a:ext cx="1464479" cy="928694"/>
            </a:xfrm>
            <a:prstGeom prst="curvedConnector2">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45" name="Curved Connector 144"/>
            <p:cNvCxnSpPr>
              <a:endCxn id="78" idx="0"/>
            </p:cNvCxnSpPr>
            <p:nvPr/>
          </p:nvCxnSpPr>
          <p:spPr>
            <a:xfrm>
              <a:off x="5214942" y="1214422"/>
              <a:ext cx="2536049" cy="928694"/>
            </a:xfrm>
            <a:prstGeom prst="curvedConnector2">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50" name="Curved Connector 149"/>
            <p:cNvCxnSpPr>
              <a:endCxn id="67" idx="0"/>
            </p:cNvCxnSpPr>
            <p:nvPr/>
          </p:nvCxnSpPr>
          <p:spPr>
            <a:xfrm rot="16200000" flipH="1">
              <a:off x="4911330" y="1446595"/>
              <a:ext cx="1071570" cy="321471"/>
            </a:xfrm>
            <a:prstGeom prst="curvedConnector3">
              <a:avLst>
                <a:gd name="adj1" fmla="val 50000"/>
              </a:avLst>
            </a:prstGeom>
            <a:ln>
              <a:solidFill>
                <a:srgbClr val="00B050"/>
              </a:solidFill>
              <a:tailEnd type="arrow"/>
            </a:ln>
          </p:spPr>
          <p:style>
            <a:lnRef idx="1">
              <a:schemeClr val="accent2"/>
            </a:lnRef>
            <a:fillRef idx="0">
              <a:schemeClr val="accent2"/>
            </a:fillRef>
            <a:effectRef idx="0">
              <a:schemeClr val="accent2"/>
            </a:effectRef>
            <a:fontRef idx="minor">
              <a:schemeClr val="tx1"/>
            </a:fontRef>
          </p:style>
        </p:cxnSp>
        <p:cxnSp>
          <p:nvCxnSpPr>
            <p:cNvPr id="153" name="Curved Connector 152"/>
            <p:cNvCxnSpPr>
              <a:endCxn id="77" idx="0"/>
            </p:cNvCxnSpPr>
            <p:nvPr/>
          </p:nvCxnSpPr>
          <p:spPr>
            <a:xfrm>
              <a:off x="5286382" y="1071548"/>
              <a:ext cx="1393039" cy="1071568"/>
            </a:xfrm>
            <a:prstGeom prst="curvedConnector2">
              <a:avLst/>
            </a:prstGeom>
            <a:ln>
              <a:solidFill>
                <a:srgbClr val="00B050"/>
              </a:solidFill>
              <a:tailEnd type="arrow"/>
            </a:ln>
          </p:spPr>
          <p:style>
            <a:lnRef idx="1">
              <a:schemeClr val="accent2"/>
            </a:lnRef>
            <a:fillRef idx="0">
              <a:schemeClr val="accent2"/>
            </a:fillRef>
            <a:effectRef idx="0">
              <a:schemeClr val="accent2"/>
            </a:effectRef>
            <a:fontRef idx="minor">
              <a:schemeClr val="tx1"/>
            </a:fontRef>
          </p:style>
        </p:cxnSp>
        <p:cxnSp>
          <p:nvCxnSpPr>
            <p:cNvPr id="156" name="Curved Connector 155"/>
            <p:cNvCxnSpPr>
              <a:endCxn id="78" idx="0"/>
            </p:cNvCxnSpPr>
            <p:nvPr/>
          </p:nvCxnSpPr>
          <p:spPr>
            <a:xfrm>
              <a:off x="5286380" y="1071546"/>
              <a:ext cx="2464611" cy="1071570"/>
            </a:xfrm>
            <a:prstGeom prst="curvedConnector2">
              <a:avLst/>
            </a:prstGeom>
            <a:ln>
              <a:solidFill>
                <a:srgbClr val="00B050"/>
              </a:solidFill>
              <a:tailEnd type="arrow"/>
            </a:ln>
          </p:spPr>
          <p:style>
            <a:lnRef idx="1">
              <a:schemeClr val="accent2"/>
            </a:lnRef>
            <a:fillRef idx="0">
              <a:schemeClr val="accent2"/>
            </a:fillRef>
            <a:effectRef idx="0">
              <a:schemeClr val="accent2"/>
            </a:effectRef>
            <a:fontRef idx="minor">
              <a:schemeClr val="tx1"/>
            </a:fontRef>
          </p:style>
        </p:cxnSp>
        <p:cxnSp>
          <p:nvCxnSpPr>
            <p:cNvPr id="161" name="Straight Arrow Connector 160"/>
            <p:cNvCxnSpPr/>
            <p:nvPr/>
          </p:nvCxnSpPr>
          <p:spPr>
            <a:xfrm rot="5400000" flipH="1" flipV="1">
              <a:off x="5358612" y="2999578"/>
              <a:ext cx="571504" cy="158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63" name="Straight Arrow Connector 162"/>
            <p:cNvCxnSpPr/>
            <p:nvPr/>
          </p:nvCxnSpPr>
          <p:spPr>
            <a:xfrm rot="5400000" flipH="1" flipV="1">
              <a:off x="6430182" y="2999578"/>
              <a:ext cx="571504" cy="158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64" name="Straight Arrow Connector 163"/>
            <p:cNvCxnSpPr/>
            <p:nvPr/>
          </p:nvCxnSpPr>
          <p:spPr>
            <a:xfrm rot="5400000" flipH="1" flipV="1">
              <a:off x="7501752" y="2999578"/>
              <a:ext cx="571504" cy="158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65" name="TextBox 164"/>
            <p:cNvSpPr txBox="1"/>
            <p:nvPr/>
          </p:nvSpPr>
          <p:spPr>
            <a:xfrm>
              <a:off x="5500694" y="3233322"/>
              <a:ext cx="357190" cy="338554"/>
            </a:xfrm>
            <a:prstGeom prst="rect">
              <a:avLst/>
            </a:prstGeom>
            <a:noFill/>
          </p:spPr>
          <p:txBody>
            <a:bodyPr wrap="square" rtlCol="1">
              <a:spAutoFit/>
            </a:bodyPr>
            <a:lstStyle/>
            <a:p>
              <a:r>
                <a:rPr lang="en-US" sz="1600" dirty="0"/>
                <a:t>x</a:t>
              </a:r>
              <a:r>
                <a:rPr lang="en-US" sz="1600" baseline="-25000" dirty="0"/>
                <a:t>1</a:t>
              </a:r>
              <a:endParaRPr lang="fa-IR" sz="1600" baseline="-25000" dirty="0"/>
            </a:p>
          </p:txBody>
        </p:sp>
        <p:sp>
          <p:nvSpPr>
            <p:cNvPr id="166" name="TextBox 165"/>
            <p:cNvSpPr txBox="1"/>
            <p:nvPr/>
          </p:nvSpPr>
          <p:spPr>
            <a:xfrm>
              <a:off x="6572264" y="3214686"/>
              <a:ext cx="500066" cy="338554"/>
            </a:xfrm>
            <a:prstGeom prst="rect">
              <a:avLst/>
            </a:prstGeom>
            <a:noFill/>
          </p:spPr>
          <p:txBody>
            <a:bodyPr wrap="square" rtlCol="1">
              <a:spAutoFit/>
            </a:bodyPr>
            <a:lstStyle/>
            <a:p>
              <a:r>
                <a:rPr lang="en-US" sz="1600" dirty="0"/>
                <a:t>x</a:t>
              </a:r>
              <a:r>
                <a:rPr lang="en-US" sz="1600" baseline="-25000" dirty="0"/>
                <a:t>i</a:t>
              </a:r>
              <a:endParaRPr lang="fa-IR" sz="1600" baseline="-25000" dirty="0"/>
            </a:p>
          </p:txBody>
        </p:sp>
        <p:sp>
          <p:nvSpPr>
            <p:cNvPr id="167" name="TextBox 166"/>
            <p:cNvSpPr txBox="1"/>
            <p:nvPr/>
          </p:nvSpPr>
          <p:spPr>
            <a:xfrm>
              <a:off x="7643834" y="3214686"/>
              <a:ext cx="500066" cy="338554"/>
            </a:xfrm>
            <a:prstGeom prst="rect">
              <a:avLst/>
            </a:prstGeom>
            <a:noFill/>
          </p:spPr>
          <p:txBody>
            <a:bodyPr wrap="square" rtlCol="1">
              <a:spAutoFit/>
            </a:bodyPr>
            <a:lstStyle/>
            <a:p>
              <a:r>
                <a:rPr lang="en-US" sz="1600" dirty="0"/>
                <a:t>x</a:t>
              </a:r>
              <a:r>
                <a:rPr lang="en-US" sz="1600" baseline="-25000" dirty="0"/>
                <a:t>1</a:t>
              </a:r>
              <a:endParaRPr lang="fa-IR" sz="1600" baseline="-25000" dirty="0"/>
            </a:p>
          </p:txBody>
        </p:sp>
      </p:grpSp>
      <p:pic>
        <p:nvPicPr>
          <p:cNvPr id="169"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929454" y="1214422"/>
            <a:ext cx="885825" cy="190500"/>
          </a:xfrm>
          <a:prstGeom prst="rect">
            <a:avLst/>
          </a:prstGeom>
          <a:noFill/>
        </p:spPr>
      </p:pic>
      <p:sp>
        <p:nvSpPr>
          <p:cNvPr id="1638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1638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174" name="TextBox 173"/>
          <p:cNvSpPr txBox="1"/>
          <p:nvPr/>
        </p:nvSpPr>
        <p:spPr>
          <a:xfrm>
            <a:off x="500034" y="4143381"/>
            <a:ext cx="2786082" cy="2031325"/>
          </a:xfrm>
          <a:prstGeom prst="rect">
            <a:avLst/>
          </a:prstGeom>
          <a:noFill/>
        </p:spPr>
        <p:txBody>
          <a:bodyPr wrap="square" rtlCol="1">
            <a:spAutoFit/>
          </a:bodyPr>
          <a:lstStyle/>
          <a:p>
            <a:pPr marL="342900" indent="-342900"/>
            <a:r>
              <a:rPr lang="en-US" b="1" dirty="0">
                <a:solidFill>
                  <a:srgbClr val="0070C0"/>
                </a:solidFill>
              </a:rPr>
              <a:t>The iterations</a:t>
            </a:r>
            <a:endParaRPr lang="en-US" dirty="0"/>
          </a:p>
          <a:p>
            <a:pPr marL="342900" indent="-342900">
              <a:buAutoNum type="arabicParenBoth"/>
            </a:pPr>
            <a:r>
              <a:rPr lang="en-US" b="1" dirty="0"/>
              <a:t>x</a:t>
            </a:r>
            <a:r>
              <a:rPr lang="en-US" dirty="0"/>
              <a:t>:=</a:t>
            </a:r>
            <a:r>
              <a:rPr lang="en-US" sz="1200" dirty="0">
                <a:solidFill>
                  <a:srgbClr val="FF0000"/>
                </a:solidFill>
              </a:rPr>
              <a:t>disturbed or deformed </a:t>
            </a:r>
            <a:r>
              <a:rPr lang="en-US" b="1" dirty="0"/>
              <a:t>s</a:t>
            </a:r>
            <a:r>
              <a:rPr lang="en-US" dirty="0"/>
              <a:t>(p)</a:t>
            </a:r>
          </a:p>
          <a:p>
            <a:pPr marL="342900" indent="-342900">
              <a:buAutoNum type="arabicParenBoth"/>
            </a:pPr>
            <a:r>
              <a:rPr lang="en-US" b="1" dirty="0"/>
              <a:t>y</a:t>
            </a:r>
            <a:r>
              <a:rPr lang="en-US" baseline="-25000" dirty="0"/>
              <a:t>1</a:t>
            </a:r>
            <a:r>
              <a:rPr lang="en-US" baseline="30000" dirty="0"/>
              <a:t>T</a:t>
            </a:r>
            <a:r>
              <a:rPr lang="en-US" dirty="0"/>
              <a:t>=f(</a:t>
            </a:r>
            <a:r>
              <a:rPr lang="en-US" b="1" dirty="0" err="1"/>
              <a:t>x</a:t>
            </a:r>
            <a:r>
              <a:rPr lang="en-US" baseline="30000" dirty="0" err="1"/>
              <a:t>T</a:t>
            </a:r>
            <a:r>
              <a:rPr lang="en-US" dirty="0" err="1"/>
              <a:t>W</a:t>
            </a:r>
            <a:r>
              <a:rPr lang="en-US" dirty="0"/>
              <a:t>)</a:t>
            </a:r>
          </a:p>
          <a:p>
            <a:pPr marL="342900" indent="-342900">
              <a:buAutoNum type="arabicParenBoth"/>
            </a:pPr>
            <a:r>
              <a:rPr lang="en-US" b="1" dirty="0"/>
              <a:t>y</a:t>
            </a:r>
            <a:r>
              <a:rPr lang="en-US" baseline="-25000" dirty="0"/>
              <a:t>2</a:t>
            </a:r>
            <a:r>
              <a:rPr lang="en-US" baseline="30000" dirty="0"/>
              <a:t>T</a:t>
            </a:r>
            <a:r>
              <a:rPr lang="en-US" dirty="0"/>
              <a:t>=f(</a:t>
            </a:r>
            <a:r>
              <a:rPr lang="en-US" b="1" dirty="0"/>
              <a:t>y</a:t>
            </a:r>
            <a:r>
              <a:rPr lang="en-US" baseline="-25000" dirty="0"/>
              <a:t>1</a:t>
            </a:r>
            <a:r>
              <a:rPr lang="en-US" baseline="30000" dirty="0"/>
              <a:t>T</a:t>
            </a:r>
            <a:r>
              <a:rPr lang="en-US" dirty="0"/>
              <a:t>W)</a:t>
            </a:r>
          </a:p>
          <a:p>
            <a:pPr marL="342900" indent="-342900">
              <a:buAutoNum type="arabicParenBoth"/>
            </a:pPr>
            <a:r>
              <a:rPr lang="en-US" b="1" dirty="0"/>
              <a:t>y</a:t>
            </a:r>
            <a:r>
              <a:rPr lang="en-US" baseline="-25000" dirty="0"/>
              <a:t>3</a:t>
            </a:r>
            <a:r>
              <a:rPr lang="en-US" baseline="30000" dirty="0"/>
              <a:t>T</a:t>
            </a:r>
            <a:r>
              <a:rPr lang="en-US" dirty="0"/>
              <a:t>=f(</a:t>
            </a:r>
            <a:r>
              <a:rPr lang="en-US" b="1" dirty="0"/>
              <a:t>y</a:t>
            </a:r>
            <a:r>
              <a:rPr lang="en-US" baseline="-25000" dirty="0"/>
              <a:t>2</a:t>
            </a:r>
            <a:r>
              <a:rPr lang="en-US" baseline="30000" dirty="0"/>
              <a:t>T</a:t>
            </a:r>
            <a:r>
              <a:rPr lang="en-US" dirty="0"/>
              <a:t>W)</a:t>
            </a:r>
          </a:p>
          <a:p>
            <a:pPr marL="342900" indent="-342900"/>
            <a:r>
              <a:rPr lang="en-US" dirty="0"/>
              <a:t>.....</a:t>
            </a:r>
          </a:p>
          <a:p>
            <a:pPr marL="342900" indent="-342900"/>
            <a:r>
              <a:rPr lang="en-US" sz="1400" b="1" dirty="0">
                <a:solidFill>
                  <a:srgbClr val="00B050"/>
                </a:solidFill>
              </a:rPr>
              <a:t>up to stop threshold</a:t>
            </a:r>
          </a:p>
        </p:txBody>
      </p:sp>
      <p:sp>
        <p:nvSpPr>
          <p:cNvPr id="175" name="TextBox 174"/>
          <p:cNvSpPr txBox="1"/>
          <p:nvPr/>
        </p:nvSpPr>
        <p:spPr>
          <a:xfrm>
            <a:off x="1857356" y="2500306"/>
            <a:ext cx="620363" cy="369332"/>
          </a:xfrm>
          <a:prstGeom prst="rect">
            <a:avLst/>
          </a:prstGeom>
          <a:solidFill>
            <a:schemeClr val="bg1"/>
          </a:solidFill>
        </p:spPr>
        <p:txBody>
          <a:bodyPr wrap="none" rtlCol="1">
            <a:spAutoFit/>
          </a:bodyPr>
          <a:lstStyle/>
          <a:p>
            <a:r>
              <a:rPr lang="en-US" dirty="0" err="1"/>
              <a:t>W</a:t>
            </a:r>
            <a:r>
              <a:rPr lang="en-US" baseline="-25000" dirty="0" err="1"/>
              <a:t>n</a:t>
            </a:r>
            <a:r>
              <a:rPr lang="en-US" baseline="-25000" dirty="0"/>
              <a:t>*n</a:t>
            </a:r>
            <a:endParaRPr lang="fa-IR" baseline="-25000" dirty="0"/>
          </a:p>
        </p:txBody>
      </p:sp>
      <p:sp>
        <p:nvSpPr>
          <p:cNvPr id="176" name="TextBox 175"/>
          <p:cNvSpPr txBox="1"/>
          <p:nvPr/>
        </p:nvSpPr>
        <p:spPr>
          <a:xfrm>
            <a:off x="5929322" y="1428736"/>
            <a:ext cx="620363" cy="369332"/>
          </a:xfrm>
          <a:prstGeom prst="rect">
            <a:avLst/>
          </a:prstGeom>
          <a:solidFill>
            <a:schemeClr val="bg1"/>
          </a:solidFill>
        </p:spPr>
        <p:txBody>
          <a:bodyPr wrap="none" rtlCol="1">
            <a:spAutoFit/>
          </a:bodyPr>
          <a:lstStyle/>
          <a:p>
            <a:r>
              <a:rPr lang="en-US" dirty="0" err="1"/>
              <a:t>W</a:t>
            </a:r>
            <a:r>
              <a:rPr lang="en-US" baseline="-25000" dirty="0" err="1"/>
              <a:t>n</a:t>
            </a:r>
            <a:r>
              <a:rPr lang="en-US" baseline="-25000" dirty="0"/>
              <a:t>*n</a:t>
            </a:r>
            <a:endParaRPr lang="fa-IR" baseline="-25000" dirty="0"/>
          </a:p>
        </p:txBody>
      </p:sp>
      <p:sp>
        <p:nvSpPr>
          <p:cNvPr id="177" name="TextBox 176"/>
          <p:cNvSpPr txBox="1"/>
          <p:nvPr/>
        </p:nvSpPr>
        <p:spPr>
          <a:xfrm>
            <a:off x="3357554" y="3500438"/>
            <a:ext cx="1866729" cy="307777"/>
          </a:xfrm>
          <a:prstGeom prst="rect">
            <a:avLst/>
          </a:prstGeom>
          <a:noFill/>
        </p:spPr>
        <p:txBody>
          <a:bodyPr wrap="none" rtlCol="1">
            <a:spAutoFit/>
          </a:bodyPr>
          <a:lstStyle/>
          <a:p>
            <a:r>
              <a:rPr lang="en-US" sz="1400" b="1" dirty="0">
                <a:solidFill>
                  <a:srgbClr val="FF0000"/>
                </a:solidFill>
              </a:rPr>
              <a:t>f(): Activation function</a:t>
            </a:r>
            <a:endParaRPr lang="fa-IR" sz="1400" b="1" dirty="0">
              <a:solidFill>
                <a:srgbClr val="FF0000"/>
              </a:solidFill>
            </a:endParaRPr>
          </a:p>
        </p:txBody>
      </p:sp>
      <p:sp>
        <p:nvSpPr>
          <p:cNvPr id="178" name="TextBox 177"/>
          <p:cNvSpPr txBox="1"/>
          <p:nvPr/>
        </p:nvSpPr>
        <p:spPr>
          <a:xfrm>
            <a:off x="4143372" y="4714884"/>
            <a:ext cx="3071834" cy="1200329"/>
          </a:xfrm>
          <a:prstGeom prst="rect">
            <a:avLst/>
          </a:prstGeom>
          <a:noFill/>
        </p:spPr>
        <p:txBody>
          <a:bodyPr wrap="square" rtlCol="1">
            <a:spAutoFit/>
          </a:bodyPr>
          <a:lstStyle/>
          <a:p>
            <a:pPr marL="342900" indent="-342900"/>
            <a:r>
              <a:rPr lang="en-US" sz="1400" b="1" dirty="0">
                <a:solidFill>
                  <a:srgbClr val="FF0000"/>
                </a:solidFill>
              </a:rPr>
              <a:t>X</a:t>
            </a:r>
            <a:r>
              <a:rPr lang="en-US" sz="1400" b="1" dirty="0">
                <a:solidFill>
                  <a:srgbClr val="0070C0"/>
                </a:solidFill>
                <a:sym typeface="Wingdings" pitchFamily="2" charset="2"/>
              </a:rPr>
              <a:t>  </a:t>
            </a:r>
            <a:r>
              <a:rPr lang="en-US" sz="1400" b="1" dirty="0">
                <a:solidFill>
                  <a:srgbClr val="0070C0"/>
                </a:solidFill>
              </a:rPr>
              <a:t>y</a:t>
            </a:r>
            <a:r>
              <a:rPr lang="en-US" sz="1400" b="1" baseline="-25000" dirty="0">
                <a:solidFill>
                  <a:srgbClr val="0070C0"/>
                </a:solidFill>
              </a:rPr>
              <a:t>1 </a:t>
            </a:r>
            <a:r>
              <a:rPr lang="en-US" sz="1400" b="1" dirty="0">
                <a:solidFill>
                  <a:srgbClr val="0070C0"/>
                </a:solidFill>
                <a:sym typeface="Wingdings" pitchFamily="2" charset="2"/>
              </a:rPr>
              <a:t></a:t>
            </a:r>
            <a:r>
              <a:rPr lang="en-US" b="1" dirty="0">
                <a:solidFill>
                  <a:srgbClr val="0070C0"/>
                </a:solidFill>
              </a:rPr>
              <a:t> y</a:t>
            </a:r>
            <a:r>
              <a:rPr lang="en-US" b="1" baseline="-25000" dirty="0">
                <a:solidFill>
                  <a:srgbClr val="0070C0"/>
                </a:solidFill>
              </a:rPr>
              <a:t>2</a:t>
            </a:r>
            <a:r>
              <a:rPr lang="en-US" sz="1400" b="1" dirty="0">
                <a:solidFill>
                  <a:srgbClr val="0070C0"/>
                </a:solidFill>
                <a:sym typeface="Wingdings" pitchFamily="2" charset="2"/>
              </a:rPr>
              <a:t></a:t>
            </a:r>
            <a:r>
              <a:rPr lang="en-US" b="1" dirty="0">
                <a:solidFill>
                  <a:srgbClr val="0070C0"/>
                </a:solidFill>
              </a:rPr>
              <a:t> y</a:t>
            </a:r>
            <a:r>
              <a:rPr lang="en-US" b="1" baseline="-25000" dirty="0">
                <a:solidFill>
                  <a:srgbClr val="0070C0"/>
                </a:solidFill>
              </a:rPr>
              <a:t>3</a:t>
            </a:r>
            <a:r>
              <a:rPr lang="en-US" sz="1400" b="1" dirty="0">
                <a:solidFill>
                  <a:srgbClr val="0070C0"/>
                </a:solidFill>
                <a:sym typeface="Wingdings" pitchFamily="2" charset="2"/>
              </a:rPr>
              <a:t> </a:t>
            </a:r>
            <a:r>
              <a:rPr lang="en-US" b="1" dirty="0">
                <a:solidFill>
                  <a:srgbClr val="0070C0"/>
                </a:solidFill>
              </a:rPr>
              <a:t> ….</a:t>
            </a:r>
            <a:r>
              <a:rPr lang="en-US" sz="1400" b="1" dirty="0">
                <a:solidFill>
                  <a:srgbClr val="0070C0"/>
                </a:solidFill>
                <a:sym typeface="Wingdings" pitchFamily="2" charset="2"/>
              </a:rPr>
              <a:t> </a:t>
            </a:r>
            <a:r>
              <a:rPr lang="en-US" b="1" dirty="0">
                <a:solidFill>
                  <a:srgbClr val="0070C0"/>
                </a:solidFill>
              </a:rPr>
              <a:t> </a:t>
            </a:r>
            <a:r>
              <a:rPr lang="en-US" b="1" dirty="0" err="1">
                <a:solidFill>
                  <a:srgbClr val="0070C0"/>
                </a:solidFill>
              </a:rPr>
              <a:t>y</a:t>
            </a:r>
            <a:r>
              <a:rPr lang="en-US" b="1" baseline="-25000" dirty="0" err="1">
                <a:solidFill>
                  <a:srgbClr val="FF0000"/>
                </a:solidFill>
              </a:rPr>
              <a:t>final</a:t>
            </a:r>
            <a:endParaRPr lang="en-US" b="1" baseline="-25000" dirty="0">
              <a:solidFill>
                <a:srgbClr val="FF0000"/>
              </a:solidFill>
            </a:endParaRPr>
          </a:p>
          <a:p>
            <a:pPr marL="342900" indent="-342900"/>
            <a:endParaRPr lang="en-US" b="1" dirty="0">
              <a:solidFill>
                <a:srgbClr val="0070C0"/>
              </a:solidFill>
            </a:endParaRPr>
          </a:p>
          <a:p>
            <a:pPr marL="342900" indent="-342900"/>
            <a:r>
              <a:rPr lang="en-US" b="1" dirty="0" err="1">
                <a:solidFill>
                  <a:srgbClr val="0070C0"/>
                </a:solidFill>
              </a:rPr>
              <a:t>y</a:t>
            </a:r>
            <a:r>
              <a:rPr lang="en-US" b="1" baseline="-25000" dirty="0" err="1">
                <a:solidFill>
                  <a:srgbClr val="0070C0"/>
                </a:solidFill>
              </a:rPr>
              <a:t>j</a:t>
            </a:r>
            <a:r>
              <a:rPr lang="en-US" b="1" baseline="30000" dirty="0">
                <a:solidFill>
                  <a:srgbClr val="0070C0"/>
                </a:solidFill>
              </a:rPr>
              <a:t>=[y</a:t>
            </a:r>
            <a:r>
              <a:rPr lang="en-US" b="1" baseline="-25000" dirty="0">
                <a:solidFill>
                  <a:srgbClr val="0070C0"/>
                </a:solidFill>
              </a:rPr>
              <a:t>1j</a:t>
            </a:r>
            <a:r>
              <a:rPr lang="en-US" b="1" baseline="30000" dirty="0">
                <a:solidFill>
                  <a:srgbClr val="0070C0"/>
                </a:solidFill>
              </a:rPr>
              <a:t>,..,y</a:t>
            </a:r>
            <a:r>
              <a:rPr lang="en-US" b="1" baseline="-25000" dirty="0">
                <a:solidFill>
                  <a:srgbClr val="0070C0"/>
                </a:solidFill>
              </a:rPr>
              <a:t>ij</a:t>
            </a:r>
            <a:r>
              <a:rPr lang="en-US" b="1" baseline="30000" dirty="0">
                <a:solidFill>
                  <a:srgbClr val="0070C0"/>
                </a:solidFill>
              </a:rPr>
              <a:t>,..,y</a:t>
            </a:r>
            <a:r>
              <a:rPr lang="en-US" b="1" baseline="-25000" dirty="0">
                <a:solidFill>
                  <a:srgbClr val="0070C0"/>
                </a:solidFill>
              </a:rPr>
              <a:t>nj</a:t>
            </a:r>
            <a:r>
              <a:rPr lang="en-US" b="1" baseline="30000" dirty="0">
                <a:solidFill>
                  <a:srgbClr val="0070C0"/>
                </a:solidFill>
              </a:rPr>
              <a:t>] T</a:t>
            </a:r>
            <a:endParaRPr lang="en-US" baseline="30000" dirty="0">
              <a:solidFill>
                <a:srgbClr val="FF0000"/>
              </a:solidFill>
            </a:endParaRPr>
          </a:p>
          <a:p>
            <a:pPr marL="342900" indent="-342900"/>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167740" cy="796908"/>
          </a:xfrm>
          <a:ln/>
        </p:spPr>
        <p:style>
          <a:lnRef idx="2">
            <a:schemeClr val="accent3"/>
          </a:lnRef>
          <a:fillRef idx="1">
            <a:schemeClr val="lt1"/>
          </a:fillRef>
          <a:effectRef idx="0">
            <a:schemeClr val="accent3"/>
          </a:effectRef>
          <a:fontRef idx="minor">
            <a:schemeClr val="dk1"/>
          </a:fontRef>
        </p:style>
        <p:txBody>
          <a:bodyPr>
            <a:normAutofit fontScale="90000"/>
          </a:bodyPr>
          <a:lstStyle/>
          <a:p>
            <a:br>
              <a:rPr lang="en-US" sz="1600" dirty="0"/>
            </a:br>
            <a:r>
              <a:rPr lang="en-US" sz="1600" dirty="0"/>
              <a:t>(Recurrent) </a:t>
            </a:r>
            <a:r>
              <a:rPr lang="en-US" sz="2200" dirty="0"/>
              <a:t>Auto-Associative </a:t>
            </a:r>
            <a:r>
              <a:rPr lang="en-US" sz="2200" dirty="0">
                <a:solidFill>
                  <a:srgbClr val="FF0000"/>
                </a:solidFill>
              </a:rPr>
              <a:t>with threshold Function </a:t>
            </a:r>
            <a:br>
              <a:rPr lang="en-US" sz="2800" dirty="0">
                <a:solidFill>
                  <a:srgbClr val="FF0000"/>
                </a:solidFill>
              </a:rPr>
            </a:br>
            <a:r>
              <a:rPr lang="en-US" sz="1800" b="1" dirty="0">
                <a:solidFill>
                  <a:srgbClr val="00B050"/>
                </a:solidFill>
              </a:rPr>
              <a:t>Algorithm:</a:t>
            </a:r>
            <a:br>
              <a:rPr lang="en-US" sz="2800" dirty="0"/>
            </a:br>
            <a:endParaRPr lang="fa-IR" sz="1400" dirty="0">
              <a:solidFill>
                <a:srgbClr val="FF0000"/>
              </a:solidFill>
            </a:endParaRPr>
          </a:p>
        </p:txBody>
      </p:sp>
      <p:sp>
        <p:nvSpPr>
          <p:cNvPr id="4" name="Footer Placeholder 3"/>
          <p:cNvSpPr>
            <a:spLocks noGrp="1"/>
          </p:cNvSpPr>
          <p:nvPr>
            <p:ph type="ftr" sz="quarter" idx="11"/>
          </p:nvPr>
        </p:nvSpPr>
        <p:spPr/>
        <p:txBody>
          <a:bodyPr/>
          <a:lstStyle/>
          <a:p>
            <a:r>
              <a:rPr lang="en-US" dirty="0"/>
              <a:t>Ahmad </a:t>
            </a:r>
            <a:r>
              <a:rPr lang="en-US" dirty="0" err="1"/>
              <a:t>Kalhor</a:t>
            </a:r>
            <a:r>
              <a:rPr lang="en-US" dirty="0"/>
              <a:t>- University of Tehran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9" name="TextBox 8"/>
          <p:cNvSpPr txBox="1"/>
          <p:nvPr/>
        </p:nvSpPr>
        <p:spPr>
          <a:xfrm>
            <a:off x="428596" y="5723964"/>
            <a:ext cx="542928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1">
            <a:spAutoFit/>
          </a:bodyPr>
          <a:lstStyle/>
          <a:p>
            <a:r>
              <a:rPr lang="en-US" dirty="0">
                <a:solidFill>
                  <a:srgbClr val="002060"/>
                </a:solidFill>
              </a:rPr>
              <a:t>* Here, </a:t>
            </a:r>
            <a:r>
              <a:rPr lang="en-US" dirty="0" err="1">
                <a:solidFill>
                  <a:srgbClr val="002060"/>
                </a:solidFill>
              </a:rPr>
              <a:t>Hebbian</a:t>
            </a:r>
            <a:r>
              <a:rPr lang="en-US" dirty="0">
                <a:solidFill>
                  <a:srgbClr val="002060"/>
                </a:solidFill>
              </a:rPr>
              <a:t> Learning is the same modified version.</a:t>
            </a:r>
            <a:endParaRPr lang="fa-IR" dirty="0">
              <a:solidFill>
                <a:srgbClr val="002060"/>
              </a:solidFill>
            </a:endParaRPr>
          </a:p>
        </p:txBody>
      </p:sp>
      <p:grpSp>
        <p:nvGrpSpPr>
          <p:cNvPr id="8" name="Group 7"/>
          <p:cNvGrpSpPr/>
          <p:nvPr/>
        </p:nvGrpSpPr>
        <p:grpSpPr>
          <a:xfrm>
            <a:off x="428596" y="1142984"/>
            <a:ext cx="7167740" cy="4446256"/>
            <a:chOff x="428596" y="1142984"/>
            <a:chExt cx="6715172" cy="4352426"/>
          </a:xfrm>
        </p:grpSpPr>
        <p:pic>
          <p:nvPicPr>
            <p:cNvPr id="15362" name="Picture 2"/>
            <p:cNvPicPr>
              <a:picLocks noChangeAspect="1" noChangeArrowheads="1"/>
            </p:cNvPicPr>
            <p:nvPr/>
          </p:nvPicPr>
          <p:blipFill>
            <a:blip r:embed="rId3"/>
            <a:srcRect/>
            <a:stretch>
              <a:fillRect/>
            </a:stretch>
          </p:blipFill>
          <p:spPr bwMode="auto">
            <a:xfrm>
              <a:off x="428596" y="1142984"/>
              <a:ext cx="6715172" cy="4352426"/>
            </a:xfrm>
            <a:prstGeom prst="rect">
              <a:avLst/>
            </a:prstGeom>
            <a:noFill/>
            <a:ln w="9525">
              <a:solidFill>
                <a:srgbClr val="FF0000"/>
              </a:solidFill>
              <a:miter lim="800000"/>
              <a:headEnd/>
              <a:tailEnd/>
            </a:ln>
            <a:effectLst/>
          </p:spPr>
        </p:pic>
        <p:pic>
          <p:nvPicPr>
            <p:cNvPr id="7" name="Picture 2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786314" y="1142984"/>
              <a:ext cx="1504950" cy="485775"/>
            </a:xfrm>
            <a:prstGeom prst="rect">
              <a:avLst/>
            </a:prstGeom>
            <a:noFill/>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955" y="1061793"/>
            <a:ext cx="8229600" cy="1524000"/>
          </a:xfrm>
          <a:ln>
            <a:noFill/>
          </a:ln>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buNone/>
            </a:pPr>
            <a:r>
              <a:rPr lang="en-US" sz="2400" b="1" dirty="0">
                <a:solidFill>
                  <a:srgbClr val="FF0000"/>
                </a:solidFill>
              </a:rPr>
              <a:t>Memory Neural networks(MNNs): </a:t>
            </a:r>
          </a:p>
          <a:p>
            <a:pPr>
              <a:buNone/>
            </a:pPr>
            <a:r>
              <a:rPr lang="en-US" sz="2400" dirty="0"/>
              <a:t>NNs which associate an explicit input pattern or Implicit sequenced patterns to a target pattern </a:t>
            </a:r>
            <a:r>
              <a:rPr lang="en-US" sz="2200" dirty="0">
                <a:solidFill>
                  <a:srgbClr val="FF0000"/>
                </a:solidFill>
              </a:rPr>
              <a:t>(Supervised Learning )</a:t>
            </a:r>
          </a:p>
          <a:p>
            <a:pPr>
              <a:buNone/>
            </a:pPr>
            <a:r>
              <a:rPr lang="en-US" sz="2400" dirty="0">
                <a:solidFill>
                  <a:srgbClr val="0070C0"/>
                </a:solidFill>
              </a:rPr>
              <a:t>* such NNs make memories for  pattern association.</a:t>
            </a:r>
          </a:p>
          <a:p>
            <a:pPr>
              <a:buNone/>
            </a:pPr>
            <a:endParaRPr lang="en-US" sz="2200" dirty="0">
              <a:solidFill>
                <a:srgbClr val="FF0000"/>
              </a:solidFill>
            </a:endParaRPr>
          </a:p>
          <a:p>
            <a:pPr>
              <a:buNone/>
            </a:pPr>
            <a:endParaRPr lang="fa-IR" sz="2400" dirty="0"/>
          </a:p>
        </p:txBody>
      </p:sp>
      <p:grpSp>
        <p:nvGrpSpPr>
          <p:cNvPr id="72" name="Group 71"/>
          <p:cNvGrpSpPr/>
          <p:nvPr/>
        </p:nvGrpSpPr>
        <p:grpSpPr>
          <a:xfrm>
            <a:off x="962019" y="4157013"/>
            <a:ext cx="7219961" cy="1278060"/>
            <a:chOff x="400040" y="4352520"/>
            <a:chExt cx="7219961" cy="1278060"/>
          </a:xfrm>
        </p:grpSpPr>
        <p:sp>
          <p:nvSpPr>
            <p:cNvPr id="43" name="Rectangle 42"/>
            <p:cNvSpPr/>
            <p:nvPr/>
          </p:nvSpPr>
          <p:spPr>
            <a:xfrm>
              <a:off x="3200400" y="4648200"/>
              <a:ext cx="2057401" cy="838200"/>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b="1" dirty="0">
                  <a:solidFill>
                    <a:srgbClr val="0070C0"/>
                  </a:solidFill>
                </a:rPr>
                <a:t>Recurrent</a:t>
              </a:r>
              <a:r>
                <a:rPr lang="en-US" dirty="0"/>
                <a:t> </a:t>
              </a:r>
              <a:r>
                <a:rPr lang="en-US" b="1" dirty="0"/>
                <a:t>NN</a:t>
              </a:r>
              <a:endParaRPr lang="fa-IR" b="1" dirty="0"/>
            </a:p>
          </p:txBody>
        </p:sp>
        <p:sp>
          <p:nvSpPr>
            <p:cNvPr id="44" name="TextBox 43"/>
            <p:cNvSpPr txBox="1"/>
            <p:nvPr/>
          </p:nvSpPr>
          <p:spPr>
            <a:xfrm>
              <a:off x="890240" y="4707250"/>
              <a:ext cx="1676400" cy="923330"/>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a:t>x</a:t>
              </a:r>
              <a:r>
                <a:rPr lang="en-US" baseline="-25000" dirty="0"/>
                <a:t>1</a:t>
              </a:r>
              <a:r>
                <a:rPr lang="en-US" dirty="0"/>
                <a:t>….x</a:t>
              </a:r>
              <a:r>
                <a:rPr lang="en-US" baseline="-25000" dirty="0"/>
                <a:t>2</a:t>
              </a:r>
              <a:r>
                <a:rPr lang="en-US" dirty="0"/>
                <a:t>…x</a:t>
              </a:r>
              <a:r>
                <a:rPr lang="en-US" baseline="-25000" dirty="0"/>
                <a:t>3</a:t>
              </a:r>
              <a:r>
                <a:rPr lang="en-US" dirty="0"/>
                <a:t>…</a:t>
              </a:r>
              <a:r>
                <a:rPr lang="en-US" dirty="0" err="1"/>
                <a:t>x</a:t>
              </a:r>
              <a:r>
                <a:rPr lang="en-US" baseline="-25000" dirty="0" err="1"/>
                <a:t>N</a:t>
              </a:r>
              <a:endParaRPr lang="en-US" baseline="-25000" dirty="0"/>
            </a:p>
            <a:p>
              <a:r>
                <a:rPr lang="en-US" baseline="-25000" dirty="0">
                  <a:solidFill>
                    <a:srgbClr val="FF0000"/>
                  </a:solidFill>
                </a:rPr>
                <a:t>Patterns are taken sequentially  through the time</a:t>
              </a:r>
              <a:endParaRPr lang="fa-IR" baseline="-25000" dirty="0">
                <a:solidFill>
                  <a:srgbClr val="FF0000"/>
                </a:solidFill>
              </a:endParaRPr>
            </a:p>
          </p:txBody>
        </p:sp>
        <p:cxnSp>
          <p:nvCxnSpPr>
            <p:cNvPr id="45" name="Straight Arrow Connector 44"/>
            <p:cNvCxnSpPr>
              <a:endCxn id="43" idx="1"/>
            </p:cNvCxnSpPr>
            <p:nvPr/>
          </p:nvCxnSpPr>
          <p:spPr>
            <a:xfrm>
              <a:off x="2716252" y="5061466"/>
              <a:ext cx="484148" cy="5834"/>
            </a:xfrm>
            <a:prstGeom prst="straightConnector1">
              <a:avLst/>
            </a:prstGeom>
            <a:ln w="25400">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257801" y="5105400"/>
              <a:ext cx="380999" cy="5834"/>
            </a:xfrm>
            <a:prstGeom prst="straightConnector1">
              <a:avLst/>
            </a:prstGeom>
            <a:ln w="25400">
              <a:headEnd w="lg" len="med"/>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15001" y="4876800"/>
              <a:ext cx="304800" cy="369332"/>
            </a:xfrm>
            <a:prstGeom prst="rect">
              <a:avLst/>
            </a:prstGeom>
            <a:noFill/>
          </p:spPr>
          <p:txBody>
            <a:bodyPr wrap="square" rtlCol="1">
              <a:spAutoFit/>
            </a:bodyPr>
            <a:lstStyle/>
            <a:p>
              <a:r>
                <a:rPr lang="en-US" dirty="0">
                  <a:solidFill>
                    <a:srgbClr val="FF0000"/>
                  </a:solidFill>
                </a:rPr>
                <a:t>y</a:t>
              </a:r>
              <a:endParaRPr lang="fa-IR" dirty="0">
                <a:solidFill>
                  <a:srgbClr val="FF0000"/>
                </a:solidFill>
              </a:endParaRPr>
            </a:p>
          </p:txBody>
        </p:sp>
        <p:sp>
          <p:nvSpPr>
            <p:cNvPr id="48" name="TextBox 47"/>
            <p:cNvSpPr txBox="1"/>
            <p:nvPr/>
          </p:nvSpPr>
          <p:spPr>
            <a:xfrm>
              <a:off x="5943601" y="4876800"/>
              <a:ext cx="1676400" cy="369332"/>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1">
              <a:spAutoFit/>
            </a:bodyPr>
            <a:lstStyle/>
            <a:p>
              <a:pPr algn="ctr"/>
              <a:r>
                <a:rPr lang="en-US" dirty="0">
                  <a:solidFill>
                    <a:srgbClr val="00B050"/>
                  </a:solidFill>
                </a:rPr>
                <a:t>Target pattern</a:t>
              </a:r>
              <a:endParaRPr lang="fa-IR" dirty="0">
                <a:solidFill>
                  <a:srgbClr val="00B050"/>
                </a:solidFill>
              </a:endParaRPr>
            </a:p>
          </p:txBody>
        </p:sp>
        <p:sp>
          <p:nvSpPr>
            <p:cNvPr id="55" name="TextBox 54"/>
            <p:cNvSpPr txBox="1"/>
            <p:nvPr/>
          </p:nvSpPr>
          <p:spPr>
            <a:xfrm>
              <a:off x="400040" y="4352520"/>
              <a:ext cx="2590800" cy="338554"/>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1">
              <a:spAutoFit/>
            </a:bodyPr>
            <a:lstStyle/>
            <a:p>
              <a:pPr algn="ctr"/>
              <a:r>
                <a:rPr lang="en-US" sz="1600" b="1" dirty="0">
                  <a:solidFill>
                    <a:srgbClr val="7030A0"/>
                  </a:solidFill>
                </a:rPr>
                <a:t>Implicit Sequenced Patterns</a:t>
              </a:r>
              <a:endParaRPr lang="fa-IR" sz="1600" b="1" dirty="0">
                <a:solidFill>
                  <a:srgbClr val="7030A0"/>
                </a:solidFill>
              </a:endParaRPr>
            </a:p>
          </p:txBody>
        </p:sp>
        <p:cxnSp>
          <p:nvCxnSpPr>
            <p:cNvPr id="59" name="Shape 58"/>
            <p:cNvCxnSpPr>
              <a:stCxn id="43" idx="0"/>
              <a:endCxn id="43" idx="2"/>
            </p:cNvCxnSpPr>
            <p:nvPr/>
          </p:nvCxnSpPr>
          <p:spPr>
            <a:xfrm rot="16200000" flipH="1">
              <a:off x="3810001" y="5067300"/>
              <a:ext cx="838200" cy="1588"/>
            </a:xfrm>
            <a:prstGeom prst="bentConnector5">
              <a:avLst>
                <a:gd name="adj1" fmla="val -27273"/>
                <a:gd name="adj2" fmla="val 54597498"/>
                <a:gd name="adj3" fmla="val 127273"/>
              </a:avLst>
            </a:prstGeom>
            <a:ln>
              <a:tailEnd type="arrow"/>
            </a:ln>
          </p:spPr>
          <p:style>
            <a:lnRef idx="3">
              <a:schemeClr val="accent6"/>
            </a:lnRef>
            <a:fillRef idx="0">
              <a:schemeClr val="accent6"/>
            </a:fillRef>
            <a:effectRef idx="2">
              <a:schemeClr val="accent6"/>
            </a:effectRef>
            <a:fontRef idx="minor">
              <a:schemeClr val="tx1"/>
            </a:fontRef>
          </p:style>
        </p:cxnSp>
      </p:grpSp>
      <p:grpSp>
        <p:nvGrpSpPr>
          <p:cNvPr id="74" name="Group 73"/>
          <p:cNvGrpSpPr/>
          <p:nvPr/>
        </p:nvGrpSpPr>
        <p:grpSpPr>
          <a:xfrm>
            <a:off x="1400179" y="2700093"/>
            <a:ext cx="6781800" cy="1219200"/>
            <a:chOff x="762000" y="2819400"/>
            <a:chExt cx="6781800" cy="1219200"/>
          </a:xfrm>
        </p:grpSpPr>
        <p:sp>
          <p:nvSpPr>
            <p:cNvPr id="32" name="Rectangle 31"/>
            <p:cNvSpPr/>
            <p:nvPr/>
          </p:nvSpPr>
          <p:spPr>
            <a:xfrm>
              <a:off x="3124199" y="3200400"/>
              <a:ext cx="2057401" cy="838200"/>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b="1" dirty="0">
                  <a:solidFill>
                    <a:srgbClr val="00B050"/>
                  </a:solidFill>
                </a:rPr>
                <a:t>Feed Forward </a:t>
              </a:r>
              <a:r>
                <a:rPr lang="en-US" b="1" dirty="0"/>
                <a:t>NN</a:t>
              </a:r>
              <a:endParaRPr lang="fa-IR" b="1" dirty="0"/>
            </a:p>
          </p:txBody>
        </p:sp>
        <p:sp>
          <p:nvSpPr>
            <p:cNvPr id="33" name="TextBox 32"/>
            <p:cNvSpPr txBox="1"/>
            <p:nvPr/>
          </p:nvSpPr>
          <p:spPr>
            <a:xfrm>
              <a:off x="762000" y="3471446"/>
              <a:ext cx="1676400" cy="338554"/>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1">
              <a:spAutoFit/>
            </a:bodyPr>
            <a:lstStyle/>
            <a:p>
              <a:pPr algn="ctr"/>
              <a:r>
                <a:rPr lang="en-US" sz="1600" b="1" dirty="0">
                  <a:solidFill>
                    <a:srgbClr val="FF0000"/>
                  </a:solidFill>
                </a:rPr>
                <a:t>Explicit Pattern</a:t>
              </a:r>
              <a:endParaRPr lang="fa-IR" sz="1600" b="1" dirty="0">
                <a:solidFill>
                  <a:srgbClr val="FF0000"/>
                </a:solidFill>
              </a:endParaRPr>
            </a:p>
          </p:txBody>
        </p:sp>
        <p:sp>
          <p:nvSpPr>
            <p:cNvPr id="34" name="TextBox 33"/>
            <p:cNvSpPr txBox="1"/>
            <p:nvPr/>
          </p:nvSpPr>
          <p:spPr>
            <a:xfrm>
              <a:off x="2438400" y="3440668"/>
              <a:ext cx="304800" cy="369332"/>
            </a:xfrm>
            <a:prstGeom prst="rect">
              <a:avLst/>
            </a:prstGeom>
            <a:noFill/>
          </p:spPr>
          <p:txBody>
            <a:bodyPr wrap="square" rtlCol="1">
              <a:spAutoFit/>
            </a:bodyPr>
            <a:lstStyle/>
            <a:p>
              <a:r>
                <a:rPr lang="en-US" dirty="0"/>
                <a:t>x</a:t>
              </a:r>
              <a:endParaRPr lang="fa-IR" dirty="0"/>
            </a:p>
          </p:txBody>
        </p:sp>
        <p:cxnSp>
          <p:nvCxnSpPr>
            <p:cNvPr id="36" name="Straight Arrow Connector 35"/>
            <p:cNvCxnSpPr>
              <a:stCxn id="34" idx="3"/>
              <a:endCxn id="32" idx="1"/>
            </p:cNvCxnSpPr>
            <p:nvPr/>
          </p:nvCxnSpPr>
          <p:spPr>
            <a:xfrm flipV="1">
              <a:off x="2743200" y="3619500"/>
              <a:ext cx="380999" cy="5834"/>
            </a:xfrm>
            <a:prstGeom prst="straightConnector1">
              <a:avLst/>
            </a:prstGeom>
            <a:ln w="25400">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5181600" y="3657600"/>
              <a:ext cx="380999" cy="5834"/>
            </a:xfrm>
            <a:prstGeom prst="straightConnector1">
              <a:avLst/>
            </a:prstGeom>
            <a:ln w="25400">
              <a:headEnd w="lg" len="med"/>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638800" y="3429000"/>
              <a:ext cx="304800" cy="369332"/>
            </a:xfrm>
            <a:prstGeom prst="rect">
              <a:avLst/>
            </a:prstGeom>
            <a:noFill/>
          </p:spPr>
          <p:txBody>
            <a:bodyPr wrap="square" rtlCol="1">
              <a:spAutoFit/>
            </a:bodyPr>
            <a:lstStyle/>
            <a:p>
              <a:r>
                <a:rPr lang="en-US" dirty="0">
                  <a:solidFill>
                    <a:srgbClr val="FF0000"/>
                  </a:solidFill>
                </a:rPr>
                <a:t>y</a:t>
              </a:r>
              <a:endParaRPr lang="fa-IR" dirty="0">
                <a:solidFill>
                  <a:srgbClr val="FF0000"/>
                </a:solidFill>
              </a:endParaRPr>
            </a:p>
          </p:txBody>
        </p:sp>
        <p:sp>
          <p:nvSpPr>
            <p:cNvPr id="42" name="TextBox 41"/>
            <p:cNvSpPr txBox="1"/>
            <p:nvPr/>
          </p:nvSpPr>
          <p:spPr>
            <a:xfrm>
              <a:off x="5867400" y="3429000"/>
              <a:ext cx="1676400" cy="369332"/>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1">
              <a:spAutoFit/>
            </a:bodyPr>
            <a:lstStyle/>
            <a:p>
              <a:pPr algn="ctr"/>
              <a:r>
                <a:rPr lang="en-US" dirty="0">
                  <a:solidFill>
                    <a:srgbClr val="00B050"/>
                  </a:solidFill>
                </a:rPr>
                <a:t>Target pattern</a:t>
              </a:r>
              <a:endParaRPr lang="fa-IR" dirty="0">
                <a:solidFill>
                  <a:srgbClr val="00B050"/>
                </a:solidFill>
              </a:endParaRPr>
            </a:p>
          </p:txBody>
        </p:sp>
        <p:cxnSp>
          <p:nvCxnSpPr>
            <p:cNvPr id="69" name="Elbow Connector 68"/>
            <p:cNvCxnSpPr>
              <a:stCxn id="41" idx="0"/>
              <a:endCxn id="34" idx="0"/>
            </p:cNvCxnSpPr>
            <p:nvPr/>
          </p:nvCxnSpPr>
          <p:spPr>
            <a:xfrm rot="16200000" flipH="1" flipV="1">
              <a:off x="4185166" y="1834634"/>
              <a:ext cx="11668" cy="3200400"/>
            </a:xfrm>
            <a:prstGeom prst="bentConnector3">
              <a:avLst>
                <a:gd name="adj1" fmla="val -3775053"/>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048000" y="2819400"/>
              <a:ext cx="2438400" cy="338554"/>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1">
              <a:spAutoFit/>
            </a:bodyPr>
            <a:lstStyle/>
            <a:p>
              <a:pPr algn="ctr"/>
              <a:r>
                <a:rPr lang="en-US" sz="1600" dirty="0">
                  <a:solidFill>
                    <a:srgbClr val="7030A0"/>
                  </a:solidFill>
                </a:rPr>
                <a:t>Repeating if it is required</a:t>
              </a:r>
              <a:endParaRPr lang="fa-IR" sz="1600" dirty="0">
                <a:solidFill>
                  <a:srgbClr val="7030A0"/>
                </a:solidFill>
              </a:endParaRPr>
            </a:p>
          </p:txBody>
        </p:sp>
      </p:grpSp>
      <p:sp>
        <p:nvSpPr>
          <p:cNvPr id="23" name="Slide Number Placeholder 22"/>
          <p:cNvSpPr>
            <a:spLocks noGrp="1"/>
          </p:cNvSpPr>
          <p:nvPr>
            <p:ph type="sldNum" sz="quarter" idx="12"/>
          </p:nvPr>
        </p:nvSpPr>
        <p:spPr/>
        <p:txBody>
          <a:bodyPr/>
          <a:lstStyle/>
          <a:p>
            <a:fld id="{B6F15528-21DE-4FAA-801E-634DDDAF4B2B}" type="slidenum">
              <a:rPr lang="en-US" smtClean="0"/>
              <a:pPr/>
              <a:t>2</a:t>
            </a:fld>
            <a:endParaRPr lang="en-US"/>
          </a:p>
        </p:txBody>
      </p:sp>
      <p:sp>
        <p:nvSpPr>
          <p:cNvPr id="24" name="Footer Placeholder 23"/>
          <p:cNvSpPr>
            <a:spLocks noGrp="1"/>
          </p:cNvSpPr>
          <p:nvPr>
            <p:ph type="ftr" sz="quarter" idx="11"/>
          </p:nvPr>
        </p:nvSpPr>
        <p:spPr/>
        <p:txBody>
          <a:bodyPr/>
          <a:lstStyle/>
          <a:p>
            <a:r>
              <a:rPr lang="en-US" dirty="0"/>
              <a:t>Ahmad </a:t>
            </a:r>
            <a:r>
              <a:rPr lang="en-US" dirty="0" err="1"/>
              <a:t>Kalhor</a:t>
            </a:r>
            <a:r>
              <a:rPr lang="en-US" dirty="0"/>
              <a:t>- University of Tehran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900618" cy="725470"/>
          </a:xfrm>
        </p:spPr>
        <p:txBody>
          <a:bodyPr>
            <a:normAutofit/>
          </a:bodyPr>
          <a:lstStyle/>
          <a:p>
            <a:pPr algn="l"/>
            <a:r>
              <a:rPr lang="en-US" sz="2400" dirty="0">
                <a:solidFill>
                  <a:srgbClr val="FF0000"/>
                </a:solidFill>
              </a:rPr>
              <a:t>Example 1: </a:t>
            </a:r>
            <a:r>
              <a:rPr lang="en-US" sz="2400" dirty="0"/>
              <a:t>store the vector (1,1,1,-1)</a:t>
            </a:r>
            <a:endParaRPr lang="fa-IR" sz="2400" dirty="0"/>
          </a:p>
        </p:txBody>
      </p:sp>
      <p:sp>
        <p:nvSpPr>
          <p:cNvPr id="3" name="Content Placeholder 2"/>
          <p:cNvSpPr>
            <a:spLocks noGrp="1"/>
          </p:cNvSpPr>
          <p:nvPr>
            <p:ph idx="1"/>
          </p:nvPr>
        </p:nvSpPr>
        <p:spPr/>
        <p:txBody>
          <a:bodyPr>
            <a:normAutofit/>
          </a:bodyPr>
          <a:lstStyle/>
          <a:p>
            <a:r>
              <a:rPr lang="en-US" sz="1600" dirty="0"/>
              <a:t>The </a:t>
            </a:r>
            <a:r>
              <a:rPr lang="en-US" sz="1600" b="1" dirty="0"/>
              <a:t>Weight Matrix </a:t>
            </a:r>
            <a:r>
              <a:rPr lang="en-US" sz="1600" dirty="0"/>
              <a:t>by Modified Hebbian</a:t>
            </a:r>
          </a:p>
          <a:p>
            <a:pPr>
              <a:buNone/>
            </a:pPr>
            <a:r>
              <a:rPr lang="en-US" sz="1600" dirty="0"/>
              <a:t>	 Learning Method</a:t>
            </a:r>
            <a:endParaRPr lang="fa-IR" sz="1600" dirty="0"/>
          </a:p>
        </p:txBody>
      </p:sp>
      <p:sp>
        <p:nvSpPr>
          <p:cNvPr id="4" name="Footer Placeholder 3"/>
          <p:cNvSpPr>
            <a:spLocks noGrp="1"/>
          </p:cNvSpPr>
          <p:nvPr>
            <p:ph type="ftr" sz="quarter" idx="11"/>
          </p:nvPr>
        </p:nvSpPr>
        <p:spPr/>
        <p:txBody>
          <a:bodyPr/>
          <a:lstStyle/>
          <a:p>
            <a:r>
              <a:rPr lang="en-US" dirty="0"/>
              <a:t>Ahmad </a:t>
            </a:r>
            <a:r>
              <a:rPr lang="en-US" dirty="0" err="1"/>
              <a:t>Kalhor</a:t>
            </a:r>
            <a:r>
              <a:rPr lang="en-US" dirty="0"/>
              <a:t>- University of Tehran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pic>
        <p:nvPicPr>
          <p:cNvPr id="57346" name="Picture 2"/>
          <p:cNvPicPr>
            <a:picLocks noChangeAspect="1" noChangeArrowheads="1"/>
          </p:cNvPicPr>
          <p:nvPr/>
        </p:nvPicPr>
        <p:blipFill>
          <a:blip r:embed="rId2"/>
          <a:srcRect/>
          <a:stretch>
            <a:fillRect/>
          </a:stretch>
        </p:blipFill>
        <p:spPr bwMode="auto">
          <a:xfrm>
            <a:off x="4559618" y="1300941"/>
            <a:ext cx="2172622" cy="843255"/>
          </a:xfrm>
          <a:prstGeom prst="rect">
            <a:avLst/>
          </a:prstGeom>
          <a:noFill/>
          <a:ln w="9525">
            <a:noFill/>
            <a:miter lim="800000"/>
            <a:headEnd/>
            <a:tailEnd/>
          </a:ln>
          <a:effectLst/>
        </p:spPr>
      </p:pic>
      <p:pic>
        <p:nvPicPr>
          <p:cNvPr id="57347" name="Picture 3"/>
          <p:cNvPicPr>
            <a:picLocks noChangeAspect="1" noChangeArrowheads="1"/>
          </p:cNvPicPr>
          <p:nvPr/>
        </p:nvPicPr>
        <p:blipFill>
          <a:blip r:embed="rId3"/>
          <a:srcRect/>
          <a:stretch>
            <a:fillRect/>
          </a:stretch>
        </p:blipFill>
        <p:spPr bwMode="auto">
          <a:xfrm>
            <a:off x="714346" y="2204865"/>
            <a:ext cx="6117336" cy="1907344"/>
          </a:xfrm>
          <a:prstGeom prst="rect">
            <a:avLst/>
          </a:prstGeom>
          <a:noFill/>
          <a:ln w="9525">
            <a:solidFill>
              <a:srgbClr val="00B050"/>
            </a:solidFill>
            <a:miter lim="800000"/>
            <a:headEnd/>
            <a:tailEnd/>
          </a:ln>
          <a:effectLst/>
        </p:spPr>
      </p:pic>
      <p:pic>
        <p:nvPicPr>
          <p:cNvPr id="57348" name="Picture 4"/>
          <p:cNvPicPr>
            <a:picLocks noChangeAspect="1" noChangeArrowheads="1"/>
          </p:cNvPicPr>
          <p:nvPr/>
        </p:nvPicPr>
        <p:blipFill>
          <a:blip r:embed="rId4"/>
          <a:srcRect/>
          <a:stretch>
            <a:fillRect/>
          </a:stretch>
        </p:blipFill>
        <p:spPr bwMode="auto">
          <a:xfrm>
            <a:off x="714347" y="4214818"/>
            <a:ext cx="6130470" cy="1734462"/>
          </a:xfrm>
          <a:prstGeom prst="rect">
            <a:avLst/>
          </a:prstGeom>
          <a:noFill/>
          <a:ln w="9525">
            <a:solidFill>
              <a:srgbClr val="00B050"/>
            </a:solidFill>
            <a:miter lim="800000"/>
            <a:headEnd/>
            <a:tailEnd/>
          </a:ln>
          <a:effectLst/>
        </p:spPr>
      </p:pic>
      <p:sp>
        <p:nvSpPr>
          <p:cNvPr id="9" name="TextBox 8"/>
          <p:cNvSpPr txBox="1"/>
          <p:nvPr/>
        </p:nvSpPr>
        <p:spPr>
          <a:xfrm>
            <a:off x="3286116" y="2285992"/>
            <a:ext cx="2214578" cy="307777"/>
          </a:xfrm>
          <a:prstGeom prst="rect">
            <a:avLst/>
          </a:prstGeom>
          <a:noFill/>
        </p:spPr>
        <p:txBody>
          <a:bodyPr wrap="square" rtlCol="1">
            <a:spAutoFit/>
          </a:bodyPr>
          <a:lstStyle/>
          <a:p>
            <a:r>
              <a:rPr lang="en-US" sz="1400" b="1" dirty="0">
                <a:solidFill>
                  <a:srgbClr val="FF0000"/>
                </a:solidFill>
              </a:rPr>
              <a:t>Three missing components</a:t>
            </a:r>
            <a:endParaRPr lang="fa-IR" sz="1400" b="1" dirty="0">
              <a:solidFill>
                <a:srgbClr val="FF0000"/>
              </a:solidFill>
            </a:endParaRPr>
          </a:p>
        </p:txBody>
      </p:sp>
      <p:sp>
        <p:nvSpPr>
          <p:cNvPr id="10" name="TextBox 9"/>
          <p:cNvSpPr txBox="1"/>
          <p:nvPr/>
        </p:nvSpPr>
        <p:spPr>
          <a:xfrm>
            <a:off x="3500430" y="4214818"/>
            <a:ext cx="2214578" cy="307777"/>
          </a:xfrm>
          <a:prstGeom prst="rect">
            <a:avLst/>
          </a:prstGeom>
          <a:noFill/>
        </p:spPr>
        <p:txBody>
          <a:bodyPr wrap="square" rtlCol="1">
            <a:spAutoFit/>
          </a:bodyPr>
          <a:lstStyle/>
          <a:p>
            <a:r>
              <a:rPr lang="en-US" sz="1400" b="1" dirty="0">
                <a:solidFill>
                  <a:srgbClr val="FF0000"/>
                </a:solidFill>
              </a:rPr>
              <a:t>Three missing components</a:t>
            </a:r>
            <a:endParaRPr lang="fa-IR" sz="1400" b="1" dirty="0">
              <a:solidFill>
                <a:srgbClr val="FF0000"/>
              </a:solidFill>
            </a:endParaRPr>
          </a:p>
        </p:txBody>
      </p:sp>
      <p:sp>
        <p:nvSpPr>
          <p:cNvPr id="13" name="TextBox 12"/>
          <p:cNvSpPr txBox="1"/>
          <p:nvPr/>
        </p:nvSpPr>
        <p:spPr>
          <a:xfrm>
            <a:off x="6000760" y="3643314"/>
            <a:ext cx="500066" cy="369332"/>
          </a:xfrm>
          <a:prstGeom prst="rect">
            <a:avLst/>
          </a:prstGeom>
          <a:noFill/>
          <a:ln>
            <a:solidFill>
              <a:schemeClr val="tx1"/>
            </a:solidFill>
          </a:ln>
        </p:spPr>
        <p:txBody>
          <a:bodyPr wrap="square" rtlCol="1">
            <a:spAutoFit/>
          </a:bodyPr>
          <a:lstStyle/>
          <a:p>
            <a:r>
              <a:rPr lang="en-US" b="1" dirty="0">
                <a:solidFill>
                  <a:srgbClr val="00B050"/>
                </a:solidFill>
              </a:rPr>
              <a:t>OK</a:t>
            </a:r>
            <a:endParaRPr lang="fa-IR" b="1" dirty="0">
              <a:solidFill>
                <a:srgbClr val="00B050"/>
              </a:solidFill>
            </a:endParaRPr>
          </a:p>
        </p:txBody>
      </p:sp>
      <p:sp>
        <p:nvSpPr>
          <p:cNvPr id="14" name="TextBox 13"/>
          <p:cNvSpPr txBox="1"/>
          <p:nvPr/>
        </p:nvSpPr>
        <p:spPr>
          <a:xfrm>
            <a:off x="6000760" y="5429264"/>
            <a:ext cx="500066" cy="369332"/>
          </a:xfrm>
          <a:prstGeom prst="rect">
            <a:avLst/>
          </a:prstGeom>
          <a:noFill/>
          <a:ln>
            <a:solidFill>
              <a:schemeClr val="tx1"/>
            </a:solidFill>
          </a:ln>
        </p:spPr>
        <p:txBody>
          <a:bodyPr wrap="square" rtlCol="1">
            <a:spAutoFit/>
          </a:bodyPr>
          <a:lstStyle/>
          <a:p>
            <a:r>
              <a:rPr lang="en-US" b="1" dirty="0">
                <a:solidFill>
                  <a:srgbClr val="00B050"/>
                </a:solidFill>
              </a:rPr>
              <a:t>OK</a:t>
            </a:r>
            <a:endParaRPr lang="fa-IR" b="1" dirty="0">
              <a:solidFill>
                <a:srgbClr val="00B05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Ahmad </a:t>
            </a:r>
            <a:r>
              <a:rPr lang="en-US" dirty="0" err="1"/>
              <a:t>Kalhor</a:t>
            </a:r>
            <a:r>
              <a:rPr lang="en-US" dirty="0"/>
              <a:t>- University of Tehran</a:t>
            </a:r>
          </a:p>
        </p:txBody>
      </p:sp>
      <p:sp>
        <p:nvSpPr>
          <p:cNvPr id="5" name="Slide Number Placeholder 4"/>
          <p:cNvSpPr>
            <a:spLocks noGrp="1"/>
          </p:cNvSpPr>
          <p:nvPr>
            <p:ph type="sldNum" sz="quarter" idx="12"/>
          </p:nvPr>
        </p:nvSpPr>
        <p:spPr>
          <a:xfrm>
            <a:off x="6553200" y="6356350"/>
            <a:ext cx="2133600" cy="365125"/>
          </a:xfrm>
        </p:spPr>
        <p:txBody>
          <a:bodyPr/>
          <a:lstStyle/>
          <a:p>
            <a:fld id="{B6F15528-21DE-4FAA-801E-634DDDAF4B2B}" type="slidenum">
              <a:rPr lang="en-US" smtClean="0"/>
              <a:pPr/>
              <a:t>21</a:t>
            </a:fld>
            <a:endParaRPr lang="en-US"/>
          </a:p>
        </p:txBody>
      </p:sp>
      <p:pic>
        <p:nvPicPr>
          <p:cNvPr id="58370" name="Picture 2"/>
          <p:cNvPicPr>
            <a:picLocks noChangeAspect="1" noChangeArrowheads="1"/>
          </p:cNvPicPr>
          <p:nvPr/>
        </p:nvPicPr>
        <p:blipFill>
          <a:blip r:embed="rId3"/>
          <a:srcRect/>
          <a:stretch>
            <a:fillRect/>
          </a:stretch>
        </p:blipFill>
        <p:spPr bwMode="auto">
          <a:xfrm>
            <a:off x="500034" y="642918"/>
            <a:ext cx="6427852" cy="1704028"/>
          </a:xfrm>
          <a:prstGeom prst="rect">
            <a:avLst/>
          </a:prstGeom>
          <a:noFill/>
          <a:ln w="9525">
            <a:solidFill>
              <a:srgbClr val="00B050"/>
            </a:solidFill>
            <a:miter lim="800000"/>
            <a:headEnd/>
            <a:tailEnd/>
          </a:ln>
          <a:effectLst/>
        </p:spPr>
      </p:pic>
      <p:sp>
        <p:nvSpPr>
          <p:cNvPr id="9" name="TextBox 8"/>
          <p:cNvSpPr txBox="1"/>
          <p:nvPr/>
        </p:nvSpPr>
        <p:spPr>
          <a:xfrm>
            <a:off x="3000364" y="642918"/>
            <a:ext cx="2214578" cy="307777"/>
          </a:xfrm>
          <a:prstGeom prst="rect">
            <a:avLst/>
          </a:prstGeom>
          <a:noFill/>
        </p:spPr>
        <p:txBody>
          <a:bodyPr wrap="square" rtlCol="1">
            <a:spAutoFit/>
          </a:bodyPr>
          <a:lstStyle/>
          <a:p>
            <a:r>
              <a:rPr lang="en-US" sz="1400" b="1" dirty="0">
                <a:solidFill>
                  <a:srgbClr val="FF0000"/>
                </a:solidFill>
              </a:rPr>
              <a:t>Three missing components</a:t>
            </a:r>
            <a:endParaRPr lang="fa-IR" sz="1400" b="1" dirty="0">
              <a:solidFill>
                <a:srgbClr val="FF0000"/>
              </a:solidFill>
            </a:endParaRPr>
          </a:p>
        </p:txBody>
      </p:sp>
      <p:pic>
        <p:nvPicPr>
          <p:cNvPr id="58373" name="Picture 5"/>
          <p:cNvPicPr>
            <a:picLocks noChangeAspect="1" noChangeArrowheads="1"/>
          </p:cNvPicPr>
          <p:nvPr/>
        </p:nvPicPr>
        <p:blipFill>
          <a:blip r:embed="rId4"/>
          <a:srcRect/>
          <a:stretch>
            <a:fillRect/>
          </a:stretch>
        </p:blipFill>
        <p:spPr bwMode="auto">
          <a:xfrm>
            <a:off x="500034" y="2459395"/>
            <a:ext cx="6427852" cy="1545669"/>
          </a:xfrm>
          <a:prstGeom prst="rect">
            <a:avLst/>
          </a:prstGeom>
          <a:noFill/>
          <a:ln w="9525">
            <a:solidFill>
              <a:srgbClr val="00B050"/>
            </a:solidFill>
            <a:miter lim="800000"/>
            <a:headEnd/>
            <a:tailEnd/>
          </a:ln>
          <a:effectLst/>
        </p:spPr>
      </p:pic>
      <p:sp>
        <p:nvSpPr>
          <p:cNvPr id="13" name="TextBox 12"/>
          <p:cNvSpPr txBox="1"/>
          <p:nvPr/>
        </p:nvSpPr>
        <p:spPr>
          <a:xfrm>
            <a:off x="3143240" y="2530833"/>
            <a:ext cx="2214578" cy="307777"/>
          </a:xfrm>
          <a:prstGeom prst="rect">
            <a:avLst/>
          </a:prstGeom>
          <a:noFill/>
        </p:spPr>
        <p:txBody>
          <a:bodyPr wrap="square" rtlCol="1">
            <a:spAutoFit/>
          </a:bodyPr>
          <a:lstStyle/>
          <a:p>
            <a:r>
              <a:rPr lang="en-US" sz="1400" b="1" dirty="0">
                <a:solidFill>
                  <a:srgbClr val="FF0000"/>
                </a:solidFill>
              </a:rPr>
              <a:t>Three missing components</a:t>
            </a:r>
            <a:endParaRPr lang="fa-IR" sz="1400" b="1" dirty="0">
              <a:solidFill>
                <a:srgbClr val="FF0000"/>
              </a:solidFill>
            </a:endParaRPr>
          </a:p>
        </p:txBody>
      </p:sp>
      <p:pic>
        <p:nvPicPr>
          <p:cNvPr id="58375" name="Picture 7"/>
          <p:cNvPicPr>
            <a:picLocks noChangeAspect="1" noChangeArrowheads="1"/>
          </p:cNvPicPr>
          <p:nvPr/>
        </p:nvPicPr>
        <p:blipFill>
          <a:blip r:embed="rId5"/>
          <a:srcRect/>
          <a:stretch>
            <a:fillRect/>
          </a:stretch>
        </p:blipFill>
        <p:spPr bwMode="auto">
          <a:xfrm>
            <a:off x="500033" y="4145090"/>
            <a:ext cx="6427853" cy="1660174"/>
          </a:xfrm>
          <a:prstGeom prst="rect">
            <a:avLst/>
          </a:prstGeom>
          <a:noFill/>
          <a:ln w="9525">
            <a:solidFill>
              <a:srgbClr val="FF0000"/>
            </a:solidFill>
            <a:miter lim="800000"/>
            <a:headEnd/>
            <a:tailEnd/>
          </a:ln>
          <a:effectLst/>
        </p:spPr>
      </p:pic>
      <p:sp>
        <p:nvSpPr>
          <p:cNvPr id="16" name="TextBox 15"/>
          <p:cNvSpPr txBox="1"/>
          <p:nvPr/>
        </p:nvSpPr>
        <p:spPr>
          <a:xfrm>
            <a:off x="3286116" y="4216528"/>
            <a:ext cx="2214578" cy="307777"/>
          </a:xfrm>
          <a:prstGeom prst="rect">
            <a:avLst/>
          </a:prstGeom>
          <a:noFill/>
        </p:spPr>
        <p:txBody>
          <a:bodyPr wrap="square" rtlCol="1">
            <a:spAutoFit/>
          </a:bodyPr>
          <a:lstStyle/>
          <a:p>
            <a:r>
              <a:rPr lang="en-US" sz="1400" b="1" dirty="0">
                <a:solidFill>
                  <a:srgbClr val="FF0000"/>
                </a:solidFill>
              </a:rPr>
              <a:t>Three mistake components</a:t>
            </a:r>
            <a:endParaRPr lang="fa-IR" sz="1400" b="1" dirty="0">
              <a:solidFill>
                <a:srgbClr val="FF0000"/>
              </a:solidFill>
            </a:endParaRPr>
          </a:p>
        </p:txBody>
      </p:sp>
      <p:sp>
        <p:nvSpPr>
          <p:cNvPr id="18" name="TextBox 17"/>
          <p:cNvSpPr txBox="1"/>
          <p:nvPr/>
        </p:nvSpPr>
        <p:spPr>
          <a:xfrm>
            <a:off x="5572132" y="3388089"/>
            <a:ext cx="500066" cy="369332"/>
          </a:xfrm>
          <a:prstGeom prst="rect">
            <a:avLst/>
          </a:prstGeom>
          <a:noFill/>
          <a:ln>
            <a:solidFill>
              <a:schemeClr val="tx1"/>
            </a:solidFill>
          </a:ln>
        </p:spPr>
        <p:txBody>
          <a:bodyPr wrap="square" rtlCol="1">
            <a:spAutoFit/>
          </a:bodyPr>
          <a:lstStyle/>
          <a:p>
            <a:r>
              <a:rPr lang="en-US" b="1" dirty="0">
                <a:solidFill>
                  <a:srgbClr val="00B050"/>
                </a:solidFill>
              </a:rPr>
              <a:t>OK</a:t>
            </a:r>
            <a:endParaRPr lang="fa-IR" b="1" dirty="0">
              <a:solidFill>
                <a:srgbClr val="00B050"/>
              </a:solidFill>
            </a:endParaRPr>
          </a:p>
        </p:txBody>
      </p:sp>
      <p:sp>
        <p:nvSpPr>
          <p:cNvPr id="19" name="TextBox 18"/>
          <p:cNvSpPr txBox="1"/>
          <p:nvPr/>
        </p:nvSpPr>
        <p:spPr>
          <a:xfrm>
            <a:off x="5072066" y="5145222"/>
            <a:ext cx="1000132" cy="369332"/>
          </a:xfrm>
          <a:prstGeom prst="rect">
            <a:avLst/>
          </a:prstGeom>
          <a:noFill/>
          <a:ln>
            <a:solidFill>
              <a:schemeClr val="tx1"/>
            </a:solidFill>
          </a:ln>
        </p:spPr>
        <p:txBody>
          <a:bodyPr wrap="square" rtlCol="1">
            <a:spAutoFit/>
          </a:bodyPr>
          <a:lstStyle/>
          <a:p>
            <a:pPr algn="ctr"/>
            <a:r>
              <a:rPr lang="en-US" b="1" dirty="0">
                <a:solidFill>
                  <a:srgbClr val="FF0000"/>
                </a:solidFill>
              </a:rPr>
              <a:t>Not OK</a:t>
            </a:r>
            <a:endParaRPr lang="fa-IR" b="1" dirty="0">
              <a:solidFill>
                <a:srgbClr val="FF0000"/>
              </a:solidFill>
            </a:endParaRPr>
          </a:p>
        </p:txBody>
      </p:sp>
      <p:sp>
        <p:nvSpPr>
          <p:cNvPr id="20" name="TextBox 19"/>
          <p:cNvSpPr txBox="1"/>
          <p:nvPr/>
        </p:nvSpPr>
        <p:spPr>
          <a:xfrm>
            <a:off x="5572132" y="1643050"/>
            <a:ext cx="500066" cy="369332"/>
          </a:xfrm>
          <a:prstGeom prst="rect">
            <a:avLst/>
          </a:prstGeom>
          <a:noFill/>
          <a:ln>
            <a:solidFill>
              <a:schemeClr val="tx1"/>
            </a:solidFill>
          </a:ln>
        </p:spPr>
        <p:txBody>
          <a:bodyPr wrap="square" rtlCol="1">
            <a:spAutoFit/>
          </a:bodyPr>
          <a:lstStyle/>
          <a:p>
            <a:r>
              <a:rPr lang="en-US" b="1" dirty="0">
                <a:solidFill>
                  <a:srgbClr val="00B050"/>
                </a:solidFill>
              </a:rPr>
              <a:t>OK</a:t>
            </a:r>
            <a:endParaRPr lang="fa-IR" b="1" dirty="0">
              <a:solidFill>
                <a:srgbClr val="00B050"/>
              </a:solidFill>
            </a:endParaRPr>
          </a:p>
        </p:txBody>
      </p:sp>
      <p:sp>
        <p:nvSpPr>
          <p:cNvPr id="2" name="TextBox 1">
            <a:extLst>
              <a:ext uri="{FF2B5EF4-FFF2-40B4-BE49-F238E27FC236}">
                <a16:creationId xmlns:a16="http://schemas.microsoft.com/office/drawing/2014/main" id="{BA946F63-0CD7-4289-83CC-3C3025CAFE40}"/>
              </a:ext>
            </a:extLst>
          </p:cNvPr>
          <p:cNvSpPr txBox="1"/>
          <p:nvPr/>
        </p:nvSpPr>
        <p:spPr>
          <a:xfrm>
            <a:off x="1475656" y="4705399"/>
            <a:ext cx="2596278" cy="307777"/>
          </a:xfrm>
          <a:prstGeom prst="rect">
            <a:avLst/>
          </a:prstGeom>
          <a:solidFill>
            <a:schemeClr val="bg1"/>
          </a:solidFill>
        </p:spPr>
        <p:txBody>
          <a:bodyPr wrap="square" rtlCol="0">
            <a:spAutoFit/>
          </a:bodyPr>
          <a:lstStyle/>
          <a:p>
            <a:r>
              <a:rPr lang="en-US" sz="1400" dirty="0"/>
              <a:t>(–1, –1, 1, 1) . W = (–1, –1, –1, 1)</a:t>
            </a:r>
          </a:p>
        </p:txBody>
      </p:sp>
      <p:sp>
        <p:nvSpPr>
          <p:cNvPr id="14" name="TextBox 13">
            <a:extLst>
              <a:ext uri="{FF2B5EF4-FFF2-40B4-BE49-F238E27FC236}">
                <a16:creationId xmlns:a16="http://schemas.microsoft.com/office/drawing/2014/main" id="{616E3F03-31DD-428D-A621-2FB68225CBA8}"/>
              </a:ext>
            </a:extLst>
          </p:cNvPr>
          <p:cNvSpPr txBox="1"/>
          <p:nvPr/>
        </p:nvSpPr>
        <p:spPr>
          <a:xfrm>
            <a:off x="1445211" y="5201348"/>
            <a:ext cx="2668287" cy="307777"/>
          </a:xfrm>
          <a:prstGeom prst="rect">
            <a:avLst/>
          </a:prstGeom>
          <a:solidFill>
            <a:schemeClr val="bg1"/>
          </a:solidFill>
        </p:spPr>
        <p:txBody>
          <a:bodyPr wrap="square" rtlCol="0">
            <a:spAutoFit/>
          </a:bodyPr>
          <a:lstStyle/>
          <a:p>
            <a:r>
              <a:rPr lang="en-US" sz="1400" dirty="0"/>
              <a:t>(–1, –1, – 1, 1) . W = (–1, –1, –1, 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972056" cy="725470"/>
          </a:xfrm>
        </p:spPr>
        <p:txBody>
          <a:bodyPr>
            <a:normAutofit/>
          </a:bodyPr>
          <a:lstStyle/>
          <a:p>
            <a:pPr algn="l"/>
            <a:r>
              <a:rPr lang="en-US" sz="2400" b="1" dirty="0"/>
              <a:t>Discrete Hopfield Net   </a:t>
            </a:r>
            <a:r>
              <a:rPr lang="en-US" sz="1600" b="1" dirty="0">
                <a:solidFill>
                  <a:srgbClr val="002060"/>
                </a:solidFill>
              </a:rPr>
              <a:t>(Hopfield 1982/1984)</a:t>
            </a:r>
            <a:endParaRPr lang="fa-IR" sz="1600" b="1" dirty="0">
              <a:solidFill>
                <a:srgbClr val="002060"/>
              </a:solidFill>
            </a:endParaRPr>
          </a:p>
        </p:txBody>
      </p:sp>
      <p:sp>
        <p:nvSpPr>
          <p:cNvPr id="4" name="Footer Placeholder 3"/>
          <p:cNvSpPr>
            <a:spLocks noGrp="1"/>
          </p:cNvSpPr>
          <p:nvPr>
            <p:ph type="ftr" sz="quarter" idx="11"/>
          </p:nvPr>
        </p:nvSpPr>
        <p:spPr/>
        <p:txBody>
          <a:bodyPr/>
          <a:lstStyle/>
          <a:p>
            <a:r>
              <a:rPr lang="en-US" dirty="0"/>
              <a:t>Ahmad </a:t>
            </a:r>
            <a:r>
              <a:rPr lang="en-US" dirty="0" err="1"/>
              <a:t>Kalhor</a:t>
            </a:r>
            <a:r>
              <a:rPr lang="en-US" dirty="0"/>
              <a:t>- University of Tehran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pic>
        <p:nvPicPr>
          <p:cNvPr id="14337" name="Picture 1"/>
          <p:cNvPicPr>
            <a:picLocks noChangeAspect="1" noChangeArrowheads="1"/>
          </p:cNvPicPr>
          <p:nvPr/>
        </p:nvPicPr>
        <p:blipFill>
          <a:blip r:embed="rId2"/>
          <a:srcRect/>
          <a:stretch>
            <a:fillRect/>
          </a:stretch>
        </p:blipFill>
        <p:spPr bwMode="auto">
          <a:xfrm>
            <a:off x="5643570" y="3000372"/>
            <a:ext cx="2645025" cy="2500330"/>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285720" y="1443031"/>
            <a:ext cx="6000750" cy="1057275"/>
          </a:xfrm>
          <a:prstGeom prst="rect">
            <a:avLst/>
          </a:prstGeom>
          <a:noFill/>
          <a:ln w="9525">
            <a:solidFill>
              <a:srgbClr val="00B050"/>
            </a:solidFill>
            <a:miter lim="800000"/>
            <a:headEnd/>
            <a:tailEnd/>
          </a:ln>
          <a:effectLst/>
        </p:spPr>
      </p:pic>
      <p:sp>
        <p:nvSpPr>
          <p:cNvPr id="8" name="TextBox 7"/>
          <p:cNvSpPr txBox="1"/>
          <p:nvPr/>
        </p:nvSpPr>
        <p:spPr>
          <a:xfrm>
            <a:off x="214282" y="1071546"/>
            <a:ext cx="3357586" cy="307777"/>
          </a:xfrm>
          <a:prstGeom prst="rect">
            <a:avLst/>
          </a:prstGeom>
          <a:noFill/>
        </p:spPr>
        <p:txBody>
          <a:bodyPr wrap="square" rtlCol="1">
            <a:spAutoFit/>
          </a:bodyPr>
          <a:lstStyle/>
          <a:p>
            <a:r>
              <a:rPr lang="en-US" sz="1400" b="1" dirty="0">
                <a:solidFill>
                  <a:srgbClr val="FF0000"/>
                </a:solidFill>
              </a:rPr>
              <a:t>Two Differences with the former Algorithm </a:t>
            </a:r>
            <a:endParaRPr lang="fa-IR" sz="1400" b="1" dirty="0">
              <a:solidFill>
                <a:srgbClr val="FF0000"/>
              </a:solidFill>
            </a:endParaRPr>
          </a:p>
        </p:txBody>
      </p:sp>
      <p:pic>
        <p:nvPicPr>
          <p:cNvPr id="14340" name="Picture 4"/>
          <p:cNvPicPr>
            <a:picLocks noChangeAspect="1" noChangeArrowheads="1"/>
          </p:cNvPicPr>
          <p:nvPr/>
        </p:nvPicPr>
        <p:blipFill>
          <a:blip r:embed="rId4"/>
          <a:srcRect/>
          <a:stretch>
            <a:fillRect/>
          </a:stretch>
        </p:blipFill>
        <p:spPr bwMode="auto">
          <a:xfrm>
            <a:off x="357158" y="2928934"/>
            <a:ext cx="4786346" cy="1552736"/>
          </a:xfrm>
          <a:prstGeom prst="rect">
            <a:avLst/>
          </a:prstGeom>
          <a:noFill/>
          <a:ln w="9525">
            <a:solidFill>
              <a:srgbClr val="7030A0"/>
            </a:solidFill>
            <a:miter lim="800000"/>
            <a:headEnd/>
            <a:tailEnd/>
          </a:ln>
          <a:effectLst/>
        </p:spPr>
      </p:pic>
      <p:pic>
        <p:nvPicPr>
          <p:cNvPr id="14341" name="Picture 5"/>
          <p:cNvPicPr>
            <a:picLocks noChangeAspect="1" noChangeArrowheads="1"/>
          </p:cNvPicPr>
          <p:nvPr/>
        </p:nvPicPr>
        <p:blipFill>
          <a:blip r:embed="rId5"/>
          <a:srcRect/>
          <a:stretch>
            <a:fillRect/>
          </a:stretch>
        </p:blipFill>
        <p:spPr bwMode="auto">
          <a:xfrm>
            <a:off x="357158" y="4500570"/>
            <a:ext cx="4786346" cy="1887444"/>
          </a:xfrm>
          <a:prstGeom prst="rect">
            <a:avLst/>
          </a:prstGeom>
          <a:noFill/>
          <a:ln w="9525">
            <a:solidFill>
              <a:srgbClr val="7030A0"/>
            </a:solidFill>
            <a:miter lim="800000"/>
            <a:headEnd/>
            <a:tailEnd/>
          </a:ln>
          <a:effectLst/>
        </p:spPr>
      </p:pic>
      <p:sp>
        <p:nvSpPr>
          <p:cNvPr id="12" name="TextBox 11"/>
          <p:cNvSpPr txBox="1"/>
          <p:nvPr/>
        </p:nvSpPr>
        <p:spPr>
          <a:xfrm>
            <a:off x="285720" y="2500306"/>
            <a:ext cx="5857916" cy="338554"/>
          </a:xfrm>
          <a:prstGeom prst="rect">
            <a:avLst/>
          </a:prstGeom>
          <a:noFill/>
        </p:spPr>
        <p:txBody>
          <a:bodyPr wrap="square" rtlCol="1">
            <a:spAutoFit/>
          </a:bodyPr>
          <a:lstStyle/>
          <a:p>
            <a:r>
              <a:rPr lang="en-US" sz="1600" b="1" dirty="0">
                <a:solidFill>
                  <a:srgbClr val="FF0000"/>
                </a:solidFill>
              </a:rPr>
              <a:t>Weight Matrix Initialization </a:t>
            </a:r>
            <a:r>
              <a:rPr lang="en-US" sz="1200" b="1" dirty="0">
                <a:solidFill>
                  <a:srgbClr val="00B0F0"/>
                </a:solidFill>
              </a:rPr>
              <a:t>(Modified </a:t>
            </a:r>
            <a:r>
              <a:rPr lang="en-US" sz="1200" b="1" dirty="0" err="1">
                <a:solidFill>
                  <a:srgbClr val="00B0F0"/>
                </a:solidFill>
              </a:rPr>
              <a:t>Hebbian</a:t>
            </a:r>
            <a:r>
              <a:rPr lang="en-US" sz="1200" b="1" dirty="0">
                <a:solidFill>
                  <a:srgbClr val="00B0F0"/>
                </a:solidFill>
              </a:rPr>
              <a:t> Learning Method)</a:t>
            </a:r>
            <a:endParaRPr lang="fa-IR" sz="1200" b="1" dirty="0">
              <a:solidFill>
                <a:srgbClr val="00B0F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Ahmad </a:t>
            </a:r>
            <a:r>
              <a:rPr lang="en-US" dirty="0" err="1"/>
              <a:t>Kalhor</a:t>
            </a:r>
            <a:r>
              <a:rPr lang="en-US" dirty="0"/>
              <a:t>- University of Tehran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pic>
        <p:nvPicPr>
          <p:cNvPr id="59394" name="Picture 2"/>
          <p:cNvPicPr>
            <a:picLocks noChangeAspect="1" noChangeArrowheads="1"/>
          </p:cNvPicPr>
          <p:nvPr/>
        </p:nvPicPr>
        <p:blipFill>
          <a:blip r:embed="rId2"/>
          <a:srcRect/>
          <a:stretch>
            <a:fillRect/>
          </a:stretch>
        </p:blipFill>
        <p:spPr bwMode="auto">
          <a:xfrm>
            <a:off x="500034" y="1142984"/>
            <a:ext cx="6124575" cy="4591050"/>
          </a:xfrm>
          <a:prstGeom prst="rect">
            <a:avLst/>
          </a:prstGeom>
          <a:noFill/>
          <a:ln w="9525">
            <a:solidFill>
              <a:srgbClr val="FF0000"/>
            </a:solidFill>
            <a:miter lim="800000"/>
            <a:headEnd/>
            <a:tailEnd/>
          </a:ln>
          <a:effectLst/>
        </p:spPr>
      </p:pic>
      <p:pic>
        <p:nvPicPr>
          <p:cNvPr id="59395" name="Picture 3"/>
          <p:cNvPicPr>
            <a:picLocks noChangeAspect="1" noChangeArrowheads="1"/>
          </p:cNvPicPr>
          <p:nvPr/>
        </p:nvPicPr>
        <p:blipFill>
          <a:blip r:embed="rId3"/>
          <a:srcRect/>
          <a:stretch>
            <a:fillRect/>
          </a:stretch>
        </p:blipFill>
        <p:spPr bwMode="auto">
          <a:xfrm>
            <a:off x="428596" y="714356"/>
            <a:ext cx="952500" cy="2571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757478" cy="439718"/>
          </a:xfrm>
        </p:spPr>
        <p:txBody>
          <a:bodyPr>
            <a:normAutofit fontScale="90000"/>
          </a:bodyPr>
          <a:lstStyle/>
          <a:p>
            <a:pPr algn="l"/>
            <a:r>
              <a:rPr lang="en-US" sz="2400" b="1" dirty="0">
                <a:solidFill>
                  <a:srgbClr val="FF0000"/>
                </a:solidFill>
              </a:rPr>
              <a:t>Example</a:t>
            </a:r>
            <a:endParaRPr lang="fa-IR" sz="2400" b="1" dirty="0">
              <a:solidFill>
                <a:srgbClr val="FF0000"/>
              </a:solidFill>
            </a:endParaRPr>
          </a:p>
        </p:txBody>
      </p:sp>
      <p:sp>
        <p:nvSpPr>
          <p:cNvPr id="4" name="Footer Placeholder 3"/>
          <p:cNvSpPr>
            <a:spLocks noGrp="1"/>
          </p:cNvSpPr>
          <p:nvPr>
            <p:ph type="ftr" sz="quarter" idx="11"/>
          </p:nvPr>
        </p:nvSpPr>
        <p:spPr/>
        <p:txBody>
          <a:bodyPr/>
          <a:lstStyle/>
          <a:p>
            <a:r>
              <a:rPr lang="en-US" dirty="0"/>
              <a:t>Ahmad </a:t>
            </a:r>
            <a:r>
              <a:rPr lang="en-US" dirty="0" err="1"/>
              <a:t>Kalhor</a:t>
            </a:r>
            <a:r>
              <a:rPr lang="en-US" dirty="0"/>
              <a:t>- University of Tehran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pic>
        <p:nvPicPr>
          <p:cNvPr id="13315" name="Picture 3"/>
          <p:cNvPicPr>
            <a:picLocks noChangeAspect="1" noChangeArrowheads="1"/>
          </p:cNvPicPr>
          <p:nvPr/>
        </p:nvPicPr>
        <p:blipFill>
          <a:blip r:embed="rId2"/>
          <a:srcRect/>
          <a:stretch>
            <a:fillRect/>
          </a:stretch>
        </p:blipFill>
        <p:spPr bwMode="auto">
          <a:xfrm>
            <a:off x="6228184" y="1547604"/>
            <a:ext cx="1245626" cy="300151"/>
          </a:xfrm>
          <a:prstGeom prst="rect">
            <a:avLst/>
          </a:prstGeom>
          <a:noFill/>
          <a:ln w="9525">
            <a:noFill/>
            <a:miter lim="800000"/>
            <a:headEnd/>
            <a:tailEnd/>
          </a:ln>
          <a:effectLst/>
        </p:spPr>
      </p:pic>
      <p:pic>
        <p:nvPicPr>
          <p:cNvPr id="13316" name="Picture 4"/>
          <p:cNvPicPr>
            <a:picLocks noChangeAspect="1" noChangeArrowheads="1"/>
          </p:cNvPicPr>
          <p:nvPr/>
        </p:nvPicPr>
        <p:blipFill>
          <a:blip r:embed="rId3"/>
          <a:srcRect/>
          <a:stretch>
            <a:fillRect/>
          </a:stretch>
        </p:blipFill>
        <p:spPr bwMode="auto">
          <a:xfrm>
            <a:off x="709948" y="1881499"/>
            <a:ext cx="4510124" cy="1159465"/>
          </a:xfrm>
          <a:prstGeom prst="rect">
            <a:avLst/>
          </a:prstGeom>
          <a:noFill/>
          <a:ln w="9525">
            <a:solidFill>
              <a:srgbClr val="7030A0"/>
            </a:solidFill>
            <a:miter lim="800000"/>
            <a:headEnd/>
            <a:tailEnd/>
          </a:ln>
          <a:effectLst/>
        </p:spPr>
      </p:pic>
      <p:pic>
        <p:nvPicPr>
          <p:cNvPr id="13317" name="Picture 5"/>
          <p:cNvPicPr>
            <a:picLocks noChangeAspect="1" noChangeArrowheads="1"/>
          </p:cNvPicPr>
          <p:nvPr/>
        </p:nvPicPr>
        <p:blipFill>
          <a:blip r:embed="rId4"/>
          <a:srcRect/>
          <a:stretch>
            <a:fillRect/>
          </a:stretch>
        </p:blipFill>
        <p:spPr bwMode="auto">
          <a:xfrm>
            <a:off x="714348" y="3518678"/>
            <a:ext cx="5955264" cy="2214578"/>
          </a:xfrm>
          <a:prstGeom prst="rect">
            <a:avLst/>
          </a:prstGeom>
          <a:noFill/>
          <a:ln w="9525">
            <a:solidFill>
              <a:srgbClr val="7030A0"/>
            </a:solidFill>
            <a:miter lim="800000"/>
            <a:headEnd/>
            <a:tailEnd/>
          </a:ln>
          <a:effectLst/>
        </p:spPr>
      </p:pic>
      <p:grpSp>
        <p:nvGrpSpPr>
          <p:cNvPr id="12" name="Group 11"/>
          <p:cNvGrpSpPr/>
          <p:nvPr/>
        </p:nvGrpSpPr>
        <p:grpSpPr>
          <a:xfrm>
            <a:off x="714348" y="928672"/>
            <a:ext cx="4342943" cy="369333"/>
            <a:chOff x="714348" y="1142984"/>
            <a:chExt cx="4080217" cy="350063"/>
          </a:xfrm>
        </p:grpSpPr>
        <p:pic>
          <p:nvPicPr>
            <p:cNvPr id="13314" name="Picture 2"/>
            <p:cNvPicPr>
              <a:picLocks noChangeAspect="1" noChangeArrowheads="1"/>
            </p:cNvPicPr>
            <p:nvPr/>
          </p:nvPicPr>
          <p:blipFill>
            <a:blip r:embed="rId5"/>
            <a:srcRect/>
            <a:stretch>
              <a:fillRect/>
            </a:stretch>
          </p:blipFill>
          <p:spPr bwMode="auto">
            <a:xfrm>
              <a:off x="3714744" y="1188301"/>
              <a:ext cx="1079821" cy="281049"/>
            </a:xfrm>
            <a:prstGeom prst="rect">
              <a:avLst/>
            </a:prstGeom>
            <a:noFill/>
            <a:ln w="9525">
              <a:noFill/>
              <a:miter lim="800000"/>
              <a:headEnd/>
              <a:tailEnd/>
            </a:ln>
            <a:effectLst/>
          </p:spPr>
        </p:pic>
        <p:sp>
          <p:nvSpPr>
            <p:cNvPr id="11" name="TextBox 10"/>
            <p:cNvSpPr txBox="1"/>
            <p:nvPr/>
          </p:nvSpPr>
          <p:spPr>
            <a:xfrm>
              <a:off x="714348" y="1142984"/>
              <a:ext cx="3000396" cy="350063"/>
            </a:xfrm>
            <a:prstGeom prst="rect">
              <a:avLst/>
            </a:prstGeom>
            <a:noFill/>
          </p:spPr>
          <p:txBody>
            <a:bodyPr wrap="square" rtlCol="1">
              <a:spAutoFit/>
            </a:bodyPr>
            <a:lstStyle/>
            <a:p>
              <a:r>
                <a:rPr lang="en-US" b="1" dirty="0">
                  <a:solidFill>
                    <a:srgbClr val="00B050"/>
                  </a:solidFill>
                </a:rPr>
                <a:t>Original  (binary) stored pattern </a:t>
              </a:r>
              <a:endParaRPr lang="fa-IR" b="1" dirty="0">
                <a:solidFill>
                  <a:srgbClr val="00B050"/>
                </a:solidFill>
              </a:endParaRPr>
            </a:p>
          </p:txBody>
        </p:sp>
      </p:grpSp>
      <p:sp>
        <p:nvSpPr>
          <p:cNvPr id="14" name="TextBox 13"/>
          <p:cNvSpPr txBox="1"/>
          <p:nvPr/>
        </p:nvSpPr>
        <p:spPr>
          <a:xfrm>
            <a:off x="714348" y="1285860"/>
            <a:ext cx="5929354" cy="584775"/>
          </a:xfrm>
          <a:prstGeom prst="rect">
            <a:avLst/>
          </a:prstGeom>
          <a:noFill/>
        </p:spPr>
        <p:txBody>
          <a:bodyPr wrap="square" rtlCol="1">
            <a:spAutoFit/>
          </a:bodyPr>
          <a:lstStyle/>
          <a:p>
            <a:endParaRPr lang="en-US" sz="1600" dirty="0">
              <a:solidFill>
                <a:srgbClr val="FF0000"/>
              </a:solidFill>
            </a:endParaRPr>
          </a:p>
          <a:p>
            <a:r>
              <a:rPr lang="en-US" sz="1600" dirty="0">
                <a:solidFill>
                  <a:srgbClr val="FF0000"/>
                </a:solidFill>
              </a:rPr>
              <a:t>Mistakes in the </a:t>
            </a:r>
            <a:r>
              <a:rPr lang="en-US" sz="1600" b="1" dirty="0">
                <a:solidFill>
                  <a:srgbClr val="FF0000"/>
                </a:solidFill>
              </a:rPr>
              <a:t>first</a:t>
            </a:r>
            <a:r>
              <a:rPr lang="en-US" sz="1600" dirty="0">
                <a:solidFill>
                  <a:srgbClr val="FF0000"/>
                </a:solidFill>
              </a:rPr>
              <a:t> and </a:t>
            </a:r>
            <a:r>
              <a:rPr lang="en-US" sz="1600" b="1" dirty="0">
                <a:solidFill>
                  <a:srgbClr val="FF0000"/>
                </a:solidFill>
              </a:rPr>
              <a:t>second</a:t>
            </a:r>
            <a:r>
              <a:rPr lang="en-US" sz="1600" dirty="0">
                <a:solidFill>
                  <a:srgbClr val="FF0000"/>
                </a:solidFill>
              </a:rPr>
              <a:t> components of the stored vector</a:t>
            </a:r>
            <a:endParaRPr lang="fa-IR" sz="1600" dirty="0">
              <a:solidFill>
                <a:srgbClr val="FF0000"/>
              </a:solidFill>
            </a:endParaRPr>
          </a:p>
        </p:txBody>
      </p:sp>
      <p:sp>
        <p:nvSpPr>
          <p:cNvPr id="15" name="TextBox 14"/>
          <p:cNvSpPr txBox="1"/>
          <p:nvPr/>
        </p:nvSpPr>
        <p:spPr>
          <a:xfrm>
            <a:off x="714348" y="2928934"/>
            <a:ext cx="5929354" cy="584775"/>
          </a:xfrm>
          <a:prstGeom prst="rect">
            <a:avLst/>
          </a:prstGeom>
          <a:noFill/>
        </p:spPr>
        <p:txBody>
          <a:bodyPr wrap="square" rtlCol="1">
            <a:spAutoFit/>
          </a:bodyPr>
          <a:lstStyle/>
          <a:p>
            <a:endParaRPr lang="en-US" sz="1600" dirty="0">
              <a:solidFill>
                <a:srgbClr val="FF0000"/>
              </a:solidFill>
            </a:endParaRPr>
          </a:p>
          <a:p>
            <a:r>
              <a:rPr lang="en-US" sz="1600" dirty="0">
                <a:solidFill>
                  <a:srgbClr val="FF0000"/>
                </a:solidFill>
              </a:rPr>
              <a:t>Random Orders for computations: 1,4,3,2 </a:t>
            </a:r>
            <a:endParaRPr lang="fa-IR" sz="1600"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Ahmad </a:t>
            </a:r>
            <a:r>
              <a:rPr lang="en-US" dirty="0" err="1"/>
              <a:t>Kalhor</a:t>
            </a:r>
            <a:r>
              <a:rPr lang="en-US" dirty="0"/>
              <a:t>- University of Tehran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pic>
        <p:nvPicPr>
          <p:cNvPr id="60418" name="Picture 2"/>
          <p:cNvPicPr>
            <a:picLocks noChangeAspect="1" noChangeArrowheads="1"/>
          </p:cNvPicPr>
          <p:nvPr/>
        </p:nvPicPr>
        <p:blipFill>
          <a:blip r:embed="rId3"/>
          <a:srcRect/>
          <a:stretch>
            <a:fillRect/>
          </a:stretch>
        </p:blipFill>
        <p:spPr bwMode="auto">
          <a:xfrm>
            <a:off x="928662" y="825418"/>
            <a:ext cx="5731570" cy="2437907"/>
          </a:xfrm>
          <a:prstGeom prst="rect">
            <a:avLst/>
          </a:prstGeom>
          <a:noFill/>
          <a:ln w="9525">
            <a:solidFill>
              <a:srgbClr val="7030A0"/>
            </a:solidFill>
            <a:miter lim="800000"/>
            <a:headEnd/>
            <a:tailEnd/>
          </a:ln>
          <a:effectLst/>
        </p:spPr>
      </p:pic>
      <p:pic>
        <p:nvPicPr>
          <p:cNvPr id="60421" name="Picture 5"/>
          <p:cNvPicPr>
            <a:picLocks noChangeAspect="1" noChangeArrowheads="1"/>
          </p:cNvPicPr>
          <p:nvPr/>
        </p:nvPicPr>
        <p:blipFill rotWithShape="1">
          <a:blip r:embed="rId4"/>
          <a:srcRect t="8913"/>
          <a:stretch/>
        </p:blipFill>
        <p:spPr bwMode="auto">
          <a:xfrm>
            <a:off x="898752" y="3356992"/>
            <a:ext cx="5761480" cy="259894"/>
          </a:xfrm>
          <a:prstGeom prst="rect">
            <a:avLst/>
          </a:prstGeom>
          <a:noFill/>
          <a:ln w="9525">
            <a:noFill/>
            <a:miter lim="800000"/>
            <a:headEnd/>
            <a:tailEnd/>
          </a:ln>
          <a:effectLst/>
        </p:spPr>
      </p:pic>
      <p:sp>
        <p:nvSpPr>
          <p:cNvPr id="11" name="TextBox 10"/>
          <p:cNvSpPr txBox="1"/>
          <p:nvPr/>
        </p:nvSpPr>
        <p:spPr>
          <a:xfrm>
            <a:off x="928662" y="3929066"/>
            <a:ext cx="6715172" cy="1754326"/>
          </a:xfrm>
          <a:prstGeom prst="rect">
            <a:avLst/>
          </a:prstGeom>
        </p:spPr>
        <p:style>
          <a:lnRef idx="2">
            <a:schemeClr val="accent6"/>
          </a:lnRef>
          <a:fillRef idx="1">
            <a:schemeClr val="lt1"/>
          </a:fillRef>
          <a:effectRef idx="0">
            <a:schemeClr val="accent6"/>
          </a:effectRef>
          <a:fontRef idx="minor">
            <a:schemeClr val="dk1"/>
          </a:fontRef>
        </p:style>
        <p:txBody>
          <a:bodyPr wrap="square" rtlCol="1">
            <a:spAutoFit/>
          </a:bodyPr>
          <a:lstStyle/>
          <a:p>
            <a:r>
              <a:rPr lang="en-US" dirty="0">
                <a:solidFill>
                  <a:srgbClr val="FF0000"/>
                </a:solidFill>
              </a:rPr>
              <a:t>Important Notes</a:t>
            </a:r>
          </a:p>
          <a:p>
            <a:pPr marL="342900" indent="-342900">
              <a:buFont typeface="+mj-lt"/>
              <a:buAutoNum type="arabicPeriod"/>
            </a:pPr>
            <a:r>
              <a:rPr lang="en-US" dirty="0"/>
              <a:t>Hopfield has utilized the gradient of a quadratic function as recurrent rules for output units of the network.</a:t>
            </a:r>
          </a:p>
          <a:p>
            <a:pPr marL="342900" indent="-342900">
              <a:buFont typeface="+mj-lt"/>
              <a:buAutoNum type="arabicPeriod"/>
            </a:pPr>
            <a:r>
              <a:rPr lang="en-US" dirty="0"/>
              <a:t>Repeating such recurrent rules causes that the energy function converges to a local minimum point and the output pattern will converge to a certain pattern.</a:t>
            </a:r>
            <a:endParaRPr lang="fa-I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Ahmad </a:t>
            </a:r>
            <a:r>
              <a:rPr lang="en-US" dirty="0" err="1"/>
              <a:t>Kalhor</a:t>
            </a:r>
            <a:r>
              <a:rPr lang="en-US" dirty="0"/>
              <a:t>- University of Tehran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pic>
        <p:nvPicPr>
          <p:cNvPr id="61442" name="Picture 2"/>
          <p:cNvPicPr>
            <a:picLocks noChangeAspect="1" noChangeArrowheads="1"/>
          </p:cNvPicPr>
          <p:nvPr/>
        </p:nvPicPr>
        <p:blipFill>
          <a:blip r:embed="rId3"/>
          <a:srcRect/>
          <a:stretch>
            <a:fillRect/>
          </a:stretch>
        </p:blipFill>
        <p:spPr bwMode="auto">
          <a:xfrm>
            <a:off x="1940972" y="1733737"/>
            <a:ext cx="3500462" cy="470650"/>
          </a:xfrm>
          <a:prstGeom prst="rect">
            <a:avLst/>
          </a:prstGeom>
          <a:noFill/>
          <a:ln w="9525">
            <a:noFill/>
            <a:miter lim="800000"/>
            <a:headEnd/>
            <a:tailEnd/>
          </a:ln>
          <a:effectLst/>
        </p:spPr>
      </p:pic>
      <p:pic>
        <p:nvPicPr>
          <p:cNvPr id="61443" name="Picture 3"/>
          <p:cNvPicPr>
            <a:picLocks noChangeAspect="1" noChangeArrowheads="1"/>
          </p:cNvPicPr>
          <p:nvPr/>
        </p:nvPicPr>
        <p:blipFill>
          <a:blip r:embed="rId4"/>
          <a:srcRect/>
          <a:stretch>
            <a:fillRect/>
          </a:stretch>
        </p:blipFill>
        <p:spPr bwMode="auto">
          <a:xfrm>
            <a:off x="2583914" y="2519555"/>
            <a:ext cx="2695575" cy="619125"/>
          </a:xfrm>
          <a:prstGeom prst="rect">
            <a:avLst/>
          </a:prstGeom>
          <a:noFill/>
          <a:ln w="9525">
            <a:noFill/>
            <a:miter lim="800000"/>
            <a:headEnd/>
            <a:tailEnd/>
          </a:ln>
          <a:effectLst/>
        </p:spPr>
      </p:pic>
      <p:pic>
        <p:nvPicPr>
          <p:cNvPr id="61444" name="Picture 4"/>
          <p:cNvPicPr>
            <a:picLocks noChangeAspect="1" noChangeArrowheads="1"/>
          </p:cNvPicPr>
          <p:nvPr/>
        </p:nvPicPr>
        <p:blipFill>
          <a:blip r:embed="rId5"/>
          <a:srcRect/>
          <a:stretch>
            <a:fillRect/>
          </a:stretch>
        </p:blipFill>
        <p:spPr bwMode="auto">
          <a:xfrm>
            <a:off x="2726790" y="3162497"/>
            <a:ext cx="1895475" cy="266700"/>
          </a:xfrm>
          <a:prstGeom prst="rect">
            <a:avLst/>
          </a:prstGeom>
          <a:noFill/>
          <a:ln w="9525">
            <a:noFill/>
            <a:miter lim="800000"/>
            <a:headEnd/>
            <a:tailEnd/>
          </a:ln>
          <a:effectLst/>
        </p:spPr>
      </p:pic>
      <p:pic>
        <p:nvPicPr>
          <p:cNvPr id="61445" name="Picture 5"/>
          <p:cNvPicPr>
            <a:picLocks noChangeAspect="1" noChangeArrowheads="1"/>
          </p:cNvPicPr>
          <p:nvPr/>
        </p:nvPicPr>
        <p:blipFill>
          <a:blip r:embed="rId6"/>
          <a:srcRect/>
          <a:stretch>
            <a:fillRect/>
          </a:stretch>
        </p:blipFill>
        <p:spPr bwMode="auto">
          <a:xfrm>
            <a:off x="1155154" y="3573016"/>
            <a:ext cx="6153150" cy="1164180"/>
          </a:xfrm>
          <a:prstGeom prst="rect">
            <a:avLst/>
          </a:prstGeom>
          <a:noFill/>
          <a:ln w="9525">
            <a:solidFill>
              <a:srgbClr val="FF0000"/>
            </a:solidFill>
            <a:miter lim="800000"/>
            <a:headEnd/>
            <a:tailEnd/>
          </a:ln>
          <a:effectLst/>
        </p:spPr>
      </p:pic>
      <p:pic>
        <p:nvPicPr>
          <p:cNvPr id="61447" name="Picture 7"/>
          <p:cNvPicPr>
            <a:picLocks noChangeAspect="1" noChangeArrowheads="1"/>
          </p:cNvPicPr>
          <p:nvPr/>
        </p:nvPicPr>
        <p:blipFill>
          <a:blip r:embed="rId7"/>
          <a:srcRect/>
          <a:stretch>
            <a:fillRect/>
          </a:stretch>
        </p:blipFill>
        <p:spPr bwMode="auto">
          <a:xfrm>
            <a:off x="1155154" y="4858097"/>
            <a:ext cx="6153150" cy="1019175"/>
          </a:xfrm>
          <a:prstGeom prst="rect">
            <a:avLst/>
          </a:prstGeom>
          <a:noFill/>
          <a:ln w="9525">
            <a:solidFill>
              <a:srgbClr val="FF0000"/>
            </a:solidFill>
            <a:miter lim="800000"/>
            <a:headEnd/>
            <a:tailEnd/>
          </a:ln>
          <a:effectLst/>
        </p:spPr>
      </p:pic>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3555" name="Rectangle 3"/>
          <p:cNvSpPr>
            <a:spLocks noChangeArrowheads="1"/>
          </p:cNvSpPr>
          <p:nvPr/>
        </p:nvSpPr>
        <p:spPr bwMode="auto">
          <a:xfrm>
            <a:off x="0" y="628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355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3558" name="Rectangle 6"/>
          <p:cNvSpPr>
            <a:spLocks noChangeArrowheads="1"/>
          </p:cNvSpPr>
          <p:nvPr/>
        </p:nvSpPr>
        <p:spPr bwMode="auto">
          <a:xfrm>
            <a:off x="0" y="628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356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3561" name="Rectangle 9"/>
          <p:cNvSpPr>
            <a:spLocks noChangeArrowheads="1"/>
          </p:cNvSpPr>
          <p:nvPr/>
        </p:nvSpPr>
        <p:spPr bwMode="auto">
          <a:xfrm>
            <a:off x="0" y="628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3563"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23562" name="Picture 10"/>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1940972" y="1376547"/>
            <a:ext cx="4286280" cy="233091"/>
          </a:xfrm>
          <a:prstGeom prst="rect">
            <a:avLst/>
          </a:prstGeom>
          <a:noFill/>
        </p:spPr>
      </p:pic>
      <p:sp>
        <p:nvSpPr>
          <p:cNvPr id="23564" name="Rectangle 12"/>
          <p:cNvSpPr>
            <a:spLocks noChangeArrowheads="1"/>
          </p:cNvSpPr>
          <p:nvPr/>
        </p:nvSpPr>
        <p:spPr bwMode="auto">
          <a:xfrm>
            <a:off x="0" y="628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2" name="TextBox 21"/>
          <p:cNvSpPr txBox="1"/>
          <p:nvPr/>
        </p:nvSpPr>
        <p:spPr>
          <a:xfrm>
            <a:off x="2184356" y="531417"/>
            <a:ext cx="4857784" cy="584775"/>
          </a:xfrm>
          <a:prstGeom prst="rect">
            <a:avLst/>
          </a:prstGeom>
          <a:noFill/>
        </p:spPr>
        <p:txBody>
          <a:bodyPr wrap="square" rtlCol="1">
            <a:spAutoFit/>
          </a:bodyPr>
          <a:lstStyle/>
          <a:p>
            <a:r>
              <a:rPr lang="en-US" dirty="0"/>
              <a:t>Consider following </a:t>
            </a:r>
            <a:r>
              <a:rPr lang="en-US" dirty="0">
                <a:solidFill>
                  <a:srgbClr val="FF0000"/>
                </a:solidFill>
              </a:rPr>
              <a:t>Energy Function </a:t>
            </a:r>
          </a:p>
          <a:p>
            <a:r>
              <a:rPr lang="en-US" sz="1400" b="1" dirty="0">
                <a:solidFill>
                  <a:srgbClr val="0070C0"/>
                </a:solidFill>
              </a:rPr>
              <a:t>The Energy Function has a limited lower bound</a:t>
            </a:r>
            <a:endParaRPr lang="fa-IR" sz="1400" b="1" dirty="0">
              <a:solidFill>
                <a:srgbClr val="0070C0"/>
              </a:solidFill>
            </a:endParaRPr>
          </a:p>
        </p:txBody>
      </p:sp>
      <p:sp>
        <p:nvSpPr>
          <p:cNvPr id="23566"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3567" name="Rectangle 15"/>
          <p:cNvSpPr>
            <a:spLocks noChangeArrowheads="1"/>
          </p:cNvSpPr>
          <p:nvPr/>
        </p:nvSpPr>
        <p:spPr bwMode="auto">
          <a:xfrm>
            <a:off x="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3569"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3570" name="Rectangle 18"/>
          <p:cNvSpPr>
            <a:spLocks noChangeArrowheads="1"/>
          </p:cNvSpPr>
          <p:nvPr/>
        </p:nvSpPr>
        <p:spPr bwMode="auto">
          <a:xfrm>
            <a:off x="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3572" name="Rectangle 2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23571" name="Picture 19"/>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2726790" y="2233803"/>
            <a:ext cx="2264994" cy="233363"/>
          </a:xfrm>
          <a:prstGeom prst="rect">
            <a:avLst/>
          </a:prstGeom>
          <a:noFill/>
        </p:spPr>
      </p:pic>
      <p:sp>
        <p:nvSpPr>
          <p:cNvPr id="23573" name="Rectangle 21"/>
          <p:cNvSpPr>
            <a:spLocks noChangeArrowheads="1"/>
          </p:cNvSpPr>
          <p:nvPr/>
        </p:nvSpPr>
        <p:spPr bwMode="auto">
          <a:xfrm>
            <a:off x="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33" name="Rectangle 32"/>
          <p:cNvSpPr/>
          <p:nvPr/>
        </p:nvSpPr>
        <p:spPr>
          <a:xfrm>
            <a:off x="1155154" y="1233671"/>
            <a:ext cx="6153150" cy="2214573"/>
          </a:xfrm>
          <a:prstGeom prst="rect">
            <a:avLst/>
          </a:prstGeom>
          <a:noFill/>
          <a:ln w="12700">
            <a:solidFill>
              <a:srgbClr val="FF0000"/>
            </a:solidFill>
          </a:ln>
        </p:spPr>
        <p:style>
          <a:lnRef idx="2">
            <a:schemeClr val="accent2"/>
          </a:lnRef>
          <a:fillRef idx="1">
            <a:schemeClr val="lt1"/>
          </a:fillRef>
          <a:effectRef idx="0">
            <a:schemeClr val="accent2"/>
          </a:effectRef>
          <a:fontRef idx="minor">
            <a:schemeClr val="dk1"/>
          </a:fontRef>
        </p:style>
        <p:txBody>
          <a:bodyPr rtlCol="1" anchor="ctr"/>
          <a:lstStyle/>
          <a:p>
            <a:pPr algn="ctr"/>
            <a:endParaRPr lang="fa-IR"/>
          </a:p>
        </p:txBody>
      </p:sp>
      <p:sp>
        <p:nvSpPr>
          <p:cNvPr id="37" name="Title 1"/>
          <p:cNvSpPr>
            <a:spLocks noGrp="1"/>
          </p:cNvSpPr>
          <p:nvPr>
            <p:ph type="title"/>
          </p:nvPr>
        </p:nvSpPr>
        <p:spPr>
          <a:xfrm>
            <a:off x="285720" y="142852"/>
            <a:ext cx="1042966" cy="642918"/>
          </a:xfrm>
        </p:spPr>
        <p:style>
          <a:lnRef idx="2">
            <a:schemeClr val="accent3"/>
          </a:lnRef>
          <a:fillRef idx="1">
            <a:schemeClr val="lt1"/>
          </a:fillRef>
          <a:effectRef idx="0">
            <a:schemeClr val="accent3"/>
          </a:effectRef>
          <a:fontRef idx="minor">
            <a:schemeClr val="dk1"/>
          </a:fontRef>
        </p:style>
        <p:txBody>
          <a:bodyPr>
            <a:normAutofit/>
          </a:bodyPr>
          <a:lstStyle/>
          <a:p>
            <a:pPr algn="l"/>
            <a:r>
              <a:rPr lang="en-US" sz="2400" dirty="0"/>
              <a:t>Proof:</a:t>
            </a:r>
            <a:endParaRPr lang="fa-IR"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Ahmad </a:t>
            </a:r>
            <a:r>
              <a:rPr lang="en-US" dirty="0" err="1"/>
              <a:t>Kalhor</a:t>
            </a:r>
            <a:r>
              <a:rPr lang="en-US" dirty="0"/>
              <a:t>- University of Tehran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pic>
        <p:nvPicPr>
          <p:cNvPr id="62466" name="Picture 2"/>
          <p:cNvPicPr>
            <a:picLocks noChangeAspect="1" noChangeArrowheads="1"/>
          </p:cNvPicPr>
          <p:nvPr/>
        </p:nvPicPr>
        <p:blipFill>
          <a:blip r:embed="rId2"/>
          <a:srcRect/>
          <a:stretch>
            <a:fillRect/>
          </a:stretch>
        </p:blipFill>
        <p:spPr bwMode="auto">
          <a:xfrm>
            <a:off x="1023026" y="764704"/>
            <a:ext cx="7097948" cy="1126485"/>
          </a:xfrm>
          <a:prstGeom prst="rect">
            <a:avLst/>
          </a:prstGeom>
          <a:noFill/>
          <a:ln w="9525">
            <a:solidFill>
              <a:srgbClr val="FF0000"/>
            </a:solidFill>
            <a:miter lim="800000"/>
            <a:headEnd/>
            <a:tailEnd/>
          </a:ln>
          <a:effectLst/>
        </p:spPr>
      </p:pic>
      <p:pic>
        <p:nvPicPr>
          <p:cNvPr id="62468" name="Picture 4"/>
          <p:cNvPicPr>
            <a:picLocks noChangeAspect="1" noChangeArrowheads="1"/>
          </p:cNvPicPr>
          <p:nvPr/>
        </p:nvPicPr>
        <p:blipFill>
          <a:blip r:embed="rId3"/>
          <a:srcRect/>
          <a:stretch>
            <a:fillRect/>
          </a:stretch>
        </p:blipFill>
        <p:spPr bwMode="auto">
          <a:xfrm>
            <a:off x="1023026" y="2276872"/>
            <a:ext cx="7097948" cy="2871200"/>
          </a:xfrm>
          <a:prstGeom prst="rect">
            <a:avLst/>
          </a:prstGeom>
          <a:noFill/>
          <a:ln w="9525">
            <a:solidFill>
              <a:srgbClr val="00B0F0"/>
            </a:solid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28" y="231881"/>
            <a:ext cx="8229600" cy="1143000"/>
          </a:xfrm>
        </p:spPr>
        <p:txBody>
          <a:bodyPr>
            <a:normAutofit/>
          </a:bodyPr>
          <a:lstStyle/>
          <a:p>
            <a:pPr algn="l"/>
            <a:r>
              <a:rPr lang="en-US" sz="2000" dirty="0"/>
              <a:t>How to utilize </a:t>
            </a:r>
            <a:r>
              <a:rPr lang="en-US" sz="2000" dirty="0" err="1"/>
              <a:t>Hebbian</a:t>
            </a:r>
            <a:r>
              <a:rPr lang="en-US" sz="2000" dirty="0"/>
              <a:t> Memory Networks for </a:t>
            </a:r>
            <a:r>
              <a:rPr lang="en-US" sz="2000" b="1" dirty="0">
                <a:solidFill>
                  <a:srgbClr val="FF0000"/>
                </a:solidFill>
              </a:rPr>
              <a:t>(1)</a:t>
            </a:r>
            <a:r>
              <a:rPr lang="en-US" sz="2000" dirty="0">
                <a:solidFill>
                  <a:srgbClr val="FF0000"/>
                </a:solidFill>
              </a:rPr>
              <a:t> </a:t>
            </a:r>
            <a:r>
              <a:rPr lang="en-US" sz="2000" b="1" dirty="0">
                <a:solidFill>
                  <a:srgbClr val="0070C0"/>
                </a:solidFill>
              </a:rPr>
              <a:t>non-orthogonal, </a:t>
            </a:r>
            <a:r>
              <a:rPr lang="en-US" sz="2000" b="1" dirty="0">
                <a:solidFill>
                  <a:srgbClr val="FF0000"/>
                </a:solidFill>
              </a:rPr>
              <a:t>(2)</a:t>
            </a:r>
            <a:r>
              <a:rPr lang="en-US" sz="2000" b="1" dirty="0">
                <a:solidFill>
                  <a:srgbClr val="0070C0"/>
                </a:solidFill>
              </a:rPr>
              <a:t> analogue input patterns </a:t>
            </a:r>
            <a:r>
              <a:rPr lang="en-US" sz="2000" b="1" dirty="0">
                <a:solidFill>
                  <a:srgbClr val="FF0000"/>
                </a:solidFill>
              </a:rPr>
              <a:t>(3)</a:t>
            </a:r>
            <a:r>
              <a:rPr lang="en-US" sz="2000" dirty="0">
                <a:solidFill>
                  <a:srgbClr val="FF0000"/>
                </a:solidFill>
              </a:rPr>
              <a:t> </a:t>
            </a:r>
            <a:r>
              <a:rPr lang="en-US" sz="2000" dirty="0">
                <a:solidFill>
                  <a:srgbClr val="0070C0"/>
                </a:solidFill>
              </a:rPr>
              <a:t>with</a:t>
            </a:r>
            <a:r>
              <a:rPr lang="en-US" sz="2000" dirty="0">
                <a:solidFill>
                  <a:srgbClr val="FF0000"/>
                </a:solidFill>
              </a:rPr>
              <a:t> high </a:t>
            </a:r>
            <a:r>
              <a:rPr lang="en-US" sz="2000" dirty="0">
                <a:solidFill>
                  <a:srgbClr val="0070C0"/>
                </a:solidFill>
              </a:rPr>
              <a:t>enough capacity</a:t>
            </a:r>
            <a:r>
              <a:rPr lang="en-US" sz="2000" dirty="0">
                <a:solidFill>
                  <a:srgbClr val="FF0000"/>
                </a:solidFill>
              </a:rPr>
              <a:t>?</a:t>
            </a:r>
            <a:endParaRPr lang="fa-IR" sz="2000" dirty="0">
              <a:solidFill>
                <a:srgbClr val="FF0000"/>
              </a:solidFill>
            </a:endParaRPr>
          </a:p>
        </p:txBody>
      </p:sp>
      <p:sp>
        <p:nvSpPr>
          <p:cNvPr id="4" name="Footer Placeholder 3"/>
          <p:cNvSpPr>
            <a:spLocks noGrp="1"/>
          </p:cNvSpPr>
          <p:nvPr>
            <p:ph type="ftr" sz="quarter" idx="11"/>
          </p:nvPr>
        </p:nvSpPr>
        <p:spPr/>
        <p:txBody>
          <a:bodyPr/>
          <a:lstStyle/>
          <a:p>
            <a:r>
              <a:rPr lang="en-US" dirty="0"/>
              <a:t>Ahmad </a:t>
            </a:r>
            <a:r>
              <a:rPr lang="en-US" dirty="0" err="1"/>
              <a:t>Kalhor</a:t>
            </a:r>
            <a:r>
              <a:rPr lang="en-US" dirty="0"/>
              <a:t>- University of Tehran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dirty="0"/>
          </a:p>
        </p:txBody>
      </p:sp>
      <p:sp>
        <p:nvSpPr>
          <p:cNvPr id="6" name="Rectangle 5"/>
          <p:cNvSpPr/>
          <p:nvPr/>
        </p:nvSpPr>
        <p:spPr>
          <a:xfrm>
            <a:off x="1214414" y="2060848"/>
            <a:ext cx="2357454" cy="4214842"/>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marL="342900" indent="-342900"/>
            <a:r>
              <a:rPr lang="en-US" sz="1450" b="1" dirty="0"/>
              <a:t>(1) </a:t>
            </a:r>
            <a:r>
              <a:rPr lang="en-US" sz="1450" dirty="0"/>
              <a:t>Provide a transformation function to  generate bipolar patterns from input analogue patterns. </a:t>
            </a:r>
          </a:p>
          <a:p>
            <a:pPr marL="342900" indent="-342900"/>
            <a:r>
              <a:rPr lang="en-US" sz="1450" dirty="0"/>
              <a:t>The dimension of the bipolar patterns must be more than or equal to the number of input patterns</a:t>
            </a:r>
          </a:p>
          <a:p>
            <a:pPr marL="342900" indent="-342900"/>
            <a:r>
              <a:rPr lang="en-US" sz="1450" dirty="0"/>
              <a:t>The generated bipolar patterns must be linearly independent form each other.</a:t>
            </a:r>
          </a:p>
          <a:p>
            <a:pPr marL="342900" indent="-342900"/>
            <a:r>
              <a:rPr lang="en-US" sz="1450" dirty="0"/>
              <a:t>the order of distances of any analogue input pattern with all other input patterns must be seen in bipolar patterns, too.</a:t>
            </a:r>
            <a:endParaRPr lang="fa-IR" sz="1450" dirty="0"/>
          </a:p>
        </p:txBody>
      </p:sp>
      <p:sp>
        <p:nvSpPr>
          <p:cNvPr id="8" name="Rectangle 7"/>
          <p:cNvSpPr/>
          <p:nvPr/>
        </p:nvSpPr>
        <p:spPr>
          <a:xfrm>
            <a:off x="6715140" y="3555346"/>
            <a:ext cx="1928826" cy="1214446"/>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r>
              <a:rPr lang="en-US" sz="1500" b="1" dirty="0"/>
              <a:t>(3)</a:t>
            </a:r>
            <a:r>
              <a:rPr lang="en-US" sz="1500" dirty="0"/>
              <a:t> Use Hebbian Learning Rule to store the required patterns</a:t>
            </a:r>
            <a:endParaRPr lang="fa-IR" sz="1500" dirty="0"/>
          </a:p>
        </p:txBody>
      </p:sp>
      <p:cxnSp>
        <p:nvCxnSpPr>
          <p:cNvPr id="15" name="Straight Arrow Connector 14"/>
          <p:cNvCxnSpPr>
            <a:cxnSpLocks/>
            <a:endCxn id="46" idx="1"/>
          </p:cNvCxnSpPr>
          <p:nvPr/>
        </p:nvCxnSpPr>
        <p:spPr>
          <a:xfrm>
            <a:off x="3571868" y="4162569"/>
            <a:ext cx="500066" cy="1588"/>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048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0484" name="Rectangle 4"/>
          <p:cNvSpPr>
            <a:spLocks noChangeArrowheads="1"/>
          </p:cNvSpPr>
          <p:nvPr/>
        </p:nvSpPr>
        <p:spPr bwMode="auto">
          <a:xfrm>
            <a:off x="0" y="6572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048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0487" name="Rectangle 7"/>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0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0491"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0492" name="Rectangle 12"/>
          <p:cNvSpPr>
            <a:spLocks noChangeArrowheads="1"/>
          </p:cNvSpPr>
          <p:nvPr/>
        </p:nvSpPr>
        <p:spPr bwMode="auto">
          <a:xfrm>
            <a:off x="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049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0495" name="Rectangle 15"/>
          <p:cNvSpPr>
            <a:spLocks noChangeArrowheads="1"/>
          </p:cNvSpPr>
          <p:nvPr/>
        </p:nvSpPr>
        <p:spPr bwMode="auto">
          <a:xfrm>
            <a:off x="0" y="6572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0497"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0498" name="Rectangle 18"/>
          <p:cNvSpPr>
            <a:spLocks noChangeArrowheads="1"/>
          </p:cNvSpPr>
          <p:nvPr/>
        </p:nvSpPr>
        <p:spPr bwMode="auto">
          <a:xfrm>
            <a:off x="0" y="714356"/>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0500"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0502"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0504" name="Rectangle 2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0505" name="Rectangle 25"/>
          <p:cNvSpPr>
            <a:spLocks noChangeArrowheads="1"/>
          </p:cNvSpPr>
          <p:nvPr/>
        </p:nvSpPr>
        <p:spPr bwMode="auto">
          <a:xfrm>
            <a:off x="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0507" name="Rectangle 2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0508" name="Rectangle 28"/>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cxnSp>
        <p:nvCxnSpPr>
          <p:cNvPr id="40" name="Elbow Connector 39"/>
          <p:cNvCxnSpPr>
            <a:cxnSpLocks/>
            <a:stCxn id="68" idx="1"/>
            <a:endCxn id="6" idx="1"/>
          </p:cNvCxnSpPr>
          <p:nvPr/>
        </p:nvCxnSpPr>
        <p:spPr>
          <a:xfrm rot="10800000" flipH="1" flipV="1">
            <a:off x="571472" y="1510045"/>
            <a:ext cx="642942" cy="2658224"/>
          </a:xfrm>
          <a:prstGeom prst="bentConnector3">
            <a:avLst>
              <a:gd name="adj1" fmla="val -3555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511" name="Rectangle 3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0512" name="Rectangle 32"/>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0513" name="Rectangle 33"/>
          <p:cNvSpPr>
            <a:spLocks noChangeArrowheads="1"/>
          </p:cNvSpPr>
          <p:nvPr/>
        </p:nvSpPr>
        <p:spPr bwMode="auto">
          <a:xfrm>
            <a:off x="0" y="1181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46" name="Rectangle 45"/>
          <p:cNvSpPr/>
          <p:nvPr/>
        </p:nvSpPr>
        <p:spPr>
          <a:xfrm>
            <a:off x="4071934" y="3483908"/>
            <a:ext cx="2357454" cy="1357322"/>
          </a:xfrm>
          <a:prstGeom prst="rect">
            <a:avLst/>
          </a:prstGeom>
        </p:spPr>
        <p:style>
          <a:lnRef idx="1">
            <a:schemeClr val="accent3"/>
          </a:lnRef>
          <a:fillRef idx="2">
            <a:schemeClr val="accent3"/>
          </a:fillRef>
          <a:effectRef idx="1">
            <a:schemeClr val="accent3"/>
          </a:effectRef>
          <a:fontRef idx="minor">
            <a:schemeClr val="dk1"/>
          </a:fontRef>
        </p:style>
        <p:txBody>
          <a:bodyPr rtlCol="1" anchor="ctr"/>
          <a:lstStyle/>
          <a:p>
            <a:r>
              <a:rPr lang="en-US" sz="1500" b="1" dirty="0"/>
              <a:t>(2)</a:t>
            </a:r>
            <a:r>
              <a:rPr lang="en-US" sz="1500" dirty="0"/>
              <a:t> Provide a transformation matrix to get orthogonal bipolar form of the former  generated bipolar patterns.</a:t>
            </a:r>
            <a:endParaRPr lang="fa-IR" sz="1500" dirty="0"/>
          </a:p>
        </p:txBody>
      </p:sp>
      <p:cxnSp>
        <p:nvCxnSpPr>
          <p:cNvPr id="56" name="Straight Arrow Connector 55"/>
          <p:cNvCxnSpPr>
            <a:stCxn id="46" idx="3"/>
            <a:endCxn id="8" idx="1"/>
          </p:cNvCxnSpPr>
          <p:nvPr/>
        </p:nvCxnSpPr>
        <p:spPr>
          <a:xfrm>
            <a:off x="6429388" y="4162569"/>
            <a:ext cx="285752" cy="1588"/>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571472" y="1340768"/>
            <a:ext cx="5152656" cy="3385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b="1" dirty="0">
                <a:solidFill>
                  <a:srgbClr val="0070C0"/>
                </a:solidFill>
              </a:rPr>
              <a:t>For Arbitrary number of non-orthogonal analogue inputs:</a:t>
            </a:r>
            <a:endParaRPr lang="fa-IR"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74638"/>
            <a:ext cx="5929354" cy="1143000"/>
          </a:xfrm>
        </p:spPr>
        <p:txBody>
          <a:bodyPr>
            <a:normAutofit/>
          </a:bodyPr>
          <a:lstStyle/>
          <a:p>
            <a:r>
              <a:rPr lang="en-US" sz="2400" dirty="0">
                <a:solidFill>
                  <a:srgbClr val="FF0000"/>
                </a:solidFill>
              </a:rPr>
              <a:t>Restoring arbitrary number of patterns </a:t>
            </a:r>
            <a:br>
              <a:rPr lang="en-US" sz="2000" dirty="0"/>
            </a:br>
            <a:r>
              <a:rPr lang="en-US" sz="1600" b="1" dirty="0"/>
              <a:t>without dimension extending and orthogonal transformation</a:t>
            </a:r>
            <a:endParaRPr lang="fa-IR" sz="1600" b="1" dirty="0"/>
          </a:p>
        </p:txBody>
      </p:sp>
      <p:sp>
        <p:nvSpPr>
          <p:cNvPr id="4" name="Footer Placeholder 3"/>
          <p:cNvSpPr>
            <a:spLocks noGrp="1"/>
          </p:cNvSpPr>
          <p:nvPr>
            <p:ph type="ftr" sz="quarter" idx="11"/>
          </p:nvPr>
        </p:nvSpPr>
        <p:spPr/>
        <p:txBody>
          <a:bodyPr/>
          <a:lstStyle/>
          <a:p>
            <a:r>
              <a:rPr lang="en-US" dirty="0"/>
              <a:t>Ahmad </a:t>
            </a:r>
            <a:r>
              <a:rPr lang="en-US" dirty="0" err="1"/>
              <a:t>Kalhor</a:t>
            </a:r>
            <a:r>
              <a:rPr lang="en-US" dirty="0"/>
              <a:t>- University of Tehran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7680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76803" name="Rectangle 3"/>
          <p:cNvSpPr>
            <a:spLocks noChangeArrowheads="1"/>
          </p:cNvSpPr>
          <p:nvPr/>
        </p:nvSpPr>
        <p:spPr bwMode="auto">
          <a:xfrm>
            <a:off x="0" y="6191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7680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76806" name="Rectangle 6"/>
          <p:cNvSpPr>
            <a:spLocks noChangeArrowheads="1"/>
          </p:cNvSpPr>
          <p:nvPr/>
        </p:nvSpPr>
        <p:spPr bwMode="auto">
          <a:xfrm>
            <a:off x="0" y="6191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76808"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76809" name="Rectangle 9"/>
          <p:cNvSpPr>
            <a:spLocks noChangeArrowheads="1"/>
          </p:cNvSpPr>
          <p:nvPr/>
        </p:nvSpPr>
        <p:spPr bwMode="auto">
          <a:xfrm>
            <a:off x="0" y="6191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76811"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76812" name="Rectangle 12"/>
          <p:cNvSpPr>
            <a:spLocks noChangeArrowheads="1"/>
          </p:cNvSpPr>
          <p:nvPr/>
        </p:nvSpPr>
        <p:spPr bwMode="auto">
          <a:xfrm>
            <a:off x="0" y="6191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76814"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76815" name="Rectangle 15"/>
          <p:cNvSpPr>
            <a:spLocks noChangeArrowheads="1"/>
          </p:cNvSpPr>
          <p:nvPr/>
        </p:nvSpPr>
        <p:spPr bwMode="auto">
          <a:xfrm>
            <a:off x="0" y="6191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34" name="TextBox 33"/>
          <p:cNvSpPr txBox="1"/>
          <p:nvPr/>
        </p:nvSpPr>
        <p:spPr>
          <a:xfrm>
            <a:off x="357158" y="1357298"/>
            <a:ext cx="8286808" cy="4401205"/>
          </a:xfrm>
          <a:prstGeom prst="rect">
            <a:avLst/>
          </a:prstGeom>
        </p:spPr>
        <p:style>
          <a:lnRef idx="2">
            <a:schemeClr val="accent2"/>
          </a:lnRef>
          <a:fillRef idx="1">
            <a:schemeClr val="lt1"/>
          </a:fillRef>
          <a:effectRef idx="0">
            <a:schemeClr val="accent2"/>
          </a:effectRef>
          <a:fontRef idx="minor">
            <a:schemeClr val="dk1"/>
          </a:fontRef>
        </p:style>
        <p:txBody>
          <a:bodyPr wrap="square" rtlCol="1">
            <a:spAutoFit/>
          </a:bodyPr>
          <a:lstStyle/>
          <a:p>
            <a:pPr marL="342900" indent="-342900">
              <a:buFont typeface="+mj-lt"/>
              <a:buAutoNum type="arabicPeriod"/>
            </a:pPr>
            <a:r>
              <a:rPr lang="en-US" sz="1400" b="1" dirty="0">
                <a:solidFill>
                  <a:srgbClr val="002060"/>
                </a:solidFill>
              </a:rPr>
              <a:t>Assume it is aimed  to train a network which associate different input patterns {S</a:t>
            </a:r>
            <a:r>
              <a:rPr lang="en-US" sz="1400" b="1" baseline="-25000" dirty="0">
                <a:solidFill>
                  <a:srgbClr val="002060"/>
                </a:solidFill>
              </a:rPr>
              <a:t>i</a:t>
            </a:r>
            <a:r>
              <a:rPr lang="en-US" sz="1400" b="1" dirty="0">
                <a:solidFill>
                  <a:srgbClr val="002060"/>
                </a:solidFill>
              </a:rPr>
              <a:t>  </a:t>
            </a:r>
            <a:r>
              <a:rPr lang="en-US" sz="1400" b="1" dirty="0" err="1">
                <a:solidFill>
                  <a:srgbClr val="002060"/>
                </a:solidFill>
              </a:rPr>
              <a:t>i</a:t>
            </a:r>
            <a:r>
              <a:rPr lang="en-US" sz="1400" b="1" dirty="0">
                <a:solidFill>
                  <a:srgbClr val="002060"/>
                </a:solidFill>
              </a:rPr>
              <a:t>=1,2..,P}   to target patterns {</a:t>
            </a:r>
            <a:r>
              <a:rPr lang="en-US" sz="1400" b="1" dirty="0" err="1">
                <a:solidFill>
                  <a:srgbClr val="002060"/>
                </a:solidFill>
              </a:rPr>
              <a:t>t</a:t>
            </a:r>
            <a:r>
              <a:rPr lang="en-US" sz="1400" b="1" baseline="-25000" dirty="0" err="1">
                <a:solidFill>
                  <a:srgbClr val="002060"/>
                </a:solidFill>
              </a:rPr>
              <a:t>i</a:t>
            </a:r>
            <a:r>
              <a:rPr lang="en-US" sz="1400" b="1" dirty="0">
                <a:solidFill>
                  <a:srgbClr val="002060"/>
                </a:solidFill>
              </a:rPr>
              <a:t>  </a:t>
            </a:r>
            <a:r>
              <a:rPr lang="en-US" sz="1400" b="1" dirty="0" err="1">
                <a:solidFill>
                  <a:srgbClr val="002060"/>
                </a:solidFill>
              </a:rPr>
              <a:t>i</a:t>
            </a:r>
            <a:r>
              <a:rPr lang="en-US" sz="1400" b="1" dirty="0">
                <a:solidFill>
                  <a:srgbClr val="002060"/>
                </a:solidFill>
              </a:rPr>
              <a:t>=1,2..,P} .</a:t>
            </a:r>
          </a:p>
          <a:p>
            <a:pPr marL="342900" indent="-342900">
              <a:buFont typeface="+mj-lt"/>
              <a:buAutoNum type="arabicPeriod"/>
            </a:pPr>
            <a:r>
              <a:rPr lang="en-US" sz="1400" b="1" dirty="0">
                <a:solidFill>
                  <a:srgbClr val="002060"/>
                </a:solidFill>
              </a:rPr>
              <a:t>Define a nonlinear scalar function with n-dimensional input variable: y=f(x). Such function must have at least “P” local minimum points :{y=</a:t>
            </a:r>
            <a:r>
              <a:rPr lang="en-US" sz="1400" b="1" dirty="0" err="1">
                <a:solidFill>
                  <a:srgbClr val="002060"/>
                </a:solidFill>
              </a:rPr>
              <a:t>f</a:t>
            </a:r>
            <a:r>
              <a:rPr lang="en-US" sz="1400" b="1" baseline="-25000" dirty="0" err="1">
                <a:solidFill>
                  <a:srgbClr val="002060"/>
                </a:solidFill>
              </a:rPr>
              <a:t>i</a:t>
            </a:r>
            <a:r>
              <a:rPr lang="en-US" sz="1400" b="1" dirty="0">
                <a:solidFill>
                  <a:srgbClr val="002060"/>
                </a:solidFill>
              </a:rPr>
              <a:t>  </a:t>
            </a:r>
            <a:r>
              <a:rPr lang="en-US" sz="1400" b="1" dirty="0" err="1">
                <a:solidFill>
                  <a:srgbClr val="002060"/>
                </a:solidFill>
              </a:rPr>
              <a:t>i</a:t>
            </a:r>
            <a:r>
              <a:rPr lang="en-US" sz="1400" b="1" dirty="0">
                <a:solidFill>
                  <a:srgbClr val="002060"/>
                </a:solidFill>
              </a:rPr>
              <a:t>=1,2..,P} at {x=S</a:t>
            </a:r>
            <a:r>
              <a:rPr lang="en-US" sz="1400" b="1" baseline="-25000" dirty="0">
                <a:solidFill>
                  <a:srgbClr val="002060"/>
                </a:solidFill>
              </a:rPr>
              <a:t>i</a:t>
            </a:r>
            <a:r>
              <a:rPr lang="en-US" sz="1400" b="1" dirty="0">
                <a:solidFill>
                  <a:srgbClr val="002060"/>
                </a:solidFill>
              </a:rPr>
              <a:t>  </a:t>
            </a:r>
            <a:r>
              <a:rPr lang="en-US" sz="1400" b="1" dirty="0" err="1">
                <a:solidFill>
                  <a:srgbClr val="002060"/>
                </a:solidFill>
              </a:rPr>
              <a:t>i</a:t>
            </a:r>
            <a:r>
              <a:rPr lang="en-US" sz="1400" b="1" dirty="0">
                <a:solidFill>
                  <a:srgbClr val="002060"/>
                </a:solidFill>
              </a:rPr>
              <a:t>=1,2..,P} .</a:t>
            </a:r>
          </a:p>
          <a:p>
            <a:pPr marL="342900" indent="-342900">
              <a:buFont typeface="+mj-lt"/>
              <a:buAutoNum type="arabicPeriod"/>
            </a:pPr>
            <a:r>
              <a:rPr lang="en-US" sz="1400" b="1" dirty="0">
                <a:solidFill>
                  <a:srgbClr val="002060"/>
                </a:solidFill>
              </a:rPr>
              <a:t>Assume that each local minimum point  (y=</a:t>
            </a:r>
            <a:r>
              <a:rPr lang="en-US" sz="1400" b="1" dirty="0" err="1">
                <a:solidFill>
                  <a:srgbClr val="002060"/>
                </a:solidFill>
              </a:rPr>
              <a:t>f</a:t>
            </a:r>
            <a:r>
              <a:rPr lang="en-US" sz="1400" b="1" baseline="-25000" dirty="0" err="1">
                <a:solidFill>
                  <a:srgbClr val="002060"/>
                </a:solidFill>
              </a:rPr>
              <a:t>i</a:t>
            </a:r>
            <a:r>
              <a:rPr lang="en-US" sz="1400" b="1" dirty="0">
                <a:solidFill>
                  <a:srgbClr val="002060"/>
                </a:solidFill>
              </a:rPr>
              <a:t>) denotes the output patterns (</a:t>
            </a:r>
            <a:r>
              <a:rPr lang="en-US" sz="1400" b="1" dirty="0" err="1">
                <a:solidFill>
                  <a:srgbClr val="002060"/>
                </a:solidFill>
              </a:rPr>
              <a:t>t</a:t>
            </a:r>
            <a:r>
              <a:rPr lang="en-US" sz="1400" b="1" baseline="-25000" dirty="0" err="1">
                <a:solidFill>
                  <a:srgbClr val="002060"/>
                </a:solidFill>
              </a:rPr>
              <a:t>i</a:t>
            </a:r>
            <a:r>
              <a:rPr lang="en-US" sz="1400" b="1" dirty="0">
                <a:solidFill>
                  <a:srgbClr val="002060"/>
                </a:solidFill>
              </a:rPr>
              <a:t>) and for two equal (not equal) output patterns two corresponding levels are equal (not equal) .</a:t>
            </a:r>
          </a:p>
          <a:p>
            <a:pPr marL="342900" indent="-342900">
              <a:buFont typeface="+mj-lt"/>
              <a:buAutoNum type="arabicPeriod"/>
            </a:pPr>
            <a:r>
              <a:rPr lang="en-US" sz="1400" b="1" dirty="0">
                <a:solidFill>
                  <a:srgbClr val="002060"/>
                </a:solidFill>
              </a:rPr>
              <a:t>Now define a network which has two sequenced parts. At the First part the Network in a recurrent structure updates the input pattern by Gradient descent of the defined function. At the second part the Network produce the output of the function based on the updated input (by the first part).</a:t>
            </a:r>
          </a:p>
          <a:p>
            <a:pPr marL="342900" indent="-342900">
              <a:buFont typeface="+mj-lt"/>
              <a:buAutoNum type="arabicPeriod"/>
            </a:pPr>
            <a:r>
              <a:rPr lang="en-US" sz="1400" b="1" dirty="0">
                <a:solidFill>
                  <a:srgbClr val="002060"/>
                </a:solidFill>
              </a:rPr>
              <a:t>It is expected that the network at first part converges to an input pattern (</a:t>
            </a:r>
            <a:r>
              <a:rPr lang="en-US" sz="1400" b="1" dirty="0" err="1">
                <a:solidFill>
                  <a:srgbClr val="002060"/>
                </a:solidFill>
              </a:rPr>
              <a:t>S</a:t>
            </a:r>
            <a:r>
              <a:rPr lang="en-US" sz="1400" b="1" baseline="-25000" dirty="0" err="1">
                <a:solidFill>
                  <a:srgbClr val="002060"/>
                </a:solidFill>
              </a:rPr>
              <a:t>j</a:t>
            </a:r>
            <a:r>
              <a:rPr lang="en-US" sz="1400" b="1" dirty="0">
                <a:solidFill>
                  <a:srgbClr val="002060"/>
                </a:solidFill>
              </a:rPr>
              <a:t>) and in the second part (</a:t>
            </a:r>
            <a:r>
              <a:rPr lang="en-US" sz="1400" b="1" dirty="0" err="1">
                <a:solidFill>
                  <a:srgbClr val="002060"/>
                </a:solidFill>
              </a:rPr>
              <a:t>f</a:t>
            </a:r>
            <a:r>
              <a:rPr lang="en-US" sz="1400" b="1" baseline="-25000" dirty="0" err="1">
                <a:solidFill>
                  <a:srgbClr val="002060"/>
                </a:solidFill>
              </a:rPr>
              <a:t>j</a:t>
            </a:r>
            <a:r>
              <a:rPr lang="en-US" sz="1400" b="1" dirty="0">
                <a:solidFill>
                  <a:srgbClr val="002060"/>
                </a:solidFill>
              </a:rPr>
              <a:t>) will be appeared which is considered as a label for (</a:t>
            </a:r>
            <a:r>
              <a:rPr lang="en-US" sz="1400" b="1" dirty="0" err="1">
                <a:solidFill>
                  <a:srgbClr val="002060"/>
                </a:solidFill>
              </a:rPr>
              <a:t>t</a:t>
            </a:r>
            <a:r>
              <a:rPr lang="en-US" sz="1400" b="1" baseline="-25000" dirty="0" err="1">
                <a:solidFill>
                  <a:srgbClr val="002060"/>
                </a:solidFill>
              </a:rPr>
              <a:t>j</a:t>
            </a:r>
            <a:r>
              <a:rPr lang="en-US" sz="1400" b="1" dirty="0">
                <a:solidFill>
                  <a:srgbClr val="002060"/>
                </a:solidFill>
              </a:rPr>
              <a:t>).</a:t>
            </a:r>
          </a:p>
          <a:p>
            <a:pPr marL="342900" indent="-342900">
              <a:buFont typeface="+mj-lt"/>
              <a:buAutoNum type="arabicPeriod"/>
            </a:pPr>
            <a:endParaRPr lang="en-US" sz="1400" b="1" dirty="0">
              <a:solidFill>
                <a:srgbClr val="002060"/>
              </a:solidFill>
            </a:endParaRPr>
          </a:p>
          <a:p>
            <a:pPr marL="342900" indent="-342900">
              <a:buFont typeface="+mj-lt"/>
              <a:buAutoNum type="arabicPeriod"/>
            </a:pPr>
            <a:endParaRPr lang="en-US" sz="1400" b="1" dirty="0">
              <a:solidFill>
                <a:srgbClr val="002060"/>
              </a:solidFill>
            </a:endParaRPr>
          </a:p>
          <a:p>
            <a:pPr marL="342900" indent="-342900">
              <a:buFont typeface="+mj-lt"/>
              <a:buAutoNum type="arabicPeriod"/>
            </a:pPr>
            <a:endParaRPr lang="en-US" sz="1400" b="1" dirty="0">
              <a:solidFill>
                <a:srgbClr val="002060"/>
              </a:solidFill>
            </a:endParaRPr>
          </a:p>
          <a:p>
            <a:pPr marL="342900" indent="-342900">
              <a:buFont typeface="+mj-lt"/>
              <a:buAutoNum type="arabicPeriod"/>
            </a:pPr>
            <a:endParaRPr lang="en-US" sz="1400" b="1" dirty="0">
              <a:solidFill>
                <a:srgbClr val="002060"/>
              </a:solidFill>
            </a:endParaRPr>
          </a:p>
          <a:p>
            <a:pPr marL="342900" indent="-342900">
              <a:buFont typeface="+mj-lt"/>
              <a:buAutoNum type="arabicPeriod"/>
            </a:pPr>
            <a:endParaRPr lang="en-US" sz="1400" b="1" dirty="0">
              <a:solidFill>
                <a:srgbClr val="002060"/>
              </a:solidFill>
            </a:endParaRPr>
          </a:p>
          <a:p>
            <a:pPr marL="342900" indent="-342900">
              <a:buFont typeface="+mj-lt"/>
              <a:buAutoNum type="arabicPeriod"/>
            </a:pPr>
            <a:endParaRPr lang="en-US" sz="1400" b="1" dirty="0">
              <a:solidFill>
                <a:srgbClr val="002060"/>
              </a:solidFill>
            </a:endParaRPr>
          </a:p>
          <a:p>
            <a:pPr marL="342900" indent="-342900">
              <a:buFont typeface="+mj-lt"/>
              <a:buAutoNum type="arabicPeriod"/>
            </a:pPr>
            <a:endParaRPr lang="en-US" sz="1400" b="1" dirty="0">
              <a:solidFill>
                <a:srgbClr val="002060"/>
              </a:solidFill>
            </a:endParaRPr>
          </a:p>
          <a:p>
            <a:pPr marL="342900" indent="-342900">
              <a:buFont typeface="+mj-lt"/>
              <a:buAutoNum type="arabicPeriod"/>
            </a:pPr>
            <a:endParaRPr lang="en-US" sz="1400" b="1" dirty="0">
              <a:solidFill>
                <a:srgbClr val="002060"/>
              </a:solidFill>
            </a:endParaRPr>
          </a:p>
          <a:p>
            <a:pPr marL="342900" indent="-342900">
              <a:buFont typeface="+mj-lt"/>
              <a:buAutoNum type="arabicPeriod"/>
            </a:pPr>
            <a:endParaRPr lang="en-US" sz="1400" b="1" dirty="0">
              <a:solidFill>
                <a:srgbClr val="002060"/>
              </a:solidFill>
            </a:endParaRPr>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45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458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4586"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458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4590"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4592"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459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4596" name="Rectangle 2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4597" name="Rectangle 21"/>
          <p:cNvSpPr>
            <a:spLocks noChangeArrowheads="1"/>
          </p:cNvSpPr>
          <p:nvPr/>
        </p:nvSpPr>
        <p:spPr bwMode="auto">
          <a:xfrm>
            <a:off x="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4599" name="Rectangle 2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4600" name="Rectangle 24"/>
          <p:cNvSpPr>
            <a:spLocks noChangeArrowheads="1"/>
          </p:cNvSpPr>
          <p:nvPr/>
        </p:nvSpPr>
        <p:spPr bwMode="auto">
          <a:xfrm>
            <a:off x="0" y="7715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460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4604" name="Rectangle 2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4606" name="Rectangle 3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4607" name="Rectangle 31"/>
          <p:cNvSpPr>
            <a:spLocks noChangeArrowheads="1"/>
          </p:cNvSpPr>
          <p:nvPr/>
        </p:nvSpPr>
        <p:spPr bwMode="auto">
          <a:xfrm>
            <a:off x="0" y="785794"/>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4609" name="Rectangle 3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grpSp>
        <p:nvGrpSpPr>
          <p:cNvPr id="133" name="Group 132"/>
          <p:cNvGrpSpPr/>
          <p:nvPr/>
        </p:nvGrpSpPr>
        <p:grpSpPr>
          <a:xfrm>
            <a:off x="4572000" y="4500570"/>
            <a:ext cx="4000528" cy="571504"/>
            <a:chOff x="4929190" y="4357694"/>
            <a:chExt cx="4000528" cy="571504"/>
          </a:xfrm>
        </p:grpSpPr>
        <p:sp>
          <p:nvSpPr>
            <p:cNvPr id="81" name="Rounded Rectangle 80"/>
            <p:cNvSpPr/>
            <p:nvPr/>
          </p:nvSpPr>
          <p:spPr>
            <a:xfrm>
              <a:off x="5429256" y="4357694"/>
              <a:ext cx="1143008" cy="571504"/>
            </a:xfrm>
            <a:prstGeom prst="roundRect">
              <a:avLst/>
            </a:prstGeom>
          </p:spPr>
          <p:style>
            <a:lnRef idx="2">
              <a:schemeClr val="accent3"/>
            </a:lnRef>
            <a:fillRef idx="1">
              <a:schemeClr val="lt1"/>
            </a:fillRef>
            <a:effectRef idx="0">
              <a:schemeClr val="accent3"/>
            </a:effectRef>
            <a:fontRef idx="minor">
              <a:schemeClr val="dk1"/>
            </a:fontRef>
          </p:style>
          <p:txBody>
            <a:bodyPr rtlCol="1" anchor="ctr"/>
            <a:lstStyle/>
            <a:p>
              <a:pPr algn="ctr"/>
              <a:endParaRPr lang="fa-IR"/>
            </a:p>
          </p:txBody>
        </p:sp>
        <p:sp>
          <p:nvSpPr>
            <p:cNvPr id="88" name="Rounded Rectangle 87"/>
            <p:cNvSpPr/>
            <p:nvPr/>
          </p:nvSpPr>
          <p:spPr>
            <a:xfrm>
              <a:off x="6929454" y="4357694"/>
              <a:ext cx="1000132" cy="571504"/>
            </a:xfrm>
            <a:prstGeom prst="roundRect">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fa-IR"/>
            </a:p>
          </p:txBody>
        </p:sp>
        <p:pic>
          <p:nvPicPr>
            <p:cNvPr id="89" name="Picture 1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072330" y="4572008"/>
              <a:ext cx="542925" cy="161925"/>
            </a:xfrm>
            <a:prstGeom prst="rect">
              <a:avLst/>
            </a:prstGeom>
            <a:noFill/>
          </p:spPr>
        </p:pic>
        <p:cxnSp>
          <p:nvCxnSpPr>
            <p:cNvPr id="94" name="Straight Arrow Connector 93"/>
            <p:cNvCxnSpPr/>
            <p:nvPr/>
          </p:nvCxnSpPr>
          <p:spPr>
            <a:xfrm>
              <a:off x="5072066" y="4713296"/>
              <a:ext cx="357190" cy="15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1" idx="3"/>
              <a:endCxn id="88" idx="1"/>
            </p:cNvCxnSpPr>
            <p:nvPr/>
          </p:nvCxnSpPr>
          <p:spPr>
            <a:xfrm>
              <a:off x="6572264" y="4643446"/>
              <a:ext cx="35719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4595" name="Picture 19"/>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214942" y="4767273"/>
              <a:ext cx="161925" cy="161925"/>
            </a:xfrm>
            <a:prstGeom prst="rect">
              <a:avLst/>
            </a:prstGeom>
            <a:noFill/>
          </p:spPr>
        </p:pic>
        <p:pic>
          <p:nvPicPr>
            <p:cNvPr id="24601" name="Picture 2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643702" y="4695835"/>
              <a:ext cx="161925" cy="161925"/>
            </a:xfrm>
            <a:prstGeom prst="rect">
              <a:avLst/>
            </a:prstGeom>
            <a:noFill/>
          </p:spPr>
        </p:pic>
        <p:pic>
          <p:nvPicPr>
            <p:cNvPr id="24603" name="Picture 27"/>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8310593" y="4572008"/>
              <a:ext cx="619125" cy="161925"/>
            </a:xfrm>
            <a:prstGeom prst="rect">
              <a:avLst/>
            </a:prstGeom>
            <a:noFill/>
          </p:spPr>
        </p:pic>
        <p:cxnSp>
          <p:nvCxnSpPr>
            <p:cNvPr id="113" name="Straight Arrow Connector 112"/>
            <p:cNvCxnSpPr/>
            <p:nvPr/>
          </p:nvCxnSpPr>
          <p:spPr>
            <a:xfrm flipV="1">
              <a:off x="7934348" y="4643446"/>
              <a:ext cx="280990" cy="9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hape 114"/>
            <p:cNvCxnSpPr/>
            <p:nvPr/>
          </p:nvCxnSpPr>
          <p:spPr>
            <a:xfrm rot="10800000">
              <a:off x="5429256" y="4641857"/>
              <a:ext cx="1428760" cy="1588"/>
            </a:xfrm>
            <a:prstGeom prst="bentConnector5">
              <a:avLst>
                <a:gd name="adj1" fmla="val 14000"/>
                <a:gd name="adj2" fmla="val 25291947"/>
                <a:gd name="adj3" fmla="val 112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605" name="Picture 29"/>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5475446" y="4500571"/>
              <a:ext cx="1025347" cy="285752"/>
            </a:xfrm>
            <a:prstGeom prst="rect">
              <a:avLst/>
            </a:prstGeom>
            <a:noFill/>
          </p:spPr>
        </p:pic>
        <p:pic>
          <p:nvPicPr>
            <p:cNvPr id="24608" name="Picture 32"/>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929190" y="4624397"/>
              <a:ext cx="76200" cy="161925"/>
            </a:xfrm>
            <a:prstGeom prst="rect">
              <a:avLst/>
            </a:prstGeom>
            <a:noFill/>
          </p:spPr>
        </p:pic>
      </p:grpSp>
      <p:grpSp>
        <p:nvGrpSpPr>
          <p:cNvPr id="136" name="Group 135"/>
          <p:cNvGrpSpPr/>
          <p:nvPr/>
        </p:nvGrpSpPr>
        <p:grpSpPr>
          <a:xfrm>
            <a:off x="571472" y="4071943"/>
            <a:ext cx="3786214" cy="1428760"/>
            <a:chOff x="571472" y="4071942"/>
            <a:chExt cx="4500594" cy="1590685"/>
          </a:xfrm>
        </p:grpSpPr>
        <p:cxnSp>
          <p:nvCxnSpPr>
            <p:cNvPr id="39" name="Straight Arrow Connector 38"/>
            <p:cNvCxnSpPr/>
            <p:nvPr/>
          </p:nvCxnSpPr>
          <p:spPr>
            <a:xfrm>
              <a:off x="1214414" y="5429264"/>
              <a:ext cx="38576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34" name="Group 133"/>
            <p:cNvGrpSpPr/>
            <p:nvPr/>
          </p:nvGrpSpPr>
          <p:grpSpPr>
            <a:xfrm>
              <a:off x="571472" y="4071942"/>
              <a:ext cx="4257680" cy="1590685"/>
              <a:chOff x="571472" y="4071942"/>
              <a:chExt cx="4257680" cy="1590685"/>
            </a:xfrm>
          </p:grpSpPr>
          <p:sp>
            <p:nvSpPr>
              <p:cNvPr id="36" name="Freeform 35"/>
              <p:cNvSpPr/>
              <p:nvPr/>
            </p:nvSpPr>
            <p:spPr>
              <a:xfrm>
                <a:off x="1285852" y="4117989"/>
                <a:ext cx="3543300" cy="1239837"/>
              </a:xfrm>
              <a:custGeom>
                <a:avLst/>
                <a:gdLst>
                  <a:gd name="connsiteX0" fmla="*/ 0 w 3543300"/>
                  <a:gd name="connsiteY0" fmla="*/ 44450 h 1239837"/>
                  <a:gd name="connsiteX1" fmla="*/ 180975 w 3543300"/>
                  <a:gd name="connsiteY1" fmla="*/ 215900 h 1239837"/>
                  <a:gd name="connsiteX2" fmla="*/ 314325 w 3543300"/>
                  <a:gd name="connsiteY2" fmla="*/ 730250 h 1239837"/>
                  <a:gd name="connsiteX3" fmla="*/ 590550 w 3543300"/>
                  <a:gd name="connsiteY3" fmla="*/ 254000 h 1239837"/>
                  <a:gd name="connsiteX4" fmla="*/ 962025 w 3543300"/>
                  <a:gd name="connsiteY4" fmla="*/ 977900 h 1239837"/>
                  <a:gd name="connsiteX5" fmla="*/ 1276350 w 3543300"/>
                  <a:gd name="connsiteY5" fmla="*/ 339725 h 1239837"/>
                  <a:gd name="connsiteX6" fmla="*/ 1619250 w 3543300"/>
                  <a:gd name="connsiteY6" fmla="*/ 854075 h 1239837"/>
                  <a:gd name="connsiteX7" fmla="*/ 2114550 w 3543300"/>
                  <a:gd name="connsiteY7" fmla="*/ 63500 h 1239837"/>
                  <a:gd name="connsiteX8" fmla="*/ 2371725 w 3543300"/>
                  <a:gd name="connsiteY8" fmla="*/ 1235075 h 1239837"/>
                  <a:gd name="connsiteX9" fmla="*/ 2524125 w 3543300"/>
                  <a:gd name="connsiteY9" fmla="*/ 92075 h 1239837"/>
                  <a:gd name="connsiteX10" fmla="*/ 3171825 w 3543300"/>
                  <a:gd name="connsiteY10" fmla="*/ 739775 h 1239837"/>
                  <a:gd name="connsiteX11" fmla="*/ 3543300 w 3543300"/>
                  <a:gd name="connsiteY11" fmla="*/ 73025 h 1239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43300" h="1239837">
                    <a:moveTo>
                      <a:pt x="0" y="44450"/>
                    </a:moveTo>
                    <a:cubicBezTo>
                      <a:pt x="64294" y="73025"/>
                      <a:pt x="128588" y="101600"/>
                      <a:pt x="180975" y="215900"/>
                    </a:cubicBezTo>
                    <a:cubicBezTo>
                      <a:pt x="233363" y="330200"/>
                      <a:pt x="246063" y="723900"/>
                      <a:pt x="314325" y="730250"/>
                    </a:cubicBezTo>
                    <a:cubicBezTo>
                      <a:pt x="382588" y="736600"/>
                      <a:pt x="482600" y="212725"/>
                      <a:pt x="590550" y="254000"/>
                    </a:cubicBezTo>
                    <a:cubicBezTo>
                      <a:pt x="698500" y="295275"/>
                      <a:pt x="847725" y="963612"/>
                      <a:pt x="962025" y="977900"/>
                    </a:cubicBezTo>
                    <a:cubicBezTo>
                      <a:pt x="1076325" y="992188"/>
                      <a:pt x="1166813" y="360362"/>
                      <a:pt x="1276350" y="339725"/>
                    </a:cubicBezTo>
                    <a:cubicBezTo>
                      <a:pt x="1385887" y="319088"/>
                      <a:pt x="1479550" y="900113"/>
                      <a:pt x="1619250" y="854075"/>
                    </a:cubicBezTo>
                    <a:cubicBezTo>
                      <a:pt x="1758950" y="808038"/>
                      <a:pt x="1989138" y="0"/>
                      <a:pt x="2114550" y="63500"/>
                    </a:cubicBezTo>
                    <a:cubicBezTo>
                      <a:pt x="2239962" y="127000"/>
                      <a:pt x="2303463" y="1230313"/>
                      <a:pt x="2371725" y="1235075"/>
                    </a:cubicBezTo>
                    <a:cubicBezTo>
                      <a:pt x="2439987" y="1239837"/>
                      <a:pt x="2390775" y="174625"/>
                      <a:pt x="2524125" y="92075"/>
                    </a:cubicBezTo>
                    <a:cubicBezTo>
                      <a:pt x="2657475" y="9525"/>
                      <a:pt x="3001963" y="742950"/>
                      <a:pt x="3171825" y="739775"/>
                    </a:cubicBezTo>
                    <a:cubicBezTo>
                      <a:pt x="3341687" y="736600"/>
                      <a:pt x="3442493" y="404812"/>
                      <a:pt x="3543300" y="73025"/>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a:p>
            </p:txBody>
          </p:sp>
          <p:cxnSp>
            <p:nvCxnSpPr>
              <p:cNvPr id="38" name="Straight Arrow Connector 37"/>
              <p:cNvCxnSpPr/>
              <p:nvPr/>
            </p:nvCxnSpPr>
            <p:spPr>
              <a:xfrm rot="5400000" flipH="1" flipV="1">
                <a:off x="535753" y="4750603"/>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214414" y="4857760"/>
                <a:ext cx="357190"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flipH="1" flipV="1">
                <a:off x="1286249" y="5143115"/>
                <a:ext cx="571504" cy="79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1571604" y="4786322"/>
                <a:ext cx="71438"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24577" name="Picture 1"/>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1571604" y="5429264"/>
                <a:ext cx="123825" cy="161925"/>
              </a:xfrm>
              <a:prstGeom prst="rect">
                <a:avLst/>
              </a:prstGeom>
              <a:noFill/>
            </p:spPr>
          </p:pic>
          <p:pic>
            <p:nvPicPr>
              <p:cNvPr id="24579" name="Picture 3"/>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1000100" y="4786322"/>
                <a:ext cx="114300" cy="161925"/>
              </a:xfrm>
              <a:prstGeom prst="rect">
                <a:avLst/>
              </a:prstGeom>
              <a:noFill/>
            </p:spPr>
          </p:pic>
          <p:cxnSp>
            <p:nvCxnSpPr>
              <p:cNvPr id="66" name="Straight Connector 65"/>
              <p:cNvCxnSpPr/>
              <p:nvPr/>
            </p:nvCxnSpPr>
            <p:spPr>
              <a:xfrm rot="5400000" flipH="1" flipV="1">
                <a:off x="2714215" y="5214553"/>
                <a:ext cx="428628" cy="79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1214414" y="5000636"/>
                <a:ext cx="1704988" cy="95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4581" name="Picture 5"/>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2928926" y="5500702"/>
                <a:ext cx="104775" cy="161925"/>
              </a:xfrm>
              <a:prstGeom prst="rect">
                <a:avLst/>
              </a:prstGeom>
              <a:noFill/>
            </p:spPr>
          </p:pic>
          <p:pic>
            <p:nvPicPr>
              <p:cNvPr id="24583" name="Picture 7"/>
              <p:cNvPicPr>
                <a:picLocks noChangeAspect="1" noChangeArrowheads="1"/>
              </p:cNvPicPr>
              <p:nvPr/>
            </p:nvPicPr>
            <p:blipFill>
              <a:blip r:embed="rId12">
                <a:clrChange>
                  <a:clrFrom>
                    <a:srgbClr val="FFFFFF"/>
                  </a:clrFrom>
                  <a:clrTo>
                    <a:srgbClr val="FFFFFF">
                      <a:alpha val="0"/>
                    </a:srgbClr>
                  </a:clrTo>
                </a:clrChange>
              </a:blip>
              <a:srcRect/>
              <a:stretch>
                <a:fillRect/>
              </a:stretch>
            </p:blipFill>
            <p:spPr bwMode="auto">
              <a:xfrm>
                <a:off x="1000100" y="4929198"/>
                <a:ext cx="95250" cy="161925"/>
              </a:xfrm>
              <a:prstGeom prst="rect">
                <a:avLst/>
              </a:prstGeom>
              <a:noFill/>
            </p:spPr>
          </p:pic>
          <p:sp>
            <p:nvSpPr>
              <p:cNvPr id="77" name="Oval 76"/>
              <p:cNvSpPr/>
              <p:nvPr/>
            </p:nvSpPr>
            <p:spPr>
              <a:xfrm>
                <a:off x="2214546" y="5072074"/>
                <a:ext cx="71438"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78" name="Oval 77"/>
              <p:cNvSpPr/>
              <p:nvPr/>
            </p:nvSpPr>
            <p:spPr>
              <a:xfrm>
                <a:off x="2857488" y="4938722"/>
                <a:ext cx="71438"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79" name="Oval 78"/>
              <p:cNvSpPr/>
              <p:nvPr/>
            </p:nvSpPr>
            <p:spPr>
              <a:xfrm>
                <a:off x="3643306" y="5286388"/>
                <a:ext cx="71438"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80" name="Oval 79"/>
              <p:cNvSpPr/>
              <p:nvPr/>
            </p:nvSpPr>
            <p:spPr>
              <a:xfrm>
                <a:off x="4429124" y="4857760"/>
                <a:ext cx="71438"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24589" name="Picture 1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71472" y="4071942"/>
                <a:ext cx="542925" cy="161925"/>
              </a:xfrm>
              <a:prstGeom prst="rect">
                <a:avLst/>
              </a:prstGeom>
              <a:noFill/>
            </p:spPr>
          </p:pic>
        </p:grpSp>
        <p:pic>
          <p:nvPicPr>
            <p:cNvPr id="135" name="Picture 11"/>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817315" y="5500701"/>
              <a:ext cx="76200" cy="161925"/>
            </a:xfrm>
            <a:prstGeom prst="rect">
              <a:avLst/>
            </a:prstGeom>
            <a:noFill/>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868958"/>
          </a:xfrm>
        </p:spPr>
        <p:txBody>
          <a:bodyPr>
            <a:normAutofit/>
          </a:bodyPr>
          <a:lstStyle/>
          <a:p>
            <a:pPr algn="l"/>
            <a:r>
              <a:rPr lang="en-US" sz="2800" dirty="0"/>
              <a:t>Applications of MNNs</a:t>
            </a:r>
            <a:r>
              <a:rPr lang="fa-IR" sz="2800" dirty="0"/>
              <a:t>:</a:t>
            </a:r>
          </a:p>
        </p:txBody>
      </p:sp>
      <p:sp>
        <p:nvSpPr>
          <p:cNvPr id="3" name="Content Placeholder 2"/>
          <p:cNvSpPr>
            <a:spLocks noGrp="1"/>
          </p:cNvSpPr>
          <p:nvPr>
            <p:ph idx="1"/>
          </p:nvPr>
        </p:nvSpPr>
        <p:spPr>
          <a:xfrm>
            <a:off x="457200" y="1417663"/>
            <a:ext cx="8229600" cy="4495800"/>
          </a:xfrm>
        </p:spPr>
        <p:style>
          <a:lnRef idx="2">
            <a:schemeClr val="accent3"/>
          </a:lnRef>
          <a:fillRef idx="1">
            <a:schemeClr val="lt1"/>
          </a:fillRef>
          <a:effectRef idx="0">
            <a:schemeClr val="accent3"/>
          </a:effectRef>
          <a:fontRef idx="minor">
            <a:schemeClr val="dk1"/>
          </a:fontRef>
        </p:style>
        <p:txBody>
          <a:bodyPr>
            <a:normAutofit fontScale="55000" lnSpcReduction="20000"/>
          </a:bodyPr>
          <a:lstStyle/>
          <a:p>
            <a:pPr>
              <a:buNone/>
            </a:pPr>
            <a:r>
              <a:rPr lang="en-US" b="1" dirty="0">
                <a:solidFill>
                  <a:srgbClr val="00B0F0"/>
                </a:solidFill>
              </a:rPr>
              <a:t>Natural NNs </a:t>
            </a:r>
            <a:r>
              <a:rPr lang="en-US" dirty="0"/>
              <a:t>have high capability in pattern associations.</a:t>
            </a:r>
          </a:p>
          <a:p>
            <a:pPr>
              <a:buNone/>
            </a:pPr>
            <a:r>
              <a:rPr lang="en-US" dirty="0">
                <a:solidFill>
                  <a:srgbClr val="00B050"/>
                </a:solidFill>
              </a:rPr>
              <a:t>Inspiring from natural neural networks, MNNs have been utilized in:</a:t>
            </a:r>
          </a:p>
          <a:p>
            <a:pPr marL="514350" indent="-514350">
              <a:buAutoNum type="arabicParenBoth"/>
            </a:pPr>
            <a:r>
              <a:rPr lang="en-US" dirty="0">
                <a:solidFill>
                  <a:srgbClr val="FF0000"/>
                </a:solidFill>
              </a:rPr>
              <a:t>Identification</a:t>
            </a:r>
          </a:p>
          <a:p>
            <a:pPr marL="914400" lvl="1" indent="-514350">
              <a:buFontTx/>
              <a:buChar char="-"/>
            </a:pPr>
            <a:r>
              <a:rPr lang="en-US" dirty="0"/>
              <a:t>To associate  biometric signals (face/finger print/IRIS/hand geometry/body…) to man/animal/plant.</a:t>
            </a:r>
          </a:p>
          <a:p>
            <a:pPr marL="914400" lvl="1" indent="-514350">
              <a:buFontTx/>
              <a:buChar char="-"/>
            </a:pPr>
            <a:r>
              <a:rPr lang="en-US" dirty="0"/>
              <a:t>To associate signature, handwriting or speech to certain people.</a:t>
            </a:r>
          </a:p>
          <a:p>
            <a:pPr marL="514350" indent="-514350">
              <a:buAutoNum type="arabicParenBoth" startAt="3"/>
            </a:pPr>
            <a:r>
              <a:rPr lang="en-US" sz="3300" dirty="0">
                <a:solidFill>
                  <a:srgbClr val="FF0000"/>
                </a:solidFill>
              </a:rPr>
              <a:t>Character recognition(OCR)</a:t>
            </a:r>
          </a:p>
          <a:p>
            <a:pPr marL="514350" indent="-514350">
              <a:buFont typeface="Arial" pitchFamily="34" charset="0"/>
              <a:buAutoNum type="arabicParenBoth" startAt="5"/>
            </a:pPr>
            <a:r>
              <a:rPr lang="en-US" dirty="0">
                <a:solidFill>
                  <a:srgbClr val="FF0000"/>
                </a:solidFill>
              </a:rPr>
              <a:t>Translation machines</a:t>
            </a:r>
          </a:p>
          <a:p>
            <a:pPr marL="514350" indent="-514350">
              <a:buFont typeface="Arial" pitchFamily="34" charset="0"/>
              <a:buAutoNum type="arabicParenBoth" startAt="5"/>
            </a:pPr>
            <a:r>
              <a:rPr lang="en-US" dirty="0">
                <a:solidFill>
                  <a:srgbClr val="FF0000"/>
                </a:solidFill>
              </a:rPr>
              <a:t>Prediction</a:t>
            </a:r>
          </a:p>
          <a:p>
            <a:pPr marL="914400" lvl="1" indent="-514350">
              <a:buAutoNum type="arabicPeriod"/>
            </a:pPr>
            <a:r>
              <a:rPr lang="en-US" dirty="0"/>
              <a:t>To predict samples  of temporal signal : finance sys./energy sys./natural sys,…</a:t>
            </a:r>
          </a:p>
          <a:p>
            <a:pPr marL="914400" lvl="1" indent="-514350">
              <a:buFont typeface="Arial" pitchFamily="34" charset="0"/>
              <a:buAutoNum type="arabicPeriod"/>
            </a:pPr>
            <a:r>
              <a:rPr lang="en-US" dirty="0"/>
              <a:t>To predict  words  of a text in a writing process.</a:t>
            </a:r>
          </a:p>
          <a:p>
            <a:pPr marL="914400" lvl="1" indent="-514350">
              <a:buFont typeface="Arial" pitchFamily="34" charset="0"/>
              <a:buAutoNum type="arabicPeriod"/>
            </a:pPr>
            <a:r>
              <a:rPr lang="en-US" dirty="0"/>
              <a:t>To predict a part of a speech.</a:t>
            </a:r>
          </a:p>
          <a:p>
            <a:pPr marL="914400" lvl="1" indent="-514350">
              <a:buFont typeface="Arial" pitchFamily="34" charset="0"/>
              <a:buAutoNum type="arabicPeriod"/>
            </a:pPr>
            <a:r>
              <a:rPr lang="en-US" dirty="0"/>
              <a:t>To predict frames of a movie.</a:t>
            </a:r>
            <a:endParaRPr lang="en-US" sz="3600" dirty="0">
              <a:solidFill>
                <a:srgbClr val="FF0000"/>
              </a:solidFill>
            </a:endParaRPr>
          </a:p>
          <a:p>
            <a:pPr marL="514350" indent="-514350">
              <a:buFont typeface="Arial" pitchFamily="34" charset="0"/>
              <a:buAutoNum type="arabicParenBoth" startAt="5"/>
            </a:pPr>
            <a:r>
              <a:rPr lang="en-US" dirty="0">
                <a:solidFill>
                  <a:srgbClr val="FF0000"/>
                </a:solidFill>
              </a:rPr>
              <a:t>Modeling walking and moving of different people/animals/phenomena </a:t>
            </a:r>
          </a:p>
          <a:p>
            <a:pPr marL="514350" indent="-514350">
              <a:buAutoNum type="arabicParenBoth" startAt="5"/>
            </a:pPr>
            <a:r>
              <a:rPr lang="en-US" dirty="0">
                <a:solidFill>
                  <a:srgbClr val="FF0000"/>
                </a:solidFill>
              </a:rPr>
              <a:t>Learning  in Social Robots to path planning  and interact with environment.</a:t>
            </a:r>
          </a:p>
          <a:p>
            <a:pPr marL="514350" indent="-514350">
              <a:buAutoNum type="arabicParenBoth" startAt="5"/>
            </a:pPr>
            <a:r>
              <a:rPr lang="en-US" dirty="0">
                <a:solidFill>
                  <a:srgbClr val="FF0000"/>
                </a:solidFill>
              </a:rPr>
              <a:t>Image Captioning ,Video or Image Descriptions</a:t>
            </a:r>
          </a:p>
          <a:p>
            <a:pPr marL="514350" indent="-514350">
              <a:buAutoNum type="arabicParenBoth" startAt="5"/>
            </a:pPr>
            <a:r>
              <a:rPr lang="en-US" dirty="0">
                <a:solidFill>
                  <a:srgbClr val="FF0000"/>
                </a:solidFill>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Footer Placeholder 4"/>
          <p:cNvSpPr>
            <a:spLocks noGrp="1"/>
          </p:cNvSpPr>
          <p:nvPr>
            <p:ph type="ftr" sz="quarter" idx="11"/>
          </p:nvPr>
        </p:nvSpPr>
        <p:spPr/>
        <p:txBody>
          <a:bodyPr/>
          <a:lstStyle/>
          <a:p>
            <a:r>
              <a:rPr lang="en-US" dirty="0"/>
              <a:t>Ahmad </a:t>
            </a:r>
            <a:r>
              <a:rPr lang="en-US" dirty="0" err="1"/>
              <a:t>Kalhor</a:t>
            </a:r>
            <a:r>
              <a:rPr lang="en-US" dirty="0"/>
              <a:t>- University of Tehran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8446"/>
            <a:ext cx="8229600" cy="714380"/>
          </a:xfrm>
        </p:spPr>
        <p:style>
          <a:lnRef idx="2">
            <a:schemeClr val="accent6"/>
          </a:lnRef>
          <a:fillRef idx="1">
            <a:schemeClr val="lt1"/>
          </a:fillRef>
          <a:effectRef idx="0">
            <a:schemeClr val="accent6"/>
          </a:effectRef>
          <a:fontRef idx="minor">
            <a:schemeClr val="dk1"/>
          </a:fontRef>
        </p:style>
        <p:txBody>
          <a:bodyPr>
            <a:normAutofit/>
          </a:bodyPr>
          <a:lstStyle/>
          <a:p>
            <a:r>
              <a:rPr lang="en-US" sz="2000" b="1" dirty="0"/>
              <a:t>Capacity of one layer MNN in restoring input patterns</a:t>
            </a:r>
            <a:endParaRPr lang="fa-IR" sz="2000" b="1" dirty="0"/>
          </a:p>
        </p:txBody>
      </p:sp>
      <p:sp>
        <p:nvSpPr>
          <p:cNvPr id="4" name="Footer Placeholder 3"/>
          <p:cNvSpPr>
            <a:spLocks noGrp="1"/>
          </p:cNvSpPr>
          <p:nvPr>
            <p:ph type="ftr" sz="quarter" idx="11"/>
          </p:nvPr>
        </p:nvSpPr>
        <p:spPr/>
        <p:txBody>
          <a:bodyPr/>
          <a:lstStyle/>
          <a:p>
            <a:r>
              <a:rPr lang="en-US" dirty="0"/>
              <a:t>Ahmad </a:t>
            </a:r>
            <a:r>
              <a:rPr lang="en-US" dirty="0" err="1"/>
              <a:t>Kalhor</a:t>
            </a:r>
            <a:r>
              <a:rPr lang="en-US" dirty="0"/>
              <a:t>- University of Tehran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516923671"/>
              </p:ext>
            </p:extLst>
          </p:nvPr>
        </p:nvGraphicFramePr>
        <p:xfrm>
          <a:off x="1221528" y="1844824"/>
          <a:ext cx="6500857" cy="1656185"/>
        </p:xfrm>
        <a:graphic>
          <a:graphicData uri="http://schemas.openxmlformats.org/drawingml/2006/table">
            <a:tbl>
              <a:tblPr rtl="1" firstRow="1" bandRow="1">
                <a:tableStyleId>{5940675A-B579-460E-94D1-54222C63F5DA}</a:tableStyleId>
              </a:tblPr>
              <a:tblGrid>
                <a:gridCol w="2397569">
                  <a:extLst>
                    <a:ext uri="{9D8B030D-6E8A-4147-A177-3AD203B41FA5}">
                      <a16:colId xmlns:a16="http://schemas.microsoft.com/office/drawing/2014/main" val="20000"/>
                    </a:ext>
                  </a:extLst>
                </a:gridCol>
                <a:gridCol w="2238738">
                  <a:extLst>
                    <a:ext uri="{9D8B030D-6E8A-4147-A177-3AD203B41FA5}">
                      <a16:colId xmlns:a16="http://schemas.microsoft.com/office/drawing/2014/main" val="20001"/>
                    </a:ext>
                  </a:extLst>
                </a:gridCol>
                <a:gridCol w="1864550">
                  <a:extLst>
                    <a:ext uri="{9D8B030D-6E8A-4147-A177-3AD203B41FA5}">
                      <a16:colId xmlns:a16="http://schemas.microsoft.com/office/drawing/2014/main" val="20002"/>
                    </a:ext>
                  </a:extLst>
                </a:gridCol>
              </a:tblGrid>
              <a:tr h="603211">
                <a:tc>
                  <a:txBody>
                    <a:bodyPr/>
                    <a:lstStyle/>
                    <a:p>
                      <a:pPr rtl="1"/>
                      <a:r>
                        <a:rPr lang="en-US" b="1" dirty="0">
                          <a:solidFill>
                            <a:srgbClr val="00B050"/>
                          </a:solidFill>
                        </a:rPr>
                        <a:t>Auto-Associative </a:t>
                      </a:r>
                    </a:p>
                    <a:p>
                      <a:pPr rtl="1"/>
                      <a:r>
                        <a:rPr lang="en-US" sz="1400" b="1" dirty="0">
                          <a:solidFill>
                            <a:srgbClr val="FF0000"/>
                          </a:solidFill>
                        </a:rPr>
                        <a:t>Bipolar patterns</a:t>
                      </a:r>
                      <a:endParaRPr lang="fa-IR" sz="1400" b="1" dirty="0">
                        <a:solidFill>
                          <a:srgbClr val="FF0000"/>
                        </a:solidFill>
                      </a:endParaRPr>
                    </a:p>
                  </a:txBody>
                  <a:tcPr/>
                </a:tc>
                <a:tc>
                  <a:txBody>
                    <a:bodyPr/>
                    <a:lstStyle/>
                    <a:p>
                      <a:pPr rtl="1"/>
                      <a:r>
                        <a:rPr lang="en-US" b="1" dirty="0" err="1">
                          <a:solidFill>
                            <a:srgbClr val="00B050"/>
                          </a:solidFill>
                        </a:rPr>
                        <a:t>Hetro</a:t>
                      </a:r>
                      <a:r>
                        <a:rPr lang="en-US" b="1" dirty="0">
                          <a:solidFill>
                            <a:srgbClr val="00B050"/>
                          </a:solidFill>
                        </a:rPr>
                        <a:t>-Associative</a:t>
                      </a:r>
                      <a:endParaRPr lang="fa-IR" b="1" dirty="0">
                        <a:solidFill>
                          <a:srgbClr val="00B050"/>
                        </a:solidFill>
                      </a:endParaRPr>
                    </a:p>
                  </a:txBody>
                  <a:tcPr/>
                </a:tc>
                <a:tc>
                  <a:txBody>
                    <a:bodyPr/>
                    <a:lstStyle/>
                    <a:p>
                      <a:pPr rtl="1"/>
                      <a:r>
                        <a:rPr lang="en-US" b="1" dirty="0"/>
                        <a:t>Weight Matrix</a:t>
                      </a:r>
                      <a:endParaRPr lang="fa-IR" b="1" dirty="0"/>
                    </a:p>
                  </a:txBody>
                  <a:tcPr/>
                </a:tc>
                <a:extLst>
                  <a:ext uri="{0D108BD9-81ED-4DB2-BD59-A6C34878D82A}">
                    <a16:rowId xmlns:a16="http://schemas.microsoft.com/office/drawing/2014/main" val="10000"/>
                  </a:ext>
                </a:extLst>
              </a:tr>
              <a:tr h="386267">
                <a:tc>
                  <a:txBody>
                    <a:bodyPr/>
                    <a:lstStyle/>
                    <a:p>
                      <a:pPr algn="ctr" rtl="0"/>
                      <a:r>
                        <a:rPr lang="en-US" dirty="0"/>
                        <a:t>“</a:t>
                      </a:r>
                      <a:r>
                        <a:rPr lang="en-US" sz="1800" b="1" dirty="0"/>
                        <a:t>Capacity =</a:t>
                      </a:r>
                      <a:r>
                        <a:rPr lang="en-US" dirty="0">
                          <a:solidFill>
                            <a:srgbClr val="FF0000"/>
                          </a:solidFill>
                        </a:rPr>
                        <a:t>n</a:t>
                      </a:r>
                      <a:r>
                        <a:rPr lang="en-US" dirty="0"/>
                        <a:t>”</a:t>
                      </a:r>
                      <a:endParaRPr lang="fa-IR" dirty="0"/>
                    </a:p>
                  </a:txBody>
                  <a:tcPr/>
                </a:tc>
                <a:tc>
                  <a:txBody>
                    <a:bodyPr/>
                    <a:lstStyle/>
                    <a:p>
                      <a:pPr algn="ctr" rtl="0"/>
                      <a:r>
                        <a:rPr lang="en-US" dirty="0"/>
                        <a:t>“</a:t>
                      </a:r>
                      <a:r>
                        <a:rPr lang="en-US" sz="1800" b="1" dirty="0"/>
                        <a:t>Capacity =</a:t>
                      </a:r>
                      <a:r>
                        <a:rPr lang="en-US" dirty="0">
                          <a:solidFill>
                            <a:srgbClr val="FF0000"/>
                          </a:solidFill>
                        </a:rPr>
                        <a:t>n</a:t>
                      </a:r>
                      <a:r>
                        <a:rPr lang="en-US" dirty="0"/>
                        <a:t>”</a:t>
                      </a:r>
                      <a:endParaRPr lang="fa-IR" dirty="0"/>
                    </a:p>
                  </a:txBody>
                  <a:tcPr/>
                </a:tc>
                <a:tc>
                  <a:txBody>
                    <a:bodyPr/>
                    <a:lstStyle/>
                    <a:p>
                      <a:pPr rtl="1"/>
                      <a:r>
                        <a:rPr lang="en-US" sz="1600" b="1" dirty="0" err="1">
                          <a:solidFill>
                            <a:srgbClr val="00B0F0"/>
                          </a:solidFill>
                        </a:rPr>
                        <a:t>Hebbian</a:t>
                      </a:r>
                      <a:r>
                        <a:rPr lang="en-US" sz="1600" b="1" baseline="0" dirty="0">
                          <a:solidFill>
                            <a:srgbClr val="00B0F0"/>
                          </a:solidFill>
                        </a:rPr>
                        <a:t> Matrix</a:t>
                      </a:r>
                      <a:endParaRPr lang="fa-IR" sz="1600" b="1" dirty="0">
                        <a:solidFill>
                          <a:srgbClr val="00B0F0"/>
                        </a:solidFill>
                      </a:endParaRPr>
                    </a:p>
                  </a:txBody>
                  <a:tcPr/>
                </a:tc>
                <a:extLst>
                  <a:ext uri="{0D108BD9-81ED-4DB2-BD59-A6C34878D82A}">
                    <a16:rowId xmlns:a16="http://schemas.microsoft.com/office/drawing/2014/main" val="10001"/>
                  </a:ext>
                </a:extLst>
              </a:tr>
              <a:tr h="666707">
                <a:tc>
                  <a:txBody>
                    <a:bodyPr/>
                    <a:lstStyle/>
                    <a:p>
                      <a:pPr algn="ctr" rtl="0"/>
                      <a:r>
                        <a:rPr lang="en-US" dirty="0"/>
                        <a:t>“</a:t>
                      </a:r>
                      <a:r>
                        <a:rPr lang="en-US" sz="1800" b="1" dirty="0"/>
                        <a:t>Capacity =</a:t>
                      </a:r>
                      <a:r>
                        <a:rPr lang="en-US" dirty="0">
                          <a:solidFill>
                            <a:srgbClr val="FF0000"/>
                          </a:solidFill>
                        </a:rPr>
                        <a:t>n-1</a:t>
                      </a:r>
                      <a:r>
                        <a:rPr lang="en-US" dirty="0"/>
                        <a:t>”</a:t>
                      </a:r>
                      <a:endParaRPr lang="fa-IR" dirty="0"/>
                    </a:p>
                    <a:p>
                      <a:pPr algn="ctr" rtl="1"/>
                      <a:endParaRPr lang="fa-IR" dirty="0"/>
                    </a:p>
                  </a:txBody>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dirty="0"/>
                        <a:t>-</a:t>
                      </a:r>
                      <a:endParaRPr lang="fa-IR" dirty="0"/>
                    </a:p>
                    <a:p>
                      <a:pPr algn="ctr" rtl="1"/>
                      <a:endParaRPr lang="fa-IR" dirty="0"/>
                    </a:p>
                  </a:txBody>
                  <a:tcPr/>
                </a:tc>
                <a:tc>
                  <a:txBody>
                    <a:bodyPr/>
                    <a:lstStyle/>
                    <a:p>
                      <a:pPr rtl="1"/>
                      <a:r>
                        <a:rPr lang="en-US" dirty="0">
                          <a:solidFill>
                            <a:srgbClr val="002060"/>
                          </a:solidFill>
                        </a:rPr>
                        <a:t>Modified</a:t>
                      </a:r>
                    </a:p>
                    <a:p>
                      <a:pPr rtl="1"/>
                      <a:r>
                        <a:rPr lang="en-US" sz="1600" b="1" dirty="0" err="1">
                          <a:solidFill>
                            <a:srgbClr val="00B0F0"/>
                          </a:solidFill>
                        </a:rPr>
                        <a:t>Hebbian</a:t>
                      </a:r>
                      <a:r>
                        <a:rPr lang="en-US" sz="1600" b="1" baseline="0" dirty="0">
                          <a:solidFill>
                            <a:srgbClr val="00B0F0"/>
                          </a:solidFill>
                        </a:rPr>
                        <a:t> Matrix</a:t>
                      </a:r>
                      <a:endParaRPr lang="fa-IR" sz="1600" b="1" dirty="0">
                        <a:solidFill>
                          <a:srgbClr val="00B0F0"/>
                        </a:solidFill>
                      </a:endParaRPr>
                    </a:p>
                  </a:txBody>
                  <a:tcPr/>
                </a:tc>
                <a:extLst>
                  <a:ext uri="{0D108BD9-81ED-4DB2-BD59-A6C34878D82A}">
                    <a16:rowId xmlns:a16="http://schemas.microsoft.com/office/drawing/2014/main" val="10002"/>
                  </a:ext>
                </a:extLst>
              </a:tr>
            </a:tbl>
          </a:graphicData>
        </a:graphic>
      </p:graphicFrame>
      <p:sp>
        <p:nvSpPr>
          <p:cNvPr id="9" name="Content Placeholder 2"/>
          <p:cNvSpPr>
            <a:spLocks noGrp="1"/>
          </p:cNvSpPr>
          <p:nvPr>
            <p:ph idx="1"/>
          </p:nvPr>
        </p:nvSpPr>
        <p:spPr>
          <a:xfrm>
            <a:off x="457200" y="3789040"/>
            <a:ext cx="8229600" cy="2000264"/>
          </a:xfrm>
        </p:spPr>
        <p:style>
          <a:lnRef idx="2">
            <a:schemeClr val="accent5"/>
          </a:lnRef>
          <a:fillRef idx="1">
            <a:schemeClr val="lt1"/>
          </a:fillRef>
          <a:effectRef idx="0">
            <a:schemeClr val="accent5"/>
          </a:effectRef>
          <a:fontRef idx="minor">
            <a:schemeClr val="dk1"/>
          </a:fontRef>
        </p:style>
        <p:txBody>
          <a:bodyPr>
            <a:normAutofit lnSpcReduction="10000"/>
          </a:bodyPr>
          <a:lstStyle/>
          <a:p>
            <a:pPr>
              <a:buNone/>
            </a:pPr>
            <a:r>
              <a:rPr lang="en-US" sz="1800" u="sng" dirty="0">
                <a:solidFill>
                  <a:srgbClr val="FF0000"/>
                </a:solidFill>
              </a:rPr>
              <a:t>Two important notes</a:t>
            </a:r>
          </a:p>
          <a:p>
            <a:pPr>
              <a:buNone/>
            </a:pPr>
            <a:endParaRPr lang="en-US" sz="1800" dirty="0">
              <a:solidFill>
                <a:srgbClr val="FF0000"/>
              </a:solidFill>
            </a:endParaRPr>
          </a:p>
          <a:p>
            <a:pPr>
              <a:buFont typeface="+mj-lt"/>
              <a:buAutoNum type="arabicPeriod"/>
            </a:pPr>
            <a:r>
              <a:rPr lang="en-US" sz="1600" dirty="0"/>
              <a:t>For Auto-associative MNNs </a:t>
            </a:r>
            <a:r>
              <a:rPr lang="en-US" sz="1600" dirty="0">
                <a:solidFill>
                  <a:srgbClr val="FF0000"/>
                </a:solidFill>
              </a:rPr>
              <a:t>each stored vector</a:t>
            </a:r>
            <a:r>
              <a:rPr lang="en-US" sz="1600" dirty="0"/>
              <a:t> is an </a:t>
            </a:r>
            <a:r>
              <a:rPr lang="en-US" sz="1600" dirty="0">
                <a:solidFill>
                  <a:srgbClr val="FF0000"/>
                </a:solidFill>
              </a:rPr>
              <a:t>Eigen-vector</a:t>
            </a:r>
            <a:r>
              <a:rPr lang="en-US" sz="1600" dirty="0"/>
              <a:t> of the weight matrix of the network.</a:t>
            </a:r>
          </a:p>
          <a:p>
            <a:pPr>
              <a:buFont typeface="+mj-lt"/>
              <a:buAutoNum type="arabicPeriod"/>
            </a:pPr>
            <a:r>
              <a:rPr lang="en-US" sz="1600" dirty="0"/>
              <a:t>If </a:t>
            </a:r>
            <a:r>
              <a:rPr lang="en-US" sz="1600" dirty="0">
                <a:solidFill>
                  <a:srgbClr val="FF0000"/>
                </a:solidFill>
              </a:rPr>
              <a:t>additive disturbance </a:t>
            </a:r>
            <a:r>
              <a:rPr lang="en-US" sz="1600" dirty="0"/>
              <a:t>of an input pattern (with arbitrary norm) are defined in </a:t>
            </a:r>
            <a:r>
              <a:rPr lang="en-US" sz="1600" dirty="0">
                <a:solidFill>
                  <a:srgbClr val="FF0000"/>
                </a:solidFill>
              </a:rPr>
              <a:t>nullity space of the weight matrix, </a:t>
            </a:r>
            <a:r>
              <a:rPr lang="en-US" sz="1600" dirty="0"/>
              <a:t>the network will have unlimited robustness against it. Hence, it is suggested to use a low percentage of the whole capacity for restoring  patterns.</a:t>
            </a:r>
          </a:p>
        </p:txBody>
      </p:sp>
      <p:sp>
        <p:nvSpPr>
          <p:cNvPr id="10" name="Rectangle 9"/>
          <p:cNvSpPr/>
          <p:nvPr/>
        </p:nvSpPr>
        <p:spPr>
          <a:xfrm>
            <a:off x="1793033" y="1466406"/>
            <a:ext cx="4616713" cy="369332"/>
          </a:xfrm>
          <a:prstGeom prst="rect">
            <a:avLst/>
          </a:prstGeom>
        </p:spPr>
        <p:txBody>
          <a:bodyPr wrap="square">
            <a:spAutoFit/>
          </a:bodyPr>
          <a:lstStyle/>
          <a:p>
            <a:r>
              <a:rPr lang="en-US" dirty="0"/>
              <a:t>For </a:t>
            </a:r>
            <a:r>
              <a:rPr lang="en-US" dirty="0">
                <a:solidFill>
                  <a:srgbClr val="FF0000"/>
                </a:solidFill>
              </a:rPr>
              <a:t>n-dimensional</a:t>
            </a:r>
            <a:r>
              <a:rPr lang="en-US" dirty="0"/>
              <a:t> orthogonal input patterns </a:t>
            </a:r>
            <a:endParaRPr lang="fa-I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a:solidFill>
                  <a:srgbClr val="FF0000"/>
                </a:solidFill>
              </a:rPr>
              <a:t>Bidirectional Associative Memory  </a:t>
            </a:r>
            <a:r>
              <a:rPr lang="en-US" sz="2000" dirty="0"/>
              <a:t>(</a:t>
            </a:r>
            <a:r>
              <a:rPr lang="en-US" sz="2000" b="1" dirty="0"/>
              <a:t>BAM</a:t>
            </a:r>
            <a:r>
              <a:rPr lang="en-US" sz="2000" dirty="0"/>
              <a:t>)</a:t>
            </a:r>
            <a:endParaRPr lang="fa-IR" sz="2000" dirty="0"/>
          </a:p>
        </p:txBody>
      </p:sp>
      <p:sp>
        <p:nvSpPr>
          <p:cNvPr id="4" name="Footer Placeholder 3"/>
          <p:cNvSpPr>
            <a:spLocks noGrp="1"/>
          </p:cNvSpPr>
          <p:nvPr>
            <p:ph type="ftr" sz="quarter" idx="11"/>
          </p:nvPr>
        </p:nvSpPr>
        <p:spPr>
          <a:xfrm>
            <a:off x="3428992" y="6357958"/>
            <a:ext cx="2895600" cy="365125"/>
          </a:xfrm>
        </p:spPr>
        <p:txBody>
          <a:bodyPr/>
          <a:lstStyle/>
          <a:p>
            <a:r>
              <a:rPr lang="en-US" dirty="0"/>
              <a:t>Ahmad </a:t>
            </a:r>
            <a:r>
              <a:rPr lang="en-US" dirty="0" err="1"/>
              <a:t>Kalhor</a:t>
            </a:r>
            <a:r>
              <a:rPr lang="en-US" dirty="0"/>
              <a:t>- University of Tehran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grpSp>
        <p:nvGrpSpPr>
          <p:cNvPr id="6" name="Group 5"/>
          <p:cNvGrpSpPr/>
          <p:nvPr/>
        </p:nvGrpSpPr>
        <p:grpSpPr>
          <a:xfrm>
            <a:off x="1073248" y="1411636"/>
            <a:ext cx="2706664" cy="1787133"/>
            <a:chOff x="1285852" y="2059536"/>
            <a:chExt cx="3071834" cy="2441034"/>
          </a:xfrm>
        </p:grpSpPr>
        <p:sp>
          <p:nvSpPr>
            <p:cNvPr id="7" name="Oval 6"/>
            <p:cNvSpPr/>
            <p:nvPr/>
          </p:nvSpPr>
          <p:spPr>
            <a:xfrm>
              <a:off x="1285852" y="2071678"/>
              <a:ext cx="357190" cy="357190"/>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8" name="Oval 7"/>
            <p:cNvSpPr/>
            <p:nvPr/>
          </p:nvSpPr>
          <p:spPr>
            <a:xfrm>
              <a:off x="1285852" y="3071810"/>
              <a:ext cx="357190" cy="357190"/>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9" name="Oval 8"/>
            <p:cNvSpPr/>
            <p:nvPr/>
          </p:nvSpPr>
          <p:spPr>
            <a:xfrm>
              <a:off x="1285852" y="4143380"/>
              <a:ext cx="357190" cy="357190"/>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10" name="Oval 9"/>
            <p:cNvSpPr/>
            <p:nvPr/>
          </p:nvSpPr>
          <p:spPr>
            <a:xfrm>
              <a:off x="3929058" y="2184950"/>
              <a:ext cx="357190" cy="357189"/>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fa-IR">
                <a:solidFill>
                  <a:srgbClr val="FF0000"/>
                </a:solidFill>
              </a:endParaRPr>
            </a:p>
          </p:txBody>
        </p:sp>
        <p:sp>
          <p:nvSpPr>
            <p:cNvPr id="11" name="Oval 10"/>
            <p:cNvSpPr/>
            <p:nvPr/>
          </p:nvSpPr>
          <p:spPr>
            <a:xfrm>
              <a:off x="3929058" y="3071810"/>
              <a:ext cx="357190" cy="357190"/>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fa-IR">
                <a:solidFill>
                  <a:srgbClr val="FF0000"/>
                </a:solidFill>
              </a:endParaRPr>
            </a:p>
          </p:txBody>
        </p:sp>
        <p:sp>
          <p:nvSpPr>
            <p:cNvPr id="12" name="Oval 11"/>
            <p:cNvSpPr/>
            <p:nvPr/>
          </p:nvSpPr>
          <p:spPr>
            <a:xfrm>
              <a:off x="3929058" y="3893430"/>
              <a:ext cx="357190" cy="357189"/>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fa-IR">
                <a:solidFill>
                  <a:srgbClr val="FF0000"/>
                </a:solidFill>
              </a:endParaRPr>
            </a:p>
          </p:txBody>
        </p:sp>
        <p:cxnSp>
          <p:nvCxnSpPr>
            <p:cNvPr id="13" name="Straight Arrow Connector 12"/>
            <p:cNvCxnSpPr>
              <a:stCxn id="7" idx="6"/>
              <a:endCxn id="11" idx="2"/>
            </p:cNvCxnSpPr>
            <p:nvPr/>
          </p:nvCxnSpPr>
          <p:spPr>
            <a:xfrm>
              <a:off x="1643042" y="2250273"/>
              <a:ext cx="2286016" cy="10001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6"/>
              <a:endCxn id="10" idx="2"/>
            </p:cNvCxnSpPr>
            <p:nvPr/>
          </p:nvCxnSpPr>
          <p:spPr>
            <a:xfrm>
              <a:off x="1643042" y="2250274"/>
              <a:ext cx="2286016" cy="1132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6"/>
              <a:endCxn id="12" idx="2"/>
            </p:cNvCxnSpPr>
            <p:nvPr/>
          </p:nvCxnSpPr>
          <p:spPr>
            <a:xfrm>
              <a:off x="1643042" y="2250274"/>
              <a:ext cx="2286016" cy="18217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6"/>
              <a:endCxn id="10" idx="2"/>
            </p:cNvCxnSpPr>
            <p:nvPr/>
          </p:nvCxnSpPr>
          <p:spPr>
            <a:xfrm flipV="1">
              <a:off x="1643042" y="2363546"/>
              <a:ext cx="2286016" cy="886859"/>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a:stCxn id="8" idx="6"/>
              <a:endCxn id="11" idx="2"/>
            </p:cNvCxnSpPr>
            <p:nvPr/>
          </p:nvCxnSpPr>
          <p:spPr>
            <a:xfrm>
              <a:off x="1643042" y="3250405"/>
              <a:ext cx="2286016" cy="1588"/>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a:stCxn id="8" idx="6"/>
              <a:endCxn id="12" idx="2"/>
            </p:cNvCxnSpPr>
            <p:nvPr/>
          </p:nvCxnSpPr>
          <p:spPr>
            <a:xfrm>
              <a:off x="1643042" y="3250405"/>
              <a:ext cx="2286016" cy="821621"/>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a:stCxn id="9" idx="6"/>
              <a:endCxn id="12" idx="2"/>
            </p:cNvCxnSpPr>
            <p:nvPr/>
          </p:nvCxnSpPr>
          <p:spPr>
            <a:xfrm flipV="1">
              <a:off x="1643042" y="4072026"/>
              <a:ext cx="2286016" cy="249950"/>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p:cNvCxnSpPr>
              <a:stCxn id="9" idx="6"/>
              <a:endCxn id="11" idx="2"/>
            </p:cNvCxnSpPr>
            <p:nvPr/>
          </p:nvCxnSpPr>
          <p:spPr>
            <a:xfrm flipV="1">
              <a:off x="1643042" y="3250405"/>
              <a:ext cx="2286016" cy="1071570"/>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p:cNvCxnSpPr>
              <a:stCxn id="9" idx="6"/>
              <a:endCxn id="10" idx="2"/>
            </p:cNvCxnSpPr>
            <p:nvPr/>
          </p:nvCxnSpPr>
          <p:spPr>
            <a:xfrm flipV="1">
              <a:off x="1643042" y="2363546"/>
              <a:ext cx="2286016" cy="1958430"/>
            </a:xfrm>
            <a:prstGeom prst="straightConnector1">
              <a:avLst/>
            </a:prstGeom>
            <a:ln>
              <a:headEnd type="triangle"/>
              <a:tailEnd type="triangle"/>
            </a:ln>
          </p:spPr>
          <p:style>
            <a:lnRef idx="1">
              <a:schemeClr val="accent3"/>
            </a:lnRef>
            <a:fillRef idx="0">
              <a:schemeClr val="accent3"/>
            </a:fillRef>
            <a:effectRef idx="0">
              <a:schemeClr val="accent3"/>
            </a:effectRef>
            <a:fontRef idx="minor">
              <a:schemeClr val="tx1"/>
            </a:fontRef>
          </p:style>
        </p:cxnSp>
        <p:sp>
          <p:nvSpPr>
            <p:cNvPr id="22" name="TextBox 21"/>
            <p:cNvSpPr txBox="1"/>
            <p:nvPr/>
          </p:nvSpPr>
          <p:spPr>
            <a:xfrm>
              <a:off x="1285852" y="2059536"/>
              <a:ext cx="428627" cy="353465"/>
            </a:xfrm>
            <a:prstGeom prst="rect">
              <a:avLst/>
            </a:prstGeom>
            <a:noFill/>
          </p:spPr>
          <p:txBody>
            <a:bodyPr wrap="square" rtlCol="1">
              <a:spAutoFit/>
            </a:bodyPr>
            <a:lstStyle/>
            <a:p>
              <a:r>
                <a:rPr lang="en-US" sz="1100" dirty="0"/>
                <a:t>x</a:t>
              </a:r>
              <a:r>
                <a:rPr lang="en-US" sz="1100" baseline="-25000" dirty="0"/>
                <a:t>1</a:t>
              </a:r>
              <a:endParaRPr lang="fa-IR" sz="1100" baseline="-25000" dirty="0"/>
            </a:p>
          </p:txBody>
        </p:sp>
        <p:sp>
          <p:nvSpPr>
            <p:cNvPr id="23" name="TextBox 22"/>
            <p:cNvSpPr txBox="1"/>
            <p:nvPr/>
          </p:nvSpPr>
          <p:spPr>
            <a:xfrm>
              <a:off x="1285852" y="3071808"/>
              <a:ext cx="479974" cy="353465"/>
            </a:xfrm>
            <a:prstGeom prst="rect">
              <a:avLst/>
            </a:prstGeom>
            <a:noFill/>
          </p:spPr>
          <p:txBody>
            <a:bodyPr wrap="square" rtlCol="1">
              <a:spAutoFit/>
            </a:bodyPr>
            <a:lstStyle/>
            <a:p>
              <a:r>
                <a:rPr lang="en-US" sz="1100" dirty="0"/>
                <a:t>x</a:t>
              </a:r>
              <a:r>
                <a:rPr lang="en-US" sz="1100" baseline="-25000" dirty="0"/>
                <a:t>i</a:t>
              </a:r>
              <a:endParaRPr lang="fa-IR" sz="1100" baseline="-25000" dirty="0"/>
            </a:p>
          </p:txBody>
        </p:sp>
        <p:sp>
          <p:nvSpPr>
            <p:cNvPr id="24" name="TextBox 23"/>
            <p:cNvSpPr txBox="1"/>
            <p:nvPr/>
          </p:nvSpPr>
          <p:spPr>
            <a:xfrm>
              <a:off x="1285852" y="4143380"/>
              <a:ext cx="428627" cy="353465"/>
            </a:xfrm>
            <a:prstGeom prst="rect">
              <a:avLst/>
            </a:prstGeom>
            <a:noFill/>
          </p:spPr>
          <p:txBody>
            <a:bodyPr wrap="square" rtlCol="1">
              <a:spAutoFit/>
            </a:bodyPr>
            <a:lstStyle/>
            <a:p>
              <a:r>
                <a:rPr lang="en-US" sz="1100" dirty="0" err="1"/>
                <a:t>x</a:t>
              </a:r>
              <a:r>
                <a:rPr lang="en-US" sz="1100" baseline="-25000" dirty="0" err="1"/>
                <a:t>n</a:t>
              </a:r>
              <a:endParaRPr lang="fa-IR" sz="1100" baseline="-25000" dirty="0"/>
            </a:p>
          </p:txBody>
        </p:sp>
        <p:cxnSp>
          <p:nvCxnSpPr>
            <p:cNvPr id="25" name="Straight Connector 24"/>
            <p:cNvCxnSpPr/>
            <p:nvPr/>
          </p:nvCxnSpPr>
          <p:spPr>
            <a:xfrm rot="5400000">
              <a:off x="1250927" y="2749545"/>
              <a:ext cx="357190" cy="1588"/>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250927" y="3821115"/>
              <a:ext cx="357190" cy="1588"/>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963982" y="2845354"/>
              <a:ext cx="357189" cy="1588"/>
            </a:xfrm>
            <a:prstGeom prst="line">
              <a:avLst/>
            </a:prstGeom>
            <a:ln w="25400">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3963982" y="3685148"/>
              <a:ext cx="357189" cy="1588"/>
            </a:xfrm>
            <a:prstGeom prst="line">
              <a:avLst/>
            </a:prstGeom>
            <a:ln w="25400">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29059" y="2188675"/>
              <a:ext cx="428627" cy="353464"/>
            </a:xfrm>
            <a:prstGeom prst="rect">
              <a:avLst/>
            </a:prstGeom>
            <a:noFill/>
          </p:spPr>
          <p:txBody>
            <a:bodyPr wrap="square" rtlCol="1">
              <a:spAutoFit/>
            </a:bodyPr>
            <a:lstStyle/>
            <a:p>
              <a:r>
                <a:rPr lang="en-US" sz="1100" dirty="0"/>
                <a:t>y</a:t>
              </a:r>
              <a:r>
                <a:rPr lang="en-US" sz="1100" baseline="-25000" dirty="0"/>
                <a:t>1</a:t>
              </a:r>
              <a:endParaRPr lang="fa-IR" sz="1100" baseline="-25000" dirty="0"/>
            </a:p>
          </p:txBody>
        </p:sp>
        <p:sp>
          <p:nvSpPr>
            <p:cNvPr id="30" name="TextBox 29"/>
            <p:cNvSpPr txBox="1"/>
            <p:nvPr/>
          </p:nvSpPr>
          <p:spPr>
            <a:xfrm>
              <a:off x="3929059" y="3059669"/>
              <a:ext cx="428627" cy="353465"/>
            </a:xfrm>
            <a:prstGeom prst="rect">
              <a:avLst/>
            </a:prstGeom>
            <a:noFill/>
          </p:spPr>
          <p:txBody>
            <a:bodyPr wrap="square" rtlCol="1">
              <a:spAutoFit/>
            </a:bodyPr>
            <a:lstStyle/>
            <a:p>
              <a:r>
                <a:rPr lang="en-US" sz="1100" dirty="0" err="1"/>
                <a:t>y</a:t>
              </a:r>
              <a:r>
                <a:rPr lang="en-US" sz="1100" baseline="-25000" dirty="0" err="1"/>
                <a:t>j</a:t>
              </a:r>
              <a:endParaRPr lang="fa-IR" sz="1100" baseline="-25000" dirty="0"/>
            </a:p>
          </p:txBody>
        </p:sp>
        <p:sp>
          <p:nvSpPr>
            <p:cNvPr id="31" name="TextBox 30"/>
            <p:cNvSpPr txBox="1"/>
            <p:nvPr/>
          </p:nvSpPr>
          <p:spPr>
            <a:xfrm>
              <a:off x="3929059" y="3893430"/>
              <a:ext cx="428627" cy="357331"/>
            </a:xfrm>
            <a:prstGeom prst="rect">
              <a:avLst/>
            </a:prstGeom>
            <a:noFill/>
          </p:spPr>
          <p:txBody>
            <a:bodyPr wrap="square" rtlCol="1">
              <a:spAutoFit/>
            </a:bodyPr>
            <a:lstStyle/>
            <a:p>
              <a:r>
                <a:rPr lang="en-US" sz="1100" dirty="0" err="1"/>
                <a:t>y</a:t>
              </a:r>
              <a:r>
                <a:rPr lang="en-US" sz="1100" baseline="-25000" dirty="0" err="1"/>
                <a:t>m</a:t>
              </a:r>
              <a:endParaRPr lang="fa-IR" sz="1100" baseline="-25000" dirty="0"/>
            </a:p>
          </p:txBody>
        </p:sp>
      </p:grpSp>
      <p:pic>
        <p:nvPicPr>
          <p:cNvPr id="32"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735540" y="3643314"/>
            <a:ext cx="1764452" cy="373649"/>
          </a:xfrm>
          <a:prstGeom prst="rect">
            <a:avLst/>
          </a:prstGeom>
          <a:noFill/>
        </p:spPr>
      </p:pic>
      <p:pic>
        <p:nvPicPr>
          <p:cNvPr id="35" name="Picture 1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96628" y="3299849"/>
            <a:ext cx="1828336" cy="268873"/>
          </a:xfrm>
          <a:prstGeom prst="rect">
            <a:avLst/>
          </a:prstGeom>
          <a:noFill/>
        </p:spPr>
      </p:pic>
      <p:sp>
        <p:nvSpPr>
          <p:cNvPr id="102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10241" name="Picture 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859066" y="1268760"/>
            <a:ext cx="971336" cy="211160"/>
          </a:xfrm>
          <a:prstGeom prst="rect">
            <a:avLst/>
          </a:prstGeom>
          <a:noFill/>
        </p:spPr>
      </p:pic>
      <p:sp>
        <p:nvSpPr>
          <p:cNvPr id="10243"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pic>
        <p:nvPicPr>
          <p:cNvPr id="10244" name="Picture 4"/>
          <p:cNvPicPr>
            <a:picLocks noChangeAspect="1" noChangeArrowheads="1"/>
          </p:cNvPicPr>
          <p:nvPr/>
        </p:nvPicPr>
        <p:blipFill>
          <a:blip r:embed="rId6"/>
          <a:srcRect/>
          <a:stretch>
            <a:fillRect/>
          </a:stretch>
        </p:blipFill>
        <p:spPr bwMode="auto">
          <a:xfrm>
            <a:off x="5136284" y="1263722"/>
            <a:ext cx="3587358" cy="2711480"/>
          </a:xfrm>
          <a:prstGeom prst="rect">
            <a:avLst/>
          </a:prstGeom>
          <a:noFill/>
          <a:ln w="9525">
            <a:noFill/>
            <a:miter lim="800000"/>
            <a:headEnd/>
            <a:tailEnd/>
          </a:ln>
          <a:effectLst/>
        </p:spPr>
      </p:pic>
      <p:sp>
        <p:nvSpPr>
          <p:cNvPr id="1024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10245" name="Picture 5"/>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901123" y="3299849"/>
            <a:ext cx="1814893" cy="268873"/>
          </a:xfrm>
          <a:prstGeom prst="rect">
            <a:avLst/>
          </a:prstGeom>
          <a:noFill/>
        </p:spPr>
      </p:pic>
      <p:sp>
        <p:nvSpPr>
          <p:cNvPr id="10247" name="Rectangle 7"/>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cxnSp>
        <p:nvCxnSpPr>
          <p:cNvPr id="44" name="Straight Arrow Connector 43"/>
          <p:cNvCxnSpPr>
            <a:cxnSpLocks/>
          </p:cNvCxnSpPr>
          <p:nvPr/>
        </p:nvCxnSpPr>
        <p:spPr>
          <a:xfrm>
            <a:off x="1838995" y="3843791"/>
            <a:ext cx="871486" cy="4598"/>
          </a:xfrm>
          <a:prstGeom prst="straightConnector1">
            <a:avLst/>
          </a:prstGeom>
          <a:ln w="25400" cmpd="dbl">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49"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10248" name="Picture 8"/>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179512" y="3673175"/>
            <a:ext cx="1652335" cy="351561"/>
          </a:xfrm>
          <a:prstGeom prst="rect">
            <a:avLst/>
          </a:prstGeom>
          <a:noFill/>
        </p:spPr>
      </p:pic>
      <p:sp>
        <p:nvSpPr>
          <p:cNvPr id="10250" name="Rectangle 10"/>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50" name="Title 1"/>
          <p:cNvSpPr txBox="1">
            <a:spLocks/>
          </p:cNvSpPr>
          <p:nvPr/>
        </p:nvSpPr>
        <p:spPr>
          <a:xfrm>
            <a:off x="500034" y="4500569"/>
            <a:ext cx="8429684" cy="1803184"/>
          </a:xfrm>
          <a:prstGeom prst="rect">
            <a:avLst/>
          </a:prstGeom>
          <a:ln w="9525"/>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Autofit/>
          </a:bodyPr>
          <a:lstStyle/>
          <a:p>
            <a:pPr marL="457200" marR="0" lvl="0" indent="-457200" algn="l" defTabSz="914400" rtl="0" eaLnBrk="1" fontAlgn="auto" latinLnBrk="0" hangingPunct="1">
              <a:lnSpc>
                <a:spcPct val="120000"/>
              </a:lnSpc>
              <a:spcBef>
                <a:spcPct val="0"/>
              </a:spcBef>
              <a:spcAft>
                <a:spcPts val="0"/>
              </a:spcAft>
              <a:buClrTx/>
              <a:buSzTx/>
              <a:buFont typeface="+mj-lt"/>
              <a:buAutoNum type="arabicPeriod"/>
              <a:tabLst/>
              <a:defRPr/>
            </a:pPr>
            <a:r>
              <a:rPr lang="en-US" sz="1400" dirty="0">
                <a:solidFill>
                  <a:srgbClr val="FF0000"/>
                </a:solidFill>
                <a:ea typeface="+mj-ea"/>
                <a:cs typeface="+mj-cs"/>
              </a:rPr>
              <a:t>This Network is a recurrent form of </a:t>
            </a:r>
            <a:r>
              <a:rPr lang="en-US" sz="1400" dirty="0" err="1">
                <a:solidFill>
                  <a:srgbClr val="FF0000"/>
                </a:solidFill>
                <a:ea typeface="+mj-ea"/>
                <a:cs typeface="+mj-cs"/>
              </a:rPr>
              <a:t>Hetro</a:t>
            </a:r>
            <a:r>
              <a:rPr lang="en-US" sz="1400" dirty="0">
                <a:solidFill>
                  <a:srgbClr val="FF0000"/>
                </a:solidFill>
                <a:ea typeface="+mj-ea"/>
                <a:cs typeface="+mj-cs"/>
              </a:rPr>
              <a:t>-Associative Network </a:t>
            </a:r>
          </a:p>
          <a:p>
            <a:pPr marL="457200" marR="0" lvl="0" indent="-457200" algn="l" defTabSz="914400" rtl="0" eaLnBrk="1" fontAlgn="auto" latinLnBrk="0" hangingPunct="1">
              <a:lnSpc>
                <a:spcPct val="120000"/>
              </a:lnSpc>
              <a:spcBef>
                <a:spcPct val="0"/>
              </a:spcBef>
              <a:spcAft>
                <a:spcPts val="0"/>
              </a:spcAft>
              <a:buClrTx/>
              <a:buSzTx/>
              <a:buFont typeface="+mj-lt"/>
              <a:buAutoNum type="arabicPeriod"/>
              <a:tabLst/>
              <a:defRPr/>
            </a:pPr>
            <a:r>
              <a:rPr lang="en-US" sz="1400" dirty="0">
                <a:ea typeface="+mj-ea"/>
                <a:cs typeface="+mj-cs"/>
              </a:rPr>
              <a:t>At First, two disturbed and deformed patterns of s(p) and t(p) are assigned to “x” and “y” as two entrances of the network. </a:t>
            </a:r>
          </a:p>
          <a:p>
            <a:pPr marL="457200" marR="0" lvl="0" indent="-457200" algn="l" defTabSz="914400" rtl="0" eaLnBrk="1" fontAlgn="auto" latinLnBrk="0" hangingPunct="1">
              <a:lnSpc>
                <a:spcPct val="120000"/>
              </a:lnSpc>
              <a:spcBef>
                <a:spcPct val="0"/>
              </a:spcBef>
              <a:spcAft>
                <a:spcPts val="0"/>
              </a:spcAft>
              <a:buClrTx/>
              <a:buSzTx/>
              <a:buFont typeface="+mj-lt"/>
              <a:buAutoNum type="arabicPeriod"/>
              <a:tabLst/>
              <a:defRPr/>
            </a:pPr>
            <a:r>
              <a:rPr lang="en-US" sz="1400" dirty="0">
                <a:ea typeface="+mj-ea"/>
                <a:cs typeface="+mj-cs"/>
              </a:rPr>
              <a:t>Using a bidirectional pattern association finally two input and output patterns converged to certain pair of patterns. </a:t>
            </a:r>
          </a:p>
          <a:p>
            <a:pPr marL="457200" marR="0" lvl="0" indent="-457200" algn="l" defTabSz="914400" rtl="0" eaLnBrk="1" fontAlgn="auto" latinLnBrk="0" hangingPunct="1">
              <a:lnSpc>
                <a:spcPct val="120000"/>
              </a:lnSpc>
              <a:spcBef>
                <a:spcPct val="0"/>
              </a:spcBef>
              <a:spcAft>
                <a:spcPts val="0"/>
              </a:spcAft>
              <a:buClrTx/>
              <a:buSzTx/>
              <a:buFont typeface="+mj-lt"/>
              <a:buAutoNum type="arabicPeriod"/>
              <a:tabLst/>
              <a:defRPr/>
            </a:pPr>
            <a:r>
              <a:rPr lang="en-US" sz="1400" dirty="0">
                <a:ea typeface="+mj-ea"/>
                <a:cs typeface="+mj-cs"/>
              </a:rPr>
              <a:t>It is expected that s(p) and t(p) being final retrieved patterns. Other wise the network has failed to associate to the restored original patterns.</a:t>
            </a:r>
          </a:p>
        </p:txBody>
      </p:sp>
      <p:sp>
        <p:nvSpPr>
          <p:cNvPr id="51" name="TextBox 50"/>
          <p:cNvSpPr txBox="1"/>
          <p:nvPr/>
        </p:nvSpPr>
        <p:spPr>
          <a:xfrm>
            <a:off x="1715635" y="3918383"/>
            <a:ext cx="1143008" cy="461665"/>
          </a:xfrm>
          <a:prstGeom prst="rect">
            <a:avLst/>
          </a:prstGeom>
          <a:noFill/>
        </p:spPr>
        <p:txBody>
          <a:bodyPr wrap="square" rtlCol="1">
            <a:spAutoFit/>
          </a:bodyPr>
          <a:lstStyle/>
          <a:p>
            <a:pPr algn="ctr"/>
            <a:r>
              <a:rPr lang="en-US" sz="1200" b="1" dirty="0"/>
              <a:t>Repeat up to </a:t>
            </a:r>
            <a:r>
              <a:rPr lang="en-US" sz="1200" b="1" dirty="0">
                <a:solidFill>
                  <a:srgbClr val="FF0000"/>
                </a:solidFill>
              </a:rPr>
              <a:t>Stop Condition</a:t>
            </a:r>
            <a:endParaRPr lang="fa-IR" sz="1200" b="1"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7" y="498139"/>
            <a:ext cx="7539480" cy="654032"/>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a:solidFill>
                  <a:srgbClr val="FF0000"/>
                </a:solidFill>
              </a:rPr>
              <a:t>Setting the weights</a:t>
            </a:r>
            <a:endParaRPr lang="fa-IR" sz="2400" dirty="0">
              <a:solidFill>
                <a:srgbClr val="FF0000"/>
              </a:solidFill>
            </a:endParaRPr>
          </a:p>
        </p:txBody>
      </p:sp>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pic>
        <p:nvPicPr>
          <p:cNvPr id="67586" name="Picture 2"/>
          <p:cNvPicPr>
            <a:picLocks noChangeAspect="1" noChangeArrowheads="1"/>
          </p:cNvPicPr>
          <p:nvPr/>
        </p:nvPicPr>
        <p:blipFill rotWithShape="1">
          <a:blip r:embed="rId2"/>
          <a:srcRect t="1936"/>
          <a:stretch/>
        </p:blipFill>
        <p:spPr bwMode="auto">
          <a:xfrm>
            <a:off x="1259632" y="1458855"/>
            <a:ext cx="7035425" cy="1980342"/>
          </a:xfrm>
          <a:prstGeom prst="rect">
            <a:avLst/>
          </a:prstGeom>
          <a:noFill/>
          <a:ln w="9525">
            <a:noFill/>
            <a:miter lim="800000"/>
            <a:headEnd/>
            <a:tailEnd/>
          </a:ln>
          <a:effectLst/>
        </p:spPr>
      </p:pic>
      <p:pic>
        <p:nvPicPr>
          <p:cNvPr id="67587" name="Picture 3"/>
          <p:cNvPicPr>
            <a:picLocks noChangeAspect="1" noChangeArrowheads="1"/>
          </p:cNvPicPr>
          <p:nvPr/>
        </p:nvPicPr>
        <p:blipFill>
          <a:blip r:embed="rId3"/>
          <a:srcRect/>
          <a:stretch>
            <a:fillRect/>
          </a:stretch>
        </p:blipFill>
        <p:spPr bwMode="auto">
          <a:xfrm>
            <a:off x="1250732" y="3284984"/>
            <a:ext cx="6642533" cy="1873219"/>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3240360" cy="785398"/>
          </a:xfrm>
        </p:spPr>
        <p:style>
          <a:lnRef idx="2">
            <a:schemeClr val="accent5"/>
          </a:lnRef>
          <a:fillRef idx="1">
            <a:schemeClr val="lt1"/>
          </a:fillRef>
          <a:effectRef idx="0">
            <a:schemeClr val="accent5"/>
          </a:effectRef>
          <a:fontRef idx="minor">
            <a:schemeClr val="dk1"/>
          </a:fontRef>
        </p:style>
        <p:txBody>
          <a:bodyPr>
            <a:normAutofit/>
          </a:bodyPr>
          <a:lstStyle/>
          <a:p>
            <a:r>
              <a:rPr lang="en-US" sz="2400" dirty="0">
                <a:solidFill>
                  <a:srgbClr val="FF0000"/>
                </a:solidFill>
              </a:rPr>
              <a:t>Activation Function</a:t>
            </a:r>
            <a:endParaRPr lang="fa-IR" sz="2400" dirty="0">
              <a:solidFill>
                <a:srgbClr val="FF0000"/>
              </a:solidFill>
            </a:endParaRPr>
          </a:p>
        </p:txBody>
      </p:sp>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pic>
        <p:nvPicPr>
          <p:cNvPr id="68610" name="Picture 2"/>
          <p:cNvPicPr>
            <a:picLocks noChangeAspect="1" noChangeArrowheads="1"/>
          </p:cNvPicPr>
          <p:nvPr/>
        </p:nvPicPr>
        <p:blipFill>
          <a:blip r:embed="rId2"/>
          <a:srcRect/>
          <a:stretch>
            <a:fillRect/>
          </a:stretch>
        </p:blipFill>
        <p:spPr bwMode="auto">
          <a:xfrm>
            <a:off x="1691680" y="1279700"/>
            <a:ext cx="5572164" cy="4512299"/>
          </a:xfrm>
          <a:prstGeom prst="rect">
            <a:avLst/>
          </a:prstGeom>
          <a:noFill/>
          <a:ln w="9525">
            <a:solidFill>
              <a:srgbClr val="FF0000"/>
            </a:solid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94" y="188640"/>
            <a:ext cx="2500298" cy="785818"/>
          </a:xfrm>
        </p:spPr>
        <p:style>
          <a:lnRef idx="2">
            <a:schemeClr val="accent1"/>
          </a:lnRef>
          <a:fillRef idx="1">
            <a:schemeClr val="lt1"/>
          </a:fillRef>
          <a:effectRef idx="0">
            <a:schemeClr val="accent1"/>
          </a:effectRef>
          <a:fontRef idx="minor">
            <a:schemeClr val="dk1"/>
          </a:fontRef>
        </p:style>
        <p:txBody>
          <a:bodyPr>
            <a:normAutofit/>
          </a:bodyPr>
          <a:lstStyle/>
          <a:p>
            <a:r>
              <a:rPr lang="en-US" sz="2400" dirty="0">
                <a:solidFill>
                  <a:srgbClr val="FF0000"/>
                </a:solidFill>
              </a:rPr>
              <a:t>Algorithm</a:t>
            </a:r>
            <a:endParaRPr lang="fa-IR" sz="2400" dirty="0">
              <a:solidFill>
                <a:srgbClr val="FF0000"/>
              </a:solidFill>
            </a:endParaRPr>
          </a:p>
        </p:txBody>
      </p:sp>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pic>
        <p:nvPicPr>
          <p:cNvPr id="69634" name="Picture 2"/>
          <p:cNvPicPr>
            <a:picLocks noChangeAspect="1" noChangeArrowheads="1"/>
          </p:cNvPicPr>
          <p:nvPr/>
        </p:nvPicPr>
        <p:blipFill>
          <a:blip r:embed="rId2"/>
          <a:srcRect/>
          <a:stretch>
            <a:fillRect/>
          </a:stretch>
        </p:blipFill>
        <p:spPr bwMode="auto">
          <a:xfrm>
            <a:off x="1715686" y="1071546"/>
            <a:ext cx="5261358" cy="5291139"/>
          </a:xfrm>
          <a:prstGeom prst="rect">
            <a:avLst/>
          </a:prstGeom>
          <a:noFill/>
          <a:ln w="9525">
            <a:solidFill>
              <a:srgbClr val="FF0000"/>
            </a:solid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3770"/>
            <a:ext cx="2286016" cy="642942"/>
          </a:xfrm>
        </p:spPr>
        <p:style>
          <a:lnRef idx="2">
            <a:schemeClr val="accent1"/>
          </a:lnRef>
          <a:fillRef idx="1">
            <a:schemeClr val="lt1"/>
          </a:fillRef>
          <a:effectRef idx="0">
            <a:schemeClr val="accent1"/>
          </a:effectRef>
          <a:fontRef idx="minor">
            <a:schemeClr val="dk1"/>
          </a:fontRef>
        </p:style>
        <p:txBody>
          <a:bodyPr>
            <a:normAutofit/>
          </a:bodyPr>
          <a:lstStyle/>
          <a:p>
            <a:r>
              <a:rPr lang="en-US" sz="2400" dirty="0">
                <a:solidFill>
                  <a:srgbClr val="FF0000"/>
                </a:solidFill>
              </a:rPr>
              <a:t>Example</a:t>
            </a:r>
            <a:endParaRPr lang="fa-IR" sz="2400" dirty="0">
              <a:solidFill>
                <a:srgbClr val="FF0000"/>
              </a:solidFill>
            </a:endParaRPr>
          </a:p>
        </p:txBody>
      </p:sp>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pic>
        <p:nvPicPr>
          <p:cNvPr id="9217" name="Picture 1"/>
          <p:cNvPicPr>
            <a:picLocks noChangeAspect="1" noChangeArrowheads="1"/>
          </p:cNvPicPr>
          <p:nvPr/>
        </p:nvPicPr>
        <p:blipFill>
          <a:blip r:embed="rId2"/>
          <a:srcRect/>
          <a:stretch>
            <a:fillRect/>
          </a:stretch>
        </p:blipFill>
        <p:spPr bwMode="auto">
          <a:xfrm>
            <a:off x="1763688" y="878276"/>
            <a:ext cx="5616624" cy="5554102"/>
          </a:xfrm>
          <a:prstGeom prst="rect">
            <a:avLst/>
          </a:prstGeom>
          <a:noFill/>
          <a:ln w="9525">
            <a:solidFill>
              <a:srgbClr val="FF0000"/>
            </a:solid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pic>
        <p:nvPicPr>
          <p:cNvPr id="70658" name="Picture 2"/>
          <p:cNvPicPr>
            <a:picLocks noChangeAspect="1" noChangeArrowheads="1"/>
          </p:cNvPicPr>
          <p:nvPr/>
        </p:nvPicPr>
        <p:blipFill>
          <a:blip r:embed="rId2"/>
          <a:srcRect/>
          <a:stretch>
            <a:fillRect/>
          </a:stretch>
        </p:blipFill>
        <p:spPr bwMode="auto">
          <a:xfrm>
            <a:off x="1737944" y="1018354"/>
            <a:ext cx="5668112" cy="5269093"/>
          </a:xfrm>
          <a:prstGeom prst="rect">
            <a:avLst/>
          </a:prstGeom>
          <a:noFill/>
          <a:ln w="9525">
            <a:solidFill>
              <a:srgbClr val="FF0000"/>
            </a:solidFill>
            <a:miter lim="800000"/>
            <a:headEnd/>
            <a:tailEnd/>
          </a:ln>
          <a:effectLst/>
        </p:spPr>
      </p:pic>
      <p:sp>
        <p:nvSpPr>
          <p:cNvPr id="6" name="Title 1"/>
          <p:cNvSpPr>
            <a:spLocks noGrp="1"/>
          </p:cNvSpPr>
          <p:nvPr>
            <p:ph type="title"/>
          </p:nvPr>
        </p:nvSpPr>
        <p:spPr>
          <a:xfrm>
            <a:off x="395536" y="249082"/>
            <a:ext cx="3207300" cy="642942"/>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2000" dirty="0">
                <a:solidFill>
                  <a:schemeClr val="tx1"/>
                </a:solidFill>
              </a:rPr>
              <a:t>Verification for original patterns (former example</a:t>
            </a:r>
            <a:r>
              <a:rPr lang="en-US" sz="2400" dirty="0">
                <a:solidFill>
                  <a:schemeClr val="tx1"/>
                </a:solidFill>
              </a:rPr>
              <a:t>)</a:t>
            </a:r>
            <a:endParaRPr lang="fa-IR" sz="2400" dirty="0">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pic>
        <p:nvPicPr>
          <p:cNvPr id="71682" name="Picture 2"/>
          <p:cNvPicPr>
            <a:picLocks noChangeAspect="1" noChangeArrowheads="1"/>
          </p:cNvPicPr>
          <p:nvPr/>
        </p:nvPicPr>
        <p:blipFill>
          <a:blip r:embed="rId2"/>
          <a:srcRect/>
          <a:stretch>
            <a:fillRect/>
          </a:stretch>
        </p:blipFill>
        <p:spPr bwMode="auto">
          <a:xfrm>
            <a:off x="1911806" y="919362"/>
            <a:ext cx="5527778" cy="2117243"/>
          </a:xfrm>
          <a:prstGeom prst="rect">
            <a:avLst/>
          </a:prstGeom>
          <a:noFill/>
          <a:ln w="9525">
            <a:noFill/>
            <a:miter lim="800000"/>
            <a:headEnd/>
            <a:tailEnd/>
          </a:ln>
          <a:effectLst/>
        </p:spPr>
      </p:pic>
      <p:pic>
        <p:nvPicPr>
          <p:cNvPr id="71683" name="Picture 3"/>
          <p:cNvPicPr>
            <a:picLocks noChangeAspect="1" noChangeArrowheads="1"/>
          </p:cNvPicPr>
          <p:nvPr/>
        </p:nvPicPr>
        <p:blipFill>
          <a:blip r:embed="rId3"/>
          <a:srcRect/>
          <a:stretch>
            <a:fillRect/>
          </a:stretch>
        </p:blipFill>
        <p:spPr bwMode="auto">
          <a:xfrm>
            <a:off x="2064231" y="2852936"/>
            <a:ext cx="5392191" cy="3379245"/>
          </a:xfrm>
          <a:prstGeom prst="rect">
            <a:avLst/>
          </a:prstGeom>
          <a:noFill/>
          <a:ln w="9525">
            <a:noFill/>
            <a:miter lim="800000"/>
            <a:headEnd/>
            <a:tailEnd/>
          </a:ln>
          <a:effectLst/>
        </p:spPr>
      </p:pic>
      <p:sp>
        <p:nvSpPr>
          <p:cNvPr id="6" name="Title 1"/>
          <p:cNvSpPr>
            <a:spLocks noGrp="1"/>
          </p:cNvSpPr>
          <p:nvPr>
            <p:ph type="title"/>
          </p:nvPr>
        </p:nvSpPr>
        <p:spPr>
          <a:xfrm>
            <a:off x="323528" y="180179"/>
            <a:ext cx="2656656" cy="642942"/>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2000" dirty="0">
                <a:solidFill>
                  <a:schemeClr val="tx1"/>
                </a:solidFill>
              </a:rPr>
              <a:t>test for noisy patterns </a:t>
            </a:r>
            <a:br>
              <a:rPr lang="en-US" sz="2000" dirty="0">
                <a:solidFill>
                  <a:schemeClr val="tx1"/>
                </a:solidFill>
              </a:rPr>
            </a:br>
            <a:r>
              <a:rPr lang="en-US" sz="2000" dirty="0">
                <a:solidFill>
                  <a:schemeClr val="tx1"/>
                </a:solidFill>
              </a:rPr>
              <a:t>(former example</a:t>
            </a:r>
            <a:r>
              <a:rPr lang="en-US" sz="2400" dirty="0">
                <a:solidFill>
                  <a:schemeClr val="tx1"/>
                </a:solidFill>
              </a:rPr>
              <a:t>)</a:t>
            </a:r>
            <a:endParaRPr lang="fa-IR" sz="2400" dirty="0">
              <a:solidFill>
                <a:schemeClr val="tx1"/>
              </a:solidFill>
            </a:endParaRPr>
          </a:p>
        </p:txBody>
      </p:sp>
      <p:sp>
        <p:nvSpPr>
          <p:cNvPr id="7" name="Title 1"/>
          <p:cNvSpPr txBox="1">
            <a:spLocks/>
          </p:cNvSpPr>
          <p:nvPr/>
        </p:nvSpPr>
        <p:spPr>
          <a:xfrm>
            <a:off x="1187624" y="5335668"/>
            <a:ext cx="3528392" cy="642942"/>
          </a:xfrm>
          <a:prstGeom prst="rect">
            <a:avLst/>
          </a:prstGeom>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1800" dirty="0">
                <a:solidFill>
                  <a:srgbClr val="FF0000"/>
                </a:solidFill>
              </a:rPr>
              <a:t>Converged to non-original patterns</a:t>
            </a:r>
            <a:endParaRPr lang="fa-IR" sz="1800" dirty="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a:xfrm>
            <a:off x="6572264" y="6492875"/>
            <a:ext cx="2133600" cy="365125"/>
          </a:xfrm>
        </p:spPr>
        <p:txBody>
          <a:bodyPr/>
          <a:lstStyle/>
          <a:p>
            <a:fld id="{B6F15528-21DE-4FAA-801E-634DDDAF4B2B}" type="slidenum">
              <a:rPr lang="en-US" smtClean="0"/>
              <a:pPr/>
              <a:t>38</a:t>
            </a:fld>
            <a:endParaRPr lang="en-US"/>
          </a:p>
        </p:txBody>
      </p:sp>
      <p:pic>
        <p:nvPicPr>
          <p:cNvPr id="72706" name="Picture 2"/>
          <p:cNvPicPr>
            <a:picLocks noChangeAspect="1" noChangeArrowheads="1"/>
          </p:cNvPicPr>
          <p:nvPr/>
        </p:nvPicPr>
        <p:blipFill>
          <a:blip r:embed="rId2"/>
          <a:srcRect/>
          <a:stretch>
            <a:fillRect/>
          </a:stretch>
        </p:blipFill>
        <p:spPr bwMode="auto">
          <a:xfrm>
            <a:off x="280008" y="1268759"/>
            <a:ext cx="4291992" cy="5023185"/>
          </a:xfrm>
          <a:prstGeom prst="rect">
            <a:avLst/>
          </a:prstGeom>
          <a:noFill/>
          <a:ln w="9525">
            <a:solidFill>
              <a:srgbClr val="FF0000"/>
            </a:solidFill>
            <a:miter lim="800000"/>
            <a:headEnd/>
            <a:tailEnd/>
          </a:ln>
          <a:effectLst/>
        </p:spPr>
      </p:pic>
      <p:pic>
        <p:nvPicPr>
          <p:cNvPr id="72707" name="Picture 3"/>
          <p:cNvPicPr>
            <a:picLocks noChangeAspect="1" noChangeArrowheads="1"/>
          </p:cNvPicPr>
          <p:nvPr/>
        </p:nvPicPr>
        <p:blipFill>
          <a:blip r:embed="rId3"/>
          <a:srcRect/>
          <a:stretch>
            <a:fillRect/>
          </a:stretch>
        </p:blipFill>
        <p:spPr bwMode="auto">
          <a:xfrm>
            <a:off x="4671782" y="1268759"/>
            <a:ext cx="4220698" cy="5029588"/>
          </a:xfrm>
          <a:prstGeom prst="rect">
            <a:avLst/>
          </a:prstGeom>
          <a:noFill/>
          <a:ln w="9525">
            <a:solidFill>
              <a:srgbClr val="FF0000"/>
            </a:solidFill>
            <a:miter lim="800000"/>
            <a:headEnd/>
            <a:tailEnd/>
          </a:ln>
          <a:effectLst/>
        </p:spPr>
      </p:pic>
      <p:sp>
        <p:nvSpPr>
          <p:cNvPr id="6" name="Title 1"/>
          <p:cNvSpPr>
            <a:spLocks noGrp="1"/>
          </p:cNvSpPr>
          <p:nvPr>
            <p:ph type="title"/>
          </p:nvPr>
        </p:nvSpPr>
        <p:spPr>
          <a:xfrm>
            <a:off x="467543" y="292085"/>
            <a:ext cx="4392489" cy="642942"/>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2000" dirty="0">
                <a:solidFill>
                  <a:schemeClr val="tx1"/>
                </a:solidFill>
              </a:rPr>
              <a:t>test for noisy patterns with modifications (former example</a:t>
            </a:r>
            <a:r>
              <a:rPr lang="en-US" sz="2400" dirty="0">
                <a:solidFill>
                  <a:schemeClr val="tx1"/>
                </a:solidFill>
              </a:rPr>
              <a:t>)</a:t>
            </a:r>
            <a:endParaRPr lang="fa-IR" sz="2400" dirty="0">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pic>
        <p:nvPicPr>
          <p:cNvPr id="73730" name="Picture 2"/>
          <p:cNvPicPr>
            <a:picLocks noChangeAspect="1" noChangeArrowheads="1"/>
          </p:cNvPicPr>
          <p:nvPr/>
        </p:nvPicPr>
        <p:blipFill rotWithShape="1">
          <a:blip r:embed="rId2"/>
          <a:srcRect b="4664"/>
          <a:stretch/>
        </p:blipFill>
        <p:spPr bwMode="auto">
          <a:xfrm>
            <a:off x="1629516" y="2998709"/>
            <a:ext cx="5390756" cy="3454627"/>
          </a:xfrm>
          <a:prstGeom prst="rect">
            <a:avLst/>
          </a:prstGeom>
          <a:noFill/>
          <a:ln w="9525">
            <a:noFill/>
            <a:miter lim="800000"/>
            <a:headEnd/>
            <a:tailEnd/>
          </a:ln>
          <a:effectLst/>
        </p:spPr>
      </p:pic>
      <p:pic>
        <p:nvPicPr>
          <p:cNvPr id="73731" name="Picture 3"/>
          <p:cNvPicPr>
            <a:picLocks noChangeAspect="1" noChangeArrowheads="1"/>
          </p:cNvPicPr>
          <p:nvPr/>
        </p:nvPicPr>
        <p:blipFill>
          <a:blip r:embed="rId3"/>
          <a:srcRect/>
          <a:stretch>
            <a:fillRect/>
          </a:stretch>
        </p:blipFill>
        <p:spPr bwMode="auto">
          <a:xfrm>
            <a:off x="4557713" y="3424238"/>
            <a:ext cx="137157" cy="45719"/>
          </a:xfrm>
          <a:prstGeom prst="rect">
            <a:avLst/>
          </a:prstGeom>
          <a:noFill/>
          <a:ln w="9525">
            <a:noFill/>
            <a:miter lim="800000"/>
            <a:headEnd/>
            <a:tailEnd/>
          </a:ln>
          <a:effectLst/>
        </p:spPr>
      </p:pic>
      <p:pic>
        <p:nvPicPr>
          <p:cNvPr id="73733" name="Picture 5"/>
          <p:cNvPicPr>
            <a:picLocks noChangeAspect="1" noChangeArrowheads="1"/>
          </p:cNvPicPr>
          <p:nvPr/>
        </p:nvPicPr>
        <p:blipFill>
          <a:blip r:embed="rId4"/>
          <a:srcRect/>
          <a:stretch>
            <a:fillRect/>
          </a:stretch>
        </p:blipFill>
        <p:spPr bwMode="auto">
          <a:xfrm>
            <a:off x="1629516" y="237044"/>
            <a:ext cx="5470178" cy="2759908"/>
          </a:xfrm>
          <a:prstGeom prst="rect">
            <a:avLst/>
          </a:prstGeom>
          <a:noFill/>
          <a:ln w="9525">
            <a:noFill/>
            <a:miter lim="800000"/>
            <a:headEnd/>
            <a:tailEnd/>
          </a:ln>
          <a:effectLst/>
        </p:spPr>
      </p:pic>
      <p:sp>
        <p:nvSpPr>
          <p:cNvPr id="2" name="TextBox 1"/>
          <p:cNvSpPr txBox="1"/>
          <p:nvPr/>
        </p:nvSpPr>
        <p:spPr>
          <a:xfrm>
            <a:off x="107504" y="97442"/>
            <a:ext cx="137799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Two notes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4052"/>
            <a:ext cx="8229600" cy="930572"/>
          </a:xfrm>
        </p:spPr>
        <p:txBody>
          <a:bodyPr>
            <a:normAutofit/>
          </a:bodyPr>
          <a:lstStyle/>
          <a:p>
            <a:pPr algn="l"/>
            <a:r>
              <a:rPr lang="en-US" sz="2800" b="1" dirty="0"/>
              <a:t>Challenges in learning of MNNs</a:t>
            </a:r>
            <a:endParaRPr lang="fa-IR" sz="2800" dirty="0"/>
          </a:p>
        </p:txBody>
      </p:sp>
      <p:sp>
        <p:nvSpPr>
          <p:cNvPr id="3" name="Content Placeholder 2"/>
          <p:cNvSpPr>
            <a:spLocks noGrp="1"/>
          </p:cNvSpPr>
          <p:nvPr>
            <p:ph idx="1"/>
          </p:nvPr>
        </p:nvSpPr>
        <p:spPr>
          <a:xfrm>
            <a:off x="457200" y="1600201"/>
            <a:ext cx="8229600" cy="3810000"/>
          </a:xfrm>
        </p:spPr>
        <p:style>
          <a:lnRef idx="2">
            <a:schemeClr val="accent6"/>
          </a:lnRef>
          <a:fillRef idx="1">
            <a:schemeClr val="lt1"/>
          </a:fillRef>
          <a:effectRef idx="0">
            <a:schemeClr val="accent6"/>
          </a:effectRef>
          <a:fontRef idx="minor">
            <a:schemeClr val="dk1"/>
          </a:fontRef>
        </p:style>
        <p:txBody>
          <a:bodyPr>
            <a:normAutofit fontScale="70000" lnSpcReduction="20000"/>
          </a:bodyPr>
          <a:lstStyle/>
          <a:p>
            <a:pPr marL="514350" indent="-514350">
              <a:buNone/>
            </a:pPr>
            <a:r>
              <a:rPr lang="en-US" dirty="0">
                <a:solidFill>
                  <a:srgbClr val="0070C0"/>
                </a:solidFill>
              </a:rPr>
              <a:t>MNNs with explicit input patterns</a:t>
            </a:r>
          </a:p>
          <a:p>
            <a:pPr marL="514350" indent="-514350">
              <a:buFont typeface="+mj-lt"/>
              <a:buAutoNum type="arabicPeriod"/>
            </a:pPr>
            <a:r>
              <a:rPr lang="en-US" sz="2900" dirty="0"/>
              <a:t>Each explicit input pattern may be deformed, or partially presented.</a:t>
            </a:r>
          </a:p>
          <a:p>
            <a:pPr marL="514350" indent="-514350">
              <a:buFont typeface="+mj-lt"/>
              <a:buAutoNum type="arabicPeriod"/>
            </a:pPr>
            <a:r>
              <a:rPr lang="en-US" sz="2900" dirty="0"/>
              <a:t>Each explicit input pattern may disturbed with noise.</a:t>
            </a:r>
          </a:p>
          <a:p>
            <a:pPr marL="514350" indent="-514350">
              <a:buFont typeface="+mj-lt"/>
              <a:buAutoNum type="arabicPeriod"/>
            </a:pPr>
            <a:endParaRPr lang="en-US" dirty="0"/>
          </a:p>
          <a:p>
            <a:pPr marL="514350" indent="-514350">
              <a:buNone/>
            </a:pPr>
            <a:r>
              <a:rPr lang="en-US" dirty="0">
                <a:solidFill>
                  <a:srgbClr val="00B050"/>
                </a:solidFill>
              </a:rPr>
              <a:t>MNNs with implicit sequenced patterns</a:t>
            </a:r>
          </a:p>
          <a:p>
            <a:pPr marL="514350" indent="-514350">
              <a:buFont typeface="+mj-lt"/>
              <a:buAutoNum type="arabicPeriod"/>
            </a:pPr>
            <a:r>
              <a:rPr lang="en-US" sz="2600" dirty="0"/>
              <a:t>The implicit sequenced patterns may be presented with different lengths.</a:t>
            </a:r>
          </a:p>
          <a:p>
            <a:pPr marL="514350" indent="-514350">
              <a:buFont typeface="+mj-lt"/>
              <a:buAutoNum type="arabicPeriod"/>
            </a:pPr>
            <a:r>
              <a:rPr lang="en-US" sz="2600" dirty="0"/>
              <a:t>The implicit sequenced patterns may be combined with disturbance and non-relevant  patterns.</a:t>
            </a:r>
          </a:p>
          <a:p>
            <a:pPr marL="514350" indent="-514350">
              <a:buFont typeface="+mj-lt"/>
              <a:buAutoNum type="arabicPeriod"/>
            </a:pPr>
            <a:r>
              <a:rPr lang="en-US" sz="2600" dirty="0"/>
              <a:t>Among the sequenced patterns, it may be short and long dependencies.</a:t>
            </a:r>
          </a:p>
          <a:p>
            <a:pPr>
              <a:buNone/>
            </a:pPr>
            <a:endParaRPr lang="en-US" dirty="0"/>
          </a:p>
          <a:p>
            <a:pPr>
              <a:buNone/>
            </a:pPr>
            <a:r>
              <a:rPr lang="en-US" dirty="0">
                <a:solidFill>
                  <a:srgbClr val="0070C0"/>
                </a:solidFill>
              </a:rPr>
              <a:t>* </a:t>
            </a:r>
            <a:r>
              <a:rPr lang="en-US" dirty="0">
                <a:solidFill>
                  <a:srgbClr val="FF0000"/>
                </a:solidFill>
              </a:rPr>
              <a:t>MNNs make robust memories against distortion, disturbances and dimension variations of input patterns.</a:t>
            </a:r>
          </a:p>
          <a:p>
            <a:pPr marL="0" indent="0">
              <a:buNone/>
            </a:pPr>
            <a:endParaRPr lang="fa-IR"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Footer Placeholder 4"/>
          <p:cNvSpPr>
            <a:spLocks noGrp="1"/>
          </p:cNvSpPr>
          <p:nvPr>
            <p:ph type="ftr" sz="quarter" idx="11"/>
          </p:nvPr>
        </p:nvSpPr>
        <p:spPr/>
        <p:txBody>
          <a:bodyPr/>
          <a:lstStyle/>
          <a:p>
            <a:r>
              <a:rPr lang="en-US" dirty="0"/>
              <a:t>Ahmad </a:t>
            </a:r>
            <a:r>
              <a:rPr lang="en-US" dirty="0" err="1"/>
              <a:t>Kalhor</a:t>
            </a:r>
            <a:r>
              <a:rPr lang="en-US" dirty="0"/>
              <a:t>- University of Tehran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75253"/>
            <a:ext cx="8229600" cy="4525963"/>
          </a:xfrm>
        </p:spPr>
        <p:style>
          <a:lnRef idx="2">
            <a:schemeClr val="accent3"/>
          </a:lnRef>
          <a:fillRef idx="1">
            <a:schemeClr val="lt1"/>
          </a:fillRef>
          <a:effectRef idx="0">
            <a:schemeClr val="accent3"/>
          </a:effectRef>
          <a:fontRef idx="minor">
            <a:schemeClr val="dk1"/>
          </a:fontRef>
        </p:style>
        <p:txBody>
          <a:bodyPr>
            <a:normAutofit fontScale="70000" lnSpcReduction="20000"/>
          </a:bodyPr>
          <a:lstStyle/>
          <a:p>
            <a:pPr marL="514350" indent="-514350">
              <a:buFont typeface="Wingdings" pitchFamily="2" charset="2"/>
              <a:buChar char="q"/>
            </a:pPr>
            <a:r>
              <a:rPr lang="en-US" dirty="0">
                <a:solidFill>
                  <a:srgbClr val="FF0000"/>
                </a:solidFill>
              </a:rPr>
              <a:t>Some known Recurrent NNs</a:t>
            </a:r>
          </a:p>
          <a:p>
            <a:pPr marL="914400" lvl="1" indent="-514350">
              <a:buFont typeface="Wingdings" pitchFamily="2" charset="2"/>
              <a:buChar char="q"/>
            </a:pPr>
            <a:r>
              <a:rPr lang="en-US" sz="2500" dirty="0">
                <a:solidFill>
                  <a:schemeClr val="tx1"/>
                </a:solidFill>
              </a:rPr>
              <a:t>Recurrent Neural Networks(RNNs)</a:t>
            </a:r>
          </a:p>
          <a:p>
            <a:pPr marL="914400" lvl="1" indent="-514350">
              <a:buFont typeface="Wingdings" pitchFamily="2" charset="2"/>
              <a:buChar char="q"/>
            </a:pPr>
            <a:r>
              <a:rPr lang="en-US" sz="2500" dirty="0">
                <a:solidFill>
                  <a:schemeClr val="tx1"/>
                </a:solidFill>
              </a:rPr>
              <a:t>Long-Short Term Memory (LSTM)</a:t>
            </a:r>
          </a:p>
          <a:p>
            <a:pPr marL="914400" lvl="1" indent="-514350">
              <a:buFont typeface="Wingdings" pitchFamily="2" charset="2"/>
              <a:buChar char="q"/>
            </a:pPr>
            <a:r>
              <a:rPr lang="en-US" sz="2500" dirty="0">
                <a:solidFill>
                  <a:schemeClr val="tx1"/>
                </a:solidFill>
              </a:rPr>
              <a:t>Gated Recurrent Unit (GRU)</a:t>
            </a:r>
          </a:p>
          <a:p>
            <a:pPr marL="514350" indent="-514350">
              <a:buNone/>
            </a:pPr>
            <a:endParaRPr lang="en-US" dirty="0">
              <a:solidFill>
                <a:srgbClr val="FF0000"/>
              </a:solidFill>
            </a:endParaRPr>
          </a:p>
          <a:p>
            <a:pPr marL="514350" indent="-514350">
              <a:buFont typeface="Wingdings" pitchFamily="2" charset="2"/>
              <a:buChar char="v"/>
            </a:pPr>
            <a:r>
              <a:rPr lang="en-US" sz="2600" dirty="0">
                <a:solidFill>
                  <a:srgbClr val="0070C0"/>
                </a:solidFill>
              </a:rPr>
              <a:t>Such Networks make nonlinear  non-homogenous difference Equations. By solving such equations, the nonlinear functions, which generate the output patterns based on the implicit sequenced input patterns, are revealed.</a:t>
            </a:r>
          </a:p>
          <a:p>
            <a:pPr marL="514350" indent="-514350">
              <a:buFont typeface="Wingdings" pitchFamily="2" charset="2"/>
              <a:buChar char="v"/>
            </a:pPr>
            <a:r>
              <a:rPr lang="en-US" sz="2600" dirty="0">
                <a:solidFill>
                  <a:srgbClr val="0070C0"/>
                </a:solidFill>
              </a:rPr>
              <a:t> Recurrent structures will make a plenty of memories utilized in pattern associations between implicit inputs and target outputs.</a:t>
            </a:r>
          </a:p>
          <a:p>
            <a:pPr marL="514350" indent="-514350">
              <a:buNone/>
            </a:pPr>
            <a:endParaRPr lang="en-US" sz="2800" dirty="0">
              <a:solidFill>
                <a:srgbClr val="0070C0"/>
              </a:solidFill>
            </a:endParaRPr>
          </a:p>
          <a:p>
            <a:pPr marL="514350" indent="-514350">
              <a:buFont typeface="Wingdings" pitchFamily="2" charset="2"/>
              <a:buChar char="q"/>
            </a:pPr>
            <a:r>
              <a:rPr lang="en-US" sz="2800" dirty="0">
                <a:solidFill>
                  <a:srgbClr val="FF0000"/>
                </a:solidFill>
              </a:rPr>
              <a:t>Pattern Association (Memories) types.</a:t>
            </a:r>
          </a:p>
          <a:p>
            <a:pPr marL="914400" lvl="1" indent="-514350">
              <a:buFont typeface="Wingdings" pitchFamily="2" charset="2"/>
              <a:buChar char="q"/>
            </a:pPr>
            <a:r>
              <a:rPr lang="en-US" sz="2300" b="1" dirty="0">
                <a:solidFill>
                  <a:srgbClr val="7030A0"/>
                </a:solidFill>
              </a:rPr>
              <a:t>One to one:   </a:t>
            </a:r>
            <a:r>
              <a:rPr lang="en-US" sz="2000" dirty="0">
                <a:solidFill>
                  <a:srgbClr val="7030A0"/>
                </a:solidFill>
              </a:rPr>
              <a:t> many classification problems and identification by fingerprint/biometric signals/signature/…</a:t>
            </a:r>
          </a:p>
          <a:p>
            <a:pPr marL="914400" lvl="1" indent="-514350">
              <a:buFont typeface="Wingdings" pitchFamily="2" charset="2"/>
              <a:buChar char="q"/>
            </a:pPr>
            <a:r>
              <a:rPr lang="en-US" sz="2300" b="1" dirty="0">
                <a:solidFill>
                  <a:srgbClr val="002060"/>
                </a:solidFill>
              </a:rPr>
              <a:t>Many to one:  </a:t>
            </a:r>
            <a:r>
              <a:rPr lang="en-US" sz="2000" dirty="0"/>
              <a:t> </a:t>
            </a:r>
            <a:r>
              <a:rPr lang="en-US" sz="2000" dirty="0">
                <a:solidFill>
                  <a:schemeClr val="tx1"/>
                </a:solidFill>
              </a:rPr>
              <a:t>voice/handwriting/walking in identification</a:t>
            </a:r>
            <a:endParaRPr lang="en-US" sz="2000" dirty="0"/>
          </a:p>
          <a:p>
            <a:pPr marL="914400" lvl="1" indent="-514350">
              <a:buFont typeface="Wingdings" pitchFamily="2" charset="2"/>
              <a:buChar char="q"/>
            </a:pPr>
            <a:r>
              <a:rPr lang="en-US" sz="2300" b="1" dirty="0">
                <a:solidFill>
                  <a:srgbClr val="002060"/>
                </a:solidFill>
              </a:rPr>
              <a:t>One to Many-: </a:t>
            </a:r>
            <a:r>
              <a:rPr lang="en-US" sz="2000" dirty="0"/>
              <a:t>image captioning/video captioning</a:t>
            </a:r>
          </a:p>
          <a:p>
            <a:pPr marL="914400" lvl="1" indent="-514350">
              <a:buFont typeface="Wingdings" pitchFamily="2" charset="2"/>
              <a:buChar char="q"/>
            </a:pPr>
            <a:r>
              <a:rPr lang="en-US" sz="2300" b="1" dirty="0">
                <a:solidFill>
                  <a:srgbClr val="002060"/>
                </a:solidFill>
              </a:rPr>
              <a:t>Many to Many </a:t>
            </a:r>
            <a:r>
              <a:rPr lang="en-US" sz="2000" dirty="0"/>
              <a:t>-- Translation machines...text to picture/Video</a:t>
            </a:r>
            <a:endParaRPr lang="fa-IR" sz="2000" dirty="0"/>
          </a:p>
        </p:txBody>
      </p:sp>
      <p:sp>
        <p:nvSpPr>
          <p:cNvPr id="4" name="Footer Placeholder 3"/>
          <p:cNvSpPr>
            <a:spLocks noGrp="1"/>
          </p:cNvSpPr>
          <p:nvPr>
            <p:ph type="ftr" sz="quarter" idx="11"/>
          </p:nvPr>
        </p:nvSpPr>
        <p:spPr/>
        <p:txBody>
          <a:bodyPr/>
          <a:lstStyle/>
          <a:p>
            <a:r>
              <a:rPr lang="en-US" dirty="0"/>
              <a:t>Ahmad </a:t>
            </a:r>
            <a:r>
              <a:rPr lang="en-US" dirty="0" err="1"/>
              <a:t>Kalhor</a:t>
            </a:r>
            <a:r>
              <a:rPr lang="en-US" dirty="0"/>
              <a:t>- University of </a:t>
            </a:r>
            <a:r>
              <a:rPr lang="en-US" dirty="0" err="1"/>
              <a:t>Tehan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
        <p:nvSpPr>
          <p:cNvPr id="6" name="Rectangle 5"/>
          <p:cNvSpPr/>
          <p:nvPr/>
        </p:nvSpPr>
        <p:spPr>
          <a:xfrm>
            <a:off x="500034" y="571480"/>
            <a:ext cx="5852160" cy="54864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800" dirty="0"/>
              <a:t>2.1 MNNs with Implicit input patterns</a:t>
            </a:r>
            <a:endParaRPr lang="fa-IR"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400420" cy="511156"/>
          </a:xfrm>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US" sz="2400" dirty="0">
                <a:solidFill>
                  <a:srgbClr val="FF0000"/>
                </a:solidFill>
              </a:rPr>
              <a:t>Some Applications of RNNs</a:t>
            </a:r>
            <a:endParaRPr lang="fa-IR" sz="2400" dirty="0">
              <a:solidFill>
                <a:srgbClr val="FF0000"/>
              </a:solidFill>
            </a:endParaRPr>
          </a:p>
        </p:txBody>
      </p:sp>
      <p:sp>
        <p:nvSpPr>
          <p:cNvPr id="3" name="Content Placeholder 2"/>
          <p:cNvSpPr>
            <a:spLocks noGrp="1"/>
          </p:cNvSpPr>
          <p:nvPr>
            <p:ph idx="1"/>
          </p:nvPr>
        </p:nvSpPr>
        <p:spPr>
          <a:xfrm>
            <a:off x="428596" y="1142984"/>
            <a:ext cx="8229600" cy="4525963"/>
          </a:xfrm>
        </p:spPr>
        <p:txBody>
          <a:bodyPr>
            <a:normAutofit/>
          </a:bodyPr>
          <a:lstStyle/>
          <a:p>
            <a:pPr marL="514350" indent="-514350">
              <a:buFont typeface="+mj-lt"/>
              <a:buAutoNum type="arabicPeriod"/>
            </a:pPr>
            <a:r>
              <a:rPr lang="en-US" b="1" dirty="0"/>
              <a:t>Language Modeling and Generating Text</a:t>
            </a:r>
          </a:p>
          <a:p>
            <a:pPr marL="514350" indent="-514350">
              <a:buFont typeface="+mj-lt"/>
              <a:buAutoNum type="arabicPeriod"/>
            </a:pPr>
            <a:endParaRPr lang="en-US" b="1" dirty="0"/>
          </a:p>
          <a:p>
            <a:pPr lvl="1"/>
            <a:endParaRPr lang="en-US" sz="1400" dirty="0">
              <a:hlinkClick r:id="rId2"/>
            </a:endParaRPr>
          </a:p>
          <a:p>
            <a:pPr lvl="1"/>
            <a:r>
              <a:rPr lang="en-US" sz="1400" dirty="0">
                <a:hlinkClick r:id="rId2"/>
              </a:rPr>
              <a:t>Recurrent neural network based language model</a:t>
            </a:r>
            <a:endParaRPr lang="en-US" sz="1400" dirty="0"/>
          </a:p>
          <a:p>
            <a:pPr lvl="1"/>
            <a:r>
              <a:rPr lang="en-US" sz="1400" dirty="0">
                <a:hlinkClick r:id="rId3"/>
              </a:rPr>
              <a:t>Extensions of Recurrent neural network based language model</a:t>
            </a:r>
            <a:endParaRPr lang="en-US" sz="1400" dirty="0"/>
          </a:p>
          <a:p>
            <a:pPr lvl="1"/>
            <a:r>
              <a:rPr lang="en-US" sz="1400" dirty="0">
                <a:hlinkClick r:id="rId4"/>
              </a:rPr>
              <a:t>Generating Text with Recurrent Neural Networks</a:t>
            </a:r>
            <a:endParaRPr lang="en-US" sz="1400" dirty="0"/>
          </a:p>
          <a:p>
            <a:pPr marL="514350" indent="-514350">
              <a:buFont typeface="+mj-lt"/>
              <a:buAutoNum type="arabicPeriod"/>
            </a:pPr>
            <a:r>
              <a:rPr lang="en-US" b="1" dirty="0"/>
              <a:t>Machine Translation</a:t>
            </a:r>
          </a:p>
          <a:p>
            <a:pPr lvl="1"/>
            <a:r>
              <a:rPr lang="en-US" sz="1600" dirty="0">
                <a:hlinkClick r:id="rId5"/>
              </a:rPr>
              <a:t>A Recursive Recurrent Neural Network for Statistical Machine Translation</a:t>
            </a:r>
            <a:endParaRPr lang="en-US" sz="1600" dirty="0">
              <a:hlinkClick r:id="rId3"/>
            </a:endParaRPr>
          </a:p>
          <a:p>
            <a:pPr lvl="1"/>
            <a:r>
              <a:rPr lang="en-US" sz="1600" dirty="0">
                <a:hlinkClick r:id="rId6"/>
              </a:rPr>
              <a:t>Sequence to Sequence Learning with Neural Networks</a:t>
            </a:r>
            <a:endParaRPr lang="en-US" sz="1600" dirty="0">
              <a:hlinkClick r:id="rId3"/>
            </a:endParaRPr>
          </a:p>
          <a:p>
            <a:pPr lvl="1"/>
            <a:r>
              <a:rPr lang="en-US" sz="1600" dirty="0">
                <a:hlinkClick r:id="rId7"/>
              </a:rPr>
              <a:t>Joint Language and Translation Modeling with Recurrent Neural Networks</a:t>
            </a:r>
            <a:endParaRPr lang="en-US" sz="1600" dirty="0">
              <a:hlinkClick r:id="rId3"/>
            </a:endParaRPr>
          </a:p>
          <a:p>
            <a:endParaRPr lang="fa-IR" dirty="0"/>
          </a:p>
        </p:txBody>
      </p:sp>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dirty="0"/>
          </a:p>
        </p:txBody>
      </p:sp>
      <p:pic>
        <p:nvPicPr>
          <p:cNvPr id="77826" name="Picture 2" descr="RNN for Machine Translation"/>
          <p:cNvPicPr>
            <a:picLocks noChangeAspect="1" noChangeArrowheads="1"/>
          </p:cNvPicPr>
          <p:nvPr/>
        </p:nvPicPr>
        <p:blipFill>
          <a:blip r:embed="rId8" cstate="print"/>
          <a:srcRect/>
          <a:stretch>
            <a:fillRect/>
          </a:stretch>
        </p:blipFill>
        <p:spPr bwMode="auto">
          <a:xfrm>
            <a:off x="5714976" y="4714884"/>
            <a:ext cx="3429024" cy="1865202"/>
          </a:xfrm>
          <a:prstGeom prst="rect">
            <a:avLst/>
          </a:prstGeom>
          <a:noFill/>
        </p:spPr>
      </p:pic>
      <p:sp>
        <p:nvSpPr>
          <p:cNvPr id="7" name="Rectangle 6"/>
          <p:cNvSpPr/>
          <p:nvPr/>
        </p:nvSpPr>
        <p:spPr>
          <a:xfrm>
            <a:off x="428596" y="1785926"/>
            <a:ext cx="8429668" cy="646331"/>
          </a:xfrm>
          <a:prstGeom prst="rect">
            <a:avLst/>
          </a:prstGeom>
        </p:spPr>
        <p:txBody>
          <a:bodyPr wrap="square">
            <a:spAutoFit/>
          </a:bodyPr>
          <a:lstStyle/>
          <a:p>
            <a:r>
              <a:rPr lang="en-US" sz="1200" dirty="0">
                <a:solidFill>
                  <a:srgbClr val="7030A0"/>
                </a:solidFill>
              </a:rPr>
              <a:t>Given a sequence of words we want to predict the probability of each word given the previous words. Language Models allow us to measure how likely a sentence is, which is an important input for Machine Translation (since high-probability sentences are typically correct). </a:t>
            </a:r>
            <a:endParaRPr lang="fa-IR" sz="1200" dirty="0">
              <a:solidFill>
                <a:srgbClr val="7030A0"/>
              </a:solidFill>
            </a:endParaRPr>
          </a:p>
        </p:txBody>
      </p:sp>
      <p:sp>
        <p:nvSpPr>
          <p:cNvPr id="8" name="Rectangle 7"/>
          <p:cNvSpPr/>
          <p:nvPr/>
        </p:nvSpPr>
        <p:spPr>
          <a:xfrm>
            <a:off x="500034" y="5143512"/>
            <a:ext cx="3429024" cy="116955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1400" dirty="0"/>
              <a:t>Machine Translation is similar to language modeling in that our input is a sequence of words in our source language (e.g. German). We want to output a sequence of words in our target language (e.g. English).</a:t>
            </a:r>
            <a:endParaRPr lang="fa-IR" sz="1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2858"/>
            <a:ext cx="8229600" cy="4525963"/>
          </a:xfrm>
        </p:spPr>
        <p:txBody>
          <a:bodyPr/>
          <a:lstStyle/>
          <a:p>
            <a:pPr marL="514350" indent="-514350">
              <a:buNone/>
            </a:pPr>
            <a:r>
              <a:rPr lang="en-US" b="1" dirty="0"/>
              <a:t>3.  Speech Recognition</a:t>
            </a:r>
          </a:p>
          <a:p>
            <a:pPr marL="514350" indent="-514350">
              <a:buNone/>
            </a:pPr>
            <a:r>
              <a:rPr lang="en-US" sz="1600" dirty="0"/>
              <a:t>           Given an input sequence of acoustic signals from a sound wave, we can predict a sequence of phonetic segments together with their probabilities.</a:t>
            </a:r>
            <a:endParaRPr lang="en-US" sz="1600" b="1" dirty="0"/>
          </a:p>
          <a:p>
            <a:pPr marL="800100" lvl="1" indent="-342900">
              <a:buFont typeface="+mj-lt"/>
              <a:buAutoNum type="arabicPeriod"/>
            </a:pPr>
            <a:r>
              <a:rPr lang="en-US" sz="1600" dirty="0">
                <a:hlinkClick r:id="rId2"/>
              </a:rPr>
              <a:t>Towards End-to-End Speech Recognition with Recurrent Neural Networks</a:t>
            </a:r>
            <a:endParaRPr lang="en-US" sz="1600" dirty="0"/>
          </a:p>
          <a:p>
            <a:pPr marL="514350" indent="-514350">
              <a:buNone/>
            </a:pPr>
            <a:r>
              <a:rPr lang="en-US" b="1" dirty="0"/>
              <a:t>4.   Generating Image Descriptions</a:t>
            </a:r>
          </a:p>
          <a:p>
            <a:r>
              <a:rPr lang="en-US" sz="1600" dirty="0"/>
              <a:t>Together with </a:t>
            </a:r>
            <a:r>
              <a:rPr lang="en-US" sz="1600" dirty="0" err="1"/>
              <a:t>convolutional</a:t>
            </a:r>
            <a:r>
              <a:rPr lang="en-US" sz="1600" dirty="0"/>
              <a:t> Neural Networks, RNNs have been used as part of a model to </a:t>
            </a:r>
            <a:r>
              <a:rPr lang="en-US" sz="1600" dirty="0">
                <a:hlinkClick r:id="rId3"/>
              </a:rPr>
              <a:t>generate descriptions</a:t>
            </a:r>
            <a:r>
              <a:rPr lang="en-US" sz="1600" dirty="0"/>
              <a:t> for unlabeled images</a:t>
            </a:r>
            <a:endParaRPr lang="fa-IR" sz="1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
        <p:nvSpPr>
          <p:cNvPr id="71681" name="Rectangle 1"/>
          <p:cNvSpPr>
            <a:spLocks noChangeArrowheads="1"/>
          </p:cNvSpPr>
          <p:nvPr/>
        </p:nvSpPr>
        <p:spPr bwMode="auto">
          <a:xfrm>
            <a:off x="0" y="0"/>
            <a:ext cx="9144000" cy="23083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900" b="0" i="1" u="none" strike="noStrike" cap="none" normalizeH="0" baseline="0" dirty="0">
              <a:ln>
                <a:noFill/>
              </a:ln>
              <a:solidFill>
                <a:srgbClr val="000000"/>
              </a:solidFill>
              <a:effectLst/>
              <a:latin typeface="Lora"/>
              <a:cs typeface="Arial" pitchFamily="34" charset="0"/>
            </a:endParaRPr>
          </a:p>
        </p:txBody>
      </p:sp>
      <p:pic>
        <p:nvPicPr>
          <p:cNvPr id="71682" name="Picture 2" descr="Deep Visual-Semantic Alignments for Generating Image Descriptions">
            <a:hlinkClick r:id="rId4"/>
          </p:cNvPr>
          <p:cNvPicPr>
            <a:picLocks noChangeAspect="1" noChangeArrowheads="1"/>
          </p:cNvPicPr>
          <p:nvPr/>
        </p:nvPicPr>
        <p:blipFill>
          <a:blip r:embed="rId5"/>
          <a:srcRect/>
          <a:stretch>
            <a:fillRect/>
          </a:stretch>
        </p:blipFill>
        <p:spPr bwMode="auto">
          <a:xfrm>
            <a:off x="785786" y="3807476"/>
            <a:ext cx="7215238" cy="2459100"/>
          </a:xfrm>
          <a:prstGeom prst="rect">
            <a:avLst/>
          </a:prstGeom>
          <a:noFill/>
        </p:spPr>
      </p:pic>
      <p:sp>
        <p:nvSpPr>
          <p:cNvPr id="8" name="Title 1">
            <a:extLst>
              <a:ext uri="{FF2B5EF4-FFF2-40B4-BE49-F238E27FC236}">
                <a16:creationId xmlns:a16="http://schemas.microsoft.com/office/drawing/2014/main" id="{E7D9EBF6-E797-4B00-AF02-34DB61EF43F2}"/>
              </a:ext>
            </a:extLst>
          </p:cNvPr>
          <p:cNvSpPr>
            <a:spLocks noGrp="1"/>
          </p:cNvSpPr>
          <p:nvPr>
            <p:ph type="title"/>
          </p:nvPr>
        </p:nvSpPr>
        <p:spPr>
          <a:xfrm>
            <a:off x="457200" y="518103"/>
            <a:ext cx="3400420" cy="511156"/>
          </a:xfrm>
        </p:spPr>
        <p:style>
          <a:lnRef idx="2">
            <a:schemeClr val="accent1"/>
          </a:lnRef>
          <a:fillRef idx="1">
            <a:schemeClr val="lt1"/>
          </a:fillRef>
          <a:effectRef idx="0">
            <a:schemeClr val="accent1"/>
          </a:effectRef>
          <a:fontRef idx="minor">
            <a:schemeClr val="dk1"/>
          </a:fontRef>
        </p:style>
        <p:txBody>
          <a:bodyPr>
            <a:normAutofit fontScale="90000"/>
          </a:bodyPr>
          <a:lstStyle/>
          <a:p>
            <a:pPr algn="l"/>
            <a:r>
              <a:rPr lang="en-US" sz="2400" dirty="0">
                <a:solidFill>
                  <a:srgbClr val="FF0000"/>
                </a:solidFill>
              </a:rPr>
              <a:t>Some Applications of RNNs</a:t>
            </a:r>
            <a:endParaRPr lang="fa-IR" sz="2400"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142852"/>
            <a:ext cx="1971660" cy="582594"/>
          </a:xfrm>
        </p:spPr>
        <p:style>
          <a:lnRef idx="2">
            <a:schemeClr val="accent1"/>
          </a:lnRef>
          <a:fillRef idx="1">
            <a:schemeClr val="lt1"/>
          </a:fillRef>
          <a:effectRef idx="0">
            <a:schemeClr val="accent1"/>
          </a:effectRef>
          <a:fontRef idx="minor">
            <a:schemeClr val="dk1"/>
          </a:fontRef>
        </p:style>
        <p:txBody>
          <a:bodyPr>
            <a:normAutofit/>
          </a:bodyPr>
          <a:lstStyle/>
          <a:p>
            <a:pPr algn="l"/>
            <a:r>
              <a:rPr lang="en-US" sz="2400" dirty="0">
                <a:solidFill>
                  <a:srgbClr val="FF0000"/>
                </a:solidFill>
              </a:rPr>
              <a:t>A Typical RNN</a:t>
            </a:r>
            <a:endParaRPr lang="fa-IR" sz="2400" dirty="0">
              <a:solidFill>
                <a:srgbClr val="FF0000"/>
              </a:solidFill>
            </a:endParaRPr>
          </a:p>
        </p:txBody>
      </p:sp>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pic>
        <p:nvPicPr>
          <p:cNvPr id="1026" name="Picture 2" descr="A recurrent neural network and the unfolding in time of the computation involved in its forward computation."/>
          <p:cNvPicPr>
            <a:picLocks noChangeAspect="1" noChangeArrowheads="1"/>
          </p:cNvPicPr>
          <p:nvPr/>
        </p:nvPicPr>
        <p:blipFill>
          <a:blip r:embed="rId3"/>
          <a:srcRect/>
          <a:stretch>
            <a:fillRect/>
          </a:stretch>
        </p:blipFill>
        <p:spPr bwMode="auto">
          <a:xfrm>
            <a:off x="642910" y="785794"/>
            <a:ext cx="6858048" cy="2751847"/>
          </a:xfrm>
          <a:prstGeom prst="rect">
            <a:avLst/>
          </a:prstGeom>
          <a:noFill/>
        </p:spPr>
      </p:pic>
      <p:pic>
        <p:nvPicPr>
          <p:cNvPr id="1058" name="Picture 34" descr="s_t"/>
          <p:cNvPicPr>
            <a:picLocks noChangeAspect="1" noChangeArrowheads="1"/>
          </p:cNvPicPr>
          <p:nvPr/>
        </p:nvPicPr>
        <p:blipFill>
          <a:blip r:embed="rId4"/>
          <a:srcRect/>
          <a:stretch>
            <a:fillRect/>
          </a:stretch>
        </p:blipFill>
        <p:spPr bwMode="auto">
          <a:xfrm>
            <a:off x="157163" y="-228600"/>
            <a:ext cx="114300" cy="95250"/>
          </a:xfrm>
          <a:prstGeom prst="rect">
            <a:avLst/>
          </a:prstGeom>
          <a:noFill/>
        </p:spPr>
      </p:pic>
      <p:pic>
        <p:nvPicPr>
          <p:cNvPr id="1059" name="Picture 35" descr="t"/>
          <p:cNvPicPr>
            <a:picLocks noChangeAspect="1" noChangeArrowheads="1"/>
          </p:cNvPicPr>
          <p:nvPr/>
        </p:nvPicPr>
        <p:blipFill>
          <a:blip r:embed="rId5"/>
          <a:srcRect/>
          <a:stretch>
            <a:fillRect/>
          </a:stretch>
        </p:blipFill>
        <p:spPr bwMode="auto">
          <a:xfrm>
            <a:off x="4732338" y="-228600"/>
            <a:ext cx="57150" cy="95250"/>
          </a:xfrm>
          <a:prstGeom prst="rect">
            <a:avLst/>
          </a:prstGeom>
          <a:noFill/>
        </p:spPr>
      </p:pic>
      <p:pic>
        <p:nvPicPr>
          <p:cNvPr id="1060" name="Picture 36" descr="s_t"/>
          <p:cNvPicPr>
            <a:picLocks noChangeAspect="1" noChangeArrowheads="1"/>
          </p:cNvPicPr>
          <p:nvPr/>
        </p:nvPicPr>
        <p:blipFill>
          <a:blip r:embed="rId4"/>
          <a:srcRect/>
          <a:stretch>
            <a:fillRect/>
          </a:stretch>
        </p:blipFill>
        <p:spPr bwMode="auto">
          <a:xfrm>
            <a:off x="9120188" y="-228600"/>
            <a:ext cx="114300" cy="95250"/>
          </a:xfrm>
          <a:prstGeom prst="rect">
            <a:avLst/>
          </a:prstGeom>
          <a:noFill/>
        </p:spPr>
      </p:pic>
      <p:pic>
        <p:nvPicPr>
          <p:cNvPr id="1063" name="Picture 39" descr="s_{-1}"/>
          <p:cNvPicPr>
            <a:picLocks noChangeAspect="1" noChangeArrowheads="1"/>
          </p:cNvPicPr>
          <p:nvPr/>
        </p:nvPicPr>
        <p:blipFill>
          <a:blip r:embed="rId6"/>
          <a:srcRect/>
          <a:stretch>
            <a:fillRect/>
          </a:stretch>
        </p:blipFill>
        <p:spPr bwMode="auto">
          <a:xfrm>
            <a:off x="11253788" y="46038"/>
            <a:ext cx="209550" cy="104775"/>
          </a:xfrm>
          <a:prstGeom prst="rect">
            <a:avLst/>
          </a:prstGeom>
          <a:noFill/>
        </p:spPr>
      </p:pic>
      <p:pic>
        <p:nvPicPr>
          <p:cNvPr id="1064" name="Picture 40"/>
          <p:cNvPicPr>
            <a:picLocks noChangeAspect="1" noChangeArrowheads="1"/>
          </p:cNvPicPr>
          <p:nvPr/>
        </p:nvPicPr>
        <p:blipFill>
          <a:blip r:embed="rId7"/>
          <a:srcRect/>
          <a:stretch>
            <a:fillRect/>
          </a:stretch>
        </p:blipFill>
        <p:spPr bwMode="auto">
          <a:xfrm>
            <a:off x="642910" y="3571876"/>
            <a:ext cx="7870465" cy="2481261"/>
          </a:xfrm>
          <a:prstGeom prst="rect">
            <a:avLst/>
          </a:prstGeom>
          <a:noFill/>
          <a:ln w="9525">
            <a:solidFill>
              <a:schemeClr val="accent1"/>
            </a:solidFill>
            <a:miter lim="800000"/>
            <a:headEnd/>
            <a:tailEnd/>
          </a:ln>
          <a:effectLst/>
        </p:spPr>
      </p:pic>
      <p:pic>
        <p:nvPicPr>
          <p:cNvPr id="1065" name="Picture 41"/>
          <p:cNvPicPr>
            <a:picLocks noChangeAspect="1" noChangeArrowheads="1"/>
          </p:cNvPicPr>
          <p:nvPr/>
        </p:nvPicPr>
        <p:blipFill>
          <a:blip r:embed="rId8"/>
          <a:srcRect/>
          <a:stretch>
            <a:fillRect/>
          </a:stretch>
        </p:blipFill>
        <p:spPr bwMode="auto">
          <a:xfrm>
            <a:off x="1714480" y="1285860"/>
            <a:ext cx="1828800" cy="352425"/>
          </a:xfrm>
          <a:prstGeom prst="rect">
            <a:avLst/>
          </a:prstGeom>
          <a:noFill/>
          <a:ln w="9525">
            <a:noFill/>
            <a:miter lim="800000"/>
            <a:headEnd/>
            <a:tailEnd/>
          </a:ln>
          <a:effectLst/>
        </p:spPr>
      </p:pic>
      <p:pic>
        <p:nvPicPr>
          <p:cNvPr id="1066" name="Picture 42"/>
          <p:cNvPicPr>
            <a:picLocks noChangeAspect="1" noChangeArrowheads="1"/>
          </p:cNvPicPr>
          <p:nvPr/>
        </p:nvPicPr>
        <p:blipFill>
          <a:blip r:embed="rId9"/>
          <a:srcRect/>
          <a:stretch>
            <a:fillRect/>
          </a:stretch>
        </p:blipFill>
        <p:spPr bwMode="auto">
          <a:xfrm>
            <a:off x="1785918" y="928670"/>
            <a:ext cx="1590675" cy="35242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114536" cy="511156"/>
          </a:xfrm>
        </p:spPr>
        <p:txBody>
          <a:bodyPr>
            <a:normAutofit/>
          </a:bodyPr>
          <a:lstStyle/>
          <a:p>
            <a:r>
              <a:rPr lang="en-US" sz="2400" dirty="0">
                <a:solidFill>
                  <a:srgbClr val="FF0000"/>
                </a:solidFill>
              </a:rPr>
              <a:t>Training RNNs</a:t>
            </a:r>
            <a:endParaRPr lang="fa-IR" sz="2400" dirty="0">
              <a:solidFill>
                <a:srgbClr val="FF0000"/>
              </a:solidFill>
            </a:endParaRPr>
          </a:p>
        </p:txBody>
      </p:sp>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
        <p:nvSpPr>
          <p:cNvPr id="76802" name="AutoShape 2" descr="C:\Documents and Settings\A_L_Z\Desktop\RNN\former\Recurrent Neural Networks Tutorial, Part 3 %E2%80%93 Backpropagation Through Time and Vanishing Gradients %E2%80%93 WildML_files\rnn-bptt1.png"/>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a-IR"/>
          </a:p>
        </p:txBody>
      </p:sp>
      <p:sp>
        <p:nvSpPr>
          <p:cNvPr id="76804" name="AutoShape 4" descr="C:\Documents and Settings\A_L_Z\Desktop\RNN\former\Recurrent Neural Networks Tutorial, Part 3 %E2%80%93 Backpropagation Through Time and Vanishing Gradients %E2%80%93 WildML_files\rnn-bptt1.png"/>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a-IR"/>
          </a:p>
        </p:txBody>
      </p:sp>
      <p:sp>
        <p:nvSpPr>
          <p:cNvPr id="76806" name="AutoShape 6" descr="C:\Documents and Settings\A_L_Z\Desktop\RNN\former\Recurrent Neural Networks Tutorial, Part 3 %E2%80%93 Backpropagation Through Time and Vanishing Gradients %E2%80%93 WildML_files\rnn-bptt1.png"/>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a-IR"/>
          </a:p>
        </p:txBody>
      </p:sp>
      <p:sp>
        <p:nvSpPr>
          <p:cNvPr id="76808" name="AutoShape 8" descr="C:\Documents and Settings\A_L_Z\Desktop\RNN\former\Recurrent Neural Networks Tutorial, Part 3 %E2%80%93 Backpropagation Through Time and Vanishing Gradients %E2%80%93 WildML_files\rnn-bptt1.png"/>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a-IR"/>
          </a:p>
        </p:txBody>
      </p:sp>
      <p:sp>
        <p:nvSpPr>
          <p:cNvPr id="76810" name="AutoShape 10" descr="C:\Documents and Settings\A_L_Z\Desktop\RNN\former\Recurrent Neural Networks Tutorial, Part 3 %E2%80%93 Backpropagation Through Time and Vanishing Gradients %E2%80%93 WildML_files\rnn-bptt1.png"/>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a-IR"/>
          </a:p>
        </p:txBody>
      </p:sp>
      <p:pic>
        <p:nvPicPr>
          <p:cNvPr id="11" name="Picture 10" descr="11.png"/>
          <p:cNvPicPr>
            <a:picLocks noChangeAspect="1"/>
          </p:cNvPicPr>
          <p:nvPr/>
        </p:nvPicPr>
        <p:blipFill>
          <a:blip r:embed="rId2"/>
          <a:stretch>
            <a:fillRect/>
          </a:stretch>
        </p:blipFill>
        <p:spPr>
          <a:xfrm>
            <a:off x="1500166" y="1214422"/>
            <a:ext cx="4643470" cy="2679862"/>
          </a:xfrm>
          <a:prstGeom prst="rect">
            <a:avLst/>
          </a:prstGeom>
        </p:spPr>
      </p:pic>
      <p:pic>
        <p:nvPicPr>
          <p:cNvPr id="76811" name="Picture 11"/>
          <p:cNvPicPr>
            <a:picLocks noChangeAspect="1" noChangeArrowheads="1"/>
          </p:cNvPicPr>
          <p:nvPr/>
        </p:nvPicPr>
        <p:blipFill>
          <a:blip r:embed="rId3"/>
          <a:srcRect/>
          <a:stretch>
            <a:fillRect/>
          </a:stretch>
        </p:blipFill>
        <p:spPr bwMode="auto">
          <a:xfrm>
            <a:off x="6429388" y="1857364"/>
            <a:ext cx="2214578" cy="641381"/>
          </a:xfrm>
          <a:prstGeom prst="rect">
            <a:avLst/>
          </a:prstGeom>
          <a:noFill/>
          <a:ln w="9525">
            <a:noFill/>
            <a:miter lim="800000"/>
            <a:headEnd/>
            <a:tailEnd/>
          </a:ln>
          <a:effectLst/>
        </p:spPr>
      </p:pic>
      <p:sp>
        <p:nvSpPr>
          <p:cNvPr id="76818"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7682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76823" name="Rectangle 23"/>
          <p:cNvSpPr>
            <a:spLocks noChangeArrowheads="1"/>
          </p:cNvSpPr>
          <p:nvPr/>
        </p:nvSpPr>
        <p:spPr bwMode="auto">
          <a:xfrm>
            <a:off x="0" y="8667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7" name="Rectangle 26"/>
          <p:cNvSpPr/>
          <p:nvPr/>
        </p:nvSpPr>
        <p:spPr>
          <a:xfrm>
            <a:off x="571472" y="714356"/>
            <a:ext cx="3497561" cy="338554"/>
          </a:xfrm>
          <a:prstGeom prst="rect">
            <a:avLst/>
          </a:prstGeom>
        </p:spPr>
        <p:txBody>
          <a:bodyPr wrap="none">
            <a:spAutoFit/>
          </a:bodyPr>
          <a:lstStyle/>
          <a:p>
            <a:r>
              <a:rPr lang="en-US" sz="1600" b="1" dirty="0">
                <a:solidFill>
                  <a:srgbClr val="7030A0"/>
                </a:solidFill>
              </a:rPr>
              <a:t>Back Propagation Through Time (BPTT)</a:t>
            </a:r>
            <a:endParaRPr lang="fa-IR" sz="1600" b="1" dirty="0">
              <a:solidFill>
                <a:srgbClr val="7030A0"/>
              </a:solidFill>
            </a:endParaRPr>
          </a:p>
        </p:txBody>
      </p:sp>
      <p:grpSp>
        <p:nvGrpSpPr>
          <p:cNvPr id="39" name="Group 38"/>
          <p:cNvGrpSpPr/>
          <p:nvPr/>
        </p:nvGrpSpPr>
        <p:grpSpPr>
          <a:xfrm>
            <a:off x="4948228" y="4250784"/>
            <a:ext cx="2377440" cy="1554480"/>
            <a:chOff x="1000099" y="3643314"/>
            <a:chExt cx="2022097" cy="1481145"/>
          </a:xfrm>
        </p:grpSpPr>
        <p:grpSp>
          <p:nvGrpSpPr>
            <p:cNvPr id="32" name="Group 31"/>
            <p:cNvGrpSpPr/>
            <p:nvPr/>
          </p:nvGrpSpPr>
          <p:grpSpPr>
            <a:xfrm>
              <a:off x="1071538" y="4000504"/>
              <a:ext cx="1666875" cy="1123955"/>
              <a:chOff x="1071538" y="4000504"/>
              <a:chExt cx="1666875" cy="1123955"/>
            </a:xfrm>
          </p:grpSpPr>
          <p:pic>
            <p:nvPicPr>
              <p:cNvPr id="76821" name="Picture 2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071538" y="4357694"/>
                <a:ext cx="1581150" cy="409575"/>
              </a:xfrm>
              <a:prstGeom prst="rect">
                <a:avLst/>
              </a:prstGeom>
              <a:noFill/>
            </p:spPr>
          </p:pic>
          <p:pic>
            <p:nvPicPr>
              <p:cNvPr id="76820" name="Picture 2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142976" y="4714884"/>
                <a:ext cx="1571625" cy="409575"/>
              </a:xfrm>
              <a:prstGeom prst="rect">
                <a:avLst/>
              </a:prstGeom>
              <a:noFill/>
            </p:spPr>
          </p:pic>
          <p:pic>
            <p:nvPicPr>
              <p:cNvPr id="76819" name="Picture 1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071538" y="4000504"/>
                <a:ext cx="1666875" cy="409575"/>
              </a:xfrm>
              <a:prstGeom prst="rect">
                <a:avLst/>
              </a:prstGeom>
              <a:noFill/>
            </p:spPr>
          </p:pic>
        </p:grpSp>
        <p:sp>
          <p:nvSpPr>
            <p:cNvPr id="31" name="TextBox 30"/>
            <p:cNvSpPr txBox="1"/>
            <p:nvPr/>
          </p:nvSpPr>
          <p:spPr>
            <a:xfrm>
              <a:off x="1000099" y="3643314"/>
              <a:ext cx="2022097" cy="1477328"/>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1">
              <a:spAutoFit/>
            </a:bodyPr>
            <a:lstStyle/>
            <a:p>
              <a:r>
                <a:rPr lang="en-US" dirty="0"/>
                <a:t>Updating Rules</a:t>
              </a:r>
              <a:r>
                <a:rPr lang="en-US" sz="1200" dirty="0">
                  <a:solidFill>
                    <a:srgbClr val="FF0000"/>
                  </a:solidFill>
                </a:rPr>
                <a:t>(for t=3)</a:t>
              </a:r>
            </a:p>
            <a:p>
              <a:endParaRPr lang="en-US" dirty="0"/>
            </a:p>
            <a:p>
              <a:endParaRPr lang="en-US" dirty="0"/>
            </a:p>
            <a:p>
              <a:endParaRPr lang="en-US" dirty="0"/>
            </a:p>
            <a:p>
              <a:endParaRPr lang="fa-IR" dirty="0"/>
            </a:p>
          </p:txBody>
        </p:sp>
      </p:grpSp>
      <p:sp>
        <p:nvSpPr>
          <p:cNvPr id="33" name="TextBox 32"/>
          <p:cNvSpPr txBox="1"/>
          <p:nvPr/>
        </p:nvSpPr>
        <p:spPr>
          <a:xfrm>
            <a:off x="1730616" y="4235604"/>
            <a:ext cx="2338417" cy="1554480"/>
          </a:xfrm>
          <a:prstGeom prst="rect">
            <a:avLst/>
          </a:prstGeom>
          <a:noFill/>
        </p:spPr>
        <p:style>
          <a:lnRef idx="2">
            <a:schemeClr val="accent3"/>
          </a:lnRef>
          <a:fillRef idx="1">
            <a:schemeClr val="lt1"/>
          </a:fillRef>
          <a:effectRef idx="0">
            <a:schemeClr val="accent3"/>
          </a:effectRef>
          <a:fontRef idx="minor">
            <a:schemeClr val="dk1"/>
          </a:fontRef>
        </p:style>
        <p:txBody>
          <a:bodyPr wrap="square" rtlCol="1">
            <a:spAutoFit/>
          </a:bodyPr>
          <a:lstStyle/>
          <a:p>
            <a:r>
              <a:rPr lang="en-US" sz="1600" dirty="0"/>
              <a:t>Loss   function</a:t>
            </a:r>
          </a:p>
          <a:p>
            <a:endParaRPr lang="en-US" dirty="0"/>
          </a:p>
          <a:p>
            <a:endParaRPr lang="en-US" dirty="0"/>
          </a:p>
          <a:p>
            <a:endParaRPr lang="en-US" dirty="0"/>
          </a:p>
          <a:p>
            <a:endParaRPr lang="fa-IR" dirty="0"/>
          </a:p>
        </p:txBody>
      </p:sp>
      <p:sp>
        <p:nvSpPr>
          <p:cNvPr id="61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6150" name="Picture 6"/>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1928794" y="4599396"/>
            <a:ext cx="1609725" cy="323850"/>
          </a:xfrm>
          <a:prstGeom prst="rect">
            <a:avLst/>
          </a:prstGeom>
          <a:noFill/>
        </p:spPr>
      </p:pic>
      <p:pic>
        <p:nvPicPr>
          <p:cNvPr id="6149" name="Picture 5"/>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1928794" y="4813710"/>
            <a:ext cx="171450" cy="161925"/>
          </a:xfrm>
          <a:prstGeom prst="rect">
            <a:avLst/>
          </a:prstGeom>
          <a:noFill/>
        </p:spPr>
      </p:pic>
      <p:pic>
        <p:nvPicPr>
          <p:cNvPr id="6148" name="Picture 4"/>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1857356" y="5028024"/>
            <a:ext cx="1533525" cy="323850"/>
          </a:xfrm>
          <a:prstGeom prst="rect">
            <a:avLst/>
          </a:prstGeom>
          <a:noFill/>
        </p:spPr>
      </p:pic>
      <p:pic>
        <p:nvPicPr>
          <p:cNvPr id="6147" name="Picture 3"/>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1928794" y="5242338"/>
            <a:ext cx="1371600" cy="485775"/>
          </a:xfrm>
          <a:prstGeom prst="rect">
            <a:avLst/>
          </a:prstGeom>
          <a:noFill/>
        </p:spPr>
      </p:pic>
      <p:sp>
        <p:nvSpPr>
          <p:cNvPr id="615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6152" name="Rectangle 8"/>
          <p:cNvSpPr>
            <a:spLocks noChangeArrowheads="1"/>
          </p:cNvSpPr>
          <p:nvPr/>
        </p:nvSpPr>
        <p:spPr bwMode="auto">
          <a:xfrm>
            <a:off x="0" y="781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6153" name="Rectangle 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6154" name="Rectangle 10"/>
          <p:cNvSpPr>
            <a:spLocks noChangeArrowheads="1"/>
          </p:cNvSpPr>
          <p:nvPr/>
        </p:nvSpPr>
        <p:spPr bwMode="auto">
          <a:xfrm>
            <a:off x="0" y="1266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6155" name="Rectangle 11"/>
          <p:cNvSpPr>
            <a:spLocks noChangeArrowheads="1"/>
          </p:cNvSpPr>
          <p:nvPr/>
        </p:nvSpPr>
        <p:spPr bwMode="auto">
          <a:xfrm>
            <a:off x="0" y="1752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257676" cy="725470"/>
          </a:xfrm>
        </p:spPr>
        <p:style>
          <a:lnRef idx="2">
            <a:schemeClr val="accent2"/>
          </a:lnRef>
          <a:fillRef idx="1">
            <a:schemeClr val="lt1"/>
          </a:fillRef>
          <a:effectRef idx="0">
            <a:schemeClr val="accent2"/>
          </a:effectRef>
          <a:fontRef idx="minor">
            <a:schemeClr val="dk1"/>
          </a:fontRef>
        </p:style>
        <p:txBody>
          <a:bodyPr>
            <a:normAutofit/>
          </a:bodyPr>
          <a:lstStyle/>
          <a:p>
            <a:pPr algn="l"/>
            <a:r>
              <a:rPr lang="en-US" sz="2000" dirty="0">
                <a:solidFill>
                  <a:srgbClr val="00B050"/>
                </a:solidFill>
              </a:rPr>
              <a:t>Back Propagation Through Time </a:t>
            </a:r>
            <a:r>
              <a:rPr lang="en-US" sz="1800" dirty="0">
                <a:solidFill>
                  <a:schemeClr val="tx1"/>
                </a:solidFill>
              </a:rPr>
              <a:t>(BPTT)</a:t>
            </a:r>
            <a:endParaRPr lang="fa-IR" sz="1800" dirty="0">
              <a:solidFill>
                <a:schemeClr val="tx1"/>
              </a:solidFill>
            </a:endParaRPr>
          </a:p>
        </p:txBody>
      </p:sp>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pic>
        <p:nvPicPr>
          <p:cNvPr id="78850" name="Picture 2"/>
          <p:cNvPicPr>
            <a:picLocks noChangeAspect="1" noChangeArrowheads="1"/>
          </p:cNvPicPr>
          <p:nvPr/>
        </p:nvPicPr>
        <p:blipFill>
          <a:blip r:embed="rId2"/>
          <a:srcRect/>
          <a:stretch>
            <a:fillRect/>
          </a:stretch>
        </p:blipFill>
        <p:spPr bwMode="auto">
          <a:xfrm>
            <a:off x="1643042" y="3143248"/>
            <a:ext cx="5657850" cy="3267075"/>
          </a:xfrm>
          <a:prstGeom prst="rect">
            <a:avLst/>
          </a:prstGeom>
          <a:noFill/>
          <a:ln w="9525">
            <a:noFill/>
            <a:miter lim="800000"/>
            <a:headEnd/>
            <a:tailEnd/>
          </a:ln>
          <a:effectLst/>
        </p:spPr>
      </p:pic>
      <p:pic>
        <p:nvPicPr>
          <p:cNvPr id="7" name="Picture 14"/>
          <p:cNvPicPr>
            <a:picLocks noChangeAspect="1" noChangeArrowheads="1"/>
          </p:cNvPicPr>
          <p:nvPr/>
        </p:nvPicPr>
        <p:blipFill>
          <a:blip r:embed="rId3"/>
          <a:srcRect/>
          <a:stretch>
            <a:fillRect/>
          </a:stretch>
        </p:blipFill>
        <p:spPr bwMode="auto">
          <a:xfrm>
            <a:off x="6215642" y="1357181"/>
            <a:ext cx="2170500" cy="1495954"/>
          </a:xfrm>
          <a:prstGeom prst="rect">
            <a:avLst/>
          </a:prstGeom>
          <a:noFill/>
          <a:ln w="9525">
            <a:noFill/>
            <a:miter lim="800000"/>
            <a:headEnd/>
            <a:tailEnd/>
          </a:ln>
          <a:effectLst/>
        </p:spPr>
      </p:pic>
      <p:grpSp>
        <p:nvGrpSpPr>
          <p:cNvPr id="11" name="Group 10"/>
          <p:cNvGrpSpPr/>
          <p:nvPr/>
        </p:nvGrpSpPr>
        <p:grpSpPr>
          <a:xfrm>
            <a:off x="434364" y="1369867"/>
            <a:ext cx="2463118" cy="1474797"/>
            <a:chOff x="0" y="1310745"/>
            <a:chExt cx="2276024" cy="1289570"/>
          </a:xfrm>
        </p:grpSpPr>
        <p:pic>
          <p:nvPicPr>
            <p:cNvPr id="8" name="Picture 15"/>
            <p:cNvPicPr>
              <a:picLocks noChangeAspect="1" noChangeArrowheads="1"/>
            </p:cNvPicPr>
            <p:nvPr/>
          </p:nvPicPr>
          <p:blipFill>
            <a:blip r:embed="rId4"/>
            <a:srcRect/>
            <a:stretch>
              <a:fillRect/>
            </a:stretch>
          </p:blipFill>
          <p:spPr bwMode="auto">
            <a:xfrm>
              <a:off x="0" y="1857364"/>
              <a:ext cx="2276024" cy="742951"/>
            </a:xfrm>
            <a:prstGeom prst="rect">
              <a:avLst/>
            </a:prstGeom>
            <a:noFill/>
            <a:ln w="9525">
              <a:noFill/>
              <a:miter lim="800000"/>
              <a:headEnd/>
              <a:tailEnd/>
            </a:ln>
            <a:effectLst/>
          </p:spPr>
        </p:pic>
        <p:pic>
          <p:nvPicPr>
            <p:cNvPr id="78851" name="Picture 3"/>
            <p:cNvPicPr>
              <a:picLocks noChangeAspect="1" noChangeArrowheads="1"/>
            </p:cNvPicPr>
            <p:nvPr/>
          </p:nvPicPr>
          <p:blipFill>
            <a:blip r:embed="rId5"/>
            <a:srcRect/>
            <a:stretch>
              <a:fillRect/>
            </a:stretch>
          </p:blipFill>
          <p:spPr bwMode="auto">
            <a:xfrm>
              <a:off x="0" y="1310745"/>
              <a:ext cx="1785918" cy="642942"/>
            </a:xfrm>
            <a:prstGeom prst="rect">
              <a:avLst/>
            </a:prstGeom>
            <a:noFill/>
            <a:ln w="9525">
              <a:noFill/>
              <a:miter lim="800000"/>
              <a:headEnd/>
              <a:tailEnd/>
            </a:ln>
            <a:effectLst/>
          </p:spPr>
        </p:pic>
      </p:grpSp>
      <p:sp>
        <p:nvSpPr>
          <p:cNvPr id="61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12" name="TextBox 11"/>
          <p:cNvSpPr txBox="1"/>
          <p:nvPr/>
        </p:nvSpPr>
        <p:spPr>
          <a:xfrm>
            <a:off x="347752" y="1377250"/>
            <a:ext cx="8248430" cy="1477328"/>
          </a:xfrm>
          <a:prstGeom prst="rect">
            <a:avLst/>
          </a:prstGeom>
          <a:noFill/>
          <a:ln>
            <a:solidFill>
              <a:srgbClr val="00B0F0"/>
            </a:solidFill>
          </a:ln>
        </p:spPr>
        <p:style>
          <a:lnRef idx="2">
            <a:schemeClr val="accent2"/>
          </a:lnRef>
          <a:fillRef idx="1">
            <a:schemeClr val="lt1"/>
          </a:fillRef>
          <a:effectRef idx="0">
            <a:schemeClr val="accent2"/>
          </a:effectRef>
          <a:fontRef idx="minor">
            <a:schemeClr val="dk1"/>
          </a:fontRef>
        </p:style>
        <p:txBody>
          <a:bodyPr wrap="square" rtlCol="1">
            <a:spAutoFit/>
          </a:bodyPr>
          <a:lstStyle/>
          <a:p>
            <a:endParaRPr lang="en-US" dirty="0"/>
          </a:p>
          <a:p>
            <a:endParaRPr lang="en-US" dirty="0"/>
          </a:p>
          <a:p>
            <a:endParaRPr lang="en-US" dirty="0"/>
          </a:p>
          <a:p>
            <a:endParaRPr lang="en-US" dirty="0"/>
          </a:p>
          <a:p>
            <a:endParaRPr lang="fa-IR" dirty="0"/>
          </a:p>
        </p:txBody>
      </p:sp>
      <p:sp>
        <p:nvSpPr>
          <p:cNvPr id="61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15" name="Picture 11"/>
          <p:cNvPicPr>
            <a:picLocks noChangeAspect="1" noChangeArrowheads="1"/>
          </p:cNvPicPr>
          <p:nvPr/>
        </p:nvPicPr>
        <p:blipFill>
          <a:blip r:embed="rId6"/>
          <a:srcRect/>
          <a:stretch>
            <a:fillRect/>
          </a:stretch>
        </p:blipFill>
        <p:spPr bwMode="auto">
          <a:xfrm>
            <a:off x="5929322" y="571480"/>
            <a:ext cx="2387094" cy="691345"/>
          </a:xfrm>
          <a:prstGeom prst="rect">
            <a:avLst/>
          </a:prstGeom>
          <a:noFill/>
          <a:ln w="9525">
            <a:noFill/>
            <a:miter lim="800000"/>
            <a:headEnd/>
            <a:tailEnd/>
          </a:ln>
          <a:effectLst/>
        </p:spPr>
      </p:pic>
      <p:grpSp>
        <p:nvGrpSpPr>
          <p:cNvPr id="20" name="Group 19"/>
          <p:cNvGrpSpPr/>
          <p:nvPr/>
        </p:nvGrpSpPr>
        <p:grpSpPr>
          <a:xfrm>
            <a:off x="3339930" y="1502974"/>
            <a:ext cx="2651756" cy="1251382"/>
            <a:chOff x="3000364" y="1491098"/>
            <a:chExt cx="2463118" cy="1075881"/>
          </a:xfrm>
        </p:grpSpPr>
        <p:pic>
          <p:nvPicPr>
            <p:cNvPr id="6150" name="Picture 6"/>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3000364" y="1491098"/>
              <a:ext cx="1357322" cy="432939"/>
            </a:xfrm>
            <a:prstGeom prst="rect">
              <a:avLst/>
            </a:prstGeom>
            <a:noFill/>
          </p:spPr>
        </p:pic>
        <p:pic>
          <p:nvPicPr>
            <p:cNvPr id="6149" name="Picture 5"/>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3000364" y="2071678"/>
              <a:ext cx="2463118" cy="495301"/>
            </a:xfrm>
            <a:prstGeom prst="rect">
              <a:avLst/>
            </a:prstGeom>
            <a:noFill/>
          </p:spPr>
        </p:pic>
      </p:grpSp>
      <p:sp>
        <p:nvSpPr>
          <p:cNvPr id="615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6152" name="Rectangle 8"/>
          <p:cNvSpPr>
            <a:spLocks noChangeArrowheads="1"/>
          </p:cNvSpPr>
          <p:nvPr/>
        </p:nvSpPr>
        <p:spPr bwMode="auto">
          <a:xfrm>
            <a:off x="0" y="8096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4491"/>
            <a:ext cx="2257412" cy="582594"/>
          </a:xfrm>
        </p:spPr>
        <p:style>
          <a:lnRef idx="2">
            <a:schemeClr val="accent1"/>
          </a:lnRef>
          <a:fillRef idx="1">
            <a:schemeClr val="lt1"/>
          </a:fillRef>
          <a:effectRef idx="0">
            <a:schemeClr val="accent1"/>
          </a:effectRef>
          <a:fontRef idx="minor">
            <a:schemeClr val="dk1"/>
          </a:fontRef>
        </p:style>
        <p:txBody>
          <a:bodyPr>
            <a:normAutofit/>
          </a:bodyPr>
          <a:lstStyle/>
          <a:p>
            <a:pPr algn="l"/>
            <a:r>
              <a:rPr lang="en-US" sz="2400" dirty="0">
                <a:solidFill>
                  <a:srgbClr val="FF0000"/>
                </a:solidFill>
              </a:rPr>
              <a:t>RNN Extensions</a:t>
            </a:r>
            <a:endParaRPr lang="fa-IR" sz="2400" dirty="0">
              <a:solidFill>
                <a:srgbClr val="FF0000"/>
              </a:solidFill>
            </a:endParaRPr>
          </a:p>
        </p:txBody>
      </p:sp>
      <p:sp>
        <p:nvSpPr>
          <p:cNvPr id="3" name="Content Placeholder 2"/>
          <p:cNvSpPr>
            <a:spLocks noGrp="1"/>
          </p:cNvSpPr>
          <p:nvPr>
            <p:ph idx="1"/>
          </p:nvPr>
        </p:nvSpPr>
        <p:spPr>
          <a:xfrm>
            <a:off x="357158" y="1428736"/>
            <a:ext cx="5257808" cy="4525963"/>
          </a:xfrm>
        </p:spPr>
        <p:txBody>
          <a:bodyPr>
            <a:normAutofit/>
          </a:bodyPr>
          <a:lstStyle/>
          <a:p>
            <a:r>
              <a:rPr lang="en-US" sz="2600" b="1" dirty="0">
                <a:solidFill>
                  <a:srgbClr val="FF0000"/>
                </a:solidFill>
              </a:rPr>
              <a:t>Bidirectional RNNs </a:t>
            </a:r>
            <a:r>
              <a:rPr lang="en-US" sz="1800" dirty="0">
                <a:solidFill>
                  <a:srgbClr val="FF0000"/>
                </a:solidFill>
              </a:rPr>
              <a:t> </a:t>
            </a:r>
            <a:r>
              <a:rPr lang="en-US" sz="1800" dirty="0">
                <a:solidFill>
                  <a:srgbClr val="7030A0"/>
                </a:solidFill>
              </a:rPr>
              <a:t>are based on the idea that the output at time  may not only depend on the previous elements in the sequence, but also future elements. For example, to predict a missing word in a sequence you want to look at both the left and the right context. Bidirectional RNNs are quite simple. They are just two RNNs stacked on top of each other. The output is then computed based on the hidden state of both RNNs</a:t>
            </a:r>
            <a:r>
              <a:rPr lang="en-US" sz="2600" dirty="0">
                <a:solidFill>
                  <a:srgbClr val="7030A0"/>
                </a:solidFill>
              </a:rPr>
              <a:t>.</a:t>
            </a:r>
            <a:endParaRPr lang="en-US" sz="2600" b="1" dirty="0">
              <a:solidFill>
                <a:srgbClr val="7030A0"/>
              </a:solidFill>
            </a:endParaRPr>
          </a:p>
          <a:p>
            <a:r>
              <a:rPr lang="en-US" sz="2400" b="1" dirty="0">
                <a:solidFill>
                  <a:srgbClr val="FF0000"/>
                </a:solidFill>
              </a:rPr>
              <a:t>Deep (Bidirectional) RNNs</a:t>
            </a:r>
            <a:r>
              <a:rPr lang="en-US" sz="2400" dirty="0">
                <a:solidFill>
                  <a:srgbClr val="FF0000"/>
                </a:solidFill>
              </a:rPr>
              <a:t> </a:t>
            </a:r>
            <a:r>
              <a:rPr lang="en-US" sz="1800" dirty="0">
                <a:solidFill>
                  <a:srgbClr val="0070C0"/>
                </a:solidFill>
              </a:rPr>
              <a:t>are similar to Bidirectional RNNs, only that we now have multiple layers per time step. In practice this gives us a higher learning capacity (but we also need a lot of training data)</a:t>
            </a:r>
            <a:endParaRPr lang="fa-IR" sz="1800" dirty="0">
              <a:solidFill>
                <a:srgbClr val="0070C0"/>
              </a:solidFill>
            </a:endParaRPr>
          </a:p>
        </p:txBody>
      </p:sp>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pic>
        <p:nvPicPr>
          <p:cNvPr id="75778" name="Picture 2" descr="Bidirectional RNN"/>
          <p:cNvPicPr>
            <a:picLocks noChangeAspect="1" noChangeArrowheads="1"/>
          </p:cNvPicPr>
          <p:nvPr/>
        </p:nvPicPr>
        <p:blipFill>
          <a:blip r:embed="rId3"/>
          <a:srcRect/>
          <a:stretch>
            <a:fillRect/>
          </a:stretch>
        </p:blipFill>
        <p:spPr bwMode="auto">
          <a:xfrm>
            <a:off x="5572132" y="1571612"/>
            <a:ext cx="2857500" cy="1866901"/>
          </a:xfrm>
          <a:prstGeom prst="rect">
            <a:avLst/>
          </a:prstGeom>
          <a:noFill/>
        </p:spPr>
      </p:pic>
      <p:pic>
        <p:nvPicPr>
          <p:cNvPr id="75780" name="Picture 4" descr="Deep Bidirectional RNN"/>
          <p:cNvPicPr>
            <a:picLocks noChangeAspect="1" noChangeArrowheads="1"/>
          </p:cNvPicPr>
          <p:nvPr/>
        </p:nvPicPr>
        <p:blipFill>
          <a:blip r:embed="rId4"/>
          <a:srcRect/>
          <a:stretch>
            <a:fillRect/>
          </a:stretch>
        </p:blipFill>
        <p:spPr bwMode="auto">
          <a:xfrm>
            <a:off x="5715008" y="3214686"/>
            <a:ext cx="2590800" cy="285750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043230" cy="439718"/>
          </a:xfrm>
        </p:spPr>
        <p:style>
          <a:lnRef idx="2">
            <a:schemeClr val="accent2"/>
          </a:lnRef>
          <a:fillRef idx="1">
            <a:schemeClr val="lt1"/>
          </a:fillRef>
          <a:effectRef idx="0">
            <a:schemeClr val="accent2"/>
          </a:effectRef>
          <a:fontRef idx="minor">
            <a:schemeClr val="dk1"/>
          </a:fontRef>
        </p:style>
        <p:txBody>
          <a:bodyPr>
            <a:normAutofit fontScale="90000"/>
          </a:bodyPr>
          <a:lstStyle/>
          <a:p>
            <a:pPr algn="l"/>
            <a:r>
              <a:rPr lang="en-US" sz="2400" dirty="0">
                <a:solidFill>
                  <a:srgbClr val="FF0000"/>
                </a:solidFill>
              </a:rPr>
              <a:t>Main limitation in RNN</a:t>
            </a:r>
            <a:endParaRPr lang="fa-IR" sz="2400" dirty="0">
              <a:solidFill>
                <a:srgbClr val="FF0000"/>
              </a:solidFill>
            </a:endParaRPr>
          </a:p>
        </p:txBody>
      </p:sp>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pic>
        <p:nvPicPr>
          <p:cNvPr id="74753" name="Picture 1"/>
          <p:cNvPicPr>
            <a:picLocks noGrp="1" noChangeAspect="1" noChangeArrowheads="1"/>
          </p:cNvPicPr>
          <p:nvPr>
            <p:ph idx="1"/>
          </p:nvPr>
        </p:nvPicPr>
        <p:blipFill>
          <a:blip r:embed="rId2"/>
          <a:srcRect/>
          <a:stretch>
            <a:fillRect/>
          </a:stretch>
        </p:blipFill>
        <p:spPr bwMode="auto">
          <a:xfrm>
            <a:off x="388757" y="4167510"/>
            <a:ext cx="5667826" cy="631886"/>
          </a:xfrm>
          <a:prstGeom prst="rect">
            <a:avLst/>
          </a:prstGeom>
          <a:noFill/>
          <a:ln w="9525">
            <a:noFill/>
            <a:miter lim="800000"/>
            <a:headEnd/>
            <a:tailEnd/>
          </a:ln>
          <a:effectLst/>
        </p:spPr>
      </p:pic>
      <p:sp>
        <p:nvSpPr>
          <p:cNvPr id="6" name="TextBox 5"/>
          <p:cNvSpPr txBox="1"/>
          <p:nvPr/>
        </p:nvSpPr>
        <p:spPr>
          <a:xfrm>
            <a:off x="457200" y="927735"/>
            <a:ext cx="7929618" cy="3077766"/>
          </a:xfrm>
          <a:prstGeom prst="rect">
            <a:avLst/>
          </a:prstGeom>
        </p:spPr>
        <p:style>
          <a:lnRef idx="2">
            <a:schemeClr val="accent3"/>
          </a:lnRef>
          <a:fillRef idx="1">
            <a:schemeClr val="lt1"/>
          </a:fillRef>
          <a:effectRef idx="0">
            <a:schemeClr val="accent3"/>
          </a:effectRef>
          <a:fontRef idx="minor">
            <a:schemeClr val="dk1"/>
          </a:fontRef>
        </p:style>
        <p:txBody>
          <a:bodyPr wrap="square" rtlCol="1">
            <a:spAutoFit/>
          </a:bodyPr>
          <a:lstStyle/>
          <a:p>
            <a:r>
              <a:rPr lang="en-US" sz="1400" dirty="0"/>
              <a:t>derivative of sigmoid functions is less than one.</a:t>
            </a:r>
          </a:p>
          <a:p>
            <a:r>
              <a:rPr lang="en-US" sz="1400" dirty="0"/>
              <a:t> </a:t>
            </a:r>
          </a:p>
          <a:p>
            <a:endParaRPr lang="en-US" sz="1400" dirty="0"/>
          </a:p>
          <a:p>
            <a:endParaRPr lang="en-US" sz="1400" dirty="0"/>
          </a:p>
          <a:p>
            <a:r>
              <a:rPr lang="en-US" sz="1400" dirty="0"/>
              <a:t>In “BPTT” when the RNN is unfolded for many times the back-propagated gradient coefficient is vanished for the inputs taken at older times.</a:t>
            </a:r>
          </a:p>
          <a:p>
            <a:endParaRPr lang="en-US" sz="1400" dirty="0"/>
          </a:p>
          <a:p>
            <a:endParaRPr lang="en-US" sz="1400" dirty="0"/>
          </a:p>
          <a:p>
            <a:endParaRPr lang="en-US" sz="1400" dirty="0"/>
          </a:p>
          <a:p>
            <a:endParaRPr lang="en-US" sz="1400" dirty="0"/>
          </a:p>
          <a:p>
            <a:endParaRPr lang="en-US" sz="1400" dirty="0"/>
          </a:p>
          <a:p>
            <a:endParaRPr lang="en-US" sz="2000" b="1" dirty="0"/>
          </a:p>
          <a:p>
            <a:r>
              <a:rPr lang="en-US" sz="2000" b="1" dirty="0"/>
              <a:t>The learning for </a:t>
            </a:r>
            <a:r>
              <a:rPr lang="en-US" sz="2000" b="1" dirty="0">
                <a:solidFill>
                  <a:srgbClr val="00B050"/>
                </a:solidFill>
              </a:rPr>
              <a:t>long dependencies </a:t>
            </a:r>
            <a:r>
              <a:rPr lang="en-US" sz="2000" b="1" dirty="0"/>
              <a:t>is not effective any more.</a:t>
            </a:r>
            <a:endParaRPr lang="fa-IR" sz="2000" b="1" dirty="0"/>
          </a:p>
        </p:txBody>
      </p:sp>
      <p:sp>
        <p:nvSpPr>
          <p:cNvPr id="30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307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57224" y="1214421"/>
            <a:ext cx="2365446" cy="418881"/>
          </a:xfrm>
          <a:prstGeom prst="rect">
            <a:avLst/>
          </a:prstGeom>
          <a:noFill/>
        </p:spPr>
      </p:pic>
      <p:sp>
        <p:nvSpPr>
          <p:cNvPr id="3075" name="Rectangle 3"/>
          <p:cNvSpPr>
            <a:spLocks noChangeArrowheads="1"/>
          </p:cNvSpPr>
          <p:nvPr/>
        </p:nvSpPr>
        <p:spPr bwMode="auto">
          <a:xfrm>
            <a:off x="0" y="781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307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3079" name="Rectangle 7"/>
          <p:cNvSpPr>
            <a:spLocks noChangeArrowheads="1"/>
          </p:cNvSpPr>
          <p:nvPr/>
        </p:nvSpPr>
        <p:spPr bwMode="auto">
          <a:xfrm>
            <a:off x="0" y="781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3080" name="Rectangle 8"/>
          <p:cNvSpPr>
            <a:spLocks noChangeArrowheads="1"/>
          </p:cNvSpPr>
          <p:nvPr/>
        </p:nvSpPr>
        <p:spPr bwMode="auto">
          <a:xfrm>
            <a:off x="0" y="1133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3083"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3084" name="Rectangle 12"/>
          <p:cNvSpPr>
            <a:spLocks noChangeArrowheads="1"/>
          </p:cNvSpPr>
          <p:nvPr/>
        </p:nvSpPr>
        <p:spPr bwMode="auto">
          <a:xfrm>
            <a:off x="0" y="781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3085" name="Rectangle 13"/>
          <p:cNvSpPr>
            <a:spLocks noChangeArrowheads="1"/>
          </p:cNvSpPr>
          <p:nvPr/>
        </p:nvSpPr>
        <p:spPr bwMode="auto">
          <a:xfrm>
            <a:off x="0" y="1133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pic>
        <p:nvPicPr>
          <p:cNvPr id="3087" name="Picture 1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634642" y="2330703"/>
            <a:ext cx="3731576" cy="428627"/>
          </a:xfrm>
          <a:prstGeom prst="rect">
            <a:avLst/>
          </a:prstGeom>
          <a:noFill/>
        </p:spPr>
      </p:pic>
      <p:pic>
        <p:nvPicPr>
          <p:cNvPr id="3086" name="Picture 14"/>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738225" y="2897442"/>
            <a:ext cx="2655180" cy="483949"/>
          </a:xfrm>
          <a:prstGeom prst="rect">
            <a:avLst/>
          </a:prstGeom>
          <a:noFill/>
        </p:spPr>
      </p:pic>
      <p:sp>
        <p:nvSpPr>
          <p:cNvPr id="3088"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3089" name="Rectangle 17"/>
          <p:cNvSpPr>
            <a:spLocks noChangeArrowheads="1"/>
          </p:cNvSpPr>
          <p:nvPr/>
        </p:nvSpPr>
        <p:spPr bwMode="auto">
          <a:xfrm>
            <a:off x="0" y="781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3090" name="Rectangle 18"/>
          <p:cNvSpPr>
            <a:spLocks noChangeArrowheads="1"/>
          </p:cNvSpPr>
          <p:nvPr/>
        </p:nvSpPr>
        <p:spPr bwMode="auto">
          <a:xfrm>
            <a:off x="0" y="1133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22" name="Rectangle 21"/>
          <p:cNvSpPr/>
          <p:nvPr/>
        </p:nvSpPr>
        <p:spPr>
          <a:xfrm>
            <a:off x="457200" y="4961406"/>
            <a:ext cx="7786742" cy="646331"/>
          </a:xfrm>
          <a:prstGeom prst="rect">
            <a:avLst/>
          </a:prstGeom>
        </p:spPr>
        <p:txBody>
          <a:bodyPr wrap="square">
            <a:spAutoFit/>
          </a:bodyPr>
          <a:lstStyle/>
          <a:p>
            <a:r>
              <a:rPr lang="en-US" dirty="0">
                <a:solidFill>
                  <a:srgbClr val="FF0000"/>
                </a:solidFill>
              </a:rPr>
              <a:t>Error gradients </a:t>
            </a:r>
            <a:r>
              <a:rPr lang="en-US" dirty="0">
                <a:solidFill>
                  <a:srgbClr val="FF0000"/>
                </a:solidFill>
                <a:hlinkClick r:id="rId6" tooltip="Vanishing gradient problem"/>
              </a:rPr>
              <a:t>vanish</a:t>
            </a:r>
            <a:r>
              <a:rPr lang="en-US" dirty="0">
                <a:solidFill>
                  <a:srgbClr val="FF0000"/>
                </a:solidFill>
              </a:rPr>
              <a:t> exponentially quickly with the size of the time lag between important events</a:t>
            </a:r>
            <a:endParaRPr lang="fa-IR"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329114" cy="654032"/>
          </a:xfrm>
        </p:spPr>
        <p:txBody>
          <a:bodyPr>
            <a:normAutofit/>
          </a:bodyPr>
          <a:lstStyle/>
          <a:p>
            <a:pPr algn="l"/>
            <a:r>
              <a:rPr lang="en-US" sz="1600" b="1" dirty="0">
                <a:solidFill>
                  <a:srgbClr val="00B050"/>
                </a:solidFill>
              </a:rPr>
              <a:t>RNNs are good to make Short Term Memory</a:t>
            </a:r>
            <a:endParaRPr lang="fa-IR" sz="1600" b="1" dirty="0">
              <a:solidFill>
                <a:srgbClr val="FF0000"/>
              </a:solidFill>
            </a:endParaRPr>
          </a:p>
        </p:txBody>
      </p:sp>
      <p:sp>
        <p:nvSpPr>
          <p:cNvPr id="3" name="Content Placeholder 2"/>
          <p:cNvSpPr>
            <a:spLocks noGrp="1"/>
          </p:cNvSpPr>
          <p:nvPr>
            <p:ph idx="1"/>
          </p:nvPr>
        </p:nvSpPr>
        <p:spPr>
          <a:xfrm>
            <a:off x="285720" y="928670"/>
            <a:ext cx="4114800" cy="4525963"/>
          </a:xfrm>
        </p:spPr>
        <p:style>
          <a:lnRef idx="2">
            <a:schemeClr val="accent3"/>
          </a:lnRef>
          <a:fillRef idx="1">
            <a:schemeClr val="lt1"/>
          </a:fillRef>
          <a:effectRef idx="0">
            <a:schemeClr val="accent3"/>
          </a:effectRef>
          <a:fontRef idx="minor">
            <a:schemeClr val="dk1"/>
          </a:fontRef>
        </p:style>
        <p:txBody>
          <a:bodyPr>
            <a:normAutofit/>
          </a:bodyPr>
          <a:lstStyle/>
          <a:p>
            <a:pPr>
              <a:buNone/>
            </a:pPr>
            <a:r>
              <a:rPr lang="en-US" sz="2400" dirty="0">
                <a:solidFill>
                  <a:srgbClr val="0070C0"/>
                </a:solidFill>
              </a:rPr>
              <a:t>       The </a:t>
            </a:r>
            <a:r>
              <a:rPr lang="en-US" sz="2400" dirty="0">
                <a:solidFill>
                  <a:srgbClr val="00B050"/>
                </a:solidFill>
              </a:rPr>
              <a:t>clouds</a:t>
            </a:r>
            <a:r>
              <a:rPr lang="en-US" sz="2400" dirty="0">
                <a:solidFill>
                  <a:srgbClr val="0070C0"/>
                </a:solidFill>
              </a:rPr>
              <a:t> are in the </a:t>
            </a:r>
            <a:r>
              <a:rPr lang="en-US" sz="2400" dirty="0">
                <a:solidFill>
                  <a:srgbClr val="FF0000"/>
                </a:solidFill>
              </a:rPr>
              <a:t>SKY</a:t>
            </a:r>
          </a:p>
          <a:p>
            <a:pPr>
              <a:buNone/>
            </a:pPr>
            <a:r>
              <a:rPr lang="en-US" sz="1800" dirty="0">
                <a:solidFill>
                  <a:schemeClr val="tx1"/>
                </a:solidFill>
              </a:rPr>
              <a:t>          implicit input</a:t>
            </a:r>
            <a:r>
              <a:rPr lang="en-US" sz="1800" dirty="0">
                <a:solidFill>
                  <a:srgbClr val="FF0000"/>
                </a:solidFill>
              </a:rPr>
              <a:t>          </a:t>
            </a:r>
            <a:r>
              <a:rPr lang="en-US" sz="1800" dirty="0">
                <a:solidFill>
                  <a:srgbClr val="00B0F0"/>
                </a:solidFill>
                <a:sym typeface="Wingdings" pitchFamily="2" charset="2"/>
              </a:rPr>
              <a:t></a:t>
            </a:r>
            <a:r>
              <a:rPr lang="en-US" sz="1800" dirty="0">
                <a:solidFill>
                  <a:srgbClr val="FF0000"/>
                </a:solidFill>
              </a:rPr>
              <a:t>           </a:t>
            </a:r>
            <a:r>
              <a:rPr lang="en-US" sz="1800" dirty="0">
                <a:solidFill>
                  <a:srgbClr val="00B050"/>
                </a:solidFill>
              </a:rPr>
              <a:t> target</a:t>
            </a:r>
            <a:endParaRPr lang="fa-IR" sz="1800" dirty="0">
              <a:solidFill>
                <a:srgbClr val="00B050"/>
              </a:solidFill>
            </a:endParaRPr>
          </a:p>
        </p:txBody>
      </p:sp>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
        <p:nvSpPr>
          <p:cNvPr id="6" name="Content Placeholder 2"/>
          <p:cNvSpPr txBox="1">
            <a:spLocks/>
          </p:cNvSpPr>
          <p:nvPr/>
        </p:nvSpPr>
        <p:spPr>
          <a:xfrm>
            <a:off x="4572000" y="857232"/>
            <a:ext cx="4114800" cy="4525963"/>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I </a:t>
            </a:r>
            <a:r>
              <a:rPr kumimoji="0" lang="en-US" sz="1600" b="0" i="0" u="none" strike="noStrike" kern="1200" cap="none" spc="0" normalizeH="0" baseline="0" noProof="0" dirty="0">
                <a:ln>
                  <a:noFill/>
                </a:ln>
                <a:solidFill>
                  <a:srgbClr val="00B050"/>
                </a:solidFill>
                <a:effectLst/>
                <a:uLnTx/>
                <a:uFillTx/>
                <a:latin typeface="+mn-lt"/>
                <a:ea typeface="+mn-ea"/>
                <a:cs typeface="+mn-cs"/>
              </a:rPr>
              <a:t>grew</a:t>
            </a:r>
            <a:r>
              <a:rPr kumimoji="0" lang="en-US" sz="1600" b="0" i="0" u="none" strike="noStrike" kern="1200" cap="none" spc="0" normalizeH="0" noProof="0" dirty="0">
                <a:ln>
                  <a:noFill/>
                </a:ln>
                <a:solidFill>
                  <a:srgbClr val="00B050"/>
                </a:solidFill>
                <a:effectLst/>
                <a:uLnTx/>
                <a:uFillTx/>
                <a:latin typeface="+mn-lt"/>
                <a:ea typeface="+mn-ea"/>
                <a:cs typeface="+mn-cs"/>
              </a:rPr>
              <a:t> up </a:t>
            </a:r>
            <a:r>
              <a:rPr kumimoji="0" lang="en-US" sz="1600" b="0" i="0" u="none" strike="noStrike" kern="1200" cap="none" spc="0" normalizeH="0" noProof="0" dirty="0">
                <a:ln>
                  <a:noFill/>
                </a:ln>
                <a:solidFill>
                  <a:schemeClr val="tx1"/>
                </a:solidFill>
                <a:effectLst/>
                <a:uLnTx/>
                <a:uFillTx/>
                <a:latin typeface="+mn-lt"/>
                <a:ea typeface="+mn-ea"/>
                <a:cs typeface="+mn-cs"/>
              </a:rPr>
              <a:t>in </a:t>
            </a:r>
            <a:r>
              <a:rPr kumimoji="0" lang="en-US" sz="1600" b="0" i="0" u="none" strike="noStrike" kern="1200" cap="none" spc="0" normalizeH="0" noProof="0" dirty="0">
                <a:ln>
                  <a:noFill/>
                </a:ln>
                <a:solidFill>
                  <a:srgbClr val="00B050"/>
                </a:solidFill>
                <a:effectLst/>
                <a:uLnTx/>
                <a:uFillTx/>
                <a:latin typeface="+mn-lt"/>
                <a:ea typeface="+mn-ea"/>
                <a:cs typeface="+mn-cs"/>
              </a:rPr>
              <a:t>France</a:t>
            </a:r>
            <a:r>
              <a:rPr kumimoji="0" lang="en-US" sz="1600" b="0" i="0" u="none" strike="noStrike" kern="1200" cap="none" spc="0" normalizeH="0" noProof="0" dirty="0">
                <a:ln>
                  <a:noFill/>
                </a:ln>
                <a:solidFill>
                  <a:schemeClr val="tx1"/>
                </a:solidFill>
                <a:effectLst/>
                <a:uLnTx/>
                <a:uFillTx/>
                <a:latin typeface="+mn-lt"/>
                <a:ea typeface="+mn-ea"/>
                <a:cs typeface="+mn-cs"/>
              </a:rPr>
              <a:t>………....I speak fluent </a:t>
            </a:r>
            <a:r>
              <a:rPr kumimoji="0" lang="en-US" sz="1600" b="0" i="0" u="none" strike="noStrike" kern="1200" cap="none" spc="0" normalizeH="0" noProof="0" dirty="0">
                <a:ln>
                  <a:noFill/>
                </a:ln>
                <a:solidFill>
                  <a:srgbClr val="FF0000"/>
                </a:solidFill>
                <a:effectLst/>
                <a:uLnTx/>
                <a:uFillTx/>
                <a:latin typeface="+mn-lt"/>
                <a:ea typeface="+mn-ea"/>
                <a:cs typeface="+mn-cs"/>
              </a:rPr>
              <a:t>French</a:t>
            </a:r>
          </a:p>
          <a:p>
            <a:pPr marL="342900" lvl="0" indent="-342900">
              <a:spcBef>
                <a:spcPct val="20000"/>
              </a:spcBef>
              <a:defRPr/>
            </a:pPr>
            <a:r>
              <a:rPr lang="en-US" sz="1600" dirty="0">
                <a:solidFill>
                  <a:schemeClr val="tx1"/>
                </a:solidFill>
              </a:rPr>
              <a:t> implicit input</a:t>
            </a:r>
            <a:r>
              <a:rPr lang="en-US" sz="1600" dirty="0">
                <a:solidFill>
                  <a:srgbClr val="FF0000"/>
                </a:solidFill>
              </a:rPr>
              <a:t>          </a:t>
            </a:r>
            <a:r>
              <a:rPr lang="en-US" sz="1600" dirty="0">
                <a:solidFill>
                  <a:srgbClr val="00B0F0"/>
                </a:solidFill>
                <a:sym typeface="Wingdings" pitchFamily="2" charset="2"/>
              </a:rPr>
              <a:t>?</a:t>
            </a:r>
            <a:r>
              <a:rPr lang="en-US" sz="1600" dirty="0">
                <a:solidFill>
                  <a:srgbClr val="FF0000"/>
                </a:solidFill>
              </a:rPr>
              <a:t>           </a:t>
            </a:r>
            <a:r>
              <a:rPr lang="en-US" sz="1600" dirty="0">
                <a:solidFill>
                  <a:srgbClr val="00B050"/>
                </a:solidFill>
              </a:rPr>
              <a:t> target</a:t>
            </a:r>
            <a:endParaRPr kumimoji="0" lang="fa-IR" sz="1600" b="0" i="0" u="none" strike="noStrike" kern="1200" cap="none" spc="0" normalizeH="0" baseline="0" noProof="0" dirty="0">
              <a:ln>
                <a:noFill/>
              </a:ln>
              <a:solidFill>
                <a:srgbClr val="FF0000"/>
              </a:solidFill>
              <a:effectLst/>
              <a:uLnTx/>
              <a:uFillTx/>
              <a:latin typeface="+mn-lt"/>
              <a:ea typeface="+mn-ea"/>
              <a:cs typeface="+mn-cs"/>
            </a:endParaRPr>
          </a:p>
        </p:txBody>
      </p:sp>
      <p:sp>
        <p:nvSpPr>
          <p:cNvPr id="7" name="Title 1"/>
          <p:cNvSpPr txBox="1">
            <a:spLocks/>
          </p:cNvSpPr>
          <p:nvPr/>
        </p:nvSpPr>
        <p:spPr>
          <a:xfrm>
            <a:off x="4786314" y="285728"/>
            <a:ext cx="4300510" cy="654032"/>
          </a:xfrm>
          <a:prstGeom prst="rect">
            <a:avLst/>
          </a:prstGeom>
        </p:spPr>
        <p:txBody>
          <a:bodyPr vert="horz" lIns="91440" tIns="45720" rIns="91440" bIns="45720" rtlCol="0" anchor="ct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mj-lt"/>
                <a:ea typeface="+mj-ea"/>
                <a:cs typeface="+mj-cs"/>
              </a:rPr>
              <a:t>RNNs are not good to make Long Term Memory</a:t>
            </a:r>
            <a:endParaRPr kumimoji="0" lang="fa-IR" sz="1600" b="1" i="0" u="none" strike="noStrike" kern="1200" cap="none" spc="0" normalizeH="0" baseline="0" noProof="0" dirty="0">
              <a:ln>
                <a:noFill/>
              </a:ln>
              <a:solidFill>
                <a:srgbClr val="FF0000"/>
              </a:solidFill>
              <a:effectLst/>
              <a:uLnTx/>
              <a:uFillTx/>
              <a:latin typeface="+mj-lt"/>
              <a:ea typeface="+mj-ea"/>
              <a:cs typeface="+mj-cs"/>
            </a:endParaRPr>
          </a:p>
        </p:txBody>
      </p:sp>
      <p:grpSp>
        <p:nvGrpSpPr>
          <p:cNvPr id="67" name="Group 66"/>
          <p:cNvGrpSpPr/>
          <p:nvPr/>
        </p:nvGrpSpPr>
        <p:grpSpPr>
          <a:xfrm>
            <a:off x="857224" y="2143116"/>
            <a:ext cx="2643206" cy="1928826"/>
            <a:chOff x="857224" y="2143116"/>
            <a:chExt cx="2643206" cy="1928826"/>
          </a:xfrm>
        </p:grpSpPr>
        <p:grpSp>
          <p:nvGrpSpPr>
            <p:cNvPr id="37" name="Group 36"/>
            <p:cNvGrpSpPr/>
            <p:nvPr/>
          </p:nvGrpSpPr>
          <p:grpSpPr>
            <a:xfrm>
              <a:off x="857224" y="2143116"/>
              <a:ext cx="357190" cy="1928826"/>
              <a:chOff x="857224" y="2143116"/>
              <a:chExt cx="357190" cy="1928826"/>
            </a:xfrm>
          </p:grpSpPr>
          <p:sp>
            <p:nvSpPr>
              <p:cNvPr id="8" name="Oval 7"/>
              <p:cNvSpPr/>
              <p:nvPr/>
            </p:nvSpPr>
            <p:spPr>
              <a:xfrm>
                <a:off x="857224" y="2143116"/>
                <a:ext cx="357190" cy="357190"/>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13" name="Rectangle 12"/>
              <p:cNvSpPr/>
              <p:nvPr/>
            </p:nvSpPr>
            <p:spPr>
              <a:xfrm>
                <a:off x="857224" y="2928934"/>
                <a:ext cx="357190" cy="285752"/>
              </a:xfrm>
              <a:prstGeom prst="rect">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fa-IR"/>
              </a:p>
            </p:txBody>
          </p:sp>
          <p:sp>
            <p:nvSpPr>
              <p:cNvPr id="19" name="Oval 18"/>
              <p:cNvSpPr/>
              <p:nvPr/>
            </p:nvSpPr>
            <p:spPr>
              <a:xfrm>
                <a:off x="857224" y="3714752"/>
                <a:ext cx="357190" cy="357190"/>
              </a:xfrm>
              <a:prstGeom prst="ellipse">
                <a:avLst/>
              </a:prstGeom>
            </p:spPr>
            <p:style>
              <a:lnRef idx="2">
                <a:schemeClr val="accent3"/>
              </a:lnRef>
              <a:fillRef idx="1">
                <a:schemeClr val="lt1"/>
              </a:fillRef>
              <a:effectRef idx="0">
                <a:schemeClr val="accent3"/>
              </a:effectRef>
              <a:fontRef idx="minor">
                <a:schemeClr val="dk1"/>
              </a:fontRef>
            </p:style>
            <p:txBody>
              <a:bodyPr rtlCol="1" anchor="ctr"/>
              <a:lstStyle/>
              <a:p>
                <a:pPr algn="ctr"/>
                <a:endParaRPr lang="fa-IR"/>
              </a:p>
            </p:txBody>
          </p:sp>
          <p:cxnSp>
            <p:nvCxnSpPr>
              <p:cNvPr id="25" name="Straight Arrow Connector 24"/>
              <p:cNvCxnSpPr>
                <a:stCxn id="19" idx="0"/>
                <a:endCxn id="13" idx="2"/>
              </p:cNvCxnSpPr>
              <p:nvPr/>
            </p:nvCxnSpPr>
            <p:spPr>
              <a:xfrm rot="5400000" flipH="1" flipV="1">
                <a:off x="785786" y="3464719"/>
                <a:ext cx="500066" cy="15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0"/>
                <a:endCxn id="8" idx="4"/>
              </p:cNvCxnSpPr>
              <p:nvPr/>
            </p:nvCxnSpPr>
            <p:spPr>
              <a:xfrm rot="5400000" flipH="1" flipV="1">
                <a:off x="821505" y="2714620"/>
                <a:ext cx="428628" cy="15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1428728" y="2143116"/>
              <a:ext cx="357190" cy="1928826"/>
              <a:chOff x="857224" y="2143116"/>
              <a:chExt cx="357190" cy="1928826"/>
            </a:xfrm>
          </p:grpSpPr>
          <p:sp>
            <p:nvSpPr>
              <p:cNvPr id="39" name="Oval 38"/>
              <p:cNvSpPr/>
              <p:nvPr/>
            </p:nvSpPr>
            <p:spPr>
              <a:xfrm>
                <a:off x="857224" y="2143116"/>
                <a:ext cx="357190" cy="357190"/>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40" name="Rectangle 39"/>
              <p:cNvSpPr/>
              <p:nvPr/>
            </p:nvSpPr>
            <p:spPr>
              <a:xfrm>
                <a:off x="857224" y="2928934"/>
                <a:ext cx="357190" cy="285752"/>
              </a:xfrm>
              <a:prstGeom prst="rect">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fa-IR"/>
              </a:p>
            </p:txBody>
          </p:sp>
          <p:sp>
            <p:nvSpPr>
              <p:cNvPr id="41" name="Oval 40"/>
              <p:cNvSpPr/>
              <p:nvPr/>
            </p:nvSpPr>
            <p:spPr>
              <a:xfrm>
                <a:off x="857224" y="3714752"/>
                <a:ext cx="357190" cy="357190"/>
              </a:xfrm>
              <a:prstGeom prst="ellipse">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fa-IR"/>
              </a:p>
            </p:txBody>
          </p:sp>
          <p:cxnSp>
            <p:nvCxnSpPr>
              <p:cNvPr id="42" name="Straight Arrow Connector 41"/>
              <p:cNvCxnSpPr>
                <a:stCxn id="41" idx="0"/>
                <a:endCxn id="40" idx="2"/>
              </p:cNvCxnSpPr>
              <p:nvPr/>
            </p:nvCxnSpPr>
            <p:spPr>
              <a:xfrm rot="5400000" flipH="1" flipV="1">
                <a:off x="785786" y="3464719"/>
                <a:ext cx="500066" cy="15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0" idx="0"/>
                <a:endCxn id="39" idx="4"/>
              </p:cNvCxnSpPr>
              <p:nvPr/>
            </p:nvCxnSpPr>
            <p:spPr>
              <a:xfrm rot="5400000" flipH="1" flipV="1">
                <a:off x="821505" y="2714620"/>
                <a:ext cx="428628" cy="15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2000232" y="2143116"/>
              <a:ext cx="357190" cy="1928826"/>
              <a:chOff x="857224" y="2143116"/>
              <a:chExt cx="357190" cy="1928826"/>
            </a:xfrm>
          </p:grpSpPr>
          <p:sp>
            <p:nvSpPr>
              <p:cNvPr id="45" name="Oval 44"/>
              <p:cNvSpPr/>
              <p:nvPr/>
            </p:nvSpPr>
            <p:spPr>
              <a:xfrm>
                <a:off x="857224" y="2143116"/>
                <a:ext cx="357190" cy="357190"/>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46" name="Rectangle 45"/>
              <p:cNvSpPr/>
              <p:nvPr/>
            </p:nvSpPr>
            <p:spPr>
              <a:xfrm>
                <a:off x="857224" y="2928934"/>
                <a:ext cx="357190" cy="285752"/>
              </a:xfrm>
              <a:prstGeom prst="rect">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fa-IR"/>
              </a:p>
            </p:txBody>
          </p:sp>
          <p:sp>
            <p:nvSpPr>
              <p:cNvPr id="47" name="Oval 46"/>
              <p:cNvSpPr/>
              <p:nvPr/>
            </p:nvSpPr>
            <p:spPr>
              <a:xfrm>
                <a:off x="857224" y="3714752"/>
                <a:ext cx="357190" cy="357190"/>
              </a:xfrm>
              <a:prstGeom prst="ellipse">
                <a:avLst/>
              </a:prstGeom>
            </p:spPr>
            <p:style>
              <a:lnRef idx="2">
                <a:schemeClr val="accent3"/>
              </a:lnRef>
              <a:fillRef idx="1">
                <a:schemeClr val="lt1"/>
              </a:fillRef>
              <a:effectRef idx="0">
                <a:schemeClr val="accent3"/>
              </a:effectRef>
              <a:fontRef idx="minor">
                <a:schemeClr val="dk1"/>
              </a:fontRef>
            </p:style>
            <p:txBody>
              <a:bodyPr rtlCol="1" anchor="ctr"/>
              <a:lstStyle/>
              <a:p>
                <a:pPr algn="ctr"/>
                <a:endParaRPr lang="fa-IR"/>
              </a:p>
            </p:txBody>
          </p:sp>
          <p:cxnSp>
            <p:nvCxnSpPr>
              <p:cNvPr id="48" name="Straight Arrow Connector 47"/>
              <p:cNvCxnSpPr>
                <a:stCxn id="47" idx="0"/>
                <a:endCxn id="46" idx="2"/>
              </p:cNvCxnSpPr>
              <p:nvPr/>
            </p:nvCxnSpPr>
            <p:spPr>
              <a:xfrm rot="5400000" flipH="1" flipV="1">
                <a:off x="785786" y="3464719"/>
                <a:ext cx="500066" cy="15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6" idx="0"/>
                <a:endCxn id="45" idx="4"/>
              </p:cNvCxnSpPr>
              <p:nvPr/>
            </p:nvCxnSpPr>
            <p:spPr>
              <a:xfrm rot="5400000" flipH="1" flipV="1">
                <a:off x="821505" y="2714620"/>
                <a:ext cx="428628" cy="15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2571736" y="2143116"/>
              <a:ext cx="357190" cy="1928826"/>
              <a:chOff x="857224" y="2143116"/>
              <a:chExt cx="357190" cy="1928826"/>
            </a:xfrm>
          </p:grpSpPr>
          <p:sp>
            <p:nvSpPr>
              <p:cNvPr id="51" name="Oval 50"/>
              <p:cNvSpPr/>
              <p:nvPr/>
            </p:nvSpPr>
            <p:spPr>
              <a:xfrm>
                <a:off x="857224" y="2143116"/>
                <a:ext cx="357190" cy="357190"/>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52" name="Rectangle 51"/>
              <p:cNvSpPr/>
              <p:nvPr/>
            </p:nvSpPr>
            <p:spPr>
              <a:xfrm>
                <a:off x="857224" y="2928934"/>
                <a:ext cx="357190" cy="285752"/>
              </a:xfrm>
              <a:prstGeom prst="rect">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fa-IR"/>
              </a:p>
            </p:txBody>
          </p:sp>
          <p:sp>
            <p:nvSpPr>
              <p:cNvPr id="53" name="Oval 52"/>
              <p:cNvSpPr/>
              <p:nvPr/>
            </p:nvSpPr>
            <p:spPr>
              <a:xfrm>
                <a:off x="857224" y="3714752"/>
                <a:ext cx="357190" cy="357190"/>
              </a:xfrm>
              <a:prstGeom prst="ellipse">
                <a:avLst/>
              </a:prstGeom>
            </p:spPr>
            <p:style>
              <a:lnRef idx="2">
                <a:schemeClr val="accent3"/>
              </a:lnRef>
              <a:fillRef idx="1">
                <a:schemeClr val="lt1"/>
              </a:fillRef>
              <a:effectRef idx="0">
                <a:schemeClr val="accent3"/>
              </a:effectRef>
              <a:fontRef idx="minor">
                <a:schemeClr val="dk1"/>
              </a:fontRef>
            </p:style>
            <p:txBody>
              <a:bodyPr rtlCol="1" anchor="ctr"/>
              <a:lstStyle/>
              <a:p>
                <a:pPr algn="ctr"/>
                <a:endParaRPr lang="fa-IR"/>
              </a:p>
            </p:txBody>
          </p:sp>
          <p:cxnSp>
            <p:nvCxnSpPr>
              <p:cNvPr id="54" name="Straight Arrow Connector 53"/>
              <p:cNvCxnSpPr>
                <a:stCxn id="53" idx="0"/>
                <a:endCxn id="52" idx="2"/>
              </p:cNvCxnSpPr>
              <p:nvPr/>
            </p:nvCxnSpPr>
            <p:spPr>
              <a:xfrm rot="5400000" flipH="1" flipV="1">
                <a:off x="785786" y="3464719"/>
                <a:ext cx="500066" cy="15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2" idx="0"/>
                <a:endCxn id="51" idx="4"/>
              </p:cNvCxnSpPr>
              <p:nvPr/>
            </p:nvCxnSpPr>
            <p:spPr>
              <a:xfrm rot="5400000" flipH="1" flipV="1">
                <a:off x="821505" y="2714620"/>
                <a:ext cx="428628" cy="15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3143240" y="2143116"/>
              <a:ext cx="357190" cy="1928826"/>
              <a:chOff x="857224" y="2143116"/>
              <a:chExt cx="357190" cy="1928826"/>
            </a:xfrm>
          </p:grpSpPr>
          <p:sp>
            <p:nvSpPr>
              <p:cNvPr id="57" name="Oval 56"/>
              <p:cNvSpPr/>
              <p:nvPr/>
            </p:nvSpPr>
            <p:spPr>
              <a:xfrm>
                <a:off x="857224" y="2143116"/>
                <a:ext cx="357190" cy="357190"/>
              </a:xfrm>
              <a:prstGeom prst="ellipse">
                <a:avLst/>
              </a:prstGeom>
            </p:spPr>
            <p:style>
              <a:lnRef idx="1">
                <a:schemeClr val="accent6"/>
              </a:lnRef>
              <a:fillRef idx="2">
                <a:schemeClr val="accent6"/>
              </a:fillRef>
              <a:effectRef idx="1">
                <a:schemeClr val="accent6"/>
              </a:effectRef>
              <a:fontRef idx="minor">
                <a:schemeClr val="dk1"/>
              </a:fontRef>
            </p:style>
            <p:txBody>
              <a:bodyPr rtlCol="1" anchor="ctr"/>
              <a:lstStyle/>
              <a:p>
                <a:pPr algn="ctr"/>
                <a:endParaRPr lang="fa-IR"/>
              </a:p>
            </p:txBody>
          </p:sp>
          <p:sp>
            <p:nvSpPr>
              <p:cNvPr id="58" name="Rectangle 57"/>
              <p:cNvSpPr/>
              <p:nvPr/>
            </p:nvSpPr>
            <p:spPr>
              <a:xfrm>
                <a:off x="857224" y="2928934"/>
                <a:ext cx="357190" cy="285752"/>
              </a:xfrm>
              <a:prstGeom prst="rect">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fa-IR"/>
              </a:p>
            </p:txBody>
          </p:sp>
          <p:sp>
            <p:nvSpPr>
              <p:cNvPr id="59" name="Oval 58"/>
              <p:cNvSpPr/>
              <p:nvPr/>
            </p:nvSpPr>
            <p:spPr>
              <a:xfrm>
                <a:off x="857224" y="3714752"/>
                <a:ext cx="357190" cy="357190"/>
              </a:xfrm>
              <a:prstGeom prst="ellipse">
                <a:avLst/>
              </a:prstGeom>
            </p:spPr>
            <p:style>
              <a:lnRef idx="2">
                <a:schemeClr val="accent3"/>
              </a:lnRef>
              <a:fillRef idx="1">
                <a:schemeClr val="lt1"/>
              </a:fillRef>
              <a:effectRef idx="0">
                <a:schemeClr val="accent3"/>
              </a:effectRef>
              <a:fontRef idx="minor">
                <a:schemeClr val="dk1"/>
              </a:fontRef>
            </p:style>
            <p:txBody>
              <a:bodyPr rtlCol="1" anchor="ctr"/>
              <a:lstStyle/>
              <a:p>
                <a:pPr algn="ctr"/>
                <a:endParaRPr lang="fa-IR"/>
              </a:p>
            </p:txBody>
          </p:sp>
          <p:cxnSp>
            <p:nvCxnSpPr>
              <p:cNvPr id="60" name="Straight Arrow Connector 59"/>
              <p:cNvCxnSpPr>
                <a:stCxn id="59" idx="0"/>
                <a:endCxn id="58" idx="2"/>
              </p:cNvCxnSpPr>
              <p:nvPr/>
            </p:nvCxnSpPr>
            <p:spPr>
              <a:xfrm rot="5400000" flipH="1" flipV="1">
                <a:off x="785786" y="3464719"/>
                <a:ext cx="500066" cy="15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8" idx="0"/>
                <a:endCxn id="57" idx="4"/>
              </p:cNvCxnSpPr>
              <p:nvPr/>
            </p:nvCxnSpPr>
            <p:spPr>
              <a:xfrm rot="5400000" flipH="1" flipV="1">
                <a:off x="821505" y="2714620"/>
                <a:ext cx="428628" cy="15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a:stCxn id="13" idx="3"/>
              <a:endCxn id="40" idx="1"/>
            </p:cNvCxnSpPr>
            <p:nvPr/>
          </p:nvCxnSpPr>
          <p:spPr>
            <a:xfrm>
              <a:off x="1214414" y="3071810"/>
              <a:ext cx="214314" cy="15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1785918" y="3071810"/>
              <a:ext cx="214314" cy="15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357422" y="3071810"/>
              <a:ext cx="214314" cy="15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928926" y="3071810"/>
              <a:ext cx="214314" cy="15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69" name="Group 36"/>
          <p:cNvGrpSpPr/>
          <p:nvPr/>
        </p:nvGrpSpPr>
        <p:grpSpPr>
          <a:xfrm>
            <a:off x="5000628" y="2143116"/>
            <a:ext cx="357190" cy="1928826"/>
            <a:chOff x="857224" y="2143116"/>
            <a:chExt cx="357190" cy="1928826"/>
          </a:xfrm>
        </p:grpSpPr>
        <p:sp>
          <p:nvSpPr>
            <p:cNvPr id="98" name="Oval 97"/>
            <p:cNvSpPr/>
            <p:nvPr/>
          </p:nvSpPr>
          <p:spPr>
            <a:xfrm>
              <a:off x="857224" y="2143116"/>
              <a:ext cx="357190" cy="357190"/>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99" name="Rectangle 98"/>
            <p:cNvSpPr/>
            <p:nvPr/>
          </p:nvSpPr>
          <p:spPr>
            <a:xfrm>
              <a:off x="857224" y="2928934"/>
              <a:ext cx="357190" cy="285752"/>
            </a:xfrm>
            <a:prstGeom prst="rect">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fa-IR"/>
            </a:p>
          </p:txBody>
        </p:sp>
        <p:sp>
          <p:nvSpPr>
            <p:cNvPr id="100" name="Oval 99"/>
            <p:cNvSpPr/>
            <p:nvPr/>
          </p:nvSpPr>
          <p:spPr>
            <a:xfrm>
              <a:off x="857224" y="3714752"/>
              <a:ext cx="357190" cy="357190"/>
            </a:xfrm>
            <a:prstGeom prst="ellipse">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fa-IR"/>
            </a:p>
          </p:txBody>
        </p:sp>
        <p:cxnSp>
          <p:nvCxnSpPr>
            <p:cNvPr id="101" name="Straight Arrow Connector 100"/>
            <p:cNvCxnSpPr>
              <a:stCxn id="100" idx="0"/>
              <a:endCxn id="99" idx="2"/>
            </p:cNvCxnSpPr>
            <p:nvPr/>
          </p:nvCxnSpPr>
          <p:spPr>
            <a:xfrm rot="5400000" flipH="1" flipV="1">
              <a:off x="785786" y="3464719"/>
              <a:ext cx="500066" cy="15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9" idx="0"/>
              <a:endCxn id="98" idx="4"/>
            </p:cNvCxnSpPr>
            <p:nvPr/>
          </p:nvCxnSpPr>
          <p:spPr>
            <a:xfrm rot="5400000" flipH="1" flipV="1">
              <a:off x="821505" y="2714620"/>
              <a:ext cx="428628" cy="15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37"/>
          <p:cNvGrpSpPr/>
          <p:nvPr/>
        </p:nvGrpSpPr>
        <p:grpSpPr>
          <a:xfrm>
            <a:off x="5572132" y="2143116"/>
            <a:ext cx="357190" cy="1928826"/>
            <a:chOff x="857224" y="2143116"/>
            <a:chExt cx="357190" cy="1928826"/>
          </a:xfrm>
        </p:grpSpPr>
        <p:sp>
          <p:nvSpPr>
            <p:cNvPr id="93" name="Oval 92"/>
            <p:cNvSpPr/>
            <p:nvPr/>
          </p:nvSpPr>
          <p:spPr>
            <a:xfrm>
              <a:off x="857224" y="2143116"/>
              <a:ext cx="357190" cy="357190"/>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94" name="Rectangle 93"/>
            <p:cNvSpPr/>
            <p:nvPr/>
          </p:nvSpPr>
          <p:spPr>
            <a:xfrm>
              <a:off x="857224" y="2928934"/>
              <a:ext cx="357190" cy="285752"/>
            </a:xfrm>
            <a:prstGeom prst="rect">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fa-IR"/>
            </a:p>
          </p:txBody>
        </p:sp>
        <p:sp>
          <p:nvSpPr>
            <p:cNvPr id="95" name="Oval 94"/>
            <p:cNvSpPr/>
            <p:nvPr/>
          </p:nvSpPr>
          <p:spPr>
            <a:xfrm>
              <a:off x="857224" y="3714752"/>
              <a:ext cx="357190" cy="357190"/>
            </a:xfrm>
            <a:prstGeom prst="ellipse">
              <a:avLst/>
            </a:prstGeom>
          </p:spPr>
          <p:style>
            <a:lnRef idx="1">
              <a:schemeClr val="accent3"/>
            </a:lnRef>
            <a:fillRef idx="2">
              <a:schemeClr val="accent3"/>
            </a:fillRef>
            <a:effectRef idx="1">
              <a:schemeClr val="accent3"/>
            </a:effectRef>
            <a:fontRef idx="minor">
              <a:schemeClr val="dk1"/>
            </a:fontRef>
          </p:style>
          <p:txBody>
            <a:bodyPr rtlCol="1" anchor="ctr"/>
            <a:lstStyle/>
            <a:p>
              <a:pPr algn="ctr"/>
              <a:endParaRPr lang="fa-IR"/>
            </a:p>
          </p:txBody>
        </p:sp>
        <p:cxnSp>
          <p:nvCxnSpPr>
            <p:cNvPr id="96" name="Straight Arrow Connector 95"/>
            <p:cNvCxnSpPr>
              <a:stCxn id="95" idx="0"/>
              <a:endCxn id="94" idx="2"/>
            </p:cNvCxnSpPr>
            <p:nvPr/>
          </p:nvCxnSpPr>
          <p:spPr>
            <a:xfrm rot="5400000" flipH="1" flipV="1">
              <a:off x="785786" y="3464719"/>
              <a:ext cx="500066" cy="15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94" idx="0"/>
              <a:endCxn id="93" idx="4"/>
            </p:cNvCxnSpPr>
            <p:nvPr/>
          </p:nvCxnSpPr>
          <p:spPr>
            <a:xfrm rot="5400000" flipH="1" flipV="1">
              <a:off x="821505" y="2714620"/>
              <a:ext cx="428628" cy="15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 name="Group 43"/>
          <p:cNvGrpSpPr/>
          <p:nvPr/>
        </p:nvGrpSpPr>
        <p:grpSpPr>
          <a:xfrm>
            <a:off x="6143636" y="2143116"/>
            <a:ext cx="357190" cy="1928826"/>
            <a:chOff x="857224" y="2143116"/>
            <a:chExt cx="357190" cy="1928826"/>
          </a:xfrm>
        </p:grpSpPr>
        <p:sp>
          <p:nvSpPr>
            <p:cNvPr id="88" name="Oval 87"/>
            <p:cNvSpPr/>
            <p:nvPr/>
          </p:nvSpPr>
          <p:spPr>
            <a:xfrm>
              <a:off x="857224" y="2143116"/>
              <a:ext cx="357190" cy="357190"/>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89" name="Rectangle 88"/>
            <p:cNvSpPr/>
            <p:nvPr/>
          </p:nvSpPr>
          <p:spPr>
            <a:xfrm>
              <a:off x="857224" y="2928934"/>
              <a:ext cx="357190" cy="285752"/>
            </a:xfrm>
            <a:prstGeom prst="rect">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fa-IR"/>
            </a:p>
          </p:txBody>
        </p:sp>
        <p:sp>
          <p:nvSpPr>
            <p:cNvPr id="90" name="Oval 89"/>
            <p:cNvSpPr/>
            <p:nvPr/>
          </p:nvSpPr>
          <p:spPr>
            <a:xfrm>
              <a:off x="857224" y="3714752"/>
              <a:ext cx="357190" cy="357190"/>
            </a:xfrm>
            <a:prstGeom prst="ellipse">
              <a:avLst/>
            </a:prstGeom>
          </p:spPr>
          <p:style>
            <a:lnRef idx="2">
              <a:schemeClr val="accent3"/>
            </a:lnRef>
            <a:fillRef idx="1">
              <a:schemeClr val="lt1"/>
            </a:fillRef>
            <a:effectRef idx="0">
              <a:schemeClr val="accent3"/>
            </a:effectRef>
            <a:fontRef idx="minor">
              <a:schemeClr val="dk1"/>
            </a:fontRef>
          </p:style>
          <p:txBody>
            <a:bodyPr rtlCol="1" anchor="ctr"/>
            <a:lstStyle/>
            <a:p>
              <a:pPr algn="ctr"/>
              <a:endParaRPr lang="fa-IR"/>
            </a:p>
          </p:txBody>
        </p:sp>
        <p:cxnSp>
          <p:nvCxnSpPr>
            <p:cNvPr id="91" name="Straight Arrow Connector 90"/>
            <p:cNvCxnSpPr>
              <a:stCxn id="90" idx="0"/>
              <a:endCxn id="89" idx="2"/>
            </p:cNvCxnSpPr>
            <p:nvPr/>
          </p:nvCxnSpPr>
          <p:spPr>
            <a:xfrm rot="5400000" flipH="1" flipV="1">
              <a:off x="785786" y="3464719"/>
              <a:ext cx="500066" cy="15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89" idx="0"/>
              <a:endCxn id="88" idx="4"/>
            </p:cNvCxnSpPr>
            <p:nvPr/>
          </p:nvCxnSpPr>
          <p:spPr>
            <a:xfrm rot="5400000" flipH="1" flipV="1">
              <a:off x="821505" y="2714620"/>
              <a:ext cx="428628" cy="15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2" name="Group 49"/>
          <p:cNvGrpSpPr/>
          <p:nvPr/>
        </p:nvGrpSpPr>
        <p:grpSpPr>
          <a:xfrm>
            <a:off x="7715272" y="2143116"/>
            <a:ext cx="357190" cy="1928826"/>
            <a:chOff x="857224" y="2143116"/>
            <a:chExt cx="357190" cy="1928826"/>
          </a:xfrm>
        </p:grpSpPr>
        <p:sp>
          <p:nvSpPr>
            <p:cNvPr id="83" name="Oval 82"/>
            <p:cNvSpPr/>
            <p:nvPr/>
          </p:nvSpPr>
          <p:spPr>
            <a:xfrm>
              <a:off x="857224" y="2143116"/>
              <a:ext cx="357190" cy="357190"/>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84" name="Rectangle 83"/>
            <p:cNvSpPr/>
            <p:nvPr/>
          </p:nvSpPr>
          <p:spPr>
            <a:xfrm>
              <a:off x="857224" y="2928934"/>
              <a:ext cx="357190" cy="285752"/>
            </a:xfrm>
            <a:prstGeom prst="rect">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fa-IR"/>
            </a:p>
          </p:txBody>
        </p:sp>
        <p:sp>
          <p:nvSpPr>
            <p:cNvPr id="85" name="Oval 84"/>
            <p:cNvSpPr/>
            <p:nvPr/>
          </p:nvSpPr>
          <p:spPr>
            <a:xfrm>
              <a:off x="857224" y="3714752"/>
              <a:ext cx="357190" cy="357190"/>
            </a:xfrm>
            <a:prstGeom prst="ellipse">
              <a:avLst/>
            </a:prstGeom>
          </p:spPr>
          <p:style>
            <a:lnRef idx="2">
              <a:schemeClr val="accent3"/>
            </a:lnRef>
            <a:fillRef idx="1">
              <a:schemeClr val="lt1"/>
            </a:fillRef>
            <a:effectRef idx="0">
              <a:schemeClr val="accent3"/>
            </a:effectRef>
            <a:fontRef idx="minor">
              <a:schemeClr val="dk1"/>
            </a:fontRef>
          </p:style>
          <p:txBody>
            <a:bodyPr rtlCol="1" anchor="ctr"/>
            <a:lstStyle/>
            <a:p>
              <a:pPr algn="ctr"/>
              <a:endParaRPr lang="fa-IR"/>
            </a:p>
          </p:txBody>
        </p:sp>
        <p:cxnSp>
          <p:nvCxnSpPr>
            <p:cNvPr id="86" name="Straight Arrow Connector 85"/>
            <p:cNvCxnSpPr>
              <a:stCxn id="85" idx="0"/>
              <a:endCxn id="84" idx="2"/>
            </p:cNvCxnSpPr>
            <p:nvPr/>
          </p:nvCxnSpPr>
          <p:spPr>
            <a:xfrm rot="5400000" flipH="1" flipV="1">
              <a:off x="785786" y="3464719"/>
              <a:ext cx="500066" cy="15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4" idx="0"/>
              <a:endCxn id="83" idx="4"/>
            </p:cNvCxnSpPr>
            <p:nvPr/>
          </p:nvCxnSpPr>
          <p:spPr>
            <a:xfrm rot="5400000" flipH="1" flipV="1">
              <a:off x="821505" y="2714620"/>
              <a:ext cx="428628" cy="15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3" name="Group 55"/>
          <p:cNvGrpSpPr/>
          <p:nvPr/>
        </p:nvGrpSpPr>
        <p:grpSpPr>
          <a:xfrm>
            <a:off x="8286776" y="2143116"/>
            <a:ext cx="357190" cy="1928826"/>
            <a:chOff x="857224" y="2143116"/>
            <a:chExt cx="357190" cy="1928826"/>
          </a:xfrm>
        </p:grpSpPr>
        <p:sp>
          <p:nvSpPr>
            <p:cNvPr id="78" name="Oval 77"/>
            <p:cNvSpPr/>
            <p:nvPr/>
          </p:nvSpPr>
          <p:spPr>
            <a:xfrm>
              <a:off x="857224" y="2143116"/>
              <a:ext cx="357190" cy="357190"/>
            </a:xfrm>
            <a:prstGeom prst="ellipse">
              <a:avLst/>
            </a:prstGeom>
          </p:spPr>
          <p:style>
            <a:lnRef idx="1">
              <a:schemeClr val="accent6"/>
            </a:lnRef>
            <a:fillRef idx="2">
              <a:schemeClr val="accent6"/>
            </a:fillRef>
            <a:effectRef idx="1">
              <a:schemeClr val="accent6"/>
            </a:effectRef>
            <a:fontRef idx="minor">
              <a:schemeClr val="dk1"/>
            </a:fontRef>
          </p:style>
          <p:txBody>
            <a:bodyPr rtlCol="1" anchor="ctr"/>
            <a:lstStyle/>
            <a:p>
              <a:pPr algn="ctr"/>
              <a:r>
                <a:rPr lang="en-US" dirty="0"/>
                <a:t>?</a:t>
              </a:r>
              <a:endParaRPr lang="fa-IR" dirty="0"/>
            </a:p>
          </p:txBody>
        </p:sp>
        <p:sp>
          <p:nvSpPr>
            <p:cNvPr id="79" name="Rectangle 78"/>
            <p:cNvSpPr/>
            <p:nvPr/>
          </p:nvSpPr>
          <p:spPr>
            <a:xfrm>
              <a:off x="857224" y="2928934"/>
              <a:ext cx="357190" cy="285752"/>
            </a:xfrm>
            <a:prstGeom prst="rect">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fa-IR"/>
            </a:p>
          </p:txBody>
        </p:sp>
        <p:sp>
          <p:nvSpPr>
            <p:cNvPr id="80" name="Oval 79"/>
            <p:cNvSpPr/>
            <p:nvPr/>
          </p:nvSpPr>
          <p:spPr>
            <a:xfrm>
              <a:off x="857224" y="3714752"/>
              <a:ext cx="357190" cy="357190"/>
            </a:xfrm>
            <a:prstGeom prst="ellipse">
              <a:avLst/>
            </a:prstGeom>
          </p:spPr>
          <p:style>
            <a:lnRef idx="2">
              <a:schemeClr val="accent3"/>
            </a:lnRef>
            <a:fillRef idx="1">
              <a:schemeClr val="lt1"/>
            </a:fillRef>
            <a:effectRef idx="0">
              <a:schemeClr val="accent3"/>
            </a:effectRef>
            <a:fontRef idx="minor">
              <a:schemeClr val="dk1"/>
            </a:fontRef>
          </p:style>
          <p:txBody>
            <a:bodyPr rtlCol="1" anchor="ctr"/>
            <a:lstStyle/>
            <a:p>
              <a:pPr algn="ctr"/>
              <a:endParaRPr lang="fa-IR"/>
            </a:p>
          </p:txBody>
        </p:sp>
        <p:cxnSp>
          <p:nvCxnSpPr>
            <p:cNvPr id="81" name="Straight Arrow Connector 80"/>
            <p:cNvCxnSpPr>
              <a:stCxn id="80" idx="0"/>
              <a:endCxn id="79" idx="2"/>
            </p:cNvCxnSpPr>
            <p:nvPr/>
          </p:nvCxnSpPr>
          <p:spPr>
            <a:xfrm rot="5400000" flipH="1" flipV="1">
              <a:off x="785786" y="3464719"/>
              <a:ext cx="500066" cy="15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9" idx="0"/>
              <a:endCxn id="78" idx="4"/>
            </p:cNvCxnSpPr>
            <p:nvPr/>
          </p:nvCxnSpPr>
          <p:spPr>
            <a:xfrm rot="5400000" flipH="1" flipV="1">
              <a:off x="821505" y="2714620"/>
              <a:ext cx="428628" cy="15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4" name="Straight Arrow Connector 73"/>
          <p:cNvCxnSpPr/>
          <p:nvPr/>
        </p:nvCxnSpPr>
        <p:spPr>
          <a:xfrm>
            <a:off x="5357818" y="3071810"/>
            <a:ext cx="214314" cy="15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929322" y="3071810"/>
            <a:ext cx="214314" cy="15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500826" y="3071810"/>
            <a:ext cx="214314" cy="15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8072462" y="3071810"/>
            <a:ext cx="214314" cy="15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786314" y="3071810"/>
            <a:ext cx="214314" cy="15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7500958" y="3071810"/>
            <a:ext cx="214314" cy="15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6858016" y="3071810"/>
            <a:ext cx="500066" cy="158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41" idx="0"/>
            <a:endCxn id="57" idx="4"/>
          </p:cNvCxnSpPr>
          <p:nvPr/>
        </p:nvCxnSpPr>
        <p:spPr>
          <a:xfrm rot="5400000" flipH="1" flipV="1">
            <a:off x="1857356" y="2250273"/>
            <a:ext cx="1214446" cy="1714512"/>
          </a:xfrm>
          <a:prstGeom prst="bentConnector3">
            <a:avLst>
              <a:gd name="adj1" fmla="val 50000"/>
            </a:avLst>
          </a:prstGeom>
        </p:spPr>
        <p:style>
          <a:lnRef idx="3">
            <a:schemeClr val="accent3"/>
          </a:lnRef>
          <a:fillRef idx="0">
            <a:schemeClr val="accent3"/>
          </a:fillRef>
          <a:effectRef idx="2">
            <a:schemeClr val="accent3"/>
          </a:effectRef>
          <a:fontRef idx="minor">
            <a:schemeClr val="tx1"/>
          </a:fontRef>
        </p:style>
      </p:cxnSp>
      <p:cxnSp>
        <p:nvCxnSpPr>
          <p:cNvPr id="113" name="Shape 112"/>
          <p:cNvCxnSpPr>
            <a:stCxn id="100" idx="0"/>
          </p:cNvCxnSpPr>
          <p:nvPr/>
        </p:nvCxnSpPr>
        <p:spPr>
          <a:xfrm rot="5400000" flipH="1" flipV="1">
            <a:off x="5661429" y="2589604"/>
            <a:ext cx="642942" cy="1607355"/>
          </a:xfrm>
          <a:prstGeom prst="bentConnector2">
            <a:avLst/>
          </a:prstGeom>
        </p:spPr>
        <p:style>
          <a:lnRef idx="2">
            <a:schemeClr val="accent3"/>
          </a:lnRef>
          <a:fillRef idx="0">
            <a:schemeClr val="accent3"/>
          </a:fillRef>
          <a:effectRef idx="1">
            <a:schemeClr val="accent3"/>
          </a:effectRef>
          <a:fontRef idx="minor">
            <a:schemeClr val="tx1"/>
          </a:fontRef>
        </p:style>
      </p:cxnSp>
      <p:cxnSp>
        <p:nvCxnSpPr>
          <p:cNvPr id="114" name="Shape 113"/>
          <p:cNvCxnSpPr>
            <a:stCxn id="95" idx="0"/>
          </p:cNvCxnSpPr>
          <p:nvPr/>
        </p:nvCxnSpPr>
        <p:spPr>
          <a:xfrm rot="5400000" flipH="1" flipV="1">
            <a:off x="6054339" y="2839636"/>
            <a:ext cx="571504" cy="1178729"/>
          </a:xfrm>
          <a:prstGeom prst="bentConnector2">
            <a:avLst/>
          </a:prstGeom>
        </p:spPr>
        <p:style>
          <a:lnRef idx="2">
            <a:schemeClr val="accent3"/>
          </a:lnRef>
          <a:fillRef idx="0">
            <a:schemeClr val="accent3"/>
          </a:fillRef>
          <a:effectRef idx="1">
            <a:schemeClr val="accent3"/>
          </a:effectRef>
          <a:fontRef idx="minor">
            <a:schemeClr val="tx1"/>
          </a:fontRef>
        </p:style>
      </p:cxnSp>
      <p:cxnSp>
        <p:nvCxnSpPr>
          <p:cNvPr id="118" name="Straight Connector 117"/>
          <p:cNvCxnSpPr/>
          <p:nvPr/>
        </p:nvCxnSpPr>
        <p:spPr>
          <a:xfrm rot="16200000" flipH="1">
            <a:off x="6858016" y="2786058"/>
            <a:ext cx="571504" cy="571504"/>
          </a:xfrm>
          <a:prstGeom prst="line">
            <a:avLst/>
          </a:prstGeom>
        </p:spPr>
        <p:style>
          <a:lnRef idx="2">
            <a:schemeClr val="dk1"/>
          </a:lnRef>
          <a:fillRef idx="0">
            <a:schemeClr val="dk1"/>
          </a:fillRef>
          <a:effectRef idx="1">
            <a:schemeClr val="dk1"/>
          </a:effectRef>
          <a:fontRef idx="minor">
            <a:schemeClr val="tx1"/>
          </a:fontRef>
        </p:style>
      </p:cxnSp>
      <p:cxnSp>
        <p:nvCxnSpPr>
          <p:cNvPr id="119" name="Straight Connector 118"/>
          <p:cNvCxnSpPr/>
          <p:nvPr/>
        </p:nvCxnSpPr>
        <p:spPr>
          <a:xfrm rot="5400000" flipH="1" flipV="1">
            <a:off x="6929454" y="2857496"/>
            <a:ext cx="428628" cy="42862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115196" cy="654032"/>
          </a:xfrm>
        </p:spPr>
        <p:txBody>
          <a:bodyPr>
            <a:normAutofit fontScale="90000"/>
          </a:bodyPr>
          <a:lstStyle/>
          <a:p>
            <a:pPr algn="l"/>
            <a:r>
              <a:rPr lang="en-US" sz="2400" dirty="0">
                <a:solidFill>
                  <a:srgbClr val="FF0000"/>
                </a:solidFill>
              </a:rPr>
              <a:t>LSTM </a:t>
            </a:r>
            <a:r>
              <a:rPr lang="en-US" sz="2000" dirty="0">
                <a:solidFill>
                  <a:srgbClr val="FF0000"/>
                </a:solidFill>
              </a:rPr>
              <a:t>(long short term memory)</a:t>
            </a:r>
            <a:br>
              <a:rPr lang="en-US" sz="2000" dirty="0">
                <a:solidFill>
                  <a:srgbClr val="FF0000"/>
                </a:solidFill>
              </a:rPr>
            </a:br>
            <a:r>
              <a:rPr lang="en-US" sz="1600" dirty="0" err="1"/>
              <a:t>Hochreitor</a:t>
            </a:r>
            <a:r>
              <a:rPr lang="en-US" sz="1600" dirty="0"/>
              <a:t> &amp; </a:t>
            </a:r>
            <a:r>
              <a:rPr lang="en-US" sz="1600" dirty="0" err="1"/>
              <a:t>Shmidhuber</a:t>
            </a:r>
            <a:r>
              <a:rPr lang="en-US" sz="1600" dirty="0"/>
              <a:t> 1997</a:t>
            </a:r>
            <a:endParaRPr lang="fa-IR" sz="1600" dirty="0"/>
          </a:p>
        </p:txBody>
      </p:sp>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pic>
        <p:nvPicPr>
          <p:cNvPr id="2050" name="Picture 2" descr="http://colah.github.io/posts/2015-08-Understanding-LSTMs/img/LSTM3-SimpleRNN.png"/>
          <p:cNvPicPr>
            <a:picLocks noChangeAspect="1" noChangeArrowheads="1"/>
          </p:cNvPicPr>
          <p:nvPr/>
        </p:nvPicPr>
        <p:blipFill>
          <a:blip r:embed="rId2" cstate="print"/>
          <a:srcRect/>
          <a:stretch>
            <a:fillRect/>
          </a:stretch>
        </p:blipFill>
        <p:spPr bwMode="auto">
          <a:xfrm>
            <a:off x="1500166" y="1000108"/>
            <a:ext cx="5572164" cy="1857388"/>
          </a:xfrm>
          <a:prstGeom prst="rect">
            <a:avLst/>
          </a:prstGeom>
          <a:noFill/>
        </p:spPr>
      </p:pic>
      <p:sp>
        <p:nvSpPr>
          <p:cNvPr id="7" name="Rectangle 6"/>
          <p:cNvSpPr/>
          <p:nvPr/>
        </p:nvSpPr>
        <p:spPr>
          <a:xfrm>
            <a:off x="1357290" y="2934298"/>
            <a:ext cx="6858000" cy="1200329"/>
          </a:xfrm>
          <a:prstGeom prst="rect">
            <a:avLst/>
          </a:prstGeom>
        </p:spPr>
        <p:txBody>
          <a:bodyPr wrap="square">
            <a:spAutoFit/>
          </a:bodyPr>
          <a:lstStyle/>
          <a:p>
            <a:r>
              <a:rPr lang="en-US" b="1" dirty="0"/>
              <a:t>The repeating module in a standard RNN contains a single layer.</a:t>
            </a:r>
            <a:endParaRPr lang="en-US" dirty="0"/>
          </a:p>
          <a:p>
            <a:br>
              <a:rPr lang="en-US" dirty="0"/>
            </a:br>
            <a:r>
              <a:rPr lang="en-US" dirty="0"/>
              <a:t> </a:t>
            </a:r>
            <a:br>
              <a:rPr lang="en-US" dirty="0"/>
            </a:br>
            <a:endParaRPr lang="fa-IR" dirty="0"/>
          </a:p>
        </p:txBody>
      </p:sp>
      <p:pic>
        <p:nvPicPr>
          <p:cNvPr id="2052" name="Picture 4" descr="A LSTM neural network."/>
          <p:cNvPicPr>
            <a:picLocks noChangeAspect="1" noChangeArrowheads="1"/>
          </p:cNvPicPr>
          <p:nvPr/>
        </p:nvPicPr>
        <p:blipFill>
          <a:blip r:embed="rId3" cstate="print"/>
          <a:srcRect/>
          <a:stretch>
            <a:fillRect/>
          </a:stretch>
        </p:blipFill>
        <p:spPr bwMode="auto">
          <a:xfrm>
            <a:off x="1500166" y="3281021"/>
            <a:ext cx="5786478" cy="1791053"/>
          </a:xfrm>
          <a:prstGeom prst="rect">
            <a:avLst/>
          </a:prstGeom>
          <a:noFill/>
        </p:spPr>
      </p:pic>
      <p:sp>
        <p:nvSpPr>
          <p:cNvPr id="9" name="Rectangle 8"/>
          <p:cNvSpPr/>
          <p:nvPr/>
        </p:nvSpPr>
        <p:spPr>
          <a:xfrm>
            <a:off x="1285852" y="5143512"/>
            <a:ext cx="7643850" cy="923330"/>
          </a:xfrm>
          <a:prstGeom prst="rect">
            <a:avLst/>
          </a:prstGeom>
        </p:spPr>
        <p:txBody>
          <a:bodyPr wrap="square">
            <a:spAutoFit/>
          </a:bodyPr>
          <a:lstStyle/>
          <a:p>
            <a:r>
              <a:rPr lang="en-US" b="1" dirty="0"/>
              <a:t>The repeating module in an LSTM contains four interacting layers.</a:t>
            </a:r>
            <a:endParaRPr lang="en-US" dirty="0"/>
          </a:p>
          <a:p>
            <a:br>
              <a:rPr lang="en-US" dirty="0"/>
            </a:br>
            <a:endParaRPr lang="fa-IR" dirty="0"/>
          </a:p>
        </p:txBody>
      </p:sp>
      <p:sp>
        <p:nvSpPr>
          <p:cNvPr id="10" name="TextBox 9"/>
          <p:cNvSpPr txBox="1"/>
          <p:nvPr/>
        </p:nvSpPr>
        <p:spPr>
          <a:xfrm>
            <a:off x="142844" y="1643050"/>
            <a:ext cx="1214414"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1">
            <a:spAutoFit/>
          </a:bodyPr>
          <a:lstStyle/>
          <a:p>
            <a:r>
              <a:rPr lang="en-US" dirty="0"/>
              <a:t>Module in RNN</a:t>
            </a:r>
          </a:p>
        </p:txBody>
      </p:sp>
      <p:sp>
        <p:nvSpPr>
          <p:cNvPr id="11" name="TextBox 10"/>
          <p:cNvSpPr txBox="1"/>
          <p:nvPr/>
        </p:nvSpPr>
        <p:spPr>
          <a:xfrm>
            <a:off x="142844" y="3929066"/>
            <a:ext cx="1143008"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1">
            <a:spAutoFit/>
          </a:bodyPr>
          <a:lstStyle/>
          <a:p>
            <a:r>
              <a:rPr lang="en-US" dirty="0"/>
              <a:t>Module in LSTM</a:t>
            </a:r>
            <a:endParaRPr lang="fa-IR" dirty="0"/>
          </a:p>
        </p:txBody>
      </p:sp>
      <p:sp>
        <p:nvSpPr>
          <p:cNvPr id="12" name="Rectangle 11"/>
          <p:cNvSpPr/>
          <p:nvPr/>
        </p:nvSpPr>
        <p:spPr>
          <a:xfrm>
            <a:off x="7072298" y="1785926"/>
            <a:ext cx="2071702" cy="523220"/>
          </a:xfrm>
          <a:prstGeom prst="rect">
            <a:avLst/>
          </a:prstGeom>
        </p:spPr>
        <p:txBody>
          <a:bodyPr wrap="square">
            <a:spAutoFit/>
          </a:bodyPr>
          <a:lstStyle/>
          <a:p>
            <a:r>
              <a:rPr lang="en-US" sz="1400" dirty="0">
                <a:solidFill>
                  <a:srgbClr val="FF0000"/>
                </a:solidFill>
              </a:rPr>
              <a:t> (</a:t>
            </a:r>
            <a:r>
              <a:rPr lang="en-US" sz="1400" b="1" dirty="0">
                <a:solidFill>
                  <a:srgbClr val="FF0000"/>
                </a:solidFill>
              </a:rPr>
              <a:t>h</a:t>
            </a:r>
            <a:r>
              <a:rPr lang="en-US" sz="1400" b="1" baseline="-25000" dirty="0">
                <a:solidFill>
                  <a:srgbClr val="FF0000"/>
                </a:solidFill>
              </a:rPr>
              <a:t>t</a:t>
            </a:r>
            <a:r>
              <a:rPr lang="en-US" sz="1400" dirty="0">
                <a:solidFill>
                  <a:srgbClr val="FF0000"/>
                </a:solidFill>
              </a:rPr>
              <a:t> is the same  </a:t>
            </a:r>
            <a:r>
              <a:rPr lang="en-US" sz="1400" b="1" dirty="0" err="1">
                <a:solidFill>
                  <a:srgbClr val="FF0000"/>
                </a:solidFill>
              </a:rPr>
              <a:t>s</a:t>
            </a:r>
            <a:r>
              <a:rPr lang="en-US" sz="1400" b="1" baseline="-25000" dirty="0" err="1">
                <a:solidFill>
                  <a:srgbClr val="FF0000"/>
                </a:solidFill>
              </a:rPr>
              <a:t>t</a:t>
            </a:r>
            <a:r>
              <a:rPr lang="en-US" sz="1400" dirty="0">
                <a:solidFill>
                  <a:srgbClr val="FF0000"/>
                </a:solidFill>
              </a:rPr>
              <a:t>)</a:t>
            </a:r>
          </a:p>
          <a:p>
            <a:r>
              <a:rPr lang="en-US" sz="1400" b="1" dirty="0">
                <a:solidFill>
                  <a:srgbClr val="FF0000"/>
                </a:solidFill>
              </a:rPr>
              <a:t>h</a:t>
            </a:r>
            <a:r>
              <a:rPr lang="en-US" sz="1400" b="1" baseline="-25000" dirty="0">
                <a:solidFill>
                  <a:srgbClr val="FF0000"/>
                </a:solidFill>
              </a:rPr>
              <a:t>t </a:t>
            </a:r>
            <a:r>
              <a:rPr lang="en-US" sz="1400" dirty="0">
                <a:solidFill>
                  <a:srgbClr val="FF0000"/>
                </a:solidFill>
              </a:rPr>
              <a:t>=</a:t>
            </a:r>
            <a:r>
              <a:rPr lang="en-US" sz="1400" dirty="0" err="1">
                <a:solidFill>
                  <a:srgbClr val="FF0000"/>
                </a:solidFill>
              </a:rPr>
              <a:t>tanh</a:t>
            </a:r>
            <a:r>
              <a:rPr lang="en-US" sz="1400" dirty="0">
                <a:solidFill>
                  <a:srgbClr val="FF0000"/>
                </a:solidFill>
              </a:rPr>
              <a:t>(</a:t>
            </a:r>
            <a:r>
              <a:rPr lang="en-US" sz="1400" dirty="0" err="1">
                <a:solidFill>
                  <a:srgbClr val="FF0000"/>
                </a:solidFill>
              </a:rPr>
              <a:t>Ux</a:t>
            </a:r>
            <a:r>
              <a:rPr lang="en-US" sz="1400" baseline="-25000" dirty="0" err="1">
                <a:solidFill>
                  <a:srgbClr val="FF0000"/>
                </a:solidFill>
              </a:rPr>
              <a:t>t</a:t>
            </a:r>
            <a:r>
              <a:rPr lang="en-US" sz="1400" dirty="0" err="1">
                <a:solidFill>
                  <a:srgbClr val="FF0000"/>
                </a:solidFill>
              </a:rPr>
              <a:t>+W</a:t>
            </a:r>
            <a:r>
              <a:rPr lang="en-US" sz="1400" b="1" dirty="0">
                <a:solidFill>
                  <a:srgbClr val="FF0000"/>
                </a:solidFill>
              </a:rPr>
              <a:t> h</a:t>
            </a:r>
            <a:r>
              <a:rPr lang="en-US" sz="1400" b="1" baseline="-25000" dirty="0">
                <a:solidFill>
                  <a:srgbClr val="FF0000"/>
                </a:solidFill>
              </a:rPr>
              <a:t>t-1</a:t>
            </a:r>
            <a:r>
              <a:rPr lang="en-US" sz="1400" dirty="0">
                <a:solidFill>
                  <a:srgbClr val="FF0000"/>
                </a:solidFill>
              </a:rPr>
              <a:t>)</a:t>
            </a:r>
            <a:endParaRPr lang="fa-IR" sz="1400" dirty="0">
              <a:solidFill>
                <a:srgbClr val="FF0000"/>
              </a:solidFill>
            </a:endParaRPr>
          </a:p>
        </p:txBody>
      </p:sp>
      <p:sp>
        <p:nvSpPr>
          <p:cNvPr id="14" name="Rectangle 13"/>
          <p:cNvSpPr/>
          <p:nvPr/>
        </p:nvSpPr>
        <p:spPr>
          <a:xfrm>
            <a:off x="1214414" y="5429264"/>
            <a:ext cx="7000908" cy="369332"/>
          </a:xfrm>
          <a:prstGeom prst="rect">
            <a:avLst/>
          </a:prstGeom>
        </p:spPr>
        <p:txBody>
          <a:bodyPr wrap="square">
            <a:spAutoFit/>
          </a:bodyPr>
          <a:lstStyle/>
          <a:p>
            <a:r>
              <a:rPr lang="en-US" dirty="0">
                <a:solidFill>
                  <a:srgbClr val="FF0000"/>
                </a:solidFill>
              </a:rPr>
              <a:t>the LSTM can read, write and delete information from its memory.</a:t>
            </a:r>
            <a:endParaRPr lang="fa-IR"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153400" cy="7620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a:solidFill>
                  <a:srgbClr val="FF0000"/>
                </a:solidFill>
              </a:rPr>
              <a:t>Interpretation 1: </a:t>
            </a:r>
            <a:r>
              <a:rPr lang="en-US" sz="2400" dirty="0"/>
              <a:t>A MNN is like a </a:t>
            </a:r>
            <a:r>
              <a:rPr lang="en-US" sz="2400" dirty="0">
                <a:solidFill>
                  <a:srgbClr val="00B0F0"/>
                </a:solidFill>
              </a:rPr>
              <a:t>“look-up table”</a:t>
            </a:r>
            <a:endParaRPr lang="fa-IR" sz="2400" dirty="0">
              <a:solidFill>
                <a:srgbClr val="00B0F0"/>
              </a:solidFill>
            </a:endParaRPr>
          </a:p>
        </p:txBody>
      </p:sp>
      <p:sp>
        <p:nvSpPr>
          <p:cNvPr id="3" name="Content Placeholder 2"/>
          <p:cNvSpPr>
            <a:spLocks noGrp="1"/>
          </p:cNvSpPr>
          <p:nvPr>
            <p:ph idx="1"/>
          </p:nvPr>
        </p:nvSpPr>
        <p:spPr>
          <a:xfrm>
            <a:off x="457200" y="1600200"/>
            <a:ext cx="8229600" cy="990600"/>
          </a:xfrm>
          <a:ln>
            <a:noFill/>
          </a:ln>
        </p:spPr>
        <p:style>
          <a:lnRef idx="2">
            <a:schemeClr val="accent6"/>
          </a:lnRef>
          <a:fillRef idx="1">
            <a:schemeClr val="lt1"/>
          </a:fillRef>
          <a:effectRef idx="0">
            <a:schemeClr val="accent6"/>
          </a:effectRef>
          <a:fontRef idx="minor">
            <a:schemeClr val="dk1"/>
          </a:fontRef>
        </p:style>
        <p:txBody>
          <a:bodyPr>
            <a:normAutofit fontScale="70000" lnSpcReduction="20000"/>
          </a:bodyPr>
          <a:lstStyle/>
          <a:p>
            <a:pPr>
              <a:buNone/>
            </a:pPr>
            <a:r>
              <a:rPr lang="en-US" dirty="0"/>
              <a:t>(1) A MNN acts like a </a:t>
            </a:r>
            <a:r>
              <a:rPr lang="en-US" dirty="0">
                <a:solidFill>
                  <a:srgbClr val="FF0000"/>
                </a:solidFill>
              </a:rPr>
              <a:t>“look-up table” </a:t>
            </a:r>
            <a:r>
              <a:rPr lang="en-US" dirty="0"/>
              <a:t>where by applying the indices of a cell as the input pattern, the content of the cell is come out as the output pattern. </a:t>
            </a:r>
            <a:endParaRPr lang="fa-IR" dirty="0"/>
          </a:p>
        </p:txBody>
      </p:sp>
      <p:sp>
        <p:nvSpPr>
          <p:cNvPr id="24" name="Content Placeholder 2"/>
          <p:cNvSpPr txBox="1">
            <a:spLocks/>
          </p:cNvSpPr>
          <p:nvPr/>
        </p:nvSpPr>
        <p:spPr>
          <a:xfrm>
            <a:off x="533400" y="4953000"/>
            <a:ext cx="8229600" cy="990600"/>
          </a:xfrm>
          <a:prstGeom prst="rect">
            <a:avLst/>
          </a:prstGeom>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77500" lnSpcReduction="20000"/>
          </a:bodyPr>
          <a:lstStyle/>
          <a:p>
            <a:pPr marL="342900" lvl="0" indent="-342900">
              <a:spcBef>
                <a:spcPct val="20000"/>
              </a:spcBef>
            </a:pPr>
            <a:r>
              <a:rPr kumimoji="0" lang="en-US" sz="3200" b="0" i="0" u="none" strike="noStrike" kern="1200" cap="none" spc="0" normalizeH="0" baseline="0" noProof="0" dirty="0">
                <a:ln>
                  <a:noFill/>
                </a:ln>
                <a:solidFill>
                  <a:schemeClr val="dk1"/>
                </a:solidFill>
                <a:effectLst/>
                <a:uLnTx/>
                <a:uFillTx/>
                <a:latin typeface="+mn-lt"/>
                <a:ea typeface="+mn-ea"/>
                <a:cs typeface="+mn-cs"/>
              </a:rPr>
              <a:t>*</a:t>
            </a:r>
            <a:r>
              <a:rPr lang="en-US" sz="3200" dirty="0"/>
              <a:t> </a:t>
            </a:r>
            <a:r>
              <a:rPr lang="en-US" sz="2900" dirty="0"/>
              <a:t>Actually, </a:t>
            </a:r>
            <a:r>
              <a:rPr lang="en-US" sz="2900" baseline="0" dirty="0"/>
              <a:t>in</a:t>
            </a:r>
            <a:r>
              <a:rPr lang="en-US" sz="2900" dirty="0"/>
              <a:t> such look-up tables</a:t>
            </a:r>
            <a:r>
              <a:rPr kumimoji="0" lang="en-US" sz="2900" b="0" i="0" u="none" strike="noStrike" kern="1200" cap="none" spc="0" normalizeH="0" noProof="0" dirty="0">
                <a:ln>
                  <a:noFill/>
                </a:ln>
                <a:solidFill>
                  <a:schemeClr val="dk1"/>
                </a:solidFill>
                <a:effectLst/>
                <a:uLnTx/>
                <a:uFillTx/>
                <a:latin typeface="+mn-lt"/>
                <a:ea typeface="+mn-ea"/>
                <a:cs typeface="+mn-cs"/>
              </a:rPr>
              <a:t> the indices are not </a:t>
            </a:r>
            <a:r>
              <a:rPr lang="en-US" sz="2900" dirty="0"/>
              <a:t>exactly known, </a:t>
            </a:r>
            <a:r>
              <a:rPr kumimoji="0" lang="en-US" sz="2900" b="0" i="0" u="none" strike="noStrike" kern="1200" cap="none" spc="0" normalizeH="0" noProof="0" dirty="0">
                <a:ln>
                  <a:noFill/>
                </a:ln>
                <a:solidFill>
                  <a:schemeClr val="dk1"/>
                </a:solidFill>
                <a:effectLst/>
                <a:uLnTx/>
                <a:uFillTx/>
                <a:latin typeface="+mn-lt"/>
                <a:ea typeface="+mn-ea"/>
                <a:cs typeface="+mn-cs"/>
              </a:rPr>
              <a:t>they may deformed, disturbed or </a:t>
            </a:r>
            <a:r>
              <a:rPr lang="en-US" sz="2900" dirty="0"/>
              <a:t>partially presented or </a:t>
            </a:r>
            <a:r>
              <a:rPr kumimoji="0" lang="en-US" sz="2900" b="0" i="0" u="none" strike="noStrike" kern="1200" cap="none" spc="0" normalizeH="0" noProof="0" dirty="0">
                <a:ln>
                  <a:noFill/>
                </a:ln>
                <a:solidFill>
                  <a:schemeClr val="dk1"/>
                </a:solidFill>
                <a:effectLst/>
                <a:uLnTx/>
                <a:uFillTx/>
                <a:latin typeface="+mn-lt"/>
                <a:ea typeface="+mn-ea"/>
                <a:cs typeface="+mn-cs"/>
              </a:rPr>
              <a:t>even </a:t>
            </a:r>
            <a:r>
              <a:rPr lang="en-US" sz="2900" dirty="0"/>
              <a:t>the number of indices may be changed.</a:t>
            </a:r>
            <a:endParaRPr kumimoji="0" lang="fa-IR" sz="2900" b="0" i="0" u="none" strike="noStrike" kern="1200" cap="none" spc="0" normalizeH="0" baseline="0" noProof="0" dirty="0">
              <a:ln>
                <a:noFill/>
              </a:ln>
              <a:solidFill>
                <a:schemeClr val="dk1"/>
              </a:solidFill>
              <a:effectLst/>
              <a:uLnTx/>
              <a:uFillTx/>
              <a:latin typeface="+mn-lt"/>
              <a:ea typeface="+mn-ea"/>
              <a:cs typeface="+mn-cs"/>
            </a:endParaRPr>
          </a:p>
        </p:txBody>
      </p:sp>
      <p:grpSp>
        <p:nvGrpSpPr>
          <p:cNvPr id="38" name="Group 37"/>
          <p:cNvGrpSpPr/>
          <p:nvPr/>
        </p:nvGrpSpPr>
        <p:grpSpPr>
          <a:xfrm>
            <a:off x="2057400" y="2743200"/>
            <a:ext cx="4022662" cy="1828800"/>
            <a:chOff x="2209800" y="3048000"/>
            <a:chExt cx="4022662" cy="1828800"/>
          </a:xfrm>
        </p:grpSpPr>
        <p:sp>
          <p:nvSpPr>
            <p:cNvPr id="6" name="TextBox 5"/>
            <p:cNvSpPr txBox="1"/>
            <p:nvPr/>
          </p:nvSpPr>
          <p:spPr>
            <a:xfrm>
              <a:off x="2209800" y="3505200"/>
              <a:ext cx="457200" cy="369332"/>
            </a:xfrm>
            <a:prstGeom prst="rect">
              <a:avLst/>
            </a:prstGeom>
            <a:solidFill>
              <a:schemeClr val="lt1"/>
            </a:solidFill>
          </p:spPr>
          <p:txBody>
            <a:bodyPr wrap="square" rtlCol="1">
              <a:spAutoFit/>
            </a:bodyPr>
            <a:lstStyle/>
            <a:p>
              <a:r>
                <a:rPr lang="en-US" dirty="0"/>
                <a:t>x</a:t>
              </a:r>
              <a:r>
                <a:rPr lang="en-US" baseline="-25000" dirty="0"/>
                <a:t>1</a:t>
              </a:r>
              <a:endParaRPr lang="fa-IR" baseline="-25000" dirty="0"/>
            </a:p>
          </p:txBody>
        </p:sp>
        <p:sp>
          <p:nvSpPr>
            <p:cNvPr id="7" name="TextBox 6"/>
            <p:cNvSpPr txBox="1"/>
            <p:nvPr/>
          </p:nvSpPr>
          <p:spPr>
            <a:xfrm>
              <a:off x="2209800" y="3962400"/>
              <a:ext cx="457200" cy="369332"/>
            </a:xfrm>
            <a:prstGeom prst="rect">
              <a:avLst/>
            </a:prstGeom>
            <a:noFill/>
          </p:spPr>
          <p:txBody>
            <a:bodyPr wrap="square" rtlCol="1">
              <a:spAutoFit/>
            </a:bodyPr>
            <a:lstStyle/>
            <a:p>
              <a:r>
                <a:rPr lang="en-US" dirty="0">
                  <a:solidFill>
                    <a:srgbClr val="00B050"/>
                  </a:solidFill>
                </a:rPr>
                <a:t>x</a:t>
              </a:r>
              <a:r>
                <a:rPr lang="en-US" baseline="-25000" dirty="0">
                  <a:solidFill>
                    <a:srgbClr val="00B050"/>
                  </a:solidFill>
                </a:rPr>
                <a:t>2</a:t>
              </a:r>
              <a:endParaRPr lang="fa-IR" baseline="-25000" dirty="0">
                <a:solidFill>
                  <a:srgbClr val="00B050"/>
                </a:solidFill>
              </a:endParaRPr>
            </a:p>
          </p:txBody>
        </p:sp>
        <p:sp>
          <p:nvSpPr>
            <p:cNvPr id="8" name="Rectangle 7"/>
            <p:cNvSpPr/>
            <p:nvPr/>
          </p:nvSpPr>
          <p:spPr>
            <a:xfrm>
              <a:off x="3124200" y="3048000"/>
              <a:ext cx="2438400" cy="1828800"/>
            </a:xfrm>
            <a:prstGeom prst="rect">
              <a:avLst/>
            </a:prstGeom>
            <a:noFill/>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cxnSp>
          <p:nvCxnSpPr>
            <p:cNvPr id="10" name="Straight Arrow Connector 9"/>
            <p:cNvCxnSpPr>
              <a:endCxn id="8" idx="1"/>
            </p:cNvCxnSpPr>
            <p:nvPr/>
          </p:nvCxnSpPr>
          <p:spPr>
            <a:xfrm>
              <a:off x="2667000" y="3810000"/>
              <a:ext cx="457200" cy="15240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8" idx="1"/>
            </p:cNvCxnSpPr>
            <p:nvPr/>
          </p:nvCxnSpPr>
          <p:spPr>
            <a:xfrm flipV="1">
              <a:off x="2667000" y="3962400"/>
              <a:ext cx="457200" cy="152400"/>
            </a:xfrm>
            <a:prstGeom prst="straightConnector1">
              <a:avLst/>
            </a:prstGeom>
            <a:ln>
              <a:solidFill>
                <a:srgbClr val="00B050"/>
              </a:solidFill>
              <a:headEnd type="none" w="lg" len="med"/>
              <a:tailEnd type="triangle"/>
            </a:ln>
          </p:spPr>
          <p:style>
            <a:lnRef idx="2">
              <a:schemeClr val="accent3"/>
            </a:lnRef>
            <a:fillRef idx="0">
              <a:schemeClr val="accent3"/>
            </a:fillRef>
            <a:effectRef idx="1">
              <a:schemeClr val="accent3"/>
            </a:effectRef>
            <a:fontRef idx="minor">
              <a:schemeClr val="tx1"/>
            </a:fontRef>
          </p:style>
        </p:cxnSp>
        <p:sp>
          <p:nvSpPr>
            <p:cNvPr id="16" name="TextBox 15"/>
            <p:cNvSpPr txBox="1"/>
            <p:nvPr/>
          </p:nvSpPr>
          <p:spPr>
            <a:xfrm>
              <a:off x="3810000" y="4495800"/>
              <a:ext cx="457200" cy="369332"/>
            </a:xfrm>
            <a:prstGeom prst="rect">
              <a:avLst/>
            </a:prstGeom>
            <a:noFill/>
          </p:spPr>
          <p:txBody>
            <a:bodyPr wrap="square" rtlCol="1">
              <a:spAutoFit/>
            </a:bodyPr>
            <a:lstStyle/>
            <a:p>
              <a:r>
                <a:rPr lang="en-US" dirty="0">
                  <a:solidFill>
                    <a:srgbClr val="00B050"/>
                  </a:solidFill>
                </a:rPr>
                <a:t>x</a:t>
              </a:r>
              <a:r>
                <a:rPr lang="en-US" baseline="-25000" dirty="0">
                  <a:solidFill>
                    <a:srgbClr val="00B050"/>
                  </a:solidFill>
                </a:rPr>
                <a:t>2</a:t>
              </a:r>
              <a:endParaRPr lang="fa-IR" baseline="-25000" dirty="0">
                <a:solidFill>
                  <a:srgbClr val="00B050"/>
                </a:solidFill>
              </a:endParaRPr>
            </a:p>
          </p:txBody>
        </p:sp>
        <p:sp>
          <p:nvSpPr>
            <p:cNvPr id="17" name="TextBox 16"/>
            <p:cNvSpPr txBox="1"/>
            <p:nvPr/>
          </p:nvSpPr>
          <p:spPr>
            <a:xfrm>
              <a:off x="3124200" y="3962400"/>
              <a:ext cx="457200" cy="338554"/>
            </a:xfrm>
            <a:prstGeom prst="rect">
              <a:avLst/>
            </a:prstGeom>
            <a:noFill/>
          </p:spPr>
          <p:txBody>
            <a:bodyPr wrap="square" rtlCol="1">
              <a:spAutoFit/>
            </a:bodyPr>
            <a:lstStyle/>
            <a:p>
              <a:r>
                <a:rPr lang="en-US" sz="1600" dirty="0"/>
                <a:t>x</a:t>
              </a:r>
              <a:r>
                <a:rPr lang="en-US" sz="1600" baseline="-25000" dirty="0"/>
                <a:t>1</a:t>
              </a:r>
              <a:endParaRPr lang="fa-IR" sz="1600" baseline="-25000" dirty="0"/>
            </a:p>
          </p:txBody>
        </p:sp>
        <p:cxnSp>
          <p:nvCxnSpPr>
            <p:cNvPr id="20" name="Straight Arrow Connector 19"/>
            <p:cNvCxnSpPr>
              <a:stCxn id="8" idx="3"/>
            </p:cNvCxnSpPr>
            <p:nvPr/>
          </p:nvCxnSpPr>
          <p:spPr>
            <a:xfrm>
              <a:off x="5562600" y="3962400"/>
              <a:ext cx="381000" cy="1588"/>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943600" y="3733800"/>
              <a:ext cx="288862" cy="369332"/>
            </a:xfrm>
            <a:prstGeom prst="rect">
              <a:avLst/>
            </a:prstGeom>
          </p:spPr>
          <p:txBody>
            <a:bodyPr wrap="none">
              <a:spAutoFit/>
            </a:bodyPr>
            <a:lstStyle/>
            <a:p>
              <a:pPr algn="ctr" rtl="1"/>
              <a:r>
                <a:rPr lang="en-US" dirty="0">
                  <a:solidFill>
                    <a:srgbClr val="FF0000"/>
                  </a:solidFill>
                </a:rPr>
                <a:t>y</a:t>
              </a:r>
              <a:endParaRPr lang="fa-IR"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3352800" y="3124200"/>
              <a:ext cx="1749778" cy="1524000"/>
            </a:xfrm>
            <a:prstGeom prst="rect">
              <a:avLst/>
            </a:prstGeom>
            <a:noFill/>
            <a:ln w="9525">
              <a:noFill/>
              <a:miter lim="800000"/>
              <a:headEnd/>
              <a:tailEnd/>
            </a:ln>
            <a:effectLst/>
          </p:spPr>
        </p:pic>
      </p:grpSp>
      <p:sp>
        <p:nvSpPr>
          <p:cNvPr id="18" name="Slide Number Placeholder 17"/>
          <p:cNvSpPr>
            <a:spLocks noGrp="1"/>
          </p:cNvSpPr>
          <p:nvPr>
            <p:ph type="sldNum" sz="quarter" idx="12"/>
          </p:nvPr>
        </p:nvSpPr>
        <p:spPr/>
        <p:txBody>
          <a:bodyPr/>
          <a:lstStyle/>
          <a:p>
            <a:fld id="{B6F15528-21DE-4FAA-801E-634DDDAF4B2B}" type="slidenum">
              <a:rPr lang="en-US" smtClean="0"/>
              <a:pPr/>
              <a:t>5</a:t>
            </a:fld>
            <a:endParaRPr lang="en-US"/>
          </a:p>
        </p:txBody>
      </p:sp>
      <p:sp>
        <p:nvSpPr>
          <p:cNvPr id="19" name="Footer Placeholder 18"/>
          <p:cNvSpPr>
            <a:spLocks noGrp="1"/>
          </p:cNvSpPr>
          <p:nvPr>
            <p:ph type="ftr" sz="quarter" idx="11"/>
          </p:nvPr>
        </p:nvSpPr>
        <p:spPr/>
        <p:txBody>
          <a:bodyPr/>
          <a:lstStyle/>
          <a:p>
            <a:r>
              <a:rPr lang="en-US" dirty="0"/>
              <a:t>Ahmad </a:t>
            </a:r>
            <a:r>
              <a:rPr lang="en-US" dirty="0" err="1"/>
              <a:t>Kalhor</a:t>
            </a:r>
            <a:r>
              <a:rPr lang="en-US" dirty="0"/>
              <a:t>- University of Tehran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2895600" cy="365125"/>
          </a:xfrm>
        </p:spPr>
        <p:txBody>
          <a:bodyPr/>
          <a:lstStyle/>
          <a:p>
            <a:r>
              <a:rPr lang="en-US" dirty="0"/>
              <a:t>Ahmad </a:t>
            </a:r>
            <a:r>
              <a:rPr lang="en-US" dirty="0" err="1"/>
              <a:t>Kalhor</a:t>
            </a:r>
            <a:r>
              <a:rPr lang="en-US" dirty="0"/>
              <a:t>- University of </a:t>
            </a:r>
            <a:r>
              <a:rPr lang="en-US" dirty="0" err="1"/>
              <a:t>Tehan</a:t>
            </a:r>
            <a:endParaRPr lang="en-US" dirty="0"/>
          </a:p>
        </p:txBody>
      </p:sp>
      <p:sp>
        <p:nvSpPr>
          <p:cNvPr id="5" name="Slide Number Placeholder 4"/>
          <p:cNvSpPr>
            <a:spLocks noGrp="1"/>
          </p:cNvSpPr>
          <p:nvPr>
            <p:ph type="sldNum" sz="quarter" idx="12"/>
          </p:nvPr>
        </p:nvSpPr>
        <p:spPr>
          <a:xfrm>
            <a:off x="6553200" y="6356350"/>
            <a:ext cx="2133600" cy="365125"/>
          </a:xfrm>
        </p:spPr>
        <p:txBody>
          <a:bodyPr/>
          <a:lstStyle/>
          <a:p>
            <a:fld id="{B6F15528-21DE-4FAA-801E-634DDDAF4B2B}" type="slidenum">
              <a:rPr lang="en-US" smtClean="0"/>
              <a:pPr/>
              <a:t>50</a:t>
            </a:fld>
            <a:endParaRPr lang="en-US"/>
          </a:p>
        </p:txBody>
      </p:sp>
      <p:pic>
        <p:nvPicPr>
          <p:cNvPr id="1026" name="Picture 2" descr="http://colah.github.io/posts/2015-08-Understanding-LSTMs/img/LSTM2-notation.png"/>
          <p:cNvPicPr>
            <a:picLocks noChangeAspect="1" noChangeArrowheads="1"/>
          </p:cNvPicPr>
          <p:nvPr/>
        </p:nvPicPr>
        <p:blipFill>
          <a:blip r:embed="rId2"/>
          <a:srcRect/>
          <a:stretch>
            <a:fillRect/>
          </a:stretch>
        </p:blipFill>
        <p:spPr bwMode="auto">
          <a:xfrm>
            <a:off x="2351349" y="1377482"/>
            <a:ext cx="6072230" cy="1131353"/>
          </a:xfrm>
          <a:prstGeom prst="rect">
            <a:avLst/>
          </a:prstGeom>
          <a:noFill/>
        </p:spPr>
      </p:pic>
      <p:pic>
        <p:nvPicPr>
          <p:cNvPr id="1028" name="Picture 4" descr="http://colah.github.io/posts/2015-08-Understanding-LSTMs/img/LSTM3-gate.png"/>
          <p:cNvPicPr>
            <a:picLocks noChangeAspect="1" noChangeArrowheads="1"/>
          </p:cNvPicPr>
          <p:nvPr/>
        </p:nvPicPr>
        <p:blipFill>
          <a:blip r:embed="rId3"/>
          <a:srcRect/>
          <a:stretch>
            <a:fillRect/>
          </a:stretch>
        </p:blipFill>
        <p:spPr bwMode="auto">
          <a:xfrm>
            <a:off x="5652120" y="4649809"/>
            <a:ext cx="1285884" cy="1571636"/>
          </a:xfrm>
          <a:prstGeom prst="rect">
            <a:avLst/>
          </a:prstGeom>
          <a:noFill/>
        </p:spPr>
      </p:pic>
      <p:sp>
        <p:nvSpPr>
          <p:cNvPr id="8" name="Title 7"/>
          <p:cNvSpPr>
            <a:spLocks noGrp="1"/>
          </p:cNvSpPr>
          <p:nvPr>
            <p:ph type="title"/>
          </p:nvPr>
        </p:nvSpPr>
        <p:spPr>
          <a:xfrm>
            <a:off x="2978947" y="513424"/>
            <a:ext cx="3186106" cy="725494"/>
          </a:xfrm>
        </p:spPr>
        <p:style>
          <a:lnRef idx="2">
            <a:schemeClr val="accent2"/>
          </a:lnRef>
          <a:fillRef idx="1">
            <a:schemeClr val="lt1"/>
          </a:fillRef>
          <a:effectRef idx="0">
            <a:schemeClr val="accent2"/>
          </a:effectRef>
          <a:fontRef idx="minor">
            <a:schemeClr val="dk1"/>
          </a:fontRef>
        </p:style>
        <p:txBody>
          <a:bodyPr>
            <a:normAutofit/>
          </a:bodyPr>
          <a:lstStyle/>
          <a:p>
            <a:r>
              <a:rPr lang="en-US" sz="2800" b="1" dirty="0">
                <a:solidFill>
                  <a:srgbClr val="00B050"/>
                </a:solidFill>
              </a:rPr>
              <a:t>Some Concepts</a:t>
            </a:r>
            <a:endParaRPr lang="fa-IR" sz="2800" b="1" dirty="0">
              <a:solidFill>
                <a:srgbClr val="00B050"/>
              </a:solidFill>
            </a:endParaRPr>
          </a:p>
        </p:txBody>
      </p:sp>
      <p:pic>
        <p:nvPicPr>
          <p:cNvPr id="1030" name="Picture 6" descr="http://colah.github.io/posts/2015-08-Understanding-LSTMs/img/LSTM3-C-line.png"/>
          <p:cNvPicPr>
            <a:picLocks noChangeAspect="1" noChangeArrowheads="1"/>
          </p:cNvPicPr>
          <p:nvPr/>
        </p:nvPicPr>
        <p:blipFill>
          <a:blip r:embed="rId4"/>
          <a:srcRect/>
          <a:stretch>
            <a:fillRect/>
          </a:stretch>
        </p:blipFill>
        <p:spPr bwMode="auto">
          <a:xfrm>
            <a:off x="3422919" y="2663366"/>
            <a:ext cx="5326226" cy="1645121"/>
          </a:xfrm>
          <a:prstGeom prst="rect">
            <a:avLst/>
          </a:prstGeom>
          <a:noFill/>
        </p:spPr>
      </p:pic>
      <p:sp>
        <p:nvSpPr>
          <p:cNvPr id="10" name="Rectangle 9"/>
          <p:cNvSpPr/>
          <p:nvPr/>
        </p:nvSpPr>
        <p:spPr>
          <a:xfrm>
            <a:off x="422523" y="3377746"/>
            <a:ext cx="1289007" cy="369332"/>
          </a:xfrm>
          <a:prstGeom prst="rect">
            <a:avLst/>
          </a:prstGeom>
        </p:spPr>
        <p:txBody>
          <a:bodyPr wrap="none">
            <a:spAutoFit/>
          </a:bodyPr>
          <a:lstStyle/>
          <a:p>
            <a:r>
              <a:rPr lang="en-US" b="1" dirty="0">
                <a:solidFill>
                  <a:srgbClr val="00B050"/>
                </a:solidFill>
              </a:rPr>
              <a:t>1. Cell state</a:t>
            </a:r>
            <a:endParaRPr lang="fa-IR" b="1" dirty="0">
              <a:solidFill>
                <a:srgbClr val="00B050"/>
              </a:solidFill>
            </a:endParaRPr>
          </a:p>
        </p:txBody>
      </p:sp>
      <p:sp>
        <p:nvSpPr>
          <p:cNvPr id="11" name="Rectangle 10"/>
          <p:cNvSpPr/>
          <p:nvPr/>
        </p:nvSpPr>
        <p:spPr>
          <a:xfrm>
            <a:off x="493961" y="5286320"/>
            <a:ext cx="4643470" cy="800219"/>
          </a:xfrm>
          <a:prstGeom prst="rect">
            <a:avLst/>
          </a:prstGeom>
        </p:spPr>
        <p:txBody>
          <a:bodyPr wrap="square">
            <a:spAutoFit/>
          </a:bodyPr>
          <a:lstStyle/>
          <a:p>
            <a:r>
              <a:rPr lang="en-US" sz="1400" b="1" dirty="0"/>
              <a:t>Gates are a way to optionally let information through. </a:t>
            </a:r>
          </a:p>
          <a:p>
            <a:r>
              <a:rPr lang="en-US" sz="1400" b="1" dirty="0"/>
              <a:t>They are composed out of a sigmoid neural net layer and a pointwise multiplication operation</a:t>
            </a:r>
            <a:r>
              <a:rPr lang="en-US" b="1" dirty="0"/>
              <a:t>.</a:t>
            </a:r>
            <a:endParaRPr lang="fa-IR" b="1" dirty="0"/>
          </a:p>
        </p:txBody>
      </p:sp>
      <p:sp>
        <p:nvSpPr>
          <p:cNvPr id="12" name="Rectangle 11"/>
          <p:cNvSpPr/>
          <p:nvPr/>
        </p:nvSpPr>
        <p:spPr>
          <a:xfrm>
            <a:off x="493961" y="1806110"/>
            <a:ext cx="1606465" cy="400110"/>
          </a:xfrm>
          <a:prstGeom prst="rect">
            <a:avLst/>
          </a:prstGeom>
        </p:spPr>
        <p:txBody>
          <a:bodyPr wrap="none">
            <a:spAutoFit/>
          </a:bodyPr>
          <a:lstStyle/>
          <a:p>
            <a:r>
              <a:rPr lang="en-US" sz="2000" b="1" dirty="0">
                <a:solidFill>
                  <a:srgbClr val="FF0000"/>
                </a:solidFill>
              </a:rPr>
              <a:t>The notation </a:t>
            </a:r>
            <a:endParaRPr lang="fa-IR" sz="2000" b="1" dirty="0">
              <a:solidFill>
                <a:srgbClr val="FF0000"/>
              </a:solidFill>
            </a:endParaRPr>
          </a:p>
        </p:txBody>
      </p:sp>
      <p:sp>
        <p:nvSpPr>
          <p:cNvPr id="2" name="Rectangle 1"/>
          <p:cNvSpPr/>
          <p:nvPr/>
        </p:nvSpPr>
        <p:spPr>
          <a:xfrm>
            <a:off x="533425" y="2585857"/>
            <a:ext cx="2920479" cy="369332"/>
          </a:xfrm>
          <a:prstGeom prst="rect">
            <a:avLst/>
          </a:prstGeom>
          <a:ln>
            <a:solidFill>
              <a:schemeClr val="accent1"/>
            </a:solidFill>
          </a:ln>
        </p:spPr>
        <p:txBody>
          <a:bodyPr wrap="none">
            <a:spAutoFit/>
          </a:bodyPr>
          <a:lstStyle/>
          <a:p>
            <a:r>
              <a:rPr lang="en-US" b="1" dirty="0">
                <a:solidFill>
                  <a:srgbClr val="00B0F0"/>
                </a:solidFill>
              </a:rPr>
              <a:t>Two key concepts in  LSTMs </a:t>
            </a:r>
            <a:endParaRPr lang="en-US" dirty="0">
              <a:solidFill>
                <a:srgbClr val="00B0F0"/>
              </a:solidFill>
            </a:endParaRPr>
          </a:p>
        </p:txBody>
      </p:sp>
      <p:sp>
        <p:nvSpPr>
          <p:cNvPr id="13" name="Rectangle 12"/>
          <p:cNvSpPr/>
          <p:nvPr/>
        </p:nvSpPr>
        <p:spPr>
          <a:xfrm>
            <a:off x="469942" y="4688972"/>
            <a:ext cx="867417" cy="369332"/>
          </a:xfrm>
          <a:prstGeom prst="rect">
            <a:avLst/>
          </a:prstGeom>
        </p:spPr>
        <p:txBody>
          <a:bodyPr wrap="none">
            <a:spAutoFit/>
          </a:bodyPr>
          <a:lstStyle/>
          <a:p>
            <a:r>
              <a:rPr lang="en-US" b="1" dirty="0">
                <a:solidFill>
                  <a:srgbClr val="00B050"/>
                </a:solidFill>
              </a:rPr>
              <a:t>2. Gate</a:t>
            </a:r>
            <a:endParaRPr lang="fa-IR" b="1" dirty="0">
              <a:solidFill>
                <a:srgbClr val="00B05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Step-by-Step LSTM Walk Through</a:t>
            </a:r>
            <a:br>
              <a:rPr lang="en-US" b="1" dirty="0"/>
            </a:br>
            <a:endParaRPr lang="fa-IR" dirty="0"/>
          </a:p>
        </p:txBody>
      </p:sp>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
        <p:nvSpPr>
          <p:cNvPr id="8" name="Rectangle 7"/>
          <p:cNvSpPr/>
          <p:nvPr/>
        </p:nvSpPr>
        <p:spPr>
          <a:xfrm>
            <a:off x="883371" y="1662860"/>
            <a:ext cx="6929486"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Step1:   to decide what information we’re going to throw away from the cell state.</a:t>
            </a:r>
            <a:endParaRPr lang="fa-IR" dirty="0"/>
          </a:p>
        </p:txBody>
      </p:sp>
      <p:sp>
        <p:nvSpPr>
          <p:cNvPr id="7" name="Cloud 6"/>
          <p:cNvSpPr/>
          <p:nvPr/>
        </p:nvSpPr>
        <p:spPr>
          <a:xfrm>
            <a:off x="5786446" y="4786322"/>
            <a:ext cx="2928958" cy="1071570"/>
          </a:xfrm>
          <a:prstGeom prst="cloud">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en-US" dirty="0"/>
              <a:t>A Gate for </a:t>
            </a:r>
          </a:p>
          <a:p>
            <a:pPr algn="ctr"/>
            <a:r>
              <a:rPr lang="en-US" dirty="0">
                <a:solidFill>
                  <a:srgbClr val="00B050"/>
                </a:solidFill>
              </a:rPr>
              <a:t>Saving</a:t>
            </a:r>
            <a:r>
              <a:rPr lang="en-US" dirty="0"/>
              <a:t>/</a:t>
            </a:r>
            <a:r>
              <a:rPr lang="en-US" dirty="0">
                <a:solidFill>
                  <a:srgbClr val="FF0000"/>
                </a:solidFill>
              </a:rPr>
              <a:t>Deleting </a:t>
            </a:r>
            <a:r>
              <a:rPr lang="en-US" dirty="0"/>
              <a:t>Memory</a:t>
            </a:r>
            <a:endParaRPr lang="fa-IR" dirty="0"/>
          </a:p>
        </p:txBody>
      </p:sp>
      <p:grpSp>
        <p:nvGrpSpPr>
          <p:cNvPr id="13" name="Group 12"/>
          <p:cNvGrpSpPr/>
          <p:nvPr/>
        </p:nvGrpSpPr>
        <p:grpSpPr>
          <a:xfrm>
            <a:off x="883372" y="2554413"/>
            <a:ext cx="6312692" cy="2958431"/>
            <a:chOff x="1500166" y="3071810"/>
            <a:chExt cx="5695897" cy="2441034"/>
          </a:xfrm>
        </p:grpSpPr>
        <p:pic>
          <p:nvPicPr>
            <p:cNvPr id="83970" name="Picture 2" descr="http://colah.github.io/posts/2015-08-Understanding-LSTMs/img/LSTM3-focus-f.png"/>
            <p:cNvPicPr>
              <a:picLocks noChangeAspect="1" noChangeArrowheads="1"/>
            </p:cNvPicPr>
            <p:nvPr/>
          </p:nvPicPr>
          <p:blipFill>
            <a:blip r:embed="rId2" cstate="print"/>
            <a:srcRect/>
            <a:stretch>
              <a:fillRect/>
            </a:stretch>
          </p:blipFill>
          <p:spPr bwMode="auto">
            <a:xfrm>
              <a:off x="1500166" y="3071810"/>
              <a:ext cx="5695897" cy="1759302"/>
            </a:xfrm>
            <a:prstGeom prst="rect">
              <a:avLst/>
            </a:prstGeom>
            <a:noFill/>
          </p:spPr>
        </p:pic>
        <p:sp>
          <p:nvSpPr>
            <p:cNvPr id="9" name="TextBox 8"/>
            <p:cNvSpPr txBox="1"/>
            <p:nvPr/>
          </p:nvSpPr>
          <p:spPr>
            <a:xfrm>
              <a:off x="3143240" y="5143512"/>
              <a:ext cx="1295419" cy="369332"/>
            </a:xfrm>
            <a:prstGeom prst="rect">
              <a:avLst/>
            </a:prstGeom>
            <a:noFill/>
          </p:spPr>
          <p:txBody>
            <a:bodyPr wrap="none" rtlCol="1">
              <a:spAutoFit/>
            </a:bodyPr>
            <a:lstStyle/>
            <a:p>
              <a:r>
                <a:rPr lang="en-US" b="1" dirty="0"/>
                <a:t>Forget Gate</a:t>
              </a:r>
              <a:endParaRPr lang="fa-IR" b="1" dirty="0"/>
            </a:p>
          </p:txBody>
        </p:sp>
        <p:cxnSp>
          <p:nvCxnSpPr>
            <p:cNvPr id="11" name="Curved Connector 10"/>
            <p:cNvCxnSpPr>
              <a:endCxn id="9" idx="0"/>
            </p:cNvCxnSpPr>
            <p:nvPr/>
          </p:nvCxnSpPr>
          <p:spPr>
            <a:xfrm rot="5400000">
              <a:off x="3752854" y="4252915"/>
              <a:ext cx="928693" cy="852500"/>
            </a:xfrm>
            <a:prstGeom prst="curvedConnector3">
              <a:avLst>
                <a:gd name="adj1" fmla="val 50000"/>
              </a:avLst>
            </a:prstGeom>
            <a:ln>
              <a:prstDash val="sysDash"/>
              <a:headEnd type="diamond"/>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pic>
        <p:nvPicPr>
          <p:cNvPr id="84994" name="Picture 2" descr="http://colah.github.io/posts/2015-08-Understanding-LSTMs/img/LSTM3-focus-i.png"/>
          <p:cNvPicPr>
            <a:picLocks noChangeAspect="1" noChangeArrowheads="1"/>
          </p:cNvPicPr>
          <p:nvPr/>
        </p:nvPicPr>
        <p:blipFill>
          <a:blip r:embed="rId2"/>
          <a:srcRect/>
          <a:stretch>
            <a:fillRect/>
          </a:stretch>
        </p:blipFill>
        <p:spPr bwMode="auto">
          <a:xfrm>
            <a:off x="467543" y="2330481"/>
            <a:ext cx="7450935" cy="2301384"/>
          </a:xfrm>
          <a:prstGeom prst="rect">
            <a:avLst/>
          </a:prstGeom>
          <a:noFill/>
        </p:spPr>
      </p:pic>
      <p:sp>
        <p:nvSpPr>
          <p:cNvPr id="7" name="Rectangle 6"/>
          <p:cNvSpPr/>
          <p:nvPr/>
        </p:nvSpPr>
        <p:spPr>
          <a:xfrm>
            <a:off x="714348" y="1271345"/>
            <a:ext cx="7715304"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Step2: to decide what new information we’re going to store in the cell state.</a:t>
            </a:r>
            <a:endParaRPr lang="fa-IR" dirty="0"/>
          </a:p>
        </p:txBody>
      </p:sp>
      <p:sp>
        <p:nvSpPr>
          <p:cNvPr id="6" name="Cloud 5"/>
          <p:cNvSpPr/>
          <p:nvPr/>
        </p:nvSpPr>
        <p:spPr>
          <a:xfrm>
            <a:off x="5482224" y="4631865"/>
            <a:ext cx="2895600" cy="1130045"/>
          </a:xfrm>
          <a:prstGeom prst="cloud">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en-US" dirty="0"/>
              <a:t>A Gate for </a:t>
            </a:r>
            <a:r>
              <a:rPr lang="en-US" dirty="0">
                <a:solidFill>
                  <a:srgbClr val="0070C0"/>
                </a:solidFill>
              </a:rPr>
              <a:t>Writing</a:t>
            </a:r>
            <a:r>
              <a:rPr lang="en-US" dirty="0"/>
              <a:t>  to Memory</a:t>
            </a:r>
            <a:endParaRPr lang="fa-IR" dirty="0"/>
          </a:p>
        </p:txBody>
      </p:sp>
      <p:sp>
        <p:nvSpPr>
          <p:cNvPr id="8" name="TextBox 7"/>
          <p:cNvSpPr txBox="1"/>
          <p:nvPr/>
        </p:nvSpPr>
        <p:spPr>
          <a:xfrm>
            <a:off x="2771800" y="5045836"/>
            <a:ext cx="1271239" cy="369332"/>
          </a:xfrm>
          <a:prstGeom prst="rect">
            <a:avLst/>
          </a:prstGeom>
          <a:noFill/>
        </p:spPr>
        <p:txBody>
          <a:bodyPr wrap="square" rtlCol="1">
            <a:spAutoFit/>
          </a:bodyPr>
          <a:lstStyle/>
          <a:p>
            <a:r>
              <a:rPr lang="en-US" b="1" dirty="0"/>
              <a:t>Input Gate</a:t>
            </a:r>
            <a:endParaRPr lang="fa-IR" b="1" dirty="0"/>
          </a:p>
        </p:txBody>
      </p:sp>
      <p:cxnSp>
        <p:nvCxnSpPr>
          <p:cNvPr id="9" name="Curved Connector 8"/>
          <p:cNvCxnSpPr>
            <a:endCxn id="8" idx="0"/>
          </p:cNvCxnSpPr>
          <p:nvPr/>
        </p:nvCxnSpPr>
        <p:spPr>
          <a:xfrm rot="5400000">
            <a:off x="3094468" y="3701532"/>
            <a:ext cx="1657257" cy="1031351"/>
          </a:xfrm>
          <a:prstGeom prst="curvedConnector3">
            <a:avLst>
              <a:gd name="adj1" fmla="val 50000"/>
            </a:avLst>
          </a:prstGeom>
          <a:ln>
            <a:prstDash val="sysDash"/>
            <a:headEnd type="diamond"/>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pic>
        <p:nvPicPr>
          <p:cNvPr id="86018" name="Picture 2" descr="http://colah.github.io/posts/2015-08-Understanding-LSTMs/img/LSTM3-focus-C.png"/>
          <p:cNvPicPr>
            <a:picLocks noChangeAspect="1" noChangeArrowheads="1"/>
          </p:cNvPicPr>
          <p:nvPr/>
        </p:nvPicPr>
        <p:blipFill>
          <a:blip r:embed="rId2"/>
          <a:srcRect/>
          <a:stretch>
            <a:fillRect/>
          </a:stretch>
        </p:blipFill>
        <p:spPr bwMode="auto">
          <a:xfrm>
            <a:off x="408837" y="2143116"/>
            <a:ext cx="8326326" cy="2571768"/>
          </a:xfrm>
          <a:prstGeom prst="rect">
            <a:avLst/>
          </a:prstGeom>
          <a:noFill/>
        </p:spPr>
      </p:pic>
      <p:sp>
        <p:nvSpPr>
          <p:cNvPr id="7" name="Rectangle 6"/>
          <p:cNvSpPr/>
          <p:nvPr/>
        </p:nvSpPr>
        <p:spPr>
          <a:xfrm>
            <a:off x="1007604" y="1071546"/>
            <a:ext cx="7128792"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Step3: drop the information about the old subject’s gender and add the new information, as we decided in the previous steps.</a:t>
            </a:r>
            <a:endParaRPr lang="fa-IR" dirty="0"/>
          </a:p>
        </p:txBody>
      </p:sp>
      <p:sp>
        <p:nvSpPr>
          <p:cNvPr id="6" name="Cloud 5"/>
          <p:cNvSpPr/>
          <p:nvPr/>
        </p:nvSpPr>
        <p:spPr>
          <a:xfrm>
            <a:off x="5266702" y="4537289"/>
            <a:ext cx="3064994" cy="1162958"/>
          </a:xfrm>
          <a:prstGeom prst="cloud">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en-US" dirty="0">
                <a:solidFill>
                  <a:srgbClr val="FF0000"/>
                </a:solidFill>
              </a:rPr>
              <a:t>Deleting</a:t>
            </a:r>
            <a:r>
              <a:rPr lang="en-US" dirty="0"/>
              <a:t>/</a:t>
            </a:r>
            <a:r>
              <a:rPr lang="en-US" dirty="0">
                <a:solidFill>
                  <a:srgbClr val="00B050"/>
                </a:solidFill>
              </a:rPr>
              <a:t>Saving</a:t>
            </a:r>
            <a:r>
              <a:rPr lang="en-US" dirty="0"/>
              <a:t>  and </a:t>
            </a:r>
            <a:r>
              <a:rPr lang="en-US" dirty="0">
                <a:solidFill>
                  <a:srgbClr val="0070C0"/>
                </a:solidFill>
              </a:rPr>
              <a:t>Writing</a:t>
            </a:r>
            <a:r>
              <a:rPr lang="en-US" dirty="0"/>
              <a:t>  to Memory</a:t>
            </a:r>
            <a:endParaRPr lang="fa-I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pic>
        <p:nvPicPr>
          <p:cNvPr id="87042" name="Picture 2" descr="http://colah.github.io/posts/2015-08-Understanding-LSTMs/img/LSTM3-focus-o.png"/>
          <p:cNvPicPr>
            <a:picLocks noChangeAspect="1" noChangeArrowheads="1"/>
          </p:cNvPicPr>
          <p:nvPr/>
        </p:nvPicPr>
        <p:blipFill>
          <a:blip r:embed="rId2"/>
          <a:srcRect/>
          <a:stretch>
            <a:fillRect/>
          </a:stretch>
        </p:blipFill>
        <p:spPr bwMode="auto">
          <a:xfrm>
            <a:off x="854012" y="2379520"/>
            <a:ext cx="7660147" cy="2366004"/>
          </a:xfrm>
          <a:prstGeom prst="rect">
            <a:avLst/>
          </a:prstGeom>
          <a:noFill/>
        </p:spPr>
      </p:pic>
      <p:sp>
        <p:nvSpPr>
          <p:cNvPr id="7" name="Rectangle 6"/>
          <p:cNvSpPr/>
          <p:nvPr/>
        </p:nvSpPr>
        <p:spPr>
          <a:xfrm>
            <a:off x="1000100" y="928670"/>
            <a:ext cx="4320413" cy="369332"/>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a:t>Step4: to decide what we’re going to output</a:t>
            </a:r>
            <a:endParaRPr lang="fa-IR" dirty="0"/>
          </a:p>
        </p:txBody>
      </p:sp>
      <p:sp>
        <p:nvSpPr>
          <p:cNvPr id="6" name="Cloud 5"/>
          <p:cNvSpPr/>
          <p:nvPr/>
        </p:nvSpPr>
        <p:spPr>
          <a:xfrm>
            <a:off x="5570096" y="4502366"/>
            <a:ext cx="2908908" cy="1183002"/>
          </a:xfrm>
          <a:prstGeom prst="cloud">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en-US" dirty="0"/>
              <a:t>Reading from Memory</a:t>
            </a:r>
            <a:endParaRPr lang="fa-IR" dirty="0"/>
          </a:p>
        </p:txBody>
      </p:sp>
      <p:sp>
        <p:nvSpPr>
          <p:cNvPr id="8" name="TextBox 7"/>
          <p:cNvSpPr txBox="1"/>
          <p:nvPr/>
        </p:nvSpPr>
        <p:spPr>
          <a:xfrm>
            <a:off x="3275856" y="5316036"/>
            <a:ext cx="1702775" cy="369332"/>
          </a:xfrm>
          <a:prstGeom prst="rect">
            <a:avLst/>
          </a:prstGeom>
          <a:noFill/>
        </p:spPr>
        <p:txBody>
          <a:bodyPr wrap="square" rtlCol="1">
            <a:spAutoFit/>
          </a:bodyPr>
          <a:lstStyle/>
          <a:p>
            <a:r>
              <a:rPr lang="en-US" b="1" dirty="0"/>
              <a:t>Output Gate</a:t>
            </a:r>
            <a:endParaRPr lang="fa-IR" b="1" dirty="0"/>
          </a:p>
        </p:txBody>
      </p:sp>
      <p:cxnSp>
        <p:nvCxnSpPr>
          <p:cNvPr id="9" name="Curved Connector 8"/>
          <p:cNvCxnSpPr>
            <a:cxnSpLocks/>
            <a:endCxn id="8" idx="0"/>
          </p:cNvCxnSpPr>
          <p:nvPr/>
        </p:nvCxnSpPr>
        <p:spPr>
          <a:xfrm rot="5400000">
            <a:off x="3609724" y="4014575"/>
            <a:ext cx="1818981" cy="783940"/>
          </a:xfrm>
          <a:prstGeom prst="curvedConnector3">
            <a:avLst>
              <a:gd name="adj1" fmla="val 50000"/>
            </a:avLst>
          </a:prstGeom>
          <a:ln>
            <a:prstDash val="sysDash"/>
            <a:headEnd type="diamond"/>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38" y="445320"/>
            <a:ext cx="3257544" cy="582594"/>
          </a:xfrm>
        </p:spPr>
        <p:style>
          <a:lnRef idx="2">
            <a:schemeClr val="accent4"/>
          </a:lnRef>
          <a:fillRef idx="1">
            <a:schemeClr val="lt1"/>
          </a:fillRef>
          <a:effectRef idx="0">
            <a:schemeClr val="accent4"/>
          </a:effectRef>
          <a:fontRef idx="minor">
            <a:schemeClr val="dk1"/>
          </a:fontRef>
        </p:style>
        <p:txBody>
          <a:bodyPr>
            <a:normAutofit fontScale="90000"/>
          </a:bodyPr>
          <a:lstStyle/>
          <a:p>
            <a:pPr algn="l"/>
            <a:r>
              <a:rPr lang="en-US" sz="2400" dirty="0">
                <a:solidFill>
                  <a:srgbClr val="FF0000"/>
                </a:solidFill>
              </a:rPr>
              <a:t>Compact Form Equations</a:t>
            </a:r>
            <a:endParaRPr lang="fa-IR" sz="2400" dirty="0">
              <a:solidFill>
                <a:srgbClr val="FF0000"/>
              </a:solidFill>
            </a:endParaRPr>
          </a:p>
        </p:txBody>
      </p:sp>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grpSp>
        <p:nvGrpSpPr>
          <p:cNvPr id="12" name="Group 11"/>
          <p:cNvGrpSpPr/>
          <p:nvPr/>
        </p:nvGrpSpPr>
        <p:grpSpPr>
          <a:xfrm>
            <a:off x="2339752" y="1484784"/>
            <a:ext cx="3553728" cy="2681303"/>
            <a:chOff x="2714612" y="2357430"/>
            <a:chExt cx="3105150" cy="2390787"/>
          </a:xfrm>
        </p:grpSpPr>
        <p:pic>
          <p:nvPicPr>
            <p:cNvPr id="92164" name="Picture 4"/>
            <p:cNvPicPr>
              <a:picLocks noChangeAspect="1" noChangeArrowheads="1"/>
            </p:cNvPicPr>
            <p:nvPr/>
          </p:nvPicPr>
          <p:blipFill>
            <a:blip r:embed="rId3"/>
            <a:srcRect/>
            <a:stretch>
              <a:fillRect/>
            </a:stretch>
          </p:blipFill>
          <p:spPr bwMode="auto">
            <a:xfrm>
              <a:off x="2786050" y="2357430"/>
              <a:ext cx="2695575" cy="438150"/>
            </a:xfrm>
            <a:prstGeom prst="rect">
              <a:avLst/>
            </a:prstGeom>
            <a:noFill/>
            <a:ln w="9525">
              <a:noFill/>
              <a:miter lim="800000"/>
              <a:headEnd/>
              <a:tailEnd/>
            </a:ln>
            <a:effectLst/>
          </p:spPr>
        </p:pic>
        <p:pic>
          <p:nvPicPr>
            <p:cNvPr id="92165" name="Picture 5"/>
            <p:cNvPicPr>
              <a:picLocks noChangeAspect="1" noChangeArrowheads="1"/>
            </p:cNvPicPr>
            <p:nvPr/>
          </p:nvPicPr>
          <p:blipFill>
            <a:blip r:embed="rId4"/>
            <a:srcRect/>
            <a:stretch>
              <a:fillRect/>
            </a:stretch>
          </p:blipFill>
          <p:spPr bwMode="auto">
            <a:xfrm>
              <a:off x="2714612" y="2857496"/>
              <a:ext cx="3105150" cy="733425"/>
            </a:xfrm>
            <a:prstGeom prst="rect">
              <a:avLst/>
            </a:prstGeom>
            <a:noFill/>
            <a:ln w="9525">
              <a:noFill/>
              <a:miter lim="800000"/>
              <a:headEnd/>
              <a:tailEnd/>
            </a:ln>
            <a:effectLst/>
          </p:spPr>
        </p:pic>
        <p:pic>
          <p:nvPicPr>
            <p:cNvPr id="92166" name="Picture 6"/>
            <p:cNvPicPr>
              <a:picLocks noChangeAspect="1" noChangeArrowheads="1"/>
            </p:cNvPicPr>
            <p:nvPr/>
          </p:nvPicPr>
          <p:blipFill>
            <a:blip r:embed="rId5"/>
            <a:srcRect/>
            <a:stretch>
              <a:fillRect/>
            </a:stretch>
          </p:blipFill>
          <p:spPr bwMode="auto">
            <a:xfrm>
              <a:off x="2786050" y="3571876"/>
              <a:ext cx="2286000" cy="419100"/>
            </a:xfrm>
            <a:prstGeom prst="rect">
              <a:avLst/>
            </a:prstGeom>
            <a:noFill/>
            <a:ln w="9525">
              <a:noFill/>
              <a:miter lim="800000"/>
              <a:headEnd/>
              <a:tailEnd/>
            </a:ln>
            <a:effectLst/>
          </p:spPr>
        </p:pic>
        <p:pic>
          <p:nvPicPr>
            <p:cNvPr id="92167" name="Picture 7"/>
            <p:cNvPicPr>
              <a:picLocks noChangeAspect="1" noChangeArrowheads="1"/>
            </p:cNvPicPr>
            <p:nvPr/>
          </p:nvPicPr>
          <p:blipFill>
            <a:blip r:embed="rId6"/>
            <a:srcRect/>
            <a:stretch>
              <a:fillRect/>
            </a:stretch>
          </p:blipFill>
          <p:spPr bwMode="auto">
            <a:xfrm>
              <a:off x="2857488" y="4071942"/>
              <a:ext cx="2752725" cy="676275"/>
            </a:xfrm>
            <a:prstGeom prst="rect">
              <a:avLst/>
            </a:prstGeom>
            <a:noFill/>
            <a:ln w="9525">
              <a:noFill/>
              <a:miter lim="800000"/>
              <a:headEnd/>
              <a:tailEnd/>
            </a:ln>
            <a:effectLst/>
          </p:spPr>
        </p:pic>
      </p:grpSp>
      <p:sp>
        <p:nvSpPr>
          <p:cNvPr id="92169"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170" name="Rectangle 10"/>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173"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174" name="Rectangle 14"/>
          <p:cNvSpPr>
            <a:spLocks noChangeArrowheads="1"/>
          </p:cNvSpPr>
          <p:nvPr/>
        </p:nvSpPr>
        <p:spPr bwMode="auto">
          <a:xfrm>
            <a:off x="0" y="1343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175" name="Rectangle 15"/>
          <p:cNvSpPr>
            <a:spLocks noChangeArrowheads="1"/>
          </p:cNvSpPr>
          <p:nvPr/>
        </p:nvSpPr>
        <p:spPr bwMode="auto">
          <a:xfrm>
            <a:off x="0" y="1638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177"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178" name="Rectangle 18"/>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180" name="Rectangle 2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92179" name="Picture 19"/>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789250" y="4232974"/>
            <a:ext cx="2256508" cy="337931"/>
          </a:xfrm>
          <a:prstGeom prst="rect">
            <a:avLst/>
          </a:prstGeom>
          <a:noFill/>
        </p:spPr>
      </p:pic>
      <p:sp>
        <p:nvSpPr>
          <p:cNvPr id="92181" name="Rectangle 21"/>
          <p:cNvSpPr>
            <a:spLocks noChangeArrowheads="1"/>
          </p:cNvSpPr>
          <p:nvPr/>
        </p:nvSpPr>
        <p:spPr bwMode="auto">
          <a:xfrm>
            <a:off x="0" y="752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183" name="Rectangle 2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92182" name="Picture 22"/>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1105465" y="4870990"/>
            <a:ext cx="6540649" cy="376953"/>
          </a:xfrm>
          <a:prstGeom prst="rect">
            <a:avLst/>
          </a:prstGeom>
          <a:noFill/>
        </p:spPr>
      </p:pic>
      <p:sp>
        <p:nvSpPr>
          <p:cNvPr id="92184" name="Rectangle 24"/>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186" name="Rectangle 2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187" name="Rectangle 27"/>
          <p:cNvSpPr>
            <a:spLocks noChangeArrowheads="1"/>
          </p:cNvSpPr>
          <p:nvPr/>
        </p:nvSpPr>
        <p:spPr bwMode="auto">
          <a:xfrm>
            <a:off x="0" y="1343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189" name="Rectangle 2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190" name="Rectangle 30"/>
          <p:cNvSpPr>
            <a:spLocks noChangeArrowheads="1"/>
          </p:cNvSpPr>
          <p:nvPr/>
        </p:nvSpPr>
        <p:spPr bwMode="auto">
          <a:xfrm>
            <a:off x="0" y="1343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192" name="Rectangle 3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193" name="Rectangle 33"/>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195" name="Rectangle 3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92194" name="Picture 34"/>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6968658" y="4316796"/>
            <a:ext cx="839377" cy="239822"/>
          </a:xfrm>
          <a:prstGeom prst="rect">
            <a:avLst/>
          </a:prstGeom>
          <a:noFill/>
        </p:spPr>
      </p:pic>
      <p:sp>
        <p:nvSpPr>
          <p:cNvPr id="92196" name="Rectangle 36"/>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198" name="Rectangle 3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92197" name="Picture 37"/>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6197976" y="4315420"/>
            <a:ext cx="719466" cy="250723"/>
          </a:xfrm>
          <a:prstGeom prst="rect">
            <a:avLst/>
          </a:prstGeom>
          <a:noFill/>
        </p:spPr>
      </p:pic>
      <p:sp>
        <p:nvSpPr>
          <p:cNvPr id="92199" name="Rectangle 39"/>
          <p:cNvSpPr>
            <a:spLocks noChangeArrowheads="1"/>
          </p:cNvSpPr>
          <p:nvPr/>
        </p:nvSpPr>
        <p:spPr bwMode="auto">
          <a:xfrm>
            <a:off x="0" y="676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201" name="Rectangle 4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92200" name="Picture 40"/>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6096151" y="3601040"/>
            <a:ext cx="1526141" cy="250723"/>
          </a:xfrm>
          <a:prstGeom prst="rect">
            <a:avLst/>
          </a:prstGeom>
          <a:noFill/>
        </p:spPr>
      </p:pic>
      <p:sp>
        <p:nvSpPr>
          <p:cNvPr id="92202" name="Rectangle 42"/>
          <p:cNvSpPr>
            <a:spLocks noChangeArrowheads="1"/>
          </p:cNvSpPr>
          <p:nvPr/>
        </p:nvSpPr>
        <p:spPr bwMode="auto">
          <a:xfrm>
            <a:off x="0" y="676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204" name="Rectangle 4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92203" name="Picture 43"/>
          <p:cNvPicPr>
            <a:picLocks noChangeAspect="1" noChangeArrowheads="1"/>
          </p:cNvPicPr>
          <p:nvPr/>
        </p:nvPicPr>
        <p:blipFill>
          <a:blip r:embed="rId12">
            <a:clrChange>
              <a:clrFrom>
                <a:srgbClr val="FFFFFF"/>
              </a:clrFrom>
              <a:clrTo>
                <a:srgbClr val="FFFFFF">
                  <a:alpha val="0"/>
                </a:srgbClr>
              </a:clrTo>
            </a:clrChange>
          </a:blip>
          <a:srcRect/>
          <a:stretch>
            <a:fillRect/>
          </a:stretch>
        </p:blipFill>
        <p:spPr bwMode="auto">
          <a:xfrm>
            <a:off x="6221368" y="1959342"/>
            <a:ext cx="534149" cy="239822"/>
          </a:xfrm>
          <a:prstGeom prst="rect">
            <a:avLst/>
          </a:prstGeom>
          <a:noFill/>
        </p:spPr>
      </p:pic>
      <p:sp>
        <p:nvSpPr>
          <p:cNvPr id="92205" name="Rectangle 45"/>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207" name="Rectangle 4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208" name="Rectangle 48"/>
          <p:cNvSpPr>
            <a:spLocks noChangeArrowheads="1"/>
          </p:cNvSpPr>
          <p:nvPr/>
        </p:nvSpPr>
        <p:spPr bwMode="auto">
          <a:xfrm>
            <a:off x="0" y="676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210" name="Rectangle 5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92211" name="Rectangle 51"/>
          <p:cNvSpPr>
            <a:spLocks noChangeArrowheads="1"/>
          </p:cNvSpPr>
          <p:nvPr/>
        </p:nvSpPr>
        <p:spPr bwMode="auto">
          <a:xfrm>
            <a:off x="0" y="695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213" name="Rectangle 5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92212" name="Picture 52"/>
          <p:cNvPicPr>
            <a:picLocks noChangeAspect="1" noChangeArrowheads="1"/>
          </p:cNvPicPr>
          <p:nvPr/>
        </p:nvPicPr>
        <p:blipFill>
          <a:blip r:embed="rId13">
            <a:clrChange>
              <a:clrFrom>
                <a:srgbClr val="FFFFFF"/>
              </a:clrFrom>
              <a:clrTo>
                <a:srgbClr val="FFFFFF">
                  <a:alpha val="0"/>
                </a:srgbClr>
              </a:clrTo>
            </a:clrChange>
          </a:blip>
          <a:srcRect/>
          <a:stretch>
            <a:fillRect/>
          </a:stretch>
        </p:blipFill>
        <p:spPr bwMode="auto">
          <a:xfrm>
            <a:off x="6027465" y="2598156"/>
            <a:ext cx="1504339" cy="272525"/>
          </a:xfrm>
          <a:prstGeom prst="rect">
            <a:avLst/>
          </a:prstGeom>
          <a:noFill/>
        </p:spPr>
      </p:pic>
      <p:sp>
        <p:nvSpPr>
          <p:cNvPr id="92214" name="Rectangle 54"/>
          <p:cNvSpPr>
            <a:spLocks noChangeArrowheads="1"/>
          </p:cNvSpPr>
          <p:nvPr/>
        </p:nvSpPr>
        <p:spPr bwMode="auto">
          <a:xfrm>
            <a:off x="0" y="695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92216" name="Rectangle 5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92215" name="Picture 55"/>
          <p:cNvPicPr>
            <a:picLocks noChangeAspect="1" noChangeArrowheads="1"/>
          </p:cNvPicPr>
          <p:nvPr/>
        </p:nvPicPr>
        <p:blipFill>
          <a:blip r:embed="rId14">
            <a:clrChange>
              <a:clrFrom>
                <a:srgbClr val="FFFFFF"/>
              </a:clrFrom>
              <a:clrTo>
                <a:srgbClr val="FFFFFF">
                  <a:alpha val="0"/>
                </a:srgbClr>
              </a:clrTo>
            </a:clrChange>
          </a:blip>
          <a:srcRect/>
          <a:stretch>
            <a:fillRect/>
          </a:stretch>
        </p:blipFill>
        <p:spPr bwMode="auto">
          <a:xfrm>
            <a:off x="6149816" y="3098222"/>
            <a:ext cx="1101002" cy="272525"/>
          </a:xfrm>
          <a:prstGeom prst="rect">
            <a:avLst/>
          </a:prstGeom>
          <a:noFill/>
        </p:spPr>
      </p:pic>
      <p:sp>
        <p:nvSpPr>
          <p:cNvPr id="92217" name="Rectangle 57"/>
          <p:cNvSpPr>
            <a:spLocks noChangeArrowheads="1"/>
          </p:cNvSpPr>
          <p:nvPr/>
        </p:nvSpPr>
        <p:spPr bwMode="auto">
          <a:xfrm>
            <a:off x="0" y="695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pic>
        <p:nvPicPr>
          <p:cNvPr id="6" name="Picture 28"/>
          <p:cNvPicPr>
            <a:picLocks noGrp="1" noChangeAspect="1" noChangeArrowheads="1"/>
          </p:cNvPicPr>
          <p:nvPr>
            <p:ph idx="1"/>
          </p:nvPr>
        </p:nvPicPr>
        <p:blipFill>
          <a:blip r:embed="rId2">
            <a:clrChange>
              <a:clrFrom>
                <a:srgbClr val="FFFFFF"/>
              </a:clrFrom>
              <a:clrTo>
                <a:srgbClr val="FFFFFF">
                  <a:alpha val="0"/>
                </a:srgbClr>
              </a:clrTo>
            </a:clrChange>
          </a:blip>
          <a:srcRect/>
          <a:stretch>
            <a:fillRect/>
          </a:stretch>
        </p:blipFill>
        <p:spPr bwMode="auto">
          <a:xfrm>
            <a:off x="1470895" y="1146144"/>
            <a:ext cx="4109152" cy="977368"/>
          </a:xfrm>
          <a:prstGeom prst="rect">
            <a:avLst/>
          </a:prstGeom>
          <a:noFill/>
        </p:spPr>
      </p:pic>
      <p:sp>
        <p:nvSpPr>
          <p:cNvPr id="9523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9523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70895" y="2326775"/>
            <a:ext cx="6202210" cy="642912"/>
          </a:xfrm>
          <a:prstGeom prst="rect">
            <a:avLst/>
          </a:prstGeom>
          <a:noFill/>
        </p:spPr>
      </p:pic>
      <p:sp>
        <p:nvSpPr>
          <p:cNvPr id="95235" name="Rectangle 3"/>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8" name="Title 1"/>
          <p:cNvSpPr>
            <a:spLocks noGrp="1"/>
          </p:cNvSpPr>
          <p:nvPr>
            <p:ph type="title"/>
          </p:nvPr>
        </p:nvSpPr>
        <p:spPr>
          <a:xfrm>
            <a:off x="755576" y="3931075"/>
            <a:ext cx="7632848" cy="1292097"/>
          </a:xfrm>
        </p:spPr>
        <p:style>
          <a:lnRef idx="2">
            <a:schemeClr val="accent4"/>
          </a:lnRef>
          <a:fillRef idx="1">
            <a:schemeClr val="lt1"/>
          </a:fillRef>
          <a:effectRef idx="0">
            <a:schemeClr val="accent4"/>
          </a:effectRef>
          <a:fontRef idx="minor">
            <a:schemeClr val="dk1"/>
          </a:fontRef>
        </p:style>
        <p:txBody>
          <a:bodyPr>
            <a:normAutofit/>
          </a:bodyPr>
          <a:lstStyle/>
          <a:p>
            <a:pPr marL="342900" indent="-342900" algn="l">
              <a:buFont typeface="Arial" panose="020B0604020202020204" pitchFamily="34" charset="0"/>
              <a:buChar char="•"/>
            </a:pPr>
            <a:r>
              <a:rPr lang="en-US" sz="2400" dirty="0">
                <a:solidFill>
                  <a:srgbClr val="FF0000"/>
                </a:solidFill>
              </a:rPr>
              <a:t>Parameters are updated by “BPTT”</a:t>
            </a:r>
            <a:br>
              <a:rPr lang="en-US" sz="2400" dirty="0">
                <a:solidFill>
                  <a:srgbClr val="FF0000"/>
                </a:solidFill>
              </a:rPr>
            </a:br>
            <a:r>
              <a:rPr lang="en-US" sz="1800" dirty="0">
                <a:solidFill>
                  <a:srgbClr val="00B050"/>
                </a:solidFill>
              </a:rPr>
              <a:t>All computed gradients of parameters are added together through the time </a:t>
            </a:r>
            <a:endParaRPr lang="fa-IR" sz="1800" dirty="0">
              <a:solidFill>
                <a:srgbClr val="00B05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315" y="571480"/>
            <a:ext cx="8401080" cy="654032"/>
          </a:xfrm>
        </p:spPr>
        <p:style>
          <a:lnRef idx="2">
            <a:schemeClr val="accent4"/>
          </a:lnRef>
          <a:fillRef idx="1">
            <a:schemeClr val="lt1"/>
          </a:fillRef>
          <a:effectRef idx="0">
            <a:schemeClr val="accent4"/>
          </a:effectRef>
          <a:fontRef idx="minor">
            <a:schemeClr val="dk1"/>
          </a:fontRef>
        </p:style>
        <p:txBody>
          <a:bodyPr>
            <a:normAutofit/>
          </a:bodyPr>
          <a:lstStyle/>
          <a:p>
            <a:pPr algn="l"/>
            <a:r>
              <a:rPr lang="en-US" sz="2400" dirty="0">
                <a:solidFill>
                  <a:srgbClr val="FF0000"/>
                </a:solidFill>
              </a:rPr>
              <a:t>LSTM Learning methods</a:t>
            </a:r>
            <a:endParaRPr lang="fa-IR" sz="2400" dirty="0">
              <a:solidFill>
                <a:srgbClr val="FF0000"/>
              </a:solidFill>
            </a:endParaRPr>
          </a:p>
        </p:txBody>
      </p:sp>
      <p:sp>
        <p:nvSpPr>
          <p:cNvPr id="3" name="Content Placeholder 2"/>
          <p:cNvSpPr>
            <a:spLocks noGrp="1"/>
          </p:cNvSpPr>
          <p:nvPr>
            <p:ph idx="1"/>
          </p:nvPr>
        </p:nvSpPr>
        <p:spPr>
          <a:xfrm>
            <a:off x="464315" y="1230681"/>
            <a:ext cx="8401080" cy="3643338"/>
          </a:xfrm>
        </p:spPr>
        <p:style>
          <a:lnRef idx="2">
            <a:schemeClr val="accent6"/>
          </a:lnRef>
          <a:fillRef idx="1">
            <a:schemeClr val="lt1"/>
          </a:fillRef>
          <a:effectRef idx="0">
            <a:schemeClr val="accent6"/>
          </a:effectRef>
          <a:fontRef idx="minor">
            <a:schemeClr val="dk1"/>
          </a:fontRef>
        </p:style>
        <p:txBody>
          <a:bodyPr>
            <a:normAutofit/>
          </a:bodyPr>
          <a:lstStyle/>
          <a:p>
            <a:pPr marL="457200" indent="-457200">
              <a:buAutoNum type="arabicPeriod"/>
            </a:pPr>
            <a:r>
              <a:rPr lang="en-US" sz="2000" b="1" dirty="0"/>
              <a:t>Like RNN, “</a:t>
            </a:r>
            <a:r>
              <a:rPr lang="en-US" sz="2000" b="1" dirty="0">
                <a:solidFill>
                  <a:srgbClr val="FF0000"/>
                </a:solidFill>
              </a:rPr>
              <a:t>BPTT</a:t>
            </a:r>
            <a:r>
              <a:rPr lang="en-US" sz="2000" b="1" dirty="0"/>
              <a:t>” can be performed to learn the weights and biases of a LSTM module. Unlike standard RNNs, the error remains in the unit's memory.</a:t>
            </a:r>
          </a:p>
          <a:p>
            <a:pPr marL="457200" indent="-457200">
              <a:buAutoNum type="arabicPeriod"/>
            </a:pPr>
            <a:r>
              <a:rPr lang="en-US" sz="2000" dirty="0"/>
              <a:t>LSTM can also be trained by a combination of </a:t>
            </a:r>
            <a:r>
              <a:rPr lang="en-US" sz="2000" dirty="0">
                <a:hlinkClick r:id="rId2" tooltip="Artificial evolution"/>
              </a:rPr>
              <a:t>artificial evolution</a:t>
            </a:r>
            <a:r>
              <a:rPr lang="en-US" sz="2000" dirty="0"/>
              <a:t> for weights to the hidden units, and </a:t>
            </a:r>
            <a:r>
              <a:rPr lang="en-US" sz="2000" dirty="0">
                <a:hlinkClick r:id="rId3" tooltip="Pseudo-inverse"/>
              </a:rPr>
              <a:t>pseudo-inverse</a:t>
            </a:r>
            <a:r>
              <a:rPr lang="en-US" sz="2000" dirty="0"/>
              <a:t> or </a:t>
            </a:r>
            <a:r>
              <a:rPr lang="en-US" sz="2000" dirty="0">
                <a:hlinkClick r:id="rId4" tooltip="Support vector machine"/>
              </a:rPr>
              <a:t>support vector machines</a:t>
            </a:r>
            <a:r>
              <a:rPr lang="en-US" sz="2000" dirty="0"/>
              <a:t> for weights to the output units.</a:t>
            </a:r>
          </a:p>
          <a:p>
            <a:pPr marL="457200" indent="-457200">
              <a:buAutoNum type="arabicPeriod"/>
            </a:pPr>
            <a:r>
              <a:rPr lang="en-US" sz="2000" dirty="0"/>
              <a:t>In </a:t>
            </a:r>
            <a:r>
              <a:rPr lang="en-US" sz="2000" dirty="0">
                <a:hlinkClick r:id="rId5" tooltip="Reinforcement learning"/>
              </a:rPr>
              <a:t>reinforcement learning</a:t>
            </a:r>
            <a:r>
              <a:rPr lang="en-US" sz="2000" dirty="0"/>
              <a:t> applications LSTM can be trained by </a:t>
            </a:r>
            <a:r>
              <a:rPr lang="en-US" sz="2000" dirty="0">
                <a:hlinkClick r:id="rId5" tooltip="Reinforcement learning"/>
              </a:rPr>
              <a:t>policy gradient </a:t>
            </a:r>
            <a:r>
              <a:rPr lang="en-US" sz="2000" dirty="0">
                <a:hlinkClick r:id="rId6" tooltip="Evolution strategies"/>
              </a:rPr>
              <a:t>methods, evolution strategies</a:t>
            </a:r>
            <a:r>
              <a:rPr lang="en-US" sz="2000" dirty="0"/>
              <a:t> or </a:t>
            </a:r>
            <a:r>
              <a:rPr lang="en-US" sz="2000" dirty="0">
                <a:hlinkClick r:id="rId7" tooltip="Genetic algorithms"/>
              </a:rPr>
              <a:t>genetic algorithms</a:t>
            </a:r>
            <a:r>
              <a:rPr lang="en-US" sz="2000" dirty="0"/>
              <a:t>.</a:t>
            </a:r>
            <a:endParaRPr lang="fa-IR" dirty="0"/>
          </a:p>
        </p:txBody>
      </p:sp>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pic>
        <p:nvPicPr>
          <p:cNvPr id="96269" name="Picture 13"/>
          <p:cNvPicPr>
            <a:picLocks noChangeAspect="1" noChangeArrowheads="1"/>
          </p:cNvPicPr>
          <p:nvPr/>
        </p:nvPicPr>
        <p:blipFill rotWithShape="1">
          <a:blip r:embed="rId2"/>
          <a:srcRect t="-1710" b="1710"/>
          <a:stretch/>
        </p:blipFill>
        <p:spPr bwMode="auto">
          <a:xfrm>
            <a:off x="632582" y="980728"/>
            <a:ext cx="7878835" cy="4211897"/>
          </a:xfrm>
          <a:prstGeom prst="rect">
            <a:avLst/>
          </a:prstGeom>
          <a:noFill/>
          <a:ln w="9525">
            <a:noFill/>
            <a:miter lim="800000"/>
            <a:headEnd/>
            <a:tailEnd/>
          </a:ln>
          <a:effectLst/>
        </p:spPr>
      </p:pic>
      <p:sp>
        <p:nvSpPr>
          <p:cNvPr id="19" name="Rectangle 18"/>
          <p:cNvSpPr/>
          <p:nvPr/>
        </p:nvSpPr>
        <p:spPr>
          <a:xfrm>
            <a:off x="544890" y="558392"/>
            <a:ext cx="8054218"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000" b="1" dirty="0"/>
              <a:t>LSTM Forward and Backward Pass,   </a:t>
            </a:r>
            <a:r>
              <a:rPr lang="en-US" sz="2000" dirty="0" err="1">
                <a:solidFill>
                  <a:srgbClr val="FF0000"/>
                </a:solidFill>
              </a:rPr>
              <a:t>Arun</a:t>
            </a:r>
            <a:r>
              <a:rPr lang="en-US" sz="2000" dirty="0">
                <a:solidFill>
                  <a:srgbClr val="FF0000"/>
                </a:solidFill>
              </a:rPr>
              <a:t> </a:t>
            </a:r>
            <a:r>
              <a:rPr lang="en-US" sz="2000" dirty="0" err="1">
                <a:solidFill>
                  <a:srgbClr val="FF0000"/>
                </a:solidFill>
              </a:rPr>
              <a:t>Mallya</a:t>
            </a:r>
            <a:endParaRPr lang="fa-IR" sz="2000" dirty="0">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Ahmad </a:t>
            </a:r>
            <a:r>
              <a:rPr lang="en-US" dirty="0" err="1"/>
              <a:t>Kalhor</a:t>
            </a:r>
            <a:r>
              <a:rPr lang="en-US" dirty="0"/>
              <a:t>- University of </a:t>
            </a:r>
            <a:r>
              <a:rPr lang="en-US" dirty="0" err="1"/>
              <a:t>Tehan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dirty="0"/>
          </a:p>
        </p:txBody>
      </p:sp>
      <p:pic>
        <p:nvPicPr>
          <p:cNvPr id="97282" name="Picture 2"/>
          <p:cNvPicPr>
            <a:picLocks noChangeAspect="1" noChangeArrowheads="1"/>
          </p:cNvPicPr>
          <p:nvPr/>
        </p:nvPicPr>
        <p:blipFill>
          <a:blip r:embed="rId2"/>
          <a:srcRect/>
          <a:stretch>
            <a:fillRect/>
          </a:stretch>
        </p:blipFill>
        <p:spPr bwMode="auto">
          <a:xfrm>
            <a:off x="340572" y="476672"/>
            <a:ext cx="8462855" cy="522656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153400" cy="7620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a:solidFill>
                  <a:srgbClr val="FF0000"/>
                </a:solidFill>
              </a:rPr>
              <a:t>Interpretation 2: </a:t>
            </a:r>
            <a:r>
              <a:rPr lang="en-US" sz="2400" dirty="0"/>
              <a:t>A MNN is like a </a:t>
            </a:r>
            <a:r>
              <a:rPr lang="en-US" sz="2400" dirty="0">
                <a:solidFill>
                  <a:srgbClr val="00B0F0"/>
                </a:solidFill>
              </a:rPr>
              <a:t>mapping network</a:t>
            </a:r>
            <a:endParaRPr lang="fa-IR" sz="2400" dirty="0">
              <a:solidFill>
                <a:srgbClr val="00B0F0"/>
              </a:solidFill>
            </a:endParaRPr>
          </a:p>
        </p:txBody>
      </p:sp>
      <p:sp>
        <p:nvSpPr>
          <p:cNvPr id="3" name="Content Placeholder 2"/>
          <p:cNvSpPr>
            <a:spLocks noGrp="1"/>
          </p:cNvSpPr>
          <p:nvPr>
            <p:ph idx="1"/>
          </p:nvPr>
        </p:nvSpPr>
        <p:spPr>
          <a:xfrm>
            <a:off x="457200" y="1600200"/>
            <a:ext cx="8229600" cy="990600"/>
          </a:xfrm>
          <a:ln>
            <a:noFill/>
          </a:ln>
        </p:spPr>
        <p:style>
          <a:lnRef idx="2">
            <a:schemeClr val="accent6"/>
          </a:lnRef>
          <a:fillRef idx="1">
            <a:schemeClr val="lt1"/>
          </a:fillRef>
          <a:effectRef idx="0">
            <a:schemeClr val="accent6"/>
          </a:effectRef>
          <a:fontRef idx="minor">
            <a:schemeClr val="dk1"/>
          </a:fontRef>
        </p:style>
        <p:txBody>
          <a:bodyPr>
            <a:normAutofit fontScale="85000" lnSpcReduction="10000"/>
          </a:bodyPr>
          <a:lstStyle/>
          <a:p>
            <a:pPr>
              <a:buNone/>
            </a:pPr>
            <a:r>
              <a:rPr lang="en-US" sz="2800" dirty="0"/>
              <a:t>(1) </a:t>
            </a:r>
            <a:r>
              <a:rPr lang="en-US" sz="2400" dirty="0"/>
              <a:t>A MNN makes a map in which, each output pattern is represented by a quantized level or a local </a:t>
            </a:r>
            <a:r>
              <a:rPr lang="en-US" sz="2400" dirty="0" err="1"/>
              <a:t>extremum</a:t>
            </a:r>
            <a:r>
              <a:rPr lang="en-US" sz="2400" dirty="0"/>
              <a:t> point and the corresponding input pattern with all possible changes makes its domain of attraction.</a:t>
            </a:r>
            <a:endParaRPr lang="fa-IR" sz="2400" dirty="0"/>
          </a:p>
        </p:txBody>
      </p:sp>
      <p:grpSp>
        <p:nvGrpSpPr>
          <p:cNvPr id="33" name="Group 32"/>
          <p:cNvGrpSpPr/>
          <p:nvPr/>
        </p:nvGrpSpPr>
        <p:grpSpPr>
          <a:xfrm>
            <a:off x="1214414" y="2661000"/>
            <a:ext cx="5694988" cy="1828800"/>
            <a:chOff x="537474" y="2819400"/>
            <a:chExt cx="5694988" cy="1828800"/>
          </a:xfrm>
        </p:grpSpPr>
        <p:grpSp>
          <p:nvGrpSpPr>
            <p:cNvPr id="105" name="Group 104"/>
            <p:cNvGrpSpPr/>
            <p:nvPr/>
          </p:nvGrpSpPr>
          <p:grpSpPr>
            <a:xfrm>
              <a:off x="537474" y="2819400"/>
              <a:ext cx="5694988" cy="1828800"/>
              <a:chOff x="385074" y="4724400"/>
              <a:chExt cx="5694988" cy="1828800"/>
            </a:xfrm>
          </p:grpSpPr>
          <p:grpSp>
            <p:nvGrpSpPr>
              <p:cNvPr id="45" name="Group 37"/>
              <p:cNvGrpSpPr/>
              <p:nvPr/>
            </p:nvGrpSpPr>
            <p:grpSpPr>
              <a:xfrm>
                <a:off x="385074" y="4724400"/>
                <a:ext cx="5694988" cy="1828800"/>
                <a:chOff x="537474" y="3048000"/>
                <a:chExt cx="5694988" cy="1828800"/>
              </a:xfrm>
            </p:grpSpPr>
            <p:sp>
              <p:nvSpPr>
                <p:cNvPr id="46" name="TextBox 45"/>
                <p:cNvSpPr txBox="1"/>
                <p:nvPr/>
              </p:nvSpPr>
              <p:spPr>
                <a:xfrm>
                  <a:off x="537474" y="3807746"/>
                  <a:ext cx="2562912"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en-US" sz="1400" b="1" dirty="0"/>
                    <a:t>                                    x</a:t>
                  </a:r>
                </a:p>
                <a:p>
                  <a:r>
                    <a:rPr lang="en-US" sz="1400" b="1" dirty="0">
                      <a:solidFill>
                        <a:srgbClr val="7030A0"/>
                      </a:solidFill>
                    </a:rPr>
                    <a:t> Domain Attraction in black line</a:t>
                  </a:r>
                  <a:endParaRPr lang="fa-IR" sz="1400" b="1" baseline="-25000" dirty="0">
                    <a:solidFill>
                      <a:srgbClr val="7030A0"/>
                    </a:solidFill>
                  </a:endParaRPr>
                </a:p>
              </p:txBody>
            </p:sp>
            <p:sp>
              <p:nvSpPr>
                <p:cNvPr id="47" name="Rectangle 46"/>
                <p:cNvSpPr/>
                <p:nvPr/>
              </p:nvSpPr>
              <p:spPr>
                <a:xfrm>
                  <a:off x="3124200" y="3048000"/>
                  <a:ext cx="2438400" cy="1828800"/>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endParaRPr lang="fa-IR"/>
                </a:p>
              </p:txBody>
            </p:sp>
            <p:cxnSp>
              <p:nvCxnSpPr>
                <p:cNvPr id="48" name="Straight Arrow Connector 47"/>
                <p:cNvCxnSpPr>
                  <a:endCxn id="47" idx="1"/>
                </p:cNvCxnSpPr>
                <p:nvPr/>
              </p:nvCxnSpPr>
              <p:spPr>
                <a:xfrm>
                  <a:off x="2667000" y="3962400"/>
                  <a:ext cx="457200" cy="1588"/>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505200" y="3048000"/>
                  <a:ext cx="914400" cy="338554"/>
                </a:xfrm>
                <a:prstGeom prst="rect">
                  <a:avLst/>
                </a:prstGeom>
                <a:noFill/>
              </p:spPr>
              <p:txBody>
                <a:bodyPr wrap="square" rtlCol="1">
                  <a:spAutoFit/>
                </a:bodyPr>
                <a:lstStyle/>
                <a:p>
                  <a:r>
                    <a:rPr lang="en-US" sz="1600" dirty="0"/>
                    <a:t>output</a:t>
                  </a:r>
                  <a:endParaRPr lang="fa-IR" sz="1600" baseline="-25000" dirty="0"/>
                </a:p>
              </p:txBody>
            </p:sp>
            <p:cxnSp>
              <p:nvCxnSpPr>
                <p:cNvPr id="50" name="Straight Arrow Connector 49"/>
                <p:cNvCxnSpPr>
                  <a:stCxn id="47" idx="3"/>
                </p:cNvCxnSpPr>
                <p:nvPr/>
              </p:nvCxnSpPr>
              <p:spPr>
                <a:xfrm>
                  <a:off x="5562600" y="3962400"/>
                  <a:ext cx="381000" cy="1588"/>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5943600" y="3733800"/>
                  <a:ext cx="288862" cy="369332"/>
                </a:xfrm>
                <a:prstGeom prst="rect">
                  <a:avLst/>
                </a:prstGeom>
              </p:spPr>
              <p:txBody>
                <a:bodyPr wrap="none">
                  <a:spAutoFit/>
                </a:bodyPr>
                <a:lstStyle/>
                <a:p>
                  <a:pPr algn="ctr" rtl="1"/>
                  <a:r>
                    <a:rPr lang="en-US" dirty="0">
                      <a:solidFill>
                        <a:srgbClr val="FF0000"/>
                      </a:solidFill>
                    </a:rPr>
                    <a:t>y</a:t>
                  </a:r>
                  <a:endParaRPr lang="fa-IR" dirty="0">
                    <a:solidFill>
                      <a:srgbClr val="FF0000"/>
                    </a:solidFill>
                  </a:endParaRPr>
                </a:p>
              </p:txBody>
            </p:sp>
          </p:grpSp>
          <p:cxnSp>
            <p:nvCxnSpPr>
              <p:cNvPr id="53" name="Straight Arrow Connector 52"/>
              <p:cNvCxnSpPr/>
              <p:nvPr/>
            </p:nvCxnSpPr>
            <p:spPr>
              <a:xfrm>
                <a:off x="3352800" y="56388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flipH="1" flipV="1">
                <a:off x="3085306" y="5600700"/>
                <a:ext cx="11437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276600" y="5867400"/>
                <a:ext cx="457200" cy="338554"/>
              </a:xfrm>
              <a:prstGeom prst="rect">
                <a:avLst/>
              </a:prstGeom>
              <a:noFill/>
            </p:spPr>
            <p:txBody>
              <a:bodyPr wrap="square" rtlCol="1">
                <a:spAutoFit/>
              </a:bodyPr>
              <a:lstStyle/>
              <a:p>
                <a:r>
                  <a:rPr lang="en-US" sz="1600" dirty="0">
                    <a:solidFill>
                      <a:srgbClr val="FF0000"/>
                    </a:solidFill>
                  </a:rPr>
                  <a:t>y</a:t>
                </a:r>
                <a:endParaRPr lang="fa-IR" sz="1600" baseline="-25000" dirty="0">
                  <a:solidFill>
                    <a:srgbClr val="FF0000"/>
                  </a:solidFill>
                </a:endParaRPr>
              </a:p>
            </p:txBody>
          </p:sp>
          <p:sp>
            <p:nvSpPr>
              <p:cNvPr id="56" name="TextBox 55"/>
              <p:cNvSpPr txBox="1"/>
              <p:nvPr/>
            </p:nvSpPr>
            <p:spPr>
              <a:xfrm>
                <a:off x="4648200" y="5410200"/>
                <a:ext cx="914400" cy="338554"/>
              </a:xfrm>
              <a:prstGeom prst="rect">
                <a:avLst/>
              </a:prstGeom>
              <a:noFill/>
            </p:spPr>
            <p:txBody>
              <a:bodyPr wrap="square" rtlCol="1">
                <a:spAutoFit/>
              </a:bodyPr>
              <a:lstStyle/>
              <a:p>
                <a:r>
                  <a:rPr lang="en-US" sz="1600" dirty="0"/>
                  <a:t>input</a:t>
                </a:r>
                <a:endParaRPr lang="fa-IR" sz="1600" baseline="-25000" dirty="0"/>
              </a:p>
            </p:txBody>
          </p:sp>
          <p:cxnSp>
            <p:nvCxnSpPr>
              <p:cNvPr id="57" name="Straight Connector 56"/>
              <p:cNvCxnSpPr/>
              <p:nvPr/>
            </p:nvCxnSpPr>
            <p:spPr>
              <a:xfrm flipH="1" flipV="1">
                <a:off x="3528346" y="5992466"/>
                <a:ext cx="914400" cy="1589"/>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810000" y="5181600"/>
                <a:ext cx="457200" cy="338554"/>
              </a:xfrm>
              <a:prstGeom prst="rect">
                <a:avLst/>
              </a:prstGeom>
              <a:noFill/>
            </p:spPr>
            <p:txBody>
              <a:bodyPr wrap="square" rtlCol="1">
                <a:spAutoFit/>
              </a:bodyPr>
              <a:lstStyle/>
              <a:p>
                <a:r>
                  <a:rPr lang="en-US" sz="1600" dirty="0"/>
                  <a:t>x</a:t>
                </a:r>
                <a:endParaRPr lang="fa-IR" sz="1600" baseline="-25000" dirty="0"/>
              </a:p>
            </p:txBody>
          </p:sp>
          <p:cxnSp>
            <p:nvCxnSpPr>
              <p:cNvPr id="61" name="Elbow Connector 60"/>
              <p:cNvCxnSpPr/>
              <p:nvPr/>
            </p:nvCxnSpPr>
            <p:spPr>
              <a:xfrm>
                <a:off x="3276600" y="5410200"/>
                <a:ext cx="533400" cy="381000"/>
              </a:xfrm>
              <a:prstGeom prst="bentConnector3">
                <a:avLst>
                  <a:gd name="adj1" fmla="val 50000"/>
                </a:avLst>
              </a:prstGeom>
            </p:spPr>
            <p:style>
              <a:lnRef idx="2">
                <a:schemeClr val="accent6"/>
              </a:lnRef>
              <a:fillRef idx="0">
                <a:schemeClr val="accent6"/>
              </a:fillRef>
              <a:effectRef idx="1">
                <a:schemeClr val="accent6"/>
              </a:effectRef>
              <a:fontRef idx="minor">
                <a:schemeClr val="tx1"/>
              </a:fontRef>
            </p:style>
          </p:cxnSp>
          <p:cxnSp>
            <p:nvCxnSpPr>
              <p:cNvPr id="74" name="Elbow Connector 73"/>
              <p:cNvCxnSpPr/>
              <p:nvPr/>
            </p:nvCxnSpPr>
            <p:spPr>
              <a:xfrm rot="5400000">
                <a:off x="3962400" y="5715000"/>
                <a:ext cx="457200" cy="152400"/>
              </a:xfrm>
              <a:prstGeom prst="bentConnector3">
                <a:avLst>
                  <a:gd name="adj1" fmla="val 47561"/>
                </a:avLst>
              </a:prstGeom>
            </p:spPr>
            <p:style>
              <a:lnRef idx="2">
                <a:schemeClr val="accent6"/>
              </a:lnRef>
              <a:fillRef idx="0">
                <a:schemeClr val="accent6"/>
              </a:fillRef>
              <a:effectRef idx="1">
                <a:schemeClr val="accent6"/>
              </a:effectRef>
              <a:fontRef idx="minor">
                <a:schemeClr val="tx1"/>
              </a:fontRef>
            </p:style>
          </p:cxnSp>
          <p:cxnSp>
            <p:nvCxnSpPr>
              <p:cNvPr id="79" name="Elbow Connector 78"/>
              <p:cNvCxnSpPr/>
              <p:nvPr/>
            </p:nvCxnSpPr>
            <p:spPr>
              <a:xfrm>
                <a:off x="3810000" y="5791200"/>
                <a:ext cx="304800" cy="228600"/>
              </a:xfrm>
              <a:prstGeom prst="bentConnector3">
                <a:avLst>
                  <a:gd name="adj1" fmla="val 2440"/>
                </a:avLst>
              </a:prstGeom>
            </p:spPr>
            <p:style>
              <a:lnRef idx="2">
                <a:schemeClr val="accent3"/>
              </a:lnRef>
              <a:fillRef idx="0">
                <a:schemeClr val="accent3"/>
              </a:fillRef>
              <a:effectRef idx="1">
                <a:schemeClr val="accent3"/>
              </a:effectRef>
              <a:fontRef idx="minor">
                <a:schemeClr val="tx1"/>
              </a:fontRef>
            </p:style>
          </p:cxnSp>
          <p:cxnSp>
            <p:nvCxnSpPr>
              <p:cNvPr id="86" name="Straight Connector 85"/>
              <p:cNvCxnSpPr/>
              <p:nvPr/>
            </p:nvCxnSpPr>
            <p:spPr>
              <a:xfrm rot="5400000" flipH="1" flipV="1">
                <a:off x="4000500" y="5905500"/>
                <a:ext cx="228600" cy="1588"/>
              </a:xfrm>
              <a:prstGeom prst="line">
                <a:avLst/>
              </a:prstGeom>
            </p:spPr>
            <p:style>
              <a:lnRef idx="2">
                <a:schemeClr val="accent3"/>
              </a:lnRef>
              <a:fillRef idx="0">
                <a:schemeClr val="accent3"/>
              </a:fillRef>
              <a:effectRef idx="1">
                <a:schemeClr val="accent3"/>
              </a:effectRef>
              <a:fontRef idx="minor">
                <a:schemeClr val="tx1"/>
              </a:fontRef>
            </p:style>
          </p:cxnSp>
          <p:sp>
            <p:nvSpPr>
              <p:cNvPr id="103" name="TextBox 102"/>
              <p:cNvSpPr txBox="1"/>
              <p:nvPr/>
            </p:nvSpPr>
            <p:spPr>
              <a:xfrm>
                <a:off x="542252" y="4849458"/>
                <a:ext cx="1628772" cy="523220"/>
              </a:xfrm>
              <a:prstGeom prst="rect">
                <a:avLst/>
              </a:prstGeom>
              <a:solidFill>
                <a:schemeClr val="bg1"/>
              </a:solidFill>
              <a:ln>
                <a:solidFill>
                  <a:schemeClr val="dk1"/>
                </a:solidFill>
                <a:prstDash val="dash"/>
              </a:ln>
            </p:spPr>
            <p:txBody>
              <a:bodyPr wrap="square" rtlCol="1">
                <a:spAutoFit/>
              </a:bodyPr>
              <a:lstStyle/>
              <a:p>
                <a:pPr algn="ctr"/>
                <a:r>
                  <a:rPr lang="en-US" sz="1400" b="1" dirty="0">
                    <a:solidFill>
                      <a:srgbClr val="FF0000"/>
                    </a:solidFill>
                  </a:rPr>
                  <a:t>Feed-Froward</a:t>
                </a:r>
              </a:p>
              <a:p>
                <a:pPr algn="ctr"/>
                <a:r>
                  <a:rPr lang="en-US" sz="1400" b="1" dirty="0">
                    <a:solidFill>
                      <a:srgbClr val="00B050"/>
                    </a:solidFill>
                  </a:rPr>
                  <a:t>Quantized map</a:t>
                </a:r>
                <a:endParaRPr lang="fa-IR" sz="1400" b="1" dirty="0">
                  <a:solidFill>
                    <a:srgbClr val="00B050"/>
                  </a:solidFill>
                </a:endParaRPr>
              </a:p>
            </p:txBody>
          </p:sp>
        </p:grpSp>
        <p:cxnSp>
          <p:nvCxnSpPr>
            <p:cNvPr id="24" name="Straight Connector 23"/>
            <p:cNvCxnSpPr/>
            <p:nvPr/>
          </p:nvCxnSpPr>
          <p:spPr>
            <a:xfrm>
              <a:off x="3966498" y="3730276"/>
              <a:ext cx="305397" cy="1588"/>
            </a:xfrm>
            <a:prstGeom prst="line">
              <a:avLst/>
            </a:prstGeom>
            <a:ln w="19050">
              <a:headEnd type="triangle" w="lg" len="med"/>
              <a:tailEnd type="triangle" w="lg" len="med"/>
            </a:ln>
          </p:spPr>
          <p:style>
            <a:lnRef idx="3">
              <a:schemeClr val="dk1"/>
            </a:lnRef>
            <a:fillRef idx="0">
              <a:schemeClr val="dk1"/>
            </a:fillRef>
            <a:effectRef idx="2">
              <a:schemeClr val="dk1"/>
            </a:effectRef>
            <a:fontRef idx="minor">
              <a:schemeClr val="tx1"/>
            </a:fontRef>
          </p:style>
        </p:cxnSp>
        <p:cxnSp>
          <p:nvCxnSpPr>
            <p:cNvPr id="62" name="Straight Connector 61"/>
            <p:cNvCxnSpPr/>
            <p:nvPr/>
          </p:nvCxnSpPr>
          <p:spPr>
            <a:xfrm flipV="1">
              <a:off x="4243771" y="3609564"/>
              <a:ext cx="8479" cy="76365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flipH="1" flipV="1">
              <a:off x="3586292" y="3967606"/>
              <a:ext cx="762000"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78" name="Straight Connector 77"/>
          <p:cNvCxnSpPr/>
          <p:nvPr/>
        </p:nvCxnSpPr>
        <p:spPr>
          <a:xfrm>
            <a:off x="4714876" y="5857892"/>
            <a:ext cx="357190" cy="1588"/>
          </a:xfrm>
          <a:prstGeom prst="line">
            <a:avLst/>
          </a:prstGeom>
          <a:ln w="19050">
            <a:headEnd type="triangle" w="lg" len="med"/>
            <a:tailEnd type="triangle" w="lg" len="med"/>
          </a:ln>
        </p:spPr>
        <p:style>
          <a:lnRef idx="3">
            <a:schemeClr val="dk1"/>
          </a:lnRef>
          <a:fillRef idx="0">
            <a:schemeClr val="dk1"/>
          </a:fillRef>
          <a:effectRef idx="2">
            <a:schemeClr val="dk1"/>
          </a:effectRef>
          <a:fontRef idx="minor">
            <a:schemeClr val="tx1"/>
          </a:fontRef>
        </p:style>
      </p:cxnSp>
      <p:grpSp>
        <p:nvGrpSpPr>
          <p:cNvPr id="85" name="Group 84"/>
          <p:cNvGrpSpPr/>
          <p:nvPr/>
        </p:nvGrpSpPr>
        <p:grpSpPr>
          <a:xfrm>
            <a:off x="928662" y="4572008"/>
            <a:ext cx="5837864" cy="2086129"/>
            <a:chOff x="1643042" y="4572008"/>
            <a:chExt cx="5837864" cy="2086129"/>
          </a:xfrm>
        </p:grpSpPr>
        <p:grpSp>
          <p:nvGrpSpPr>
            <p:cNvPr id="69" name="Group 68"/>
            <p:cNvGrpSpPr/>
            <p:nvPr/>
          </p:nvGrpSpPr>
          <p:grpSpPr>
            <a:xfrm>
              <a:off x="1643042" y="4572008"/>
              <a:ext cx="5837864" cy="2086129"/>
              <a:chOff x="394598" y="4619471"/>
              <a:chExt cx="5837864" cy="2086129"/>
            </a:xfrm>
          </p:grpSpPr>
          <p:grpSp>
            <p:nvGrpSpPr>
              <p:cNvPr id="32" name="Group 31"/>
              <p:cNvGrpSpPr/>
              <p:nvPr/>
            </p:nvGrpSpPr>
            <p:grpSpPr>
              <a:xfrm>
                <a:off x="2667000" y="5122277"/>
                <a:ext cx="3565462" cy="1583323"/>
                <a:chOff x="2667000" y="5122277"/>
                <a:chExt cx="3565462" cy="1828800"/>
              </a:xfrm>
            </p:grpSpPr>
            <p:grpSp>
              <p:nvGrpSpPr>
                <p:cNvPr id="104" name="Group 103"/>
                <p:cNvGrpSpPr/>
                <p:nvPr/>
              </p:nvGrpSpPr>
              <p:grpSpPr>
                <a:xfrm>
                  <a:off x="2667000" y="5122277"/>
                  <a:ext cx="3565462" cy="1828800"/>
                  <a:chOff x="2514600" y="2743200"/>
                  <a:chExt cx="3565462" cy="1828800"/>
                </a:xfrm>
              </p:grpSpPr>
              <p:grpSp>
                <p:nvGrpSpPr>
                  <p:cNvPr id="4" name="Group 37"/>
                  <p:cNvGrpSpPr/>
                  <p:nvPr/>
                </p:nvGrpSpPr>
                <p:grpSpPr>
                  <a:xfrm>
                    <a:off x="2514600" y="2743200"/>
                    <a:ext cx="3565462" cy="1828800"/>
                    <a:chOff x="2667000" y="3048000"/>
                    <a:chExt cx="3565462" cy="1828800"/>
                  </a:xfrm>
                </p:grpSpPr>
                <p:sp>
                  <p:nvSpPr>
                    <p:cNvPr id="8" name="Rectangle 7"/>
                    <p:cNvSpPr/>
                    <p:nvPr/>
                  </p:nvSpPr>
                  <p:spPr>
                    <a:xfrm>
                      <a:off x="3124200" y="3048000"/>
                      <a:ext cx="2438400" cy="1828800"/>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fa-IR"/>
                    </a:p>
                  </p:txBody>
                </p:sp>
                <p:cxnSp>
                  <p:nvCxnSpPr>
                    <p:cNvPr id="10" name="Straight Arrow Connector 9"/>
                    <p:cNvCxnSpPr/>
                    <p:nvPr/>
                  </p:nvCxnSpPr>
                  <p:spPr>
                    <a:xfrm>
                      <a:off x="2667000" y="4033411"/>
                      <a:ext cx="457200" cy="1588"/>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505200" y="3048000"/>
                      <a:ext cx="914400" cy="338554"/>
                    </a:xfrm>
                    <a:prstGeom prst="rect">
                      <a:avLst/>
                    </a:prstGeom>
                    <a:noFill/>
                  </p:spPr>
                  <p:txBody>
                    <a:bodyPr wrap="square" rtlCol="1">
                      <a:spAutoFit/>
                    </a:bodyPr>
                    <a:lstStyle/>
                    <a:p>
                      <a:r>
                        <a:rPr lang="en-US" sz="1600" dirty="0"/>
                        <a:t>output</a:t>
                      </a:r>
                      <a:endParaRPr lang="fa-IR" sz="1600" baseline="-25000" dirty="0"/>
                    </a:p>
                  </p:txBody>
                </p:sp>
                <p:cxnSp>
                  <p:nvCxnSpPr>
                    <p:cNvPr id="20" name="Straight Arrow Connector 19"/>
                    <p:cNvCxnSpPr>
                      <a:stCxn id="8" idx="3"/>
                    </p:cNvCxnSpPr>
                    <p:nvPr/>
                  </p:nvCxnSpPr>
                  <p:spPr>
                    <a:xfrm>
                      <a:off x="5562600" y="3962401"/>
                      <a:ext cx="381000" cy="1588"/>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943600" y="3733800"/>
                      <a:ext cx="288862" cy="369332"/>
                    </a:xfrm>
                    <a:prstGeom prst="rect">
                      <a:avLst/>
                    </a:prstGeom>
                  </p:spPr>
                  <p:txBody>
                    <a:bodyPr wrap="none">
                      <a:spAutoFit/>
                    </a:bodyPr>
                    <a:lstStyle/>
                    <a:p>
                      <a:pPr algn="ctr" rtl="1"/>
                      <a:r>
                        <a:rPr lang="en-US" dirty="0">
                          <a:solidFill>
                            <a:srgbClr val="FF0000"/>
                          </a:solidFill>
                        </a:rPr>
                        <a:t>y</a:t>
                      </a:r>
                      <a:endParaRPr lang="fa-IR" dirty="0">
                        <a:solidFill>
                          <a:srgbClr val="FF0000"/>
                        </a:solidFill>
                      </a:endParaRPr>
                    </a:p>
                  </p:txBody>
                </p:sp>
              </p:grpSp>
              <p:sp>
                <p:nvSpPr>
                  <p:cNvPr id="19" name="Freeform 18"/>
                  <p:cNvSpPr/>
                  <p:nvPr/>
                </p:nvSpPr>
                <p:spPr>
                  <a:xfrm>
                    <a:off x="3105615" y="3200400"/>
                    <a:ext cx="1412488" cy="838200"/>
                  </a:xfrm>
                  <a:custGeom>
                    <a:avLst/>
                    <a:gdLst>
                      <a:gd name="connsiteX0" fmla="*/ 0 w 1717288"/>
                      <a:gd name="connsiteY0" fmla="*/ 403303 h 1063083"/>
                      <a:gd name="connsiteX1" fmla="*/ 334536 w 1717288"/>
                      <a:gd name="connsiteY1" fmla="*/ 35312 h 1063083"/>
                      <a:gd name="connsiteX2" fmla="*/ 535258 w 1717288"/>
                      <a:gd name="connsiteY2" fmla="*/ 615176 h 1063083"/>
                      <a:gd name="connsiteX3" fmla="*/ 836341 w 1717288"/>
                      <a:gd name="connsiteY3" fmla="*/ 124522 h 1063083"/>
                      <a:gd name="connsiteX4" fmla="*/ 1059366 w 1717288"/>
                      <a:gd name="connsiteY4" fmla="*/ 1061225 h 1063083"/>
                      <a:gd name="connsiteX5" fmla="*/ 1226634 w 1717288"/>
                      <a:gd name="connsiteY5" fmla="*/ 135673 h 1063083"/>
                      <a:gd name="connsiteX6" fmla="*/ 1605775 w 1717288"/>
                      <a:gd name="connsiteY6" fmla="*/ 704386 h 1063083"/>
                      <a:gd name="connsiteX7" fmla="*/ 1717288 w 1717288"/>
                      <a:gd name="connsiteY7" fmla="*/ 169127 h 106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17288" h="1063083">
                        <a:moveTo>
                          <a:pt x="0" y="403303"/>
                        </a:moveTo>
                        <a:cubicBezTo>
                          <a:pt x="122663" y="201651"/>
                          <a:pt x="245326" y="0"/>
                          <a:pt x="334536" y="35312"/>
                        </a:cubicBezTo>
                        <a:cubicBezTo>
                          <a:pt x="423746" y="70624"/>
                          <a:pt x="451624" y="600308"/>
                          <a:pt x="535258" y="615176"/>
                        </a:cubicBezTo>
                        <a:cubicBezTo>
                          <a:pt x="618892" y="630044"/>
                          <a:pt x="748990" y="50181"/>
                          <a:pt x="836341" y="124522"/>
                        </a:cubicBezTo>
                        <a:cubicBezTo>
                          <a:pt x="923692" y="198864"/>
                          <a:pt x="994317" y="1059367"/>
                          <a:pt x="1059366" y="1061225"/>
                        </a:cubicBezTo>
                        <a:cubicBezTo>
                          <a:pt x="1124415" y="1063083"/>
                          <a:pt x="1135566" y="195146"/>
                          <a:pt x="1226634" y="135673"/>
                        </a:cubicBezTo>
                        <a:cubicBezTo>
                          <a:pt x="1317702" y="76200"/>
                          <a:pt x="1523999" y="698810"/>
                          <a:pt x="1605775" y="704386"/>
                        </a:cubicBezTo>
                        <a:cubicBezTo>
                          <a:pt x="1687551" y="709962"/>
                          <a:pt x="1702419" y="439544"/>
                          <a:pt x="1717288" y="169127"/>
                        </a:cubicBezTo>
                      </a:path>
                    </a:pathLst>
                  </a:custGeom>
                </p:spPr>
                <p:style>
                  <a:lnRef idx="3">
                    <a:schemeClr val="accent3"/>
                  </a:lnRef>
                  <a:fillRef idx="0">
                    <a:schemeClr val="accent3"/>
                  </a:fillRef>
                  <a:effectRef idx="2">
                    <a:schemeClr val="accent3"/>
                  </a:effectRef>
                  <a:fontRef idx="minor">
                    <a:schemeClr val="tx1"/>
                  </a:fontRef>
                </p:style>
                <p:txBody>
                  <a:bodyPr rtlCol="1" anchor="ctr"/>
                  <a:lstStyle/>
                  <a:p>
                    <a:pPr algn="ctr"/>
                    <a:endParaRPr lang="fa-IR"/>
                  </a:p>
                </p:txBody>
              </p:sp>
              <p:cxnSp>
                <p:nvCxnSpPr>
                  <p:cNvPr id="25" name="Straight Arrow Connector 24"/>
                  <p:cNvCxnSpPr/>
                  <p:nvPr/>
                </p:nvCxnSpPr>
                <p:spPr>
                  <a:xfrm>
                    <a:off x="3352800" y="36576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flipH="1" flipV="1">
                    <a:off x="3085306" y="3619500"/>
                    <a:ext cx="11437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171156" y="3812713"/>
                    <a:ext cx="457200" cy="338554"/>
                  </a:xfrm>
                  <a:prstGeom prst="rect">
                    <a:avLst/>
                  </a:prstGeom>
                  <a:noFill/>
                </p:spPr>
                <p:txBody>
                  <a:bodyPr wrap="square" rtlCol="1">
                    <a:spAutoFit/>
                  </a:bodyPr>
                  <a:lstStyle/>
                  <a:p>
                    <a:r>
                      <a:rPr lang="en-US" sz="1600" dirty="0">
                        <a:solidFill>
                          <a:srgbClr val="FF0000"/>
                        </a:solidFill>
                      </a:rPr>
                      <a:t>y</a:t>
                    </a:r>
                    <a:endParaRPr lang="fa-IR" sz="1600" baseline="-25000" dirty="0">
                      <a:solidFill>
                        <a:srgbClr val="FF0000"/>
                      </a:solidFill>
                    </a:endParaRPr>
                  </a:p>
                </p:txBody>
              </p:sp>
              <p:sp>
                <p:nvSpPr>
                  <p:cNvPr id="39" name="TextBox 38"/>
                  <p:cNvSpPr txBox="1"/>
                  <p:nvPr/>
                </p:nvSpPr>
                <p:spPr>
                  <a:xfrm>
                    <a:off x="4648200" y="3429000"/>
                    <a:ext cx="914400" cy="338554"/>
                  </a:xfrm>
                  <a:prstGeom prst="rect">
                    <a:avLst/>
                  </a:prstGeom>
                  <a:noFill/>
                </p:spPr>
                <p:txBody>
                  <a:bodyPr wrap="square" rtlCol="1">
                    <a:spAutoFit/>
                  </a:bodyPr>
                  <a:lstStyle/>
                  <a:p>
                    <a:r>
                      <a:rPr lang="en-US" sz="1600" dirty="0"/>
                      <a:t>input</a:t>
                    </a:r>
                    <a:endParaRPr lang="fa-IR" sz="1600" baseline="-25000" dirty="0"/>
                  </a:p>
                </p:txBody>
              </p:sp>
              <p:cxnSp>
                <p:nvCxnSpPr>
                  <p:cNvPr id="41" name="Straight Connector 40"/>
                  <p:cNvCxnSpPr/>
                  <p:nvPr/>
                </p:nvCxnSpPr>
                <p:spPr>
                  <a:xfrm rot="10800000">
                    <a:off x="3414050" y="4037011"/>
                    <a:ext cx="685800" cy="1588"/>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flipH="1" flipV="1">
                    <a:off x="3409123" y="3678029"/>
                    <a:ext cx="762000"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810000" y="3070090"/>
                    <a:ext cx="457200" cy="338554"/>
                  </a:xfrm>
                  <a:prstGeom prst="rect">
                    <a:avLst/>
                  </a:prstGeom>
                  <a:noFill/>
                </p:spPr>
                <p:txBody>
                  <a:bodyPr wrap="square" rtlCol="1">
                    <a:spAutoFit/>
                  </a:bodyPr>
                  <a:lstStyle/>
                  <a:p>
                    <a:r>
                      <a:rPr lang="en-US" sz="1600" dirty="0"/>
                      <a:t>x</a:t>
                    </a:r>
                    <a:endParaRPr lang="fa-IR" sz="1600" baseline="-25000" dirty="0"/>
                  </a:p>
                </p:txBody>
              </p:sp>
            </p:grpSp>
            <p:cxnSp>
              <p:nvCxnSpPr>
                <p:cNvPr id="64" name="Straight Connector 63"/>
                <p:cNvCxnSpPr/>
                <p:nvPr/>
              </p:nvCxnSpPr>
              <p:spPr>
                <a:xfrm rot="5400000" flipH="1" flipV="1">
                  <a:off x="3896331" y="6071552"/>
                  <a:ext cx="762000" cy="15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a:off x="394598" y="5976793"/>
                <a:ext cx="2539922"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1">
                <a:spAutoFit/>
              </a:bodyPr>
              <a:lstStyle/>
              <a:p>
                <a:pPr algn="ctr"/>
                <a:r>
                  <a:rPr lang="en-US" sz="1400" b="1" dirty="0"/>
                  <a:t>                                          x</a:t>
                </a:r>
              </a:p>
              <a:p>
                <a:r>
                  <a:rPr lang="en-US" sz="1400" b="1" dirty="0">
                    <a:solidFill>
                      <a:srgbClr val="7030A0"/>
                    </a:solidFill>
                  </a:rPr>
                  <a:t> Domain Attraction in black line</a:t>
                </a:r>
                <a:endParaRPr lang="fa-IR" sz="1400" b="1" baseline="-25000" dirty="0">
                  <a:solidFill>
                    <a:srgbClr val="7030A0"/>
                  </a:solidFill>
                </a:endParaRPr>
              </a:p>
            </p:txBody>
          </p:sp>
          <p:cxnSp>
            <p:nvCxnSpPr>
              <p:cNvPr id="35" name="Elbow Connector 34"/>
              <p:cNvCxnSpPr/>
              <p:nvPr/>
            </p:nvCxnSpPr>
            <p:spPr>
              <a:xfrm rot="10800000" flipV="1">
                <a:off x="3127310" y="5905355"/>
                <a:ext cx="2819400" cy="38037"/>
              </a:xfrm>
              <a:prstGeom prst="bentConnector5">
                <a:avLst>
                  <a:gd name="adj1" fmla="val 6757"/>
                  <a:gd name="adj2" fmla="val -2859043"/>
                  <a:gd name="adj3" fmla="val 107317"/>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803570" y="4619471"/>
                <a:ext cx="1000132" cy="338554"/>
              </a:xfrm>
              <a:prstGeom prst="rect">
                <a:avLst/>
              </a:prstGeom>
              <a:solidFill>
                <a:schemeClr val="bg1"/>
              </a:solidFill>
            </p:spPr>
            <p:txBody>
              <a:bodyPr wrap="square" rtlCol="0">
                <a:spAutoFit/>
              </a:bodyPr>
              <a:lstStyle/>
              <a:p>
                <a:pPr algn="ctr"/>
                <a:r>
                  <a:rPr lang="en-US" sz="1600" dirty="0">
                    <a:solidFill>
                      <a:srgbClr val="0070C0"/>
                    </a:solidFill>
                  </a:rPr>
                  <a:t>repeating</a:t>
                </a:r>
              </a:p>
            </p:txBody>
          </p:sp>
        </p:grpSp>
        <p:sp>
          <p:nvSpPr>
            <p:cNvPr id="84" name="TextBox 83"/>
            <p:cNvSpPr txBox="1"/>
            <p:nvPr/>
          </p:nvSpPr>
          <p:spPr>
            <a:xfrm>
              <a:off x="2157410" y="4857760"/>
              <a:ext cx="1628772" cy="523220"/>
            </a:xfrm>
            <a:prstGeom prst="rect">
              <a:avLst/>
            </a:prstGeom>
            <a:noFill/>
            <a:ln>
              <a:solidFill>
                <a:schemeClr val="dk1"/>
              </a:solidFill>
              <a:prstDash val="dash"/>
            </a:ln>
          </p:spPr>
          <p:txBody>
            <a:bodyPr wrap="square" rtlCol="1">
              <a:spAutoFit/>
            </a:bodyPr>
            <a:lstStyle/>
            <a:p>
              <a:pPr algn="ctr"/>
              <a:r>
                <a:rPr lang="en-US" sz="1400" b="1" dirty="0">
                  <a:solidFill>
                    <a:srgbClr val="FF0000"/>
                  </a:solidFill>
                </a:rPr>
                <a:t>Recurrent</a:t>
              </a:r>
            </a:p>
            <a:p>
              <a:pPr algn="ctr"/>
              <a:r>
                <a:rPr lang="en-US" sz="1400" b="1" dirty="0">
                  <a:solidFill>
                    <a:srgbClr val="00B050"/>
                  </a:solidFill>
                </a:rPr>
                <a:t>Analogue map</a:t>
              </a:r>
              <a:endParaRPr lang="fa-IR" sz="1400" b="1" dirty="0">
                <a:solidFill>
                  <a:srgbClr val="00B050"/>
                </a:solidFill>
              </a:endParaRPr>
            </a:p>
          </p:txBody>
        </p:sp>
      </p:grpSp>
      <p:cxnSp>
        <p:nvCxnSpPr>
          <p:cNvPr id="87" name="Straight Connector 86"/>
          <p:cNvCxnSpPr/>
          <p:nvPr/>
        </p:nvCxnSpPr>
        <p:spPr>
          <a:xfrm>
            <a:off x="4429124" y="5857892"/>
            <a:ext cx="428628" cy="1588"/>
          </a:xfrm>
          <a:prstGeom prst="line">
            <a:avLst/>
          </a:prstGeom>
          <a:ln w="19050">
            <a:headEnd type="triangle" w="lg" len="med"/>
            <a:tailEnd type="triangle" w="lg" len="med"/>
          </a:ln>
        </p:spPr>
        <p:style>
          <a:lnRef idx="3">
            <a:schemeClr val="dk1"/>
          </a:lnRef>
          <a:fillRef idx="0">
            <a:schemeClr val="dk1"/>
          </a:fillRef>
          <a:effectRef idx="2">
            <a:schemeClr val="dk1"/>
          </a:effectRef>
          <a:fontRef idx="minor">
            <a:schemeClr val="tx1"/>
          </a:fontRef>
        </p:style>
      </p:cxnSp>
      <p:sp>
        <p:nvSpPr>
          <p:cNvPr id="52" name="Slide Number Placeholder 51"/>
          <p:cNvSpPr>
            <a:spLocks noGrp="1"/>
          </p:cNvSpPr>
          <p:nvPr>
            <p:ph type="sldNum" sz="quarter" idx="12"/>
          </p:nvPr>
        </p:nvSpPr>
        <p:spPr/>
        <p:txBody>
          <a:bodyPr/>
          <a:lstStyle/>
          <a:p>
            <a:fld id="{B6F15528-21DE-4FAA-801E-634DDDAF4B2B}" type="slidenum">
              <a:rPr lang="en-US" smtClean="0"/>
              <a:pPr/>
              <a:t>6</a:t>
            </a:fld>
            <a:endParaRPr lang="en-US"/>
          </a:p>
        </p:txBody>
      </p:sp>
      <p:sp>
        <p:nvSpPr>
          <p:cNvPr id="58" name="Footer Placeholder 57"/>
          <p:cNvSpPr>
            <a:spLocks noGrp="1"/>
          </p:cNvSpPr>
          <p:nvPr>
            <p:ph type="ftr" sz="quarter" idx="11"/>
          </p:nvPr>
        </p:nvSpPr>
        <p:spPr/>
        <p:txBody>
          <a:bodyPr/>
          <a:lstStyle/>
          <a:p>
            <a:r>
              <a:rPr lang="en-US" dirty="0"/>
              <a:t>Ahmad </a:t>
            </a:r>
            <a:r>
              <a:rPr lang="en-US" dirty="0" err="1"/>
              <a:t>Kalhor</a:t>
            </a:r>
            <a:r>
              <a:rPr lang="en-US" dirty="0"/>
              <a:t>- University of Tehran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pic>
        <p:nvPicPr>
          <p:cNvPr id="98306" name="Picture 2"/>
          <p:cNvPicPr>
            <a:picLocks noChangeAspect="1" noChangeArrowheads="1"/>
          </p:cNvPicPr>
          <p:nvPr/>
        </p:nvPicPr>
        <p:blipFill>
          <a:blip r:embed="rId2"/>
          <a:srcRect/>
          <a:stretch>
            <a:fillRect/>
          </a:stretch>
        </p:blipFill>
        <p:spPr bwMode="auto">
          <a:xfrm>
            <a:off x="108949" y="900968"/>
            <a:ext cx="8926101" cy="4392488"/>
          </a:xfrm>
          <a:prstGeom prst="rect">
            <a:avLst/>
          </a:prstGeom>
          <a:noFill/>
          <a:ln w="9525">
            <a:noFill/>
            <a:miter lim="800000"/>
            <a:headEnd/>
            <a:tailEnd/>
          </a:ln>
          <a:effectLst/>
        </p:spPr>
      </p:pic>
      <p:sp>
        <p:nvSpPr>
          <p:cNvPr id="1433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14339" name="Rectangle 3"/>
          <p:cNvSpPr>
            <a:spLocks noChangeArrowheads="1"/>
          </p:cNvSpPr>
          <p:nvPr/>
        </p:nvSpPr>
        <p:spPr bwMode="auto">
          <a:xfrm>
            <a:off x="0" y="6191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pic>
        <p:nvPicPr>
          <p:cNvPr id="99330" name="Picture 2"/>
          <p:cNvPicPr>
            <a:picLocks noChangeAspect="1" noChangeArrowheads="1"/>
          </p:cNvPicPr>
          <p:nvPr/>
        </p:nvPicPr>
        <p:blipFill rotWithShape="1">
          <a:blip r:embed="rId2"/>
          <a:srcRect t="26163"/>
          <a:stretch/>
        </p:blipFill>
        <p:spPr bwMode="auto">
          <a:xfrm>
            <a:off x="323528" y="1772816"/>
            <a:ext cx="8496944" cy="3791894"/>
          </a:xfrm>
          <a:prstGeom prst="rect">
            <a:avLst/>
          </a:prstGeom>
          <a:noFill/>
          <a:ln w="9525">
            <a:noFill/>
            <a:miter lim="800000"/>
            <a:headEnd/>
            <a:tailEnd/>
          </a:ln>
          <a:effectLst/>
        </p:spPr>
      </p:pic>
      <p:pic>
        <p:nvPicPr>
          <p:cNvPr id="2" name="Picture 2">
            <a:extLst>
              <a:ext uri="{FF2B5EF4-FFF2-40B4-BE49-F238E27FC236}">
                <a16:creationId xmlns:a16="http://schemas.microsoft.com/office/drawing/2014/main" id="{08C0B5FA-E6BB-419D-94E9-86C424128BE0}"/>
              </a:ext>
            </a:extLst>
          </p:cNvPr>
          <p:cNvPicPr>
            <a:picLocks noChangeAspect="1" noChangeArrowheads="1"/>
          </p:cNvPicPr>
          <p:nvPr/>
        </p:nvPicPr>
        <p:blipFill rotWithShape="1">
          <a:blip r:embed="rId2"/>
          <a:srcRect l="18644" b="83661"/>
          <a:stretch/>
        </p:blipFill>
        <p:spPr bwMode="auto">
          <a:xfrm>
            <a:off x="1115616" y="602448"/>
            <a:ext cx="6912768" cy="839118"/>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pic>
        <p:nvPicPr>
          <p:cNvPr id="100354" name="Picture 2"/>
          <p:cNvPicPr>
            <a:picLocks noChangeAspect="1" noChangeArrowheads="1"/>
          </p:cNvPicPr>
          <p:nvPr/>
        </p:nvPicPr>
        <p:blipFill>
          <a:blip r:embed="rId2"/>
          <a:srcRect/>
          <a:stretch>
            <a:fillRect/>
          </a:stretch>
        </p:blipFill>
        <p:spPr bwMode="auto">
          <a:xfrm>
            <a:off x="64332" y="1014154"/>
            <a:ext cx="9015335" cy="4423121"/>
          </a:xfrm>
          <a:prstGeom prst="rect">
            <a:avLst/>
          </a:prstGeom>
          <a:noFill/>
          <a:ln w="9525">
            <a:noFill/>
            <a:miter lim="800000"/>
            <a:headEnd/>
            <a:tailEnd/>
          </a:ln>
          <a:effectLst/>
        </p:spPr>
      </p:pic>
      <p:sp>
        <p:nvSpPr>
          <p:cNvPr id="1229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1229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12295"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572264" y="5357826"/>
            <a:ext cx="342900" cy="161925"/>
          </a:xfrm>
          <a:prstGeom prst="rect">
            <a:avLst/>
          </a:prstGeom>
          <a:noFill/>
        </p:spPr>
      </p:pic>
      <p:sp>
        <p:nvSpPr>
          <p:cNvPr id="1229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12305"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12308" name="Rectangle 2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12307" name="Picture 19"/>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286512" y="4429132"/>
            <a:ext cx="790575" cy="161925"/>
          </a:xfrm>
          <a:prstGeom prst="rect">
            <a:avLst/>
          </a:prstGeom>
          <a:noFill/>
        </p:spPr>
      </p:pic>
      <p:sp>
        <p:nvSpPr>
          <p:cNvPr id="12311" name="Rectangle 2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1331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1331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13316" name="Picture 4"/>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215074" y="4643446"/>
            <a:ext cx="1047750" cy="466725"/>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Ahmad </a:t>
            </a:r>
            <a:r>
              <a:rPr lang="en-US" dirty="0" err="1"/>
              <a:t>Kalhor</a:t>
            </a:r>
            <a:r>
              <a:rPr lang="en-US" dirty="0"/>
              <a:t>- University of </a:t>
            </a:r>
            <a:r>
              <a:rPr lang="en-US" dirty="0" err="1"/>
              <a:t>Tehan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pic>
        <p:nvPicPr>
          <p:cNvPr id="101378" name="Picture 2"/>
          <p:cNvPicPr>
            <a:picLocks noChangeAspect="1" noChangeArrowheads="1"/>
          </p:cNvPicPr>
          <p:nvPr/>
        </p:nvPicPr>
        <p:blipFill>
          <a:blip r:embed="rId2"/>
          <a:srcRect/>
          <a:stretch>
            <a:fillRect/>
          </a:stretch>
        </p:blipFill>
        <p:spPr bwMode="auto">
          <a:xfrm>
            <a:off x="430186" y="411684"/>
            <a:ext cx="8283627" cy="5174206"/>
          </a:xfrm>
          <a:prstGeom prst="rect">
            <a:avLst/>
          </a:prstGeom>
          <a:noFill/>
          <a:ln w="9525">
            <a:noFill/>
            <a:miter lim="800000"/>
            <a:headEnd/>
            <a:tailEnd/>
          </a:ln>
          <a:effectLst/>
        </p:spPr>
      </p:pic>
      <p:sp>
        <p:nvSpPr>
          <p:cNvPr id="6" name="TextBox 5"/>
          <p:cNvSpPr txBox="1"/>
          <p:nvPr/>
        </p:nvSpPr>
        <p:spPr>
          <a:xfrm>
            <a:off x="2563469" y="5799931"/>
            <a:ext cx="401706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1">
            <a:spAutoFit/>
          </a:bodyPr>
          <a:lstStyle/>
          <a:p>
            <a:pPr algn="ctr"/>
            <a:r>
              <a:rPr lang="en-US" dirty="0"/>
              <a:t>There are two parallel </a:t>
            </a:r>
            <a:r>
              <a:rPr lang="en-US" b="1" dirty="0"/>
              <a:t>Forward</a:t>
            </a:r>
            <a:r>
              <a:rPr lang="en-US" dirty="0"/>
              <a:t> passes</a:t>
            </a:r>
            <a:endParaRPr lang="fa-I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pic>
        <p:nvPicPr>
          <p:cNvPr id="102402" name="Picture 2"/>
          <p:cNvPicPr>
            <a:picLocks noChangeAspect="1" noChangeArrowheads="1"/>
          </p:cNvPicPr>
          <p:nvPr/>
        </p:nvPicPr>
        <p:blipFill>
          <a:blip r:embed="rId2"/>
          <a:srcRect/>
          <a:stretch>
            <a:fillRect/>
          </a:stretch>
        </p:blipFill>
        <p:spPr bwMode="auto">
          <a:xfrm>
            <a:off x="452820" y="260648"/>
            <a:ext cx="8328720" cy="5195060"/>
          </a:xfrm>
          <a:prstGeom prst="rect">
            <a:avLst/>
          </a:prstGeom>
          <a:noFill/>
          <a:ln w="9525">
            <a:noFill/>
            <a:miter lim="800000"/>
            <a:headEnd/>
            <a:tailEnd/>
          </a:ln>
          <a:effectLst/>
        </p:spPr>
      </p:pic>
      <p:sp>
        <p:nvSpPr>
          <p:cNvPr id="6" name="TextBox 5"/>
          <p:cNvSpPr txBox="1"/>
          <p:nvPr/>
        </p:nvSpPr>
        <p:spPr>
          <a:xfrm>
            <a:off x="2500298" y="5721363"/>
            <a:ext cx="4143404"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1">
            <a:spAutoFit/>
          </a:bodyPr>
          <a:lstStyle/>
          <a:p>
            <a:pPr algn="ctr"/>
            <a:r>
              <a:rPr lang="en-US" dirty="0"/>
              <a:t>There are two parallel </a:t>
            </a:r>
            <a:r>
              <a:rPr lang="en-US" b="1" dirty="0"/>
              <a:t>backward</a:t>
            </a:r>
            <a:r>
              <a:rPr lang="en-US" dirty="0"/>
              <a:t> passes</a:t>
            </a:r>
            <a:endParaRPr lang="fa-I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pic>
        <p:nvPicPr>
          <p:cNvPr id="103426" name="Picture 2"/>
          <p:cNvPicPr>
            <a:picLocks noChangeAspect="1" noChangeArrowheads="1"/>
          </p:cNvPicPr>
          <p:nvPr/>
        </p:nvPicPr>
        <p:blipFill>
          <a:blip r:embed="rId2"/>
          <a:srcRect/>
          <a:stretch>
            <a:fillRect/>
          </a:stretch>
        </p:blipFill>
        <p:spPr bwMode="auto">
          <a:xfrm>
            <a:off x="158989" y="404664"/>
            <a:ext cx="8826022" cy="540060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pic>
        <p:nvPicPr>
          <p:cNvPr id="104450" name="Picture 2"/>
          <p:cNvPicPr>
            <a:picLocks noChangeAspect="1" noChangeArrowheads="1"/>
          </p:cNvPicPr>
          <p:nvPr/>
        </p:nvPicPr>
        <p:blipFill>
          <a:blip r:embed="rId2"/>
          <a:srcRect/>
          <a:stretch>
            <a:fillRect/>
          </a:stretch>
        </p:blipFill>
        <p:spPr bwMode="auto">
          <a:xfrm>
            <a:off x="118735" y="836712"/>
            <a:ext cx="8906529" cy="4814093"/>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67</a:t>
            </a:fld>
            <a:endParaRPr lang="en-US"/>
          </a:p>
        </p:txBody>
      </p:sp>
      <p:pic>
        <p:nvPicPr>
          <p:cNvPr id="105474" name="Picture 2"/>
          <p:cNvPicPr>
            <a:picLocks noChangeAspect="1" noChangeArrowheads="1"/>
          </p:cNvPicPr>
          <p:nvPr/>
        </p:nvPicPr>
        <p:blipFill>
          <a:blip r:embed="rId2"/>
          <a:srcRect/>
          <a:stretch>
            <a:fillRect/>
          </a:stretch>
        </p:blipFill>
        <p:spPr bwMode="auto">
          <a:xfrm>
            <a:off x="139431" y="908720"/>
            <a:ext cx="8740855" cy="4536504"/>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68</a:t>
            </a:fld>
            <a:endParaRPr lang="en-US"/>
          </a:p>
        </p:txBody>
      </p:sp>
      <p:pic>
        <p:nvPicPr>
          <p:cNvPr id="106498" name="Picture 2"/>
          <p:cNvPicPr>
            <a:picLocks noChangeAspect="1" noChangeArrowheads="1"/>
          </p:cNvPicPr>
          <p:nvPr/>
        </p:nvPicPr>
        <p:blipFill>
          <a:blip r:embed="rId2"/>
          <a:srcRect/>
          <a:stretch>
            <a:fillRect/>
          </a:stretch>
        </p:blipFill>
        <p:spPr bwMode="auto">
          <a:xfrm>
            <a:off x="242738" y="980728"/>
            <a:ext cx="8658523" cy="432048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69</a:t>
            </a:fld>
            <a:endParaRPr lang="en-US"/>
          </a:p>
        </p:txBody>
      </p:sp>
      <p:pic>
        <p:nvPicPr>
          <p:cNvPr id="108546" name="Picture 2"/>
          <p:cNvPicPr>
            <a:picLocks noChangeAspect="1" noChangeArrowheads="1"/>
          </p:cNvPicPr>
          <p:nvPr/>
        </p:nvPicPr>
        <p:blipFill>
          <a:blip r:embed="rId2"/>
          <a:srcRect/>
          <a:stretch>
            <a:fillRect/>
          </a:stretch>
        </p:blipFill>
        <p:spPr bwMode="auto">
          <a:xfrm>
            <a:off x="864460" y="1988840"/>
            <a:ext cx="7415079" cy="242570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30382"/>
            <a:ext cx="8229600" cy="4214842"/>
          </a:xfrm>
        </p:spPr>
        <p:style>
          <a:lnRef idx="2">
            <a:schemeClr val="accent5"/>
          </a:lnRef>
          <a:fillRef idx="1">
            <a:schemeClr val="lt1"/>
          </a:fillRef>
          <a:effectRef idx="0">
            <a:schemeClr val="accent5"/>
          </a:effectRef>
          <a:fontRef idx="minor">
            <a:schemeClr val="dk1"/>
          </a:fontRef>
        </p:style>
        <p:txBody>
          <a:bodyPr>
            <a:normAutofit/>
          </a:bodyPr>
          <a:lstStyle/>
          <a:p>
            <a:r>
              <a:rPr lang="en-US" sz="2000" dirty="0"/>
              <a:t>The input pattern has a known dimension and it is considered as the main input of the network</a:t>
            </a:r>
            <a:r>
              <a:rPr lang="en-US" sz="1800" b="1" dirty="0">
                <a:solidFill>
                  <a:srgbClr val="00B050"/>
                </a:solidFill>
              </a:rPr>
              <a:t>. (Quantized map)</a:t>
            </a:r>
          </a:p>
          <a:p>
            <a:r>
              <a:rPr lang="en-US" sz="2800" dirty="0">
                <a:solidFill>
                  <a:srgbClr val="FF0000"/>
                </a:solidFill>
              </a:rPr>
              <a:t>Simple Feed-Forward MNN</a:t>
            </a:r>
            <a:endParaRPr lang="fa-IR" sz="2000" b="1" dirty="0">
              <a:solidFill>
                <a:srgbClr val="00B050"/>
              </a:solidFill>
            </a:endParaRPr>
          </a:p>
          <a:p>
            <a:pPr marL="914400" lvl="1" indent="-514350">
              <a:buFont typeface="+mj-lt"/>
              <a:buAutoNum type="arabicPeriod"/>
            </a:pPr>
            <a:r>
              <a:rPr lang="en-US" sz="2000" dirty="0"/>
              <a:t>One layer </a:t>
            </a:r>
            <a:r>
              <a:rPr lang="en-US" sz="2000" dirty="0" err="1"/>
              <a:t>Hetro</a:t>
            </a:r>
            <a:r>
              <a:rPr lang="en-US" sz="2000" dirty="0"/>
              <a:t>-Associative and Auto-Associative Networks</a:t>
            </a:r>
          </a:p>
          <a:p>
            <a:pPr marL="914400" lvl="1" indent="-514350">
              <a:buFont typeface="+mj-lt"/>
              <a:buAutoNum type="arabicPeriod"/>
            </a:pPr>
            <a:r>
              <a:rPr lang="en-US" sz="2000" dirty="0"/>
              <a:t>Heb Learning method for simple Non-Iterative MNN </a:t>
            </a:r>
          </a:p>
          <a:p>
            <a:r>
              <a:rPr lang="en-US" sz="2800" dirty="0">
                <a:solidFill>
                  <a:srgbClr val="FF0000"/>
                </a:solidFill>
              </a:rPr>
              <a:t>Simple Recurrent MNNs</a:t>
            </a:r>
            <a:endParaRPr lang="fa-IR" sz="2000" b="1" dirty="0">
              <a:solidFill>
                <a:srgbClr val="00B050"/>
              </a:solidFill>
            </a:endParaRPr>
          </a:p>
          <a:p>
            <a:pPr marL="914400" lvl="1" indent="-514350">
              <a:buFont typeface="+mj-lt"/>
              <a:buAutoNum type="arabicPeriod"/>
            </a:pPr>
            <a:r>
              <a:rPr lang="en-US" sz="2000" dirty="0"/>
              <a:t>Auto-</a:t>
            </a:r>
            <a:r>
              <a:rPr lang="en-US" sz="2000" dirty="0" err="1"/>
              <a:t>Associator</a:t>
            </a:r>
            <a:r>
              <a:rPr lang="en-US" sz="2000" dirty="0"/>
              <a:t> With Threshold Function </a:t>
            </a:r>
            <a:r>
              <a:rPr lang="en-US" sz="1400" b="1" dirty="0">
                <a:solidFill>
                  <a:srgbClr val="7030A0"/>
                </a:solidFill>
              </a:rPr>
              <a:t>(Iterative </a:t>
            </a:r>
            <a:r>
              <a:rPr lang="en-US" sz="1400" b="1" dirty="0" err="1">
                <a:solidFill>
                  <a:srgbClr val="7030A0"/>
                </a:solidFill>
              </a:rPr>
              <a:t>Hetro</a:t>
            </a:r>
            <a:r>
              <a:rPr lang="en-US" sz="1400" b="1" dirty="0">
                <a:solidFill>
                  <a:srgbClr val="7030A0"/>
                </a:solidFill>
              </a:rPr>
              <a:t>-Associative Network)</a:t>
            </a:r>
          </a:p>
          <a:p>
            <a:pPr marL="914400" lvl="1" indent="-514350">
              <a:buFont typeface="+mj-lt"/>
              <a:buAutoNum type="arabicPeriod"/>
            </a:pPr>
            <a:r>
              <a:rPr lang="en-US" sz="2000" dirty="0"/>
              <a:t>Hopfield Network </a:t>
            </a:r>
            <a:r>
              <a:rPr lang="en-US" sz="1400" b="1" dirty="0">
                <a:solidFill>
                  <a:srgbClr val="7030A0"/>
                </a:solidFill>
              </a:rPr>
              <a:t>(Iterative Associative Network)</a:t>
            </a:r>
          </a:p>
          <a:p>
            <a:pPr marL="914400" lvl="1" indent="-514350">
              <a:buFont typeface="+mj-lt"/>
              <a:buAutoNum type="arabicPeriod"/>
            </a:pPr>
            <a:r>
              <a:rPr lang="en-US" sz="2000" dirty="0"/>
              <a:t>Bidirectional MNNs </a:t>
            </a:r>
            <a:r>
              <a:rPr lang="en-US" sz="1400" b="1" dirty="0">
                <a:solidFill>
                  <a:srgbClr val="7030A0"/>
                </a:solidFill>
              </a:rPr>
              <a:t>(Iterative </a:t>
            </a:r>
            <a:r>
              <a:rPr lang="en-US" sz="1400" b="1" dirty="0" err="1">
                <a:solidFill>
                  <a:srgbClr val="7030A0"/>
                </a:solidFill>
              </a:rPr>
              <a:t>Hetro</a:t>
            </a:r>
            <a:r>
              <a:rPr lang="en-US" sz="1400" b="1" dirty="0">
                <a:solidFill>
                  <a:srgbClr val="7030A0"/>
                </a:solidFill>
              </a:rPr>
              <a:t>-Associative Network)</a:t>
            </a:r>
          </a:p>
          <a:p>
            <a:r>
              <a:rPr lang="en-US" sz="2400" b="1" dirty="0">
                <a:solidFill>
                  <a:srgbClr val="00B0F0"/>
                </a:solidFill>
              </a:rPr>
              <a:t>MNNs by using Classifiers</a:t>
            </a:r>
            <a:r>
              <a:rPr lang="en-US" sz="2400" b="1" dirty="0">
                <a:solidFill>
                  <a:srgbClr val="7030A0"/>
                </a:solidFill>
              </a:rPr>
              <a:t>:</a:t>
            </a:r>
            <a:r>
              <a:rPr lang="en-US" sz="2800" b="1" dirty="0">
                <a:solidFill>
                  <a:srgbClr val="00B0F0"/>
                </a:solidFill>
              </a:rPr>
              <a:t> </a:t>
            </a:r>
            <a:r>
              <a:rPr lang="en-US" sz="2000" b="1" dirty="0">
                <a:solidFill>
                  <a:srgbClr val="FF0000"/>
                </a:solidFill>
              </a:rPr>
              <a:t>MLP</a:t>
            </a:r>
            <a:r>
              <a:rPr lang="en-US" sz="2000" b="1" dirty="0">
                <a:solidFill>
                  <a:srgbClr val="7030A0"/>
                </a:solidFill>
              </a:rPr>
              <a:t>,</a:t>
            </a:r>
            <a:r>
              <a:rPr lang="en-US" sz="2000" b="1" dirty="0">
                <a:solidFill>
                  <a:srgbClr val="FF0000"/>
                </a:solidFill>
              </a:rPr>
              <a:t>  DBNNs </a:t>
            </a:r>
            <a:r>
              <a:rPr lang="en-US" sz="2000" b="1" dirty="0">
                <a:solidFill>
                  <a:srgbClr val="7030A0"/>
                </a:solidFill>
              </a:rPr>
              <a:t>and</a:t>
            </a:r>
            <a:r>
              <a:rPr lang="en-US" sz="2000" b="1" dirty="0">
                <a:solidFill>
                  <a:srgbClr val="FF0000"/>
                </a:solidFill>
              </a:rPr>
              <a:t> CNNs</a:t>
            </a:r>
          </a:p>
        </p:txBody>
      </p:sp>
      <p:sp>
        <p:nvSpPr>
          <p:cNvPr id="4" name="Rectangle 3"/>
          <p:cNvSpPr/>
          <p:nvPr/>
        </p:nvSpPr>
        <p:spPr>
          <a:xfrm>
            <a:off x="457200" y="476670"/>
            <a:ext cx="8229600" cy="7315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800" dirty="0"/>
              <a:t>2.1 MNNs with explicit input patterns</a:t>
            </a:r>
            <a:endParaRPr lang="fa-IR" sz="28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Footer Placeholder 5"/>
          <p:cNvSpPr>
            <a:spLocks noGrp="1"/>
          </p:cNvSpPr>
          <p:nvPr>
            <p:ph type="ftr" sz="quarter" idx="11"/>
          </p:nvPr>
        </p:nvSpPr>
        <p:spPr/>
        <p:txBody>
          <a:bodyPr/>
          <a:lstStyle/>
          <a:p>
            <a:r>
              <a:rPr lang="en-US" dirty="0"/>
              <a:t>Ahmad </a:t>
            </a:r>
            <a:r>
              <a:rPr lang="en-US" dirty="0" err="1"/>
              <a:t>Kalhor</a:t>
            </a:r>
            <a:r>
              <a:rPr lang="en-US" dirty="0"/>
              <a:t>- University of Tehran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70</a:t>
            </a:fld>
            <a:endParaRPr lang="en-US"/>
          </a:p>
        </p:txBody>
      </p:sp>
      <p:pic>
        <p:nvPicPr>
          <p:cNvPr id="88066" name="Picture 2" descr="http://colah.github.io/posts/2015-08-Understanding-LSTMs/img/LSTM3-var-peepholes.png"/>
          <p:cNvPicPr>
            <a:picLocks noChangeAspect="1" noChangeArrowheads="1"/>
          </p:cNvPicPr>
          <p:nvPr/>
        </p:nvPicPr>
        <p:blipFill>
          <a:blip r:embed="rId2"/>
          <a:srcRect/>
          <a:stretch>
            <a:fillRect/>
          </a:stretch>
        </p:blipFill>
        <p:spPr bwMode="auto">
          <a:xfrm>
            <a:off x="1000100" y="3429000"/>
            <a:ext cx="6938606" cy="2143140"/>
          </a:xfrm>
          <a:prstGeom prst="rect">
            <a:avLst/>
          </a:prstGeom>
          <a:noFill/>
        </p:spPr>
      </p:pic>
      <p:sp>
        <p:nvSpPr>
          <p:cNvPr id="7" name="Title 1"/>
          <p:cNvSpPr>
            <a:spLocks noGrp="1"/>
          </p:cNvSpPr>
          <p:nvPr>
            <p:ph type="title"/>
          </p:nvPr>
        </p:nvSpPr>
        <p:spPr>
          <a:xfrm>
            <a:off x="1000100" y="659320"/>
            <a:ext cx="2971792" cy="725470"/>
          </a:xfrm>
        </p:spPr>
        <p:style>
          <a:lnRef idx="2">
            <a:schemeClr val="accent1"/>
          </a:lnRef>
          <a:fillRef idx="1">
            <a:schemeClr val="lt1"/>
          </a:fillRef>
          <a:effectRef idx="0">
            <a:schemeClr val="accent1"/>
          </a:effectRef>
          <a:fontRef idx="minor">
            <a:schemeClr val="dk1"/>
          </a:fontRef>
        </p:style>
        <p:txBody>
          <a:bodyPr>
            <a:normAutofit/>
          </a:bodyPr>
          <a:lstStyle/>
          <a:p>
            <a:pPr algn="l"/>
            <a:r>
              <a:rPr lang="en-US" sz="2800" dirty="0">
                <a:solidFill>
                  <a:srgbClr val="FF0000"/>
                </a:solidFill>
              </a:rPr>
              <a:t>Extended Versions</a:t>
            </a:r>
            <a:endParaRPr lang="fa-IR" sz="2800" dirty="0">
              <a:solidFill>
                <a:srgbClr val="FF0000"/>
              </a:solidFill>
            </a:endParaRPr>
          </a:p>
        </p:txBody>
      </p:sp>
      <p:sp>
        <p:nvSpPr>
          <p:cNvPr id="8" name="Rectangle 7"/>
          <p:cNvSpPr/>
          <p:nvPr/>
        </p:nvSpPr>
        <p:spPr>
          <a:xfrm>
            <a:off x="928662" y="2000240"/>
            <a:ext cx="7072362" cy="923330"/>
          </a:xfrm>
          <a:prstGeom prst="rect">
            <a:avLst/>
          </a:prstGeom>
        </p:spPr>
        <p:txBody>
          <a:bodyPr wrap="square">
            <a:spAutoFit/>
          </a:bodyPr>
          <a:lstStyle/>
          <a:p>
            <a:r>
              <a:rPr lang="en-US" dirty="0"/>
              <a:t>1. One popular LSTM variant, introduced by </a:t>
            </a:r>
            <a:r>
              <a:rPr lang="en-US" dirty="0" err="1">
                <a:hlinkClick r:id="rId3"/>
              </a:rPr>
              <a:t>Gers</a:t>
            </a:r>
            <a:r>
              <a:rPr lang="en-US" dirty="0">
                <a:hlinkClick r:id="rId3"/>
              </a:rPr>
              <a:t> &amp; </a:t>
            </a:r>
            <a:r>
              <a:rPr lang="en-US" dirty="0" err="1">
                <a:hlinkClick r:id="rId3"/>
              </a:rPr>
              <a:t>Schmidhuber</a:t>
            </a:r>
            <a:r>
              <a:rPr lang="en-US" dirty="0">
                <a:hlinkClick r:id="rId3"/>
              </a:rPr>
              <a:t> (2000)</a:t>
            </a:r>
            <a:r>
              <a:rPr lang="en-US" dirty="0"/>
              <a:t>, is adding “peephole connections.” This means that we let the gate layers look at the cell state.</a:t>
            </a:r>
            <a:endParaRPr lang="fa-I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71</a:t>
            </a:fld>
            <a:endParaRPr lang="en-US"/>
          </a:p>
        </p:txBody>
      </p:sp>
      <p:pic>
        <p:nvPicPr>
          <p:cNvPr id="6" name="Picture 4" descr="http://colah.github.io/posts/2015-08-Understanding-LSTMs/img/LSTM3-var-tied.png"/>
          <p:cNvPicPr>
            <a:picLocks noChangeAspect="1" noChangeArrowheads="1"/>
          </p:cNvPicPr>
          <p:nvPr/>
        </p:nvPicPr>
        <p:blipFill>
          <a:blip r:embed="rId2"/>
          <a:srcRect/>
          <a:stretch>
            <a:fillRect/>
          </a:stretch>
        </p:blipFill>
        <p:spPr bwMode="auto">
          <a:xfrm>
            <a:off x="915288" y="3068960"/>
            <a:ext cx="6481664" cy="2002003"/>
          </a:xfrm>
          <a:prstGeom prst="rect">
            <a:avLst/>
          </a:prstGeom>
          <a:noFill/>
        </p:spPr>
      </p:pic>
      <p:sp>
        <p:nvSpPr>
          <p:cNvPr id="8" name="Rectangle 7"/>
          <p:cNvSpPr/>
          <p:nvPr/>
        </p:nvSpPr>
        <p:spPr>
          <a:xfrm>
            <a:off x="700974" y="1557608"/>
            <a:ext cx="8001056" cy="1200329"/>
          </a:xfrm>
          <a:prstGeom prst="rect">
            <a:avLst/>
          </a:prstGeom>
        </p:spPr>
        <p:txBody>
          <a:bodyPr wrap="square">
            <a:spAutoFit/>
          </a:bodyPr>
          <a:lstStyle/>
          <a:p>
            <a:r>
              <a:rPr lang="en-US" dirty="0"/>
              <a:t>2. Another variation is to use coupled forget and input gates. Instead of separately deciding what to forget and what we should add new information to, we make those decisions together. We only forget when we’re going to input something in its place. We only input new values to the state when we forget something older.</a:t>
            </a:r>
            <a:endParaRPr lang="fa-IR"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43240" y="6286520"/>
            <a:ext cx="2895600" cy="365125"/>
          </a:xfrm>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72</a:t>
            </a:fld>
            <a:endParaRPr lang="en-US"/>
          </a:p>
        </p:txBody>
      </p:sp>
      <p:pic>
        <p:nvPicPr>
          <p:cNvPr id="89090" name="Picture 2" descr="A gated recurrent unit neural network."/>
          <p:cNvPicPr>
            <a:picLocks noChangeAspect="1" noChangeArrowheads="1"/>
          </p:cNvPicPr>
          <p:nvPr/>
        </p:nvPicPr>
        <p:blipFill>
          <a:blip r:embed="rId2"/>
          <a:srcRect/>
          <a:stretch>
            <a:fillRect/>
          </a:stretch>
        </p:blipFill>
        <p:spPr bwMode="auto">
          <a:xfrm>
            <a:off x="285720" y="2643182"/>
            <a:ext cx="8358246" cy="2581627"/>
          </a:xfrm>
          <a:prstGeom prst="rect">
            <a:avLst/>
          </a:prstGeom>
          <a:noFill/>
        </p:spPr>
      </p:pic>
      <p:sp>
        <p:nvSpPr>
          <p:cNvPr id="6" name="Rectangle 5"/>
          <p:cNvSpPr/>
          <p:nvPr/>
        </p:nvSpPr>
        <p:spPr>
          <a:xfrm>
            <a:off x="642910" y="785794"/>
            <a:ext cx="7715304" cy="1477328"/>
          </a:xfrm>
          <a:prstGeom prst="rect">
            <a:avLst/>
          </a:prstGeom>
        </p:spPr>
        <p:txBody>
          <a:bodyPr wrap="square">
            <a:spAutoFit/>
          </a:bodyPr>
          <a:lstStyle/>
          <a:p>
            <a:r>
              <a:rPr lang="en-US" dirty="0"/>
              <a:t>3. A slightly more dramatic variation on the LSTM is the Gated Recurrent Unit, or GRU, introduced by </a:t>
            </a:r>
            <a:r>
              <a:rPr lang="en-US" dirty="0">
                <a:hlinkClick r:id="rId3"/>
              </a:rPr>
              <a:t>Cho, et al. (2014)</a:t>
            </a:r>
            <a:r>
              <a:rPr lang="en-US" dirty="0"/>
              <a:t>. It </a:t>
            </a:r>
            <a:r>
              <a:rPr lang="en-US" dirty="0">
                <a:solidFill>
                  <a:srgbClr val="00B0F0"/>
                </a:solidFill>
              </a:rPr>
              <a:t>combines the forget and input gates into a single “update gate</a:t>
            </a:r>
            <a:r>
              <a:rPr lang="en-US" dirty="0"/>
              <a:t>.” </a:t>
            </a:r>
            <a:r>
              <a:rPr lang="en-US" dirty="0">
                <a:solidFill>
                  <a:srgbClr val="FF0000"/>
                </a:solidFill>
              </a:rPr>
              <a:t>It also merges the cell state and hidden state</a:t>
            </a:r>
            <a:r>
              <a:rPr lang="en-US" dirty="0"/>
              <a:t>, and makes some other changes. The resulting model is simpler than standard LSTM models, and has been growing increasingly popular.</a:t>
            </a:r>
            <a:endParaRPr lang="fa-I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a-IR"/>
          </a:p>
        </p:txBody>
      </p:sp>
      <p:sp>
        <p:nvSpPr>
          <p:cNvPr id="3" name="Content Placeholder 2"/>
          <p:cNvSpPr>
            <a:spLocks noGrp="1"/>
          </p:cNvSpPr>
          <p:nvPr>
            <p:ph idx="1"/>
          </p:nvPr>
        </p:nvSpPr>
        <p:spPr/>
        <p:txBody>
          <a:bodyPr/>
          <a:lstStyle/>
          <a:p>
            <a:pPr algn="ctr">
              <a:buNone/>
            </a:pPr>
            <a:endParaRPr lang="en-US" dirty="0">
              <a:solidFill>
                <a:srgbClr val="FF0000"/>
              </a:solidFill>
            </a:endParaRPr>
          </a:p>
          <a:p>
            <a:pPr algn="ctr">
              <a:buNone/>
            </a:pPr>
            <a:r>
              <a:rPr lang="en-US" b="1" dirty="0">
                <a:solidFill>
                  <a:srgbClr val="FF0000"/>
                </a:solidFill>
              </a:rPr>
              <a:t>Thank you</a:t>
            </a:r>
          </a:p>
          <a:p>
            <a:pPr algn="ctr">
              <a:buNone/>
            </a:pPr>
            <a:r>
              <a:rPr lang="en-US" b="1" dirty="0">
                <a:solidFill>
                  <a:srgbClr val="92D050"/>
                </a:solidFill>
              </a:rPr>
              <a:t>End of Chapter 3</a:t>
            </a:r>
            <a:endParaRPr lang="fa-IR" b="1" dirty="0">
              <a:solidFill>
                <a:srgbClr val="92D050"/>
              </a:solidFill>
            </a:endParaRPr>
          </a:p>
        </p:txBody>
      </p:sp>
      <p:sp>
        <p:nvSpPr>
          <p:cNvPr id="4" name="Footer Placeholder 3"/>
          <p:cNvSpPr>
            <a:spLocks noGrp="1"/>
          </p:cNvSpPr>
          <p:nvPr>
            <p:ph type="ftr" sz="quarter" idx="11"/>
          </p:nvPr>
        </p:nvSpPr>
        <p:spPr/>
        <p:txBody>
          <a:bodyPr/>
          <a:lstStyle/>
          <a:p>
            <a:r>
              <a:rPr lang="en-US"/>
              <a:t>Ahmad Kalhor- University of Tehan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73</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725470"/>
          </a:xfrm>
        </p:spPr>
        <p:style>
          <a:lnRef idx="2">
            <a:schemeClr val="accent3"/>
          </a:lnRef>
          <a:fillRef idx="1">
            <a:schemeClr val="lt1"/>
          </a:fillRef>
          <a:effectRef idx="0">
            <a:schemeClr val="accent3"/>
          </a:effectRef>
          <a:fontRef idx="minor">
            <a:schemeClr val="dk1"/>
          </a:fontRef>
        </p:style>
        <p:txBody>
          <a:bodyPr>
            <a:normAutofit/>
          </a:bodyPr>
          <a:lstStyle/>
          <a:p>
            <a:r>
              <a:rPr lang="en-US" sz="2400" dirty="0"/>
              <a:t>One layer Feed-Forward Network for pattern association </a:t>
            </a:r>
            <a:endParaRPr lang="fa-IR" sz="2000" dirty="0">
              <a:solidFill>
                <a:srgbClr val="0070C0"/>
              </a:solidFill>
            </a:endParaRPr>
          </a:p>
        </p:txBody>
      </p:sp>
      <p:grpSp>
        <p:nvGrpSpPr>
          <p:cNvPr id="51" name="Group 50"/>
          <p:cNvGrpSpPr/>
          <p:nvPr/>
        </p:nvGrpSpPr>
        <p:grpSpPr>
          <a:xfrm>
            <a:off x="1285852" y="1700808"/>
            <a:ext cx="3071834" cy="2453176"/>
            <a:chOff x="1285852" y="2059536"/>
            <a:chExt cx="3071834" cy="2453176"/>
          </a:xfrm>
        </p:grpSpPr>
        <p:sp>
          <p:nvSpPr>
            <p:cNvPr id="4" name="Oval 3"/>
            <p:cNvSpPr/>
            <p:nvPr/>
          </p:nvSpPr>
          <p:spPr>
            <a:xfrm>
              <a:off x="1285852" y="2071678"/>
              <a:ext cx="357190" cy="357190"/>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5" name="Oval 4"/>
            <p:cNvSpPr/>
            <p:nvPr/>
          </p:nvSpPr>
          <p:spPr>
            <a:xfrm>
              <a:off x="1285852" y="3071810"/>
              <a:ext cx="357190" cy="357190"/>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6" name="Oval 5"/>
            <p:cNvSpPr/>
            <p:nvPr/>
          </p:nvSpPr>
          <p:spPr>
            <a:xfrm>
              <a:off x="1285852" y="4143380"/>
              <a:ext cx="357190" cy="357190"/>
            </a:xfrm>
            <a:prstGeom prst="ellipse">
              <a:avLst/>
            </a:prstGeom>
          </p:spPr>
          <p:style>
            <a:lnRef idx="2">
              <a:schemeClr val="accent1"/>
            </a:lnRef>
            <a:fillRef idx="1">
              <a:schemeClr val="lt1"/>
            </a:fillRef>
            <a:effectRef idx="0">
              <a:schemeClr val="accent1"/>
            </a:effectRef>
            <a:fontRef idx="minor">
              <a:schemeClr val="dk1"/>
            </a:fontRef>
          </p:style>
          <p:txBody>
            <a:bodyPr rtlCol="1" anchor="ctr"/>
            <a:lstStyle/>
            <a:p>
              <a:pPr algn="ctr"/>
              <a:endParaRPr lang="fa-IR"/>
            </a:p>
          </p:txBody>
        </p:sp>
        <p:sp>
          <p:nvSpPr>
            <p:cNvPr id="7" name="Oval 6"/>
            <p:cNvSpPr/>
            <p:nvPr/>
          </p:nvSpPr>
          <p:spPr>
            <a:xfrm>
              <a:off x="3929058" y="2071678"/>
              <a:ext cx="357190" cy="357190"/>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fa-IR">
                <a:solidFill>
                  <a:srgbClr val="FF0000"/>
                </a:solidFill>
              </a:endParaRPr>
            </a:p>
          </p:txBody>
        </p:sp>
        <p:sp>
          <p:nvSpPr>
            <p:cNvPr id="8" name="Oval 7"/>
            <p:cNvSpPr/>
            <p:nvPr/>
          </p:nvSpPr>
          <p:spPr>
            <a:xfrm>
              <a:off x="3929058" y="3071810"/>
              <a:ext cx="357190" cy="357190"/>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fa-IR">
                <a:solidFill>
                  <a:srgbClr val="FF0000"/>
                </a:solidFill>
              </a:endParaRPr>
            </a:p>
          </p:txBody>
        </p:sp>
        <p:sp>
          <p:nvSpPr>
            <p:cNvPr id="9" name="Oval 8"/>
            <p:cNvSpPr/>
            <p:nvPr/>
          </p:nvSpPr>
          <p:spPr>
            <a:xfrm>
              <a:off x="3929058" y="4143380"/>
              <a:ext cx="357190" cy="357190"/>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fa-IR">
                <a:solidFill>
                  <a:srgbClr val="FF0000"/>
                </a:solidFill>
              </a:endParaRPr>
            </a:p>
          </p:txBody>
        </p:sp>
        <p:cxnSp>
          <p:nvCxnSpPr>
            <p:cNvPr id="11" name="Straight Arrow Connector 10"/>
            <p:cNvCxnSpPr>
              <a:stCxn id="4" idx="6"/>
              <a:endCxn id="8" idx="2"/>
            </p:cNvCxnSpPr>
            <p:nvPr/>
          </p:nvCxnSpPr>
          <p:spPr>
            <a:xfrm>
              <a:off x="1643042" y="2250273"/>
              <a:ext cx="2286016" cy="1000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6"/>
              <a:endCxn id="7" idx="2"/>
            </p:cNvCxnSpPr>
            <p:nvPr/>
          </p:nvCxnSpPr>
          <p:spPr>
            <a:xfrm>
              <a:off x="1643042" y="2250273"/>
              <a:ext cx="228601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6"/>
              <a:endCxn id="9" idx="2"/>
            </p:cNvCxnSpPr>
            <p:nvPr/>
          </p:nvCxnSpPr>
          <p:spPr>
            <a:xfrm>
              <a:off x="1643042" y="2250273"/>
              <a:ext cx="2286016" cy="20717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6"/>
              <a:endCxn id="7" idx="2"/>
            </p:cNvCxnSpPr>
            <p:nvPr/>
          </p:nvCxnSpPr>
          <p:spPr>
            <a:xfrm flipV="1">
              <a:off x="1643042" y="2250273"/>
              <a:ext cx="2286016" cy="100013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a:stCxn id="5" idx="6"/>
              <a:endCxn id="8" idx="2"/>
            </p:cNvCxnSpPr>
            <p:nvPr/>
          </p:nvCxnSpPr>
          <p:spPr>
            <a:xfrm>
              <a:off x="1643042" y="3250405"/>
              <a:ext cx="2286016"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5" idx="6"/>
              <a:endCxn id="9" idx="2"/>
            </p:cNvCxnSpPr>
            <p:nvPr/>
          </p:nvCxnSpPr>
          <p:spPr>
            <a:xfrm>
              <a:off x="1643042" y="3250405"/>
              <a:ext cx="2286016" cy="107157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a:stCxn id="6" idx="6"/>
              <a:endCxn id="9" idx="2"/>
            </p:cNvCxnSpPr>
            <p:nvPr/>
          </p:nvCxnSpPr>
          <p:spPr>
            <a:xfrm>
              <a:off x="1643042" y="4321975"/>
              <a:ext cx="2286016" cy="1588"/>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0" name="Straight Arrow Connector 29"/>
            <p:cNvCxnSpPr>
              <a:stCxn id="6" idx="6"/>
              <a:endCxn id="8" idx="2"/>
            </p:cNvCxnSpPr>
            <p:nvPr/>
          </p:nvCxnSpPr>
          <p:spPr>
            <a:xfrm flipV="1">
              <a:off x="1643042" y="3250405"/>
              <a:ext cx="2286016" cy="107157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33" name="Straight Arrow Connector 32"/>
            <p:cNvCxnSpPr>
              <a:stCxn id="6" idx="6"/>
              <a:endCxn id="7" idx="2"/>
            </p:cNvCxnSpPr>
            <p:nvPr/>
          </p:nvCxnSpPr>
          <p:spPr>
            <a:xfrm flipV="1">
              <a:off x="1643042" y="2250273"/>
              <a:ext cx="2286016" cy="2071702"/>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36" name="TextBox 35"/>
            <p:cNvSpPr txBox="1"/>
            <p:nvPr/>
          </p:nvSpPr>
          <p:spPr>
            <a:xfrm>
              <a:off x="1285852" y="2059536"/>
              <a:ext cx="428628" cy="369332"/>
            </a:xfrm>
            <a:prstGeom prst="rect">
              <a:avLst/>
            </a:prstGeom>
            <a:noFill/>
          </p:spPr>
          <p:txBody>
            <a:bodyPr wrap="square" rtlCol="1">
              <a:spAutoFit/>
            </a:bodyPr>
            <a:lstStyle/>
            <a:p>
              <a:r>
                <a:rPr lang="en-US" dirty="0"/>
                <a:t>x</a:t>
              </a:r>
              <a:r>
                <a:rPr lang="en-US" baseline="-25000" dirty="0"/>
                <a:t>1</a:t>
              </a:r>
              <a:endParaRPr lang="fa-IR" baseline="-25000" dirty="0"/>
            </a:p>
          </p:txBody>
        </p:sp>
        <p:sp>
          <p:nvSpPr>
            <p:cNvPr id="37" name="TextBox 36"/>
            <p:cNvSpPr txBox="1"/>
            <p:nvPr/>
          </p:nvSpPr>
          <p:spPr>
            <a:xfrm>
              <a:off x="1285852" y="3071810"/>
              <a:ext cx="428628" cy="369332"/>
            </a:xfrm>
            <a:prstGeom prst="rect">
              <a:avLst/>
            </a:prstGeom>
            <a:noFill/>
          </p:spPr>
          <p:txBody>
            <a:bodyPr wrap="square" rtlCol="1">
              <a:spAutoFit/>
            </a:bodyPr>
            <a:lstStyle/>
            <a:p>
              <a:r>
                <a:rPr lang="en-US" dirty="0"/>
                <a:t>x</a:t>
              </a:r>
              <a:r>
                <a:rPr lang="en-US" baseline="-25000" dirty="0"/>
                <a:t>i</a:t>
              </a:r>
              <a:endParaRPr lang="fa-IR" baseline="-25000" dirty="0"/>
            </a:p>
          </p:txBody>
        </p:sp>
        <p:sp>
          <p:nvSpPr>
            <p:cNvPr id="38" name="TextBox 37"/>
            <p:cNvSpPr txBox="1"/>
            <p:nvPr/>
          </p:nvSpPr>
          <p:spPr>
            <a:xfrm>
              <a:off x="1285852" y="4143380"/>
              <a:ext cx="428628" cy="369332"/>
            </a:xfrm>
            <a:prstGeom prst="rect">
              <a:avLst/>
            </a:prstGeom>
            <a:noFill/>
          </p:spPr>
          <p:txBody>
            <a:bodyPr wrap="square" rtlCol="1">
              <a:spAutoFit/>
            </a:bodyPr>
            <a:lstStyle/>
            <a:p>
              <a:r>
                <a:rPr lang="en-US" dirty="0" err="1"/>
                <a:t>x</a:t>
              </a:r>
              <a:r>
                <a:rPr lang="en-US" baseline="-25000" dirty="0" err="1"/>
                <a:t>n</a:t>
              </a:r>
              <a:endParaRPr lang="fa-IR" baseline="-25000" dirty="0"/>
            </a:p>
          </p:txBody>
        </p:sp>
        <p:cxnSp>
          <p:nvCxnSpPr>
            <p:cNvPr id="40" name="Straight Connector 39"/>
            <p:cNvCxnSpPr/>
            <p:nvPr/>
          </p:nvCxnSpPr>
          <p:spPr>
            <a:xfrm rot="5400000">
              <a:off x="1250927" y="2749545"/>
              <a:ext cx="357190" cy="1588"/>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250927" y="3821115"/>
              <a:ext cx="357190" cy="1588"/>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3963982" y="2749545"/>
              <a:ext cx="357190" cy="1588"/>
            </a:xfrm>
            <a:prstGeom prst="line">
              <a:avLst/>
            </a:prstGeom>
            <a:ln w="25400">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3963982" y="3821115"/>
              <a:ext cx="357190" cy="1588"/>
            </a:xfrm>
            <a:prstGeom prst="line">
              <a:avLst/>
            </a:prstGeom>
            <a:ln w="25400">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929058" y="2071678"/>
              <a:ext cx="428628" cy="369332"/>
            </a:xfrm>
            <a:prstGeom prst="rect">
              <a:avLst/>
            </a:prstGeom>
            <a:noFill/>
          </p:spPr>
          <p:txBody>
            <a:bodyPr wrap="square" rtlCol="1">
              <a:spAutoFit/>
            </a:bodyPr>
            <a:lstStyle/>
            <a:p>
              <a:r>
                <a:rPr lang="en-US" dirty="0"/>
                <a:t>y</a:t>
              </a:r>
              <a:r>
                <a:rPr lang="en-US" baseline="-25000" dirty="0"/>
                <a:t>1</a:t>
              </a:r>
              <a:endParaRPr lang="fa-IR" baseline="-25000" dirty="0"/>
            </a:p>
          </p:txBody>
        </p:sp>
        <p:sp>
          <p:nvSpPr>
            <p:cNvPr id="45" name="TextBox 44"/>
            <p:cNvSpPr txBox="1"/>
            <p:nvPr/>
          </p:nvSpPr>
          <p:spPr>
            <a:xfrm>
              <a:off x="3929058" y="3059668"/>
              <a:ext cx="428628" cy="369332"/>
            </a:xfrm>
            <a:prstGeom prst="rect">
              <a:avLst/>
            </a:prstGeom>
            <a:noFill/>
          </p:spPr>
          <p:txBody>
            <a:bodyPr wrap="square" rtlCol="1">
              <a:spAutoFit/>
            </a:bodyPr>
            <a:lstStyle/>
            <a:p>
              <a:r>
                <a:rPr lang="en-US" dirty="0" err="1"/>
                <a:t>y</a:t>
              </a:r>
              <a:r>
                <a:rPr lang="en-US" baseline="-25000" dirty="0" err="1"/>
                <a:t>j</a:t>
              </a:r>
              <a:endParaRPr lang="fa-IR" baseline="-25000" dirty="0"/>
            </a:p>
          </p:txBody>
        </p:sp>
        <p:sp>
          <p:nvSpPr>
            <p:cNvPr id="46" name="TextBox 45"/>
            <p:cNvSpPr txBox="1"/>
            <p:nvPr/>
          </p:nvSpPr>
          <p:spPr>
            <a:xfrm>
              <a:off x="3929058" y="4131238"/>
              <a:ext cx="428628" cy="369332"/>
            </a:xfrm>
            <a:prstGeom prst="rect">
              <a:avLst/>
            </a:prstGeom>
            <a:noFill/>
          </p:spPr>
          <p:txBody>
            <a:bodyPr wrap="square" rtlCol="1">
              <a:spAutoFit/>
            </a:bodyPr>
            <a:lstStyle/>
            <a:p>
              <a:r>
                <a:rPr lang="en-US" dirty="0" err="1"/>
                <a:t>y</a:t>
              </a:r>
              <a:r>
                <a:rPr lang="en-US" baseline="-25000" dirty="0" err="1"/>
                <a:t>m</a:t>
              </a:r>
              <a:endParaRPr lang="fa-IR" baseline="-25000" dirty="0"/>
            </a:p>
          </p:txBody>
        </p:sp>
      </p:grpSp>
      <p:pic>
        <p:nvPicPr>
          <p:cNvPr id="1040" name="Picture 1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786446" y="1784388"/>
            <a:ext cx="1594522" cy="257181"/>
          </a:xfrm>
          <a:prstGeom prst="rect">
            <a:avLst/>
          </a:prstGeom>
          <a:noFill/>
        </p:spPr>
      </p:pic>
      <p:pic>
        <p:nvPicPr>
          <p:cNvPr id="1039" name="Picture 1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884190" y="2070140"/>
            <a:ext cx="1616768" cy="290513"/>
          </a:xfrm>
          <a:prstGeom prst="rect">
            <a:avLst/>
          </a:prstGeom>
          <a:noFill/>
        </p:spPr>
      </p:pic>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1042" name="Rectangle 18"/>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1043" name="Rectangle 19"/>
          <p:cNvSpPr>
            <a:spLocks noChangeArrowheads="1"/>
          </p:cNvSpPr>
          <p:nvPr/>
        </p:nvSpPr>
        <p:spPr bwMode="auto">
          <a:xfrm>
            <a:off x="0" y="866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1044" name="Rectangle 20"/>
          <p:cNvSpPr>
            <a:spLocks noChangeArrowheads="1"/>
          </p:cNvSpPr>
          <p:nvPr/>
        </p:nvSpPr>
        <p:spPr bwMode="auto">
          <a:xfrm>
            <a:off x="0" y="1057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1045" name="Rectangle 21"/>
          <p:cNvSpPr>
            <a:spLocks noChangeArrowheads="1"/>
          </p:cNvSpPr>
          <p:nvPr/>
        </p:nvSpPr>
        <p:spPr bwMode="auto">
          <a:xfrm>
            <a:off x="0" y="1247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1046" name="Rectangle 22"/>
          <p:cNvSpPr>
            <a:spLocks noChangeArrowheads="1"/>
          </p:cNvSpPr>
          <p:nvPr/>
        </p:nvSpPr>
        <p:spPr bwMode="auto">
          <a:xfrm>
            <a:off x="0" y="1484784"/>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69" name="TextBox 68"/>
          <p:cNvSpPr txBox="1"/>
          <p:nvPr/>
        </p:nvSpPr>
        <p:spPr>
          <a:xfrm>
            <a:off x="4500562" y="1784388"/>
            <a:ext cx="1428760" cy="307777"/>
          </a:xfrm>
          <a:prstGeom prst="rect">
            <a:avLst/>
          </a:prstGeom>
          <a:noFill/>
        </p:spPr>
        <p:txBody>
          <a:bodyPr wrap="square" rtlCol="1">
            <a:spAutoFit/>
          </a:bodyPr>
          <a:lstStyle/>
          <a:p>
            <a:r>
              <a:rPr lang="en-US" sz="1400" b="1" dirty="0">
                <a:solidFill>
                  <a:srgbClr val="FF0000"/>
                </a:solidFill>
              </a:rPr>
              <a:t>Input pattern:</a:t>
            </a:r>
            <a:endParaRPr lang="fa-IR" sz="1400" b="1" dirty="0">
              <a:solidFill>
                <a:srgbClr val="FF0000"/>
              </a:solidFill>
            </a:endParaRPr>
          </a:p>
        </p:txBody>
      </p:sp>
      <p:sp>
        <p:nvSpPr>
          <p:cNvPr id="70" name="TextBox 69"/>
          <p:cNvSpPr txBox="1"/>
          <p:nvPr/>
        </p:nvSpPr>
        <p:spPr>
          <a:xfrm>
            <a:off x="4500562" y="2048115"/>
            <a:ext cx="1428760" cy="307777"/>
          </a:xfrm>
          <a:prstGeom prst="rect">
            <a:avLst/>
          </a:prstGeom>
          <a:noFill/>
        </p:spPr>
        <p:txBody>
          <a:bodyPr wrap="square" rtlCol="1">
            <a:spAutoFit/>
          </a:bodyPr>
          <a:lstStyle/>
          <a:p>
            <a:r>
              <a:rPr lang="en-US" sz="1400" b="1" dirty="0">
                <a:solidFill>
                  <a:srgbClr val="0070C0"/>
                </a:solidFill>
              </a:rPr>
              <a:t>Output pattern:</a:t>
            </a:r>
            <a:endParaRPr lang="fa-IR" sz="1400" b="1" dirty="0">
              <a:solidFill>
                <a:srgbClr val="0070C0"/>
              </a:solidFill>
            </a:endParaRPr>
          </a:p>
        </p:txBody>
      </p:sp>
      <p:sp>
        <p:nvSpPr>
          <p:cNvPr id="71" name="TextBox 70"/>
          <p:cNvSpPr txBox="1"/>
          <p:nvPr/>
        </p:nvSpPr>
        <p:spPr>
          <a:xfrm>
            <a:off x="4500562" y="2498768"/>
            <a:ext cx="1428760" cy="307777"/>
          </a:xfrm>
          <a:prstGeom prst="rect">
            <a:avLst/>
          </a:prstGeom>
          <a:noFill/>
        </p:spPr>
        <p:txBody>
          <a:bodyPr wrap="square" rtlCol="1">
            <a:spAutoFit/>
          </a:bodyPr>
          <a:lstStyle/>
          <a:p>
            <a:r>
              <a:rPr lang="en-US" sz="1400" b="1" dirty="0">
                <a:solidFill>
                  <a:srgbClr val="C00000"/>
                </a:solidFill>
              </a:rPr>
              <a:t>Weight Matrix</a:t>
            </a:r>
            <a:endParaRPr lang="fa-IR" sz="1400" b="1" dirty="0">
              <a:solidFill>
                <a:srgbClr val="C00000"/>
              </a:solidFill>
            </a:endParaRPr>
          </a:p>
        </p:txBody>
      </p:sp>
      <p:sp>
        <p:nvSpPr>
          <p:cNvPr id="72" name="Rectangle 71"/>
          <p:cNvSpPr/>
          <p:nvPr/>
        </p:nvSpPr>
        <p:spPr>
          <a:xfrm>
            <a:off x="4572000" y="2998834"/>
            <a:ext cx="3137269" cy="584775"/>
          </a:xfrm>
          <a:prstGeom prst="rect">
            <a:avLst/>
          </a:prstGeom>
        </p:spPr>
        <p:txBody>
          <a:bodyPr wrap="none">
            <a:spAutoFit/>
          </a:bodyPr>
          <a:lstStyle/>
          <a:p>
            <a:r>
              <a:rPr lang="en-US" sz="1600" b="1" dirty="0">
                <a:solidFill>
                  <a:srgbClr val="C00000"/>
                </a:solidFill>
              </a:rPr>
              <a:t>Activation Function:  </a:t>
            </a:r>
            <a:r>
              <a:rPr lang="en-US" sz="1600" b="1" dirty="0"/>
              <a:t>Sign Function</a:t>
            </a:r>
          </a:p>
          <a:p>
            <a:r>
              <a:rPr lang="en-US" sz="1600" b="1" dirty="0">
                <a:solidFill>
                  <a:srgbClr val="C00000"/>
                </a:solidFill>
              </a:rPr>
              <a:t>Output Patterns: </a:t>
            </a:r>
            <a:r>
              <a:rPr lang="en-US" sz="1600" b="1" dirty="0"/>
              <a:t>Bipolar/Binary </a:t>
            </a:r>
          </a:p>
        </p:txBody>
      </p:sp>
      <p:sp>
        <p:nvSpPr>
          <p:cNvPr id="73" name="TextBox 72"/>
          <p:cNvSpPr txBox="1"/>
          <p:nvPr/>
        </p:nvSpPr>
        <p:spPr>
          <a:xfrm>
            <a:off x="821505" y="5548577"/>
            <a:ext cx="750099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1">
            <a:spAutoFit/>
          </a:bodyPr>
          <a:lstStyle/>
          <a:p>
            <a:r>
              <a:rPr lang="en-US" dirty="0">
                <a:solidFill>
                  <a:srgbClr val="FF0000"/>
                </a:solidFill>
              </a:rPr>
              <a:t>Aim</a:t>
            </a:r>
            <a:r>
              <a:rPr lang="en-US" dirty="0"/>
              <a:t>: the weight matrix W is learned in order that for each pair of input-output Patterns:  (s(p),t(p)), (p=1..P),   y  =f(s(p)</a:t>
            </a:r>
            <a:r>
              <a:rPr lang="en-US" baseline="30000" dirty="0"/>
              <a:t>T</a:t>
            </a:r>
            <a:r>
              <a:rPr lang="en-US" dirty="0"/>
              <a:t>W)</a:t>
            </a:r>
            <a:r>
              <a:rPr lang="en-US" dirty="0">
                <a:sym typeface="Wingdings" pitchFamily="2" charset="2"/>
              </a:rPr>
              <a:t>t(p)</a:t>
            </a:r>
            <a:endParaRPr lang="fa-IR" dirty="0"/>
          </a:p>
        </p:txBody>
      </p:sp>
      <p:sp>
        <p:nvSpPr>
          <p:cNvPr id="74" name="TextBox 73"/>
          <p:cNvSpPr txBox="1"/>
          <p:nvPr/>
        </p:nvSpPr>
        <p:spPr>
          <a:xfrm>
            <a:off x="1142976" y="4213280"/>
            <a:ext cx="7429552" cy="584775"/>
          </a:xfrm>
          <a:prstGeom prst="rect">
            <a:avLst/>
          </a:prstGeom>
          <a:noFill/>
        </p:spPr>
        <p:txBody>
          <a:bodyPr wrap="square" rtlCol="1">
            <a:spAutoFit/>
          </a:bodyPr>
          <a:lstStyle/>
          <a:p>
            <a:r>
              <a:rPr lang="en-US" dirty="0">
                <a:solidFill>
                  <a:srgbClr val="FF0000"/>
                </a:solidFill>
              </a:rPr>
              <a:t>Auto-Associative Memory </a:t>
            </a:r>
            <a:r>
              <a:rPr lang="en-US" dirty="0"/>
              <a:t>: </a:t>
            </a:r>
            <a:r>
              <a:rPr lang="en-US" sz="1400" dirty="0"/>
              <a:t>the output patterns and the input patterns are the same in the learning phase. However, in the real cases, the input pattern is deformed or disturbed with noise.</a:t>
            </a:r>
            <a:endParaRPr lang="fa-IR" sz="1400" dirty="0"/>
          </a:p>
        </p:txBody>
      </p:sp>
      <p:sp>
        <p:nvSpPr>
          <p:cNvPr id="75" name="Rectangle 74"/>
          <p:cNvSpPr/>
          <p:nvPr/>
        </p:nvSpPr>
        <p:spPr>
          <a:xfrm>
            <a:off x="1108308" y="4813063"/>
            <a:ext cx="6786610" cy="584775"/>
          </a:xfrm>
          <a:prstGeom prst="rect">
            <a:avLst/>
          </a:prstGeom>
        </p:spPr>
        <p:txBody>
          <a:bodyPr wrap="square">
            <a:spAutoFit/>
          </a:bodyPr>
          <a:lstStyle/>
          <a:p>
            <a:r>
              <a:rPr lang="en-US" dirty="0" err="1">
                <a:solidFill>
                  <a:srgbClr val="FF0000"/>
                </a:solidFill>
              </a:rPr>
              <a:t>Hetro</a:t>
            </a:r>
            <a:r>
              <a:rPr lang="en-US" dirty="0">
                <a:solidFill>
                  <a:srgbClr val="FF0000"/>
                </a:solidFill>
              </a:rPr>
              <a:t>-Associative Memory </a:t>
            </a:r>
            <a:r>
              <a:rPr lang="en-US" dirty="0"/>
              <a:t>: </a:t>
            </a:r>
            <a:r>
              <a:rPr lang="en-US" sz="1400" dirty="0"/>
              <a:t>the output patterns and the input patterns are not the same in learning phase but in real cases the input patterns are deformed or disturbed</a:t>
            </a:r>
            <a:endParaRPr lang="fa-IR" sz="1400" dirty="0"/>
          </a:p>
        </p:txBody>
      </p:sp>
      <p:sp>
        <p:nvSpPr>
          <p:cNvPr id="1048" name="Rectangle 2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1049" name="Rectangle 25"/>
          <p:cNvSpPr>
            <a:spLocks noChangeArrowheads="1"/>
          </p:cNvSpPr>
          <p:nvPr/>
        </p:nvSpPr>
        <p:spPr bwMode="auto">
          <a:xfrm>
            <a:off x="0" y="923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1051" name="Rectangle 2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1050" name="Picture 26"/>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786446" y="2427330"/>
            <a:ext cx="1819275" cy="466725"/>
          </a:xfrm>
          <a:prstGeom prst="rect">
            <a:avLst/>
          </a:prstGeom>
          <a:noFill/>
        </p:spPr>
      </p:pic>
      <p:sp>
        <p:nvSpPr>
          <p:cNvPr id="1052" name="Rectangle 28"/>
          <p:cNvSpPr>
            <a:spLocks noChangeArrowheads="1"/>
          </p:cNvSpPr>
          <p:nvPr/>
        </p:nvSpPr>
        <p:spPr bwMode="auto">
          <a:xfrm>
            <a:off x="0" y="923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1054" name="Rectangle 3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1055" name="Rectangle 31"/>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52" name="Slide Number Placeholder 51"/>
          <p:cNvSpPr>
            <a:spLocks noGrp="1"/>
          </p:cNvSpPr>
          <p:nvPr>
            <p:ph type="sldNum" sz="quarter" idx="12"/>
          </p:nvPr>
        </p:nvSpPr>
        <p:spPr>
          <a:xfrm>
            <a:off x="6553200" y="6356350"/>
            <a:ext cx="2133600" cy="365125"/>
          </a:xfrm>
        </p:spPr>
        <p:txBody>
          <a:bodyPr/>
          <a:lstStyle/>
          <a:p>
            <a:fld id="{B6F15528-21DE-4FAA-801E-634DDDAF4B2B}" type="slidenum">
              <a:rPr lang="en-US" smtClean="0"/>
              <a:pPr/>
              <a:t>8</a:t>
            </a:fld>
            <a:endParaRPr lang="en-US"/>
          </a:p>
        </p:txBody>
      </p:sp>
      <p:sp>
        <p:nvSpPr>
          <p:cNvPr id="53" name="Footer Placeholder 52"/>
          <p:cNvSpPr>
            <a:spLocks noGrp="1"/>
          </p:cNvSpPr>
          <p:nvPr>
            <p:ph type="ftr" sz="quarter" idx="11"/>
          </p:nvPr>
        </p:nvSpPr>
        <p:spPr>
          <a:xfrm>
            <a:off x="3124200" y="6356350"/>
            <a:ext cx="2895600" cy="365125"/>
          </a:xfrm>
        </p:spPr>
        <p:txBody>
          <a:bodyPr/>
          <a:lstStyle/>
          <a:p>
            <a:r>
              <a:rPr lang="en-US" dirty="0"/>
              <a:t>Ahmad </a:t>
            </a:r>
            <a:r>
              <a:rPr lang="en-US" dirty="0" err="1"/>
              <a:t>Kalhor</a:t>
            </a:r>
            <a:r>
              <a:rPr lang="en-US" dirty="0"/>
              <a:t>- University of Tehran</a:t>
            </a:r>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4097" name="Picture 1"/>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715008" y="3927528"/>
            <a:ext cx="809625" cy="1714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a:t>Pattern Association Algorithm by </a:t>
            </a:r>
            <a:r>
              <a:rPr lang="en-US" sz="2400" b="1" dirty="0" err="1">
                <a:solidFill>
                  <a:srgbClr val="00B050"/>
                </a:solidFill>
              </a:rPr>
              <a:t>Hebbian</a:t>
            </a:r>
            <a:r>
              <a:rPr lang="en-US" sz="2400" b="1" dirty="0">
                <a:solidFill>
                  <a:srgbClr val="00B050"/>
                </a:solidFill>
              </a:rPr>
              <a:t> Learning Rule</a:t>
            </a:r>
            <a:endParaRPr lang="fa-IR" sz="2400" b="1" dirty="0">
              <a:solidFill>
                <a:srgbClr val="00B050"/>
              </a:solidFill>
            </a:endParaRPr>
          </a:p>
        </p:txBody>
      </p:sp>
      <p:sp>
        <p:nvSpPr>
          <p:cNvPr id="3" name="Content Placeholder 2"/>
          <p:cNvSpPr>
            <a:spLocks noGrp="1"/>
          </p:cNvSpPr>
          <p:nvPr>
            <p:ph idx="1"/>
          </p:nvPr>
        </p:nvSpPr>
        <p:spPr>
          <a:xfrm>
            <a:off x="447646" y="1571613"/>
            <a:ext cx="8229600" cy="4500593"/>
          </a:xfrm>
        </p:spPr>
        <p:style>
          <a:lnRef idx="2">
            <a:schemeClr val="accent2"/>
          </a:lnRef>
          <a:fillRef idx="1">
            <a:schemeClr val="lt1"/>
          </a:fillRef>
          <a:effectRef idx="0">
            <a:schemeClr val="accent2"/>
          </a:effectRef>
          <a:fontRef idx="minor">
            <a:schemeClr val="dk1"/>
          </a:fontRef>
        </p:style>
        <p:txBody>
          <a:bodyPr>
            <a:normAutofit/>
          </a:bodyPr>
          <a:lstStyle/>
          <a:p>
            <a:pPr>
              <a:buNone/>
            </a:pPr>
            <a:r>
              <a:rPr lang="en-US" sz="2000" dirty="0">
                <a:solidFill>
                  <a:srgbClr val="7030A0"/>
                </a:solidFill>
              </a:rPr>
              <a:t>Step1: </a:t>
            </a:r>
            <a:r>
              <a:rPr lang="en-US" sz="2400" dirty="0"/>
              <a:t>Initialize the weight matrix: </a:t>
            </a:r>
            <a:r>
              <a:rPr lang="en-US" sz="2400" dirty="0" err="1">
                <a:solidFill>
                  <a:srgbClr val="0070C0"/>
                </a:solidFill>
              </a:rPr>
              <a:t>w</a:t>
            </a:r>
            <a:r>
              <a:rPr lang="en-US" sz="2400" baseline="-25000" dirty="0" err="1">
                <a:solidFill>
                  <a:srgbClr val="0070C0"/>
                </a:solidFill>
              </a:rPr>
              <a:t>ij</a:t>
            </a:r>
            <a:r>
              <a:rPr lang="en-US" sz="2400" dirty="0">
                <a:solidFill>
                  <a:srgbClr val="0070C0"/>
                </a:solidFill>
              </a:rPr>
              <a:t>=0 (</a:t>
            </a:r>
            <a:r>
              <a:rPr lang="en-US" sz="2400" dirty="0" err="1">
                <a:solidFill>
                  <a:srgbClr val="0070C0"/>
                </a:solidFill>
              </a:rPr>
              <a:t>i</a:t>
            </a:r>
            <a:r>
              <a:rPr lang="en-US" sz="2400" dirty="0">
                <a:solidFill>
                  <a:srgbClr val="0070C0"/>
                </a:solidFill>
              </a:rPr>
              <a:t>=1..n, j=1…m)</a:t>
            </a:r>
          </a:p>
          <a:p>
            <a:pPr>
              <a:buNone/>
            </a:pPr>
            <a:r>
              <a:rPr lang="en-US" sz="2000" dirty="0">
                <a:solidFill>
                  <a:srgbClr val="7030A0"/>
                </a:solidFill>
              </a:rPr>
              <a:t>Step2: </a:t>
            </a:r>
            <a:r>
              <a:rPr lang="en-US" sz="2400" dirty="0"/>
              <a:t>For each input-output pair ({s(p),t(p)}, p=1,2,….,P) do following steps:          </a:t>
            </a:r>
            <a:r>
              <a:rPr lang="en-US" sz="1600" b="1" i="1" dirty="0" err="1">
                <a:solidFill>
                  <a:srgbClr val="FF0000"/>
                </a:solidFill>
              </a:rPr>
              <a:t>s</a:t>
            </a:r>
            <a:r>
              <a:rPr lang="en-US" sz="1600" b="1" baseline="30000" dirty="0" err="1">
                <a:solidFill>
                  <a:srgbClr val="FF0000"/>
                </a:solidFill>
              </a:rPr>
              <a:t>T</a:t>
            </a:r>
            <a:r>
              <a:rPr lang="en-US" sz="1600" dirty="0">
                <a:solidFill>
                  <a:srgbClr val="FF0000"/>
                </a:solidFill>
              </a:rPr>
              <a:t>=[</a:t>
            </a:r>
            <a:r>
              <a:rPr lang="en-US" sz="1600" i="1" dirty="0">
                <a:solidFill>
                  <a:srgbClr val="FF0000"/>
                </a:solidFill>
              </a:rPr>
              <a:t>s</a:t>
            </a:r>
            <a:r>
              <a:rPr lang="en-US" sz="1600" baseline="-25000" dirty="0">
                <a:solidFill>
                  <a:srgbClr val="FF0000"/>
                </a:solidFill>
              </a:rPr>
              <a:t>1</a:t>
            </a:r>
            <a:r>
              <a:rPr lang="en-US" sz="1600" dirty="0">
                <a:solidFill>
                  <a:srgbClr val="FF0000"/>
                </a:solidFill>
              </a:rPr>
              <a:t> …</a:t>
            </a:r>
            <a:r>
              <a:rPr lang="en-US" sz="1600" i="1" dirty="0" err="1">
                <a:solidFill>
                  <a:srgbClr val="FF0000"/>
                </a:solidFill>
              </a:rPr>
              <a:t>s</a:t>
            </a:r>
            <a:r>
              <a:rPr lang="en-US" sz="1600" baseline="-25000" dirty="0" err="1">
                <a:solidFill>
                  <a:srgbClr val="FF0000"/>
                </a:solidFill>
              </a:rPr>
              <a:t>i</a:t>
            </a:r>
            <a:r>
              <a:rPr lang="en-US" sz="1600" dirty="0">
                <a:solidFill>
                  <a:srgbClr val="FF0000"/>
                </a:solidFill>
              </a:rPr>
              <a:t>…</a:t>
            </a:r>
            <a:r>
              <a:rPr lang="en-US" sz="1600" i="1" dirty="0" err="1">
                <a:solidFill>
                  <a:srgbClr val="FF0000"/>
                </a:solidFill>
              </a:rPr>
              <a:t>s</a:t>
            </a:r>
            <a:r>
              <a:rPr lang="en-US" sz="1600" baseline="-25000" dirty="0" err="1">
                <a:solidFill>
                  <a:srgbClr val="FF0000"/>
                </a:solidFill>
              </a:rPr>
              <a:t>n</a:t>
            </a:r>
            <a:r>
              <a:rPr lang="en-US" sz="1600" dirty="0">
                <a:solidFill>
                  <a:srgbClr val="FF0000"/>
                </a:solidFill>
              </a:rPr>
              <a:t>]            </a:t>
            </a:r>
            <a:r>
              <a:rPr lang="en-US" sz="1600" b="1" i="1" dirty="0" err="1">
                <a:solidFill>
                  <a:srgbClr val="FF0000"/>
                </a:solidFill>
              </a:rPr>
              <a:t>t</a:t>
            </a:r>
            <a:r>
              <a:rPr lang="en-US" sz="1600" b="1" baseline="30000" dirty="0" err="1">
                <a:solidFill>
                  <a:srgbClr val="FF0000"/>
                </a:solidFill>
              </a:rPr>
              <a:t>T</a:t>
            </a:r>
            <a:r>
              <a:rPr lang="en-US" sz="1600" dirty="0">
                <a:solidFill>
                  <a:srgbClr val="FF0000"/>
                </a:solidFill>
              </a:rPr>
              <a:t>=[</a:t>
            </a:r>
            <a:r>
              <a:rPr lang="en-US" sz="1600" i="1" dirty="0">
                <a:solidFill>
                  <a:srgbClr val="FF0000"/>
                </a:solidFill>
              </a:rPr>
              <a:t>t</a:t>
            </a:r>
            <a:r>
              <a:rPr lang="en-US" sz="1600" baseline="-25000" dirty="0">
                <a:solidFill>
                  <a:srgbClr val="FF0000"/>
                </a:solidFill>
              </a:rPr>
              <a:t>1</a:t>
            </a:r>
            <a:r>
              <a:rPr lang="en-US" sz="1600" dirty="0">
                <a:solidFill>
                  <a:srgbClr val="FF0000"/>
                </a:solidFill>
              </a:rPr>
              <a:t>….</a:t>
            </a:r>
            <a:r>
              <a:rPr lang="en-US" sz="1600" i="1" dirty="0" err="1">
                <a:solidFill>
                  <a:srgbClr val="FF0000"/>
                </a:solidFill>
              </a:rPr>
              <a:t>t</a:t>
            </a:r>
            <a:r>
              <a:rPr lang="en-US" sz="1600" baseline="-25000" dirty="0" err="1">
                <a:solidFill>
                  <a:srgbClr val="FF0000"/>
                </a:solidFill>
              </a:rPr>
              <a:t>j</a:t>
            </a:r>
            <a:r>
              <a:rPr lang="en-US" sz="1600" dirty="0">
                <a:solidFill>
                  <a:srgbClr val="FF0000"/>
                </a:solidFill>
              </a:rPr>
              <a:t>….</a:t>
            </a:r>
            <a:r>
              <a:rPr lang="en-US" sz="1600" i="1" dirty="0">
                <a:solidFill>
                  <a:srgbClr val="FF0000"/>
                </a:solidFill>
              </a:rPr>
              <a:t>t</a:t>
            </a:r>
            <a:r>
              <a:rPr lang="en-US" sz="1600" baseline="-25000" dirty="0">
                <a:solidFill>
                  <a:srgbClr val="FF0000"/>
                </a:solidFill>
              </a:rPr>
              <a:t>m</a:t>
            </a:r>
            <a:r>
              <a:rPr lang="en-US" sz="1600" dirty="0">
                <a:solidFill>
                  <a:srgbClr val="FF0000"/>
                </a:solidFill>
              </a:rPr>
              <a:t>]</a:t>
            </a:r>
          </a:p>
          <a:p>
            <a:pPr>
              <a:buNone/>
            </a:pPr>
            <a:r>
              <a:rPr lang="en-US" sz="2000" dirty="0">
                <a:solidFill>
                  <a:srgbClr val="00B0F0"/>
                </a:solidFill>
              </a:rPr>
              <a:t>Step3</a:t>
            </a:r>
            <a:r>
              <a:rPr lang="en-US" sz="2000" dirty="0">
                <a:solidFill>
                  <a:srgbClr val="7030A0"/>
                </a:solidFill>
              </a:rPr>
              <a:t>: </a:t>
            </a:r>
            <a:r>
              <a:rPr lang="en-US" sz="2400" dirty="0"/>
              <a:t>For </a:t>
            </a:r>
            <a:r>
              <a:rPr lang="en-US" sz="2400" dirty="0" err="1"/>
              <a:t>i</a:t>
            </a:r>
            <a:r>
              <a:rPr lang="en-US" sz="2400" dirty="0"/>
              <a:t>=1…n    </a:t>
            </a:r>
            <a:r>
              <a:rPr lang="en-US" sz="2400" dirty="0" err="1"/>
              <a:t>s</a:t>
            </a:r>
            <a:r>
              <a:rPr lang="en-US" sz="2400" baseline="-25000" dirty="0" err="1"/>
              <a:t>i</a:t>
            </a:r>
            <a:r>
              <a:rPr lang="en-US" sz="2400" dirty="0"/>
              <a:t> </a:t>
            </a:r>
            <a:r>
              <a:rPr lang="en-US" sz="2400" dirty="0">
                <a:sym typeface="Wingdings" pitchFamily="2" charset="2"/>
              </a:rPr>
              <a:t></a:t>
            </a:r>
            <a:r>
              <a:rPr lang="en-US" sz="2400" dirty="0"/>
              <a:t>x</a:t>
            </a:r>
            <a:r>
              <a:rPr lang="en-US" sz="2400" baseline="-25000" dirty="0"/>
              <a:t>i</a:t>
            </a:r>
          </a:p>
          <a:p>
            <a:pPr>
              <a:buNone/>
            </a:pPr>
            <a:r>
              <a:rPr lang="en-US" sz="2000" dirty="0">
                <a:solidFill>
                  <a:srgbClr val="00B0F0"/>
                </a:solidFill>
              </a:rPr>
              <a:t>Step4</a:t>
            </a:r>
            <a:r>
              <a:rPr lang="en-US" sz="2000" dirty="0">
                <a:solidFill>
                  <a:srgbClr val="7030A0"/>
                </a:solidFill>
              </a:rPr>
              <a:t>: </a:t>
            </a:r>
            <a:r>
              <a:rPr lang="en-US" sz="2400" dirty="0"/>
              <a:t>For j=1…m   </a:t>
            </a:r>
            <a:r>
              <a:rPr lang="en-US" sz="2400" dirty="0" err="1"/>
              <a:t>t</a:t>
            </a:r>
            <a:r>
              <a:rPr lang="en-US" sz="2400" baseline="-25000" dirty="0" err="1"/>
              <a:t>j</a:t>
            </a:r>
            <a:r>
              <a:rPr lang="en-US" sz="2400" dirty="0"/>
              <a:t> </a:t>
            </a:r>
            <a:r>
              <a:rPr lang="en-US" sz="2400" dirty="0">
                <a:sym typeface="Wingdings" pitchFamily="2" charset="2"/>
              </a:rPr>
              <a:t></a:t>
            </a:r>
            <a:r>
              <a:rPr lang="en-US" sz="2400" dirty="0" err="1"/>
              <a:t>y</a:t>
            </a:r>
            <a:r>
              <a:rPr lang="en-US" sz="2400" baseline="-25000" dirty="0" err="1"/>
              <a:t>j</a:t>
            </a:r>
            <a:endParaRPr lang="en-US" sz="2400" baseline="-25000" dirty="0"/>
          </a:p>
          <a:p>
            <a:pPr>
              <a:buNone/>
            </a:pPr>
            <a:r>
              <a:rPr lang="en-US" sz="2000" dirty="0">
                <a:solidFill>
                  <a:srgbClr val="00B0F0"/>
                </a:solidFill>
              </a:rPr>
              <a:t>Step5</a:t>
            </a:r>
            <a:r>
              <a:rPr lang="en-US" sz="2000" dirty="0">
                <a:solidFill>
                  <a:srgbClr val="0070C0"/>
                </a:solidFill>
              </a:rPr>
              <a:t>:</a:t>
            </a:r>
            <a:r>
              <a:rPr lang="en-US" sz="2400" dirty="0">
                <a:solidFill>
                  <a:srgbClr val="FF0000"/>
                </a:solidFill>
              </a:rPr>
              <a:t> </a:t>
            </a:r>
            <a:r>
              <a:rPr lang="en-US" sz="2400" dirty="0" err="1"/>
              <a:t>w</a:t>
            </a:r>
            <a:r>
              <a:rPr lang="en-US" sz="2400" baseline="-25000" dirty="0" err="1"/>
              <a:t>ij</a:t>
            </a:r>
            <a:r>
              <a:rPr lang="en-US" sz="2400" baseline="30000" dirty="0"/>
              <a:t>+</a:t>
            </a:r>
            <a:r>
              <a:rPr lang="en-US" sz="2400" baseline="-25000" dirty="0"/>
              <a:t> </a:t>
            </a:r>
            <a:r>
              <a:rPr lang="en-US" sz="2400" dirty="0"/>
              <a:t>:=</a:t>
            </a:r>
            <a:r>
              <a:rPr lang="en-US" sz="2400" dirty="0" err="1"/>
              <a:t>w</a:t>
            </a:r>
            <a:r>
              <a:rPr lang="en-US" sz="2400" baseline="-25000" dirty="0" err="1"/>
              <a:t>ij</a:t>
            </a:r>
            <a:r>
              <a:rPr lang="en-US" sz="2400" baseline="30000" dirty="0"/>
              <a:t>-</a:t>
            </a:r>
            <a:r>
              <a:rPr lang="en-US" sz="2400" dirty="0"/>
              <a:t>+</a:t>
            </a:r>
            <a:r>
              <a:rPr lang="en-US" sz="2400" dirty="0" err="1"/>
              <a:t>x</a:t>
            </a:r>
            <a:r>
              <a:rPr lang="en-US" sz="2400" baseline="-25000" dirty="0" err="1"/>
              <a:t>i</a:t>
            </a:r>
            <a:r>
              <a:rPr lang="en-US" sz="2400" dirty="0" err="1"/>
              <a:t>y</a:t>
            </a:r>
            <a:r>
              <a:rPr lang="en-US" sz="2400" baseline="-25000" dirty="0" err="1"/>
              <a:t>j</a:t>
            </a:r>
            <a:r>
              <a:rPr lang="en-US" sz="2400" baseline="-25000" dirty="0"/>
              <a:t> </a:t>
            </a:r>
          </a:p>
          <a:p>
            <a:pPr>
              <a:buNone/>
            </a:pPr>
            <a:r>
              <a:rPr lang="en-US" sz="2400" b="1" baseline="-25000" dirty="0">
                <a:solidFill>
                  <a:srgbClr val="FF0000"/>
                </a:solidFill>
              </a:rPr>
              <a:t>End</a:t>
            </a:r>
          </a:p>
          <a:p>
            <a:pPr>
              <a:buNone/>
            </a:pPr>
            <a:endParaRPr lang="en-US" sz="2400" b="1" baseline="-25000" dirty="0"/>
          </a:p>
          <a:p>
            <a:pPr>
              <a:buNone/>
            </a:pPr>
            <a:r>
              <a:rPr lang="en-US" sz="1600" b="1" dirty="0">
                <a:solidFill>
                  <a:srgbClr val="00B050"/>
                </a:solidFill>
              </a:rPr>
              <a:t>*It can be shown that </a:t>
            </a:r>
            <a:r>
              <a:rPr lang="en-US" sz="1600" b="1" dirty="0">
                <a:solidFill>
                  <a:srgbClr val="0070C0"/>
                </a:solidFill>
              </a:rPr>
              <a:t>the weight matrix is sum of the outer-products of input –output patterns:</a:t>
            </a:r>
          </a:p>
          <a:p>
            <a:pPr>
              <a:buNone/>
            </a:pPr>
            <a:endParaRPr lang="en-US" dirty="0"/>
          </a:p>
          <a:p>
            <a:pPr>
              <a:buNone/>
            </a:pPr>
            <a:endParaRPr lang="fa-IR" dirty="0"/>
          </a:p>
        </p:txBody>
      </p:sp>
      <p:sp>
        <p:nvSpPr>
          <p:cNvPr id="2560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sp>
        <p:nvSpPr>
          <p:cNvPr id="25603" name="Rectangle 3"/>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Footer Placeholder 6"/>
          <p:cNvSpPr>
            <a:spLocks noGrp="1"/>
          </p:cNvSpPr>
          <p:nvPr>
            <p:ph type="ftr" sz="quarter" idx="11"/>
          </p:nvPr>
        </p:nvSpPr>
        <p:spPr/>
        <p:txBody>
          <a:bodyPr/>
          <a:lstStyle/>
          <a:p>
            <a:r>
              <a:rPr lang="en-US" dirty="0"/>
              <a:t>Ahmad </a:t>
            </a:r>
            <a:r>
              <a:rPr lang="en-US" dirty="0" err="1"/>
              <a:t>Kalhor</a:t>
            </a:r>
            <a:r>
              <a:rPr lang="en-US" dirty="0"/>
              <a:t>- University of Tehran</a:t>
            </a:r>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a-IR"/>
          </a:p>
        </p:txBody>
      </p:sp>
      <p:pic>
        <p:nvPicPr>
          <p:cNvPr id="204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000496" y="5143512"/>
            <a:ext cx="1741126" cy="752521"/>
          </a:xfrm>
          <a:prstGeom prst="rect">
            <a:avLst/>
          </a:prstGeom>
          <a:noFill/>
        </p:spPr>
      </p:pic>
      <p:sp>
        <p:nvSpPr>
          <p:cNvPr id="2051" name="Rectangle 3"/>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endParaRPr kumimoji="0" lang="fa-IR"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6167</TotalTime>
  <Words>3971</Words>
  <Application>Microsoft Office PowerPoint</Application>
  <PresentationFormat>On-screen Show (4:3)</PresentationFormat>
  <Paragraphs>593</Paragraphs>
  <Slides>73</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Cambria Math</vt:lpstr>
      <vt:lpstr>Lora</vt:lpstr>
      <vt:lpstr>Wingdings</vt:lpstr>
      <vt:lpstr>Office Theme</vt:lpstr>
      <vt:lpstr>Chapter 3  Memory Neural Networks</vt:lpstr>
      <vt:lpstr>PowerPoint Presentation</vt:lpstr>
      <vt:lpstr>Applications of MNNs:</vt:lpstr>
      <vt:lpstr>Challenges in learning of MNNs</vt:lpstr>
      <vt:lpstr>Interpretation 1: A MNN is like a “look-up table”</vt:lpstr>
      <vt:lpstr>Interpretation 2: A MNN is like a mapping network</vt:lpstr>
      <vt:lpstr>PowerPoint Presentation</vt:lpstr>
      <vt:lpstr>One layer Feed-Forward Network for pattern association </vt:lpstr>
      <vt:lpstr>Pattern Association Algorithm by Hebbian Learning Rule</vt:lpstr>
      <vt:lpstr>Sufficient Conditions for Pattern Association  by Hebbian learning rule</vt:lpstr>
      <vt:lpstr>Input Pattern with disturbance</vt:lpstr>
      <vt:lpstr>Example(1)</vt:lpstr>
      <vt:lpstr>Example(2)  character Recognition</vt:lpstr>
      <vt:lpstr>Network Evaluation with disturbed input patterns</vt:lpstr>
      <vt:lpstr>Auto-Associative Memory Network</vt:lpstr>
      <vt:lpstr>Modified Hebbian learning rule for Auto-associative Networks </vt:lpstr>
      <vt:lpstr>Example1:  Store the bipolar pattern sT=[1 1 1 -1] Activation function is bipolar “sign” function. </vt:lpstr>
      <vt:lpstr>PowerPoint Presentation</vt:lpstr>
      <vt:lpstr> (Recurrent) Auto-Associative with threshold Function  Algorithm: </vt:lpstr>
      <vt:lpstr>Example 1: store the vector (1,1,1,-1)</vt:lpstr>
      <vt:lpstr>PowerPoint Presentation</vt:lpstr>
      <vt:lpstr>Discrete Hopfield Net   (Hopfield 1982/1984)</vt:lpstr>
      <vt:lpstr>PowerPoint Presentation</vt:lpstr>
      <vt:lpstr>Example</vt:lpstr>
      <vt:lpstr>PowerPoint Presentation</vt:lpstr>
      <vt:lpstr>Proof:</vt:lpstr>
      <vt:lpstr>PowerPoint Presentation</vt:lpstr>
      <vt:lpstr>How to utilize Hebbian Memory Networks for (1) non-orthogonal, (2) analogue input patterns (3) with high enough capacity?</vt:lpstr>
      <vt:lpstr>Restoring arbitrary number of patterns  without dimension extending and orthogonal transformation</vt:lpstr>
      <vt:lpstr>Capacity of one layer MNN in restoring input patterns</vt:lpstr>
      <vt:lpstr>Bidirectional Associative Memory  (BAM)</vt:lpstr>
      <vt:lpstr>Setting the weights</vt:lpstr>
      <vt:lpstr>Activation Function</vt:lpstr>
      <vt:lpstr>Algorithm</vt:lpstr>
      <vt:lpstr>Example</vt:lpstr>
      <vt:lpstr>Verification for original patterns (former example)</vt:lpstr>
      <vt:lpstr>test for noisy patterns  (former example)</vt:lpstr>
      <vt:lpstr>test for noisy patterns with modifications (former example)</vt:lpstr>
      <vt:lpstr>PowerPoint Presentation</vt:lpstr>
      <vt:lpstr>PowerPoint Presentation</vt:lpstr>
      <vt:lpstr>Some Applications of RNNs</vt:lpstr>
      <vt:lpstr>Some Applications of RNNs</vt:lpstr>
      <vt:lpstr>A Typical RNN</vt:lpstr>
      <vt:lpstr>Training RNNs</vt:lpstr>
      <vt:lpstr>Back Propagation Through Time (BPTT)</vt:lpstr>
      <vt:lpstr>RNN Extensions</vt:lpstr>
      <vt:lpstr>Main limitation in RNN</vt:lpstr>
      <vt:lpstr>RNNs are good to make Short Term Memory</vt:lpstr>
      <vt:lpstr>LSTM (long short term memory) Hochreitor &amp; Shmidhuber 1997</vt:lpstr>
      <vt:lpstr>Some Concepts</vt:lpstr>
      <vt:lpstr>Step-by-Step LSTM Walk Through </vt:lpstr>
      <vt:lpstr>PowerPoint Presentation</vt:lpstr>
      <vt:lpstr>PowerPoint Presentation</vt:lpstr>
      <vt:lpstr>PowerPoint Presentation</vt:lpstr>
      <vt:lpstr>Compact Form Equations</vt:lpstr>
      <vt:lpstr>Parameters are updated by “BPTT” All computed gradients of parameters are added together through the time </vt:lpstr>
      <vt:lpstr>LSTM Learning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Extended Versions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Memory Neural Networks</dc:title>
  <dc:creator>Hamed Ahangari</dc:creator>
  <cp:lastModifiedBy>Hamed Ahangari</cp:lastModifiedBy>
  <cp:revision>549</cp:revision>
  <dcterms:created xsi:type="dcterms:W3CDTF">2006-08-16T00:00:00Z</dcterms:created>
  <dcterms:modified xsi:type="dcterms:W3CDTF">2020-09-21T14:43:39Z</dcterms:modified>
</cp:coreProperties>
</file>