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5"/>
  </p:notesMasterIdLst>
  <p:sldIdLst>
    <p:sldId id="256" r:id="rId2"/>
    <p:sldId id="352" r:id="rId3"/>
    <p:sldId id="354" r:id="rId4"/>
    <p:sldId id="356" r:id="rId5"/>
    <p:sldId id="257" r:id="rId6"/>
    <p:sldId id="272" r:id="rId7"/>
    <p:sldId id="271" r:id="rId8"/>
    <p:sldId id="259" r:id="rId9"/>
    <p:sldId id="267" r:id="rId10"/>
    <p:sldId id="260" r:id="rId11"/>
    <p:sldId id="359" r:id="rId12"/>
    <p:sldId id="369" r:id="rId13"/>
    <p:sldId id="36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94590" autoAdjust="0"/>
  </p:normalViewPr>
  <p:slideViewPr>
    <p:cSldViewPr>
      <p:cViewPr varScale="1">
        <p:scale>
          <a:sx n="64" d="100"/>
          <a:sy n="64" d="100"/>
        </p:scale>
        <p:origin x="70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3E6C8AD-93E5-4184-8CA0-89228763F5B6}" type="datetimeFigureOut">
              <a:rPr lang="en-US"/>
              <a:pPr>
                <a:defRPr/>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6E9F3D-7E6A-473F-A8A4-96AAD014D161}" type="slidenum">
              <a:rPr lang="en-US"/>
              <a:pPr>
                <a:defRPr/>
              </a:pPr>
              <a:t>‹#›</a:t>
            </a:fld>
            <a:endParaRPr lang="en-US"/>
          </a:p>
        </p:txBody>
      </p:sp>
    </p:spTree>
    <p:extLst>
      <p:ext uri="{BB962C8B-B14F-4D97-AF65-F5344CB8AC3E}">
        <p14:creationId xmlns:p14="http://schemas.microsoft.com/office/powerpoint/2010/main" val="186544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B6E9F3D-7E6A-473F-A8A4-96AAD014D161}" type="slidenum">
              <a:rPr lang="en-US" smtClean="0"/>
              <a:pPr>
                <a:defRPr/>
              </a:pPr>
              <a:t>1</a:t>
            </a:fld>
            <a:endParaRPr lang="en-US"/>
          </a:p>
        </p:txBody>
      </p:sp>
    </p:spTree>
    <p:extLst>
      <p:ext uri="{BB962C8B-B14F-4D97-AF65-F5344CB8AC3E}">
        <p14:creationId xmlns:p14="http://schemas.microsoft.com/office/powerpoint/2010/main" val="258323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0F6343C-DCA6-4C65-8E8C-770B7F1CE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91669225-6009-4E2D-B138-F7D137954075}" type="slidenum">
              <a:rPr lang="en-US" altLang="en-US" b="0"/>
              <a:pPr eaLnBrk="1" hangingPunct="1"/>
              <a:t>9</a:t>
            </a:fld>
            <a:endParaRPr lang="en-US" altLang="en-US" b="0"/>
          </a:p>
        </p:txBody>
      </p:sp>
      <p:sp>
        <p:nvSpPr>
          <p:cNvPr id="32771" name="Rectangle 2">
            <a:extLst>
              <a:ext uri="{FF2B5EF4-FFF2-40B4-BE49-F238E27FC236}">
                <a16:creationId xmlns:a16="http://schemas.microsoft.com/office/drawing/2014/main" id="{D103058F-7CC8-4789-9F3C-67B0B6B57F2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CA41BAC-15F9-45D6-AFAA-A309A360A1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07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40A4F072-BB95-456B-A105-A3C489AA31D9}" type="slidenum">
              <a:rPr lang="en-US" altLang="en-US"/>
              <a:pPr>
                <a:defRPr/>
              </a:pPr>
              <a:t>‹#›</a:t>
            </a:fld>
            <a:endParaRPr lang="en-US" altLang="en-US"/>
          </a:p>
        </p:txBody>
      </p:sp>
    </p:spTree>
    <p:extLst>
      <p:ext uri="{BB962C8B-B14F-4D97-AF65-F5344CB8AC3E}">
        <p14:creationId xmlns:p14="http://schemas.microsoft.com/office/powerpoint/2010/main" val="158461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1DB3BDB-26F0-4152-B84F-C3E01EFFDDF5}" type="slidenum">
              <a:rPr lang="en-US" altLang="en-US"/>
              <a:pPr>
                <a:defRPr/>
              </a:pPr>
              <a:t>‹#›</a:t>
            </a:fld>
            <a:endParaRPr lang="en-US" altLang="en-US"/>
          </a:p>
        </p:txBody>
      </p:sp>
    </p:spTree>
    <p:extLst>
      <p:ext uri="{BB962C8B-B14F-4D97-AF65-F5344CB8AC3E}">
        <p14:creationId xmlns:p14="http://schemas.microsoft.com/office/powerpoint/2010/main" val="235371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B6DC8EE-D62B-4A7B-BBBF-5CC2BD40FF2E}" type="slidenum">
              <a:rPr lang="en-US" altLang="en-US"/>
              <a:pPr>
                <a:defRPr/>
              </a:pPr>
              <a:t>‹#›</a:t>
            </a:fld>
            <a:endParaRPr lang="en-US" altLang="en-US"/>
          </a:p>
        </p:txBody>
      </p:sp>
    </p:spTree>
    <p:extLst>
      <p:ext uri="{BB962C8B-B14F-4D97-AF65-F5344CB8AC3E}">
        <p14:creationId xmlns:p14="http://schemas.microsoft.com/office/powerpoint/2010/main" val="239799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2578D49-4937-4885-98FC-AB33BA8100A2}" type="slidenum">
              <a:rPr lang="en-US" altLang="en-US"/>
              <a:pPr>
                <a:defRPr/>
              </a:pPr>
              <a:t>‹#›</a:t>
            </a:fld>
            <a:endParaRPr lang="en-US" altLang="en-US"/>
          </a:p>
        </p:txBody>
      </p:sp>
    </p:spTree>
    <p:extLst>
      <p:ext uri="{BB962C8B-B14F-4D97-AF65-F5344CB8AC3E}">
        <p14:creationId xmlns:p14="http://schemas.microsoft.com/office/powerpoint/2010/main" val="402780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10527D3-F20E-4BF2-A681-4AD6E03D5E22}" type="slidenum">
              <a:rPr lang="en-US" altLang="en-US"/>
              <a:pPr>
                <a:defRPr/>
              </a:pPr>
              <a:t>‹#›</a:t>
            </a:fld>
            <a:endParaRPr lang="en-US" altLang="en-US"/>
          </a:p>
        </p:txBody>
      </p:sp>
    </p:spTree>
    <p:extLst>
      <p:ext uri="{BB962C8B-B14F-4D97-AF65-F5344CB8AC3E}">
        <p14:creationId xmlns:p14="http://schemas.microsoft.com/office/powerpoint/2010/main" val="25017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C7ED466-1FAC-4BF3-94E7-68E91F85A3D8}" type="slidenum">
              <a:rPr lang="en-US" altLang="en-US"/>
              <a:pPr>
                <a:defRPr/>
              </a:pPr>
              <a:t>‹#›</a:t>
            </a:fld>
            <a:endParaRPr lang="en-US" altLang="en-US"/>
          </a:p>
        </p:txBody>
      </p:sp>
    </p:spTree>
    <p:extLst>
      <p:ext uri="{BB962C8B-B14F-4D97-AF65-F5344CB8AC3E}">
        <p14:creationId xmlns:p14="http://schemas.microsoft.com/office/powerpoint/2010/main" val="388230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A3EC94E-DFF7-421A-8AE9-31D9CF2DB333}" type="slidenum">
              <a:rPr lang="en-US" altLang="en-US"/>
              <a:pPr>
                <a:defRPr/>
              </a:pPr>
              <a:t>‹#›</a:t>
            </a:fld>
            <a:endParaRPr lang="en-US" altLang="en-US"/>
          </a:p>
        </p:txBody>
      </p:sp>
    </p:spTree>
    <p:extLst>
      <p:ext uri="{BB962C8B-B14F-4D97-AF65-F5344CB8AC3E}">
        <p14:creationId xmlns:p14="http://schemas.microsoft.com/office/powerpoint/2010/main" val="8251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5811094-44DD-4244-B6D0-02FF81292883}" type="slidenum">
              <a:rPr lang="en-US" altLang="en-US"/>
              <a:pPr>
                <a:defRPr/>
              </a:pPr>
              <a:t>‹#›</a:t>
            </a:fld>
            <a:endParaRPr lang="en-US" altLang="en-US"/>
          </a:p>
        </p:txBody>
      </p:sp>
    </p:spTree>
    <p:extLst>
      <p:ext uri="{BB962C8B-B14F-4D97-AF65-F5344CB8AC3E}">
        <p14:creationId xmlns:p14="http://schemas.microsoft.com/office/powerpoint/2010/main" val="201416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D430901-DEC9-4508-9AE3-D11755481225}" type="slidenum">
              <a:rPr lang="en-US" altLang="en-US"/>
              <a:pPr>
                <a:defRPr/>
              </a:pPr>
              <a:t>‹#›</a:t>
            </a:fld>
            <a:endParaRPr lang="en-US" altLang="en-US"/>
          </a:p>
        </p:txBody>
      </p:sp>
    </p:spTree>
    <p:extLst>
      <p:ext uri="{BB962C8B-B14F-4D97-AF65-F5344CB8AC3E}">
        <p14:creationId xmlns:p14="http://schemas.microsoft.com/office/powerpoint/2010/main" val="16834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2FA8195-F2B0-4BD5-89A6-63969D124CED}" type="slidenum">
              <a:rPr lang="en-US" altLang="en-US"/>
              <a:pPr>
                <a:defRPr/>
              </a:pPr>
              <a:t>‹#›</a:t>
            </a:fld>
            <a:endParaRPr lang="en-US" altLang="en-US"/>
          </a:p>
        </p:txBody>
      </p:sp>
    </p:spTree>
    <p:extLst>
      <p:ext uri="{BB962C8B-B14F-4D97-AF65-F5344CB8AC3E}">
        <p14:creationId xmlns:p14="http://schemas.microsoft.com/office/powerpoint/2010/main" val="212677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952990B-09FE-4968-97A9-0192CCC98A14}" type="slidenum">
              <a:rPr lang="en-US" altLang="en-US"/>
              <a:pPr>
                <a:defRPr/>
              </a:pPr>
              <a:t>‹#›</a:t>
            </a:fld>
            <a:endParaRPr lang="en-US" altLang="en-US"/>
          </a:p>
        </p:txBody>
      </p:sp>
    </p:spTree>
    <p:extLst>
      <p:ext uri="{BB962C8B-B14F-4D97-AF65-F5344CB8AC3E}">
        <p14:creationId xmlns:p14="http://schemas.microsoft.com/office/powerpoint/2010/main" val="321488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endParaRPr lang="en-US" alt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en-US" altLang="en-US"/>
          </a:p>
        </p:txBody>
      </p:sp>
      <p:sp>
        <p:nvSpPr>
          <p:cNvPr id="297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31B1F10-F9C9-4FDC-9364-132E525FCBC4}"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8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524000"/>
            <a:ext cx="7623175" cy="1295400"/>
          </a:xfrm>
        </p:spPr>
        <p:txBody>
          <a:bodyPr/>
          <a:lstStyle/>
          <a:p>
            <a:pPr algn="ctr" rtl="1" eaLnBrk="1" hangingPunct="1"/>
            <a:r>
              <a:rPr lang="fa-IR" altLang="en-US" dirty="0"/>
              <a:t>الکترونیک دیجیتال</a:t>
            </a:r>
            <a:br>
              <a:rPr lang="fa-IR" altLang="en-US" dirty="0"/>
            </a:br>
            <a:r>
              <a:rPr lang="fa-IR" altLang="en-US" dirty="0"/>
              <a:t>مقدمه</a:t>
            </a:r>
            <a:endParaRPr lang="en-US" altLang="en-US" dirty="0"/>
          </a:p>
        </p:txBody>
      </p:sp>
      <p:sp>
        <p:nvSpPr>
          <p:cNvPr id="4099" name="Rectangle 3"/>
          <p:cNvSpPr>
            <a:spLocks noGrp="1" noChangeArrowheads="1"/>
          </p:cNvSpPr>
          <p:nvPr>
            <p:ph type="subTitle" idx="1"/>
          </p:nvPr>
        </p:nvSpPr>
        <p:spPr>
          <a:xfrm>
            <a:off x="1981200" y="3962400"/>
            <a:ext cx="6705600" cy="2286000"/>
          </a:xfrm>
        </p:spPr>
        <p:txBody>
          <a:bodyPr/>
          <a:lstStyle/>
          <a:p>
            <a:pPr eaLnBrk="1" hangingPunct="1"/>
            <a:r>
              <a:rPr lang="en-US" altLang="en-US">
                <a:solidFill>
                  <a:srgbClr val="990000"/>
                </a:solidFill>
              </a:rPr>
              <a:t>Nasser Mozayani</a:t>
            </a:r>
          </a:p>
          <a:p>
            <a:pPr eaLnBrk="1" hangingPunct="1"/>
            <a:r>
              <a:rPr lang="en-US" altLang="en-US" sz="2000">
                <a:solidFill>
                  <a:srgbClr val="990000"/>
                </a:solidFill>
                <a:latin typeface="Lucida Console" panose="020B0609040504020204" pitchFamily="49" charset="0"/>
              </a:rPr>
              <a:t>School of Computer Engineering</a:t>
            </a:r>
          </a:p>
          <a:p>
            <a:pPr eaLnBrk="1" hangingPunct="1"/>
            <a:r>
              <a:rPr lang="en-US" altLang="en-US" sz="2000">
                <a:solidFill>
                  <a:srgbClr val="990000"/>
                </a:solidFill>
                <a:latin typeface="Lucida Console" panose="020B0609040504020204" pitchFamily="49" charset="0"/>
              </a:rPr>
              <a:t>Iran University of Science and Technology</a:t>
            </a:r>
            <a:endParaRPr lang="en-US" altLang="en-US" sz="2000">
              <a:latin typeface="Lucida Console" panose="020B0609040504020204" pitchFamily="49" charset="0"/>
            </a:endParaRPr>
          </a:p>
          <a:p>
            <a:pPr eaLnBrk="1" hangingPunct="1"/>
            <a:endParaRPr lang="en-US" altLang="en-US"/>
          </a:p>
        </p:txBody>
      </p:sp>
      <p:sp>
        <p:nvSpPr>
          <p:cNvPr id="2" name="Slide Number Placeholder 1"/>
          <p:cNvSpPr>
            <a:spLocks noGrp="1"/>
          </p:cNvSpPr>
          <p:nvPr>
            <p:ph type="sldNum" sz="quarter" idx="12"/>
          </p:nvPr>
        </p:nvSpPr>
        <p:spPr/>
        <p:txBody>
          <a:bodyPr/>
          <a:lstStyle/>
          <a:p>
            <a:pPr>
              <a:defRPr/>
            </a:pPr>
            <a:fld id="{40A4F072-BB95-456B-A105-A3C489AA31D9}"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a:extLst>
              <a:ext uri="{FF2B5EF4-FFF2-40B4-BE49-F238E27FC236}">
                <a16:creationId xmlns:a16="http://schemas.microsoft.com/office/drawing/2014/main" id="{12693C01-B986-4B4C-B3FC-EDB7968C6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31578" y="4419600"/>
            <a:ext cx="3426022" cy="15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E38FE1A-4BF2-4366-9528-F06439730DCD}"/>
              </a:ext>
            </a:extLst>
          </p:cNvPr>
          <p:cNvSpPr>
            <a:spLocks noGrp="1" noChangeArrowheads="1"/>
          </p:cNvSpPr>
          <p:nvPr>
            <p:ph type="title"/>
          </p:nvPr>
        </p:nvSpPr>
        <p:spPr>
          <a:xfrm>
            <a:off x="457200" y="277813"/>
            <a:ext cx="8229600" cy="1139825"/>
          </a:xfrm>
        </p:spPr>
        <p:txBody>
          <a:bodyPr/>
          <a:lstStyle/>
          <a:p>
            <a:pPr algn="ctr" rtl="1"/>
            <a:r>
              <a:rPr lang="fa-IR" altLang="en-US" dirty="0"/>
              <a:t>ویفر نهایی</a:t>
            </a:r>
            <a:endParaRPr lang="en-US" altLang="en-US" dirty="0"/>
          </a:p>
        </p:txBody>
      </p:sp>
      <p:pic>
        <p:nvPicPr>
          <p:cNvPr id="3" name="Picture 2">
            <a:extLst>
              <a:ext uri="{FF2B5EF4-FFF2-40B4-BE49-F238E27FC236}">
                <a16:creationId xmlns:a16="http://schemas.microsoft.com/office/drawing/2014/main" id="{CE50CA70-7800-4BC6-8073-98A2C9CB2B56}"/>
              </a:ext>
            </a:extLst>
          </p:cNvPr>
          <p:cNvPicPr>
            <a:picLocks noChangeAspect="1"/>
          </p:cNvPicPr>
          <p:nvPr/>
        </p:nvPicPr>
        <p:blipFill>
          <a:blip r:embed="rId3"/>
          <a:stretch>
            <a:fillRect/>
          </a:stretch>
        </p:blipFill>
        <p:spPr>
          <a:xfrm>
            <a:off x="3519645" y="2898775"/>
            <a:ext cx="1949266" cy="1139825"/>
          </a:xfrm>
          <a:prstGeom prst="rect">
            <a:avLst/>
          </a:prstGeom>
        </p:spPr>
      </p:pic>
      <p:pic>
        <p:nvPicPr>
          <p:cNvPr id="4" name="Picture 3">
            <a:extLst>
              <a:ext uri="{FF2B5EF4-FFF2-40B4-BE49-F238E27FC236}">
                <a16:creationId xmlns:a16="http://schemas.microsoft.com/office/drawing/2014/main" id="{F6A7F4D0-F8D6-4EE8-83A8-EE9ECAB22C97}"/>
              </a:ext>
            </a:extLst>
          </p:cNvPr>
          <p:cNvPicPr>
            <a:picLocks noChangeAspect="1"/>
          </p:cNvPicPr>
          <p:nvPr/>
        </p:nvPicPr>
        <p:blipFill>
          <a:blip r:embed="rId4"/>
          <a:stretch>
            <a:fillRect/>
          </a:stretch>
        </p:blipFill>
        <p:spPr>
          <a:xfrm>
            <a:off x="6934200" y="1453864"/>
            <a:ext cx="1975136" cy="1975136"/>
          </a:xfrm>
          <a:prstGeom prst="rect">
            <a:avLst/>
          </a:prstGeom>
        </p:spPr>
      </p:pic>
      <p:sp>
        <p:nvSpPr>
          <p:cNvPr id="7" name="Content Placeholder 2">
            <a:extLst>
              <a:ext uri="{FF2B5EF4-FFF2-40B4-BE49-F238E27FC236}">
                <a16:creationId xmlns:a16="http://schemas.microsoft.com/office/drawing/2014/main" id="{0EF78DC5-0559-4536-BB31-3DB1A916B862}"/>
              </a:ext>
            </a:extLst>
          </p:cNvPr>
          <p:cNvSpPr txBox="1">
            <a:spLocks/>
          </p:cNvSpPr>
          <p:nvPr/>
        </p:nvSpPr>
        <p:spPr bwMode="auto">
          <a:xfrm>
            <a:off x="2971800" y="5582690"/>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pPr>
            <a:r>
              <a:rPr lang="fa-IR" altLang="en-US" kern="0" dirty="0"/>
              <a:t>ویفر نهایی</a:t>
            </a:r>
            <a:endParaRPr lang="en-US" altLang="en-US" kern="0" dirty="0"/>
          </a:p>
        </p:txBody>
      </p:sp>
      <p:sp>
        <p:nvSpPr>
          <p:cNvPr id="8" name="Content Placeholder 2">
            <a:extLst>
              <a:ext uri="{FF2B5EF4-FFF2-40B4-BE49-F238E27FC236}">
                <a16:creationId xmlns:a16="http://schemas.microsoft.com/office/drawing/2014/main" id="{1EF0D007-A424-4607-AE91-A8F99182C801}"/>
              </a:ext>
            </a:extLst>
          </p:cNvPr>
          <p:cNvSpPr txBox="1">
            <a:spLocks/>
          </p:cNvSpPr>
          <p:nvPr/>
        </p:nvSpPr>
        <p:spPr bwMode="auto">
          <a:xfrm>
            <a:off x="3200400" y="2199728"/>
            <a:ext cx="228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pPr>
            <a:r>
              <a:rPr lang="fa-IR" altLang="en-US" kern="0" dirty="0"/>
              <a:t>بسته بندی در</a:t>
            </a:r>
            <a:r>
              <a:rPr lang="en-US" altLang="en-US" kern="0" dirty="0"/>
              <a:t>IC</a:t>
            </a:r>
          </a:p>
        </p:txBody>
      </p:sp>
      <p:sp>
        <p:nvSpPr>
          <p:cNvPr id="9" name="Content Placeholder 2">
            <a:extLst>
              <a:ext uri="{FF2B5EF4-FFF2-40B4-BE49-F238E27FC236}">
                <a16:creationId xmlns:a16="http://schemas.microsoft.com/office/drawing/2014/main" id="{87DE08F6-BBE9-4E44-976E-C027745705F4}"/>
              </a:ext>
            </a:extLst>
          </p:cNvPr>
          <p:cNvSpPr txBox="1">
            <a:spLocks/>
          </p:cNvSpPr>
          <p:nvPr/>
        </p:nvSpPr>
        <p:spPr bwMode="auto">
          <a:xfrm>
            <a:off x="6934200" y="3465226"/>
            <a:ext cx="174956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pPr>
            <a:r>
              <a:rPr lang="fa-IR" altLang="en-US" kern="0" dirty="0"/>
              <a:t>اتصال سیمها</a:t>
            </a:r>
            <a:endParaRPr lang="en-US" altLang="en-US" kern="0" dirty="0"/>
          </a:p>
        </p:txBody>
      </p:sp>
      <p:sp>
        <p:nvSpPr>
          <p:cNvPr id="6" name="Arrow: Bent 5">
            <a:extLst>
              <a:ext uri="{FF2B5EF4-FFF2-40B4-BE49-F238E27FC236}">
                <a16:creationId xmlns:a16="http://schemas.microsoft.com/office/drawing/2014/main" id="{36A047E8-6362-44F0-AA3C-BE3EF66BD60D}"/>
              </a:ext>
            </a:extLst>
          </p:cNvPr>
          <p:cNvSpPr/>
          <p:nvPr/>
        </p:nvSpPr>
        <p:spPr>
          <a:xfrm>
            <a:off x="1143000" y="3200400"/>
            <a:ext cx="1492066" cy="990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Right 9">
            <a:extLst>
              <a:ext uri="{FF2B5EF4-FFF2-40B4-BE49-F238E27FC236}">
                <a16:creationId xmlns:a16="http://schemas.microsoft.com/office/drawing/2014/main" id="{3B8B5F84-81F4-4784-96AA-39989FEFDE83}"/>
              </a:ext>
            </a:extLst>
          </p:cNvPr>
          <p:cNvSpPr/>
          <p:nvPr/>
        </p:nvSpPr>
        <p:spPr>
          <a:xfrm>
            <a:off x="5867400" y="2961728"/>
            <a:ext cx="838200" cy="467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45C285-8895-4320-BDA0-6B5B1FF70B6C}"/>
              </a:ext>
            </a:extLst>
          </p:cNvPr>
          <p:cNvSpPr>
            <a:spLocks noGrp="1"/>
          </p:cNvSpPr>
          <p:nvPr>
            <p:ph type="sldNum" sz="quarter" idx="12"/>
          </p:nvPr>
        </p:nvSpPr>
        <p:spPr/>
        <p:txBody>
          <a:bodyPr/>
          <a:lstStyle/>
          <a:p>
            <a:pPr>
              <a:defRPr/>
            </a:pPr>
            <a:fld id="{92578D49-4937-4885-98FC-AB33BA8100A2}"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C2BEF5C-8AA1-4128-B36F-B83D57D9A0B2}"/>
              </a:ext>
            </a:extLst>
          </p:cNvPr>
          <p:cNvSpPr>
            <a:spLocks noGrp="1"/>
          </p:cNvSpPr>
          <p:nvPr>
            <p:ph type="title"/>
          </p:nvPr>
        </p:nvSpPr>
        <p:spPr/>
        <p:txBody>
          <a:bodyPr/>
          <a:lstStyle/>
          <a:p>
            <a:pPr algn="ctr" rtl="1"/>
            <a:r>
              <a:rPr lang="fa-IR" altLang="en-US" dirty="0"/>
              <a:t>مدار مجتمع </a:t>
            </a:r>
            <a:r>
              <a:rPr lang="en-US" altLang="en-US" dirty="0"/>
              <a:t>IC </a:t>
            </a:r>
          </a:p>
        </p:txBody>
      </p:sp>
      <p:pic>
        <p:nvPicPr>
          <p:cNvPr id="4" name="Content Placeholder 3">
            <a:extLst>
              <a:ext uri="{FF2B5EF4-FFF2-40B4-BE49-F238E27FC236}">
                <a16:creationId xmlns:a16="http://schemas.microsoft.com/office/drawing/2014/main" id="{4085ABFB-774B-4A76-A38F-C87915949793}"/>
              </a:ext>
            </a:extLst>
          </p:cNvPr>
          <p:cNvPicPr>
            <a:picLocks noGrp="1" noChangeAspect="1"/>
          </p:cNvPicPr>
          <p:nvPr>
            <p:ph idx="1"/>
          </p:nvPr>
        </p:nvPicPr>
        <p:blipFill>
          <a:blip r:embed="rId2"/>
          <a:stretch>
            <a:fillRect/>
          </a:stretch>
        </p:blipFill>
        <p:spPr>
          <a:xfrm>
            <a:off x="286984" y="2369109"/>
            <a:ext cx="5058608" cy="2126691"/>
          </a:xfrm>
          <a:prstGeom prst="rect">
            <a:avLst/>
          </a:prstGeom>
        </p:spPr>
      </p:pic>
      <p:sp>
        <p:nvSpPr>
          <p:cNvPr id="7" name="Content Placeholder 2">
            <a:extLst>
              <a:ext uri="{FF2B5EF4-FFF2-40B4-BE49-F238E27FC236}">
                <a16:creationId xmlns:a16="http://schemas.microsoft.com/office/drawing/2014/main" id="{9D55A362-4D62-4430-B92D-4EF8BD344F7F}"/>
              </a:ext>
            </a:extLst>
          </p:cNvPr>
          <p:cNvSpPr txBox="1">
            <a:spLocks/>
          </p:cNvSpPr>
          <p:nvPr/>
        </p:nvSpPr>
        <p:spPr bwMode="auto">
          <a:xfrm>
            <a:off x="1143000" y="1828800"/>
            <a:ext cx="73914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pPr>
            <a:r>
              <a:rPr lang="fa-IR" altLang="en-US" kern="0" dirty="0"/>
              <a:t>یک مدار مجتمع نمونه </a:t>
            </a:r>
            <a:r>
              <a:rPr lang="en-US" altLang="en-US" kern="0" dirty="0"/>
              <a:t>SSI</a:t>
            </a:r>
            <a:r>
              <a:rPr lang="fa-IR" altLang="en-US" kern="0" dirty="0"/>
              <a:t> در بسته بندی </a:t>
            </a:r>
            <a:r>
              <a:rPr lang="en-US" altLang="en-US" kern="0" dirty="0"/>
              <a:t>DIP</a:t>
            </a:r>
          </a:p>
        </p:txBody>
      </p:sp>
      <p:pic>
        <p:nvPicPr>
          <p:cNvPr id="5" name="Picture 4">
            <a:extLst>
              <a:ext uri="{FF2B5EF4-FFF2-40B4-BE49-F238E27FC236}">
                <a16:creationId xmlns:a16="http://schemas.microsoft.com/office/drawing/2014/main" id="{67D4843D-6452-4215-BB71-FDB47C82632B}"/>
              </a:ext>
            </a:extLst>
          </p:cNvPr>
          <p:cNvPicPr>
            <a:picLocks noChangeAspect="1"/>
          </p:cNvPicPr>
          <p:nvPr/>
        </p:nvPicPr>
        <p:blipFill>
          <a:blip r:embed="rId3"/>
          <a:stretch>
            <a:fillRect/>
          </a:stretch>
        </p:blipFill>
        <p:spPr>
          <a:xfrm>
            <a:off x="5181600" y="3781932"/>
            <a:ext cx="3648239" cy="2394046"/>
          </a:xfrm>
          <a:prstGeom prst="rect">
            <a:avLst/>
          </a:prstGeom>
        </p:spPr>
      </p:pic>
      <p:sp>
        <p:nvSpPr>
          <p:cNvPr id="2" name="Slide Number Placeholder 1">
            <a:extLst>
              <a:ext uri="{FF2B5EF4-FFF2-40B4-BE49-F238E27FC236}">
                <a16:creationId xmlns:a16="http://schemas.microsoft.com/office/drawing/2014/main" id="{39784B19-8409-4AE5-9228-8E66EBBE9D47}"/>
              </a:ext>
            </a:extLst>
          </p:cNvPr>
          <p:cNvSpPr>
            <a:spLocks noGrp="1"/>
          </p:cNvSpPr>
          <p:nvPr>
            <p:ph type="sldNum" sz="quarter" idx="12"/>
          </p:nvPr>
        </p:nvSpPr>
        <p:spPr/>
        <p:txBody>
          <a:bodyPr/>
          <a:lstStyle/>
          <a:p>
            <a:pPr>
              <a:defRPr/>
            </a:pPr>
            <a:fld id="{92578D49-4937-4885-98FC-AB33BA8100A2}"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C2BEF5C-8AA1-4128-B36F-B83D57D9A0B2}"/>
              </a:ext>
            </a:extLst>
          </p:cNvPr>
          <p:cNvSpPr>
            <a:spLocks noGrp="1"/>
          </p:cNvSpPr>
          <p:nvPr>
            <p:ph type="title"/>
          </p:nvPr>
        </p:nvSpPr>
        <p:spPr>
          <a:xfrm>
            <a:off x="457200" y="392112"/>
            <a:ext cx="8229600" cy="1139825"/>
          </a:xfrm>
        </p:spPr>
        <p:txBody>
          <a:bodyPr/>
          <a:lstStyle/>
          <a:p>
            <a:pPr algn="ctr"/>
            <a:r>
              <a:rPr lang="fa-IR" altLang="en-US" dirty="0"/>
              <a:t>روند افزایش تعداد ترانزیستورهای پردازنده ها</a:t>
            </a:r>
            <a:endParaRPr lang="en-US" altLang="en-US" dirty="0"/>
          </a:p>
        </p:txBody>
      </p:sp>
      <p:pic>
        <p:nvPicPr>
          <p:cNvPr id="23555" name="Picture 2">
            <a:extLst>
              <a:ext uri="{FF2B5EF4-FFF2-40B4-BE49-F238E27FC236}">
                <a16:creationId xmlns:a16="http://schemas.microsoft.com/office/drawing/2014/main" id="{A0016281-887C-4957-9DC1-9625B9FC1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8103307" cy="4295775"/>
          </a:xfrm>
          <a:noFill/>
        </p:spPr>
      </p:pic>
      <p:sp>
        <p:nvSpPr>
          <p:cNvPr id="2" name="Slide Number Placeholder 1">
            <a:extLst>
              <a:ext uri="{FF2B5EF4-FFF2-40B4-BE49-F238E27FC236}">
                <a16:creationId xmlns:a16="http://schemas.microsoft.com/office/drawing/2014/main" id="{733E6A8F-259F-4928-97D1-CBF1A9912F36}"/>
              </a:ext>
            </a:extLst>
          </p:cNvPr>
          <p:cNvSpPr>
            <a:spLocks noGrp="1"/>
          </p:cNvSpPr>
          <p:nvPr>
            <p:ph type="sldNum" sz="quarter" idx="12"/>
          </p:nvPr>
        </p:nvSpPr>
        <p:spPr/>
        <p:txBody>
          <a:bodyPr/>
          <a:lstStyle/>
          <a:p>
            <a:pPr>
              <a:defRPr/>
            </a:pPr>
            <a:fld id="{92578D49-4937-4885-98FC-AB33BA8100A2}" type="slidenum">
              <a:rPr lang="en-US" altLang="en-US" smtClean="0"/>
              <a:pPr>
                <a:defRPr/>
              </a:pPr>
              <a:t>12</a:t>
            </a:fld>
            <a:endParaRPr lang="en-US" altLang="en-US"/>
          </a:p>
        </p:txBody>
      </p:sp>
    </p:spTree>
    <p:extLst>
      <p:ext uri="{BB962C8B-B14F-4D97-AF65-F5344CB8AC3E}">
        <p14:creationId xmlns:p14="http://schemas.microsoft.com/office/powerpoint/2010/main" val="275942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8B1D9BA-8DAB-4BCB-BA7E-D28D3FC0F72B}"/>
              </a:ext>
            </a:extLst>
          </p:cNvPr>
          <p:cNvSpPr>
            <a:spLocks noGrp="1"/>
          </p:cNvSpPr>
          <p:nvPr>
            <p:ph type="title"/>
          </p:nvPr>
        </p:nvSpPr>
        <p:spPr/>
        <p:txBody>
          <a:bodyPr/>
          <a:lstStyle/>
          <a:p>
            <a:pPr algn="ctr"/>
            <a:r>
              <a:rPr lang="fa-IR" altLang="en-US" dirty="0"/>
              <a:t>روند توسعه مدارات مجتمع</a:t>
            </a:r>
            <a:endParaRPr lang="en-US" altLang="en-US" dirty="0"/>
          </a:p>
        </p:txBody>
      </p:sp>
      <p:pic>
        <p:nvPicPr>
          <p:cNvPr id="25603" name="Picture 2">
            <a:extLst>
              <a:ext uri="{FF2B5EF4-FFF2-40B4-BE49-F238E27FC236}">
                <a16:creationId xmlns:a16="http://schemas.microsoft.com/office/drawing/2014/main" id="{7FE65A15-8CF4-49D5-8ADF-D727915052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990600"/>
            <a:ext cx="7543800" cy="5762413"/>
          </a:xfrm>
          <a:noFill/>
        </p:spPr>
      </p:pic>
      <p:sp>
        <p:nvSpPr>
          <p:cNvPr id="2" name="Slide Number Placeholder 1">
            <a:extLst>
              <a:ext uri="{FF2B5EF4-FFF2-40B4-BE49-F238E27FC236}">
                <a16:creationId xmlns:a16="http://schemas.microsoft.com/office/drawing/2014/main" id="{66073AF4-874F-49A7-9672-A883B5EA8BDC}"/>
              </a:ext>
            </a:extLst>
          </p:cNvPr>
          <p:cNvSpPr>
            <a:spLocks noGrp="1"/>
          </p:cNvSpPr>
          <p:nvPr>
            <p:ph type="sldNum" sz="quarter" idx="12"/>
          </p:nvPr>
        </p:nvSpPr>
        <p:spPr/>
        <p:txBody>
          <a:bodyPr/>
          <a:lstStyle/>
          <a:p>
            <a:pPr>
              <a:defRPr/>
            </a:pPr>
            <a:fld id="{92578D49-4937-4885-98FC-AB33BA8100A2}" type="slidenum">
              <a:rPr lang="en-US" altLang="en-US" smtClean="0"/>
              <a:pPr>
                <a:defRPr/>
              </a:pPr>
              <a:t>13</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C9754E4-58C1-489D-82E5-A721AB45EA74}"/>
              </a:ext>
            </a:extLst>
          </p:cNvPr>
          <p:cNvSpPr>
            <a:spLocks noGrp="1"/>
          </p:cNvSpPr>
          <p:nvPr>
            <p:ph type="title"/>
          </p:nvPr>
        </p:nvSpPr>
        <p:spPr>
          <a:xfrm>
            <a:off x="457200" y="277813"/>
            <a:ext cx="8229600" cy="865187"/>
          </a:xfrm>
        </p:spPr>
        <p:txBody>
          <a:bodyPr/>
          <a:lstStyle/>
          <a:p>
            <a:pPr algn="ctr"/>
            <a:r>
              <a:rPr lang="fa-IR" altLang="en-US" dirty="0"/>
              <a:t>تاریخچه</a:t>
            </a:r>
            <a:endParaRPr lang="en-US" altLang="en-US" dirty="0"/>
          </a:p>
        </p:txBody>
      </p:sp>
      <p:sp>
        <p:nvSpPr>
          <p:cNvPr id="3" name="Content Placeholder 2">
            <a:extLst>
              <a:ext uri="{FF2B5EF4-FFF2-40B4-BE49-F238E27FC236}">
                <a16:creationId xmlns:a16="http://schemas.microsoft.com/office/drawing/2014/main" id="{D41DEA02-24C2-4201-8E74-C8D6C98894FF}"/>
              </a:ext>
            </a:extLst>
          </p:cNvPr>
          <p:cNvSpPr>
            <a:spLocks noGrp="1"/>
          </p:cNvSpPr>
          <p:nvPr>
            <p:ph idx="1"/>
          </p:nvPr>
        </p:nvSpPr>
        <p:spPr/>
        <p:txBody>
          <a:bodyPr>
            <a:normAutofit lnSpcReduction="10000"/>
          </a:bodyPr>
          <a:lstStyle/>
          <a:p>
            <a:pPr algn="r" rtl="1">
              <a:defRPr/>
            </a:pPr>
            <a:r>
              <a:rPr lang="fa-IR"/>
              <a:t>1948: </a:t>
            </a:r>
            <a:r>
              <a:rPr lang="fa-IR" dirty="0"/>
              <a:t>ابداع ترانزیستور در آزمایشگاه </a:t>
            </a:r>
            <a:r>
              <a:rPr lang="en-US" dirty="0"/>
              <a:t>BELL</a:t>
            </a:r>
            <a:r>
              <a:rPr lang="fa-IR" dirty="0"/>
              <a:t> </a:t>
            </a:r>
          </a:p>
          <a:p>
            <a:pPr algn="r" rtl="1">
              <a:defRPr/>
            </a:pPr>
            <a:r>
              <a:rPr lang="fa-IR" dirty="0"/>
              <a:t>1956:  اولین گیت دیجیتال با استفاده از تکنولوژی ترانزیستور دوقطبی</a:t>
            </a:r>
          </a:p>
          <a:p>
            <a:pPr algn="r" rtl="1">
              <a:defRPr/>
            </a:pPr>
            <a:r>
              <a:rPr lang="fa-IR" dirty="0"/>
              <a:t>1962: اولین مدار مجتمع تجاری از خانواده </a:t>
            </a:r>
            <a:r>
              <a:rPr lang="en-US" dirty="0"/>
              <a:t>TTL</a:t>
            </a:r>
            <a:r>
              <a:rPr lang="fa-IR" dirty="0"/>
              <a:t> (تا دهه 80) </a:t>
            </a:r>
          </a:p>
          <a:p>
            <a:pPr algn="r" rtl="1">
              <a:defRPr/>
            </a:pPr>
            <a:r>
              <a:rPr lang="fa-IR" dirty="0"/>
              <a:t>دهه 60: توسعه فناوری </a:t>
            </a:r>
            <a:r>
              <a:rPr lang="en-US" dirty="0"/>
              <a:t>MOS</a:t>
            </a:r>
            <a:r>
              <a:rPr lang="fa-IR" dirty="0"/>
              <a:t> بیشتر مبتنی بر </a:t>
            </a:r>
            <a:r>
              <a:rPr lang="en-US" dirty="0" err="1"/>
              <a:t>pMOS</a:t>
            </a:r>
            <a:r>
              <a:rPr lang="fa-IR" dirty="0"/>
              <a:t> </a:t>
            </a:r>
          </a:p>
          <a:p>
            <a:pPr algn="r" rtl="1">
              <a:defRPr/>
            </a:pPr>
            <a:r>
              <a:rPr lang="fa-IR" dirty="0"/>
              <a:t>1972:  اینتل مدارات مبتنی بر</a:t>
            </a:r>
            <a:r>
              <a:rPr lang="en-US" dirty="0" err="1"/>
              <a:t>nMOS</a:t>
            </a:r>
            <a:r>
              <a:rPr lang="fa-IR" dirty="0"/>
              <a:t> را به بازار معرفی کرد که سرعت بیشتری نسبت به </a:t>
            </a:r>
            <a:r>
              <a:rPr lang="en-US" dirty="0" err="1"/>
              <a:t>pMOS</a:t>
            </a:r>
            <a:r>
              <a:rPr lang="fa-IR" dirty="0"/>
              <a:t> داشتند</a:t>
            </a:r>
          </a:p>
          <a:p>
            <a:pPr algn="r" rtl="1">
              <a:defRPr/>
            </a:pPr>
            <a:r>
              <a:rPr lang="fa-IR" dirty="0"/>
              <a:t>دهه 80: گسترش کاربردی مدارات </a:t>
            </a:r>
            <a:r>
              <a:rPr lang="en-US" dirty="0"/>
              <a:t>CMOS</a:t>
            </a:r>
            <a:r>
              <a:rPr lang="fa-IR" dirty="0"/>
              <a:t> </a:t>
            </a:r>
          </a:p>
          <a:p>
            <a:pPr algn="r" rtl="1">
              <a:defRPr/>
            </a:pPr>
            <a:r>
              <a:rPr lang="fa-IR" dirty="0"/>
              <a:t>سایر: </a:t>
            </a:r>
            <a:r>
              <a:rPr lang="en-US" dirty="0"/>
              <a:t>RTL,DTL, ECL, I2L, </a:t>
            </a:r>
            <a:r>
              <a:rPr lang="en-US" dirty="0" err="1"/>
              <a:t>BiMOS</a:t>
            </a:r>
            <a:r>
              <a:rPr lang="en-US" dirty="0"/>
              <a:t>, …</a:t>
            </a:r>
            <a:endParaRPr lang="fa-IR" dirty="0"/>
          </a:p>
        </p:txBody>
      </p:sp>
      <p:sp>
        <p:nvSpPr>
          <p:cNvPr id="2" name="Slide Number Placeholder 1">
            <a:extLst>
              <a:ext uri="{FF2B5EF4-FFF2-40B4-BE49-F238E27FC236}">
                <a16:creationId xmlns:a16="http://schemas.microsoft.com/office/drawing/2014/main" id="{790E4FD6-1695-4E08-8AC4-9715CDEA13AA}"/>
              </a:ext>
            </a:extLst>
          </p:cNvPr>
          <p:cNvSpPr>
            <a:spLocks noGrp="1"/>
          </p:cNvSpPr>
          <p:nvPr>
            <p:ph type="sldNum" sz="quarter" idx="12"/>
          </p:nvPr>
        </p:nvSpPr>
        <p:spPr/>
        <p:txBody>
          <a:bodyPr/>
          <a:lstStyle/>
          <a:p>
            <a:pPr>
              <a:defRPr/>
            </a:pPr>
            <a:fld id="{92578D49-4937-4885-98FC-AB33BA8100A2}" type="slidenum">
              <a:rPr lang="en-US" altLang="en-US" smtClean="0"/>
              <a:pPr>
                <a:defRPr/>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2266D05-E20C-42FC-BB34-7A843CADEA8B}"/>
              </a:ext>
            </a:extLst>
          </p:cNvPr>
          <p:cNvSpPr>
            <a:spLocks noGrp="1"/>
          </p:cNvSpPr>
          <p:nvPr>
            <p:ph type="title"/>
          </p:nvPr>
        </p:nvSpPr>
        <p:spPr>
          <a:xfrm>
            <a:off x="457200" y="277813"/>
            <a:ext cx="8229600" cy="941387"/>
          </a:xfrm>
        </p:spPr>
        <p:txBody>
          <a:bodyPr/>
          <a:lstStyle/>
          <a:p>
            <a:pPr algn="ctr"/>
            <a:r>
              <a:rPr lang="fa-IR" altLang="en-US" dirty="0"/>
              <a:t>اولین ترانزیستور</a:t>
            </a:r>
            <a:endParaRPr lang="en-US" altLang="en-US" dirty="0"/>
          </a:p>
        </p:txBody>
      </p:sp>
      <p:pic>
        <p:nvPicPr>
          <p:cNvPr id="16388" name="Picture 4">
            <a:extLst>
              <a:ext uri="{FF2B5EF4-FFF2-40B4-BE49-F238E27FC236}">
                <a16:creationId xmlns:a16="http://schemas.microsoft.com/office/drawing/2014/main" id="{31D58EFA-F1F4-487F-BEC9-C6F0768B8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714500"/>
            <a:ext cx="428625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C4E3C9D-9395-459A-BDDB-EE5B4370DF19}"/>
              </a:ext>
            </a:extLst>
          </p:cNvPr>
          <p:cNvSpPr>
            <a:spLocks noGrp="1"/>
          </p:cNvSpPr>
          <p:nvPr>
            <p:ph type="sldNum" sz="quarter" idx="12"/>
          </p:nvPr>
        </p:nvSpPr>
        <p:spPr/>
        <p:txBody>
          <a:bodyPr/>
          <a:lstStyle/>
          <a:p>
            <a:pPr>
              <a:defRPr/>
            </a:pPr>
            <a:fld id="{92578D49-4937-4885-98FC-AB33BA8100A2}" type="slidenum">
              <a:rPr lang="en-US" altLang="en-US" smtClean="0"/>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C1426AA-EEAC-46E2-BF14-50D5BA0F259D}"/>
              </a:ext>
            </a:extLst>
          </p:cNvPr>
          <p:cNvSpPr>
            <a:spLocks noGrp="1"/>
          </p:cNvSpPr>
          <p:nvPr>
            <p:ph type="title"/>
          </p:nvPr>
        </p:nvSpPr>
        <p:spPr/>
        <p:txBody>
          <a:bodyPr/>
          <a:lstStyle/>
          <a:p>
            <a:pPr algn="ctr"/>
            <a:r>
              <a:rPr lang="fa-IR" altLang="en-US" dirty="0"/>
              <a:t>اولین ریزپردازنده ساخت اینتل</a:t>
            </a:r>
            <a:endParaRPr lang="en-US" altLang="en-US" dirty="0"/>
          </a:p>
        </p:txBody>
      </p:sp>
      <p:pic>
        <p:nvPicPr>
          <p:cNvPr id="19459" name="Picture 2">
            <a:extLst>
              <a:ext uri="{FF2B5EF4-FFF2-40B4-BE49-F238E27FC236}">
                <a16:creationId xmlns:a16="http://schemas.microsoft.com/office/drawing/2014/main" id="{AFA05F97-04BB-4F7F-81E9-6557BB093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24400" y="1068432"/>
            <a:ext cx="3671887" cy="5046574"/>
          </a:xfrm>
          <a:noFill/>
        </p:spPr>
      </p:pic>
      <p:sp>
        <p:nvSpPr>
          <p:cNvPr id="19460" name="Rectangle 4">
            <a:extLst>
              <a:ext uri="{FF2B5EF4-FFF2-40B4-BE49-F238E27FC236}">
                <a16:creationId xmlns:a16="http://schemas.microsoft.com/office/drawing/2014/main" id="{F79E9589-D049-4251-AFFE-7FAA949333E5}"/>
              </a:ext>
            </a:extLst>
          </p:cNvPr>
          <p:cNvSpPr>
            <a:spLocks noChangeArrowheads="1"/>
          </p:cNvSpPr>
          <p:nvPr/>
        </p:nvSpPr>
        <p:spPr bwMode="auto">
          <a:xfrm>
            <a:off x="457200" y="2438400"/>
            <a:ext cx="25717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rtl="0" eaLnBrk="1" hangingPunct="1"/>
            <a:r>
              <a:rPr lang="en-US" altLang="en-US" dirty="0"/>
              <a:t>1000 transistors</a:t>
            </a:r>
          </a:p>
          <a:p>
            <a:pPr algn="l" rtl="0" eaLnBrk="1" hangingPunct="1"/>
            <a:r>
              <a:rPr lang="en-US" altLang="en-US" dirty="0"/>
              <a:t>1 MHz operation</a:t>
            </a:r>
          </a:p>
          <a:p>
            <a:pPr algn="l" rtl="0" eaLnBrk="1" hangingPunct="1"/>
            <a:r>
              <a:rPr lang="en-US" altLang="en-US" dirty="0"/>
              <a:t>NMOS only replacing PMOS</a:t>
            </a:r>
            <a:r>
              <a:rPr lang="fa-IR" altLang="en-US" dirty="0"/>
              <a:t> </a:t>
            </a:r>
            <a:r>
              <a:rPr lang="en-US" altLang="en-US" dirty="0"/>
              <a:t>based integrated circuits (higher</a:t>
            </a:r>
            <a:r>
              <a:rPr lang="fa-IR" altLang="en-US" dirty="0"/>
              <a:t> </a:t>
            </a:r>
            <a:r>
              <a:rPr lang="en-US" altLang="en-US" dirty="0"/>
              <a:t>speed)</a:t>
            </a:r>
          </a:p>
        </p:txBody>
      </p:sp>
      <p:sp>
        <p:nvSpPr>
          <p:cNvPr id="19461" name="Rectangle 5">
            <a:extLst>
              <a:ext uri="{FF2B5EF4-FFF2-40B4-BE49-F238E27FC236}">
                <a16:creationId xmlns:a16="http://schemas.microsoft.com/office/drawing/2014/main" id="{CF1D166F-04AC-4B54-81F1-AA4A2D006D44}"/>
              </a:ext>
            </a:extLst>
          </p:cNvPr>
          <p:cNvSpPr>
            <a:spLocks noChangeArrowheads="1"/>
          </p:cNvSpPr>
          <p:nvPr/>
        </p:nvSpPr>
        <p:spPr bwMode="auto">
          <a:xfrm>
            <a:off x="457200" y="1881187"/>
            <a:ext cx="3852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l" rtl="0" eaLnBrk="1" hangingPunct="1"/>
            <a:r>
              <a:rPr lang="en-US" altLang="en-US" i="1" dirty="0"/>
              <a:t>Intel 4004 Micro-Processor (1971)</a:t>
            </a:r>
          </a:p>
        </p:txBody>
      </p:sp>
      <p:sp>
        <p:nvSpPr>
          <p:cNvPr id="2" name="Slide Number Placeholder 1">
            <a:extLst>
              <a:ext uri="{FF2B5EF4-FFF2-40B4-BE49-F238E27FC236}">
                <a16:creationId xmlns:a16="http://schemas.microsoft.com/office/drawing/2014/main" id="{28E26EC3-7450-4E29-905B-16CEA249E5E2}"/>
              </a:ext>
            </a:extLst>
          </p:cNvPr>
          <p:cNvSpPr>
            <a:spLocks noGrp="1"/>
          </p:cNvSpPr>
          <p:nvPr>
            <p:ph type="sldNum" sz="quarter" idx="12"/>
          </p:nvPr>
        </p:nvSpPr>
        <p:spPr/>
        <p:txBody>
          <a:bodyPr/>
          <a:lstStyle/>
          <a:p>
            <a:pPr>
              <a:defRPr/>
            </a:pPr>
            <a:fld id="{92578D49-4937-4885-98FC-AB33BA8100A2}"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5807C7D-36A9-4343-95FB-F3B8EA3EDCB9}"/>
              </a:ext>
            </a:extLst>
          </p:cNvPr>
          <p:cNvSpPr>
            <a:spLocks noGrp="1"/>
          </p:cNvSpPr>
          <p:nvPr>
            <p:ph type="title"/>
          </p:nvPr>
        </p:nvSpPr>
        <p:spPr/>
        <p:txBody>
          <a:bodyPr/>
          <a:lstStyle/>
          <a:p>
            <a:pPr algn="ctr"/>
            <a:r>
              <a:rPr lang="fa-IR" altLang="en-US" dirty="0"/>
              <a:t>مراحل ساخت مدارات مجتمع دیجیتال</a:t>
            </a:r>
            <a:endParaRPr lang="en-US" altLang="en-US" dirty="0"/>
          </a:p>
        </p:txBody>
      </p:sp>
      <p:sp>
        <p:nvSpPr>
          <p:cNvPr id="12291" name="Content Placeholder 2">
            <a:extLst>
              <a:ext uri="{FF2B5EF4-FFF2-40B4-BE49-F238E27FC236}">
                <a16:creationId xmlns:a16="http://schemas.microsoft.com/office/drawing/2014/main" id="{EB95E01B-0C24-416B-9C78-478AEDCEB32D}"/>
              </a:ext>
            </a:extLst>
          </p:cNvPr>
          <p:cNvSpPr>
            <a:spLocks noGrp="1"/>
          </p:cNvSpPr>
          <p:nvPr>
            <p:ph idx="1"/>
          </p:nvPr>
        </p:nvSpPr>
        <p:spPr>
          <a:xfrm>
            <a:off x="480934" y="1347125"/>
            <a:ext cx="8229600" cy="4530725"/>
          </a:xfrm>
        </p:spPr>
        <p:txBody>
          <a:bodyPr/>
          <a:lstStyle/>
          <a:p>
            <a:pPr algn="r" rtl="1"/>
            <a:r>
              <a:rPr lang="fa-IR" altLang="en-US" sz="2400" dirty="0"/>
              <a:t>ماده اولیه ساخت مدارات مجتمع سیلیکون خالص است که بصورت تک کریستالی تا 99.99999% رشد داده میشود. استوانه حاصل گاهی تا 100 کیلوگرم وزن دارد</a:t>
            </a:r>
          </a:p>
          <a:p>
            <a:pPr algn="r" rtl="1">
              <a:buFont typeface="Wingdings" panose="05000000000000000000" pitchFamily="2" charset="2"/>
              <a:buNone/>
            </a:pPr>
            <a:endParaRPr lang="fa-IR" altLang="en-US" sz="2400" dirty="0"/>
          </a:p>
          <a:p>
            <a:pPr algn="r" rtl="1"/>
            <a:r>
              <a:rPr lang="fa-IR" altLang="en-US" sz="2400" dirty="0"/>
              <a:t>این استوانه به ورقه های نازکی بریده میشود</a:t>
            </a:r>
          </a:p>
          <a:p>
            <a:pPr algn="r" rtl="1">
              <a:buFont typeface="Wingdings" panose="05000000000000000000" pitchFamily="2" charset="2"/>
              <a:buNone/>
            </a:pPr>
            <a:r>
              <a:rPr lang="fa-IR" altLang="en-US" sz="2400" dirty="0"/>
              <a:t>که ویفر نامیده میشوند. قطر ویفرها 200 تا 300 </a:t>
            </a:r>
          </a:p>
          <a:p>
            <a:pPr algn="r" rtl="1">
              <a:buFont typeface="Wingdings" panose="05000000000000000000" pitchFamily="2" charset="2"/>
              <a:buNone/>
            </a:pPr>
            <a:r>
              <a:rPr lang="fa-IR" altLang="en-US" sz="2400" dirty="0"/>
              <a:t>میلیمتر و ضخامت آنها 1 میلیمتراست</a:t>
            </a:r>
          </a:p>
          <a:p>
            <a:pPr algn="r" rtl="1">
              <a:buFont typeface="Wingdings" panose="05000000000000000000" pitchFamily="2" charset="2"/>
              <a:buNone/>
            </a:pPr>
            <a:endParaRPr lang="en-US" altLang="en-US" sz="2400" dirty="0"/>
          </a:p>
        </p:txBody>
      </p:sp>
      <p:pic>
        <p:nvPicPr>
          <p:cNvPr id="2" name="Picture 1">
            <a:extLst>
              <a:ext uri="{FF2B5EF4-FFF2-40B4-BE49-F238E27FC236}">
                <a16:creationId xmlns:a16="http://schemas.microsoft.com/office/drawing/2014/main" id="{B3864352-6149-403C-A81F-FA1C212271D3}"/>
              </a:ext>
            </a:extLst>
          </p:cNvPr>
          <p:cNvPicPr>
            <a:picLocks noChangeAspect="1"/>
          </p:cNvPicPr>
          <p:nvPr/>
        </p:nvPicPr>
        <p:blipFill>
          <a:blip r:embed="rId2"/>
          <a:stretch>
            <a:fillRect/>
          </a:stretch>
        </p:blipFill>
        <p:spPr>
          <a:xfrm>
            <a:off x="685800" y="2395506"/>
            <a:ext cx="3352800" cy="2498665"/>
          </a:xfrm>
          <a:prstGeom prst="rect">
            <a:avLst/>
          </a:prstGeom>
        </p:spPr>
      </p:pic>
      <p:pic>
        <p:nvPicPr>
          <p:cNvPr id="3" name="Picture 2">
            <a:extLst>
              <a:ext uri="{FF2B5EF4-FFF2-40B4-BE49-F238E27FC236}">
                <a16:creationId xmlns:a16="http://schemas.microsoft.com/office/drawing/2014/main" id="{7BC8D43A-8C2A-4D5B-AFC8-5F3C6676EC8D}"/>
              </a:ext>
            </a:extLst>
          </p:cNvPr>
          <p:cNvPicPr>
            <a:picLocks noChangeAspect="1"/>
          </p:cNvPicPr>
          <p:nvPr/>
        </p:nvPicPr>
        <p:blipFill>
          <a:blip r:embed="rId3"/>
          <a:stretch>
            <a:fillRect/>
          </a:stretch>
        </p:blipFill>
        <p:spPr>
          <a:xfrm>
            <a:off x="4594485" y="4191000"/>
            <a:ext cx="3986134" cy="1878661"/>
          </a:xfrm>
          <a:prstGeom prst="rect">
            <a:avLst/>
          </a:prstGeom>
        </p:spPr>
      </p:pic>
      <p:sp>
        <p:nvSpPr>
          <p:cNvPr id="4" name="Slide Number Placeholder 3">
            <a:extLst>
              <a:ext uri="{FF2B5EF4-FFF2-40B4-BE49-F238E27FC236}">
                <a16:creationId xmlns:a16="http://schemas.microsoft.com/office/drawing/2014/main" id="{890FEE9B-14B5-405D-9AD3-F88089F524BD}"/>
              </a:ext>
            </a:extLst>
          </p:cNvPr>
          <p:cNvSpPr>
            <a:spLocks noGrp="1"/>
          </p:cNvSpPr>
          <p:nvPr>
            <p:ph type="sldNum" sz="quarter" idx="12"/>
          </p:nvPr>
        </p:nvSpPr>
        <p:spPr/>
        <p:txBody>
          <a:bodyPr/>
          <a:lstStyle/>
          <a:p>
            <a:pPr>
              <a:defRPr/>
            </a:pPr>
            <a:fld id="{92578D49-4937-4885-98FC-AB33BA8100A2}"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6B7AE68-8630-4367-8A44-3876D3CF2710}"/>
              </a:ext>
            </a:extLst>
          </p:cNvPr>
          <p:cNvSpPr>
            <a:spLocks noGrp="1"/>
          </p:cNvSpPr>
          <p:nvPr>
            <p:ph type="title"/>
          </p:nvPr>
        </p:nvSpPr>
        <p:spPr/>
        <p:txBody>
          <a:bodyPr/>
          <a:lstStyle/>
          <a:p>
            <a:pPr algn="ctr" rtl="1"/>
            <a:r>
              <a:rPr lang="fa-IR" altLang="en-US" dirty="0"/>
              <a:t>فرایند ساخت ترانزیستور: فتولیتوگرافی </a:t>
            </a:r>
            <a:endParaRPr lang="en-US" altLang="en-US" dirty="0"/>
          </a:p>
        </p:txBody>
      </p:sp>
      <p:pic>
        <p:nvPicPr>
          <p:cNvPr id="18435" name="Picture 2">
            <a:extLst>
              <a:ext uri="{FF2B5EF4-FFF2-40B4-BE49-F238E27FC236}">
                <a16:creationId xmlns:a16="http://schemas.microsoft.com/office/drawing/2014/main" id="{2003B241-863E-4DD5-846C-6E409B997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71600"/>
            <a:ext cx="9144000" cy="5299075"/>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
        <p:nvSpPr>
          <p:cNvPr id="2" name="Slide Number Placeholder 1">
            <a:extLst>
              <a:ext uri="{FF2B5EF4-FFF2-40B4-BE49-F238E27FC236}">
                <a16:creationId xmlns:a16="http://schemas.microsoft.com/office/drawing/2014/main" id="{15C338A3-E6A1-4398-BB3F-9B2FBAE74E5F}"/>
              </a:ext>
            </a:extLst>
          </p:cNvPr>
          <p:cNvSpPr>
            <a:spLocks noGrp="1"/>
          </p:cNvSpPr>
          <p:nvPr>
            <p:ph type="sldNum" sz="quarter" idx="12"/>
          </p:nvPr>
        </p:nvSpPr>
        <p:spPr/>
        <p:txBody>
          <a:bodyPr/>
          <a:lstStyle/>
          <a:p>
            <a:pPr>
              <a:defRPr/>
            </a:pPr>
            <a:fld id="{92578D49-4937-4885-98FC-AB33BA8100A2}"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6927143-C81F-422E-9EB1-28F64033799D}"/>
              </a:ext>
            </a:extLst>
          </p:cNvPr>
          <p:cNvSpPr>
            <a:spLocks noGrp="1"/>
          </p:cNvSpPr>
          <p:nvPr>
            <p:ph type="title"/>
          </p:nvPr>
        </p:nvSpPr>
        <p:spPr/>
        <p:txBody>
          <a:bodyPr/>
          <a:lstStyle/>
          <a:p>
            <a:pPr algn="ctr" rtl="1"/>
            <a:r>
              <a:rPr lang="fa-IR" altLang="en-US" dirty="0"/>
              <a:t>مراحل مختلف فتولیتوگرافی</a:t>
            </a:r>
            <a:endParaRPr lang="en-US" altLang="en-US" dirty="0"/>
          </a:p>
        </p:txBody>
      </p:sp>
      <p:sp>
        <p:nvSpPr>
          <p:cNvPr id="3" name="Content Placeholder 2">
            <a:extLst>
              <a:ext uri="{FF2B5EF4-FFF2-40B4-BE49-F238E27FC236}">
                <a16:creationId xmlns:a16="http://schemas.microsoft.com/office/drawing/2014/main" id="{DBA13957-B20C-4708-A456-98FED3A51EA0}"/>
              </a:ext>
            </a:extLst>
          </p:cNvPr>
          <p:cNvSpPr>
            <a:spLocks noGrp="1"/>
          </p:cNvSpPr>
          <p:nvPr>
            <p:ph idx="1"/>
          </p:nvPr>
        </p:nvSpPr>
        <p:spPr>
          <a:xfrm>
            <a:off x="457200" y="1098003"/>
            <a:ext cx="8229600" cy="5495925"/>
          </a:xfrm>
        </p:spPr>
        <p:txBody>
          <a:bodyPr>
            <a:normAutofit fontScale="92500" lnSpcReduction="10000"/>
          </a:bodyPr>
          <a:lstStyle/>
          <a:p>
            <a:pPr algn="r" rtl="1">
              <a:defRPr/>
            </a:pPr>
            <a:r>
              <a:rPr lang="en-US" sz="1600" dirty="0"/>
              <a:t>Oxidation layering </a:t>
            </a:r>
            <a:endParaRPr lang="fa-IR" sz="1600" dirty="0"/>
          </a:p>
          <a:p>
            <a:pPr algn="r" rtl="1">
              <a:buFont typeface="Wingdings" panose="05000000000000000000" pitchFamily="2" charset="2"/>
              <a:buNone/>
              <a:defRPr/>
            </a:pPr>
            <a:r>
              <a:rPr lang="fa-IR" sz="1600" dirty="0"/>
              <a:t>یک لایه عایق  را روی ویفر قرار میدهند. برای اینکار از اکسیژن فوق خالص و هیدروژن در دمای 1000 درجه استفاده میشود.</a:t>
            </a:r>
          </a:p>
          <a:p>
            <a:pPr algn="r" rtl="1">
              <a:defRPr/>
            </a:pPr>
            <a:r>
              <a:rPr lang="en-US" sz="1600" dirty="0" err="1"/>
              <a:t>Photoresist</a:t>
            </a:r>
            <a:r>
              <a:rPr lang="en-US" sz="1600" dirty="0"/>
              <a:t> coating</a:t>
            </a:r>
            <a:endParaRPr lang="fa-IR" sz="1600" dirty="0"/>
          </a:p>
          <a:p>
            <a:pPr algn="r" rtl="1">
              <a:buFont typeface="Wingdings" panose="05000000000000000000" pitchFamily="2" charset="2"/>
              <a:buNone/>
              <a:defRPr/>
            </a:pPr>
            <a:r>
              <a:rPr lang="fa-IR" sz="1600" dirty="0"/>
              <a:t>در حالیکه ویفر چرخانده میشود یک پلیمر حساس به نور با ضخامت </a:t>
            </a:r>
            <a:r>
              <a:rPr lang="en-US" sz="1600" dirty="0"/>
              <a:t>1 mm</a:t>
            </a:r>
            <a:r>
              <a:rPr lang="fa-IR" sz="1600" dirty="0"/>
              <a:t> روی آن قرار داده میشود. در حالت عادی این پلیمر قابل حل شدن در یک حلال است اما در اثر تماس با نور سفت شده و غیر قابل حل میشود ( پلیمرهائی با عکس این خاصیت نیز استفاده میشوند).</a:t>
            </a:r>
          </a:p>
          <a:p>
            <a:pPr algn="r" rtl="1">
              <a:defRPr/>
            </a:pPr>
            <a:r>
              <a:rPr lang="en-US" sz="1600" i="1" dirty="0"/>
              <a:t>Stepper exposure</a:t>
            </a:r>
            <a:endParaRPr lang="fa-IR" sz="1600" dirty="0"/>
          </a:p>
          <a:p>
            <a:pPr algn="r" rtl="1">
              <a:buFont typeface="Wingdings" panose="05000000000000000000" pitchFamily="2" charset="2"/>
              <a:buNone/>
              <a:defRPr/>
            </a:pPr>
            <a:r>
              <a:rPr lang="fa-IR" sz="1600" dirty="0"/>
              <a:t>یک ماسک شیشه ای که بر روی آن طرح مورد نظر ایجاد شده است بر روی ویفر قرار داده میشود. ماسک در جاهائی که برای فرایند در نظر گرفته شده اند تیره است. بعد از قرار دادن ماسک نور ماورا بنفش بر روی ویفر تابانیده میشود تا پلیمر موجود بر روی ویفر درجاهائی که نور از آنها عبور میکند سفت و غیر قابل حل شود.</a:t>
            </a:r>
          </a:p>
          <a:p>
            <a:pPr algn="r" rtl="1">
              <a:defRPr/>
            </a:pPr>
            <a:r>
              <a:rPr lang="en-US" sz="1600" i="1" dirty="0" err="1"/>
              <a:t>Photoresist</a:t>
            </a:r>
            <a:r>
              <a:rPr lang="en-US" sz="1600" i="1" dirty="0"/>
              <a:t> development and bake</a:t>
            </a:r>
            <a:endParaRPr lang="fa-IR" sz="1600" i="1" dirty="0"/>
          </a:p>
          <a:p>
            <a:pPr algn="r" rtl="1">
              <a:buFont typeface="Wingdings" panose="05000000000000000000" pitchFamily="2" charset="2"/>
              <a:buNone/>
              <a:defRPr/>
            </a:pPr>
            <a:r>
              <a:rPr lang="fa-IR" sz="1600" dirty="0"/>
              <a:t>یک ماده حلال بر روی ویفر ریخته میشود تا پلیمر سفت نشده را حل کرده و بشوید. سپس ویفر حرارت داده میشود تا پلیمر سفت شده پخته شود.</a:t>
            </a:r>
          </a:p>
          <a:p>
            <a:pPr algn="r" rtl="1">
              <a:defRPr/>
            </a:pPr>
            <a:r>
              <a:rPr lang="en-US" sz="1600" dirty="0"/>
              <a:t>Acid Etching</a:t>
            </a:r>
            <a:endParaRPr lang="fa-IR" sz="1600" dirty="0"/>
          </a:p>
          <a:p>
            <a:pPr algn="r" rtl="1">
              <a:buFont typeface="Wingdings" panose="05000000000000000000" pitchFamily="2" charset="2"/>
              <a:buNone/>
              <a:defRPr/>
            </a:pPr>
            <a:r>
              <a:rPr lang="fa-IR" sz="1600" dirty="0"/>
              <a:t>با استفاده از اسید قسمت هائی از ویفر که روی آن با فتورزیست پوشانیده نشده است خورده میشود. </a:t>
            </a:r>
          </a:p>
          <a:p>
            <a:pPr algn="r" rtl="1">
              <a:defRPr/>
            </a:pPr>
            <a:r>
              <a:rPr lang="en-US" sz="1600" dirty="0"/>
              <a:t>Spin, rinse, and dry</a:t>
            </a:r>
            <a:endParaRPr lang="fa-IR" sz="1600" dirty="0"/>
          </a:p>
          <a:p>
            <a:pPr algn="r" rtl="1">
              <a:buFont typeface="Wingdings" panose="05000000000000000000" pitchFamily="2" charset="2"/>
              <a:buNone/>
              <a:defRPr/>
            </a:pPr>
            <a:r>
              <a:rPr lang="fa-IR" sz="1600" dirty="0"/>
              <a:t>با استفاده از یک ابزار خاص </a:t>
            </a:r>
            <a:r>
              <a:rPr lang="en-US" sz="1600" dirty="0"/>
              <a:t>(SRD)</a:t>
            </a:r>
            <a:r>
              <a:rPr lang="fa-IR" sz="1600" dirty="0"/>
              <a:t> باقیمانده ذرات مراحل قبل با دقت های میکروسکپی از روی ویفر پاک میشود. حتی باقیماندن یک ذره </a:t>
            </a:r>
            <a:r>
              <a:rPr lang="en-US" sz="1600" dirty="0"/>
              <a:t>1um</a:t>
            </a:r>
            <a:r>
              <a:rPr lang="fa-IR" sz="1600" dirty="0"/>
              <a:t> هم میتواند به ویفر آسیب برساند. این کار در یک اتاق فوق تمیز با دستگاههای روباتیکی انجام میشود</a:t>
            </a:r>
            <a:r>
              <a:rPr lang="en-US" sz="1600" dirty="0"/>
              <a:t>.</a:t>
            </a:r>
          </a:p>
          <a:p>
            <a:pPr algn="r" rtl="1">
              <a:defRPr/>
            </a:pPr>
            <a:r>
              <a:rPr lang="en-US" sz="1600" dirty="0"/>
              <a:t> Various process steps</a:t>
            </a:r>
            <a:endParaRPr lang="fa-IR" sz="1600" dirty="0"/>
          </a:p>
          <a:p>
            <a:pPr algn="r" rtl="1">
              <a:buFont typeface="Wingdings" panose="05000000000000000000" pitchFamily="2" charset="2"/>
              <a:buNone/>
              <a:defRPr/>
            </a:pPr>
            <a:r>
              <a:rPr lang="fa-IR" sz="1600" dirty="0"/>
              <a:t>فرایندهای مختلف نظیر </a:t>
            </a:r>
            <a:r>
              <a:rPr lang="en-US" sz="1600" dirty="0"/>
              <a:t>ion implantation, plasma etching, or metal deposition</a:t>
            </a:r>
            <a:r>
              <a:rPr lang="fa-IR" sz="1600" dirty="0"/>
              <a:t> روی ویفر انجام میشود.</a:t>
            </a:r>
          </a:p>
          <a:p>
            <a:pPr algn="r" rtl="1">
              <a:defRPr/>
            </a:pPr>
            <a:r>
              <a:rPr lang="en-US" sz="1600" dirty="0" err="1"/>
              <a:t>Photoresist</a:t>
            </a:r>
            <a:r>
              <a:rPr lang="en-US" sz="1600" dirty="0"/>
              <a:t> removal (or </a:t>
            </a:r>
            <a:r>
              <a:rPr lang="en-US" sz="1600" dirty="0" err="1"/>
              <a:t>ashing</a:t>
            </a:r>
            <a:r>
              <a:rPr lang="en-US" sz="1600" dirty="0"/>
              <a:t>)</a:t>
            </a:r>
          </a:p>
          <a:p>
            <a:pPr algn="r" rtl="1">
              <a:buFont typeface="Wingdings" panose="05000000000000000000" pitchFamily="2" charset="2"/>
              <a:buNone/>
              <a:defRPr/>
            </a:pPr>
            <a:r>
              <a:rPr lang="fa-IR" sz="1600" dirty="0"/>
              <a:t>با استفاده از یک پلاسمای با حرارت بالا ماده فتورزیست از روی ویفر پاک میشود.</a:t>
            </a:r>
          </a:p>
        </p:txBody>
      </p:sp>
      <p:sp>
        <p:nvSpPr>
          <p:cNvPr id="2" name="Slide Number Placeholder 1">
            <a:extLst>
              <a:ext uri="{FF2B5EF4-FFF2-40B4-BE49-F238E27FC236}">
                <a16:creationId xmlns:a16="http://schemas.microsoft.com/office/drawing/2014/main" id="{23C07C8B-3021-4936-87A5-838842914E55}"/>
              </a:ext>
            </a:extLst>
          </p:cNvPr>
          <p:cNvSpPr>
            <a:spLocks noGrp="1"/>
          </p:cNvSpPr>
          <p:nvPr>
            <p:ph type="sldNum" sz="quarter" idx="12"/>
          </p:nvPr>
        </p:nvSpPr>
        <p:spPr/>
        <p:txBody>
          <a:bodyPr/>
          <a:lstStyle/>
          <a:p>
            <a:pPr>
              <a:defRPr/>
            </a:pPr>
            <a:fld id="{92578D49-4937-4885-98FC-AB33BA8100A2}"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273574C9-C946-4869-8C80-9F8CA0DB117C}"/>
              </a:ext>
            </a:extLst>
          </p:cNvPr>
          <p:cNvSpPr>
            <a:spLocks noGrp="1"/>
          </p:cNvSpPr>
          <p:nvPr>
            <p:ph type="title"/>
          </p:nvPr>
        </p:nvSpPr>
        <p:spPr/>
        <p:txBody>
          <a:bodyPr/>
          <a:lstStyle/>
          <a:p>
            <a:pPr algn="ctr" rtl="1"/>
            <a:r>
              <a:rPr lang="fa-IR" altLang="en-US" dirty="0"/>
              <a:t>سطح مقطع یک ترانزیستور </a:t>
            </a:r>
            <a:r>
              <a:rPr lang="en-US" altLang="en-US" dirty="0"/>
              <a:t>CMOS</a:t>
            </a:r>
            <a:r>
              <a:rPr lang="fa-IR" altLang="en-US" dirty="0"/>
              <a:t> </a:t>
            </a:r>
            <a:endParaRPr lang="en-US" altLang="en-US" dirty="0"/>
          </a:p>
        </p:txBody>
      </p:sp>
      <p:graphicFrame>
        <p:nvGraphicFramePr>
          <p:cNvPr id="1026" name="Object 2">
            <a:extLst>
              <a:ext uri="{FF2B5EF4-FFF2-40B4-BE49-F238E27FC236}">
                <a16:creationId xmlns:a16="http://schemas.microsoft.com/office/drawing/2014/main" id="{3075F17E-9345-4B3E-9476-A1A0536FD90A}"/>
              </a:ext>
            </a:extLst>
          </p:cNvPr>
          <p:cNvGraphicFramePr>
            <a:graphicFrameLocks noGrp="1" noChangeAspect="1"/>
          </p:cNvGraphicFramePr>
          <p:nvPr>
            <p:ph idx="1"/>
            <p:extLst>
              <p:ext uri="{D42A27DB-BD31-4B8C-83A1-F6EECF244321}">
                <p14:modId xmlns:p14="http://schemas.microsoft.com/office/powerpoint/2010/main" val="2862292299"/>
              </p:ext>
            </p:extLst>
          </p:nvPr>
        </p:nvGraphicFramePr>
        <p:xfrm>
          <a:off x="202406" y="1066800"/>
          <a:ext cx="8739188" cy="5173662"/>
        </p:xfrm>
        <a:graphic>
          <a:graphicData uri="http://schemas.openxmlformats.org/presentationml/2006/ole">
            <mc:AlternateContent xmlns:mc="http://schemas.openxmlformats.org/markup-compatibility/2006">
              <mc:Choice xmlns:v="urn:schemas-microsoft-com:vml" Requires="v">
                <p:oleObj spid="_x0000_s9226" name="Visio" r:id="rId3" imgW="4673699" imgH="3350834" progId="Visio.Drawing.11">
                  <p:embed/>
                </p:oleObj>
              </mc:Choice>
              <mc:Fallback>
                <p:oleObj name="Visio" r:id="rId3" imgW="4673699" imgH="3350834" progId="Visio.Drawing.11">
                  <p:embed/>
                  <p:pic>
                    <p:nvPicPr>
                      <p:cNvPr id="1026" name="Object 2">
                        <a:extLst>
                          <a:ext uri="{FF2B5EF4-FFF2-40B4-BE49-F238E27FC236}">
                            <a16:creationId xmlns:a16="http://schemas.microsoft.com/office/drawing/2014/main" id="{3075F17E-9345-4B3E-9476-A1A0536FD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 y="1066800"/>
                        <a:ext cx="8739188" cy="5173662"/>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F5154EFA-0EC2-4BC2-B47F-7130D859769B}"/>
              </a:ext>
            </a:extLst>
          </p:cNvPr>
          <p:cNvSpPr>
            <a:spLocks noGrp="1"/>
          </p:cNvSpPr>
          <p:nvPr>
            <p:ph type="sldNum" sz="quarter" idx="12"/>
          </p:nvPr>
        </p:nvSpPr>
        <p:spPr/>
        <p:txBody>
          <a:bodyPr/>
          <a:lstStyle/>
          <a:p>
            <a:pPr>
              <a:defRPr/>
            </a:pPr>
            <a:fld id="{92578D49-4937-4885-98FC-AB33BA8100A2}" type="slidenum">
              <a:rPr lang="en-US" altLang="en-US" smtClean="0"/>
              <a:pPr>
                <a:defRPr/>
              </a:pPr>
              <a:t>8</a:t>
            </a:fld>
            <a:endParaRPr lang="en-US" altLang="en-US"/>
          </a:p>
        </p:txBody>
      </p:sp>
    </p:spTree>
    <p:extLst>
      <p:ext uri="{BB962C8B-B14F-4D97-AF65-F5344CB8AC3E}">
        <p14:creationId xmlns:p14="http://schemas.microsoft.com/office/powerpoint/2010/main" val="425809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6ACE260E-D755-4DC6-A686-AA4372D537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b="0"/>
              <a:t>04-</a:t>
            </a:r>
            <a:fld id="{6ACACCF3-06D4-4F76-AFBA-C43A2955D5EF}" type="slidenum">
              <a:rPr lang="en-US" altLang="en-US" b="0"/>
              <a:pPr eaLnBrk="1" hangingPunct="1"/>
              <a:t>9</a:t>
            </a:fld>
            <a:endParaRPr lang="en-US" altLang="en-US" b="0"/>
          </a:p>
        </p:txBody>
      </p:sp>
      <p:sp>
        <p:nvSpPr>
          <p:cNvPr id="8196" name="Rectangle 2">
            <a:extLst>
              <a:ext uri="{FF2B5EF4-FFF2-40B4-BE49-F238E27FC236}">
                <a16:creationId xmlns:a16="http://schemas.microsoft.com/office/drawing/2014/main" id="{F3D3C7BF-62F0-435D-BC89-873208F42A46}"/>
              </a:ext>
            </a:extLst>
          </p:cNvPr>
          <p:cNvSpPr>
            <a:spLocks noGrp="1" noChangeArrowheads="1"/>
          </p:cNvSpPr>
          <p:nvPr>
            <p:ph type="title"/>
          </p:nvPr>
        </p:nvSpPr>
        <p:spPr/>
        <p:txBody>
          <a:bodyPr/>
          <a:lstStyle/>
          <a:p>
            <a:pPr algn="ctr" rtl="1"/>
            <a:r>
              <a:rPr lang="fa-IR" altLang="en-US" dirty="0"/>
              <a:t>شمای ساده </a:t>
            </a:r>
            <a:r>
              <a:rPr lang="en-US" altLang="en-US" dirty="0"/>
              <a:t> layout</a:t>
            </a:r>
          </a:p>
        </p:txBody>
      </p:sp>
      <p:sp>
        <p:nvSpPr>
          <p:cNvPr id="8197" name="Rectangle 5">
            <a:extLst>
              <a:ext uri="{FF2B5EF4-FFF2-40B4-BE49-F238E27FC236}">
                <a16:creationId xmlns:a16="http://schemas.microsoft.com/office/drawing/2014/main" id="{6A69ED21-20B9-4CF9-BDBE-6741F38F933D}"/>
              </a:ext>
            </a:extLst>
          </p:cNvPr>
          <p:cNvSpPr>
            <a:spLocks noChangeArrowheads="1"/>
          </p:cNvSpPr>
          <p:nvPr/>
        </p:nvSpPr>
        <p:spPr bwMode="auto">
          <a:xfrm>
            <a:off x="0" y="681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8194" name="Object 2">
            <a:extLst>
              <a:ext uri="{FF2B5EF4-FFF2-40B4-BE49-F238E27FC236}">
                <a16:creationId xmlns:a16="http://schemas.microsoft.com/office/drawing/2014/main" id="{4FAEE16C-9A49-40B2-B89F-982128710048}"/>
              </a:ext>
            </a:extLst>
          </p:cNvPr>
          <p:cNvGraphicFramePr>
            <a:graphicFrameLocks noChangeAspect="1"/>
          </p:cNvGraphicFramePr>
          <p:nvPr>
            <p:extLst>
              <p:ext uri="{D42A27DB-BD31-4B8C-83A1-F6EECF244321}">
                <p14:modId xmlns:p14="http://schemas.microsoft.com/office/powerpoint/2010/main" val="437021009"/>
              </p:ext>
            </p:extLst>
          </p:nvPr>
        </p:nvGraphicFramePr>
        <p:xfrm>
          <a:off x="1893094" y="1039017"/>
          <a:ext cx="5357812" cy="5366724"/>
        </p:xfrm>
        <a:graphic>
          <a:graphicData uri="http://schemas.openxmlformats.org/presentationml/2006/ole">
            <mc:AlternateContent xmlns:mc="http://schemas.openxmlformats.org/markup-compatibility/2006">
              <mc:Choice xmlns:v="urn:schemas-microsoft-com:vml" Requires="v">
                <p:oleObj spid="_x0000_s8203" name="Visio" r:id="rId4" imgW="3981431" imgH="3990166" progId="Visio.Drawing.11">
                  <p:embed/>
                </p:oleObj>
              </mc:Choice>
              <mc:Fallback>
                <p:oleObj name="Visio" r:id="rId4" imgW="3981431" imgH="3990166" progId="Visio.Drawing.11">
                  <p:embed/>
                  <p:pic>
                    <p:nvPicPr>
                      <p:cNvPr id="8194" name="Object 2">
                        <a:extLst>
                          <a:ext uri="{FF2B5EF4-FFF2-40B4-BE49-F238E27FC236}">
                            <a16:creationId xmlns:a16="http://schemas.microsoft.com/office/drawing/2014/main" id="{4FAEE16C-9A49-40B2-B89F-982128710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3094" y="1039017"/>
                        <a:ext cx="5357812" cy="5366724"/>
                      </a:xfrm>
                      <a:prstGeom prst="rect">
                        <a:avLst/>
                      </a:prstGeom>
                      <a:noFill/>
                    </p:spPr>
                  </p:pic>
                </p:oleObj>
              </mc:Fallback>
            </mc:AlternateContent>
          </a:graphicData>
        </a:graphic>
      </p:graphicFrame>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ustom 1">
      <a:majorFont>
        <a:latin typeface="Garamond"/>
        <a:ea typeface=""/>
        <a:cs typeface="B Nazanin"/>
      </a:majorFont>
      <a:minorFont>
        <a:latin typeface="Verdana"/>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4871</TotalTime>
  <Words>548</Words>
  <Application>Microsoft Office PowerPoint</Application>
  <PresentationFormat>On-screen Show (4:3)</PresentationFormat>
  <Paragraphs>67</Paragraphs>
  <Slides>13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Garamond</vt:lpstr>
      <vt:lpstr>Lucida Console</vt:lpstr>
      <vt:lpstr>Verdana</vt:lpstr>
      <vt:lpstr>Wingdings</vt:lpstr>
      <vt:lpstr>Edge</vt:lpstr>
      <vt:lpstr>Visio</vt:lpstr>
      <vt:lpstr>الکترونیک دیجیتال مقدمه</vt:lpstr>
      <vt:lpstr>تاریخچه</vt:lpstr>
      <vt:lpstr>اولین ترانزیستور</vt:lpstr>
      <vt:lpstr>اولین ریزپردازنده ساخت اینتل</vt:lpstr>
      <vt:lpstr>مراحل ساخت مدارات مجتمع دیجیتال</vt:lpstr>
      <vt:lpstr>فرایند ساخت ترانزیستور: فتولیتوگرافی </vt:lpstr>
      <vt:lpstr>مراحل مختلف فتولیتوگرافی</vt:lpstr>
      <vt:lpstr>سطح مقطع یک ترانزیستور CMOS </vt:lpstr>
      <vt:lpstr>شمای ساده  layout</vt:lpstr>
      <vt:lpstr>ویفر نهایی</vt:lpstr>
      <vt:lpstr>مدار مجتمع IC </vt:lpstr>
      <vt:lpstr>روند افزایش تعداد ترانزیستورهای پردازنده ها</vt:lpstr>
      <vt:lpstr>روند توسعه مدارات مجتمع</vt:lpstr>
    </vt:vector>
  </TitlesOfParts>
  <Company> 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Jeff Rosenschein</dc:creator>
  <cp:lastModifiedBy>IUST</cp:lastModifiedBy>
  <cp:revision>233</cp:revision>
  <dcterms:created xsi:type="dcterms:W3CDTF">2002-10-07T15:26:45Z</dcterms:created>
  <dcterms:modified xsi:type="dcterms:W3CDTF">2022-09-18T00:59:08Z</dcterms:modified>
</cp:coreProperties>
</file>