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56" r:id="rId2"/>
    <p:sldId id="257" r:id="rId3"/>
    <p:sldId id="353" r:id="rId4"/>
    <p:sldId id="277" r:id="rId5"/>
    <p:sldId id="278" r:id="rId6"/>
    <p:sldId id="273" r:id="rId7"/>
    <p:sldId id="261" r:id="rId8"/>
    <p:sldId id="262" r:id="rId9"/>
    <p:sldId id="274" r:id="rId10"/>
    <p:sldId id="279" r:id="rId11"/>
    <p:sldId id="280" r:id="rId12"/>
    <p:sldId id="263" r:id="rId13"/>
    <p:sldId id="275" r:id="rId14"/>
    <p:sldId id="264" r:id="rId15"/>
    <p:sldId id="354" r:id="rId16"/>
    <p:sldId id="355" r:id="rId17"/>
    <p:sldId id="356" r:id="rId18"/>
    <p:sldId id="357" r:id="rId19"/>
    <p:sldId id="265" r:id="rId20"/>
    <p:sldId id="276" r:id="rId21"/>
    <p:sldId id="266" r:id="rId22"/>
    <p:sldId id="267" r:id="rId23"/>
    <p:sldId id="268" r:id="rId24"/>
    <p:sldId id="269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94590" autoAdjust="0"/>
  </p:normalViewPr>
  <p:slideViewPr>
    <p:cSldViewPr>
      <p:cViewPr varScale="1">
        <p:scale>
          <a:sx n="64" d="100"/>
          <a:sy n="64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3E6C8AD-93E5-4184-8CA0-89228763F5B6}" type="datetimeFigureOut">
              <a:rPr lang="en-US"/>
              <a:pPr>
                <a:defRPr/>
              </a:pPr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6E9F3D-7E6A-473F-A8A4-96AAD014D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46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6E9F3D-7E6A-473F-A8A4-96AAD014D1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33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D43719B-13BE-462E-A072-AC5A78C090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42779130-A1FF-473C-BAC1-1AB95B0D28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C9B60FF-1CEA-4D4C-85E1-DF84B6FA3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C4920C2-60C3-4409-A743-F47CC9F37DB7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BF277BC-AC38-478F-AB60-81AC1048E2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555A2622-43FA-41B5-8AC9-E2BA0EF6B5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DA2390F-4AD6-4931-8BAF-E2B000EC5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145F98-4D1A-4E18-9322-F774A46A82ED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D067257-BE88-498F-9E3F-A0043A20B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CFC757-3D31-471F-AE2F-7DFECA93A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FC9458-690A-46AE-8150-A5395200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7D1095-F5CD-4E3A-9583-A4BAEDBA7E7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D067257-BE88-498F-9E3F-A0043A20B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CFC757-3D31-471F-AE2F-7DFECA93A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FC9458-690A-46AE-8150-A5395200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7D1095-F5CD-4E3A-9583-A4BAEDBA7E7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D067257-BE88-498F-9E3F-A0043A20B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CFC757-3D31-471F-AE2F-7DFECA93A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FC9458-690A-46AE-8150-A5395200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7D1095-F5CD-4E3A-9583-A4BAEDBA7E7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4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D067257-BE88-498F-9E3F-A0043A20B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CFC757-3D31-471F-AE2F-7DFECA93A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FC9458-690A-46AE-8150-A5395200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7D1095-F5CD-4E3A-9583-A4BAEDBA7E7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8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D067257-BE88-498F-9E3F-A0043A20B6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93CFC757-3D31-471F-AE2F-7DFECA93A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FC9458-690A-46AE-8150-A5395200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7D1095-F5CD-4E3A-9583-A4BAEDBA7E7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5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C61E0CC2-6C71-4FFB-842A-610B404B22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17B786FE-88BE-4AE7-9886-FA40341F7D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913E2D9-1234-47C9-84E1-D4CE82329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5EC248-D060-46B9-BA90-B080423B6AFC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4618553E-AF65-4F2B-9AE0-1E3D46D433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B4448C08-A90E-4BEB-8F1A-711CC7D159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16B76015-95EB-4DB7-B996-73C371B8C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CEB58EF-3E13-47EF-915C-7B6635ECEB2A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BB3E9BAA-7ACE-45C4-9321-36AF654B94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C7213A36-6968-4433-B9FE-B923ACF466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188F871C-AB81-4D86-B3F0-14B99D383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78D864-CF2E-488C-B6B3-9B1987DAADFA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94623D1-F492-4B5E-9F43-68991B1F17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0B842A8-8BC1-4E09-BE83-0DF0D236B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24DAA12-8F89-4FD0-AC8B-2F334E1B2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CF5ED0-F44B-4571-A447-BE0B519CF4CE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933A3B52-C327-45B8-A605-8A9A70C279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66F6C9D5-615B-49EF-9CCE-FA2D3D7949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4AC33A18-BCC5-4C94-927D-B2BF072A2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38F118-D05F-4278-A80B-D314B3770830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CC1A7A7-1921-4220-A22C-52009A9322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3E28359A-8734-4B11-BCA1-AA6B0320BE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9F460E5-20E9-420C-859C-27B2D6341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459467-5EBE-43C8-975D-D3C48AECFBB7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C38073BE-B97C-4ADA-9A47-61F1CA474B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662056C3-C3D2-4705-86D1-025317B06B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DDB2FB77-4FEC-461B-99E5-AC076C815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C6791E-8EB4-4E6D-B568-1C26A33D5EDC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5687E02D-E18F-4FD5-999E-A094F8AA19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9BDDA192-06A8-4796-8B21-5ECBB04EF5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DABE938F-798C-4209-B2E7-F63791942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0992C0-9253-4A18-ADFF-873C93DF3D0F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B4FD75B-6ED6-4051-88E6-F9EB91D5B4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DE802EF1-965B-474E-818F-22FDAA5CD9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89F69E91-29E4-497E-B7BB-A39601AEA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353B32-63A5-47C2-AA41-544D7BCBB95E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694623D1-F492-4B5E-9F43-68991B1F17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40B842A8-8BC1-4E09-BE83-0DF0D236B5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24DAA12-8F89-4FD0-AC8B-2F334E1B2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CF5ED0-F44B-4571-A447-BE0B519CF4CE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7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4348EB-A8FA-49CF-905A-1884515D42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6D0743-B69A-4024-8024-21C34A382BC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EE1109E-A39C-453C-901F-D0B45CC96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E481C80-02A7-4A02-A41C-642683CB3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Figure 1-1 Bohr Model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FCF45C7-DC77-49A0-A551-969436377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0ABC16-64A5-4E9E-9571-DB35F9240BA9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19E5E7C-2B05-4939-AC44-E42A55EA0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A55A853-92A2-4007-B415-948444FAD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CBABD160-EC4F-4E67-8CEE-43FB4415B1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5112D77-B0AB-4737-BE7F-1680CE274B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D87CC55D-4D07-4885-98FC-820E95823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D10DC0A-4101-4586-95A8-D52C1A8B94B4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F46F8D9-6488-4010-9016-70BB5B521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B23BF31-76D8-4BB8-A547-4BE5097CBA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3BB0878-1230-48A6-99B6-98215987E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72D9684-9490-4AEA-882A-FD23A0273EE5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A90532A-FFA8-4A11-A0EA-B0FFED972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B10D104C-9911-48B2-A1D3-2159F5FE75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369E30C-F694-4BE6-908F-F6398E993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00EB7E-D027-4F6F-8D06-0C3F6EF7A5CE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6AC7ACA1-C1BC-44F8-851C-54D29C6CEF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0C61B230-0381-4540-8927-A0124CFE07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FBD44DD-D7EB-45AF-A7F3-F3ACE4A89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BAA0E4-FB1D-4F33-ABE1-23A261C10574}" type="slidenum">
              <a:rPr lang="en-US" altLang="en-US" baseline="-250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baseline="-25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4F072-BB95-456B-A105-A3C489AA3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61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3BDB-26F0-4152-B84F-C3E01EFFDD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71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C8EE-D62B-4A7B-BBBF-5CC2BD40FF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997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41910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1910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B344C9-A0BB-426C-BFAC-03B464C69B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8AE38B-DAA4-4BAF-9341-66E9944241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6D50D-A797-4819-A8BC-4EA0907006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6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78D49-4937-4885-98FC-AB33BA810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8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527D3-F20E-4BF2-A681-4AD6E03D5E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77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D466-1FAC-4BF3-94E7-68E91F85A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30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C94E-DFF7-421A-8AE9-31D9CF2DB3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1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11094-44DD-4244-B6D0-02FF812928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16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30901-DEC9-4508-9AE3-D11755481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42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A8195-F2B0-4BD5-89A6-63969D124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990B-09FE-4968-97A9-0192CCC98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8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31B1F10-F9C9-4FDC-9364-132E525FCB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B Nazanin" pitchFamily="2" charset="-7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295400"/>
          </a:xfrm>
        </p:spPr>
        <p:txBody>
          <a:bodyPr/>
          <a:lstStyle/>
          <a:p>
            <a:pPr algn="ctr" rtl="1" eaLnBrk="1" hangingPunct="1"/>
            <a:r>
              <a:rPr lang="fa-IR" altLang="en-US" dirty="0"/>
              <a:t>الکترونیک دیجیتال</a:t>
            </a:r>
            <a:br>
              <a:rPr lang="fa-IR" altLang="en-US" dirty="0"/>
            </a:br>
            <a:r>
              <a:rPr lang="fa-IR" altLang="en-US" dirty="0"/>
              <a:t>فیزیک الکترونیک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705600" cy="2286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990000"/>
                </a:solidFill>
              </a:rPr>
              <a:t>Nasser Mozayani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School of Computer Engineering</a:t>
            </a:r>
          </a:p>
          <a:p>
            <a:pPr eaLnBrk="1" hangingPunct="1"/>
            <a:r>
              <a:rPr lang="en-US" altLang="en-US" sz="2000">
                <a:solidFill>
                  <a:srgbClr val="990000"/>
                </a:solidFill>
                <a:latin typeface="Lucida Console" panose="020B0609040504020204" pitchFamily="49" charset="0"/>
              </a:rPr>
              <a:t>Iran University of Science and Technology</a:t>
            </a:r>
            <a:endParaRPr lang="en-US" altLang="en-US" sz="2000">
              <a:latin typeface="Lucida Console" panose="020B0609040504020204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4F072-BB95-456B-A105-A3C489AA31D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AC9D04-45D3-487F-B083-B6A40796E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en-US" altLang="ko-KR" sz="4000" b="1">
                <a:ea typeface="굴림" pitchFamily="50" charset="-128"/>
              </a:rPr>
              <a:t>Energy Bands</a:t>
            </a:r>
          </a:p>
        </p:txBody>
      </p:sp>
      <p:pic>
        <p:nvPicPr>
          <p:cNvPr id="20483" name="Picture 4" descr="01-05">
            <a:extLst>
              <a:ext uri="{FF2B5EF4-FFF2-40B4-BE49-F238E27FC236}">
                <a16:creationId xmlns:a16="http://schemas.microsoft.com/office/drawing/2014/main" id="{33E3D9CA-DF2E-4E1F-9094-C192FFB57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052513"/>
            <a:ext cx="7356475" cy="4903787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1D0AF9-DED8-4681-8D12-69759A6A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4D3A1-C760-430B-884C-3AA4AB6059B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>
            <a:extLst>
              <a:ext uri="{FF2B5EF4-FFF2-40B4-BE49-F238E27FC236}">
                <a16:creationId xmlns:a16="http://schemas.microsoft.com/office/drawing/2014/main" id="{634FA489-DBB9-4553-ACCD-BD977EDCE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7772400" cy="9985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>
              <a:defRPr/>
            </a:pPr>
            <a:r>
              <a:rPr lang="en-US" altLang="ko-KR" sz="3200" b="1">
                <a:ea typeface="굴림" panose="020B0600000101010101" pitchFamily="34" charset="-127"/>
              </a:rPr>
              <a:t>Conduction in Semiconductors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85963-34F2-4CED-8CA1-36876619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B79E9-4BB1-45BC-957E-8D9EB21A94C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8C049-E817-4BA0-A8BF-50B45DDD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258888"/>
            <a:ext cx="5867400" cy="540143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2E3FFE-86CD-4FCC-AFBB-C8469508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61" y="956872"/>
            <a:ext cx="4853939" cy="3843728"/>
          </a:xfrm>
          <a:prstGeom prst="rect">
            <a:avLst/>
          </a:prstGeom>
        </p:spPr>
      </p:pic>
      <p:sp>
        <p:nvSpPr>
          <p:cNvPr id="11266" name="Rectangle 2">
            <a:extLst>
              <a:ext uri="{FF2B5EF4-FFF2-40B4-BE49-F238E27FC236}">
                <a16:creationId xmlns:a16="http://schemas.microsoft.com/office/drawing/2014/main" id="{3A775AB9-5238-4E2E-8B5D-A35D859A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Crystal Lattice Structure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401040-2AAD-419B-ADEC-51A2DEAA533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unique capability of semiconductor atoms is their ability to link together to form a physical structure called a </a:t>
            </a:r>
            <a:r>
              <a:rPr lang="en-US" altLang="en-US" sz="2400" dirty="0">
                <a:solidFill>
                  <a:srgbClr val="FF0000"/>
                </a:solidFill>
              </a:rPr>
              <a:t>crystal lattice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/>
              <a:t>The atoms link together with one another </a:t>
            </a:r>
            <a:r>
              <a:rPr lang="en-US" altLang="en-US" sz="2400" dirty="0">
                <a:solidFill>
                  <a:srgbClr val="FF0000"/>
                </a:solidFill>
              </a:rPr>
              <a:t>sharing</a:t>
            </a:r>
            <a:r>
              <a:rPr lang="en-US" altLang="en-US" sz="2400" dirty="0"/>
              <a:t> their outer electrons.  </a:t>
            </a:r>
          </a:p>
          <a:p>
            <a:pPr eaLnBrk="1" hangingPunct="1"/>
            <a:r>
              <a:rPr lang="en-US" altLang="en-US" sz="2400" dirty="0"/>
              <a:t>These links are called </a:t>
            </a:r>
            <a:r>
              <a:rPr lang="en-US" altLang="en-US" sz="2400" u="sng" dirty="0">
                <a:solidFill>
                  <a:srgbClr val="FF0000"/>
                </a:solidFill>
              </a:rPr>
              <a:t>covalent bonds</a:t>
            </a:r>
            <a:r>
              <a:rPr lang="en-US" altLang="en-US" sz="2400" dirty="0"/>
              <a:t>.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66A85167-5574-4650-B879-287FB5CAD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baseline="-25000" dirty="0">
                <a:latin typeface="Arial" panose="020B0604020202020204" pitchFamily="34" charset="0"/>
              </a:rPr>
              <a:t>2D Crystal Lattice Structure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247B10-B990-41BF-9B14-7CBAEE0086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5A6905-F0BA-4814-A8F2-34298F7359F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6C4AD6C0-EDCB-4750-B2CD-BB94A7D5D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3D Crystal Lattice Structure</a:t>
            </a:r>
          </a:p>
        </p:txBody>
      </p:sp>
      <p:pic>
        <p:nvPicPr>
          <p:cNvPr id="26627" name="Picture 6" descr="Figure4">
            <a:extLst>
              <a:ext uri="{FF2B5EF4-FFF2-40B4-BE49-F238E27FC236}">
                <a16:creationId xmlns:a16="http://schemas.microsoft.com/office/drawing/2014/main" id="{BFD2E0F5-867C-41A2-9411-FB19E9ED761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5486400" cy="3798888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C3A9B-0F73-43CF-B881-BF1738069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B98D6A-A675-4F7C-83B7-BE74CCCB53A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906243-E9D4-4B8F-92EF-4EDA11DD8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Semiconductors can be Insulators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117DF4-8778-42BA-A646-93A085D45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5486400" cy="40386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In pure semiconductor material like silicon, the crystal lattice structure forms an excellent insulator since all the atoms are bound to one another and are not free for current flow.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/>
              <a:t>Since the outer valence electrons of each atom are tightly bound together with one another, the electrons are difficult to dislodge for current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ECDC1-9E80-40A0-A645-8C468BCB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7905C-AA7B-46A0-A9C3-9266243EA62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1241D-24A0-4ACD-A322-F8C69338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524000"/>
            <a:ext cx="2550868" cy="25146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53186DA-D44D-42CB-81EE-3A18F8849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387" y="5369719"/>
            <a:ext cx="79610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kern="0" dirty="0">
                <a:solidFill>
                  <a:srgbClr val="FF0000"/>
                </a:solidFill>
              </a:rPr>
              <a:t>Silicon</a:t>
            </a:r>
            <a:r>
              <a:rPr lang="en-US" altLang="en-US" sz="2400" kern="0" dirty="0"/>
              <a:t> in this form is a </a:t>
            </a:r>
            <a:r>
              <a:rPr lang="en-US" altLang="en-US" sz="2400" kern="0" dirty="0">
                <a:solidFill>
                  <a:srgbClr val="FF0000"/>
                </a:solidFill>
              </a:rPr>
              <a:t>great insulator</a:t>
            </a:r>
            <a:endParaRPr lang="en-US" altLang="en-US" sz="2400" kern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B1229B-647E-45A2-9047-2630865C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199765"/>
            <a:ext cx="6105525" cy="4969924"/>
          </a:xfrm>
          <a:prstGeom prst="rect">
            <a:avLst/>
          </a:prstGeom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E5906243-E9D4-4B8F-92EF-4EDA11DD8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Semiconductor conductivity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117DF4-8778-42BA-A646-93A085D45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9619"/>
            <a:ext cx="2971800" cy="415021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In semiconductor there can be a very small current like in any other material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Because of outside temperature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ECDC1-9E80-40A0-A645-8C468BCB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7905C-AA7B-46A0-A9C3-9266243EA62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48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906243-E9D4-4B8F-92EF-4EDA11DD8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Semiconductor’s current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117DF4-8778-42BA-A646-93A085D45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9619"/>
            <a:ext cx="2971800" cy="415021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Current is made by 2 </a:t>
            </a:r>
            <a:r>
              <a:rPr lang="en-US" altLang="en-US" sz="2400" dirty="0" err="1"/>
              <a:t>factores</a:t>
            </a:r>
            <a:r>
              <a:rPr lang="en-US" altLang="en-US" sz="2400" dirty="0"/>
              <a:t>: electrons,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holes, how?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1st snapshot: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ECDC1-9E80-40A0-A645-8C468BCB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7905C-AA7B-46A0-A9C3-9266243EA62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ECFF0-66B3-44E4-9EF5-AD65F6C3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70" y="1219200"/>
            <a:ext cx="483789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906243-E9D4-4B8F-92EF-4EDA11DD8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Semiconductor’s current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117DF4-8778-42BA-A646-93A085D45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9619"/>
            <a:ext cx="2971800" cy="415021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Current is made by 2 </a:t>
            </a:r>
            <a:r>
              <a:rPr lang="en-US" altLang="en-US" sz="2400" dirty="0" err="1"/>
              <a:t>factores</a:t>
            </a:r>
            <a:r>
              <a:rPr lang="en-US" altLang="en-US" sz="2400" dirty="0"/>
              <a:t>: electrons,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holes, how?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2nd snapshot: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ECDC1-9E80-40A0-A645-8C468BCB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7905C-AA7B-46A0-A9C3-9266243EA62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DC7F1-B052-43F3-B1D3-B6967A98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39" y="1219201"/>
            <a:ext cx="5045861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7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906243-E9D4-4B8F-92EF-4EDA11DD8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Semiconductor’s current 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F117DF4-8778-42BA-A646-93A085D45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9619"/>
            <a:ext cx="2971800" cy="4150216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Current is made by 2 </a:t>
            </a:r>
            <a:r>
              <a:rPr lang="en-US" altLang="en-US" sz="2400" dirty="0" err="1"/>
              <a:t>factores</a:t>
            </a:r>
            <a:r>
              <a:rPr lang="en-US" altLang="en-US" sz="2400" dirty="0"/>
              <a:t>: electrons,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holes, how?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altLang="en-US" sz="2400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dirty="0"/>
              <a:t>3rd snapshot: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ECDC1-9E80-40A0-A645-8C468BCB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7905C-AA7B-46A0-A9C3-9266243EA62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3250A-5FA7-403F-BA74-0057A90B8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144" y="1322137"/>
            <a:ext cx="4953256" cy="48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976FEB2-ED5C-4217-915A-4C738D783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Doping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5D4477B-8445-49BF-8BA3-23F6DAB1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To make the </a:t>
            </a:r>
            <a:r>
              <a:rPr lang="en-US" altLang="en-US" sz="3000" u="sng" dirty="0"/>
              <a:t>semiconductor conduct better</a:t>
            </a:r>
            <a:r>
              <a:rPr lang="en-US" altLang="en-US" sz="3000" dirty="0"/>
              <a:t>, other atoms called </a:t>
            </a:r>
            <a:r>
              <a:rPr lang="en-US" altLang="en-US" sz="3000" u="sng" dirty="0"/>
              <a:t>impurities must be added</a:t>
            </a:r>
            <a:r>
              <a:rPr lang="en-US" altLang="en-US" sz="3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“</a:t>
            </a:r>
            <a:r>
              <a:rPr lang="en-US" altLang="en-US" sz="3000" dirty="0">
                <a:solidFill>
                  <a:srgbClr val="FF0000"/>
                </a:solidFill>
              </a:rPr>
              <a:t>Impurities</a:t>
            </a:r>
            <a:r>
              <a:rPr lang="en-US" altLang="en-US" sz="3000" dirty="0"/>
              <a:t>” are different </a:t>
            </a:r>
            <a:r>
              <a:rPr lang="en-US" altLang="en-US" sz="3000" u="sng" dirty="0"/>
              <a:t>elements</a:t>
            </a:r>
            <a:r>
              <a:rPr lang="en-US" altLang="en-US" sz="3000" dirty="0"/>
              <a:t>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dirty="0"/>
              <a:t>This </a:t>
            </a:r>
            <a:r>
              <a:rPr lang="en-US" altLang="en-US" sz="3000" u="sng" dirty="0"/>
              <a:t>process</a:t>
            </a:r>
            <a:r>
              <a:rPr lang="en-US" altLang="en-US" sz="3000" dirty="0"/>
              <a:t> is called </a:t>
            </a:r>
            <a:r>
              <a:rPr lang="en-US" altLang="en-US" sz="3000" u="sng" dirty="0">
                <a:solidFill>
                  <a:srgbClr val="FF0000"/>
                </a:solidFill>
              </a:rPr>
              <a:t>doping</a:t>
            </a:r>
            <a:r>
              <a:rPr lang="en-US" altLang="en-US" sz="30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D00B9-16E4-4B6A-AAC2-7B982C98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06D42-F8D7-4F76-B927-C7F9B4D5812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88F693-8805-4F7A-BBED-512E1DE03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Prerequisites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6560BE-8716-4804-AA20-C036BB77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9" y="1412641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dirty="0"/>
              <a:t>To understand this presentation, you should have the following prior knowledge:</a:t>
            </a:r>
          </a:p>
          <a:p>
            <a:pPr lvl="1" eaLnBrk="1" hangingPunct="1"/>
            <a:r>
              <a:rPr lang="en-US" altLang="en-US" sz="2400" dirty="0"/>
              <a:t>Draw the structure of an atom, including electrons, protons, and neutrons.</a:t>
            </a:r>
          </a:p>
          <a:p>
            <a:pPr lvl="1" eaLnBrk="1" hangingPunct="1"/>
            <a:r>
              <a:rPr lang="en-US" altLang="en-US" sz="2400" dirty="0"/>
              <a:t>Define resistance and conductance.</a:t>
            </a:r>
          </a:p>
          <a:p>
            <a:pPr lvl="1" eaLnBrk="1" hangingPunct="1"/>
            <a:r>
              <a:rPr lang="en-US" altLang="en-US" sz="2400" dirty="0"/>
              <a:t>Label an electronic schematic, indicating current flow.</a:t>
            </a:r>
          </a:p>
          <a:p>
            <a:pPr lvl="1" eaLnBrk="1" hangingPunct="1"/>
            <a:r>
              <a:rPr lang="en-US" altLang="en-US" sz="2400" dirty="0"/>
              <a:t>Define Ohm’s and Kirchhoff’s laws.</a:t>
            </a:r>
          </a:p>
          <a:p>
            <a:pPr lvl="1" eaLnBrk="1" hangingPunct="1"/>
            <a:r>
              <a:rPr lang="en-US" altLang="en-US" sz="2400" dirty="0"/>
              <a:t>Describe the characteristics of DC and AC (sine wave) voltages.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18236-7F20-46D1-BF70-DE2F8273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CE975-F568-499B-9039-2C5EDCDBA90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>
            <a:extLst>
              <a:ext uri="{FF2B5EF4-FFF2-40B4-BE49-F238E27FC236}">
                <a16:creationId xmlns:a16="http://schemas.microsoft.com/office/drawing/2014/main" id="{AB7D78AC-602A-440A-A715-8F752CA65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Semiconductors can be Conductors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FF8161D-E9C4-4061-9462-730F902DAC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8458200" cy="1527175"/>
          </a:xfrm>
        </p:spPr>
        <p:txBody>
          <a:bodyPr/>
          <a:lstStyle/>
          <a:p>
            <a:pPr eaLnBrk="1" hangingPunct="1"/>
            <a:r>
              <a:rPr lang="en-US" altLang="en-US" sz="2600"/>
              <a:t>Adding arsenic (doping) will allow four of the arsenic valence electrons to bond with the neighboring silicon atoms. </a:t>
            </a:r>
          </a:p>
        </p:txBody>
      </p:sp>
      <p:pic>
        <p:nvPicPr>
          <p:cNvPr id="32772" name="Picture 6" descr="Figure5">
            <a:extLst>
              <a:ext uri="{FF2B5EF4-FFF2-40B4-BE49-F238E27FC236}">
                <a16:creationId xmlns:a16="http://schemas.microsoft.com/office/drawing/2014/main" id="{AE711CD7-B808-4263-A8C1-3281FBBAB4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2451" y="2832048"/>
            <a:ext cx="5956716" cy="3171758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36823-8121-4D7C-90C2-08616F4EC5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9AB0E0-E025-4D11-B07B-E2051214813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09FBBB1F-6319-4881-ACED-2205A3C75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52513"/>
            <a:ext cx="868680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dirty="0"/>
              <a:t>An impurity like </a:t>
            </a:r>
            <a:r>
              <a:rPr lang="en-US" altLang="en-US" sz="2600" dirty="0">
                <a:solidFill>
                  <a:srgbClr val="FF0000"/>
                </a:solidFill>
              </a:rPr>
              <a:t>arsenic</a:t>
            </a:r>
            <a:r>
              <a:rPr lang="en-US" altLang="en-US" sz="2600" dirty="0"/>
              <a:t>, has 5 valence electrons (</a:t>
            </a:r>
            <a:r>
              <a:rPr lang="en-US" altLang="en-US" sz="2600" dirty="0" err="1"/>
              <a:t>Donnor</a:t>
            </a:r>
            <a:r>
              <a:rPr lang="en-US" altLang="en-US" sz="2600" dirty="0"/>
              <a:t>)</a:t>
            </a:r>
          </a:p>
        </p:txBody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E57C9C33-ABC3-4763-8DBE-A27DCF8F3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44" y="4794249"/>
            <a:ext cx="40386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600" dirty="0"/>
              <a:t>The one electron left over for each arsenic atom becomes available to conduct current 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3FE6B7E-DA05-482F-9239-CA7E5883A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Resistance Effects of Doping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A545558-BD9D-4D34-96B5-7421DC00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If you use lots of arsenic atoms for doping, there will be lots of extra electrons so the </a:t>
            </a:r>
            <a:r>
              <a:rPr lang="en-US" altLang="en-US" sz="2800" dirty="0">
                <a:solidFill>
                  <a:srgbClr val="FF0000"/>
                </a:solidFill>
              </a:rPr>
              <a:t>conductance</a:t>
            </a:r>
            <a:r>
              <a:rPr lang="en-US" altLang="en-US" sz="2800" dirty="0"/>
              <a:t> of the material will be very better and current will flow freely.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By controlling the doping amount, virtually any conductance can be achieved.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F4C13-82A1-486A-AE60-DC3B8FCF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00BFB-D22C-4CE5-9A53-F59A69D26F0C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08A8971-6B3E-4FFF-914F-3165AA450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Another Way to Dope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40440F3-BA52-4842-894F-FECC14C700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990600"/>
            <a:ext cx="8610600" cy="5135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You can also </a:t>
            </a:r>
            <a:r>
              <a:rPr lang="en-US" altLang="en-US" sz="2000" u="sng" dirty="0"/>
              <a:t>dope</a:t>
            </a:r>
            <a:r>
              <a:rPr lang="en-US" altLang="en-US" sz="2000" dirty="0"/>
              <a:t> a semiconductor material with an atom such as </a:t>
            </a:r>
            <a:r>
              <a:rPr lang="en-US" altLang="en-US" sz="2000" dirty="0">
                <a:solidFill>
                  <a:srgbClr val="FF0000"/>
                </a:solidFill>
              </a:rPr>
              <a:t>boron</a:t>
            </a:r>
            <a:r>
              <a:rPr lang="en-US" altLang="en-US" sz="2000" dirty="0"/>
              <a:t> </a:t>
            </a:r>
            <a:r>
              <a:rPr lang="en-US" altLang="en-US" sz="2000" u="sng" dirty="0"/>
              <a:t>that has only 3 valence electrons (Acceptor)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3 electrons in the outer orbit do form covalent bonds with its neighboring semiconductor atoms as before.  But </a:t>
            </a:r>
            <a:r>
              <a:rPr lang="en-US" altLang="en-US" sz="2000" u="sng" dirty="0"/>
              <a:t>one atom is missing from the bond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u="sng" dirty="0"/>
              <a:t>This place where a fourth electron should be</a:t>
            </a:r>
            <a:r>
              <a:rPr lang="en-US" altLang="en-US" sz="2000" dirty="0"/>
              <a:t> is referred to as a </a:t>
            </a:r>
            <a:r>
              <a:rPr lang="en-US" altLang="en-US" sz="2000" u="sng" dirty="0">
                <a:solidFill>
                  <a:srgbClr val="FF0000"/>
                </a:solidFill>
              </a:rPr>
              <a:t>hole</a:t>
            </a:r>
            <a:r>
              <a:rPr lang="en-US" altLang="en-US" sz="2000" dirty="0"/>
              <a:t>.  </a:t>
            </a:r>
          </a:p>
        </p:txBody>
      </p:sp>
      <p:pic>
        <p:nvPicPr>
          <p:cNvPr id="36868" name="Picture 5" descr="Figure6">
            <a:extLst>
              <a:ext uri="{FF2B5EF4-FFF2-40B4-BE49-F238E27FC236}">
                <a16:creationId xmlns:a16="http://schemas.microsoft.com/office/drawing/2014/main" id="{BB42FA46-29DA-42E0-A67B-3051FDC120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1" y="2946400"/>
            <a:ext cx="6479834" cy="3421062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AF4E66-4B65-4DBA-9A01-F76ECC210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A51CC2-89AF-4252-A2C7-48F4B886C02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6129B4D4-1C29-4623-B789-412DF9245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946400"/>
            <a:ext cx="2514600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/>
              <a:t>The hole assumes a </a:t>
            </a:r>
            <a:r>
              <a:rPr lang="en-US" altLang="en-US" sz="2000">
                <a:solidFill>
                  <a:srgbClr val="FF0000"/>
                </a:solidFill>
              </a:rPr>
              <a:t>positive</a:t>
            </a:r>
            <a:r>
              <a:rPr lang="en-US" altLang="en-US" sz="2000"/>
              <a:t> charge so it can attract electrons from some other source.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u="sng"/>
              <a:t>Holes</a:t>
            </a:r>
            <a:r>
              <a:rPr lang="en-US" altLang="en-US" sz="2000"/>
              <a:t> become a type of current carrier like the electron to </a:t>
            </a:r>
            <a:r>
              <a:rPr lang="en-US" altLang="en-US" sz="2000" u="sng"/>
              <a:t>support current flow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10DD92E-BCC6-4871-8AFD-717FE1C3E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Semiconductor Materials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7E6E565-316B-41D5-9BAF-67264F67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The silicon doped with </a:t>
            </a:r>
            <a:r>
              <a:rPr lang="en-US" altLang="en-US" sz="2800" u="sng" dirty="0"/>
              <a:t>extra electrons</a:t>
            </a:r>
            <a:r>
              <a:rPr lang="en-US" altLang="en-US" sz="2800" dirty="0"/>
              <a:t> is called an “</a:t>
            </a:r>
            <a:r>
              <a:rPr lang="en-US" altLang="en-US" sz="2800" u="sng" dirty="0">
                <a:solidFill>
                  <a:srgbClr val="FF0000"/>
                </a:solidFill>
              </a:rPr>
              <a:t>N type</a:t>
            </a:r>
            <a:r>
              <a:rPr lang="en-US" altLang="en-US" sz="2800" u="sng" dirty="0"/>
              <a:t>” semiconductor</a:t>
            </a:r>
            <a:r>
              <a:rPr lang="en-US" altLang="en-US" sz="2800" dirty="0"/>
              <a:t>.  </a:t>
            </a:r>
          </a:p>
          <a:p>
            <a:pPr lvl="1" eaLnBrk="1" hangingPunct="1"/>
            <a:r>
              <a:rPr lang="en-US" altLang="en-US" sz="2400" dirty="0"/>
              <a:t>“</a:t>
            </a:r>
            <a:r>
              <a:rPr lang="en-US" altLang="en-US" sz="2400" u="sng" dirty="0">
                <a:solidFill>
                  <a:srgbClr val="FF0000"/>
                </a:solidFill>
              </a:rPr>
              <a:t>N</a:t>
            </a:r>
            <a:r>
              <a:rPr lang="en-US" altLang="en-US" sz="2400" u="sng" dirty="0"/>
              <a:t>” is for negative</a:t>
            </a:r>
            <a:r>
              <a:rPr lang="en-US" altLang="en-US" sz="2400" dirty="0"/>
              <a:t>, which is the charge of an electron.</a:t>
            </a:r>
          </a:p>
          <a:p>
            <a:pPr eaLnBrk="1" hangingPunct="1"/>
            <a:r>
              <a:rPr lang="en-US" altLang="en-US" sz="2800" dirty="0"/>
              <a:t>Silicon doped with material </a:t>
            </a:r>
            <a:r>
              <a:rPr lang="en-US" altLang="en-US" sz="2800" u="sng" dirty="0"/>
              <a:t>missing electrons</a:t>
            </a:r>
            <a:r>
              <a:rPr lang="en-US" altLang="en-US" sz="2800" dirty="0"/>
              <a:t> that produce locations called </a:t>
            </a:r>
            <a:r>
              <a:rPr lang="en-US" altLang="en-US" sz="2800" u="sng" dirty="0"/>
              <a:t>holes</a:t>
            </a:r>
            <a:r>
              <a:rPr lang="en-US" altLang="en-US" sz="2800" dirty="0"/>
              <a:t> is called “</a:t>
            </a:r>
            <a:r>
              <a:rPr lang="en-US" altLang="en-US" sz="2800" u="sng" dirty="0">
                <a:solidFill>
                  <a:srgbClr val="FF0000"/>
                </a:solidFill>
              </a:rPr>
              <a:t>P type</a:t>
            </a:r>
            <a:r>
              <a:rPr lang="en-US" altLang="en-US" sz="2800" u="sng" dirty="0"/>
              <a:t>” semiconductor</a:t>
            </a:r>
            <a:r>
              <a:rPr lang="en-US" altLang="en-US" sz="2800" dirty="0"/>
              <a:t>.  </a:t>
            </a:r>
          </a:p>
          <a:p>
            <a:pPr lvl="1" eaLnBrk="1" hangingPunct="1"/>
            <a:r>
              <a:rPr lang="en-US" altLang="en-US" sz="2400" u="sng" dirty="0"/>
              <a:t>“</a:t>
            </a:r>
            <a:r>
              <a:rPr lang="en-US" altLang="en-US" sz="2400" u="sng" dirty="0">
                <a:solidFill>
                  <a:srgbClr val="FF0000"/>
                </a:solidFill>
              </a:rPr>
              <a:t>P</a:t>
            </a:r>
            <a:r>
              <a:rPr lang="en-US" altLang="en-US" sz="2400" u="sng" dirty="0"/>
              <a:t>” is for positive</a:t>
            </a:r>
            <a:r>
              <a:rPr lang="en-US" altLang="en-US" sz="2400" dirty="0"/>
              <a:t>, which is the charge of a hole.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28988-5CE0-477F-AD23-45328327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42A2F-3B6F-4BCA-9077-52934ADBBF5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17EE4A7-D8A0-4267-9079-008B0CD76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Current Flow in N-type Semiconductors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1E5FADD-F429-4F51-A038-E0E6C188058F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The DC voltage source has a positive terminal that attracts the free electrons in the semiconductor and pulls them away from their atoms leaving the atoms charged positively.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Electrons from the negative terminal of the supply enter the semiconductor material and are attracted by the positive charge of the atoms missing one of their electrons.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u="sng" dirty="0"/>
              <a:t>Current (electrons) flows from the positive terminal to the negative terminal</a:t>
            </a:r>
            <a:r>
              <a:rPr lang="en-US" altLang="en-US" sz="2000" dirty="0"/>
              <a:t>.</a:t>
            </a:r>
          </a:p>
        </p:txBody>
      </p:sp>
      <p:pic>
        <p:nvPicPr>
          <p:cNvPr id="40964" name="Picture 5" descr="Figure7">
            <a:extLst>
              <a:ext uri="{FF2B5EF4-FFF2-40B4-BE49-F238E27FC236}">
                <a16:creationId xmlns:a16="http://schemas.microsoft.com/office/drawing/2014/main" id="{25848A06-4C44-4844-BDA9-12541CC8F97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103438"/>
            <a:ext cx="4191000" cy="2909887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C5F0E9-C23C-40B7-9408-497490C06F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0A0F27-A309-44A5-8F09-A668D57563B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72944F7-EA63-4621-8A0F-05D673A76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Current Flow in P-type Semiconductors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A8D3F1-A031-4D43-A170-136D7E8C935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Electrons from the negative supply terminal are attracted to the positive holes and fill them.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The positive terminal of the supply pulls the electrons from the holes leaving the holes to attract more electrons.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u="sng" dirty="0"/>
              <a:t>Current (electrons) flows from the negative terminal to the positive terminal</a:t>
            </a:r>
            <a:r>
              <a:rPr lang="en-US" alt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Inside the semiconductor current flow is actually by the movement of the holes from positive to negative.</a:t>
            </a:r>
          </a:p>
        </p:txBody>
      </p:sp>
      <p:pic>
        <p:nvPicPr>
          <p:cNvPr id="43012" name="Picture 5" descr="Figure8">
            <a:extLst>
              <a:ext uri="{FF2B5EF4-FFF2-40B4-BE49-F238E27FC236}">
                <a16:creationId xmlns:a16="http://schemas.microsoft.com/office/drawing/2014/main" id="{D6F20258-8CC3-4F92-B5D6-FEC58D6526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2103438"/>
            <a:ext cx="4191000" cy="2909887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243A53-4A38-4DC8-B2E7-0CF247985C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AD64D3-07FD-4DF7-82DB-4F096E0AF7B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5ED5C3E-DCE8-4661-85EB-AFB3C4907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Summary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47888B4-5255-4AC7-99AB-0A5D3ABEC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 its pure state, semiconductor material is an excellent insulator.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commonly used semiconductor material is silicon.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Semiconductor materials can be doped with other atoms to add or subtract electrons.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An N-type semiconductor material has extra electrons.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P-type semiconductor material has a shortage of electrons with vacancies called holes.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heavier the doping, the greater the conductivity or the lower the resistance.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By controlling the doping of silicon the semiconductor material can be made as conductive as desired.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7F58D0-6210-44D0-9560-4A0E61CA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2D1B0-37E0-423A-B26B-C5C451E22E0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788F693-8805-4F7A-BBED-512E1DE03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rtl="1" eaLnBrk="1" hangingPunct="1"/>
            <a:r>
              <a:rPr lang="fa-IR" altLang="en-US" dirty="0"/>
              <a:t>مثال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F6560BE-8716-4804-AA20-C036BB77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9" y="1412641"/>
            <a:ext cx="8229600" cy="4530725"/>
          </a:xfrm>
        </p:spPr>
        <p:txBody>
          <a:bodyPr/>
          <a:lstStyle/>
          <a:p>
            <a:pPr marL="0" indent="0" algn="r" rtl="1" eaLnBrk="1" hangingPunct="1">
              <a:buNone/>
            </a:pPr>
            <a:r>
              <a:rPr lang="fa-IR" altLang="en-US" dirty="0"/>
              <a:t>مدار زیر را تحلیل کنید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C18236-7F20-46D1-BF70-DE2F8273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0CE975-F568-499B-9039-2C5EDCDBA90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1A85-8373-46B7-BD20-45EAD7AB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95600"/>
            <a:ext cx="6522787" cy="272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9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6C01095A-1BA2-4525-A19D-CCB82BE7A4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sz="3600" b="1"/>
              <a:t>Bohr model of an atom</a:t>
            </a:r>
          </a:p>
        </p:txBody>
      </p:sp>
      <p:sp>
        <p:nvSpPr>
          <p:cNvPr id="8195" name="Text Box 4">
            <a:extLst>
              <a:ext uri="{FF2B5EF4-FFF2-40B4-BE49-F238E27FC236}">
                <a16:creationId xmlns:a16="http://schemas.microsoft.com/office/drawing/2014/main" id="{B7661EE7-9BED-4A00-8C2F-71D60375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2514600" cy="27971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dirty="0"/>
              <a:t>As seen in this model, electrons circle the nucleus. Atomic structure of a material determines it’s ability to conduct or insulate.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2FED5-D1E3-454A-A91D-806E4C53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A0ADC-D5A0-4C55-A00E-0FF3BD530D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8FBCA-C1B6-4BB6-8CD7-0CF5630CA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2" y="1502352"/>
            <a:ext cx="3810000" cy="385329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5C76D-EBC4-42F7-BB23-10625998F9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04813"/>
            <a:ext cx="8134350" cy="1143000"/>
          </a:xfrm>
        </p:spPr>
        <p:txBody>
          <a:bodyPr/>
          <a:lstStyle/>
          <a:p>
            <a:r>
              <a:rPr lang="en-US" altLang="en-US" sz="2800" b="1"/>
              <a:t>Conductors, Insulators, and Semiconductors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5E229D43-2B5B-4309-91BE-ECBC7BE39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7416800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</a:rPr>
              <a:t> The ability of a material to conduct current is based on its atomic structure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09F8D2E3-EDFB-4C5A-B5B9-37F090B9D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492375"/>
            <a:ext cx="7416800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</a:rPr>
              <a:t> The orbit paths of the electrons surrounding the nucleus are called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shells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C1894321-369C-45B7-A193-250007D20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445125"/>
            <a:ext cx="7416800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</a:rPr>
              <a:t>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less complete </a:t>
            </a:r>
            <a:r>
              <a:rPr lang="en-US" altLang="en-US" sz="2800" dirty="0">
                <a:latin typeface="Times New Roman" panose="02020603050405020304" pitchFamily="18" charset="0"/>
              </a:rPr>
              <a:t>a shell is filled to capacity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more conductive </a:t>
            </a:r>
            <a:r>
              <a:rPr lang="en-US" altLang="en-US" sz="2800" dirty="0">
                <a:latin typeface="Times New Roman" panose="02020603050405020304" pitchFamily="18" charset="0"/>
              </a:rPr>
              <a:t>the material is.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B20B73CC-237A-4223-B420-48C14FA5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429000"/>
            <a:ext cx="7416800" cy="14017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</a:rPr>
              <a:t> Each shell has a defined number of electrons it will hold. This is a fact of nature and can be determined by the formula,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= 2n</a:t>
            </a:r>
            <a:r>
              <a:rPr lang="en-US" alt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8EBA0117-69B0-4E93-927F-5107EB6C8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868863"/>
            <a:ext cx="74168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</a:rPr>
              <a:t> The outer shell is called the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valence</a:t>
            </a:r>
            <a:r>
              <a:rPr lang="en-US" altLang="en-US" sz="2800" dirty="0">
                <a:latin typeface="Times New Roman" panose="02020603050405020304" pitchFamily="18" charset="0"/>
              </a:rPr>
              <a:t> shell.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E35D2-A1CB-45C5-8817-DF9D9E1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B175D-4AD7-467A-BCE5-D2A3EDB1151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06939F-567F-4AFB-8832-43341CBFB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8575"/>
            <a:ext cx="7886700" cy="893763"/>
          </a:xfrm>
        </p:spPr>
        <p:txBody>
          <a:bodyPr/>
          <a:lstStyle/>
          <a:p>
            <a:pPr algn="ctr" eaLnBrk="1" hangingPunct="1"/>
            <a:r>
              <a:rPr lang="en-US" altLang="en-US"/>
              <a:t>Conductor Atomic Structure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C4B7CBB-F5FB-446A-A9EF-2253A4C3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4572000" cy="4038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atomic structure of good conductors usually includes </a:t>
            </a:r>
            <a:r>
              <a:rPr lang="en-US" altLang="en-US" sz="2800" u="sng" dirty="0">
                <a:solidFill>
                  <a:srgbClr val="FF0000"/>
                </a:solidFill>
              </a:rPr>
              <a:t>1, 2 or 3 electron in their outer shell</a:t>
            </a:r>
            <a:r>
              <a:rPr lang="en-US" altLang="en-US" sz="2800" dirty="0"/>
              <a:t>.  </a:t>
            </a:r>
          </a:p>
          <a:p>
            <a:pPr lvl="1" eaLnBrk="1" hangingPunct="1"/>
            <a:r>
              <a:rPr lang="en-US" altLang="en-US" sz="2400" dirty="0"/>
              <a:t>It is called a valence electron. </a:t>
            </a:r>
          </a:p>
          <a:p>
            <a:pPr lvl="1" eaLnBrk="1" hangingPunct="1"/>
            <a:r>
              <a:rPr lang="en-US" altLang="en-US" sz="2400" dirty="0"/>
              <a:t>It is easily striped from the atom, producing current flow. </a:t>
            </a:r>
          </a:p>
        </p:txBody>
      </p:sp>
      <p:grpSp>
        <p:nvGrpSpPr>
          <p:cNvPr id="14340" name="Group 6">
            <a:extLst>
              <a:ext uri="{FF2B5EF4-FFF2-40B4-BE49-F238E27FC236}">
                <a16:creationId xmlns:a16="http://schemas.microsoft.com/office/drawing/2014/main" id="{65110773-ECE1-4CF2-8044-BF101D517C3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447800"/>
            <a:ext cx="3425825" cy="3841750"/>
            <a:chOff x="3168" y="912"/>
            <a:chExt cx="2158" cy="2420"/>
          </a:xfrm>
        </p:grpSpPr>
        <p:pic>
          <p:nvPicPr>
            <p:cNvPr id="14342" name="Picture 4" descr="Figure1">
              <a:extLst>
                <a:ext uri="{FF2B5EF4-FFF2-40B4-BE49-F238E27FC236}">
                  <a16:creationId xmlns:a16="http://schemas.microsoft.com/office/drawing/2014/main" id="{3D0F40EC-B052-409C-8261-8EDF9A11C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912"/>
              <a:ext cx="2158" cy="2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5">
              <a:extLst>
                <a:ext uri="{FF2B5EF4-FFF2-40B4-BE49-F238E27FC236}">
                  <a16:creationId xmlns:a16="http://schemas.microsoft.com/office/drawing/2014/main" id="{7CA0F542-7127-4A18-9C51-E66B8CE4C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120"/>
              <a:ext cx="97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baseline="-25000">
                  <a:latin typeface="Arial" panose="020B0604020202020204" pitchFamily="34" charset="0"/>
                </a:rPr>
                <a:t>Copper Atom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555EB0-A4CF-44CB-A6E7-940C7815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2EA2A0-4FCB-473F-9129-FF9EBC6A00E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AFE883-B887-49A6-81E1-7D615AD2E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Insulators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2BDFD9A-2242-4A9F-9FB3-47CC7B3A5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Insulators have a high resistance so current does not flow in them.</a:t>
            </a:r>
          </a:p>
          <a:p>
            <a:pPr eaLnBrk="1" hangingPunct="1"/>
            <a:r>
              <a:rPr lang="en-US" altLang="en-US" sz="2800" dirty="0"/>
              <a:t>Good insulators include:</a:t>
            </a:r>
          </a:p>
          <a:p>
            <a:pPr lvl="1" eaLnBrk="1" hangingPunct="1"/>
            <a:r>
              <a:rPr lang="en-US" altLang="en-US" sz="2400" dirty="0"/>
              <a:t>Glass, ceramic, plastics, &amp; wood</a:t>
            </a:r>
          </a:p>
          <a:p>
            <a:pPr eaLnBrk="1" hangingPunct="1"/>
            <a:r>
              <a:rPr lang="en-US" altLang="en-US" sz="2800" dirty="0"/>
              <a:t>Most insulators are compounds of several elements.  </a:t>
            </a:r>
          </a:p>
          <a:p>
            <a:pPr eaLnBrk="1" hangingPunct="1"/>
            <a:r>
              <a:rPr lang="en-US" altLang="en-US" sz="2800" dirty="0"/>
              <a:t>The atoms are tightly bound to one another so electrons are difficult to strip away for current flow. They usually includes </a:t>
            </a:r>
            <a:r>
              <a:rPr lang="en-US" altLang="en-US" sz="2800" u="sng" dirty="0">
                <a:solidFill>
                  <a:srgbClr val="FF0000"/>
                </a:solidFill>
              </a:rPr>
              <a:t>8 electron in their outer shell</a:t>
            </a:r>
            <a:r>
              <a:rPr lang="en-US" altLang="en-US" sz="2800" dirty="0"/>
              <a:t>.  </a:t>
            </a:r>
          </a:p>
          <a:p>
            <a:pPr eaLnBrk="1" hangingPunct="1"/>
            <a:endParaRPr lang="en-US" alt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5E4327-C48F-44F7-87EE-2FBF4883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75D5A-D580-48D1-92FC-326E1D4AE3F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BCEA046-1B5C-4533-8733-1365C25F2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Semiconductors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920405B-D0FD-4478-9BFA-0F833F9BE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Semiconductors are materials that essentially can be conditioned to act as good conductors, or good insulators, or any thing in between.</a:t>
            </a:r>
          </a:p>
          <a:p>
            <a:pPr eaLnBrk="1" hangingPunct="1"/>
            <a:r>
              <a:rPr lang="en-US" altLang="en-US" sz="3000" dirty="0"/>
              <a:t>Common elements such as </a:t>
            </a:r>
            <a:r>
              <a:rPr lang="en-US" altLang="en-US" sz="3000" b="1" dirty="0"/>
              <a:t>carbon, silicon</a:t>
            </a:r>
            <a:r>
              <a:rPr lang="en-US" altLang="en-US" sz="3000" dirty="0"/>
              <a:t>, and </a:t>
            </a:r>
            <a:r>
              <a:rPr lang="en-US" altLang="en-US" sz="3000" b="1" dirty="0"/>
              <a:t>germanium</a:t>
            </a:r>
            <a:r>
              <a:rPr lang="en-US" altLang="en-US" sz="3000" dirty="0"/>
              <a:t> are semiconductors.</a:t>
            </a:r>
            <a:r>
              <a:rPr lang="en-US" altLang="en-US" sz="3200" dirty="0"/>
              <a:t> They usually includes </a:t>
            </a:r>
            <a:r>
              <a:rPr lang="en-US" altLang="en-US" sz="3200" u="sng" dirty="0">
                <a:solidFill>
                  <a:srgbClr val="FF0000"/>
                </a:solidFill>
              </a:rPr>
              <a:t>4 electron in their outer shell</a:t>
            </a:r>
            <a:r>
              <a:rPr lang="en-US" altLang="en-US" sz="3200" dirty="0"/>
              <a:t>.</a:t>
            </a:r>
            <a:endParaRPr lang="en-US" altLang="en-US" sz="3000" dirty="0"/>
          </a:p>
          <a:p>
            <a:pPr eaLnBrk="1" hangingPunct="1"/>
            <a:r>
              <a:rPr lang="en-US" altLang="en-US" sz="3000" u="sng" dirty="0"/>
              <a:t>Silicon is the best</a:t>
            </a:r>
            <a:r>
              <a:rPr lang="en-US" altLang="en-US" sz="3000" dirty="0"/>
              <a:t> and most widely used semiconductor. </a:t>
            </a:r>
            <a:r>
              <a:rPr lang="en-US" altLang="en-US" sz="2000" dirty="0"/>
              <a:t>(Compound is recently preferred)</a:t>
            </a:r>
            <a:endParaRPr lang="en-US" alt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6BADB4-CC1B-4FD3-A664-4DB59F66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A01A54-39BA-46A8-A8F9-F0D3D30B95F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extLst>
              <a:ext uri="{FF2B5EF4-FFF2-40B4-BE49-F238E27FC236}">
                <a16:creationId xmlns:a16="http://schemas.microsoft.com/office/drawing/2014/main" id="{1E8B22B6-E0D4-432F-AF36-7337E9E3B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Semiconductor Valence Orbit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DE87C090-900A-47C2-A13B-89BD96F6093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800600" y="1219200"/>
            <a:ext cx="4191000" cy="51355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3000" dirty="0"/>
              <a:t>The main characteristic of a semiconductor element is that it has </a:t>
            </a:r>
            <a:r>
              <a:rPr lang="en-US" altLang="en-US" sz="3000" u="sng" dirty="0">
                <a:solidFill>
                  <a:srgbClr val="FF0000"/>
                </a:solidFill>
              </a:rPr>
              <a:t>four electrons</a:t>
            </a:r>
            <a:r>
              <a:rPr lang="en-US" altLang="en-US" sz="3000" dirty="0">
                <a:solidFill>
                  <a:srgbClr val="FF0000"/>
                </a:solidFill>
              </a:rPr>
              <a:t> </a:t>
            </a:r>
            <a:r>
              <a:rPr lang="en-US" altLang="en-US" sz="3000" dirty="0"/>
              <a:t>in its outer or valence orbit.  </a:t>
            </a:r>
          </a:p>
        </p:txBody>
      </p:sp>
      <p:pic>
        <p:nvPicPr>
          <p:cNvPr id="21508" name="Picture 7" descr="Figure2">
            <a:extLst>
              <a:ext uri="{FF2B5EF4-FFF2-40B4-BE49-F238E27FC236}">
                <a16:creationId xmlns:a16="http://schemas.microsoft.com/office/drawing/2014/main" id="{F286274B-D947-4CD6-AF09-A5910B023A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033215"/>
            <a:ext cx="4191000" cy="2740025"/>
          </a:xfr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F92F8-F9A0-400F-8340-7C478C7E4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5C7A5E7-273E-4E2F-AA49-F0563E50494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FAAEEC93-AF23-4629-BAA9-B8D2C59BF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856901"/>
            <a:ext cx="2667000" cy="284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Custom 1">
      <a:majorFont>
        <a:latin typeface="Garamond"/>
        <a:ea typeface=""/>
        <a:cs typeface="B Nazanin"/>
      </a:majorFont>
      <a:minorFont>
        <a:latin typeface="Verdana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5039</TotalTime>
  <Words>1188</Words>
  <Application>Microsoft Office PowerPoint</Application>
  <PresentationFormat>On-screen Show (4:3)</PresentationFormat>
  <Paragraphs>160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Garamond</vt:lpstr>
      <vt:lpstr>Lucida Console</vt:lpstr>
      <vt:lpstr>Tahoma</vt:lpstr>
      <vt:lpstr>Times New Roman</vt:lpstr>
      <vt:lpstr>Verdana</vt:lpstr>
      <vt:lpstr>Wingdings</vt:lpstr>
      <vt:lpstr>Edge</vt:lpstr>
      <vt:lpstr>الکترونیک دیجیتال فیزیک الکترونیک</vt:lpstr>
      <vt:lpstr>Prerequisites</vt:lpstr>
      <vt:lpstr>مثال</vt:lpstr>
      <vt:lpstr>Bohr model of an atom</vt:lpstr>
      <vt:lpstr>Conductors, Insulators, and Semiconductors</vt:lpstr>
      <vt:lpstr>Conductor Atomic Structure</vt:lpstr>
      <vt:lpstr>Insulators</vt:lpstr>
      <vt:lpstr>Semiconductors</vt:lpstr>
      <vt:lpstr>Semiconductor Valence Orbit</vt:lpstr>
      <vt:lpstr>Energy Bands</vt:lpstr>
      <vt:lpstr>PowerPoint Presentation</vt:lpstr>
      <vt:lpstr>Crystal Lattice Structure</vt:lpstr>
      <vt:lpstr>3D Crystal Lattice Structure</vt:lpstr>
      <vt:lpstr>Semiconductors can be Insulators</vt:lpstr>
      <vt:lpstr>Semiconductor conductivity</vt:lpstr>
      <vt:lpstr>Semiconductor’s current </vt:lpstr>
      <vt:lpstr>Semiconductor’s current </vt:lpstr>
      <vt:lpstr>Semiconductor’s current </vt:lpstr>
      <vt:lpstr>Doping</vt:lpstr>
      <vt:lpstr>Semiconductors can be Conductors</vt:lpstr>
      <vt:lpstr>Resistance Effects of Doping</vt:lpstr>
      <vt:lpstr>Another Way to Dope</vt:lpstr>
      <vt:lpstr>Types of Semiconductor Materials</vt:lpstr>
      <vt:lpstr>Current Flow in N-type Semiconductors</vt:lpstr>
      <vt:lpstr>Current Flow in P-type Semiconductors</vt:lpstr>
      <vt:lpstr>In Summary</vt:lpstr>
    </vt:vector>
  </TitlesOfParts>
  <Company> Hebrew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Jeff Rosenschein</dc:creator>
  <cp:lastModifiedBy>IUST</cp:lastModifiedBy>
  <cp:revision>240</cp:revision>
  <dcterms:created xsi:type="dcterms:W3CDTF">2002-10-07T15:26:45Z</dcterms:created>
  <dcterms:modified xsi:type="dcterms:W3CDTF">2022-09-18T00:59:26Z</dcterms:modified>
</cp:coreProperties>
</file>