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3"/>
  </p:notesMasterIdLst>
  <p:sldIdLst>
    <p:sldId id="256" r:id="rId2"/>
    <p:sldId id="306" r:id="rId3"/>
    <p:sldId id="265" r:id="rId4"/>
    <p:sldId id="261" r:id="rId5"/>
    <p:sldId id="318" r:id="rId6"/>
    <p:sldId id="297" r:id="rId7"/>
    <p:sldId id="298" r:id="rId8"/>
    <p:sldId id="269" r:id="rId9"/>
    <p:sldId id="270" r:id="rId10"/>
    <p:sldId id="300" r:id="rId11"/>
    <p:sldId id="301" r:id="rId12"/>
    <p:sldId id="302" r:id="rId13"/>
    <p:sldId id="313" r:id="rId14"/>
    <p:sldId id="274" r:id="rId15"/>
    <p:sldId id="303" r:id="rId16"/>
    <p:sldId id="305" r:id="rId17"/>
    <p:sldId id="323" r:id="rId18"/>
    <p:sldId id="271" r:id="rId19"/>
    <p:sldId id="307" r:id="rId20"/>
    <p:sldId id="263" r:id="rId21"/>
    <p:sldId id="315" r:id="rId22"/>
    <p:sldId id="324" r:id="rId23"/>
    <p:sldId id="322" r:id="rId24"/>
    <p:sldId id="275" r:id="rId25"/>
    <p:sldId id="308" r:id="rId26"/>
    <p:sldId id="309" r:id="rId27"/>
    <p:sldId id="310" r:id="rId28"/>
    <p:sldId id="311" r:id="rId29"/>
    <p:sldId id="312" r:id="rId30"/>
    <p:sldId id="314" r:id="rId31"/>
    <p:sldId id="279"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0" autoAdjust="0"/>
    <p:restoredTop sz="94590" autoAdjust="0"/>
  </p:normalViewPr>
  <p:slideViewPr>
    <p:cSldViewPr>
      <p:cViewPr varScale="1">
        <p:scale>
          <a:sx n="73" d="100"/>
          <a:sy n="73" d="100"/>
        </p:scale>
        <p:origin x="91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23E6C8AD-93E5-4184-8CA0-89228763F5B6}" type="datetimeFigureOut">
              <a:rPr lang="en-US"/>
              <a:pPr>
                <a:defRPr/>
              </a:pPr>
              <a:t>10/1/2022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B6E9F3D-7E6A-473F-A8A4-96AAD014D161}" type="slidenum">
              <a:rPr lang="en-US"/>
              <a:pPr>
                <a:defRPr/>
              </a:pPr>
              <a:t>‹#›</a:t>
            </a:fld>
            <a:endParaRPr lang="en-US"/>
          </a:p>
        </p:txBody>
      </p:sp>
    </p:spTree>
    <p:extLst>
      <p:ext uri="{BB962C8B-B14F-4D97-AF65-F5344CB8AC3E}">
        <p14:creationId xmlns:p14="http://schemas.microsoft.com/office/powerpoint/2010/main" val="18654462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B6E9F3D-7E6A-473F-A8A4-96AAD014D161}" type="slidenum">
              <a:rPr lang="en-US" smtClean="0"/>
              <a:pPr>
                <a:defRPr/>
              </a:pPr>
              <a:t>1</a:t>
            </a:fld>
            <a:endParaRPr lang="en-US"/>
          </a:p>
        </p:txBody>
      </p:sp>
    </p:spTree>
    <p:extLst>
      <p:ext uri="{BB962C8B-B14F-4D97-AF65-F5344CB8AC3E}">
        <p14:creationId xmlns:p14="http://schemas.microsoft.com/office/powerpoint/2010/main" val="2583233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29BBBF9-E67B-4522-9DE0-846719509C45}"/>
              </a:ext>
            </a:extLst>
          </p:cNvPr>
          <p:cNvSpPr>
            <a:spLocks noGrp="1" noChangeArrowheads="1"/>
          </p:cNvSpPr>
          <p:nvPr>
            <p:ph type="sldNum" sz="quarter" idx="5"/>
          </p:nvPr>
        </p:nvSpPr>
        <p:spPr/>
        <p:txBody>
          <a:bodyPr/>
          <a:lstStyle/>
          <a:p>
            <a:pPr>
              <a:defRPr/>
            </a:pPr>
            <a:fld id="{2050D4DA-7A8D-4674-B24E-673B9AB7BF4E}" type="slidenum">
              <a:rPr lang="en-US" altLang="en-US"/>
              <a:pPr>
                <a:defRPr/>
              </a:pPr>
              <a:t>2</a:t>
            </a:fld>
            <a:endParaRPr lang="en-US" altLang="en-US"/>
          </a:p>
        </p:txBody>
      </p:sp>
      <p:sp>
        <p:nvSpPr>
          <p:cNvPr id="7171" name="Rectangle 2">
            <a:extLst>
              <a:ext uri="{FF2B5EF4-FFF2-40B4-BE49-F238E27FC236}">
                <a16:creationId xmlns:a16="http://schemas.microsoft.com/office/drawing/2014/main" id="{E973509B-A9A0-4A60-AC78-1F0BCEF044D0}"/>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6AA0F026-6280-4D7F-9EA3-B81CDCD3696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Fig 1-18 a &amp; b depletion region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1538878-0D01-4DAE-81D1-334CEE8C654E}"/>
              </a:ext>
            </a:extLst>
          </p:cNvPr>
          <p:cNvSpPr>
            <a:spLocks noGrp="1" noChangeArrowheads="1"/>
          </p:cNvSpPr>
          <p:nvPr>
            <p:ph type="sldNum" sz="quarter" idx="5"/>
          </p:nvPr>
        </p:nvSpPr>
        <p:spPr/>
        <p:txBody>
          <a:bodyPr/>
          <a:lstStyle/>
          <a:p>
            <a:pPr>
              <a:defRPr/>
            </a:pPr>
            <a:fld id="{7537F2C5-51B2-4783-BCC2-CFF1FE2D94D8}" type="slidenum">
              <a:rPr lang="en-US" altLang="en-US"/>
              <a:pPr>
                <a:defRPr/>
              </a:pPr>
              <a:t>3</a:t>
            </a:fld>
            <a:endParaRPr lang="en-US" altLang="en-US"/>
          </a:p>
        </p:txBody>
      </p:sp>
      <p:sp>
        <p:nvSpPr>
          <p:cNvPr id="9219" name="Rectangle 2">
            <a:extLst>
              <a:ext uri="{FF2B5EF4-FFF2-40B4-BE49-F238E27FC236}">
                <a16:creationId xmlns:a16="http://schemas.microsoft.com/office/drawing/2014/main" id="{A4C03A48-8799-4300-8DE7-7460C6148750}"/>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1B8A6329-6327-46E9-A966-2C3ADE89387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Fig 1-18 a &amp; b depletion region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B4B03F3-3201-4668-AB4C-982DB918263F}"/>
              </a:ext>
            </a:extLst>
          </p:cNvPr>
          <p:cNvSpPr>
            <a:spLocks noGrp="1" noChangeArrowheads="1"/>
          </p:cNvSpPr>
          <p:nvPr>
            <p:ph type="sldNum" sz="quarter" idx="5"/>
          </p:nvPr>
        </p:nvSpPr>
        <p:spPr/>
        <p:txBody>
          <a:bodyPr/>
          <a:lstStyle/>
          <a:p>
            <a:pPr>
              <a:defRPr/>
            </a:pPr>
            <a:fld id="{317D0989-D7C8-4295-8FA6-31161C497CA8}" type="slidenum">
              <a:rPr lang="en-US" altLang="en-US"/>
              <a:pPr>
                <a:defRPr/>
              </a:pPr>
              <a:t>8</a:t>
            </a:fld>
            <a:endParaRPr lang="en-US" altLang="en-US"/>
          </a:p>
        </p:txBody>
      </p:sp>
      <p:sp>
        <p:nvSpPr>
          <p:cNvPr id="15363" name="Rectangle 2">
            <a:extLst>
              <a:ext uri="{FF2B5EF4-FFF2-40B4-BE49-F238E27FC236}">
                <a16:creationId xmlns:a16="http://schemas.microsoft.com/office/drawing/2014/main" id="{F4B4D23F-79E0-434C-A9A4-1AE77E524442}"/>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CC22EB46-993A-4EBA-B453-C5B6F18C96A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Fig 1-26a measurements with meters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6F1DAED-69EB-4869-AB4F-191252260776}"/>
              </a:ext>
            </a:extLst>
          </p:cNvPr>
          <p:cNvSpPr>
            <a:spLocks noGrp="1" noChangeArrowheads="1"/>
          </p:cNvSpPr>
          <p:nvPr>
            <p:ph type="sldNum" sz="quarter" idx="5"/>
          </p:nvPr>
        </p:nvSpPr>
        <p:spPr/>
        <p:txBody>
          <a:bodyPr/>
          <a:lstStyle/>
          <a:p>
            <a:pPr>
              <a:defRPr/>
            </a:pPr>
            <a:fld id="{183813E7-0DE2-44AD-B84F-268BE1B5E33D}" type="slidenum">
              <a:rPr lang="en-US" altLang="en-US"/>
              <a:pPr>
                <a:defRPr/>
              </a:pPr>
              <a:t>9</a:t>
            </a:fld>
            <a:endParaRPr lang="en-US" altLang="en-US"/>
          </a:p>
        </p:txBody>
      </p:sp>
      <p:sp>
        <p:nvSpPr>
          <p:cNvPr id="17411" name="Rectangle 2">
            <a:extLst>
              <a:ext uri="{FF2B5EF4-FFF2-40B4-BE49-F238E27FC236}">
                <a16:creationId xmlns:a16="http://schemas.microsoft.com/office/drawing/2014/main" id="{C21952F9-FF44-4894-BB81-2EE9626B30B1}"/>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806307B3-F8E4-42F8-9D11-8C3DDA5D69A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Fig. 1-26b measurements with meters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C11E630-7945-4AC4-AA51-FC16AFBD8061}"/>
              </a:ext>
            </a:extLst>
          </p:cNvPr>
          <p:cNvSpPr>
            <a:spLocks noGrp="1" noChangeArrowheads="1"/>
          </p:cNvSpPr>
          <p:nvPr>
            <p:ph type="sldNum" sz="quarter" idx="5"/>
          </p:nvPr>
        </p:nvSpPr>
        <p:spPr/>
        <p:txBody>
          <a:bodyPr/>
          <a:lstStyle/>
          <a:p>
            <a:pPr>
              <a:defRPr/>
            </a:pPr>
            <a:fld id="{3A5F6188-0A6B-449E-849A-93BE72271CF5}" type="slidenum">
              <a:rPr lang="en-US" altLang="en-US"/>
              <a:pPr>
                <a:defRPr/>
              </a:pPr>
              <a:t>14</a:t>
            </a:fld>
            <a:endParaRPr lang="en-US" altLang="en-US"/>
          </a:p>
        </p:txBody>
      </p:sp>
      <p:sp>
        <p:nvSpPr>
          <p:cNvPr id="25603" name="Rectangle 2">
            <a:extLst>
              <a:ext uri="{FF2B5EF4-FFF2-40B4-BE49-F238E27FC236}">
                <a16:creationId xmlns:a16="http://schemas.microsoft.com/office/drawing/2014/main" id="{C56DF280-81D5-4F35-8AC5-5D22A0F8E1D8}"/>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B90D1690-5579-458B-B2B2-040B508E879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Fig. 1-34c practical curve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F6BAB2-FB13-46DE-9C78-1CE4857C27E6}"/>
              </a:ext>
            </a:extLst>
          </p:cNvPr>
          <p:cNvSpPr>
            <a:spLocks noGrp="1" noChangeArrowheads="1"/>
          </p:cNvSpPr>
          <p:nvPr>
            <p:ph type="sldNum" sz="quarter" idx="5"/>
          </p:nvPr>
        </p:nvSpPr>
        <p:spPr/>
        <p:txBody>
          <a:bodyPr/>
          <a:lstStyle/>
          <a:p>
            <a:pPr>
              <a:defRPr/>
            </a:pPr>
            <a:fld id="{78961669-3E33-403E-A51A-CA899F754E1C}" type="slidenum">
              <a:rPr lang="en-US" altLang="en-US"/>
              <a:pPr>
                <a:defRPr/>
              </a:pPr>
              <a:t>18</a:t>
            </a:fld>
            <a:endParaRPr lang="en-US" altLang="en-US"/>
          </a:p>
        </p:txBody>
      </p:sp>
      <p:sp>
        <p:nvSpPr>
          <p:cNvPr id="29699" name="Rectangle 2">
            <a:extLst>
              <a:ext uri="{FF2B5EF4-FFF2-40B4-BE49-F238E27FC236}">
                <a16:creationId xmlns:a16="http://schemas.microsoft.com/office/drawing/2014/main" id="{F1D4753A-7BDD-4357-8345-C281B98467C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5D3FF5CF-6D10-4D64-A7C7-D8F9CCC08C0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Fig. 1-35 complex</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2"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3072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40A4F072-BB95-456B-A105-A3C489AA31D9}" type="slidenum">
              <a:rPr lang="en-US" altLang="en-US"/>
              <a:pPr>
                <a:defRPr/>
              </a:pPr>
              <a:t>‹#›</a:t>
            </a:fld>
            <a:endParaRPr lang="en-US" altLang="en-US"/>
          </a:p>
        </p:txBody>
      </p:sp>
    </p:spTree>
    <p:extLst>
      <p:ext uri="{BB962C8B-B14F-4D97-AF65-F5344CB8AC3E}">
        <p14:creationId xmlns:p14="http://schemas.microsoft.com/office/powerpoint/2010/main" val="158461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1DB3BDB-26F0-4152-B84F-C3E01EFFDDF5}" type="slidenum">
              <a:rPr lang="en-US" altLang="en-US"/>
              <a:pPr>
                <a:defRPr/>
              </a:pPr>
              <a:t>‹#›</a:t>
            </a:fld>
            <a:endParaRPr lang="en-US" altLang="en-US"/>
          </a:p>
        </p:txBody>
      </p:sp>
    </p:spTree>
    <p:extLst>
      <p:ext uri="{BB962C8B-B14F-4D97-AF65-F5344CB8AC3E}">
        <p14:creationId xmlns:p14="http://schemas.microsoft.com/office/powerpoint/2010/main" val="235371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B6DC8EE-D62B-4A7B-BBBF-5CC2BD40FF2E}" type="slidenum">
              <a:rPr lang="en-US" altLang="en-US"/>
              <a:pPr>
                <a:defRPr/>
              </a:pPr>
              <a:t>‹#›</a:t>
            </a:fld>
            <a:endParaRPr lang="en-US" altLang="en-US"/>
          </a:p>
        </p:txBody>
      </p:sp>
    </p:spTree>
    <p:extLst>
      <p:ext uri="{BB962C8B-B14F-4D97-AF65-F5344CB8AC3E}">
        <p14:creationId xmlns:p14="http://schemas.microsoft.com/office/powerpoint/2010/main" val="2397997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609600"/>
            <a:ext cx="7886700" cy="55673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6802517"/>
      </p:ext>
    </p:extLst>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828800"/>
            <a:ext cx="4038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038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6B12A-7AD4-41F2-8D2C-9ED407176FFE}"/>
              </a:ext>
            </a:extLst>
          </p:cNvPr>
          <p:cNvSpPr>
            <a:spLocks noGrp="1"/>
          </p:cNvSpPr>
          <p:nvPr>
            <p:ph type="dt" sz="half" idx="10"/>
          </p:nvPr>
        </p:nvSpPr>
        <p:spPr>
          <a:xfrm>
            <a:off x="457200" y="6248400"/>
            <a:ext cx="1676400" cy="457200"/>
          </a:xfrm>
        </p:spPr>
        <p:txBody>
          <a:bodyPr/>
          <a:lstStyle>
            <a:lvl1pPr>
              <a:defRPr smtClean="0"/>
            </a:lvl1pPr>
          </a:lstStyle>
          <a:p>
            <a:pPr>
              <a:defRPr/>
            </a:pPr>
            <a:fld id="{511C0DB9-A34F-4A2F-8730-50FF4FE36805}" type="datetime1">
              <a:rPr lang="en-US" altLang="en-US"/>
              <a:pPr>
                <a:defRPr/>
              </a:pPr>
              <a:t>10/1/2022</a:t>
            </a:fld>
            <a:endParaRPr lang="en-US" altLang="en-US"/>
          </a:p>
        </p:txBody>
      </p:sp>
      <p:sp>
        <p:nvSpPr>
          <p:cNvPr id="6" name="Footer Placeholder 5">
            <a:extLst>
              <a:ext uri="{FF2B5EF4-FFF2-40B4-BE49-F238E27FC236}">
                <a16:creationId xmlns:a16="http://schemas.microsoft.com/office/drawing/2014/main" id="{A5EEA591-F70F-4425-8AF1-98CD6AC10999}"/>
              </a:ext>
            </a:extLst>
          </p:cNvPr>
          <p:cNvSpPr>
            <a:spLocks noGrp="1"/>
          </p:cNvSpPr>
          <p:nvPr>
            <p:ph type="ftr" sz="quarter" idx="11"/>
          </p:nvPr>
        </p:nvSpPr>
        <p:spPr>
          <a:xfrm>
            <a:off x="3124200" y="6248400"/>
            <a:ext cx="2895600" cy="457200"/>
          </a:xfrm>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396C647E-BDE7-438C-8E6C-26667DF32884}"/>
              </a:ext>
            </a:extLst>
          </p:cNvPr>
          <p:cNvSpPr>
            <a:spLocks noGrp="1"/>
          </p:cNvSpPr>
          <p:nvPr>
            <p:ph type="sldNum" sz="quarter" idx="12"/>
          </p:nvPr>
        </p:nvSpPr>
        <p:spPr>
          <a:xfrm>
            <a:off x="6781800" y="6248400"/>
            <a:ext cx="1905000" cy="457200"/>
          </a:xfrm>
        </p:spPr>
        <p:txBody>
          <a:bodyPr/>
          <a:lstStyle>
            <a:lvl1pPr>
              <a:defRPr/>
            </a:lvl1pPr>
          </a:lstStyle>
          <a:p>
            <a:pPr>
              <a:defRPr/>
            </a:pPr>
            <a:fld id="{04F2C547-55F2-4F3C-8EF5-D3C8D7653670}" type="slidenum">
              <a:rPr lang="en-US" altLang="en-US"/>
              <a:pPr>
                <a:defRPr/>
              </a:pPr>
              <a:t>‹#›</a:t>
            </a:fld>
            <a:endParaRPr lang="en-US" altLang="en-US"/>
          </a:p>
        </p:txBody>
      </p:sp>
    </p:spTree>
    <p:extLst>
      <p:ext uri="{BB962C8B-B14F-4D97-AF65-F5344CB8AC3E}">
        <p14:creationId xmlns:p14="http://schemas.microsoft.com/office/powerpoint/2010/main" val="231085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2578D49-4937-4885-98FC-AB33BA8100A2}" type="slidenum">
              <a:rPr lang="en-US" altLang="en-US"/>
              <a:pPr>
                <a:defRPr/>
              </a:pPr>
              <a:t>‹#›</a:t>
            </a:fld>
            <a:endParaRPr lang="en-US" altLang="en-US"/>
          </a:p>
        </p:txBody>
      </p:sp>
    </p:spTree>
    <p:extLst>
      <p:ext uri="{BB962C8B-B14F-4D97-AF65-F5344CB8AC3E}">
        <p14:creationId xmlns:p14="http://schemas.microsoft.com/office/powerpoint/2010/main" val="4027800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10527D3-F20E-4BF2-A681-4AD6E03D5E22}" type="slidenum">
              <a:rPr lang="en-US" altLang="en-US"/>
              <a:pPr>
                <a:defRPr/>
              </a:pPr>
              <a:t>‹#›</a:t>
            </a:fld>
            <a:endParaRPr lang="en-US" altLang="en-US"/>
          </a:p>
        </p:txBody>
      </p:sp>
    </p:spTree>
    <p:extLst>
      <p:ext uri="{BB962C8B-B14F-4D97-AF65-F5344CB8AC3E}">
        <p14:creationId xmlns:p14="http://schemas.microsoft.com/office/powerpoint/2010/main" val="2501770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C7ED466-1FAC-4BF3-94E7-68E91F85A3D8}" type="slidenum">
              <a:rPr lang="en-US" altLang="en-US"/>
              <a:pPr>
                <a:defRPr/>
              </a:pPr>
              <a:t>‹#›</a:t>
            </a:fld>
            <a:endParaRPr lang="en-US" altLang="en-US"/>
          </a:p>
        </p:txBody>
      </p:sp>
    </p:spTree>
    <p:extLst>
      <p:ext uri="{BB962C8B-B14F-4D97-AF65-F5344CB8AC3E}">
        <p14:creationId xmlns:p14="http://schemas.microsoft.com/office/powerpoint/2010/main" val="388230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7A3EC94E-DFF7-421A-8AE9-31D9CF2DB333}" type="slidenum">
              <a:rPr lang="en-US" altLang="en-US"/>
              <a:pPr>
                <a:defRPr/>
              </a:pPr>
              <a:t>‹#›</a:t>
            </a:fld>
            <a:endParaRPr lang="en-US" altLang="en-US"/>
          </a:p>
        </p:txBody>
      </p:sp>
    </p:spTree>
    <p:extLst>
      <p:ext uri="{BB962C8B-B14F-4D97-AF65-F5344CB8AC3E}">
        <p14:creationId xmlns:p14="http://schemas.microsoft.com/office/powerpoint/2010/main" val="82519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D5811094-44DD-4244-B6D0-02FF81292883}" type="slidenum">
              <a:rPr lang="en-US" altLang="en-US"/>
              <a:pPr>
                <a:defRPr/>
              </a:pPr>
              <a:t>‹#›</a:t>
            </a:fld>
            <a:endParaRPr lang="en-US" altLang="en-US"/>
          </a:p>
        </p:txBody>
      </p:sp>
    </p:spTree>
    <p:extLst>
      <p:ext uri="{BB962C8B-B14F-4D97-AF65-F5344CB8AC3E}">
        <p14:creationId xmlns:p14="http://schemas.microsoft.com/office/powerpoint/2010/main" val="201416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3D430901-DEC9-4508-9AE3-D11755481225}" type="slidenum">
              <a:rPr lang="en-US" altLang="en-US"/>
              <a:pPr>
                <a:defRPr/>
              </a:pPr>
              <a:t>‹#›</a:t>
            </a:fld>
            <a:endParaRPr lang="en-US" altLang="en-US"/>
          </a:p>
        </p:txBody>
      </p:sp>
    </p:spTree>
    <p:extLst>
      <p:ext uri="{BB962C8B-B14F-4D97-AF65-F5344CB8AC3E}">
        <p14:creationId xmlns:p14="http://schemas.microsoft.com/office/powerpoint/2010/main" val="1683420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2FA8195-F2B0-4BD5-89A6-63969D124CED}" type="slidenum">
              <a:rPr lang="en-US" altLang="en-US"/>
              <a:pPr>
                <a:defRPr/>
              </a:pPr>
              <a:t>‹#›</a:t>
            </a:fld>
            <a:endParaRPr lang="en-US" altLang="en-US"/>
          </a:p>
        </p:txBody>
      </p:sp>
    </p:spTree>
    <p:extLst>
      <p:ext uri="{BB962C8B-B14F-4D97-AF65-F5344CB8AC3E}">
        <p14:creationId xmlns:p14="http://schemas.microsoft.com/office/powerpoint/2010/main" val="212677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952990B-09FE-4968-97A9-0192CCC98A14}" type="slidenum">
              <a:rPr lang="en-US" altLang="en-US"/>
              <a:pPr>
                <a:defRPr/>
              </a:pPr>
              <a:t>‹#›</a:t>
            </a:fld>
            <a:endParaRPr lang="en-US" altLang="en-US"/>
          </a:p>
        </p:txBody>
      </p:sp>
    </p:spTree>
    <p:extLst>
      <p:ext uri="{BB962C8B-B14F-4D97-AF65-F5344CB8AC3E}">
        <p14:creationId xmlns:p14="http://schemas.microsoft.com/office/powerpoint/2010/main" val="321488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970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cs typeface="Arial" charset="0"/>
              </a:defRPr>
            </a:lvl1pPr>
          </a:lstStyle>
          <a:p>
            <a:pPr>
              <a:defRPr/>
            </a:pPr>
            <a:endParaRPr lang="en-US" altLang="en-US"/>
          </a:p>
        </p:txBody>
      </p:sp>
      <p:sp>
        <p:nvSpPr>
          <p:cNvPr id="2970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cs typeface="Arial" charset="0"/>
              </a:defRPr>
            </a:lvl1pPr>
          </a:lstStyle>
          <a:p>
            <a:pPr>
              <a:defRPr/>
            </a:pPr>
            <a:endParaRPr lang="en-US" altLang="en-US"/>
          </a:p>
        </p:txBody>
      </p:sp>
      <p:sp>
        <p:nvSpPr>
          <p:cNvPr id="2970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F31B1F10-F9C9-4FDC-9364-132E525FCBC4}" type="slidenum">
              <a:rPr lang="en-US" altLang="en-US"/>
              <a:pPr>
                <a:defRPr/>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988"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9" r:id="rId12"/>
    <p:sldLayoutId id="2147483990" r:id="rId13"/>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B Nazanin" pitchFamily="2" charset="-78"/>
        </a:defRPr>
      </a:lvl2pPr>
      <a:lvl3pPr algn="l" rtl="0" eaLnBrk="0" fontAlgn="base" hangingPunct="0">
        <a:spcBef>
          <a:spcPct val="0"/>
        </a:spcBef>
        <a:spcAft>
          <a:spcPct val="0"/>
        </a:spcAft>
        <a:defRPr sz="4200">
          <a:solidFill>
            <a:schemeClr val="tx2"/>
          </a:solidFill>
          <a:latin typeface="Garamond" pitchFamily="18" charset="0"/>
          <a:cs typeface="B Nazanin" pitchFamily="2" charset="-78"/>
        </a:defRPr>
      </a:lvl3pPr>
      <a:lvl4pPr algn="l" rtl="0" eaLnBrk="0" fontAlgn="base" hangingPunct="0">
        <a:spcBef>
          <a:spcPct val="0"/>
        </a:spcBef>
        <a:spcAft>
          <a:spcPct val="0"/>
        </a:spcAft>
        <a:defRPr sz="4200">
          <a:solidFill>
            <a:schemeClr val="tx2"/>
          </a:solidFill>
          <a:latin typeface="Garamond" pitchFamily="18" charset="0"/>
          <a:cs typeface="B Nazanin" pitchFamily="2" charset="-78"/>
        </a:defRPr>
      </a:lvl4pPr>
      <a:lvl5pPr algn="l" rtl="0" eaLnBrk="0" fontAlgn="base" hangingPunct="0">
        <a:spcBef>
          <a:spcPct val="0"/>
        </a:spcBef>
        <a:spcAft>
          <a:spcPct val="0"/>
        </a:spcAft>
        <a:defRPr sz="4200">
          <a:solidFill>
            <a:schemeClr val="tx2"/>
          </a:solidFill>
          <a:latin typeface="Garamond" pitchFamily="18" charset="0"/>
          <a:cs typeface="B Nazanin" pitchFamily="2" charset="-78"/>
        </a:defRPr>
      </a:lvl5pPr>
      <a:lvl6pPr marL="457200" algn="l" rtl="0" fontAlgn="base">
        <a:spcBef>
          <a:spcPct val="0"/>
        </a:spcBef>
        <a:spcAft>
          <a:spcPct val="0"/>
        </a:spcAft>
        <a:defRPr sz="4200">
          <a:solidFill>
            <a:schemeClr val="tx2"/>
          </a:solidFill>
          <a:latin typeface="Garamond" pitchFamily="18" charset="0"/>
          <a:cs typeface="Arial" charset="0"/>
        </a:defRPr>
      </a:lvl6pPr>
      <a:lvl7pPr marL="914400" algn="l" rtl="0" fontAlgn="base">
        <a:spcBef>
          <a:spcPct val="0"/>
        </a:spcBef>
        <a:spcAft>
          <a:spcPct val="0"/>
        </a:spcAft>
        <a:defRPr sz="4200">
          <a:solidFill>
            <a:schemeClr val="tx2"/>
          </a:solidFill>
          <a:latin typeface="Garamond" pitchFamily="18" charset="0"/>
          <a:cs typeface="Arial" charset="0"/>
        </a:defRPr>
      </a:lvl7pPr>
      <a:lvl8pPr marL="1371600" algn="l" rtl="0" fontAlgn="base">
        <a:spcBef>
          <a:spcPct val="0"/>
        </a:spcBef>
        <a:spcAft>
          <a:spcPct val="0"/>
        </a:spcAft>
        <a:defRPr sz="4200">
          <a:solidFill>
            <a:schemeClr val="tx2"/>
          </a:solidFill>
          <a:latin typeface="Garamond" pitchFamily="18" charset="0"/>
          <a:cs typeface="Arial" charset="0"/>
        </a:defRPr>
      </a:lvl8pPr>
      <a:lvl9pPr marL="1828800" algn="l" rtl="0" fontAlgn="base">
        <a:spcBef>
          <a:spcPct val="0"/>
        </a:spcBef>
        <a:spcAft>
          <a:spcPct val="0"/>
        </a:spcAft>
        <a:defRPr sz="4200">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oleObject" Target="../embeddings/oleObject1.bin"/><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0.wmf"/><Relationship Id="rId5" Type="http://schemas.openxmlformats.org/officeDocument/2006/relationships/oleObject" Target="../embeddings/oleObject2.bin"/><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64.png"/><Relationship Id="rId3" Type="http://schemas.openxmlformats.org/officeDocument/2006/relationships/notesSlide" Target="../notesSlides/notesSlide7.xml"/><Relationship Id="rId7" Type="http://schemas.openxmlformats.org/officeDocument/2006/relationships/image" Target="../media/image26.wmf"/><Relationship Id="rId12" Type="http://schemas.openxmlformats.org/officeDocument/2006/relationships/image" Target="../media/image63.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25.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31.png"/><Relationship Id="rId7" Type="http://schemas.openxmlformats.org/officeDocument/2006/relationships/image" Target="../media/image29.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28.wmf"/><Relationship Id="rId10" Type="http://schemas.openxmlformats.org/officeDocument/2006/relationships/image" Target="../media/image32.png"/><Relationship Id="rId4" Type="http://schemas.openxmlformats.org/officeDocument/2006/relationships/oleObject" Target="../embeddings/oleObject5.bin"/><Relationship Id="rId9" Type="http://schemas.openxmlformats.org/officeDocument/2006/relationships/image" Target="../media/image30.wmf"/></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40.png"/><Relationship Id="rId1" Type="http://schemas.openxmlformats.org/officeDocument/2006/relationships/slideLayout" Target="../slideLayouts/slideLayout2.xml"/><Relationship Id="rId5" Type="http://schemas.openxmlformats.org/officeDocument/2006/relationships/image" Target="../media/image370.png"/><Relationship Id="rId4" Type="http://schemas.openxmlformats.org/officeDocument/2006/relationships/image" Target="../media/image360.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5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1524000"/>
            <a:ext cx="7623175" cy="1295400"/>
          </a:xfrm>
        </p:spPr>
        <p:txBody>
          <a:bodyPr/>
          <a:lstStyle/>
          <a:p>
            <a:pPr algn="ctr" rtl="1" eaLnBrk="1" hangingPunct="1"/>
            <a:r>
              <a:rPr lang="en-US" altLang="en-US" dirty="0"/>
              <a:t>Digital Electronics</a:t>
            </a:r>
            <a:br>
              <a:rPr lang="en-US" altLang="en-US" dirty="0"/>
            </a:br>
            <a:r>
              <a:rPr lang="en-US" altLang="en-US" dirty="0"/>
              <a:t>PN-junction and Diode</a:t>
            </a:r>
            <a:endParaRPr lang="en-US" altLang="en-US" dirty="0">
              <a:latin typeface="+mn-lt"/>
            </a:endParaRPr>
          </a:p>
        </p:txBody>
      </p:sp>
      <p:sp>
        <p:nvSpPr>
          <p:cNvPr id="4099" name="Rectangle 3"/>
          <p:cNvSpPr>
            <a:spLocks noGrp="1" noChangeArrowheads="1"/>
          </p:cNvSpPr>
          <p:nvPr>
            <p:ph type="subTitle" idx="1"/>
          </p:nvPr>
        </p:nvSpPr>
        <p:spPr>
          <a:xfrm>
            <a:off x="1981200" y="3962400"/>
            <a:ext cx="6705600" cy="2286000"/>
          </a:xfrm>
        </p:spPr>
        <p:txBody>
          <a:bodyPr/>
          <a:lstStyle/>
          <a:p>
            <a:pPr eaLnBrk="1" hangingPunct="1"/>
            <a:r>
              <a:rPr lang="en-US" altLang="en-US" dirty="0">
                <a:solidFill>
                  <a:srgbClr val="990000"/>
                </a:solidFill>
              </a:rPr>
              <a:t>Nasser </a:t>
            </a:r>
            <a:r>
              <a:rPr lang="en-US" altLang="en-US" dirty="0" err="1">
                <a:solidFill>
                  <a:srgbClr val="990000"/>
                </a:solidFill>
              </a:rPr>
              <a:t>Mozayani</a:t>
            </a:r>
            <a:endParaRPr lang="en-US" altLang="en-US" dirty="0">
              <a:solidFill>
                <a:srgbClr val="990000"/>
              </a:solidFill>
            </a:endParaRPr>
          </a:p>
          <a:p>
            <a:pPr eaLnBrk="1" hangingPunct="1"/>
            <a:r>
              <a:rPr lang="en-US" altLang="en-US" sz="2000" dirty="0">
                <a:solidFill>
                  <a:srgbClr val="990000"/>
                </a:solidFill>
                <a:latin typeface="Lucida Console" panose="020B0609040504020204" pitchFamily="49" charset="0"/>
              </a:rPr>
              <a:t>School of Computer Engineering</a:t>
            </a:r>
          </a:p>
          <a:p>
            <a:pPr eaLnBrk="1" hangingPunct="1"/>
            <a:r>
              <a:rPr lang="en-US" altLang="en-US" sz="2000" dirty="0">
                <a:solidFill>
                  <a:srgbClr val="990000"/>
                </a:solidFill>
                <a:latin typeface="Lucida Console" panose="020B0609040504020204" pitchFamily="49" charset="0"/>
              </a:rPr>
              <a:t>Iran University of Science and Technology</a:t>
            </a:r>
            <a:endParaRPr lang="en-US" altLang="en-US" sz="2000" dirty="0">
              <a:latin typeface="Lucida Console" panose="020B0609040504020204" pitchFamily="49" charset="0"/>
            </a:endParaRPr>
          </a:p>
          <a:p>
            <a:pPr eaLnBrk="1" hangingPunct="1"/>
            <a:endParaRPr lang="en-US" altLang="en-US" dirty="0"/>
          </a:p>
        </p:txBody>
      </p:sp>
      <p:sp>
        <p:nvSpPr>
          <p:cNvPr id="2" name="Slide Number Placeholder 1"/>
          <p:cNvSpPr>
            <a:spLocks noGrp="1"/>
          </p:cNvSpPr>
          <p:nvPr>
            <p:ph type="sldNum" sz="quarter" idx="12"/>
          </p:nvPr>
        </p:nvSpPr>
        <p:spPr/>
        <p:txBody>
          <a:bodyPr/>
          <a:lstStyle/>
          <a:p>
            <a:pPr>
              <a:defRPr/>
            </a:pPr>
            <a:fld id="{40A4F072-BB95-456B-A105-A3C489AA31D9}"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049971-DFC6-4721-B232-D161B2DFEA1B}"/>
              </a:ext>
            </a:extLst>
          </p:cNvPr>
          <p:cNvPicPr>
            <a:picLocks noChangeAspect="1"/>
          </p:cNvPicPr>
          <p:nvPr/>
        </p:nvPicPr>
        <p:blipFill>
          <a:blip r:embed="rId2"/>
          <a:stretch>
            <a:fillRect/>
          </a:stretch>
        </p:blipFill>
        <p:spPr>
          <a:xfrm>
            <a:off x="286838" y="1083993"/>
            <a:ext cx="4285162" cy="4459558"/>
          </a:xfrm>
          <a:prstGeom prst="rect">
            <a:avLst/>
          </a:prstGeom>
        </p:spPr>
      </p:pic>
      <p:sp>
        <p:nvSpPr>
          <p:cNvPr id="20482" name="Rectangle 2">
            <a:extLst>
              <a:ext uri="{FF2B5EF4-FFF2-40B4-BE49-F238E27FC236}">
                <a16:creationId xmlns:a16="http://schemas.microsoft.com/office/drawing/2014/main" id="{1DC8DABD-3812-45C9-BA3E-4CFB29967641}"/>
              </a:ext>
            </a:extLst>
          </p:cNvPr>
          <p:cNvSpPr>
            <a:spLocks noGrp="1"/>
          </p:cNvSpPr>
          <p:nvPr>
            <p:ph type="title"/>
          </p:nvPr>
        </p:nvSpPr>
        <p:spPr>
          <a:xfrm>
            <a:off x="539750" y="333375"/>
            <a:ext cx="8208963" cy="1143000"/>
          </a:xfrm>
        </p:spPr>
        <p:txBody>
          <a:bodyPr/>
          <a:lstStyle/>
          <a:p>
            <a:pPr eaLnBrk="1" hangingPunct="1"/>
            <a:r>
              <a:rPr lang="en-US" altLang="ko-KR" sz="3200" dirty="0">
                <a:latin typeface="+mn-lt"/>
                <a:ea typeface="굴림" pitchFamily="34" charset="-127"/>
              </a:rPr>
              <a:t>V-I Characteristic for </a:t>
            </a:r>
            <a:r>
              <a:rPr lang="en-US" altLang="ko-KR" sz="3200" dirty="0">
                <a:solidFill>
                  <a:srgbClr val="FF0000"/>
                </a:solidFill>
                <a:latin typeface="+mn-lt"/>
                <a:ea typeface="굴림" pitchFamily="34" charset="-127"/>
              </a:rPr>
              <a:t>Forward Bias</a:t>
            </a:r>
          </a:p>
        </p:txBody>
      </p:sp>
      <p:sp>
        <p:nvSpPr>
          <p:cNvPr id="20484" name="Rectangle 6">
            <a:extLst>
              <a:ext uri="{FF2B5EF4-FFF2-40B4-BE49-F238E27FC236}">
                <a16:creationId xmlns:a16="http://schemas.microsoft.com/office/drawing/2014/main" id="{AD15436A-12A3-47D1-84B3-DD982E10DD61}"/>
              </a:ext>
            </a:extLst>
          </p:cNvPr>
          <p:cNvSpPr>
            <a:spLocks noChangeArrowheads="1"/>
          </p:cNvSpPr>
          <p:nvPr/>
        </p:nvSpPr>
        <p:spPr bwMode="auto">
          <a:xfrm>
            <a:off x="5428162" y="5256215"/>
            <a:ext cx="3429000" cy="926648"/>
          </a:xfrm>
          <a:prstGeom prst="rect">
            <a:avLst/>
          </a:prstGeom>
          <a:solidFill>
            <a:srgbClr val="FFCC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ahoma" panose="020B0604030504040204" pitchFamily="34" charset="0"/>
              </a:defRPr>
            </a:lvl1pPr>
            <a:lvl2pPr marL="742950" indent="-285750">
              <a:defRPr sz="4400">
                <a:solidFill>
                  <a:schemeClr val="tx2"/>
                </a:solidFill>
                <a:latin typeface="Tahoma" panose="020B0604030504040204" pitchFamily="34" charset="0"/>
              </a:defRPr>
            </a:lvl2pPr>
            <a:lvl3pPr marL="1143000" indent="-228600">
              <a:defRPr sz="4400">
                <a:solidFill>
                  <a:schemeClr val="tx2"/>
                </a:solidFill>
                <a:latin typeface="Tahoma" panose="020B0604030504040204" pitchFamily="34" charset="0"/>
              </a:defRPr>
            </a:lvl3pPr>
            <a:lvl4pPr marL="1600200" indent="-228600">
              <a:defRPr sz="4400">
                <a:solidFill>
                  <a:schemeClr val="tx2"/>
                </a:solidFill>
                <a:latin typeface="Tahoma" panose="020B0604030504040204" pitchFamily="34" charset="0"/>
              </a:defRPr>
            </a:lvl4pPr>
            <a:lvl5pPr marL="2057400" indent="-228600">
              <a:defRPr sz="4400">
                <a:solidFill>
                  <a:schemeClr val="tx2"/>
                </a:solidFill>
                <a:latin typeface="Tahoma" panose="020B0604030504040204" pitchFamily="34" charset="0"/>
              </a:defRPr>
            </a:lvl5pPr>
            <a:lvl6pPr marL="2514600" indent="-228600" eaLnBrk="0" fontAlgn="base" hangingPunct="0">
              <a:spcBef>
                <a:spcPct val="0"/>
              </a:spcBef>
              <a:spcAft>
                <a:spcPct val="0"/>
              </a:spcAft>
              <a:defRPr sz="4400">
                <a:solidFill>
                  <a:schemeClr val="tx2"/>
                </a:solidFill>
                <a:latin typeface="Tahoma" panose="020B0604030504040204" pitchFamily="34" charset="0"/>
              </a:defRPr>
            </a:lvl6pPr>
            <a:lvl7pPr marL="2971800" indent="-228600" eaLnBrk="0" fontAlgn="base" hangingPunct="0">
              <a:spcBef>
                <a:spcPct val="0"/>
              </a:spcBef>
              <a:spcAft>
                <a:spcPct val="0"/>
              </a:spcAft>
              <a:defRPr sz="4400">
                <a:solidFill>
                  <a:schemeClr val="tx2"/>
                </a:solidFill>
                <a:latin typeface="Tahoma" panose="020B0604030504040204" pitchFamily="34" charset="0"/>
              </a:defRPr>
            </a:lvl7pPr>
            <a:lvl8pPr marL="3429000" indent="-228600" eaLnBrk="0" fontAlgn="base" hangingPunct="0">
              <a:spcBef>
                <a:spcPct val="0"/>
              </a:spcBef>
              <a:spcAft>
                <a:spcPct val="0"/>
              </a:spcAft>
              <a:defRPr sz="4400">
                <a:solidFill>
                  <a:schemeClr val="tx2"/>
                </a:solidFill>
                <a:latin typeface="Tahoma" panose="020B0604030504040204" pitchFamily="34" charset="0"/>
              </a:defRPr>
            </a:lvl8pPr>
            <a:lvl9pPr marL="3886200" indent="-228600" eaLnBrk="0" fontAlgn="base" hangingPunct="0">
              <a:spcBef>
                <a:spcPct val="0"/>
              </a:spcBef>
              <a:spcAft>
                <a:spcPct val="0"/>
              </a:spcAft>
              <a:defRPr sz="4400">
                <a:solidFill>
                  <a:schemeClr val="tx2"/>
                </a:solidFill>
                <a:latin typeface="Tahoma" panose="020B0604030504040204" pitchFamily="34" charset="0"/>
              </a:defRPr>
            </a:lvl9pPr>
          </a:lstStyle>
          <a:p>
            <a:r>
              <a:rPr lang="en-US" altLang="en-US" sz="1800" dirty="0">
                <a:latin typeface="Times New Roman" panose="02020603050405020304" pitchFamily="18" charset="0"/>
              </a:rPr>
              <a:t>illustrates how the dynamic resistance </a:t>
            </a:r>
            <a:r>
              <a:rPr lang="en-US" altLang="en-US" sz="1800" dirty="0" err="1">
                <a:latin typeface="Times New Roman" panose="02020603050405020304" pitchFamily="18" charset="0"/>
              </a:rPr>
              <a:t>r’</a:t>
            </a:r>
            <a:r>
              <a:rPr lang="en-US" altLang="en-US" sz="1800" baseline="-25000" dirty="0" err="1">
                <a:latin typeface="Times New Roman" panose="02020603050405020304" pitchFamily="18" charset="0"/>
              </a:rPr>
              <a:t>d</a:t>
            </a:r>
            <a:r>
              <a:rPr lang="en-US" altLang="en-US" sz="1800" dirty="0">
                <a:latin typeface="Times New Roman" panose="02020603050405020304" pitchFamily="18" charset="0"/>
              </a:rPr>
              <a:t> decreases as you move up the curve (</a:t>
            </a:r>
            <a:r>
              <a:rPr lang="en-US" altLang="en-US" sz="1800" dirty="0" err="1">
                <a:latin typeface="Times New Roman" panose="02020603050405020304" pitchFamily="18" charset="0"/>
              </a:rPr>
              <a:t>r’</a:t>
            </a:r>
            <a:r>
              <a:rPr lang="en-US" altLang="en-US" sz="1800" baseline="-25000" dirty="0" err="1">
                <a:latin typeface="Times New Roman" panose="02020603050405020304" pitchFamily="18" charset="0"/>
              </a:rPr>
              <a:t>d</a:t>
            </a:r>
            <a:r>
              <a:rPr lang="en-US" altLang="en-US" sz="1800" baseline="-25000" dirty="0">
                <a:latin typeface="Times New Roman" panose="02020603050405020304" pitchFamily="18" charset="0"/>
              </a:rPr>
              <a:t> </a:t>
            </a:r>
            <a:r>
              <a:rPr lang="en-US" altLang="en-US" sz="1800" dirty="0">
                <a:latin typeface="Times New Roman" panose="02020603050405020304" pitchFamily="18" charset="0"/>
              </a:rPr>
              <a:t>= </a:t>
            </a:r>
            <a:r>
              <a:rPr lang="el-GR" altLang="en-US" sz="1800" dirty="0">
                <a:latin typeface="Times New Roman" panose="02020603050405020304" pitchFamily="18" charset="0"/>
              </a:rPr>
              <a:t>Δ</a:t>
            </a:r>
            <a:r>
              <a:rPr lang="en-US" altLang="en-US" sz="1800" dirty="0">
                <a:latin typeface="Times New Roman" panose="02020603050405020304" pitchFamily="18" charset="0"/>
              </a:rPr>
              <a:t>V</a:t>
            </a:r>
            <a:r>
              <a:rPr lang="en-US" altLang="en-US" sz="1800" baseline="-25000" dirty="0">
                <a:latin typeface="Times New Roman" panose="02020603050405020304" pitchFamily="18" charset="0"/>
              </a:rPr>
              <a:t>F</a:t>
            </a:r>
            <a:r>
              <a:rPr lang="en-US" altLang="ko-KR" sz="1800" dirty="0">
                <a:latin typeface="Times New Roman" panose="02020603050405020304" pitchFamily="18" charset="0"/>
                <a:ea typeface="굴림" pitchFamily="34" charset="-127"/>
              </a:rPr>
              <a:t>/</a:t>
            </a:r>
            <a:r>
              <a:rPr lang="el-GR" altLang="en-US" sz="1800" dirty="0">
                <a:latin typeface="Times New Roman" panose="02020603050405020304" pitchFamily="18" charset="0"/>
              </a:rPr>
              <a:t>Δ</a:t>
            </a:r>
            <a:r>
              <a:rPr lang="en-US" altLang="en-US" sz="1800" dirty="0">
                <a:latin typeface="Times New Roman" panose="02020603050405020304" pitchFamily="18" charset="0"/>
              </a:rPr>
              <a:t>I</a:t>
            </a:r>
            <a:r>
              <a:rPr lang="en-US" altLang="en-US" sz="1800" baseline="-25000" dirty="0">
                <a:latin typeface="Times New Roman" panose="02020603050405020304" pitchFamily="18" charset="0"/>
              </a:rPr>
              <a:t>F</a:t>
            </a:r>
            <a:r>
              <a:rPr lang="en-US" altLang="en-US" sz="1800" dirty="0">
                <a:latin typeface="Times New Roman" panose="02020603050405020304" pitchFamily="18" charset="0"/>
              </a:rPr>
              <a:t>).</a:t>
            </a:r>
          </a:p>
        </p:txBody>
      </p:sp>
      <p:sp>
        <p:nvSpPr>
          <p:cNvPr id="2" name="Slide Number Placeholder 1">
            <a:extLst>
              <a:ext uri="{FF2B5EF4-FFF2-40B4-BE49-F238E27FC236}">
                <a16:creationId xmlns:a16="http://schemas.microsoft.com/office/drawing/2014/main" id="{E24A1D6C-9D6D-46CE-8414-CCA755AD3F24}"/>
              </a:ext>
            </a:extLst>
          </p:cNvPr>
          <p:cNvSpPr>
            <a:spLocks noGrp="1"/>
          </p:cNvSpPr>
          <p:nvPr>
            <p:ph type="sldNum" sz="quarter" idx="12"/>
          </p:nvPr>
        </p:nvSpPr>
        <p:spPr/>
        <p:txBody>
          <a:bodyPr/>
          <a:lstStyle/>
          <a:p>
            <a:pPr>
              <a:defRPr/>
            </a:pPr>
            <a:fld id="{EF6CFBFF-DF4E-45F1-ACCD-62F5453F0453}" type="slidenum">
              <a:rPr lang="en-US" smtClean="0"/>
              <a:pPr>
                <a:defRPr/>
              </a:pPr>
              <a:t>10</a:t>
            </a:fld>
            <a:endParaRPr lang="en-US" dirty="0"/>
          </a:p>
        </p:txBody>
      </p:sp>
      <p:pic>
        <p:nvPicPr>
          <p:cNvPr id="5" name="Picture 4">
            <a:extLst>
              <a:ext uri="{FF2B5EF4-FFF2-40B4-BE49-F238E27FC236}">
                <a16:creationId xmlns:a16="http://schemas.microsoft.com/office/drawing/2014/main" id="{1C87D56A-27BE-4C91-B799-0A45FB5CFC84}"/>
              </a:ext>
            </a:extLst>
          </p:cNvPr>
          <p:cNvPicPr>
            <a:picLocks noChangeAspect="1"/>
          </p:cNvPicPr>
          <p:nvPr/>
        </p:nvPicPr>
        <p:blipFill>
          <a:blip r:embed="rId3"/>
          <a:stretch>
            <a:fillRect/>
          </a:stretch>
        </p:blipFill>
        <p:spPr>
          <a:xfrm>
            <a:off x="4222433" y="1054552"/>
            <a:ext cx="4495800" cy="3523151"/>
          </a:xfrm>
          <a:prstGeom prst="rect">
            <a:avLst/>
          </a:prstGeom>
        </p:spPr>
      </p:pic>
      <p:sp>
        <p:nvSpPr>
          <p:cNvPr id="6" name="Oval 5">
            <a:extLst>
              <a:ext uri="{FF2B5EF4-FFF2-40B4-BE49-F238E27FC236}">
                <a16:creationId xmlns:a16="http://schemas.microsoft.com/office/drawing/2014/main" id="{9F682CCA-B16C-44BA-8541-E21CFBABE43C}"/>
              </a:ext>
            </a:extLst>
          </p:cNvPr>
          <p:cNvSpPr/>
          <p:nvPr/>
        </p:nvSpPr>
        <p:spPr>
          <a:xfrm>
            <a:off x="1600200" y="4120653"/>
            <a:ext cx="1562032" cy="1452339"/>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1D65FC31-5697-4FC5-889D-2D4C33B41507}"/>
              </a:ext>
            </a:extLst>
          </p:cNvPr>
          <p:cNvSpPr/>
          <p:nvPr/>
        </p:nvSpPr>
        <p:spPr>
          <a:xfrm rot="19901747">
            <a:off x="3169035" y="3742579"/>
            <a:ext cx="1046594" cy="756147"/>
          </a:xfrm>
          <a:prstGeom prst="rightArrow">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0484"/>
                                        </p:tgtEl>
                                        <p:attrNameLst>
                                          <p:attrName>style.visibility</p:attrName>
                                        </p:attrNameLst>
                                      </p:cBhvr>
                                      <p:to>
                                        <p:strVal val="visible"/>
                                      </p:to>
                                    </p:set>
                                    <p:animEffect transition="in" filter="fade">
                                      <p:cBhvr>
                                        <p:cTn id="15" dur="1000"/>
                                        <p:tgtEl>
                                          <p:spTgt spid="20484"/>
                                        </p:tgtEl>
                                      </p:cBhvr>
                                    </p:animEffect>
                                    <p:anim calcmode="lin" valueType="num">
                                      <p:cBhvr>
                                        <p:cTn id="16" dur="1000" fill="hold"/>
                                        <p:tgtEl>
                                          <p:spTgt spid="20484"/>
                                        </p:tgtEl>
                                        <p:attrNameLst>
                                          <p:attrName>ppt_x</p:attrName>
                                        </p:attrNameLst>
                                      </p:cBhvr>
                                      <p:tavLst>
                                        <p:tav tm="0">
                                          <p:val>
                                            <p:strVal val="#ppt_x"/>
                                          </p:val>
                                        </p:tav>
                                        <p:tav tm="100000">
                                          <p:val>
                                            <p:strVal val="#ppt_x"/>
                                          </p:val>
                                        </p:tav>
                                      </p:tavLst>
                                    </p:anim>
                                    <p:anim calcmode="lin" valueType="num">
                                      <p:cBhvr>
                                        <p:cTn id="17" dur="1000" fill="hold"/>
                                        <p:tgtEl>
                                          <p:spTgt spid="204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AA4521A-C5C1-40E0-96AB-3510EBFD2F22}"/>
              </a:ext>
            </a:extLst>
          </p:cNvPr>
          <p:cNvSpPr>
            <a:spLocks noGrp="1"/>
          </p:cNvSpPr>
          <p:nvPr>
            <p:ph type="title"/>
          </p:nvPr>
        </p:nvSpPr>
        <p:spPr>
          <a:xfrm>
            <a:off x="468313" y="260350"/>
            <a:ext cx="8280400" cy="1143000"/>
          </a:xfrm>
        </p:spPr>
        <p:txBody>
          <a:bodyPr/>
          <a:lstStyle/>
          <a:p>
            <a:pPr eaLnBrk="1" hangingPunct="1"/>
            <a:r>
              <a:rPr lang="en-US" altLang="ko-KR" sz="3200" dirty="0">
                <a:latin typeface="+mn-lt"/>
                <a:ea typeface="굴림" pitchFamily="34" charset="-127"/>
              </a:rPr>
              <a:t>V-I Characteristic for </a:t>
            </a:r>
            <a:r>
              <a:rPr lang="en-US" altLang="ko-KR" sz="3200" dirty="0">
                <a:solidFill>
                  <a:srgbClr val="FF0000"/>
                </a:solidFill>
                <a:latin typeface="+mn-lt"/>
                <a:ea typeface="굴림" pitchFamily="34" charset="-127"/>
              </a:rPr>
              <a:t>Reverse Bias</a:t>
            </a:r>
            <a:endParaRPr lang="ko-KR" altLang="en-US" sz="3200" dirty="0">
              <a:solidFill>
                <a:srgbClr val="FF0000"/>
              </a:solidFill>
              <a:latin typeface="+mn-lt"/>
              <a:ea typeface="굴림" pitchFamily="34" charset="-127"/>
            </a:endParaRPr>
          </a:p>
        </p:txBody>
      </p:sp>
      <p:pic>
        <p:nvPicPr>
          <p:cNvPr id="21507" name="Picture 4" descr="01-28">
            <a:extLst>
              <a:ext uri="{FF2B5EF4-FFF2-40B4-BE49-F238E27FC236}">
                <a16:creationId xmlns:a16="http://schemas.microsoft.com/office/drawing/2014/main" id="{AD3D5FA0-683D-4CA3-AC9F-1E482E16AE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2988" y="1341438"/>
            <a:ext cx="7058025" cy="4622800"/>
          </a:xfr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8" name="Rectangle 6">
            <a:extLst>
              <a:ext uri="{FF2B5EF4-FFF2-40B4-BE49-F238E27FC236}">
                <a16:creationId xmlns:a16="http://schemas.microsoft.com/office/drawing/2014/main" id="{5B7DCAF7-01E7-4FE9-9315-71B786994112}"/>
              </a:ext>
            </a:extLst>
          </p:cNvPr>
          <p:cNvSpPr>
            <a:spLocks noChangeArrowheads="1"/>
          </p:cNvSpPr>
          <p:nvPr/>
        </p:nvSpPr>
        <p:spPr bwMode="auto">
          <a:xfrm>
            <a:off x="990600" y="5943600"/>
            <a:ext cx="7272338" cy="533400"/>
          </a:xfrm>
          <a:prstGeom prst="rect">
            <a:avLst/>
          </a:prstGeom>
          <a:solidFill>
            <a:srgbClr val="00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ahoma" panose="020B0604030504040204" pitchFamily="34" charset="0"/>
              </a:defRPr>
            </a:lvl1pPr>
            <a:lvl2pPr marL="742950" indent="-285750">
              <a:defRPr sz="4400">
                <a:solidFill>
                  <a:schemeClr val="tx2"/>
                </a:solidFill>
                <a:latin typeface="Tahoma" panose="020B0604030504040204" pitchFamily="34" charset="0"/>
              </a:defRPr>
            </a:lvl2pPr>
            <a:lvl3pPr marL="1143000" indent="-228600">
              <a:defRPr sz="4400">
                <a:solidFill>
                  <a:schemeClr val="tx2"/>
                </a:solidFill>
                <a:latin typeface="Tahoma" panose="020B0604030504040204" pitchFamily="34" charset="0"/>
              </a:defRPr>
            </a:lvl3pPr>
            <a:lvl4pPr marL="1600200" indent="-228600">
              <a:defRPr sz="4400">
                <a:solidFill>
                  <a:schemeClr val="tx2"/>
                </a:solidFill>
                <a:latin typeface="Tahoma" panose="020B0604030504040204" pitchFamily="34" charset="0"/>
              </a:defRPr>
            </a:lvl4pPr>
            <a:lvl5pPr marL="2057400" indent="-228600">
              <a:defRPr sz="4400">
                <a:solidFill>
                  <a:schemeClr val="tx2"/>
                </a:solidFill>
                <a:latin typeface="Tahoma" panose="020B0604030504040204" pitchFamily="34" charset="0"/>
              </a:defRPr>
            </a:lvl5pPr>
            <a:lvl6pPr marL="2514600" indent="-228600" eaLnBrk="0" fontAlgn="base" hangingPunct="0">
              <a:spcBef>
                <a:spcPct val="0"/>
              </a:spcBef>
              <a:spcAft>
                <a:spcPct val="0"/>
              </a:spcAft>
              <a:defRPr sz="4400">
                <a:solidFill>
                  <a:schemeClr val="tx2"/>
                </a:solidFill>
                <a:latin typeface="Tahoma" panose="020B0604030504040204" pitchFamily="34" charset="0"/>
              </a:defRPr>
            </a:lvl6pPr>
            <a:lvl7pPr marL="2971800" indent="-228600" eaLnBrk="0" fontAlgn="base" hangingPunct="0">
              <a:spcBef>
                <a:spcPct val="0"/>
              </a:spcBef>
              <a:spcAft>
                <a:spcPct val="0"/>
              </a:spcAft>
              <a:defRPr sz="4400">
                <a:solidFill>
                  <a:schemeClr val="tx2"/>
                </a:solidFill>
                <a:latin typeface="Tahoma" panose="020B0604030504040204" pitchFamily="34" charset="0"/>
              </a:defRPr>
            </a:lvl7pPr>
            <a:lvl8pPr marL="3429000" indent="-228600" eaLnBrk="0" fontAlgn="base" hangingPunct="0">
              <a:spcBef>
                <a:spcPct val="0"/>
              </a:spcBef>
              <a:spcAft>
                <a:spcPct val="0"/>
              </a:spcAft>
              <a:defRPr sz="4400">
                <a:solidFill>
                  <a:schemeClr val="tx2"/>
                </a:solidFill>
                <a:latin typeface="Tahoma" panose="020B0604030504040204" pitchFamily="34" charset="0"/>
              </a:defRPr>
            </a:lvl8pPr>
            <a:lvl9pPr marL="3886200" indent="-228600" eaLnBrk="0" fontAlgn="base" hangingPunct="0">
              <a:spcBef>
                <a:spcPct val="0"/>
              </a:spcBef>
              <a:spcAft>
                <a:spcPct val="0"/>
              </a:spcAft>
              <a:defRPr sz="4400">
                <a:solidFill>
                  <a:schemeClr val="tx2"/>
                </a:solidFill>
                <a:latin typeface="Tahoma" panose="020B0604030504040204" pitchFamily="34" charset="0"/>
              </a:defRPr>
            </a:lvl9pPr>
          </a:lstStyle>
          <a:p>
            <a:pPr algn="ctr"/>
            <a:r>
              <a:rPr lang="en-US" altLang="en-US" sz="2000">
                <a:latin typeface="Times New Roman" panose="02020603050405020304" pitchFamily="18" charset="0"/>
              </a:rPr>
              <a:t>V-I characteristic curve for reverse-biased diode.</a:t>
            </a:r>
          </a:p>
        </p:txBody>
      </p:sp>
      <p:sp>
        <p:nvSpPr>
          <p:cNvPr id="2" name="Slide Number Placeholder 1">
            <a:extLst>
              <a:ext uri="{FF2B5EF4-FFF2-40B4-BE49-F238E27FC236}">
                <a16:creationId xmlns:a16="http://schemas.microsoft.com/office/drawing/2014/main" id="{46E4D0BB-1D7E-4FE7-B421-2FE447223A31}"/>
              </a:ext>
            </a:extLst>
          </p:cNvPr>
          <p:cNvSpPr>
            <a:spLocks noGrp="1"/>
          </p:cNvSpPr>
          <p:nvPr>
            <p:ph type="sldNum" sz="quarter" idx="12"/>
          </p:nvPr>
        </p:nvSpPr>
        <p:spPr/>
        <p:txBody>
          <a:bodyPr/>
          <a:lstStyle/>
          <a:p>
            <a:pPr>
              <a:defRPr/>
            </a:pPr>
            <a:fld id="{50C85771-5F44-4B88-AFF9-A66FCEADBBD7}"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8" name="Rectangle 1030">
            <a:extLst>
              <a:ext uri="{FF2B5EF4-FFF2-40B4-BE49-F238E27FC236}">
                <a16:creationId xmlns:a16="http://schemas.microsoft.com/office/drawing/2014/main" id="{FCA67ABA-A4C9-4E74-A157-8C9A1F7A278A}"/>
              </a:ext>
            </a:extLst>
          </p:cNvPr>
          <p:cNvSpPr>
            <a:spLocks noChangeArrowheads="1"/>
          </p:cNvSpPr>
          <p:nvPr/>
        </p:nvSpPr>
        <p:spPr bwMode="auto">
          <a:xfrm>
            <a:off x="0" y="404813"/>
            <a:ext cx="9144000" cy="533400"/>
          </a:xfrm>
          <a:prstGeom prst="rect">
            <a:avLst/>
          </a:prstGeom>
          <a:noFill/>
          <a:ln>
            <a:noFill/>
          </a:ln>
          <a:effectLst/>
        </p:spPr>
        <p:txBody>
          <a:bodyPr anchor="ctr"/>
          <a:lstStyle>
            <a:lvl1pPr algn="ctr">
              <a:defRPr sz="4400">
                <a:solidFill>
                  <a:schemeClr val="tx2"/>
                </a:solidFill>
                <a:effectLst>
                  <a:outerShdw blurRad="38100" dist="38100" dir="2700000" algn="tl">
                    <a:srgbClr val="C0C0C0"/>
                  </a:outerShdw>
                </a:effectLst>
                <a:latin typeface="Tahoma" panose="020B0604030504040204" pitchFamily="34" charset="0"/>
              </a:defRPr>
            </a:lvl1pPr>
            <a:lvl2pPr algn="ctr">
              <a:defRPr sz="4400">
                <a:solidFill>
                  <a:schemeClr val="tx2"/>
                </a:solidFill>
                <a:effectLst>
                  <a:outerShdw blurRad="38100" dist="38100" dir="2700000" algn="tl">
                    <a:srgbClr val="C0C0C0"/>
                  </a:outerShdw>
                </a:effectLst>
                <a:latin typeface="Tahoma" panose="020B0604030504040204" pitchFamily="34" charset="0"/>
              </a:defRPr>
            </a:lvl2pPr>
            <a:lvl3pPr algn="ctr">
              <a:defRPr sz="4400">
                <a:solidFill>
                  <a:schemeClr val="tx2"/>
                </a:solidFill>
                <a:effectLst>
                  <a:outerShdw blurRad="38100" dist="38100" dir="2700000" algn="tl">
                    <a:srgbClr val="C0C0C0"/>
                  </a:outerShdw>
                </a:effectLst>
                <a:latin typeface="Tahoma" panose="020B0604030504040204" pitchFamily="34" charset="0"/>
              </a:defRPr>
            </a:lvl3pPr>
            <a:lvl4pPr algn="ctr">
              <a:defRPr sz="4400">
                <a:solidFill>
                  <a:schemeClr val="tx2"/>
                </a:solidFill>
                <a:effectLst>
                  <a:outerShdw blurRad="38100" dist="38100" dir="2700000" algn="tl">
                    <a:srgbClr val="C0C0C0"/>
                  </a:outerShdw>
                </a:effectLst>
                <a:latin typeface="Tahoma" panose="020B0604030504040204" pitchFamily="34" charset="0"/>
              </a:defRPr>
            </a:lvl4pPr>
            <a:lvl5pPr algn="ctr">
              <a:defRPr sz="4400">
                <a:solidFill>
                  <a:schemeClr val="tx2"/>
                </a:solidFill>
                <a:effectLst>
                  <a:outerShdw blurRad="38100" dist="38100" dir="2700000" algn="tl">
                    <a:srgbClr val="C0C0C0"/>
                  </a:outerShdw>
                </a:effectLst>
                <a:latin typeface="Tahoma" panose="020B0604030504040204" pitchFamily="34" charset="0"/>
              </a:defRPr>
            </a:lvl5pPr>
            <a:lvl6pPr marL="457200" algn="ctr" eaLnBrk="0" fontAlgn="base" hangingPunct="0">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defRPr>
            </a:lvl6pPr>
            <a:lvl7pPr marL="914400" algn="ctr" eaLnBrk="0" fontAlgn="base" hangingPunct="0">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defRPr>
            </a:lvl9pPr>
          </a:lstStyle>
          <a:p>
            <a:pPr>
              <a:defRPr/>
            </a:pPr>
            <a:r>
              <a:rPr lang="en-US" altLang="en-US" sz="2400" dirty="0">
                <a:latin typeface="Verdana" panose="020B0604030504040204" pitchFamily="34" charset="0"/>
                <a:ea typeface="Verdana" panose="020B0604030504040204" pitchFamily="34" charset="0"/>
                <a:cs typeface="Verdana" panose="020B0604030504040204" pitchFamily="34" charset="0"/>
              </a:rPr>
              <a:t>The complete </a:t>
            </a:r>
            <a:r>
              <a:rPr lang="en-US" altLang="en-US" sz="2400" dirty="0">
                <a:solidFill>
                  <a:srgbClr val="FF0000"/>
                </a:solidFill>
                <a:latin typeface="Verdana" panose="020B0604030504040204" pitchFamily="34" charset="0"/>
                <a:ea typeface="Verdana" panose="020B0604030504040204" pitchFamily="34" charset="0"/>
                <a:cs typeface="Verdana" panose="020B0604030504040204" pitchFamily="34" charset="0"/>
              </a:rPr>
              <a:t>V-I characteristic curve</a:t>
            </a:r>
            <a:r>
              <a:rPr lang="en-US" altLang="en-US" sz="2400" dirty="0">
                <a:latin typeface="Verdana" panose="020B0604030504040204" pitchFamily="34" charset="0"/>
                <a:ea typeface="Verdana" panose="020B0604030504040204" pitchFamily="34" charset="0"/>
                <a:cs typeface="Verdana" panose="020B0604030504040204" pitchFamily="34" charset="0"/>
              </a:rPr>
              <a:t> for a diode</a:t>
            </a:r>
          </a:p>
        </p:txBody>
      </p:sp>
      <p:pic>
        <p:nvPicPr>
          <p:cNvPr id="4" name="Picture 3">
            <a:extLst>
              <a:ext uri="{FF2B5EF4-FFF2-40B4-BE49-F238E27FC236}">
                <a16:creationId xmlns:a16="http://schemas.microsoft.com/office/drawing/2014/main" id="{D73C94E4-2222-4B9B-BB01-10D3122A7DD4}"/>
              </a:ext>
            </a:extLst>
          </p:cNvPr>
          <p:cNvPicPr>
            <a:picLocks noChangeAspect="1"/>
          </p:cNvPicPr>
          <p:nvPr/>
        </p:nvPicPr>
        <p:blipFill>
          <a:blip r:embed="rId2"/>
          <a:stretch>
            <a:fillRect/>
          </a:stretch>
        </p:blipFill>
        <p:spPr>
          <a:xfrm>
            <a:off x="1670739" y="804520"/>
            <a:ext cx="5802522" cy="5648667"/>
          </a:xfrm>
          <a:prstGeom prst="rect">
            <a:avLst/>
          </a:prstGeom>
        </p:spPr>
      </p:pic>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8" name="Rectangle 1030">
            <a:extLst>
              <a:ext uri="{FF2B5EF4-FFF2-40B4-BE49-F238E27FC236}">
                <a16:creationId xmlns:a16="http://schemas.microsoft.com/office/drawing/2014/main" id="{FCA67ABA-A4C9-4E74-A157-8C9A1F7A278A}"/>
              </a:ext>
            </a:extLst>
          </p:cNvPr>
          <p:cNvSpPr>
            <a:spLocks noChangeArrowheads="1"/>
          </p:cNvSpPr>
          <p:nvPr/>
        </p:nvSpPr>
        <p:spPr bwMode="auto">
          <a:xfrm>
            <a:off x="990600" y="271120"/>
            <a:ext cx="7473261" cy="533400"/>
          </a:xfrm>
          <a:prstGeom prst="rect">
            <a:avLst/>
          </a:prstGeom>
          <a:noFill/>
          <a:ln>
            <a:noFill/>
          </a:ln>
          <a:effectLst/>
        </p:spPr>
        <p:txBody>
          <a:bodyPr anchor="ctr"/>
          <a:lstStyle>
            <a:lvl1pPr algn="ctr">
              <a:defRPr sz="4400">
                <a:solidFill>
                  <a:schemeClr val="tx2"/>
                </a:solidFill>
                <a:effectLst>
                  <a:outerShdw blurRad="38100" dist="38100" dir="2700000" algn="tl">
                    <a:srgbClr val="C0C0C0"/>
                  </a:outerShdw>
                </a:effectLst>
                <a:latin typeface="Tahoma" panose="020B0604030504040204" pitchFamily="34" charset="0"/>
              </a:defRPr>
            </a:lvl1pPr>
            <a:lvl2pPr algn="ctr">
              <a:defRPr sz="4400">
                <a:solidFill>
                  <a:schemeClr val="tx2"/>
                </a:solidFill>
                <a:effectLst>
                  <a:outerShdw blurRad="38100" dist="38100" dir="2700000" algn="tl">
                    <a:srgbClr val="C0C0C0"/>
                  </a:outerShdw>
                </a:effectLst>
                <a:latin typeface="Tahoma" panose="020B0604030504040204" pitchFamily="34" charset="0"/>
              </a:defRPr>
            </a:lvl2pPr>
            <a:lvl3pPr algn="ctr">
              <a:defRPr sz="4400">
                <a:solidFill>
                  <a:schemeClr val="tx2"/>
                </a:solidFill>
                <a:effectLst>
                  <a:outerShdw blurRad="38100" dist="38100" dir="2700000" algn="tl">
                    <a:srgbClr val="C0C0C0"/>
                  </a:outerShdw>
                </a:effectLst>
                <a:latin typeface="Tahoma" panose="020B0604030504040204" pitchFamily="34" charset="0"/>
              </a:defRPr>
            </a:lvl3pPr>
            <a:lvl4pPr algn="ctr">
              <a:defRPr sz="4400">
                <a:solidFill>
                  <a:schemeClr val="tx2"/>
                </a:solidFill>
                <a:effectLst>
                  <a:outerShdw blurRad="38100" dist="38100" dir="2700000" algn="tl">
                    <a:srgbClr val="C0C0C0"/>
                  </a:outerShdw>
                </a:effectLst>
                <a:latin typeface="Tahoma" panose="020B0604030504040204" pitchFamily="34" charset="0"/>
              </a:defRPr>
            </a:lvl4pPr>
            <a:lvl5pPr algn="ctr">
              <a:defRPr sz="4400">
                <a:solidFill>
                  <a:schemeClr val="tx2"/>
                </a:solidFill>
                <a:effectLst>
                  <a:outerShdw blurRad="38100" dist="38100" dir="2700000" algn="tl">
                    <a:srgbClr val="C0C0C0"/>
                  </a:outerShdw>
                </a:effectLst>
                <a:latin typeface="Tahoma" panose="020B0604030504040204" pitchFamily="34" charset="0"/>
              </a:defRPr>
            </a:lvl5pPr>
            <a:lvl6pPr marL="457200" algn="ctr" eaLnBrk="0" fontAlgn="base" hangingPunct="0">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defRPr>
            </a:lvl6pPr>
            <a:lvl7pPr marL="914400" algn="ctr" eaLnBrk="0" fontAlgn="base" hangingPunct="0">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defRPr>
            </a:lvl9pPr>
          </a:lstStyle>
          <a:p>
            <a:pPr>
              <a:defRPr/>
            </a:pPr>
            <a:r>
              <a:rPr lang="en-US" altLang="en-US" sz="2400" dirty="0">
                <a:latin typeface="Verdana" panose="020B0604030504040204" pitchFamily="34" charset="0"/>
                <a:ea typeface="Verdana" panose="020B0604030504040204" pitchFamily="34" charset="0"/>
                <a:cs typeface="Verdana" panose="020B0604030504040204" pitchFamily="34" charset="0"/>
              </a:rPr>
              <a:t>Comparing to ideal diode</a:t>
            </a:r>
          </a:p>
        </p:txBody>
      </p:sp>
      <p:pic>
        <p:nvPicPr>
          <p:cNvPr id="4" name="Picture 3">
            <a:extLst>
              <a:ext uri="{FF2B5EF4-FFF2-40B4-BE49-F238E27FC236}">
                <a16:creationId xmlns:a16="http://schemas.microsoft.com/office/drawing/2014/main" id="{D73C94E4-2222-4B9B-BB01-10D3122A7DD4}"/>
              </a:ext>
            </a:extLst>
          </p:cNvPr>
          <p:cNvPicPr>
            <a:picLocks noChangeAspect="1"/>
          </p:cNvPicPr>
          <p:nvPr/>
        </p:nvPicPr>
        <p:blipFill>
          <a:blip r:embed="rId2"/>
          <a:stretch>
            <a:fillRect/>
          </a:stretch>
        </p:blipFill>
        <p:spPr>
          <a:xfrm>
            <a:off x="1670739" y="938213"/>
            <a:ext cx="5802522" cy="5648667"/>
          </a:xfrm>
          <a:prstGeom prst="rect">
            <a:avLst/>
          </a:prstGeom>
        </p:spPr>
      </p:pic>
      <p:cxnSp>
        <p:nvCxnSpPr>
          <p:cNvPr id="3" name="Straight Connector 2">
            <a:extLst>
              <a:ext uri="{FF2B5EF4-FFF2-40B4-BE49-F238E27FC236}">
                <a16:creationId xmlns:a16="http://schemas.microsoft.com/office/drawing/2014/main" id="{B811E86E-5F8B-4465-810F-36129B4A097E}"/>
              </a:ext>
            </a:extLst>
          </p:cNvPr>
          <p:cNvCxnSpPr/>
          <p:nvPr/>
        </p:nvCxnSpPr>
        <p:spPr>
          <a:xfrm>
            <a:off x="4648200" y="1676400"/>
            <a:ext cx="0" cy="1981200"/>
          </a:xfrm>
          <a:prstGeom prst="line">
            <a:avLst/>
          </a:prstGeom>
          <a:ln w="76200" cap="flat" cmpd="sng" algn="ctr">
            <a:solidFill>
              <a:srgbClr val="FF0000"/>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37894867-939E-43F9-93E5-0564F3C84A95}"/>
              </a:ext>
            </a:extLst>
          </p:cNvPr>
          <p:cNvCxnSpPr>
            <a:cxnSpLocks/>
          </p:cNvCxnSpPr>
          <p:nvPr/>
        </p:nvCxnSpPr>
        <p:spPr>
          <a:xfrm>
            <a:off x="2133600" y="3657600"/>
            <a:ext cx="2514600" cy="0"/>
          </a:xfrm>
          <a:prstGeom prst="line">
            <a:avLst/>
          </a:prstGeom>
          <a:ln w="76200" cap="flat" cmpd="sng" algn="ctr">
            <a:solidFill>
              <a:srgbClr val="FF0000"/>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77758173"/>
      </p:ext>
    </p:ext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3A717A8-6883-471D-BE14-5384A873AF3A}"/>
              </a:ext>
            </a:extLst>
          </p:cNvPr>
          <p:cNvSpPr>
            <a:spLocks noGrp="1"/>
          </p:cNvSpPr>
          <p:nvPr>
            <p:ph type="title" idx="4294967295"/>
          </p:nvPr>
        </p:nvSpPr>
        <p:spPr>
          <a:xfrm>
            <a:off x="609600" y="459074"/>
            <a:ext cx="7467600" cy="1143000"/>
          </a:xfrm>
        </p:spPr>
        <p:txBody>
          <a:bodyPr/>
          <a:lstStyle/>
          <a:p>
            <a:pPr algn="ctr" eaLnBrk="1" hangingPunct="1"/>
            <a:r>
              <a:rPr lang="en-US" altLang="en-US" sz="2800" dirty="0">
                <a:latin typeface="+mn-lt"/>
              </a:rPr>
              <a:t>Practical Diode Characteristic Curve</a:t>
            </a:r>
          </a:p>
        </p:txBody>
      </p:sp>
      <p:sp>
        <p:nvSpPr>
          <p:cNvPr id="24579" name="Text Box 5">
            <a:extLst>
              <a:ext uri="{FF2B5EF4-FFF2-40B4-BE49-F238E27FC236}">
                <a16:creationId xmlns:a16="http://schemas.microsoft.com/office/drawing/2014/main" id="{B03B4D27-F135-48AD-B592-137624B7718D}"/>
              </a:ext>
            </a:extLst>
          </p:cNvPr>
          <p:cNvSpPr txBox="1">
            <a:spLocks noChangeArrowheads="1"/>
          </p:cNvSpPr>
          <p:nvPr/>
        </p:nvSpPr>
        <p:spPr bwMode="auto">
          <a:xfrm>
            <a:off x="457200" y="1981200"/>
            <a:ext cx="3048000" cy="3805238"/>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4400">
                <a:solidFill>
                  <a:schemeClr val="tx2"/>
                </a:solidFill>
                <a:latin typeface="Tahoma" panose="020B0604030504040204" pitchFamily="34" charset="0"/>
              </a:defRPr>
            </a:lvl1pPr>
            <a:lvl2pPr marL="742950" indent="-285750">
              <a:defRPr sz="4400">
                <a:solidFill>
                  <a:schemeClr val="tx2"/>
                </a:solidFill>
                <a:latin typeface="Tahoma" panose="020B0604030504040204" pitchFamily="34" charset="0"/>
              </a:defRPr>
            </a:lvl2pPr>
            <a:lvl3pPr marL="1143000" indent="-228600">
              <a:defRPr sz="4400">
                <a:solidFill>
                  <a:schemeClr val="tx2"/>
                </a:solidFill>
                <a:latin typeface="Tahoma" panose="020B0604030504040204" pitchFamily="34" charset="0"/>
              </a:defRPr>
            </a:lvl3pPr>
            <a:lvl4pPr marL="1600200" indent="-228600">
              <a:defRPr sz="4400">
                <a:solidFill>
                  <a:schemeClr val="tx2"/>
                </a:solidFill>
                <a:latin typeface="Tahoma" panose="020B0604030504040204" pitchFamily="34" charset="0"/>
              </a:defRPr>
            </a:lvl4pPr>
            <a:lvl5pPr marL="2057400" indent="-228600">
              <a:defRPr sz="4400">
                <a:solidFill>
                  <a:schemeClr val="tx2"/>
                </a:solidFill>
                <a:latin typeface="Tahoma" panose="020B0604030504040204" pitchFamily="34" charset="0"/>
              </a:defRPr>
            </a:lvl5pPr>
            <a:lvl6pPr marL="2514600" indent="-228600" eaLnBrk="0" fontAlgn="base" hangingPunct="0">
              <a:spcBef>
                <a:spcPct val="0"/>
              </a:spcBef>
              <a:spcAft>
                <a:spcPct val="0"/>
              </a:spcAft>
              <a:defRPr sz="4400">
                <a:solidFill>
                  <a:schemeClr val="tx2"/>
                </a:solidFill>
                <a:latin typeface="Tahoma" panose="020B0604030504040204" pitchFamily="34" charset="0"/>
              </a:defRPr>
            </a:lvl6pPr>
            <a:lvl7pPr marL="2971800" indent="-228600" eaLnBrk="0" fontAlgn="base" hangingPunct="0">
              <a:spcBef>
                <a:spcPct val="0"/>
              </a:spcBef>
              <a:spcAft>
                <a:spcPct val="0"/>
              </a:spcAft>
              <a:defRPr sz="4400">
                <a:solidFill>
                  <a:schemeClr val="tx2"/>
                </a:solidFill>
                <a:latin typeface="Tahoma" panose="020B0604030504040204" pitchFamily="34" charset="0"/>
              </a:defRPr>
            </a:lvl7pPr>
            <a:lvl8pPr marL="3429000" indent="-228600" eaLnBrk="0" fontAlgn="base" hangingPunct="0">
              <a:spcBef>
                <a:spcPct val="0"/>
              </a:spcBef>
              <a:spcAft>
                <a:spcPct val="0"/>
              </a:spcAft>
              <a:defRPr sz="4400">
                <a:solidFill>
                  <a:schemeClr val="tx2"/>
                </a:solidFill>
                <a:latin typeface="Tahoma" panose="020B0604030504040204" pitchFamily="34" charset="0"/>
              </a:defRPr>
            </a:lvl8pPr>
            <a:lvl9pPr marL="3886200" indent="-228600" eaLnBrk="0" fontAlgn="base" hangingPunct="0">
              <a:spcBef>
                <a:spcPct val="0"/>
              </a:spcBef>
              <a:spcAft>
                <a:spcPct val="0"/>
              </a:spcAft>
              <a:defRPr sz="4400">
                <a:solidFill>
                  <a:schemeClr val="tx2"/>
                </a:solidFill>
                <a:latin typeface="Tahoma" panose="020B0604030504040204" pitchFamily="34" charset="0"/>
              </a:defRPr>
            </a:lvl9pPr>
          </a:lstStyle>
          <a:p>
            <a:pPr eaLnBrk="1" hangingPunct="1">
              <a:spcBef>
                <a:spcPct val="50000"/>
              </a:spcBef>
            </a:pPr>
            <a:r>
              <a:rPr lang="en-US" altLang="en-US" sz="2200" dirty="0">
                <a:solidFill>
                  <a:schemeClr val="tx1"/>
                </a:solidFill>
                <a:latin typeface="Times New Roman" panose="02020603050405020304" pitchFamily="18" charset="0"/>
              </a:rPr>
              <a:t>In most cases we consider only the forward bias voltage drop of a diode. Once this voltage is overcome the current increases proportionally with </a:t>
            </a:r>
            <a:r>
              <a:rPr lang="en-US" altLang="en-US" sz="2200" dirty="0" err="1">
                <a:solidFill>
                  <a:schemeClr val="tx1"/>
                </a:solidFill>
                <a:latin typeface="Times New Roman" panose="02020603050405020304" pitchFamily="18" charset="0"/>
              </a:rPr>
              <a:t>voltage.This</a:t>
            </a:r>
            <a:r>
              <a:rPr lang="en-US" altLang="en-US" sz="2200" dirty="0">
                <a:solidFill>
                  <a:schemeClr val="tx1"/>
                </a:solidFill>
                <a:latin typeface="Times New Roman" panose="02020603050405020304" pitchFamily="18" charset="0"/>
              </a:rPr>
              <a:t> drop is particularly important to consider in low voltage applications. </a:t>
            </a:r>
          </a:p>
        </p:txBody>
      </p:sp>
      <p:pic>
        <p:nvPicPr>
          <p:cNvPr id="24580" name="Picture 6">
            <a:extLst>
              <a:ext uri="{FF2B5EF4-FFF2-40B4-BE49-F238E27FC236}">
                <a16:creationId xmlns:a16="http://schemas.microsoft.com/office/drawing/2014/main" id="{4C7BE305-756E-4DA7-88C9-B5AF4ED6B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981200"/>
            <a:ext cx="5334000" cy="3919538"/>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05E7D13-E25D-48C0-9141-89C72F50DEEE}"/>
              </a:ext>
            </a:extLst>
          </p:cNvPr>
          <p:cNvSpPr>
            <a:spLocks noGrp="1"/>
          </p:cNvSpPr>
          <p:nvPr>
            <p:ph type="sldNum" sz="quarter" idx="12"/>
          </p:nvPr>
        </p:nvSpPr>
        <p:spPr/>
        <p:txBody>
          <a:bodyPr/>
          <a:lstStyle/>
          <a:p>
            <a:pPr>
              <a:defRPr/>
            </a:pPr>
            <a:fld id="{B0D44F07-4F77-4590-8423-A5807A550B7A}"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9">
            <a:extLst>
              <a:ext uri="{FF2B5EF4-FFF2-40B4-BE49-F238E27FC236}">
                <a16:creationId xmlns:a16="http://schemas.microsoft.com/office/drawing/2014/main" id="{FAAC2D33-A753-4FD4-A0D3-39FFC17518F5}"/>
              </a:ext>
            </a:extLst>
          </p:cNvPr>
          <p:cNvSpPr>
            <a:spLocks noGrp="1" noChangeArrowheads="1"/>
          </p:cNvSpPr>
          <p:nvPr>
            <p:ph type="title"/>
          </p:nvPr>
        </p:nvSpPr>
        <p:spPr>
          <a:xfrm>
            <a:off x="250825" y="5373688"/>
            <a:ext cx="8642350" cy="936625"/>
          </a:xfrm>
          <a:noFill/>
          <a:ln w="28575">
            <a:noFill/>
            <a:miter lim="800000"/>
            <a:headEnd/>
            <a:tailEnd/>
          </a:ln>
        </p:spPr>
        <p:txBody>
          <a:bodyPr/>
          <a:lstStyle/>
          <a:p>
            <a:pPr eaLnBrk="1" hangingPunct="1"/>
            <a:r>
              <a:rPr lang="en-US" altLang="en-US" sz="2800" dirty="0">
                <a:latin typeface="Times New Roman" panose="02020603050405020304" pitchFamily="18" charset="0"/>
              </a:rPr>
              <a:t>Forward-bias and reverse-bias connections showing the diode symbol.</a:t>
            </a:r>
            <a:endParaRPr lang="ko-KR" altLang="en-US" sz="2800" dirty="0">
              <a:latin typeface="Times New Roman" panose="02020603050405020304" pitchFamily="18" charset="0"/>
              <a:ea typeface="굴림" pitchFamily="34" charset="-127"/>
            </a:endParaRPr>
          </a:p>
        </p:txBody>
      </p:sp>
      <p:pic>
        <p:nvPicPr>
          <p:cNvPr id="23555" name="Picture 1028" descr="01-32">
            <a:extLst>
              <a:ext uri="{FF2B5EF4-FFF2-40B4-BE49-F238E27FC236}">
                <a16:creationId xmlns:a16="http://schemas.microsoft.com/office/drawing/2014/main" id="{3B1F76FF-F207-4498-955D-F8F16D5E92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7450" y="765175"/>
            <a:ext cx="6789738" cy="4525963"/>
          </a:xfrm>
          <a:noFill/>
          <a:ln w="31750">
            <a:no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EAC88407-508B-46E6-A1AC-D7C058B3A72C}"/>
              </a:ext>
            </a:extLst>
          </p:cNvPr>
          <p:cNvSpPr>
            <a:spLocks noGrp="1"/>
          </p:cNvSpPr>
          <p:nvPr>
            <p:ph type="sldNum" sz="quarter" idx="12"/>
          </p:nvPr>
        </p:nvSpPr>
        <p:spPr/>
        <p:txBody>
          <a:bodyPr/>
          <a:lstStyle/>
          <a:p>
            <a:pPr>
              <a:defRPr/>
            </a:pPr>
            <a:fld id="{0D07ACA3-7C9E-4768-83BB-F42C42B00EBF}" type="slidenum">
              <a:rPr lang="en-US" smtClean="0"/>
              <a:pPr>
                <a:defRPr/>
              </a:pPr>
              <a:t>15</a:t>
            </a:fld>
            <a:endParaRPr lang="en-US"/>
          </a:p>
        </p:txBody>
      </p:sp>
      <p:sp>
        <p:nvSpPr>
          <p:cNvPr id="5" name="Rectangle 2">
            <a:extLst>
              <a:ext uri="{FF2B5EF4-FFF2-40B4-BE49-F238E27FC236}">
                <a16:creationId xmlns:a16="http://schemas.microsoft.com/office/drawing/2014/main" id="{66BAC26D-0ADC-49C5-829B-17733F65EA35}"/>
              </a:ext>
            </a:extLst>
          </p:cNvPr>
          <p:cNvSpPr txBox="1">
            <a:spLocks/>
          </p:cNvSpPr>
          <p:nvPr/>
        </p:nvSpPr>
        <p:spPr bwMode="auto">
          <a:xfrm>
            <a:off x="509588" y="282575"/>
            <a:ext cx="7467600" cy="760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B Nazanin" pitchFamily="2" charset="-78"/>
              </a:defRPr>
            </a:lvl2pPr>
            <a:lvl3pPr algn="l" rtl="0" eaLnBrk="0" fontAlgn="base" hangingPunct="0">
              <a:spcBef>
                <a:spcPct val="0"/>
              </a:spcBef>
              <a:spcAft>
                <a:spcPct val="0"/>
              </a:spcAft>
              <a:defRPr sz="4200">
                <a:solidFill>
                  <a:schemeClr val="tx2"/>
                </a:solidFill>
                <a:latin typeface="Garamond" pitchFamily="18" charset="0"/>
                <a:cs typeface="B Nazanin" pitchFamily="2" charset="-78"/>
              </a:defRPr>
            </a:lvl3pPr>
            <a:lvl4pPr algn="l" rtl="0" eaLnBrk="0" fontAlgn="base" hangingPunct="0">
              <a:spcBef>
                <a:spcPct val="0"/>
              </a:spcBef>
              <a:spcAft>
                <a:spcPct val="0"/>
              </a:spcAft>
              <a:defRPr sz="4200">
                <a:solidFill>
                  <a:schemeClr val="tx2"/>
                </a:solidFill>
                <a:latin typeface="Garamond" pitchFamily="18" charset="0"/>
                <a:cs typeface="B Nazanin" pitchFamily="2" charset="-78"/>
              </a:defRPr>
            </a:lvl4pPr>
            <a:lvl5pPr algn="l" rtl="0" eaLnBrk="0" fontAlgn="base" hangingPunct="0">
              <a:spcBef>
                <a:spcPct val="0"/>
              </a:spcBef>
              <a:spcAft>
                <a:spcPct val="0"/>
              </a:spcAft>
              <a:defRPr sz="4200">
                <a:solidFill>
                  <a:schemeClr val="tx2"/>
                </a:solidFill>
                <a:latin typeface="Garamond" pitchFamily="18" charset="0"/>
                <a:cs typeface="B Nazanin" pitchFamily="2" charset="-78"/>
              </a:defRPr>
            </a:lvl5pPr>
            <a:lvl6pPr marL="457200" algn="l" rtl="0" fontAlgn="base">
              <a:spcBef>
                <a:spcPct val="0"/>
              </a:spcBef>
              <a:spcAft>
                <a:spcPct val="0"/>
              </a:spcAft>
              <a:defRPr sz="4200">
                <a:solidFill>
                  <a:schemeClr val="tx2"/>
                </a:solidFill>
                <a:latin typeface="Garamond" pitchFamily="18" charset="0"/>
                <a:cs typeface="Arial" charset="0"/>
              </a:defRPr>
            </a:lvl6pPr>
            <a:lvl7pPr marL="914400" algn="l" rtl="0" fontAlgn="base">
              <a:spcBef>
                <a:spcPct val="0"/>
              </a:spcBef>
              <a:spcAft>
                <a:spcPct val="0"/>
              </a:spcAft>
              <a:defRPr sz="4200">
                <a:solidFill>
                  <a:schemeClr val="tx2"/>
                </a:solidFill>
                <a:latin typeface="Garamond" pitchFamily="18" charset="0"/>
                <a:cs typeface="Arial" charset="0"/>
              </a:defRPr>
            </a:lvl7pPr>
            <a:lvl8pPr marL="1371600" algn="l" rtl="0" fontAlgn="base">
              <a:spcBef>
                <a:spcPct val="0"/>
              </a:spcBef>
              <a:spcAft>
                <a:spcPct val="0"/>
              </a:spcAft>
              <a:defRPr sz="4200">
                <a:solidFill>
                  <a:schemeClr val="tx2"/>
                </a:solidFill>
                <a:latin typeface="Garamond" pitchFamily="18" charset="0"/>
                <a:cs typeface="Arial" charset="0"/>
              </a:defRPr>
            </a:lvl8pPr>
            <a:lvl9pPr marL="1828800" algn="l" rtl="0" fontAlgn="base">
              <a:spcBef>
                <a:spcPct val="0"/>
              </a:spcBef>
              <a:spcAft>
                <a:spcPct val="0"/>
              </a:spcAft>
              <a:defRPr sz="4200">
                <a:solidFill>
                  <a:schemeClr val="tx2"/>
                </a:solidFill>
                <a:latin typeface="Garamond" pitchFamily="18" charset="0"/>
                <a:cs typeface="Arial" charset="0"/>
              </a:defRPr>
            </a:lvl9pPr>
          </a:lstStyle>
          <a:p>
            <a:pPr algn="ctr" eaLnBrk="1" hangingPunct="1"/>
            <a:r>
              <a:rPr lang="en-US" altLang="en-US" sz="2800" kern="0" dirty="0">
                <a:latin typeface="+mn-lt"/>
              </a:rPr>
              <a:t>Practical Diode biasing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FE713CAA-9FDA-42DA-BA4D-681FC81E9C16}"/>
              </a:ext>
            </a:extLst>
          </p:cNvPr>
          <p:cNvSpPr>
            <a:spLocks noGrp="1"/>
          </p:cNvSpPr>
          <p:nvPr>
            <p:ph type="title"/>
          </p:nvPr>
        </p:nvSpPr>
        <p:spPr>
          <a:xfrm>
            <a:off x="609600" y="228600"/>
            <a:ext cx="8534400" cy="990600"/>
          </a:xfrm>
        </p:spPr>
        <p:txBody>
          <a:bodyPr/>
          <a:lstStyle/>
          <a:p>
            <a:pPr algn="ctr" eaLnBrk="1" hangingPunct="1"/>
            <a:r>
              <a:rPr lang="en-US" altLang="en-US" sz="2800" dirty="0">
                <a:latin typeface="+mn-lt"/>
              </a:rPr>
              <a:t>The Practical Diode Model- forward bias</a:t>
            </a:r>
          </a:p>
        </p:txBody>
      </p:sp>
      <p:sp>
        <p:nvSpPr>
          <p:cNvPr id="101381" name="Text Box 5">
            <a:extLst>
              <a:ext uri="{FF2B5EF4-FFF2-40B4-BE49-F238E27FC236}">
                <a16:creationId xmlns:a16="http://schemas.microsoft.com/office/drawing/2014/main" id="{671D27BB-0537-43F3-8511-3C4C6E8C9869}"/>
              </a:ext>
            </a:extLst>
          </p:cNvPr>
          <p:cNvSpPr txBox="1">
            <a:spLocks noChangeArrowheads="1"/>
          </p:cNvSpPr>
          <p:nvPr/>
        </p:nvSpPr>
        <p:spPr bwMode="auto">
          <a:xfrm>
            <a:off x="5105400" y="1544960"/>
            <a:ext cx="4038600" cy="830997"/>
          </a:xfrm>
          <a:prstGeom prst="rect">
            <a:avLst/>
          </a:prstGeom>
          <a:noFill/>
          <a:ln w="28575">
            <a:noFill/>
            <a:miter lim="800000"/>
            <a:headEnd/>
            <a:tailEnd/>
          </a:ln>
          <a:effectLst/>
        </p:spPr>
        <p:txBody>
          <a:bodyPr>
            <a:spAutoFit/>
          </a:bodyPr>
          <a:lstStyle>
            <a:lvl1pPr>
              <a:defRPr sz="4400">
                <a:solidFill>
                  <a:schemeClr val="tx2"/>
                </a:solidFill>
                <a:latin typeface="Tahoma" panose="020B0604030504040204" pitchFamily="34" charset="0"/>
              </a:defRPr>
            </a:lvl1pPr>
            <a:lvl2pPr marL="742950" indent="-285750">
              <a:defRPr sz="4400">
                <a:solidFill>
                  <a:schemeClr val="tx2"/>
                </a:solidFill>
                <a:latin typeface="Tahoma" panose="020B0604030504040204" pitchFamily="34" charset="0"/>
              </a:defRPr>
            </a:lvl2pPr>
            <a:lvl3pPr marL="1143000" indent="-228600">
              <a:defRPr sz="4400">
                <a:solidFill>
                  <a:schemeClr val="tx2"/>
                </a:solidFill>
                <a:latin typeface="Tahoma" panose="020B0604030504040204" pitchFamily="34" charset="0"/>
              </a:defRPr>
            </a:lvl3pPr>
            <a:lvl4pPr marL="1600200" indent="-228600">
              <a:defRPr sz="4400">
                <a:solidFill>
                  <a:schemeClr val="tx2"/>
                </a:solidFill>
                <a:latin typeface="Tahoma" panose="020B0604030504040204" pitchFamily="34" charset="0"/>
              </a:defRPr>
            </a:lvl4pPr>
            <a:lvl5pPr marL="2057400" indent="-228600">
              <a:defRPr sz="4400">
                <a:solidFill>
                  <a:schemeClr val="tx2"/>
                </a:solidFill>
                <a:latin typeface="Tahoma" panose="020B0604030504040204" pitchFamily="34" charset="0"/>
              </a:defRPr>
            </a:lvl5pPr>
            <a:lvl6pPr marL="2514600" indent="-228600" eaLnBrk="0" fontAlgn="base" hangingPunct="0">
              <a:spcBef>
                <a:spcPct val="0"/>
              </a:spcBef>
              <a:spcAft>
                <a:spcPct val="0"/>
              </a:spcAft>
              <a:defRPr sz="4400">
                <a:solidFill>
                  <a:schemeClr val="tx2"/>
                </a:solidFill>
                <a:latin typeface="Tahoma" panose="020B0604030504040204" pitchFamily="34" charset="0"/>
              </a:defRPr>
            </a:lvl6pPr>
            <a:lvl7pPr marL="2971800" indent="-228600" eaLnBrk="0" fontAlgn="base" hangingPunct="0">
              <a:spcBef>
                <a:spcPct val="0"/>
              </a:spcBef>
              <a:spcAft>
                <a:spcPct val="0"/>
              </a:spcAft>
              <a:defRPr sz="4400">
                <a:solidFill>
                  <a:schemeClr val="tx2"/>
                </a:solidFill>
                <a:latin typeface="Tahoma" panose="020B0604030504040204" pitchFamily="34" charset="0"/>
              </a:defRPr>
            </a:lvl7pPr>
            <a:lvl8pPr marL="3429000" indent="-228600" eaLnBrk="0" fontAlgn="base" hangingPunct="0">
              <a:spcBef>
                <a:spcPct val="0"/>
              </a:spcBef>
              <a:spcAft>
                <a:spcPct val="0"/>
              </a:spcAft>
              <a:defRPr sz="4400">
                <a:solidFill>
                  <a:schemeClr val="tx2"/>
                </a:solidFill>
                <a:latin typeface="Tahoma" panose="020B0604030504040204" pitchFamily="34" charset="0"/>
              </a:defRPr>
            </a:lvl8pPr>
            <a:lvl9pPr marL="3886200" indent="-228600" eaLnBrk="0" fontAlgn="base" hangingPunct="0">
              <a:spcBef>
                <a:spcPct val="0"/>
              </a:spcBef>
              <a:spcAft>
                <a:spcPct val="0"/>
              </a:spcAft>
              <a:defRPr sz="4400">
                <a:solidFill>
                  <a:schemeClr val="tx2"/>
                </a:solidFill>
                <a:latin typeface="Tahoma" panose="020B0604030504040204" pitchFamily="34" charset="0"/>
              </a:defRPr>
            </a:lvl9pPr>
          </a:lstStyle>
          <a:p>
            <a:r>
              <a:rPr lang="en-US" altLang="en-US" sz="2400" i="1" dirty="0"/>
              <a:t>V</a:t>
            </a:r>
            <a:r>
              <a:rPr lang="en-US" altLang="en-US" sz="2400" i="1" baseline="-25000" dirty="0"/>
              <a:t>F</a:t>
            </a:r>
            <a:r>
              <a:rPr lang="en-US" altLang="en-US" sz="2400" i="1" dirty="0"/>
              <a:t> = 0.7 V (silicon)</a:t>
            </a:r>
          </a:p>
          <a:p>
            <a:r>
              <a:rPr lang="en-US" altLang="en-US" sz="2400" i="1" dirty="0"/>
              <a:t>V</a:t>
            </a:r>
            <a:r>
              <a:rPr lang="en-US" altLang="en-US" sz="2400" i="1" baseline="-25000" dirty="0"/>
              <a:t>F</a:t>
            </a:r>
            <a:r>
              <a:rPr lang="en-US" altLang="en-US" sz="2400" i="1" dirty="0"/>
              <a:t> = 0.3 V (germanium)</a:t>
            </a:r>
          </a:p>
        </p:txBody>
      </p:sp>
      <p:sp>
        <p:nvSpPr>
          <p:cNvPr id="101382" name="Text Box 6">
            <a:extLst>
              <a:ext uri="{FF2B5EF4-FFF2-40B4-BE49-F238E27FC236}">
                <a16:creationId xmlns:a16="http://schemas.microsoft.com/office/drawing/2014/main" id="{DFEB71CE-9249-40EF-AD93-D16E307C4A87}"/>
              </a:ext>
            </a:extLst>
          </p:cNvPr>
          <p:cNvSpPr txBox="1">
            <a:spLocks noChangeArrowheads="1"/>
          </p:cNvSpPr>
          <p:nvPr/>
        </p:nvSpPr>
        <p:spPr bwMode="auto">
          <a:xfrm>
            <a:off x="5181600" y="4191000"/>
            <a:ext cx="184150" cy="519113"/>
          </a:xfrm>
          <a:prstGeom prst="rect">
            <a:avLst/>
          </a:prstGeom>
          <a:noFill/>
          <a:ln>
            <a:noFill/>
          </a:ln>
          <a:effectLst/>
        </p:spPr>
        <p:txBody>
          <a:bodyPr wrap="none">
            <a:spAutoFit/>
          </a:bodyPr>
          <a:lstStyle/>
          <a:p>
            <a:pPr>
              <a:defRPr/>
            </a:pPr>
            <a:endParaRPr lang="en-US" altLang="en-US" sz="2800">
              <a:effectLst>
                <a:outerShdw blurRad="38100" dist="38100" dir="2700000" algn="tl">
                  <a:srgbClr val="C0C0C0"/>
                </a:outerShdw>
              </a:effectLst>
            </a:endParaRPr>
          </a:p>
        </p:txBody>
      </p:sp>
      <p:sp>
        <p:nvSpPr>
          <p:cNvPr id="101383" name="Text Box 7">
            <a:extLst>
              <a:ext uri="{FF2B5EF4-FFF2-40B4-BE49-F238E27FC236}">
                <a16:creationId xmlns:a16="http://schemas.microsoft.com/office/drawing/2014/main" id="{1FD67302-3EBD-41AE-AA5C-F1EC95F04CE9}"/>
              </a:ext>
            </a:extLst>
          </p:cNvPr>
          <p:cNvSpPr txBox="1">
            <a:spLocks noChangeArrowheads="1"/>
          </p:cNvSpPr>
          <p:nvPr/>
        </p:nvSpPr>
        <p:spPr bwMode="auto">
          <a:xfrm>
            <a:off x="5208588" y="4191000"/>
            <a:ext cx="3935412" cy="519113"/>
          </a:xfrm>
          <a:prstGeom prst="rect">
            <a:avLst/>
          </a:prstGeom>
          <a:noFill/>
          <a:ln>
            <a:noFill/>
          </a:ln>
          <a:effectLst/>
        </p:spPr>
        <p:txBody>
          <a:bodyPr>
            <a:spAutoFit/>
          </a:bodyPr>
          <a:lstStyle/>
          <a:p>
            <a:pPr>
              <a:defRPr/>
            </a:pPr>
            <a:endParaRPr lang="en-US" altLang="en-US" sz="2800">
              <a:effectLst>
                <a:outerShdw blurRad="38100" dist="38100" dir="2700000" algn="tl">
                  <a:srgbClr val="C0C0C0"/>
                </a:outerShdw>
              </a:effectLst>
            </a:endParaRPr>
          </a:p>
        </p:txBody>
      </p:sp>
      <p:graphicFrame>
        <p:nvGraphicFramePr>
          <p:cNvPr id="101384" name="Object 8">
            <a:extLst>
              <a:ext uri="{FF2B5EF4-FFF2-40B4-BE49-F238E27FC236}">
                <a16:creationId xmlns:a16="http://schemas.microsoft.com/office/drawing/2014/main" id="{927A6179-2EF2-4C38-A9BA-AA4D5790995B}"/>
              </a:ext>
            </a:extLst>
          </p:cNvPr>
          <p:cNvGraphicFramePr>
            <a:graphicFrameLocks noChangeAspect="1"/>
          </p:cNvGraphicFramePr>
          <p:nvPr>
            <p:extLst>
              <p:ext uri="{D42A27DB-BD31-4B8C-83A1-F6EECF244321}">
                <p14:modId xmlns:p14="http://schemas.microsoft.com/office/powerpoint/2010/main" val="3951388444"/>
              </p:ext>
            </p:extLst>
          </p:nvPr>
        </p:nvGraphicFramePr>
        <p:xfrm>
          <a:off x="5172206" y="3898580"/>
          <a:ext cx="3449637" cy="1127766"/>
        </p:xfrm>
        <a:graphic>
          <a:graphicData uri="http://schemas.openxmlformats.org/presentationml/2006/ole">
            <mc:AlternateContent xmlns:mc="http://schemas.openxmlformats.org/markup-compatibility/2006">
              <mc:Choice xmlns:v="urn:schemas-microsoft-com:vml" Requires="v">
                <p:oleObj spid="_x0000_s2128" name="Equation" r:id="rId3" imgW="1320227" imgH="482391" progId="Equation.3">
                  <p:embed/>
                </p:oleObj>
              </mc:Choice>
              <mc:Fallback>
                <p:oleObj name="Equation" r:id="rId3" imgW="1320227" imgH="482391" progId="Equation.3">
                  <p:embed/>
                  <p:pic>
                    <p:nvPicPr>
                      <p:cNvPr id="101384" name="Object 8">
                        <a:extLst>
                          <a:ext uri="{FF2B5EF4-FFF2-40B4-BE49-F238E27FC236}">
                            <a16:creationId xmlns:a16="http://schemas.microsoft.com/office/drawing/2014/main" id="{927A6179-2EF2-4C38-A9BA-AA4D579099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2206" y="3898580"/>
                        <a:ext cx="3449637" cy="1127766"/>
                      </a:xfrm>
                      <a:prstGeom prst="rect">
                        <a:avLst/>
                      </a:prstGeom>
                      <a:solidFill>
                        <a:srgbClr val="FF9933"/>
                      </a:solidFill>
                      <a:ln w="28575">
                        <a:solidFill>
                          <a:schemeClr val="tx1"/>
                        </a:solidFill>
                        <a:miter lim="800000"/>
                        <a:headEnd/>
                        <a:tailEnd/>
                      </a:ln>
                      <a:effectLst/>
                    </p:spPr>
                  </p:pic>
                </p:oleObj>
              </mc:Fallback>
            </mc:AlternateContent>
          </a:graphicData>
        </a:graphic>
      </p:graphicFrame>
      <p:graphicFrame>
        <p:nvGraphicFramePr>
          <p:cNvPr id="101385" name="Object 9">
            <a:extLst>
              <a:ext uri="{FF2B5EF4-FFF2-40B4-BE49-F238E27FC236}">
                <a16:creationId xmlns:a16="http://schemas.microsoft.com/office/drawing/2014/main" id="{2CFE33C1-70AA-487B-BC1B-D782BE43DE92}"/>
              </a:ext>
            </a:extLst>
          </p:cNvPr>
          <p:cNvGraphicFramePr>
            <a:graphicFrameLocks noChangeAspect="1"/>
          </p:cNvGraphicFramePr>
          <p:nvPr>
            <p:extLst>
              <p:ext uri="{D42A27DB-BD31-4B8C-83A1-F6EECF244321}">
                <p14:modId xmlns:p14="http://schemas.microsoft.com/office/powerpoint/2010/main" val="3774214902"/>
              </p:ext>
            </p:extLst>
          </p:nvPr>
        </p:nvGraphicFramePr>
        <p:xfrm>
          <a:off x="5189850" y="5151118"/>
          <a:ext cx="2311447" cy="1092520"/>
        </p:xfrm>
        <a:graphic>
          <a:graphicData uri="http://schemas.openxmlformats.org/presentationml/2006/ole">
            <mc:AlternateContent xmlns:mc="http://schemas.openxmlformats.org/markup-compatibility/2006">
              <mc:Choice xmlns:v="urn:schemas-microsoft-com:vml" Requires="v">
                <p:oleObj spid="_x0000_s2129" name="Equation" r:id="rId5" imgW="952087" imgH="431613" progId="Equation.3">
                  <p:embed/>
                </p:oleObj>
              </mc:Choice>
              <mc:Fallback>
                <p:oleObj name="Equation" r:id="rId5" imgW="952087" imgH="431613" progId="Equation.3">
                  <p:embed/>
                  <p:pic>
                    <p:nvPicPr>
                      <p:cNvPr id="101385" name="Object 9">
                        <a:extLst>
                          <a:ext uri="{FF2B5EF4-FFF2-40B4-BE49-F238E27FC236}">
                            <a16:creationId xmlns:a16="http://schemas.microsoft.com/office/drawing/2014/main" id="{2CFE33C1-70AA-487B-BC1B-D782BE43DE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9850" y="5151118"/>
                        <a:ext cx="2311447" cy="1092520"/>
                      </a:xfrm>
                      <a:prstGeom prst="rect">
                        <a:avLst/>
                      </a:prstGeom>
                      <a:solidFill>
                        <a:schemeClr val="accent1"/>
                      </a:solidFill>
                      <a:ln w="28575">
                        <a:solidFill>
                          <a:schemeClr val="tx1"/>
                        </a:solidFill>
                        <a:miter lim="800000"/>
                        <a:headEnd/>
                        <a:tailEnd/>
                      </a:ln>
                      <a:effectLst/>
                    </p:spPr>
                  </p:pic>
                </p:oleObj>
              </mc:Fallback>
            </mc:AlternateContent>
          </a:graphicData>
        </a:graphic>
      </p:graphicFrame>
      <p:sp>
        <p:nvSpPr>
          <p:cNvPr id="2" name="Slide Number Placeholder 1">
            <a:extLst>
              <a:ext uri="{FF2B5EF4-FFF2-40B4-BE49-F238E27FC236}">
                <a16:creationId xmlns:a16="http://schemas.microsoft.com/office/drawing/2014/main" id="{D7A60DFD-EC11-4943-836B-B91B3ABDF34C}"/>
              </a:ext>
            </a:extLst>
          </p:cNvPr>
          <p:cNvSpPr>
            <a:spLocks noGrp="1"/>
          </p:cNvSpPr>
          <p:nvPr>
            <p:ph type="sldNum" sz="quarter" idx="12"/>
          </p:nvPr>
        </p:nvSpPr>
        <p:spPr/>
        <p:txBody>
          <a:bodyPr/>
          <a:lstStyle/>
          <a:p>
            <a:pPr>
              <a:defRPr/>
            </a:pPr>
            <a:fld id="{A368ADEB-5B80-4184-9801-175015BDAAA4}" type="slidenum">
              <a:rPr lang="en-US" smtClean="0"/>
              <a:pPr>
                <a:defRPr/>
              </a:pPr>
              <a:t>16</a:t>
            </a:fld>
            <a:endParaRPr lang="en-US"/>
          </a:p>
        </p:txBody>
      </p:sp>
      <p:pic>
        <p:nvPicPr>
          <p:cNvPr id="4" name="Picture 3">
            <a:extLst>
              <a:ext uri="{FF2B5EF4-FFF2-40B4-BE49-F238E27FC236}">
                <a16:creationId xmlns:a16="http://schemas.microsoft.com/office/drawing/2014/main" id="{39CEF2C6-B5D4-43F9-9FB7-A8C9C649E047}"/>
              </a:ext>
            </a:extLst>
          </p:cNvPr>
          <p:cNvPicPr>
            <a:picLocks noChangeAspect="1"/>
          </p:cNvPicPr>
          <p:nvPr/>
        </p:nvPicPr>
        <p:blipFill>
          <a:blip r:embed="rId7"/>
          <a:stretch>
            <a:fillRect/>
          </a:stretch>
        </p:blipFill>
        <p:spPr>
          <a:xfrm>
            <a:off x="381000" y="4199023"/>
            <a:ext cx="4191000" cy="2495550"/>
          </a:xfrm>
          <a:prstGeom prst="rect">
            <a:avLst/>
          </a:prstGeom>
        </p:spPr>
      </p:pic>
      <p:pic>
        <p:nvPicPr>
          <p:cNvPr id="6" name="Picture 5">
            <a:extLst>
              <a:ext uri="{FF2B5EF4-FFF2-40B4-BE49-F238E27FC236}">
                <a16:creationId xmlns:a16="http://schemas.microsoft.com/office/drawing/2014/main" id="{14F473DC-5BC1-44FB-8467-5AE8E6C22C60}"/>
              </a:ext>
            </a:extLst>
          </p:cNvPr>
          <p:cNvPicPr>
            <a:picLocks noChangeAspect="1"/>
          </p:cNvPicPr>
          <p:nvPr/>
        </p:nvPicPr>
        <p:blipFill>
          <a:blip r:embed="rId8"/>
          <a:stretch>
            <a:fillRect/>
          </a:stretch>
        </p:blipFill>
        <p:spPr>
          <a:xfrm>
            <a:off x="359229" y="723900"/>
            <a:ext cx="4683626" cy="2933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1384"/>
                                        </p:tgtEl>
                                        <p:attrNameLst>
                                          <p:attrName>style.visibility</p:attrName>
                                        </p:attrNameLst>
                                      </p:cBhvr>
                                      <p:to>
                                        <p:strVal val="visible"/>
                                      </p:to>
                                    </p:set>
                                    <p:animEffect transition="in" filter="fade">
                                      <p:cBhvr>
                                        <p:cTn id="11" dur="500"/>
                                        <p:tgtEl>
                                          <p:spTgt spid="10138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01385"/>
                                        </p:tgtEl>
                                        <p:attrNameLst>
                                          <p:attrName>style.visibility</p:attrName>
                                        </p:attrNameLst>
                                      </p:cBhvr>
                                      <p:to>
                                        <p:strVal val="visible"/>
                                      </p:to>
                                    </p:set>
                                    <p:anim calcmode="lin" valueType="num">
                                      <p:cBhvr additive="base">
                                        <p:cTn id="16" dur="500" fill="hold"/>
                                        <p:tgtEl>
                                          <p:spTgt spid="101385"/>
                                        </p:tgtEl>
                                        <p:attrNameLst>
                                          <p:attrName>ppt_x</p:attrName>
                                        </p:attrNameLst>
                                      </p:cBhvr>
                                      <p:tavLst>
                                        <p:tav tm="0">
                                          <p:val>
                                            <p:strVal val="#ppt_x"/>
                                          </p:val>
                                        </p:tav>
                                        <p:tav tm="100000">
                                          <p:val>
                                            <p:strVal val="#ppt_x"/>
                                          </p:val>
                                        </p:tav>
                                      </p:tavLst>
                                    </p:anim>
                                    <p:anim calcmode="lin" valueType="num">
                                      <p:cBhvr additive="base">
                                        <p:cTn id="17" dur="500" fill="hold"/>
                                        <p:tgtEl>
                                          <p:spTgt spid="1013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CEF2C6-B5D4-43F9-9FB7-A8C9C649E047}"/>
              </a:ext>
            </a:extLst>
          </p:cNvPr>
          <p:cNvPicPr>
            <a:picLocks noChangeAspect="1"/>
          </p:cNvPicPr>
          <p:nvPr/>
        </p:nvPicPr>
        <p:blipFill>
          <a:blip r:embed="rId2"/>
          <a:stretch>
            <a:fillRect/>
          </a:stretch>
        </p:blipFill>
        <p:spPr>
          <a:xfrm>
            <a:off x="381000" y="4199023"/>
            <a:ext cx="4191000" cy="2495550"/>
          </a:xfrm>
          <a:prstGeom prst="rect">
            <a:avLst/>
          </a:prstGeom>
        </p:spPr>
      </p:pic>
      <p:sp>
        <p:nvSpPr>
          <p:cNvPr id="27651" name="Rectangle 2">
            <a:extLst>
              <a:ext uri="{FF2B5EF4-FFF2-40B4-BE49-F238E27FC236}">
                <a16:creationId xmlns:a16="http://schemas.microsoft.com/office/drawing/2014/main" id="{FE713CAA-9FDA-42DA-BA4D-681FC81E9C16}"/>
              </a:ext>
            </a:extLst>
          </p:cNvPr>
          <p:cNvSpPr>
            <a:spLocks noGrp="1"/>
          </p:cNvSpPr>
          <p:nvPr>
            <p:ph type="title"/>
          </p:nvPr>
        </p:nvSpPr>
        <p:spPr>
          <a:xfrm>
            <a:off x="609600" y="228600"/>
            <a:ext cx="8534400" cy="990600"/>
          </a:xfrm>
        </p:spPr>
        <p:txBody>
          <a:bodyPr/>
          <a:lstStyle/>
          <a:p>
            <a:pPr algn="ctr" eaLnBrk="1" hangingPunct="1"/>
            <a:r>
              <a:rPr lang="en-US" altLang="en-US" sz="2800" dirty="0">
                <a:latin typeface="+mn-lt"/>
              </a:rPr>
              <a:t>The Practical Diode Model- reverse bias</a:t>
            </a:r>
          </a:p>
        </p:txBody>
      </p:sp>
      <p:sp>
        <p:nvSpPr>
          <p:cNvPr id="101382" name="Text Box 6">
            <a:extLst>
              <a:ext uri="{FF2B5EF4-FFF2-40B4-BE49-F238E27FC236}">
                <a16:creationId xmlns:a16="http://schemas.microsoft.com/office/drawing/2014/main" id="{DFEB71CE-9249-40EF-AD93-D16E307C4A87}"/>
              </a:ext>
            </a:extLst>
          </p:cNvPr>
          <p:cNvSpPr txBox="1">
            <a:spLocks noChangeArrowheads="1"/>
          </p:cNvSpPr>
          <p:nvPr/>
        </p:nvSpPr>
        <p:spPr bwMode="auto">
          <a:xfrm>
            <a:off x="5181600" y="4191000"/>
            <a:ext cx="184150" cy="519113"/>
          </a:xfrm>
          <a:prstGeom prst="rect">
            <a:avLst/>
          </a:prstGeom>
          <a:noFill/>
          <a:ln>
            <a:noFill/>
          </a:ln>
          <a:effectLst/>
        </p:spPr>
        <p:txBody>
          <a:bodyPr wrap="none">
            <a:spAutoFit/>
          </a:bodyPr>
          <a:lstStyle/>
          <a:p>
            <a:pPr>
              <a:defRPr/>
            </a:pPr>
            <a:endParaRPr lang="en-US" altLang="en-US" sz="2800">
              <a:effectLst>
                <a:outerShdw blurRad="38100" dist="38100" dir="2700000" algn="tl">
                  <a:srgbClr val="C0C0C0"/>
                </a:outerShdw>
              </a:effectLst>
            </a:endParaRPr>
          </a:p>
        </p:txBody>
      </p:sp>
      <mc:AlternateContent xmlns:mc="http://schemas.openxmlformats.org/markup-compatibility/2006" xmlns:a14="http://schemas.microsoft.com/office/drawing/2010/main">
        <mc:Choice Requires="a14">
          <p:sp>
            <p:nvSpPr>
              <p:cNvPr id="101384" name="Object 8">
                <a:extLst>
                  <a:ext uri="{FF2B5EF4-FFF2-40B4-BE49-F238E27FC236}">
                    <a16:creationId xmlns:a16="http://schemas.microsoft.com/office/drawing/2014/main" id="{927A6179-2EF2-4C38-A9BA-AA4D5790995B}"/>
                  </a:ext>
                </a:extLst>
              </p:cNvPr>
              <p:cNvSpPr txBox="1"/>
              <p:nvPr/>
            </p:nvSpPr>
            <p:spPr bwMode="auto">
              <a:xfrm>
                <a:off x="3803932" y="3962400"/>
                <a:ext cx="4598706" cy="1676400"/>
              </a:xfrm>
              <a:prstGeom prst="rect">
                <a:avLst/>
              </a:prstGeom>
              <a:solidFill>
                <a:srgbClr val="FF9933"/>
              </a:solidFill>
              <a:ln w="28575">
                <a:solidFill>
                  <a:schemeClr val="tx1"/>
                </a:solidFill>
                <a:miter lim="800000"/>
                <a:headEnd/>
                <a:tailEnd/>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n-US" sz="2800" i="1" smtClean="0">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𝑉</m:t>
                          </m:r>
                        </m:e>
                        <m:sub>
                          <m:r>
                            <a:rPr lang="en-US" sz="2800" i="1">
                              <a:solidFill>
                                <a:srgbClr val="000000"/>
                              </a:solidFill>
                              <a:latin typeface="Cambria Math" panose="02040503050406030204" pitchFamily="18" charset="0"/>
                            </a:rPr>
                            <m:t>𝐵𝐼𝐴𝑆</m:t>
                          </m:r>
                        </m:sub>
                      </m:sSub>
                      <m:r>
                        <a:rPr lang="en-US" sz="2800" i="1">
                          <a:solidFill>
                            <a:srgbClr val="000000"/>
                          </a:solidFill>
                          <a:latin typeface="Cambria Math" panose="02040503050406030204" pitchFamily="18" charset="0"/>
                        </a:rPr>
                        <m:t>−</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𝑉</m:t>
                          </m:r>
                        </m:e>
                        <m:sub>
                          <m:r>
                            <a:rPr lang="en-US" sz="2800" b="0" i="1" smtClean="0">
                              <a:solidFill>
                                <a:srgbClr val="000000"/>
                              </a:solidFill>
                              <a:latin typeface="Cambria Math" panose="02040503050406030204" pitchFamily="18" charset="0"/>
                            </a:rPr>
                            <m:t>𝑅</m:t>
                          </m:r>
                        </m:sub>
                      </m:sSub>
                      <m:r>
                        <a:rPr lang="en-US" sz="2800" i="1">
                          <a:solidFill>
                            <a:srgbClr val="000000"/>
                          </a:solidFill>
                          <a:latin typeface="Cambria Math" panose="02040503050406030204" pitchFamily="18" charset="0"/>
                        </a:rPr>
                        <m:t>−</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𝑉</m:t>
                          </m:r>
                        </m:e>
                        <m:sub>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𝑅</m:t>
                              </m:r>
                            </m:e>
                            <m:sub>
                              <m:r>
                                <a:rPr lang="en-US" sz="2800" i="1">
                                  <a:solidFill>
                                    <a:srgbClr val="000000"/>
                                  </a:solidFill>
                                  <a:latin typeface="Cambria Math" panose="02040503050406030204" pitchFamily="18" charset="0"/>
                                </a:rPr>
                                <m:t>𝐿𝐼𝑀𝐼𝑇</m:t>
                              </m:r>
                            </m:sub>
                          </m:sSub>
                        </m:sub>
                      </m:sSub>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0</m:t>
                      </m:r>
                    </m:oMath>
                    <m:oMath xmlns:m="http://schemas.openxmlformats.org/officeDocument/2006/math">
                      <m:sSub>
                        <m:sSubPr>
                          <m:ctrlPr>
                            <a:rPr lang="en-US" sz="2800" i="1">
                              <a:solidFill>
                                <a:srgbClr val="000000"/>
                              </a:solidFill>
                              <a:latin typeface="Cambria Math" panose="02040503050406030204" pitchFamily="18" charset="0"/>
                            </a:rPr>
                          </m:ctrlPr>
                        </m:sSubPr>
                        <m:e>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𝑉</m:t>
                              </m:r>
                            </m:e>
                            <m:sub>
                              <m:r>
                                <a:rPr lang="en-US" sz="2800" i="1">
                                  <a:solidFill>
                                    <a:srgbClr val="000000"/>
                                  </a:solidFill>
                                  <a:latin typeface="Cambria Math" panose="02040503050406030204" pitchFamily="18" charset="0"/>
                                </a:rPr>
                                <m:t>𝑅</m:t>
                              </m:r>
                            </m:sub>
                          </m:sSub>
                        </m:e>
                        <m:sub>
                          <m:r>
                            <a:rPr lang="en-US" sz="2800" i="1">
                              <a:solidFill>
                                <a:srgbClr val="000000"/>
                              </a:solidFill>
                              <a:latin typeface="Cambria Math" panose="02040503050406030204" pitchFamily="18" charset="0"/>
                            </a:rPr>
                            <m:t>𝐿𝐼𝑀𝐼𝑇</m:t>
                          </m:r>
                        </m:sub>
                      </m:sSub>
                      <m:r>
                        <a:rPr lang="en-US" sz="2800" i="1">
                          <a:solidFill>
                            <a:srgbClr val="000000"/>
                          </a:solidFill>
                          <a:latin typeface="Cambria Math" panose="02040503050406030204" pitchFamily="18" charset="0"/>
                        </a:rPr>
                        <m:t>=</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𝐼</m:t>
                          </m:r>
                        </m:e>
                        <m:sub>
                          <m:r>
                            <a:rPr lang="en-US" sz="2800" b="0" i="1" smtClean="0">
                              <a:solidFill>
                                <a:srgbClr val="000000"/>
                              </a:solidFill>
                              <a:latin typeface="Cambria Math" panose="02040503050406030204" pitchFamily="18" charset="0"/>
                            </a:rPr>
                            <m:t>𝑅</m:t>
                          </m:r>
                        </m:sub>
                      </m:sSub>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𝑅</m:t>
                          </m:r>
                        </m:e>
                        <m:sub>
                          <m:r>
                            <a:rPr lang="en-US" sz="2800" i="1">
                              <a:solidFill>
                                <a:srgbClr val="000000"/>
                              </a:solidFill>
                              <a:latin typeface="Cambria Math" panose="02040503050406030204" pitchFamily="18" charset="0"/>
                            </a:rPr>
                            <m:t>𝐿𝐼𝑀𝐼𝑇</m:t>
                          </m:r>
                        </m:sub>
                      </m:sSub>
                      <m:r>
                        <a:rPr lang="en-US" sz="2800" i="1">
                          <a:solidFill>
                            <a:srgbClr val="000000"/>
                          </a:solidFill>
                          <a:latin typeface="Cambria Math" panose="02040503050406030204" pitchFamily="18" charset="0"/>
                        </a:rPr>
                        <m:t> </m:t>
                      </m:r>
                    </m:oMath>
                  </m:oMathPara>
                </a14:m>
                <a:endParaRPr lang="en-US" sz="2800"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800" i="1">
                              <a:solidFill>
                                <a:srgbClr val="000000"/>
                              </a:solidFill>
                              <a:latin typeface="Cambria Math" panose="02040503050406030204" pitchFamily="18" charset="0"/>
                            </a:rPr>
                          </m:ctrlPr>
                        </m:sSubPr>
                        <m:e>
                          <m:r>
                            <a:rPr lang="en-US" sz="2800" b="0" i="1" smtClean="0">
                              <a:solidFill>
                                <a:srgbClr val="000000"/>
                              </a:solidFill>
                              <a:latin typeface="Cambria Math" panose="02040503050406030204" pitchFamily="18" charset="0"/>
                            </a:rPr>
                            <m:t>𝐼</m:t>
                          </m:r>
                        </m:e>
                        <m:sub>
                          <m:r>
                            <a:rPr lang="en-US" sz="2800" b="0" i="1" smtClean="0">
                              <a:solidFill>
                                <a:srgbClr val="000000"/>
                              </a:solidFill>
                              <a:latin typeface="Cambria Math" panose="02040503050406030204" pitchFamily="18" charset="0"/>
                            </a:rPr>
                            <m:t>𝑅</m:t>
                          </m:r>
                        </m:sub>
                      </m:sSub>
                      <m:r>
                        <a:rPr lang="en-US" sz="2800" i="1">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0</m:t>
                      </m:r>
                    </m:oMath>
                  </m:oMathPara>
                </a14:m>
                <a:endParaRPr lang="en-US" sz="2800" dirty="0"/>
              </a:p>
            </p:txBody>
          </p:sp>
        </mc:Choice>
        <mc:Fallback xmlns="">
          <p:sp>
            <p:nvSpPr>
              <p:cNvPr id="101384" name="Object 8">
                <a:extLst>
                  <a:ext uri="{FF2B5EF4-FFF2-40B4-BE49-F238E27FC236}">
                    <a16:creationId xmlns:a16="http://schemas.microsoft.com/office/drawing/2014/main" id="{927A6179-2EF2-4C38-A9BA-AA4D5790995B}"/>
                  </a:ext>
                </a:extLst>
              </p:cNvPr>
              <p:cNvSpPr txBox="1">
                <a:spLocks noRot="1" noChangeAspect="1" noMove="1" noResize="1" noEditPoints="1" noAdjustHandles="1" noChangeArrowheads="1" noChangeShapeType="1" noTextEdit="1"/>
              </p:cNvSpPr>
              <p:nvPr/>
            </p:nvSpPr>
            <p:spPr bwMode="auto">
              <a:xfrm>
                <a:off x="3803932" y="3962400"/>
                <a:ext cx="4598706" cy="1676400"/>
              </a:xfrm>
              <a:prstGeom prst="rect">
                <a:avLst/>
              </a:prstGeom>
              <a:blipFill>
                <a:blip r:embed="rId3"/>
                <a:stretch>
                  <a:fillRect/>
                </a:stretch>
              </a:blipFill>
              <a:ln w="28575">
                <a:solidFill>
                  <a:schemeClr val="tx1"/>
                </a:solidFill>
                <a:miter lim="800000"/>
                <a:headEnd/>
                <a:tailEnd/>
              </a:ln>
              <a:effectLst/>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7A60DFD-EC11-4943-836B-B91B3ABDF34C}"/>
              </a:ext>
            </a:extLst>
          </p:cNvPr>
          <p:cNvSpPr>
            <a:spLocks noGrp="1"/>
          </p:cNvSpPr>
          <p:nvPr>
            <p:ph type="sldNum" sz="quarter" idx="12"/>
          </p:nvPr>
        </p:nvSpPr>
        <p:spPr/>
        <p:txBody>
          <a:bodyPr/>
          <a:lstStyle/>
          <a:p>
            <a:pPr>
              <a:defRPr/>
            </a:pPr>
            <a:fld id="{A368ADEB-5B80-4184-9801-175015BDAAA4}" type="slidenum">
              <a:rPr lang="en-US" smtClean="0"/>
              <a:pPr>
                <a:defRPr/>
              </a:pPr>
              <a:t>17</a:t>
            </a:fld>
            <a:endParaRPr lang="en-US"/>
          </a:p>
        </p:txBody>
      </p:sp>
      <p:pic>
        <p:nvPicPr>
          <p:cNvPr id="10" name="Picture 9">
            <a:extLst>
              <a:ext uri="{FF2B5EF4-FFF2-40B4-BE49-F238E27FC236}">
                <a16:creationId xmlns:a16="http://schemas.microsoft.com/office/drawing/2014/main" id="{9D5F3E73-61AE-43A4-A14E-DEF067205859}"/>
              </a:ext>
            </a:extLst>
          </p:cNvPr>
          <p:cNvPicPr>
            <a:picLocks noChangeAspect="1"/>
          </p:cNvPicPr>
          <p:nvPr/>
        </p:nvPicPr>
        <p:blipFill>
          <a:blip r:embed="rId4"/>
          <a:stretch>
            <a:fillRect/>
          </a:stretch>
        </p:blipFill>
        <p:spPr>
          <a:xfrm>
            <a:off x="447585" y="770895"/>
            <a:ext cx="4957354" cy="3073194"/>
          </a:xfrm>
          <a:prstGeom prst="rect">
            <a:avLst/>
          </a:prstGeom>
        </p:spPr>
      </p:pic>
    </p:spTree>
    <p:extLst>
      <p:ext uri="{BB962C8B-B14F-4D97-AF65-F5344CB8AC3E}">
        <p14:creationId xmlns:p14="http://schemas.microsoft.com/office/powerpoint/2010/main" val="304769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1384"/>
                                        </p:tgtEl>
                                        <p:attrNameLst>
                                          <p:attrName>style.visibility</p:attrName>
                                        </p:attrNameLst>
                                      </p:cBhvr>
                                      <p:to>
                                        <p:strVal val="visible"/>
                                      </p:to>
                                    </p:set>
                                    <p:animEffect transition="in" filter="fade">
                                      <p:cBhvr>
                                        <p:cTn id="7" dur="1000"/>
                                        <p:tgtEl>
                                          <p:spTgt spid="101384"/>
                                        </p:tgtEl>
                                      </p:cBhvr>
                                    </p:animEffect>
                                    <p:anim calcmode="lin" valueType="num">
                                      <p:cBhvr>
                                        <p:cTn id="8" dur="1000" fill="hold"/>
                                        <p:tgtEl>
                                          <p:spTgt spid="101384"/>
                                        </p:tgtEl>
                                        <p:attrNameLst>
                                          <p:attrName>ppt_x</p:attrName>
                                        </p:attrNameLst>
                                      </p:cBhvr>
                                      <p:tavLst>
                                        <p:tav tm="0">
                                          <p:val>
                                            <p:strVal val="#ppt_x"/>
                                          </p:val>
                                        </p:tav>
                                        <p:tav tm="100000">
                                          <p:val>
                                            <p:strVal val="#ppt_x"/>
                                          </p:val>
                                        </p:tav>
                                      </p:tavLst>
                                    </p:anim>
                                    <p:anim calcmode="lin" valueType="num">
                                      <p:cBhvr>
                                        <p:cTn id="9" dur="1000" fill="hold"/>
                                        <p:tgtEl>
                                          <p:spTgt spid="1013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4"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AF9A5D19-51C9-40A6-A642-9D7D146B2327}"/>
              </a:ext>
            </a:extLst>
          </p:cNvPr>
          <p:cNvSpPr>
            <a:spLocks noGrp="1"/>
          </p:cNvSpPr>
          <p:nvPr>
            <p:ph type="title" idx="4294967295"/>
          </p:nvPr>
        </p:nvSpPr>
        <p:spPr>
          <a:xfrm>
            <a:off x="1752600" y="164422"/>
            <a:ext cx="6705600" cy="990600"/>
          </a:xfrm>
        </p:spPr>
        <p:txBody>
          <a:bodyPr/>
          <a:lstStyle/>
          <a:p>
            <a:pPr algn="ctr" eaLnBrk="1" hangingPunct="1"/>
            <a:r>
              <a:rPr lang="en-US" altLang="en-US" sz="3200" dirty="0">
                <a:latin typeface="+mn-lt"/>
              </a:rPr>
              <a:t>The Complete Diode Model</a:t>
            </a:r>
          </a:p>
        </p:txBody>
      </p:sp>
      <p:graphicFrame>
        <p:nvGraphicFramePr>
          <p:cNvPr id="20486" name="Object 6">
            <a:extLst>
              <a:ext uri="{FF2B5EF4-FFF2-40B4-BE49-F238E27FC236}">
                <a16:creationId xmlns:a16="http://schemas.microsoft.com/office/drawing/2014/main" id="{00088F1D-CD9C-4936-9B44-B38D6CD229AE}"/>
              </a:ext>
            </a:extLst>
          </p:cNvPr>
          <p:cNvGraphicFramePr>
            <a:graphicFrameLocks noChangeAspect="1"/>
          </p:cNvGraphicFramePr>
          <p:nvPr>
            <p:extLst>
              <p:ext uri="{D42A27DB-BD31-4B8C-83A1-F6EECF244321}">
                <p14:modId xmlns:p14="http://schemas.microsoft.com/office/powerpoint/2010/main" val="1786077817"/>
              </p:ext>
            </p:extLst>
          </p:nvPr>
        </p:nvGraphicFramePr>
        <p:xfrm>
          <a:off x="533400" y="4049713"/>
          <a:ext cx="3429000" cy="892175"/>
        </p:xfrm>
        <a:graphic>
          <a:graphicData uri="http://schemas.openxmlformats.org/presentationml/2006/ole">
            <mc:AlternateContent xmlns:mc="http://schemas.openxmlformats.org/markup-compatibility/2006">
              <mc:Choice xmlns:v="urn:schemas-microsoft-com:vml" Requires="v">
                <p:oleObj spid="_x0000_s3158" name="Equation" r:id="rId4" imgW="927100" imgH="241300" progId="Equation.3">
                  <p:embed/>
                </p:oleObj>
              </mc:Choice>
              <mc:Fallback>
                <p:oleObj name="Equation" r:id="rId4" imgW="927100" imgH="241300" progId="Equation.3">
                  <p:embed/>
                  <p:pic>
                    <p:nvPicPr>
                      <p:cNvPr id="20486" name="Object 6">
                        <a:extLst>
                          <a:ext uri="{FF2B5EF4-FFF2-40B4-BE49-F238E27FC236}">
                            <a16:creationId xmlns:a16="http://schemas.microsoft.com/office/drawing/2014/main" id="{00088F1D-CD9C-4936-9B44-B38D6CD229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049713"/>
                        <a:ext cx="3429000" cy="892175"/>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7">
            <a:extLst>
              <a:ext uri="{FF2B5EF4-FFF2-40B4-BE49-F238E27FC236}">
                <a16:creationId xmlns:a16="http://schemas.microsoft.com/office/drawing/2014/main" id="{7ECC21E7-E6B3-4F54-BF1B-590B4F7307BA}"/>
              </a:ext>
            </a:extLst>
          </p:cNvPr>
          <p:cNvGraphicFramePr>
            <a:graphicFrameLocks noChangeAspect="1"/>
          </p:cNvGraphicFramePr>
          <p:nvPr>
            <p:extLst>
              <p:ext uri="{D42A27DB-BD31-4B8C-83A1-F6EECF244321}">
                <p14:modId xmlns:p14="http://schemas.microsoft.com/office/powerpoint/2010/main" val="1476897015"/>
              </p:ext>
            </p:extLst>
          </p:nvPr>
        </p:nvGraphicFramePr>
        <p:xfrm>
          <a:off x="533400" y="5061904"/>
          <a:ext cx="3429000" cy="1462087"/>
        </p:xfrm>
        <a:graphic>
          <a:graphicData uri="http://schemas.openxmlformats.org/presentationml/2006/ole">
            <mc:AlternateContent xmlns:mc="http://schemas.openxmlformats.org/markup-compatibility/2006">
              <mc:Choice xmlns:v="urn:schemas-microsoft-com:vml" Requires="v">
                <p:oleObj spid="_x0000_s3159" name="Equation" r:id="rId6" imgW="990170" imgH="431613" progId="Equation.3">
                  <p:embed/>
                </p:oleObj>
              </mc:Choice>
              <mc:Fallback>
                <p:oleObj name="Equation" r:id="rId6" imgW="990170" imgH="431613" progId="Equation.3">
                  <p:embed/>
                  <p:pic>
                    <p:nvPicPr>
                      <p:cNvPr id="20487" name="Object 7">
                        <a:extLst>
                          <a:ext uri="{FF2B5EF4-FFF2-40B4-BE49-F238E27FC236}">
                            <a16:creationId xmlns:a16="http://schemas.microsoft.com/office/drawing/2014/main" id="{7ECC21E7-E6B3-4F54-BF1B-590B4F7307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5061904"/>
                        <a:ext cx="3429000" cy="1462087"/>
                      </a:xfrm>
                      <a:prstGeom prst="rect">
                        <a:avLst/>
                      </a:prstGeom>
                      <a:solidFill>
                        <a:srgbClr val="FF99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154C526-6DCA-41DE-9B2A-1E7969765655}"/>
              </a:ext>
            </a:extLst>
          </p:cNvPr>
          <p:cNvSpPr>
            <a:spLocks noGrp="1"/>
          </p:cNvSpPr>
          <p:nvPr>
            <p:ph type="sldNum" sz="quarter" idx="12"/>
          </p:nvPr>
        </p:nvSpPr>
        <p:spPr/>
        <p:txBody>
          <a:bodyPr/>
          <a:lstStyle/>
          <a:p>
            <a:pPr>
              <a:defRPr/>
            </a:pPr>
            <a:fld id="{95177B69-D159-45AA-9B85-533F6BCE949B}" type="slidenum">
              <a:rPr lang="en-US" smtClean="0"/>
              <a:pPr>
                <a:defRPr/>
              </a:pPr>
              <a:t>18</a:t>
            </a:fld>
            <a:endParaRPr lang="en-US"/>
          </a:p>
        </p:txBody>
      </p:sp>
      <p:pic>
        <p:nvPicPr>
          <p:cNvPr id="3" name="Picture 2">
            <a:extLst>
              <a:ext uri="{FF2B5EF4-FFF2-40B4-BE49-F238E27FC236}">
                <a16:creationId xmlns:a16="http://schemas.microsoft.com/office/drawing/2014/main" id="{E14107D1-7665-42C6-BE4E-5660B9379FDB}"/>
              </a:ext>
            </a:extLst>
          </p:cNvPr>
          <p:cNvPicPr>
            <a:picLocks noChangeAspect="1"/>
          </p:cNvPicPr>
          <p:nvPr/>
        </p:nvPicPr>
        <p:blipFill>
          <a:blip r:embed="rId8"/>
          <a:stretch>
            <a:fillRect/>
          </a:stretch>
        </p:blipFill>
        <p:spPr>
          <a:xfrm>
            <a:off x="162704" y="920526"/>
            <a:ext cx="8545867" cy="2778803"/>
          </a:xfrm>
          <a:prstGeom prst="rect">
            <a:avLst/>
          </a:prstGeom>
        </p:spPr>
      </p:pic>
      <mc:AlternateContent xmlns:mc="http://schemas.openxmlformats.org/markup-compatibility/2006" xmlns:a14="http://schemas.microsoft.com/office/drawing/2010/main">
        <mc:Choice Requires="a14">
          <p:sp>
            <p:nvSpPr>
              <p:cNvPr id="8" name="Object 6">
                <a:extLst>
                  <a:ext uri="{FF2B5EF4-FFF2-40B4-BE49-F238E27FC236}">
                    <a16:creationId xmlns:a16="http://schemas.microsoft.com/office/drawing/2014/main" id="{90BFF7BE-A80C-4245-84E0-F67758E4418F}"/>
                  </a:ext>
                </a:extLst>
              </p:cNvPr>
              <p:cNvSpPr txBox="1"/>
              <p:nvPr/>
            </p:nvSpPr>
            <p:spPr bwMode="auto">
              <a:xfrm>
                <a:off x="4981575" y="4049713"/>
                <a:ext cx="3429000" cy="892175"/>
              </a:xfrm>
              <a:prstGeom prst="rect">
                <a:avLst/>
              </a:prstGeom>
              <a:solidFill>
                <a:srgbClr val="FFFF00"/>
              </a:solidFill>
              <a:ln w="28575">
                <a:solidFill>
                  <a:schemeClr val="tx1"/>
                </a:solidFill>
                <a:miter lim="800000"/>
                <a:headEnd/>
                <a:tailEnd/>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US" sz="4000" i="1" smtClean="0">
                              <a:solidFill>
                                <a:srgbClr val="000000"/>
                              </a:solidFill>
                              <a:latin typeface="Cambria Math" panose="02040503050406030204" pitchFamily="18" charset="0"/>
                            </a:rPr>
                          </m:ctrlPr>
                        </m:sSubPr>
                        <m:e>
                          <m:r>
                            <a:rPr lang="en-US" sz="4000" i="1">
                              <a:solidFill>
                                <a:srgbClr val="000000"/>
                              </a:solidFill>
                              <a:latin typeface="Cambria Math" panose="02040503050406030204" pitchFamily="18" charset="0"/>
                            </a:rPr>
                            <m:t>𝑉</m:t>
                          </m:r>
                        </m:e>
                        <m:sub>
                          <m:r>
                            <a:rPr lang="en-US" sz="4000" b="0" i="1" smtClean="0">
                              <a:solidFill>
                                <a:srgbClr val="000000"/>
                              </a:solidFill>
                              <a:latin typeface="Cambria Math" panose="02040503050406030204" pitchFamily="18" charset="0"/>
                            </a:rPr>
                            <m:t>𝑅</m:t>
                          </m:r>
                        </m:sub>
                      </m:sSub>
                      <m:r>
                        <a:rPr lang="en-US" sz="4000" i="1">
                          <a:solidFill>
                            <a:srgbClr val="000000"/>
                          </a:solidFill>
                          <a:latin typeface="Cambria Math" panose="02040503050406030204" pitchFamily="18" charset="0"/>
                        </a:rPr>
                        <m:t>=</m:t>
                      </m:r>
                      <m:sSub>
                        <m:sSubPr>
                          <m:ctrlPr>
                            <a:rPr lang="en-US" sz="4000" i="1">
                              <a:solidFill>
                                <a:srgbClr val="000000"/>
                              </a:solidFill>
                              <a:latin typeface="Cambria Math" panose="02040503050406030204" pitchFamily="18" charset="0"/>
                            </a:rPr>
                          </m:ctrlPr>
                        </m:sSubPr>
                        <m:e>
                          <m:r>
                            <a:rPr lang="en-US" sz="4000" i="1">
                              <a:solidFill>
                                <a:srgbClr val="000000"/>
                              </a:solidFill>
                              <a:latin typeface="Cambria Math" panose="02040503050406030204" pitchFamily="18" charset="0"/>
                            </a:rPr>
                            <m:t>𝐼</m:t>
                          </m:r>
                        </m:e>
                        <m:sub>
                          <m:r>
                            <a:rPr lang="en-US" sz="4000" b="0" i="1" smtClean="0">
                              <a:solidFill>
                                <a:srgbClr val="000000"/>
                              </a:solidFill>
                              <a:latin typeface="Cambria Math" panose="02040503050406030204" pitchFamily="18" charset="0"/>
                            </a:rPr>
                            <m:t>𝑅</m:t>
                          </m:r>
                        </m:sub>
                      </m:sSub>
                      <m:sSubSup>
                        <m:sSubSupPr>
                          <m:ctrlPr>
                            <a:rPr lang="en-US" sz="4000" i="1">
                              <a:solidFill>
                                <a:srgbClr val="000000"/>
                              </a:solidFill>
                              <a:latin typeface="Cambria Math" panose="02040503050406030204" pitchFamily="18" charset="0"/>
                            </a:rPr>
                          </m:ctrlPr>
                        </m:sSubSupPr>
                        <m:e>
                          <m:r>
                            <a:rPr lang="en-US" sz="4000" i="1">
                              <a:solidFill>
                                <a:srgbClr val="000000"/>
                              </a:solidFill>
                              <a:latin typeface="Cambria Math" panose="02040503050406030204" pitchFamily="18" charset="0"/>
                            </a:rPr>
                            <m:t>𝑟</m:t>
                          </m:r>
                        </m:e>
                        <m:sub>
                          <m:r>
                            <a:rPr lang="en-US" sz="4000" b="0" i="1" smtClean="0">
                              <a:solidFill>
                                <a:srgbClr val="000000"/>
                              </a:solidFill>
                              <a:latin typeface="Cambria Math" panose="02040503050406030204" pitchFamily="18" charset="0"/>
                            </a:rPr>
                            <m:t>𝑅</m:t>
                          </m:r>
                        </m:sub>
                        <m:sup>
                          <m:r>
                            <a:rPr lang="en-US" sz="4000" i="1">
                              <a:solidFill>
                                <a:srgbClr val="000000"/>
                              </a:solidFill>
                              <a:latin typeface="Cambria Math" panose="02040503050406030204" pitchFamily="18" charset="0"/>
                            </a:rPr>
                            <m:t>′</m:t>
                          </m:r>
                        </m:sup>
                      </m:sSubSup>
                    </m:oMath>
                  </m:oMathPara>
                </a14:m>
                <a:endParaRPr lang="en-US" sz="4000" dirty="0"/>
              </a:p>
            </p:txBody>
          </p:sp>
        </mc:Choice>
        <mc:Fallback xmlns="">
          <p:sp>
            <p:nvSpPr>
              <p:cNvPr id="8" name="Object 6">
                <a:extLst>
                  <a:ext uri="{FF2B5EF4-FFF2-40B4-BE49-F238E27FC236}">
                    <a16:creationId xmlns:a16="http://schemas.microsoft.com/office/drawing/2014/main" id="{90BFF7BE-A80C-4245-84E0-F67758E4418F}"/>
                  </a:ext>
                </a:extLst>
              </p:cNvPr>
              <p:cNvSpPr txBox="1">
                <a:spLocks noRot="1" noChangeAspect="1" noMove="1" noResize="1" noEditPoints="1" noAdjustHandles="1" noChangeArrowheads="1" noChangeShapeType="1" noTextEdit="1"/>
              </p:cNvSpPr>
              <p:nvPr/>
            </p:nvSpPr>
            <p:spPr bwMode="auto">
              <a:xfrm>
                <a:off x="4981575" y="4049713"/>
                <a:ext cx="3429000" cy="892175"/>
              </a:xfrm>
              <a:prstGeom prst="rect">
                <a:avLst/>
              </a:prstGeom>
              <a:blipFill>
                <a:blip r:embed="rId12"/>
                <a:stretch>
                  <a:fillRect/>
                </a:stretch>
              </a:blipFill>
              <a:ln w="28575">
                <a:solidFill>
                  <a:schemeClr val="tx1"/>
                </a:solid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bject 7">
                <a:extLst>
                  <a:ext uri="{FF2B5EF4-FFF2-40B4-BE49-F238E27FC236}">
                    <a16:creationId xmlns:a16="http://schemas.microsoft.com/office/drawing/2014/main" id="{A6C54FDC-C016-4EF0-B3C4-BEF2A11676D4}"/>
                  </a:ext>
                </a:extLst>
              </p:cNvPr>
              <p:cNvSpPr txBox="1"/>
              <p:nvPr/>
            </p:nvSpPr>
            <p:spPr bwMode="auto">
              <a:xfrm>
                <a:off x="4994275" y="5045075"/>
                <a:ext cx="3429000" cy="1462088"/>
              </a:xfrm>
              <a:prstGeom prst="rect">
                <a:avLst/>
              </a:prstGeom>
              <a:solidFill>
                <a:srgbClr val="FF9933"/>
              </a:solidFill>
              <a:ln w="28575">
                <a:solidFill>
                  <a:schemeClr val="tx1"/>
                </a:solidFill>
                <a:miter lim="800000"/>
                <a:headEnd/>
                <a:tailEnd/>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US" sz="3600" i="1" smtClean="0">
                              <a:solidFill>
                                <a:srgbClr val="000000"/>
                              </a:solidFill>
                              <a:latin typeface="Cambria Math" panose="02040503050406030204" pitchFamily="18" charset="0"/>
                            </a:rPr>
                          </m:ctrlPr>
                        </m:sSubPr>
                        <m:e>
                          <m:r>
                            <a:rPr lang="en-US" sz="3600" i="1">
                              <a:solidFill>
                                <a:srgbClr val="000000"/>
                              </a:solidFill>
                              <a:latin typeface="Cambria Math" panose="02040503050406030204" pitchFamily="18" charset="0"/>
                            </a:rPr>
                            <m:t>𝐼</m:t>
                          </m:r>
                        </m:e>
                        <m:sub>
                          <m:r>
                            <a:rPr lang="en-US" sz="3600" b="0" i="1" smtClean="0">
                              <a:solidFill>
                                <a:srgbClr val="000000"/>
                              </a:solidFill>
                              <a:latin typeface="Cambria Math" panose="02040503050406030204" pitchFamily="18" charset="0"/>
                            </a:rPr>
                            <m:t>𝑅</m:t>
                          </m:r>
                        </m:sub>
                      </m:sSub>
                      <m:r>
                        <a:rPr lang="en-US" sz="3600" i="1">
                          <a:solidFill>
                            <a:srgbClr val="000000"/>
                          </a:solidFill>
                          <a:latin typeface="Cambria Math" panose="02040503050406030204" pitchFamily="18" charset="0"/>
                        </a:rPr>
                        <m:t>=</m:t>
                      </m:r>
                      <m:f>
                        <m:fPr>
                          <m:ctrlPr>
                            <a:rPr lang="en-US" sz="3600" i="1">
                              <a:solidFill>
                                <a:srgbClr val="000000"/>
                              </a:solidFill>
                              <a:latin typeface="Cambria Math" panose="02040503050406030204" pitchFamily="18" charset="0"/>
                            </a:rPr>
                          </m:ctrlPr>
                        </m:fPr>
                        <m:num>
                          <m:sSub>
                            <m:sSubPr>
                              <m:ctrlPr>
                                <a:rPr lang="en-US" sz="3600" i="1">
                                  <a:solidFill>
                                    <a:srgbClr val="000000"/>
                                  </a:solidFill>
                                  <a:latin typeface="Cambria Math" panose="02040503050406030204" pitchFamily="18" charset="0"/>
                                </a:rPr>
                              </m:ctrlPr>
                            </m:sSubPr>
                            <m:e>
                              <m:r>
                                <a:rPr lang="en-US" sz="3600" i="1">
                                  <a:solidFill>
                                    <a:srgbClr val="000000"/>
                                  </a:solidFill>
                                  <a:latin typeface="Cambria Math" panose="02040503050406030204" pitchFamily="18" charset="0"/>
                                </a:rPr>
                                <m:t>𝑉</m:t>
                              </m:r>
                            </m:e>
                            <m:sub>
                              <m:r>
                                <a:rPr lang="en-US" sz="3600" i="1">
                                  <a:solidFill>
                                    <a:srgbClr val="000000"/>
                                  </a:solidFill>
                                  <a:latin typeface="Cambria Math" panose="02040503050406030204" pitchFamily="18" charset="0"/>
                                </a:rPr>
                                <m:t>𝐵𝐼𝐴𝑆</m:t>
                              </m:r>
                            </m:sub>
                          </m:sSub>
                        </m:num>
                        <m:den>
                          <m:sSub>
                            <m:sSubPr>
                              <m:ctrlPr>
                                <a:rPr lang="en-US" sz="3600" i="1">
                                  <a:solidFill>
                                    <a:srgbClr val="000000"/>
                                  </a:solidFill>
                                  <a:latin typeface="Cambria Math" panose="02040503050406030204" pitchFamily="18" charset="0"/>
                                </a:rPr>
                              </m:ctrlPr>
                            </m:sSubPr>
                            <m:e>
                              <m:r>
                                <a:rPr lang="en-US" sz="3600" i="1">
                                  <a:solidFill>
                                    <a:srgbClr val="000000"/>
                                  </a:solidFill>
                                  <a:latin typeface="Cambria Math" panose="02040503050406030204" pitchFamily="18" charset="0"/>
                                </a:rPr>
                                <m:t>𝑅</m:t>
                              </m:r>
                            </m:e>
                            <m:sub>
                              <m:r>
                                <a:rPr lang="en-US" sz="3600" i="1">
                                  <a:solidFill>
                                    <a:srgbClr val="000000"/>
                                  </a:solidFill>
                                  <a:latin typeface="Cambria Math" panose="02040503050406030204" pitchFamily="18" charset="0"/>
                                </a:rPr>
                                <m:t>𝐿𝐼𝑀𝐼𝑇</m:t>
                              </m:r>
                            </m:sub>
                          </m:sSub>
                          <m:r>
                            <a:rPr lang="en-US" sz="3600" i="1">
                              <a:solidFill>
                                <a:srgbClr val="000000"/>
                              </a:solidFill>
                              <a:latin typeface="Cambria Math" panose="02040503050406030204" pitchFamily="18" charset="0"/>
                            </a:rPr>
                            <m:t>+</m:t>
                          </m:r>
                          <m:sSubSup>
                            <m:sSubSupPr>
                              <m:ctrlPr>
                                <a:rPr lang="en-US" sz="3600" i="1">
                                  <a:solidFill>
                                    <a:srgbClr val="000000"/>
                                  </a:solidFill>
                                  <a:latin typeface="Cambria Math" panose="02040503050406030204" pitchFamily="18" charset="0"/>
                                </a:rPr>
                              </m:ctrlPr>
                            </m:sSubSupPr>
                            <m:e>
                              <m:r>
                                <a:rPr lang="en-US" sz="3600" i="1">
                                  <a:solidFill>
                                    <a:srgbClr val="000000"/>
                                  </a:solidFill>
                                  <a:latin typeface="Cambria Math" panose="02040503050406030204" pitchFamily="18" charset="0"/>
                                </a:rPr>
                                <m:t>𝑟</m:t>
                              </m:r>
                            </m:e>
                            <m:sub>
                              <m:r>
                                <a:rPr lang="en-US" sz="3600" b="0" i="1" smtClean="0">
                                  <a:solidFill>
                                    <a:srgbClr val="000000"/>
                                  </a:solidFill>
                                  <a:latin typeface="Cambria Math" panose="02040503050406030204" pitchFamily="18" charset="0"/>
                                </a:rPr>
                                <m:t>𝑅</m:t>
                              </m:r>
                            </m:sub>
                            <m:sup>
                              <m:r>
                                <a:rPr lang="en-US" sz="3600" i="1">
                                  <a:solidFill>
                                    <a:srgbClr val="000000"/>
                                  </a:solidFill>
                                  <a:latin typeface="Cambria Math" panose="02040503050406030204" pitchFamily="18" charset="0"/>
                                </a:rPr>
                                <m:t>′</m:t>
                              </m:r>
                            </m:sup>
                          </m:sSubSup>
                        </m:den>
                      </m:f>
                    </m:oMath>
                  </m:oMathPara>
                </a14:m>
                <a:endParaRPr lang="en-US" sz="3600" dirty="0"/>
              </a:p>
            </p:txBody>
          </p:sp>
        </mc:Choice>
        <mc:Fallback xmlns="">
          <p:sp>
            <p:nvSpPr>
              <p:cNvPr id="9" name="Object 7">
                <a:extLst>
                  <a:ext uri="{FF2B5EF4-FFF2-40B4-BE49-F238E27FC236}">
                    <a16:creationId xmlns:a16="http://schemas.microsoft.com/office/drawing/2014/main" id="{A6C54FDC-C016-4EF0-B3C4-BEF2A11676D4}"/>
                  </a:ext>
                </a:extLst>
              </p:cNvPr>
              <p:cNvSpPr txBox="1">
                <a:spLocks noRot="1" noChangeAspect="1" noMove="1" noResize="1" noEditPoints="1" noAdjustHandles="1" noChangeArrowheads="1" noChangeShapeType="1" noTextEdit="1"/>
              </p:cNvSpPr>
              <p:nvPr/>
            </p:nvSpPr>
            <p:spPr bwMode="auto">
              <a:xfrm>
                <a:off x="4994275" y="5045075"/>
                <a:ext cx="3429000" cy="1462088"/>
              </a:xfrm>
              <a:prstGeom prst="rect">
                <a:avLst/>
              </a:prstGeom>
              <a:blipFill>
                <a:blip r:embed="rId13"/>
                <a:stretch>
                  <a:fillRect/>
                </a:stretch>
              </a:blipFill>
              <a:ln w="28575">
                <a:solidFill>
                  <a:schemeClr val="tx1"/>
                </a:solidFill>
                <a:miter lim="800000"/>
                <a:headEnd/>
                <a:tailEnd/>
              </a:ln>
              <a:effectLst/>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486"/>
                                        </p:tgtEl>
                                        <p:attrNameLst>
                                          <p:attrName>style.visibility</p:attrName>
                                        </p:attrNameLst>
                                      </p:cBhvr>
                                      <p:to>
                                        <p:strVal val="visible"/>
                                      </p:to>
                                    </p:set>
                                    <p:anim calcmode="lin" valueType="num">
                                      <p:cBhvr additive="base">
                                        <p:cTn id="7" dur="500" fill="hold"/>
                                        <p:tgtEl>
                                          <p:spTgt spid="20486"/>
                                        </p:tgtEl>
                                        <p:attrNameLst>
                                          <p:attrName>ppt_x</p:attrName>
                                        </p:attrNameLst>
                                      </p:cBhvr>
                                      <p:tavLst>
                                        <p:tav tm="0">
                                          <p:val>
                                            <p:strVal val="0-#ppt_w/2"/>
                                          </p:val>
                                        </p:tav>
                                        <p:tav tm="100000">
                                          <p:val>
                                            <p:strVal val="#ppt_x"/>
                                          </p:val>
                                        </p:tav>
                                      </p:tavLst>
                                    </p:anim>
                                    <p:anim calcmode="lin" valueType="num">
                                      <p:cBhvr additive="base">
                                        <p:cTn id="8" dur="500" fill="hold"/>
                                        <p:tgtEl>
                                          <p:spTgt spid="20486"/>
                                        </p:tgtEl>
                                        <p:attrNameLst>
                                          <p:attrName>ppt_y</p:attrName>
                                        </p:attrNameLst>
                                      </p:cBhvr>
                                      <p:tavLst>
                                        <p:tav tm="0">
                                          <p:val>
                                            <p:strVal val="#ppt_y"/>
                                          </p:val>
                                        </p:tav>
                                        <p:tav tm="100000">
                                          <p:val>
                                            <p:strVal val="#ppt_y"/>
                                          </p:val>
                                        </p:tav>
                                      </p:tavLst>
                                    </p:anim>
                                  </p:childTnLst>
                                </p:cTn>
                              </p:par>
                            </p:childTnLst>
                          </p:cTn>
                        </p:par>
                        <p:par>
                          <p:cTn id="9" fill="hold" nodeType="withGroup">
                            <p:stCondLst>
                              <p:cond delay="500"/>
                            </p:stCondLst>
                            <p:childTnLst>
                              <p:par>
                                <p:cTn id="10" presetID="24" presetClass="entr" presetSubtype="0" fill="hold" nodeType="afterEffect">
                                  <p:stCondLst>
                                    <p:cond delay="0"/>
                                  </p:stCondLst>
                                  <p:childTnLst>
                                    <p:set>
                                      <p:cBhvr>
                                        <p:cTn id="11" dur="1" fill="hold">
                                          <p:stCondLst>
                                            <p:cond delay="0"/>
                                          </p:stCondLst>
                                        </p:cTn>
                                        <p:tgtEl>
                                          <p:spTgt spid="20487"/>
                                        </p:tgtEl>
                                        <p:attrNameLst>
                                          <p:attrName>style.visibility</p:attrName>
                                        </p:attrNameLst>
                                      </p:cBhvr>
                                      <p:to>
                                        <p:strVal val="visible"/>
                                      </p:to>
                                    </p:set>
                                    <p:anim to="" calcmode="lin" valueType="num">
                                      <p:cBhvr>
                                        <p:cTn id="12" dur="1" fill="hold"/>
                                        <p:tgtEl>
                                          <p:spTgt spid="20487"/>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53147E-316E-4C00-8DEE-8A5CF2E31A62}"/>
              </a:ext>
            </a:extLst>
          </p:cNvPr>
          <p:cNvPicPr>
            <a:picLocks noChangeAspect="1"/>
          </p:cNvPicPr>
          <p:nvPr/>
        </p:nvPicPr>
        <p:blipFill>
          <a:blip r:embed="rId3"/>
          <a:stretch>
            <a:fillRect/>
          </a:stretch>
        </p:blipFill>
        <p:spPr>
          <a:xfrm>
            <a:off x="6248400" y="627187"/>
            <a:ext cx="2654820" cy="2878013"/>
          </a:xfrm>
          <a:prstGeom prst="rect">
            <a:avLst/>
          </a:prstGeom>
        </p:spPr>
      </p:pic>
      <p:sp>
        <p:nvSpPr>
          <p:cNvPr id="30722" name="Rectangle 2">
            <a:extLst>
              <a:ext uri="{FF2B5EF4-FFF2-40B4-BE49-F238E27FC236}">
                <a16:creationId xmlns:a16="http://schemas.microsoft.com/office/drawing/2014/main" id="{621E9F60-EF14-484E-860B-FA57FC5AA257}"/>
              </a:ext>
            </a:extLst>
          </p:cNvPr>
          <p:cNvSpPr>
            <a:spLocks noGrp="1"/>
          </p:cNvSpPr>
          <p:nvPr>
            <p:ph type="title"/>
          </p:nvPr>
        </p:nvSpPr>
        <p:spPr>
          <a:xfrm>
            <a:off x="1041400" y="177800"/>
            <a:ext cx="6573838" cy="708025"/>
          </a:xfrm>
          <a:noFill/>
        </p:spPr>
        <p:txBody>
          <a:bodyPr/>
          <a:lstStyle/>
          <a:p>
            <a:pPr algn="ctr"/>
            <a:r>
              <a:rPr lang="en-US" altLang="en-US" sz="4000" dirty="0">
                <a:latin typeface="Verdana" panose="020B0604030504040204" pitchFamily="34" charset="0"/>
                <a:ea typeface="Verdana" panose="020B0604030504040204" pitchFamily="34" charset="0"/>
                <a:cs typeface="Verdana" panose="020B0604030504040204" pitchFamily="34" charset="0"/>
              </a:rPr>
              <a:t>Shockley Equation</a:t>
            </a:r>
          </a:p>
        </p:txBody>
      </p:sp>
      <p:sp>
        <p:nvSpPr>
          <p:cNvPr id="30723" name="Rectangle 3">
            <a:extLst>
              <a:ext uri="{FF2B5EF4-FFF2-40B4-BE49-F238E27FC236}">
                <a16:creationId xmlns:a16="http://schemas.microsoft.com/office/drawing/2014/main" id="{CA6C2A60-9FD5-48F8-86DD-9332AE9585CE}"/>
              </a:ext>
            </a:extLst>
          </p:cNvPr>
          <p:cNvSpPr>
            <a:spLocks noChangeArrowheads="1"/>
          </p:cNvSpPr>
          <p:nvPr/>
        </p:nvSpPr>
        <p:spPr bwMode="auto">
          <a:xfrm>
            <a:off x="3802063" y="3173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4400">
                <a:solidFill>
                  <a:schemeClr val="tx2"/>
                </a:solidFill>
                <a:latin typeface="Tahoma" panose="020B0604030504040204" pitchFamily="34" charset="0"/>
              </a:defRPr>
            </a:lvl1pPr>
            <a:lvl2pPr marL="742950" indent="-285750">
              <a:defRPr sz="4400">
                <a:solidFill>
                  <a:schemeClr val="tx2"/>
                </a:solidFill>
                <a:latin typeface="Tahoma" panose="020B0604030504040204" pitchFamily="34" charset="0"/>
              </a:defRPr>
            </a:lvl2pPr>
            <a:lvl3pPr marL="1143000" indent="-228600">
              <a:defRPr sz="4400">
                <a:solidFill>
                  <a:schemeClr val="tx2"/>
                </a:solidFill>
                <a:latin typeface="Tahoma" panose="020B0604030504040204" pitchFamily="34" charset="0"/>
              </a:defRPr>
            </a:lvl3pPr>
            <a:lvl4pPr marL="1600200" indent="-228600">
              <a:defRPr sz="4400">
                <a:solidFill>
                  <a:schemeClr val="tx2"/>
                </a:solidFill>
                <a:latin typeface="Tahoma" panose="020B0604030504040204" pitchFamily="34" charset="0"/>
              </a:defRPr>
            </a:lvl4pPr>
            <a:lvl5pPr marL="2057400" indent="-228600">
              <a:defRPr sz="4400">
                <a:solidFill>
                  <a:schemeClr val="tx2"/>
                </a:solidFill>
                <a:latin typeface="Tahoma" panose="020B0604030504040204" pitchFamily="34" charset="0"/>
              </a:defRPr>
            </a:lvl5pPr>
            <a:lvl6pPr marL="2514600" indent="-228600" eaLnBrk="0" fontAlgn="base" hangingPunct="0">
              <a:spcBef>
                <a:spcPct val="0"/>
              </a:spcBef>
              <a:spcAft>
                <a:spcPct val="0"/>
              </a:spcAft>
              <a:defRPr sz="4400">
                <a:solidFill>
                  <a:schemeClr val="tx2"/>
                </a:solidFill>
                <a:latin typeface="Tahoma" panose="020B0604030504040204" pitchFamily="34" charset="0"/>
              </a:defRPr>
            </a:lvl6pPr>
            <a:lvl7pPr marL="2971800" indent="-228600" eaLnBrk="0" fontAlgn="base" hangingPunct="0">
              <a:spcBef>
                <a:spcPct val="0"/>
              </a:spcBef>
              <a:spcAft>
                <a:spcPct val="0"/>
              </a:spcAft>
              <a:defRPr sz="4400">
                <a:solidFill>
                  <a:schemeClr val="tx2"/>
                </a:solidFill>
                <a:latin typeface="Tahoma" panose="020B0604030504040204" pitchFamily="34" charset="0"/>
              </a:defRPr>
            </a:lvl7pPr>
            <a:lvl8pPr marL="3429000" indent="-228600" eaLnBrk="0" fontAlgn="base" hangingPunct="0">
              <a:spcBef>
                <a:spcPct val="0"/>
              </a:spcBef>
              <a:spcAft>
                <a:spcPct val="0"/>
              </a:spcAft>
              <a:defRPr sz="4400">
                <a:solidFill>
                  <a:schemeClr val="tx2"/>
                </a:solidFill>
                <a:latin typeface="Tahoma" panose="020B0604030504040204" pitchFamily="34" charset="0"/>
              </a:defRPr>
            </a:lvl8pPr>
            <a:lvl9pPr marL="3886200" indent="-228600" eaLnBrk="0" fontAlgn="base" hangingPunct="0">
              <a:spcBef>
                <a:spcPct val="0"/>
              </a:spcBef>
              <a:spcAft>
                <a:spcPct val="0"/>
              </a:spcAft>
              <a:defRPr sz="4400">
                <a:solidFill>
                  <a:schemeClr val="tx2"/>
                </a:solidFill>
                <a:latin typeface="Tahoma" panose="020B0604030504040204" pitchFamily="34" charset="0"/>
              </a:defRPr>
            </a:lvl9pPr>
          </a:lstStyle>
          <a:p>
            <a:endParaRPr lang="en-US" altLang="en-US"/>
          </a:p>
        </p:txBody>
      </p:sp>
      <p:graphicFrame>
        <p:nvGraphicFramePr>
          <p:cNvPr id="30724" name="Object 4">
            <a:extLst>
              <a:ext uri="{FF2B5EF4-FFF2-40B4-BE49-F238E27FC236}">
                <a16:creationId xmlns:a16="http://schemas.microsoft.com/office/drawing/2014/main" id="{7CAA932E-7352-4A7D-82DA-B0EC7C315271}"/>
              </a:ext>
            </a:extLst>
          </p:cNvPr>
          <p:cNvGraphicFramePr>
            <a:graphicFrameLocks noChangeAspect="1"/>
          </p:cNvGraphicFramePr>
          <p:nvPr>
            <p:extLst>
              <p:ext uri="{D42A27DB-BD31-4B8C-83A1-F6EECF244321}">
                <p14:modId xmlns:p14="http://schemas.microsoft.com/office/powerpoint/2010/main" val="4116348395"/>
              </p:ext>
            </p:extLst>
          </p:nvPr>
        </p:nvGraphicFramePr>
        <p:xfrm>
          <a:off x="2156644" y="1401565"/>
          <a:ext cx="3706812" cy="1366838"/>
        </p:xfrm>
        <a:graphic>
          <a:graphicData uri="http://schemas.openxmlformats.org/presentationml/2006/ole">
            <mc:AlternateContent xmlns:mc="http://schemas.openxmlformats.org/markup-compatibility/2006">
              <mc:Choice xmlns:v="urn:schemas-microsoft-com:vml" Requires="v">
                <p:oleObj spid="_x0000_s4221" name="Equation" r:id="rId4" imgW="1384300" imgH="508000" progId="Equation.3">
                  <p:embed/>
                </p:oleObj>
              </mc:Choice>
              <mc:Fallback>
                <p:oleObj name="Equation" r:id="rId4" imgW="1384300" imgH="508000" progId="Equation.3">
                  <p:embed/>
                  <p:pic>
                    <p:nvPicPr>
                      <p:cNvPr id="30724" name="Object 4">
                        <a:extLst>
                          <a:ext uri="{FF2B5EF4-FFF2-40B4-BE49-F238E27FC236}">
                            <a16:creationId xmlns:a16="http://schemas.microsoft.com/office/drawing/2014/main" id="{7CAA932E-7352-4A7D-82DA-B0EC7C3152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6644" y="1401565"/>
                        <a:ext cx="3706812"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6" name="Object 6">
            <a:extLst>
              <a:ext uri="{FF2B5EF4-FFF2-40B4-BE49-F238E27FC236}">
                <a16:creationId xmlns:a16="http://schemas.microsoft.com/office/drawing/2014/main" id="{55BFA8F5-D5E4-4E83-8BBF-530745623509}"/>
              </a:ext>
            </a:extLst>
          </p:cNvPr>
          <p:cNvGraphicFramePr>
            <a:graphicFrameLocks noChangeAspect="1"/>
          </p:cNvGraphicFramePr>
          <p:nvPr>
            <p:extLst>
              <p:ext uri="{D42A27DB-BD31-4B8C-83A1-F6EECF244321}">
                <p14:modId xmlns:p14="http://schemas.microsoft.com/office/powerpoint/2010/main" val="2147477912"/>
              </p:ext>
            </p:extLst>
          </p:nvPr>
        </p:nvGraphicFramePr>
        <p:xfrm>
          <a:off x="7480675" y="3914002"/>
          <a:ext cx="893388" cy="674939"/>
        </p:xfrm>
        <a:graphic>
          <a:graphicData uri="http://schemas.openxmlformats.org/presentationml/2006/ole">
            <mc:AlternateContent xmlns:mc="http://schemas.openxmlformats.org/markup-compatibility/2006">
              <mc:Choice xmlns:v="urn:schemas-microsoft-com:vml" Requires="v">
                <p:oleObj spid="_x0000_s4222" name="Equation" r:id="rId6" imgW="558800" imgH="419100" progId="Equation.3">
                  <p:embed/>
                </p:oleObj>
              </mc:Choice>
              <mc:Fallback>
                <p:oleObj name="Equation" r:id="rId6" imgW="558800" imgH="419100" progId="Equation.3">
                  <p:embed/>
                  <p:pic>
                    <p:nvPicPr>
                      <p:cNvPr id="30726" name="Object 6">
                        <a:extLst>
                          <a:ext uri="{FF2B5EF4-FFF2-40B4-BE49-F238E27FC236}">
                            <a16:creationId xmlns:a16="http://schemas.microsoft.com/office/drawing/2014/main" id="{55BFA8F5-D5E4-4E83-8BBF-5307456235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80675" y="3914002"/>
                        <a:ext cx="893388" cy="674939"/>
                      </a:xfrm>
                      <a:prstGeom prst="rect">
                        <a:avLst/>
                      </a:prstGeom>
                      <a:noFill/>
                      <a:ln>
                        <a:noFill/>
                      </a:ln>
                    </p:spPr>
                  </p:pic>
                </p:oleObj>
              </mc:Fallback>
            </mc:AlternateContent>
          </a:graphicData>
        </a:graphic>
      </p:graphicFrame>
      <p:sp>
        <p:nvSpPr>
          <p:cNvPr id="30728" name="Text Box 8">
            <a:extLst>
              <a:ext uri="{FF2B5EF4-FFF2-40B4-BE49-F238E27FC236}">
                <a16:creationId xmlns:a16="http://schemas.microsoft.com/office/drawing/2014/main" id="{5EE541B7-82F3-4D89-9EAF-5CE55931C6AD}"/>
              </a:ext>
            </a:extLst>
          </p:cNvPr>
          <p:cNvSpPr txBox="1">
            <a:spLocks noChangeArrowheads="1"/>
          </p:cNvSpPr>
          <p:nvPr/>
        </p:nvSpPr>
        <p:spPr bwMode="auto">
          <a:xfrm>
            <a:off x="144463" y="3835651"/>
            <a:ext cx="7315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4400">
                <a:solidFill>
                  <a:schemeClr val="tx2"/>
                </a:solidFill>
                <a:latin typeface="Tahoma" panose="020B0604030504040204" pitchFamily="34" charset="0"/>
              </a:defRPr>
            </a:lvl1pPr>
            <a:lvl2pPr marL="742950" indent="-285750">
              <a:defRPr sz="4400">
                <a:solidFill>
                  <a:schemeClr val="tx2"/>
                </a:solidFill>
                <a:latin typeface="Tahoma" panose="020B0604030504040204" pitchFamily="34" charset="0"/>
              </a:defRPr>
            </a:lvl2pPr>
            <a:lvl3pPr marL="1143000" indent="-228600">
              <a:defRPr sz="4400">
                <a:solidFill>
                  <a:schemeClr val="tx2"/>
                </a:solidFill>
                <a:latin typeface="Tahoma" panose="020B0604030504040204" pitchFamily="34" charset="0"/>
              </a:defRPr>
            </a:lvl3pPr>
            <a:lvl4pPr marL="1600200" indent="-228600">
              <a:defRPr sz="4400">
                <a:solidFill>
                  <a:schemeClr val="tx2"/>
                </a:solidFill>
                <a:latin typeface="Tahoma" panose="020B0604030504040204" pitchFamily="34" charset="0"/>
              </a:defRPr>
            </a:lvl4pPr>
            <a:lvl5pPr marL="2057400" indent="-228600">
              <a:defRPr sz="4400">
                <a:solidFill>
                  <a:schemeClr val="tx2"/>
                </a:solidFill>
                <a:latin typeface="Tahoma" panose="020B0604030504040204" pitchFamily="34" charset="0"/>
              </a:defRPr>
            </a:lvl5pPr>
            <a:lvl6pPr marL="2514600" indent="-228600" eaLnBrk="0" fontAlgn="base" hangingPunct="0">
              <a:spcBef>
                <a:spcPct val="0"/>
              </a:spcBef>
              <a:spcAft>
                <a:spcPct val="0"/>
              </a:spcAft>
              <a:defRPr sz="4400">
                <a:solidFill>
                  <a:schemeClr val="tx2"/>
                </a:solidFill>
                <a:latin typeface="Tahoma" panose="020B0604030504040204" pitchFamily="34" charset="0"/>
              </a:defRPr>
            </a:lvl6pPr>
            <a:lvl7pPr marL="2971800" indent="-228600" eaLnBrk="0" fontAlgn="base" hangingPunct="0">
              <a:spcBef>
                <a:spcPct val="0"/>
              </a:spcBef>
              <a:spcAft>
                <a:spcPct val="0"/>
              </a:spcAft>
              <a:defRPr sz="4400">
                <a:solidFill>
                  <a:schemeClr val="tx2"/>
                </a:solidFill>
                <a:latin typeface="Tahoma" panose="020B0604030504040204" pitchFamily="34" charset="0"/>
              </a:defRPr>
            </a:lvl7pPr>
            <a:lvl8pPr marL="3429000" indent="-228600" eaLnBrk="0" fontAlgn="base" hangingPunct="0">
              <a:spcBef>
                <a:spcPct val="0"/>
              </a:spcBef>
              <a:spcAft>
                <a:spcPct val="0"/>
              </a:spcAft>
              <a:defRPr sz="4400">
                <a:solidFill>
                  <a:schemeClr val="tx2"/>
                </a:solidFill>
                <a:latin typeface="Tahoma" panose="020B0604030504040204" pitchFamily="34" charset="0"/>
              </a:defRPr>
            </a:lvl8pPr>
            <a:lvl9pPr marL="3886200" indent="-228600" eaLnBrk="0" fontAlgn="base" hangingPunct="0">
              <a:spcBef>
                <a:spcPct val="0"/>
              </a:spcBef>
              <a:spcAft>
                <a:spcPct val="0"/>
              </a:spcAft>
              <a:defRPr sz="4400">
                <a:solidFill>
                  <a:schemeClr val="tx2"/>
                </a:solidFill>
                <a:latin typeface="Tahoma" panose="020B0604030504040204" pitchFamily="34" charset="0"/>
              </a:defRPr>
            </a:lvl9pPr>
          </a:lstStyle>
          <a:p>
            <a:r>
              <a:rPr lang="en-US" altLang="en-US" sz="2400" dirty="0">
                <a:latin typeface="mtmi"/>
              </a:rPr>
              <a:t>I</a:t>
            </a:r>
            <a:r>
              <a:rPr lang="en-US" altLang="en-US" sz="2800" baseline="-25000" dirty="0">
                <a:latin typeface="mtmi"/>
              </a:rPr>
              <a:t>s</a:t>
            </a:r>
            <a:r>
              <a:rPr lang="en-US" altLang="en-US" sz="2400" dirty="0">
                <a:latin typeface="mtmi"/>
              </a:rPr>
              <a:t> </a:t>
            </a:r>
            <a:r>
              <a:rPr lang="en-US" altLang="en-US" sz="2400" dirty="0" err="1">
                <a:latin typeface="mtmi"/>
              </a:rPr>
              <a:t>is</a:t>
            </a:r>
            <a:r>
              <a:rPr lang="en-US" altLang="en-US" sz="2400" dirty="0">
                <a:latin typeface="mtmi"/>
              </a:rPr>
              <a:t> the saturation current ~10 </a:t>
            </a:r>
            <a:r>
              <a:rPr lang="en-US" altLang="en-US" sz="2800" baseline="30000" dirty="0">
                <a:latin typeface="mtmi"/>
              </a:rPr>
              <a:t>-14</a:t>
            </a:r>
          </a:p>
          <a:p>
            <a:r>
              <a:rPr lang="en-US" altLang="en-US" sz="2400" dirty="0">
                <a:latin typeface="mtmi"/>
              </a:rPr>
              <a:t>V</a:t>
            </a:r>
            <a:r>
              <a:rPr lang="en-US" altLang="en-US" sz="2800" baseline="-25000" dirty="0">
                <a:latin typeface="mtmi"/>
              </a:rPr>
              <a:t>D</a:t>
            </a:r>
            <a:r>
              <a:rPr lang="en-US" altLang="en-US" sz="2400" dirty="0">
                <a:latin typeface="mtmi"/>
              </a:rPr>
              <a:t> is the diode voltage</a:t>
            </a:r>
          </a:p>
          <a:p>
            <a:r>
              <a:rPr lang="el-GR" altLang="en-US" sz="2400" dirty="0">
                <a:latin typeface="Times New Roman" panose="02020603050405020304" pitchFamily="18" charset="0"/>
                <a:cs typeface="Times New Roman" panose="02020603050405020304" pitchFamily="18" charset="0"/>
              </a:rPr>
              <a:t>η</a:t>
            </a:r>
            <a:r>
              <a:rPr lang="en-US" altLang="en-US" sz="2400" dirty="0">
                <a:latin typeface="mtmi"/>
              </a:rPr>
              <a:t>= emission coefficient (varies from 1 - 2 )</a:t>
            </a:r>
          </a:p>
          <a:p>
            <a:r>
              <a:rPr lang="en-US" altLang="en-US" sz="2400" i="1" dirty="0">
                <a:latin typeface="mtmi"/>
              </a:rPr>
              <a:t>k </a:t>
            </a:r>
            <a:r>
              <a:rPr lang="en-US" altLang="en-US" sz="2400" dirty="0">
                <a:latin typeface="mtsy"/>
              </a:rPr>
              <a:t>= </a:t>
            </a:r>
            <a:r>
              <a:rPr lang="en-US" altLang="en-US" sz="2400" dirty="0">
                <a:latin typeface="ttr"/>
              </a:rPr>
              <a:t>1</a:t>
            </a:r>
            <a:r>
              <a:rPr lang="en-US" altLang="en-US" sz="2400" i="1" dirty="0">
                <a:latin typeface="mtmi"/>
              </a:rPr>
              <a:t>.</a:t>
            </a:r>
            <a:r>
              <a:rPr lang="en-US" altLang="en-US" sz="2400" dirty="0">
                <a:latin typeface="ttr"/>
              </a:rPr>
              <a:t>38 </a:t>
            </a:r>
            <a:r>
              <a:rPr lang="en-US" altLang="en-US" sz="2400" dirty="0">
                <a:latin typeface="mtsy"/>
              </a:rPr>
              <a:t>× </a:t>
            </a:r>
            <a:r>
              <a:rPr lang="en-US" altLang="en-US" sz="2400" dirty="0">
                <a:latin typeface="ttr"/>
              </a:rPr>
              <a:t>10</a:t>
            </a:r>
            <a:r>
              <a:rPr lang="en-US" altLang="en-US" sz="2400" baseline="30000" dirty="0">
                <a:latin typeface="ttr"/>
              </a:rPr>
              <a:t>–23</a:t>
            </a:r>
            <a:r>
              <a:rPr lang="en-US" altLang="en-US" sz="2400" dirty="0">
                <a:latin typeface="ttr"/>
              </a:rPr>
              <a:t> J/K is Boltzmann’s constant </a:t>
            </a:r>
          </a:p>
          <a:p>
            <a:r>
              <a:rPr lang="en-US" altLang="en-US" sz="2400" i="1" dirty="0">
                <a:latin typeface="mtmi"/>
              </a:rPr>
              <a:t>q </a:t>
            </a:r>
            <a:r>
              <a:rPr lang="en-US" altLang="en-US" sz="2400" dirty="0">
                <a:latin typeface="mtsy"/>
              </a:rPr>
              <a:t>= </a:t>
            </a:r>
            <a:r>
              <a:rPr lang="en-US" altLang="en-US" sz="2400" dirty="0">
                <a:latin typeface="ttr"/>
              </a:rPr>
              <a:t>1</a:t>
            </a:r>
            <a:r>
              <a:rPr lang="en-US" altLang="en-US" sz="2400" i="1" dirty="0">
                <a:latin typeface="mtmi"/>
              </a:rPr>
              <a:t>.</a:t>
            </a:r>
            <a:r>
              <a:rPr lang="en-US" altLang="en-US" sz="2400" dirty="0">
                <a:latin typeface="ttr"/>
              </a:rPr>
              <a:t>60 </a:t>
            </a:r>
            <a:r>
              <a:rPr lang="en-US" altLang="en-US" sz="2400" dirty="0">
                <a:latin typeface="mtsy"/>
              </a:rPr>
              <a:t>× </a:t>
            </a:r>
            <a:r>
              <a:rPr lang="en-US" altLang="en-US" sz="2400" dirty="0">
                <a:latin typeface="ttr"/>
              </a:rPr>
              <a:t>10</a:t>
            </a:r>
            <a:r>
              <a:rPr lang="en-US" altLang="en-US" sz="2400" baseline="30000" dirty="0">
                <a:latin typeface="ttr"/>
              </a:rPr>
              <a:t>–19</a:t>
            </a:r>
            <a:r>
              <a:rPr lang="en-US" altLang="en-US" sz="2400" dirty="0">
                <a:latin typeface="ttr"/>
              </a:rPr>
              <a:t> C is the electrical charge of an electron </a:t>
            </a:r>
          </a:p>
          <a:p>
            <a:r>
              <a:rPr lang="en-US" altLang="en-US" sz="2400" dirty="0">
                <a:latin typeface="ttr"/>
              </a:rPr>
              <a:t>at a temperature of 300 K</a:t>
            </a:r>
            <a:endParaRPr lang="en-US" altLang="en-US" sz="2400" dirty="0"/>
          </a:p>
        </p:txBody>
      </p:sp>
      <p:graphicFrame>
        <p:nvGraphicFramePr>
          <p:cNvPr id="30729" name="Object 9">
            <a:extLst>
              <a:ext uri="{FF2B5EF4-FFF2-40B4-BE49-F238E27FC236}">
                <a16:creationId xmlns:a16="http://schemas.microsoft.com/office/drawing/2014/main" id="{EB66ACDB-2C8B-4D15-A905-194389EAD31C}"/>
              </a:ext>
            </a:extLst>
          </p:cNvPr>
          <p:cNvGraphicFramePr>
            <a:graphicFrameLocks noChangeAspect="1"/>
          </p:cNvGraphicFramePr>
          <p:nvPr>
            <p:extLst>
              <p:ext uri="{D42A27DB-BD31-4B8C-83A1-F6EECF244321}">
                <p14:modId xmlns:p14="http://schemas.microsoft.com/office/powerpoint/2010/main" val="600738239"/>
              </p:ext>
            </p:extLst>
          </p:nvPr>
        </p:nvGraphicFramePr>
        <p:xfrm>
          <a:off x="7280383" y="4666412"/>
          <a:ext cx="1293971" cy="369558"/>
        </p:xfrm>
        <a:graphic>
          <a:graphicData uri="http://schemas.openxmlformats.org/presentationml/2006/ole">
            <mc:AlternateContent xmlns:mc="http://schemas.openxmlformats.org/markup-compatibility/2006">
              <mc:Choice xmlns:v="urn:schemas-microsoft-com:vml" Requires="v">
                <p:oleObj spid="_x0000_s4223" name="Equation" r:id="rId8" imgW="761669" imgH="215806" progId="Equation.3">
                  <p:embed/>
                </p:oleObj>
              </mc:Choice>
              <mc:Fallback>
                <p:oleObj name="Equation" r:id="rId8" imgW="761669" imgH="215806" progId="Equation.3">
                  <p:embed/>
                  <p:pic>
                    <p:nvPicPr>
                      <p:cNvPr id="30729" name="Object 9">
                        <a:extLst>
                          <a:ext uri="{FF2B5EF4-FFF2-40B4-BE49-F238E27FC236}">
                            <a16:creationId xmlns:a16="http://schemas.microsoft.com/office/drawing/2014/main" id="{EB66ACDB-2C8B-4D15-A905-194389EAD31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80383" y="4666412"/>
                        <a:ext cx="1293971" cy="369558"/>
                      </a:xfrm>
                      <a:prstGeom prst="rect">
                        <a:avLst/>
                      </a:prstGeom>
                      <a:noFill/>
                      <a:ln>
                        <a:noFill/>
                      </a:ln>
                    </p:spPr>
                  </p:pic>
                </p:oleObj>
              </mc:Fallback>
            </mc:AlternateContent>
          </a:graphicData>
        </a:graphic>
      </p:graphicFrame>
      <p:sp>
        <p:nvSpPr>
          <p:cNvPr id="2" name="Slide Number Placeholder 1">
            <a:extLst>
              <a:ext uri="{FF2B5EF4-FFF2-40B4-BE49-F238E27FC236}">
                <a16:creationId xmlns:a16="http://schemas.microsoft.com/office/drawing/2014/main" id="{46C61AFE-732D-4605-B712-11A35CD7BF86}"/>
              </a:ext>
            </a:extLst>
          </p:cNvPr>
          <p:cNvSpPr>
            <a:spLocks noGrp="1"/>
          </p:cNvSpPr>
          <p:nvPr>
            <p:ph type="sldNum" sz="quarter" idx="12"/>
          </p:nvPr>
        </p:nvSpPr>
        <p:spPr/>
        <p:txBody>
          <a:bodyPr/>
          <a:lstStyle/>
          <a:p>
            <a:pPr>
              <a:defRPr/>
            </a:pPr>
            <a:fld id="{6E3C8842-51E3-4055-B1AF-D53F6D8EB9B1}" type="slidenum">
              <a:rPr lang="en-US" smtClean="0"/>
              <a:pPr>
                <a:defRPr/>
              </a:pPr>
              <a:t>19</a:t>
            </a:fld>
            <a:endParaRPr lang="en-US"/>
          </a:p>
        </p:txBody>
      </p:sp>
      <p:pic>
        <p:nvPicPr>
          <p:cNvPr id="10" name="Picture 9">
            <a:extLst>
              <a:ext uri="{FF2B5EF4-FFF2-40B4-BE49-F238E27FC236}">
                <a16:creationId xmlns:a16="http://schemas.microsoft.com/office/drawing/2014/main" id="{C485CBC0-CAAA-4707-8BFF-E7062559C74B}"/>
              </a:ext>
            </a:extLst>
          </p:cNvPr>
          <p:cNvPicPr>
            <a:picLocks noChangeAspect="1"/>
          </p:cNvPicPr>
          <p:nvPr/>
        </p:nvPicPr>
        <p:blipFill>
          <a:blip r:embed="rId10"/>
          <a:stretch>
            <a:fillRect/>
          </a:stretch>
        </p:blipFill>
        <p:spPr>
          <a:xfrm>
            <a:off x="83829" y="1012987"/>
            <a:ext cx="1915141" cy="21439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4FFD6A7-FC45-4000-82CB-AF9089646BDC}"/>
              </a:ext>
            </a:extLst>
          </p:cNvPr>
          <p:cNvSpPr>
            <a:spLocks noGrp="1"/>
          </p:cNvSpPr>
          <p:nvPr>
            <p:ph type="title" idx="4294967295"/>
          </p:nvPr>
        </p:nvSpPr>
        <p:spPr>
          <a:xfrm>
            <a:off x="685800" y="650225"/>
            <a:ext cx="7772400" cy="1143000"/>
          </a:xfrm>
        </p:spPr>
        <p:txBody>
          <a:bodyPr/>
          <a:lstStyle/>
          <a:p>
            <a:pPr algn="ctr" eaLnBrk="1" hangingPunct="1"/>
            <a:r>
              <a:rPr lang="en-US" altLang="en-US" sz="3200" dirty="0">
                <a:latin typeface="+mn-lt"/>
              </a:rPr>
              <a:t>The PN junction</a:t>
            </a:r>
            <a:endParaRPr lang="en-US" altLang="en-US" sz="3200" b="1" dirty="0">
              <a:latin typeface="+mn-lt"/>
            </a:endParaRPr>
          </a:p>
        </p:txBody>
      </p:sp>
      <p:pic>
        <p:nvPicPr>
          <p:cNvPr id="6147" name="Picture 5" descr="Figure11a">
            <a:extLst>
              <a:ext uri="{FF2B5EF4-FFF2-40B4-BE49-F238E27FC236}">
                <a16:creationId xmlns:a16="http://schemas.microsoft.com/office/drawing/2014/main" id="{80865CAC-8263-4882-B9CF-4C1299D117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2514600"/>
            <a:ext cx="601345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EECE2739-3172-4AA5-A124-7A12A82408CA}"/>
              </a:ext>
            </a:extLst>
          </p:cNvPr>
          <p:cNvSpPr>
            <a:spLocks noGrp="1"/>
          </p:cNvSpPr>
          <p:nvPr>
            <p:ph type="sldNum" sz="quarter" idx="12"/>
          </p:nvPr>
        </p:nvSpPr>
        <p:spPr/>
        <p:txBody>
          <a:bodyPr/>
          <a:lstStyle/>
          <a:p>
            <a:pPr>
              <a:defRPr/>
            </a:pPr>
            <a:fld id="{7E03AB0E-53EF-46A4-9AE5-A6B17152A869}"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C3128B9-6020-4F5E-9EC7-9B34DD8A91BB}"/>
              </a:ext>
            </a:extLst>
          </p:cNvPr>
          <p:cNvPicPr>
            <a:picLocks noChangeAspect="1"/>
          </p:cNvPicPr>
          <p:nvPr/>
        </p:nvPicPr>
        <p:blipFill>
          <a:blip r:embed="rId2"/>
          <a:stretch>
            <a:fillRect/>
          </a:stretch>
        </p:blipFill>
        <p:spPr>
          <a:xfrm>
            <a:off x="3962400" y="749506"/>
            <a:ext cx="4955918" cy="2069894"/>
          </a:xfrm>
          <a:prstGeom prst="rect">
            <a:avLst/>
          </a:prstGeom>
        </p:spPr>
      </p:pic>
      <p:sp>
        <p:nvSpPr>
          <p:cNvPr id="7170" name="Title 1">
            <a:extLst>
              <a:ext uri="{FF2B5EF4-FFF2-40B4-BE49-F238E27FC236}">
                <a16:creationId xmlns:a16="http://schemas.microsoft.com/office/drawing/2014/main" id="{168BB57F-73F0-46D4-9843-8286A25E13CB}"/>
              </a:ext>
            </a:extLst>
          </p:cNvPr>
          <p:cNvSpPr>
            <a:spLocks noGrp="1" noChangeArrowheads="1"/>
          </p:cNvSpPr>
          <p:nvPr>
            <p:ph type="title"/>
          </p:nvPr>
        </p:nvSpPr>
        <p:spPr/>
        <p:txBody>
          <a:bodyPr/>
          <a:lstStyle/>
          <a:p>
            <a:pPr algn="ctr"/>
            <a:r>
              <a:rPr lang="en-US" altLang="en-US" sz="3600" dirty="0">
                <a:latin typeface="+mn-lt"/>
              </a:rPr>
              <a:t>Timing characteristics</a:t>
            </a:r>
          </a:p>
        </p:txBody>
      </p:sp>
      <p:pic>
        <p:nvPicPr>
          <p:cNvPr id="6" name="Picture 5">
            <a:extLst>
              <a:ext uri="{FF2B5EF4-FFF2-40B4-BE49-F238E27FC236}">
                <a16:creationId xmlns:a16="http://schemas.microsoft.com/office/drawing/2014/main" id="{3FEBDE4F-9271-464B-89C8-EC0BF8A9C94F}"/>
              </a:ext>
            </a:extLst>
          </p:cNvPr>
          <p:cNvPicPr>
            <a:picLocks noChangeAspect="1"/>
          </p:cNvPicPr>
          <p:nvPr/>
        </p:nvPicPr>
        <p:blipFill>
          <a:blip r:embed="rId3"/>
          <a:stretch>
            <a:fillRect/>
          </a:stretch>
        </p:blipFill>
        <p:spPr>
          <a:xfrm>
            <a:off x="179527" y="1524000"/>
            <a:ext cx="3029373" cy="3391373"/>
          </a:xfrm>
          <a:prstGeom prst="rect">
            <a:avLst/>
          </a:prstGeom>
        </p:spPr>
      </p:pic>
      <p:pic>
        <p:nvPicPr>
          <p:cNvPr id="9" name="Picture 8">
            <a:extLst>
              <a:ext uri="{FF2B5EF4-FFF2-40B4-BE49-F238E27FC236}">
                <a16:creationId xmlns:a16="http://schemas.microsoft.com/office/drawing/2014/main" id="{347CAD52-79A4-426F-9BB0-DF4FE316DB14}"/>
              </a:ext>
            </a:extLst>
          </p:cNvPr>
          <p:cNvPicPr>
            <a:picLocks noChangeAspect="1"/>
          </p:cNvPicPr>
          <p:nvPr/>
        </p:nvPicPr>
        <p:blipFill>
          <a:blip r:embed="rId4"/>
          <a:stretch>
            <a:fillRect/>
          </a:stretch>
        </p:blipFill>
        <p:spPr>
          <a:xfrm>
            <a:off x="3962400" y="2819400"/>
            <a:ext cx="4697273" cy="3581531"/>
          </a:xfrm>
          <a:prstGeom prst="rect">
            <a:avLst/>
          </a:prstGeom>
        </p:spPr>
      </p:pic>
      <p:cxnSp>
        <p:nvCxnSpPr>
          <p:cNvPr id="11" name="Straight Connector 10">
            <a:extLst>
              <a:ext uri="{FF2B5EF4-FFF2-40B4-BE49-F238E27FC236}">
                <a16:creationId xmlns:a16="http://schemas.microsoft.com/office/drawing/2014/main" id="{605616D1-DA00-4C7F-81CE-6F6526DB571D}"/>
              </a:ext>
            </a:extLst>
          </p:cNvPr>
          <p:cNvCxnSpPr>
            <a:cxnSpLocks/>
          </p:cNvCxnSpPr>
          <p:nvPr/>
        </p:nvCxnSpPr>
        <p:spPr>
          <a:xfrm>
            <a:off x="5638800" y="1143000"/>
            <a:ext cx="0" cy="5257931"/>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A4CCCD3-82C7-4417-8648-A3B2642845BE}"/>
              </a:ext>
            </a:extLst>
          </p:cNvPr>
          <p:cNvSpPr txBox="1"/>
          <p:nvPr/>
        </p:nvSpPr>
        <p:spPr>
          <a:xfrm>
            <a:off x="5638800" y="1470103"/>
            <a:ext cx="333746" cy="369332"/>
          </a:xfrm>
          <a:prstGeom prst="rect">
            <a:avLst/>
          </a:prstGeom>
          <a:noFill/>
        </p:spPr>
        <p:txBody>
          <a:bodyPr wrap="none" rtlCol="0">
            <a:spAutoFit/>
          </a:bodyPr>
          <a:lstStyle/>
          <a:p>
            <a:r>
              <a:rPr lang="en-US" dirty="0"/>
              <a:t>t</a:t>
            </a:r>
            <a:r>
              <a:rPr lang="en-US" baseline="-25000" dirty="0"/>
              <a:t>1</a:t>
            </a:r>
          </a:p>
        </p:txBody>
      </p:sp>
      <p:cxnSp>
        <p:nvCxnSpPr>
          <p:cNvPr id="14" name="Straight Connector 13">
            <a:extLst>
              <a:ext uri="{FF2B5EF4-FFF2-40B4-BE49-F238E27FC236}">
                <a16:creationId xmlns:a16="http://schemas.microsoft.com/office/drawing/2014/main" id="{475BFFF1-E7B9-485C-80D9-A06E4D2501EE}"/>
              </a:ext>
            </a:extLst>
          </p:cNvPr>
          <p:cNvCxnSpPr/>
          <p:nvPr/>
        </p:nvCxnSpPr>
        <p:spPr>
          <a:xfrm>
            <a:off x="4572000" y="3581400"/>
            <a:ext cx="1066800"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296A7D3C-9E15-4648-B33F-4F3C6E6BC789}"/>
              </a:ext>
            </a:extLst>
          </p:cNvPr>
          <p:cNvCxnSpPr/>
          <p:nvPr/>
        </p:nvCxnSpPr>
        <p:spPr>
          <a:xfrm>
            <a:off x="4572000" y="5029200"/>
            <a:ext cx="1066800" cy="0"/>
          </a:xfrm>
          <a:prstGeom prst="line">
            <a:avLst/>
          </a:prstGeom>
          <a:ln w="38100">
            <a:solidFill>
              <a:srgbClr val="00B0F0"/>
            </a:solidFill>
          </a:ln>
        </p:spPr>
        <p:style>
          <a:lnRef idx="1">
            <a:schemeClr val="dk1"/>
          </a:lnRef>
          <a:fillRef idx="0">
            <a:schemeClr val="dk1"/>
          </a:fillRef>
          <a:effectRef idx="0">
            <a:schemeClr val="dk1"/>
          </a:effectRef>
          <a:fontRef idx="minor">
            <a:schemeClr val="tx1"/>
          </a:fontRef>
        </p:style>
      </p:cxnSp>
      <p:sp>
        <p:nvSpPr>
          <p:cNvPr id="15" name="Arc 14">
            <a:extLst>
              <a:ext uri="{FF2B5EF4-FFF2-40B4-BE49-F238E27FC236}">
                <a16:creationId xmlns:a16="http://schemas.microsoft.com/office/drawing/2014/main" id="{D01F39B4-A0BA-4A55-8529-1BDDBB163E1A}"/>
              </a:ext>
            </a:extLst>
          </p:cNvPr>
          <p:cNvSpPr/>
          <p:nvPr/>
        </p:nvSpPr>
        <p:spPr>
          <a:xfrm rot="10800000">
            <a:off x="5638800" y="3429137"/>
            <a:ext cx="1919472" cy="228463"/>
          </a:xfrm>
          <a:prstGeom prst="arc">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700491CA-165A-4CEC-A331-9AED02AD2660}"/>
              </a:ext>
            </a:extLst>
          </p:cNvPr>
          <p:cNvCxnSpPr>
            <a:cxnSpLocks/>
          </p:cNvCxnSpPr>
          <p:nvPr/>
        </p:nvCxnSpPr>
        <p:spPr>
          <a:xfrm>
            <a:off x="5638800" y="6096000"/>
            <a:ext cx="914400" cy="0"/>
          </a:xfrm>
          <a:prstGeom prst="line">
            <a:avLst/>
          </a:prstGeom>
          <a:ln w="38100">
            <a:solidFill>
              <a:srgbClr val="00B0F0"/>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0FF46B2-39D1-4776-B290-FA00373C2721}"/>
              </a:ext>
            </a:extLst>
          </p:cNvPr>
          <p:cNvCxnSpPr>
            <a:cxnSpLocks/>
          </p:cNvCxnSpPr>
          <p:nvPr/>
        </p:nvCxnSpPr>
        <p:spPr>
          <a:xfrm>
            <a:off x="5638800" y="5029200"/>
            <a:ext cx="0" cy="1066800"/>
          </a:xfrm>
          <a:prstGeom prst="line">
            <a:avLst/>
          </a:prstGeom>
          <a:ln w="38100">
            <a:solidFill>
              <a:srgbClr val="00B0F0"/>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8E2188C-9C1D-4D75-86D8-421DBF2289C4}"/>
              </a:ext>
            </a:extLst>
          </p:cNvPr>
          <p:cNvCxnSpPr/>
          <p:nvPr/>
        </p:nvCxnSpPr>
        <p:spPr>
          <a:xfrm>
            <a:off x="6553200" y="1295400"/>
            <a:ext cx="0" cy="495300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38698905-3CC1-403D-81F2-A88FF8BBC69E}"/>
              </a:ext>
            </a:extLst>
          </p:cNvPr>
          <p:cNvSpPr/>
          <p:nvPr/>
        </p:nvSpPr>
        <p:spPr>
          <a:xfrm rot="10800000">
            <a:off x="6580327" y="3009427"/>
            <a:ext cx="2106473" cy="1257773"/>
          </a:xfrm>
          <a:prstGeom prst="arc">
            <a:avLst>
              <a:gd name="adj1" fmla="val 15457609"/>
              <a:gd name="adj2" fmla="val 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89FD6B9B-0F94-4310-B9D5-0899CA0ABB94}"/>
              </a:ext>
            </a:extLst>
          </p:cNvPr>
          <p:cNvSpPr/>
          <p:nvPr/>
        </p:nvSpPr>
        <p:spPr>
          <a:xfrm rot="10800000" flipV="1">
            <a:off x="6477942" y="5486400"/>
            <a:ext cx="2589857" cy="1904999"/>
          </a:xfrm>
          <a:prstGeom prst="arc">
            <a:avLst>
              <a:gd name="adj1" fmla="val 15707822"/>
              <a:gd name="adj2" fmla="val 20705446"/>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TextBox 25">
            <a:extLst>
              <a:ext uri="{FF2B5EF4-FFF2-40B4-BE49-F238E27FC236}">
                <a16:creationId xmlns:a16="http://schemas.microsoft.com/office/drawing/2014/main" id="{B95A9296-8185-4EAE-877C-0E8695A06F60}"/>
              </a:ext>
            </a:extLst>
          </p:cNvPr>
          <p:cNvSpPr txBox="1"/>
          <p:nvPr/>
        </p:nvSpPr>
        <p:spPr>
          <a:xfrm>
            <a:off x="6583938" y="1468015"/>
            <a:ext cx="333746" cy="369332"/>
          </a:xfrm>
          <a:prstGeom prst="rect">
            <a:avLst/>
          </a:prstGeom>
          <a:noFill/>
        </p:spPr>
        <p:txBody>
          <a:bodyPr wrap="none" rtlCol="0">
            <a:spAutoFit/>
          </a:bodyPr>
          <a:lstStyle/>
          <a:p>
            <a:r>
              <a:rPr lang="en-US" dirty="0"/>
              <a:t>t</a:t>
            </a:r>
            <a:r>
              <a:rPr lang="en-US" baseline="-25000" dirty="0"/>
              <a:t>2</a:t>
            </a:r>
          </a:p>
        </p:txBody>
      </p:sp>
      <p:sp>
        <p:nvSpPr>
          <p:cNvPr id="27" name="TextBox 26">
            <a:extLst>
              <a:ext uri="{FF2B5EF4-FFF2-40B4-BE49-F238E27FC236}">
                <a16:creationId xmlns:a16="http://schemas.microsoft.com/office/drawing/2014/main" id="{ADE47D4C-6B0B-4AFB-858C-30D4320D6D31}"/>
              </a:ext>
            </a:extLst>
          </p:cNvPr>
          <p:cNvSpPr txBox="1"/>
          <p:nvPr/>
        </p:nvSpPr>
        <p:spPr>
          <a:xfrm>
            <a:off x="7772400" y="1427171"/>
            <a:ext cx="333746" cy="369332"/>
          </a:xfrm>
          <a:prstGeom prst="rect">
            <a:avLst/>
          </a:prstGeom>
          <a:noFill/>
        </p:spPr>
        <p:txBody>
          <a:bodyPr wrap="none" rtlCol="0">
            <a:spAutoFit/>
          </a:bodyPr>
          <a:lstStyle/>
          <a:p>
            <a:r>
              <a:rPr lang="en-US" dirty="0"/>
              <a:t>t</a:t>
            </a:r>
            <a:r>
              <a:rPr lang="en-US" baseline="-25000" dirty="0"/>
              <a:t>3</a:t>
            </a:r>
          </a:p>
        </p:txBody>
      </p:sp>
      <p:cxnSp>
        <p:nvCxnSpPr>
          <p:cNvPr id="28" name="Straight Connector 27">
            <a:extLst>
              <a:ext uri="{FF2B5EF4-FFF2-40B4-BE49-F238E27FC236}">
                <a16:creationId xmlns:a16="http://schemas.microsoft.com/office/drawing/2014/main" id="{CB40A142-C1EC-4F21-867E-58B065463461}"/>
              </a:ext>
            </a:extLst>
          </p:cNvPr>
          <p:cNvCxnSpPr/>
          <p:nvPr/>
        </p:nvCxnSpPr>
        <p:spPr>
          <a:xfrm>
            <a:off x="7776754" y="1295400"/>
            <a:ext cx="0" cy="495300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795F055-F9D1-4379-934C-7A20A58C8E57}"/>
              </a:ext>
            </a:extLst>
          </p:cNvPr>
          <p:cNvCxnSpPr/>
          <p:nvPr/>
        </p:nvCxnSpPr>
        <p:spPr>
          <a:xfrm>
            <a:off x="5638800" y="6400931"/>
            <a:ext cx="914400" cy="0"/>
          </a:xfrm>
          <a:prstGeom prst="straightConnector1">
            <a:avLst/>
          </a:prstGeom>
          <a:ln>
            <a:prstDash val="sysDot"/>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31" name="Straight Arrow Connector 30">
            <a:extLst>
              <a:ext uri="{FF2B5EF4-FFF2-40B4-BE49-F238E27FC236}">
                <a16:creationId xmlns:a16="http://schemas.microsoft.com/office/drawing/2014/main" id="{BFF63224-3C10-4C58-91B6-3D766D68A749}"/>
              </a:ext>
            </a:extLst>
          </p:cNvPr>
          <p:cNvCxnSpPr>
            <a:cxnSpLocks/>
          </p:cNvCxnSpPr>
          <p:nvPr/>
        </p:nvCxnSpPr>
        <p:spPr>
          <a:xfrm>
            <a:off x="6598536" y="6395488"/>
            <a:ext cx="1173864" cy="5443"/>
          </a:xfrm>
          <a:prstGeom prst="straightConnector1">
            <a:avLst/>
          </a:prstGeom>
          <a:ln>
            <a:prstDash val="sysDot"/>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34" name="TextBox 33">
            <a:extLst>
              <a:ext uri="{FF2B5EF4-FFF2-40B4-BE49-F238E27FC236}">
                <a16:creationId xmlns:a16="http://schemas.microsoft.com/office/drawing/2014/main" id="{FC99440F-C1DF-4D32-83B3-8B81DC31CAA6}"/>
              </a:ext>
            </a:extLst>
          </p:cNvPr>
          <p:cNvSpPr txBox="1"/>
          <p:nvPr/>
        </p:nvSpPr>
        <p:spPr>
          <a:xfrm>
            <a:off x="5953095" y="6026156"/>
            <a:ext cx="325730" cy="369332"/>
          </a:xfrm>
          <a:prstGeom prst="rect">
            <a:avLst/>
          </a:prstGeom>
          <a:noFill/>
        </p:spPr>
        <p:txBody>
          <a:bodyPr wrap="none" rtlCol="0">
            <a:spAutoFit/>
          </a:bodyPr>
          <a:lstStyle/>
          <a:p>
            <a:r>
              <a:rPr lang="en-US" dirty="0" err="1"/>
              <a:t>t</a:t>
            </a:r>
            <a:r>
              <a:rPr lang="en-US" baseline="-25000" dirty="0" err="1"/>
              <a:t>s</a:t>
            </a:r>
            <a:endParaRPr lang="en-US" baseline="-25000" dirty="0"/>
          </a:p>
        </p:txBody>
      </p:sp>
      <p:sp>
        <p:nvSpPr>
          <p:cNvPr id="35" name="TextBox 34">
            <a:extLst>
              <a:ext uri="{FF2B5EF4-FFF2-40B4-BE49-F238E27FC236}">
                <a16:creationId xmlns:a16="http://schemas.microsoft.com/office/drawing/2014/main" id="{4AA7ECFA-3795-4AC9-8A77-044EF45A27C5}"/>
              </a:ext>
            </a:extLst>
          </p:cNvPr>
          <p:cNvSpPr txBox="1"/>
          <p:nvPr/>
        </p:nvSpPr>
        <p:spPr>
          <a:xfrm>
            <a:off x="6966227" y="5986183"/>
            <a:ext cx="300082" cy="369332"/>
          </a:xfrm>
          <a:prstGeom prst="rect">
            <a:avLst/>
          </a:prstGeom>
          <a:noFill/>
        </p:spPr>
        <p:txBody>
          <a:bodyPr wrap="none" rtlCol="0">
            <a:spAutoFit/>
          </a:bodyPr>
          <a:lstStyle/>
          <a:p>
            <a:r>
              <a:rPr lang="en-US" dirty="0"/>
              <a:t>t</a:t>
            </a:r>
            <a:r>
              <a:rPr lang="en-US" baseline="-25000" dirty="0"/>
              <a:t>r</a:t>
            </a:r>
          </a:p>
        </p:txBody>
      </p:sp>
      <p:sp>
        <p:nvSpPr>
          <p:cNvPr id="36" name="TextBox 35">
            <a:extLst>
              <a:ext uri="{FF2B5EF4-FFF2-40B4-BE49-F238E27FC236}">
                <a16:creationId xmlns:a16="http://schemas.microsoft.com/office/drawing/2014/main" id="{2EAC230C-D518-492C-BF2D-C8903831D7AF}"/>
              </a:ext>
            </a:extLst>
          </p:cNvPr>
          <p:cNvSpPr txBox="1"/>
          <p:nvPr/>
        </p:nvSpPr>
        <p:spPr>
          <a:xfrm>
            <a:off x="565281" y="5519057"/>
            <a:ext cx="3154884" cy="646331"/>
          </a:xfrm>
          <a:prstGeom prst="rect">
            <a:avLst/>
          </a:prstGeom>
          <a:noFill/>
        </p:spPr>
        <p:txBody>
          <a:bodyPr wrap="square" rtlCol="0">
            <a:spAutoFit/>
          </a:bodyPr>
          <a:lstStyle/>
          <a:p>
            <a:r>
              <a:rPr lang="en-US" sz="3600" dirty="0" err="1"/>
              <a:t>t</a:t>
            </a:r>
            <a:r>
              <a:rPr lang="en-US" sz="3600" baseline="-25000" dirty="0" err="1"/>
              <a:t>rr</a:t>
            </a:r>
            <a:r>
              <a:rPr lang="en-US" sz="3600" baseline="-25000" dirty="0"/>
              <a:t> </a:t>
            </a:r>
            <a:r>
              <a:rPr lang="en-US" sz="3600" dirty="0"/>
              <a:t>= </a:t>
            </a:r>
            <a:r>
              <a:rPr lang="en-US" sz="3600" dirty="0" err="1"/>
              <a:t>t</a:t>
            </a:r>
            <a:r>
              <a:rPr lang="en-US" sz="3600" baseline="-25000" dirty="0" err="1"/>
              <a:t>s</a:t>
            </a:r>
            <a:r>
              <a:rPr lang="en-US" sz="3600" baseline="-25000" dirty="0"/>
              <a:t> </a:t>
            </a:r>
            <a:r>
              <a:rPr lang="en-US" sz="3600" dirty="0"/>
              <a:t>+ t</a:t>
            </a:r>
            <a:r>
              <a:rPr lang="en-US" sz="3600" baseline="-25000" dirty="0"/>
              <a:t>r</a:t>
            </a:r>
          </a:p>
        </p:txBody>
      </p:sp>
    </p:spTree>
    <p:extLst>
      <p:ext uri="{BB962C8B-B14F-4D97-AF65-F5344CB8AC3E}">
        <p14:creationId xmlns:p14="http://schemas.microsoft.com/office/powerpoint/2010/main" val="326606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0-#ppt_w/2"/>
                                          </p:val>
                                        </p:tav>
                                        <p:tav tm="100000">
                                          <p:val>
                                            <p:strVal val="#ppt_x"/>
                                          </p:val>
                                        </p:tav>
                                      </p:tavLst>
                                    </p:anim>
                                    <p:anim calcmode="lin" valueType="num">
                                      <p:cBhvr additive="base">
                                        <p:cTn id="2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1000"/>
                                        <p:tgtEl>
                                          <p:spTgt spid="35"/>
                                        </p:tgtEl>
                                      </p:cBhvr>
                                    </p:animEffect>
                                    <p:anim calcmode="lin" valueType="num">
                                      <p:cBhvr>
                                        <p:cTn id="68" dur="1000" fill="hold"/>
                                        <p:tgtEl>
                                          <p:spTgt spid="35"/>
                                        </p:tgtEl>
                                        <p:attrNameLst>
                                          <p:attrName>ppt_x</p:attrName>
                                        </p:attrNameLst>
                                      </p:cBhvr>
                                      <p:tavLst>
                                        <p:tav tm="0">
                                          <p:val>
                                            <p:strVal val="#ppt_x"/>
                                          </p:val>
                                        </p:tav>
                                        <p:tav tm="100000">
                                          <p:val>
                                            <p:strVal val="#ppt_x"/>
                                          </p:val>
                                        </p:tav>
                                      </p:tavLst>
                                    </p:anim>
                                    <p:anim calcmode="lin" valueType="num">
                                      <p:cBhvr>
                                        <p:cTn id="69" dur="1000" fill="hold"/>
                                        <p:tgtEl>
                                          <p:spTgt spid="35"/>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 calcmode="lin" valueType="num">
                                      <p:cBhvr additive="base">
                                        <p:cTn id="72" dur="500" fill="hold"/>
                                        <p:tgtEl>
                                          <p:spTgt spid="34"/>
                                        </p:tgtEl>
                                        <p:attrNameLst>
                                          <p:attrName>ppt_x</p:attrName>
                                        </p:attrNameLst>
                                      </p:cBhvr>
                                      <p:tavLst>
                                        <p:tav tm="0">
                                          <p:val>
                                            <p:strVal val="#ppt_x"/>
                                          </p:val>
                                        </p:tav>
                                        <p:tav tm="100000">
                                          <p:val>
                                            <p:strVal val="#ppt_x"/>
                                          </p:val>
                                        </p:tav>
                                      </p:tavLst>
                                    </p:anim>
                                    <p:anim calcmode="lin" valueType="num">
                                      <p:cBhvr additive="base">
                                        <p:cTn id="73" dur="500" fill="hold"/>
                                        <p:tgtEl>
                                          <p:spTgt spid="34"/>
                                        </p:tgtEl>
                                        <p:attrNameLst>
                                          <p:attrName>ppt_y</p:attrName>
                                        </p:attrNameLst>
                                      </p:cBhvr>
                                      <p:tavLst>
                                        <p:tav tm="0">
                                          <p:val>
                                            <p:strVal val="1+#ppt_h/2"/>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1000"/>
                                        <p:tgtEl>
                                          <p:spTgt spid="29"/>
                                        </p:tgtEl>
                                      </p:cBhvr>
                                    </p:animEffect>
                                    <p:anim calcmode="lin" valueType="num">
                                      <p:cBhvr>
                                        <p:cTn id="77" dur="1000" fill="hold"/>
                                        <p:tgtEl>
                                          <p:spTgt spid="29"/>
                                        </p:tgtEl>
                                        <p:attrNameLst>
                                          <p:attrName>ppt_x</p:attrName>
                                        </p:attrNameLst>
                                      </p:cBhvr>
                                      <p:tavLst>
                                        <p:tav tm="0">
                                          <p:val>
                                            <p:strVal val="#ppt_x"/>
                                          </p:val>
                                        </p:tav>
                                        <p:tav tm="100000">
                                          <p:val>
                                            <p:strVal val="#ppt_x"/>
                                          </p:val>
                                        </p:tav>
                                      </p:tavLst>
                                    </p:anim>
                                    <p:anim calcmode="lin" valueType="num">
                                      <p:cBhvr>
                                        <p:cTn id="78" dur="1000" fill="hold"/>
                                        <p:tgtEl>
                                          <p:spTgt spid="29"/>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fade">
                                      <p:cBhvr>
                                        <p:cTn id="81" dur="1000"/>
                                        <p:tgtEl>
                                          <p:spTgt spid="31"/>
                                        </p:tgtEl>
                                      </p:cBhvr>
                                    </p:animEffect>
                                    <p:anim calcmode="lin" valueType="num">
                                      <p:cBhvr>
                                        <p:cTn id="82" dur="1000" fill="hold"/>
                                        <p:tgtEl>
                                          <p:spTgt spid="31"/>
                                        </p:tgtEl>
                                        <p:attrNameLst>
                                          <p:attrName>ppt_x</p:attrName>
                                        </p:attrNameLst>
                                      </p:cBhvr>
                                      <p:tavLst>
                                        <p:tav tm="0">
                                          <p:val>
                                            <p:strVal val="#ppt_x"/>
                                          </p:val>
                                        </p:tav>
                                        <p:tav tm="100000">
                                          <p:val>
                                            <p:strVal val="#ppt_x"/>
                                          </p:val>
                                        </p:tav>
                                      </p:tavLst>
                                    </p:anim>
                                    <p:anim calcmode="lin" valueType="num">
                                      <p:cBhvr>
                                        <p:cTn id="83" dur="1000" fill="hold"/>
                                        <p:tgtEl>
                                          <p:spTgt spid="31"/>
                                        </p:tgtEl>
                                        <p:attrNameLst>
                                          <p:attrName>ppt_y</p:attrName>
                                        </p:attrNameLst>
                                      </p:cBhvr>
                                      <p:tavLst>
                                        <p:tav tm="0">
                                          <p:val>
                                            <p:strVal val="#ppt_y+.1"/>
                                          </p:val>
                                        </p:tav>
                                        <p:tav tm="100000">
                                          <p:val>
                                            <p:strVal val="#ppt_y"/>
                                          </p:val>
                                        </p:tav>
                                      </p:tavLst>
                                    </p:anim>
                                  </p:childTnLst>
                                </p:cTn>
                              </p:par>
                            </p:childTnLst>
                          </p:cTn>
                        </p:par>
                        <p:par>
                          <p:cTn id="84" fill="hold">
                            <p:stCondLst>
                              <p:cond delay="1000"/>
                            </p:stCondLst>
                            <p:childTnLst>
                              <p:par>
                                <p:cTn id="85" presetID="2" presetClass="entr" presetSubtype="4" fill="hold" grpId="0" nodeType="afterEffect">
                                  <p:stCondLst>
                                    <p:cond delay="0"/>
                                  </p:stCondLst>
                                  <p:childTnLst>
                                    <p:set>
                                      <p:cBhvr>
                                        <p:cTn id="86" dur="1" fill="hold">
                                          <p:stCondLst>
                                            <p:cond delay="0"/>
                                          </p:stCondLst>
                                        </p:cTn>
                                        <p:tgtEl>
                                          <p:spTgt spid="36"/>
                                        </p:tgtEl>
                                        <p:attrNameLst>
                                          <p:attrName>style.visibility</p:attrName>
                                        </p:attrNameLst>
                                      </p:cBhvr>
                                      <p:to>
                                        <p:strVal val="visible"/>
                                      </p:to>
                                    </p:set>
                                    <p:anim calcmode="lin" valueType="num">
                                      <p:cBhvr additive="base">
                                        <p:cTn id="87" dur="500" fill="hold"/>
                                        <p:tgtEl>
                                          <p:spTgt spid="36"/>
                                        </p:tgtEl>
                                        <p:attrNameLst>
                                          <p:attrName>ppt_x</p:attrName>
                                        </p:attrNameLst>
                                      </p:cBhvr>
                                      <p:tavLst>
                                        <p:tav tm="0">
                                          <p:val>
                                            <p:strVal val="#ppt_x"/>
                                          </p:val>
                                        </p:tav>
                                        <p:tav tm="100000">
                                          <p:val>
                                            <p:strVal val="#ppt_x"/>
                                          </p:val>
                                        </p:tav>
                                      </p:tavLst>
                                    </p:anim>
                                    <p:anim calcmode="lin" valueType="num">
                                      <p:cBhvr additive="base">
                                        <p:cTn id="8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P spid="23" grpId="0" animBg="1"/>
      <p:bldP spid="25" grpId="0" animBg="1"/>
      <p:bldP spid="26" grpId="0"/>
      <p:bldP spid="27" grpId="0"/>
      <p:bldP spid="34" grpId="0"/>
      <p:bldP spid="35"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EE655D0-6F10-4C7A-ABEE-D8F593A91BDB}"/>
              </a:ext>
            </a:extLst>
          </p:cNvPr>
          <p:cNvSpPr>
            <a:spLocks noGrp="1" noChangeArrowheads="1"/>
          </p:cNvSpPr>
          <p:nvPr>
            <p:ph type="title"/>
          </p:nvPr>
        </p:nvSpPr>
        <p:spPr/>
        <p:txBody>
          <a:bodyPr/>
          <a:lstStyle/>
          <a:p>
            <a:pPr algn="ctr"/>
            <a:r>
              <a:rPr lang="en-US" altLang="en-US" sz="3600" dirty="0">
                <a:latin typeface="+mn-lt"/>
              </a:rPr>
              <a:t>Minority distribution</a:t>
            </a:r>
          </a:p>
        </p:txBody>
      </p:sp>
      <p:pic>
        <p:nvPicPr>
          <p:cNvPr id="7" name="Picture 6">
            <a:extLst>
              <a:ext uri="{FF2B5EF4-FFF2-40B4-BE49-F238E27FC236}">
                <a16:creationId xmlns:a16="http://schemas.microsoft.com/office/drawing/2014/main" id="{4AB6C988-EEC0-4DC8-82D5-B4FA32FE8DA5}"/>
              </a:ext>
            </a:extLst>
          </p:cNvPr>
          <p:cNvPicPr>
            <a:picLocks noChangeAspect="1"/>
          </p:cNvPicPr>
          <p:nvPr/>
        </p:nvPicPr>
        <p:blipFill>
          <a:blip r:embed="rId2"/>
          <a:stretch>
            <a:fillRect/>
          </a:stretch>
        </p:blipFill>
        <p:spPr>
          <a:xfrm>
            <a:off x="5590743" y="1427478"/>
            <a:ext cx="3096057" cy="1867161"/>
          </a:xfrm>
          <a:prstGeom prst="rect">
            <a:avLst/>
          </a:prstGeom>
        </p:spPr>
      </p:pic>
      <p:pic>
        <p:nvPicPr>
          <p:cNvPr id="2" name="Picture 1">
            <a:extLst>
              <a:ext uri="{FF2B5EF4-FFF2-40B4-BE49-F238E27FC236}">
                <a16:creationId xmlns:a16="http://schemas.microsoft.com/office/drawing/2014/main" id="{6BCF8CEF-A2F7-4F1B-9C64-483E39214211}"/>
              </a:ext>
            </a:extLst>
          </p:cNvPr>
          <p:cNvPicPr>
            <a:picLocks noChangeAspect="1"/>
          </p:cNvPicPr>
          <p:nvPr/>
        </p:nvPicPr>
        <p:blipFill>
          <a:blip r:embed="rId3"/>
          <a:stretch>
            <a:fillRect/>
          </a:stretch>
        </p:blipFill>
        <p:spPr>
          <a:xfrm>
            <a:off x="76200" y="3543300"/>
            <a:ext cx="4733925" cy="2343150"/>
          </a:xfrm>
          <a:prstGeom prst="rect">
            <a:avLst/>
          </a:prstGeom>
        </p:spPr>
      </p:pic>
      <p:pic>
        <p:nvPicPr>
          <p:cNvPr id="3" name="Picture 2">
            <a:extLst>
              <a:ext uri="{FF2B5EF4-FFF2-40B4-BE49-F238E27FC236}">
                <a16:creationId xmlns:a16="http://schemas.microsoft.com/office/drawing/2014/main" id="{61535491-316F-4568-AC41-40400DAC0B84}"/>
              </a:ext>
            </a:extLst>
          </p:cNvPr>
          <p:cNvPicPr>
            <a:picLocks noChangeAspect="1"/>
          </p:cNvPicPr>
          <p:nvPr/>
        </p:nvPicPr>
        <p:blipFill>
          <a:blip r:embed="rId4"/>
          <a:stretch>
            <a:fillRect/>
          </a:stretch>
        </p:blipFill>
        <p:spPr>
          <a:xfrm>
            <a:off x="219075" y="1797339"/>
            <a:ext cx="4886325" cy="1447800"/>
          </a:xfrm>
          <a:prstGeom prst="rect">
            <a:avLst/>
          </a:prstGeom>
        </p:spPr>
      </p:pic>
      <p:pic>
        <p:nvPicPr>
          <p:cNvPr id="4" name="Picture 3">
            <a:extLst>
              <a:ext uri="{FF2B5EF4-FFF2-40B4-BE49-F238E27FC236}">
                <a16:creationId xmlns:a16="http://schemas.microsoft.com/office/drawing/2014/main" id="{7705560C-B54F-4EA4-A4D6-5C4C2FF1EC2C}"/>
              </a:ext>
            </a:extLst>
          </p:cNvPr>
          <p:cNvPicPr>
            <a:picLocks noChangeAspect="1"/>
          </p:cNvPicPr>
          <p:nvPr/>
        </p:nvPicPr>
        <p:blipFill>
          <a:blip r:embed="rId5"/>
          <a:stretch>
            <a:fillRect/>
          </a:stretch>
        </p:blipFill>
        <p:spPr>
          <a:xfrm>
            <a:off x="5314950" y="3676650"/>
            <a:ext cx="3676650" cy="2114550"/>
          </a:xfrm>
          <a:prstGeom prst="rect">
            <a:avLst/>
          </a:prstGeom>
        </p:spPr>
      </p:pic>
    </p:spTree>
    <p:extLst>
      <p:ext uri="{BB962C8B-B14F-4D97-AF65-F5344CB8AC3E}">
        <p14:creationId xmlns:p14="http://schemas.microsoft.com/office/powerpoint/2010/main" val="263354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168BB57F-73F0-46D4-9843-8286A25E13CB}"/>
              </a:ext>
            </a:extLst>
          </p:cNvPr>
          <p:cNvSpPr>
            <a:spLocks noGrp="1" noChangeArrowheads="1"/>
          </p:cNvSpPr>
          <p:nvPr>
            <p:ph type="title"/>
          </p:nvPr>
        </p:nvSpPr>
        <p:spPr/>
        <p:txBody>
          <a:bodyPr/>
          <a:lstStyle/>
          <a:p>
            <a:pPr algn="ctr"/>
            <a:r>
              <a:rPr lang="en-US" altLang="en-US" sz="3600" dirty="0">
                <a:latin typeface="+mn-lt"/>
              </a:rPr>
              <a:t>Timing characteristics</a:t>
            </a:r>
          </a:p>
        </p:txBody>
      </p:sp>
      <p:grpSp>
        <p:nvGrpSpPr>
          <p:cNvPr id="13" name="Group 12">
            <a:extLst>
              <a:ext uri="{FF2B5EF4-FFF2-40B4-BE49-F238E27FC236}">
                <a16:creationId xmlns:a16="http://schemas.microsoft.com/office/drawing/2014/main" id="{2377EEB4-DD76-4727-A27B-3A3E2D5F0B17}"/>
              </a:ext>
            </a:extLst>
          </p:cNvPr>
          <p:cNvGrpSpPr/>
          <p:nvPr/>
        </p:nvGrpSpPr>
        <p:grpSpPr>
          <a:xfrm>
            <a:off x="247650" y="1020423"/>
            <a:ext cx="4724399" cy="3200399"/>
            <a:chOff x="247650" y="1020423"/>
            <a:chExt cx="4724399" cy="3200399"/>
          </a:xfrm>
        </p:grpSpPr>
        <p:pic>
          <p:nvPicPr>
            <p:cNvPr id="5" name="Picture 4">
              <a:extLst>
                <a:ext uri="{FF2B5EF4-FFF2-40B4-BE49-F238E27FC236}">
                  <a16:creationId xmlns:a16="http://schemas.microsoft.com/office/drawing/2014/main" id="{6AEF9495-BC8C-4F8E-877E-9C57C35D2C2A}"/>
                </a:ext>
              </a:extLst>
            </p:cNvPr>
            <p:cNvPicPr>
              <a:picLocks noChangeAspect="1"/>
            </p:cNvPicPr>
            <p:nvPr/>
          </p:nvPicPr>
          <p:blipFill>
            <a:blip r:embed="rId2"/>
            <a:stretch>
              <a:fillRect/>
            </a:stretch>
          </p:blipFill>
          <p:spPr>
            <a:xfrm>
              <a:off x="247650" y="1020423"/>
              <a:ext cx="4324350" cy="1695450"/>
            </a:xfrm>
            <a:prstGeom prst="rect">
              <a:avLst/>
            </a:prstGeom>
          </p:spPr>
        </p:pic>
        <p:cxnSp>
          <p:nvCxnSpPr>
            <p:cNvPr id="11" name="Straight Connector 10">
              <a:extLst>
                <a:ext uri="{FF2B5EF4-FFF2-40B4-BE49-F238E27FC236}">
                  <a16:creationId xmlns:a16="http://schemas.microsoft.com/office/drawing/2014/main" id="{605616D1-DA00-4C7F-81CE-6F6526DB571D}"/>
                </a:ext>
              </a:extLst>
            </p:cNvPr>
            <p:cNvCxnSpPr>
              <a:cxnSpLocks/>
            </p:cNvCxnSpPr>
            <p:nvPr/>
          </p:nvCxnSpPr>
          <p:spPr>
            <a:xfrm>
              <a:off x="1543050" y="1401423"/>
              <a:ext cx="0" cy="1828931"/>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A4CCCD3-82C7-4417-8648-A3B2642845BE}"/>
                </a:ext>
              </a:extLst>
            </p:cNvPr>
            <p:cNvSpPr txBox="1"/>
            <p:nvPr/>
          </p:nvSpPr>
          <p:spPr>
            <a:xfrm>
              <a:off x="1575295" y="1957291"/>
              <a:ext cx="333746" cy="369332"/>
            </a:xfrm>
            <a:prstGeom prst="rect">
              <a:avLst/>
            </a:prstGeom>
            <a:noFill/>
          </p:spPr>
          <p:txBody>
            <a:bodyPr wrap="none" rtlCol="0">
              <a:spAutoFit/>
            </a:bodyPr>
            <a:lstStyle/>
            <a:p>
              <a:r>
                <a:rPr lang="en-US" dirty="0"/>
                <a:t>t</a:t>
              </a:r>
              <a:r>
                <a:rPr lang="en-US" baseline="-25000" dirty="0"/>
                <a:t>1</a:t>
              </a:r>
            </a:p>
          </p:txBody>
        </p:sp>
        <p:cxnSp>
          <p:nvCxnSpPr>
            <p:cNvPr id="16" name="Straight Connector 15">
              <a:extLst>
                <a:ext uri="{FF2B5EF4-FFF2-40B4-BE49-F238E27FC236}">
                  <a16:creationId xmlns:a16="http://schemas.microsoft.com/office/drawing/2014/main" id="{296A7D3C-9E15-4648-B33F-4F3C6E6BC789}"/>
                </a:ext>
              </a:extLst>
            </p:cNvPr>
            <p:cNvCxnSpPr>
              <a:cxnSpLocks/>
            </p:cNvCxnSpPr>
            <p:nvPr/>
          </p:nvCxnSpPr>
          <p:spPr>
            <a:xfrm>
              <a:off x="933450" y="1858623"/>
              <a:ext cx="609600" cy="0"/>
            </a:xfrm>
            <a:prstGeom prst="line">
              <a:avLst/>
            </a:prstGeom>
            <a:ln w="38100">
              <a:solidFill>
                <a:srgbClr val="00B0F0"/>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700491CA-165A-4CEC-A331-9AED02AD2660}"/>
                </a:ext>
              </a:extLst>
            </p:cNvPr>
            <p:cNvCxnSpPr>
              <a:cxnSpLocks/>
            </p:cNvCxnSpPr>
            <p:nvPr/>
          </p:nvCxnSpPr>
          <p:spPr>
            <a:xfrm>
              <a:off x="1543050" y="2925423"/>
              <a:ext cx="914400" cy="0"/>
            </a:xfrm>
            <a:prstGeom prst="line">
              <a:avLst/>
            </a:prstGeom>
            <a:ln w="38100">
              <a:solidFill>
                <a:srgbClr val="00B0F0"/>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0FF46B2-39D1-4776-B290-FA00373C2721}"/>
                </a:ext>
              </a:extLst>
            </p:cNvPr>
            <p:cNvCxnSpPr>
              <a:cxnSpLocks/>
            </p:cNvCxnSpPr>
            <p:nvPr/>
          </p:nvCxnSpPr>
          <p:spPr>
            <a:xfrm>
              <a:off x="1543050" y="1858623"/>
              <a:ext cx="0" cy="1066800"/>
            </a:xfrm>
            <a:prstGeom prst="line">
              <a:avLst/>
            </a:prstGeom>
            <a:ln w="38100">
              <a:solidFill>
                <a:srgbClr val="00B0F0"/>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8E2188C-9C1D-4D75-86D8-421DBF2289C4}"/>
                </a:ext>
              </a:extLst>
            </p:cNvPr>
            <p:cNvCxnSpPr>
              <a:cxnSpLocks/>
            </p:cNvCxnSpPr>
            <p:nvPr/>
          </p:nvCxnSpPr>
          <p:spPr>
            <a:xfrm>
              <a:off x="2457450" y="1401423"/>
              <a:ext cx="0" cy="167640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5" name="Arc 24">
              <a:extLst>
                <a:ext uri="{FF2B5EF4-FFF2-40B4-BE49-F238E27FC236}">
                  <a16:creationId xmlns:a16="http://schemas.microsoft.com/office/drawing/2014/main" id="{89FD6B9B-0F94-4310-B9D5-0899CA0ABB94}"/>
                </a:ext>
              </a:extLst>
            </p:cNvPr>
            <p:cNvSpPr/>
            <p:nvPr/>
          </p:nvSpPr>
          <p:spPr>
            <a:xfrm rot="10800000" flipV="1">
              <a:off x="2382192" y="2315823"/>
              <a:ext cx="2589857" cy="1904999"/>
            </a:xfrm>
            <a:prstGeom prst="arc">
              <a:avLst>
                <a:gd name="adj1" fmla="val 15707822"/>
                <a:gd name="adj2" fmla="val 20705446"/>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TextBox 25">
              <a:extLst>
                <a:ext uri="{FF2B5EF4-FFF2-40B4-BE49-F238E27FC236}">
                  <a16:creationId xmlns:a16="http://schemas.microsoft.com/office/drawing/2014/main" id="{B95A9296-8185-4EAE-877C-0E8695A06F60}"/>
                </a:ext>
              </a:extLst>
            </p:cNvPr>
            <p:cNvSpPr txBox="1"/>
            <p:nvPr/>
          </p:nvSpPr>
          <p:spPr>
            <a:xfrm>
              <a:off x="2520433" y="1955203"/>
              <a:ext cx="333746" cy="369332"/>
            </a:xfrm>
            <a:prstGeom prst="rect">
              <a:avLst/>
            </a:prstGeom>
            <a:noFill/>
          </p:spPr>
          <p:txBody>
            <a:bodyPr wrap="none" rtlCol="0">
              <a:spAutoFit/>
            </a:bodyPr>
            <a:lstStyle/>
            <a:p>
              <a:r>
                <a:rPr lang="en-US" dirty="0"/>
                <a:t>t</a:t>
              </a:r>
              <a:r>
                <a:rPr lang="en-US" baseline="-25000" dirty="0"/>
                <a:t>2</a:t>
              </a:r>
            </a:p>
          </p:txBody>
        </p:sp>
        <p:sp>
          <p:nvSpPr>
            <p:cNvPr id="27" name="TextBox 26">
              <a:extLst>
                <a:ext uri="{FF2B5EF4-FFF2-40B4-BE49-F238E27FC236}">
                  <a16:creationId xmlns:a16="http://schemas.microsoft.com/office/drawing/2014/main" id="{ADE47D4C-6B0B-4AFB-858C-30D4320D6D31}"/>
                </a:ext>
              </a:extLst>
            </p:cNvPr>
            <p:cNvSpPr txBox="1"/>
            <p:nvPr/>
          </p:nvSpPr>
          <p:spPr>
            <a:xfrm>
              <a:off x="3708895" y="1914359"/>
              <a:ext cx="333746" cy="369332"/>
            </a:xfrm>
            <a:prstGeom prst="rect">
              <a:avLst/>
            </a:prstGeom>
            <a:noFill/>
          </p:spPr>
          <p:txBody>
            <a:bodyPr wrap="none" rtlCol="0">
              <a:spAutoFit/>
            </a:bodyPr>
            <a:lstStyle/>
            <a:p>
              <a:r>
                <a:rPr lang="en-US" dirty="0"/>
                <a:t>t</a:t>
              </a:r>
              <a:r>
                <a:rPr lang="en-US" baseline="-25000" dirty="0"/>
                <a:t>3</a:t>
              </a:r>
            </a:p>
          </p:txBody>
        </p:sp>
        <p:cxnSp>
          <p:nvCxnSpPr>
            <p:cNvPr id="28" name="Straight Connector 27">
              <a:extLst>
                <a:ext uri="{FF2B5EF4-FFF2-40B4-BE49-F238E27FC236}">
                  <a16:creationId xmlns:a16="http://schemas.microsoft.com/office/drawing/2014/main" id="{CB40A142-C1EC-4F21-867E-58B065463461}"/>
                </a:ext>
              </a:extLst>
            </p:cNvPr>
            <p:cNvCxnSpPr>
              <a:cxnSpLocks/>
            </p:cNvCxnSpPr>
            <p:nvPr/>
          </p:nvCxnSpPr>
          <p:spPr>
            <a:xfrm>
              <a:off x="3676650" y="1401423"/>
              <a:ext cx="4354" cy="167640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795F055-F9D1-4379-934C-7A20A58C8E57}"/>
                </a:ext>
              </a:extLst>
            </p:cNvPr>
            <p:cNvCxnSpPr/>
            <p:nvPr/>
          </p:nvCxnSpPr>
          <p:spPr>
            <a:xfrm>
              <a:off x="1543050" y="3230354"/>
              <a:ext cx="914400" cy="0"/>
            </a:xfrm>
            <a:prstGeom prst="straightConnector1">
              <a:avLst/>
            </a:prstGeom>
            <a:ln>
              <a:prstDash val="sysDot"/>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31" name="Straight Arrow Connector 30">
              <a:extLst>
                <a:ext uri="{FF2B5EF4-FFF2-40B4-BE49-F238E27FC236}">
                  <a16:creationId xmlns:a16="http://schemas.microsoft.com/office/drawing/2014/main" id="{BFF63224-3C10-4C58-91B6-3D766D68A749}"/>
                </a:ext>
              </a:extLst>
            </p:cNvPr>
            <p:cNvCxnSpPr>
              <a:cxnSpLocks/>
            </p:cNvCxnSpPr>
            <p:nvPr/>
          </p:nvCxnSpPr>
          <p:spPr>
            <a:xfrm>
              <a:off x="2502786" y="3224911"/>
              <a:ext cx="1173864" cy="5443"/>
            </a:xfrm>
            <a:prstGeom prst="straightConnector1">
              <a:avLst/>
            </a:prstGeom>
            <a:ln>
              <a:prstDash val="sysDot"/>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34" name="TextBox 33">
              <a:extLst>
                <a:ext uri="{FF2B5EF4-FFF2-40B4-BE49-F238E27FC236}">
                  <a16:creationId xmlns:a16="http://schemas.microsoft.com/office/drawing/2014/main" id="{FC99440F-C1DF-4D32-83B3-8B81DC31CAA6}"/>
                </a:ext>
              </a:extLst>
            </p:cNvPr>
            <p:cNvSpPr txBox="1"/>
            <p:nvPr/>
          </p:nvSpPr>
          <p:spPr>
            <a:xfrm>
              <a:off x="1857345" y="2855579"/>
              <a:ext cx="325730" cy="369332"/>
            </a:xfrm>
            <a:prstGeom prst="rect">
              <a:avLst/>
            </a:prstGeom>
            <a:noFill/>
          </p:spPr>
          <p:txBody>
            <a:bodyPr wrap="none" rtlCol="0">
              <a:spAutoFit/>
            </a:bodyPr>
            <a:lstStyle/>
            <a:p>
              <a:r>
                <a:rPr lang="en-US" dirty="0" err="1"/>
                <a:t>t</a:t>
              </a:r>
              <a:r>
                <a:rPr lang="en-US" baseline="-25000" dirty="0" err="1"/>
                <a:t>s</a:t>
              </a:r>
              <a:endParaRPr lang="en-US" baseline="-25000" dirty="0"/>
            </a:p>
          </p:txBody>
        </p:sp>
        <p:sp>
          <p:nvSpPr>
            <p:cNvPr id="35" name="TextBox 34">
              <a:extLst>
                <a:ext uri="{FF2B5EF4-FFF2-40B4-BE49-F238E27FC236}">
                  <a16:creationId xmlns:a16="http://schemas.microsoft.com/office/drawing/2014/main" id="{4AA7ECFA-3795-4AC9-8A77-044EF45A27C5}"/>
                </a:ext>
              </a:extLst>
            </p:cNvPr>
            <p:cNvSpPr txBox="1"/>
            <p:nvPr/>
          </p:nvSpPr>
          <p:spPr>
            <a:xfrm>
              <a:off x="2870477" y="2815606"/>
              <a:ext cx="300082" cy="369332"/>
            </a:xfrm>
            <a:prstGeom prst="rect">
              <a:avLst/>
            </a:prstGeom>
            <a:noFill/>
          </p:spPr>
          <p:txBody>
            <a:bodyPr wrap="none" rtlCol="0">
              <a:spAutoFit/>
            </a:bodyPr>
            <a:lstStyle/>
            <a:p>
              <a:r>
                <a:rPr lang="en-US" dirty="0"/>
                <a:t>t</a:t>
              </a:r>
              <a:r>
                <a:rPr lang="en-US" baseline="-25000" dirty="0"/>
                <a:t>r</a:t>
              </a:r>
            </a:p>
          </p:txBody>
        </p:sp>
      </p:grpSp>
      <p:pic>
        <p:nvPicPr>
          <p:cNvPr id="32" name="Picture 31">
            <a:extLst>
              <a:ext uri="{FF2B5EF4-FFF2-40B4-BE49-F238E27FC236}">
                <a16:creationId xmlns:a16="http://schemas.microsoft.com/office/drawing/2014/main" id="{B8E2BCDE-8AEE-4FB7-9DB7-81AB63FA8DA1}"/>
              </a:ext>
            </a:extLst>
          </p:cNvPr>
          <p:cNvPicPr>
            <a:picLocks noChangeAspect="1"/>
          </p:cNvPicPr>
          <p:nvPr/>
        </p:nvPicPr>
        <p:blipFill>
          <a:blip r:embed="rId3"/>
          <a:stretch>
            <a:fillRect/>
          </a:stretch>
        </p:blipFill>
        <p:spPr>
          <a:xfrm>
            <a:off x="4947701" y="1462833"/>
            <a:ext cx="4129531" cy="2043993"/>
          </a:xfrm>
          <a:prstGeom prst="rect">
            <a:avLst/>
          </a:prstGeom>
        </p:spPr>
      </p:pic>
      <p:pic>
        <p:nvPicPr>
          <p:cNvPr id="33" name="Picture 32">
            <a:extLst>
              <a:ext uri="{FF2B5EF4-FFF2-40B4-BE49-F238E27FC236}">
                <a16:creationId xmlns:a16="http://schemas.microsoft.com/office/drawing/2014/main" id="{38FEB437-68B4-4CEA-81A1-FE3C19E8D178}"/>
              </a:ext>
            </a:extLst>
          </p:cNvPr>
          <p:cNvPicPr>
            <a:picLocks noChangeAspect="1"/>
          </p:cNvPicPr>
          <p:nvPr/>
        </p:nvPicPr>
        <p:blipFill>
          <a:blip r:embed="rId4"/>
          <a:stretch>
            <a:fillRect/>
          </a:stretch>
        </p:blipFill>
        <p:spPr>
          <a:xfrm>
            <a:off x="354529" y="4729860"/>
            <a:ext cx="4110591" cy="1217953"/>
          </a:xfrm>
          <a:prstGeom prst="rect">
            <a:avLst/>
          </a:prstGeom>
        </p:spPr>
      </p:pic>
      <p:sp>
        <p:nvSpPr>
          <p:cNvPr id="17" name="Arrow: Left 16">
            <a:extLst>
              <a:ext uri="{FF2B5EF4-FFF2-40B4-BE49-F238E27FC236}">
                <a16:creationId xmlns:a16="http://schemas.microsoft.com/office/drawing/2014/main" id="{C17A2D71-3854-4C62-A102-A33B975543C1}"/>
              </a:ext>
            </a:extLst>
          </p:cNvPr>
          <p:cNvSpPr/>
          <p:nvPr/>
        </p:nvSpPr>
        <p:spPr>
          <a:xfrm rot="19424268">
            <a:off x="3968050" y="3583583"/>
            <a:ext cx="1325938" cy="835005"/>
          </a:xfrm>
          <a:prstGeom prst="leftArrow">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6529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EE655D0-6F10-4C7A-ABEE-D8F593A91BDB}"/>
              </a:ext>
            </a:extLst>
          </p:cNvPr>
          <p:cNvSpPr>
            <a:spLocks noGrp="1" noChangeArrowheads="1"/>
          </p:cNvSpPr>
          <p:nvPr>
            <p:ph type="title"/>
          </p:nvPr>
        </p:nvSpPr>
        <p:spPr/>
        <p:txBody>
          <a:bodyPr/>
          <a:lstStyle/>
          <a:p>
            <a:pPr algn="ctr"/>
            <a:r>
              <a:rPr lang="en-US" altLang="en-US" sz="3600" dirty="0">
                <a:latin typeface="+mn-lt"/>
              </a:rPr>
              <a:t>Diode Capacitance</a:t>
            </a:r>
          </a:p>
        </p:txBody>
      </p:sp>
      <p:pic>
        <p:nvPicPr>
          <p:cNvPr id="7" name="Picture 6">
            <a:extLst>
              <a:ext uri="{FF2B5EF4-FFF2-40B4-BE49-F238E27FC236}">
                <a16:creationId xmlns:a16="http://schemas.microsoft.com/office/drawing/2014/main" id="{4AB6C988-EEC0-4DC8-82D5-B4FA32FE8DA5}"/>
              </a:ext>
            </a:extLst>
          </p:cNvPr>
          <p:cNvPicPr>
            <a:picLocks noChangeAspect="1"/>
          </p:cNvPicPr>
          <p:nvPr/>
        </p:nvPicPr>
        <p:blipFill>
          <a:blip r:embed="rId2"/>
          <a:stretch>
            <a:fillRect/>
          </a:stretch>
        </p:blipFill>
        <p:spPr>
          <a:xfrm>
            <a:off x="5590743" y="1427478"/>
            <a:ext cx="3096057" cy="1867161"/>
          </a:xfrm>
          <a:prstGeom prst="rect">
            <a:avLst/>
          </a:prstGeom>
        </p:spPr>
      </p:pic>
      <p:pic>
        <p:nvPicPr>
          <p:cNvPr id="2" name="Picture 1">
            <a:extLst>
              <a:ext uri="{FF2B5EF4-FFF2-40B4-BE49-F238E27FC236}">
                <a16:creationId xmlns:a16="http://schemas.microsoft.com/office/drawing/2014/main" id="{6BCF8CEF-A2F7-4F1B-9C64-483E39214211}"/>
              </a:ext>
            </a:extLst>
          </p:cNvPr>
          <p:cNvPicPr>
            <a:picLocks noChangeAspect="1"/>
          </p:cNvPicPr>
          <p:nvPr/>
        </p:nvPicPr>
        <p:blipFill>
          <a:blip r:embed="rId3"/>
          <a:stretch>
            <a:fillRect/>
          </a:stretch>
        </p:blipFill>
        <p:spPr>
          <a:xfrm>
            <a:off x="76200" y="3543300"/>
            <a:ext cx="4733925" cy="2343150"/>
          </a:xfrm>
          <a:prstGeom prst="rect">
            <a:avLst/>
          </a:prstGeom>
        </p:spPr>
      </p:pic>
      <p:pic>
        <p:nvPicPr>
          <p:cNvPr id="3" name="Picture 2">
            <a:extLst>
              <a:ext uri="{FF2B5EF4-FFF2-40B4-BE49-F238E27FC236}">
                <a16:creationId xmlns:a16="http://schemas.microsoft.com/office/drawing/2014/main" id="{61535491-316F-4568-AC41-40400DAC0B84}"/>
              </a:ext>
            </a:extLst>
          </p:cNvPr>
          <p:cNvPicPr>
            <a:picLocks noChangeAspect="1"/>
          </p:cNvPicPr>
          <p:nvPr/>
        </p:nvPicPr>
        <p:blipFill>
          <a:blip r:embed="rId4"/>
          <a:stretch>
            <a:fillRect/>
          </a:stretch>
        </p:blipFill>
        <p:spPr>
          <a:xfrm>
            <a:off x="219075" y="1797339"/>
            <a:ext cx="4886325" cy="1447800"/>
          </a:xfrm>
          <a:prstGeom prst="rect">
            <a:avLst/>
          </a:prstGeom>
        </p:spPr>
      </p:pic>
      <p:pic>
        <p:nvPicPr>
          <p:cNvPr id="4" name="Picture 3">
            <a:extLst>
              <a:ext uri="{FF2B5EF4-FFF2-40B4-BE49-F238E27FC236}">
                <a16:creationId xmlns:a16="http://schemas.microsoft.com/office/drawing/2014/main" id="{7705560C-B54F-4EA4-A4D6-5C4C2FF1EC2C}"/>
              </a:ext>
            </a:extLst>
          </p:cNvPr>
          <p:cNvPicPr>
            <a:picLocks noChangeAspect="1"/>
          </p:cNvPicPr>
          <p:nvPr/>
        </p:nvPicPr>
        <p:blipFill>
          <a:blip r:embed="rId5"/>
          <a:stretch>
            <a:fillRect/>
          </a:stretch>
        </p:blipFill>
        <p:spPr>
          <a:xfrm>
            <a:off x="5314950" y="3676650"/>
            <a:ext cx="3676650" cy="2114550"/>
          </a:xfrm>
          <a:prstGeom prst="rect">
            <a:avLst/>
          </a:prstGeom>
        </p:spPr>
      </p:pic>
      <p:sp>
        <p:nvSpPr>
          <p:cNvPr id="5" name="Oval 4">
            <a:extLst>
              <a:ext uri="{FF2B5EF4-FFF2-40B4-BE49-F238E27FC236}">
                <a16:creationId xmlns:a16="http://schemas.microsoft.com/office/drawing/2014/main" id="{72F34378-83E6-403E-84D4-1C66B656962A}"/>
              </a:ext>
            </a:extLst>
          </p:cNvPr>
          <p:cNvSpPr/>
          <p:nvPr/>
        </p:nvSpPr>
        <p:spPr>
          <a:xfrm>
            <a:off x="2133600" y="1524000"/>
            <a:ext cx="838200" cy="201930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E119E98-540E-4861-9295-7C4775281B65}"/>
              </a:ext>
            </a:extLst>
          </p:cNvPr>
          <p:cNvSpPr/>
          <p:nvPr/>
        </p:nvSpPr>
        <p:spPr>
          <a:xfrm>
            <a:off x="6743700" y="1225839"/>
            <a:ext cx="838200" cy="201930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CF7EB4E-178D-46E6-A791-0FBA04A395FB}"/>
              </a:ext>
            </a:extLst>
          </p:cNvPr>
          <p:cNvSpPr/>
          <p:nvPr/>
        </p:nvSpPr>
        <p:spPr>
          <a:xfrm>
            <a:off x="6991350" y="3639562"/>
            <a:ext cx="342900" cy="1618238"/>
          </a:xfrm>
          <a:prstGeom prst="ellipse">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6C797B6-50E3-4E91-944D-92ED265545E7}"/>
              </a:ext>
            </a:extLst>
          </p:cNvPr>
          <p:cNvSpPr/>
          <p:nvPr/>
        </p:nvSpPr>
        <p:spPr>
          <a:xfrm>
            <a:off x="2257425" y="3518478"/>
            <a:ext cx="590550" cy="2457450"/>
          </a:xfrm>
          <a:prstGeom prst="ellipse">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906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3A9D5D34-28EE-4160-8FC2-20055D2CAF2F}"/>
              </a:ext>
            </a:extLst>
          </p:cNvPr>
          <p:cNvSpPr>
            <a:spLocks noGrp="1" noChangeArrowheads="1"/>
          </p:cNvSpPr>
          <p:nvPr>
            <p:ph type="title"/>
          </p:nvPr>
        </p:nvSpPr>
        <p:spPr/>
        <p:txBody>
          <a:bodyPr/>
          <a:lstStyle/>
          <a:p>
            <a:pPr algn="ctr"/>
            <a:r>
              <a:rPr lang="en-US" altLang="en-US" sz="3600" dirty="0">
                <a:latin typeface="Verdana" panose="020B0604030504040204" pitchFamily="34" charset="0"/>
                <a:ea typeface="Verdana" panose="020B0604030504040204" pitchFamily="34" charset="0"/>
                <a:cs typeface="Verdana" panose="020B0604030504040204" pitchFamily="34" charset="0"/>
              </a:rPr>
              <a:t>Diode Capacitance</a:t>
            </a:r>
          </a:p>
        </p:txBody>
      </p:sp>
      <mc:AlternateContent xmlns:mc="http://schemas.openxmlformats.org/markup-compatibility/2006" xmlns:a14="http://schemas.microsoft.com/office/drawing/2010/main">
        <mc:Choice Requires="a14">
          <p:sp>
            <p:nvSpPr>
              <p:cNvPr id="7" name="Object 7">
                <a:extLst>
                  <a:ext uri="{FF2B5EF4-FFF2-40B4-BE49-F238E27FC236}">
                    <a16:creationId xmlns:a16="http://schemas.microsoft.com/office/drawing/2014/main" id="{73A45906-4BB6-4240-BCC2-A137452FB989}"/>
                  </a:ext>
                </a:extLst>
              </p:cNvPr>
              <p:cNvSpPr txBox="1"/>
              <p:nvPr/>
            </p:nvSpPr>
            <p:spPr bwMode="auto">
              <a:xfrm>
                <a:off x="1143000" y="1395810"/>
                <a:ext cx="2209800" cy="1139825"/>
              </a:xfrm>
              <a:prstGeom prst="rect">
                <a:avLst/>
              </a:prstGeom>
              <a:noFill/>
              <a:ln w="28575">
                <a:noFill/>
                <a:miter lim="800000"/>
                <a:headEnd/>
                <a:tailEnd/>
              </a:ln>
              <a:effectLst/>
            </p:spPr>
            <p:txBody>
              <a:bodyPr>
                <a:normAutofit/>
              </a:bodyPr>
              <a:lstStyle/>
              <a:p>
                <a:pPr/>
                <a14:m>
                  <m:oMathPara xmlns:m="http://schemas.openxmlformats.org/officeDocument/2006/math">
                    <m:oMathParaPr>
                      <m:jc m:val="left"/>
                    </m:oMathParaPr>
                    <m:oMath xmlns:m="http://schemas.openxmlformats.org/officeDocument/2006/math">
                      <m:r>
                        <a:rPr lang="en-US" sz="3600" i="1">
                          <a:solidFill>
                            <a:srgbClr val="000000"/>
                          </a:solidFill>
                          <a:latin typeface="Cambria Math" panose="02040503050406030204" pitchFamily="18" charset="0"/>
                        </a:rPr>
                        <m:t>𝐶</m:t>
                      </m:r>
                      <m:r>
                        <a:rPr lang="en-US" sz="3600" i="1">
                          <a:solidFill>
                            <a:srgbClr val="000000"/>
                          </a:solidFill>
                          <a:latin typeface="Cambria Math" panose="02040503050406030204" pitchFamily="18" charset="0"/>
                        </a:rPr>
                        <m:t>=</m:t>
                      </m:r>
                      <m:r>
                        <a:rPr lang="en-US" sz="3600" i="1">
                          <a:solidFill>
                            <a:srgbClr val="000000"/>
                          </a:solidFill>
                          <a:latin typeface="Cambria Math" panose="02040503050406030204" pitchFamily="18" charset="0"/>
                        </a:rPr>
                        <m:t>𝐴</m:t>
                      </m:r>
                      <m:f>
                        <m:fPr>
                          <m:ctrlPr>
                            <a:rPr lang="en-US" sz="3600" i="1">
                              <a:solidFill>
                                <a:srgbClr val="000000"/>
                              </a:solidFill>
                              <a:latin typeface="Cambria Math" panose="02040503050406030204" pitchFamily="18" charset="0"/>
                            </a:rPr>
                          </m:ctrlPr>
                        </m:fPr>
                        <m:num>
                          <m:r>
                            <m:rPr>
                              <m:sty m:val="p"/>
                            </m:rPr>
                            <a:rPr lang="el-GR" sz="3600" i="1">
                              <a:solidFill>
                                <a:srgbClr val="000000"/>
                              </a:solidFill>
                              <a:latin typeface="Cambria Math" panose="02040503050406030204" pitchFamily="18" charset="0"/>
                            </a:rPr>
                            <m:t>ε</m:t>
                          </m:r>
                        </m:num>
                        <m:den>
                          <m:r>
                            <a:rPr lang="en-US" sz="3600" i="1">
                              <a:solidFill>
                                <a:srgbClr val="000000"/>
                              </a:solidFill>
                              <a:latin typeface="Cambria Math" panose="02040503050406030204" pitchFamily="18" charset="0"/>
                            </a:rPr>
                            <m:t>𝑊</m:t>
                          </m:r>
                        </m:den>
                      </m:f>
                    </m:oMath>
                  </m:oMathPara>
                </a14:m>
                <a:endParaRPr lang="en-US" sz="3600" dirty="0"/>
              </a:p>
            </p:txBody>
          </p:sp>
        </mc:Choice>
        <mc:Fallback xmlns="">
          <p:sp>
            <p:nvSpPr>
              <p:cNvPr id="7" name="Object 7">
                <a:extLst>
                  <a:ext uri="{FF2B5EF4-FFF2-40B4-BE49-F238E27FC236}">
                    <a16:creationId xmlns:a16="http://schemas.microsoft.com/office/drawing/2014/main" id="{73A45906-4BB6-4240-BCC2-A137452FB989}"/>
                  </a:ext>
                </a:extLst>
              </p:cNvPr>
              <p:cNvSpPr txBox="1">
                <a:spLocks noRot="1" noChangeAspect="1" noMove="1" noResize="1" noEditPoints="1" noAdjustHandles="1" noChangeArrowheads="1" noChangeShapeType="1" noTextEdit="1"/>
              </p:cNvSpPr>
              <p:nvPr/>
            </p:nvSpPr>
            <p:spPr bwMode="auto">
              <a:xfrm>
                <a:off x="1143000" y="1395810"/>
                <a:ext cx="2209800" cy="1139825"/>
              </a:xfrm>
              <a:prstGeom prst="rect">
                <a:avLst/>
              </a:prstGeom>
              <a:blipFill>
                <a:blip r:embed="rId2"/>
                <a:stretch>
                  <a:fillRect/>
                </a:stretch>
              </a:blipFill>
              <a:ln w="2857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bject 7">
                <a:extLst>
                  <a:ext uri="{FF2B5EF4-FFF2-40B4-BE49-F238E27FC236}">
                    <a16:creationId xmlns:a16="http://schemas.microsoft.com/office/drawing/2014/main" id="{44BD445A-8045-4BBC-AE5F-90D20099A5F8}"/>
                  </a:ext>
                </a:extLst>
              </p:cNvPr>
              <p:cNvSpPr txBox="1"/>
              <p:nvPr/>
            </p:nvSpPr>
            <p:spPr bwMode="auto">
              <a:xfrm>
                <a:off x="3960222" y="1675626"/>
                <a:ext cx="4648201" cy="1321723"/>
              </a:xfrm>
              <a:prstGeom prst="rect">
                <a:avLst/>
              </a:prstGeom>
              <a:noFill/>
              <a:ln w="28575">
                <a:noFill/>
                <a:miter lim="800000"/>
                <a:headEnd/>
                <a:tailEnd/>
              </a:ln>
              <a:effectLst/>
            </p:spPr>
            <p:txBody>
              <a:bodyPr>
                <a:normAutofit/>
              </a:bodyPr>
              <a:lstStyle/>
              <a:p>
                <a14:m>
                  <m:oMath xmlns:m="http://schemas.openxmlformats.org/officeDocument/2006/math">
                    <m:r>
                      <a:rPr lang="en-US" sz="3200" b="0" i="1" smtClean="0">
                        <a:solidFill>
                          <a:srgbClr val="000000"/>
                        </a:solidFill>
                        <a:latin typeface="Cambria Math" panose="02040503050406030204" pitchFamily="18" charset="0"/>
                      </a:rPr>
                      <m:t>𝑊</m:t>
                    </m:r>
                    <m:r>
                      <a:rPr lang="en-US" sz="3200" i="1">
                        <a:solidFill>
                          <a:srgbClr val="000000"/>
                        </a:solidFill>
                        <a:latin typeface="Cambria Math" panose="02040503050406030204" pitchFamily="18" charset="0"/>
                      </a:rPr>
                      <m:t>=</m:t>
                    </m:r>
                    <m:rad>
                      <m:radPr>
                        <m:degHide m:val="on"/>
                        <m:ctrlPr>
                          <a:rPr lang="en-US" sz="3200" i="1" smtClean="0">
                            <a:solidFill>
                              <a:srgbClr val="000000"/>
                            </a:solidFill>
                            <a:latin typeface="Cambria Math" panose="02040503050406030204" pitchFamily="18" charset="0"/>
                          </a:rPr>
                        </m:ctrlPr>
                      </m:radPr>
                      <m:deg/>
                      <m:e>
                        <m:f>
                          <m:fPr>
                            <m:ctrlPr>
                              <a:rPr lang="en-US" sz="3200" i="1" smtClean="0">
                                <a:solidFill>
                                  <a:srgbClr val="000000"/>
                                </a:solidFill>
                                <a:latin typeface="Cambria Math" panose="02040503050406030204" pitchFamily="18" charset="0"/>
                              </a:rPr>
                            </m:ctrlPr>
                          </m:fPr>
                          <m:num>
                            <m:r>
                              <a:rPr lang="en-US" sz="3200" i="1">
                                <a:solidFill>
                                  <a:srgbClr val="000000"/>
                                </a:solidFill>
                                <a:latin typeface="Cambria Math" panose="02040503050406030204" pitchFamily="18" charset="0"/>
                              </a:rPr>
                              <m:t>2</m:t>
                            </m:r>
                            <m:r>
                              <a:rPr lang="en-US" sz="3200" i="1">
                                <a:solidFill>
                                  <a:srgbClr val="000000"/>
                                </a:solidFill>
                                <a:latin typeface="Cambria Math" panose="02040503050406030204" pitchFamily="18" charset="0"/>
                                <a:ea typeface="Cambria Math" panose="02040503050406030204" pitchFamily="18" charset="0"/>
                              </a:rPr>
                              <m:t>𝜀</m:t>
                            </m:r>
                            <m:sSub>
                              <m:sSubPr>
                                <m:ctrlPr>
                                  <a:rPr lang="en-US" sz="3200" i="1">
                                    <a:solidFill>
                                      <a:srgbClr val="000000"/>
                                    </a:solidFill>
                                    <a:latin typeface="Cambria Math" panose="02040503050406030204" pitchFamily="18" charset="0"/>
                                    <a:ea typeface="Cambria Math" panose="02040503050406030204" pitchFamily="18" charset="0"/>
                                  </a:rPr>
                                </m:ctrlPr>
                              </m:sSubPr>
                              <m:e>
                                <m:r>
                                  <a:rPr lang="en-US" sz="3200" b="0" i="1" smtClean="0">
                                    <a:solidFill>
                                      <a:srgbClr val="000000"/>
                                    </a:solidFill>
                                    <a:latin typeface="Cambria Math" panose="02040503050406030204" pitchFamily="18" charset="0"/>
                                    <a:ea typeface="Cambria Math" panose="02040503050406030204" pitchFamily="18" charset="0"/>
                                  </a:rPr>
                                  <m:t>(</m:t>
                                </m:r>
                                <m:r>
                                  <a:rPr lang="en-US" sz="3200" i="1">
                                    <a:solidFill>
                                      <a:srgbClr val="000000"/>
                                    </a:solidFill>
                                    <a:latin typeface="Cambria Math" panose="02040503050406030204" pitchFamily="18" charset="0"/>
                                    <a:ea typeface="Cambria Math" panose="02040503050406030204" pitchFamily="18" charset="0"/>
                                  </a:rPr>
                                  <m:t>𝑉</m:t>
                                </m:r>
                              </m:e>
                              <m:sub>
                                <m:r>
                                  <a:rPr lang="en-US" sz="3200" i="1">
                                    <a:solidFill>
                                      <a:srgbClr val="000000"/>
                                    </a:solidFill>
                                    <a:latin typeface="Cambria Math" panose="02040503050406030204" pitchFamily="18" charset="0"/>
                                    <a:ea typeface="Cambria Math" panose="02040503050406030204" pitchFamily="18" charset="0"/>
                                  </a:rPr>
                                  <m:t>0</m:t>
                                </m:r>
                              </m:sub>
                            </m:sSub>
                            <m:r>
                              <a:rPr lang="en-US" sz="3200" b="0" i="1" smtClean="0">
                                <a:solidFill>
                                  <a:srgbClr val="000000"/>
                                </a:solidFill>
                                <a:latin typeface="Cambria Math" panose="02040503050406030204" pitchFamily="18" charset="0"/>
                                <a:ea typeface="Cambria Math" panose="02040503050406030204" pitchFamily="18" charset="0"/>
                              </a:rPr>
                              <m:t>+</m:t>
                            </m:r>
                            <m:r>
                              <a:rPr lang="en-US" sz="3200" b="0" i="1" smtClean="0">
                                <a:solidFill>
                                  <a:srgbClr val="000000"/>
                                </a:solidFill>
                                <a:latin typeface="Cambria Math" panose="02040503050406030204" pitchFamily="18" charset="0"/>
                                <a:ea typeface="Cambria Math" panose="02040503050406030204" pitchFamily="18" charset="0"/>
                              </a:rPr>
                              <m:t>𝑉𝑅</m:t>
                            </m:r>
                            <m:r>
                              <a:rPr lang="en-US" sz="3200" b="0" i="1" smtClean="0">
                                <a:solidFill>
                                  <a:srgbClr val="000000"/>
                                </a:solidFill>
                                <a:latin typeface="Cambria Math" panose="02040503050406030204" pitchFamily="18" charset="0"/>
                                <a:ea typeface="Cambria Math" panose="02040503050406030204" pitchFamily="18" charset="0"/>
                              </a:rPr>
                              <m:t>)</m:t>
                            </m:r>
                          </m:num>
                          <m:den>
                            <m:r>
                              <a:rPr lang="en-US" sz="3200" b="0" i="1" smtClean="0">
                                <a:solidFill>
                                  <a:srgbClr val="000000"/>
                                </a:solidFill>
                                <a:latin typeface="Cambria Math" panose="02040503050406030204" pitchFamily="18" charset="0"/>
                              </a:rPr>
                              <m:t>𝑞</m:t>
                            </m:r>
                          </m:den>
                        </m:f>
                        <m:r>
                          <a:rPr lang="en-US" sz="3200" b="0" i="1" smtClean="0">
                            <a:solidFill>
                              <a:srgbClr val="000000"/>
                            </a:solidFill>
                            <a:latin typeface="Cambria Math" panose="02040503050406030204" pitchFamily="18" charset="0"/>
                          </a:rPr>
                          <m:t>(</m:t>
                        </m:r>
                        <m:f>
                          <m:fPr>
                            <m:ctrlPr>
                              <a:rPr lang="en-US" sz="3200" i="1">
                                <a:solidFill>
                                  <a:srgbClr val="000000"/>
                                </a:solidFill>
                                <a:latin typeface="Cambria Math" panose="02040503050406030204" pitchFamily="18" charset="0"/>
                              </a:rPr>
                            </m:ctrlPr>
                          </m:fPr>
                          <m:num>
                            <m:r>
                              <a:rPr lang="en-US" sz="3200" i="1">
                                <a:solidFill>
                                  <a:srgbClr val="000000"/>
                                </a:solidFill>
                                <a:latin typeface="Cambria Math" panose="02040503050406030204" pitchFamily="18" charset="0"/>
                              </a:rPr>
                              <m:t>𝑁</m:t>
                            </m:r>
                            <m:r>
                              <a:rPr lang="en-US" sz="3200" i="1" baseline="-25000">
                                <a:solidFill>
                                  <a:srgbClr val="000000"/>
                                </a:solidFill>
                                <a:latin typeface="Cambria Math" panose="02040503050406030204" pitchFamily="18" charset="0"/>
                              </a:rPr>
                              <m:t>𝐴</m:t>
                            </m:r>
                            <m:sSub>
                              <m:sSubPr>
                                <m:ctrlPr>
                                  <a:rPr lang="en-US" sz="3200" i="1" smtClean="0">
                                    <a:solidFill>
                                      <a:srgbClr val="000000"/>
                                    </a:solidFill>
                                    <a:latin typeface="Cambria Math" panose="02040503050406030204" pitchFamily="18" charset="0"/>
                                  </a:rPr>
                                </m:ctrlPr>
                              </m:sSubPr>
                              <m:e>
                                <m:r>
                                  <a:rPr lang="en-US" sz="3200" b="0" i="1" smtClean="0">
                                    <a:solidFill>
                                      <a:srgbClr val="000000"/>
                                    </a:solidFill>
                                    <a:latin typeface="Cambria Math" panose="02040503050406030204" pitchFamily="18" charset="0"/>
                                  </a:rPr>
                                  <m:t>+</m:t>
                                </m:r>
                                <m:r>
                                  <a:rPr lang="en-US" sz="3200" b="0" i="1" smtClean="0">
                                    <a:solidFill>
                                      <a:srgbClr val="000000"/>
                                    </a:solidFill>
                                    <a:latin typeface="Cambria Math" panose="02040503050406030204" pitchFamily="18" charset="0"/>
                                  </a:rPr>
                                  <m:t>𝑁</m:t>
                                </m:r>
                              </m:e>
                              <m:sub>
                                <m:r>
                                  <a:rPr lang="en-US" sz="3200" b="0" i="1" smtClean="0">
                                    <a:solidFill>
                                      <a:srgbClr val="000000"/>
                                    </a:solidFill>
                                    <a:latin typeface="Cambria Math" panose="02040503050406030204" pitchFamily="18" charset="0"/>
                                  </a:rPr>
                                  <m:t>𝐷</m:t>
                                </m:r>
                              </m:sub>
                            </m:sSub>
                          </m:num>
                          <m:den>
                            <m:r>
                              <a:rPr lang="en-US" sz="3200" i="1">
                                <a:solidFill>
                                  <a:srgbClr val="000000"/>
                                </a:solidFill>
                                <a:latin typeface="Cambria Math" panose="02040503050406030204" pitchFamily="18" charset="0"/>
                              </a:rPr>
                              <m:t>𝑁</m:t>
                            </m:r>
                            <m:r>
                              <a:rPr lang="en-US" sz="3200" i="1" baseline="-25000">
                                <a:solidFill>
                                  <a:srgbClr val="000000"/>
                                </a:solidFill>
                                <a:latin typeface="Cambria Math" panose="02040503050406030204" pitchFamily="18" charset="0"/>
                              </a:rPr>
                              <m:t>𝐴</m:t>
                            </m:r>
                            <m:r>
                              <a:rPr lang="en-US" sz="3200" b="0" i="1" smtClean="0">
                                <a:solidFill>
                                  <a:srgbClr val="000000"/>
                                </a:solidFill>
                                <a:latin typeface="Cambria Math" panose="02040503050406030204" pitchFamily="18" charset="0"/>
                              </a:rPr>
                              <m:t>. </m:t>
                            </m:r>
                            <m:sSub>
                              <m:sSubPr>
                                <m:ctrlPr>
                                  <a:rPr lang="en-US" sz="3200" b="0" i="1" smtClean="0">
                                    <a:solidFill>
                                      <a:srgbClr val="000000"/>
                                    </a:solidFill>
                                    <a:latin typeface="Cambria Math" panose="02040503050406030204" pitchFamily="18" charset="0"/>
                                  </a:rPr>
                                </m:ctrlPr>
                              </m:sSubPr>
                              <m:e>
                                <m:r>
                                  <a:rPr lang="en-US" sz="3200" b="0" i="1" smtClean="0">
                                    <a:solidFill>
                                      <a:srgbClr val="000000"/>
                                    </a:solidFill>
                                    <a:latin typeface="Cambria Math" panose="02040503050406030204" pitchFamily="18" charset="0"/>
                                  </a:rPr>
                                  <m:t>𝑁</m:t>
                                </m:r>
                              </m:e>
                              <m:sub>
                                <m:r>
                                  <a:rPr lang="en-US" sz="3200" b="0" i="1" smtClean="0">
                                    <a:solidFill>
                                      <a:srgbClr val="000000"/>
                                    </a:solidFill>
                                    <a:latin typeface="Cambria Math" panose="02040503050406030204" pitchFamily="18" charset="0"/>
                                  </a:rPr>
                                  <m:t>𝐷</m:t>
                                </m:r>
                              </m:sub>
                            </m:sSub>
                          </m:den>
                        </m:f>
                      </m:e>
                    </m:rad>
                  </m:oMath>
                </a14:m>
                <a:r>
                  <a:rPr lang="en-US" sz="3200" dirty="0"/>
                  <a:t>)</a:t>
                </a:r>
              </a:p>
            </p:txBody>
          </p:sp>
        </mc:Choice>
        <mc:Fallback xmlns="">
          <p:sp>
            <p:nvSpPr>
              <p:cNvPr id="8" name="Object 7">
                <a:extLst>
                  <a:ext uri="{FF2B5EF4-FFF2-40B4-BE49-F238E27FC236}">
                    <a16:creationId xmlns:a16="http://schemas.microsoft.com/office/drawing/2014/main" id="{44BD445A-8045-4BBC-AE5F-90D20099A5F8}"/>
                  </a:ext>
                </a:extLst>
              </p:cNvPr>
              <p:cNvSpPr txBox="1">
                <a:spLocks noRot="1" noChangeAspect="1" noMove="1" noResize="1" noEditPoints="1" noAdjustHandles="1" noChangeArrowheads="1" noChangeShapeType="1" noTextEdit="1"/>
              </p:cNvSpPr>
              <p:nvPr/>
            </p:nvSpPr>
            <p:spPr bwMode="auto">
              <a:xfrm>
                <a:off x="3960222" y="1675626"/>
                <a:ext cx="4648201" cy="1321723"/>
              </a:xfrm>
              <a:prstGeom prst="rect">
                <a:avLst/>
              </a:prstGeom>
              <a:blipFill>
                <a:blip r:embed="rId3"/>
                <a:stretch>
                  <a:fillRect/>
                </a:stretch>
              </a:blipFill>
              <a:ln w="2857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bject 7">
                <a:extLst>
                  <a:ext uri="{FF2B5EF4-FFF2-40B4-BE49-F238E27FC236}">
                    <a16:creationId xmlns:a16="http://schemas.microsoft.com/office/drawing/2014/main" id="{89C40FB4-3832-4763-B6B3-C07D82D664B7}"/>
                  </a:ext>
                </a:extLst>
              </p:cNvPr>
              <p:cNvSpPr txBox="1"/>
              <p:nvPr/>
            </p:nvSpPr>
            <p:spPr bwMode="auto">
              <a:xfrm>
                <a:off x="1045029" y="2648631"/>
                <a:ext cx="2405742" cy="780369"/>
              </a:xfrm>
              <a:prstGeom prst="rect">
                <a:avLst/>
              </a:prstGeom>
              <a:noFill/>
              <a:ln w="28575">
                <a:noFill/>
                <a:miter lim="800000"/>
                <a:headEnd/>
                <a:tailEnd/>
              </a:ln>
              <a:effectLst/>
            </p:spPr>
            <p:txBody>
              <a:bodyPr>
                <a:normAutofit/>
              </a:bodyPr>
              <a:lstStyle/>
              <a:p>
                <a14:m>
                  <m:oMath xmlns:m="http://schemas.openxmlformats.org/officeDocument/2006/math">
                    <m:r>
                      <m:rPr>
                        <m:sty m:val="p"/>
                      </m:rPr>
                      <a:rPr lang="el-GR" sz="3600" i="1" smtClean="0">
                        <a:solidFill>
                          <a:srgbClr val="000000"/>
                        </a:solidFill>
                        <a:latin typeface="Cambria Math" panose="02040503050406030204" pitchFamily="18" charset="0"/>
                      </a:rPr>
                      <m:t>ε</m:t>
                    </m:r>
                    <m:r>
                      <a:rPr lang="el-GR" sz="3600" i="1" smtClean="0">
                        <a:solidFill>
                          <a:srgbClr val="000000"/>
                        </a:solidFill>
                        <a:latin typeface="Cambria Math" panose="02040503050406030204" pitchFamily="18" charset="0"/>
                      </a:rPr>
                      <m:t> =</m:t>
                    </m:r>
                    <m:r>
                      <m:rPr>
                        <m:sty m:val="p"/>
                      </m:rPr>
                      <a:rPr lang="el-GR" sz="3600" i="1">
                        <a:solidFill>
                          <a:srgbClr val="000000"/>
                        </a:solidFill>
                        <a:latin typeface="Cambria Math" panose="02040503050406030204" pitchFamily="18" charset="0"/>
                      </a:rPr>
                      <m:t>ε</m:t>
                    </m:r>
                    <m:r>
                      <a:rPr lang="en-US" sz="3600" b="0" i="1" baseline="-25000" smtClean="0">
                        <a:solidFill>
                          <a:srgbClr val="000000"/>
                        </a:solidFill>
                        <a:latin typeface="Cambria Math" panose="02040503050406030204" pitchFamily="18" charset="0"/>
                      </a:rPr>
                      <m:t>0</m:t>
                    </m:r>
                    <m:r>
                      <a:rPr lang="en-US" sz="3600" b="0" i="1" smtClean="0">
                        <a:solidFill>
                          <a:srgbClr val="000000"/>
                        </a:solidFill>
                        <a:latin typeface="Cambria Math" panose="02040503050406030204" pitchFamily="18" charset="0"/>
                      </a:rPr>
                      <m:t> .</m:t>
                    </m:r>
                    <m:r>
                      <m:rPr>
                        <m:sty m:val="p"/>
                      </m:rPr>
                      <a:rPr lang="el-GR" sz="3600" i="1">
                        <a:solidFill>
                          <a:srgbClr val="000000"/>
                        </a:solidFill>
                        <a:latin typeface="Cambria Math" panose="02040503050406030204" pitchFamily="18" charset="0"/>
                      </a:rPr>
                      <m:t>ε</m:t>
                    </m:r>
                  </m:oMath>
                </a14:m>
                <a:r>
                  <a:rPr lang="en-US" sz="3600" baseline="-25000" dirty="0"/>
                  <a:t>r</a:t>
                </a:r>
              </a:p>
            </p:txBody>
          </p:sp>
        </mc:Choice>
        <mc:Fallback xmlns="">
          <p:sp>
            <p:nvSpPr>
              <p:cNvPr id="9" name="Object 7">
                <a:extLst>
                  <a:ext uri="{FF2B5EF4-FFF2-40B4-BE49-F238E27FC236}">
                    <a16:creationId xmlns:a16="http://schemas.microsoft.com/office/drawing/2014/main" id="{89C40FB4-3832-4763-B6B3-C07D82D664B7}"/>
                  </a:ext>
                </a:extLst>
              </p:cNvPr>
              <p:cNvSpPr txBox="1">
                <a:spLocks noRot="1" noChangeAspect="1" noMove="1" noResize="1" noEditPoints="1" noAdjustHandles="1" noChangeArrowheads="1" noChangeShapeType="1" noTextEdit="1"/>
              </p:cNvSpPr>
              <p:nvPr/>
            </p:nvSpPr>
            <p:spPr bwMode="auto">
              <a:xfrm>
                <a:off x="1045029" y="2648631"/>
                <a:ext cx="2405742" cy="780369"/>
              </a:xfrm>
              <a:prstGeom prst="rect">
                <a:avLst/>
              </a:prstGeom>
              <a:blipFill>
                <a:blip r:embed="rId4"/>
                <a:stretch>
                  <a:fillRect b="-7752"/>
                </a:stretch>
              </a:blipFill>
              <a:ln w="2857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bject 7">
                <a:extLst>
                  <a:ext uri="{FF2B5EF4-FFF2-40B4-BE49-F238E27FC236}">
                    <a16:creationId xmlns:a16="http://schemas.microsoft.com/office/drawing/2014/main" id="{8170D70F-72C9-434D-A81C-5A0448FEB369}"/>
                  </a:ext>
                </a:extLst>
              </p:cNvPr>
              <p:cNvSpPr txBox="1"/>
              <p:nvPr/>
            </p:nvSpPr>
            <p:spPr bwMode="auto">
              <a:xfrm>
                <a:off x="1333500" y="4140466"/>
                <a:ext cx="6743700" cy="1321724"/>
              </a:xfrm>
              <a:prstGeom prst="rect">
                <a:avLst/>
              </a:prstGeom>
              <a:solidFill>
                <a:srgbClr val="FF9933"/>
              </a:solidFill>
              <a:ln w="28575">
                <a:solidFill>
                  <a:schemeClr val="tx1"/>
                </a:solidFill>
                <a:miter lim="800000"/>
                <a:headEnd/>
                <a:tailEnd/>
              </a:ln>
              <a:effectLst/>
            </p:spPr>
            <p:txBody>
              <a:bodyPr>
                <a:normAutofit/>
              </a:bodyPr>
              <a:lstStyle/>
              <a:p>
                <a14:m>
                  <m:oMath xmlns:m="http://schemas.openxmlformats.org/officeDocument/2006/math">
                    <m:r>
                      <a:rPr lang="en-US" sz="3200" b="0" i="1" smtClean="0">
                        <a:solidFill>
                          <a:srgbClr val="000000"/>
                        </a:solidFill>
                        <a:latin typeface="Cambria Math" panose="02040503050406030204" pitchFamily="18" charset="0"/>
                      </a:rPr>
                      <m:t>𝐶</m:t>
                    </m:r>
                    <m:r>
                      <a:rPr lang="en-US" sz="3200" b="0" i="1" baseline="-25000" smtClean="0">
                        <a:solidFill>
                          <a:srgbClr val="000000"/>
                        </a:solidFill>
                        <a:latin typeface="Cambria Math" panose="02040503050406030204" pitchFamily="18" charset="0"/>
                      </a:rPr>
                      <m:t>𝑗</m:t>
                    </m:r>
                    <m:r>
                      <a:rPr lang="en-US" sz="3200" b="0" i="1" smtClean="0">
                        <a:solidFill>
                          <a:srgbClr val="000000"/>
                        </a:solidFill>
                        <a:latin typeface="Cambria Math" panose="02040503050406030204" pitchFamily="18" charset="0"/>
                      </a:rPr>
                      <m:t>=</m:t>
                    </m:r>
                    <m:f>
                      <m:fPr>
                        <m:ctrlPr>
                          <a:rPr lang="en-US" sz="3200" i="1" smtClean="0">
                            <a:solidFill>
                              <a:srgbClr val="000000"/>
                            </a:solidFill>
                            <a:latin typeface="Cambria Math" panose="02040503050406030204" pitchFamily="18" charset="0"/>
                          </a:rPr>
                        </m:ctrlPr>
                      </m:fPr>
                      <m:num>
                        <m:r>
                          <a:rPr lang="en-US" sz="3200" b="0" i="1" smtClean="0">
                            <a:solidFill>
                              <a:srgbClr val="000000"/>
                            </a:solidFill>
                            <a:latin typeface="Cambria Math" panose="02040503050406030204" pitchFamily="18" charset="0"/>
                          </a:rPr>
                          <m:t>𝑑</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𝑄𝑗</m:t>
                        </m:r>
                      </m:num>
                      <m:den>
                        <m:r>
                          <a:rPr lang="en-US" sz="3200" b="0" i="1" smtClean="0">
                            <a:solidFill>
                              <a:srgbClr val="000000"/>
                            </a:solidFill>
                            <a:latin typeface="Cambria Math" panose="02040503050406030204" pitchFamily="18" charset="0"/>
                          </a:rPr>
                          <m:t>𝑑𝑉</m:t>
                        </m:r>
                        <m:r>
                          <a:rPr lang="en-US" sz="3200" b="0" i="1" baseline="-25000" smtClean="0">
                            <a:solidFill>
                              <a:srgbClr val="000000"/>
                            </a:solidFill>
                            <a:latin typeface="Cambria Math" panose="02040503050406030204" pitchFamily="18" charset="0"/>
                          </a:rPr>
                          <m:t>𝐷</m:t>
                        </m:r>
                      </m:den>
                    </m:f>
                    <m:r>
                      <a:rPr lang="en-US" sz="3200" b="0" i="1" smtClean="0">
                        <a:solidFill>
                          <a:srgbClr val="000000"/>
                        </a:solidFill>
                        <a:latin typeface="Cambria Math" panose="02040503050406030204" pitchFamily="18" charset="0"/>
                      </a:rPr>
                      <m:t> </m:t>
                    </m:r>
                    <m:r>
                      <a:rPr lang="en-US" sz="3200" i="1">
                        <a:solidFill>
                          <a:srgbClr val="000000"/>
                        </a:solidFill>
                        <a:latin typeface="Cambria Math" panose="02040503050406030204" pitchFamily="18" charset="0"/>
                      </a:rPr>
                      <m:t>=</m:t>
                    </m:r>
                  </m:oMath>
                </a14:m>
                <a:r>
                  <a:rPr lang="en-US" sz="3200" i="1" dirty="0">
                    <a:solidFill>
                      <a:srgbClr val="000000"/>
                    </a:solidFill>
                    <a:latin typeface="Cambria Math" panose="02040503050406030204" pitchFamily="18" charset="0"/>
                  </a:rPr>
                  <a:t>A</a:t>
                </a:r>
                <a:r>
                  <a:rPr lang="en-US" sz="3200" i="1" baseline="-25000" dirty="0">
                    <a:solidFill>
                      <a:srgbClr val="000000"/>
                    </a:solidFill>
                    <a:latin typeface="Cambria Math" panose="02040503050406030204" pitchFamily="18" charset="0"/>
                  </a:rPr>
                  <a:t>D</a:t>
                </a:r>
                <a14:m>
                  <m:oMath xmlns:m="http://schemas.openxmlformats.org/officeDocument/2006/math">
                    <m:rad>
                      <m:radPr>
                        <m:degHide m:val="on"/>
                        <m:ctrlPr>
                          <a:rPr lang="en-US" sz="3200" i="1" smtClean="0">
                            <a:solidFill>
                              <a:srgbClr val="000000"/>
                            </a:solidFill>
                            <a:latin typeface="Cambria Math" panose="02040503050406030204" pitchFamily="18" charset="0"/>
                          </a:rPr>
                        </m:ctrlPr>
                      </m:radPr>
                      <m:deg/>
                      <m:e>
                        <m:f>
                          <m:fPr>
                            <m:ctrlPr>
                              <a:rPr lang="en-US" sz="3200" i="1" smtClean="0">
                                <a:solidFill>
                                  <a:srgbClr val="000000"/>
                                </a:solidFill>
                                <a:latin typeface="Cambria Math" panose="02040503050406030204" pitchFamily="18" charset="0"/>
                              </a:rPr>
                            </m:ctrlPr>
                          </m:fPr>
                          <m:num>
                            <m:r>
                              <a:rPr lang="en-US" sz="3200" i="1">
                                <a:solidFill>
                                  <a:srgbClr val="000000"/>
                                </a:solidFill>
                                <a:latin typeface="Cambria Math" panose="02040503050406030204" pitchFamily="18" charset="0"/>
                                <a:ea typeface="Cambria Math" panose="02040503050406030204" pitchFamily="18" charset="0"/>
                              </a:rPr>
                              <m:t>𝜀</m:t>
                            </m:r>
                            <m:r>
                              <a:rPr lang="en-US" sz="3200" b="0" i="1" smtClean="0">
                                <a:solidFill>
                                  <a:srgbClr val="000000"/>
                                </a:solidFill>
                                <a:latin typeface="Cambria Math" panose="02040503050406030204" pitchFamily="18" charset="0"/>
                                <a:ea typeface="Cambria Math" panose="02040503050406030204" pitchFamily="18" charset="0"/>
                              </a:rPr>
                              <m:t>𝑞</m:t>
                            </m:r>
                          </m:num>
                          <m:den>
                            <m:r>
                              <a:rPr lang="en-US" sz="3200" b="0" i="1" smtClean="0">
                                <a:solidFill>
                                  <a:srgbClr val="000000"/>
                                </a:solidFill>
                                <a:latin typeface="Cambria Math" panose="02040503050406030204" pitchFamily="18" charset="0"/>
                              </a:rPr>
                              <m:t>2</m:t>
                            </m:r>
                          </m:den>
                        </m:f>
                        <m:d>
                          <m:dPr>
                            <m:ctrlPr>
                              <a:rPr lang="en-US" sz="3200" i="1" smtClean="0">
                                <a:solidFill>
                                  <a:srgbClr val="000000"/>
                                </a:solidFill>
                                <a:latin typeface="Cambria Math" panose="02040503050406030204" pitchFamily="18" charset="0"/>
                              </a:rPr>
                            </m:ctrlPr>
                          </m:dPr>
                          <m:e>
                            <m:f>
                              <m:fPr>
                                <m:ctrlPr>
                                  <a:rPr lang="en-US" sz="3200" i="1">
                                    <a:solidFill>
                                      <a:srgbClr val="000000"/>
                                    </a:solidFill>
                                    <a:latin typeface="Cambria Math" panose="02040503050406030204" pitchFamily="18" charset="0"/>
                                  </a:rPr>
                                </m:ctrlPr>
                              </m:fPr>
                              <m:num>
                                <m:r>
                                  <a:rPr lang="en-US" sz="3200" i="1">
                                    <a:solidFill>
                                      <a:srgbClr val="000000"/>
                                    </a:solidFill>
                                    <a:latin typeface="Cambria Math" panose="02040503050406030204" pitchFamily="18" charset="0"/>
                                  </a:rPr>
                                  <m:t>𝑁</m:t>
                                </m:r>
                                <m:r>
                                  <a:rPr lang="en-US" sz="3200" i="1" baseline="-25000">
                                    <a:solidFill>
                                      <a:srgbClr val="000000"/>
                                    </a:solidFill>
                                    <a:latin typeface="Cambria Math" panose="02040503050406030204" pitchFamily="18" charset="0"/>
                                  </a:rPr>
                                  <m:t>𝐴</m:t>
                                </m:r>
                                <m:sSub>
                                  <m:sSubPr>
                                    <m:ctrlPr>
                                      <a:rPr lang="en-US" sz="3200" i="1">
                                        <a:solidFill>
                                          <a:srgbClr val="000000"/>
                                        </a:solidFill>
                                        <a:latin typeface="Cambria Math" panose="02040503050406030204" pitchFamily="18" charset="0"/>
                                      </a:rPr>
                                    </m:ctrlPr>
                                  </m:sSubPr>
                                  <m:e>
                                    <m:r>
                                      <a:rPr lang="en-US" sz="3200" b="0" i="1" smtClean="0">
                                        <a:solidFill>
                                          <a:srgbClr val="000000"/>
                                        </a:solidFill>
                                        <a:latin typeface="Cambria Math" panose="02040503050406030204" pitchFamily="18" charset="0"/>
                                      </a:rPr>
                                      <m:t>.</m:t>
                                    </m:r>
                                    <m:r>
                                      <a:rPr lang="en-US" sz="3200" i="1">
                                        <a:solidFill>
                                          <a:srgbClr val="000000"/>
                                        </a:solidFill>
                                        <a:latin typeface="Cambria Math" panose="02040503050406030204" pitchFamily="18" charset="0"/>
                                      </a:rPr>
                                      <m:t>𝑁</m:t>
                                    </m:r>
                                  </m:e>
                                  <m:sub>
                                    <m:r>
                                      <a:rPr lang="en-US" sz="3200" i="1">
                                        <a:solidFill>
                                          <a:srgbClr val="000000"/>
                                        </a:solidFill>
                                        <a:latin typeface="Cambria Math" panose="02040503050406030204" pitchFamily="18" charset="0"/>
                                      </a:rPr>
                                      <m:t>𝐷</m:t>
                                    </m:r>
                                  </m:sub>
                                </m:sSub>
                              </m:num>
                              <m:den>
                                <m:r>
                                  <a:rPr lang="en-US" sz="3200" i="1">
                                    <a:solidFill>
                                      <a:srgbClr val="000000"/>
                                    </a:solidFill>
                                    <a:latin typeface="Cambria Math" panose="02040503050406030204" pitchFamily="18" charset="0"/>
                                  </a:rPr>
                                  <m:t>𝑁</m:t>
                                </m:r>
                                <m:r>
                                  <a:rPr lang="en-US" sz="3200" i="1" baseline="-25000">
                                    <a:solidFill>
                                      <a:srgbClr val="000000"/>
                                    </a:solidFill>
                                    <a:latin typeface="Cambria Math" panose="02040503050406030204" pitchFamily="18" charset="0"/>
                                  </a:rPr>
                                  <m:t>𝐴</m:t>
                                </m:r>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m:t>
                                    </m:r>
                                    <m:r>
                                      <a:rPr lang="en-US" sz="3200" i="1">
                                        <a:solidFill>
                                          <a:srgbClr val="000000"/>
                                        </a:solidFill>
                                        <a:latin typeface="Cambria Math" panose="02040503050406030204" pitchFamily="18" charset="0"/>
                                      </a:rPr>
                                      <m:t>𝑁</m:t>
                                    </m:r>
                                  </m:e>
                                  <m:sub>
                                    <m:r>
                                      <a:rPr lang="en-US" sz="3200" i="1">
                                        <a:solidFill>
                                          <a:srgbClr val="000000"/>
                                        </a:solidFill>
                                        <a:latin typeface="Cambria Math" panose="02040503050406030204" pitchFamily="18" charset="0"/>
                                      </a:rPr>
                                      <m:t>𝐷</m:t>
                                    </m:r>
                                  </m:sub>
                                </m:sSub>
                              </m:den>
                            </m:f>
                          </m:e>
                        </m:d>
                        <m:sSup>
                          <m:sSupPr>
                            <m:ctrlPr>
                              <a:rPr lang="en-US" sz="3200" b="0" i="1" smtClean="0">
                                <a:solidFill>
                                  <a:srgbClr val="000000"/>
                                </a:solidFill>
                                <a:latin typeface="Cambria Math" panose="02040503050406030204" pitchFamily="18" charset="0"/>
                              </a:rPr>
                            </m:ctrlPr>
                          </m:sSupPr>
                          <m:e>
                            <m:sSub>
                              <m:sSubPr>
                                <m:ctrlPr>
                                  <a:rPr lang="en-US" sz="3200" i="1">
                                    <a:solidFill>
                                      <a:srgbClr val="000000"/>
                                    </a:solidFill>
                                    <a:latin typeface="Cambria Math" panose="02040503050406030204" pitchFamily="18" charset="0"/>
                                    <a:ea typeface="Cambria Math" panose="02040503050406030204" pitchFamily="18" charset="0"/>
                                  </a:rPr>
                                </m:ctrlPr>
                              </m:sSubPr>
                              <m:e>
                                <m:r>
                                  <a:rPr lang="en-US" sz="3200" i="1">
                                    <a:solidFill>
                                      <a:srgbClr val="000000"/>
                                    </a:solidFill>
                                    <a:latin typeface="Cambria Math" panose="02040503050406030204" pitchFamily="18" charset="0"/>
                                    <a:ea typeface="Cambria Math" panose="02040503050406030204" pitchFamily="18" charset="0"/>
                                  </a:rPr>
                                  <m:t>(</m:t>
                                </m:r>
                                <m:r>
                                  <a:rPr lang="en-US" sz="3200" i="1">
                                    <a:solidFill>
                                      <a:srgbClr val="000000"/>
                                    </a:solidFill>
                                    <a:latin typeface="Cambria Math" panose="02040503050406030204" pitchFamily="18" charset="0"/>
                                    <a:ea typeface="Cambria Math" panose="02040503050406030204" pitchFamily="18" charset="0"/>
                                  </a:rPr>
                                  <m:t>𝑉</m:t>
                                </m:r>
                              </m:e>
                              <m:sub>
                                <m:r>
                                  <a:rPr lang="en-US" sz="3200" i="1">
                                    <a:solidFill>
                                      <a:srgbClr val="000000"/>
                                    </a:solidFill>
                                    <a:latin typeface="Cambria Math" panose="02040503050406030204" pitchFamily="18" charset="0"/>
                                    <a:ea typeface="Cambria Math" panose="02040503050406030204" pitchFamily="18" charset="0"/>
                                  </a:rPr>
                                  <m:t>0</m:t>
                                </m:r>
                              </m:sub>
                            </m:sSub>
                            <m:r>
                              <a:rPr lang="en-US" sz="3200" i="1">
                                <a:solidFill>
                                  <a:srgbClr val="000000"/>
                                </a:solidFill>
                                <a:latin typeface="Cambria Math" panose="02040503050406030204" pitchFamily="18" charset="0"/>
                                <a:ea typeface="Cambria Math" panose="02040503050406030204" pitchFamily="18" charset="0"/>
                              </a:rPr>
                              <m:t>+</m:t>
                            </m:r>
                            <m:sSub>
                              <m:sSubPr>
                                <m:ctrlPr>
                                  <a:rPr lang="en-US" sz="3200" i="1" smtClean="0">
                                    <a:solidFill>
                                      <a:srgbClr val="000000"/>
                                    </a:solidFill>
                                    <a:latin typeface="Cambria Math" panose="02040503050406030204" pitchFamily="18" charset="0"/>
                                    <a:ea typeface="Cambria Math" panose="02040503050406030204" pitchFamily="18" charset="0"/>
                                  </a:rPr>
                                </m:ctrlPr>
                              </m:sSubPr>
                              <m:e>
                                <m:r>
                                  <a:rPr lang="en-US" sz="3200" b="0" i="1" smtClean="0">
                                    <a:solidFill>
                                      <a:srgbClr val="000000"/>
                                    </a:solidFill>
                                    <a:latin typeface="Cambria Math" panose="02040503050406030204" pitchFamily="18" charset="0"/>
                                    <a:ea typeface="Cambria Math" panose="02040503050406030204" pitchFamily="18" charset="0"/>
                                  </a:rPr>
                                  <m:t>𝑉</m:t>
                                </m:r>
                              </m:e>
                              <m:sub>
                                <m:r>
                                  <a:rPr lang="en-US" sz="3200" b="0" i="1" smtClean="0">
                                    <a:solidFill>
                                      <a:srgbClr val="000000"/>
                                    </a:solidFill>
                                    <a:latin typeface="Cambria Math" panose="02040503050406030204" pitchFamily="18" charset="0"/>
                                    <a:ea typeface="Cambria Math" panose="02040503050406030204" pitchFamily="18" charset="0"/>
                                  </a:rPr>
                                  <m:t>𝐷</m:t>
                                </m:r>
                              </m:sub>
                            </m:sSub>
                            <m:r>
                              <a:rPr lang="en-US" sz="3200" i="1">
                                <a:solidFill>
                                  <a:srgbClr val="000000"/>
                                </a:solidFill>
                                <a:latin typeface="Cambria Math" panose="02040503050406030204" pitchFamily="18" charset="0"/>
                                <a:ea typeface="Cambria Math" panose="02040503050406030204" pitchFamily="18" charset="0"/>
                              </a:rPr>
                              <m:t>)</m:t>
                            </m:r>
                          </m:e>
                          <m:sup>
                            <m:r>
                              <a:rPr lang="en-US" sz="3200" b="0" i="1" smtClean="0">
                                <a:solidFill>
                                  <a:srgbClr val="000000"/>
                                </a:solidFill>
                                <a:latin typeface="Cambria Math" panose="02040503050406030204" pitchFamily="18" charset="0"/>
                              </a:rPr>
                              <m:t>−</m:t>
                            </m:r>
                            <m:r>
                              <a:rPr lang="en-US" sz="3200" b="0" i="1" smtClean="0">
                                <a:solidFill>
                                  <a:srgbClr val="000000"/>
                                </a:solidFill>
                                <a:latin typeface="Cambria Math" panose="02040503050406030204" pitchFamily="18" charset="0"/>
                              </a:rPr>
                              <m:t>1</m:t>
                            </m:r>
                          </m:sup>
                        </m:sSup>
                      </m:e>
                    </m:rad>
                  </m:oMath>
                </a14:m>
                <a:endParaRPr lang="en-US" sz="3200" dirty="0"/>
              </a:p>
            </p:txBody>
          </p:sp>
        </mc:Choice>
        <mc:Fallback xmlns="">
          <p:sp>
            <p:nvSpPr>
              <p:cNvPr id="11" name="Object 7">
                <a:extLst>
                  <a:ext uri="{FF2B5EF4-FFF2-40B4-BE49-F238E27FC236}">
                    <a16:creationId xmlns:a16="http://schemas.microsoft.com/office/drawing/2014/main" id="{8170D70F-72C9-434D-A81C-5A0448FEB369}"/>
                  </a:ext>
                </a:extLst>
              </p:cNvPr>
              <p:cNvSpPr txBox="1">
                <a:spLocks noRot="1" noChangeAspect="1" noMove="1" noResize="1" noEditPoints="1" noAdjustHandles="1" noChangeArrowheads="1" noChangeShapeType="1" noTextEdit="1"/>
              </p:cNvSpPr>
              <p:nvPr/>
            </p:nvSpPr>
            <p:spPr bwMode="auto">
              <a:xfrm>
                <a:off x="1333500" y="4140466"/>
                <a:ext cx="6743700" cy="1321724"/>
              </a:xfrm>
              <a:prstGeom prst="rect">
                <a:avLst/>
              </a:prstGeom>
              <a:blipFill>
                <a:blip r:embed="rId5"/>
                <a:stretch>
                  <a:fillRect/>
                </a:stretch>
              </a:blipFill>
              <a:ln w="28575">
                <a:solidFill>
                  <a:schemeClr val="tx1"/>
                </a:solid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4069023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B2092F32-F5C2-485A-AC5A-695C5A35CEAA}"/>
              </a:ext>
            </a:extLst>
          </p:cNvPr>
          <p:cNvSpPr>
            <a:spLocks noGrp="1"/>
          </p:cNvSpPr>
          <p:nvPr>
            <p:ph type="title"/>
          </p:nvPr>
        </p:nvSpPr>
        <p:spPr>
          <a:xfrm>
            <a:off x="457200" y="260350"/>
            <a:ext cx="8229600" cy="838200"/>
          </a:xfrm>
        </p:spPr>
        <p:txBody>
          <a:bodyPr/>
          <a:lstStyle/>
          <a:p>
            <a:pPr algn="ctr"/>
            <a:r>
              <a:rPr lang="en-US" altLang="en-US" sz="3600" dirty="0">
                <a:latin typeface="+mn-lt"/>
              </a:rPr>
              <a:t>Half-wave Rectification</a:t>
            </a:r>
          </a:p>
        </p:txBody>
      </p:sp>
      <p:sp>
        <p:nvSpPr>
          <p:cNvPr id="31748" name="Rectangle 3">
            <a:extLst>
              <a:ext uri="{FF2B5EF4-FFF2-40B4-BE49-F238E27FC236}">
                <a16:creationId xmlns:a16="http://schemas.microsoft.com/office/drawing/2014/main" id="{1B445C3B-66DA-43D5-8907-368CC547B98A}"/>
              </a:ext>
            </a:extLst>
          </p:cNvPr>
          <p:cNvSpPr>
            <a:spLocks noGrp="1"/>
          </p:cNvSpPr>
          <p:nvPr>
            <p:ph type="body" sz="half" idx="1"/>
          </p:nvPr>
        </p:nvSpPr>
        <p:spPr>
          <a:xfrm>
            <a:off x="455951" y="1232004"/>
            <a:ext cx="8229600" cy="1130300"/>
          </a:xfrm>
        </p:spPr>
        <p:txBody>
          <a:bodyPr/>
          <a:lstStyle/>
          <a:p>
            <a:pPr marL="0" indent="0">
              <a:buNone/>
            </a:pPr>
            <a:r>
              <a:rPr lang="en-US" altLang="en-US" sz="2800" dirty="0"/>
              <a:t>Simplest process used to convert ac to dc</a:t>
            </a:r>
          </a:p>
        </p:txBody>
      </p:sp>
      <p:sp>
        <p:nvSpPr>
          <p:cNvPr id="2" name="Slide Number Placeholder 1">
            <a:extLst>
              <a:ext uri="{FF2B5EF4-FFF2-40B4-BE49-F238E27FC236}">
                <a16:creationId xmlns:a16="http://schemas.microsoft.com/office/drawing/2014/main" id="{4FF34C27-E6E7-4F04-A72D-FDAE2084C268}"/>
              </a:ext>
            </a:extLst>
          </p:cNvPr>
          <p:cNvSpPr>
            <a:spLocks noGrp="1"/>
          </p:cNvSpPr>
          <p:nvPr>
            <p:ph type="sldNum" sz="quarter" idx="12"/>
          </p:nvPr>
        </p:nvSpPr>
        <p:spPr>
          <a:xfrm>
            <a:off x="6781800" y="6248400"/>
            <a:ext cx="1905000" cy="457200"/>
          </a:xfrm>
        </p:spPr>
        <p:txBody>
          <a:bodyPr/>
          <a:lstStyle/>
          <a:p>
            <a:pPr>
              <a:defRPr/>
            </a:pPr>
            <a:fld id="{E03F9F6F-E2AD-481F-BBCF-474B7E6F8222}" type="slidenum">
              <a:rPr lang="en-US" altLang="en-US" smtClean="0"/>
              <a:pPr>
                <a:defRPr/>
              </a:pPr>
              <a:t>25</a:t>
            </a:fld>
            <a:endParaRPr lang="en-US" altLang="en-US"/>
          </a:p>
        </p:txBody>
      </p:sp>
      <p:pic>
        <p:nvPicPr>
          <p:cNvPr id="5" name="Picture 4">
            <a:extLst>
              <a:ext uri="{FF2B5EF4-FFF2-40B4-BE49-F238E27FC236}">
                <a16:creationId xmlns:a16="http://schemas.microsoft.com/office/drawing/2014/main" id="{54E20EA7-87BD-4466-8420-7B0320D6E71B}"/>
              </a:ext>
            </a:extLst>
          </p:cNvPr>
          <p:cNvPicPr>
            <a:picLocks noChangeAspect="1"/>
          </p:cNvPicPr>
          <p:nvPr/>
        </p:nvPicPr>
        <p:blipFill>
          <a:blip r:embed="rId2"/>
          <a:stretch>
            <a:fillRect/>
          </a:stretch>
        </p:blipFill>
        <p:spPr>
          <a:xfrm>
            <a:off x="4800600" y="1682774"/>
            <a:ext cx="3778564" cy="2825986"/>
          </a:xfrm>
          <a:prstGeom prst="rect">
            <a:avLst/>
          </a:prstGeom>
        </p:spPr>
      </p:pic>
      <p:sp>
        <p:nvSpPr>
          <p:cNvPr id="10" name="Rectangle 3">
            <a:extLst>
              <a:ext uri="{FF2B5EF4-FFF2-40B4-BE49-F238E27FC236}">
                <a16:creationId xmlns:a16="http://schemas.microsoft.com/office/drawing/2014/main" id="{00E64ECE-43AE-4F69-A60E-8AF4A21A1990}"/>
              </a:ext>
            </a:extLst>
          </p:cNvPr>
          <p:cNvSpPr txBox="1">
            <a:spLocks/>
          </p:cNvSpPr>
          <p:nvPr/>
        </p:nvSpPr>
        <p:spPr bwMode="auto">
          <a:xfrm>
            <a:off x="533400" y="5625996"/>
            <a:ext cx="8229600" cy="517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0" indent="0">
              <a:buFont typeface="Wingdings" panose="05000000000000000000" pitchFamily="2" charset="2"/>
              <a:buNone/>
            </a:pPr>
            <a:r>
              <a:rPr lang="en-US" altLang="en-US" sz="2800" kern="0" dirty="0">
                <a:solidFill>
                  <a:srgbClr val="FF0000"/>
                </a:solidFill>
              </a:rPr>
              <a:t>And what if we use a practical diode?</a:t>
            </a:r>
          </a:p>
        </p:txBody>
      </p:sp>
      <p:pic>
        <p:nvPicPr>
          <p:cNvPr id="3" name="Picture 2">
            <a:extLst>
              <a:ext uri="{FF2B5EF4-FFF2-40B4-BE49-F238E27FC236}">
                <a16:creationId xmlns:a16="http://schemas.microsoft.com/office/drawing/2014/main" id="{6242278E-A2EE-4BF1-8362-A39A29B1EA41}"/>
              </a:ext>
            </a:extLst>
          </p:cNvPr>
          <p:cNvPicPr>
            <a:picLocks noChangeAspect="1"/>
          </p:cNvPicPr>
          <p:nvPr/>
        </p:nvPicPr>
        <p:blipFill>
          <a:blip r:embed="rId3"/>
          <a:stretch>
            <a:fillRect/>
          </a:stretch>
        </p:blipFill>
        <p:spPr>
          <a:xfrm>
            <a:off x="304800" y="1797154"/>
            <a:ext cx="3790950" cy="1990725"/>
          </a:xfrm>
          <a:prstGeom prst="rect">
            <a:avLst/>
          </a:prstGeom>
        </p:spPr>
      </p:pic>
      <p:pic>
        <p:nvPicPr>
          <p:cNvPr id="4" name="Picture 3">
            <a:extLst>
              <a:ext uri="{FF2B5EF4-FFF2-40B4-BE49-F238E27FC236}">
                <a16:creationId xmlns:a16="http://schemas.microsoft.com/office/drawing/2014/main" id="{EE844432-62BD-404B-BC9D-687FD4D9F677}"/>
              </a:ext>
            </a:extLst>
          </p:cNvPr>
          <p:cNvPicPr>
            <a:picLocks noChangeAspect="1"/>
          </p:cNvPicPr>
          <p:nvPr/>
        </p:nvPicPr>
        <p:blipFill>
          <a:blip r:embed="rId4"/>
          <a:stretch>
            <a:fillRect/>
          </a:stretch>
        </p:blipFill>
        <p:spPr>
          <a:xfrm>
            <a:off x="492962" y="3605372"/>
            <a:ext cx="3778564" cy="1768484"/>
          </a:xfrm>
          <a:prstGeom prst="rect">
            <a:avLst/>
          </a:prstGeom>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0C1513-9EA6-436F-81C6-D234B367EC09}"/>
              </a:ext>
            </a:extLst>
          </p:cNvPr>
          <p:cNvPicPr>
            <a:picLocks noChangeAspect="1"/>
          </p:cNvPicPr>
          <p:nvPr/>
        </p:nvPicPr>
        <p:blipFill>
          <a:blip r:embed="rId2"/>
          <a:stretch>
            <a:fillRect/>
          </a:stretch>
        </p:blipFill>
        <p:spPr>
          <a:xfrm>
            <a:off x="31230" y="3167466"/>
            <a:ext cx="5197671" cy="3076172"/>
          </a:xfrm>
          <a:prstGeom prst="rect">
            <a:avLst/>
          </a:prstGeom>
        </p:spPr>
      </p:pic>
      <p:sp>
        <p:nvSpPr>
          <p:cNvPr id="7" name="Slide Number Placeholder 5">
            <a:extLst>
              <a:ext uri="{FF2B5EF4-FFF2-40B4-BE49-F238E27FC236}">
                <a16:creationId xmlns:a16="http://schemas.microsoft.com/office/drawing/2014/main" id="{CDED23E3-386C-4D9F-9DAA-DE871EBA510D}"/>
              </a:ext>
            </a:extLst>
          </p:cNvPr>
          <p:cNvSpPr>
            <a:spLocks noGrp="1"/>
          </p:cNvSpPr>
          <p:nvPr>
            <p:ph type="sldNum" sz="quarter" idx="12"/>
          </p:nvPr>
        </p:nvSpPr>
        <p:spPr/>
        <p:txBody>
          <a:bodyPr/>
          <a:lstStyle/>
          <a:p>
            <a:pPr>
              <a:defRPr/>
            </a:pPr>
            <a:fld id="{8D462378-6DDF-4DEA-8A26-2F8B8011873D}" type="slidenum">
              <a:rPr lang="en-US" altLang="en-US"/>
              <a:pPr>
                <a:defRPr/>
              </a:pPr>
              <a:t>26</a:t>
            </a:fld>
            <a:endParaRPr lang="en-US" altLang="en-US"/>
          </a:p>
        </p:txBody>
      </p:sp>
      <p:sp>
        <p:nvSpPr>
          <p:cNvPr id="32772" name="Rectangle 2">
            <a:extLst>
              <a:ext uri="{FF2B5EF4-FFF2-40B4-BE49-F238E27FC236}">
                <a16:creationId xmlns:a16="http://schemas.microsoft.com/office/drawing/2014/main" id="{9CDEB17C-B680-41DA-941D-29F057B0E27D}"/>
              </a:ext>
            </a:extLst>
          </p:cNvPr>
          <p:cNvSpPr>
            <a:spLocks noGrp="1"/>
          </p:cNvSpPr>
          <p:nvPr>
            <p:ph type="title"/>
          </p:nvPr>
        </p:nvSpPr>
        <p:spPr>
          <a:xfrm>
            <a:off x="457200" y="125412"/>
            <a:ext cx="8226425" cy="865188"/>
          </a:xfrm>
        </p:spPr>
        <p:txBody>
          <a:bodyPr/>
          <a:lstStyle/>
          <a:p>
            <a:pPr algn="ctr"/>
            <a:r>
              <a:rPr lang="en-US" altLang="en-US" sz="3200" dirty="0">
                <a:latin typeface="+mn-lt"/>
              </a:rPr>
              <a:t>Bridge Rectifiers</a:t>
            </a:r>
          </a:p>
        </p:txBody>
      </p:sp>
      <p:pic>
        <p:nvPicPr>
          <p:cNvPr id="5" name="Picture 4">
            <a:extLst>
              <a:ext uri="{FF2B5EF4-FFF2-40B4-BE49-F238E27FC236}">
                <a16:creationId xmlns:a16="http://schemas.microsoft.com/office/drawing/2014/main" id="{ECEC0F7C-8D13-4006-B7E9-07426485F266}"/>
              </a:ext>
            </a:extLst>
          </p:cNvPr>
          <p:cNvPicPr>
            <a:picLocks noChangeAspect="1"/>
          </p:cNvPicPr>
          <p:nvPr/>
        </p:nvPicPr>
        <p:blipFill>
          <a:blip r:embed="rId3"/>
          <a:stretch>
            <a:fillRect/>
          </a:stretch>
        </p:blipFill>
        <p:spPr>
          <a:xfrm>
            <a:off x="3622639" y="1004341"/>
            <a:ext cx="5477639" cy="3172268"/>
          </a:xfrm>
          <a:prstGeom prst="rect">
            <a:avLst/>
          </a:prstGeom>
        </p:spPr>
      </p:pic>
      <p:pic>
        <p:nvPicPr>
          <p:cNvPr id="6" name="Picture 5">
            <a:extLst>
              <a:ext uri="{FF2B5EF4-FFF2-40B4-BE49-F238E27FC236}">
                <a16:creationId xmlns:a16="http://schemas.microsoft.com/office/drawing/2014/main" id="{C6312CA5-EA84-4692-ACC7-485604211A40}"/>
              </a:ext>
            </a:extLst>
          </p:cNvPr>
          <p:cNvPicPr>
            <a:picLocks noChangeAspect="1"/>
          </p:cNvPicPr>
          <p:nvPr/>
        </p:nvPicPr>
        <p:blipFill>
          <a:blip r:embed="rId4"/>
          <a:stretch>
            <a:fillRect/>
          </a:stretch>
        </p:blipFill>
        <p:spPr>
          <a:xfrm>
            <a:off x="89516" y="1172086"/>
            <a:ext cx="3533123" cy="2029108"/>
          </a:xfrm>
          <a:prstGeom prst="rect">
            <a:avLst/>
          </a:prstGeom>
        </p:spPr>
      </p:pic>
      <p:sp>
        <p:nvSpPr>
          <p:cNvPr id="8" name="Rectangle 3">
            <a:extLst>
              <a:ext uri="{FF2B5EF4-FFF2-40B4-BE49-F238E27FC236}">
                <a16:creationId xmlns:a16="http://schemas.microsoft.com/office/drawing/2014/main" id="{A098ACF8-89E2-42CC-97AC-33F0066820D1}"/>
              </a:ext>
            </a:extLst>
          </p:cNvPr>
          <p:cNvSpPr txBox="1">
            <a:spLocks/>
          </p:cNvSpPr>
          <p:nvPr/>
        </p:nvSpPr>
        <p:spPr bwMode="auto">
          <a:xfrm>
            <a:off x="5228901" y="4638623"/>
            <a:ext cx="365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0" indent="0">
              <a:buFont typeface="Wingdings" panose="05000000000000000000" pitchFamily="2" charset="2"/>
              <a:buNone/>
            </a:pPr>
            <a:r>
              <a:rPr lang="en-US" altLang="en-US" sz="2800" kern="0" dirty="0">
                <a:solidFill>
                  <a:srgbClr val="FF0000"/>
                </a:solidFill>
              </a:rPr>
              <a:t>And what if we use a practical diode?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0058FD0B-7D07-49E6-86C3-E036BD31F944}"/>
              </a:ext>
            </a:extLst>
          </p:cNvPr>
          <p:cNvSpPr>
            <a:spLocks noGrp="1"/>
          </p:cNvSpPr>
          <p:nvPr>
            <p:ph type="sldNum" sz="quarter" idx="12"/>
          </p:nvPr>
        </p:nvSpPr>
        <p:spPr/>
        <p:txBody>
          <a:bodyPr/>
          <a:lstStyle/>
          <a:p>
            <a:pPr>
              <a:defRPr/>
            </a:pPr>
            <a:fld id="{26452348-D517-43FD-9E68-BA013E171484}" type="slidenum">
              <a:rPr lang="en-US" altLang="en-US"/>
              <a:pPr>
                <a:defRPr/>
              </a:pPr>
              <a:t>27</a:t>
            </a:fld>
            <a:endParaRPr lang="en-US" altLang="en-US"/>
          </a:p>
        </p:txBody>
      </p:sp>
      <p:sp>
        <p:nvSpPr>
          <p:cNvPr id="33795" name="Rectangle 6">
            <a:extLst>
              <a:ext uri="{FF2B5EF4-FFF2-40B4-BE49-F238E27FC236}">
                <a16:creationId xmlns:a16="http://schemas.microsoft.com/office/drawing/2014/main" id="{9162BB08-795E-492B-AABD-97DC900CB66C}"/>
              </a:ext>
            </a:extLst>
          </p:cNvPr>
          <p:cNvSpPr>
            <a:spLocks noGrp="1"/>
          </p:cNvSpPr>
          <p:nvPr>
            <p:ph type="body" idx="1"/>
          </p:nvPr>
        </p:nvSpPr>
        <p:spPr>
          <a:xfrm>
            <a:off x="457200" y="1138237"/>
            <a:ext cx="8229600" cy="1101725"/>
          </a:xfrm>
        </p:spPr>
        <p:txBody>
          <a:bodyPr/>
          <a:lstStyle/>
          <a:p>
            <a:pPr>
              <a:spcBef>
                <a:spcPct val="0"/>
              </a:spcBef>
            </a:pPr>
            <a:r>
              <a:rPr lang="en-US" altLang="en-US" sz="1900" dirty="0"/>
              <a:t>The </a:t>
            </a:r>
            <a:r>
              <a:rPr lang="en-US" altLang="en-US" sz="1900" b="1" dirty="0"/>
              <a:t>Zener diode</a:t>
            </a:r>
            <a:r>
              <a:rPr lang="en-US" altLang="en-US" sz="1900" dirty="0"/>
              <a:t> is made to operate under reverse bias once a sufficiently high voltage has been reached</a:t>
            </a:r>
          </a:p>
          <a:p>
            <a:endParaRPr lang="en-US" altLang="en-US" sz="1900" dirty="0"/>
          </a:p>
        </p:txBody>
      </p:sp>
      <p:sp>
        <p:nvSpPr>
          <p:cNvPr id="33796" name="Rectangle 2">
            <a:extLst>
              <a:ext uri="{FF2B5EF4-FFF2-40B4-BE49-F238E27FC236}">
                <a16:creationId xmlns:a16="http://schemas.microsoft.com/office/drawing/2014/main" id="{8BBAFCD9-A15D-4796-B22B-DBF9B4B6F7C6}"/>
              </a:ext>
            </a:extLst>
          </p:cNvPr>
          <p:cNvSpPr>
            <a:spLocks noGrp="1"/>
          </p:cNvSpPr>
          <p:nvPr>
            <p:ph type="title"/>
          </p:nvPr>
        </p:nvSpPr>
        <p:spPr>
          <a:xfrm>
            <a:off x="457200" y="277813"/>
            <a:ext cx="8229600" cy="455612"/>
          </a:xfrm>
        </p:spPr>
        <p:txBody>
          <a:bodyPr/>
          <a:lstStyle/>
          <a:p>
            <a:pPr algn="ctr"/>
            <a:r>
              <a:rPr lang="en-US" altLang="en-US" sz="3100" dirty="0">
                <a:latin typeface="Verdana" panose="020B0604030504040204" pitchFamily="34" charset="0"/>
                <a:ea typeface="Verdana" panose="020B0604030504040204" pitchFamily="34" charset="0"/>
                <a:cs typeface="Verdana" panose="020B0604030504040204" pitchFamily="34" charset="0"/>
              </a:rPr>
              <a:t>Zener Diode</a:t>
            </a:r>
          </a:p>
        </p:txBody>
      </p:sp>
      <p:pic>
        <p:nvPicPr>
          <p:cNvPr id="33797" name="Picture 7" descr="1115">
            <a:extLst>
              <a:ext uri="{FF2B5EF4-FFF2-40B4-BE49-F238E27FC236}">
                <a16:creationId xmlns:a16="http://schemas.microsoft.com/office/drawing/2014/main" id="{5AE7C687-21C6-4D3A-BFF8-2391E8EC11C3}"/>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b="6323"/>
          <a:stretch>
            <a:fillRect/>
          </a:stretch>
        </p:blipFill>
        <p:spPr bwMode="auto">
          <a:xfrm>
            <a:off x="474945" y="2438400"/>
            <a:ext cx="3863975"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8" descr="1116">
            <a:extLst>
              <a:ext uri="{FF2B5EF4-FFF2-40B4-BE49-F238E27FC236}">
                <a16:creationId xmlns:a16="http://schemas.microsoft.com/office/drawing/2014/main" id="{E128E2A8-50CC-4180-B4C5-9AE389ACEDDB}"/>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b="10461"/>
          <a:stretch>
            <a:fillRect/>
          </a:stretch>
        </p:blipFill>
        <p:spPr bwMode="auto">
          <a:xfrm>
            <a:off x="4572000" y="3022600"/>
            <a:ext cx="4040188"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CA91C9E-DDAD-455D-A7C1-325B0DF79079}"/>
              </a:ext>
            </a:extLst>
          </p:cNvPr>
          <p:cNvSpPr>
            <a:spLocks noGrp="1"/>
          </p:cNvSpPr>
          <p:nvPr>
            <p:ph type="sldNum" sz="quarter" idx="12"/>
          </p:nvPr>
        </p:nvSpPr>
        <p:spPr/>
        <p:txBody>
          <a:bodyPr/>
          <a:lstStyle/>
          <a:p>
            <a:pPr>
              <a:defRPr/>
            </a:pPr>
            <a:fld id="{E6FEC902-E0CC-4862-A9BE-74AC961287A3}" type="slidenum">
              <a:rPr lang="en-US" altLang="en-US"/>
              <a:pPr>
                <a:defRPr/>
              </a:pPr>
              <a:t>28</a:t>
            </a:fld>
            <a:endParaRPr lang="en-US" altLang="en-US"/>
          </a:p>
        </p:txBody>
      </p:sp>
      <p:sp>
        <p:nvSpPr>
          <p:cNvPr id="34819" name="Rectangle 2">
            <a:extLst>
              <a:ext uri="{FF2B5EF4-FFF2-40B4-BE49-F238E27FC236}">
                <a16:creationId xmlns:a16="http://schemas.microsoft.com/office/drawing/2014/main" id="{EC487914-9D5C-47E4-964C-A156FC18BF43}"/>
              </a:ext>
            </a:extLst>
          </p:cNvPr>
          <p:cNvSpPr>
            <a:spLocks noGrp="1"/>
          </p:cNvSpPr>
          <p:nvPr>
            <p:ph type="title"/>
          </p:nvPr>
        </p:nvSpPr>
        <p:spPr>
          <a:xfrm>
            <a:off x="457200" y="277813"/>
            <a:ext cx="8229600" cy="379412"/>
          </a:xfrm>
        </p:spPr>
        <p:txBody>
          <a:bodyPr/>
          <a:lstStyle/>
          <a:p>
            <a:pPr algn="ctr"/>
            <a:r>
              <a:rPr lang="en-US" altLang="en-US" sz="3400" dirty="0">
                <a:latin typeface="+mn-lt"/>
              </a:rPr>
              <a:t>Light Emitting Diode</a:t>
            </a:r>
          </a:p>
        </p:txBody>
      </p:sp>
      <p:sp>
        <p:nvSpPr>
          <p:cNvPr id="34820" name="Rectangle 7">
            <a:extLst>
              <a:ext uri="{FF2B5EF4-FFF2-40B4-BE49-F238E27FC236}">
                <a16:creationId xmlns:a16="http://schemas.microsoft.com/office/drawing/2014/main" id="{0775C7B2-F9D4-48B5-9450-E787D4753F98}"/>
              </a:ext>
            </a:extLst>
          </p:cNvPr>
          <p:cNvSpPr>
            <a:spLocks noGrp="1"/>
          </p:cNvSpPr>
          <p:nvPr>
            <p:ph type="body" idx="1"/>
          </p:nvPr>
        </p:nvSpPr>
        <p:spPr>
          <a:xfrm>
            <a:off x="457200" y="1143000"/>
            <a:ext cx="8229600" cy="4530725"/>
          </a:xfrm>
        </p:spPr>
        <p:txBody>
          <a:bodyPr/>
          <a:lstStyle/>
          <a:p>
            <a:pPr marL="0" indent="0">
              <a:spcBef>
                <a:spcPct val="0"/>
              </a:spcBef>
              <a:buFont typeface="Arial" panose="020B0604020202020204" pitchFamily="34" charset="0"/>
              <a:buNone/>
            </a:pPr>
            <a:r>
              <a:rPr lang="en-US" altLang="en-US" sz="1900" dirty="0"/>
              <a:t>Whenever an electron makes a transition from the conduction band to the valence band (effectively recombining the electron and hole) there is a release of energy in the form of a photon</a:t>
            </a:r>
          </a:p>
          <a:p>
            <a:pPr marL="0" indent="0">
              <a:spcBef>
                <a:spcPct val="0"/>
              </a:spcBef>
              <a:buFont typeface="Arial" panose="020B0604020202020204" pitchFamily="34" charset="0"/>
              <a:buNone/>
            </a:pPr>
            <a:r>
              <a:rPr lang="en-US" altLang="en-US" sz="1900" dirty="0"/>
              <a:t> In some materials the energy levels are spaced so that the photon is in the visible part of the spectrum. In that case, the continuous flow of current through the LED results in a continuous stream of nearly monochromatic light.</a:t>
            </a:r>
          </a:p>
        </p:txBody>
      </p:sp>
      <p:pic>
        <p:nvPicPr>
          <p:cNvPr id="34821" name="Picture 9" descr="1117">
            <a:extLst>
              <a:ext uri="{FF2B5EF4-FFF2-40B4-BE49-F238E27FC236}">
                <a16:creationId xmlns:a16="http://schemas.microsoft.com/office/drawing/2014/main" id="{46A702E0-4E27-4C36-AE66-C4A4ED4ED55A}"/>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l="2704" t="2933" r="2745" b="5203"/>
          <a:stretch>
            <a:fillRect/>
          </a:stretch>
        </p:blipFill>
        <p:spPr bwMode="auto">
          <a:xfrm>
            <a:off x="4953000" y="3795713"/>
            <a:ext cx="3444875"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93A1178-535E-4944-A23C-4FDF238A8F26}"/>
              </a:ext>
            </a:extLst>
          </p:cNvPr>
          <p:cNvSpPr>
            <a:spLocks noGrp="1"/>
          </p:cNvSpPr>
          <p:nvPr>
            <p:ph type="sldNum" sz="quarter" idx="12"/>
          </p:nvPr>
        </p:nvSpPr>
        <p:spPr/>
        <p:txBody>
          <a:bodyPr/>
          <a:lstStyle/>
          <a:p>
            <a:pPr>
              <a:defRPr/>
            </a:pPr>
            <a:fld id="{533FA5F5-479A-4ED3-AF95-AF06DC442E00}" type="slidenum">
              <a:rPr lang="en-US" altLang="en-US"/>
              <a:pPr>
                <a:defRPr/>
              </a:pPr>
              <a:t>29</a:t>
            </a:fld>
            <a:endParaRPr lang="en-US" altLang="en-US"/>
          </a:p>
        </p:txBody>
      </p:sp>
      <p:sp>
        <p:nvSpPr>
          <p:cNvPr id="35844" name="Rectangle 2">
            <a:extLst>
              <a:ext uri="{FF2B5EF4-FFF2-40B4-BE49-F238E27FC236}">
                <a16:creationId xmlns:a16="http://schemas.microsoft.com/office/drawing/2014/main" id="{989D36DC-4ACD-42C8-A265-BC6489854C3A}"/>
              </a:ext>
            </a:extLst>
          </p:cNvPr>
          <p:cNvSpPr>
            <a:spLocks noGrp="1"/>
          </p:cNvSpPr>
          <p:nvPr>
            <p:ph type="title"/>
          </p:nvPr>
        </p:nvSpPr>
        <p:spPr>
          <a:xfrm>
            <a:off x="457200" y="277813"/>
            <a:ext cx="8226425" cy="874152"/>
          </a:xfrm>
        </p:spPr>
        <p:txBody>
          <a:bodyPr/>
          <a:lstStyle/>
          <a:p>
            <a:pPr algn="ctr"/>
            <a:r>
              <a:rPr lang="en-US" altLang="en-US" sz="3400" dirty="0">
                <a:latin typeface="+mn-lt"/>
              </a:rPr>
              <a:t>Photo Diode</a:t>
            </a:r>
          </a:p>
        </p:txBody>
      </p:sp>
      <p:sp>
        <p:nvSpPr>
          <p:cNvPr id="35845" name="Rectangle 6">
            <a:extLst>
              <a:ext uri="{FF2B5EF4-FFF2-40B4-BE49-F238E27FC236}">
                <a16:creationId xmlns:a16="http://schemas.microsoft.com/office/drawing/2014/main" id="{F00FACEF-CC1E-4B78-B043-C2B2BBAB6BA3}"/>
              </a:ext>
            </a:extLst>
          </p:cNvPr>
          <p:cNvSpPr>
            <a:spLocks noGrp="1"/>
          </p:cNvSpPr>
          <p:nvPr>
            <p:ph type="body" idx="1"/>
          </p:nvPr>
        </p:nvSpPr>
        <p:spPr>
          <a:xfrm>
            <a:off x="354767" y="1296419"/>
            <a:ext cx="8080375" cy="701675"/>
          </a:xfrm>
        </p:spPr>
        <p:txBody>
          <a:bodyPr/>
          <a:lstStyle/>
          <a:p>
            <a:pPr>
              <a:spcBef>
                <a:spcPct val="0"/>
              </a:spcBef>
            </a:pPr>
            <a:r>
              <a:rPr lang="en-US" altLang="en-US" sz="1800" dirty="0"/>
              <a:t>Used in reverse bias</a:t>
            </a:r>
          </a:p>
        </p:txBody>
      </p:sp>
      <p:sp>
        <p:nvSpPr>
          <p:cNvPr id="2" name="TextBox 1">
            <a:extLst>
              <a:ext uri="{FF2B5EF4-FFF2-40B4-BE49-F238E27FC236}">
                <a16:creationId xmlns:a16="http://schemas.microsoft.com/office/drawing/2014/main" id="{A73B374B-29EB-4807-991D-AC3E589F45B1}"/>
              </a:ext>
            </a:extLst>
          </p:cNvPr>
          <p:cNvSpPr txBox="1"/>
          <p:nvPr/>
        </p:nvSpPr>
        <p:spPr>
          <a:xfrm>
            <a:off x="381000" y="3404066"/>
            <a:ext cx="1220206" cy="584775"/>
          </a:xfrm>
          <a:prstGeom prst="rect">
            <a:avLst/>
          </a:prstGeom>
          <a:noFill/>
        </p:spPr>
        <p:txBody>
          <a:bodyPr wrap="none" rtlCol="0">
            <a:spAutoFit/>
          </a:bodyPr>
          <a:lstStyle/>
          <a:p>
            <a:pPr algn="ctr"/>
            <a:r>
              <a:rPr lang="en-US" sz="1600" dirty="0"/>
              <a:t>Conducting</a:t>
            </a:r>
          </a:p>
          <a:p>
            <a:pPr algn="ctr"/>
            <a:r>
              <a:rPr lang="en-US" sz="1600" dirty="0"/>
              <a:t>band</a:t>
            </a:r>
          </a:p>
        </p:txBody>
      </p:sp>
      <p:sp>
        <p:nvSpPr>
          <p:cNvPr id="7" name="TextBox 6">
            <a:extLst>
              <a:ext uri="{FF2B5EF4-FFF2-40B4-BE49-F238E27FC236}">
                <a16:creationId xmlns:a16="http://schemas.microsoft.com/office/drawing/2014/main" id="{E3730F0D-F11C-4D44-9C01-DD94B1407A33}"/>
              </a:ext>
            </a:extLst>
          </p:cNvPr>
          <p:cNvSpPr txBox="1"/>
          <p:nvPr/>
        </p:nvSpPr>
        <p:spPr>
          <a:xfrm>
            <a:off x="533400" y="5054025"/>
            <a:ext cx="908390" cy="584775"/>
          </a:xfrm>
          <a:prstGeom prst="rect">
            <a:avLst/>
          </a:prstGeom>
          <a:noFill/>
        </p:spPr>
        <p:txBody>
          <a:bodyPr wrap="none" rtlCol="0">
            <a:spAutoFit/>
          </a:bodyPr>
          <a:lstStyle/>
          <a:p>
            <a:pPr algn="ctr"/>
            <a:r>
              <a:rPr lang="en-US" sz="1600" dirty="0"/>
              <a:t>Valence</a:t>
            </a:r>
          </a:p>
          <a:p>
            <a:pPr algn="ctr"/>
            <a:r>
              <a:rPr lang="en-US" sz="1600" dirty="0"/>
              <a:t>band</a:t>
            </a:r>
          </a:p>
        </p:txBody>
      </p:sp>
      <p:pic>
        <p:nvPicPr>
          <p:cNvPr id="4" name="Picture 3">
            <a:extLst>
              <a:ext uri="{FF2B5EF4-FFF2-40B4-BE49-F238E27FC236}">
                <a16:creationId xmlns:a16="http://schemas.microsoft.com/office/drawing/2014/main" id="{81703283-72F4-4B9C-B718-B03B9BFA263F}"/>
              </a:ext>
            </a:extLst>
          </p:cNvPr>
          <p:cNvPicPr>
            <a:picLocks noChangeAspect="1"/>
          </p:cNvPicPr>
          <p:nvPr/>
        </p:nvPicPr>
        <p:blipFill>
          <a:blip r:embed="rId2"/>
          <a:stretch>
            <a:fillRect/>
          </a:stretch>
        </p:blipFill>
        <p:spPr>
          <a:xfrm>
            <a:off x="228600" y="3276600"/>
            <a:ext cx="2632780" cy="2429435"/>
          </a:xfrm>
          <a:prstGeom prst="rect">
            <a:avLst/>
          </a:prstGeom>
        </p:spPr>
      </p:pic>
      <p:sp>
        <p:nvSpPr>
          <p:cNvPr id="10" name="TextBox 9">
            <a:extLst>
              <a:ext uri="{FF2B5EF4-FFF2-40B4-BE49-F238E27FC236}">
                <a16:creationId xmlns:a16="http://schemas.microsoft.com/office/drawing/2014/main" id="{B7B3E3DF-7291-44A4-BDF7-D7DA2711DE01}"/>
              </a:ext>
            </a:extLst>
          </p:cNvPr>
          <p:cNvSpPr txBox="1"/>
          <p:nvPr/>
        </p:nvSpPr>
        <p:spPr>
          <a:xfrm>
            <a:off x="381000" y="3429000"/>
            <a:ext cx="1220206" cy="584775"/>
          </a:xfrm>
          <a:prstGeom prst="rect">
            <a:avLst/>
          </a:prstGeom>
          <a:noFill/>
        </p:spPr>
        <p:txBody>
          <a:bodyPr wrap="none" rtlCol="0">
            <a:spAutoFit/>
          </a:bodyPr>
          <a:lstStyle/>
          <a:p>
            <a:pPr algn="ctr"/>
            <a:r>
              <a:rPr lang="en-US" sz="1600" dirty="0"/>
              <a:t>Conducting</a:t>
            </a:r>
          </a:p>
          <a:p>
            <a:pPr algn="ctr"/>
            <a:r>
              <a:rPr lang="en-US" sz="1600" dirty="0"/>
              <a:t>band</a:t>
            </a:r>
          </a:p>
        </p:txBody>
      </p:sp>
      <p:sp>
        <p:nvSpPr>
          <p:cNvPr id="11" name="TextBox 10">
            <a:extLst>
              <a:ext uri="{FF2B5EF4-FFF2-40B4-BE49-F238E27FC236}">
                <a16:creationId xmlns:a16="http://schemas.microsoft.com/office/drawing/2014/main" id="{83B5E020-B4A4-4C67-B3C6-521AE53A9DBF}"/>
              </a:ext>
            </a:extLst>
          </p:cNvPr>
          <p:cNvSpPr txBox="1"/>
          <p:nvPr/>
        </p:nvSpPr>
        <p:spPr>
          <a:xfrm>
            <a:off x="533400" y="5078959"/>
            <a:ext cx="908390" cy="584775"/>
          </a:xfrm>
          <a:prstGeom prst="rect">
            <a:avLst/>
          </a:prstGeom>
          <a:noFill/>
        </p:spPr>
        <p:txBody>
          <a:bodyPr wrap="none" rtlCol="0">
            <a:spAutoFit/>
          </a:bodyPr>
          <a:lstStyle/>
          <a:p>
            <a:pPr algn="ctr"/>
            <a:r>
              <a:rPr lang="en-US" sz="1600" dirty="0"/>
              <a:t>Valence</a:t>
            </a:r>
          </a:p>
          <a:p>
            <a:pPr algn="ctr"/>
            <a:r>
              <a:rPr lang="en-US" sz="1600" dirty="0"/>
              <a:t>band</a:t>
            </a:r>
          </a:p>
        </p:txBody>
      </p:sp>
      <p:pic>
        <p:nvPicPr>
          <p:cNvPr id="5" name="Picture 4">
            <a:extLst>
              <a:ext uri="{FF2B5EF4-FFF2-40B4-BE49-F238E27FC236}">
                <a16:creationId xmlns:a16="http://schemas.microsoft.com/office/drawing/2014/main" id="{3826A81D-7FBC-4A57-9EF4-79FEB156A0E7}"/>
              </a:ext>
            </a:extLst>
          </p:cNvPr>
          <p:cNvPicPr>
            <a:picLocks noChangeAspect="1"/>
          </p:cNvPicPr>
          <p:nvPr/>
        </p:nvPicPr>
        <p:blipFill>
          <a:blip r:embed="rId3"/>
          <a:stretch>
            <a:fillRect/>
          </a:stretch>
        </p:blipFill>
        <p:spPr>
          <a:xfrm>
            <a:off x="3166180" y="1983104"/>
            <a:ext cx="5781102" cy="332896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CD32B75-0CE6-45F5-85BC-1EC2A3B513DC}"/>
              </a:ext>
            </a:extLst>
          </p:cNvPr>
          <p:cNvSpPr>
            <a:spLocks noGrp="1"/>
          </p:cNvSpPr>
          <p:nvPr>
            <p:ph type="title" idx="4294967295"/>
          </p:nvPr>
        </p:nvSpPr>
        <p:spPr>
          <a:xfrm>
            <a:off x="0" y="228600"/>
            <a:ext cx="7772400" cy="1143000"/>
          </a:xfrm>
        </p:spPr>
        <p:txBody>
          <a:bodyPr/>
          <a:lstStyle/>
          <a:p>
            <a:pPr algn="ctr" eaLnBrk="1" hangingPunct="1"/>
            <a:r>
              <a:rPr lang="en-US" altLang="en-US" sz="3200" dirty="0">
                <a:latin typeface="+mn-lt"/>
              </a:rPr>
              <a:t>The Depletion Region</a:t>
            </a:r>
          </a:p>
        </p:txBody>
      </p:sp>
      <p:sp>
        <p:nvSpPr>
          <p:cNvPr id="14342" name="Text Box 6">
            <a:extLst>
              <a:ext uri="{FF2B5EF4-FFF2-40B4-BE49-F238E27FC236}">
                <a16:creationId xmlns:a16="http://schemas.microsoft.com/office/drawing/2014/main" id="{70FD75D4-3249-4871-94D6-B2042994B5E6}"/>
              </a:ext>
            </a:extLst>
          </p:cNvPr>
          <p:cNvSpPr txBox="1">
            <a:spLocks noChangeArrowheads="1"/>
          </p:cNvSpPr>
          <p:nvPr/>
        </p:nvSpPr>
        <p:spPr bwMode="auto">
          <a:xfrm>
            <a:off x="504825" y="4046691"/>
            <a:ext cx="3810000" cy="1470025"/>
          </a:xfrm>
          <a:prstGeom prst="rect">
            <a:avLst/>
          </a:prstGeom>
          <a:solidFill>
            <a:srgbClr val="FFFF00"/>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4400">
                <a:solidFill>
                  <a:schemeClr val="tx2"/>
                </a:solidFill>
                <a:latin typeface="Tahoma" panose="020B0604030504040204" pitchFamily="34" charset="0"/>
              </a:defRPr>
            </a:lvl1pPr>
            <a:lvl2pPr marL="742950" indent="-285750">
              <a:defRPr sz="4400">
                <a:solidFill>
                  <a:schemeClr val="tx2"/>
                </a:solidFill>
                <a:latin typeface="Tahoma" panose="020B0604030504040204" pitchFamily="34" charset="0"/>
              </a:defRPr>
            </a:lvl2pPr>
            <a:lvl3pPr marL="1143000" indent="-228600">
              <a:defRPr sz="4400">
                <a:solidFill>
                  <a:schemeClr val="tx2"/>
                </a:solidFill>
                <a:latin typeface="Tahoma" panose="020B0604030504040204" pitchFamily="34" charset="0"/>
              </a:defRPr>
            </a:lvl3pPr>
            <a:lvl4pPr marL="1600200" indent="-228600">
              <a:defRPr sz="4400">
                <a:solidFill>
                  <a:schemeClr val="tx2"/>
                </a:solidFill>
                <a:latin typeface="Tahoma" panose="020B0604030504040204" pitchFamily="34" charset="0"/>
              </a:defRPr>
            </a:lvl4pPr>
            <a:lvl5pPr marL="2057400" indent="-228600">
              <a:defRPr sz="4400">
                <a:solidFill>
                  <a:schemeClr val="tx2"/>
                </a:solidFill>
                <a:latin typeface="Tahoma" panose="020B0604030504040204" pitchFamily="34" charset="0"/>
              </a:defRPr>
            </a:lvl5pPr>
            <a:lvl6pPr marL="2514600" indent="-228600" eaLnBrk="0" fontAlgn="base" hangingPunct="0">
              <a:spcBef>
                <a:spcPct val="0"/>
              </a:spcBef>
              <a:spcAft>
                <a:spcPct val="0"/>
              </a:spcAft>
              <a:defRPr sz="4400">
                <a:solidFill>
                  <a:schemeClr val="tx2"/>
                </a:solidFill>
                <a:latin typeface="Tahoma" panose="020B0604030504040204" pitchFamily="34" charset="0"/>
              </a:defRPr>
            </a:lvl6pPr>
            <a:lvl7pPr marL="2971800" indent="-228600" eaLnBrk="0" fontAlgn="base" hangingPunct="0">
              <a:spcBef>
                <a:spcPct val="0"/>
              </a:spcBef>
              <a:spcAft>
                <a:spcPct val="0"/>
              </a:spcAft>
              <a:defRPr sz="4400">
                <a:solidFill>
                  <a:schemeClr val="tx2"/>
                </a:solidFill>
                <a:latin typeface="Tahoma" panose="020B0604030504040204" pitchFamily="34" charset="0"/>
              </a:defRPr>
            </a:lvl7pPr>
            <a:lvl8pPr marL="3429000" indent="-228600" eaLnBrk="0" fontAlgn="base" hangingPunct="0">
              <a:spcBef>
                <a:spcPct val="0"/>
              </a:spcBef>
              <a:spcAft>
                <a:spcPct val="0"/>
              </a:spcAft>
              <a:defRPr sz="4400">
                <a:solidFill>
                  <a:schemeClr val="tx2"/>
                </a:solidFill>
                <a:latin typeface="Tahoma" panose="020B0604030504040204" pitchFamily="34" charset="0"/>
              </a:defRPr>
            </a:lvl8pPr>
            <a:lvl9pPr marL="3886200" indent="-228600" eaLnBrk="0" fontAlgn="base" hangingPunct="0">
              <a:spcBef>
                <a:spcPct val="0"/>
              </a:spcBef>
              <a:spcAft>
                <a:spcPct val="0"/>
              </a:spcAft>
              <a:defRPr sz="4400">
                <a:solidFill>
                  <a:schemeClr val="tx2"/>
                </a:solidFill>
                <a:latin typeface="Tahoma" panose="020B0604030504040204" pitchFamily="34" charset="0"/>
              </a:defRPr>
            </a:lvl9pPr>
          </a:lstStyle>
          <a:p>
            <a:pPr eaLnBrk="1" hangingPunct="1">
              <a:spcBef>
                <a:spcPct val="50000"/>
              </a:spcBef>
            </a:pPr>
            <a:r>
              <a:rPr lang="en-US" altLang="en-US" sz="2200">
                <a:solidFill>
                  <a:schemeClr val="tx1"/>
                </a:solidFill>
                <a:latin typeface="Times New Roman" panose="02020603050405020304" pitchFamily="18" charset="0"/>
              </a:rPr>
              <a:t>With the formation of the p and n materials combination of electrons and holes at the junction takes place.</a:t>
            </a:r>
          </a:p>
        </p:txBody>
      </p:sp>
      <p:sp>
        <p:nvSpPr>
          <p:cNvPr id="14343" name="Text Box 7">
            <a:extLst>
              <a:ext uri="{FF2B5EF4-FFF2-40B4-BE49-F238E27FC236}">
                <a16:creationId xmlns:a16="http://schemas.microsoft.com/office/drawing/2014/main" id="{F7064421-8413-41E3-8157-B61FEEE814D7}"/>
              </a:ext>
            </a:extLst>
          </p:cNvPr>
          <p:cNvSpPr txBox="1">
            <a:spLocks noChangeArrowheads="1"/>
          </p:cNvSpPr>
          <p:nvPr/>
        </p:nvSpPr>
        <p:spPr bwMode="auto">
          <a:xfrm>
            <a:off x="4702871" y="4056086"/>
            <a:ext cx="3962400" cy="1804988"/>
          </a:xfrm>
          <a:prstGeom prst="rect">
            <a:avLst/>
          </a:prstGeom>
          <a:solidFill>
            <a:srgbClr val="FF9933"/>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4400">
                <a:solidFill>
                  <a:schemeClr val="tx2"/>
                </a:solidFill>
                <a:latin typeface="Tahoma" panose="020B0604030504040204" pitchFamily="34" charset="0"/>
              </a:defRPr>
            </a:lvl1pPr>
            <a:lvl2pPr marL="742950" indent="-285750">
              <a:defRPr sz="4400">
                <a:solidFill>
                  <a:schemeClr val="tx2"/>
                </a:solidFill>
                <a:latin typeface="Tahoma" panose="020B0604030504040204" pitchFamily="34" charset="0"/>
              </a:defRPr>
            </a:lvl2pPr>
            <a:lvl3pPr marL="1143000" indent="-228600">
              <a:defRPr sz="4400">
                <a:solidFill>
                  <a:schemeClr val="tx2"/>
                </a:solidFill>
                <a:latin typeface="Tahoma" panose="020B0604030504040204" pitchFamily="34" charset="0"/>
              </a:defRPr>
            </a:lvl3pPr>
            <a:lvl4pPr marL="1600200" indent="-228600">
              <a:defRPr sz="4400">
                <a:solidFill>
                  <a:schemeClr val="tx2"/>
                </a:solidFill>
                <a:latin typeface="Tahoma" panose="020B0604030504040204" pitchFamily="34" charset="0"/>
              </a:defRPr>
            </a:lvl4pPr>
            <a:lvl5pPr marL="2057400" indent="-228600">
              <a:defRPr sz="4400">
                <a:solidFill>
                  <a:schemeClr val="tx2"/>
                </a:solidFill>
                <a:latin typeface="Tahoma" panose="020B0604030504040204" pitchFamily="34" charset="0"/>
              </a:defRPr>
            </a:lvl5pPr>
            <a:lvl6pPr marL="2514600" indent="-228600" eaLnBrk="0" fontAlgn="base" hangingPunct="0">
              <a:spcBef>
                <a:spcPct val="0"/>
              </a:spcBef>
              <a:spcAft>
                <a:spcPct val="0"/>
              </a:spcAft>
              <a:defRPr sz="4400">
                <a:solidFill>
                  <a:schemeClr val="tx2"/>
                </a:solidFill>
                <a:latin typeface="Tahoma" panose="020B0604030504040204" pitchFamily="34" charset="0"/>
              </a:defRPr>
            </a:lvl6pPr>
            <a:lvl7pPr marL="2971800" indent="-228600" eaLnBrk="0" fontAlgn="base" hangingPunct="0">
              <a:spcBef>
                <a:spcPct val="0"/>
              </a:spcBef>
              <a:spcAft>
                <a:spcPct val="0"/>
              </a:spcAft>
              <a:defRPr sz="4400">
                <a:solidFill>
                  <a:schemeClr val="tx2"/>
                </a:solidFill>
                <a:latin typeface="Tahoma" panose="020B0604030504040204" pitchFamily="34" charset="0"/>
              </a:defRPr>
            </a:lvl7pPr>
            <a:lvl8pPr marL="3429000" indent="-228600" eaLnBrk="0" fontAlgn="base" hangingPunct="0">
              <a:spcBef>
                <a:spcPct val="0"/>
              </a:spcBef>
              <a:spcAft>
                <a:spcPct val="0"/>
              </a:spcAft>
              <a:defRPr sz="4400">
                <a:solidFill>
                  <a:schemeClr val="tx2"/>
                </a:solidFill>
                <a:latin typeface="Tahoma" panose="020B0604030504040204" pitchFamily="34" charset="0"/>
              </a:defRPr>
            </a:lvl8pPr>
            <a:lvl9pPr marL="3886200" indent="-228600" eaLnBrk="0" fontAlgn="base" hangingPunct="0">
              <a:spcBef>
                <a:spcPct val="0"/>
              </a:spcBef>
              <a:spcAft>
                <a:spcPct val="0"/>
              </a:spcAft>
              <a:defRPr sz="4400">
                <a:solidFill>
                  <a:schemeClr val="tx2"/>
                </a:solidFill>
                <a:latin typeface="Tahoma" panose="020B0604030504040204" pitchFamily="34" charset="0"/>
              </a:defRPr>
            </a:lvl9pPr>
          </a:lstStyle>
          <a:p>
            <a:pPr eaLnBrk="1" hangingPunct="1">
              <a:spcBef>
                <a:spcPct val="50000"/>
              </a:spcBef>
            </a:pPr>
            <a:r>
              <a:rPr lang="en-US" altLang="en-US" sz="2200" dirty="0">
                <a:solidFill>
                  <a:schemeClr val="tx1"/>
                </a:solidFill>
                <a:latin typeface="Times New Roman" panose="02020603050405020304" pitchFamily="18" charset="0"/>
              </a:rPr>
              <a:t>This creates the depletion region and has a barrier potential. This potential cannot be measured with a voltmeter but it will cause a small voltage drop.</a:t>
            </a:r>
          </a:p>
        </p:txBody>
      </p:sp>
      <p:sp>
        <p:nvSpPr>
          <p:cNvPr id="2" name="Slide Number Placeholder 1">
            <a:extLst>
              <a:ext uri="{FF2B5EF4-FFF2-40B4-BE49-F238E27FC236}">
                <a16:creationId xmlns:a16="http://schemas.microsoft.com/office/drawing/2014/main" id="{47C3D5A9-2592-4B5E-8335-C162B849B6E9}"/>
              </a:ext>
            </a:extLst>
          </p:cNvPr>
          <p:cNvSpPr>
            <a:spLocks noGrp="1"/>
          </p:cNvSpPr>
          <p:nvPr>
            <p:ph type="sldNum" sz="quarter" idx="12"/>
          </p:nvPr>
        </p:nvSpPr>
        <p:spPr/>
        <p:txBody>
          <a:bodyPr/>
          <a:lstStyle/>
          <a:p>
            <a:pPr>
              <a:defRPr/>
            </a:pPr>
            <a:fld id="{EE109827-F2A1-49E5-8593-B6D2791065C8}" type="slidenum">
              <a:rPr lang="en-US" smtClean="0"/>
              <a:pPr>
                <a:defRPr/>
              </a:pPr>
              <a:t>3</a:t>
            </a:fld>
            <a:endParaRPr lang="en-US"/>
          </a:p>
        </p:txBody>
      </p:sp>
      <p:pic>
        <p:nvPicPr>
          <p:cNvPr id="4" name="Picture 3">
            <a:extLst>
              <a:ext uri="{FF2B5EF4-FFF2-40B4-BE49-F238E27FC236}">
                <a16:creationId xmlns:a16="http://schemas.microsoft.com/office/drawing/2014/main" id="{9A0F695E-F49C-450F-8126-742FE69F1CFB}"/>
              </a:ext>
            </a:extLst>
          </p:cNvPr>
          <p:cNvPicPr>
            <a:picLocks noChangeAspect="1"/>
          </p:cNvPicPr>
          <p:nvPr/>
        </p:nvPicPr>
        <p:blipFill>
          <a:blip r:embed="rId3"/>
          <a:stretch>
            <a:fillRect/>
          </a:stretch>
        </p:blipFill>
        <p:spPr>
          <a:xfrm>
            <a:off x="425971" y="812322"/>
            <a:ext cx="3967709" cy="2667000"/>
          </a:xfrm>
          <a:prstGeom prst="rect">
            <a:avLst/>
          </a:prstGeom>
        </p:spPr>
      </p:pic>
      <p:pic>
        <p:nvPicPr>
          <p:cNvPr id="5" name="Picture 4">
            <a:extLst>
              <a:ext uri="{FF2B5EF4-FFF2-40B4-BE49-F238E27FC236}">
                <a16:creationId xmlns:a16="http://schemas.microsoft.com/office/drawing/2014/main" id="{23B71E22-483E-4D6E-AD52-69BC41C31347}"/>
              </a:ext>
            </a:extLst>
          </p:cNvPr>
          <p:cNvPicPr>
            <a:picLocks noChangeAspect="1"/>
          </p:cNvPicPr>
          <p:nvPr/>
        </p:nvPicPr>
        <p:blipFill>
          <a:blip r:embed="rId4"/>
          <a:stretch>
            <a:fillRect/>
          </a:stretch>
        </p:blipFill>
        <p:spPr>
          <a:xfrm>
            <a:off x="4755630" y="812322"/>
            <a:ext cx="3962399" cy="30479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14343"/>
                                        </p:tgtEl>
                                        <p:attrNameLst>
                                          <p:attrName>style.visibility</p:attrName>
                                        </p:attrNameLst>
                                      </p:cBhvr>
                                      <p:to>
                                        <p:strVal val="visible"/>
                                      </p:to>
                                    </p:set>
                                    <p:anim calcmode="lin" valueType="num">
                                      <p:cBhvr additive="base">
                                        <p:cTn id="10" dur="500" fill="hold"/>
                                        <p:tgtEl>
                                          <p:spTgt spid="14343"/>
                                        </p:tgtEl>
                                        <p:attrNameLst>
                                          <p:attrName>ppt_x</p:attrName>
                                        </p:attrNameLst>
                                      </p:cBhvr>
                                      <p:tavLst>
                                        <p:tav tm="0">
                                          <p:val>
                                            <p:strVal val="#ppt_x"/>
                                          </p:val>
                                        </p:tav>
                                        <p:tav tm="100000">
                                          <p:val>
                                            <p:strVal val="#ppt_x"/>
                                          </p:val>
                                        </p:tav>
                                      </p:tavLst>
                                    </p:anim>
                                    <p:anim calcmode="lin" valueType="num">
                                      <p:cBhvr additive="base">
                                        <p:cTn id="11" dur="500" fill="hold"/>
                                        <p:tgtEl>
                                          <p:spTgt spid="143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40FDF8-042C-4B45-86F4-1DCE5008B132}"/>
              </a:ext>
            </a:extLst>
          </p:cNvPr>
          <p:cNvPicPr>
            <a:picLocks noChangeAspect="1"/>
          </p:cNvPicPr>
          <p:nvPr/>
        </p:nvPicPr>
        <p:blipFill>
          <a:blip r:embed="rId2"/>
          <a:stretch>
            <a:fillRect/>
          </a:stretch>
        </p:blipFill>
        <p:spPr>
          <a:xfrm>
            <a:off x="263165" y="2667000"/>
            <a:ext cx="8728435" cy="3124200"/>
          </a:xfrm>
          <a:prstGeom prst="rect">
            <a:avLst/>
          </a:prstGeom>
        </p:spPr>
      </p:pic>
      <p:sp>
        <p:nvSpPr>
          <p:cNvPr id="6" name="Slide Number Placeholder 5">
            <a:extLst>
              <a:ext uri="{FF2B5EF4-FFF2-40B4-BE49-F238E27FC236}">
                <a16:creationId xmlns:a16="http://schemas.microsoft.com/office/drawing/2014/main" id="{993A1178-535E-4944-A23C-4FDF238A8F26}"/>
              </a:ext>
            </a:extLst>
          </p:cNvPr>
          <p:cNvSpPr>
            <a:spLocks noGrp="1"/>
          </p:cNvSpPr>
          <p:nvPr>
            <p:ph type="sldNum" sz="quarter" idx="12"/>
          </p:nvPr>
        </p:nvSpPr>
        <p:spPr/>
        <p:txBody>
          <a:bodyPr/>
          <a:lstStyle/>
          <a:p>
            <a:pPr>
              <a:defRPr/>
            </a:pPr>
            <a:fld id="{533FA5F5-479A-4ED3-AF95-AF06DC442E00}" type="slidenum">
              <a:rPr lang="en-US" altLang="en-US"/>
              <a:pPr>
                <a:defRPr/>
              </a:pPr>
              <a:t>30</a:t>
            </a:fld>
            <a:endParaRPr lang="en-US" altLang="en-US"/>
          </a:p>
        </p:txBody>
      </p:sp>
      <p:sp>
        <p:nvSpPr>
          <p:cNvPr id="35844" name="Rectangle 2">
            <a:extLst>
              <a:ext uri="{FF2B5EF4-FFF2-40B4-BE49-F238E27FC236}">
                <a16:creationId xmlns:a16="http://schemas.microsoft.com/office/drawing/2014/main" id="{989D36DC-4ACD-42C8-A265-BC6489854C3A}"/>
              </a:ext>
            </a:extLst>
          </p:cNvPr>
          <p:cNvSpPr>
            <a:spLocks noGrp="1"/>
          </p:cNvSpPr>
          <p:nvPr>
            <p:ph type="title"/>
          </p:nvPr>
        </p:nvSpPr>
        <p:spPr>
          <a:xfrm>
            <a:off x="457200" y="277813"/>
            <a:ext cx="8226425" cy="76200"/>
          </a:xfrm>
        </p:spPr>
        <p:txBody>
          <a:bodyPr/>
          <a:lstStyle/>
          <a:p>
            <a:pPr algn="ctr"/>
            <a:r>
              <a:rPr lang="en-US" altLang="en-US" sz="3400" dirty="0">
                <a:latin typeface="+mn-lt"/>
              </a:rPr>
              <a:t>Photovoltaic Cells</a:t>
            </a:r>
          </a:p>
        </p:txBody>
      </p:sp>
      <p:sp>
        <p:nvSpPr>
          <p:cNvPr id="35845" name="Rectangle 6">
            <a:extLst>
              <a:ext uri="{FF2B5EF4-FFF2-40B4-BE49-F238E27FC236}">
                <a16:creationId xmlns:a16="http://schemas.microsoft.com/office/drawing/2014/main" id="{F00FACEF-CC1E-4B78-B043-C2B2BBAB6BA3}"/>
              </a:ext>
            </a:extLst>
          </p:cNvPr>
          <p:cNvSpPr>
            <a:spLocks noGrp="1"/>
          </p:cNvSpPr>
          <p:nvPr>
            <p:ph type="body" idx="1"/>
          </p:nvPr>
        </p:nvSpPr>
        <p:spPr>
          <a:xfrm>
            <a:off x="454025" y="898526"/>
            <a:ext cx="8229600" cy="2149475"/>
          </a:xfrm>
        </p:spPr>
        <p:txBody>
          <a:bodyPr/>
          <a:lstStyle/>
          <a:p>
            <a:pPr>
              <a:spcBef>
                <a:spcPct val="0"/>
              </a:spcBef>
            </a:pPr>
            <a:r>
              <a:rPr lang="en-US" altLang="en-US" sz="1800" b="1" dirty="0"/>
              <a:t>solar cell</a:t>
            </a:r>
            <a:r>
              <a:rPr lang="en-US" altLang="en-US" sz="1800" dirty="0"/>
              <a:t>, also known as the </a:t>
            </a:r>
            <a:r>
              <a:rPr lang="en-US" altLang="en-US" sz="1800" b="1" dirty="0"/>
              <a:t>photovoltaic cell </a:t>
            </a:r>
            <a:r>
              <a:rPr lang="en-US" altLang="en-US" sz="1800" dirty="0"/>
              <a:t>l takes incoming light energy and turns it into electrical energy. </a:t>
            </a:r>
          </a:p>
          <a:p>
            <a:pPr>
              <a:spcBef>
                <a:spcPct val="0"/>
              </a:spcBef>
            </a:pPr>
            <a:r>
              <a:rPr lang="en-US" altLang="en-US" sz="1800" dirty="0"/>
              <a:t>Remember that the “solar constant” (the energy per unit area of solar radiation reaching the Earth) is over 1400 W/m</a:t>
            </a:r>
            <a:r>
              <a:rPr lang="en-US" altLang="en-US" sz="1800" baseline="30000" dirty="0"/>
              <a:t>2</a:t>
            </a:r>
            <a:r>
              <a:rPr lang="en-US" altLang="en-US" sz="1800" dirty="0"/>
              <a:t>, and more than half of this makes it through the atmosphere to the Earth’s surface. </a:t>
            </a:r>
          </a:p>
        </p:txBody>
      </p:sp>
      <p:sp>
        <p:nvSpPr>
          <p:cNvPr id="2" name="TextBox 1">
            <a:extLst>
              <a:ext uri="{FF2B5EF4-FFF2-40B4-BE49-F238E27FC236}">
                <a16:creationId xmlns:a16="http://schemas.microsoft.com/office/drawing/2014/main" id="{A73B374B-29EB-4807-991D-AC3E589F45B1}"/>
              </a:ext>
            </a:extLst>
          </p:cNvPr>
          <p:cNvSpPr txBox="1"/>
          <p:nvPr/>
        </p:nvSpPr>
        <p:spPr>
          <a:xfrm>
            <a:off x="381000" y="3404066"/>
            <a:ext cx="1220206" cy="584775"/>
          </a:xfrm>
          <a:prstGeom prst="rect">
            <a:avLst/>
          </a:prstGeom>
          <a:noFill/>
        </p:spPr>
        <p:txBody>
          <a:bodyPr wrap="none" rtlCol="0">
            <a:spAutoFit/>
          </a:bodyPr>
          <a:lstStyle/>
          <a:p>
            <a:pPr algn="ctr"/>
            <a:r>
              <a:rPr lang="en-US" sz="1600" dirty="0"/>
              <a:t>Conducting</a:t>
            </a:r>
          </a:p>
          <a:p>
            <a:pPr algn="ctr"/>
            <a:r>
              <a:rPr lang="en-US" sz="1600" dirty="0"/>
              <a:t>band</a:t>
            </a:r>
          </a:p>
        </p:txBody>
      </p:sp>
      <p:sp>
        <p:nvSpPr>
          <p:cNvPr id="7" name="TextBox 6">
            <a:extLst>
              <a:ext uri="{FF2B5EF4-FFF2-40B4-BE49-F238E27FC236}">
                <a16:creationId xmlns:a16="http://schemas.microsoft.com/office/drawing/2014/main" id="{E3730F0D-F11C-4D44-9C01-DD94B1407A33}"/>
              </a:ext>
            </a:extLst>
          </p:cNvPr>
          <p:cNvSpPr txBox="1"/>
          <p:nvPr/>
        </p:nvSpPr>
        <p:spPr>
          <a:xfrm>
            <a:off x="533400" y="5054025"/>
            <a:ext cx="908390" cy="584775"/>
          </a:xfrm>
          <a:prstGeom prst="rect">
            <a:avLst/>
          </a:prstGeom>
          <a:noFill/>
        </p:spPr>
        <p:txBody>
          <a:bodyPr wrap="none" rtlCol="0">
            <a:spAutoFit/>
          </a:bodyPr>
          <a:lstStyle/>
          <a:p>
            <a:pPr algn="ctr"/>
            <a:r>
              <a:rPr lang="en-US" sz="1600" dirty="0"/>
              <a:t>Valence</a:t>
            </a:r>
          </a:p>
          <a:p>
            <a:pPr algn="ctr"/>
            <a:r>
              <a:rPr lang="en-US" sz="1600" dirty="0"/>
              <a:t>band</a:t>
            </a:r>
          </a:p>
        </p:txBody>
      </p:sp>
    </p:spTree>
    <p:extLst>
      <p:ext uri="{BB962C8B-B14F-4D97-AF65-F5344CB8AC3E}">
        <p14:creationId xmlns:p14="http://schemas.microsoft.com/office/powerpoint/2010/main" val="2096700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F9DD455F-D020-4706-85BD-4197A08A4ED4}"/>
              </a:ext>
            </a:extLst>
          </p:cNvPr>
          <p:cNvSpPr>
            <a:spLocks noGrp="1" noChangeArrowheads="1"/>
          </p:cNvSpPr>
          <p:nvPr>
            <p:ph type="title"/>
          </p:nvPr>
        </p:nvSpPr>
        <p:spPr/>
        <p:txBody>
          <a:bodyPr/>
          <a:lstStyle/>
          <a:p>
            <a:pPr algn="ctr"/>
            <a:r>
              <a:rPr lang="en-US" altLang="en-US" dirty="0"/>
              <a:t>Schottky diode</a:t>
            </a:r>
          </a:p>
        </p:txBody>
      </p:sp>
      <p:sp>
        <p:nvSpPr>
          <p:cNvPr id="13315" name="Content Placeholder 2">
            <a:extLst>
              <a:ext uri="{FF2B5EF4-FFF2-40B4-BE49-F238E27FC236}">
                <a16:creationId xmlns:a16="http://schemas.microsoft.com/office/drawing/2014/main" id="{B12A45EE-7587-4DBA-B975-D17F11655074}"/>
              </a:ext>
            </a:extLst>
          </p:cNvPr>
          <p:cNvSpPr>
            <a:spLocks noGrp="1" noChangeArrowheads="1"/>
          </p:cNvSpPr>
          <p:nvPr>
            <p:ph idx="1"/>
          </p:nvPr>
        </p:nvSpPr>
        <p:spPr>
          <a:xfrm>
            <a:off x="291164" y="1295400"/>
            <a:ext cx="8229600" cy="4530725"/>
          </a:xfrm>
        </p:spPr>
        <p:txBody>
          <a:bodyPr/>
          <a:lstStyle/>
          <a:p>
            <a:pPr marL="0" indent="0">
              <a:buNone/>
            </a:pPr>
            <a:r>
              <a:rPr lang="en-US" altLang="en-US" dirty="0"/>
              <a:t>Metals like Pt5Si2 connected to n-type </a:t>
            </a:r>
          </a:p>
        </p:txBody>
      </p:sp>
      <p:pic>
        <p:nvPicPr>
          <p:cNvPr id="13319" name="Picture 3">
            <a:extLst>
              <a:ext uri="{FF2B5EF4-FFF2-40B4-BE49-F238E27FC236}">
                <a16:creationId xmlns:a16="http://schemas.microsoft.com/office/drawing/2014/main" id="{EDA69243-1A53-4EF8-BDA1-84CCD3E00A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0560" y="4656556"/>
            <a:ext cx="2195512" cy="135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7E6BE83E-3921-4E97-A160-C2E232F3D9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3810000"/>
            <a:ext cx="4866105" cy="2521527"/>
          </a:xfrm>
          <a:prstGeom prst="rect">
            <a:avLst/>
          </a:prstGeom>
        </p:spPr>
      </p:pic>
      <p:pic>
        <p:nvPicPr>
          <p:cNvPr id="4" name="Picture 3">
            <a:extLst>
              <a:ext uri="{FF2B5EF4-FFF2-40B4-BE49-F238E27FC236}">
                <a16:creationId xmlns:a16="http://schemas.microsoft.com/office/drawing/2014/main" id="{70BA7185-0FE0-4D0A-90D7-DBFEC496664B}"/>
              </a:ext>
            </a:extLst>
          </p:cNvPr>
          <p:cNvPicPr>
            <a:picLocks noChangeAspect="1"/>
          </p:cNvPicPr>
          <p:nvPr/>
        </p:nvPicPr>
        <p:blipFill>
          <a:blip r:embed="rId4"/>
          <a:stretch>
            <a:fillRect/>
          </a:stretch>
        </p:blipFill>
        <p:spPr>
          <a:xfrm>
            <a:off x="2390072" y="1814334"/>
            <a:ext cx="6096000" cy="18859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56F89A58-4805-4A00-9F04-16F928513DF1}"/>
              </a:ext>
            </a:extLst>
          </p:cNvPr>
          <p:cNvSpPr>
            <a:spLocks noGrp="1" noChangeArrowheads="1"/>
          </p:cNvSpPr>
          <p:nvPr>
            <p:ph type="title"/>
          </p:nvPr>
        </p:nvSpPr>
        <p:spPr/>
        <p:txBody>
          <a:bodyPr/>
          <a:lstStyle/>
          <a:p>
            <a:pPr algn="ctr"/>
            <a:r>
              <a:rPr lang="en-US" altLang="en-US" sz="3600" dirty="0">
                <a:latin typeface="+mn-lt"/>
              </a:rPr>
              <a:t>The Depletion Region</a:t>
            </a:r>
          </a:p>
        </p:txBody>
      </p:sp>
      <p:pic>
        <p:nvPicPr>
          <p:cNvPr id="6147" name="Content Placeholder 3">
            <a:extLst>
              <a:ext uri="{FF2B5EF4-FFF2-40B4-BE49-F238E27FC236}">
                <a16:creationId xmlns:a16="http://schemas.microsoft.com/office/drawing/2014/main" id="{754A016D-B6F3-430B-B7A4-46999C70A7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19200" y="1066800"/>
            <a:ext cx="6960394" cy="5245181"/>
          </a:xfrm>
          <a:noFill/>
        </p:spPr>
      </p:pic>
      <p:sp>
        <p:nvSpPr>
          <p:cNvPr id="6148" name="Rectangle 4">
            <a:extLst>
              <a:ext uri="{FF2B5EF4-FFF2-40B4-BE49-F238E27FC236}">
                <a16:creationId xmlns:a16="http://schemas.microsoft.com/office/drawing/2014/main" id="{BADE3EC6-1E49-41CB-B464-8844DCF25CE0}"/>
              </a:ext>
            </a:extLst>
          </p:cNvPr>
          <p:cNvSpPr>
            <a:spLocks noChangeArrowheads="1"/>
          </p:cNvSpPr>
          <p:nvPr/>
        </p:nvSpPr>
        <p:spPr bwMode="auto">
          <a:xfrm>
            <a:off x="1472803" y="6210855"/>
            <a:ext cx="69603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r" rtl="1">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800" i="1" dirty="0"/>
              <a:t>In this figure P is more heavily doped than n (N</a:t>
            </a:r>
            <a:r>
              <a:rPr lang="en-US" altLang="en-US" sz="1800" i="1" baseline="-25000" dirty="0"/>
              <a:t>A</a:t>
            </a:r>
            <a:r>
              <a:rPr lang="en-US" altLang="en-US" sz="1800" i="1" dirty="0"/>
              <a:t>&gt;N</a:t>
            </a:r>
            <a:r>
              <a:rPr lang="en-US" altLang="en-US" sz="1800" i="1" baseline="-25000" dirty="0"/>
              <a:t>D</a:t>
            </a:r>
            <a:r>
              <a:rPr lang="en-US" altLang="en-US" sz="1800" i="1" dirty="0"/>
              <a:t>)</a:t>
            </a:r>
            <a:endParaRPr lang="en-US" altLang="en-US" sz="1800" dirty="0"/>
          </a:p>
        </p:txBody>
      </p:sp>
    </p:spTree>
    <p:extLst>
      <p:ext uri="{BB962C8B-B14F-4D97-AF65-F5344CB8AC3E}">
        <p14:creationId xmlns:p14="http://schemas.microsoft.com/office/powerpoint/2010/main" val="2270372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168BB57F-73F0-46D4-9843-8286A25E13CB}"/>
              </a:ext>
            </a:extLst>
          </p:cNvPr>
          <p:cNvSpPr>
            <a:spLocks noGrp="1" noChangeArrowheads="1"/>
          </p:cNvSpPr>
          <p:nvPr>
            <p:ph type="title"/>
          </p:nvPr>
        </p:nvSpPr>
        <p:spPr/>
        <p:txBody>
          <a:bodyPr/>
          <a:lstStyle/>
          <a:p>
            <a:pPr algn="ctr"/>
            <a:r>
              <a:rPr lang="en-US" altLang="en-US" sz="3600" dirty="0">
                <a:latin typeface="+mn-lt"/>
              </a:rPr>
              <a:t>The Depletion Region</a:t>
            </a:r>
          </a:p>
        </p:txBody>
      </p:sp>
      <p:sp>
        <p:nvSpPr>
          <p:cNvPr id="7171" name="Content Placeholder 2">
            <a:extLst>
              <a:ext uri="{FF2B5EF4-FFF2-40B4-BE49-F238E27FC236}">
                <a16:creationId xmlns:a16="http://schemas.microsoft.com/office/drawing/2014/main" id="{82B81236-75DF-49CB-90B2-D0D505E09D83}"/>
              </a:ext>
            </a:extLst>
          </p:cNvPr>
          <p:cNvSpPr>
            <a:spLocks noGrp="1" noChangeArrowheads="1"/>
          </p:cNvSpPr>
          <p:nvPr>
            <p:ph idx="1"/>
          </p:nvPr>
        </p:nvSpPr>
        <p:spPr>
          <a:xfrm>
            <a:off x="463731" y="1195127"/>
            <a:ext cx="8229600" cy="4530725"/>
          </a:xfrm>
        </p:spPr>
        <p:txBody>
          <a:bodyPr/>
          <a:lstStyle/>
          <a:p>
            <a:r>
              <a:rPr lang="en-US" altLang="en-US" dirty="0"/>
              <a:t>Built-in Potential</a:t>
            </a:r>
            <a:endParaRPr lang="fa-IR" altLang="en-US" dirty="0"/>
          </a:p>
          <a:p>
            <a:endParaRPr lang="en-US" altLang="en-US" dirty="0"/>
          </a:p>
        </p:txBody>
      </p:sp>
      <p:pic>
        <p:nvPicPr>
          <p:cNvPr id="7174" name="Picture 9">
            <a:extLst>
              <a:ext uri="{FF2B5EF4-FFF2-40B4-BE49-F238E27FC236}">
                <a16:creationId xmlns:a16="http://schemas.microsoft.com/office/drawing/2014/main" id="{99A55BD2-8E92-4FB4-BB29-BBB3E825B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660" y="6219763"/>
            <a:ext cx="2699503" cy="345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926C8255-9FA8-4ADB-86D7-815E5CBE2332}"/>
              </a:ext>
            </a:extLst>
          </p:cNvPr>
          <p:cNvPicPr>
            <a:picLocks noChangeAspect="1"/>
          </p:cNvPicPr>
          <p:nvPr/>
        </p:nvPicPr>
        <p:blipFill>
          <a:blip r:embed="rId3"/>
          <a:stretch>
            <a:fillRect/>
          </a:stretch>
        </p:blipFill>
        <p:spPr>
          <a:xfrm>
            <a:off x="1330141" y="1769149"/>
            <a:ext cx="6496780" cy="1995361"/>
          </a:xfrm>
          <a:prstGeom prst="rect">
            <a:avLst/>
          </a:prstGeom>
        </p:spPr>
      </p:pic>
      <mc:AlternateContent xmlns:mc="http://schemas.openxmlformats.org/markup-compatibility/2006" xmlns:a14="http://schemas.microsoft.com/office/drawing/2010/main">
        <mc:Choice Requires="a14">
          <p:sp>
            <p:nvSpPr>
              <p:cNvPr id="10" name="Object 7">
                <a:extLst>
                  <a:ext uri="{FF2B5EF4-FFF2-40B4-BE49-F238E27FC236}">
                    <a16:creationId xmlns:a16="http://schemas.microsoft.com/office/drawing/2014/main" id="{CA8575F9-44C4-40B3-8226-608A9278604B}"/>
                  </a:ext>
                </a:extLst>
              </p:cNvPr>
              <p:cNvSpPr txBox="1"/>
              <p:nvPr/>
            </p:nvSpPr>
            <p:spPr bwMode="auto">
              <a:xfrm>
                <a:off x="347107" y="3950780"/>
                <a:ext cx="3429000" cy="1462088"/>
              </a:xfrm>
              <a:prstGeom prst="rect">
                <a:avLst/>
              </a:prstGeom>
              <a:solidFill>
                <a:srgbClr val="FF9933"/>
              </a:solidFill>
              <a:ln w="28575">
                <a:solidFill>
                  <a:schemeClr val="tx1"/>
                </a:solidFill>
                <a:miter lim="800000"/>
                <a:headEnd/>
                <a:tailEnd/>
              </a:ln>
              <a:effectLst/>
            </p:spPr>
            <p:txBody>
              <a:bodyPr>
                <a:normAutofit/>
              </a:bodyPr>
              <a:lstStyle/>
              <a:p>
                <a:pPr/>
                <a14:m>
                  <m:oMathPara xmlns:m="http://schemas.openxmlformats.org/officeDocument/2006/math">
                    <m:oMathParaPr>
                      <m:jc m:val="left"/>
                    </m:oMathParaPr>
                    <m:oMath xmlns:m="http://schemas.openxmlformats.org/officeDocument/2006/math">
                      <m:r>
                        <a:rPr lang="en-US" sz="3200" b="0" i="1" smtClean="0">
                          <a:solidFill>
                            <a:srgbClr val="000000"/>
                          </a:solidFill>
                          <a:latin typeface="Cambria Math" panose="02040503050406030204" pitchFamily="18" charset="0"/>
                        </a:rPr>
                        <m:t>𝑉𝑜</m:t>
                      </m:r>
                      <m:r>
                        <a:rPr lang="en-US" sz="3200" i="1">
                          <a:solidFill>
                            <a:srgbClr val="000000"/>
                          </a:solidFill>
                          <a:latin typeface="Cambria Math" panose="02040503050406030204" pitchFamily="18" charset="0"/>
                        </a:rPr>
                        <m:t>=</m:t>
                      </m:r>
                      <m:r>
                        <a:rPr lang="en-US" sz="3200" b="0" i="1" smtClean="0">
                          <a:solidFill>
                            <a:srgbClr val="000000"/>
                          </a:solidFill>
                          <a:latin typeface="Cambria Math" panose="02040503050406030204" pitchFamily="18" charset="0"/>
                        </a:rPr>
                        <m:t>𝑉</m:t>
                      </m:r>
                      <m:r>
                        <a:rPr lang="en-US" sz="3200" b="0" i="1" baseline="-25000" smtClean="0">
                          <a:solidFill>
                            <a:srgbClr val="000000"/>
                          </a:solidFill>
                          <a:latin typeface="Cambria Math" panose="02040503050406030204" pitchFamily="18" charset="0"/>
                        </a:rPr>
                        <m:t>𝑇</m:t>
                      </m:r>
                      <m:r>
                        <a:rPr lang="en-US" sz="3200" b="0" i="1" smtClean="0">
                          <a:solidFill>
                            <a:srgbClr val="000000"/>
                          </a:solidFill>
                          <a:latin typeface="Cambria Math" panose="02040503050406030204" pitchFamily="18" charset="0"/>
                        </a:rPr>
                        <m:t>.</m:t>
                      </m:r>
                      <m:r>
                        <a:rPr lang="en-US" sz="3200" b="0" i="1" smtClean="0">
                          <a:solidFill>
                            <a:srgbClr val="000000"/>
                          </a:solidFill>
                          <a:latin typeface="Cambria Math" panose="02040503050406030204" pitchFamily="18" charset="0"/>
                        </a:rPr>
                        <m:t>𝑙𝑛</m:t>
                      </m:r>
                      <m:f>
                        <m:fPr>
                          <m:ctrlPr>
                            <a:rPr lang="en-US" sz="3200" i="1">
                              <a:solidFill>
                                <a:srgbClr val="000000"/>
                              </a:solidFill>
                              <a:latin typeface="Cambria Math" panose="02040503050406030204" pitchFamily="18" charset="0"/>
                            </a:rPr>
                          </m:ctrlPr>
                        </m:fPr>
                        <m:num>
                          <m:r>
                            <a:rPr lang="en-US" sz="3200" b="0" i="1" smtClean="0">
                              <a:solidFill>
                                <a:srgbClr val="000000"/>
                              </a:solidFill>
                              <a:latin typeface="Cambria Math" panose="02040503050406030204" pitchFamily="18" charset="0"/>
                            </a:rPr>
                            <m:t>𝑁</m:t>
                          </m:r>
                          <m:r>
                            <a:rPr lang="en-US" sz="3200" b="0" i="1" baseline="-25000" smtClean="0">
                              <a:solidFill>
                                <a:srgbClr val="000000"/>
                              </a:solidFill>
                              <a:latin typeface="Cambria Math" panose="02040503050406030204" pitchFamily="18" charset="0"/>
                            </a:rPr>
                            <m:t>𝐴</m:t>
                          </m:r>
                          <m:r>
                            <a:rPr lang="en-US" sz="3200" b="0" i="1" smtClean="0">
                              <a:solidFill>
                                <a:srgbClr val="000000"/>
                              </a:solidFill>
                              <a:latin typeface="Cambria Math" panose="02040503050406030204" pitchFamily="18" charset="0"/>
                            </a:rPr>
                            <m:t>.</m:t>
                          </m:r>
                          <m:r>
                            <a:rPr lang="en-US" sz="3200" b="0" i="1" smtClean="0">
                              <a:solidFill>
                                <a:srgbClr val="000000"/>
                              </a:solidFill>
                              <a:latin typeface="Cambria Math" panose="02040503050406030204" pitchFamily="18" charset="0"/>
                            </a:rPr>
                            <m:t>𝑁𝐷</m:t>
                          </m:r>
                        </m:num>
                        <m:den>
                          <m:r>
                            <a:rPr lang="en-US" sz="3200" b="0" i="1" smtClean="0">
                              <a:solidFill>
                                <a:srgbClr val="000000"/>
                              </a:solidFill>
                              <a:latin typeface="Cambria Math" panose="02040503050406030204" pitchFamily="18" charset="0"/>
                            </a:rPr>
                            <m:t>𝑛</m:t>
                          </m:r>
                          <m:r>
                            <a:rPr lang="en-US" sz="3200" b="0" i="1" baseline="-25000" smtClean="0">
                              <a:solidFill>
                                <a:srgbClr val="000000"/>
                              </a:solidFill>
                              <a:latin typeface="Cambria Math" panose="02040503050406030204" pitchFamily="18" charset="0"/>
                            </a:rPr>
                            <m:t>𝑖</m:t>
                          </m:r>
                          <m:r>
                            <a:rPr lang="en-US" sz="3200" b="0" i="1" baseline="30000" smtClean="0">
                              <a:solidFill>
                                <a:srgbClr val="000000"/>
                              </a:solidFill>
                              <a:latin typeface="Cambria Math" panose="02040503050406030204" pitchFamily="18" charset="0"/>
                            </a:rPr>
                            <m:t>2</m:t>
                          </m:r>
                        </m:den>
                      </m:f>
                    </m:oMath>
                  </m:oMathPara>
                </a14:m>
                <a:endParaRPr lang="en-US" sz="3200" dirty="0"/>
              </a:p>
            </p:txBody>
          </p:sp>
        </mc:Choice>
        <mc:Fallback xmlns="">
          <p:sp>
            <p:nvSpPr>
              <p:cNvPr id="10" name="Object 7">
                <a:extLst>
                  <a:ext uri="{FF2B5EF4-FFF2-40B4-BE49-F238E27FC236}">
                    <a16:creationId xmlns:a16="http://schemas.microsoft.com/office/drawing/2014/main" id="{CA8575F9-44C4-40B3-8226-608A9278604B}"/>
                  </a:ext>
                </a:extLst>
              </p:cNvPr>
              <p:cNvSpPr txBox="1">
                <a:spLocks noRot="1" noChangeAspect="1" noMove="1" noResize="1" noEditPoints="1" noAdjustHandles="1" noChangeArrowheads="1" noChangeShapeType="1" noTextEdit="1"/>
              </p:cNvSpPr>
              <p:nvPr/>
            </p:nvSpPr>
            <p:spPr bwMode="auto">
              <a:xfrm>
                <a:off x="347107" y="3950780"/>
                <a:ext cx="3429000" cy="1462088"/>
              </a:xfrm>
              <a:prstGeom prst="rect">
                <a:avLst/>
              </a:prstGeom>
              <a:blipFill>
                <a:blip r:embed="rId6"/>
                <a:stretch>
                  <a:fillRect/>
                </a:stretch>
              </a:blipFill>
              <a:ln w="28575">
                <a:solidFill>
                  <a:schemeClr val="tx1"/>
                </a:solid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bject 7">
                <a:extLst>
                  <a:ext uri="{FF2B5EF4-FFF2-40B4-BE49-F238E27FC236}">
                    <a16:creationId xmlns:a16="http://schemas.microsoft.com/office/drawing/2014/main" id="{A75BD5BB-B9C6-4650-84A7-29B79FC7ADB7}"/>
                  </a:ext>
                </a:extLst>
              </p:cNvPr>
              <p:cNvSpPr txBox="1"/>
              <p:nvPr/>
            </p:nvSpPr>
            <p:spPr bwMode="auto">
              <a:xfrm>
                <a:off x="4234342" y="3887260"/>
                <a:ext cx="4934641" cy="1462088"/>
              </a:xfrm>
              <a:prstGeom prst="rect">
                <a:avLst/>
              </a:prstGeom>
              <a:noFill/>
              <a:ln w="28575">
                <a:noFill/>
                <a:miter lim="800000"/>
                <a:headEnd/>
                <a:tailEnd/>
              </a:ln>
              <a:effectLst/>
            </p:spPr>
            <p:txBody>
              <a:bodyPr>
                <a:normAutofit/>
              </a:bodyPr>
              <a:lstStyle/>
              <a:p>
                <a:pPr/>
                <a14:m>
                  <m:oMathPara xmlns:m="http://schemas.openxmlformats.org/officeDocument/2006/math">
                    <m:oMathParaPr>
                      <m:jc m:val="left"/>
                    </m:oMathParaPr>
                    <m:oMath xmlns:m="http://schemas.openxmlformats.org/officeDocument/2006/math">
                      <m:r>
                        <a:rPr lang="en-US" sz="2800" b="0" i="1" smtClean="0">
                          <a:solidFill>
                            <a:srgbClr val="000000"/>
                          </a:solidFill>
                          <a:latin typeface="Cambria Math" panose="02040503050406030204" pitchFamily="18" charset="0"/>
                        </a:rPr>
                        <m:t>𝑉</m:t>
                      </m:r>
                      <m:r>
                        <a:rPr lang="en-US" sz="2800" b="0" i="1" baseline="-25000" smtClean="0">
                          <a:solidFill>
                            <a:srgbClr val="000000"/>
                          </a:solidFill>
                          <a:latin typeface="Cambria Math" panose="02040503050406030204" pitchFamily="18" charset="0"/>
                        </a:rPr>
                        <m:t>𝑇</m:t>
                      </m:r>
                      <m:r>
                        <a:rPr lang="en-US" sz="2800" b="0" i="1" smtClean="0">
                          <a:solidFill>
                            <a:srgbClr val="000000"/>
                          </a:solidFill>
                          <a:latin typeface="Cambria Math" panose="02040503050406030204" pitchFamily="18" charset="0"/>
                        </a:rPr>
                        <m:t>=</m:t>
                      </m:r>
                      <m:f>
                        <m:fPr>
                          <m:ctrlPr>
                            <a:rPr lang="en-US" sz="2800" i="1">
                              <a:solidFill>
                                <a:srgbClr val="000000"/>
                              </a:solidFill>
                              <a:latin typeface="Cambria Math" panose="02040503050406030204" pitchFamily="18" charset="0"/>
                            </a:rPr>
                          </m:ctrlPr>
                        </m:fPr>
                        <m:num>
                          <m:r>
                            <a:rPr lang="en-US" sz="2800" b="0" i="1" smtClean="0">
                              <a:solidFill>
                                <a:srgbClr val="000000"/>
                              </a:solidFill>
                              <a:latin typeface="Cambria Math" panose="02040503050406030204" pitchFamily="18" charset="0"/>
                            </a:rPr>
                            <m:t>𝑘𝑇</m:t>
                          </m:r>
                        </m:num>
                        <m:den>
                          <m:r>
                            <a:rPr lang="en-US" sz="2800" b="0" i="1" smtClean="0">
                              <a:solidFill>
                                <a:srgbClr val="000000"/>
                              </a:solidFill>
                              <a:latin typeface="Cambria Math" panose="02040503050406030204" pitchFamily="18" charset="0"/>
                            </a:rPr>
                            <m:t>𝑞</m:t>
                          </m:r>
                        </m:den>
                      </m:f>
                      <m:r>
                        <a:rPr lang="en-US" sz="2800" b="0" i="1" smtClean="0">
                          <a:solidFill>
                            <a:srgbClr val="000000"/>
                          </a:solidFill>
                          <a:latin typeface="Cambria Math" panose="02040503050406030204" pitchFamily="18" charset="0"/>
                        </a:rPr>
                        <m:t>≈26</m:t>
                      </m:r>
                      <m:r>
                        <a:rPr lang="en-US" sz="2800" b="0" i="1" smtClean="0">
                          <a:solidFill>
                            <a:srgbClr val="000000"/>
                          </a:solidFill>
                          <a:latin typeface="Cambria Math" panose="02040503050406030204" pitchFamily="18" charset="0"/>
                        </a:rPr>
                        <m:t>𝑚𝑉</m:t>
                      </m:r>
                      <m:r>
                        <a:rPr lang="en-US" sz="2800" b="0" i="1" smtClean="0">
                          <a:solidFill>
                            <a:srgbClr val="000000"/>
                          </a:solidFill>
                          <a:latin typeface="Cambria Math" panose="02040503050406030204" pitchFamily="18" charset="0"/>
                        </a:rPr>
                        <m:t> @ 300</m:t>
                      </m:r>
                      <m:r>
                        <a:rPr lang="en-US" sz="2800" b="0" i="1" smtClean="0">
                          <a:solidFill>
                            <a:srgbClr val="000000"/>
                          </a:solidFill>
                          <a:latin typeface="Cambria Math" panose="02040503050406030204" pitchFamily="18" charset="0"/>
                        </a:rPr>
                        <m:t>𝐾</m:t>
                      </m:r>
                    </m:oMath>
                  </m:oMathPara>
                </a14:m>
                <a:endParaRPr lang="en-US" sz="2800" dirty="0"/>
              </a:p>
            </p:txBody>
          </p:sp>
        </mc:Choice>
        <mc:Fallback xmlns="">
          <p:sp>
            <p:nvSpPr>
              <p:cNvPr id="13" name="Object 7">
                <a:extLst>
                  <a:ext uri="{FF2B5EF4-FFF2-40B4-BE49-F238E27FC236}">
                    <a16:creationId xmlns:a16="http://schemas.microsoft.com/office/drawing/2014/main" id="{A75BD5BB-B9C6-4650-84A7-29B79FC7ADB7}"/>
                  </a:ext>
                </a:extLst>
              </p:cNvPr>
              <p:cNvSpPr txBox="1">
                <a:spLocks noRot="1" noChangeAspect="1" noMove="1" noResize="1" noEditPoints="1" noAdjustHandles="1" noChangeArrowheads="1" noChangeShapeType="1" noTextEdit="1"/>
              </p:cNvSpPr>
              <p:nvPr/>
            </p:nvSpPr>
            <p:spPr bwMode="auto">
              <a:xfrm>
                <a:off x="4234342" y="3887260"/>
                <a:ext cx="4934641" cy="1462088"/>
              </a:xfrm>
              <a:prstGeom prst="rect">
                <a:avLst/>
              </a:prstGeom>
              <a:blipFill>
                <a:blip r:embed="rId7"/>
                <a:stretch>
                  <a:fillRect/>
                </a:stretch>
              </a:blipFill>
              <a:ln w="28575">
                <a:noFill/>
                <a:miter lim="800000"/>
                <a:headEnd/>
                <a:tailEnd/>
              </a:ln>
              <a:effectLst/>
            </p:spPr>
            <p:txBody>
              <a:bodyPr/>
              <a:lstStyle/>
              <a:p>
                <a:r>
                  <a:rPr lang="en-US">
                    <a:noFill/>
                  </a:rPr>
                  <a:t> </a:t>
                </a:r>
              </a:p>
            </p:txBody>
          </p:sp>
        </mc:Fallback>
      </mc:AlternateContent>
      <p:sp>
        <p:nvSpPr>
          <p:cNvPr id="7" name="Arrow: Bent 6">
            <a:extLst>
              <a:ext uri="{FF2B5EF4-FFF2-40B4-BE49-F238E27FC236}">
                <a16:creationId xmlns:a16="http://schemas.microsoft.com/office/drawing/2014/main" id="{2B2E6596-AF9B-430C-918E-F60709F4D589}"/>
              </a:ext>
            </a:extLst>
          </p:cNvPr>
          <p:cNvSpPr/>
          <p:nvPr/>
        </p:nvSpPr>
        <p:spPr>
          <a:xfrm flipV="1">
            <a:off x="2971701" y="5719321"/>
            <a:ext cx="1262641" cy="860803"/>
          </a:xfrm>
          <a:prstGeom prst="bentArrow">
            <a:avLst>
              <a:gd name="adj1" fmla="val 25000"/>
              <a:gd name="adj2" fmla="val 28505"/>
              <a:gd name="adj3" fmla="val 25000"/>
              <a:gd name="adj4" fmla="val 4375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sp>
        <p:nvSpPr>
          <p:cNvPr id="2" name="Rectangle 1">
            <a:extLst>
              <a:ext uri="{FF2B5EF4-FFF2-40B4-BE49-F238E27FC236}">
                <a16:creationId xmlns:a16="http://schemas.microsoft.com/office/drawing/2014/main" id="{D162C67E-A8FC-4484-BCE8-D35E042AF85A}"/>
              </a:ext>
            </a:extLst>
          </p:cNvPr>
          <p:cNvSpPr/>
          <p:nvPr/>
        </p:nvSpPr>
        <p:spPr>
          <a:xfrm>
            <a:off x="4269858" y="5103109"/>
            <a:ext cx="4416941" cy="523220"/>
          </a:xfrm>
          <a:prstGeom prst="rect">
            <a:avLst/>
          </a:prstGeom>
        </p:spPr>
        <p:txBody>
          <a:bodyPr wrap="square">
            <a:spAutoFit/>
          </a:bodyPr>
          <a:lstStyle/>
          <a:p>
            <a:pPr>
              <a:spcBef>
                <a:spcPts val="0"/>
              </a:spcBef>
              <a:spcAft>
                <a:spcPts val="0"/>
              </a:spcAft>
            </a:pP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800"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800" baseline="30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=BT</a:t>
            </a:r>
            <a:r>
              <a:rPr lang="en-US" sz="2800" baseline="30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exp(-E</a:t>
            </a:r>
            <a:r>
              <a:rPr lang="en-US" sz="2800"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kT</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cm</a:t>
            </a:r>
            <a:r>
              <a:rPr lang="en-US" sz="2800" baseline="30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ar-SA"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4400" b="1" dirty="0">
              <a:solidFill>
                <a:srgbClr val="FF0000"/>
              </a:solidFill>
              <a:effectLst/>
              <a:latin typeface="Times New Roman" panose="02020603050405020304" pitchFamily="18" charset="0"/>
              <a:ea typeface="Times New Roman" panose="02020603050405020304" pitchFamily="18" charset="0"/>
              <a:cs typeface="Compset"/>
            </a:endParaRPr>
          </a:p>
        </p:txBody>
      </p:sp>
      <p:sp>
        <p:nvSpPr>
          <p:cNvPr id="4" name="TextBox 3">
            <a:extLst>
              <a:ext uri="{FF2B5EF4-FFF2-40B4-BE49-F238E27FC236}">
                <a16:creationId xmlns:a16="http://schemas.microsoft.com/office/drawing/2014/main" id="{447EDC4F-E8B0-450D-BA19-2DBF7BBE9263}"/>
              </a:ext>
            </a:extLst>
          </p:cNvPr>
          <p:cNvSpPr txBox="1"/>
          <p:nvPr/>
        </p:nvSpPr>
        <p:spPr>
          <a:xfrm>
            <a:off x="4197331" y="6170002"/>
            <a:ext cx="780983" cy="369332"/>
          </a:xfrm>
          <a:prstGeom prst="rect">
            <a:avLst/>
          </a:prstGeom>
          <a:noFill/>
        </p:spPr>
        <p:txBody>
          <a:bodyPr wrap="none" rtlCol="0">
            <a:spAutoFit/>
          </a:bodyPr>
          <a:lstStyle/>
          <a:p>
            <a:r>
              <a:rPr lang="en-US" dirty="0" err="1"/>
              <a:t>ni</a:t>
            </a:r>
            <a:r>
              <a:rPr lang="en-US" baseline="-25000" dirty="0"/>
              <a:t>(Si) </a:t>
            </a:r>
            <a:r>
              <a:rPr lang="en-US" dirty="0"/>
              <a:t>=</a:t>
            </a:r>
          </a:p>
        </p:txBody>
      </p:sp>
    </p:spTree>
    <p:extLst>
      <p:ext uri="{BB962C8B-B14F-4D97-AF65-F5344CB8AC3E}">
        <p14:creationId xmlns:p14="http://schemas.microsoft.com/office/powerpoint/2010/main" val="198782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E9460F1-1429-4ABC-851A-328FC57ADD18}"/>
              </a:ext>
            </a:extLst>
          </p:cNvPr>
          <p:cNvPicPr>
            <a:picLocks noChangeAspect="1"/>
          </p:cNvPicPr>
          <p:nvPr/>
        </p:nvPicPr>
        <p:blipFill>
          <a:blip r:embed="rId2"/>
          <a:stretch>
            <a:fillRect/>
          </a:stretch>
        </p:blipFill>
        <p:spPr>
          <a:xfrm>
            <a:off x="4038600" y="3267369"/>
            <a:ext cx="4981303" cy="3190468"/>
          </a:xfrm>
          <a:prstGeom prst="rect">
            <a:avLst/>
          </a:prstGeom>
        </p:spPr>
      </p:pic>
      <p:sp>
        <p:nvSpPr>
          <p:cNvPr id="12290" name="Rectangle 1026">
            <a:extLst>
              <a:ext uri="{FF2B5EF4-FFF2-40B4-BE49-F238E27FC236}">
                <a16:creationId xmlns:a16="http://schemas.microsoft.com/office/drawing/2014/main" id="{52B99F97-6DDA-4285-9EC7-76CA3773EB99}"/>
              </a:ext>
            </a:extLst>
          </p:cNvPr>
          <p:cNvSpPr>
            <a:spLocks noGrp="1"/>
          </p:cNvSpPr>
          <p:nvPr>
            <p:ph type="title"/>
          </p:nvPr>
        </p:nvSpPr>
        <p:spPr>
          <a:xfrm>
            <a:off x="684213" y="260350"/>
            <a:ext cx="7772400" cy="1143000"/>
          </a:xfrm>
        </p:spPr>
        <p:txBody>
          <a:bodyPr/>
          <a:lstStyle/>
          <a:p>
            <a:pPr algn="ctr" eaLnBrk="1" hangingPunct="1"/>
            <a:r>
              <a:rPr lang="en-US" altLang="ko-KR" dirty="0">
                <a:latin typeface="+mn-lt"/>
                <a:ea typeface="굴림" pitchFamily="34" charset="-127"/>
              </a:rPr>
              <a:t>Forward Bias</a:t>
            </a:r>
          </a:p>
        </p:txBody>
      </p:sp>
      <p:sp>
        <p:nvSpPr>
          <p:cNvPr id="2" name="Slide Number Placeholder 1">
            <a:extLst>
              <a:ext uri="{FF2B5EF4-FFF2-40B4-BE49-F238E27FC236}">
                <a16:creationId xmlns:a16="http://schemas.microsoft.com/office/drawing/2014/main" id="{C68F6AD6-284D-416B-B2B3-F4B8FA71C9D2}"/>
              </a:ext>
            </a:extLst>
          </p:cNvPr>
          <p:cNvSpPr>
            <a:spLocks noGrp="1"/>
          </p:cNvSpPr>
          <p:nvPr>
            <p:ph type="sldNum" sz="quarter" idx="12"/>
          </p:nvPr>
        </p:nvSpPr>
        <p:spPr/>
        <p:txBody>
          <a:bodyPr/>
          <a:lstStyle/>
          <a:p>
            <a:pPr>
              <a:defRPr/>
            </a:pPr>
            <a:fld id="{528663D5-0A01-4E8E-9A8C-A5F147E4BA0B}" type="slidenum">
              <a:rPr lang="en-US" smtClean="0"/>
              <a:pPr>
                <a:defRPr/>
              </a:pPr>
              <a:t>6</a:t>
            </a:fld>
            <a:endParaRPr lang="en-US"/>
          </a:p>
        </p:txBody>
      </p:sp>
      <p:pic>
        <p:nvPicPr>
          <p:cNvPr id="4" name="Picture 3">
            <a:extLst>
              <a:ext uri="{FF2B5EF4-FFF2-40B4-BE49-F238E27FC236}">
                <a16:creationId xmlns:a16="http://schemas.microsoft.com/office/drawing/2014/main" id="{696E4ABB-0DD2-4186-BE45-411D31DD7C34}"/>
              </a:ext>
            </a:extLst>
          </p:cNvPr>
          <p:cNvPicPr>
            <a:picLocks noChangeAspect="1"/>
          </p:cNvPicPr>
          <p:nvPr/>
        </p:nvPicPr>
        <p:blipFill>
          <a:blip r:embed="rId3"/>
          <a:stretch>
            <a:fillRect/>
          </a:stretch>
        </p:blipFill>
        <p:spPr>
          <a:xfrm>
            <a:off x="139337" y="1066800"/>
            <a:ext cx="4724400" cy="2966102"/>
          </a:xfrm>
          <a:prstGeom prst="rect">
            <a:avLst/>
          </a:prstGeom>
        </p:spPr>
      </p:pic>
      <p:sp>
        <p:nvSpPr>
          <p:cNvPr id="9" name="Arrow: Bent 8">
            <a:extLst>
              <a:ext uri="{FF2B5EF4-FFF2-40B4-BE49-F238E27FC236}">
                <a16:creationId xmlns:a16="http://schemas.microsoft.com/office/drawing/2014/main" id="{89B78B23-6160-4870-B4FF-72ACFDD6130A}"/>
              </a:ext>
            </a:extLst>
          </p:cNvPr>
          <p:cNvSpPr/>
          <p:nvPr/>
        </p:nvSpPr>
        <p:spPr>
          <a:xfrm>
            <a:off x="445724" y="2133600"/>
            <a:ext cx="468676" cy="533400"/>
          </a:xfrm>
          <a:prstGeom prst="bentArrow">
            <a:avLst>
              <a:gd name="adj1" fmla="val 9572"/>
              <a:gd name="adj2" fmla="val 25000"/>
              <a:gd name="adj3" fmla="val 25000"/>
              <a:gd name="adj4" fmla="val 54036"/>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Bent 11">
            <a:extLst>
              <a:ext uri="{FF2B5EF4-FFF2-40B4-BE49-F238E27FC236}">
                <a16:creationId xmlns:a16="http://schemas.microsoft.com/office/drawing/2014/main" id="{95000791-1921-457A-B39A-A5EEECC69FC4}"/>
              </a:ext>
            </a:extLst>
          </p:cNvPr>
          <p:cNvSpPr/>
          <p:nvPr/>
        </p:nvSpPr>
        <p:spPr>
          <a:xfrm>
            <a:off x="4336075" y="4445269"/>
            <a:ext cx="468676" cy="533400"/>
          </a:xfrm>
          <a:prstGeom prst="bentArrow">
            <a:avLst>
              <a:gd name="adj1" fmla="val 9572"/>
              <a:gd name="adj2" fmla="val 25000"/>
              <a:gd name="adj3" fmla="val 25000"/>
              <a:gd name="adj4" fmla="val 54036"/>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Bent 12">
            <a:extLst>
              <a:ext uri="{FF2B5EF4-FFF2-40B4-BE49-F238E27FC236}">
                <a16:creationId xmlns:a16="http://schemas.microsoft.com/office/drawing/2014/main" id="{F8DF05AD-A829-43EE-8358-33C9BDED185B}"/>
              </a:ext>
            </a:extLst>
          </p:cNvPr>
          <p:cNvSpPr/>
          <p:nvPr/>
        </p:nvSpPr>
        <p:spPr>
          <a:xfrm rot="5400000">
            <a:off x="4101737" y="2114779"/>
            <a:ext cx="468676" cy="533400"/>
          </a:xfrm>
          <a:prstGeom prst="bentArrow">
            <a:avLst>
              <a:gd name="adj1" fmla="val 9572"/>
              <a:gd name="adj2" fmla="val 25000"/>
              <a:gd name="adj3" fmla="val 25000"/>
              <a:gd name="adj4" fmla="val 54036"/>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Bent 13">
            <a:extLst>
              <a:ext uri="{FF2B5EF4-FFF2-40B4-BE49-F238E27FC236}">
                <a16:creationId xmlns:a16="http://schemas.microsoft.com/office/drawing/2014/main" id="{3EE02390-C40C-4DB0-9331-D3DA365BB663}"/>
              </a:ext>
            </a:extLst>
          </p:cNvPr>
          <p:cNvSpPr/>
          <p:nvPr/>
        </p:nvSpPr>
        <p:spPr>
          <a:xfrm rot="5400000">
            <a:off x="8338162" y="4488804"/>
            <a:ext cx="468676" cy="533400"/>
          </a:xfrm>
          <a:prstGeom prst="bentArrow">
            <a:avLst>
              <a:gd name="adj1" fmla="val 9572"/>
              <a:gd name="adj2" fmla="val 25000"/>
              <a:gd name="adj3" fmla="val 25000"/>
              <a:gd name="adj4" fmla="val 54036"/>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 Box 6">
            <a:extLst>
              <a:ext uri="{FF2B5EF4-FFF2-40B4-BE49-F238E27FC236}">
                <a16:creationId xmlns:a16="http://schemas.microsoft.com/office/drawing/2014/main" id="{71DA285A-4D99-41B1-B6AA-D1260115B370}"/>
              </a:ext>
            </a:extLst>
          </p:cNvPr>
          <p:cNvSpPr txBox="1">
            <a:spLocks noChangeArrowheads="1"/>
          </p:cNvSpPr>
          <p:nvPr/>
        </p:nvSpPr>
        <p:spPr bwMode="auto">
          <a:xfrm>
            <a:off x="4875213" y="1692414"/>
            <a:ext cx="4191000" cy="707886"/>
          </a:xfrm>
          <a:prstGeom prst="rect">
            <a:avLst/>
          </a:prstGeom>
          <a:solidFill>
            <a:srgbClr val="FFFF00"/>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4400">
                <a:solidFill>
                  <a:schemeClr val="tx2"/>
                </a:solidFill>
                <a:latin typeface="Tahoma" panose="020B0604030504040204" pitchFamily="34" charset="0"/>
              </a:defRPr>
            </a:lvl1pPr>
            <a:lvl2pPr marL="742950" indent="-285750">
              <a:defRPr sz="4400">
                <a:solidFill>
                  <a:schemeClr val="tx2"/>
                </a:solidFill>
                <a:latin typeface="Tahoma" panose="020B0604030504040204" pitchFamily="34" charset="0"/>
              </a:defRPr>
            </a:lvl2pPr>
            <a:lvl3pPr marL="1143000" indent="-228600">
              <a:defRPr sz="4400">
                <a:solidFill>
                  <a:schemeClr val="tx2"/>
                </a:solidFill>
                <a:latin typeface="Tahoma" panose="020B0604030504040204" pitchFamily="34" charset="0"/>
              </a:defRPr>
            </a:lvl3pPr>
            <a:lvl4pPr marL="1600200" indent="-228600">
              <a:defRPr sz="4400">
                <a:solidFill>
                  <a:schemeClr val="tx2"/>
                </a:solidFill>
                <a:latin typeface="Tahoma" panose="020B0604030504040204" pitchFamily="34" charset="0"/>
              </a:defRPr>
            </a:lvl4pPr>
            <a:lvl5pPr marL="2057400" indent="-228600">
              <a:defRPr sz="4400">
                <a:solidFill>
                  <a:schemeClr val="tx2"/>
                </a:solidFill>
                <a:latin typeface="Tahoma" panose="020B0604030504040204" pitchFamily="34" charset="0"/>
              </a:defRPr>
            </a:lvl5pPr>
            <a:lvl6pPr marL="2514600" indent="-228600" eaLnBrk="0" fontAlgn="base" hangingPunct="0">
              <a:spcBef>
                <a:spcPct val="0"/>
              </a:spcBef>
              <a:spcAft>
                <a:spcPct val="0"/>
              </a:spcAft>
              <a:defRPr sz="4400">
                <a:solidFill>
                  <a:schemeClr val="tx2"/>
                </a:solidFill>
                <a:latin typeface="Tahoma" panose="020B0604030504040204" pitchFamily="34" charset="0"/>
              </a:defRPr>
            </a:lvl6pPr>
            <a:lvl7pPr marL="2971800" indent="-228600" eaLnBrk="0" fontAlgn="base" hangingPunct="0">
              <a:spcBef>
                <a:spcPct val="0"/>
              </a:spcBef>
              <a:spcAft>
                <a:spcPct val="0"/>
              </a:spcAft>
              <a:defRPr sz="4400">
                <a:solidFill>
                  <a:schemeClr val="tx2"/>
                </a:solidFill>
                <a:latin typeface="Tahoma" panose="020B0604030504040204" pitchFamily="34" charset="0"/>
              </a:defRPr>
            </a:lvl7pPr>
            <a:lvl8pPr marL="3429000" indent="-228600" eaLnBrk="0" fontAlgn="base" hangingPunct="0">
              <a:spcBef>
                <a:spcPct val="0"/>
              </a:spcBef>
              <a:spcAft>
                <a:spcPct val="0"/>
              </a:spcAft>
              <a:defRPr sz="4400">
                <a:solidFill>
                  <a:schemeClr val="tx2"/>
                </a:solidFill>
                <a:latin typeface="Tahoma" panose="020B0604030504040204" pitchFamily="34" charset="0"/>
              </a:defRPr>
            </a:lvl8pPr>
            <a:lvl9pPr marL="3886200" indent="-228600" eaLnBrk="0" fontAlgn="base" hangingPunct="0">
              <a:spcBef>
                <a:spcPct val="0"/>
              </a:spcBef>
              <a:spcAft>
                <a:spcPct val="0"/>
              </a:spcAft>
              <a:defRPr sz="4400">
                <a:solidFill>
                  <a:schemeClr val="tx2"/>
                </a:solidFill>
                <a:latin typeface="Tahoma" panose="020B0604030504040204" pitchFamily="34" charset="0"/>
              </a:defRPr>
            </a:lvl9pPr>
          </a:lstStyle>
          <a:p>
            <a:pPr eaLnBrk="1" hangingPunct="1">
              <a:spcBef>
                <a:spcPct val="50000"/>
              </a:spcBef>
            </a:pPr>
            <a:r>
              <a:rPr lang="en-US" altLang="en-US" sz="2000" dirty="0">
                <a:solidFill>
                  <a:schemeClr val="tx1"/>
                </a:solidFill>
                <a:latin typeface="Times New Roman" panose="02020603050405020304" pitchFamily="18" charset="0"/>
              </a:rPr>
              <a:t>Bias must be greater than .3 V for Germanium or .7 V  for Silicon diodes</a:t>
            </a:r>
          </a:p>
        </p:txBody>
      </p:sp>
      <p:sp>
        <p:nvSpPr>
          <p:cNvPr id="16" name="Text Box 6">
            <a:extLst>
              <a:ext uri="{FF2B5EF4-FFF2-40B4-BE49-F238E27FC236}">
                <a16:creationId xmlns:a16="http://schemas.microsoft.com/office/drawing/2014/main" id="{A618E2A3-C258-45B4-8D78-28AD832ECA47}"/>
              </a:ext>
            </a:extLst>
          </p:cNvPr>
          <p:cNvSpPr txBox="1">
            <a:spLocks noChangeArrowheads="1"/>
          </p:cNvSpPr>
          <p:nvPr/>
        </p:nvSpPr>
        <p:spPr bwMode="auto">
          <a:xfrm>
            <a:off x="533400" y="5426758"/>
            <a:ext cx="3385162" cy="707886"/>
          </a:xfrm>
          <a:prstGeom prst="rect">
            <a:avLst/>
          </a:prstGeom>
          <a:solidFill>
            <a:srgbClr val="FFFF00"/>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4400">
                <a:solidFill>
                  <a:schemeClr val="tx2"/>
                </a:solidFill>
                <a:latin typeface="Tahoma" panose="020B0604030504040204" pitchFamily="34" charset="0"/>
              </a:defRPr>
            </a:lvl1pPr>
            <a:lvl2pPr marL="742950" indent="-285750">
              <a:defRPr sz="4400">
                <a:solidFill>
                  <a:schemeClr val="tx2"/>
                </a:solidFill>
                <a:latin typeface="Tahoma" panose="020B0604030504040204" pitchFamily="34" charset="0"/>
              </a:defRPr>
            </a:lvl2pPr>
            <a:lvl3pPr marL="1143000" indent="-228600">
              <a:defRPr sz="4400">
                <a:solidFill>
                  <a:schemeClr val="tx2"/>
                </a:solidFill>
                <a:latin typeface="Tahoma" panose="020B0604030504040204" pitchFamily="34" charset="0"/>
              </a:defRPr>
            </a:lvl3pPr>
            <a:lvl4pPr marL="1600200" indent="-228600">
              <a:defRPr sz="4400">
                <a:solidFill>
                  <a:schemeClr val="tx2"/>
                </a:solidFill>
                <a:latin typeface="Tahoma" panose="020B0604030504040204" pitchFamily="34" charset="0"/>
              </a:defRPr>
            </a:lvl4pPr>
            <a:lvl5pPr marL="2057400" indent="-228600">
              <a:defRPr sz="4400">
                <a:solidFill>
                  <a:schemeClr val="tx2"/>
                </a:solidFill>
                <a:latin typeface="Tahoma" panose="020B0604030504040204" pitchFamily="34" charset="0"/>
              </a:defRPr>
            </a:lvl5pPr>
            <a:lvl6pPr marL="2514600" indent="-228600" eaLnBrk="0" fontAlgn="base" hangingPunct="0">
              <a:spcBef>
                <a:spcPct val="0"/>
              </a:spcBef>
              <a:spcAft>
                <a:spcPct val="0"/>
              </a:spcAft>
              <a:defRPr sz="4400">
                <a:solidFill>
                  <a:schemeClr val="tx2"/>
                </a:solidFill>
                <a:latin typeface="Tahoma" panose="020B0604030504040204" pitchFamily="34" charset="0"/>
              </a:defRPr>
            </a:lvl6pPr>
            <a:lvl7pPr marL="2971800" indent="-228600" eaLnBrk="0" fontAlgn="base" hangingPunct="0">
              <a:spcBef>
                <a:spcPct val="0"/>
              </a:spcBef>
              <a:spcAft>
                <a:spcPct val="0"/>
              </a:spcAft>
              <a:defRPr sz="4400">
                <a:solidFill>
                  <a:schemeClr val="tx2"/>
                </a:solidFill>
                <a:latin typeface="Tahoma" panose="020B0604030504040204" pitchFamily="34" charset="0"/>
              </a:defRPr>
            </a:lvl7pPr>
            <a:lvl8pPr marL="3429000" indent="-228600" eaLnBrk="0" fontAlgn="base" hangingPunct="0">
              <a:spcBef>
                <a:spcPct val="0"/>
              </a:spcBef>
              <a:spcAft>
                <a:spcPct val="0"/>
              </a:spcAft>
              <a:defRPr sz="4400">
                <a:solidFill>
                  <a:schemeClr val="tx2"/>
                </a:solidFill>
                <a:latin typeface="Tahoma" panose="020B0604030504040204" pitchFamily="34" charset="0"/>
              </a:defRPr>
            </a:lvl8pPr>
            <a:lvl9pPr marL="3886200" indent="-228600" eaLnBrk="0" fontAlgn="base" hangingPunct="0">
              <a:spcBef>
                <a:spcPct val="0"/>
              </a:spcBef>
              <a:spcAft>
                <a:spcPct val="0"/>
              </a:spcAft>
              <a:defRPr sz="4400">
                <a:solidFill>
                  <a:schemeClr val="tx2"/>
                </a:solidFill>
                <a:latin typeface="Tahoma" panose="020B0604030504040204" pitchFamily="34" charset="0"/>
              </a:defRPr>
            </a:lvl9pPr>
          </a:lstStyle>
          <a:p>
            <a:pPr eaLnBrk="1" hangingPunct="1">
              <a:spcBef>
                <a:spcPct val="50000"/>
              </a:spcBef>
            </a:pPr>
            <a:r>
              <a:rPr lang="en-US" altLang="en-US" sz="2000" dirty="0">
                <a:solidFill>
                  <a:schemeClr val="tx1"/>
                </a:solidFill>
                <a:latin typeface="Times New Roman" panose="02020603050405020304" pitchFamily="18" charset="0"/>
              </a:rPr>
              <a:t>The depletion region narrows and huge current start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C30942F-76C9-4F9B-805B-2D17954020E4}"/>
              </a:ext>
            </a:extLst>
          </p:cNvPr>
          <p:cNvSpPr>
            <a:spLocks noGrp="1"/>
          </p:cNvSpPr>
          <p:nvPr>
            <p:ph type="title"/>
          </p:nvPr>
        </p:nvSpPr>
        <p:spPr>
          <a:xfrm>
            <a:off x="684213" y="260350"/>
            <a:ext cx="7772400" cy="1143000"/>
          </a:xfrm>
        </p:spPr>
        <p:txBody>
          <a:bodyPr/>
          <a:lstStyle/>
          <a:p>
            <a:pPr algn="ctr" eaLnBrk="1" hangingPunct="1"/>
            <a:r>
              <a:rPr lang="en-US" altLang="ko-KR" dirty="0">
                <a:latin typeface="+mn-lt"/>
                <a:ea typeface="굴림" pitchFamily="34" charset="-127"/>
              </a:rPr>
              <a:t>Reverse Bias</a:t>
            </a:r>
          </a:p>
        </p:txBody>
      </p:sp>
      <p:sp>
        <p:nvSpPr>
          <p:cNvPr id="2" name="Slide Number Placeholder 1">
            <a:extLst>
              <a:ext uri="{FF2B5EF4-FFF2-40B4-BE49-F238E27FC236}">
                <a16:creationId xmlns:a16="http://schemas.microsoft.com/office/drawing/2014/main" id="{1827609E-BC27-4D60-A31B-FF504CB3BC81}"/>
              </a:ext>
            </a:extLst>
          </p:cNvPr>
          <p:cNvSpPr>
            <a:spLocks noGrp="1"/>
          </p:cNvSpPr>
          <p:nvPr>
            <p:ph type="sldNum" sz="quarter" idx="12"/>
          </p:nvPr>
        </p:nvSpPr>
        <p:spPr/>
        <p:txBody>
          <a:bodyPr/>
          <a:lstStyle/>
          <a:p>
            <a:pPr>
              <a:defRPr/>
            </a:pPr>
            <a:fld id="{9E341C6D-9B85-4F43-933C-80BE5C7F3A12}" type="slidenum">
              <a:rPr lang="en-US" smtClean="0"/>
              <a:pPr>
                <a:defRPr/>
              </a:pPr>
              <a:t>7</a:t>
            </a:fld>
            <a:endParaRPr lang="en-US"/>
          </a:p>
        </p:txBody>
      </p:sp>
      <p:pic>
        <p:nvPicPr>
          <p:cNvPr id="5" name="Picture 4">
            <a:extLst>
              <a:ext uri="{FF2B5EF4-FFF2-40B4-BE49-F238E27FC236}">
                <a16:creationId xmlns:a16="http://schemas.microsoft.com/office/drawing/2014/main" id="{08093E0C-F9B3-49C7-AFC1-99904C91B77F}"/>
              </a:ext>
            </a:extLst>
          </p:cNvPr>
          <p:cNvPicPr>
            <a:picLocks noChangeAspect="1"/>
          </p:cNvPicPr>
          <p:nvPr/>
        </p:nvPicPr>
        <p:blipFill>
          <a:blip r:embed="rId2"/>
          <a:stretch>
            <a:fillRect/>
          </a:stretch>
        </p:blipFill>
        <p:spPr>
          <a:xfrm>
            <a:off x="3452047" y="3124200"/>
            <a:ext cx="5615753" cy="3276600"/>
          </a:xfrm>
          <a:prstGeom prst="rect">
            <a:avLst/>
          </a:prstGeom>
        </p:spPr>
      </p:pic>
      <p:pic>
        <p:nvPicPr>
          <p:cNvPr id="6" name="Picture 5">
            <a:extLst>
              <a:ext uri="{FF2B5EF4-FFF2-40B4-BE49-F238E27FC236}">
                <a16:creationId xmlns:a16="http://schemas.microsoft.com/office/drawing/2014/main" id="{7CACBCF8-B1C3-40F9-9F7E-1520C535B9DF}"/>
              </a:ext>
            </a:extLst>
          </p:cNvPr>
          <p:cNvPicPr>
            <a:picLocks noChangeAspect="1"/>
          </p:cNvPicPr>
          <p:nvPr/>
        </p:nvPicPr>
        <p:blipFill>
          <a:blip r:embed="rId3"/>
          <a:stretch>
            <a:fillRect/>
          </a:stretch>
        </p:blipFill>
        <p:spPr>
          <a:xfrm>
            <a:off x="128587" y="1143000"/>
            <a:ext cx="4062413" cy="2538109"/>
          </a:xfrm>
          <a:prstGeom prst="rect">
            <a:avLst/>
          </a:prstGeom>
        </p:spPr>
      </p:pic>
      <p:sp>
        <p:nvSpPr>
          <p:cNvPr id="9" name="Text Box 7">
            <a:extLst>
              <a:ext uri="{FF2B5EF4-FFF2-40B4-BE49-F238E27FC236}">
                <a16:creationId xmlns:a16="http://schemas.microsoft.com/office/drawing/2014/main" id="{6BB74C13-1146-420C-A7C1-6BFED292CF85}"/>
              </a:ext>
            </a:extLst>
          </p:cNvPr>
          <p:cNvSpPr txBox="1">
            <a:spLocks noChangeArrowheads="1"/>
          </p:cNvSpPr>
          <p:nvPr/>
        </p:nvSpPr>
        <p:spPr bwMode="auto">
          <a:xfrm>
            <a:off x="4420689" y="1704168"/>
            <a:ext cx="4343400" cy="707886"/>
          </a:xfrm>
          <a:prstGeom prst="rect">
            <a:avLst/>
          </a:prstGeom>
          <a:solidFill>
            <a:srgbClr val="FF9933"/>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4400">
                <a:solidFill>
                  <a:schemeClr val="tx2"/>
                </a:solidFill>
                <a:latin typeface="Tahoma" panose="020B0604030504040204" pitchFamily="34" charset="0"/>
              </a:defRPr>
            </a:lvl1pPr>
            <a:lvl2pPr marL="742950" indent="-285750">
              <a:defRPr sz="4400">
                <a:solidFill>
                  <a:schemeClr val="tx2"/>
                </a:solidFill>
                <a:latin typeface="Tahoma" panose="020B0604030504040204" pitchFamily="34" charset="0"/>
              </a:defRPr>
            </a:lvl2pPr>
            <a:lvl3pPr marL="1143000" indent="-228600">
              <a:defRPr sz="4400">
                <a:solidFill>
                  <a:schemeClr val="tx2"/>
                </a:solidFill>
                <a:latin typeface="Tahoma" panose="020B0604030504040204" pitchFamily="34" charset="0"/>
              </a:defRPr>
            </a:lvl3pPr>
            <a:lvl4pPr marL="1600200" indent="-228600">
              <a:defRPr sz="4400">
                <a:solidFill>
                  <a:schemeClr val="tx2"/>
                </a:solidFill>
                <a:latin typeface="Tahoma" panose="020B0604030504040204" pitchFamily="34" charset="0"/>
              </a:defRPr>
            </a:lvl4pPr>
            <a:lvl5pPr marL="2057400" indent="-228600">
              <a:defRPr sz="4400">
                <a:solidFill>
                  <a:schemeClr val="tx2"/>
                </a:solidFill>
                <a:latin typeface="Tahoma" panose="020B0604030504040204" pitchFamily="34" charset="0"/>
              </a:defRPr>
            </a:lvl5pPr>
            <a:lvl6pPr marL="2514600" indent="-228600" eaLnBrk="0" fontAlgn="base" hangingPunct="0">
              <a:spcBef>
                <a:spcPct val="0"/>
              </a:spcBef>
              <a:spcAft>
                <a:spcPct val="0"/>
              </a:spcAft>
              <a:defRPr sz="4400">
                <a:solidFill>
                  <a:schemeClr val="tx2"/>
                </a:solidFill>
                <a:latin typeface="Tahoma" panose="020B0604030504040204" pitchFamily="34" charset="0"/>
              </a:defRPr>
            </a:lvl6pPr>
            <a:lvl7pPr marL="2971800" indent="-228600" eaLnBrk="0" fontAlgn="base" hangingPunct="0">
              <a:spcBef>
                <a:spcPct val="0"/>
              </a:spcBef>
              <a:spcAft>
                <a:spcPct val="0"/>
              </a:spcAft>
              <a:defRPr sz="4400">
                <a:solidFill>
                  <a:schemeClr val="tx2"/>
                </a:solidFill>
                <a:latin typeface="Tahoma" panose="020B0604030504040204" pitchFamily="34" charset="0"/>
              </a:defRPr>
            </a:lvl7pPr>
            <a:lvl8pPr marL="3429000" indent="-228600" eaLnBrk="0" fontAlgn="base" hangingPunct="0">
              <a:spcBef>
                <a:spcPct val="0"/>
              </a:spcBef>
              <a:spcAft>
                <a:spcPct val="0"/>
              </a:spcAft>
              <a:defRPr sz="4400">
                <a:solidFill>
                  <a:schemeClr val="tx2"/>
                </a:solidFill>
                <a:latin typeface="Tahoma" panose="020B0604030504040204" pitchFamily="34" charset="0"/>
              </a:defRPr>
            </a:lvl8pPr>
            <a:lvl9pPr marL="3886200" indent="-228600" eaLnBrk="0" fontAlgn="base" hangingPunct="0">
              <a:spcBef>
                <a:spcPct val="0"/>
              </a:spcBef>
              <a:spcAft>
                <a:spcPct val="0"/>
              </a:spcAft>
              <a:defRPr sz="4400">
                <a:solidFill>
                  <a:schemeClr val="tx2"/>
                </a:solidFill>
                <a:latin typeface="Tahoma" panose="020B0604030504040204" pitchFamily="34" charset="0"/>
              </a:defRPr>
            </a:lvl9pPr>
          </a:lstStyle>
          <a:p>
            <a:pPr eaLnBrk="1" hangingPunct="1">
              <a:spcBef>
                <a:spcPct val="50000"/>
              </a:spcBef>
            </a:pPr>
            <a:r>
              <a:rPr lang="en-US" altLang="en-US" sz="2000" dirty="0">
                <a:solidFill>
                  <a:schemeClr val="tx1"/>
                </a:solidFill>
                <a:latin typeface="Times New Roman" panose="02020603050405020304" pitchFamily="18" charset="0"/>
              </a:rPr>
              <a:t>Bias must be less than the break down voltage</a:t>
            </a:r>
          </a:p>
        </p:txBody>
      </p:sp>
      <p:sp>
        <p:nvSpPr>
          <p:cNvPr id="10" name="Text Box 7">
            <a:extLst>
              <a:ext uri="{FF2B5EF4-FFF2-40B4-BE49-F238E27FC236}">
                <a16:creationId xmlns:a16="http://schemas.microsoft.com/office/drawing/2014/main" id="{E2D95682-663F-4A13-8F22-5657ADD7BD83}"/>
              </a:ext>
            </a:extLst>
          </p:cNvPr>
          <p:cNvSpPr txBox="1">
            <a:spLocks noChangeArrowheads="1"/>
          </p:cNvSpPr>
          <p:nvPr/>
        </p:nvSpPr>
        <p:spPr bwMode="auto">
          <a:xfrm>
            <a:off x="227013" y="4953000"/>
            <a:ext cx="3225034" cy="1169551"/>
          </a:xfrm>
          <a:prstGeom prst="rect">
            <a:avLst/>
          </a:prstGeom>
          <a:solidFill>
            <a:srgbClr val="FF9933"/>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4400">
                <a:solidFill>
                  <a:schemeClr val="tx2"/>
                </a:solidFill>
                <a:latin typeface="Tahoma" panose="020B0604030504040204" pitchFamily="34" charset="0"/>
              </a:defRPr>
            </a:lvl1pPr>
            <a:lvl2pPr marL="742950" indent="-285750">
              <a:defRPr sz="4400">
                <a:solidFill>
                  <a:schemeClr val="tx2"/>
                </a:solidFill>
                <a:latin typeface="Tahoma" panose="020B0604030504040204" pitchFamily="34" charset="0"/>
              </a:defRPr>
            </a:lvl2pPr>
            <a:lvl3pPr marL="1143000" indent="-228600">
              <a:defRPr sz="4400">
                <a:solidFill>
                  <a:schemeClr val="tx2"/>
                </a:solidFill>
                <a:latin typeface="Tahoma" panose="020B0604030504040204" pitchFamily="34" charset="0"/>
              </a:defRPr>
            </a:lvl3pPr>
            <a:lvl4pPr marL="1600200" indent="-228600">
              <a:defRPr sz="4400">
                <a:solidFill>
                  <a:schemeClr val="tx2"/>
                </a:solidFill>
                <a:latin typeface="Tahoma" panose="020B0604030504040204" pitchFamily="34" charset="0"/>
              </a:defRPr>
            </a:lvl4pPr>
            <a:lvl5pPr marL="2057400" indent="-228600">
              <a:defRPr sz="4400">
                <a:solidFill>
                  <a:schemeClr val="tx2"/>
                </a:solidFill>
                <a:latin typeface="Tahoma" panose="020B0604030504040204" pitchFamily="34" charset="0"/>
              </a:defRPr>
            </a:lvl5pPr>
            <a:lvl6pPr marL="2514600" indent="-228600" eaLnBrk="0" fontAlgn="base" hangingPunct="0">
              <a:spcBef>
                <a:spcPct val="0"/>
              </a:spcBef>
              <a:spcAft>
                <a:spcPct val="0"/>
              </a:spcAft>
              <a:defRPr sz="4400">
                <a:solidFill>
                  <a:schemeClr val="tx2"/>
                </a:solidFill>
                <a:latin typeface="Tahoma" panose="020B0604030504040204" pitchFamily="34" charset="0"/>
              </a:defRPr>
            </a:lvl6pPr>
            <a:lvl7pPr marL="2971800" indent="-228600" eaLnBrk="0" fontAlgn="base" hangingPunct="0">
              <a:spcBef>
                <a:spcPct val="0"/>
              </a:spcBef>
              <a:spcAft>
                <a:spcPct val="0"/>
              </a:spcAft>
              <a:defRPr sz="4400">
                <a:solidFill>
                  <a:schemeClr val="tx2"/>
                </a:solidFill>
                <a:latin typeface="Tahoma" panose="020B0604030504040204" pitchFamily="34" charset="0"/>
              </a:defRPr>
            </a:lvl7pPr>
            <a:lvl8pPr marL="3429000" indent="-228600" eaLnBrk="0" fontAlgn="base" hangingPunct="0">
              <a:spcBef>
                <a:spcPct val="0"/>
              </a:spcBef>
              <a:spcAft>
                <a:spcPct val="0"/>
              </a:spcAft>
              <a:defRPr sz="4400">
                <a:solidFill>
                  <a:schemeClr val="tx2"/>
                </a:solidFill>
                <a:latin typeface="Tahoma" panose="020B0604030504040204" pitchFamily="34" charset="0"/>
              </a:defRPr>
            </a:lvl8pPr>
            <a:lvl9pPr marL="3886200" indent="-228600" eaLnBrk="0" fontAlgn="base" hangingPunct="0">
              <a:spcBef>
                <a:spcPct val="0"/>
              </a:spcBef>
              <a:spcAft>
                <a:spcPct val="0"/>
              </a:spcAft>
              <a:defRPr sz="4400">
                <a:solidFill>
                  <a:schemeClr val="tx2"/>
                </a:solidFill>
                <a:latin typeface="Tahoma" panose="020B0604030504040204" pitchFamily="34" charset="0"/>
              </a:defRPr>
            </a:lvl9pPr>
          </a:lstStyle>
          <a:p>
            <a:pPr eaLnBrk="1" hangingPunct="1">
              <a:spcBef>
                <a:spcPct val="50000"/>
              </a:spcBef>
            </a:pPr>
            <a:r>
              <a:rPr lang="en-US" altLang="en-US" sz="2000" dirty="0">
                <a:solidFill>
                  <a:schemeClr val="tx1"/>
                </a:solidFill>
                <a:latin typeface="Times New Roman" panose="02020603050405020304" pitchFamily="18" charset="0"/>
              </a:rPr>
              <a:t>Current flow is negligible in most cases</a:t>
            </a:r>
          </a:p>
          <a:p>
            <a:pPr eaLnBrk="1" hangingPunct="1">
              <a:spcBef>
                <a:spcPct val="50000"/>
              </a:spcBef>
            </a:pPr>
            <a:r>
              <a:rPr lang="en-US" altLang="en-US" sz="2000" dirty="0">
                <a:solidFill>
                  <a:schemeClr val="tx1"/>
                </a:solidFill>
                <a:latin typeface="Times New Roman" panose="02020603050405020304" pitchFamily="18" charset="0"/>
              </a:rPr>
              <a:t>The depletion region widens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0FC9D92-8114-4037-AEC2-ECB16E23D7F0}"/>
              </a:ext>
            </a:extLst>
          </p:cNvPr>
          <p:cNvSpPr>
            <a:spLocks noGrp="1"/>
          </p:cNvSpPr>
          <p:nvPr>
            <p:ph type="title" idx="4294967295"/>
          </p:nvPr>
        </p:nvSpPr>
        <p:spPr>
          <a:xfrm>
            <a:off x="742950" y="304800"/>
            <a:ext cx="7943850" cy="1143000"/>
          </a:xfrm>
        </p:spPr>
        <p:txBody>
          <a:bodyPr/>
          <a:lstStyle/>
          <a:p>
            <a:pPr algn="ctr" eaLnBrk="1" hangingPunct="1"/>
            <a:r>
              <a:rPr lang="en-US" altLang="en-US" sz="2400" dirty="0">
                <a:latin typeface="+mn-lt"/>
              </a:rPr>
              <a:t>Forward Bias Measurements With </a:t>
            </a:r>
            <a:br>
              <a:rPr lang="en-US" altLang="en-US" sz="2400" dirty="0">
                <a:latin typeface="+mn-lt"/>
              </a:rPr>
            </a:br>
            <a:r>
              <a:rPr lang="en-US" altLang="en-US" sz="2400" dirty="0">
                <a:solidFill>
                  <a:srgbClr val="0000FF"/>
                </a:solidFill>
                <a:latin typeface="+mn-lt"/>
              </a:rPr>
              <a:t>Small Voltage Applied</a:t>
            </a:r>
          </a:p>
        </p:txBody>
      </p:sp>
      <p:sp>
        <p:nvSpPr>
          <p:cNvPr id="18436" name="Text Box 4">
            <a:extLst>
              <a:ext uri="{FF2B5EF4-FFF2-40B4-BE49-F238E27FC236}">
                <a16:creationId xmlns:a16="http://schemas.microsoft.com/office/drawing/2014/main" id="{B9633775-E14B-443D-AF44-6841D084675A}"/>
              </a:ext>
            </a:extLst>
          </p:cNvPr>
          <p:cNvSpPr txBox="1">
            <a:spLocks noChangeArrowheads="1"/>
          </p:cNvSpPr>
          <p:nvPr/>
        </p:nvSpPr>
        <p:spPr bwMode="auto">
          <a:xfrm>
            <a:off x="971550" y="3429000"/>
            <a:ext cx="2806700" cy="2803525"/>
          </a:xfrm>
          <a:prstGeom prst="rect">
            <a:avLst/>
          </a:prstGeom>
          <a:solidFill>
            <a:srgbClr val="FFFF00"/>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4400">
                <a:solidFill>
                  <a:schemeClr val="tx2"/>
                </a:solidFill>
                <a:latin typeface="Tahoma" panose="020B0604030504040204" pitchFamily="34" charset="0"/>
              </a:defRPr>
            </a:lvl1pPr>
            <a:lvl2pPr marL="742950" indent="-285750">
              <a:defRPr sz="4400">
                <a:solidFill>
                  <a:schemeClr val="tx2"/>
                </a:solidFill>
                <a:latin typeface="Tahoma" panose="020B0604030504040204" pitchFamily="34" charset="0"/>
              </a:defRPr>
            </a:lvl2pPr>
            <a:lvl3pPr marL="1143000" indent="-228600">
              <a:defRPr sz="4400">
                <a:solidFill>
                  <a:schemeClr val="tx2"/>
                </a:solidFill>
                <a:latin typeface="Tahoma" panose="020B0604030504040204" pitchFamily="34" charset="0"/>
              </a:defRPr>
            </a:lvl3pPr>
            <a:lvl4pPr marL="1600200" indent="-228600">
              <a:defRPr sz="4400">
                <a:solidFill>
                  <a:schemeClr val="tx2"/>
                </a:solidFill>
                <a:latin typeface="Tahoma" panose="020B0604030504040204" pitchFamily="34" charset="0"/>
              </a:defRPr>
            </a:lvl4pPr>
            <a:lvl5pPr marL="2057400" indent="-228600">
              <a:defRPr sz="4400">
                <a:solidFill>
                  <a:schemeClr val="tx2"/>
                </a:solidFill>
                <a:latin typeface="Tahoma" panose="020B0604030504040204" pitchFamily="34" charset="0"/>
              </a:defRPr>
            </a:lvl5pPr>
            <a:lvl6pPr marL="2514600" indent="-228600" eaLnBrk="0" fontAlgn="base" hangingPunct="0">
              <a:spcBef>
                <a:spcPct val="0"/>
              </a:spcBef>
              <a:spcAft>
                <a:spcPct val="0"/>
              </a:spcAft>
              <a:defRPr sz="4400">
                <a:solidFill>
                  <a:schemeClr val="tx2"/>
                </a:solidFill>
                <a:latin typeface="Tahoma" panose="020B0604030504040204" pitchFamily="34" charset="0"/>
              </a:defRPr>
            </a:lvl6pPr>
            <a:lvl7pPr marL="2971800" indent="-228600" eaLnBrk="0" fontAlgn="base" hangingPunct="0">
              <a:spcBef>
                <a:spcPct val="0"/>
              </a:spcBef>
              <a:spcAft>
                <a:spcPct val="0"/>
              </a:spcAft>
              <a:defRPr sz="4400">
                <a:solidFill>
                  <a:schemeClr val="tx2"/>
                </a:solidFill>
                <a:latin typeface="Tahoma" panose="020B0604030504040204" pitchFamily="34" charset="0"/>
              </a:defRPr>
            </a:lvl7pPr>
            <a:lvl8pPr marL="3429000" indent="-228600" eaLnBrk="0" fontAlgn="base" hangingPunct="0">
              <a:spcBef>
                <a:spcPct val="0"/>
              </a:spcBef>
              <a:spcAft>
                <a:spcPct val="0"/>
              </a:spcAft>
              <a:defRPr sz="4400">
                <a:solidFill>
                  <a:schemeClr val="tx2"/>
                </a:solidFill>
                <a:latin typeface="Tahoma" panose="020B0604030504040204" pitchFamily="34" charset="0"/>
              </a:defRPr>
            </a:lvl8pPr>
            <a:lvl9pPr marL="3886200" indent="-228600" eaLnBrk="0" fontAlgn="base" hangingPunct="0">
              <a:spcBef>
                <a:spcPct val="0"/>
              </a:spcBef>
              <a:spcAft>
                <a:spcPct val="0"/>
              </a:spcAft>
              <a:defRPr sz="4400">
                <a:solidFill>
                  <a:schemeClr val="tx2"/>
                </a:solidFill>
                <a:latin typeface="Tahoma" panose="020B0604030504040204" pitchFamily="34" charset="0"/>
              </a:defRPr>
            </a:lvl9pPr>
          </a:lstStyle>
          <a:p>
            <a:pPr eaLnBrk="1" hangingPunct="1">
              <a:spcBef>
                <a:spcPct val="50000"/>
              </a:spcBef>
            </a:pPr>
            <a:r>
              <a:rPr lang="en-US" altLang="en-US" sz="2200">
                <a:solidFill>
                  <a:schemeClr val="tx1"/>
                </a:solidFill>
                <a:latin typeface="Times New Roman" panose="02020603050405020304" pitchFamily="18" charset="0"/>
              </a:rPr>
              <a:t>In this case with the voltage applied is less than the barrier potential so the diode for all practical purposes is still in a non-conducting state. Current is very small.</a:t>
            </a:r>
          </a:p>
        </p:txBody>
      </p:sp>
      <p:pic>
        <p:nvPicPr>
          <p:cNvPr id="14340" name="Picture 6">
            <a:extLst>
              <a:ext uri="{FF2B5EF4-FFF2-40B4-BE49-F238E27FC236}">
                <a16:creationId xmlns:a16="http://schemas.microsoft.com/office/drawing/2014/main" id="{ACD9C354-9B6E-4032-A2BB-9AB250AEF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7950" y="1752600"/>
            <a:ext cx="4113213" cy="44846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73E4628-A5A1-4CA6-8DD1-6DF9ADA13317}"/>
              </a:ext>
            </a:extLst>
          </p:cNvPr>
          <p:cNvSpPr>
            <a:spLocks noGrp="1"/>
          </p:cNvSpPr>
          <p:nvPr>
            <p:ph type="sldNum" sz="quarter" idx="12"/>
          </p:nvPr>
        </p:nvSpPr>
        <p:spPr/>
        <p:txBody>
          <a:bodyPr/>
          <a:lstStyle/>
          <a:p>
            <a:pPr>
              <a:defRPr/>
            </a:pPr>
            <a:fld id="{5535D8FD-A0A7-45A8-9900-5D4F1A58DDA1}"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5EF0286-A4CD-4301-B47E-478E14550E92}"/>
              </a:ext>
            </a:extLst>
          </p:cNvPr>
          <p:cNvSpPr>
            <a:spLocks noGrp="1"/>
          </p:cNvSpPr>
          <p:nvPr>
            <p:ph type="title" idx="4294967295"/>
          </p:nvPr>
        </p:nvSpPr>
        <p:spPr>
          <a:xfrm>
            <a:off x="755885" y="404019"/>
            <a:ext cx="7702550" cy="1143000"/>
          </a:xfrm>
        </p:spPr>
        <p:txBody>
          <a:bodyPr/>
          <a:lstStyle/>
          <a:p>
            <a:pPr algn="ctr" eaLnBrk="1" hangingPunct="1"/>
            <a:r>
              <a:rPr lang="en-US" altLang="en-US" sz="2400" dirty="0">
                <a:latin typeface="+mn-lt"/>
              </a:rPr>
              <a:t>Forward Bias Measurements With Applied Voltage </a:t>
            </a:r>
            <a:r>
              <a:rPr lang="en-US" altLang="en-US" sz="2400" dirty="0">
                <a:solidFill>
                  <a:srgbClr val="0000FF"/>
                </a:solidFill>
                <a:latin typeface="+mn-lt"/>
              </a:rPr>
              <a:t>Greater Than the Barrier Voltage</a:t>
            </a:r>
            <a:r>
              <a:rPr lang="en-US" altLang="en-US" sz="2400" dirty="0">
                <a:latin typeface="+mn-lt"/>
              </a:rPr>
              <a:t>.</a:t>
            </a:r>
          </a:p>
        </p:txBody>
      </p:sp>
      <p:sp>
        <p:nvSpPr>
          <p:cNvPr id="19460" name="Text Box 4">
            <a:extLst>
              <a:ext uri="{FF2B5EF4-FFF2-40B4-BE49-F238E27FC236}">
                <a16:creationId xmlns:a16="http://schemas.microsoft.com/office/drawing/2014/main" id="{780D5845-0C11-4CBF-9266-56C223156B22}"/>
              </a:ext>
            </a:extLst>
          </p:cNvPr>
          <p:cNvSpPr txBox="1">
            <a:spLocks noChangeArrowheads="1"/>
          </p:cNvSpPr>
          <p:nvPr/>
        </p:nvSpPr>
        <p:spPr bwMode="auto">
          <a:xfrm>
            <a:off x="827088" y="3068638"/>
            <a:ext cx="2895600" cy="3138487"/>
          </a:xfrm>
          <a:prstGeom prst="rect">
            <a:avLst/>
          </a:prstGeom>
          <a:solidFill>
            <a:srgbClr val="FFCC00"/>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4400">
                <a:solidFill>
                  <a:schemeClr val="tx2"/>
                </a:solidFill>
                <a:latin typeface="Tahoma" panose="020B0604030504040204" pitchFamily="34" charset="0"/>
              </a:defRPr>
            </a:lvl1pPr>
            <a:lvl2pPr marL="742950" indent="-285750">
              <a:defRPr sz="4400">
                <a:solidFill>
                  <a:schemeClr val="tx2"/>
                </a:solidFill>
                <a:latin typeface="Tahoma" panose="020B0604030504040204" pitchFamily="34" charset="0"/>
              </a:defRPr>
            </a:lvl2pPr>
            <a:lvl3pPr marL="1143000" indent="-228600">
              <a:defRPr sz="4400">
                <a:solidFill>
                  <a:schemeClr val="tx2"/>
                </a:solidFill>
                <a:latin typeface="Tahoma" panose="020B0604030504040204" pitchFamily="34" charset="0"/>
              </a:defRPr>
            </a:lvl3pPr>
            <a:lvl4pPr marL="1600200" indent="-228600">
              <a:defRPr sz="4400">
                <a:solidFill>
                  <a:schemeClr val="tx2"/>
                </a:solidFill>
                <a:latin typeface="Tahoma" panose="020B0604030504040204" pitchFamily="34" charset="0"/>
              </a:defRPr>
            </a:lvl4pPr>
            <a:lvl5pPr marL="2057400" indent="-228600">
              <a:defRPr sz="4400">
                <a:solidFill>
                  <a:schemeClr val="tx2"/>
                </a:solidFill>
                <a:latin typeface="Tahoma" panose="020B0604030504040204" pitchFamily="34" charset="0"/>
              </a:defRPr>
            </a:lvl5pPr>
            <a:lvl6pPr marL="2514600" indent="-228600" eaLnBrk="0" fontAlgn="base" hangingPunct="0">
              <a:spcBef>
                <a:spcPct val="0"/>
              </a:spcBef>
              <a:spcAft>
                <a:spcPct val="0"/>
              </a:spcAft>
              <a:defRPr sz="4400">
                <a:solidFill>
                  <a:schemeClr val="tx2"/>
                </a:solidFill>
                <a:latin typeface="Tahoma" panose="020B0604030504040204" pitchFamily="34" charset="0"/>
              </a:defRPr>
            </a:lvl6pPr>
            <a:lvl7pPr marL="2971800" indent="-228600" eaLnBrk="0" fontAlgn="base" hangingPunct="0">
              <a:spcBef>
                <a:spcPct val="0"/>
              </a:spcBef>
              <a:spcAft>
                <a:spcPct val="0"/>
              </a:spcAft>
              <a:defRPr sz="4400">
                <a:solidFill>
                  <a:schemeClr val="tx2"/>
                </a:solidFill>
                <a:latin typeface="Tahoma" panose="020B0604030504040204" pitchFamily="34" charset="0"/>
              </a:defRPr>
            </a:lvl7pPr>
            <a:lvl8pPr marL="3429000" indent="-228600" eaLnBrk="0" fontAlgn="base" hangingPunct="0">
              <a:spcBef>
                <a:spcPct val="0"/>
              </a:spcBef>
              <a:spcAft>
                <a:spcPct val="0"/>
              </a:spcAft>
              <a:defRPr sz="4400">
                <a:solidFill>
                  <a:schemeClr val="tx2"/>
                </a:solidFill>
                <a:latin typeface="Tahoma" panose="020B0604030504040204" pitchFamily="34" charset="0"/>
              </a:defRPr>
            </a:lvl8pPr>
            <a:lvl9pPr marL="3886200" indent="-228600" eaLnBrk="0" fontAlgn="base" hangingPunct="0">
              <a:spcBef>
                <a:spcPct val="0"/>
              </a:spcBef>
              <a:spcAft>
                <a:spcPct val="0"/>
              </a:spcAft>
              <a:defRPr sz="4400">
                <a:solidFill>
                  <a:schemeClr val="tx2"/>
                </a:solidFill>
                <a:latin typeface="Tahoma" panose="020B0604030504040204" pitchFamily="34" charset="0"/>
              </a:defRPr>
            </a:lvl9pPr>
          </a:lstStyle>
          <a:p>
            <a:pPr eaLnBrk="1" hangingPunct="1">
              <a:spcBef>
                <a:spcPct val="50000"/>
              </a:spcBef>
            </a:pPr>
            <a:r>
              <a:rPr lang="en-US" altLang="en-US" sz="2200">
                <a:solidFill>
                  <a:schemeClr val="tx1"/>
                </a:solidFill>
                <a:latin typeface="Times New Roman" panose="02020603050405020304" pitchFamily="18" charset="0"/>
              </a:rPr>
              <a:t>With the applied voltage exceeding the barrier potential the now fully forward biased diode conducts. Note that the only practical loss is the .7 Volts dropped across the diode.</a:t>
            </a:r>
          </a:p>
        </p:txBody>
      </p:sp>
      <p:pic>
        <p:nvPicPr>
          <p:cNvPr id="16388" name="Picture 5">
            <a:extLst>
              <a:ext uri="{FF2B5EF4-FFF2-40B4-BE49-F238E27FC236}">
                <a16:creationId xmlns:a16="http://schemas.microsoft.com/office/drawing/2014/main" id="{8A5D2821-C5B6-4087-9C7E-0D81197F8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057400"/>
            <a:ext cx="3779838" cy="43370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D057961-027A-4C9A-9192-A3F2FA25A77D}"/>
              </a:ext>
            </a:extLst>
          </p:cNvPr>
          <p:cNvSpPr>
            <a:spLocks noGrp="1"/>
          </p:cNvSpPr>
          <p:nvPr>
            <p:ph type="sldNum" sz="quarter" idx="12"/>
          </p:nvPr>
        </p:nvSpPr>
        <p:spPr/>
        <p:txBody>
          <a:bodyPr/>
          <a:lstStyle/>
          <a:p>
            <a:pPr>
              <a:defRPr/>
            </a:pPr>
            <a:fld id="{76C4EC2E-EA1A-450F-B249-D430B8957AB0}"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Custom 1">
      <a:majorFont>
        <a:latin typeface="Garamond"/>
        <a:ea typeface=""/>
        <a:cs typeface="B Nazanin"/>
      </a:majorFont>
      <a:minorFont>
        <a:latin typeface="Verdana"/>
        <a:ea typeface=""/>
        <a:cs typeface="B Nazani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5775</TotalTime>
  <Words>787</Words>
  <Application>Microsoft Office PowerPoint</Application>
  <PresentationFormat>On-screen Show (4:3)</PresentationFormat>
  <Paragraphs>136</Paragraphs>
  <Slides>31</Slides>
  <Notes>7</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5" baseType="lpstr">
      <vt:lpstr>Arial</vt:lpstr>
      <vt:lpstr>Calibri</vt:lpstr>
      <vt:lpstr>Cambria Math</vt:lpstr>
      <vt:lpstr>Garamond</vt:lpstr>
      <vt:lpstr>Lucida Console</vt:lpstr>
      <vt:lpstr>mtmi</vt:lpstr>
      <vt:lpstr>mtsy</vt:lpstr>
      <vt:lpstr>Tahoma</vt:lpstr>
      <vt:lpstr>Times New Roman</vt:lpstr>
      <vt:lpstr>ttr</vt:lpstr>
      <vt:lpstr>Verdana</vt:lpstr>
      <vt:lpstr>Wingdings</vt:lpstr>
      <vt:lpstr>Edge</vt:lpstr>
      <vt:lpstr>Equation</vt:lpstr>
      <vt:lpstr>Digital Electronics PN-junction and Diode</vt:lpstr>
      <vt:lpstr>The PN junction</vt:lpstr>
      <vt:lpstr>The Depletion Region</vt:lpstr>
      <vt:lpstr>The Depletion Region</vt:lpstr>
      <vt:lpstr>The Depletion Region</vt:lpstr>
      <vt:lpstr>Forward Bias</vt:lpstr>
      <vt:lpstr>Reverse Bias</vt:lpstr>
      <vt:lpstr>Forward Bias Measurements With  Small Voltage Applied</vt:lpstr>
      <vt:lpstr>Forward Bias Measurements With Applied Voltage Greater Than the Barrier Voltage.</vt:lpstr>
      <vt:lpstr>V-I Characteristic for Forward Bias</vt:lpstr>
      <vt:lpstr>V-I Characteristic for Reverse Bias</vt:lpstr>
      <vt:lpstr>PowerPoint Presentation</vt:lpstr>
      <vt:lpstr>PowerPoint Presentation</vt:lpstr>
      <vt:lpstr>Practical Diode Characteristic Curve</vt:lpstr>
      <vt:lpstr>Forward-bias and reverse-bias connections showing the diode symbol.</vt:lpstr>
      <vt:lpstr>The Practical Diode Model- forward bias</vt:lpstr>
      <vt:lpstr>The Practical Diode Model- reverse bias</vt:lpstr>
      <vt:lpstr>The Complete Diode Model</vt:lpstr>
      <vt:lpstr>Shockley Equation</vt:lpstr>
      <vt:lpstr>Timing characteristics</vt:lpstr>
      <vt:lpstr>Minority distribution</vt:lpstr>
      <vt:lpstr>Timing characteristics</vt:lpstr>
      <vt:lpstr>Diode Capacitance</vt:lpstr>
      <vt:lpstr>Diode Capacitance</vt:lpstr>
      <vt:lpstr>Half-wave Rectification</vt:lpstr>
      <vt:lpstr>Bridge Rectifiers</vt:lpstr>
      <vt:lpstr>Zener Diode</vt:lpstr>
      <vt:lpstr>Light Emitting Diode</vt:lpstr>
      <vt:lpstr>Photo Diode</vt:lpstr>
      <vt:lpstr>Photovoltaic Cells</vt:lpstr>
      <vt:lpstr>Schottky diode</vt:lpstr>
    </vt:vector>
  </TitlesOfParts>
  <Company>Hebrew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Jeff Rosenschein</dc:creator>
  <cp:lastModifiedBy>IUST</cp:lastModifiedBy>
  <cp:revision>304</cp:revision>
  <dcterms:created xsi:type="dcterms:W3CDTF">2002-10-07T15:26:45Z</dcterms:created>
  <dcterms:modified xsi:type="dcterms:W3CDTF">2022-10-01T13:34:25Z</dcterms:modified>
</cp:coreProperties>
</file>