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56" r:id="rId2"/>
    <p:sldId id="258" r:id="rId3"/>
    <p:sldId id="343" r:id="rId4"/>
    <p:sldId id="414" r:id="rId5"/>
    <p:sldId id="263" r:id="rId6"/>
    <p:sldId id="264" r:id="rId7"/>
    <p:sldId id="412" r:id="rId8"/>
    <p:sldId id="411" r:id="rId9"/>
    <p:sldId id="342" r:id="rId10"/>
    <p:sldId id="266" r:id="rId11"/>
    <p:sldId id="265" r:id="rId12"/>
    <p:sldId id="415" r:id="rId13"/>
    <p:sldId id="416" r:id="rId14"/>
    <p:sldId id="268" r:id="rId15"/>
    <p:sldId id="410" r:id="rId16"/>
    <p:sldId id="272" r:id="rId17"/>
    <p:sldId id="262" r:id="rId18"/>
    <p:sldId id="271" r:id="rId19"/>
    <p:sldId id="413" r:id="rId20"/>
    <p:sldId id="344" r:id="rId21"/>
    <p:sldId id="324" r:id="rId22"/>
    <p:sldId id="337" r:id="rId23"/>
    <p:sldId id="357" r:id="rId24"/>
    <p:sldId id="360" r:id="rId25"/>
    <p:sldId id="361" r:id="rId26"/>
    <p:sldId id="362" r:id="rId27"/>
    <p:sldId id="363" r:id="rId28"/>
    <p:sldId id="365" r:id="rId29"/>
    <p:sldId id="366" r:id="rId30"/>
    <p:sldId id="375" r:id="rId31"/>
    <p:sldId id="418" r:id="rId32"/>
    <p:sldId id="41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0033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5" autoAdjust="0"/>
    <p:restoredTop sz="86783" autoAdjust="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E6C8AD-93E5-4184-8CA0-89228763F5B6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6E9F3D-7E6A-473F-A8A4-96AAD014D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6E9F3D-7E6A-473F-A8A4-96AAD014D1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3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463B2E57-947E-4456-8047-2A81A08B7B54}" type="slidenum">
              <a:rPr lang="en-US" sz="1200" smtClean="0">
                <a:latin typeface="Arial" charset="0"/>
              </a:rPr>
              <a:pPr eaLnBrk="1" hangingPunct="1"/>
              <a:t>17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5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3640-8DC7-4168-B62E-4AE378748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3640-8DC7-4168-B62E-4AE378748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Note that this is normally implemented by doping regions on the surface of a silicon chip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DE37E5F0-E7FA-4790-8607-6A3150B68EC3}" type="slidenum">
              <a:rPr lang="en-US" sz="1200" smtClean="0">
                <a:latin typeface="Arial" charset="0"/>
              </a:rPr>
              <a:pPr eaLnBrk="1" hangingPunct="1"/>
              <a:t>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6455FA-6F5A-4419-90D0-F479C183143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3640-8DC7-4168-B62E-4AE378748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3640-8DC7-4168-B62E-4AE378748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9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3640-8DC7-4168-B62E-4AE378748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3640-8DC7-4168-B62E-4AE378748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4F072-BB95-456B-A105-A3C489AA3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6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3BDB-26F0-4152-B84F-C3E01EFFD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C8EE-D62B-4A7B-BBBF-5CC2BD40F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9/17/2022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92578D49-4937-4885-98FC-AB33BA8100A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78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527D3-F20E-4BF2-A681-4AD6E03D5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7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D466-1FAC-4BF3-94E7-68E91F85A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30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C94E-DFF7-421A-8AE9-31D9CF2DB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1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11094-44DD-4244-B6D0-02FF81292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1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30901-DEC9-4508-9AE3-D11755481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A8195-F2B0-4BD5-89A6-63969D124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7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990B-09FE-4968-97A9-0192CCC98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8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31B1F10-F9C9-4FDC-9364-132E525FC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696200" cy="1295400"/>
          </a:xfrm>
        </p:spPr>
        <p:txBody>
          <a:bodyPr/>
          <a:lstStyle/>
          <a:p>
            <a:pPr algn="ctr" rtl="1" eaLnBrk="1" hangingPunct="1"/>
            <a:r>
              <a:rPr lang="en-US" altLang="en-US" dirty="0"/>
              <a:t>Digital Electronics</a:t>
            </a:r>
            <a:br>
              <a:rPr lang="en-US" altLang="en-US" dirty="0"/>
            </a:br>
            <a:r>
              <a:rPr lang="en-US" altLang="en-US" dirty="0"/>
              <a:t>Bipolar Junction Transistor</a:t>
            </a:r>
            <a:endParaRPr lang="en-US" altLang="en-US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705600" cy="2286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990000"/>
                </a:solidFill>
              </a:rPr>
              <a:t>Nasser </a:t>
            </a:r>
            <a:r>
              <a:rPr lang="en-US" altLang="en-US" dirty="0" err="1">
                <a:solidFill>
                  <a:srgbClr val="990000"/>
                </a:solidFill>
              </a:rPr>
              <a:t>Mozayani</a:t>
            </a:r>
            <a:endParaRPr lang="en-US" altLang="en-US" dirty="0">
              <a:solidFill>
                <a:srgbClr val="99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990000"/>
                </a:solidFill>
                <a:latin typeface="Lucida Console" panose="020B0609040504020204" pitchFamily="49" charset="0"/>
              </a:rPr>
              <a:t>School of Computer Engineering</a:t>
            </a:r>
          </a:p>
          <a:p>
            <a:pPr eaLnBrk="1" hangingPunct="1"/>
            <a:r>
              <a:rPr lang="en-US" altLang="en-US" sz="2000" dirty="0">
                <a:solidFill>
                  <a:srgbClr val="990000"/>
                </a:solidFill>
                <a:latin typeface="Lucida Console" panose="020B0609040504020204" pitchFamily="49" charset="0"/>
              </a:rPr>
              <a:t>Iran University of Science and Technology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F072-BB95-456B-A105-A3C489AA31D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1205"/>
            <a:ext cx="7886700" cy="89483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/>
              <a:t>Operation of </a:t>
            </a:r>
            <a:r>
              <a:rPr lang="en-US" sz="2800" b="0" i="1" dirty="0" err="1"/>
              <a:t>npn</a:t>
            </a:r>
            <a:r>
              <a:rPr lang="en-US" sz="2800" b="0" i="1" dirty="0"/>
              <a:t>-</a:t>
            </a:r>
            <a:r>
              <a:rPr lang="en-US" sz="2800" dirty="0"/>
              <a:t>Transistor in Active Mode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65149"/>
            <a:ext cx="2305050" cy="270205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Two external voltage sources</a:t>
            </a:r>
            <a:r>
              <a:rPr lang="en-US" sz="2000" dirty="0"/>
              <a:t> are required for biasing to achieve 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269" name="Picture 6" descr="se06F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71" y="1565149"/>
            <a:ext cx="5872782" cy="33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381000" y="4974884"/>
            <a:ext cx="7391400" cy="11695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Current flow in an </a:t>
            </a:r>
            <a:r>
              <a:rPr lang="en-US" i="1" dirty="0" err="1">
                <a:solidFill>
                  <a:srgbClr val="FF0000"/>
                </a:solidFill>
              </a:rPr>
              <a:t>npn</a:t>
            </a:r>
            <a:r>
              <a:rPr lang="en-US" i="1" dirty="0"/>
              <a:t> </a:t>
            </a:r>
            <a:r>
              <a:rPr lang="en-US" dirty="0"/>
              <a:t>transistor biased to operate in the active mode.</a:t>
            </a:r>
          </a:p>
          <a:p>
            <a:endParaRPr lang="en-US" dirty="0"/>
          </a:p>
          <a:p>
            <a:r>
              <a:rPr lang="en-US" sz="1600" dirty="0"/>
              <a:t> (Reverse current components due to drift of thermally generated minority carriers are not shown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0515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3810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i="1">
                <a:solidFill>
                  <a:srgbClr val="000000"/>
                </a:solidFill>
              </a:rPr>
              <a:t>Based on KCL: </a:t>
            </a:r>
            <a:r>
              <a:rPr lang="en-US" sz="2400" b="1">
                <a:solidFill>
                  <a:srgbClr val="000000"/>
                </a:solidFill>
              </a:rPr>
              <a:t>I</a:t>
            </a:r>
            <a:r>
              <a:rPr lang="en-US" sz="2400" b="1" baseline="-25000">
                <a:solidFill>
                  <a:srgbClr val="000000"/>
                </a:solidFill>
              </a:rPr>
              <a:t>E</a:t>
            </a:r>
            <a:r>
              <a:rPr lang="en-US" sz="2400" b="1">
                <a:solidFill>
                  <a:srgbClr val="000000"/>
                </a:solidFill>
              </a:rPr>
              <a:t> = I</a:t>
            </a:r>
            <a:r>
              <a:rPr lang="en-US" sz="2400" b="1" baseline="-25000">
                <a:solidFill>
                  <a:srgbClr val="000000"/>
                </a:solidFill>
              </a:rPr>
              <a:t>C </a:t>
            </a:r>
            <a:r>
              <a:rPr lang="en-US" sz="2400" b="1">
                <a:solidFill>
                  <a:srgbClr val="000000"/>
                </a:solidFill>
              </a:rPr>
              <a:t>+ I</a:t>
            </a:r>
            <a:r>
              <a:rPr lang="en-US" sz="2400" b="1" baseline="-25000">
                <a:solidFill>
                  <a:srgbClr val="000000"/>
                </a:solidFill>
              </a:rPr>
              <a:t>B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4724400" y="1143000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I</a:t>
            </a:r>
            <a:r>
              <a:rPr lang="en-US" sz="2400" b="1" baseline="-25000">
                <a:solidFill>
                  <a:srgbClr val="000000"/>
                </a:solidFill>
              </a:rPr>
              <a:t>C </a:t>
            </a:r>
            <a:r>
              <a:rPr lang="en-US" sz="2400" b="1">
                <a:solidFill>
                  <a:srgbClr val="000000"/>
                </a:solidFill>
              </a:rPr>
              <a:t>= </a:t>
            </a:r>
            <a:r>
              <a:rPr lang="en-US" sz="2400" b="1" i="1">
                <a:solidFill>
                  <a:srgbClr val="000000"/>
                </a:solidFill>
                <a:sym typeface="Symbol" pitchFamily="18" charset="2"/>
              </a:rPr>
              <a:t>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I</a:t>
            </a:r>
            <a:r>
              <a:rPr lang="en-US" sz="2400" b="1" baseline="-25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324600" y="1143000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I</a:t>
            </a:r>
            <a:r>
              <a:rPr lang="en-US" sz="2400" b="1" baseline="-25000">
                <a:solidFill>
                  <a:srgbClr val="000000"/>
                </a:solidFill>
              </a:rPr>
              <a:t>C </a:t>
            </a:r>
            <a:r>
              <a:rPr lang="en-US" sz="2400" b="1">
                <a:solidFill>
                  <a:srgbClr val="000000"/>
                </a:solidFill>
              </a:rPr>
              <a:t>= </a:t>
            </a:r>
            <a:r>
              <a:rPr lang="en-US" sz="2400" b="1" i="1">
                <a:solidFill>
                  <a:srgbClr val="000000"/>
                </a:solidFill>
                <a:sym typeface="Symbol" pitchFamily="18" charset="2"/>
              </a:rPr>
              <a:t>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I</a:t>
            </a:r>
            <a:r>
              <a:rPr lang="en-US" sz="2400" b="1" baseline="-2500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762000" y="2057400"/>
            <a:ext cx="487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2400" b="1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+ I</a:t>
            </a:r>
            <a:r>
              <a:rPr lang="en-US" sz="2400" b="1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2400" b="1">
                <a:solidFill>
                  <a:srgbClr val="669999"/>
                </a:solidFill>
                <a:cs typeface="Arial" charset="0"/>
              </a:rPr>
              <a:t>I</a:t>
            </a:r>
            <a:r>
              <a:rPr lang="en-US" sz="2400" b="1" baseline="-25000">
                <a:solidFill>
                  <a:srgbClr val="669999"/>
                </a:solidFill>
                <a:cs typeface="Arial" charset="0"/>
              </a:rPr>
              <a:t>B</a:t>
            </a:r>
            <a:r>
              <a:rPr lang="en-US" sz="2400" b="1">
                <a:solidFill>
                  <a:srgbClr val="669999"/>
                </a:solidFill>
                <a:cs typeface="Arial" charset="0"/>
              </a:rPr>
              <a:t>(</a:t>
            </a:r>
            <a:r>
              <a:rPr lang="en-US" sz="2400" b="1" baseline="-25000">
                <a:solidFill>
                  <a:srgbClr val="669999"/>
                </a:solidFill>
                <a:cs typeface="Arial" charset="0"/>
              </a:rPr>
              <a:t> </a:t>
            </a:r>
            <a:r>
              <a:rPr lang="en-US" sz="2400" b="1" i="1">
                <a:solidFill>
                  <a:srgbClr val="669999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>
                <a:solidFill>
                  <a:srgbClr val="669999"/>
                </a:solidFill>
                <a:cs typeface="Arial" charset="0"/>
              </a:rPr>
              <a:t> </a:t>
            </a:r>
            <a:r>
              <a:rPr lang="en-US" sz="2400" b="1">
                <a:solidFill>
                  <a:srgbClr val="669999"/>
                </a:solidFill>
                <a:cs typeface="Arial" charset="0"/>
              </a:rPr>
              <a:t>+ 1)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669999"/>
              </a:solidFill>
              <a:cs typeface="Arial" charset="0"/>
            </a:endParaRP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5334000" y="5329238"/>
            <a:ext cx="2363788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 = 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[ </a:t>
            </a:r>
            <a:r>
              <a:rPr lang="en-US" sz="2400" b="1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2400" b="1">
                <a:solidFill>
                  <a:srgbClr val="000000"/>
                </a:solidFill>
                <a:cs typeface="Arial" charset="0"/>
                <a:sym typeface="Wingdings" pitchFamily="2" charset="2"/>
              </a:rPr>
              <a:t>/ </a:t>
            </a:r>
            <a:r>
              <a:rPr lang="en-US" sz="2400" b="1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+ 1 </a:t>
            </a:r>
            <a:r>
              <a:rPr lang="en-US" sz="2400" b="1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] </a:t>
            </a:r>
          </a:p>
        </p:txBody>
      </p:sp>
      <p:sp>
        <p:nvSpPr>
          <p:cNvPr id="16391" name="Line 12"/>
          <p:cNvSpPr>
            <a:spLocks noChangeShapeType="1"/>
          </p:cNvSpPr>
          <p:nvPr/>
        </p:nvSpPr>
        <p:spPr bwMode="auto">
          <a:xfrm>
            <a:off x="4191000" y="5557838"/>
            <a:ext cx="91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5334000" y="2057400"/>
            <a:ext cx="190182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 = I</a:t>
            </a:r>
            <a:r>
              <a:rPr lang="en-US" sz="2400" b="1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2400" b="1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+ 1)</a:t>
            </a:r>
          </a:p>
        </p:txBody>
      </p:sp>
      <p:sp>
        <p:nvSpPr>
          <p:cNvPr id="16393" name="Line 15"/>
          <p:cNvSpPr>
            <a:spLocks noChangeShapeType="1"/>
          </p:cNvSpPr>
          <p:nvPr/>
        </p:nvSpPr>
        <p:spPr bwMode="auto">
          <a:xfrm>
            <a:off x="4191000" y="2286000"/>
            <a:ext cx="91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6394" name="Rectangle 17"/>
          <p:cNvSpPr>
            <a:spLocks noChangeArrowheads="1"/>
          </p:cNvSpPr>
          <p:nvPr/>
        </p:nvSpPr>
        <p:spPr bwMode="auto">
          <a:xfrm>
            <a:off x="561975" y="3113742"/>
            <a:ext cx="4572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669999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With 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= </a:t>
            </a:r>
            <a:r>
              <a:rPr lang="en-US" sz="2400" b="1" i="1" dirty="0">
                <a:solidFill>
                  <a:srgbClr val="000000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 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B</a:t>
            </a:r>
            <a:r>
              <a:rPr lang="en-US" sz="2400" b="1" dirty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 =  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2400" b="1" dirty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 /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  <a:sym typeface="Symbol" pitchFamily="18" charset="2"/>
              </a:rPr>
              <a:t></a:t>
            </a:r>
            <a:endParaRPr lang="en-US" sz="2000" b="1" baseline="-25000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Hence,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2400" b="1" dirty="0">
                <a:solidFill>
                  <a:srgbClr val="669999"/>
                </a:solidFill>
                <a:cs typeface="Arial" charset="0"/>
              </a:rPr>
              <a:t>[ </a:t>
            </a:r>
            <a:r>
              <a:rPr lang="en-US" sz="2400" b="1" dirty="0">
                <a:solidFill>
                  <a:srgbClr val="669999"/>
                </a:solidFill>
                <a:cs typeface="Arial" charset="0"/>
                <a:sym typeface="Wingdings" pitchFamily="2" charset="2"/>
              </a:rPr>
              <a:t>I</a:t>
            </a:r>
            <a:r>
              <a:rPr lang="en-US" sz="2400" b="1" baseline="-25000" dirty="0">
                <a:solidFill>
                  <a:srgbClr val="669999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2400" b="1" dirty="0">
                <a:solidFill>
                  <a:srgbClr val="669999"/>
                </a:solidFill>
                <a:cs typeface="Arial" charset="0"/>
                <a:sym typeface="Wingdings" pitchFamily="2" charset="2"/>
              </a:rPr>
              <a:t> /</a:t>
            </a:r>
            <a:r>
              <a:rPr lang="en-US" sz="2400" b="1" i="1" dirty="0">
                <a:solidFill>
                  <a:srgbClr val="669999"/>
                </a:solidFill>
                <a:cs typeface="Arial" charset="0"/>
                <a:sym typeface="Symbol" pitchFamily="18" charset="2"/>
              </a:rPr>
              <a:t> ]</a:t>
            </a:r>
            <a:r>
              <a:rPr lang="en-US" sz="2400" b="1" i="1" dirty="0">
                <a:solidFill>
                  <a:srgbClr val="000000"/>
                </a:solidFill>
                <a:cs typeface="Arial" charset="0"/>
                <a:sym typeface="Symbol" pitchFamily="18" charset="2"/>
              </a:rPr>
              <a:t>  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+ 1)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 = 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669999"/>
                </a:solidFill>
                <a:cs typeface="Arial" charset="0"/>
              </a:rPr>
              <a:t>[ </a:t>
            </a:r>
            <a:r>
              <a:rPr lang="en-US" sz="2400" b="1" i="1" dirty="0">
                <a:solidFill>
                  <a:srgbClr val="669999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 sz="2400" b="1" dirty="0">
                <a:solidFill>
                  <a:srgbClr val="669999"/>
                </a:solidFill>
                <a:cs typeface="Arial" charset="0"/>
              </a:rPr>
              <a:t>  </a:t>
            </a:r>
            <a:r>
              <a:rPr lang="en-US" sz="2400" b="1" dirty="0">
                <a:solidFill>
                  <a:srgbClr val="669999"/>
                </a:solidFill>
                <a:cs typeface="Arial" charset="0"/>
                <a:sym typeface="Wingdings" pitchFamily="2" charset="2"/>
              </a:rPr>
              <a:t>/ </a:t>
            </a:r>
            <a:r>
              <a:rPr lang="en-US" sz="2400" b="1" i="1" dirty="0">
                <a:solidFill>
                  <a:srgbClr val="669999"/>
                </a:solidFill>
                <a:cs typeface="Arial" charset="0"/>
                <a:sym typeface="Symbol" pitchFamily="18" charset="2"/>
              </a:rPr>
              <a:t></a:t>
            </a:r>
            <a:r>
              <a:rPr lang="en-US" sz="2400" dirty="0">
                <a:solidFill>
                  <a:srgbClr val="669999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669999"/>
                </a:solidFill>
                <a:cs typeface="Arial" charset="0"/>
              </a:rPr>
              <a:t>+ 1 </a:t>
            </a:r>
            <a:r>
              <a:rPr lang="en-US" sz="2400" b="1" i="1" dirty="0">
                <a:solidFill>
                  <a:srgbClr val="669999"/>
                </a:solidFill>
                <a:cs typeface="Arial" charset="0"/>
                <a:sym typeface="Symbol" pitchFamily="18" charset="2"/>
              </a:rPr>
              <a:t>]</a:t>
            </a:r>
            <a:r>
              <a:rPr lang="en-US" sz="2400" b="1" i="1" dirty="0">
                <a:solidFill>
                  <a:srgbClr val="000000"/>
                </a:solidFill>
                <a:cs typeface="Arial" charset="0"/>
                <a:sym typeface="Symbol" pitchFamily="18" charset="2"/>
              </a:rPr>
              <a:t> 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Comparing with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= </a:t>
            </a:r>
            <a:r>
              <a:rPr lang="en-US" sz="2400" b="1" i="1" dirty="0">
                <a:solidFill>
                  <a:srgbClr val="000000"/>
                </a:solidFill>
                <a:cs typeface="Arial" charset="0"/>
                <a:sym typeface="Symbol" pitchFamily="18" charset="2"/>
              </a:rPr>
              <a:t>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rgbClr val="000000"/>
                </a:solidFill>
                <a:cs typeface="Arial" charset="0"/>
              </a:rPr>
              <a:t>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7FB4EB-0935-44E1-A231-62DC949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 Box 63">
            <a:extLst>
              <a:ext uri="{FF2B5EF4-FFF2-40B4-BE49-F238E27FC236}">
                <a16:creationId xmlns:a16="http://schemas.microsoft.com/office/drawing/2014/main" id="{C40CB484-5237-42CA-9980-B756BE36D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371475"/>
            <a:ext cx="67056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BJT current relations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F7CFE5-57A6-40ED-B514-C5ACB4DD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495550"/>
            <a:ext cx="1714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1205"/>
            <a:ext cx="7886700" cy="89483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/>
              <a:t>Operation of </a:t>
            </a:r>
            <a:r>
              <a:rPr lang="en-US" sz="2800" b="0" i="1" dirty="0" err="1"/>
              <a:t>npn</a:t>
            </a:r>
            <a:r>
              <a:rPr lang="en-US" sz="2800" b="0" i="1" dirty="0"/>
              <a:t>-</a:t>
            </a:r>
            <a:r>
              <a:rPr lang="en-US" sz="2800" dirty="0"/>
              <a:t>Transistor in Active Mode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29993" y="3543952"/>
            <a:ext cx="4592696" cy="30353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/>
              <a:t>Three tricks for higher Value of β:</a:t>
            </a:r>
          </a:p>
          <a:p>
            <a:pPr marL="0" indent="0" eaLnBrk="1" hangingPunct="1">
              <a:buNone/>
            </a:pPr>
            <a:r>
              <a:rPr lang="en-US" sz="2000" dirty="0"/>
              <a:t>1- device shape</a:t>
            </a:r>
          </a:p>
          <a:p>
            <a:pPr marL="0" indent="0" eaLnBrk="1" hangingPunct="1">
              <a:buNone/>
            </a:pPr>
            <a:r>
              <a:rPr lang="en-US" sz="2000" dirty="0"/>
              <a:t>2- thin base (small W in nano-meters)</a:t>
            </a:r>
          </a:p>
          <a:p>
            <a:pPr marL="0" indent="0" eaLnBrk="1" hangingPunct="1">
              <a:buNone/>
            </a:pPr>
            <a:r>
              <a:rPr lang="en-US" sz="2000" dirty="0"/>
              <a:t>3- lightly doped base / heavily doped emitter (small NA/ND)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r>
              <a:rPr lang="en-US" sz="2000" dirty="0"/>
              <a:t>β is in the range 50 to 200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57146" y="6271982"/>
            <a:ext cx="2133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269" name="Picture 6" descr="se06F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55" y="1205364"/>
            <a:ext cx="3740741" cy="21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6A52DA2-9DB5-4F7B-AA8E-ADC04E654C87}"/>
              </a:ext>
            </a:extLst>
          </p:cNvPr>
          <p:cNvSpPr/>
          <p:nvPr/>
        </p:nvSpPr>
        <p:spPr>
          <a:xfrm rot="15716504">
            <a:off x="8244281" y="3902111"/>
            <a:ext cx="850252" cy="1453952"/>
          </a:xfrm>
          <a:prstGeom prst="arc">
            <a:avLst>
              <a:gd name="adj1" fmla="val 16200000"/>
              <a:gd name="adj2" fmla="val 989635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8C0A270-6CBF-4994-B6EA-A018D71B2387}"/>
              </a:ext>
            </a:extLst>
          </p:cNvPr>
          <p:cNvSpPr/>
          <p:nvPr/>
        </p:nvSpPr>
        <p:spPr>
          <a:xfrm rot="15716504" flipV="1">
            <a:off x="4934630" y="3590087"/>
            <a:ext cx="1233770" cy="1755037"/>
          </a:xfrm>
          <a:prstGeom prst="arc">
            <a:avLst>
              <a:gd name="adj1" fmla="val 16200000"/>
              <a:gd name="adj2" fmla="val 602325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3F242C4-1308-4900-AB99-53BCA4B3FA02}"/>
              </a:ext>
            </a:extLst>
          </p:cNvPr>
          <p:cNvSpPr/>
          <p:nvPr/>
        </p:nvSpPr>
        <p:spPr>
          <a:xfrm rot="15716504" flipV="1">
            <a:off x="6386604" y="3918384"/>
            <a:ext cx="1193399" cy="999882"/>
          </a:xfrm>
          <a:prstGeom prst="arc">
            <a:avLst>
              <a:gd name="adj1" fmla="val 16200000"/>
              <a:gd name="adj2" fmla="val 602325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369E3-CF08-42F0-A1C2-82C9765E01E2}"/>
              </a:ext>
            </a:extLst>
          </p:cNvPr>
          <p:cNvGrpSpPr/>
          <p:nvPr/>
        </p:nvGrpSpPr>
        <p:grpSpPr>
          <a:xfrm>
            <a:off x="4805098" y="3940536"/>
            <a:ext cx="4325541" cy="2167032"/>
            <a:chOff x="4572000" y="4419763"/>
            <a:chExt cx="4325541" cy="21670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AE6871-8736-4C1E-953D-F6A05C9D031A}"/>
                </a:ext>
              </a:extLst>
            </p:cNvPr>
            <p:cNvSpPr/>
            <p:nvPr/>
          </p:nvSpPr>
          <p:spPr>
            <a:xfrm>
              <a:off x="4572000" y="4922189"/>
              <a:ext cx="3276600" cy="1664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519238-8030-43D5-9174-8ECD0CEA2899}"/>
                </a:ext>
              </a:extLst>
            </p:cNvPr>
            <p:cNvSpPr/>
            <p:nvPr/>
          </p:nvSpPr>
          <p:spPr>
            <a:xfrm>
              <a:off x="5102709" y="4922188"/>
              <a:ext cx="2215182" cy="13214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190C6-E2BB-4778-BCEE-A081E11C4BF7}"/>
                </a:ext>
              </a:extLst>
            </p:cNvPr>
            <p:cNvSpPr/>
            <p:nvPr/>
          </p:nvSpPr>
          <p:spPr>
            <a:xfrm>
              <a:off x="5257800" y="4910395"/>
              <a:ext cx="1905000" cy="1181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A4AA20-8AEC-4CDB-95A0-CAEFF818F434}"/>
                </a:ext>
              </a:extLst>
            </p:cNvPr>
            <p:cNvSpPr/>
            <p:nvPr/>
          </p:nvSpPr>
          <p:spPr>
            <a:xfrm>
              <a:off x="5791200" y="4833937"/>
              <a:ext cx="762000" cy="8825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609AC5-C481-4223-BEF7-76676569278B}"/>
                </a:ext>
              </a:extLst>
            </p:cNvPr>
            <p:cNvSpPr/>
            <p:nvPr/>
          </p:nvSpPr>
          <p:spPr>
            <a:xfrm>
              <a:off x="7543800" y="4808146"/>
              <a:ext cx="304800" cy="11404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33718-E3D3-47A2-B860-5EBCB66D3975}"/>
                </a:ext>
              </a:extLst>
            </p:cNvPr>
            <p:cNvSpPr/>
            <p:nvPr/>
          </p:nvSpPr>
          <p:spPr>
            <a:xfrm flipH="1">
              <a:off x="7193279" y="4808145"/>
              <a:ext cx="124611" cy="119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9A59F6-F660-49FA-BEA3-B9470E64F125}"/>
                </a:ext>
              </a:extLst>
            </p:cNvPr>
            <p:cNvSpPr txBox="1"/>
            <p:nvPr/>
          </p:nvSpPr>
          <p:spPr>
            <a:xfrm>
              <a:off x="7853665" y="441976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collector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12938-718C-4B09-82B4-828F681D8271}"/>
                </a:ext>
              </a:extLst>
            </p:cNvPr>
            <p:cNvSpPr txBox="1"/>
            <p:nvPr/>
          </p:nvSpPr>
          <p:spPr>
            <a:xfrm>
              <a:off x="4757801" y="4464605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emitter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514736-2C4D-459E-BA5D-BA675A04ED58}"/>
                </a:ext>
              </a:extLst>
            </p:cNvPr>
            <p:cNvSpPr txBox="1"/>
            <p:nvPr/>
          </p:nvSpPr>
          <p:spPr>
            <a:xfrm>
              <a:off x="6554197" y="44482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base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5305D66-6B2C-44AF-9554-9B514B48F7F8}"/>
              </a:ext>
            </a:extLst>
          </p:cNvPr>
          <p:cNvGrpSpPr/>
          <p:nvPr/>
        </p:nvGrpSpPr>
        <p:grpSpPr>
          <a:xfrm>
            <a:off x="6507593" y="3505200"/>
            <a:ext cx="1569607" cy="2044085"/>
            <a:chOff x="6227467" y="3975715"/>
            <a:chExt cx="1569607" cy="204408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9A789DC-2E0E-4A72-88B9-9BE2DCE65F20}"/>
                </a:ext>
              </a:extLst>
            </p:cNvPr>
            <p:cNvSpPr/>
            <p:nvPr/>
          </p:nvSpPr>
          <p:spPr>
            <a:xfrm rot="3523562" flipV="1">
              <a:off x="6384919" y="3818263"/>
              <a:ext cx="1233770" cy="1548674"/>
            </a:xfrm>
            <a:prstGeom prst="arc">
              <a:avLst>
                <a:gd name="adj1" fmla="val 16200000"/>
                <a:gd name="adj2" fmla="val 20085936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784B2E0-F72E-4F5E-92E3-68F9F8959AD5}"/>
                </a:ext>
              </a:extLst>
            </p:cNvPr>
            <p:cNvSpPr/>
            <p:nvPr/>
          </p:nvSpPr>
          <p:spPr>
            <a:xfrm rot="3523562" flipV="1">
              <a:off x="6384981" y="3970663"/>
              <a:ext cx="1233770" cy="1548674"/>
            </a:xfrm>
            <a:prstGeom prst="arc">
              <a:avLst>
                <a:gd name="adj1" fmla="val 16200000"/>
                <a:gd name="adj2" fmla="val 20085936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F47A4A4-5056-4EBC-A0D7-7652096B394C}"/>
                </a:ext>
              </a:extLst>
            </p:cNvPr>
            <p:cNvSpPr/>
            <p:nvPr/>
          </p:nvSpPr>
          <p:spPr>
            <a:xfrm rot="4579869" flipV="1">
              <a:off x="6384981" y="4240032"/>
              <a:ext cx="1233770" cy="1548674"/>
            </a:xfrm>
            <a:prstGeom prst="arc">
              <a:avLst>
                <a:gd name="adj1" fmla="val 16200000"/>
                <a:gd name="adj2" fmla="val 20547868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DDD2021-5086-4EAC-84DB-2A6CB2F74E3B}"/>
                </a:ext>
              </a:extLst>
            </p:cNvPr>
            <p:cNvSpPr/>
            <p:nvPr/>
          </p:nvSpPr>
          <p:spPr>
            <a:xfrm rot="5400000" flipV="1">
              <a:off x="6405852" y="4628578"/>
              <a:ext cx="1233770" cy="1548674"/>
            </a:xfrm>
            <a:prstGeom prst="arc">
              <a:avLst>
                <a:gd name="adj1" fmla="val 16200000"/>
                <a:gd name="adj2" fmla="val 20085936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F6C9BE-D5EA-4EFF-9A3B-73B7BF161A00}"/>
              </a:ext>
            </a:extLst>
          </p:cNvPr>
          <p:cNvGrpSpPr/>
          <p:nvPr/>
        </p:nvGrpSpPr>
        <p:grpSpPr>
          <a:xfrm flipH="1">
            <a:off x="4928439" y="3505200"/>
            <a:ext cx="1396161" cy="2044085"/>
            <a:chOff x="6227467" y="3975715"/>
            <a:chExt cx="1569607" cy="2044085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4C45270-5C57-4DBD-9C31-60E61ED28EC2}"/>
                </a:ext>
              </a:extLst>
            </p:cNvPr>
            <p:cNvSpPr/>
            <p:nvPr/>
          </p:nvSpPr>
          <p:spPr>
            <a:xfrm rot="3523562" flipV="1">
              <a:off x="6384919" y="3818263"/>
              <a:ext cx="1233770" cy="1548674"/>
            </a:xfrm>
            <a:prstGeom prst="arc">
              <a:avLst>
                <a:gd name="adj1" fmla="val 16200000"/>
                <a:gd name="adj2" fmla="val 20085936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6BF4CD35-E0DF-47AC-9397-802D7A87B506}"/>
                </a:ext>
              </a:extLst>
            </p:cNvPr>
            <p:cNvSpPr/>
            <p:nvPr/>
          </p:nvSpPr>
          <p:spPr>
            <a:xfrm rot="3523562" flipV="1">
              <a:off x="6384981" y="3970663"/>
              <a:ext cx="1233770" cy="1548674"/>
            </a:xfrm>
            <a:prstGeom prst="arc">
              <a:avLst>
                <a:gd name="adj1" fmla="val 16200000"/>
                <a:gd name="adj2" fmla="val 20085936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A6D368C-5C00-445B-883A-581A6FFD293A}"/>
                </a:ext>
              </a:extLst>
            </p:cNvPr>
            <p:cNvSpPr/>
            <p:nvPr/>
          </p:nvSpPr>
          <p:spPr>
            <a:xfrm rot="4579869" flipV="1">
              <a:off x="6384981" y="4240032"/>
              <a:ext cx="1233770" cy="1548674"/>
            </a:xfrm>
            <a:prstGeom prst="arc">
              <a:avLst>
                <a:gd name="adj1" fmla="val 16200000"/>
                <a:gd name="adj2" fmla="val 20547868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4DD6365-4C05-41FC-9AF6-FA3A3B9EE880}"/>
                </a:ext>
              </a:extLst>
            </p:cNvPr>
            <p:cNvSpPr/>
            <p:nvPr/>
          </p:nvSpPr>
          <p:spPr>
            <a:xfrm rot="5400000" flipV="1">
              <a:off x="6405852" y="4628578"/>
              <a:ext cx="1233770" cy="1548674"/>
            </a:xfrm>
            <a:prstGeom prst="arc">
              <a:avLst>
                <a:gd name="adj1" fmla="val 16200000"/>
                <a:gd name="adj2" fmla="val 20085936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839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  <p:bldP spid="13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1205"/>
            <a:ext cx="7886700" cy="8948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VI characteristics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66037"/>
            <a:ext cx="7886700" cy="110472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/>
              <a:t>How to show V-I characteristics for 3 terminal device?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9F1CC-22A6-4AF7-8E59-B8A26699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920240"/>
            <a:ext cx="2133600" cy="2667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89C739-5758-43A9-A5C9-4E154ACB13F8}"/>
              </a:ext>
            </a:extLst>
          </p:cNvPr>
          <p:cNvCxnSpPr>
            <a:cxnSpLocks/>
          </p:cNvCxnSpPr>
          <p:nvPr/>
        </p:nvCxnSpPr>
        <p:spPr>
          <a:xfrm flipV="1">
            <a:off x="914400" y="24765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E1BDD3-0125-4CCC-86D3-0254F027EF9B}"/>
              </a:ext>
            </a:extLst>
          </p:cNvPr>
          <p:cNvCxnSpPr>
            <a:cxnSpLocks/>
          </p:cNvCxnSpPr>
          <p:nvPr/>
        </p:nvCxnSpPr>
        <p:spPr>
          <a:xfrm>
            <a:off x="590550" y="4076700"/>
            <a:ext cx="2038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A98664-4B77-4B65-ABAB-A3D6CB2AA902}"/>
              </a:ext>
            </a:extLst>
          </p:cNvPr>
          <p:cNvSpPr txBox="1"/>
          <p:nvPr/>
        </p:nvSpPr>
        <p:spPr>
          <a:xfrm>
            <a:off x="2099448" y="35872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2187E-B04F-4BE4-A5A2-066928B57B7D}"/>
              </a:ext>
            </a:extLst>
          </p:cNvPr>
          <p:cNvSpPr txBox="1"/>
          <p:nvPr/>
        </p:nvSpPr>
        <p:spPr>
          <a:xfrm>
            <a:off x="1067849" y="24119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3F259E-AD39-4362-BAD9-4076F3C21E99}"/>
              </a:ext>
            </a:extLst>
          </p:cNvPr>
          <p:cNvCxnSpPr>
            <a:cxnSpLocks/>
          </p:cNvCxnSpPr>
          <p:nvPr/>
        </p:nvCxnSpPr>
        <p:spPr>
          <a:xfrm flipV="1">
            <a:off x="6648450" y="2427863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03DA69-9699-45B9-8643-A374955ACC41}"/>
              </a:ext>
            </a:extLst>
          </p:cNvPr>
          <p:cNvCxnSpPr>
            <a:cxnSpLocks/>
          </p:cNvCxnSpPr>
          <p:nvPr/>
        </p:nvCxnSpPr>
        <p:spPr>
          <a:xfrm>
            <a:off x="6324600" y="4028063"/>
            <a:ext cx="2038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E23A47-1848-4485-B37B-CC17D97BF405}"/>
              </a:ext>
            </a:extLst>
          </p:cNvPr>
          <p:cNvSpPr txBox="1"/>
          <p:nvPr/>
        </p:nvSpPr>
        <p:spPr>
          <a:xfrm>
            <a:off x="7833498" y="353859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D84D5-BC7A-4793-B7D8-B01D816B6000}"/>
              </a:ext>
            </a:extLst>
          </p:cNvPr>
          <p:cNvSpPr txBox="1"/>
          <p:nvPr/>
        </p:nvSpPr>
        <p:spPr>
          <a:xfrm>
            <a:off x="6801898" y="2363331"/>
            <a:ext cx="4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3CFE4-F237-4ABD-9E6D-D1E7BC195208}"/>
              </a:ext>
            </a:extLst>
          </p:cNvPr>
          <p:cNvSpPr txBox="1"/>
          <p:nvPr/>
        </p:nvSpPr>
        <p:spPr>
          <a:xfrm>
            <a:off x="4191000" y="388072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94477-A87F-4F2F-9937-B8E65528E679}"/>
              </a:ext>
            </a:extLst>
          </p:cNvPr>
          <p:cNvSpPr txBox="1"/>
          <p:nvPr/>
        </p:nvSpPr>
        <p:spPr>
          <a:xfrm>
            <a:off x="4590375" y="261407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DA77A-00A9-49EB-99A6-B7BF3EBCBD08}"/>
              </a:ext>
            </a:extLst>
          </p:cNvPr>
          <p:cNvSpPr txBox="1"/>
          <p:nvPr/>
        </p:nvSpPr>
        <p:spPr>
          <a:xfrm>
            <a:off x="3614739" y="29428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97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EE51D9-EFA4-4F11-B127-1DE75C5F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066800"/>
            <a:ext cx="4457700" cy="44767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Common–Emitter Characteristics</a:t>
            </a:r>
            <a:endParaRPr lang="ar-IQ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51874-4703-48E9-85E2-96923D50E93A}"/>
              </a:ext>
            </a:extLst>
          </p:cNvPr>
          <p:cNvSpPr txBox="1"/>
          <p:nvPr/>
        </p:nvSpPr>
        <p:spPr>
          <a:xfrm>
            <a:off x="5380904" y="5748338"/>
            <a:ext cx="290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Collector characteristics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6FEC7-056E-4B19-804D-644A58B4C2B8}"/>
              </a:ext>
            </a:extLst>
          </p:cNvPr>
          <p:cNvSpPr txBox="1"/>
          <p:nvPr/>
        </p:nvSpPr>
        <p:spPr>
          <a:xfrm>
            <a:off x="577667" y="5781675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characteristics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0BE50-F3AD-438D-95DB-F84EFFB5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15575"/>
            <a:ext cx="3876646" cy="3729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8CAC8F-2E9F-4A45-B8F3-2BD06E47B033}"/>
              </a:ext>
            </a:extLst>
          </p:cNvPr>
          <p:cNvSpPr txBox="1"/>
          <p:nvPr/>
        </p:nvSpPr>
        <p:spPr>
          <a:xfrm rot="16200000">
            <a:off x="3465339" y="2854469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Saturation region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232709-FE2C-4458-80AE-95A3B8C4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34" y="3054524"/>
            <a:ext cx="1353312" cy="1691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854252-5AED-4429-B058-07F8126E1C70}"/>
              </a:ext>
            </a:extLst>
          </p:cNvPr>
          <p:cNvSpPr txBox="1"/>
          <p:nvPr/>
        </p:nvSpPr>
        <p:spPr>
          <a:xfrm>
            <a:off x="7315200" y="5137440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cutoff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7C365-5A3B-4A89-B301-FEE937AD635A}"/>
              </a:ext>
            </a:extLst>
          </p:cNvPr>
          <p:cNvSpPr txBox="1"/>
          <p:nvPr/>
        </p:nvSpPr>
        <p:spPr>
          <a:xfrm>
            <a:off x="5758655" y="3487297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active region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A9F9E6-EB18-4450-8C55-04C355D2EC44}"/>
              </a:ext>
            </a:extLst>
          </p:cNvPr>
          <p:cNvSpPr/>
          <p:nvPr/>
        </p:nvSpPr>
        <p:spPr>
          <a:xfrm flipH="1">
            <a:off x="4885301" y="1985962"/>
            <a:ext cx="143139" cy="2890838"/>
          </a:xfrm>
          <a:prstGeom prst="roundRect">
            <a:avLst/>
          </a:prstGeom>
          <a:solidFill>
            <a:srgbClr val="00B0F0">
              <a:alpha val="47843"/>
            </a:srgb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E4D2A9-9447-4D05-BE1E-9C96F9662C77}"/>
              </a:ext>
            </a:extLst>
          </p:cNvPr>
          <p:cNvSpPr/>
          <p:nvPr/>
        </p:nvSpPr>
        <p:spPr>
          <a:xfrm rot="5400000" flipH="1">
            <a:off x="6443530" y="3243131"/>
            <a:ext cx="143139" cy="3276599"/>
          </a:xfrm>
          <a:prstGeom prst="roundRect">
            <a:avLst/>
          </a:prstGeom>
          <a:solidFill>
            <a:srgbClr val="FFFF00">
              <a:alpha val="47843"/>
            </a:srgb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A6C153-8ECA-44BD-B4B3-AE9791853278}"/>
              </a:ext>
            </a:extLst>
          </p:cNvPr>
          <p:cNvSpPr/>
          <p:nvPr/>
        </p:nvSpPr>
        <p:spPr>
          <a:xfrm rot="5400000" flipH="1">
            <a:off x="5319037" y="2610208"/>
            <a:ext cx="1815116" cy="2215309"/>
          </a:xfrm>
          <a:prstGeom prst="roundRect">
            <a:avLst/>
          </a:prstGeom>
          <a:solidFill>
            <a:schemeClr val="tx2">
              <a:lumMod val="40000"/>
              <a:lumOff val="60000"/>
              <a:alpha val="47843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76489C-04BB-425E-A41A-BB72D07FCE5E}"/>
              </a:ext>
            </a:extLst>
          </p:cNvPr>
          <p:cNvSpPr/>
          <p:nvPr/>
        </p:nvSpPr>
        <p:spPr>
          <a:xfrm rot="3547115" flipH="1">
            <a:off x="6173365" y="2440483"/>
            <a:ext cx="2880977" cy="777406"/>
          </a:xfrm>
          <a:prstGeom prst="roundRect">
            <a:avLst/>
          </a:prstGeom>
          <a:solidFill>
            <a:srgbClr val="FF0000">
              <a:alpha val="47843"/>
            </a:srgb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98A063-10A4-47E3-9BC7-B51FEF286DC6}"/>
              </a:ext>
            </a:extLst>
          </p:cNvPr>
          <p:cNvSpPr txBox="1"/>
          <p:nvPr/>
        </p:nvSpPr>
        <p:spPr>
          <a:xfrm rot="3518917">
            <a:off x="6952678" y="2227650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breakdown region</a:t>
            </a:r>
          </a:p>
        </p:txBody>
      </p:sp>
    </p:spTree>
    <p:extLst>
      <p:ext uri="{BB962C8B-B14F-4D97-AF65-F5344CB8AC3E}">
        <p14:creationId xmlns:p14="http://schemas.microsoft.com/office/powerpoint/2010/main" val="42916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 animBg="1"/>
      <p:bldP spid="15" grpId="0" animBg="1"/>
      <p:bldP spid="17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1C231-2226-48F5-97FE-B1950EC1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220368"/>
            <a:ext cx="3400587" cy="1937544"/>
          </a:xfrm>
          <a:prstGeom prst="rect">
            <a:avLst/>
          </a:prstGeom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22323"/>
          </a:xfrm>
        </p:spPr>
        <p:txBody>
          <a:bodyPr/>
          <a:lstStyle/>
          <a:p>
            <a:pPr eaLnBrk="1" hangingPunct="1"/>
            <a:r>
              <a:rPr lang="en-US" sz="2400" dirty="0"/>
              <a:t>Recapitulation and Equivalent-Circuit Models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062831"/>
            <a:ext cx="86487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Basic relationship in collector current (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C</a:t>
            </a:r>
            <a:r>
              <a:rPr lang="en-US" sz="2400" dirty="0"/>
              <a:t>) is </a:t>
            </a:r>
            <a:r>
              <a:rPr lang="en-US" sz="2400" dirty="0">
                <a:solidFill>
                  <a:srgbClr val="FF0000"/>
                </a:solidFill>
              </a:rPr>
              <a:t>related exponentially</a:t>
            </a:r>
            <a:r>
              <a:rPr lang="en-US" sz="2400" dirty="0"/>
              <a:t> to forward-bias voltage (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BE</a:t>
            </a:r>
            <a:r>
              <a:rPr lang="en-US" sz="2400" dirty="0"/>
              <a:t>).</a:t>
            </a:r>
          </a:p>
          <a:p>
            <a:pPr lvl="1" eaLnBrk="1" hangingPunct="1"/>
            <a:r>
              <a:rPr lang="en-US" sz="2400" dirty="0"/>
              <a:t>It remains independent of </a:t>
            </a:r>
            <a:r>
              <a:rPr lang="en-US" sz="2400" i="1" dirty="0" err="1">
                <a:solidFill>
                  <a:srgbClr val="FF0000"/>
                </a:solidFill>
              </a:rPr>
              <a:t>v</a:t>
            </a:r>
            <a:r>
              <a:rPr lang="en-US" sz="2400" i="1" baseline="-25000" dirty="0" err="1">
                <a:solidFill>
                  <a:srgbClr val="FF0000"/>
                </a:solidFill>
              </a:rPr>
              <a:t>CB</a:t>
            </a:r>
            <a:r>
              <a:rPr lang="en-US" sz="2400" dirty="0">
                <a:solidFill>
                  <a:srgbClr val="FF0000"/>
                </a:solidFill>
              </a:rPr>
              <a:t> as long as this junction remains reverse biased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CB</a:t>
            </a:r>
            <a:r>
              <a:rPr lang="en-US" sz="2400" dirty="0"/>
              <a:t> &gt; 0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033F1-2AA6-4B5A-9C98-B585BBCE6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343" y="3413918"/>
            <a:ext cx="3638294" cy="284241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F4FC1B4-509A-4B74-8E94-575708F2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790032"/>
            <a:ext cx="8648700" cy="208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/>
              <a:t>Thus in the active mode the collector terminal behaves as an ideal constant-current source where the value of the current is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kern="0" dirty="0"/>
              <a:t> determined by </a:t>
            </a:r>
            <a:r>
              <a:rPr lang="en-US" sz="2400" i="1" kern="0" dirty="0" err="1"/>
              <a:t>v</a:t>
            </a:r>
            <a:r>
              <a:rPr lang="en-US" sz="2400" i="1" kern="0" baseline="-25000" dirty="0" err="1"/>
              <a:t>BE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60466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D2D0F-5CDB-471F-9DD7-8005CBA4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988"/>
            <a:ext cx="7816954" cy="3698874"/>
          </a:xfrm>
          <a:prstGeom prst="rect">
            <a:avLst/>
          </a:prstGeom>
        </p:spPr>
      </p:pic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752474" y="371475"/>
            <a:ext cx="762952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Real operation of collector circuit- </a:t>
            </a:r>
            <a:r>
              <a:rPr lang="en-US" sz="24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npn</a:t>
            </a:r>
            <a:endParaRPr lang="en-US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729516" y="5052760"/>
            <a:ext cx="2174875" cy="376238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NOTE: V</a:t>
            </a:r>
            <a:r>
              <a:rPr lang="en-US" baseline="-25000">
                <a:solidFill>
                  <a:srgbClr val="000000"/>
                </a:solidFill>
                <a:latin typeface="Arial" charset="0"/>
              </a:rPr>
              <a:t>EC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for PNP</a:t>
            </a:r>
            <a:endParaRPr lang="en-US" baseline="-25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37" y="3131408"/>
            <a:ext cx="10668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872260" y="3437795"/>
            <a:ext cx="10096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1748B-47C4-42FF-8564-BFD9DF60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A405A-CB4E-48D5-BD25-438397D625EC}"/>
              </a:ext>
            </a:extLst>
          </p:cNvPr>
          <p:cNvSpPr txBox="1"/>
          <p:nvPr/>
        </p:nvSpPr>
        <p:spPr>
          <a:xfrm>
            <a:off x="510919" y="5428998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I-V characteristic showing </a:t>
            </a:r>
            <a:r>
              <a:rPr lang="en-US" i="1" u="sng" dirty="0">
                <a:solidFill>
                  <a:srgbClr val="FF0000"/>
                </a:solidFill>
              </a:rPr>
              <a:t>Early</a:t>
            </a:r>
            <a:r>
              <a:rPr lang="en-US" dirty="0"/>
              <a:t> voltage and the finite output resistance</a:t>
            </a:r>
          </a:p>
        </p:txBody>
      </p:sp>
    </p:spTree>
    <p:extLst>
      <p:ext uri="{BB962C8B-B14F-4D97-AF65-F5344CB8AC3E}">
        <p14:creationId xmlns:p14="http://schemas.microsoft.com/office/powerpoint/2010/main" val="425630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Simplified Structure and Modes of Operation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59130" y="1656852"/>
            <a:ext cx="7722870" cy="2366667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Operating </a:t>
            </a:r>
            <a:r>
              <a:rPr lang="en-US" sz="2800" dirty="0">
                <a:solidFill>
                  <a:srgbClr val="FF0000"/>
                </a:solidFill>
              </a:rPr>
              <a:t>mode</a:t>
            </a:r>
            <a:r>
              <a:rPr lang="en-US" sz="2800" dirty="0"/>
              <a:t> depends on biasing:</a:t>
            </a:r>
          </a:p>
          <a:p>
            <a:pPr eaLnBrk="1" hangingPunct="1">
              <a:spcBef>
                <a:spcPts val="0"/>
              </a:spcBef>
            </a:pPr>
            <a:endParaRPr lang="en-US" sz="2800" dirty="0"/>
          </a:p>
          <a:p>
            <a:pPr lvl="1" eaLnBrk="1" hangingPunct="1">
              <a:spcBef>
                <a:spcPts val="0"/>
              </a:spcBef>
            </a:pPr>
            <a:r>
              <a:rPr lang="en-US" sz="2400" b="1" dirty="0">
                <a:solidFill>
                  <a:srgbClr val="3333FF"/>
                </a:solidFill>
              </a:rPr>
              <a:t>active </a:t>
            </a:r>
            <a:r>
              <a:rPr lang="en-US" sz="2400" dirty="0"/>
              <a:t>mode – used for amplification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b="1" dirty="0">
                <a:solidFill>
                  <a:srgbClr val="3333FF"/>
                </a:solidFill>
              </a:rPr>
              <a:t>cutoff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3333FF"/>
                </a:solidFill>
              </a:rPr>
              <a:t>saturation</a:t>
            </a:r>
            <a:r>
              <a:rPr lang="en-US" sz="2400" dirty="0"/>
              <a:t> modes – used for switching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58E3B0-D1A2-47A7-AE73-EF8612A63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78876"/>
              </p:ext>
            </p:extLst>
          </p:nvPr>
        </p:nvGraphicFramePr>
        <p:xfrm>
          <a:off x="1472565" y="4023519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82324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2659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096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2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9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Inverse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6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84961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04875"/>
            <a:ext cx="39433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0501" y="1447800"/>
            <a:ext cx="4953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buFont typeface="Wingdings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 Emitter is common to both input (base-emitter) and output (collector-emitter)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buFont typeface="Wingdings" pitchFamily="2" charset="2"/>
              <a:buChar char="Ø"/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buFont typeface="Wingdings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Since Emitter is grounded, V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C</a:t>
            </a:r>
            <a:r>
              <a:rPr lang="en-US" altLang="en-US" sz="2000" dirty="0">
                <a:solidFill>
                  <a:srgbClr val="000000"/>
                </a:solidFill>
              </a:rPr>
              <a:t> = V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CE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81000" y="358971"/>
            <a:ext cx="839152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Common-Emitter biasing - </a:t>
            </a:r>
            <a:r>
              <a:rPr lang="en-US" sz="28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npn</a:t>
            </a:r>
            <a:endParaRPr lang="en-US" sz="28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77000" y="2151062"/>
            <a:ext cx="0" cy="587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Box 3"/>
          <p:cNvSpPr txBox="1">
            <a:spLocks noChangeArrowheads="1"/>
          </p:cNvSpPr>
          <p:nvPr/>
        </p:nvSpPr>
        <p:spPr bwMode="auto">
          <a:xfrm>
            <a:off x="5867400" y="1711325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Node</a:t>
            </a:r>
            <a:r>
              <a:rPr lang="en-US" b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35825" y="3451225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7369175" y="3451225"/>
            <a:ext cx="496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0V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6F7A-E366-4A42-8922-CA2D11E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DC18FDA-5CA0-465C-BB82-020DDC915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4533900"/>
            <a:ext cx="6705600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buFont typeface="Wingdings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With </a:t>
            </a:r>
            <a:r>
              <a:rPr lang="en-US" altLang="en-US" sz="2000" u="sng" dirty="0">
                <a:solidFill>
                  <a:srgbClr val="000000"/>
                </a:solidFill>
              </a:rPr>
              <a:t>decreasing V</a:t>
            </a:r>
            <a:r>
              <a:rPr lang="en-US" altLang="en-US" sz="2000" u="sng" baseline="-25000" dirty="0">
                <a:solidFill>
                  <a:srgbClr val="000000"/>
                </a:solidFill>
              </a:rPr>
              <a:t>C </a:t>
            </a:r>
            <a:r>
              <a:rPr lang="en-US" altLang="en-US" sz="2000" u="sng" dirty="0">
                <a:solidFill>
                  <a:srgbClr val="000000"/>
                </a:solidFill>
              </a:rPr>
              <a:t>(V</a:t>
            </a:r>
            <a:r>
              <a:rPr lang="en-US" altLang="en-US" sz="2000" u="sng" baseline="-25000" dirty="0">
                <a:solidFill>
                  <a:srgbClr val="000000"/>
                </a:solidFill>
              </a:rPr>
              <a:t>CE</a:t>
            </a:r>
            <a:r>
              <a:rPr lang="en-US" altLang="en-US" sz="2000" u="sng" dirty="0">
                <a:solidFill>
                  <a:srgbClr val="000000"/>
                </a:solidFill>
              </a:rPr>
              <a:t>),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the junction B-C will become forward biased too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 current I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C</a:t>
            </a:r>
            <a:r>
              <a:rPr lang="en-US" altLang="en-US" sz="2000" dirty="0">
                <a:solidFill>
                  <a:srgbClr val="000000"/>
                </a:solidFill>
              </a:rPr>
              <a:t> quickly drops to zero because electrons are no longer collected by the collector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buFont typeface="Wingdings" pitchFamily="2" charset="2"/>
              <a:buChar char="Ø"/>
              <a:defRPr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Amplification in Transistor</a:t>
            </a:r>
            <a:endParaRPr lang="ar-IQ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E4C78A2-414D-4B34-AE16-5C35CD16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2" y="2871817"/>
            <a:ext cx="42672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DC bias is not shown here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795BBD-9530-4771-853F-FEBBA5E6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776317"/>
            <a:ext cx="2828925" cy="209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40AB9-75A4-4F99-92DD-DCD6C92A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2895600" cy="179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D9924-328C-45E4-96A9-24497492E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1023937"/>
            <a:ext cx="2333625" cy="1876425"/>
          </a:xfrm>
          <a:prstGeom prst="rect">
            <a:avLst/>
          </a:prstGeom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344579F6-2493-4837-9A11-4440C0278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" y="3586074"/>
            <a:ext cx="301942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Current and Voltage: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D93A-B346-464E-A5D7-780BF5880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952994"/>
            <a:ext cx="3495675" cy="240030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3C892150-0364-41E2-8867-A2AB75A8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381469"/>
            <a:ext cx="200977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Clr>
                <a:srgbClr val="CCCC00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Voltage gain: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8BB364-1550-478B-A379-DBF385F6C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563" y="4905494"/>
            <a:ext cx="2933700" cy="8667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526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2437" y="1163637"/>
            <a:ext cx="8229600" cy="45307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/>
              <a:t>IN THIS CHAPTER YOU WILL LEARN: </a:t>
            </a:r>
          </a:p>
          <a:p>
            <a:pPr eaLnBrk="1" hangingPunct="1"/>
            <a:endParaRPr lang="en-US" sz="2400" dirty="0"/>
          </a:p>
          <a:p>
            <a:pPr lvl="1" eaLnBrk="1" hangingPunct="1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physical structure</a:t>
            </a:r>
            <a:r>
              <a:rPr lang="en-US" sz="2400" dirty="0"/>
              <a:t> of the bipolar transistor and how it works.</a:t>
            </a:r>
          </a:p>
          <a:p>
            <a:pPr lvl="1" eaLnBrk="1" hangingPunct="1"/>
            <a:r>
              <a:rPr lang="en-US" sz="2400" dirty="0"/>
              <a:t>How the voltage between two terminals of the transistor </a:t>
            </a:r>
            <a:r>
              <a:rPr lang="en-US" sz="2400" dirty="0">
                <a:solidFill>
                  <a:srgbClr val="FF0000"/>
                </a:solidFill>
              </a:rPr>
              <a:t>controls the current that flows through the third terminal</a:t>
            </a:r>
            <a:r>
              <a:rPr lang="en-US" sz="2400" dirty="0"/>
              <a:t>, and the equations that describe these current-voltage relationships.</a:t>
            </a:r>
          </a:p>
          <a:p>
            <a:pPr lvl="1" eaLnBrk="1" hangingPunct="1"/>
            <a:r>
              <a:rPr lang="en-US" sz="2400" dirty="0"/>
              <a:t>How to </a:t>
            </a:r>
            <a:r>
              <a:rPr lang="en-US" sz="2400" dirty="0">
                <a:solidFill>
                  <a:srgbClr val="FF0000"/>
                </a:solidFill>
              </a:rPr>
              <a:t>analyze and design circuits</a:t>
            </a:r>
            <a:r>
              <a:rPr lang="en-US" sz="2400" dirty="0"/>
              <a:t> that contain bipolar transistors, resistors, and dc sources.</a:t>
            </a:r>
          </a:p>
          <a:p>
            <a:pPr lvl="1"/>
            <a:r>
              <a:rPr lang="en-US" sz="2400" dirty="0"/>
              <a:t>How the transistor can be used to </a:t>
            </a:r>
            <a:r>
              <a:rPr lang="en-US" sz="2400" dirty="0">
                <a:solidFill>
                  <a:srgbClr val="FF0000"/>
                </a:solidFill>
              </a:rPr>
              <a:t>make an amplifier or </a:t>
            </a:r>
            <a:r>
              <a:rPr lang="en-US" sz="2400" dirty="0">
                <a:solidFill>
                  <a:srgbClr val="0000CC"/>
                </a:solidFill>
              </a:rPr>
              <a:t>digital logic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A17E09-15C8-4168-8107-9F23369A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879287"/>
            <a:ext cx="3200401" cy="2946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BJT digital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299" y="183921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NPN BJT switch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E98FB-304D-4D60-B55F-85F12A45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3838575"/>
            <a:ext cx="3705225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E5476-3F3F-4675-B73D-13779513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8" y="3762375"/>
            <a:ext cx="3848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7493" y="431244"/>
            <a:ext cx="6797675" cy="547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BJT inverter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447800"/>
            <a:ext cx="3371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1066800" y="2743200"/>
            <a:ext cx="1219200" cy="609600"/>
            <a:chOff x="1066800" y="2438400"/>
            <a:chExt cx="1219200" cy="609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66800" y="24384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6400" y="30480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371600" y="27432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H="1" flipV="1">
            <a:off x="6292491" y="2285999"/>
            <a:ext cx="1219200" cy="609600"/>
            <a:chOff x="1066800" y="2438400"/>
            <a:chExt cx="1219200" cy="609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66800" y="24384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76400" y="30480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71600" y="27432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81200" y="2373867"/>
            <a:ext cx="50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Vcc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7493" y="295120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06891" y="25818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57925" y="1916667"/>
            <a:ext cx="50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Vcc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1494E-B851-4002-BFB4-C831A3320800}"/>
              </a:ext>
            </a:extLst>
          </p:cNvPr>
          <p:cNvSpPr txBox="1"/>
          <p:nvPr/>
        </p:nvSpPr>
        <p:spPr>
          <a:xfrm>
            <a:off x="457199" y="4554139"/>
            <a:ext cx="838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voltage vi is zero (</a:t>
            </a:r>
            <a:r>
              <a:rPr lang="en-US" sz="2000" dirty="0">
                <a:solidFill>
                  <a:srgbClr val="FF0000"/>
                </a:solidFill>
              </a:rPr>
              <a:t>low</a:t>
            </a:r>
            <a:r>
              <a:rPr lang="en-US" sz="2000" dirty="0"/>
              <a:t>) the transistor is in cutoff region, </a:t>
            </a:r>
            <a:r>
              <a:rPr lang="en-US" sz="2000" dirty="0" err="1"/>
              <a:t>Ic</a:t>
            </a:r>
            <a:r>
              <a:rPr lang="en-US" sz="2000" dirty="0"/>
              <a:t>=0 and Vo=</a:t>
            </a:r>
            <a:r>
              <a:rPr lang="en-US" sz="2000" dirty="0" err="1"/>
              <a:t>Vcc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voltage vi is </a:t>
            </a:r>
            <a:r>
              <a:rPr lang="en-US" sz="2000" dirty="0" err="1"/>
              <a:t>Vcc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) the transistor is in saturation, the output is equal to V</a:t>
            </a:r>
            <a:r>
              <a:rPr lang="en-US" sz="2000" baseline="-25000" dirty="0"/>
              <a:t>CE</a:t>
            </a:r>
            <a:r>
              <a:rPr lang="en-US" sz="2000" dirty="0"/>
              <a:t>(sat) which is </a:t>
            </a:r>
            <a:r>
              <a:rPr lang="en-US" sz="2000" dirty="0">
                <a:solidFill>
                  <a:srgbClr val="FF0000"/>
                </a:solidFill>
              </a:rPr>
              <a:t>low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05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228600"/>
            <a:ext cx="6798734" cy="53554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3" y="1166284"/>
            <a:ext cx="4107658" cy="414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014AAA-1888-4F6F-8E9E-5E8C0501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5" y="1028129"/>
            <a:ext cx="2661707" cy="2141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08A2A-A03E-4E89-9C34-6ADFF8B820A5}"/>
              </a:ext>
            </a:extLst>
          </p:cNvPr>
          <p:cNvSpPr txBox="1"/>
          <p:nvPr/>
        </p:nvSpPr>
        <p:spPr>
          <a:xfrm>
            <a:off x="228600" y="4475885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(b) Deep saturation </a:t>
            </a: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CE</a:t>
            </a:r>
            <a:r>
              <a:rPr lang="en-US" dirty="0">
                <a:solidFill>
                  <a:srgbClr val="FF0000"/>
                </a:solidFill>
              </a:rPr>
              <a:t>=0.2</a:t>
            </a:r>
            <a:r>
              <a:rPr lang="en-US" baseline="30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305B9-F8AF-4514-A041-7F5DC90D7378}"/>
              </a:ext>
            </a:extLst>
          </p:cNvPr>
          <p:cNvSpPr txBox="1"/>
          <p:nvPr/>
        </p:nvSpPr>
        <p:spPr>
          <a:xfrm>
            <a:off x="228600" y="3372908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(a) Edge of saturation </a:t>
            </a: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CE</a:t>
            </a:r>
            <a:r>
              <a:rPr lang="en-US" dirty="0">
                <a:solidFill>
                  <a:srgbClr val="FF0000"/>
                </a:solidFill>
              </a:rPr>
              <a:t>=0.3</a:t>
            </a:r>
            <a:r>
              <a:rPr lang="en-US" baseline="30000" dirty="0">
                <a:solidFill>
                  <a:srgbClr val="FF0000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BEA101-06D4-46B2-B38F-3F17DF99E696}"/>
                  </a:ext>
                </a:extLst>
              </p:cNvPr>
              <p:cNvSpPr txBox="1"/>
              <p:nvPr/>
            </p:nvSpPr>
            <p:spPr>
              <a:xfrm>
                <a:off x="457199" y="4889955"/>
                <a:ext cx="4849084" cy="68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10−0.2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=1.96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BEA101-06D4-46B2-B38F-3F17DF99E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889955"/>
                <a:ext cx="4849084" cy="688907"/>
              </a:xfrm>
              <a:prstGeom prst="rect">
                <a:avLst/>
              </a:prstGeom>
              <a:blipFill>
                <a:blip r:embed="rId4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2EED55-1A84-4E80-9AD0-D3C98EAE6518}"/>
                  </a:ext>
                </a:extLst>
              </p:cNvPr>
              <p:cNvSpPr txBox="1"/>
              <p:nvPr/>
            </p:nvSpPr>
            <p:spPr>
              <a:xfrm>
                <a:off x="479767" y="3812883"/>
                <a:ext cx="4263860" cy="663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10−0.3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=1.94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2EED55-1A84-4E80-9AD0-D3C98EAE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7" y="3812883"/>
                <a:ext cx="4263860" cy="663002"/>
              </a:xfrm>
              <a:prstGeom prst="rect">
                <a:avLst/>
              </a:prstGeom>
              <a:blipFill>
                <a:blip r:embed="rId5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C017A-CB2B-48F3-8CE5-99BE891AEDB1}"/>
                  </a:ext>
                </a:extLst>
              </p:cNvPr>
              <p:cNvSpPr txBox="1"/>
              <p:nvPr/>
            </p:nvSpPr>
            <p:spPr>
              <a:xfrm>
                <a:off x="479766" y="5972042"/>
                <a:ext cx="5311433" cy="68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10−0.2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= 2.45 mA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C017A-CB2B-48F3-8CE5-99BE891A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6" y="5972042"/>
                <a:ext cx="5311433" cy="688907"/>
              </a:xfrm>
              <a:prstGeom prst="rect">
                <a:avLst/>
              </a:prstGeom>
              <a:blipFill>
                <a:blip r:embed="rId6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BD91839-AA49-49BA-B97C-9CD4F91562FC}"/>
              </a:ext>
            </a:extLst>
          </p:cNvPr>
          <p:cNvSpPr txBox="1"/>
          <p:nvPr/>
        </p:nvSpPr>
        <p:spPr>
          <a:xfrm>
            <a:off x="228600" y="549676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(c) If R</a:t>
            </a:r>
            <a:r>
              <a:rPr lang="en-US" baseline="-25000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= 4 k</a:t>
            </a:r>
            <a:r>
              <a:rPr lang="el-GR" dirty="0">
                <a:solidFill>
                  <a:srgbClr val="FF0000"/>
                </a:solidFill>
              </a:rPr>
              <a:t>Ω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4" grpId="0"/>
      <p:bldP spid="11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BJT Circuits at 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3637"/>
            <a:ext cx="8534400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itchFamily="18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analyzing a circuit </a:t>
            </a:r>
            <a:r>
              <a:rPr lang="en-US" sz="2400" dirty="0">
                <a:cs typeface="Times New Roman" pitchFamily="18" charset="0"/>
              </a:rPr>
              <a:t>the first question that one must answer is: </a:t>
            </a:r>
            <a:r>
              <a:rPr lang="en-US" sz="2400" i="1" dirty="0">
                <a:cs typeface="Times New Roman" pitchFamily="18" charset="0"/>
              </a:rPr>
              <a:t>In 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which mode is the transistor operating</a:t>
            </a:r>
            <a:r>
              <a:rPr lang="en-US" sz="2400" dirty="0">
                <a:cs typeface="Times New Roman" pitchFamily="18" charset="0"/>
              </a:rPr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</a:rPr>
              <a:t>quick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check of the terminal voltages</a:t>
            </a:r>
            <a:endParaRPr lang="en-US" sz="2400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Assume</a:t>
            </a:r>
            <a:r>
              <a:rPr lang="en-US" sz="2400" dirty="0">
                <a:cs typeface="Times New Roman" pitchFamily="18" charset="0"/>
              </a:rPr>
              <a:t> that the transistor is operating in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active mode</a:t>
            </a:r>
            <a:r>
              <a:rPr lang="en-US" sz="2400" dirty="0">
                <a:cs typeface="Times New Roman" pitchFamily="18" charset="0"/>
              </a:rPr>
              <a:t>, and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determine</a:t>
            </a:r>
            <a:r>
              <a:rPr lang="en-US" sz="2400" dirty="0">
                <a:cs typeface="Times New Roman" pitchFamily="18" charset="0"/>
              </a:rPr>
              <a:t> the various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voltages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currents</a:t>
            </a:r>
            <a:r>
              <a:rPr lang="en-US" sz="2400" dirty="0">
                <a:cs typeface="Times New Roman" pitchFamily="18" charset="0"/>
              </a:rPr>
              <a:t> that correspond</a:t>
            </a:r>
          </a:p>
          <a:p>
            <a:r>
              <a:rPr lang="en-US" sz="2400" dirty="0">
                <a:cs typeface="Times New Roman" pitchFamily="18" charset="0"/>
              </a:rPr>
              <a:t>Then check for consistency of the results with the assumption of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active-mode</a:t>
            </a:r>
            <a:r>
              <a:rPr lang="en-US" sz="2400" dirty="0">
                <a:cs typeface="Times New Roman" pitchFamily="18" charset="0"/>
              </a:rPr>
              <a:t> operation (</a:t>
            </a:r>
            <a:r>
              <a:rPr lang="en-US" sz="2400" i="1" dirty="0" err="1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</a:rPr>
              <a:t>CE</a:t>
            </a:r>
            <a:r>
              <a:rPr lang="en-US" sz="2400" dirty="0">
                <a:solidFill>
                  <a:srgbClr val="FF0000"/>
                </a:solidFill>
              </a:rPr>
              <a:t>&gt;0.2</a:t>
            </a:r>
            <a:r>
              <a:rPr lang="en-US" sz="2400" baseline="300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r>
              <a:rPr lang="en-US" sz="2400" dirty="0"/>
              <a:t>If the answer is 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0000CC"/>
                </a:solidFill>
              </a:rPr>
              <a:t>saturation</a:t>
            </a:r>
            <a:r>
              <a:rPr lang="en-US" sz="2400" dirty="0"/>
              <a:t> then test</a:t>
            </a:r>
          </a:p>
          <a:p>
            <a:r>
              <a:rPr lang="en-US" sz="2400" dirty="0"/>
              <a:t>compute the ratio </a:t>
            </a:r>
            <a:r>
              <a:rPr lang="en-US" sz="2400" i="1" dirty="0"/>
              <a:t>I</a:t>
            </a:r>
            <a:r>
              <a:rPr lang="en-US" sz="2400" baseline="-25000" dirty="0"/>
              <a:t>C </a:t>
            </a:r>
            <a:r>
              <a:rPr lang="en-US" sz="2400" dirty="0"/>
              <a:t>⁄ </a:t>
            </a:r>
            <a:r>
              <a:rPr lang="en-US" sz="2400" i="1" dirty="0"/>
              <a:t>I</a:t>
            </a:r>
            <a:r>
              <a:rPr lang="en-US" sz="2400" baseline="-25000" dirty="0"/>
              <a:t>B</a:t>
            </a:r>
            <a:r>
              <a:rPr lang="en-US" sz="2400" i="1" dirty="0"/>
              <a:t> </a:t>
            </a:r>
            <a:r>
              <a:rPr lang="en-US" sz="2400" dirty="0"/>
              <a:t>and to verify that it is </a:t>
            </a:r>
            <a:r>
              <a:rPr lang="en-US" sz="2400" dirty="0">
                <a:solidFill>
                  <a:srgbClr val="FF0000"/>
                </a:solidFill>
              </a:rPr>
              <a:t>lower than </a:t>
            </a:r>
            <a:r>
              <a:rPr lang="en-US" sz="2400" dirty="0"/>
              <a:t>the transistor β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272167"/>
            <a:ext cx="6799263" cy="794633"/>
          </a:xfrm>
        </p:spPr>
        <p:txBody>
          <a:bodyPr/>
          <a:lstStyle/>
          <a:p>
            <a:pPr algn="ctr"/>
            <a:r>
              <a:rPr lang="en-US" sz="3600" dirty="0">
                <a:latin typeface="+mn-lt"/>
              </a:rPr>
              <a:t>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Lets analyze this circuit to determine all node voltages and branch currents. Assume β=100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4EF2F-74AD-421B-983C-9665A9AB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705"/>
            <a:ext cx="2877332" cy="361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DEE6C-05EE-40FC-8791-8D568E0769CD}"/>
              </a:ext>
            </a:extLst>
          </p:cNvPr>
          <p:cNvSpPr txBox="1"/>
          <p:nvPr/>
        </p:nvSpPr>
        <p:spPr>
          <a:xfrm>
            <a:off x="3744645" y="3733800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A222A8-43B2-4F9F-A0E5-9C4CF27C9508}"/>
              </a:ext>
            </a:extLst>
          </p:cNvPr>
          <p:cNvSpPr/>
          <p:nvPr/>
        </p:nvSpPr>
        <p:spPr>
          <a:xfrm>
            <a:off x="3744645" y="3272465"/>
            <a:ext cx="1513155" cy="64633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31FC8-4F34-415B-9923-33F29E5B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80" y="2197515"/>
            <a:ext cx="2877330" cy="38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6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33400"/>
            <a:ext cx="6798734" cy="1303867"/>
          </a:xfrm>
        </p:spPr>
        <p:txBody>
          <a:bodyPr/>
          <a:lstStyle/>
          <a:p>
            <a:r>
              <a:rPr lang="en-US" sz="2800" dirty="0"/>
              <a:t>Example 2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574800"/>
            <a:ext cx="788811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3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D128B-7E74-4D83-BF22-5697E893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48" y="1808317"/>
            <a:ext cx="6151962" cy="46686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7283" y="228600"/>
            <a:ext cx="6799263" cy="54133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333" y="1051770"/>
            <a:ext cx="7484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Determine the voltages at all nodes and the currents through all branches. </a:t>
            </a:r>
            <a:r>
              <a:rPr lang="el-GR" dirty="0"/>
              <a:t>Β</a:t>
            </a:r>
            <a:r>
              <a:rPr lang="en-US" dirty="0"/>
              <a:t>=50.</a:t>
            </a:r>
          </a:p>
        </p:txBody>
      </p:sp>
    </p:spTree>
    <p:extLst>
      <p:ext uri="{BB962C8B-B14F-4D97-AF65-F5344CB8AC3E}">
        <p14:creationId xmlns:p14="http://schemas.microsoft.com/office/powerpoint/2010/main" val="426513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45733"/>
            <a:ext cx="5562600" cy="44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420" y="1351002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saturation mode because V</a:t>
            </a:r>
            <a:r>
              <a:rPr lang="en-US" baseline="-25000" dirty="0"/>
              <a:t>C</a:t>
            </a:r>
            <a:r>
              <a:rPr lang="en-US" dirty="0"/>
              <a:t> &lt; V</a:t>
            </a:r>
            <a:r>
              <a:rPr lang="en-US" baseline="-25000" dirty="0"/>
              <a:t>B</a:t>
            </a:r>
            <a:r>
              <a:rPr lang="en-US" dirty="0"/>
              <a:t> so V</a:t>
            </a:r>
            <a:r>
              <a:rPr lang="en-US" baseline="-25000" dirty="0"/>
              <a:t>CE</a:t>
            </a:r>
            <a:r>
              <a:rPr lang="en-US" dirty="0"/>
              <a:t>=0.2</a:t>
            </a:r>
            <a:r>
              <a:rPr lang="en-US" baseline="30000" dirty="0"/>
              <a:t>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B650FC-C17A-4BB4-BCD5-66C10A1F94EF}"/>
              </a:ext>
            </a:extLst>
          </p:cNvPr>
          <p:cNvSpPr txBox="1">
            <a:spLocks/>
          </p:cNvSpPr>
          <p:nvPr/>
        </p:nvSpPr>
        <p:spPr bwMode="auto">
          <a:xfrm>
            <a:off x="1297283" y="257522"/>
            <a:ext cx="67992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B Nazanin" pitchFamily="2" charset="-7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B Nazanin" pitchFamily="2" charset="-7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B Nazanin" pitchFamily="2" charset="-7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B Nazanin" pitchFamily="2" charset="-7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sz="3200" kern="0" dirty="0">
                <a:latin typeface="+mn-lt"/>
              </a:rPr>
              <a:t>Example </a:t>
            </a:r>
            <a:r>
              <a:rPr lang="en-US" sz="3200" kern="0">
                <a:latin typeface="+mn-lt"/>
              </a:rPr>
              <a:t>3 cont’d</a:t>
            </a:r>
            <a:r>
              <a:rPr lang="en-US" sz="3200" kern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68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6311DA-CD40-4EAA-947E-71DD2A45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3" y="1533923"/>
            <a:ext cx="7241402" cy="46291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05143" y="304800"/>
            <a:ext cx="6799262" cy="541337"/>
          </a:xfrm>
        </p:spPr>
        <p:txBody>
          <a:bodyPr>
            <a:normAutofit/>
          </a:bodyPr>
          <a:lstStyle/>
          <a:p>
            <a:r>
              <a:rPr lang="en-US" sz="2800" dirty="0"/>
              <a:t>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A21D8-1AB9-4797-8928-40C2C1074B46}"/>
              </a:ext>
            </a:extLst>
          </p:cNvPr>
          <p:cNvSpPr txBox="1"/>
          <p:nvPr/>
        </p:nvSpPr>
        <p:spPr>
          <a:xfrm>
            <a:off x="838200" y="106680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all voltage nodes and currents</a:t>
            </a:r>
          </a:p>
        </p:txBody>
      </p:sp>
    </p:spTree>
    <p:extLst>
      <p:ext uri="{BB962C8B-B14F-4D97-AF65-F5344CB8AC3E}">
        <p14:creationId xmlns:p14="http://schemas.microsoft.com/office/powerpoint/2010/main" val="3326927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9362" y="242106"/>
            <a:ext cx="679767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Example</a:t>
            </a:r>
            <a:r>
              <a:rPr lang="en-US" b="1" dirty="0"/>
              <a:t>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1759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the voltages at all nodes and the currents through all branches. Assume β = 100.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267200" y="39624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BB934-F6C0-4D2D-9AE0-608D2287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1905000"/>
            <a:ext cx="3171825" cy="43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6F7D-B1FD-434F-8630-943F65BE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3" y="1809106"/>
            <a:ext cx="2773180" cy="4434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474079-8A4D-4108-B847-D20FA2C203F3}"/>
              </a:ext>
            </a:extLst>
          </p:cNvPr>
          <p:cNvSpPr txBox="1"/>
          <p:nvPr/>
        </p:nvSpPr>
        <p:spPr>
          <a:xfrm>
            <a:off x="4879304" y="2848430"/>
            <a:ext cx="11504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TH</a:t>
            </a:r>
            <a:r>
              <a:rPr lang="en-US" dirty="0"/>
              <a:t>=+5</a:t>
            </a:r>
            <a:r>
              <a:rPr lang="en-US" baseline="30000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955D2-02D1-4625-BF61-5900E9FC9B9A}"/>
              </a:ext>
            </a:extLst>
          </p:cNvPr>
          <p:cNvSpPr txBox="1"/>
          <p:nvPr/>
        </p:nvSpPr>
        <p:spPr>
          <a:xfrm>
            <a:off x="5660045" y="3239869"/>
            <a:ext cx="104555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TH</a:t>
            </a:r>
            <a:r>
              <a:rPr lang="en-US" dirty="0"/>
              <a:t>=</a:t>
            </a:r>
          </a:p>
          <a:p>
            <a:r>
              <a:rPr lang="en-US" dirty="0"/>
              <a:t>33.3 k</a:t>
            </a:r>
            <a:r>
              <a:rPr lang="el-GR" dirty="0"/>
              <a:t>Ω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07413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039884-C53C-4C0C-B1EE-1C8DE8A59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7" y="1045367"/>
            <a:ext cx="8005763" cy="4856163"/>
          </a:xfrm>
        </p:spPr>
        <p:txBody>
          <a:bodyPr>
            <a:normAutofit/>
          </a:bodyPr>
          <a:lstStyle/>
          <a:p>
            <a:pPr marL="344487" lvl="1" indent="0" eaLnBrk="1" hangingPunct="1">
              <a:buNone/>
            </a:pPr>
            <a:r>
              <a:rPr lang="en-US" sz="2400" dirty="0"/>
              <a:t>What are functions of transistor?</a:t>
            </a:r>
          </a:p>
          <a:p>
            <a:pPr marL="344487" lvl="1" indent="0" eaLnBrk="1" hangingPunct="1">
              <a:buNone/>
            </a:pPr>
            <a:endParaRPr lang="en-US" sz="2400" dirty="0"/>
          </a:p>
          <a:p>
            <a:pPr marL="344487" lvl="1" indent="0" eaLnBrk="1" hangingPunct="1">
              <a:buNone/>
            </a:pPr>
            <a:r>
              <a:rPr lang="en-US" sz="2400" dirty="0"/>
              <a:t>1.Amplyfing</a:t>
            </a:r>
          </a:p>
          <a:p>
            <a:pPr marL="344487" lvl="1" indent="0" eaLnBrk="1" hangingPunct="1">
              <a:buNone/>
            </a:pPr>
            <a:endParaRPr lang="en-US" sz="2400" dirty="0"/>
          </a:p>
          <a:p>
            <a:pPr marL="344487" lvl="1" indent="0" eaLnBrk="1" hangingPunct="1">
              <a:buNone/>
            </a:pPr>
            <a:endParaRPr lang="en-US" sz="2400" dirty="0"/>
          </a:p>
          <a:p>
            <a:pPr marL="344487" lvl="1" indent="0" eaLnBrk="1" hangingPunct="1">
              <a:buNone/>
            </a:pPr>
            <a:endParaRPr lang="en-US" sz="2400" dirty="0"/>
          </a:p>
          <a:p>
            <a:pPr marL="344487" lvl="1" indent="0" eaLnBrk="1" hangingPunct="1">
              <a:buNone/>
            </a:pPr>
            <a:endParaRPr lang="en-US" sz="2400" dirty="0"/>
          </a:p>
          <a:p>
            <a:pPr marL="344487" lvl="1" indent="0" eaLnBrk="1" hangingPunct="1">
              <a:buNone/>
            </a:pPr>
            <a:endParaRPr lang="en-US" sz="2400" dirty="0"/>
          </a:p>
          <a:p>
            <a:pPr marL="344487" lvl="1" indent="0" eaLnBrk="1" hangingPunct="1">
              <a:buNone/>
            </a:pPr>
            <a:r>
              <a:rPr lang="en-US" sz="2400" dirty="0"/>
              <a:t>2.switching</a:t>
            </a:r>
          </a:p>
          <a:p>
            <a:pPr marL="344487" lvl="1" indent="0" eaLnBrk="1" hangingPunct="1">
              <a:buNone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352669-2F7A-4E82-9C40-2B3B3D8337EE}"/>
              </a:ext>
            </a:extLst>
          </p:cNvPr>
          <p:cNvSpPr/>
          <p:nvPr/>
        </p:nvSpPr>
        <p:spPr>
          <a:xfrm>
            <a:off x="2876550" y="2530827"/>
            <a:ext cx="1676400" cy="113982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transistor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9BF062F-D07B-4A52-80FC-01DF2E4EAE85}"/>
              </a:ext>
            </a:extLst>
          </p:cNvPr>
          <p:cNvSpPr/>
          <p:nvPr/>
        </p:nvSpPr>
        <p:spPr>
          <a:xfrm>
            <a:off x="2343150" y="2988027"/>
            <a:ext cx="533400" cy="2397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D994CD-EDC2-4A2A-9B51-6B033315519B}"/>
              </a:ext>
            </a:extLst>
          </p:cNvPr>
          <p:cNvSpPr/>
          <p:nvPr/>
        </p:nvSpPr>
        <p:spPr>
          <a:xfrm>
            <a:off x="4562475" y="2988027"/>
            <a:ext cx="533400" cy="2397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AEAF5-7DE9-480A-8384-CCD8C859CC3D}"/>
              </a:ext>
            </a:extLst>
          </p:cNvPr>
          <p:cNvSpPr/>
          <p:nvPr/>
        </p:nvSpPr>
        <p:spPr>
          <a:xfrm>
            <a:off x="2886075" y="4956175"/>
            <a:ext cx="1676400" cy="113982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transistor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F05BC5-5E20-47CD-9B7B-4E7923B47CAF}"/>
              </a:ext>
            </a:extLst>
          </p:cNvPr>
          <p:cNvSpPr/>
          <p:nvPr/>
        </p:nvSpPr>
        <p:spPr>
          <a:xfrm>
            <a:off x="2352675" y="5413375"/>
            <a:ext cx="533400" cy="2397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388DCC-BC1D-4C2B-9F83-F1373917D6C6}"/>
              </a:ext>
            </a:extLst>
          </p:cNvPr>
          <p:cNvSpPr/>
          <p:nvPr/>
        </p:nvSpPr>
        <p:spPr>
          <a:xfrm>
            <a:off x="4572000" y="5413375"/>
            <a:ext cx="533400" cy="2397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A69B9-D4A2-4F91-A110-EEF8CA76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2" y="2311399"/>
            <a:ext cx="3600450" cy="1636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1589A5-4C6C-4B24-BB41-E130E812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9" y="2864201"/>
            <a:ext cx="1419225" cy="47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F1791F-93C4-4736-9665-A9AC1FA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7" y="5092348"/>
            <a:ext cx="3705225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832477-D884-4184-BE32-2308ED74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6275" y="5334000"/>
            <a:ext cx="1490663" cy="6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9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343" y="281017"/>
            <a:ext cx="6798734" cy="50492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1266" name="Picture 2" descr="BJT O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25" y="2046257"/>
            <a:ext cx="2988938" cy="2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3075" y="894784"/>
            <a:ext cx="1720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Digital Logic</a:t>
            </a:r>
          </a:p>
        </p:txBody>
      </p:sp>
      <p:pic>
        <p:nvPicPr>
          <p:cNvPr id="11268" name="Picture 4" descr="BJT inverter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2046257"/>
            <a:ext cx="2618638" cy="292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BJT AND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64051"/>
            <a:ext cx="2710254" cy="36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895600" y="1571655"/>
            <a:ext cx="0" cy="475294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43600" y="1571655"/>
            <a:ext cx="0" cy="475294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9526" y="565147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3015" y="5638800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Gate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2968" y="5638800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Gate</a:t>
            </a:r>
          </a:p>
        </p:txBody>
      </p:sp>
    </p:spTree>
    <p:extLst>
      <p:ext uri="{BB962C8B-B14F-4D97-AF65-F5344CB8AC3E}">
        <p14:creationId xmlns:p14="http://schemas.microsoft.com/office/powerpoint/2010/main" val="24776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7047" y="353616"/>
            <a:ext cx="8729906" cy="547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BJT switching characteristics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87" y="1133474"/>
            <a:ext cx="3371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8FAF684-FEE6-41D7-9ED5-B2214F96BD27}"/>
              </a:ext>
            </a:extLst>
          </p:cNvPr>
          <p:cNvGrpSpPr/>
          <p:nvPr/>
        </p:nvGrpSpPr>
        <p:grpSpPr>
          <a:xfrm>
            <a:off x="98529" y="2101333"/>
            <a:ext cx="1533780" cy="978933"/>
            <a:chOff x="947493" y="2373867"/>
            <a:chExt cx="1533780" cy="978933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1066800" y="2743200"/>
              <a:ext cx="1219200" cy="609600"/>
              <a:chOff x="1066800" y="2438400"/>
              <a:chExt cx="1219200" cy="6096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066800" y="24384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76400" y="30480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13716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1981200" y="2373867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7493" y="2951201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V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4ADAD5-58E8-451C-8E90-FE65B61BF6DB}"/>
              </a:ext>
            </a:extLst>
          </p:cNvPr>
          <p:cNvGrpSpPr/>
          <p:nvPr/>
        </p:nvGrpSpPr>
        <p:grpSpPr>
          <a:xfrm>
            <a:off x="4071367" y="1506496"/>
            <a:ext cx="1434996" cy="1034534"/>
            <a:chOff x="6257925" y="1916667"/>
            <a:chExt cx="1434996" cy="1034534"/>
          </a:xfrm>
        </p:grpSpPr>
        <p:grpSp>
          <p:nvGrpSpPr>
            <p:cNvPr id="14" name="Group 13"/>
            <p:cNvGrpSpPr/>
            <p:nvPr/>
          </p:nvGrpSpPr>
          <p:grpSpPr>
            <a:xfrm flipH="1" flipV="1">
              <a:off x="6292491" y="2285999"/>
              <a:ext cx="1219200" cy="609600"/>
              <a:chOff x="1066800" y="2438400"/>
              <a:chExt cx="1219200" cy="6096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066800" y="24384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76400" y="30480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13716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7206891" y="258186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V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57925" y="1916667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BC26E65-FF4C-4D13-86F1-1115B998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90799"/>
            <a:ext cx="4658964" cy="428890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ADC2E5-2B2F-4A9A-9096-B5D0795A4A86}"/>
              </a:ext>
            </a:extLst>
          </p:cNvPr>
          <p:cNvCxnSpPr>
            <a:cxnSpLocks/>
          </p:cNvCxnSpPr>
          <p:nvPr/>
        </p:nvCxnSpPr>
        <p:spPr>
          <a:xfrm>
            <a:off x="4182133" y="3810000"/>
            <a:ext cx="2752067" cy="2590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7047" y="353616"/>
            <a:ext cx="8729906" cy="547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BJT switching characteristics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371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4A40A-E192-4607-BB51-EFB2A7F6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6" y="1143000"/>
            <a:ext cx="3402471" cy="167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DE936-9932-4773-9FAA-A0C4E8957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724793"/>
            <a:ext cx="3539065" cy="16763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D7EB36-33E7-43E6-9DB6-07A027017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463010"/>
            <a:ext cx="4121071" cy="17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4"/>
          <p:cNvSpPr>
            <a:spLocks noChangeArrowheads="1"/>
          </p:cNvSpPr>
          <p:nvPr/>
        </p:nvSpPr>
        <p:spPr bwMode="auto">
          <a:xfrm>
            <a:off x="692102" y="1797190"/>
            <a:ext cx="122661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Bardeen</a:t>
            </a:r>
          </a:p>
          <a:p>
            <a:r>
              <a:rPr lang="en-US" sz="2000" dirty="0"/>
              <a:t>Shockley</a:t>
            </a:r>
          </a:p>
          <a:p>
            <a:r>
              <a:rPr lang="en-US" sz="2000" dirty="0"/>
              <a:t>Brattain</a:t>
            </a:r>
          </a:p>
          <a:p>
            <a:r>
              <a:rPr lang="en-US" sz="2000" dirty="0"/>
              <a:t>1948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Inventors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0E1C9-44FA-433F-BEB8-19CBF56B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43" y="1124744"/>
            <a:ext cx="5827059" cy="464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24EC3-790E-47B2-8EDA-2850FE7C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00181"/>
            <a:ext cx="1537720" cy="1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56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4"/>
          <p:cNvSpPr>
            <a:spLocks noChangeArrowheads="1"/>
          </p:cNvSpPr>
          <p:nvPr/>
        </p:nvSpPr>
        <p:spPr bwMode="auto">
          <a:xfrm>
            <a:off x="914400" y="5240820"/>
            <a:ext cx="4938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A simplified structure of the </a:t>
            </a:r>
            <a:r>
              <a:rPr lang="en-US" sz="2000" i="1" dirty="0" err="1">
                <a:solidFill>
                  <a:srgbClr val="FF0000"/>
                </a:solidFill>
              </a:rPr>
              <a:t>npn</a:t>
            </a:r>
            <a:r>
              <a:rPr lang="en-US" sz="2000" i="1" dirty="0"/>
              <a:t> </a:t>
            </a:r>
            <a:r>
              <a:rPr lang="en-US" sz="2000" dirty="0"/>
              <a:t>transistor.</a:t>
            </a:r>
          </a:p>
        </p:txBody>
      </p:sp>
      <p:pic>
        <p:nvPicPr>
          <p:cNvPr id="8197" name="Picture 16" descr="se06F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1" y="1676400"/>
            <a:ext cx="6684352" cy="256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Device Structure and Physical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6" descr="se06F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9" b="20539"/>
          <a:stretch/>
        </p:blipFill>
        <p:spPr bwMode="auto">
          <a:xfrm>
            <a:off x="6553200" y="2912831"/>
            <a:ext cx="1752600" cy="232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9234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78428" y="5098997"/>
            <a:ext cx="4938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A simplified structure of the </a:t>
            </a:r>
            <a:r>
              <a:rPr lang="en-US" sz="2000" i="1" dirty="0" err="1">
                <a:solidFill>
                  <a:srgbClr val="FF0000"/>
                </a:solidFill>
              </a:rPr>
              <a:t>pnp</a:t>
            </a:r>
            <a:r>
              <a:rPr lang="en-US" sz="2000" i="1" dirty="0"/>
              <a:t> </a:t>
            </a:r>
            <a:r>
              <a:rPr lang="en-US" sz="2000" dirty="0"/>
              <a:t>transistor.</a:t>
            </a:r>
          </a:p>
        </p:txBody>
      </p:sp>
      <p:pic>
        <p:nvPicPr>
          <p:cNvPr id="9221" name="Picture 6" descr="se06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0" y="1828797"/>
            <a:ext cx="6869222" cy="242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Device Structure and Physical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6" descr="se06F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2" b="23140"/>
          <a:stretch/>
        </p:blipFill>
        <p:spPr bwMode="auto">
          <a:xfrm>
            <a:off x="6741891" y="2951811"/>
            <a:ext cx="1676400" cy="225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542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79350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Electrical Switching on P-N Junction 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81000" y="1099623"/>
            <a:ext cx="7924800" cy="102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In </a:t>
            </a:r>
            <a:r>
              <a:rPr lang="en-US" sz="2000" b="1" dirty="0">
                <a:solidFill>
                  <a:srgbClr val="0000FF"/>
                </a:solidFill>
              </a:rPr>
              <a:t>Forward Biasing </a:t>
            </a:r>
            <a:r>
              <a:rPr lang="en-US" sz="2000" dirty="0">
                <a:solidFill>
                  <a:prstClr val="black"/>
                </a:solidFill>
              </a:rPr>
              <a:t>polarity </a:t>
            </a:r>
            <a:r>
              <a:rPr lang="en-US" sz="2000" b="1" dirty="0">
                <a:solidFill>
                  <a:srgbClr val="0000FF"/>
                </a:solidFill>
              </a:rPr>
              <a:t>facilitates </a:t>
            </a:r>
            <a:r>
              <a:rPr lang="en-US" sz="2000" dirty="0">
                <a:solidFill>
                  <a:prstClr val="black"/>
                </a:solidFill>
              </a:rPr>
              <a:t>motion of free electrons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In </a:t>
            </a:r>
            <a:r>
              <a:rPr lang="en-US" sz="2000" b="1" dirty="0">
                <a:solidFill>
                  <a:srgbClr val="0000FF"/>
                </a:solidFill>
              </a:rPr>
              <a:t>Reverse Biasing </a:t>
            </a:r>
            <a:r>
              <a:rPr lang="en-US" sz="2000" dirty="0">
                <a:solidFill>
                  <a:prstClr val="black"/>
                </a:solidFill>
              </a:rPr>
              <a:t>polarity </a:t>
            </a:r>
            <a:r>
              <a:rPr lang="en-US" sz="2000" b="1" dirty="0">
                <a:solidFill>
                  <a:srgbClr val="0000FF"/>
                </a:solidFill>
              </a:rPr>
              <a:t>impedes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motion of free electrons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19800" y="2743200"/>
            <a:ext cx="2057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FF"/>
              </a:buClr>
              <a:buFont typeface="Wingdings" pitchFamily="2" charset="2"/>
              <a:buNone/>
            </a:pPr>
            <a:r>
              <a:rPr lang="en-US" b="1" dirty="0">
                <a:solidFill>
                  <a:prstClr val="black"/>
                </a:solidFill>
              </a:rPr>
              <a:t>Reverse Biasing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71600" y="2743200"/>
            <a:ext cx="2057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FF"/>
              </a:buClr>
              <a:buFont typeface="Wingdings" pitchFamily="2" charset="2"/>
              <a:buNone/>
            </a:pPr>
            <a:r>
              <a:rPr lang="en-US" b="1" dirty="0">
                <a:solidFill>
                  <a:prstClr val="black"/>
                </a:solidFill>
              </a:rPr>
              <a:t>Forward Biasing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19800" y="3087469"/>
            <a:ext cx="2667000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Circuit is “Off”</a:t>
            </a:r>
          </a:p>
          <a:p>
            <a:pPr>
              <a:buClr>
                <a:srgbClr val="0000FF"/>
              </a:buCl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Current not Flowing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3087469"/>
            <a:ext cx="2667000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Circuit is “On”</a:t>
            </a:r>
          </a:p>
          <a:p>
            <a:pPr>
              <a:buClr>
                <a:srgbClr val="0000FF"/>
              </a:buCl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Current is Flowing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D7888-220A-42C9-953F-D4035DF5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346AB-0542-4FC8-A87D-7502A84A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3781425" cy="3019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4986CA-EC78-4612-BFF5-58D03A998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9" y="3729038"/>
            <a:ext cx="3771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4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913B72-9155-4C3D-9A41-74BD5238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58" y="894695"/>
            <a:ext cx="5133142" cy="3904594"/>
          </a:xfrm>
          <a:prstGeom prst="rect">
            <a:avLst/>
          </a:prstGeom>
        </p:spPr>
      </p:pic>
      <p:sp>
        <p:nvSpPr>
          <p:cNvPr id="371775" name="Text Box 63"/>
          <p:cNvSpPr txBox="1">
            <a:spLocks noChangeArrowheads="1"/>
          </p:cNvSpPr>
          <p:nvPr/>
        </p:nvSpPr>
        <p:spPr bwMode="auto">
          <a:xfrm>
            <a:off x="1301966" y="200658"/>
            <a:ext cx="67056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BJT operation - </a:t>
            </a:r>
            <a:r>
              <a:rPr lang="en-US" sz="28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pnp</a:t>
            </a:r>
            <a:endParaRPr lang="en-US" sz="28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7416" name="Text Box 65"/>
          <p:cNvSpPr txBox="1">
            <a:spLocks noChangeArrowheads="1"/>
          </p:cNvSpPr>
          <p:nvPr/>
        </p:nvSpPr>
        <p:spPr bwMode="auto">
          <a:xfrm>
            <a:off x="272160" y="1600200"/>
            <a:ext cx="35100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rIns="0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indent="0" fontAlgn="base">
              <a:spcBef>
                <a:spcPct val="50000"/>
              </a:spcBef>
              <a:spcAft>
                <a:spcPct val="0"/>
              </a:spcAft>
              <a:buClr>
                <a:srgbClr val="CCCC00"/>
              </a:buClr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emitter – base (E- B) junction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is </a:t>
            </a:r>
            <a:r>
              <a:rPr lang="en-US" sz="2000" u="sng" dirty="0">
                <a:solidFill>
                  <a:srgbClr val="990033"/>
                </a:solidFill>
                <a:latin typeface="Arial" charset="0"/>
              </a:rPr>
              <a:t>forward biased</a:t>
            </a:r>
          </a:p>
          <a:p>
            <a:pPr marL="0" indent="0" fontAlgn="base">
              <a:spcBef>
                <a:spcPct val="50000"/>
              </a:spcBef>
              <a:spcAft>
                <a:spcPct val="0"/>
              </a:spcAft>
              <a:buClr>
                <a:srgbClr val="CCCC00"/>
              </a:buClr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and the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base-collector (B- C) junction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is </a:t>
            </a:r>
            <a:r>
              <a:rPr lang="en-US" sz="2000" u="sng" dirty="0">
                <a:solidFill>
                  <a:srgbClr val="990033"/>
                </a:solidFill>
                <a:latin typeface="Arial" charset="0"/>
              </a:rPr>
              <a:t>reverse-biased</a:t>
            </a:r>
          </a:p>
        </p:txBody>
      </p:sp>
      <p:sp>
        <p:nvSpPr>
          <p:cNvPr id="14353" name="Text Box 74"/>
          <p:cNvSpPr txBox="1">
            <a:spLocks noChangeArrowheads="1"/>
          </p:cNvSpPr>
          <p:nvPr/>
        </p:nvSpPr>
        <p:spPr bwMode="auto">
          <a:xfrm>
            <a:off x="5139926" y="4682149"/>
            <a:ext cx="381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srgbClr val="000000"/>
                </a:solidFill>
              </a:rPr>
              <a:t>Based on KCL: </a:t>
            </a:r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baseline="-25000" dirty="0">
                <a:solidFill>
                  <a:srgbClr val="000000"/>
                </a:solidFill>
              </a:rPr>
              <a:t>E</a:t>
            </a:r>
            <a:r>
              <a:rPr lang="en-US" sz="2400" dirty="0">
                <a:solidFill>
                  <a:srgbClr val="000000"/>
                </a:solidFill>
              </a:rPr>
              <a:t> = I</a:t>
            </a:r>
            <a:r>
              <a:rPr lang="en-US" sz="2400" baseline="-25000" dirty="0">
                <a:solidFill>
                  <a:srgbClr val="000000"/>
                </a:solidFill>
              </a:rPr>
              <a:t>C </a:t>
            </a:r>
            <a:r>
              <a:rPr lang="en-US" sz="2400" dirty="0">
                <a:solidFill>
                  <a:srgbClr val="000000"/>
                </a:solidFill>
              </a:rPr>
              <a:t>+ I</a:t>
            </a:r>
            <a:r>
              <a:rPr lang="en-US" sz="2400" baseline="-25000" dirty="0">
                <a:solidFill>
                  <a:srgbClr val="000000"/>
                </a:solidFill>
              </a:rPr>
              <a:t>B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50716-E50A-46F8-8159-535F8ADC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" name="Text Box 65">
            <a:extLst>
              <a:ext uri="{FF2B5EF4-FFF2-40B4-BE49-F238E27FC236}">
                <a16:creationId xmlns:a16="http://schemas.microsoft.com/office/drawing/2014/main" id="{D7E43FBE-5CA7-4EA3-B28A-8DC48279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" y="5600005"/>
            <a:ext cx="459308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Ins="0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indent="0" fontAlgn="base">
              <a:spcBef>
                <a:spcPct val="50000"/>
              </a:spcBef>
              <a:spcAft>
                <a:spcPct val="0"/>
              </a:spcAft>
              <a:buClr>
                <a:srgbClr val="CCCC00"/>
              </a:buClr>
            </a:pPr>
            <a:r>
              <a:rPr lang="en-US" sz="2400" b="1" u="sng" dirty="0">
                <a:solidFill>
                  <a:srgbClr val="FF0000"/>
                </a:solidFill>
                <a:latin typeface="Arial" charset="0"/>
              </a:rPr>
              <a:t>But there is a high </a:t>
            </a:r>
            <a:r>
              <a:rPr lang="en-US" sz="2400" b="1" u="sng" dirty="0" err="1">
                <a:solidFill>
                  <a:srgbClr val="FF0000"/>
                </a:solidFill>
                <a:latin typeface="Arial" charset="0"/>
              </a:rPr>
              <a:t>Ic</a:t>
            </a:r>
            <a:r>
              <a:rPr lang="en-US" sz="2400" b="1" u="sng" dirty="0">
                <a:solidFill>
                  <a:srgbClr val="FF0000"/>
                </a:solidFill>
                <a:latin typeface="Arial" charset="0"/>
              </a:rPr>
              <a:t> current !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         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BEAB0F3-0207-4B54-876D-C91C68951EC4}"/>
              </a:ext>
            </a:extLst>
          </p:cNvPr>
          <p:cNvSpPr/>
          <p:nvPr/>
        </p:nvSpPr>
        <p:spPr>
          <a:xfrm>
            <a:off x="6519581" y="1976289"/>
            <a:ext cx="938493" cy="5232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458C0A10-CCBF-4160-912E-656EDD381759}"/>
              </a:ext>
            </a:extLst>
          </p:cNvPr>
          <p:cNvSpPr/>
          <p:nvPr/>
        </p:nvSpPr>
        <p:spPr>
          <a:xfrm rot="15716504">
            <a:off x="4100795" y="2454248"/>
            <a:ext cx="1524000" cy="1371600"/>
          </a:xfrm>
          <a:prstGeom prst="arc">
            <a:avLst>
              <a:gd name="adj1" fmla="val 16200000"/>
              <a:gd name="adj2" fmla="val 112592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36D9241-CF9F-4B7C-A78F-BDF2AF0B9B84}"/>
              </a:ext>
            </a:extLst>
          </p:cNvPr>
          <p:cNvSpPr/>
          <p:nvPr/>
        </p:nvSpPr>
        <p:spPr>
          <a:xfrm rot="21252270">
            <a:off x="6926577" y="2371660"/>
            <a:ext cx="1524000" cy="1371600"/>
          </a:xfrm>
          <a:prstGeom prst="arc">
            <a:avLst>
              <a:gd name="adj1" fmla="val 16200000"/>
              <a:gd name="adj2" fmla="val 112592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C93CB-13C8-4DB0-9B35-AB3F2AAC18D7}"/>
              </a:ext>
            </a:extLst>
          </p:cNvPr>
          <p:cNvSpPr txBox="1"/>
          <p:nvPr/>
        </p:nvSpPr>
        <p:spPr>
          <a:xfrm>
            <a:off x="4203361" y="3105834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Big </a:t>
            </a:r>
          </a:p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5BC14-ED0D-4C50-8111-4D81083676C2}"/>
              </a:ext>
            </a:extLst>
          </p:cNvPr>
          <p:cNvSpPr txBox="1"/>
          <p:nvPr/>
        </p:nvSpPr>
        <p:spPr>
          <a:xfrm>
            <a:off x="7449755" y="3163669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small </a:t>
            </a:r>
          </a:p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152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Understanding BJT Operation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33B9C-7DEE-4018-8649-95E11393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7365"/>
            <a:ext cx="4086225" cy="1962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AA464-C543-4E2E-BC41-ABF8886DCED3}"/>
              </a:ext>
            </a:extLst>
          </p:cNvPr>
          <p:cNvSpPr txBox="1"/>
          <p:nvPr/>
        </p:nvSpPr>
        <p:spPr>
          <a:xfrm>
            <a:off x="1447800" y="316098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82A47-2B14-4983-AD77-07091CA1C573}"/>
              </a:ext>
            </a:extLst>
          </p:cNvPr>
          <p:cNvSpPr txBox="1"/>
          <p:nvPr/>
        </p:nvSpPr>
        <p:spPr>
          <a:xfrm>
            <a:off x="3962400" y="323419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F71A2-E90B-4871-ADB4-1C9583ADEF49}"/>
              </a:ext>
            </a:extLst>
          </p:cNvPr>
          <p:cNvSpPr txBox="1"/>
          <p:nvPr/>
        </p:nvSpPr>
        <p:spPr>
          <a:xfrm>
            <a:off x="2754686" y="4964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03A42-EB62-43AB-A77F-FE97CADBBB56}"/>
              </a:ext>
            </a:extLst>
          </p:cNvPr>
          <p:cNvSpPr txBox="1"/>
          <p:nvPr/>
        </p:nvSpPr>
        <p:spPr>
          <a:xfrm>
            <a:off x="356349" y="4964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4C40C-97F6-4152-A8F2-1322C0692D88}"/>
              </a:ext>
            </a:extLst>
          </p:cNvPr>
          <p:cNvSpPr txBox="1"/>
          <p:nvPr/>
        </p:nvSpPr>
        <p:spPr>
          <a:xfrm>
            <a:off x="1600200" y="5650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115A3-1D5A-4578-AF2A-6ADEFDF39E51}"/>
              </a:ext>
            </a:extLst>
          </p:cNvPr>
          <p:cNvSpPr txBox="1"/>
          <p:nvPr/>
        </p:nvSpPr>
        <p:spPr>
          <a:xfrm>
            <a:off x="3962400" y="5650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542A8-563E-4BE6-B63F-F363EDA9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37" y="2357437"/>
            <a:ext cx="1714500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4DD16D-9CA0-499D-B7A2-FA7EEEFA3B86}"/>
              </a:ext>
            </a:extLst>
          </p:cNvPr>
          <p:cNvSpPr txBox="1"/>
          <p:nvPr/>
        </p:nvSpPr>
        <p:spPr>
          <a:xfrm>
            <a:off x="6477455" y="4788932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baseline="-25000" dirty="0"/>
              <a:t>E</a:t>
            </a:r>
            <a:r>
              <a:rPr lang="en-US" sz="3600" dirty="0"/>
              <a:t>=I</a:t>
            </a:r>
            <a:r>
              <a:rPr lang="en-US" sz="3600" baseline="-25000" dirty="0"/>
              <a:t>C</a:t>
            </a:r>
            <a:r>
              <a:rPr lang="en-US" sz="3600" dirty="0"/>
              <a:t>+I</a:t>
            </a:r>
            <a:r>
              <a:rPr lang="en-US" sz="3600" baseline="-25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AD358-2956-4FE2-8A31-C556A9620668}"/>
              </a:ext>
            </a:extLst>
          </p:cNvPr>
          <p:cNvSpPr txBox="1"/>
          <p:nvPr/>
        </p:nvSpPr>
        <p:spPr>
          <a:xfrm>
            <a:off x="447984" y="2022321"/>
            <a:ext cx="484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 can be looked like: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843956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ustom 1">
      <a:majorFont>
        <a:latin typeface="Garamond"/>
        <a:ea typeface=""/>
        <a:cs typeface="B Nazanin"/>
      </a:majorFont>
      <a:minorFont>
        <a:latin typeface="Verdana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6299</TotalTime>
  <Words>1067</Words>
  <Application>Microsoft Office PowerPoint</Application>
  <PresentationFormat>On-screen Show (4:3)</PresentationFormat>
  <Paragraphs>239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Garamond</vt:lpstr>
      <vt:lpstr>Lucida Console</vt:lpstr>
      <vt:lpstr>Verdana</vt:lpstr>
      <vt:lpstr>Wingdings</vt:lpstr>
      <vt:lpstr>Edge</vt:lpstr>
      <vt:lpstr>Digital Electronics Bipolar Junction Transistor</vt:lpstr>
      <vt:lpstr>Introduction</vt:lpstr>
      <vt:lpstr>Introduction</vt:lpstr>
      <vt:lpstr>Inventors </vt:lpstr>
      <vt:lpstr>Device Structure and Physical Operation</vt:lpstr>
      <vt:lpstr>Device Structure and Physical Operation</vt:lpstr>
      <vt:lpstr>PowerPoint Presentation</vt:lpstr>
      <vt:lpstr>PowerPoint Presentation</vt:lpstr>
      <vt:lpstr>PowerPoint Presentation</vt:lpstr>
      <vt:lpstr>Operation of npn-Transistor in Active Mode</vt:lpstr>
      <vt:lpstr>PowerPoint Presentation</vt:lpstr>
      <vt:lpstr>Operation of npn-Transistor in Active Mode</vt:lpstr>
      <vt:lpstr>VI characteristics</vt:lpstr>
      <vt:lpstr>Common–Emitter Characteristics</vt:lpstr>
      <vt:lpstr>Recapitulation and Equivalent-Circuit Models</vt:lpstr>
      <vt:lpstr>PowerPoint Presentation</vt:lpstr>
      <vt:lpstr>Simplified Structure and Modes of Operation</vt:lpstr>
      <vt:lpstr>PowerPoint Presentation</vt:lpstr>
      <vt:lpstr>Amplification in Transistor</vt:lpstr>
      <vt:lpstr>BJT digital applications</vt:lpstr>
      <vt:lpstr>BJT inverter</vt:lpstr>
      <vt:lpstr>Example 1</vt:lpstr>
      <vt:lpstr>BJT Circuits at DC</vt:lpstr>
      <vt:lpstr>Example 2</vt:lpstr>
      <vt:lpstr>Example 2 solution</vt:lpstr>
      <vt:lpstr>Example 3</vt:lpstr>
      <vt:lpstr>PowerPoint Presentation</vt:lpstr>
      <vt:lpstr>Example 4</vt:lpstr>
      <vt:lpstr>Example 5</vt:lpstr>
      <vt:lpstr>Applications</vt:lpstr>
      <vt:lpstr>BJT switching characteristics</vt:lpstr>
      <vt:lpstr>BJT switching characteristics</vt:lpstr>
    </vt:vector>
  </TitlesOfParts>
  <Company>Hebrew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Jeff Rosenschein</dc:creator>
  <cp:lastModifiedBy>IUST</cp:lastModifiedBy>
  <cp:revision>319</cp:revision>
  <dcterms:created xsi:type="dcterms:W3CDTF">2002-10-07T15:26:45Z</dcterms:created>
  <dcterms:modified xsi:type="dcterms:W3CDTF">2022-10-17T17:49:38Z</dcterms:modified>
</cp:coreProperties>
</file>