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1"/>
  </p:notesMasterIdLst>
  <p:sldIdLst>
    <p:sldId id="256" r:id="rId2"/>
    <p:sldId id="284" r:id="rId3"/>
    <p:sldId id="288" r:id="rId4"/>
    <p:sldId id="305" r:id="rId5"/>
    <p:sldId id="306" r:id="rId6"/>
    <p:sldId id="307" r:id="rId7"/>
    <p:sldId id="293" r:id="rId8"/>
    <p:sldId id="308" r:id="rId9"/>
    <p:sldId id="309" r:id="rId10"/>
    <p:sldId id="295" r:id="rId11"/>
    <p:sldId id="296" r:id="rId12"/>
    <p:sldId id="297" r:id="rId13"/>
    <p:sldId id="300" r:id="rId14"/>
    <p:sldId id="301" r:id="rId15"/>
    <p:sldId id="302" r:id="rId16"/>
    <p:sldId id="303" r:id="rId17"/>
    <p:sldId id="304" r:id="rId18"/>
    <p:sldId id="312" r:id="rId19"/>
    <p:sldId id="310" r:id="rId20"/>
    <p:sldId id="311" r:id="rId21"/>
    <p:sldId id="313" r:id="rId22"/>
    <p:sldId id="314" r:id="rId23"/>
    <p:sldId id="315" r:id="rId24"/>
    <p:sldId id="316" r:id="rId25"/>
    <p:sldId id="320" r:id="rId26"/>
    <p:sldId id="332" r:id="rId27"/>
    <p:sldId id="317" r:id="rId28"/>
    <p:sldId id="318" r:id="rId29"/>
    <p:sldId id="319" r:id="rId30"/>
    <p:sldId id="321" r:id="rId31"/>
    <p:sldId id="322" r:id="rId32"/>
    <p:sldId id="323" r:id="rId33"/>
    <p:sldId id="326" r:id="rId34"/>
    <p:sldId id="327" r:id="rId35"/>
    <p:sldId id="325" r:id="rId36"/>
    <p:sldId id="328" r:id="rId37"/>
    <p:sldId id="330" r:id="rId38"/>
    <p:sldId id="333" r:id="rId39"/>
    <p:sldId id="33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B Nazanin" panose="00000400000000000000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D147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 autoAdjust="0"/>
  </p:normalViewPr>
  <p:slideViewPr>
    <p:cSldViewPr>
      <p:cViewPr varScale="1">
        <p:scale>
          <a:sx n="69" d="100"/>
          <a:sy n="69" d="100"/>
        </p:scale>
        <p:origin x="2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148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7:20:4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4079 44 3469,'9'-17'7725,"1"-1"2684,0 10-6312,-10 8-4090,1 0 0,-1 0-1,0 0 1,1 0 0,-1 0 0,1 0 0,-1 0 0,0 0 0,1 0 0,-1 0 0,0 0 0,1 0 0,-1 1 0,0-1 0,1 0 0,-1 0 0,0 0 0,1 0 0,-1 1 0,0-1 0,1 0 0,-1 0-1,0 1 1,0-1 0,0 0 0,1 1 0,-1-1 0,0 0 0,0 1 0,0-1 0,1 0 0,-1 1 0,0-1 0,0 0 0,0 1 0,0-1 0,0 0 0,0 1 0,0-1-7,1 24 256,1 2-269,-1-14 44,-1-1 1,0 1 0,-1-1 0,0 1 0,-1-1 0,0 1 0,0-1-1,-3 5-31,-6 35 131,9-43-103,-2 0-1,1 0 1,-1 0 0,0-1-1,-1 1 1,1-1-1,-2 0 1,1-1 0,-1 1-1,0-1 1,0 0 0,0 0-1,-1-1 1,0 0 0,-1 1-28,-3 1 32,2 1 1,-1 1-1,1 0 1,0 0-1,1 0 1,0 1 0,-5 9-33,8-11 25,-1 1 1,0-1 0,0-1-1,0 1 1,-1-1 0,-1 0 0,1-1-1,-1 0 1,0 0 0,-1 0-26,-19 11 116,-1-2 1,-13 5-117,31-15 24,-117 50 233,-50 9-257,155-58 18,0-1 1,-1 0 0,0-2 0,1-2 0,-1 0 0,0-1 0,-3-1-19,-67 2-4,32 0 124,-29-4-120,45 1 46,0 1-1,0 2 1,-27 6-46,-15 1 22,-1-3 1,0-4-1,-70-9-22,-10 0 704,-132-15-447,218 16-249,-14-6-8,28 3 60,-1 4 1,-6 2-61,32 3-16,12 0 36,0 0 1,0 2 0,0 2-1,0 1 1,0 1-1,0 1 1,-24 10-21,7 0-11,32-11 39,0 1 0,0 0 0,1 2 0,0-1 0,-1 3-28,-114 69 128,120-73-104,-1-1 0,0 0 0,0-1 1,-8 1-25,12-3 41,0 0 1,0 0 0,0 1 0,0 0-1,0 1 1,0 0 0,1 0 0,0 1-1,0-1 1,-6 7-42,1 1 119,0-1-1,0 0 1,-1 0-1,-1-2 1,0 1 0,0-2-1,0 0 1,-1 0 0,-1-2-1,1 0 1,-1 0-1,0-2 1,-6 2-119,9-4-7,1 1-1,0 1 1,1 0 0,-1 1-1,1 0 1,0 1 0,0 0 0,0 1-1,-8 6 8,-10 12-26,0 1 0,-13 16 26,-40 37-139,78-76 148,-14 11 20,1 1 1,1 1 0,1 0-30,10-11 14,1 1 1,0 0-1,0-1 1,0 1-1,1 1 1,0-1-1,0 0 1,0 1-1,1 0 1,0-1-1,0 6-14,-6 22-10,-1 0-1,-1-1 1,-2 0 0,-7 11 10,-19 54 41,37-90-28,-1-1-1,1 1 1,1-1 0,-1 1 0,1-1-1,1 1 1,-1 0 0,1-1 0,1 1-1,-1-1 1,1 0 0,1 1-13,0 2-5,-1 1 0,0-1 0,-1 1 0,0 0 1,0 4 4,-2-8-110,-1 19 81,2 0-1,0 0 1,2-1-1,0 1 1,6 21 29,-5-26 5,0-1 0,-1 1 1,-2-1-1,0 1 0,-1 0 1,-1-1-1,-1 1 0,-3 8-5,2 2-42,-12 58 42,8-55 0,2 0 0,2 1 0,1-1 0,2 32 0,-3 29 78,1-68-117,2 0 0,1 18 39,31 395 0,-25-365-32,3 45 321,12 40-289,-16-121 0,-2 0 0,-2 0 0,-1 0 0,-4 21 0,2-26-60,-2-1 105,2 0 0,1 0 1,2 0-1,1 0 0,2 0 0,1 0 1,3 7-46,-4-25-95,-2 0 0,1 0 0,-1 13 95,-2-16-33,1 0 0,0 0 1,1 0-1,1-1 0,0 1 0,0-1 1,5 9 32,43 76 57,14 14-57,12 20 71,-72-123-60,0 0 1,1 0-1,1-1 1,-1 1-1,1-1 1,0 0-1,0-1 0,1 0 1,-1 0-1,1-1 1,0 0-1,1 0 1,7 2-12,-1 1 27,-1-1 0,0 2 0,-1 0 0,4 3-27,7 5 14,0-1 0,1-2-1,0 0 1,1-2 0,1-1 0,0-1-1,2-1-13,16 7-96,40 19 96,-34-12-40,1-2-1,1-3 1,40 8 40,168 25-19,-157-32 31,-14-1-17,120 18 19,-170-30-49,-1-3 1,0-1-1,1-2 1,15-3 34,60 5 72,0 6 0,32 9-72,-7-1-144,-112-10 162,-1 1 1,0 1-1,0 1 0,0 2 1,-1 0-1,0 2 1,1 2-19,-21-10 54,0 0 0,0 0 0,-1 1 1,1-1-1,-1 1 0,0 1 0,0-1 1,-1 1-1,0 0 0,0 0 1,3 6-55,-1-3 9,0 0 0,0-1 0,1 0 0,0 0 0,6 6-9,-11-12-3,0 0-1,-1 0 0,1 1 1,-1-1-1,0 1 1,0-1-1,0 1 1,0-1-1,0 1 1,0-1-1,-1 1 1,1 0-1,-1-1 1,0 1-1,0 0 1,0 0-1,0-1 1,0 1-1,-1 0 1,1-1-1,-1 1 1,1 0-1,-1-1 1,-1 2 3,-1 31-301,4-28 262,0 0 0,1 0 1,0 0-1,0 0 1,1-1-1,0 1 1,0-1-1,0 1 0,1-1 1,0 0-1,4 4 39,-4-6-5,-1 0 0,1 1-1,-1 0 1,0 0 0,-1 0 0,1 0-1,-1 0 1,0 0 0,0 1 0,-1-1-1,1 1 1,-1-1 0,0 1-1,-1 0 1,1-1 0,-1 1 0,-1 3 5,-1 0 7,0-1 1,1 1-1,-1-1 1,2 1-1,-1 0 1,1 0-1,0-1 1,1 1 0,0 0-1,1-1 1,0 1-1,0-1 1,0 1-1,1-1 1,1 0-1,-1 0 1,3 3-8,-1-2-2,-1 1 1,0 0-1,0 0 0,-1 0 1,-1 0-1,0 1 0,0-1 1,-1 1-1,0-1 0,-1 1 1,0-1-1,0 1 0,-1 0 0,-1 2 2,0 4 5,1 0 0,1 0 0,1 0-1,0 0 1,3 10-5,7 12 121,-8-29-101,1 1 1,-1-1-1,-1 1 0,0 0 1,0-1-1,-1 1 0,-1 0 1,0 0-1,0 0 0,-1 0 1,0 0-1,-1 0 1,-3 9-21,2-9 50,1 0 0,0-1 0,0 1 0,1 0 0,0 0 0,1 0 0,0 4-50,1-4-12,-1-1 0,-1 1 1,1 0-1,-2-1 0,0 1 1,0-1-1,-1 0 1,0 1 11,-1-2-19,0-1 1,1 1-1,1 0 1,-1 0 0,1 0-1,1 0 1,-1 10 18,3-2 0,1 1 0,1-1 0,1 1 0,0-1 0,1 0 0,1-1 0,1 1 0,1 3 0,-2 1 0,0 0 0,-1 0 0,1 12 0,10 290 0,-14-273 0,-3-33 2,0-1 1,-2 0-1,1 1 0,-6 14-2,5-20-13,0 0-1,0 1 0,1-1 0,1 1 0,0 0 1,0 0-1,2 0 0,-1-1 0,1 1 1,2 5 13,14 54-386,7 62 386,-21-115 29,0 1-1,1-1 1,0 0-1,2 0 1,0 0-1,1-1 1,1 1-1,1-2 1,5 9-29,8 5 16,2-1 0,1-1 0,1-1 0,1-1 0,1-1 0,2-1 0,0-2 1,8 3-17,-2 0 0,0 0 0,1-3 0,1-1 0,1-2 0,1-2 0,2 0 0,48 21 0,-44-15 0,-34-16 0,0 0 0,0-1 0,1-1 0,0 0 0,0 0 0,11 1 0,143 25 128,58 23-128,-208-51 2,-1-1-1,1 0 1,0-1-1,0-1 1,0-1-1,0 0 1,0-2-1,5 0-1,74-6-12,-6 12-9,-53 0 51,0-2 0,0-2 0,0-1 0,0-2 0,21-5-30,-47 8 7,0 0 0,0 1 1,1 1-1,-1 0 0,0 0 1,0 1-1,0 0 0,7 3-7,60 9-58,-53-12 58,-1 1 0,0 2 0,0 0 0,-1 1 0,0 2-1,0 0 1,4 3 1,-20-4-18,0 0 0,0 0 0,0 1 0,-1-1 0,0 2 0,-1-1 0,0 0 0,0 1 0,-1 0 0,0 0 0,0 1 0,-1-1 1,1 7 16,0-2-42,1 0 0,1 0 0,0 0 0,1-1 0,0 0 0,1-1 0,2 1 42,41 50-200,34 54 200,-71-95 10,-1 1 0,-1 0 1,-1 0-1,-1 1 0,-1 1 0,-1 0 0,2 16-10,-5-8-32,-2 1 0,-1 0 0,-2 0 0,-2 11 32,0-5 0,2 1 0,5 34 0,0-11 47,-3 0 0,-3 0 1,-3 0-1,-3 0-47,1 10-189,6-37 102,2 0 1,1 0 0,2-1 0,1 1 0,2-1 0,10 27 86,11 56 3,-18-49 46,-4 1 0,-3 1 0,-4 49-49,0-29 238,10 74-238,-9-154-20,4 21 2,-1-1 0,-2 0 0,-2 1 0,-1 0 0,-1-1 0,-2 7 18,-1-4 0,2 2 0,1-1 0,2 0 0,5 30 0,-2-1 0,9 156 0,-10-204 58,1-31 12,0-3-198,1 4 111,-2-1 0,0 0 0,0 1 1,-1-1-1,-1 0 0,0 1 0,-1-1 1,-1 0-1,0 0 17,-2-65 151,4 77-179,1-1 0,-1 1 1,1-1-1,0 1 1,0-1-1,0 1 1,0 0-1,0 0 1,0-1-1,1 1 1,-1 0-1,1 0 1,0 0-1,0 0 28,-4 3 0,0-1 1,0 1-1,0 0 1,0-1-1,0 1 1,1 0-1,-1 0 1,0 0-1,0 1 1,1-1-1,-1 0 0,1 1 1,-1-1-1,1 1 1,0-1-1,-1 1 1,1 0-1,0 0 1,0-1-1,0 1 0,0 2 0,-12 44 82,11-36-44,1-5-43,0 0 0,1 1 0,0-1 0,1 0 0,-1 0 0,2 2 5,-1-4-9,-1-1 1,1 1 0,-1 0 0,0 0 0,0 0-1,0 0 1,-1 0 0,1 0 0,-1 0-1,0 0 1,-1 0 0,-1 3 8,1 12 64,0-6-60,-8-30 57,-34-80-61,-3 2 0,-24-30 0,51 91 32,-1 0 0,-2 1 0,-1 1 0,-21-20-32,93 154-104,-26-49 96,3-2 0,2-2 0,18 24 8,-33-53 0,-11-18 0,0-1 0,0 0 0,0 1 0,0-1 0,1 0 0,-1 0 0,0 0 0,1 0 0,0 0 0,-1 0 0,1 0 0,0 0 0,0-1 0,0 1 0,0-1 0,1 1 0,-1-1 0,0 0 0,0 0 0,1 0 0,-1 0 0,2 0 0,-3-1-1,0 0 0,0 0 1,0 0-1,0 0 0,0 0 1,0 0-1,0 0 0,0-1 1,0 1-1,0 0 0,0-1 1,0 1-1,0 0 0,0-1 1,0 1-1,0-1 0,0 0 1,0 1-1,-1-1 0,1 0 1,0 1-1,0-1 0,-1 0 1,1 0-1,0 0 0,-1 0 1,1 0 0,12-35-45,3-4-21,-14 38 66,-1 0 0,1 0 0,0 0 0,0 1 0,0-1 0,0 1 0,0-1 0,0 1 0,0 0 0,0 0 0,0 0 0,1 0 0,-1 0 0,1 0 0,0 1 0,-1-1 0,0 1 0,0-1 0,0 1 0,0-1 0,0 0 0,0 0 0,0 0 0,-1 0 0,1 0 0,0 0 0,-1 0 0,1-1 0,0 1 0,-1-1 0,0 1 0,1-1 0,-1 1 0,0-1 0,0 0 0,0 0 0,0 1 0,1-3 0,9-34 37,-9 31-30,-1-1 0,1 1 0,0 0 0,1 0 0,0 0 0,0 0 0,1 0 0,0 0 0,0 1 0,0 0 0,1 0 0,0 0 1,4-3-8,-5 4-38,0 1 1,0-1 0,-1 0 0,1 0 0,-1 0 0,0 0-1,0-1 1,-1 1 0,1-1 0,-1-2 37,0 4-14,-13 11 38,6-4-60,0-1 1,0 1-1,0 1 0,0-1 0,0 1 0,1 0 0,0 0 0,0 0 0,0 0 0,0 1 1,1 0-1,-1-1 0,1 1 0,0 1 0,1 0 36,0 0-497,-2 2-4502,-4-18-1023,2 1 4562,-30-35-7792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7:22:02.9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1371 15 2313,'-1'-14'13972,"-4"16"-6983,-1 3-6618,5-4-629,-2 2 325,0 0 0,0 0 0,0 1 0,0-1 0,1 1 0,-1 0 0,1 0 0,0 0 0,0 0 0,0 0-1,1 1 1,0-1 0,0 1 0,0-1 0,0 0 0,0 3-67,0 10 236,1 1-1,0-1 0,3 14-235,0 4 150,-1-14-36,0-1 1,2 1-1,1 0 0,0-1 0,2 0 0,0 0 1,1-1-1,1 0 0,4 5-114,-7-10 56,-1 0 0,0 0-1,-1 0 1,0 0 0,-2 1-1,1-1 1,-2 1 0,0 0-1,-1 13-55,4 31 142,-6-53-139,0 1 1,-1-1-1,1 0 1,-1 0-1,0-1 1,-1 1-1,1 0 1,-1-1-1,0 0 1,-1 0-1,1 0 1,-1-1-1,0 1 1,-2 0-4,-32 38-178,8-6 78,21-27 203,1 1-1,0 0 0,1 1 1,0 0-1,1 0 0,-1 3-102,3-4 85,-1 0 1,-1 0-1,0-1 0,0 1 0,-1-2 1,0 1-1,-1-1 0,0 0 0,0-1 1,-4 2-86,-19 13 210,-2-1 1,-21 10-211,48-28 11,-3 3 40,0 0 0,0 1 0,1 0 0,-1 1 1,-6 8-52,11-10 36,0-1 1,-1 0 0,0 0 0,0 0 0,0-1-1,-1 0 1,0 0 0,0-1 0,0 0 0,-1 0 0,1-1-1,-1 1 1,0-2 0,-4 2-37,-13-2 71,-1-1 0,1-1 0,0-2 0,0 0 0,-1-2 0,2 0 0,-24-8-71,-24-4 146,40 12-103,1 0 1,-1 3-1,0 0 1,0 2-1,-1 1-43,-160 25 288,128-17-151,63-9-132,0-1 0,0 1 0,0-1 0,0 1 0,0 0 0,0-1 0,0 1 0,0 0-1,0 0 1,0 1 0,1-1 0,-1 0 0,0 1 0,1-1 0,-1 1 0,1-1 0,0 1 0,-1 0 0,0 1-5,-13 38 181,2-6-70,6-19-99,1 0 1,1 1-1,1 0 1,0 0-1,1 0 1,1 0 0,0 1-1,1-1 1,1 0-1,1 2-12,-1 12 2,-2 1-1,-3 12-1,2-14-57,2 0 0,0 0 0,2-1 0,2 1-1,0 0 1,2-1 0,1 1 0,2-1 0,3 8 57,-4-9 85,-2 0 0,-2 0-1,0 1 1,-2-1 0,-2 27-85,3 63 90,-1-95-89,-1 0 1,-1 0-1,-3 12-1,2-20 14,0 0 0,1 0 0,1 0-1,0 0 1,1 1 0,1-1 0,0 0 0,1 0 0,1 2-14,4 15 18,-1 2 1,-2-1 0,-1 1 0,-1-1 0,-2 1 0,-2 0 0,-3 18-19,4-40-4,-4 104-253,10 94 257,3-137 179,7 22-179,8 59 78,-19-123-45,2 0 0,0-1 0,2 0 0,12 26-33,-8-23 42,-1 1-1,-2 1 1,3 26-42,-10-41 14,-2 0 1,0 0-1,-2 1 0,0-1 0,-1 0 1,-1 0-1,-1 0 0,0 0 1,-6 12-15,0-1 28,2 0 1,2 1-1,0 0 1,2 0-1,2 0 1,1 0-1,1 0 1,2 0-1,2 10-27,0 5 17,-2 0 0,-2 0 0,-3 10-18,0-3-27,2-1 0,4 18 27,20 149 96,13 153 450,-35-326-622,-4 39 76,0-54-11,2-1 1,1 1-1,2-1 1,1 0 0,4 20 10,0-13-34,-3-1 0,-1 1 0,-2 0 0,-3 36 34,2 50 7,5-49 42,-1-17 141,-2 33-190,-3-72 3,-1 1 0,0-1 0,-1 0 0,-1 0 0,-1-1 0,-6 14-3,5-12-15,2-1-1,0 1 1,1-1 0,1 1-1,1 0 1,1 0 0,0 0-1,2 0 1,2 10 15,-1 7 5,-2 0 0,-1 8-5,-2-11 8,-1 11 41,2 0 1,4 40-50,-2-71 2,1 0 0,1 0 0,0 0-1,1 0 1,0 0 0,1-1 0,1 0 0,0 0 0,1 0 0,0-1 0,3 3-2,176 260-356,-138-201 70,-41-66 290,0-1 1,0 0 0,1 0 0,0 0 0,0-1 0,1 0-1,0-1 1,0 0 0,0 0 0,0-1 0,1 0-1,0-1 1,2 0-5,12 7 66,119 52-1,-98-39-52,1-3 0,1-2-1,0-1 1,2-3 0,43 7-13,-87-21 4,1 0 0,-1 0 0,1-1 0,-1 1 1,0-1-1,1-1 0,-1 1 0,0-1 0,0 0 1,0 0-1,2-1-4,-2 0 7,1 1 1,-1 0-1,1 0 1,-1 0-1,1 1 1,0 0-1,0 0 1,0 0-1,-1 1 1,1 0-1,0 0-7,28 4 0,17 2 0,0-2 0,35-2 0,-70-3 0,0 0 0,-1-1 0,1-1 0,0 0 0,-1-1 0,0-1 0,0 0 0,0-1 0,0-1 0,9-6 0,-9 5 0,0 0 0,0 2 0,1-1 0,-1 2 0,2 0 0,-1 1 0,8-1 0,27-2 0,40 0 0,-43 4 0,-1-2 0,14-4 0,-53 7-2,0 1 0,0 1 0,0 0 0,0 0 0,0 0 0,0 1 0,0 0 1,0 0-1,0 1 0,-1 0 0,6 3 2,11 5-55,0 1 0,21 13 55,19 10 3,109 30-3,-166-60 12,0 1 1,0 0-1,0 1 1,-1-1 0,0 1-1,0 1 1,-1-1 0,0 1-1,0 0 1,0 0 0,-1 0-1,1 3-12,31 43-151,-9-24 151,-15-18 0,-1 1 0,-1 0 0,0 1 0,-1 0 0,0 1 0,-1-1 0,0 2 0,5 14 0,-1 16-13,-1 0 1,-3 1-1,1 37 13,-1-18-219,8 30 219,1-25-152,-7-34 70,-1 0 0,-2 1 0,-2 0 1,-1 1-1,-2-1 0,-2 29 82,-3-13 26,3 0-1,2 0 1,2 0 0,3-1 0,9 35-26,1 28-32,-6 1 0,-3 59 32,-3-44-579,18 100 579,-12-133-21,-5 1 0,-4 60 21,-1-32 428,7 25-428,1-66 0,-5 0 0,-3 21 0,-1-10 48,5 0 0,12 66-48,-8-85 32,-4 12-38,-5-60 51,2 0 0,1 1 0,5 16-45,-4-26 0,-1 0 0,-1 1 0,-1 17 0,15 67 642,18-149-969,-28 37 283,0 0 0,0 0 0,-1-1 0,0 0 0,0 0 0,-1 0 0,0-1 0,0 1 0,-1-1 0,0 0 0,0 0 0,0-1 0,0-6 44,0-16 13,-1 20-36,0 0 1,-1 0-1,0-1 1,-1 1-1,0 0 1,-1 0-1,0 0 1,-1 0-1,0 0 1,0 0-1,-2 0 1,-1-5 22,4 16 0,0 0 0,1 0 0,-1 0 1,0 0-1,0 0 0,0 0 0,1 0 0,-1 1 1,0-1-1,1 0 0,-1 0 0,0 1 1,0-1-1,1 0 0,-1 1 0,1-1 1,-1 1-1,0-1 0,1 1 0,-1-1 1,1 1-1,-1 0 0,1-1 0,-1 1 1,1-1-1,0 1 0,-1 0 0,1-1 1,0 1-1,-18 32 93,6-10-65,6-11-20,0 1 0,1-1 0,0 1 0,1 0-1,0 0 1,1 0 0,-1 13-8,-2 97 282,5-67 24,-4-39-560,-11-33-135,-20-36 312,2 0 0,3-3 0,2 0 0,2-2 0,-9-33 77,28 70-5,4 7-13,-1 0 1,0 0-1,-1 1 0,0 0 0,-1 0 1,0 0-1,-5-4 18,7 10-71,0 1-1,-1 0 1,0 1-1,0-1 1,0 1 0,0 0-1,0 0 1,-1 1 0,-5-2 71,17 27-2392,-11-42-3055,-25-86-3783,-18-61 1113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7:22:41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9630 89 3726,'8'-16'3453,"-3"7"-623,0 1 0,-1-1-1,0-1 1,0 1 0,-1 0 0,1-10-2830,-2 23 21,-1-1 1,0 1-1,0 0 1,0 0-1,0 0 1,-1-1 0,0 1-1,0 0 1,0 0-1,0 0 1,0 0-1,-1 0 1,0-1-1,1 1 1,-2 0 0,1-1-1,0 1 1,-1 0-22,-3 15-3,0 7 201,2-1 0,1 1 0,1 0 1,3 26-199,-1-22-8,-1 0 1,-2 1 0,-3 16 7,3-29 18,1 1 1,0-1-1,2 1 0,0 4-18,0-2 19,0 0-1,-2 0 1,-1 3-19,1 0 38,0 0 1,2 1 0,1-1 0,3 16-39,-2-16 57,0 1 1,-2 0-1,-1 0 1,-1 11-58,0 18 66,2-48-63,0 0 0,0 1 0,-1-1 1,0 0-1,0 0 0,-1 0 1,1 1-1,-2-1 0,1 0 1,0 0-1,-1 0 0,0 0 1,-1 0-1,1-1 0,-1 1 1,0-1-1,-1 0 0,1 1 1,-2 0-4,-97 93 385,28-27 515,49-51-852,-2-1 0,0-2 0,-2 0 0,0-2 1,0-1-1,-2-1 0,0-2 0,-12 3-48,29-11 52,-1 0 1,0-1-1,0-1 0,0-1 1,0 0-1,0 0 1,-9-2-53,-20-4 257,-39-9-257,48 8 49,1 0 0,-1 2 0,-23 1-49,25 2 146,0-1 0,0-2 0,0-1 0,0-3-146,-6 1 187,-4-3-31,0-2 0,-20-10-156,27 9-18,0 2-1,-1 1 1,-31-4 18,16 6 0,-48-13 0,82 16-109,-40-11-24,-1 1 1,0 4 0,-1 2-1,0 2 1,-30 2 132,-635 7 386,617-3-409,-14 6 23,-94 0 151,26-19-22,80 8-139,71 3-49,-1 1-1,-7 2 60,-22 2 51,27-2-64,1 2 0,0 2 1,0 1-1,-1 3 13,33-5 42,-1 1 0,1 0 0,0 0 1,0 1-1,0 0 0,1 1 0,-6 4-42,4-3 70,0 0-1,0 0 1,-1-1-1,0-1 1,-2 1-70,-37 9 120,41-14-119,0 1-1,0 1 1,1-1-1,-1 1 1,1 1-1,-1 0 1,1 0 0,0 0-1,1 1 1,-1 1-1,1-1 1,0 1-1,0 0 1,0 1-1,-1 2 0,-10 13 74,-1-1 0,-18 16-74,26-27-1,0 0-1,0 1 0,1 0 1,1 0-1,0 1 0,0 0 1,1 1-1,1 0 0,0 0 1,1 1-1,0 0 1,-1 4 1,2 1 0,-2-1 0,0 0 0,-1 0 0,-3 3 0,4-8 0,1 1 0,0 0 0,0-1 0,2 2 0,-1-1 0,2 0 0,-2 16 0,0 7 0,-1 0 0,-2 0 0,-5 12 0,4-18 0,1 1 0,2 0 0,1 0 0,0 24 0,8 56 687,6-1 1,6 13-688,-10-79 38,-1-14-12,26 274-11,-27-242-28,-3 0-1,-3-1 0,-10 57 14,2-58 64,2 1 1,4 0-1,2 0 0,4 34-64,7 49 0,-7 46 0,-6-109 0,-8 30 0,0-2 0,12-99 8,0-1-1,-1 0 1,0 1-1,-1-1 1,0 0-1,0 0 1,-1-1-1,-1 1 1,1-1 0,-2 0-1,1 0 1,-1 0-1,0-1 1,-1 0-1,0 0 1,0 0 0,-7 4-8,-9 5 25,0 0 1,-1-2 0,-1 0-1,-1-2 1,0-1 0,-1-1-1,0-1 1,0-2 0,-1 0-1,-21 2-24,32-7 31,0-2 0,0 1 0,0-2 0,0 0 0,0-1 0,0-1 0,0-1 1,-8-2-33,-45-12 70,-1 4 1,-1 2 0,-31 1-71,-216 0 56,145 8-67,-52-13 11,173 9-35,-39-6-21,-1 4 1,0 4-1,-1 4 1,-39 7 55,90-2 18,5-2-43,1 2 1,0 1-1,0 2 1,1 2-1,0 1 1,-2 3 24,6 20 12,25-28-26,-1 1 0,2 0 0,-1 0 0,1 1 0,0 0 0,0 0 0,1 0 0,0 1 0,1 0 0,0 0 14,-60 187 0,32-114-35,-6 19 130,35-90-71,1 0 1,0-1 0,0 1-1,1 1 1,1-1-1,0 0 1,0 0-1,2 7-23,1 61-1,-4-62 0,1 0 0,1-1 0,1 1 0,0-1 0,2 6 0,1-2 0,3 7 0,-2 0 0,0 0 0,0 28 0,5 56 128,-3-53-218,-7-43 33,0-1 1,1 1-1,0-1 0,1 0 0,1 0 1,1 0-1,-1-1 0,2 1 0,0-1 1,1 0-1,0-1 0,2 3 57,-2-5-7,-2 0-1,1 0 1,-1 1 0,-1-1-1,0 1 1,-1 0 0,0 0 0,0 1-1,-1-1 1,-1 0 0,1 12 7,2 7 80,16 46-104,-14-58-11,0 0 0,-2 1 1,2 11 34,14 95 4,-7-50 40,0 37-44,-12-87-8,0 1 0,-2-1 0,-1 1 0,-1-1 0,-1 0 0,-3 11 8,4-24 144,0 1 1,2 0-1,-1 0 1,2 0-1,0 0 1,0 0-1,1 0 1,2 11-145,2 6-70,-2-1 0,-2 1 0,-1-1 0,-1 1 0,-1 0-1,-2-1 1,0 1 0,-3-1 0,0-1 0,-2 1 0,-6 13 70,10-30 21,-1 1 1,-1-1-1,0 0 1,0 0-1,-1-1 1,-2 2-22,-27 30 0,-2-1 0,-2-2 0,-1-2 0,-2-2 0,-1-2 0,-2-1 0,-1-3 0,-2-2 0,-25 9 0,68-33 51,-1-1 0,0 1 1,0-2-1,-1 1 1,1-1-1,0 0 0,-1-1 1,0 0-1,1-1 0,-4 1-50,-39-3-1,-1 2 0,-12 3 0,-33 1 0,74-2-7,-1 0 0,2 2 0,-1 0 1,-22 8 6,2 0 27,10-3-11,0-1 0,-1-2 0,0-1 0,0-2 0,0-1 0,-1-2 0,1-1 0,-4-2-16,28 2 0,0 1 0,0 0 0,-1 1 0,1 0 0,0 1 0,0 0 0,1 0 0,-1 1 0,-4 2 0,3-1 0,-1-1 0,-1 0 0,1 0 0,0-1 0,-6-1 0,-229 189 0,132-100 0,112-87 0,-2 2 0,0-1 0,0 0 0,0 0 0,-1-1 0,1 1 0,-1-1 0,0 0 0,0-1 0,0 1 0,0-1 0,0 0 0,-1-1 0,-5 1 0,11-2 0,1-1 0,-1 1 0,0-1 0,1 1 0,-1-1 0,0 1 0,0 0 0,0-1 0,1 1 0,-1 0 0,0 0 0,0-1 0,0 1 0,0 0 0,1 0 0,-1 0 0,0 0 0,0 0 0,0 0 0,0 1 0,0-1 0,1 0 0,-1 0 0,0 1 0,0-1 0,0 0 0,1 1 0,-29 13 0,12-4 0,-34 13 0,2 2 0,-28 20 0,33-19 0,0-1 0,-2-3 0,-16 5 0,60-26 0,1 0 0,0 0 0,-1 0 0,1 0 0,0 0 0,0 0 0,0 0 0,0 0 0,0 0 0,0 0 0,0 1 0,0-1 0,0 1 0,0-1 0,1 0 0,-1 1 0,1-1 0,-1 1 0,1-1 0,-1 1 0,1 0 0,-1 41 0,-1 8 0,-5-23 0,-13 59 0,-4 0 0,-4-1 0,-15 28 0,33-86 0,1 0 0,1 0 0,2 1 0,1 0 0,-1 20 0,-9 49 0,12-84 0,-3 13 0,1 0 0,1 0 0,1 1 0,2 12 0,4-20 0,0-1 0,2 0 0,0 0 0,1 0 0,1 0 0,6 10 0,4 14 0,15 45 0,-4 3 0,-5 0 0,-3 1 0,-4 1 0,-5 1 0,-1 65 0,6 144 0,-7-97 0,4 33 0,-5-107 48,-4-63-215,7 39 167,-8-86-66,2 0 0,1 0 0,0 0 1,2-1-1,0 0 0,10 17 66,21 34 0,-10-25 0,-3 2 0,-2 1 0,-2 1 0,-3 1 0,9 37 0,-1 47-22,-16-71 201,2 0-1,4-2 1,15 36-179,-26-86-11,0-1 0,1 1 0,1-2 0,0 1 0,2 1 11,5 8-73,-3-3 70,-1 0 1,-1 1-1,-1 1 1,0 0 0,-2 0-1,0 1 1,-2-1 0,0 1-1,-1 3 3,6 47-8,-3 0 0,-3 8 8,-1-16 37,-4-9 92,30-101-137,-15 27-9,-1-1 0,-1 0 0,-1-1-1,-1-1 1,-1 1 0,-1-1 0,4-17 17,-6 9-42,-1 0 1,-2-1-1,-1-8 42,-2 30-22,0 0 1,-1 0-1,0 0 0,-1 0 0,0 0 1,0 0-1,-1 0 0,-1 0 0,0 1 1,0 0-1,0 0 0,-2-1 22,-8-2 0,5 31 0,1 1 0,2 1 0,0-1 0,0 1 0,2 0 0,-1 13 0,-10 49 0,-5-11-12,-2-1 0,-4 2 12,13-41 5,-2 0 0,-1-2-1,-1 0 1,-2-1 0,-12 15-5,30-42 3,0 0 0,-1-1 0,1 1 1,-1 0-1,1-1 0,-1 1 0,0-1 0,1 0 0,-1 1 0,0-1 0,0 0 1,0 0-1,0 0 0,0 0 0,0-1 0,0 1 0,0 0 0,-1-1 1,1 0-1,0 1 0,0-1 0,-1 0 0,1 0 0,0 0 0,0 0 1,0-1-1,-1 1 0,1-1 0,0 1 0,0-1 0,0 0 0,0 0 0,0 0 1,0 0-1,0 0 0,0 0 0,0 0 0,0-1 0,1 1 0,-1-1 1,0 0-4,-208-227 257,172 190-932,-1 2 0,-2 2 1,-1 1-1,-39-22 675,83 54-441,-1 0 0,0 0 0,0 0 0,0-1 0,0 1-1,0-1 1,0 1 0,-1 0 0,1-1 0,-1 1 0,0-1 0,0 1 0,0-1 0,0 1-1,0-1 1,0 0 0,-1 1 0,1 0 0,-1-1 0,0 1 0,0-2 441,0 0-599,0 1 1,0-1 0,1 0-1,-1-1 1,1 1-1,0 0 1,0 0 0,0 0-1,1 0 599,-1-41-3660,-1 29 2437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7A0407-2285-47CE-9661-61C092308A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B0F3B-BCE6-49C6-93CC-6A62CC2CAF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7F0E384-3FA7-4F3E-828E-5CE5D0C449EF}" type="datetimeFigureOut">
              <a:rPr lang="en-US"/>
              <a:pPr>
                <a:defRPr/>
              </a:pPr>
              <a:t>11/7/2022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1E397BF-77B8-4009-9822-B3C696724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70FBE64-9924-4421-87AD-FE2071672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D688-E9BF-4DA8-89D5-08E043755F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91A96-1343-4F72-9E22-6C64E4E72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B31C964-5828-4524-A371-0E1E11CDD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E873930-4984-4231-8660-C7FD4BFB4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B517006-5E7E-459C-9130-682643E6E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412303A-F2B0-48BB-95DD-567835724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 eaLnBrk="1" hangingPunct="1"/>
            <a:fld id="{C8D54022-BC72-4F9C-90D1-9E28BDA284A5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1</a:t>
            </a:fld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5C7E880A-B1D5-4454-BB3E-FB1AE71CC8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D28DB84E-A1AA-4CAC-8FC9-22B8B8E77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D3E5-A575-4FEB-BF3B-21D03B67C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13-04-2012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A058-0EC4-4A2B-A713-5F867AD00F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Prof.Robinson Paul , BVM Engineering College , V.V.Nagar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CDE6-9442-4F67-ACCD-9AB9CC327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631ED0-846E-4A35-8635-C41B83990261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07286B35-E4C0-4301-9C83-F590ABF18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AC9A147-0DCE-458C-AC57-56B2AB813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AA5703-60FD-46C5-8C36-92E326046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D10AB2-7655-4499-9045-AF134C0919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C647695-3E37-4316-8141-2535873266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0DC4F-4A1F-4011-A7DE-9DB45159F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3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42B6EA-3849-430E-BFC3-8A92D626A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2708D1-DEC7-4CD0-B13D-81B83395F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9FD3D-E52C-4FFC-84B4-AED4DBAF2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B7370-CB29-4F0E-977C-2913E1192A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04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011FFD-C99B-4F2C-9589-D6D8C185D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0EDB5-B414-4F29-8682-0207B0D6C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781A77-9281-4EF2-8FEC-048ED8364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B6897-8ACB-4748-B080-4CA06DE79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96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2D8069-5590-4A8D-80CA-4537EA844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9/17/2022</a:t>
            </a:r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FC7484-5692-4EAA-9020-61B6DACE1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08DD38-39A1-4E13-A721-10E4686E4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B4C29DE-80BB-4C99-BA2A-6460A0DAC98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558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6A0796-C2B4-4982-AD26-1CE414D474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705B6D-1111-46DD-840D-28EAC53BBF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8B296E-E0FD-454F-B953-FDA9CB040D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2449E-FE85-4188-ACC0-C435E3D87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33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479B4-473B-4A83-8DC4-01D8D750C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05540-E3BF-4118-8A97-D9ABD29230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4C093E-D359-4BF5-851F-9A6AE7B2D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4F99E-881E-4089-B889-337B69A44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5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A28E69-4468-4B03-BC80-667862683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2E0561-1AC4-44FF-A032-F66F8FFAE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CCB9D1-59F2-4329-9AED-01EA879A2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08A94-3BAC-40FA-A846-F146513FE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6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FF4999-F568-4C91-ADAC-211D40E4B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14314D-46F7-42AB-93F2-ABDD04EA49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8A32E3-2733-4AF2-868F-92E533F85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217AD-4231-48B9-A0C3-6C3FF8D21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2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9D807E-2B79-4437-BCCA-55B947287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46012F-7894-4D68-A32E-13C875553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B8C163-611D-4039-A6EC-697034CEC5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C195E-FFA1-490F-B1C1-4C1858B9D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89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0FA0B-860E-4476-8F7E-B489D0981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DCED2-A585-4D96-8772-B51694DC16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F4DA8-6A1B-4C3C-9699-0D4B15CB1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54BE3-D825-4765-B3D0-D54E930C67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00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B9E90-D3B9-46B2-8547-090A6D38FA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0FC27-E8F7-4071-8344-539171E2A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5B3DE-18E9-4623-BA4F-59FCFC139F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1145-4667-4761-8055-48E00AF3B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4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5C82E7-ED83-4AF5-907E-E680892D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15B6A9-FF4B-4AE3-AEA4-0472D34DC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71BEB37-92ED-44CC-A90C-073A6D6DED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9/17/2022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8AC70565-BFE8-43A9-8ACE-F713F0DEA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6A797B4-DCC2-41F9-BF66-2154F317AD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  <a:cs typeface="+mn-cs"/>
              </a:defRPr>
            </a:lvl1pPr>
          </a:lstStyle>
          <a:p>
            <a:pPr>
              <a:defRPr/>
            </a:pPr>
            <a:fld id="{67F97804-29EA-4F56-AABD-CD878374E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785402F2-AC00-41BB-BEC3-049CEEE3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F287A739-D121-406F-BFFD-84506713D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4.png"/><Relationship Id="rId7" Type="http://schemas.openxmlformats.org/officeDocument/2006/relationships/image" Target="../media/image5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30.png"/><Relationship Id="rId4" Type="http://schemas.openxmlformats.org/officeDocument/2006/relationships/customXml" Target="../ink/ink1.xml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F386120-C8BD-4C38-BAC2-BC4454FD1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696200" cy="1295400"/>
          </a:xfrm>
        </p:spPr>
        <p:txBody>
          <a:bodyPr/>
          <a:lstStyle/>
          <a:p>
            <a:pPr algn="ctr" rtl="1" eaLnBrk="1" hangingPunct="1">
              <a:defRPr/>
            </a:pPr>
            <a:r>
              <a:rPr lang="en-US" altLang="en-US" dirty="0"/>
              <a:t>Digital Electronics</a:t>
            </a:r>
            <a:br>
              <a:rPr lang="en-US" altLang="en-US" dirty="0"/>
            </a:br>
            <a:r>
              <a:rPr lang="en-US" altLang="en-US" dirty="0"/>
              <a:t>logic families</a:t>
            </a:r>
            <a:endParaRPr lang="en-US" altLang="en-US" dirty="0">
              <a:latin typeface="+mn-lt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05EFB15-33D7-4896-88FC-75A75BDEBC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705600" cy="2286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990000"/>
                </a:solidFill>
              </a:rPr>
              <a:t>Nasser Mozayani</a:t>
            </a:r>
          </a:p>
          <a:p>
            <a:pPr eaLnBrk="1" hangingPunct="1"/>
            <a:r>
              <a:rPr lang="en-US" altLang="en-US" sz="2000">
                <a:solidFill>
                  <a:srgbClr val="990000"/>
                </a:solidFill>
                <a:latin typeface="Lucida Console" panose="020B0609040504020204" pitchFamily="49" charset="0"/>
              </a:rPr>
              <a:t>School of Computer Engineering</a:t>
            </a:r>
          </a:p>
          <a:p>
            <a:pPr eaLnBrk="1" hangingPunct="1"/>
            <a:r>
              <a:rPr lang="en-US" altLang="en-US" sz="2000">
                <a:solidFill>
                  <a:srgbClr val="990000"/>
                </a:solidFill>
                <a:latin typeface="Lucida Console" panose="020B0609040504020204" pitchFamily="49" charset="0"/>
              </a:rPr>
              <a:t>Iran University of Science and Technology</a:t>
            </a:r>
            <a:endParaRPr lang="en-US" altLang="en-US" sz="2000">
              <a:latin typeface="Lucida Console" panose="020B0609040504020204" pitchFamily="49" charset="0"/>
            </a:endParaRP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48695A4E-6040-4327-A444-2D7D238F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06538"/>
            <a:ext cx="4191000" cy="321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42B58F76-1544-40CF-92D4-278E2BB82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79BDD98C-0001-48C5-83D3-CCBE128072D6}" type="slidenum">
              <a:rPr lang="en-US" altLang="en-US" smtClean="0">
                <a:latin typeface="Verdana" panose="020B0604030504040204" pitchFamily="34" charset="0"/>
              </a:rPr>
              <a:pPr/>
              <a:t>10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7BDB2E-06C3-49F9-B6B8-711206B0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>
              <a:defRPr/>
            </a:pPr>
            <a:r>
              <a:rPr lang="en-IN" dirty="0"/>
              <a:t>DTL NAND Gate</a:t>
            </a:r>
          </a:p>
        </p:txBody>
      </p:sp>
      <p:sp>
        <p:nvSpPr>
          <p:cNvPr id="15365" name="Content Placeholder 1">
            <a:extLst>
              <a:ext uri="{FF2B5EF4-FFF2-40B4-BE49-F238E27FC236}">
                <a16:creationId xmlns:a16="http://schemas.microsoft.com/office/drawing/2014/main" id="{BDCFE79A-9516-49F6-A870-AE35EAFAF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017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/>
              <a:t>Improved NAND gate: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B35CF-2388-45C2-A92B-0ED329B0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524375"/>
            <a:ext cx="68389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B12206-F3DF-460C-B720-6F506C62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5046663"/>
            <a:ext cx="712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89977-CC28-4737-A148-7BB55694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5522913"/>
            <a:ext cx="72104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B43DE9AB-5093-474A-B336-3D72AC910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AE1A8E9A-0B8B-4CDF-A16C-97C41662AFFC}" type="slidenum">
              <a:rPr lang="en-US" altLang="en-US" smtClean="0">
                <a:latin typeface="Verdana" panose="020B0604030504040204" pitchFamily="34" charset="0"/>
              </a:rPr>
              <a:pPr/>
              <a:t>11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8D238-C70A-4D45-9517-4B6DFE6D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>
              <a:defRPr/>
            </a:pPr>
            <a:r>
              <a:rPr lang="en-IN" dirty="0"/>
              <a:t>Why TTL?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47AF6A1B-E14E-4F46-AB46-953CC9311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0099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>
            <a:extLst>
              <a:ext uri="{FF2B5EF4-FFF2-40B4-BE49-F238E27FC236}">
                <a16:creationId xmlns:a16="http://schemas.microsoft.com/office/drawing/2014/main" id="{4449B81C-0A63-4C7A-87C5-DB29B1B0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4149725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FD212321-DF19-424E-AE52-387CAFF99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FE0FC762-5A7D-40BF-8D3F-DC7EACA4BD4D}" type="slidenum">
              <a:rPr lang="en-US" altLang="en-US" smtClean="0">
                <a:latin typeface="Verdana" panose="020B0604030504040204" pitchFamily="34" charset="0"/>
              </a:rPr>
              <a:pPr/>
              <a:t>12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BAE0AC-C2CE-405D-B204-930A79A7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>
              <a:defRPr/>
            </a:pPr>
            <a:r>
              <a:rPr lang="en-IN" dirty="0"/>
              <a:t>Basic TTL Gate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A57F166F-57D5-4173-91D9-951E453B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43000"/>
            <a:ext cx="472440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0B224-078C-4633-B1FB-0FC74834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676400"/>
            <a:ext cx="26193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808F0-EEC1-4DEF-9619-CF8C86DE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4354513"/>
            <a:ext cx="24193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A4A2FE3D-C252-48FC-BAF1-23F4C9A90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5D2BD754-225A-4ADB-8DA8-3C10665919B2}" type="slidenum">
              <a:rPr lang="en-US" altLang="en-US" smtClean="0">
                <a:latin typeface="Verdana" panose="020B0604030504040204" pitchFamily="34" charset="0"/>
              </a:rPr>
              <a:pPr/>
              <a:t>13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DAEB4-10F6-4A0E-BF45-FAC59A1B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>
              <a:defRPr/>
            </a:pPr>
            <a:r>
              <a:rPr lang="en-IN" dirty="0"/>
              <a:t>TTL switching speed </a:t>
            </a:r>
            <a:r>
              <a:rPr lang="en-IN" dirty="0" err="1"/>
              <a:t>t</a:t>
            </a:r>
            <a:r>
              <a:rPr lang="en-IN" baseline="-25000" dirty="0" err="1"/>
              <a:t>PLH</a:t>
            </a:r>
            <a:endParaRPr lang="en-IN" baseline="-25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71D1FC-E821-47EF-B20D-89A88FCF1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52550"/>
            <a:ext cx="3200400" cy="1276350"/>
          </a:xfrm>
        </p:spPr>
        <p:txBody>
          <a:bodyPr/>
          <a:lstStyle/>
          <a:p>
            <a:r>
              <a:rPr lang="en-US" altLang="en-US" sz="2000"/>
              <a:t>The depletion capacitance of Q1 EB junction must discharge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7590E15-1F12-4018-95B7-E235353155E6}"/>
              </a:ext>
            </a:extLst>
          </p:cNvPr>
          <p:cNvSpPr txBox="1">
            <a:spLocks/>
          </p:cNvSpPr>
          <p:nvPr/>
        </p:nvSpPr>
        <p:spPr bwMode="auto">
          <a:xfrm>
            <a:off x="495300" y="2951163"/>
            <a:ext cx="2857500" cy="12779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2000" kern="0" dirty="0"/>
              <a:t>Base charge must be removed from the saturated Qs and </a:t>
            </a:r>
            <a:r>
              <a:rPr lang="en-US" sz="2000" kern="0" dirty="0" err="1"/>
              <a:t>Qo</a:t>
            </a:r>
            <a:endParaRPr lang="en-US" sz="2000" kern="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AA5B341-86D2-4A94-ABDF-445C754CDCEF}"/>
              </a:ext>
            </a:extLst>
          </p:cNvPr>
          <p:cNvSpPr txBox="1">
            <a:spLocks/>
          </p:cNvSpPr>
          <p:nvPr/>
        </p:nvSpPr>
        <p:spPr bwMode="auto">
          <a:xfrm>
            <a:off x="458788" y="4867275"/>
            <a:ext cx="2741612" cy="12779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2000" kern="0" dirty="0"/>
              <a:t>The capacitive load must be charged to V</a:t>
            </a:r>
            <a:r>
              <a:rPr lang="en-US" sz="2000" kern="0" baseline="-25000" dirty="0"/>
              <a:t>CC</a:t>
            </a:r>
          </a:p>
        </p:txBody>
      </p:sp>
      <p:pic>
        <p:nvPicPr>
          <p:cNvPr id="18439" name="Picture 5">
            <a:extLst>
              <a:ext uri="{FF2B5EF4-FFF2-40B4-BE49-F238E27FC236}">
                <a16:creationId xmlns:a16="http://schemas.microsoft.com/office/drawing/2014/main" id="{26792105-0EA8-4617-B582-82BA30EF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82688"/>
            <a:ext cx="4681538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6D0C9-D5A4-4E9C-B5F0-B35D21DA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09950"/>
            <a:ext cx="110013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3A73A8ED-08F5-4407-B215-CB2D11CFFA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2ABB4D4F-4577-4428-A020-06137A6CCDFD}" type="slidenum">
              <a:rPr lang="en-US" altLang="en-US" smtClean="0">
                <a:latin typeface="Verdana" panose="020B0604030504040204" pitchFamily="34" charset="0"/>
              </a:rPr>
              <a:pPr/>
              <a:t>14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EDD55-7692-46D8-85E5-323C4C56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>
              <a:defRPr/>
            </a:pPr>
            <a:r>
              <a:rPr lang="en-IN" dirty="0"/>
              <a:t>TTL switching speed </a:t>
            </a:r>
            <a:r>
              <a:rPr lang="en-IN" dirty="0" err="1"/>
              <a:t>t</a:t>
            </a:r>
            <a:r>
              <a:rPr lang="en-IN" baseline="-25000" dirty="0" err="1"/>
              <a:t>PLH</a:t>
            </a:r>
            <a:endParaRPr lang="en-IN" baseline="-25000" dirty="0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ED6EB2DF-A28F-404F-93F5-9D64B490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3718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>
            <a:extLst>
              <a:ext uri="{FF2B5EF4-FFF2-40B4-BE49-F238E27FC236}">
                <a16:creationId xmlns:a16="http://schemas.microsoft.com/office/drawing/2014/main" id="{7E9F1CDA-1393-42D9-A7E2-14142F37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82688"/>
            <a:ext cx="4681538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7">
            <a:extLst>
              <a:ext uri="{FF2B5EF4-FFF2-40B4-BE49-F238E27FC236}">
                <a16:creationId xmlns:a16="http://schemas.microsoft.com/office/drawing/2014/main" id="{95D0AEFE-BA91-484B-8B7D-17D4A1BA6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09950"/>
            <a:ext cx="110013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">
            <a:extLst>
              <a:ext uri="{FF2B5EF4-FFF2-40B4-BE49-F238E27FC236}">
                <a16:creationId xmlns:a16="http://schemas.microsoft.com/office/drawing/2014/main" id="{E40DAB7D-3C4F-4FCA-9B33-C750F23C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222875"/>
            <a:ext cx="63817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69409753-5F2B-4614-BA87-59D32DD3EC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63FEFC0-5B3C-44E2-93D4-4BF14435819C}" type="slidenum">
              <a:rPr lang="en-US" altLang="en-US" smtClean="0">
                <a:latin typeface="Verdana" panose="020B0604030504040204" pitchFamily="34" charset="0"/>
              </a:rPr>
              <a:pPr/>
              <a:t>15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091C25-2F1F-4123-B8E5-F849892B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>
              <a:defRPr/>
            </a:pPr>
            <a:r>
              <a:rPr lang="en-IN" dirty="0"/>
              <a:t>TTL with active Pullup</a:t>
            </a:r>
            <a:endParaRPr lang="en-IN" baseline="-25000" dirty="0"/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DAE1073D-C877-4369-BFF2-46CEF812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295400"/>
            <a:ext cx="6943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5CA37-ECA4-4E2F-B003-3095245D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429000"/>
            <a:ext cx="46767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">
            <a:extLst>
              <a:ext uri="{FF2B5EF4-FFF2-40B4-BE49-F238E27FC236}">
                <a16:creationId xmlns:a16="http://schemas.microsoft.com/office/drawing/2014/main" id="{4617DF9C-CBFF-4D23-8EA0-F4F72E32E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68375"/>
            <a:ext cx="885825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>
            <a:extLst>
              <a:ext uri="{FF2B5EF4-FFF2-40B4-BE49-F238E27FC236}">
                <a16:creationId xmlns:a16="http://schemas.microsoft.com/office/drawing/2014/main" id="{94C7654A-869C-45A7-893B-6CE18554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771650"/>
            <a:ext cx="4905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A375A-1C12-4525-B322-C74091470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79700"/>
            <a:ext cx="24241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21A26E02-F26B-4EB1-A95B-54FDD982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84263"/>
            <a:ext cx="4648200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692EB160-2697-484D-AE71-D013564002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9F676DB9-D7F6-41B6-8F7B-5FA884953FBF}" type="slidenum">
              <a:rPr lang="en-US" altLang="en-US" smtClean="0">
                <a:latin typeface="Verdana" panose="020B0604030504040204" pitchFamily="34" charset="0"/>
              </a:rPr>
              <a:pPr/>
              <a:t>16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DCBB29-BDA5-49DB-B154-F3FA89C2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>
              <a:defRPr/>
            </a:pPr>
            <a:r>
              <a:rPr lang="en-IN" dirty="0"/>
              <a:t>TTL with active Pullup</a:t>
            </a:r>
            <a:endParaRPr lang="en-IN" baseline="-25000" dirty="0"/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23A685EA-8536-4F5A-AB40-B210D30C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3200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42FCB-F84E-41D0-A5BD-83CB7F97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395788"/>
            <a:ext cx="3903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/>
              <a:t>But there is problem with low output:</a:t>
            </a:r>
          </a:p>
          <a:p>
            <a:r>
              <a:rPr lang="en-US" altLang="en-US"/>
              <a:t>V</a:t>
            </a:r>
            <a:r>
              <a:rPr lang="en-US" altLang="en-US" baseline="-25000"/>
              <a:t>BE</a:t>
            </a:r>
            <a:r>
              <a:rPr lang="en-US" altLang="en-US"/>
              <a:t>(Qp)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6F0EA-D74F-4DDC-B70A-26E61C107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0" y="4019550"/>
            <a:ext cx="504825" cy="368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3811B-2D86-468E-95DD-C9620115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3244850"/>
            <a:ext cx="504825" cy="368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B2AC99-E92C-4B7D-8F7B-474F3BCB5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2643188"/>
            <a:ext cx="504825" cy="3698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0D8F7-3A6E-4F61-B9B3-8840F9ABB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0" y="3303588"/>
            <a:ext cx="504825" cy="368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5E4E4D-0D11-438D-A54F-740BFAF73DFE}"/>
              </a:ext>
            </a:extLst>
          </p:cNvPr>
          <p:cNvSpPr/>
          <p:nvPr/>
        </p:nvSpPr>
        <p:spPr>
          <a:xfrm>
            <a:off x="7793038" y="2643188"/>
            <a:ext cx="588962" cy="6604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27FD-FF8D-44F9-9BAC-45BA505C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TTL with Totem Pole output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5732C181-80FD-4650-A5EE-8C6C6E2EA2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55CAD1A4-CE2B-464E-AEEE-7D2D497EFD04}" type="slidenum">
              <a:rPr lang="en-US" altLang="en-US" smtClean="0">
                <a:latin typeface="Verdana" panose="020B0604030504040204" pitchFamily="34" charset="0"/>
              </a:rPr>
              <a:pPr/>
              <a:t>17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FCFD8CC1-02BA-46CC-BA19-0EA4B3CB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841375"/>
            <a:ext cx="5227637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C42048A-0757-4187-A1AA-27E48AE1A042}"/>
              </a:ext>
            </a:extLst>
          </p:cNvPr>
          <p:cNvSpPr/>
          <p:nvPr/>
        </p:nvSpPr>
        <p:spPr>
          <a:xfrm>
            <a:off x="5562600" y="3530600"/>
            <a:ext cx="1066800" cy="6604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TextBox 8">
            <a:extLst>
              <a:ext uri="{FF2B5EF4-FFF2-40B4-BE49-F238E27FC236}">
                <a16:creationId xmlns:a16="http://schemas.microsoft.com/office/drawing/2014/main" id="{BBEAAAAE-3860-4CAE-8303-025EDAB3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5353050"/>
            <a:ext cx="506412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0.0</a:t>
            </a:r>
          </a:p>
        </p:txBody>
      </p:sp>
      <p:sp>
        <p:nvSpPr>
          <p:cNvPr id="23559" name="TextBox 9">
            <a:extLst>
              <a:ext uri="{FF2B5EF4-FFF2-40B4-BE49-F238E27FC236}">
                <a16:creationId xmlns:a16="http://schemas.microsoft.com/office/drawing/2014/main" id="{A7A4AAD9-BEB2-47AA-A0E9-00A83AF5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91000"/>
            <a:ext cx="504825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0.7</a:t>
            </a:r>
          </a:p>
        </p:txBody>
      </p:sp>
      <p:sp>
        <p:nvSpPr>
          <p:cNvPr id="23560" name="TextBox 10">
            <a:extLst>
              <a:ext uri="{FF2B5EF4-FFF2-40B4-BE49-F238E27FC236}">
                <a16:creationId xmlns:a16="http://schemas.microsoft.com/office/drawing/2014/main" id="{D96BF606-3E02-4CB6-9BF9-6FBDEDCED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3173413"/>
            <a:ext cx="504825" cy="368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0.9</a:t>
            </a:r>
          </a:p>
        </p:txBody>
      </p:sp>
      <p:sp>
        <p:nvSpPr>
          <p:cNvPr id="23561" name="TextBox 11">
            <a:extLst>
              <a:ext uri="{FF2B5EF4-FFF2-40B4-BE49-F238E27FC236}">
                <a16:creationId xmlns:a16="http://schemas.microsoft.com/office/drawing/2014/main" id="{91ED4FAD-951D-4697-82A3-45C1BCEC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838" y="4297363"/>
            <a:ext cx="506412" cy="368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EC4BA1E-2043-4131-845C-06F0C2976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IN" altLang="en-US" sz="2400" b="1" i="1">
                <a:solidFill>
                  <a:srgbClr val="997300"/>
                </a:solidFill>
                <a:latin typeface="Garamond" panose="02020404030301010803" pitchFamily="18" charset="0"/>
              </a:rPr>
              <a:t>        Sinking                                           Sourcing</a:t>
            </a:r>
            <a:br>
              <a:rPr lang="en-IN" altLang="en-US" sz="2400" b="1" i="1">
                <a:solidFill>
                  <a:srgbClr val="997300"/>
                </a:solidFill>
                <a:latin typeface="Garamond" panose="02020404030301010803" pitchFamily="18" charset="0"/>
              </a:rPr>
            </a:br>
            <a:endParaRPr lang="en-US" altLang="ko-KR" sz="2400" b="1">
              <a:solidFill>
                <a:srgbClr val="997300"/>
              </a:solidFill>
              <a:latin typeface="Times New Roman" panose="02020603050405020304" pitchFamily="18" charset="0"/>
              <a:ea typeface="굴림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4579" name="Slide Number Placeholder 11">
            <a:extLst>
              <a:ext uri="{FF2B5EF4-FFF2-40B4-BE49-F238E27FC236}">
                <a16:creationId xmlns:a16="http://schemas.microsoft.com/office/drawing/2014/main" id="{9ED08D50-83CF-47E3-83F4-718079F5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93E563CE-F9A8-468E-B506-AF09981AF720}" type="slidenum">
              <a:rPr lang="en-US" altLang="en-US" smtClean="0">
                <a:latin typeface="Verdana" panose="020B0604030504040204" pitchFamily="34" charset="0"/>
              </a:rPr>
              <a:pPr/>
              <a:t>18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0E6AA-2A13-43D1-A633-615FEBBDC645}"/>
              </a:ext>
            </a:extLst>
          </p:cNvPr>
          <p:cNvSpPr/>
          <p:nvPr/>
        </p:nvSpPr>
        <p:spPr>
          <a:xfrm>
            <a:off x="5943600" y="4191000"/>
            <a:ext cx="2133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Figure : 2</a:t>
            </a:r>
            <a:endParaRPr lang="en-IN" dirty="0"/>
          </a:p>
        </p:txBody>
      </p:sp>
      <p:pic>
        <p:nvPicPr>
          <p:cNvPr id="24581" name="Picture 2" descr="G:\bvm\Academic 2012-13 P1\Advance Electronics\Logic Families\SimplifiedSourcing.jpg">
            <a:extLst>
              <a:ext uri="{FF2B5EF4-FFF2-40B4-BE49-F238E27FC236}">
                <a16:creationId xmlns:a16="http://schemas.microsoft.com/office/drawing/2014/main" id="{B4C2F7DC-9C20-436E-A35B-FF09FE9B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31242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2" descr="G:\bvm\Academic 2012-13 P1\Advance Electronics\Logic Families\SimplifiedSinking.jpg">
            <a:extLst>
              <a:ext uri="{FF2B5EF4-FFF2-40B4-BE49-F238E27FC236}">
                <a16:creationId xmlns:a16="http://schemas.microsoft.com/office/drawing/2014/main" id="{A3CBEC1F-6C5A-4EDB-8879-7FC7E557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4290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233FAC-CDF9-4DA1-A1C2-9A37C9AEB78E}"/>
              </a:ext>
            </a:extLst>
          </p:cNvPr>
          <p:cNvSpPr/>
          <p:nvPr/>
        </p:nvSpPr>
        <p:spPr>
          <a:xfrm>
            <a:off x="838200" y="4191000"/>
            <a:ext cx="2133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Figure : 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E3D13-3722-4AC2-8A5E-6AE4F65650B8}"/>
              </a:ext>
            </a:extLst>
          </p:cNvPr>
          <p:cNvSpPr/>
          <p:nvPr/>
        </p:nvSpPr>
        <p:spPr>
          <a:xfrm>
            <a:off x="566738" y="5021263"/>
            <a:ext cx="8153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IN" dirty="0">
                <a:latin typeface="+mn-lt"/>
                <a:cs typeface="Times New Roman" pitchFamily="18" charset="0"/>
              </a:rPr>
              <a:t>The combination of Q</a:t>
            </a:r>
            <a:r>
              <a:rPr lang="en-IN" baseline="-25000" dirty="0">
                <a:latin typeface="+mn-lt"/>
                <a:cs typeface="Times New Roman" pitchFamily="18" charset="0"/>
              </a:rPr>
              <a:t>P</a:t>
            </a:r>
            <a:r>
              <a:rPr lang="en-IN" dirty="0">
                <a:latin typeface="+mn-lt"/>
                <a:cs typeface="Times New Roman" pitchFamily="18" charset="0"/>
              </a:rPr>
              <a:t> and Q</a:t>
            </a:r>
            <a:r>
              <a:rPr lang="en-IN" baseline="-25000" dirty="0">
                <a:latin typeface="+mn-lt"/>
                <a:cs typeface="Times New Roman" pitchFamily="18" charset="0"/>
              </a:rPr>
              <a:t>O</a:t>
            </a:r>
            <a:r>
              <a:rPr lang="en-IN" dirty="0">
                <a:latin typeface="+mn-lt"/>
                <a:cs typeface="Times New Roman" pitchFamily="18" charset="0"/>
              </a:rPr>
              <a:t> working as a push-pull transistor pair has the ability to either </a:t>
            </a:r>
            <a:r>
              <a:rPr lang="en-IN" i="1" dirty="0">
                <a:latin typeface="+mn-lt"/>
                <a:cs typeface="Times New Roman" pitchFamily="18" charset="0"/>
              </a:rPr>
              <a:t>source current from VCC via the output terminal and into a load, or to sink current to GND via the output terminal from a load</a:t>
            </a:r>
            <a:r>
              <a:rPr lang="en-IN" dirty="0">
                <a:latin typeface="+mn-lt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7">
            <a:extLst>
              <a:ext uri="{FF2B5EF4-FFF2-40B4-BE49-F238E27FC236}">
                <a16:creationId xmlns:a16="http://schemas.microsoft.com/office/drawing/2014/main" id="{B487DFAB-90A7-4BA8-ACD3-F0B4E0A3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736D92FE-E0C4-421E-9936-7FEE970F5AA2}" type="slidenum">
              <a:rPr lang="en-US" altLang="en-US" smtClean="0">
                <a:latin typeface="Verdana" panose="020B0604030504040204" pitchFamily="34" charset="0"/>
              </a:rPr>
              <a:pPr/>
              <a:t>19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25603" name="Picture 2" descr="G:\bvm\Academic 2012-13 P1\Advance Electronics\Logic Families\SimplifiedSinking.jpg">
            <a:extLst>
              <a:ext uri="{FF2B5EF4-FFF2-40B4-BE49-F238E27FC236}">
                <a16:creationId xmlns:a16="http://schemas.microsoft.com/office/drawing/2014/main" id="{329D3754-72DE-4314-B4A4-EDA5CF75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4290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2" descr="G:\bvm\Academic 2012-13 P1\Advance Electronics\Logic Families\NOTGate_SteeringFullCircuit_HIGHWithLoad (1).jpg">
            <a:extLst>
              <a:ext uri="{FF2B5EF4-FFF2-40B4-BE49-F238E27FC236}">
                <a16:creationId xmlns:a16="http://schemas.microsoft.com/office/drawing/2014/main" id="{2327D554-0590-4368-B12F-079E9FC4E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56546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CEC926B-84DF-4C1B-90BA-864CFB4ABAAB}"/>
              </a:ext>
            </a:extLst>
          </p:cNvPr>
          <p:cNvSpPr txBox="1">
            <a:spLocks/>
          </p:cNvSpPr>
          <p:nvPr/>
        </p:nvSpPr>
        <p:spPr>
          <a:xfrm>
            <a:off x="457200" y="217488"/>
            <a:ext cx="8229600" cy="6858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0080" lvl="1" indent="-246888" algn="ctr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itchFamily="18" charset="0"/>
              </a:rPr>
              <a:t>TTL Totem pole sinking</a:t>
            </a:r>
            <a:endParaRPr lang="en-IN" sz="1200" kern="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7002894E-F62C-4091-875F-8F1E404567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8FCEFED6-A32D-4420-BC14-57A67471441F}" type="slidenum">
              <a:rPr lang="en-US" altLang="en-US" smtClean="0">
                <a:latin typeface="Verdana" panose="020B0604030504040204" pitchFamily="34" charset="0"/>
              </a:rPr>
              <a:pPr/>
              <a:t>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B47F27-9A06-48FE-8AF0-03096EC7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Diode Logic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70E7C1AF-C131-41EA-8015-73F4601C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417638"/>
            <a:ext cx="6429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6F4B507C-5C98-423E-B642-FD51C3F5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08450"/>
            <a:ext cx="72961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8">
            <a:extLst>
              <a:ext uri="{FF2B5EF4-FFF2-40B4-BE49-F238E27FC236}">
                <a16:creationId xmlns:a16="http://schemas.microsoft.com/office/drawing/2014/main" id="{D2B2F1D3-65E8-4FDF-ADA6-3E524646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78EFB9C-662E-4653-80EA-0F1A12133354}" type="slidenum">
              <a:rPr lang="en-US" altLang="en-US" smtClean="0">
                <a:latin typeface="Verdana" panose="020B0604030504040204" pitchFamily="34" charset="0"/>
              </a:rPr>
              <a:pPr/>
              <a:t>20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26627" name="Picture 2" descr="G:\bvm\Academic 2012-13 P1\Advance Electronics\Logic Families\SimplifiedSourcing.jpg">
            <a:extLst>
              <a:ext uri="{FF2B5EF4-FFF2-40B4-BE49-F238E27FC236}">
                <a16:creationId xmlns:a16="http://schemas.microsoft.com/office/drawing/2014/main" id="{C49DD7C0-9D64-4537-AB3C-84CCF8A55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2743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2" descr="G:\bvm\Academic 2012-13 P1\Advance Electronics\Logic Families\NOTGate_SteeringFullCircuit_LOWWithLoad.jpg">
            <a:extLst>
              <a:ext uri="{FF2B5EF4-FFF2-40B4-BE49-F238E27FC236}">
                <a16:creationId xmlns:a16="http://schemas.microsoft.com/office/drawing/2014/main" id="{5CA5C4D5-3716-4BE1-A553-A689F3163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38400"/>
            <a:ext cx="57673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AD00C-8CBD-40AB-84A2-803E372B65CC}"/>
              </a:ext>
            </a:extLst>
          </p:cNvPr>
          <p:cNvSpPr txBox="1">
            <a:spLocks/>
          </p:cNvSpPr>
          <p:nvPr/>
        </p:nvSpPr>
        <p:spPr>
          <a:xfrm>
            <a:off x="457200" y="217488"/>
            <a:ext cx="8229600" cy="685800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40080" lvl="1" indent="-246888" algn="ctr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ko-KR" sz="28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 pitchFamily="18" charset="0"/>
              </a:rPr>
              <a:t>TTL Totem pole sourcing</a:t>
            </a:r>
            <a:endParaRPr lang="en-IN" sz="1200" kern="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4229-5A62-4DCC-996E-262FBEE9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Schottky</a:t>
            </a:r>
            <a:r>
              <a:rPr lang="en-US" dirty="0"/>
              <a:t> Transistor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558C8557-B530-40FD-A5FB-507B481B2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45E52DAC-1EB3-480D-A287-B483CC6D08D2}" type="slidenum">
              <a:rPr lang="en-US" altLang="en-US" smtClean="0">
                <a:latin typeface="Verdana" panose="020B0604030504040204" pitchFamily="34" charset="0"/>
              </a:rPr>
              <a:pPr/>
              <a:t>21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27652" name="Picture 8" descr="Schottky diode clamped to transistor">
            <a:extLst>
              <a:ext uri="{FF2B5EF4-FFF2-40B4-BE49-F238E27FC236}">
                <a16:creationId xmlns:a16="http://schemas.microsoft.com/office/drawing/2014/main" id="{D6A71135-7DCD-47E8-8020-47B63F75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295400"/>
            <a:ext cx="67818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105A-6F44-418A-B792-0D4CFE7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Schottky</a:t>
            </a:r>
            <a:r>
              <a:rPr lang="en-US" dirty="0"/>
              <a:t> TTL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A78A184C-68AC-434F-B94A-E7CD66C76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00D6E40E-71D2-40CD-AFA7-558B8C501D1D}" type="slidenum">
              <a:rPr lang="en-US" altLang="en-US" smtClean="0">
                <a:latin typeface="Verdana" panose="020B0604030504040204" pitchFamily="34" charset="0"/>
              </a:rPr>
              <a:pPr/>
              <a:t>22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28676" name="Picture 6" descr="https://ars.els-cdn.com/content/image/3-s2.0-B9780340645703500113-f09-06-9780340645703.gif">
            <a:extLst>
              <a:ext uri="{FF2B5EF4-FFF2-40B4-BE49-F238E27FC236}">
                <a16:creationId xmlns:a16="http://schemas.microsoft.com/office/drawing/2014/main" id="{1CFD4C43-F9FB-47AA-876B-FFB8B6A4F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71550"/>
            <a:ext cx="46577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42A-BF47-445D-8859-32C878AE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LOW POWER TTL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71B595DC-5BFD-4A54-9AA8-74566B3B0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47A3CE19-79AB-4C03-B72D-2D1B29BAB3C2}" type="slidenum">
              <a:rPr lang="en-US" altLang="en-US" smtClean="0">
                <a:latin typeface="Verdana" panose="020B0604030504040204" pitchFamily="34" charset="0"/>
              </a:rPr>
              <a:pPr/>
              <a:t>23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29700" name="Picture 2" descr="https://www.nutsvolts.com/uploads/wygwam/NV_0806_Marston_Figure04.jpg">
            <a:extLst>
              <a:ext uri="{FF2B5EF4-FFF2-40B4-BE49-F238E27FC236}">
                <a16:creationId xmlns:a16="http://schemas.microsoft.com/office/drawing/2014/main" id="{04CC322A-C715-4D25-9AAC-49B2A9EA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66813"/>
            <a:ext cx="5791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2">
            <a:extLst>
              <a:ext uri="{FF2B5EF4-FFF2-40B4-BE49-F238E27FC236}">
                <a16:creationId xmlns:a16="http://schemas.microsoft.com/office/drawing/2014/main" id="{9FDF05E3-17B8-4EE4-BC84-59818EED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76400"/>
            <a:ext cx="24082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/>
              <a:t>4k -&gt; 40k</a:t>
            </a:r>
          </a:p>
          <a:p>
            <a:r>
              <a:rPr lang="en-US" altLang="en-US"/>
              <a:t>1.6k -&gt;20k</a:t>
            </a:r>
          </a:p>
          <a:p>
            <a:r>
              <a:rPr lang="en-US" altLang="en-US"/>
              <a:t>1k -&gt; 12k</a:t>
            </a:r>
          </a:p>
          <a:p>
            <a:r>
              <a:rPr lang="en-US" altLang="en-US"/>
              <a:t>130 -&gt; 500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7D82-D716-47A9-997D-AAFD022A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Open collector TTL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40F75DCB-ED05-40DB-AF8A-45B3EDBACD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E703B33D-F8BF-4036-8554-7ABE052E4EE0}" type="slidenum">
              <a:rPr lang="en-US" altLang="en-US" smtClean="0">
                <a:latin typeface="Verdana" panose="020B0604030504040204" pitchFamily="34" charset="0"/>
              </a:rPr>
              <a:pPr/>
              <a:t>24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0724" name="Picture 4" descr="Transistor has one collector, one base, and two emitters, and in the circuit.">
            <a:extLst>
              <a:ext uri="{FF2B5EF4-FFF2-40B4-BE49-F238E27FC236}">
                <a16:creationId xmlns:a16="http://schemas.microsoft.com/office/drawing/2014/main" id="{1739C5AB-9E30-4F20-B0AC-17217FF4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55387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 descr="TTL Open Collector Gates Driving a Relay and Lamp">
            <a:extLst>
              <a:ext uri="{FF2B5EF4-FFF2-40B4-BE49-F238E27FC236}">
                <a16:creationId xmlns:a16="http://schemas.microsoft.com/office/drawing/2014/main" id="{FE1D7261-53DB-4EEF-8469-6AC94E5F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08413"/>
            <a:ext cx="33909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144F98-DAF7-4657-B32E-44DDFBB907A5}"/>
              </a:ext>
            </a:extLst>
          </p:cNvPr>
          <p:cNvSpPr/>
          <p:nvPr/>
        </p:nvSpPr>
        <p:spPr>
          <a:xfrm>
            <a:off x="990600" y="3294323"/>
            <a:ext cx="1385888" cy="1049077"/>
          </a:xfrm>
          <a:prstGeom prst="roundRect">
            <a:avLst/>
          </a:prstGeom>
          <a:solidFill>
            <a:srgbClr val="FF0000">
              <a:alpha val="12157"/>
            </a:srgbClr>
          </a:solidFill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6A0F7023-E87F-4E3A-B1AF-D0B63A4AF970}"/>
              </a:ext>
            </a:extLst>
          </p:cNvPr>
          <p:cNvSpPr/>
          <p:nvPr/>
        </p:nvSpPr>
        <p:spPr>
          <a:xfrm flipV="1">
            <a:off x="1004455" y="4342605"/>
            <a:ext cx="595745" cy="1524793"/>
          </a:xfrm>
          <a:prstGeom prst="bentArrow">
            <a:avLst>
              <a:gd name="adj1" fmla="val 25000"/>
              <a:gd name="adj2" fmla="val 38954"/>
              <a:gd name="adj3" fmla="val 25000"/>
              <a:gd name="adj4" fmla="val 437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D93D3-A418-4FE2-BEE5-A18383B879BD}"/>
              </a:ext>
            </a:extLst>
          </p:cNvPr>
          <p:cNvSpPr txBox="1"/>
          <p:nvPr/>
        </p:nvSpPr>
        <p:spPr>
          <a:xfrm>
            <a:off x="1600200" y="539168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Protection diodes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AD91-4AD4-46F1-A1A8-6B9C0819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Open collector TTL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F2D479FE-7F8C-4A87-A9F6-E7F1AF3988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03BEA491-4632-4A04-822F-E9EE86256085}" type="slidenum">
              <a:rPr lang="en-US" altLang="en-US" smtClean="0">
                <a:latin typeface="Verdana" panose="020B0604030504040204" pitchFamily="34" charset="0"/>
              </a:rPr>
              <a:pPr/>
              <a:t>25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2CB08340-57DC-45C1-8144-8B4A0C23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33438"/>
            <a:ext cx="2716213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>
            <a:extLst>
              <a:ext uri="{FF2B5EF4-FFF2-40B4-BE49-F238E27FC236}">
                <a16:creationId xmlns:a16="http://schemas.microsoft.com/office/drawing/2014/main" id="{B926E806-80EA-4B42-B37A-08B32598D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59309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83636-A1F2-49EC-AD90-CE9ACB79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19388"/>
            <a:ext cx="5440363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ECE9D-59D5-44AD-9BA8-6381754F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14850"/>
            <a:ext cx="50990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AD91-4AD4-46F1-A1A8-6B9C0819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Pull UP for interfacing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F2D479FE-7F8C-4A87-A9F6-E7F1AF3988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03BEA491-4632-4A04-822F-E9EE86256085}" type="slidenum">
              <a:rPr lang="en-US" altLang="en-US" smtClean="0">
                <a:latin typeface="Verdana" panose="020B0604030504040204" pitchFamily="34" charset="0"/>
              </a:rPr>
              <a:pPr/>
              <a:t>26</a:t>
            </a:fld>
            <a:endParaRPr lang="en-US" altLang="en-US">
              <a:latin typeface="Verdana" panose="020B0604030504040204" pitchFamily="34" charset="0"/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1BF71F8-EBB3-4301-9B20-FFC5B95AD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411587"/>
              </p:ext>
            </p:extLst>
          </p:nvPr>
        </p:nvGraphicFramePr>
        <p:xfrm>
          <a:off x="678872" y="1417638"/>
          <a:ext cx="3048000" cy="212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529">
                <a:tc>
                  <a:txBody>
                    <a:bodyPr/>
                    <a:lstStyle/>
                    <a:p>
                      <a:pPr algn="ctr"/>
                      <a:endParaRPr lang="en-IN" sz="1800" b="1" i="0" u="none" strike="noStrike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08"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IN" sz="1800" b="1" i="0" u="none" strike="noStrike" baseline="-25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OH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08"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IN" sz="1800" b="1" i="0" u="none" strike="noStrike" baseline="-25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OL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24"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IN" sz="1800" b="1" i="0" u="none" strike="noStrike" baseline="-25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IH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293"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IN" sz="1800" b="1" i="0" u="none" strike="noStrike" baseline="-2500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IL</a:t>
                      </a: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EC2901-C2FE-4596-A980-BD9F835DD67D}"/>
              </a:ext>
            </a:extLst>
          </p:cNvPr>
          <p:cNvSpPr/>
          <p:nvPr/>
        </p:nvSpPr>
        <p:spPr>
          <a:xfrm>
            <a:off x="707696" y="45112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400" baseline="-25000" dirty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altLang="ko-KR" sz="2400" baseline="-25000" dirty="0"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(min) - V</a:t>
            </a:r>
            <a:r>
              <a:rPr lang="en-US" altLang="ko-KR" sz="2400" baseline="-25000" dirty="0">
                <a:latin typeface="Times New Roman" pitchFamily="18" charset="0"/>
                <a:cs typeface="Times New Roman" pitchFamily="18" charset="0"/>
              </a:rPr>
              <a:t>IH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(min)</a:t>
            </a:r>
          </a:p>
          <a:p>
            <a:pPr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2400" baseline="-25000" dirty="0">
                <a:latin typeface="Times New Roman" pitchFamily="18" charset="0"/>
                <a:cs typeface="Times New Roman" pitchFamily="18" charset="0"/>
              </a:rPr>
              <a:t>NL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altLang="ko-KR" sz="2400" baseline="-25000" dirty="0"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(max) - V</a:t>
            </a:r>
            <a:r>
              <a:rPr lang="en-US" altLang="ko-KR" sz="2400" baseline="-25000" dirty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(max)</a:t>
            </a:r>
          </a:p>
          <a:p>
            <a:pPr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80C5B-CEC8-4940-8873-A7D034C2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85" y="2924175"/>
            <a:ext cx="440351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41664-F3E8-45F7-BE39-C1EB265D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295400"/>
            <a:ext cx="1162050" cy="23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2BA6-46F5-419D-82BB-AF10C828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Tri-state TTL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F22612DC-8FB9-4B4C-BB30-2B61610CB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2A644D05-2E3B-40C5-8387-9E21E922191A}" type="slidenum">
              <a:rPr lang="en-US" altLang="en-US" smtClean="0">
                <a:latin typeface="Verdana" panose="020B0604030504040204" pitchFamily="34" charset="0"/>
              </a:rPr>
              <a:pPr/>
              <a:t>27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2772" name="Picture 2" descr="\begin{figure}&#10;\begin{center}&#10;\epsfig{file=images/digdevimg9.eps}\end{center}\end{figure}">
            <a:extLst>
              <a:ext uri="{FF2B5EF4-FFF2-40B4-BE49-F238E27FC236}">
                <a16:creationId xmlns:a16="http://schemas.microsoft.com/office/drawing/2014/main" id="{543DE118-B838-421C-AFB6-39C5C74CD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89000"/>
            <a:ext cx="49530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7723A-DF87-48BD-853F-A9DA421D0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4876800"/>
            <a:ext cx="504825" cy="368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821D0-C266-437A-AFA4-99117C0C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4851400"/>
            <a:ext cx="504825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C53D3-56C2-44F0-A194-C08CF724B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78125"/>
            <a:ext cx="504825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5041A-42E9-46D3-8CA7-4D57CFF9F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67088"/>
            <a:ext cx="504825" cy="3698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5B7CF-B300-4622-80C0-2E903CA6E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8" y="3492500"/>
            <a:ext cx="620712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Hi-Z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F16B-3D7B-4944-9A74-27FD96ED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Squaring circuit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C8B546B9-92E5-402F-800D-09ED96A0FC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661A2B3-A135-469D-9A02-0E33B3638859}" type="slidenum">
              <a:rPr lang="en-US" altLang="en-US" smtClean="0">
                <a:latin typeface="Verdana" panose="020B0604030504040204" pitchFamily="34" charset="0"/>
              </a:rPr>
              <a:pPr/>
              <a:t>28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9B5B2016-F871-40FF-B4E2-1F34637E8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95438"/>
            <a:ext cx="3962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>
            <a:extLst>
              <a:ext uri="{FF2B5EF4-FFF2-40B4-BE49-F238E27FC236}">
                <a16:creationId xmlns:a16="http://schemas.microsoft.com/office/drawing/2014/main" id="{E78EE663-FEA7-415B-BDE6-73CBE4E9D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41425"/>
            <a:ext cx="4702175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2">
            <a:extLst>
              <a:ext uri="{FF2B5EF4-FFF2-40B4-BE49-F238E27FC236}">
                <a16:creationId xmlns:a16="http://schemas.microsoft.com/office/drawing/2014/main" id="{10F39501-55C2-4879-944A-D7471E1E3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54500"/>
            <a:ext cx="5619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DFB759-4640-4159-82AF-42E9A652133A}"/>
              </a:ext>
            </a:extLst>
          </p:cNvPr>
          <p:cNvCxnSpPr/>
          <p:nvPr/>
        </p:nvCxnSpPr>
        <p:spPr>
          <a:xfrm>
            <a:off x="5562600" y="2743200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7430D1-0841-4F26-ADCD-C25D5C3847E1}"/>
              </a:ext>
            </a:extLst>
          </p:cNvPr>
          <p:cNvCxnSpPr/>
          <p:nvPr/>
        </p:nvCxnSpPr>
        <p:spPr>
          <a:xfrm>
            <a:off x="5791200" y="2743200"/>
            <a:ext cx="1524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Cascading TTL (fan out)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29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0BEF2-C345-4F8A-B19B-4712121E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" y="1629304"/>
            <a:ext cx="4572000" cy="4402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AAA657-A4A0-4963-B575-ED8D4F176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9200"/>
            <a:ext cx="4009159" cy="43803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60EDE27-6885-4799-AED5-9FA9EE9D4216}"/>
                  </a:ext>
                </a:extLst>
              </p14:cNvPr>
              <p14:cNvContentPartPr/>
              <p14:nvPr/>
            </p14:nvContentPartPr>
            <p14:xfrm>
              <a:off x="1412422" y="1985815"/>
              <a:ext cx="2065320" cy="4085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60EDE27-6885-4799-AED5-9FA9EE9D42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3422" y="1977175"/>
                <a:ext cx="2082960" cy="41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817" name="Ink 34816">
                <a:extLst>
                  <a:ext uri="{FF2B5EF4-FFF2-40B4-BE49-F238E27FC236}">
                    <a16:creationId xmlns:a16="http://schemas.microsoft.com/office/drawing/2014/main" id="{85FA262E-B50C-44A3-A7BF-F54365CB7B56}"/>
                  </a:ext>
                </a:extLst>
              </p14:cNvPr>
              <p14:cNvContentPartPr/>
              <p14:nvPr/>
            </p14:nvContentPartPr>
            <p14:xfrm>
              <a:off x="2544982" y="1990135"/>
              <a:ext cx="1147680" cy="4176720"/>
            </p14:xfrm>
          </p:contentPart>
        </mc:Choice>
        <mc:Fallback xmlns="">
          <p:pic>
            <p:nvPicPr>
              <p:cNvPr id="34817" name="Ink 34816">
                <a:extLst>
                  <a:ext uri="{FF2B5EF4-FFF2-40B4-BE49-F238E27FC236}">
                    <a16:creationId xmlns:a16="http://schemas.microsoft.com/office/drawing/2014/main" id="{85FA262E-B50C-44A3-A7BF-F54365CB7B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5982" y="1981495"/>
                <a:ext cx="1165320" cy="41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818" name="Ink 34817">
                <a:extLst>
                  <a:ext uri="{FF2B5EF4-FFF2-40B4-BE49-F238E27FC236}">
                    <a16:creationId xmlns:a16="http://schemas.microsoft.com/office/drawing/2014/main" id="{A0F98D05-C4BC-4370-9440-BF7EA343D3CF}"/>
                  </a:ext>
                </a:extLst>
              </p14:cNvPr>
              <p14:cNvContentPartPr/>
              <p14:nvPr/>
            </p14:nvContentPartPr>
            <p14:xfrm>
              <a:off x="3661702" y="1467775"/>
              <a:ext cx="3483000" cy="4613040"/>
            </p14:xfrm>
          </p:contentPart>
        </mc:Choice>
        <mc:Fallback xmlns="">
          <p:pic>
            <p:nvPicPr>
              <p:cNvPr id="34818" name="Ink 34817">
                <a:extLst>
                  <a:ext uri="{FF2B5EF4-FFF2-40B4-BE49-F238E27FC236}">
                    <a16:creationId xmlns:a16="http://schemas.microsoft.com/office/drawing/2014/main" id="{A0F98D05-C4BC-4370-9440-BF7EA343D3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3062" y="1458775"/>
                <a:ext cx="3500640" cy="46306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2EA67695-FF78-4457-905C-2399F6958339}"/>
              </a:ext>
            </a:extLst>
          </p:cNvPr>
          <p:cNvSpPr txBox="1"/>
          <p:nvPr/>
        </p:nvSpPr>
        <p:spPr>
          <a:xfrm>
            <a:off x="124126" y="1412394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output is low: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25F3923E-C254-4C07-85B4-90C12F6272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AC0D1280-4B17-4C2C-9A30-C574518D9844}" type="slidenum">
              <a:rPr lang="en-US" altLang="en-US" smtClean="0">
                <a:latin typeface="Verdana" panose="020B0604030504040204" pitchFamily="34" charset="0"/>
              </a:rPr>
              <a:pPr/>
              <a:t>3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B4CBB-95C2-41BB-9E7A-A3583706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Diode Logic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EFF331C4-B354-4805-8DEE-EE889376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990600"/>
            <a:ext cx="7705725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>
            <a:extLst>
              <a:ext uri="{FF2B5EF4-FFF2-40B4-BE49-F238E27FC236}">
                <a16:creationId xmlns:a16="http://schemas.microsoft.com/office/drawing/2014/main" id="{E1872D58-3127-4EBF-B187-FA9854C84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72025"/>
            <a:ext cx="70675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Cascading TTL (fan out)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30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7236D-1020-4362-8F29-31C64B5D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63182"/>
            <a:ext cx="3581400" cy="3286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6C21F4-FC2D-405A-A3A3-3AA2AD63FE98}"/>
              </a:ext>
            </a:extLst>
          </p:cNvPr>
          <p:cNvSpPr txBox="1"/>
          <p:nvPr/>
        </p:nvSpPr>
        <p:spPr>
          <a:xfrm>
            <a:off x="4191659" y="1417638"/>
            <a:ext cx="4495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output is low:</a:t>
            </a:r>
          </a:p>
          <a:p>
            <a:r>
              <a:rPr lang="en-US" sz="2400" dirty="0" err="1"/>
              <a:t>I</a:t>
            </a:r>
            <a:r>
              <a:rPr lang="en-US" sz="2400" baseline="-25000" dirty="0" err="1"/>
              <a:t>out</a:t>
            </a:r>
            <a:r>
              <a:rPr lang="en-US" sz="2400" dirty="0"/>
              <a:t>=(V</a:t>
            </a:r>
            <a:r>
              <a:rPr lang="en-US" sz="2400" baseline="-25000" dirty="0"/>
              <a:t>CC</a:t>
            </a:r>
            <a:r>
              <a:rPr lang="en-US" sz="2400" dirty="0"/>
              <a:t>-V</a:t>
            </a:r>
            <a:r>
              <a:rPr lang="en-US" sz="2400" baseline="-25000" dirty="0"/>
              <a:t>BE1</a:t>
            </a:r>
            <a:r>
              <a:rPr lang="en-US" sz="2400" dirty="0"/>
              <a:t>-V</a:t>
            </a:r>
            <a:r>
              <a:rPr lang="en-US" sz="2400" baseline="-25000" dirty="0"/>
              <a:t>out</a:t>
            </a:r>
            <a:r>
              <a:rPr lang="en-US" sz="2400" dirty="0"/>
              <a:t>)/R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</a:p>
          <a:p>
            <a:r>
              <a:rPr lang="en-US" sz="2400" dirty="0"/>
              <a:t>    = (5-0.7-0.2)/4000=1.025 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E1F74-14F9-41C4-8FE8-6E0DCC566588}"/>
              </a:ext>
            </a:extLst>
          </p:cNvPr>
          <p:cNvSpPr txBox="1"/>
          <p:nvPr/>
        </p:nvSpPr>
        <p:spPr>
          <a:xfrm>
            <a:off x="4218304" y="3007487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r>
              <a:rPr lang="en-US" sz="2400" baseline="-25000" dirty="0"/>
              <a:t>4</a:t>
            </a:r>
            <a:r>
              <a:rPr lang="en-US" sz="2400" dirty="0"/>
              <a:t>.I</a:t>
            </a:r>
            <a:r>
              <a:rPr lang="en-US" sz="2400" baseline="-25000" dirty="0"/>
              <a:t>B4</a:t>
            </a:r>
            <a:r>
              <a:rPr lang="en-US" sz="2400" dirty="0"/>
              <a:t>&gt;1.025N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D749D-32F2-4501-BDB2-140D81D7F279}"/>
              </a:ext>
            </a:extLst>
          </p:cNvPr>
          <p:cNvSpPr txBox="1"/>
          <p:nvPr/>
        </p:nvSpPr>
        <p:spPr>
          <a:xfrm>
            <a:off x="609600" y="4997163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output is high I</a:t>
            </a:r>
            <a:r>
              <a:rPr lang="en-US" sz="2000" baseline="-25000" dirty="0"/>
              <a:t>IH</a:t>
            </a:r>
            <a:r>
              <a:rPr lang="en-US" sz="2000" dirty="0"/>
              <a:t>≈0</a:t>
            </a:r>
          </a:p>
          <a:p>
            <a:r>
              <a:rPr lang="en-US" sz="2000" dirty="0"/>
              <a:t>=&gt; N ≈</a:t>
            </a:r>
            <a:r>
              <a:rPr lang="en-US" sz="3600" dirty="0"/>
              <a:t> </a:t>
            </a:r>
            <a:r>
              <a:rPr lang="en-US" sz="2800" dirty="0"/>
              <a:t>∞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B57CC-0B88-48BF-8DFE-DEF6CFCC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4094162"/>
            <a:ext cx="3562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754ABC-CADD-4D74-AA5A-BBC55497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745" y="834447"/>
            <a:ext cx="4344710" cy="5049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Noise Margin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31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C7DFD-02D8-43D3-A6B3-97E98C9E7181}"/>
              </a:ext>
            </a:extLst>
          </p:cNvPr>
          <p:cNvSpPr txBox="1"/>
          <p:nvPr/>
        </p:nvSpPr>
        <p:spPr>
          <a:xfrm>
            <a:off x="228600" y="1572141"/>
            <a:ext cx="4615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all inputs are high (≈3.8v):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B1</a:t>
            </a:r>
            <a:r>
              <a:rPr lang="en-US" sz="2400" dirty="0"/>
              <a:t>=0.7+0.7+0.7=2.1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0FF0A-11C6-4F93-83E1-3EB9FA872592}"/>
              </a:ext>
            </a:extLst>
          </p:cNvPr>
          <p:cNvSpPr txBox="1"/>
          <p:nvPr/>
        </p:nvSpPr>
        <p:spPr>
          <a:xfrm>
            <a:off x="242455" y="2448366"/>
            <a:ext cx="491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NH</a:t>
            </a:r>
            <a:r>
              <a:rPr lang="en-US" sz="2400" dirty="0"/>
              <a:t>=V</a:t>
            </a:r>
            <a:r>
              <a:rPr lang="en-US" sz="2400" baseline="-25000" dirty="0"/>
              <a:t>B1</a:t>
            </a:r>
            <a:r>
              <a:rPr lang="en-US" sz="2400" dirty="0"/>
              <a:t>-V</a:t>
            </a:r>
            <a:r>
              <a:rPr lang="en-US" sz="2400" baseline="-25000" dirty="0"/>
              <a:t>E1</a:t>
            </a:r>
            <a:r>
              <a:rPr lang="en-US" sz="2400" dirty="0"/>
              <a:t>-V</a:t>
            </a:r>
            <a:r>
              <a:rPr lang="en-US" sz="2400" baseline="-25000" dirty="0"/>
              <a:t>i</a:t>
            </a:r>
            <a:r>
              <a:rPr lang="en-US" sz="2400" dirty="0"/>
              <a:t>=2.1–0.7-3.8=-2.4 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D68BA-5F17-4788-A8FA-DBED10644A91}"/>
              </a:ext>
            </a:extLst>
          </p:cNvPr>
          <p:cNvSpPr txBox="1"/>
          <p:nvPr/>
        </p:nvSpPr>
        <p:spPr>
          <a:xfrm>
            <a:off x="257526" y="4072310"/>
            <a:ext cx="4169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one input is low (≈0.2):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C1</a:t>
            </a:r>
            <a:r>
              <a:rPr lang="en-US" sz="2400" dirty="0"/>
              <a:t>=0.2+0.2=0.4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83A16-AB4E-48C8-ABF8-86D104948CCA}"/>
              </a:ext>
            </a:extLst>
          </p:cNvPr>
          <p:cNvSpPr txBox="1"/>
          <p:nvPr/>
        </p:nvSpPr>
        <p:spPr>
          <a:xfrm>
            <a:off x="271381" y="4948535"/>
            <a:ext cx="519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NL</a:t>
            </a:r>
            <a:r>
              <a:rPr lang="en-US" sz="2400" dirty="0"/>
              <a:t>=V</a:t>
            </a:r>
            <a:r>
              <a:rPr lang="en-US" sz="2400" baseline="-25000" dirty="0"/>
              <a:t>BE2</a:t>
            </a:r>
            <a:r>
              <a:rPr lang="en-US" sz="2400" dirty="0"/>
              <a:t>+V</a:t>
            </a:r>
            <a:r>
              <a:rPr lang="en-US" sz="2400" baseline="-25000" dirty="0"/>
              <a:t>BE4</a:t>
            </a:r>
            <a:r>
              <a:rPr lang="en-US" sz="2400" dirty="0"/>
              <a:t>-V</a:t>
            </a:r>
            <a:r>
              <a:rPr lang="en-US" sz="2400" baseline="-25000" dirty="0"/>
              <a:t>C1</a:t>
            </a:r>
            <a:r>
              <a:rPr lang="en-US" sz="2400" dirty="0"/>
              <a:t>=0.7+0.7-0.4=+1v</a:t>
            </a:r>
          </a:p>
        </p:txBody>
      </p:sp>
    </p:spTree>
    <p:extLst>
      <p:ext uri="{BB962C8B-B14F-4D97-AF65-F5344CB8AC3E}">
        <p14:creationId xmlns:p14="http://schemas.microsoft.com/office/powerpoint/2010/main" val="497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CA3EE3-8FFA-4135-9D5D-C21DCC01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05" y="1143000"/>
            <a:ext cx="8234195" cy="4962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Emitter Coupled Logic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32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53AB04-9843-43F8-BDB6-2FDC682CF611}"/>
              </a:ext>
            </a:extLst>
          </p:cNvPr>
          <p:cNvSpPr/>
          <p:nvPr/>
        </p:nvSpPr>
        <p:spPr>
          <a:xfrm>
            <a:off x="4421898" y="1143000"/>
            <a:ext cx="1905000" cy="4962264"/>
          </a:xfrm>
          <a:prstGeom prst="roundRect">
            <a:avLst/>
          </a:prstGeom>
          <a:solidFill>
            <a:srgbClr val="FF0000">
              <a:alpha val="12157"/>
            </a:srgbClr>
          </a:solidFill>
          <a:ln w="57150"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28E78-3652-4F08-99CA-6E19D81CAA12}"/>
              </a:ext>
            </a:extLst>
          </p:cNvPr>
          <p:cNvSpPr txBox="1"/>
          <p:nvPr/>
        </p:nvSpPr>
        <p:spPr>
          <a:xfrm>
            <a:off x="0" y="2951946"/>
            <a:ext cx="158729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=-0.75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B0345-6E69-49C2-AC52-431C4A61CA97}"/>
              </a:ext>
            </a:extLst>
          </p:cNvPr>
          <p:cNvSpPr txBox="1"/>
          <p:nvPr/>
        </p:nvSpPr>
        <p:spPr>
          <a:xfrm>
            <a:off x="5065275" y="6139304"/>
            <a:ext cx="61824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Emitter Coupled Logic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33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E5240-E8B3-4B9A-9598-CAF361E2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990599"/>
            <a:ext cx="3224212" cy="5339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758E8-EFD6-495A-846F-B659BDCFC011}"/>
              </a:ext>
            </a:extLst>
          </p:cNvPr>
          <p:cNvSpPr txBox="1"/>
          <p:nvPr/>
        </p:nvSpPr>
        <p:spPr>
          <a:xfrm>
            <a:off x="2667000" y="4191000"/>
            <a:ext cx="14302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REF</a:t>
            </a:r>
            <a:r>
              <a:rPr lang="en-US" sz="2000" dirty="0"/>
              <a:t>=-1.15</a:t>
            </a:r>
          </a:p>
        </p:txBody>
      </p:sp>
    </p:spTree>
    <p:extLst>
      <p:ext uri="{BB962C8B-B14F-4D97-AF65-F5344CB8AC3E}">
        <p14:creationId xmlns:p14="http://schemas.microsoft.com/office/powerpoint/2010/main" val="41881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63CCA-E452-4CA7-8E88-75690A38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47725"/>
            <a:ext cx="8234195" cy="4962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Emitter Coupled Logic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34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53AB04-9843-43F8-BDB6-2FDC682CF611}"/>
              </a:ext>
            </a:extLst>
          </p:cNvPr>
          <p:cNvSpPr/>
          <p:nvPr/>
        </p:nvSpPr>
        <p:spPr>
          <a:xfrm>
            <a:off x="5829300" y="847725"/>
            <a:ext cx="2857500" cy="4962264"/>
          </a:xfrm>
          <a:prstGeom prst="roundRect">
            <a:avLst/>
          </a:prstGeom>
          <a:solidFill>
            <a:srgbClr val="0000FF">
              <a:alpha val="12157"/>
            </a:srgbClr>
          </a:solidFill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FE3A2-D5FE-4263-BA2D-FFBB59515B7A}"/>
              </a:ext>
            </a:extLst>
          </p:cNvPr>
          <p:cNvSpPr txBox="1"/>
          <p:nvPr/>
        </p:nvSpPr>
        <p:spPr>
          <a:xfrm>
            <a:off x="6464403" y="5869841"/>
            <a:ext cx="1862241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buffer</a:t>
            </a:r>
          </a:p>
        </p:txBody>
      </p:sp>
    </p:spTree>
    <p:extLst>
      <p:ext uri="{BB962C8B-B14F-4D97-AF65-F5344CB8AC3E}">
        <p14:creationId xmlns:p14="http://schemas.microsoft.com/office/powerpoint/2010/main" val="343920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Emitter Coupled Logic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35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FA6B1-1582-4075-A293-E8A9BA7F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47725"/>
            <a:ext cx="5531281" cy="5476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07A35B-D88E-4F20-B50A-5ADE027A8FED}"/>
              </a:ext>
            </a:extLst>
          </p:cNvPr>
          <p:cNvSpPr txBox="1"/>
          <p:nvPr/>
        </p:nvSpPr>
        <p:spPr>
          <a:xfrm>
            <a:off x="5023776" y="1186805"/>
            <a:ext cx="29274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=-0.75: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=-1.45 or -1.85?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0A1FA6-26AC-44AB-B6B7-BEB4613C7095}"/>
              </a:ext>
            </a:extLst>
          </p:cNvPr>
          <p:cNvSpPr txBox="1"/>
          <p:nvPr/>
        </p:nvSpPr>
        <p:spPr>
          <a:xfrm>
            <a:off x="4550229" y="2714453"/>
            <a:ext cx="4784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on, T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=off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=-R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≈ -0.9</a:t>
            </a:r>
          </a:p>
        </p:txBody>
      </p:sp>
    </p:spTree>
    <p:extLst>
      <p:ext uri="{BB962C8B-B14F-4D97-AF65-F5344CB8AC3E}">
        <p14:creationId xmlns:p14="http://schemas.microsoft.com/office/powerpoint/2010/main" val="26739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Emitter Coupled Logic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36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FA6B1-1582-4075-A293-E8A9BA7F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47725"/>
            <a:ext cx="5531281" cy="547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E37DBC-94FD-4076-9048-6CBB49CC710F}"/>
              </a:ext>
            </a:extLst>
          </p:cNvPr>
          <p:cNvSpPr txBox="1"/>
          <p:nvPr/>
        </p:nvSpPr>
        <p:spPr>
          <a:xfrm>
            <a:off x="5008519" y="1288361"/>
            <a:ext cx="39757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=-0.75,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=-1.6: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=-1.45 or -1.85 or -2.3?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B5844-3B5E-4B19-884D-4E6E93851C4C}"/>
              </a:ext>
            </a:extLst>
          </p:cNvPr>
          <p:cNvSpPr txBox="1"/>
          <p:nvPr/>
        </p:nvSpPr>
        <p:spPr>
          <a:xfrm>
            <a:off x="4967056" y="2878539"/>
            <a:ext cx="3636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=on, T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=off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=-R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≈-0.9</a:t>
            </a:r>
          </a:p>
        </p:txBody>
      </p:sp>
    </p:spTree>
    <p:extLst>
      <p:ext uri="{BB962C8B-B14F-4D97-AF65-F5344CB8AC3E}">
        <p14:creationId xmlns:p14="http://schemas.microsoft.com/office/powerpoint/2010/main" val="37989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Emitter Coupled Logic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37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FA6B1-1582-4075-A293-E8A9BA7F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47725"/>
            <a:ext cx="5531281" cy="547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E37DBC-94FD-4076-9048-6CBB49CC710F}"/>
              </a:ext>
            </a:extLst>
          </p:cNvPr>
          <p:cNvSpPr txBox="1"/>
          <p:nvPr/>
        </p:nvSpPr>
        <p:spPr>
          <a:xfrm>
            <a:off x="5008519" y="1288361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=-1.6: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=-1.85 or -2.3?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C207-0F93-4AD7-9441-9DF560CB9DEC}"/>
              </a:ext>
            </a:extLst>
          </p:cNvPr>
          <p:cNvSpPr txBox="1"/>
          <p:nvPr/>
        </p:nvSpPr>
        <p:spPr>
          <a:xfrm>
            <a:off x="4967056" y="2878539"/>
            <a:ext cx="3636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=off, T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=-R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≈-0.9</a:t>
            </a:r>
          </a:p>
        </p:txBody>
      </p:sp>
    </p:spTree>
    <p:extLst>
      <p:ext uri="{BB962C8B-B14F-4D97-AF65-F5344CB8AC3E}">
        <p14:creationId xmlns:p14="http://schemas.microsoft.com/office/powerpoint/2010/main" val="2559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CA3EE3-8FFA-4135-9D5D-C21DCC01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11764"/>
            <a:ext cx="7059515" cy="4254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Emitter Coupled Logic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38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28E78-3652-4F08-99CA-6E19D81CAA12}"/>
              </a:ext>
            </a:extLst>
          </p:cNvPr>
          <p:cNvSpPr txBox="1"/>
          <p:nvPr/>
        </p:nvSpPr>
        <p:spPr>
          <a:xfrm>
            <a:off x="4191000" y="5690008"/>
            <a:ext cx="154760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=-0.75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5EDD2-D482-4948-B702-37D5C6F91343}"/>
              </a:ext>
            </a:extLst>
          </p:cNvPr>
          <p:cNvSpPr txBox="1"/>
          <p:nvPr/>
        </p:nvSpPr>
        <p:spPr>
          <a:xfrm>
            <a:off x="1066800" y="5738404"/>
            <a:ext cx="225093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-0.9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152C8-BCBD-42C6-ADFE-FDD96FC2DACD}"/>
              </a:ext>
            </a:extLst>
          </p:cNvPr>
          <p:cNvSpPr txBox="1"/>
          <p:nvPr/>
        </p:nvSpPr>
        <p:spPr>
          <a:xfrm>
            <a:off x="1583620" y="2205335"/>
            <a:ext cx="19559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12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07BF-7FA9-4976-98AA-6723286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ECL noise margin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28AA950-D872-41E9-B01A-FD42CD8CC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3FAE704-F7E3-4F9C-8DBC-C19FCF470CA2}" type="slidenum">
              <a:rPr lang="en-US" altLang="en-US" smtClean="0">
                <a:latin typeface="Verdana" panose="020B0604030504040204" pitchFamily="34" charset="0"/>
              </a:rPr>
              <a:pPr/>
              <a:t>39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FA6B1-1582-4075-A293-E8A9BA7F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47725"/>
            <a:ext cx="5531281" cy="5476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CBDB5-1392-41BC-B55E-12A9CDDF84DB}"/>
              </a:ext>
            </a:extLst>
          </p:cNvPr>
          <p:cNvSpPr txBox="1"/>
          <p:nvPr/>
        </p:nvSpPr>
        <p:spPr>
          <a:xfrm>
            <a:off x="4710832" y="1417638"/>
            <a:ext cx="4294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=-0.75, T1=on, T3=off,</a:t>
            </a:r>
          </a:p>
          <a:p>
            <a:pPr algn="r" rt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=-1.45 =&gt;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F0B69-DDC0-464A-84C6-314CF1CF199E}"/>
              </a:ext>
            </a:extLst>
          </p:cNvPr>
          <p:cNvSpPr txBox="1"/>
          <p:nvPr/>
        </p:nvSpPr>
        <p:spPr>
          <a:xfrm>
            <a:off x="5169856" y="2439219"/>
            <a:ext cx="380104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-1.85 -(-1.45)=-0.4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51AD6-787C-4CA5-8654-A29A6E46A99B}"/>
              </a:ext>
            </a:extLst>
          </p:cNvPr>
          <p:cNvSpPr txBox="1"/>
          <p:nvPr/>
        </p:nvSpPr>
        <p:spPr>
          <a:xfrm>
            <a:off x="4572000" y="4698837"/>
            <a:ext cx="4136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 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=-1.6, T1=off, T3=on,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=-1.85 =&gt;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6C780-AB2D-45D5-97C6-A4BB08A31DB5}"/>
              </a:ext>
            </a:extLst>
          </p:cNvPr>
          <p:cNvSpPr txBox="1"/>
          <p:nvPr/>
        </p:nvSpPr>
        <p:spPr>
          <a:xfrm>
            <a:off x="4751537" y="5652944"/>
            <a:ext cx="365356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 rt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-1.85 -(-2.3)=0.45</a:t>
            </a:r>
          </a:p>
        </p:txBody>
      </p:sp>
    </p:spTree>
    <p:extLst>
      <p:ext uri="{BB962C8B-B14F-4D97-AF65-F5344CB8AC3E}">
        <p14:creationId xmlns:p14="http://schemas.microsoft.com/office/powerpoint/2010/main" val="93642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01B2-6490-48D9-A10D-A54CEE28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813"/>
            <a:ext cx="8229600" cy="788987"/>
          </a:xfrm>
        </p:spPr>
        <p:txBody>
          <a:bodyPr/>
          <a:lstStyle/>
          <a:p>
            <a:pPr>
              <a:defRPr/>
            </a:pPr>
            <a:r>
              <a:rPr lang="en-IN" dirty="0"/>
              <a:t>Diode-Transistor Logic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D3AE332-4C21-4034-89A7-91E16FE5C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>
                <a:cs typeface="Times New Roman" panose="02020603050405020304" pitchFamily="18" charset="0"/>
              </a:rPr>
              <a:t>We can also use diodes in conjunction with transistors to create Diode-Transistor Logic (or simply a DTL gate) circuits. </a:t>
            </a:r>
          </a:p>
          <a:p>
            <a:pPr algn="just"/>
            <a:r>
              <a:rPr lang="en-IN" altLang="en-US" sz="2400">
                <a:cs typeface="Times New Roman" panose="02020603050405020304" pitchFamily="18" charset="0"/>
              </a:rPr>
              <a:t>It is better to design a DTL gate than an RTL gate because it is lot easier to create diodes than resistors on a chip. </a:t>
            </a:r>
          </a:p>
          <a:p>
            <a:pPr algn="just"/>
            <a:r>
              <a:rPr lang="en-IN" altLang="en-US" sz="2400">
                <a:cs typeface="Times New Roman" panose="02020603050405020304" pitchFamily="18" charset="0"/>
              </a:rPr>
              <a:t>A diode on the chip may in fact be a transistor connected as a diode.</a:t>
            </a:r>
          </a:p>
          <a:p>
            <a:pPr algn="just"/>
            <a:endParaRPr lang="en-IN" altLang="en-US" sz="2400"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372CEFB6-9FD9-4C84-9111-C265EB7FA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D143A7E4-310F-46CA-B0B6-005B25B56853}" type="slidenum">
              <a:rPr lang="en-US" altLang="en-US" smtClean="0">
                <a:latin typeface="Verdana" panose="020B0604030504040204" pitchFamily="34" charset="0"/>
              </a:rPr>
              <a:pPr/>
              <a:t>4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A5239DD-D015-4F44-B723-A07A60714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76213"/>
            <a:ext cx="8229600" cy="8191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DTL NOR Gate:</a:t>
            </a: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64DB-439D-4F36-9FBA-68A6E08D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527175"/>
            <a:ext cx="8229600" cy="9604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can use a diode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OR circuit and couple its output to a transistor inverter (NOT) circuit in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order to obtain 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NOR gate.</a:t>
            </a:r>
            <a:r>
              <a:rPr lang="en-IN" sz="2000" dirty="0"/>
              <a:t> The resistance in the base circuit R</a:t>
            </a:r>
            <a:r>
              <a:rPr lang="en-IN" sz="2000" baseline="-25000" dirty="0"/>
              <a:t>B</a:t>
            </a:r>
            <a:r>
              <a:rPr lang="en-IN" sz="2000" dirty="0"/>
              <a:t> is selected to limit the base current.</a:t>
            </a:r>
          </a:p>
          <a:p>
            <a:pPr>
              <a:defRPr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4ABBE1A5-5FCE-467D-9C2A-971F057861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9883489E-C9C8-42CC-B787-E178D8D1B512}" type="slidenum">
              <a:rPr lang="en-US" altLang="en-US" smtClean="0">
                <a:latin typeface="Verdana" panose="020B0604030504040204" pitchFamily="34" charset="0"/>
              </a:rPr>
              <a:pPr/>
              <a:t>5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346ADB8A-0619-4A02-8F01-9FA147C0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57475"/>
            <a:ext cx="5867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25714B1-EF7D-46B2-ADD2-C1F93EBA7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819150"/>
          </a:xfrm>
        </p:spPr>
        <p:txBody>
          <a:bodyPr/>
          <a:lstStyle/>
          <a:p>
            <a:pPr>
              <a:defRPr/>
            </a:pPr>
            <a:r>
              <a:rPr lang="en-IN" altLang="en-US" dirty="0"/>
              <a:t>Input voltages</a:t>
            </a:r>
          </a:p>
        </p:txBody>
      </p:sp>
      <p:sp>
        <p:nvSpPr>
          <p:cNvPr id="11267" name="Slide Number Placeholder 8">
            <a:extLst>
              <a:ext uri="{FF2B5EF4-FFF2-40B4-BE49-F238E27FC236}">
                <a16:creationId xmlns:a16="http://schemas.microsoft.com/office/drawing/2014/main" id="{34A0F1F6-3A46-4951-872F-5DBE99E44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1F13C552-44DF-4771-B41C-813EB32B2084}" type="slidenum">
              <a:rPr lang="en-US" altLang="en-US" smtClean="0">
                <a:latin typeface="Verdana" panose="020B0604030504040204" pitchFamily="34" charset="0"/>
              </a:rPr>
              <a:pPr/>
              <a:t>6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55EBB1B2-D1A7-49EB-B0A7-9D6653A60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5063"/>
            <a:ext cx="37449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>
            <a:extLst>
              <a:ext uri="{FF2B5EF4-FFF2-40B4-BE49-F238E27FC236}">
                <a16:creationId xmlns:a16="http://schemas.microsoft.com/office/drawing/2014/main" id="{A8E1BE21-2E89-499B-8C19-70CE7D0B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1306513"/>
            <a:ext cx="319563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2">
            <a:extLst>
              <a:ext uri="{FF2B5EF4-FFF2-40B4-BE49-F238E27FC236}">
                <a16:creationId xmlns:a16="http://schemas.microsoft.com/office/drawing/2014/main" id="{F8F26BA8-3298-47F9-83D9-977C74CB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38600"/>
            <a:ext cx="48291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3">
            <a:extLst>
              <a:ext uri="{FF2B5EF4-FFF2-40B4-BE49-F238E27FC236}">
                <a16:creationId xmlns:a16="http://schemas.microsoft.com/office/drawing/2014/main" id="{1FBAC1CA-576F-4846-B813-DB171B26B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743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">
            <a:extLst>
              <a:ext uri="{FF2B5EF4-FFF2-40B4-BE49-F238E27FC236}">
                <a16:creationId xmlns:a16="http://schemas.microsoft.com/office/drawing/2014/main" id="{5B1271D8-6A08-4671-92F8-CCC956F6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852738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8259CD20-69BB-4354-AAB6-1A02AAF1F7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9A8D6EDD-E85F-432E-B5D5-08E894FCDEA9}" type="slidenum">
              <a:rPr lang="en-US" altLang="en-US" smtClean="0">
                <a:latin typeface="Verdana" panose="020B0604030504040204" pitchFamily="34" charset="0"/>
              </a:rPr>
              <a:pPr/>
              <a:t>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35D0E1-9433-4C11-B1BC-053814CF7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8191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DTL NOR Gate:</a:t>
            </a:r>
            <a:endParaRPr lang="en-IN" altLang="en-US" dirty="0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422A9B8A-0500-4F12-854B-A1585DFC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085850"/>
            <a:ext cx="4114800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122B2054-0761-4A15-9F5E-87C30445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821238"/>
            <a:ext cx="830897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E5D5AC2-DD17-4CC1-9E2A-69192A387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altLang="en-US" dirty="0"/>
              <a:t>DTL NAND Gate</a:t>
            </a:r>
            <a:b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A73534B-A5CC-44CF-A77C-4B6A049A6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363" y="1417638"/>
            <a:ext cx="8229600" cy="990600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IN" altLang="en-US" sz="2000">
                <a:cs typeface="Times New Roman" panose="02020603050405020304" pitchFamily="18" charset="0"/>
              </a:rPr>
              <a:t>We can use a diode AND circuit followed by a transistor inverter (NOT) circuit to obtain a NAND gate.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IN" altLang="en-US" sz="2000"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6">
            <a:extLst>
              <a:ext uri="{FF2B5EF4-FFF2-40B4-BE49-F238E27FC236}">
                <a16:creationId xmlns:a16="http://schemas.microsoft.com/office/drawing/2014/main" id="{D11D43C3-D06C-41B6-A2D5-D6AAFF07F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C23E729D-7506-4CE7-A94C-8B43C831BC70}" type="slidenum">
              <a:rPr lang="en-US" altLang="en-US" smtClean="0">
                <a:latin typeface="Verdana" panose="020B0604030504040204" pitchFamily="34" charset="0"/>
              </a:rPr>
              <a:pPr/>
              <a:t>8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2BF362FE-E337-4F2A-8E99-ECA7B5BC4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35353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4">
            <a:extLst>
              <a:ext uri="{FF2B5EF4-FFF2-40B4-BE49-F238E27FC236}">
                <a16:creationId xmlns:a16="http://schemas.microsoft.com/office/drawing/2014/main" id="{567BD8DD-625B-46D9-8928-3CE7E403E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38400"/>
            <a:ext cx="4495800" cy="34782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IN" altLang="en-US" sz="2000" dirty="0">
                <a:latin typeface="+mn-lt"/>
                <a:cs typeface="Times New Roman" panose="02020603050405020304" pitchFamily="18" charset="0"/>
              </a:rPr>
              <a:t>The minimum voltage at C to turn on Q is 1.3 V [0.7 V for D3 and 0.6 V for Q].The maximum value of the input voltage, V</a:t>
            </a:r>
            <a:r>
              <a:rPr lang="en-IN" altLang="en-US" sz="2000" baseline="-25000" dirty="0">
                <a:latin typeface="+mn-lt"/>
                <a:cs typeface="Times New Roman" panose="02020603050405020304" pitchFamily="18" charset="0"/>
              </a:rPr>
              <a:t>IL</a:t>
            </a:r>
            <a:r>
              <a:rPr lang="en-IN" altLang="en-US" sz="2000" dirty="0">
                <a:latin typeface="+mn-lt"/>
                <a:cs typeface="Times New Roman" panose="02020603050405020304" pitchFamily="18" charset="0"/>
              </a:rPr>
              <a:t>, is 0.6 V [1.3 – 0.7].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altLang="en-US" sz="2000" dirty="0">
                <a:latin typeface="+mn-lt"/>
                <a:cs typeface="Times New Roman" panose="02020603050405020304" pitchFamily="18" charset="0"/>
              </a:rPr>
              <a:t>Thus, the lower-noise margin is only 0.4 V </a:t>
            </a:r>
            <a:r>
              <a:rPr lang="en-IN" altLang="en-US" sz="2000" dirty="0">
                <a:cs typeface="Times New Roman" panose="02020603050405020304" pitchFamily="18" charset="0"/>
              </a:rPr>
              <a:t>[0.6 – 0.2].</a:t>
            </a:r>
            <a:r>
              <a:rPr lang="en-IN" altLang="en-US" sz="2000" dirty="0">
                <a:latin typeface="+mn-lt"/>
                <a:cs typeface="Times New Roman" panose="02020603050405020304" pitchFamily="18" charset="0"/>
              </a:rPr>
              <a:t> It would be better to use at least one more diode in series with D3 in order to increase the lower-noise margin.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BFF5-CF27-4FA9-B9D3-C8E3DFAC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DTL NAND Gate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ACAAAC6C-9340-4530-9E9A-E86BC58F1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defRPr>
            </a:lvl9pPr>
          </a:lstStyle>
          <a:p>
            <a:fld id="{5FDE2E36-7AF7-4D38-A692-17D3C84ECC19}" type="slidenum">
              <a:rPr lang="en-US" altLang="en-US" smtClean="0">
                <a:latin typeface="Verdana" panose="020B0604030504040204" pitchFamily="34" charset="0"/>
              </a:rPr>
              <a:pPr/>
              <a:t>9</a:t>
            </a:fld>
            <a:endParaRPr lang="en-US" altLang="en-US">
              <a:latin typeface="Verdana" panose="020B0604030504040204" pitchFamily="34" charset="0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7F515BA-C82E-487C-A7E8-7E95449E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1143000"/>
            <a:ext cx="35353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Content Placeholder 2">
            <a:extLst>
              <a:ext uri="{FF2B5EF4-FFF2-40B4-BE49-F238E27FC236}">
                <a16:creationId xmlns:a16="http://schemas.microsoft.com/office/drawing/2014/main" id="{FC9825DA-10D0-41D5-A8C3-AEF21D200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Function table:</a:t>
            </a:r>
          </a:p>
        </p:txBody>
      </p:sp>
      <p:pic>
        <p:nvPicPr>
          <p:cNvPr id="14342" name="Picture 3">
            <a:extLst>
              <a:ext uri="{FF2B5EF4-FFF2-40B4-BE49-F238E27FC236}">
                <a16:creationId xmlns:a16="http://schemas.microsoft.com/office/drawing/2014/main" id="{3706AB24-4C86-4887-AB28-CB314F869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362200"/>
            <a:ext cx="5372100" cy="1933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6367F5-EC08-4102-AFF8-5655125CD210}"/>
              </a:ext>
            </a:extLst>
          </p:cNvPr>
          <p:cNvSpPr txBox="1">
            <a:spLocks/>
          </p:cNvSpPr>
          <p:nvPr/>
        </p:nvSpPr>
        <p:spPr bwMode="auto">
          <a:xfrm>
            <a:off x="457200" y="4899025"/>
            <a:ext cx="8229600" cy="11445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400" kern="0" dirty="0"/>
              <a:t>Assumption: V</a:t>
            </a:r>
            <a:r>
              <a:rPr lang="en-US" sz="2400" kern="0" baseline="-25000" dirty="0"/>
              <a:t>BE</a:t>
            </a:r>
            <a:r>
              <a:rPr lang="en-US" sz="2400" kern="0" dirty="0"/>
              <a:t>(sat)=0.8v, V</a:t>
            </a:r>
            <a:r>
              <a:rPr lang="en-US" sz="2400" kern="0" baseline="-25000" dirty="0"/>
              <a:t>D</a:t>
            </a:r>
            <a:r>
              <a:rPr lang="en-US" sz="2400" kern="0" dirty="0"/>
              <a:t>(on)=0.7v, V</a:t>
            </a:r>
            <a:r>
              <a:rPr lang="en-US" sz="2400" kern="0" baseline="-25000" dirty="0"/>
              <a:t>CE</a:t>
            </a:r>
            <a:r>
              <a:rPr lang="en-US" sz="2400" kern="0" dirty="0"/>
              <a:t>(sat)=0.2v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ustom 1">
      <a:majorFont>
        <a:latin typeface="Garamond"/>
        <a:ea typeface=""/>
        <a:cs typeface="B Nazanin"/>
      </a:majorFont>
      <a:minorFont>
        <a:latin typeface="Verdana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813</Words>
  <Application>Microsoft Office PowerPoint</Application>
  <PresentationFormat>On-screen Show (4:3)</PresentationFormat>
  <Paragraphs>176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Garamond</vt:lpstr>
      <vt:lpstr>Lucida Console</vt:lpstr>
      <vt:lpstr>Times New Roman</vt:lpstr>
      <vt:lpstr>Verdana</vt:lpstr>
      <vt:lpstr>Wingdings</vt:lpstr>
      <vt:lpstr>Edge</vt:lpstr>
      <vt:lpstr>Digital Electronics logic families</vt:lpstr>
      <vt:lpstr>Diode Logic</vt:lpstr>
      <vt:lpstr>Diode Logic</vt:lpstr>
      <vt:lpstr>Diode-Transistor Logic</vt:lpstr>
      <vt:lpstr>DTL NOR Gate:</vt:lpstr>
      <vt:lpstr>Input voltages</vt:lpstr>
      <vt:lpstr>DTL NOR Gate:</vt:lpstr>
      <vt:lpstr>DTL NAND Gate </vt:lpstr>
      <vt:lpstr>DTL NAND Gate</vt:lpstr>
      <vt:lpstr>DTL NAND Gate</vt:lpstr>
      <vt:lpstr>Why TTL?</vt:lpstr>
      <vt:lpstr>Basic TTL Gate</vt:lpstr>
      <vt:lpstr>TTL switching speed tPLH</vt:lpstr>
      <vt:lpstr>TTL switching speed tPLH</vt:lpstr>
      <vt:lpstr>TTL with active Pullup</vt:lpstr>
      <vt:lpstr>TTL with active Pullup</vt:lpstr>
      <vt:lpstr>TTL with Totem Pole output</vt:lpstr>
      <vt:lpstr>        Sinking                                           Sourcing </vt:lpstr>
      <vt:lpstr>PowerPoint Presentation</vt:lpstr>
      <vt:lpstr>PowerPoint Presentation</vt:lpstr>
      <vt:lpstr>Schottky Transistor</vt:lpstr>
      <vt:lpstr>Schottky TTL</vt:lpstr>
      <vt:lpstr>LOW POWER TTL</vt:lpstr>
      <vt:lpstr>Open collector TTL</vt:lpstr>
      <vt:lpstr>Open collector TTL</vt:lpstr>
      <vt:lpstr>Pull UP for interfacing</vt:lpstr>
      <vt:lpstr>Tri-state TTL</vt:lpstr>
      <vt:lpstr>Squaring circuit</vt:lpstr>
      <vt:lpstr>Cascading TTL (fan out)</vt:lpstr>
      <vt:lpstr>Cascading TTL (fan out)</vt:lpstr>
      <vt:lpstr>Noise Margin</vt:lpstr>
      <vt:lpstr>Emitter Coupled Logic</vt:lpstr>
      <vt:lpstr>Emitter Coupled Logic</vt:lpstr>
      <vt:lpstr>Emitter Coupled Logic</vt:lpstr>
      <vt:lpstr>Emitter Coupled Logic</vt:lpstr>
      <vt:lpstr>Emitter Coupled Logic</vt:lpstr>
      <vt:lpstr>Emitter Coupled Logic</vt:lpstr>
      <vt:lpstr>Emitter Coupled Logic</vt:lpstr>
      <vt:lpstr>ECL noise margin</vt:lpstr>
    </vt:vector>
  </TitlesOfParts>
  <Company>NEC Computers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NEC Computers International</dc:creator>
  <cp:lastModifiedBy>IUST</cp:lastModifiedBy>
  <cp:revision>317</cp:revision>
  <dcterms:created xsi:type="dcterms:W3CDTF">2005-08-15T23:16:28Z</dcterms:created>
  <dcterms:modified xsi:type="dcterms:W3CDTF">2022-11-07T17:54:58Z</dcterms:modified>
</cp:coreProperties>
</file>