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8"/>
  </p:notesMasterIdLst>
  <p:sldIdLst>
    <p:sldId id="256" r:id="rId2"/>
    <p:sldId id="307" r:id="rId3"/>
    <p:sldId id="356" r:id="rId4"/>
    <p:sldId id="357" r:id="rId5"/>
    <p:sldId id="358" r:id="rId6"/>
    <p:sldId id="379" r:id="rId7"/>
    <p:sldId id="359" r:id="rId8"/>
    <p:sldId id="378" r:id="rId9"/>
    <p:sldId id="360" r:id="rId10"/>
    <p:sldId id="377" r:id="rId11"/>
    <p:sldId id="361" r:id="rId12"/>
    <p:sldId id="363" r:id="rId13"/>
    <p:sldId id="380" r:id="rId14"/>
    <p:sldId id="364" r:id="rId15"/>
    <p:sldId id="365" r:id="rId16"/>
    <p:sldId id="368" r:id="rId17"/>
    <p:sldId id="367" r:id="rId18"/>
    <p:sldId id="381" r:id="rId19"/>
    <p:sldId id="369" r:id="rId20"/>
    <p:sldId id="370" r:id="rId21"/>
    <p:sldId id="371" r:id="rId22"/>
    <p:sldId id="372" r:id="rId23"/>
    <p:sldId id="373" r:id="rId24"/>
    <p:sldId id="376" r:id="rId25"/>
    <p:sldId id="374" r:id="rId26"/>
    <p:sldId id="375"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5" autoAdjust="0"/>
    <p:restoredTop sz="94590" autoAdjust="0"/>
  </p:normalViewPr>
  <p:slideViewPr>
    <p:cSldViewPr>
      <p:cViewPr varScale="1">
        <p:scale>
          <a:sx n="62" d="100"/>
          <a:sy n="62" d="100"/>
        </p:scale>
        <p:origin x="738"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23E6C8AD-93E5-4184-8CA0-89228763F5B6}" type="datetimeFigureOut">
              <a:rPr lang="en-US"/>
              <a:pPr>
                <a:defRPr/>
              </a:pPr>
              <a:t>12/1/2019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B6E9F3D-7E6A-473F-A8A4-96AAD014D161}" type="slidenum">
              <a:rPr lang="en-US"/>
              <a:pPr>
                <a:defRPr/>
              </a:pPr>
              <a:t>‹#›</a:t>
            </a:fld>
            <a:endParaRPr lang="en-US"/>
          </a:p>
        </p:txBody>
      </p:sp>
    </p:spTree>
    <p:extLst>
      <p:ext uri="{BB962C8B-B14F-4D97-AF65-F5344CB8AC3E}">
        <p14:creationId xmlns:p14="http://schemas.microsoft.com/office/powerpoint/2010/main" val="18654462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B6E9F3D-7E6A-473F-A8A4-96AAD014D161}" type="slidenum">
              <a:rPr lang="en-US" smtClean="0"/>
              <a:pPr>
                <a:defRPr/>
              </a:pPr>
              <a:t>1</a:t>
            </a:fld>
            <a:endParaRPr lang="en-US"/>
          </a:p>
        </p:txBody>
      </p:sp>
    </p:spTree>
    <p:extLst>
      <p:ext uri="{BB962C8B-B14F-4D97-AF65-F5344CB8AC3E}">
        <p14:creationId xmlns:p14="http://schemas.microsoft.com/office/powerpoint/2010/main" val="258323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34BB2A-FF00-48EE-B2C9-D1C45B9AFFB8}" type="slidenum">
              <a:rPr lang="en-US" altLang="en-US" smtClean="0">
                <a:latin typeface="Arial" panose="020B0604020202020204" pitchFamily="34" charset="0"/>
              </a:rPr>
              <a:pPr>
                <a:spcBef>
                  <a:spcPct val="0"/>
                </a:spcBef>
              </a:pPr>
              <a:t>10</a:t>
            </a:fld>
            <a:endParaRPr lang="en-US" altLang="en-US" smtClean="0">
              <a:latin typeface="Arial" panose="020B0604020202020204"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1264042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FE41D28-C523-4E97-8A6A-37485457E805}" type="slidenum">
              <a:rPr lang="en-US" altLang="en-US" smtClean="0">
                <a:latin typeface="Arial" panose="020B0604020202020204" pitchFamily="34" charset="0"/>
              </a:rPr>
              <a:pPr>
                <a:spcBef>
                  <a:spcPct val="0"/>
                </a:spcBef>
              </a:pPr>
              <a:t>11</a:t>
            </a:fld>
            <a:endParaRPr lang="en-US" altLang="en-US" smtClean="0">
              <a:latin typeface="Arial" panose="020B0604020202020204" pitchFamily="34" charset="0"/>
            </a:endParaRPr>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1970454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66D71D9-6F79-4406-A4CD-1DDE77FD6DFC}" type="slidenum">
              <a:rPr lang="en-US" altLang="en-US" smtClean="0">
                <a:latin typeface="Arial" panose="020B0604020202020204" pitchFamily="34" charset="0"/>
              </a:rPr>
              <a:pPr>
                <a:spcBef>
                  <a:spcPct val="0"/>
                </a:spcBef>
              </a:pPr>
              <a:t>12</a:t>
            </a:fld>
            <a:endParaRPr lang="en-US" altLang="en-US" smtClean="0">
              <a:latin typeface="Arial" panose="020B0604020202020204" pitchFamily="34" charset="0"/>
            </a:endParaRPr>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2974735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66D71D9-6F79-4406-A4CD-1DDE77FD6DFC}" type="slidenum">
              <a:rPr lang="en-US" altLang="en-US" smtClean="0">
                <a:latin typeface="Arial" panose="020B0604020202020204" pitchFamily="34" charset="0"/>
              </a:rPr>
              <a:pPr>
                <a:spcBef>
                  <a:spcPct val="0"/>
                </a:spcBef>
              </a:pPr>
              <a:t>13</a:t>
            </a:fld>
            <a:endParaRPr lang="en-US" altLang="en-US" smtClean="0">
              <a:latin typeface="Arial" panose="020B0604020202020204" pitchFamily="34" charset="0"/>
            </a:endParaRPr>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4076801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57B58E-84DB-4906-947E-C34E8F19E229}" type="slidenum">
              <a:rPr lang="en-US" altLang="en-US" smtClean="0">
                <a:latin typeface="Arial" panose="020B0604020202020204" pitchFamily="34" charset="0"/>
              </a:rPr>
              <a:pPr>
                <a:spcBef>
                  <a:spcPct val="0"/>
                </a:spcBef>
              </a:pPr>
              <a:t>14</a:t>
            </a:fld>
            <a:endParaRPr lang="en-US" altLang="en-US" smtClean="0">
              <a:latin typeface="Arial" panose="020B0604020202020204" pitchFamily="34" charset="0"/>
            </a:endParaRPr>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3843656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7C1444-CAB1-4571-A6C3-8794D4389DAE}" type="slidenum">
              <a:rPr lang="en-US" altLang="en-US" smtClean="0">
                <a:latin typeface="Arial" panose="020B0604020202020204" pitchFamily="34" charset="0"/>
              </a:rPr>
              <a:pPr>
                <a:spcBef>
                  <a:spcPct val="0"/>
                </a:spcBef>
              </a:pPr>
              <a:t>15</a:t>
            </a:fld>
            <a:endParaRPr lang="en-US" altLang="en-US"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2919632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37EA96-EC68-4B71-9E5E-A020BE9648C5}" type="slidenum">
              <a:rPr lang="en-US" altLang="en-US" smtClean="0">
                <a:latin typeface="Arial" panose="020B0604020202020204" pitchFamily="34" charset="0"/>
              </a:rPr>
              <a:pPr>
                <a:spcBef>
                  <a:spcPct val="0"/>
                </a:spcBef>
              </a:pPr>
              <a:t>16</a:t>
            </a:fld>
            <a:endParaRPr lang="en-US" altLang="en-US" smtClean="0">
              <a:latin typeface="Arial" panose="020B0604020202020204" pitchFamily="34" charset="0"/>
            </a:endParaRPr>
          </a:p>
        </p:txBody>
      </p:sp>
      <p:sp>
        <p:nvSpPr>
          <p:cNvPr id="32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3614391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2EC10F9-7BB2-44A3-83CD-163311ADF79A}" type="slidenum">
              <a:rPr lang="en-US" altLang="en-US" smtClean="0">
                <a:latin typeface="Arial" panose="020B0604020202020204" pitchFamily="34" charset="0"/>
              </a:rPr>
              <a:pPr>
                <a:spcBef>
                  <a:spcPct val="0"/>
                </a:spcBef>
              </a:pPr>
              <a:t>17</a:t>
            </a:fld>
            <a:endParaRPr lang="en-US" altLang="en-US" smtClean="0">
              <a:latin typeface="Arial" panose="020B0604020202020204" pitchFamily="34" charset="0"/>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2811126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2EC10F9-7BB2-44A3-83CD-163311ADF79A}" type="slidenum">
              <a:rPr lang="en-US" altLang="en-US" smtClean="0">
                <a:latin typeface="Arial" panose="020B0604020202020204" pitchFamily="34" charset="0"/>
              </a:rPr>
              <a:pPr>
                <a:spcBef>
                  <a:spcPct val="0"/>
                </a:spcBef>
              </a:pPr>
              <a:t>18</a:t>
            </a:fld>
            <a:endParaRPr lang="en-US" altLang="en-US" smtClean="0">
              <a:latin typeface="Arial" panose="020B0604020202020204" pitchFamily="34" charset="0"/>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2103920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DF9E5CD-CA34-4AE7-8AD4-BAAF6BA1D308}" type="slidenum">
              <a:rPr lang="en-US" altLang="en-US" smtClean="0">
                <a:latin typeface="Arial" panose="020B0604020202020204" pitchFamily="34" charset="0"/>
              </a:rPr>
              <a:pPr>
                <a:spcBef>
                  <a:spcPct val="0"/>
                </a:spcBef>
              </a:pPr>
              <a:t>19</a:t>
            </a:fld>
            <a:endParaRPr lang="en-US" altLang="en-US" smtClean="0">
              <a:latin typeface="Arial" panose="020B0604020202020204" pitchFamily="34"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339824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C69484F-5164-41C0-B58E-3D72D65C9DC5}" type="slidenum">
              <a:rPr lang="en-US" altLang="en-US" smtClean="0">
                <a:latin typeface="Arial" panose="020B0604020202020204" pitchFamily="34" charset="0"/>
              </a:rPr>
              <a:pPr>
                <a:spcBef>
                  <a:spcPct val="0"/>
                </a:spcBef>
              </a:pPr>
              <a:t>2</a:t>
            </a:fld>
            <a:endParaRPr lang="en-US" altLang="en-US" smtClean="0">
              <a:latin typeface="Arial" panose="020B0604020202020204" pitchFamily="34" charset="0"/>
            </a:endParaRPr>
          </a:p>
        </p:txBody>
      </p:sp>
      <p:sp>
        <p:nvSpPr>
          <p:cNvPr id="61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345194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84D0348-B710-4267-BCA4-6B17D5119106}" type="slidenum">
              <a:rPr lang="en-US" altLang="en-US" smtClean="0">
                <a:latin typeface="Arial" panose="020B0604020202020204" pitchFamily="34" charset="0"/>
              </a:rPr>
              <a:pPr>
                <a:spcBef>
                  <a:spcPct val="0"/>
                </a:spcBef>
              </a:pPr>
              <a:t>20</a:t>
            </a:fld>
            <a:endParaRPr lang="en-US" altLang="en-US" smtClean="0">
              <a:latin typeface="Arial" panose="020B0604020202020204" pitchFamily="34" charset="0"/>
            </a:endParaRPr>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425139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48EFF3-DE1E-445F-8FAA-A11080FB03DD}" type="slidenum">
              <a:rPr lang="en-US" altLang="en-US" smtClean="0">
                <a:latin typeface="Arial" panose="020B0604020202020204" pitchFamily="34" charset="0"/>
              </a:rPr>
              <a:pPr>
                <a:spcBef>
                  <a:spcPct val="0"/>
                </a:spcBef>
              </a:pPr>
              <a:t>21</a:t>
            </a:fld>
            <a:endParaRPr lang="en-US" altLang="en-US" smtClean="0">
              <a:latin typeface="Arial" panose="020B0604020202020204"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2118999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3B28A0-75EE-4A4D-BA4F-51D6A75FCAD1}" type="slidenum">
              <a:rPr lang="en-US" altLang="en-US" smtClean="0">
                <a:latin typeface="Arial" panose="020B0604020202020204" pitchFamily="34" charset="0"/>
              </a:rPr>
              <a:pPr>
                <a:spcBef>
                  <a:spcPct val="0"/>
                </a:spcBef>
              </a:pPr>
              <a:t>22</a:t>
            </a:fld>
            <a:endParaRPr lang="en-US" altLang="en-US" smtClean="0">
              <a:latin typeface="Arial" panose="020B0604020202020204" pitchFamily="34"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3986160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C55C3AE-6420-4D7D-A84A-FF0E200BF73F}" type="slidenum">
              <a:rPr lang="en-US" altLang="en-US" smtClean="0">
                <a:latin typeface="Arial" panose="020B0604020202020204" pitchFamily="34" charset="0"/>
              </a:rPr>
              <a:pPr>
                <a:spcBef>
                  <a:spcPct val="0"/>
                </a:spcBef>
              </a:pPr>
              <a:t>23</a:t>
            </a:fld>
            <a:endParaRPr lang="en-US" altLang="en-US" smtClean="0">
              <a:latin typeface="Arial" panose="020B0604020202020204"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2697751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3F333BF-2F51-4BE1-A2A7-9A8DAE03115F}" type="slidenum">
              <a:rPr lang="en-US" altLang="en-US" smtClean="0">
                <a:latin typeface="Arial" panose="020B0604020202020204" pitchFamily="34" charset="0"/>
              </a:rPr>
              <a:pPr>
                <a:spcBef>
                  <a:spcPct val="0"/>
                </a:spcBef>
              </a:pPr>
              <a:t>24</a:t>
            </a:fld>
            <a:endParaRPr lang="en-US" altLang="en-US" smtClean="0">
              <a:latin typeface="Arial" panose="020B0604020202020204" pitchFamily="34" charset="0"/>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356677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E22A690-356D-44C9-ACBD-7757190FFD91}" type="slidenum">
              <a:rPr lang="en-US" altLang="en-US" smtClean="0">
                <a:latin typeface="Arial" panose="020B0604020202020204" pitchFamily="34" charset="0"/>
              </a:rPr>
              <a:pPr>
                <a:spcBef>
                  <a:spcPct val="0"/>
                </a:spcBef>
              </a:pPr>
              <a:t>25</a:t>
            </a:fld>
            <a:endParaRPr lang="en-US" altLang="en-US" smtClean="0">
              <a:latin typeface="Arial" panose="020B0604020202020204"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1586825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1BD9506-ACAC-483F-BB2E-D5768A89CAA7}" type="slidenum">
              <a:rPr lang="en-US" altLang="en-US" smtClean="0">
                <a:latin typeface="Arial" panose="020B0604020202020204" pitchFamily="34" charset="0"/>
              </a:rPr>
              <a:pPr>
                <a:spcBef>
                  <a:spcPct val="0"/>
                </a:spcBef>
              </a:pPr>
              <a:t>26</a:t>
            </a:fld>
            <a:endParaRPr lang="en-US" altLang="en-US" smtClean="0">
              <a:latin typeface="Arial" panose="020B0604020202020204" pitchFamily="34" charset="0"/>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dirty="0" smtClean="0"/>
          </a:p>
        </p:txBody>
      </p:sp>
    </p:spTree>
    <p:extLst>
      <p:ext uri="{BB962C8B-B14F-4D97-AF65-F5344CB8AC3E}">
        <p14:creationId xmlns:p14="http://schemas.microsoft.com/office/powerpoint/2010/main" val="205599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7CFCFA-64C1-425E-B54D-68DA9D932E89}" type="slidenum">
              <a:rPr lang="en-US" altLang="en-US" smtClean="0">
                <a:latin typeface="Arial" panose="020B0604020202020204" pitchFamily="34" charset="0"/>
              </a:rPr>
              <a:pPr>
                <a:spcBef>
                  <a:spcPct val="0"/>
                </a:spcBef>
              </a:pPr>
              <a:t>3</a:t>
            </a:fld>
            <a:endParaRPr lang="en-US" altLang="en-US" smtClean="0">
              <a:latin typeface="Arial" panose="020B0604020202020204" pitchFamily="34" charset="0"/>
            </a:endParaRPr>
          </a:p>
        </p:txBody>
      </p:sp>
      <p:sp>
        <p:nvSpPr>
          <p:cNvPr id="81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530164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56F7AE-5373-4C52-8DC9-08EC0861490A}" type="slidenum">
              <a:rPr lang="en-US" altLang="en-US" smtClean="0">
                <a:latin typeface="Arial" panose="020B0604020202020204" pitchFamily="34" charset="0"/>
              </a:rPr>
              <a:pPr>
                <a:spcBef>
                  <a:spcPct val="0"/>
                </a:spcBef>
              </a:pPr>
              <a:t>4</a:t>
            </a:fld>
            <a:endParaRPr lang="en-US" altLang="en-US" smtClean="0">
              <a:latin typeface="Arial" panose="020B060402020202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1443717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806161-EF09-4D73-8ACE-2FAA91B5FD0B}" type="slidenum">
              <a:rPr lang="en-US" altLang="en-US" smtClean="0">
                <a:latin typeface="Arial" panose="020B0604020202020204" pitchFamily="34" charset="0"/>
              </a:rPr>
              <a:pPr>
                <a:spcBef>
                  <a:spcPct val="0"/>
                </a:spcBef>
              </a:pPr>
              <a:t>5</a:t>
            </a:fld>
            <a:endParaRPr lang="en-US" altLang="en-US" smtClean="0">
              <a:latin typeface="Arial" panose="020B0604020202020204" pitchFamily="34" charset="0"/>
            </a:endParaRPr>
          </a:p>
        </p:txBody>
      </p:sp>
      <p:sp>
        <p:nvSpPr>
          <p:cNvPr id="12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1536390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39F53D-5A60-429A-9826-D4FFE54A5D49}" type="slidenum">
              <a:rPr lang="en-US" altLang="en-US" smtClean="0">
                <a:latin typeface="Arial" panose="020B0604020202020204" pitchFamily="34" charset="0"/>
              </a:rPr>
              <a:pPr>
                <a:spcBef>
                  <a:spcPct val="0"/>
                </a:spcBef>
              </a:pPr>
              <a:t>6</a:t>
            </a:fld>
            <a:endParaRPr lang="en-US" altLang="en-US" smtClean="0">
              <a:latin typeface="Arial" panose="020B0604020202020204" pitchFamily="34" charset="0"/>
            </a:endParaRPr>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900947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E6917B-8EC4-4FCD-B90A-8E43042547E9}" type="slidenum">
              <a:rPr lang="en-US" altLang="en-US" smtClean="0">
                <a:latin typeface="Arial" panose="020B0604020202020204" pitchFamily="34" charset="0"/>
              </a:rPr>
              <a:pPr>
                <a:spcBef>
                  <a:spcPct val="0"/>
                </a:spcBef>
              </a:pPr>
              <a:t>7</a:t>
            </a:fld>
            <a:endParaRPr lang="en-US" altLang="en-US" smtClean="0">
              <a:latin typeface="Arial" panose="020B0604020202020204" pitchFamily="34" charset="0"/>
            </a:endParaRPr>
          </a:p>
        </p:txBody>
      </p:sp>
      <p:sp>
        <p:nvSpPr>
          <p:cNvPr id="163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1885407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3DEAC66-AF71-4953-9CC1-5D737C8F9309}" type="slidenum">
              <a:rPr lang="en-US" altLang="en-US" smtClean="0">
                <a:latin typeface="Arial" panose="020B0604020202020204" pitchFamily="34" charset="0"/>
              </a:rPr>
              <a:pPr>
                <a:spcBef>
                  <a:spcPct val="0"/>
                </a:spcBef>
              </a:pPr>
              <a:t>8</a:t>
            </a:fld>
            <a:endParaRPr lang="en-US" altLang="en-US" smtClean="0">
              <a:latin typeface="Arial" panose="020B0604020202020204" pitchFamily="34" charset="0"/>
            </a:endParaRPr>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3515272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331A9D-C2A7-4FF2-AB1C-75201F7FF2BF}" type="slidenum">
              <a:rPr lang="en-US" altLang="en-US" smtClean="0">
                <a:latin typeface="Arial" panose="020B0604020202020204" pitchFamily="34" charset="0"/>
              </a:rPr>
              <a:pPr>
                <a:spcBef>
                  <a:spcPct val="0"/>
                </a:spcBef>
              </a:pPr>
              <a:t>9</a:t>
            </a:fld>
            <a:endParaRPr lang="en-US" altLang="en-US" smtClean="0">
              <a:latin typeface="Arial" panose="020B0604020202020204" pitchFamily="34" charset="0"/>
            </a:endParaRPr>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smtClean="0"/>
          </a:p>
        </p:txBody>
      </p:sp>
    </p:spTree>
    <p:extLst>
      <p:ext uri="{BB962C8B-B14F-4D97-AF65-F5344CB8AC3E}">
        <p14:creationId xmlns:p14="http://schemas.microsoft.com/office/powerpoint/2010/main" val="2051300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3072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40A4F072-BB95-456B-A105-A3C489AA31D9}" type="slidenum">
              <a:rPr lang="en-US" altLang="en-US"/>
              <a:pPr>
                <a:defRPr/>
              </a:pPr>
              <a:t>‹#›</a:t>
            </a:fld>
            <a:endParaRPr lang="en-US" altLang="en-US"/>
          </a:p>
        </p:txBody>
      </p:sp>
    </p:spTree>
    <p:extLst>
      <p:ext uri="{BB962C8B-B14F-4D97-AF65-F5344CB8AC3E}">
        <p14:creationId xmlns:p14="http://schemas.microsoft.com/office/powerpoint/2010/main" val="158461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1DB3BDB-26F0-4152-B84F-C3E01EFFDDF5}" type="slidenum">
              <a:rPr lang="en-US" altLang="en-US"/>
              <a:pPr>
                <a:defRPr/>
              </a:pPr>
              <a:t>‹#›</a:t>
            </a:fld>
            <a:endParaRPr lang="en-US" altLang="en-US"/>
          </a:p>
        </p:txBody>
      </p:sp>
    </p:spTree>
    <p:extLst>
      <p:ext uri="{BB962C8B-B14F-4D97-AF65-F5344CB8AC3E}">
        <p14:creationId xmlns:p14="http://schemas.microsoft.com/office/powerpoint/2010/main" val="235371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B6DC8EE-D62B-4A7B-BBBF-5CC2BD40FF2E}" type="slidenum">
              <a:rPr lang="en-US" altLang="en-US"/>
              <a:pPr>
                <a:defRPr/>
              </a:pPr>
              <a:t>‹#›</a:t>
            </a:fld>
            <a:endParaRPr lang="en-US" altLang="en-US"/>
          </a:p>
        </p:txBody>
      </p:sp>
    </p:spTree>
    <p:extLst>
      <p:ext uri="{BB962C8B-B14F-4D97-AF65-F5344CB8AC3E}">
        <p14:creationId xmlns:p14="http://schemas.microsoft.com/office/powerpoint/2010/main" val="239799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2578D49-4937-4885-98FC-AB33BA8100A2}" type="slidenum">
              <a:rPr lang="en-US" altLang="en-US"/>
              <a:pPr>
                <a:defRPr/>
              </a:pPr>
              <a:t>‹#›</a:t>
            </a:fld>
            <a:endParaRPr lang="en-US" altLang="en-US"/>
          </a:p>
        </p:txBody>
      </p:sp>
    </p:spTree>
    <p:extLst>
      <p:ext uri="{BB962C8B-B14F-4D97-AF65-F5344CB8AC3E}">
        <p14:creationId xmlns:p14="http://schemas.microsoft.com/office/powerpoint/2010/main" val="4027800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10527D3-F20E-4BF2-A681-4AD6E03D5E22}" type="slidenum">
              <a:rPr lang="en-US" altLang="en-US"/>
              <a:pPr>
                <a:defRPr/>
              </a:pPr>
              <a:t>‹#›</a:t>
            </a:fld>
            <a:endParaRPr lang="en-US" altLang="en-US"/>
          </a:p>
        </p:txBody>
      </p:sp>
    </p:spTree>
    <p:extLst>
      <p:ext uri="{BB962C8B-B14F-4D97-AF65-F5344CB8AC3E}">
        <p14:creationId xmlns:p14="http://schemas.microsoft.com/office/powerpoint/2010/main" val="250177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C7ED466-1FAC-4BF3-94E7-68E91F85A3D8}" type="slidenum">
              <a:rPr lang="en-US" altLang="en-US"/>
              <a:pPr>
                <a:defRPr/>
              </a:pPr>
              <a:t>‹#›</a:t>
            </a:fld>
            <a:endParaRPr lang="en-US" altLang="en-US"/>
          </a:p>
        </p:txBody>
      </p:sp>
    </p:spTree>
    <p:extLst>
      <p:ext uri="{BB962C8B-B14F-4D97-AF65-F5344CB8AC3E}">
        <p14:creationId xmlns:p14="http://schemas.microsoft.com/office/powerpoint/2010/main" val="388230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7A3EC94E-DFF7-421A-8AE9-31D9CF2DB333}" type="slidenum">
              <a:rPr lang="en-US" altLang="en-US"/>
              <a:pPr>
                <a:defRPr/>
              </a:pPr>
              <a:t>‹#›</a:t>
            </a:fld>
            <a:endParaRPr lang="en-US" altLang="en-US"/>
          </a:p>
        </p:txBody>
      </p:sp>
    </p:spTree>
    <p:extLst>
      <p:ext uri="{BB962C8B-B14F-4D97-AF65-F5344CB8AC3E}">
        <p14:creationId xmlns:p14="http://schemas.microsoft.com/office/powerpoint/2010/main" val="82519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5811094-44DD-4244-B6D0-02FF81292883}" type="slidenum">
              <a:rPr lang="en-US" altLang="en-US"/>
              <a:pPr>
                <a:defRPr/>
              </a:pPr>
              <a:t>‹#›</a:t>
            </a:fld>
            <a:endParaRPr lang="en-US" altLang="en-US"/>
          </a:p>
        </p:txBody>
      </p:sp>
    </p:spTree>
    <p:extLst>
      <p:ext uri="{BB962C8B-B14F-4D97-AF65-F5344CB8AC3E}">
        <p14:creationId xmlns:p14="http://schemas.microsoft.com/office/powerpoint/2010/main" val="201416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3D430901-DEC9-4508-9AE3-D11755481225}" type="slidenum">
              <a:rPr lang="en-US" altLang="en-US"/>
              <a:pPr>
                <a:defRPr/>
              </a:pPr>
              <a:t>‹#›</a:t>
            </a:fld>
            <a:endParaRPr lang="en-US" altLang="en-US"/>
          </a:p>
        </p:txBody>
      </p:sp>
    </p:spTree>
    <p:extLst>
      <p:ext uri="{BB962C8B-B14F-4D97-AF65-F5344CB8AC3E}">
        <p14:creationId xmlns:p14="http://schemas.microsoft.com/office/powerpoint/2010/main" val="168342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2FA8195-F2B0-4BD5-89A6-63969D124CED}" type="slidenum">
              <a:rPr lang="en-US" altLang="en-US"/>
              <a:pPr>
                <a:defRPr/>
              </a:pPr>
              <a:t>‹#›</a:t>
            </a:fld>
            <a:endParaRPr lang="en-US" altLang="en-US"/>
          </a:p>
        </p:txBody>
      </p:sp>
    </p:spTree>
    <p:extLst>
      <p:ext uri="{BB962C8B-B14F-4D97-AF65-F5344CB8AC3E}">
        <p14:creationId xmlns:p14="http://schemas.microsoft.com/office/powerpoint/2010/main" val="212677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952990B-09FE-4968-97A9-0192CCC98A14}" type="slidenum">
              <a:rPr lang="en-US" altLang="en-US"/>
              <a:pPr>
                <a:defRPr/>
              </a:pPr>
              <a:t>‹#›</a:t>
            </a:fld>
            <a:endParaRPr lang="en-US" altLang="en-US"/>
          </a:p>
        </p:txBody>
      </p:sp>
    </p:spTree>
    <p:extLst>
      <p:ext uri="{BB962C8B-B14F-4D97-AF65-F5344CB8AC3E}">
        <p14:creationId xmlns:p14="http://schemas.microsoft.com/office/powerpoint/2010/main" val="321488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970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cs typeface="Arial" charset="0"/>
              </a:defRPr>
            </a:lvl1pPr>
          </a:lstStyle>
          <a:p>
            <a:pPr>
              <a:defRPr/>
            </a:pPr>
            <a:endParaRPr lang="en-US" altLang="en-US"/>
          </a:p>
        </p:txBody>
      </p:sp>
      <p:sp>
        <p:nvSpPr>
          <p:cNvPr id="297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cs typeface="Arial" charset="0"/>
              </a:defRPr>
            </a:lvl1pPr>
          </a:lstStyle>
          <a:p>
            <a:pPr>
              <a:defRPr/>
            </a:pPr>
            <a:endParaRPr lang="en-US" altLang="en-US"/>
          </a:p>
        </p:txBody>
      </p:sp>
      <p:sp>
        <p:nvSpPr>
          <p:cNvPr id="2970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F31B1F10-F9C9-4FDC-9364-132E525FCBC4}"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88"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B Nazanin" pitchFamily="2" charset="-78"/>
        </a:defRPr>
      </a:lvl2pPr>
      <a:lvl3pPr algn="l" rtl="0" eaLnBrk="0" fontAlgn="base" hangingPunct="0">
        <a:spcBef>
          <a:spcPct val="0"/>
        </a:spcBef>
        <a:spcAft>
          <a:spcPct val="0"/>
        </a:spcAft>
        <a:defRPr sz="4200">
          <a:solidFill>
            <a:schemeClr val="tx2"/>
          </a:solidFill>
          <a:latin typeface="Garamond" pitchFamily="18" charset="0"/>
          <a:cs typeface="B Nazanin" pitchFamily="2" charset="-78"/>
        </a:defRPr>
      </a:lvl3pPr>
      <a:lvl4pPr algn="l" rtl="0" eaLnBrk="0" fontAlgn="base" hangingPunct="0">
        <a:spcBef>
          <a:spcPct val="0"/>
        </a:spcBef>
        <a:spcAft>
          <a:spcPct val="0"/>
        </a:spcAft>
        <a:defRPr sz="4200">
          <a:solidFill>
            <a:schemeClr val="tx2"/>
          </a:solidFill>
          <a:latin typeface="Garamond" pitchFamily="18" charset="0"/>
          <a:cs typeface="B Nazanin" pitchFamily="2" charset="-78"/>
        </a:defRPr>
      </a:lvl4pPr>
      <a:lvl5pPr algn="l" rtl="0" eaLnBrk="0" fontAlgn="base" hangingPunct="0">
        <a:spcBef>
          <a:spcPct val="0"/>
        </a:spcBef>
        <a:spcAft>
          <a:spcPct val="0"/>
        </a:spcAft>
        <a:defRPr sz="4200">
          <a:solidFill>
            <a:schemeClr val="tx2"/>
          </a:solidFill>
          <a:latin typeface="Garamond" pitchFamily="18" charset="0"/>
          <a:cs typeface="B Nazanin" pitchFamily="2" charset="-78"/>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emf"/></Relationships>
</file>

<file path=ppt/slides/_rels/slide13.xml.rels><?xml version="1.0" encoding="UTF-8" standalone="yes"?>
<Relationships xmlns="http://schemas.openxmlformats.org/package/2006/relationships"><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14.xml.rels><?xml version="1.0" encoding="UTF-8" standalone="yes"?>
<Relationships xmlns="http://schemas.openxmlformats.org/package/2006/relationships"><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1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image" Target="../media/image46.emf"/></Relationships>
</file>

<file path=ppt/slides/_rels/slide1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7.emf"/><Relationship Id="rId7" Type="http://schemas.openxmlformats.org/officeDocument/2006/relationships/image" Target="../media/image61.e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s>
</file>

<file path=ppt/slides/_rels/slide25.xml.rels><?xml version="1.0" encoding="UTF-8" standalone="yes"?>
<Relationships xmlns="http://schemas.openxmlformats.org/package/2006/relationships"><Relationship Id="rId3" Type="http://schemas.openxmlformats.org/officeDocument/2006/relationships/image" Target="../media/image62.emf"/><Relationship Id="rId7" Type="http://schemas.openxmlformats.org/officeDocument/2006/relationships/image" Target="../media/image66.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s>
</file>

<file path=ppt/slides/_rels/slide26.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67.emf"/><Relationship Id="rId4" Type="http://schemas.openxmlformats.org/officeDocument/2006/relationships/image" Target="../media/image65.emf"/></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9.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1524000"/>
            <a:ext cx="7623175" cy="1295400"/>
          </a:xfrm>
        </p:spPr>
        <p:txBody>
          <a:bodyPr/>
          <a:lstStyle/>
          <a:p>
            <a:pPr algn="ctr" rtl="1" eaLnBrk="1" hangingPunct="1"/>
            <a:r>
              <a:rPr lang="en-US" altLang="en-US" smtClean="0"/>
              <a:t> </a:t>
            </a:r>
            <a:r>
              <a:rPr lang="fa-IR" altLang="en-US" sz="4400" b="1" smtClean="0"/>
              <a:t>طراحي مدارهاي </a:t>
            </a:r>
            <a:r>
              <a:rPr lang="en-US" altLang="en-US" sz="4400" b="1" smtClean="0"/>
              <a:t>MOS</a:t>
            </a:r>
            <a:endParaRPr lang="en-US" altLang="en-US" smtClean="0"/>
          </a:p>
        </p:txBody>
      </p:sp>
      <p:sp>
        <p:nvSpPr>
          <p:cNvPr id="4099" name="Rectangle 3"/>
          <p:cNvSpPr>
            <a:spLocks noGrp="1" noChangeArrowheads="1"/>
          </p:cNvSpPr>
          <p:nvPr>
            <p:ph type="subTitle" idx="1"/>
          </p:nvPr>
        </p:nvSpPr>
        <p:spPr>
          <a:xfrm>
            <a:off x="1981200" y="3962400"/>
            <a:ext cx="6705600" cy="2286000"/>
          </a:xfrm>
        </p:spPr>
        <p:txBody>
          <a:bodyPr/>
          <a:lstStyle/>
          <a:p>
            <a:pPr eaLnBrk="1" hangingPunct="1"/>
            <a:r>
              <a:rPr lang="en-US" altLang="en-US" smtClean="0">
                <a:solidFill>
                  <a:srgbClr val="990000"/>
                </a:solidFill>
              </a:rPr>
              <a:t>Nasser Mozayani</a:t>
            </a:r>
          </a:p>
          <a:p>
            <a:pPr eaLnBrk="1" hangingPunct="1"/>
            <a:r>
              <a:rPr lang="en-US" altLang="en-US" sz="2000" smtClean="0">
                <a:solidFill>
                  <a:srgbClr val="990000"/>
                </a:solidFill>
                <a:latin typeface="Lucida Console" panose="020B0609040504020204" pitchFamily="49" charset="0"/>
              </a:rPr>
              <a:t>School of Computer Engineering</a:t>
            </a:r>
          </a:p>
          <a:p>
            <a:pPr eaLnBrk="1" hangingPunct="1"/>
            <a:r>
              <a:rPr lang="en-US" altLang="en-US" sz="2000" smtClean="0">
                <a:solidFill>
                  <a:srgbClr val="990000"/>
                </a:solidFill>
                <a:latin typeface="Lucida Console" panose="020B0609040504020204" pitchFamily="49" charset="0"/>
              </a:rPr>
              <a:t>Iran University of Science and Technology</a:t>
            </a:r>
            <a:endParaRPr lang="en-US" altLang="en-US" sz="2000" smtClean="0">
              <a:latin typeface="Lucida Console" panose="020B0609040504020204" pitchFamily="49" charset="0"/>
            </a:endParaRPr>
          </a:p>
          <a:p>
            <a:pPr eaLnBrk="1" hangingPunct="1"/>
            <a:endParaRPr lang="en-US" altLang="en-US" smtClean="0"/>
          </a:p>
        </p:txBody>
      </p:sp>
      <p:sp>
        <p:nvSpPr>
          <p:cNvPr id="2" name="Slide Number Placeholder 1"/>
          <p:cNvSpPr>
            <a:spLocks noGrp="1"/>
          </p:cNvSpPr>
          <p:nvPr>
            <p:ph type="sldNum" sz="quarter" idx="12"/>
          </p:nvPr>
        </p:nvSpPr>
        <p:spPr/>
        <p:txBody>
          <a:bodyPr/>
          <a:lstStyle/>
          <a:p>
            <a:pPr>
              <a:defRPr/>
            </a:pPr>
            <a:fld id="{40A4F072-BB95-456B-A105-A3C489AA31D9}" type="slidenum">
              <a:rPr lang="en-US" altLang="en-US" smtClean="0"/>
              <a:pPr>
                <a:defRPr/>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150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150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1509"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1510"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1511"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2151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838200"/>
            <a:ext cx="5867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10</a:t>
            </a:fld>
            <a:endParaRPr lang="en-US"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smtClean="0">
                <a:solidFill>
                  <a:schemeClr val="tx1"/>
                </a:solidFill>
                <a:latin typeface="Arial" panose="020B0604020202020204" pitchFamily="34" charset="0"/>
              </a:rPr>
              <a:t>مثال</a:t>
            </a:r>
            <a:endParaRPr lang="en-US" altLang="en-US" smtClean="0">
              <a:solidFill>
                <a:schemeClr val="tx1"/>
              </a:solidFill>
              <a:latin typeface="Arial" panose="020B0604020202020204" pitchFamily="34" charset="0"/>
            </a:endParaRPr>
          </a:p>
        </p:txBody>
      </p:sp>
      <p:sp>
        <p:nvSpPr>
          <p:cNvPr id="2355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355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3557"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355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3559"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356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23561" name="Picture 11"/>
          <p:cNvPicPr>
            <a:picLocks noChangeAspect="1" noChangeArrowheads="1"/>
          </p:cNvPicPr>
          <p:nvPr/>
        </p:nvPicPr>
        <p:blipFill>
          <a:blip r:embed="rId3">
            <a:extLst>
              <a:ext uri="{28A0092B-C50C-407E-A947-70E740481C1C}">
                <a14:useLocalDpi xmlns:a14="http://schemas.microsoft.com/office/drawing/2010/main" val="0"/>
              </a:ext>
            </a:extLst>
          </a:blip>
          <a:srcRect b="44939"/>
          <a:stretch>
            <a:fillRect/>
          </a:stretch>
        </p:blipFill>
        <p:spPr bwMode="auto">
          <a:xfrm>
            <a:off x="419100" y="1143000"/>
            <a:ext cx="84201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667000"/>
            <a:ext cx="4948238"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2819400"/>
            <a:ext cx="3733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11</a:t>
            </a:fld>
            <a:endParaRPr lang="en-US" alt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osf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29" y="1056787"/>
            <a:ext cx="5042590" cy="3292516"/>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sz="4400" smtClean="0"/>
              <a:t>اثر بدنه</a:t>
            </a:r>
            <a:endParaRPr lang="en-US" altLang="en-US" smtClean="0">
              <a:solidFill>
                <a:schemeClr val="tx1"/>
              </a:solidFill>
              <a:latin typeface="Arial" panose="020B0604020202020204" pitchFamily="34" charset="0"/>
            </a:endParaRPr>
          </a:p>
        </p:txBody>
      </p:sp>
      <p:sp>
        <p:nvSpPr>
          <p:cNvPr id="25603" name="Rectangle 3"/>
          <p:cNvSpPr>
            <a:spLocks noGrp="1" noChangeArrowheads="1"/>
          </p:cNvSpPr>
          <p:nvPr>
            <p:ph type="body" idx="1"/>
          </p:nvPr>
        </p:nvSpPr>
        <p:spPr>
          <a:xfrm>
            <a:off x="782637" y="1352480"/>
            <a:ext cx="8077200" cy="2667000"/>
          </a:xfrm>
          <a:noFill/>
        </p:spPr>
        <p:txBody>
          <a:bodyPr lIns="92075" tIns="46038" rIns="92075" bIns="46038"/>
          <a:lstStyle/>
          <a:p>
            <a:pPr algn="r" rtl="1">
              <a:buFont typeface="Wingdings" panose="05000000000000000000" pitchFamily="2" charset="2"/>
              <a:buNone/>
            </a:pPr>
            <a:r>
              <a:rPr lang="fa-IR" altLang="en-US" sz="2000" dirty="0" smtClean="0"/>
              <a:t>اگر ولتاژ سورس مساوی با ولتاژ زیرلایه (بدنه) نباشد،</a:t>
            </a:r>
            <a:endParaRPr lang="en-US" altLang="en-US" sz="2000" dirty="0" smtClean="0"/>
          </a:p>
          <a:p>
            <a:pPr algn="r" rtl="1">
              <a:buFont typeface="Wingdings" panose="05000000000000000000" pitchFamily="2" charset="2"/>
              <a:buNone/>
            </a:pPr>
            <a:r>
              <a:rPr lang="fa-IR" altLang="en-US" sz="2000" dirty="0" smtClean="0"/>
              <a:t> اثر مرتبه دوم وجود دارد که هنگامی که ولتاژ بایاس</a:t>
            </a:r>
            <a:endParaRPr lang="en-US" altLang="en-US" sz="2000" dirty="0" smtClean="0"/>
          </a:p>
          <a:p>
            <a:pPr algn="r" rtl="1">
              <a:buFont typeface="Wingdings" panose="05000000000000000000" pitchFamily="2" charset="2"/>
              <a:buNone/>
            </a:pPr>
            <a:r>
              <a:rPr lang="fa-IR" altLang="en-US" sz="2000" dirty="0" smtClean="0"/>
              <a:t> معکوس سورس- زیرلایه افزایش می یابد،</a:t>
            </a:r>
            <a:endParaRPr lang="en-US" altLang="en-US" sz="2000" dirty="0" smtClean="0"/>
          </a:p>
          <a:p>
            <a:pPr algn="r" rtl="1">
              <a:buFont typeface="Wingdings" panose="05000000000000000000" pitchFamily="2" charset="2"/>
              <a:buNone/>
            </a:pPr>
            <a:r>
              <a:rPr lang="fa-IR" altLang="en-US" sz="2000" dirty="0" smtClean="0"/>
              <a:t> بصورت افزایش ولتاژ آستانه ترانزیستور (</a:t>
            </a:r>
            <a:r>
              <a:rPr lang="en-US" altLang="en-US" sz="2000" dirty="0" err="1" smtClean="0"/>
              <a:t>V</a:t>
            </a:r>
            <a:r>
              <a:rPr lang="en-US" altLang="en-US" sz="2000" baseline="-25000" dirty="0" err="1" smtClean="0"/>
              <a:t>tn</a:t>
            </a:r>
            <a:r>
              <a:rPr lang="fa-IR" altLang="en-US" sz="2000" dirty="0" smtClean="0"/>
              <a:t>) </a:t>
            </a:r>
            <a:endParaRPr lang="en-US" altLang="en-US" sz="2000" dirty="0" smtClean="0"/>
          </a:p>
          <a:p>
            <a:pPr algn="r" rtl="1">
              <a:buFont typeface="Wingdings" panose="05000000000000000000" pitchFamily="2" charset="2"/>
              <a:buNone/>
            </a:pPr>
            <a:r>
              <a:rPr lang="fa-IR" altLang="en-US" sz="2000" dirty="0" smtClean="0"/>
              <a:t>مدل می شود</a:t>
            </a:r>
          </a:p>
          <a:p>
            <a:pPr algn="r" rtl="1">
              <a:buFont typeface="Wingdings" panose="05000000000000000000" pitchFamily="2" charset="2"/>
              <a:buNone/>
            </a:pPr>
            <a:endParaRPr lang="fa-IR" altLang="en-US" sz="2000" dirty="0" smtClean="0"/>
          </a:p>
          <a:p>
            <a:pPr algn="r" rtl="1">
              <a:buFont typeface="Wingdings" panose="05000000000000000000" pitchFamily="2" charset="2"/>
              <a:buNone/>
            </a:pPr>
            <a:endParaRPr lang="en-US" altLang="en-US" sz="2000" dirty="0" smtClean="0"/>
          </a:p>
          <a:p>
            <a:pPr algn="r" rtl="1">
              <a:buFont typeface="Wingdings" panose="05000000000000000000" pitchFamily="2" charset="2"/>
              <a:buNone/>
            </a:pPr>
            <a:endParaRPr lang="en-US" altLang="en-US" sz="2000" dirty="0"/>
          </a:p>
          <a:p>
            <a:pPr algn="r" rtl="1">
              <a:buFont typeface="Wingdings" panose="05000000000000000000" pitchFamily="2" charset="2"/>
              <a:buNone/>
            </a:pPr>
            <a:endParaRPr lang="fa-IR" altLang="en-US" sz="2000" dirty="0" smtClean="0"/>
          </a:p>
          <a:p>
            <a:pPr algn="r" rtl="1">
              <a:buFont typeface="Wingdings" panose="05000000000000000000" pitchFamily="2" charset="2"/>
              <a:buNone/>
            </a:pPr>
            <a:endParaRPr lang="fa-IR" altLang="en-US" sz="2000" dirty="0" smtClean="0"/>
          </a:p>
          <a:p>
            <a:pPr algn="r" rtl="1">
              <a:buFont typeface="Wingdings" panose="05000000000000000000" pitchFamily="2" charset="2"/>
              <a:buNone/>
            </a:pPr>
            <a:r>
              <a:rPr lang="fa-IR" altLang="en-US" sz="2000" dirty="0" smtClean="0"/>
              <a:t>گاما ثابت اثر بدنه است که  در ترانزیستورهای کانال </a:t>
            </a:r>
            <a:r>
              <a:rPr lang="en-US" altLang="en-US" sz="2000" dirty="0" smtClean="0"/>
              <a:t>n</a:t>
            </a:r>
            <a:r>
              <a:rPr lang="fa-IR" altLang="en-US" sz="2000" dirty="0" smtClean="0"/>
              <a:t> متناسب است با جذر </a:t>
            </a:r>
            <a:r>
              <a:rPr lang="en-US" altLang="en-US" sz="2000" dirty="0" smtClean="0"/>
              <a:t>N</a:t>
            </a:r>
            <a:r>
              <a:rPr lang="en-US" altLang="en-US" sz="2000" baseline="-25000" dirty="0" smtClean="0"/>
              <a:t>A</a:t>
            </a:r>
            <a:r>
              <a:rPr lang="fa-IR" altLang="en-US" sz="2000" dirty="0" smtClean="0"/>
              <a:t> و در ترانزیستور های کانال </a:t>
            </a:r>
            <a:r>
              <a:rPr lang="en-US" altLang="en-US" sz="2000" dirty="0" smtClean="0"/>
              <a:t>p</a:t>
            </a:r>
            <a:r>
              <a:rPr lang="fa-IR" altLang="en-US" sz="2000" dirty="0" smtClean="0"/>
              <a:t> متناسب است با </a:t>
            </a:r>
            <a:r>
              <a:rPr lang="en-US" altLang="en-US" sz="2000" dirty="0" smtClean="0"/>
              <a:t>N</a:t>
            </a:r>
            <a:r>
              <a:rPr lang="en-US" altLang="en-US" sz="2000" baseline="-25000" dirty="0" smtClean="0"/>
              <a:t>D</a:t>
            </a:r>
            <a:r>
              <a:rPr lang="fa-IR" altLang="en-US" sz="2000" dirty="0" smtClean="0"/>
              <a:t> و بنابراین اثر بدنه برای ترانزیستورهایی که در چاه هایی هستند که غلظت آنها بیشتر از زیرلایه است، بیشتر است</a:t>
            </a:r>
          </a:p>
        </p:txBody>
      </p:sp>
      <p:sp>
        <p:nvSpPr>
          <p:cNvPr id="2560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5605"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5606"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5607"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5608"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25609" name="Picture 10"/>
          <p:cNvPicPr>
            <a:picLocks noChangeAspect="1" noChangeArrowheads="1"/>
          </p:cNvPicPr>
          <p:nvPr/>
        </p:nvPicPr>
        <p:blipFill>
          <a:blip r:embed="rId4">
            <a:extLst>
              <a:ext uri="{28A0092B-C50C-407E-A947-70E740481C1C}">
                <a14:useLocalDpi xmlns:a14="http://schemas.microsoft.com/office/drawing/2010/main" val="0"/>
              </a:ext>
            </a:extLst>
          </a:blip>
          <a:srcRect r="36349"/>
          <a:stretch>
            <a:fillRect/>
          </a:stretch>
        </p:blipFill>
        <p:spPr bwMode="auto">
          <a:xfrm>
            <a:off x="782637" y="4262915"/>
            <a:ext cx="4356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11"/>
          <p:cNvPicPr>
            <a:picLocks noChangeAspect="1" noChangeArrowheads="1"/>
          </p:cNvPicPr>
          <p:nvPr/>
        </p:nvPicPr>
        <p:blipFill>
          <a:blip r:embed="rId5">
            <a:extLst>
              <a:ext uri="{28A0092B-C50C-407E-A947-70E740481C1C}">
                <a14:useLocalDpi xmlns:a14="http://schemas.microsoft.com/office/drawing/2010/main" val="0"/>
              </a:ext>
            </a:extLst>
          </a:blip>
          <a:srcRect r="66064"/>
          <a:stretch>
            <a:fillRect/>
          </a:stretch>
        </p:blipFill>
        <p:spPr bwMode="auto">
          <a:xfrm>
            <a:off x="5867400" y="4094466"/>
            <a:ext cx="1925637"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12</a:t>
            </a:fld>
            <a:endParaRPr lang="en-US"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sz="4400" smtClean="0"/>
              <a:t>اثر بدنه</a:t>
            </a:r>
            <a:endParaRPr lang="en-US" altLang="en-US" smtClean="0">
              <a:solidFill>
                <a:schemeClr val="tx1"/>
              </a:solidFill>
              <a:latin typeface="Arial" panose="020B0604020202020204" pitchFamily="34" charset="0"/>
            </a:endParaRPr>
          </a:p>
        </p:txBody>
      </p:sp>
      <p:sp>
        <p:nvSpPr>
          <p:cNvPr id="25603" name="Rectangle 3"/>
          <p:cNvSpPr>
            <a:spLocks noGrp="1" noChangeArrowheads="1"/>
          </p:cNvSpPr>
          <p:nvPr>
            <p:ph type="body" idx="1"/>
          </p:nvPr>
        </p:nvSpPr>
        <p:spPr>
          <a:xfrm>
            <a:off x="845848" y="1626239"/>
            <a:ext cx="8077200" cy="2057400"/>
          </a:xfrm>
          <a:noFill/>
        </p:spPr>
        <p:txBody>
          <a:bodyPr lIns="92075" tIns="46038" rIns="92075" bIns="46038"/>
          <a:lstStyle/>
          <a:p>
            <a:pPr algn="r" rtl="1">
              <a:buFont typeface="Wingdings" panose="05000000000000000000" pitchFamily="2" charset="2"/>
              <a:buNone/>
            </a:pPr>
            <a:r>
              <a:rPr lang="fa-IR" altLang="en-US" sz="2000" dirty="0" smtClean="0"/>
              <a:t>حال با فرض اثر بدنه رابطه جریان تبدیل می شود به:</a:t>
            </a:r>
            <a:endParaRPr lang="en-US" altLang="en-US" sz="2000" dirty="0" smtClean="0"/>
          </a:p>
          <a:p>
            <a:pPr algn="r" rtl="1">
              <a:buFont typeface="Wingdings" panose="05000000000000000000" pitchFamily="2" charset="2"/>
              <a:buNone/>
            </a:pPr>
            <a:endParaRPr lang="en-US" altLang="en-US" sz="2000" dirty="0"/>
          </a:p>
          <a:p>
            <a:pPr algn="r" rtl="1">
              <a:buFont typeface="Wingdings" panose="05000000000000000000" pitchFamily="2" charset="2"/>
              <a:buNone/>
            </a:pPr>
            <a:endParaRPr lang="en-US" altLang="en-US" sz="2000" dirty="0" smtClean="0"/>
          </a:p>
          <a:p>
            <a:pPr algn="r" rtl="1">
              <a:buFont typeface="Wingdings" panose="05000000000000000000" pitchFamily="2" charset="2"/>
              <a:buNone/>
            </a:pPr>
            <a:r>
              <a:rPr lang="fa-IR" altLang="en-US" sz="2000" dirty="0" smtClean="0"/>
              <a:t>             و برای                                                   داریم:</a:t>
            </a:r>
            <a:endParaRPr lang="en-US" altLang="en-US" sz="2000" dirty="0" smtClean="0"/>
          </a:p>
        </p:txBody>
      </p:sp>
      <p:sp>
        <p:nvSpPr>
          <p:cNvPr id="25604" name="Rectangle 5"/>
          <p:cNvSpPr>
            <a:spLocks noChangeArrowheads="1"/>
          </p:cNvSpPr>
          <p:nvPr/>
        </p:nvSpPr>
        <p:spPr bwMode="auto">
          <a:xfrm>
            <a:off x="96837" y="-208150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5605" name="Rectangle 9"/>
          <p:cNvSpPr>
            <a:spLocks noChangeArrowheads="1"/>
          </p:cNvSpPr>
          <p:nvPr/>
        </p:nvSpPr>
        <p:spPr bwMode="auto">
          <a:xfrm>
            <a:off x="96837" y="-208150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5606" name="Rectangle 11"/>
          <p:cNvSpPr>
            <a:spLocks noChangeArrowheads="1"/>
          </p:cNvSpPr>
          <p:nvPr/>
        </p:nvSpPr>
        <p:spPr bwMode="auto">
          <a:xfrm>
            <a:off x="96837" y="-208150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5607" name="Rectangle 13"/>
          <p:cNvSpPr>
            <a:spLocks noChangeArrowheads="1"/>
          </p:cNvSpPr>
          <p:nvPr/>
        </p:nvSpPr>
        <p:spPr bwMode="auto">
          <a:xfrm>
            <a:off x="96837" y="-208150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5608" name="Rectangle 15"/>
          <p:cNvSpPr>
            <a:spLocks noChangeArrowheads="1"/>
          </p:cNvSpPr>
          <p:nvPr/>
        </p:nvSpPr>
        <p:spPr bwMode="auto">
          <a:xfrm>
            <a:off x="96837" y="-208150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25610" name="Picture 11"/>
          <p:cNvPicPr>
            <a:picLocks noChangeAspect="1" noChangeArrowheads="1"/>
          </p:cNvPicPr>
          <p:nvPr/>
        </p:nvPicPr>
        <p:blipFill>
          <a:blip r:embed="rId3">
            <a:extLst>
              <a:ext uri="{28A0092B-C50C-407E-A947-70E740481C1C}">
                <a14:useLocalDpi xmlns:a14="http://schemas.microsoft.com/office/drawing/2010/main" val="0"/>
              </a:ext>
            </a:extLst>
          </a:blip>
          <a:srcRect r="66064"/>
          <a:stretch>
            <a:fillRect/>
          </a:stretch>
        </p:blipFill>
        <p:spPr bwMode="auto">
          <a:xfrm>
            <a:off x="395286" y="4664868"/>
            <a:ext cx="1925637"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12"/>
          <p:cNvPicPr>
            <a:picLocks noChangeAspect="1" noChangeArrowheads="1"/>
          </p:cNvPicPr>
          <p:nvPr/>
        </p:nvPicPr>
        <p:blipFill>
          <a:blip r:embed="rId4">
            <a:extLst>
              <a:ext uri="{28A0092B-C50C-407E-A947-70E740481C1C}">
                <a14:useLocalDpi xmlns:a14="http://schemas.microsoft.com/office/drawing/2010/main" val="0"/>
              </a:ext>
            </a:extLst>
          </a:blip>
          <a:srcRect r="35059"/>
          <a:stretch>
            <a:fillRect/>
          </a:stretch>
        </p:blipFill>
        <p:spPr bwMode="auto">
          <a:xfrm>
            <a:off x="395286" y="1652298"/>
            <a:ext cx="4153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13"/>
          <p:cNvPicPr>
            <a:picLocks noChangeAspect="1" noChangeArrowheads="1"/>
          </p:cNvPicPr>
          <p:nvPr/>
        </p:nvPicPr>
        <p:blipFill>
          <a:blip r:embed="rId5">
            <a:extLst>
              <a:ext uri="{28A0092B-C50C-407E-A947-70E740481C1C}">
                <a14:useLocalDpi xmlns:a14="http://schemas.microsoft.com/office/drawing/2010/main" val="0"/>
              </a:ext>
            </a:extLst>
          </a:blip>
          <a:srcRect r="54901"/>
          <a:stretch>
            <a:fillRect/>
          </a:stretch>
        </p:blipFill>
        <p:spPr bwMode="auto">
          <a:xfrm>
            <a:off x="4821951" y="2654939"/>
            <a:ext cx="246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4"/>
          <p:cNvPicPr>
            <a:picLocks noChangeAspect="1" noChangeArrowheads="1"/>
          </p:cNvPicPr>
          <p:nvPr/>
        </p:nvPicPr>
        <p:blipFill>
          <a:blip r:embed="rId6">
            <a:extLst>
              <a:ext uri="{28A0092B-C50C-407E-A947-70E740481C1C}">
                <a14:useLocalDpi xmlns:a14="http://schemas.microsoft.com/office/drawing/2010/main" val="0"/>
              </a:ext>
            </a:extLst>
          </a:blip>
          <a:srcRect r="50992"/>
          <a:stretch>
            <a:fillRect/>
          </a:stretch>
        </p:blipFill>
        <p:spPr bwMode="auto">
          <a:xfrm>
            <a:off x="395286" y="2659567"/>
            <a:ext cx="305435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15"/>
          <p:cNvPicPr>
            <a:picLocks noChangeAspect="1" noChangeArrowheads="1"/>
          </p:cNvPicPr>
          <p:nvPr/>
        </p:nvPicPr>
        <p:blipFill>
          <a:blip r:embed="rId7">
            <a:extLst>
              <a:ext uri="{28A0092B-C50C-407E-A947-70E740481C1C}">
                <a14:useLocalDpi xmlns:a14="http://schemas.microsoft.com/office/drawing/2010/main" val="0"/>
              </a:ext>
            </a:extLst>
          </a:blip>
          <a:srcRect r="57907"/>
          <a:stretch>
            <a:fillRect/>
          </a:stretch>
        </p:blipFill>
        <p:spPr bwMode="auto">
          <a:xfrm>
            <a:off x="594820" y="3426597"/>
            <a:ext cx="2649537"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13</a:t>
            </a:fld>
            <a:endParaRPr lang="en-US" altLang="en-US"/>
          </a:p>
        </p:txBody>
      </p:sp>
    </p:spTree>
    <p:extLst>
      <p:ext uri="{BB962C8B-B14F-4D97-AF65-F5344CB8AC3E}">
        <p14:creationId xmlns:p14="http://schemas.microsoft.com/office/powerpoint/2010/main" val="210904257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79500"/>
            <a:ext cx="501015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sz="4400" smtClean="0"/>
              <a:t>مدل سازی سیگنال کوچک</a:t>
            </a:r>
            <a:endParaRPr lang="en-US" altLang="en-US" smtClean="0">
              <a:solidFill>
                <a:schemeClr val="tx1"/>
              </a:solidFill>
              <a:latin typeface="Arial" panose="020B0604020202020204" pitchFamily="34" charset="0"/>
            </a:endParaRPr>
          </a:p>
        </p:txBody>
      </p:sp>
      <p:sp>
        <p:nvSpPr>
          <p:cNvPr id="27651" name="Rectangle 3"/>
          <p:cNvSpPr>
            <a:spLocks noGrp="1" noChangeArrowheads="1"/>
          </p:cNvSpPr>
          <p:nvPr>
            <p:ph type="body" idx="1"/>
          </p:nvPr>
        </p:nvSpPr>
        <p:spPr>
          <a:xfrm>
            <a:off x="533400" y="1371600"/>
            <a:ext cx="8077200" cy="1905000"/>
          </a:xfrm>
          <a:noFill/>
        </p:spPr>
        <p:txBody>
          <a:bodyPr lIns="92075" tIns="46038" rIns="92075" bIns="46038"/>
          <a:lstStyle/>
          <a:p>
            <a:pPr algn="r" rtl="1">
              <a:buFont typeface="Wingdings" panose="05000000000000000000" pitchFamily="2" charset="2"/>
              <a:buNone/>
            </a:pPr>
            <a:r>
              <a:rPr lang="fa-IR" altLang="en-US" sz="2000" dirty="0" smtClean="0"/>
              <a:t>مدل سیگنال کوچک برای ناحیه اشباع </a:t>
            </a:r>
          </a:p>
          <a:p>
            <a:pPr algn="r" rtl="1">
              <a:buFont typeface="Wingdings" panose="05000000000000000000" pitchFamily="2" charset="2"/>
              <a:buNone/>
            </a:pPr>
            <a:r>
              <a:rPr lang="fa-IR" altLang="en-US" sz="2000" dirty="0" smtClean="0"/>
              <a:t>و در فرکانس های پایین در شکل </a:t>
            </a:r>
          </a:p>
          <a:p>
            <a:pPr algn="r" rtl="1">
              <a:buFont typeface="Wingdings" panose="05000000000000000000" pitchFamily="2" charset="2"/>
              <a:buNone/>
            </a:pPr>
            <a:r>
              <a:rPr lang="fa-IR" altLang="en-US" sz="2000" dirty="0" smtClean="0"/>
              <a:t>روبرو نشان داده شده است</a:t>
            </a:r>
          </a:p>
          <a:p>
            <a:pPr algn="r" rtl="1">
              <a:buFont typeface="Wingdings" panose="05000000000000000000" pitchFamily="2" charset="2"/>
              <a:buNone/>
            </a:pPr>
            <a:endParaRPr lang="fa-IR" altLang="en-US" sz="2000" dirty="0" smtClean="0"/>
          </a:p>
          <a:p>
            <a:pPr algn="r" rtl="1">
              <a:buFont typeface="Wingdings" panose="05000000000000000000" pitchFamily="2" charset="2"/>
              <a:buNone/>
            </a:pPr>
            <a:endParaRPr lang="fa-IR" altLang="en-US" sz="2000" dirty="0" smtClean="0"/>
          </a:p>
          <a:p>
            <a:pPr algn="r" rtl="1">
              <a:buFont typeface="Wingdings" panose="05000000000000000000" pitchFamily="2" charset="2"/>
              <a:buNone/>
            </a:pPr>
            <a:r>
              <a:rPr lang="fa-IR" altLang="en-US" sz="2000" dirty="0" smtClean="0"/>
              <a:t>پارامتر </a:t>
            </a:r>
            <a:r>
              <a:rPr lang="en-US" altLang="en-US" sz="2000" dirty="0" err="1" smtClean="0"/>
              <a:t>g</a:t>
            </a:r>
            <a:r>
              <a:rPr lang="en-US" altLang="en-US" sz="2000" baseline="-25000" dirty="0" err="1" smtClean="0"/>
              <a:t>s</a:t>
            </a:r>
            <a:r>
              <a:rPr lang="fa-IR" altLang="en-US" sz="2000" dirty="0" smtClean="0"/>
              <a:t> مربوط به اثر بدنه است و به ندرت در مدارهای دیجیتال اهمیت دارد. </a:t>
            </a:r>
          </a:p>
          <a:p>
            <a:pPr algn="r" rtl="1">
              <a:buFont typeface="Wingdings" panose="05000000000000000000" pitchFamily="2" charset="2"/>
              <a:buNone/>
            </a:pPr>
            <a:r>
              <a:rPr lang="fa-IR" altLang="en-US" sz="2000" dirty="0" smtClean="0"/>
              <a:t>امپدانس خروجی ترانزیستور، </a:t>
            </a:r>
            <a:r>
              <a:rPr lang="en-US" altLang="en-US" sz="2000" dirty="0" err="1" smtClean="0"/>
              <a:t>r</a:t>
            </a:r>
            <a:r>
              <a:rPr lang="en-US" altLang="en-US" sz="2000" baseline="-25000" dirty="0" err="1" smtClean="0"/>
              <a:t>ds</a:t>
            </a:r>
            <a:r>
              <a:rPr lang="fa-IR" altLang="en-US" sz="2000" dirty="0" smtClean="0"/>
              <a:t> بهره گیت های منطقی را تنها زمانی که گیت در نقطه آستانه خود است تحت تأثیر قرار می دهد و این پارامتر نیز از اهمیت کمی برخوردار است. </a:t>
            </a:r>
          </a:p>
          <a:p>
            <a:pPr algn="r" rtl="1">
              <a:buFont typeface="Wingdings" panose="05000000000000000000" pitchFamily="2" charset="2"/>
              <a:buNone/>
            </a:pPr>
            <a:r>
              <a:rPr lang="fa-IR" altLang="en-US" sz="2000" dirty="0" smtClean="0"/>
              <a:t>پارامتر هدایت، </a:t>
            </a:r>
            <a:r>
              <a:rPr lang="en-US" altLang="en-US" sz="2000" dirty="0" smtClean="0"/>
              <a:t>g</a:t>
            </a:r>
            <a:r>
              <a:rPr lang="en-US" altLang="en-US" sz="2000" baseline="-25000" dirty="0" smtClean="0"/>
              <a:t>m</a:t>
            </a:r>
            <a:r>
              <a:rPr lang="fa-IR" altLang="en-US" sz="2000" dirty="0" smtClean="0"/>
              <a:t> از آنجا که معیار خوبی برای نشان دادن قابلیت شارژ و دشارژ ترانزیستورهاست،  پارامتر مهمتری محسوب می شود.</a:t>
            </a:r>
            <a:endParaRPr lang="en-US" altLang="en-US" sz="2000" dirty="0" smtClean="0"/>
          </a:p>
          <a:p>
            <a:pPr algn="r" rtl="1">
              <a:buFont typeface="Wingdings" panose="05000000000000000000" pitchFamily="2" charset="2"/>
              <a:buNone/>
            </a:pPr>
            <a:endParaRPr lang="fa-IR" altLang="en-US" sz="2000" dirty="0" smtClean="0"/>
          </a:p>
        </p:txBody>
      </p:sp>
      <p:sp>
        <p:nvSpPr>
          <p:cNvPr id="2765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765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765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765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7656"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27658" name="Picture 17"/>
          <p:cNvPicPr>
            <a:picLocks noChangeAspect="1" noChangeArrowheads="1"/>
          </p:cNvPicPr>
          <p:nvPr/>
        </p:nvPicPr>
        <p:blipFill>
          <a:blip r:embed="rId4">
            <a:extLst>
              <a:ext uri="{28A0092B-C50C-407E-A947-70E740481C1C}">
                <a14:useLocalDpi xmlns:a14="http://schemas.microsoft.com/office/drawing/2010/main" val="0"/>
              </a:ext>
            </a:extLst>
          </a:blip>
          <a:srcRect r="59741"/>
          <a:stretch>
            <a:fillRect/>
          </a:stretch>
        </p:blipFill>
        <p:spPr bwMode="auto">
          <a:xfrm>
            <a:off x="384175" y="4572000"/>
            <a:ext cx="23590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18"/>
          <p:cNvPicPr>
            <a:picLocks noChangeAspect="1" noChangeArrowheads="1"/>
          </p:cNvPicPr>
          <p:nvPr/>
        </p:nvPicPr>
        <p:blipFill>
          <a:blip r:embed="rId5">
            <a:extLst>
              <a:ext uri="{28A0092B-C50C-407E-A947-70E740481C1C}">
                <a14:useLocalDpi xmlns:a14="http://schemas.microsoft.com/office/drawing/2010/main" val="0"/>
              </a:ext>
            </a:extLst>
          </a:blip>
          <a:srcRect r="59583"/>
          <a:stretch>
            <a:fillRect/>
          </a:stretch>
        </p:blipFill>
        <p:spPr bwMode="auto">
          <a:xfrm>
            <a:off x="3124200" y="4572000"/>
            <a:ext cx="2008188"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0" name="Picture 19"/>
          <p:cNvPicPr>
            <a:picLocks noChangeAspect="1" noChangeArrowheads="1"/>
          </p:cNvPicPr>
          <p:nvPr/>
        </p:nvPicPr>
        <p:blipFill>
          <a:blip r:embed="rId6">
            <a:extLst>
              <a:ext uri="{28A0092B-C50C-407E-A947-70E740481C1C}">
                <a14:useLocalDpi xmlns:a14="http://schemas.microsoft.com/office/drawing/2010/main" val="0"/>
              </a:ext>
            </a:extLst>
          </a:blip>
          <a:srcRect r="79391"/>
          <a:stretch>
            <a:fillRect/>
          </a:stretch>
        </p:blipFill>
        <p:spPr bwMode="auto">
          <a:xfrm>
            <a:off x="5735638" y="5033963"/>
            <a:ext cx="1274762"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20"/>
          <p:cNvPicPr>
            <a:picLocks noChangeAspect="1" noChangeArrowheads="1"/>
          </p:cNvPicPr>
          <p:nvPr/>
        </p:nvPicPr>
        <p:blipFill>
          <a:blip r:embed="rId7">
            <a:extLst>
              <a:ext uri="{28A0092B-C50C-407E-A947-70E740481C1C}">
                <a14:useLocalDpi xmlns:a14="http://schemas.microsoft.com/office/drawing/2010/main" val="0"/>
              </a:ext>
            </a:extLst>
          </a:blip>
          <a:srcRect r="52089"/>
          <a:stretch>
            <a:fillRect/>
          </a:stretch>
        </p:blipFill>
        <p:spPr bwMode="auto">
          <a:xfrm>
            <a:off x="609600" y="5362575"/>
            <a:ext cx="2743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14</a:t>
            </a:fld>
            <a:endParaRPr lang="en-US" alt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66800" y="3048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sz="4000" smtClean="0"/>
              <a:t>خازن های پارازیت مدل سیگنال کوچک</a:t>
            </a:r>
            <a:endParaRPr lang="en-US" altLang="en-US" sz="4000" smtClean="0">
              <a:solidFill>
                <a:schemeClr val="tx1"/>
              </a:solidFill>
              <a:latin typeface="Arial" panose="020B0604020202020204" pitchFamily="34" charset="0"/>
            </a:endParaRPr>
          </a:p>
        </p:txBody>
      </p:sp>
      <p:sp>
        <p:nvSpPr>
          <p:cNvPr id="29699" name="Rectangle 3"/>
          <p:cNvSpPr>
            <a:spLocks noGrp="1" noChangeArrowheads="1"/>
          </p:cNvSpPr>
          <p:nvPr>
            <p:ph type="body" idx="1"/>
          </p:nvPr>
        </p:nvSpPr>
        <p:spPr>
          <a:xfrm>
            <a:off x="533400" y="1371600"/>
            <a:ext cx="8077200" cy="3200400"/>
          </a:xfrm>
          <a:noFill/>
        </p:spPr>
        <p:txBody>
          <a:bodyPr lIns="92075" tIns="46038" rIns="92075" bIns="46038"/>
          <a:lstStyle/>
          <a:p>
            <a:pPr algn="r" rtl="1">
              <a:buFont typeface="Wingdings" panose="05000000000000000000" pitchFamily="2" charset="2"/>
              <a:buNone/>
            </a:pPr>
            <a:r>
              <a:rPr lang="fa-IR" altLang="en-US" sz="1800" smtClean="0"/>
              <a:t>مهمترین خازن معمولاً خازن ورودی گیت است.</a:t>
            </a:r>
          </a:p>
          <a:p>
            <a:pPr algn="r" rtl="1">
              <a:buFont typeface="Wingdings" panose="05000000000000000000" pitchFamily="2" charset="2"/>
              <a:buNone/>
            </a:pPr>
            <a:r>
              <a:rPr lang="fa-IR" altLang="en-US" sz="1800" smtClean="0"/>
              <a:t>بسته به ناحیه کاری ترانزیستور معمولاً در محدوده</a:t>
            </a:r>
          </a:p>
          <a:p>
            <a:pPr algn="r" rtl="1">
              <a:buFont typeface="Wingdings" panose="05000000000000000000" pitchFamily="2" charset="2"/>
              <a:buNone/>
            </a:pPr>
            <a:r>
              <a:rPr lang="fa-IR" altLang="en-US" sz="1800" smtClean="0"/>
              <a:t> زیر تغییر می کند:</a:t>
            </a:r>
          </a:p>
          <a:p>
            <a:pPr algn="r" rtl="1">
              <a:buFont typeface="Wingdings" panose="05000000000000000000" pitchFamily="2" charset="2"/>
              <a:buNone/>
            </a:pPr>
            <a:endParaRPr lang="fa-IR" altLang="en-US" sz="1800" smtClean="0"/>
          </a:p>
          <a:p>
            <a:pPr algn="r" rtl="1">
              <a:buFont typeface="Wingdings" panose="05000000000000000000" pitchFamily="2" charset="2"/>
              <a:buNone/>
            </a:pPr>
            <a:endParaRPr lang="fa-IR" altLang="en-US" sz="1800" smtClean="0"/>
          </a:p>
          <a:p>
            <a:pPr algn="r" rtl="1">
              <a:buFont typeface="Wingdings" panose="05000000000000000000" pitchFamily="2" charset="2"/>
              <a:buNone/>
            </a:pPr>
            <a:endParaRPr lang="fa-IR" altLang="en-US" sz="1800" smtClean="0"/>
          </a:p>
          <a:p>
            <a:pPr algn="r" rtl="1">
              <a:buFont typeface="Wingdings" panose="05000000000000000000" pitchFamily="2" charset="2"/>
              <a:buNone/>
            </a:pPr>
            <a:r>
              <a:rPr lang="fa-IR" altLang="en-US" sz="1800" smtClean="0"/>
              <a:t>خازن های اتصال </a:t>
            </a:r>
            <a:r>
              <a:rPr lang="en-US" altLang="en-US" sz="1800" smtClean="0"/>
              <a:t>C</a:t>
            </a:r>
            <a:r>
              <a:rPr lang="en-US" altLang="en-US" sz="1800" baseline="-25000" smtClean="0"/>
              <a:t>sb</a:t>
            </a:r>
            <a:r>
              <a:rPr lang="fa-IR" altLang="en-US" sz="1800" smtClean="0"/>
              <a:t> و </a:t>
            </a:r>
            <a:r>
              <a:rPr lang="en-US" altLang="en-US" sz="1800" smtClean="0"/>
              <a:t>C</a:t>
            </a:r>
            <a:r>
              <a:rPr lang="en-US" altLang="en-US" sz="1800" baseline="-25000" smtClean="0"/>
              <a:t>db</a:t>
            </a:r>
            <a:r>
              <a:rPr lang="fa-IR" altLang="en-US" sz="1800" smtClean="0"/>
              <a:t> </a:t>
            </a:r>
          </a:p>
          <a:p>
            <a:pPr algn="r" rtl="1">
              <a:buFont typeface="Wingdings" panose="05000000000000000000" pitchFamily="2" charset="2"/>
              <a:buNone/>
            </a:pPr>
            <a:r>
              <a:rPr lang="fa-IR" altLang="en-US" sz="1800" smtClean="0"/>
              <a:t>هم بعضا مهم هستند </a:t>
            </a:r>
          </a:p>
          <a:p>
            <a:pPr algn="r" rtl="1">
              <a:buFont typeface="Wingdings" panose="05000000000000000000" pitchFamily="2" charset="2"/>
              <a:buNone/>
            </a:pPr>
            <a:endParaRPr lang="fa-IR" altLang="en-US" sz="1800" smtClean="0"/>
          </a:p>
          <a:p>
            <a:pPr algn="r" rtl="1">
              <a:buFont typeface="Wingdings" panose="05000000000000000000" pitchFamily="2" charset="2"/>
              <a:buNone/>
            </a:pPr>
            <a:endParaRPr lang="fa-IR" altLang="en-US" sz="1800" smtClean="0"/>
          </a:p>
          <a:p>
            <a:pPr algn="r" rtl="1">
              <a:buFont typeface="Wingdings" panose="05000000000000000000" pitchFamily="2" charset="2"/>
              <a:buNone/>
            </a:pPr>
            <a:endParaRPr lang="fa-IR" altLang="en-US" sz="1800" smtClean="0"/>
          </a:p>
          <a:p>
            <a:pPr algn="r" rtl="1">
              <a:buFont typeface="Wingdings" panose="05000000000000000000" pitchFamily="2" charset="2"/>
              <a:buNone/>
            </a:pPr>
            <a:endParaRPr lang="fa-IR" altLang="en-US" sz="1800" smtClean="0"/>
          </a:p>
          <a:p>
            <a:pPr algn="r" rtl="1">
              <a:buFont typeface="Wingdings" panose="05000000000000000000" pitchFamily="2" charset="2"/>
              <a:buNone/>
            </a:pPr>
            <a:endParaRPr lang="fa-IR" altLang="en-US" sz="1800" smtClean="0"/>
          </a:p>
          <a:p>
            <a:pPr algn="r" rtl="1">
              <a:buFont typeface="Wingdings" panose="05000000000000000000" pitchFamily="2" charset="2"/>
              <a:buNone/>
            </a:pPr>
            <a:endParaRPr lang="fa-IR" altLang="en-US" sz="1800" smtClean="0"/>
          </a:p>
          <a:p>
            <a:pPr algn="r" rtl="1">
              <a:buFont typeface="Wingdings" panose="05000000000000000000" pitchFamily="2" charset="2"/>
              <a:buNone/>
            </a:pPr>
            <a:endParaRPr lang="fa-IR" altLang="en-US" sz="1800" smtClean="0"/>
          </a:p>
          <a:p>
            <a:pPr algn="r" rtl="1">
              <a:buFont typeface="Wingdings" panose="05000000000000000000" pitchFamily="2" charset="2"/>
              <a:buNone/>
            </a:pPr>
            <a:endParaRPr lang="fa-IR" altLang="en-US" sz="1800" smtClean="0"/>
          </a:p>
        </p:txBody>
      </p:sp>
      <p:sp>
        <p:nvSpPr>
          <p:cNvPr id="297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9701"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9702"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9703"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9704"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29705" name="Picture 13"/>
          <p:cNvPicPr>
            <a:picLocks noChangeAspect="1" noChangeArrowheads="1"/>
          </p:cNvPicPr>
          <p:nvPr/>
        </p:nvPicPr>
        <p:blipFill>
          <a:blip r:embed="rId3">
            <a:extLst>
              <a:ext uri="{28A0092B-C50C-407E-A947-70E740481C1C}">
                <a14:useLocalDpi xmlns:a14="http://schemas.microsoft.com/office/drawing/2010/main" val="0"/>
              </a:ext>
            </a:extLst>
          </a:blip>
          <a:srcRect r="56744"/>
          <a:stretch>
            <a:fillRect/>
          </a:stretch>
        </p:blipFill>
        <p:spPr bwMode="auto">
          <a:xfrm>
            <a:off x="5105400" y="2479675"/>
            <a:ext cx="22860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143000"/>
            <a:ext cx="42243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276600"/>
            <a:ext cx="5638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15</a:t>
            </a:fld>
            <a:endParaRPr lang="en-US"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66800" y="3048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sz="4000" smtClean="0"/>
              <a:t>تغییر مقیاس</a:t>
            </a:r>
            <a:endParaRPr lang="en-US" altLang="en-US" sz="4000" smtClean="0">
              <a:solidFill>
                <a:schemeClr val="tx1"/>
              </a:solidFill>
              <a:latin typeface="Arial" panose="020B0604020202020204" pitchFamily="34" charset="0"/>
            </a:endParaRPr>
          </a:p>
        </p:txBody>
      </p:sp>
      <p:sp>
        <p:nvSpPr>
          <p:cNvPr id="31747" name="Rectangle 3"/>
          <p:cNvSpPr>
            <a:spLocks noGrp="1" noChangeArrowheads="1"/>
          </p:cNvSpPr>
          <p:nvPr>
            <p:ph type="body" idx="1"/>
          </p:nvPr>
        </p:nvSpPr>
        <p:spPr>
          <a:xfrm>
            <a:off x="533400" y="4114800"/>
            <a:ext cx="8077200" cy="2133600"/>
          </a:xfrm>
          <a:noFill/>
        </p:spPr>
        <p:txBody>
          <a:bodyPr lIns="92075" tIns="46038" rIns="92075" bIns="46038"/>
          <a:lstStyle/>
          <a:p>
            <a:pPr algn="r" rtl="1">
              <a:buFont typeface="Wingdings" panose="05000000000000000000" pitchFamily="2" charset="2"/>
              <a:buNone/>
            </a:pPr>
            <a:r>
              <a:rPr lang="fa-IR" altLang="en-US" sz="1800" smtClean="0"/>
              <a:t>اثر مقیاس در توان مصرفی یکی از مهمترین عوامل کاهش ولتاژ منبع تغذیه از 5 ولت به 3.3 ولت و 2.5 ولت است که البته همیشه براحتی امکان پذیر نیست چون:</a:t>
            </a:r>
            <a:endParaRPr lang="en-US" altLang="en-US" sz="1800" smtClean="0"/>
          </a:p>
          <a:p>
            <a:pPr algn="r" rtl="1"/>
            <a:r>
              <a:rPr lang="fa-IR" altLang="en-US" sz="1800" smtClean="0"/>
              <a:t>ولتاژ تغذیه با فرضیات سیستمی تعیین می گردد و نمی توان آن را کاهش داد</a:t>
            </a:r>
            <a:endParaRPr lang="en-US" altLang="en-US" sz="1800" smtClean="0"/>
          </a:p>
          <a:p>
            <a:pPr algn="r" rtl="1"/>
            <a:r>
              <a:rPr lang="fa-IR" altLang="en-US" sz="1800" smtClean="0"/>
              <a:t>نسبت سیگنال به نویز و حاشیه های نویز بسیار کوچک می شوند</a:t>
            </a:r>
            <a:endParaRPr lang="en-US" altLang="en-US" sz="1800" smtClean="0"/>
          </a:p>
          <a:p>
            <a:pPr algn="r" rtl="1"/>
            <a:r>
              <a:rPr lang="fa-IR" altLang="en-US" sz="1800" smtClean="0"/>
              <a:t>ولتاژ آستانه ترانزیستورها را نمی توان در حضور جریان های زیرآستانه بزرگ، خیلی نزدیک به صفر ایجاد نمود</a:t>
            </a:r>
            <a:endParaRPr lang="en-US" altLang="en-US" sz="1800" smtClean="0"/>
          </a:p>
          <a:p>
            <a:pPr algn="r" rtl="1"/>
            <a:r>
              <a:rPr lang="fa-IR" altLang="en-US" sz="1800" smtClean="0"/>
              <a:t>سرعت که مهم ترین عامل است و نه با تغییر مقیاس ، بلکه می توان سرعت را به نسبت بیش از </a:t>
            </a:r>
            <a:r>
              <a:rPr lang="en-US" altLang="en-US" sz="1800" smtClean="0"/>
              <a:t>S</a:t>
            </a:r>
            <a:r>
              <a:rPr lang="fa-IR" altLang="en-US" sz="1800" smtClean="0"/>
              <a:t> افزایش داد </a:t>
            </a:r>
          </a:p>
        </p:txBody>
      </p:sp>
      <p:sp>
        <p:nvSpPr>
          <p:cNvPr id="31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174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175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175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1752"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3175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66800"/>
            <a:ext cx="5943600"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16</a:t>
            </a:fld>
            <a:endParaRPr lang="en-US"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66800" y="3048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sz="4000" smtClean="0"/>
              <a:t>پدیده قفل شدگی</a:t>
            </a:r>
            <a:endParaRPr lang="en-US" altLang="en-US" sz="4000" smtClean="0">
              <a:solidFill>
                <a:schemeClr val="tx1"/>
              </a:solidFill>
              <a:latin typeface="Arial" panose="020B0604020202020204" pitchFamily="34" charset="0"/>
            </a:endParaRPr>
          </a:p>
        </p:txBody>
      </p:sp>
      <p:sp>
        <p:nvSpPr>
          <p:cNvPr id="337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379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379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3799"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3800"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338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051300"/>
            <a:ext cx="5791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stretch>
            <a:fillRect/>
          </a:stretch>
        </p:blipFill>
        <p:spPr>
          <a:xfrm>
            <a:off x="928687" y="1206500"/>
            <a:ext cx="7467600" cy="2513968"/>
          </a:xfrm>
          <a:prstGeom prst="rect">
            <a:avLst/>
          </a:prstGeom>
        </p:spPr>
      </p:pic>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17</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801"/>
                                        </p:tgtEl>
                                        <p:attrNameLst>
                                          <p:attrName>style.visibility</p:attrName>
                                        </p:attrNameLst>
                                      </p:cBhvr>
                                      <p:to>
                                        <p:strVal val="visible"/>
                                      </p:to>
                                    </p:set>
                                    <p:anim calcmode="lin" valueType="num">
                                      <p:cBhvr additive="base">
                                        <p:cTn id="7" dur="500" fill="hold"/>
                                        <p:tgtEl>
                                          <p:spTgt spid="33801"/>
                                        </p:tgtEl>
                                        <p:attrNameLst>
                                          <p:attrName>ppt_x</p:attrName>
                                        </p:attrNameLst>
                                      </p:cBhvr>
                                      <p:tavLst>
                                        <p:tav tm="0">
                                          <p:val>
                                            <p:strVal val="#ppt_x"/>
                                          </p:val>
                                        </p:tav>
                                        <p:tav tm="100000">
                                          <p:val>
                                            <p:strVal val="#ppt_x"/>
                                          </p:val>
                                        </p:tav>
                                      </p:tavLst>
                                    </p:anim>
                                    <p:anim calcmode="lin" valueType="num">
                                      <p:cBhvr additive="base">
                                        <p:cTn id="8" dur="500" fill="hold"/>
                                        <p:tgtEl>
                                          <p:spTgt spid="338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66800" y="3048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sz="4000" smtClean="0"/>
              <a:t>پدیده قفل شدگی</a:t>
            </a:r>
            <a:endParaRPr lang="en-US" altLang="en-US" sz="4000" smtClean="0">
              <a:solidFill>
                <a:schemeClr val="tx1"/>
              </a:solidFill>
              <a:latin typeface="Arial" panose="020B0604020202020204" pitchFamily="34" charset="0"/>
            </a:endParaRPr>
          </a:p>
        </p:txBody>
      </p:sp>
      <p:sp>
        <p:nvSpPr>
          <p:cNvPr id="33795" name="Rectangle 3"/>
          <p:cNvSpPr>
            <a:spLocks noGrp="1" noChangeArrowheads="1"/>
          </p:cNvSpPr>
          <p:nvPr>
            <p:ph type="body" idx="1"/>
          </p:nvPr>
        </p:nvSpPr>
        <p:spPr>
          <a:xfrm>
            <a:off x="838200" y="3276600"/>
            <a:ext cx="8077200" cy="2133600"/>
          </a:xfrm>
          <a:noFill/>
        </p:spPr>
        <p:txBody>
          <a:bodyPr lIns="92075" tIns="46038" rIns="92075" bIns="46038"/>
          <a:lstStyle/>
          <a:p>
            <a:pPr algn="r" rtl="1">
              <a:buFont typeface="Wingdings" panose="05000000000000000000" pitchFamily="2" charset="2"/>
              <a:buNone/>
            </a:pPr>
            <a:r>
              <a:rPr lang="fa-IR" altLang="en-US" sz="1800" dirty="0" smtClean="0"/>
              <a:t>راه حل:</a:t>
            </a:r>
          </a:p>
          <a:p>
            <a:pPr algn="r" rtl="1">
              <a:buFont typeface="Wingdings" panose="05000000000000000000" pitchFamily="2" charset="2"/>
              <a:buNone/>
            </a:pPr>
            <a:endParaRPr lang="fa-IR" altLang="en-US" sz="1800" dirty="0" smtClean="0"/>
          </a:p>
          <a:p>
            <a:pPr algn="r" rtl="1">
              <a:buFont typeface="Wingdings" panose="05000000000000000000" pitchFamily="2" charset="2"/>
              <a:buNone/>
            </a:pPr>
            <a:r>
              <a:rPr lang="fa-IR" altLang="en-US" sz="1800" dirty="0" smtClean="0"/>
              <a:t>بهره حلقه معکوس کننده ها کوچکتر</a:t>
            </a:r>
          </a:p>
          <a:p>
            <a:pPr algn="r" rtl="1">
              <a:buFont typeface="Wingdings" panose="05000000000000000000" pitchFamily="2" charset="2"/>
              <a:buNone/>
            </a:pPr>
            <a:r>
              <a:rPr lang="fa-IR" altLang="en-US" sz="1800" dirty="0" smtClean="0"/>
              <a:t> از واحد نگاه داشته شود</a:t>
            </a:r>
          </a:p>
          <a:p>
            <a:pPr algn="r" rtl="1">
              <a:buFont typeface="Wingdings" panose="05000000000000000000" pitchFamily="2" charset="2"/>
              <a:buNone/>
            </a:pPr>
            <a:r>
              <a:rPr lang="fa-IR" altLang="en-US" sz="1800" dirty="0" smtClean="0"/>
              <a:t>و مهم تر اینکه مقاومت های شانت </a:t>
            </a:r>
            <a:r>
              <a:rPr lang="en-US" altLang="en-US" sz="1800" dirty="0" smtClean="0"/>
              <a:t>R</a:t>
            </a:r>
            <a:r>
              <a:rPr lang="en-US" altLang="en-US" sz="1800" baseline="-25000" dirty="0" smtClean="0"/>
              <a:t>n</a:t>
            </a:r>
            <a:r>
              <a:rPr lang="fa-IR" altLang="en-US" sz="1800" dirty="0" smtClean="0"/>
              <a:t> و </a:t>
            </a:r>
            <a:r>
              <a:rPr lang="en-US" altLang="en-US" sz="1800" dirty="0" err="1" smtClean="0"/>
              <a:t>R</a:t>
            </a:r>
            <a:r>
              <a:rPr lang="en-US" altLang="en-US" sz="1800" baseline="-25000" dirty="0" err="1" smtClean="0"/>
              <a:t>p</a:t>
            </a:r>
            <a:r>
              <a:rPr lang="fa-IR" altLang="en-US" sz="1800" dirty="0" smtClean="0"/>
              <a:t> </a:t>
            </a:r>
          </a:p>
          <a:p>
            <a:pPr algn="r" rtl="1">
              <a:buFont typeface="Wingdings" panose="05000000000000000000" pitchFamily="2" charset="2"/>
              <a:buNone/>
            </a:pPr>
            <a:r>
              <a:rPr lang="fa-IR" altLang="en-US" sz="1800" dirty="0" smtClean="0"/>
              <a:t>تا حد ممکن کوچک باشد</a:t>
            </a:r>
          </a:p>
        </p:txBody>
      </p:sp>
      <p:sp>
        <p:nvSpPr>
          <p:cNvPr id="337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379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379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3799"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3800"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338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14400"/>
            <a:ext cx="5791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429000"/>
            <a:ext cx="4495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rved Up Arrow 1"/>
          <p:cNvSpPr/>
          <p:nvPr/>
        </p:nvSpPr>
        <p:spPr>
          <a:xfrm>
            <a:off x="1905000" y="5715000"/>
            <a:ext cx="1981200" cy="914400"/>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lide Number Placeholder 2"/>
          <p:cNvSpPr>
            <a:spLocks noGrp="1"/>
          </p:cNvSpPr>
          <p:nvPr>
            <p:ph type="sldNum" sz="quarter" idx="12"/>
          </p:nvPr>
        </p:nvSpPr>
        <p:spPr/>
        <p:txBody>
          <a:bodyPr/>
          <a:lstStyle/>
          <a:p>
            <a:pPr>
              <a:defRPr/>
            </a:pPr>
            <a:fld id="{92578D49-4937-4885-98FC-AB33BA8100A2}" type="slidenum">
              <a:rPr lang="en-US" altLang="en-US" smtClean="0"/>
              <a:pPr>
                <a:defRPr/>
              </a:pPr>
              <a:t>18</a:t>
            </a:fld>
            <a:endParaRPr lang="en-US" altLang="en-US"/>
          </a:p>
        </p:txBody>
      </p:sp>
    </p:spTree>
    <p:extLst>
      <p:ext uri="{BB962C8B-B14F-4D97-AF65-F5344CB8AC3E}">
        <p14:creationId xmlns:p14="http://schemas.microsoft.com/office/powerpoint/2010/main" val="133348208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66800" y="304800"/>
            <a:ext cx="7191375" cy="901700"/>
          </a:xfrm>
          <a:effectLst>
            <a:outerShdw dist="17961" dir="18900000" algn="ctr" rotWithShape="0">
              <a:schemeClr val="tx1"/>
            </a:outerShdw>
          </a:effectLst>
        </p:spPr>
        <p:txBody>
          <a:bodyPr lIns="92075" tIns="46038" rIns="92075" bIns="46038"/>
          <a:lstStyle/>
          <a:p>
            <a:pPr marL="342900" indent="-342900" algn="ctr" rtl="1" eaLnBrk="1" hangingPunct="1"/>
            <a:r>
              <a:rPr lang="fa-IR" altLang="en-US" sz="3200" b="1" smtClean="0"/>
              <a:t>منحنی انتقالی</a:t>
            </a:r>
            <a:r>
              <a:rPr lang="en-US" altLang="en-US" sz="2000" smtClean="0"/>
              <a:t/>
            </a:r>
            <a:br>
              <a:rPr lang="en-US" altLang="en-US" sz="2000" smtClean="0"/>
            </a:br>
            <a:endParaRPr lang="en-US" altLang="en-US" sz="7200" smtClean="0">
              <a:solidFill>
                <a:schemeClr val="tx1"/>
              </a:solidFill>
              <a:latin typeface="Arial" panose="020B0604020202020204" pitchFamily="34" charset="0"/>
            </a:endParaRPr>
          </a:p>
        </p:txBody>
      </p:sp>
      <p:sp>
        <p:nvSpPr>
          <p:cNvPr id="35843" name="Rectangle 3"/>
          <p:cNvSpPr>
            <a:spLocks noGrp="1" noChangeArrowheads="1"/>
          </p:cNvSpPr>
          <p:nvPr>
            <p:ph type="body" idx="1"/>
          </p:nvPr>
        </p:nvSpPr>
        <p:spPr>
          <a:xfrm>
            <a:off x="533400" y="4495800"/>
            <a:ext cx="8077200" cy="1552575"/>
          </a:xfrm>
          <a:noFill/>
        </p:spPr>
        <p:txBody>
          <a:bodyPr lIns="92075" tIns="46038" rIns="92075" bIns="46038"/>
          <a:lstStyle/>
          <a:p>
            <a:pPr algn="r" rtl="1">
              <a:buFont typeface="Wingdings" panose="05000000000000000000" pitchFamily="2" charset="2"/>
              <a:buNone/>
            </a:pPr>
            <a:r>
              <a:rPr lang="fa-IR" altLang="en-US" sz="2400" dirty="0" smtClean="0"/>
              <a:t>ولتاژ آستانه نقطه ای است که ولتاژ ورودی با ولتاژ خروجی یکسان باشد</a:t>
            </a:r>
            <a:endParaRPr lang="en-US" altLang="en-US" sz="2400" dirty="0" smtClean="0"/>
          </a:p>
          <a:p>
            <a:pPr algn="r" rtl="1">
              <a:buFont typeface="Wingdings" panose="05000000000000000000" pitchFamily="2" charset="2"/>
              <a:buNone/>
            </a:pPr>
            <a:r>
              <a:rPr lang="fa-IR" altLang="en-US" sz="2400" dirty="0" smtClean="0"/>
              <a:t>دیگر مشخصه مهم، مقدار مطلق بهره سیگنال کوچک در ولتاژ آستانه است</a:t>
            </a:r>
          </a:p>
          <a:p>
            <a:pPr algn="r" rtl="1">
              <a:buFont typeface="Wingdings" panose="05000000000000000000" pitchFamily="2" charset="2"/>
              <a:buNone/>
            </a:pPr>
            <a:r>
              <a:rPr lang="fa-IR" altLang="en-US" sz="2400" dirty="0" smtClean="0"/>
              <a:t>در عمل در حدود 2√</a:t>
            </a:r>
          </a:p>
          <a:p>
            <a:pPr algn="r" rtl="1">
              <a:buFont typeface="Wingdings" panose="05000000000000000000" pitchFamily="2" charset="2"/>
              <a:buNone/>
            </a:pPr>
            <a:r>
              <a:rPr lang="fa-IR" altLang="en-US" sz="2400" dirty="0" smtClean="0"/>
              <a:t>بهره برای مدارهای با فرکانس بالا حدود 2 تا 50 است. </a:t>
            </a:r>
          </a:p>
        </p:txBody>
      </p:sp>
      <p:sp>
        <p:nvSpPr>
          <p:cNvPr id="358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5845"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5846"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5847"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5848"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3584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990600"/>
            <a:ext cx="5244603" cy="3629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19</a:t>
            </a:fld>
            <a:endParaRPr lang="en-US"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smtClean="0">
                <a:solidFill>
                  <a:schemeClr val="tx1"/>
                </a:solidFill>
                <a:latin typeface="Arial" panose="020B0604020202020204" pitchFamily="34" charset="0"/>
              </a:rPr>
              <a:t>معرفی ترانزیستورهای</a:t>
            </a:r>
            <a:r>
              <a:rPr lang="en-US" altLang="en-US" smtClean="0">
                <a:solidFill>
                  <a:schemeClr val="tx1"/>
                </a:solidFill>
                <a:latin typeface="Arial" panose="020B0604020202020204" pitchFamily="34" charset="0"/>
              </a:rPr>
              <a:t>MOS </a:t>
            </a:r>
          </a:p>
        </p:txBody>
      </p:sp>
      <p:sp>
        <p:nvSpPr>
          <p:cNvPr id="5123" name="Rectangle 3"/>
          <p:cNvSpPr>
            <a:spLocks noGrp="1" noChangeArrowheads="1"/>
          </p:cNvSpPr>
          <p:nvPr>
            <p:ph type="body" idx="1"/>
          </p:nvPr>
        </p:nvSpPr>
        <p:spPr>
          <a:xfrm>
            <a:off x="1235075" y="3252642"/>
            <a:ext cx="7556500" cy="404958"/>
          </a:xfrm>
          <a:noFill/>
        </p:spPr>
        <p:txBody>
          <a:bodyPr lIns="92075" tIns="46038" rIns="92075" bIns="46038"/>
          <a:lstStyle/>
          <a:p>
            <a:pPr algn="r" rtl="1" eaLnBrk="1" hangingPunct="1">
              <a:buFontTx/>
              <a:buChar char="-"/>
            </a:pPr>
            <a:r>
              <a:rPr lang="fa-IR" altLang="en-US" sz="1800" dirty="0" smtClean="0"/>
              <a:t>برای یک ترانزیستور </a:t>
            </a:r>
            <a:r>
              <a:rPr lang="en-US" altLang="en-US" sz="1800" dirty="0" smtClean="0"/>
              <a:t>NMOS</a:t>
            </a:r>
            <a:r>
              <a:rPr lang="fa-IR" altLang="en-US" sz="1800" dirty="0" smtClean="0"/>
              <a:t> داریم</a:t>
            </a:r>
          </a:p>
        </p:txBody>
      </p:sp>
      <p:pic>
        <p:nvPicPr>
          <p:cNvPr id="512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32054"/>
          <a:stretch/>
        </p:blipFill>
        <p:spPr bwMode="auto">
          <a:xfrm>
            <a:off x="1695097" y="1446788"/>
            <a:ext cx="4923912" cy="1742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5126"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2800" y="3352800"/>
            <a:ext cx="20224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512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5129" name="Picture 1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3352800"/>
            <a:ext cx="838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5131" name="Picture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2163" y="3657600"/>
            <a:ext cx="32718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2"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5133" name="Picture 14"/>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 y="3657600"/>
            <a:ext cx="9334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6"/>
          <p:cNvPicPr>
            <a:picLocks noChangeAspect="1" noChangeArrowheads="1"/>
          </p:cNvPicPr>
          <p:nvPr/>
        </p:nvPicPr>
        <p:blipFill>
          <a:blip r:embed="rId8">
            <a:extLst>
              <a:ext uri="{28A0092B-C50C-407E-A947-70E740481C1C}">
                <a14:useLocalDpi xmlns:a14="http://schemas.microsoft.com/office/drawing/2010/main" val="0"/>
              </a:ext>
            </a:extLst>
          </a:blip>
          <a:srcRect r="36986"/>
          <a:stretch>
            <a:fillRect/>
          </a:stretch>
        </p:blipFill>
        <p:spPr bwMode="auto">
          <a:xfrm>
            <a:off x="304800" y="4267200"/>
            <a:ext cx="381000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7"/>
          <p:cNvPicPr>
            <a:picLocks noChangeAspect="1" noChangeArrowheads="1"/>
          </p:cNvPicPr>
          <p:nvPr/>
        </p:nvPicPr>
        <p:blipFill>
          <a:blip r:embed="rId9">
            <a:extLst>
              <a:ext uri="{28A0092B-C50C-407E-A947-70E740481C1C}">
                <a14:useLocalDpi xmlns:a14="http://schemas.microsoft.com/office/drawing/2010/main" val="0"/>
              </a:ext>
            </a:extLst>
          </a:blip>
          <a:srcRect r="50703"/>
          <a:stretch>
            <a:fillRect/>
          </a:stretch>
        </p:blipFill>
        <p:spPr bwMode="auto">
          <a:xfrm>
            <a:off x="533400" y="5257800"/>
            <a:ext cx="320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6" name="TextBox 18"/>
          <p:cNvSpPr txBox="1">
            <a:spLocks noChangeArrowheads="1"/>
          </p:cNvSpPr>
          <p:nvPr/>
        </p:nvSpPr>
        <p:spPr bwMode="auto">
          <a:xfrm>
            <a:off x="4648200" y="4572000"/>
            <a:ext cx="1423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lgn="r" rtl="1" eaLnBrk="1" hangingPunct="1">
              <a:spcBef>
                <a:spcPct val="0"/>
              </a:spcBef>
              <a:buClrTx/>
              <a:buSzTx/>
              <a:buFontTx/>
              <a:buNone/>
            </a:pPr>
            <a:r>
              <a:rPr lang="fa-IR" altLang="en-US" sz="1800" dirty="0">
                <a:latin typeface="Arial" panose="020B0604020202020204" pitchFamily="34" charset="0"/>
                <a:cs typeface="Arial" panose="020B0604020202020204" pitchFamily="34" charset="0"/>
              </a:rPr>
              <a:t>برای </a:t>
            </a:r>
            <a:r>
              <a:rPr lang="en-US" altLang="en-US" sz="1800" dirty="0">
                <a:latin typeface="Arial" panose="020B0604020202020204" pitchFamily="34" charset="0"/>
                <a:cs typeface="Arial" panose="020B0604020202020204" pitchFamily="34" charset="0"/>
              </a:rPr>
              <a:t>V</a:t>
            </a:r>
            <a:r>
              <a:rPr lang="en-US" altLang="en-US" sz="1800" baseline="-25000" dirty="0">
                <a:latin typeface="Arial" panose="020B0604020202020204" pitchFamily="34" charset="0"/>
                <a:cs typeface="Arial" panose="020B0604020202020204" pitchFamily="34" charset="0"/>
              </a:rPr>
              <a:t>DS</a:t>
            </a:r>
            <a:r>
              <a:rPr lang="en-US" altLang="en-US" sz="1800" dirty="0">
                <a:latin typeface="Arial" panose="020B0604020202020204" pitchFamily="34" charset="0"/>
                <a:cs typeface="Arial" panose="020B0604020202020204" pitchFamily="34" charset="0"/>
              </a:rPr>
              <a:t>&lt;</a:t>
            </a:r>
            <a:r>
              <a:rPr lang="en-US" altLang="en-US" sz="1800" dirty="0" err="1">
                <a:latin typeface="Arial" panose="020B0604020202020204" pitchFamily="34" charset="0"/>
                <a:cs typeface="Arial" panose="020B0604020202020204" pitchFamily="34" charset="0"/>
              </a:rPr>
              <a:t>V</a:t>
            </a:r>
            <a:r>
              <a:rPr lang="en-US" altLang="en-US" sz="1800" baseline="-25000" dirty="0" err="1">
                <a:latin typeface="Arial" panose="020B0604020202020204" pitchFamily="34" charset="0"/>
                <a:cs typeface="Arial" panose="020B0604020202020204" pitchFamily="34" charset="0"/>
              </a:rPr>
              <a:t>eff</a:t>
            </a:r>
            <a:endParaRPr lang="en-US" altLang="en-US" sz="1800" baseline="-25000" dirty="0">
              <a:latin typeface="Arial" panose="020B0604020202020204" pitchFamily="34" charset="0"/>
              <a:cs typeface="Arial" panose="020B0604020202020204" pitchFamily="34" charset="0"/>
            </a:endParaRPr>
          </a:p>
        </p:txBody>
      </p:sp>
      <p:sp>
        <p:nvSpPr>
          <p:cNvPr id="5137" name="TextBox 19"/>
          <p:cNvSpPr txBox="1">
            <a:spLocks noChangeArrowheads="1"/>
          </p:cNvSpPr>
          <p:nvPr/>
        </p:nvSpPr>
        <p:spPr bwMode="auto">
          <a:xfrm>
            <a:off x="4648200" y="5486400"/>
            <a:ext cx="1423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lgn="r" rtl="1" eaLnBrk="1" hangingPunct="1">
              <a:spcBef>
                <a:spcPct val="0"/>
              </a:spcBef>
              <a:buClrTx/>
              <a:buSzTx/>
              <a:buFontTx/>
              <a:buNone/>
            </a:pPr>
            <a:r>
              <a:rPr lang="fa-IR" altLang="en-US" sz="1800">
                <a:latin typeface="Arial" panose="020B0604020202020204" pitchFamily="34" charset="0"/>
                <a:cs typeface="Arial" panose="020B0604020202020204" pitchFamily="34" charset="0"/>
              </a:rPr>
              <a:t>برای </a:t>
            </a:r>
            <a:r>
              <a:rPr lang="en-US" altLang="en-US" sz="1800">
                <a:latin typeface="Arial" panose="020B0604020202020204" pitchFamily="34" charset="0"/>
                <a:cs typeface="Arial" panose="020B0604020202020204" pitchFamily="34" charset="0"/>
              </a:rPr>
              <a:t>V</a:t>
            </a:r>
            <a:r>
              <a:rPr lang="en-US" altLang="en-US" sz="1800" baseline="-25000">
                <a:latin typeface="Arial" panose="020B0604020202020204" pitchFamily="34" charset="0"/>
                <a:cs typeface="Arial" panose="020B0604020202020204" pitchFamily="34" charset="0"/>
              </a:rPr>
              <a:t>DS</a:t>
            </a:r>
            <a:r>
              <a:rPr lang="en-US" altLang="en-US" sz="1800">
                <a:latin typeface="Arial" panose="020B0604020202020204" pitchFamily="34" charset="0"/>
                <a:cs typeface="Arial" panose="020B0604020202020204" pitchFamily="34" charset="0"/>
              </a:rPr>
              <a:t>&gt;V</a:t>
            </a:r>
            <a:r>
              <a:rPr lang="en-US" altLang="en-US" sz="1800" baseline="-25000">
                <a:latin typeface="Arial" panose="020B0604020202020204" pitchFamily="34" charset="0"/>
                <a:cs typeface="Arial" panose="020B0604020202020204" pitchFamily="34" charset="0"/>
              </a:rPr>
              <a:t>eff</a:t>
            </a:r>
          </a:p>
        </p:txBody>
      </p:sp>
      <p:pic>
        <p:nvPicPr>
          <p:cNvPr id="2" name="Picture 1"/>
          <p:cNvPicPr>
            <a:picLocks noChangeAspect="1"/>
          </p:cNvPicPr>
          <p:nvPr/>
        </p:nvPicPr>
        <p:blipFill>
          <a:blip r:embed="rId10"/>
          <a:stretch>
            <a:fillRect/>
          </a:stretch>
        </p:blipFill>
        <p:spPr>
          <a:xfrm>
            <a:off x="6124907" y="4079081"/>
            <a:ext cx="2855179" cy="2357437"/>
          </a:xfrm>
          <a:prstGeom prst="rect">
            <a:avLst/>
          </a:prstGeom>
        </p:spPr>
      </p:pic>
      <p:sp>
        <p:nvSpPr>
          <p:cNvPr id="3" name="TextBox 2"/>
          <p:cNvSpPr txBox="1"/>
          <p:nvPr/>
        </p:nvSpPr>
        <p:spPr>
          <a:xfrm>
            <a:off x="6619009" y="2164992"/>
            <a:ext cx="864339" cy="369332"/>
          </a:xfrm>
          <a:prstGeom prst="rect">
            <a:avLst/>
          </a:prstGeom>
          <a:noFill/>
        </p:spPr>
        <p:txBody>
          <a:bodyPr wrap="none" rtlCol="0">
            <a:spAutoFit/>
          </a:bodyPr>
          <a:lstStyle/>
          <a:p>
            <a:r>
              <a:rPr lang="en-US" b="1" dirty="0">
                <a:solidFill>
                  <a:srgbClr val="FF0000"/>
                </a:solidFill>
              </a:rPr>
              <a:t>P</a:t>
            </a:r>
            <a:r>
              <a:rPr lang="en-US" b="1" dirty="0" smtClean="0">
                <a:solidFill>
                  <a:srgbClr val="FF0000"/>
                </a:solidFill>
              </a:rPr>
              <a:t>MOS</a:t>
            </a:r>
            <a:endParaRPr lang="en-US" b="1" dirty="0">
              <a:solidFill>
                <a:srgbClr val="FF0000"/>
              </a:solidFill>
            </a:endParaRPr>
          </a:p>
        </p:txBody>
      </p:sp>
      <p:sp>
        <p:nvSpPr>
          <p:cNvPr id="20" name="TextBox 19"/>
          <p:cNvSpPr txBox="1"/>
          <p:nvPr/>
        </p:nvSpPr>
        <p:spPr>
          <a:xfrm>
            <a:off x="475818" y="2171184"/>
            <a:ext cx="877163" cy="369332"/>
          </a:xfrm>
          <a:prstGeom prst="rect">
            <a:avLst/>
          </a:prstGeom>
          <a:noFill/>
        </p:spPr>
        <p:txBody>
          <a:bodyPr wrap="none" rtlCol="0">
            <a:spAutoFit/>
          </a:bodyPr>
          <a:lstStyle/>
          <a:p>
            <a:r>
              <a:rPr lang="en-US" b="1" dirty="0" smtClean="0">
                <a:solidFill>
                  <a:srgbClr val="FF0000"/>
                </a:solidFill>
              </a:rPr>
              <a:t>NMOS</a:t>
            </a:r>
            <a:endParaRPr lang="en-US" b="1" dirty="0">
              <a:solidFill>
                <a:srgbClr val="FF0000"/>
              </a:solidFill>
            </a:endParaRPr>
          </a:p>
        </p:txBody>
      </p:sp>
      <p:sp>
        <p:nvSpPr>
          <p:cNvPr id="21" name="Rectangle 3"/>
          <p:cNvSpPr txBox="1">
            <a:spLocks noChangeArrowheads="1"/>
          </p:cNvSpPr>
          <p:nvPr/>
        </p:nvSpPr>
        <p:spPr bwMode="auto">
          <a:xfrm>
            <a:off x="5562600" y="3622464"/>
            <a:ext cx="3253218" cy="39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algn="r" rtl="1" eaLnBrk="1" hangingPunct="1">
              <a:buFontTx/>
              <a:buChar char="-"/>
            </a:pPr>
            <a:r>
              <a:rPr lang="fa-IR" altLang="en-US" sz="1800" kern="0" dirty="0" smtClean="0"/>
              <a:t>و برای یک ترانزیستور </a:t>
            </a:r>
            <a:r>
              <a:rPr lang="en-US" altLang="en-US" sz="1800" kern="0" dirty="0" smtClean="0"/>
              <a:t>PMOS</a:t>
            </a:r>
            <a:r>
              <a:rPr lang="fa-IR" altLang="en-US" sz="1800" kern="0" dirty="0" smtClean="0"/>
              <a:t> داریم</a:t>
            </a:r>
            <a:endParaRPr lang="en-US" altLang="en-US" sz="1800" kern="0" dirty="0" smtClean="0"/>
          </a:p>
        </p:txBody>
      </p:sp>
      <p:sp>
        <p:nvSpPr>
          <p:cNvPr id="4" name="Slide Number Placeholder 3"/>
          <p:cNvSpPr>
            <a:spLocks noGrp="1"/>
          </p:cNvSpPr>
          <p:nvPr>
            <p:ph type="sldNum" sz="quarter" idx="12"/>
          </p:nvPr>
        </p:nvSpPr>
        <p:spPr/>
        <p:txBody>
          <a:bodyPr/>
          <a:lstStyle/>
          <a:p>
            <a:pPr>
              <a:defRPr/>
            </a:pPr>
            <a:fld id="{92578D49-4937-4885-98FC-AB33BA8100A2}" type="slidenum">
              <a:rPr lang="en-US" altLang="en-US" smtClean="0"/>
              <a:pPr>
                <a:defRPr/>
              </a:pPr>
              <a:t>2</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36" grpId="0"/>
      <p:bldP spid="5137"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06500"/>
            <a:ext cx="5918868"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2"/>
          <p:cNvSpPr>
            <a:spLocks noGrp="1" noChangeArrowheads="1"/>
          </p:cNvSpPr>
          <p:nvPr>
            <p:ph type="title"/>
          </p:nvPr>
        </p:nvSpPr>
        <p:spPr>
          <a:xfrm>
            <a:off x="1066800" y="304800"/>
            <a:ext cx="7191375" cy="901700"/>
          </a:xfrm>
          <a:effectLst>
            <a:outerShdw dist="17961" dir="18900000" algn="ctr" rotWithShape="0">
              <a:schemeClr val="tx1"/>
            </a:outerShdw>
          </a:effectLst>
        </p:spPr>
        <p:txBody>
          <a:bodyPr lIns="92075" tIns="46038" rIns="92075" bIns="46038"/>
          <a:lstStyle/>
          <a:p>
            <a:pPr marL="342900" indent="-342900" algn="ctr" rtl="1" eaLnBrk="1" hangingPunct="1"/>
            <a:r>
              <a:rPr lang="fa-IR" altLang="en-US" sz="3200" b="1" smtClean="0"/>
              <a:t>حاشیه های نویز</a:t>
            </a:r>
            <a:r>
              <a:rPr lang="en-US" altLang="en-US" sz="2000" smtClean="0"/>
              <a:t/>
            </a:r>
            <a:br>
              <a:rPr lang="en-US" altLang="en-US" sz="2000" smtClean="0"/>
            </a:br>
            <a:endParaRPr lang="en-US" altLang="en-US" sz="7200" smtClean="0">
              <a:solidFill>
                <a:schemeClr val="tx1"/>
              </a:solidFill>
              <a:latin typeface="Arial" panose="020B0604020202020204" pitchFamily="34" charset="0"/>
            </a:endParaRPr>
          </a:p>
        </p:txBody>
      </p:sp>
      <p:sp>
        <p:nvSpPr>
          <p:cNvPr id="37891" name="Rectangle 3"/>
          <p:cNvSpPr>
            <a:spLocks noGrp="1" noChangeArrowheads="1"/>
          </p:cNvSpPr>
          <p:nvPr>
            <p:ph type="body" idx="1"/>
          </p:nvPr>
        </p:nvSpPr>
        <p:spPr>
          <a:xfrm>
            <a:off x="4572000" y="1524000"/>
            <a:ext cx="4114800" cy="1143000"/>
          </a:xfrm>
          <a:noFill/>
        </p:spPr>
        <p:txBody>
          <a:bodyPr lIns="92075" tIns="46038" rIns="92075" bIns="46038"/>
          <a:lstStyle/>
          <a:p>
            <a:pPr algn="r" rtl="1">
              <a:buFont typeface="Wingdings" panose="05000000000000000000" pitchFamily="2" charset="2"/>
              <a:buNone/>
            </a:pPr>
            <a:r>
              <a:rPr lang="fa-IR" altLang="en-US" sz="2800" dirty="0" smtClean="0"/>
              <a:t>تعریف حاشیه نویز با استفاده از سطوح منطقی ولتاژ</a:t>
            </a:r>
          </a:p>
        </p:txBody>
      </p:sp>
      <p:sp>
        <p:nvSpPr>
          <p:cNvPr id="378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789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789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789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7896"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20</a:t>
            </a:fld>
            <a:endParaRPr lang="en-US" alt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66800" y="304800"/>
            <a:ext cx="7191375" cy="901700"/>
          </a:xfrm>
          <a:effectLst>
            <a:outerShdw dist="17961" dir="18900000" algn="ctr" rotWithShape="0">
              <a:schemeClr val="tx1"/>
            </a:outerShdw>
          </a:effectLst>
        </p:spPr>
        <p:txBody>
          <a:bodyPr lIns="92075" tIns="46038" rIns="92075" bIns="46038"/>
          <a:lstStyle/>
          <a:p>
            <a:pPr marL="342900" indent="-342900" algn="ctr" rtl="1" eaLnBrk="1" hangingPunct="1"/>
            <a:r>
              <a:rPr lang="fa-IR" altLang="en-US" sz="3200" b="1" smtClean="0"/>
              <a:t>تأخیر گیت</a:t>
            </a:r>
            <a:endParaRPr lang="en-US" altLang="en-US" sz="7200" smtClean="0">
              <a:solidFill>
                <a:schemeClr val="tx1"/>
              </a:solidFill>
              <a:latin typeface="Arial" panose="020B0604020202020204" pitchFamily="34" charset="0"/>
            </a:endParaRPr>
          </a:p>
        </p:txBody>
      </p:sp>
      <p:sp>
        <p:nvSpPr>
          <p:cNvPr id="3993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994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9941"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9942"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9943"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3994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71600"/>
            <a:ext cx="6248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21</a:t>
            </a:fld>
            <a:endParaRPr lang="en-US" alt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66800" y="304800"/>
            <a:ext cx="7191375" cy="901700"/>
          </a:xfrm>
          <a:effectLst>
            <a:outerShdw dist="17961" dir="18900000" algn="ctr" rotWithShape="0">
              <a:schemeClr val="tx1"/>
            </a:outerShdw>
          </a:effectLst>
        </p:spPr>
        <p:txBody>
          <a:bodyPr lIns="92075" tIns="46038" rIns="92075" bIns="46038"/>
          <a:lstStyle/>
          <a:p>
            <a:pPr marL="342900" indent="-342900" algn="ctr" rtl="1" eaLnBrk="1" hangingPunct="1"/>
            <a:r>
              <a:rPr lang="fa-IR" altLang="en-US" sz="3200" b="1" smtClean="0"/>
              <a:t>زمان صعود و نزول</a:t>
            </a:r>
            <a:endParaRPr lang="en-US" altLang="en-US" sz="7200" smtClean="0">
              <a:solidFill>
                <a:schemeClr val="tx1"/>
              </a:solidFill>
              <a:latin typeface="Arial" panose="020B0604020202020204" pitchFamily="34" charset="0"/>
            </a:endParaRPr>
          </a:p>
        </p:txBody>
      </p:sp>
      <p:sp>
        <p:nvSpPr>
          <p:cNvPr id="41987" name="Rectangle 3"/>
          <p:cNvSpPr>
            <a:spLocks noGrp="1" noChangeArrowheads="1"/>
          </p:cNvSpPr>
          <p:nvPr>
            <p:ph type="body" idx="1"/>
          </p:nvPr>
        </p:nvSpPr>
        <p:spPr>
          <a:xfrm>
            <a:off x="457200" y="1225818"/>
            <a:ext cx="8458200" cy="3962400"/>
          </a:xfrm>
          <a:noFill/>
        </p:spPr>
        <p:txBody>
          <a:bodyPr lIns="92075" tIns="46038" rIns="92075" bIns="46038"/>
          <a:lstStyle/>
          <a:p>
            <a:pPr algn="r" rtl="1">
              <a:buFont typeface="Wingdings" panose="05000000000000000000" pitchFamily="2" charset="2"/>
              <a:buNone/>
            </a:pPr>
            <a:r>
              <a:rPr lang="fa-IR" altLang="en-US" sz="2000" dirty="0" smtClean="0"/>
              <a:t>زمان صعود (یا نزول) زمانی است که ولتاژ خروجی گیت منطقی از 10% تا 90% مقدار نهایی خود برسد</a:t>
            </a:r>
          </a:p>
          <a:p>
            <a:pPr algn="r" rtl="1">
              <a:buFont typeface="Wingdings" panose="05000000000000000000" pitchFamily="2" charset="2"/>
              <a:buNone/>
            </a:pPr>
            <a:endParaRPr lang="fa-IR" altLang="en-US" sz="2000" dirty="0" smtClean="0"/>
          </a:p>
          <a:p>
            <a:pPr algn="r" rtl="1">
              <a:buFont typeface="Wingdings" panose="05000000000000000000" pitchFamily="2" charset="2"/>
              <a:buNone/>
            </a:pPr>
            <a:endParaRPr lang="fa-IR" altLang="en-US" sz="2000" dirty="0" smtClean="0"/>
          </a:p>
          <a:p>
            <a:pPr algn="r" rtl="1">
              <a:buFont typeface="Wingdings" panose="05000000000000000000" pitchFamily="2" charset="2"/>
              <a:buNone/>
            </a:pPr>
            <a:r>
              <a:rPr lang="fa-IR" altLang="en-US" sz="2000" dirty="0" smtClean="0"/>
              <a:t>معیار بهتر، زمانی است که ورودی گیت از</a:t>
            </a:r>
          </a:p>
          <a:p>
            <a:pPr algn="r" rtl="1">
              <a:buFont typeface="Wingdings" panose="05000000000000000000" pitchFamily="2" charset="2"/>
              <a:buNone/>
            </a:pPr>
            <a:r>
              <a:rPr lang="fa-IR" altLang="en-US" sz="2000" dirty="0" smtClean="0"/>
              <a:t> ولتاژ آستانه خود عبور می کند تا زمانی</a:t>
            </a:r>
          </a:p>
          <a:p>
            <a:pPr algn="r" rtl="1">
              <a:buFont typeface="Wingdings" panose="05000000000000000000" pitchFamily="2" charset="2"/>
              <a:buNone/>
            </a:pPr>
            <a:r>
              <a:rPr lang="fa-IR" altLang="en-US" sz="2000" dirty="0" smtClean="0"/>
              <a:t> که ولتاژ خروجی به 70% مقدار نهایی</a:t>
            </a:r>
          </a:p>
          <a:p>
            <a:pPr algn="r" rtl="1">
              <a:buFont typeface="Wingdings" panose="05000000000000000000" pitchFamily="2" charset="2"/>
              <a:buNone/>
            </a:pPr>
            <a:r>
              <a:rPr lang="fa-IR" altLang="en-US" sz="2000" dirty="0" smtClean="0"/>
              <a:t> خود می رسد</a:t>
            </a:r>
          </a:p>
        </p:txBody>
      </p:sp>
      <p:sp>
        <p:nvSpPr>
          <p:cNvPr id="419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198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199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199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1992"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4199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05000"/>
            <a:ext cx="5486400"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22</a:t>
            </a:fld>
            <a:endParaRPr lang="en-US" alt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66800" y="304800"/>
            <a:ext cx="7191375" cy="901700"/>
          </a:xfrm>
          <a:effectLst>
            <a:outerShdw dist="17961" dir="18900000" algn="ctr" rotWithShape="0">
              <a:schemeClr val="tx1"/>
            </a:outerShdw>
          </a:effectLst>
        </p:spPr>
        <p:txBody>
          <a:bodyPr lIns="92075" tIns="46038" rIns="92075" bIns="46038"/>
          <a:lstStyle/>
          <a:p>
            <a:pPr marL="342900" indent="-342900" algn="ctr" rtl="1"/>
            <a:r>
              <a:rPr lang="fa-IR" altLang="en-US" sz="3200" b="1" smtClean="0"/>
              <a:t>پاسخ گذرا</a:t>
            </a:r>
            <a:endParaRPr lang="en-US" altLang="en-US" sz="3200" smtClean="0"/>
          </a:p>
        </p:txBody>
      </p:sp>
      <p:sp>
        <p:nvSpPr>
          <p:cNvPr id="44035" name="Rectangle 3"/>
          <p:cNvSpPr>
            <a:spLocks noGrp="1" noChangeArrowheads="1"/>
          </p:cNvSpPr>
          <p:nvPr>
            <p:ph type="body" idx="1"/>
          </p:nvPr>
        </p:nvSpPr>
        <p:spPr>
          <a:xfrm>
            <a:off x="381000" y="1371600"/>
            <a:ext cx="8305800" cy="3962400"/>
          </a:xfrm>
          <a:noFill/>
        </p:spPr>
        <p:txBody>
          <a:bodyPr lIns="92075" tIns="46038" rIns="92075" bIns="46038"/>
          <a:lstStyle/>
          <a:p>
            <a:pPr algn="r" rtl="1"/>
            <a:r>
              <a:rPr lang="fa-IR" altLang="en-US" sz="2400" dirty="0" smtClean="0"/>
              <a:t>محاسبه دقیق پاسخ گذرا بسیار پیچیده است</a:t>
            </a:r>
          </a:p>
          <a:p>
            <a:pPr algn="r" rtl="1"/>
            <a:r>
              <a:rPr lang="fa-IR" altLang="en-US" sz="2400" dirty="0" smtClean="0"/>
              <a:t>فرض می شود تمامی خازن ها، فقط بین گره های مدار و زمین هستند</a:t>
            </a:r>
          </a:p>
          <a:p>
            <a:pPr algn="r" rtl="1"/>
            <a:r>
              <a:rPr lang="fa-IR" altLang="en-US" sz="2400" dirty="0" smtClean="0"/>
              <a:t>خازن های تزویج نادیده گرفته می شود</a:t>
            </a:r>
          </a:p>
          <a:p>
            <a:pPr algn="r" rtl="1"/>
            <a:r>
              <a:rPr lang="fa-IR" altLang="en-US" sz="2400" dirty="0" smtClean="0"/>
              <a:t>المان های مداری که باعث شارژ و دشارژ این خازن های پارازیتی می شوند، خود بصورت یک منبع جریان و یا یک مقاومت هستند</a:t>
            </a:r>
            <a:endParaRPr lang="en-US" altLang="en-US" sz="2400" dirty="0" smtClean="0"/>
          </a:p>
        </p:txBody>
      </p:sp>
      <p:sp>
        <p:nvSpPr>
          <p:cNvPr id="4403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403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403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4039"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4040"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533400" y="3456221"/>
            <a:ext cx="3400567" cy="2528887"/>
          </a:xfrm>
          <a:prstGeom prst="rect">
            <a:avLst/>
          </a:prstGeom>
        </p:spPr>
      </p:pic>
      <p:sp>
        <p:nvSpPr>
          <p:cNvPr id="3" name="Slide Number Placeholder 2"/>
          <p:cNvSpPr>
            <a:spLocks noGrp="1"/>
          </p:cNvSpPr>
          <p:nvPr>
            <p:ph type="sldNum" sz="quarter" idx="12"/>
          </p:nvPr>
        </p:nvSpPr>
        <p:spPr/>
        <p:txBody>
          <a:bodyPr/>
          <a:lstStyle/>
          <a:p>
            <a:pPr>
              <a:defRPr/>
            </a:pPr>
            <a:fld id="{92578D49-4937-4885-98FC-AB33BA8100A2}" type="slidenum">
              <a:rPr lang="en-US" altLang="en-US" smtClean="0"/>
              <a:pPr>
                <a:defRPr/>
              </a:pPr>
              <a:t>23</a:t>
            </a:fld>
            <a:endParaRPr lang="en-US"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66800" y="304800"/>
            <a:ext cx="7191375" cy="901700"/>
          </a:xfrm>
          <a:effectLst>
            <a:outerShdw dist="17961" dir="18900000" algn="ctr" rotWithShape="0">
              <a:schemeClr val="tx1"/>
            </a:outerShdw>
          </a:effectLst>
        </p:spPr>
        <p:txBody>
          <a:bodyPr lIns="92075" tIns="46038" rIns="92075" bIns="46038"/>
          <a:lstStyle/>
          <a:p>
            <a:pPr marL="342900" indent="-342900" algn="ctr" rtl="1"/>
            <a:r>
              <a:rPr lang="fa-IR" altLang="en-US" sz="3200" b="1" smtClean="0"/>
              <a:t>پاسخ گذرا</a:t>
            </a:r>
            <a:endParaRPr lang="en-US" altLang="en-US" sz="3200" smtClean="0"/>
          </a:p>
        </p:txBody>
      </p:sp>
      <p:sp>
        <p:nvSpPr>
          <p:cNvPr id="46083" name="Rectangle 3"/>
          <p:cNvSpPr>
            <a:spLocks noGrp="1" noChangeArrowheads="1"/>
          </p:cNvSpPr>
          <p:nvPr>
            <p:ph type="body" idx="1"/>
          </p:nvPr>
        </p:nvSpPr>
        <p:spPr>
          <a:xfrm>
            <a:off x="381000" y="1371600"/>
            <a:ext cx="8305800" cy="3962400"/>
          </a:xfrm>
          <a:noFill/>
        </p:spPr>
        <p:txBody>
          <a:bodyPr lIns="92075" tIns="46038" rIns="92075" bIns="46038"/>
          <a:lstStyle/>
          <a:p>
            <a:pPr algn="r" rtl="1"/>
            <a:r>
              <a:rPr lang="fa-IR" altLang="en-US" sz="2000" dirty="0" smtClean="0"/>
              <a:t>ابتدا فرض کنیم المان های مداری که باعث شارژ و دشارژ این خازن های پارازیتی می شوند، بصورت یک منبع جریان هستند:</a:t>
            </a:r>
          </a:p>
          <a:p>
            <a:pPr algn="r" rtl="1"/>
            <a:endParaRPr lang="fa-IR" altLang="en-US" sz="2000" dirty="0" smtClean="0"/>
          </a:p>
          <a:p>
            <a:pPr algn="r" rtl="1"/>
            <a:r>
              <a:rPr lang="fa-IR" altLang="en-US" sz="2000" dirty="0" smtClean="0"/>
              <a:t>با تغییر این سه عامل می توان سرعت گذار را تغییر داد</a:t>
            </a:r>
            <a:endParaRPr lang="en-US" altLang="en-US" sz="2000" dirty="0" smtClean="0"/>
          </a:p>
        </p:txBody>
      </p:sp>
      <p:sp>
        <p:nvSpPr>
          <p:cNvPr id="4608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6085"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6086"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6087"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6088"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460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1932434"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Picture 11"/>
          <p:cNvPicPr>
            <a:picLocks noChangeAspect="1" noChangeArrowheads="1"/>
          </p:cNvPicPr>
          <p:nvPr/>
        </p:nvPicPr>
        <p:blipFill>
          <a:blip r:embed="rId4">
            <a:extLst>
              <a:ext uri="{28A0092B-C50C-407E-A947-70E740481C1C}">
                <a14:useLocalDpi xmlns:a14="http://schemas.microsoft.com/office/drawing/2010/main" val="0"/>
              </a:ext>
            </a:extLst>
          </a:blip>
          <a:srcRect r="78239"/>
          <a:stretch>
            <a:fillRect/>
          </a:stretch>
        </p:blipFill>
        <p:spPr bwMode="auto">
          <a:xfrm>
            <a:off x="3200400" y="3276600"/>
            <a:ext cx="998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1" name="Picture 12"/>
          <p:cNvPicPr>
            <a:picLocks noChangeAspect="1" noChangeArrowheads="1"/>
          </p:cNvPicPr>
          <p:nvPr/>
        </p:nvPicPr>
        <p:blipFill>
          <a:blip r:embed="rId5">
            <a:extLst>
              <a:ext uri="{28A0092B-C50C-407E-A947-70E740481C1C}">
                <a14:useLocalDpi xmlns:a14="http://schemas.microsoft.com/office/drawing/2010/main" val="0"/>
              </a:ext>
            </a:extLst>
          </a:blip>
          <a:srcRect r="62212"/>
          <a:stretch>
            <a:fillRect/>
          </a:stretch>
        </p:blipFill>
        <p:spPr bwMode="auto">
          <a:xfrm>
            <a:off x="2971800" y="3962400"/>
            <a:ext cx="18288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2" name="Picture 13"/>
          <p:cNvPicPr>
            <a:picLocks noChangeAspect="1" noChangeArrowheads="1"/>
          </p:cNvPicPr>
          <p:nvPr/>
        </p:nvPicPr>
        <p:blipFill>
          <a:blip r:embed="rId6">
            <a:extLst>
              <a:ext uri="{28A0092B-C50C-407E-A947-70E740481C1C}">
                <a14:useLocalDpi xmlns:a14="http://schemas.microsoft.com/office/drawing/2010/main" val="0"/>
              </a:ext>
            </a:extLst>
          </a:blip>
          <a:srcRect r="53847"/>
          <a:stretch>
            <a:fillRect/>
          </a:stretch>
        </p:blipFill>
        <p:spPr bwMode="auto">
          <a:xfrm>
            <a:off x="5410200" y="4191000"/>
            <a:ext cx="27432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3" name="Picture 14"/>
          <p:cNvPicPr>
            <a:picLocks noChangeAspect="1" noChangeArrowheads="1"/>
          </p:cNvPicPr>
          <p:nvPr/>
        </p:nvPicPr>
        <p:blipFill>
          <a:blip r:embed="rId7">
            <a:extLst>
              <a:ext uri="{28A0092B-C50C-407E-A947-70E740481C1C}">
                <a14:useLocalDpi xmlns:a14="http://schemas.microsoft.com/office/drawing/2010/main" val="0"/>
              </a:ext>
            </a:extLst>
          </a:blip>
          <a:srcRect r="73222"/>
          <a:stretch>
            <a:fillRect/>
          </a:stretch>
        </p:blipFill>
        <p:spPr bwMode="auto">
          <a:xfrm>
            <a:off x="2971800" y="5257800"/>
            <a:ext cx="12192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Up Arrow 15"/>
          <p:cNvSpPr/>
          <p:nvPr/>
        </p:nvSpPr>
        <p:spPr>
          <a:xfrm rot="9158938">
            <a:off x="5943600" y="3048000"/>
            <a:ext cx="457200" cy="1143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 name="Up Arrow 16"/>
          <p:cNvSpPr/>
          <p:nvPr/>
        </p:nvSpPr>
        <p:spPr>
          <a:xfrm rot="2096380">
            <a:off x="6457950" y="4829175"/>
            <a:ext cx="457200" cy="1143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8" name="Up Arrow 17"/>
          <p:cNvSpPr/>
          <p:nvPr/>
        </p:nvSpPr>
        <p:spPr>
          <a:xfrm rot="12620640">
            <a:off x="7572375" y="2932113"/>
            <a:ext cx="457200" cy="1143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24</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heckerboard(across)">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66800" y="304800"/>
            <a:ext cx="7191375" cy="901700"/>
          </a:xfrm>
          <a:effectLst>
            <a:outerShdw dist="17961" dir="18900000" algn="ctr" rotWithShape="0">
              <a:schemeClr val="tx1"/>
            </a:outerShdw>
          </a:effectLst>
        </p:spPr>
        <p:txBody>
          <a:bodyPr lIns="92075" tIns="46038" rIns="92075" bIns="46038"/>
          <a:lstStyle/>
          <a:p>
            <a:pPr marL="342900" indent="-342900" algn="ctr" rtl="1"/>
            <a:r>
              <a:rPr lang="fa-IR" altLang="en-US" sz="3200" b="1" smtClean="0"/>
              <a:t>پاسخ گذرا</a:t>
            </a:r>
            <a:endParaRPr lang="en-US" altLang="en-US" sz="3200" smtClean="0"/>
          </a:p>
        </p:txBody>
      </p:sp>
      <p:sp>
        <p:nvSpPr>
          <p:cNvPr id="48131" name="Rectangle 3"/>
          <p:cNvSpPr>
            <a:spLocks noGrp="1" noChangeArrowheads="1"/>
          </p:cNvSpPr>
          <p:nvPr>
            <p:ph type="body" idx="1"/>
          </p:nvPr>
        </p:nvSpPr>
        <p:spPr>
          <a:xfrm>
            <a:off x="381000" y="1371600"/>
            <a:ext cx="8305800" cy="3962400"/>
          </a:xfrm>
          <a:noFill/>
        </p:spPr>
        <p:txBody>
          <a:bodyPr lIns="92075" tIns="46038" rIns="92075" bIns="46038"/>
          <a:lstStyle/>
          <a:p>
            <a:pPr algn="r" rtl="1">
              <a:buFont typeface="Wingdings" panose="05000000000000000000" pitchFamily="2" charset="2"/>
              <a:buNone/>
            </a:pPr>
            <a:r>
              <a:rPr lang="fa-IR" altLang="en-US" sz="2000" dirty="0" smtClean="0"/>
              <a:t>تخمین دیگر: مقدار </a:t>
            </a:r>
            <a:r>
              <a:rPr lang="en-US" altLang="en-US" sz="2000" dirty="0" smtClean="0"/>
              <a:t>Z</a:t>
            </a:r>
            <a:r>
              <a:rPr lang="en-US" altLang="en-US" sz="2000" baseline="-25000" dirty="0" smtClean="0"/>
              <a:t>L</a:t>
            </a:r>
            <a:r>
              <a:rPr lang="fa-IR" altLang="en-US" sz="2000" dirty="0" smtClean="0"/>
              <a:t> بجای منبع جریان ثابت، با یک مقاومت </a:t>
            </a:r>
            <a:r>
              <a:rPr lang="en-US" altLang="en-US" sz="2000" dirty="0" smtClean="0"/>
              <a:t>R</a:t>
            </a:r>
            <a:r>
              <a:rPr lang="en-US" altLang="en-US" sz="2000" baseline="-25000" dirty="0" smtClean="0"/>
              <a:t>L</a:t>
            </a:r>
            <a:r>
              <a:rPr lang="fa-IR" altLang="en-US" sz="2000" dirty="0" smtClean="0"/>
              <a:t> تخمین زده می شود</a:t>
            </a:r>
          </a:p>
          <a:p>
            <a:pPr algn="r" rtl="1">
              <a:buFont typeface="Wingdings" panose="05000000000000000000" pitchFamily="2" charset="2"/>
              <a:buNone/>
            </a:pPr>
            <a:endParaRPr lang="fa-IR" altLang="en-US" sz="2000" dirty="0" smtClean="0"/>
          </a:p>
          <a:p>
            <a:pPr algn="r" rtl="1">
              <a:buFont typeface="Wingdings" panose="05000000000000000000" pitchFamily="2" charset="2"/>
              <a:buNone/>
            </a:pPr>
            <a:endParaRPr lang="fa-IR" altLang="en-US" sz="2000" dirty="0" smtClean="0"/>
          </a:p>
          <a:p>
            <a:pPr algn="r" rtl="1">
              <a:buFont typeface="Wingdings" panose="05000000000000000000" pitchFamily="2" charset="2"/>
              <a:buNone/>
            </a:pPr>
            <a:endParaRPr lang="fa-IR" altLang="en-US" sz="2000" dirty="0" smtClean="0"/>
          </a:p>
          <a:p>
            <a:pPr algn="r" rtl="1">
              <a:buFont typeface="Wingdings" panose="05000000000000000000" pitchFamily="2" charset="2"/>
              <a:buNone/>
            </a:pPr>
            <a:endParaRPr lang="fa-IR" altLang="en-US" sz="2000" dirty="0" smtClean="0"/>
          </a:p>
          <a:p>
            <a:pPr algn="r" rtl="1">
              <a:buFont typeface="Wingdings" panose="05000000000000000000" pitchFamily="2" charset="2"/>
              <a:buNone/>
            </a:pPr>
            <a:endParaRPr lang="fa-IR" altLang="en-US" sz="2000" dirty="0" smtClean="0"/>
          </a:p>
          <a:p>
            <a:pPr algn="r" rtl="1">
              <a:buFont typeface="Wingdings" panose="05000000000000000000" pitchFamily="2" charset="2"/>
              <a:buNone/>
            </a:pPr>
            <a:endParaRPr lang="fa-IR" altLang="en-US" sz="2000" dirty="0" smtClean="0"/>
          </a:p>
          <a:p>
            <a:pPr algn="r" rtl="1">
              <a:buFont typeface="Wingdings" panose="05000000000000000000" pitchFamily="2" charset="2"/>
              <a:buNone/>
            </a:pPr>
            <a:r>
              <a:rPr lang="fa-IR" altLang="en-US" sz="2000" dirty="0" smtClean="0"/>
              <a:t>مثال : با فرض اینکه خازن بار </a:t>
            </a:r>
            <a:r>
              <a:rPr lang="en-US" altLang="en-US" sz="2000" dirty="0" err="1" smtClean="0"/>
              <a:t>fF</a:t>
            </a:r>
            <a:r>
              <a:rPr lang="fa-IR" altLang="en-US" sz="2000" dirty="0" smtClean="0"/>
              <a:t>50، مقاومت بار </a:t>
            </a:r>
            <a:r>
              <a:rPr lang="en-US" altLang="en-US" sz="2000" dirty="0" smtClean="0"/>
              <a:t>K𝛺</a:t>
            </a:r>
            <a:r>
              <a:rPr lang="fa-IR" altLang="en-US" sz="2000" dirty="0" smtClean="0"/>
              <a:t>4 و در طول زمان نزول، بتوان ترانزیستور را با یک مقاومت 300 اهمی تخمین زد، زمان صعود و نزول 70% را بیابید. </a:t>
            </a:r>
            <a:endParaRPr lang="en-US" altLang="en-US" sz="2000" dirty="0" smtClean="0"/>
          </a:p>
          <a:p>
            <a:pPr algn="r" rtl="1">
              <a:buFont typeface="Wingdings" panose="05000000000000000000" pitchFamily="2" charset="2"/>
              <a:buNone/>
            </a:pPr>
            <a:r>
              <a:rPr lang="fa-IR" altLang="en-US" sz="2000" dirty="0" smtClean="0"/>
              <a:t>پاسخ: در خلال زمان صعود، ترانزیستور خاموش است و مقاومتی که توسط خازن بار دیده می شود، </a:t>
            </a:r>
            <a:r>
              <a:rPr lang="en-US" altLang="en-US" sz="2000" dirty="0" smtClean="0"/>
              <a:t>R</a:t>
            </a:r>
            <a:r>
              <a:rPr lang="en-US" altLang="en-US" sz="2000" baseline="-25000" dirty="0" smtClean="0"/>
              <a:t>L</a:t>
            </a:r>
            <a:r>
              <a:rPr lang="fa-IR" altLang="en-US" sz="2000" dirty="0" smtClean="0"/>
              <a:t> خواهد بود که مقدارش </a:t>
            </a:r>
            <a:r>
              <a:rPr lang="en-US" altLang="en-US" sz="2000" dirty="0" smtClean="0"/>
              <a:t>K𝛺</a:t>
            </a:r>
            <a:r>
              <a:rPr lang="fa-IR" altLang="en-US" sz="2000" dirty="0" smtClean="0"/>
              <a:t>4 است. بنابراین:</a:t>
            </a:r>
            <a:endParaRPr lang="en-US" altLang="en-US" sz="2000" dirty="0" smtClean="0"/>
          </a:p>
          <a:p>
            <a:pPr algn="r" rtl="1">
              <a:buFont typeface="Wingdings" panose="05000000000000000000" pitchFamily="2" charset="2"/>
              <a:buNone/>
            </a:pPr>
            <a:endParaRPr lang="en-US" altLang="en-US" sz="2000" dirty="0" smtClean="0"/>
          </a:p>
        </p:txBody>
      </p:sp>
      <p:sp>
        <p:nvSpPr>
          <p:cNvPr id="4813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813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813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813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8136"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48137"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2163763"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Picture 19"/>
          <p:cNvPicPr>
            <a:picLocks noChangeAspect="1" noChangeArrowheads="1"/>
          </p:cNvPicPr>
          <p:nvPr/>
        </p:nvPicPr>
        <p:blipFill>
          <a:blip r:embed="rId4">
            <a:extLst>
              <a:ext uri="{28A0092B-C50C-407E-A947-70E740481C1C}">
                <a14:useLocalDpi xmlns:a14="http://schemas.microsoft.com/office/drawing/2010/main" val="0"/>
              </a:ext>
            </a:extLst>
          </a:blip>
          <a:srcRect r="62029"/>
          <a:stretch>
            <a:fillRect/>
          </a:stretch>
        </p:blipFill>
        <p:spPr bwMode="auto">
          <a:xfrm>
            <a:off x="3657600" y="1862405"/>
            <a:ext cx="1784334"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9" name="Picture 20"/>
          <p:cNvPicPr>
            <a:picLocks noChangeAspect="1" noChangeArrowheads="1"/>
          </p:cNvPicPr>
          <p:nvPr/>
        </p:nvPicPr>
        <p:blipFill>
          <a:blip r:embed="rId5">
            <a:extLst>
              <a:ext uri="{28A0092B-C50C-407E-A947-70E740481C1C}">
                <a14:useLocalDpi xmlns:a14="http://schemas.microsoft.com/office/drawing/2010/main" val="0"/>
              </a:ext>
            </a:extLst>
          </a:blip>
          <a:srcRect r="55511"/>
          <a:stretch>
            <a:fillRect/>
          </a:stretch>
        </p:blipFill>
        <p:spPr bwMode="auto">
          <a:xfrm>
            <a:off x="3810000" y="2757344"/>
            <a:ext cx="1981200" cy="89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0" name="Picture 21"/>
          <p:cNvPicPr>
            <a:picLocks noChangeAspect="1" noChangeArrowheads="1"/>
          </p:cNvPicPr>
          <p:nvPr/>
        </p:nvPicPr>
        <p:blipFill>
          <a:blip r:embed="rId6">
            <a:extLst>
              <a:ext uri="{28A0092B-C50C-407E-A947-70E740481C1C}">
                <a14:useLocalDpi xmlns:a14="http://schemas.microsoft.com/office/drawing/2010/main" val="0"/>
              </a:ext>
            </a:extLst>
          </a:blip>
          <a:srcRect r="50481"/>
          <a:stretch>
            <a:fillRect/>
          </a:stretch>
        </p:blipFill>
        <p:spPr bwMode="auto">
          <a:xfrm>
            <a:off x="6135093" y="2808286"/>
            <a:ext cx="2551707" cy="846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1"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257800"/>
            <a:ext cx="73152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25</a:t>
            </a:fld>
            <a:endParaRPr lang="en-US" alt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5"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514600"/>
            <a:ext cx="2800556"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8" name="Rectangle 2"/>
          <p:cNvSpPr>
            <a:spLocks noGrp="1" noChangeArrowheads="1"/>
          </p:cNvSpPr>
          <p:nvPr>
            <p:ph type="title"/>
          </p:nvPr>
        </p:nvSpPr>
        <p:spPr>
          <a:xfrm>
            <a:off x="1066800" y="304800"/>
            <a:ext cx="7191375" cy="901700"/>
          </a:xfrm>
          <a:effectLst>
            <a:outerShdw dist="17961" dir="18900000" algn="ctr" rotWithShape="0">
              <a:schemeClr val="tx1"/>
            </a:outerShdw>
          </a:effectLst>
        </p:spPr>
        <p:txBody>
          <a:bodyPr lIns="92075" tIns="46038" rIns="92075" bIns="46038"/>
          <a:lstStyle/>
          <a:p>
            <a:pPr marL="342900" indent="-342900" algn="ctr" rtl="1"/>
            <a:r>
              <a:rPr lang="fa-IR" altLang="en-US" sz="3200" b="1" smtClean="0"/>
              <a:t>پاسخ گذرا</a:t>
            </a:r>
            <a:endParaRPr lang="en-US" altLang="en-US" sz="3200" smtClean="0"/>
          </a:p>
        </p:txBody>
      </p:sp>
      <p:sp>
        <p:nvSpPr>
          <p:cNvPr id="50179" name="Rectangle 3"/>
          <p:cNvSpPr>
            <a:spLocks noGrp="1" noChangeArrowheads="1"/>
          </p:cNvSpPr>
          <p:nvPr>
            <p:ph type="body" idx="1"/>
          </p:nvPr>
        </p:nvSpPr>
        <p:spPr>
          <a:xfrm>
            <a:off x="381000" y="1371600"/>
            <a:ext cx="8305800" cy="3962400"/>
          </a:xfrm>
          <a:noFill/>
        </p:spPr>
        <p:txBody>
          <a:bodyPr lIns="92075" tIns="46038" rIns="92075" bIns="46038"/>
          <a:lstStyle/>
          <a:p>
            <a:pPr algn="r" rtl="1">
              <a:buFont typeface="Wingdings" panose="05000000000000000000" pitchFamily="2" charset="2"/>
              <a:buNone/>
            </a:pPr>
            <a:r>
              <a:rPr lang="fa-IR" altLang="en-US" sz="2000" dirty="0" smtClean="0"/>
              <a:t>در زمان نزول، </a:t>
            </a:r>
            <a:r>
              <a:rPr lang="en-US" altLang="en-US" sz="2000" dirty="0" smtClean="0"/>
              <a:t>R</a:t>
            </a:r>
            <a:r>
              <a:rPr lang="en-US" altLang="en-US" sz="2000" baseline="-25000" dirty="0" smtClean="0"/>
              <a:t>L</a:t>
            </a:r>
            <a:r>
              <a:rPr lang="fa-IR" altLang="en-US" sz="2000" dirty="0" smtClean="0"/>
              <a:t> موازی با مقاومت معادل ترانزیستور که با </a:t>
            </a:r>
            <a:r>
              <a:rPr lang="en-US" altLang="en-US" sz="2000" dirty="0" err="1" smtClean="0"/>
              <a:t>R</a:t>
            </a:r>
            <a:r>
              <a:rPr lang="en-US" altLang="en-US" sz="2000" baseline="-25000" dirty="0" err="1" smtClean="0"/>
              <a:t>eq</a:t>
            </a:r>
            <a:r>
              <a:rPr lang="fa-IR" altLang="en-US" sz="2000" dirty="0" smtClean="0"/>
              <a:t> نشان داده می شود. بنابراین مقاومت معادل برابر با 279 اهم است.</a:t>
            </a:r>
          </a:p>
          <a:p>
            <a:pPr algn="r" rtl="1">
              <a:buFont typeface="Wingdings" panose="05000000000000000000" pitchFamily="2" charset="2"/>
              <a:buNone/>
            </a:pPr>
            <a:r>
              <a:rPr lang="fa-IR" altLang="en-US" sz="2000" dirty="0" smtClean="0"/>
              <a:t> با فرض اینکه ولتاژ نهایی صفر ولت باشد (در عمل 0.23 ولت) است، می دانیم که گذر 70%- زمانی رخ می دهد که </a:t>
            </a:r>
            <a:r>
              <a:rPr lang="en-US" altLang="en-US" sz="1600" i="1" dirty="0" err="1" smtClean="0"/>
              <a:t>Vout</a:t>
            </a:r>
            <a:r>
              <a:rPr lang="fa-IR" altLang="en-US" sz="2000" dirty="0" smtClean="0"/>
              <a:t> به مقدار 0.99=(3.3)0.7-3.3 ولت رسیده باشد. بنابراین</a:t>
            </a:r>
            <a:endParaRPr lang="en-US" altLang="en-US" sz="2000" dirty="0" smtClean="0"/>
          </a:p>
        </p:txBody>
      </p:sp>
      <p:sp>
        <p:nvSpPr>
          <p:cNvPr id="501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50181"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50182"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50183"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50184"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50186" name="Picture 21"/>
          <p:cNvPicPr>
            <a:picLocks noChangeAspect="1" noChangeArrowheads="1"/>
          </p:cNvPicPr>
          <p:nvPr/>
        </p:nvPicPr>
        <p:blipFill>
          <a:blip r:embed="rId4">
            <a:extLst>
              <a:ext uri="{28A0092B-C50C-407E-A947-70E740481C1C}">
                <a14:useLocalDpi xmlns:a14="http://schemas.microsoft.com/office/drawing/2010/main" val="0"/>
              </a:ext>
            </a:extLst>
          </a:blip>
          <a:srcRect r="50481"/>
          <a:stretch>
            <a:fillRect/>
          </a:stretch>
        </p:blipFill>
        <p:spPr bwMode="auto">
          <a:xfrm>
            <a:off x="4566634" y="3733800"/>
            <a:ext cx="3446956"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7" name="Picture 13"/>
          <p:cNvPicPr>
            <a:picLocks noChangeAspect="1" noChangeArrowheads="1"/>
          </p:cNvPicPr>
          <p:nvPr/>
        </p:nvPicPr>
        <p:blipFill rotWithShape="1">
          <a:blip r:embed="rId5">
            <a:extLst>
              <a:ext uri="{28A0092B-C50C-407E-A947-70E740481C1C}">
                <a14:useLocalDpi xmlns:a14="http://schemas.microsoft.com/office/drawing/2010/main" val="0"/>
              </a:ext>
            </a:extLst>
          </a:blip>
          <a:srcRect r="11956"/>
          <a:stretch/>
        </p:blipFill>
        <p:spPr bwMode="auto">
          <a:xfrm>
            <a:off x="675513" y="4953001"/>
            <a:ext cx="758266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26</a:t>
            </a:fld>
            <a:endParaRPr lang="en-US"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smtClean="0">
                <a:solidFill>
                  <a:schemeClr val="tx1"/>
                </a:solidFill>
                <a:latin typeface="Arial" panose="020B0604020202020204" pitchFamily="34" charset="0"/>
                <a:cs typeface="+mn-cs"/>
              </a:rPr>
              <a:t>معرفی ترانزیستورهای </a:t>
            </a:r>
            <a:r>
              <a:rPr lang="en-US" altLang="en-US" smtClean="0">
                <a:solidFill>
                  <a:schemeClr val="tx1"/>
                </a:solidFill>
                <a:latin typeface="Arial" panose="020B0604020202020204" pitchFamily="34" charset="0"/>
                <a:cs typeface="+mn-cs"/>
              </a:rPr>
              <a:t>MOS </a:t>
            </a:r>
          </a:p>
        </p:txBody>
      </p:sp>
      <p:sp>
        <p:nvSpPr>
          <p:cNvPr id="7171" name="Rectangle 3"/>
          <p:cNvSpPr>
            <a:spLocks noGrp="1" noChangeArrowheads="1"/>
          </p:cNvSpPr>
          <p:nvPr>
            <p:ph type="body" idx="1"/>
          </p:nvPr>
        </p:nvSpPr>
        <p:spPr>
          <a:xfrm>
            <a:off x="660111" y="1563171"/>
            <a:ext cx="8166100" cy="1981200"/>
          </a:xfrm>
          <a:noFill/>
        </p:spPr>
        <p:txBody>
          <a:bodyPr lIns="92075" tIns="46038" rIns="92075" bIns="46038"/>
          <a:lstStyle/>
          <a:p>
            <a:pPr algn="r" rtl="1"/>
            <a:r>
              <a:rPr lang="en-US" altLang="en-US" sz="2000" baseline="-25000" dirty="0" smtClean="0"/>
              <a:t>n </a:t>
            </a:r>
            <a:r>
              <a:rPr lang="fa-IR" altLang="en-US" sz="2000" dirty="0" smtClean="0"/>
              <a:t>µ قابلیت تحرک الکترون ها تقریباً برابر است</a:t>
            </a:r>
            <a:endParaRPr lang="en-US" altLang="en-US" sz="2000" dirty="0" smtClean="0"/>
          </a:p>
          <a:p>
            <a:pPr marL="0" indent="0" algn="r" rtl="1">
              <a:buNone/>
            </a:pPr>
            <a:r>
              <a:rPr lang="fa-IR" altLang="en-US" sz="2000" dirty="0" smtClean="0"/>
              <a:t> با</a:t>
            </a:r>
            <a:r>
              <a:rPr lang="en-US" altLang="en-US" sz="2000" dirty="0" smtClean="0"/>
              <a:t> 0.05m</a:t>
            </a:r>
            <a:r>
              <a:rPr lang="en-US" altLang="en-US" sz="2000" baseline="30000" dirty="0" smtClean="0"/>
              <a:t>2</a:t>
            </a:r>
            <a:r>
              <a:rPr lang="en-US" altLang="en-US" sz="2000" dirty="0" smtClean="0"/>
              <a:t>/</a:t>
            </a:r>
            <a:r>
              <a:rPr lang="en-US" altLang="en-US" sz="2000" dirty="0" err="1" smtClean="0"/>
              <a:t>v.s</a:t>
            </a:r>
            <a:r>
              <a:rPr lang="en-US" altLang="en-US" sz="2000" dirty="0" smtClean="0"/>
              <a:t> </a:t>
            </a:r>
            <a:r>
              <a:rPr lang="fa-IR" altLang="en-US" sz="2000" dirty="0" smtClean="0"/>
              <a:t>  و  </a:t>
            </a:r>
            <a:r>
              <a:rPr lang="en-US" altLang="en-US" sz="2000" dirty="0" smtClean="0"/>
              <a:t>C</a:t>
            </a:r>
            <a:r>
              <a:rPr lang="en-US" altLang="en-US" sz="2000" baseline="-25000" dirty="0" smtClean="0"/>
              <a:t>ox</a:t>
            </a:r>
            <a:r>
              <a:rPr lang="fa-IR" altLang="en-US" sz="2000" dirty="0" smtClean="0"/>
              <a:t>خازن گیت در واحد</a:t>
            </a:r>
            <a:endParaRPr lang="en-US" altLang="en-US" sz="2000" dirty="0" smtClean="0"/>
          </a:p>
          <a:p>
            <a:pPr marL="0" indent="0" algn="r" rtl="1">
              <a:buNone/>
            </a:pPr>
            <a:r>
              <a:rPr lang="fa-IR" altLang="en-US" sz="2000" dirty="0" smtClean="0"/>
              <a:t> سطح است که یک پارامتر وابسته به تکنولوژی </a:t>
            </a:r>
            <a:endParaRPr lang="en-US" altLang="en-US" sz="2000" dirty="0" smtClean="0"/>
          </a:p>
          <a:p>
            <a:pPr marL="0" indent="0" algn="r" rtl="1">
              <a:buNone/>
            </a:pPr>
            <a:r>
              <a:rPr lang="fa-IR" altLang="en-US" sz="2000" dirty="0" smtClean="0"/>
              <a:t>و مقدار نوعی آن برای تکنولوژی 0.6مایکرون</a:t>
            </a:r>
            <a:endParaRPr lang="en-US" altLang="en-US" sz="2000" dirty="0" smtClean="0"/>
          </a:p>
          <a:p>
            <a:pPr marL="0" indent="0" algn="r" rtl="1">
              <a:buNone/>
            </a:pPr>
            <a:r>
              <a:rPr lang="fa-IR" altLang="en-US" sz="2000" dirty="0" smtClean="0"/>
              <a:t> برابر است با</a:t>
            </a:r>
            <a:r>
              <a:rPr lang="en-US" altLang="en-US" sz="2000" dirty="0" smtClean="0"/>
              <a:t>3.5 </a:t>
            </a:r>
            <a:r>
              <a:rPr lang="en-US" altLang="en-US" sz="2000" dirty="0" err="1" smtClean="0"/>
              <a:t>fF</a:t>
            </a:r>
            <a:r>
              <a:rPr lang="en-US" altLang="en-US" sz="2000" dirty="0" smtClean="0"/>
              <a:t>/µm</a:t>
            </a:r>
            <a:r>
              <a:rPr lang="en-US" altLang="en-US" sz="2000" baseline="30000" dirty="0" smtClean="0"/>
              <a:t>2</a:t>
            </a:r>
            <a:r>
              <a:rPr lang="en-US" altLang="en-US" sz="2000" dirty="0" smtClean="0"/>
              <a:t> </a:t>
            </a:r>
            <a:r>
              <a:rPr lang="fa-IR" altLang="en-US" sz="2000" dirty="0" smtClean="0"/>
              <a:t>. </a:t>
            </a:r>
            <a:endParaRPr lang="en-US" altLang="en-US" sz="2000" dirty="0" smtClean="0"/>
          </a:p>
          <a:p>
            <a:pPr algn="r" rtl="1"/>
            <a:r>
              <a:rPr lang="fa-IR" altLang="en-US" sz="2000" dirty="0" smtClean="0"/>
              <a:t>در مدارهای دیجیتال، تقریباً تمام ترانزیستورها کوچکترین طول ممکن را دارا می باشند. این بدان معناست که گذشته از اینکه توپولوژی مدار چه باشد، تنها انتخاب ممکن برای طراح، معمولاً فقط عرض ترانزیستور است.</a:t>
            </a:r>
            <a:endParaRPr lang="en-US" altLang="en-US" sz="2000" dirty="0" smtClean="0"/>
          </a:p>
        </p:txBody>
      </p:sp>
      <p:sp>
        <p:nvSpPr>
          <p:cNvPr id="7172"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mn-cs"/>
            </a:endParaRPr>
          </a:p>
        </p:txBody>
      </p:sp>
      <p:sp>
        <p:nvSpPr>
          <p:cNvPr id="7173" name="Rectangle 9"/>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mn-cs"/>
            </a:endParaRPr>
          </a:p>
        </p:txBody>
      </p:sp>
      <p:sp>
        <p:nvSpPr>
          <p:cNvPr id="7174" name="Rectangle 1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mn-cs"/>
            </a:endParaRPr>
          </a:p>
        </p:txBody>
      </p:sp>
      <p:sp>
        <p:nvSpPr>
          <p:cNvPr id="7175" name="Rectangle 13"/>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mn-cs"/>
            </a:endParaRPr>
          </a:p>
        </p:txBody>
      </p:sp>
      <p:sp>
        <p:nvSpPr>
          <p:cNvPr id="7176" name="Rectangle 1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mn-cs"/>
            </a:endParaRPr>
          </a:p>
        </p:txBody>
      </p:sp>
      <p:pic>
        <p:nvPicPr>
          <p:cNvPr id="7177" name="Picture 16"/>
          <p:cNvPicPr>
            <a:picLocks noChangeAspect="1" noChangeArrowheads="1"/>
          </p:cNvPicPr>
          <p:nvPr/>
        </p:nvPicPr>
        <p:blipFill>
          <a:blip r:embed="rId3">
            <a:extLst>
              <a:ext uri="{28A0092B-C50C-407E-A947-70E740481C1C}">
                <a14:useLocalDpi xmlns:a14="http://schemas.microsoft.com/office/drawing/2010/main" val="0"/>
              </a:ext>
            </a:extLst>
          </a:blip>
          <a:srcRect r="36986"/>
          <a:stretch>
            <a:fillRect/>
          </a:stretch>
        </p:blipFill>
        <p:spPr bwMode="auto">
          <a:xfrm>
            <a:off x="1219200" y="4419600"/>
            <a:ext cx="350520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17"/>
          <p:cNvPicPr>
            <a:picLocks noChangeAspect="1" noChangeArrowheads="1"/>
          </p:cNvPicPr>
          <p:nvPr/>
        </p:nvPicPr>
        <p:blipFill>
          <a:blip r:embed="rId4">
            <a:extLst>
              <a:ext uri="{28A0092B-C50C-407E-A947-70E740481C1C}">
                <a14:useLocalDpi xmlns:a14="http://schemas.microsoft.com/office/drawing/2010/main" val="0"/>
              </a:ext>
            </a:extLst>
          </a:blip>
          <a:srcRect r="50703"/>
          <a:stretch>
            <a:fillRect/>
          </a:stretch>
        </p:blipFill>
        <p:spPr bwMode="auto">
          <a:xfrm>
            <a:off x="1447800" y="5334000"/>
            <a:ext cx="2667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TextBox 18"/>
          <p:cNvSpPr txBox="1">
            <a:spLocks noChangeArrowheads="1"/>
          </p:cNvSpPr>
          <p:nvPr/>
        </p:nvSpPr>
        <p:spPr bwMode="auto">
          <a:xfrm>
            <a:off x="5628010" y="4724400"/>
            <a:ext cx="13585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lgn="r" rtl="1" eaLnBrk="1" hangingPunct="1">
              <a:spcBef>
                <a:spcPct val="0"/>
              </a:spcBef>
              <a:buClrTx/>
              <a:buSzTx/>
              <a:buFontTx/>
              <a:buNone/>
            </a:pPr>
            <a:r>
              <a:rPr lang="fa-IR" altLang="en-US" sz="1800" dirty="0">
                <a:latin typeface="Arial" panose="020B0604020202020204" pitchFamily="34" charset="0"/>
                <a:cs typeface="+mn-cs"/>
              </a:rPr>
              <a:t>برای </a:t>
            </a:r>
            <a:r>
              <a:rPr lang="en-US" altLang="en-US" sz="1800" dirty="0">
                <a:latin typeface="Arial" panose="020B0604020202020204" pitchFamily="34" charset="0"/>
                <a:cs typeface="+mn-cs"/>
              </a:rPr>
              <a:t>V</a:t>
            </a:r>
            <a:r>
              <a:rPr lang="en-US" altLang="en-US" sz="1800" baseline="-25000" dirty="0">
                <a:latin typeface="Arial" panose="020B0604020202020204" pitchFamily="34" charset="0"/>
                <a:cs typeface="+mn-cs"/>
              </a:rPr>
              <a:t>DS</a:t>
            </a:r>
            <a:r>
              <a:rPr lang="en-US" altLang="en-US" sz="1800" dirty="0">
                <a:latin typeface="Arial" panose="020B0604020202020204" pitchFamily="34" charset="0"/>
                <a:cs typeface="+mn-cs"/>
              </a:rPr>
              <a:t>&lt;</a:t>
            </a:r>
            <a:r>
              <a:rPr lang="en-US" altLang="en-US" sz="1800" dirty="0" err="1">
                <a:latin typeface="Arial" panose="020B0604020202020204" pitchFamily="34" charset="0"/>
                <a:cs typeface="+mn-cs"/>
              </a:rPr>
              <a:t>V</a:t>
            </a:r>
            <a:r>
              <a:rPr lang="en-US" altLang="en-US" sz="1800" baseline="-25000" dirty="0" err="1">
                <a:latin typeface="Arial" panose="020B0604020202020204" pitchFamily="34" charset="0"/>
                <a:cs typeface="+mn-cs"/>
              </a:rPr>
              <a:t>eff</a:t>
            </a:r>
            <a:endParaRPr lang="en-US" altLang="en-US" sz="1800" baseline="-25000" dirty="0">
              <a:latin typeface="Arial" panose="020B0604020202020204" pitchFamily="34" charset="0"/>
              <a:cs typeface="+mn-cs"/>
            </a:endParaRPr>
          </a:p>
        </p:txBody>
      </p:sp>
      <p:sp>
        <p:nvSpPr>
          <p:cNvPr id="7180" name="TextBox 19"/>
          <p:cNvSpPr txBox="1">
            <a:spLocks noChangeArrowheads="1"/>
          </p:cNvSpPr>
          <p:nvPr/>
        </p:nvSpPr>
        <p:spPr bwMode="auto">
          <a:xfrm>
            <a:off x="5628010" y="5638800"/>
            <a:ext cx="13585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lgn="r" rtl="1" eaLnBrk="1" hangingPunct="1">
              <a:spcBef>
                <a:spcPct val="0"/>
              </a:spcBef>
              <a:buClrTx/>
              <a:buSzTx/>
              <a:buFontTx/>
              <a:buNone/>
            </a:pPr>
            <a:r>
              <a:rPr lang="fa-IR" altLang="en-US" sz="1800" dirty="0">
                <a:latin typeface="Arial" panose="020B0604020202020204" pitchFamily="34" charset="0"/>
                <a:cs typeface="+mn-cs"/>
              </a:rPr>
              <a:t>برای </a:t>
            </a:r>
            <a:r>
              <a:rPr lang="en-US" altLang="en-US" sz="1800" dirty="0">
                <a:latin typeface="Arial" panose="020B0604020202020204" pitchFamily="34" charset="0"/>
                <a:cs typeface="+mn-cs"/>
              </a:rPr>
              <a:t>V</a:t>
            </a:r>
            <a:r>
              <a:rPr lang="en-US" altLang="en-US" sz="1800" baseline="-25000" dirty="0">
                <a:latin typeface="Arial" panose="020B0604020202020204" pitchFamily="34" charset="0"/>
                <a:cs typeface="+mn-cs"/>
              </a:rPr>
              <a:t>DS</a:t>
            </a:r>
            <a:r>
              <a:rPr lang="en-US" altLang="en-US" sz="1800" dirty="0">
                <a:latin typeface="Arial" panose="020B0604020202020204" pitchFamily="34" charset="0"/>
                <a:cs typeface="+mn-cs"/>
              </a:rPr>
              <a:t>&gt;</a:t>
            </a:r>
            <a:r>
              <a:rPr lang="en-US" altLang="en-US" sz="1800" dirty="0" err="1">
                <a:latin typeface="Arial" panose="020B0604020202020204" pitchFamily="34" charset="0"/>
                <a:cs typeface="+mn-cs"/>
              </a:rPr>
              <a:t>V</a:t>
            </a:r>
            <a:r>
              <a:rPr lang="en-US" altLang="en-US" sz="1800" baseline="-25000" dirty="0" err="1">
                <a:latin typeface="Arial" panose="020B0604020202020204" pitchFamily="34" charset="0"/>
                <a:cs typeface="+mn-cs"/>
              </a:rPr>
              <a:t>eff</a:t>
            </a:r>
            <a:endParaRPr lang="en-US" altLang="en-US" sz="1800" baseline="-25000" dirty="0">
              <a:latin typeface="Arial" panose="020B0604020202020204" pitchFamily="34" charset="0"/>
              <a:cs typeface="+mn-cs"/>
            </a:endParaRPr>
          </a:p>
        </p:txBody>
      </p:sp>
      <p:pic>
        <p:nvPicPr>
          <p:cNvPr id="1026" name="Picture 2" descr="Image result for mosf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046955"/>
            <a:ext cx="3333750" cy="221932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3</a:t>
            </a:fld>
            <a:endParaRPr lang="en-US"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smtClean="0">
                <a:solidFill>
                  <a:schemeClr val="tx1"/>
                </a:solidFill>
                <a:latin typeface="Arial" panose="020B0604020202020204" pitchFamily="34" charset="0"/>
              </a:rPr>
              <a:t>مدل ترانزیستور</a:t>
            </a:r>
            <a:r>
              <a:rPr lang="en-US" altLang="en-US" smtClean="0">
                <a:solidFill>
                  <a:schemeClr val="tx1"/>
                </a:solidFill>
                <a:latin typeface="Arial" panose="020B0604020202020204" pitchFamily="34" charset="0"/>
              </a:rPr>
              <a:t>MOS </a:t>
            </a:r>
          </a:p>
        </p:txBody>
      </p:sp>
      <p:sp>
        <p:nvSpPr>
          <p:cNvPr id="9219" name="Rectangle 3"/>
          <p:cNvSpPr>
            <a:spLocks noGrp="1" noChangeArrowheads="1"/>
          </p:cNvSpPr>
          <p:nvPr>
            <p:ph type="body" idx="1"/>
          </p:nvPr>
        </p:nvSpPr>
        <p:spPr>
          <a:xfrm>
            <a:off x="450850" y="3705222"/>
            <a:ext cx="8242300" cy="1981200"/>
          </a:xfrm>
          <a:noFill/>
        </p:spPr>
        <p:txBody>
          <a:bodyPr lIns="92075" tIns="46038" rIns="92075" bIns="46038"/>
          <a:lstStyle/>
          <a:p>
            <a:pPr algn="r" rtl="1">
              <a:buFont typeface="Wingdings" panose="05000000000000000000" pitchFamily="2" charset="2"/>
              <a:buNone/>
            </a:pPr>
            <a:r>
              <a:rPr lang="fa-IR" altLang="en-US" sz="2000" dirty="0" smtClean="0"/>
              <a:t>مدلهای ساده شده یک ترانزیستور </a:t>
            </a:r>
            <a:r>
              <a:rPr lang="en-US" altLang="en-US" sz="2000" dirty="0" smtClean="0"/>
              <a:t>NMOS</a:t>
            </a:r>
            <a:r>
              <a:rPr lang="fa-IR" altLang="en-US" sz="2000" dirty="0" smtClean="0"/>
              <a:t> که ولتاژ درین- سورس بزرگی دارد و بنابراین در ناحیه اشباع است (الف) برای فرکانس های پایین</a:t>
            </a:r>
            <a:endParaRPr lang="en-US" altLang="en-US" sz="2000" dirty="0" smtClean="0"/>
          </a:p>
        </p:txBody>
      </p:sp>
      <p:sp>
        <p:nvSpPr>
          <p:cNvPr id="922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9221"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9222"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9223"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9224"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464705" y="1447800"/>
            <a:ext cx="3810000" cy="1800225"/>
          </a:xfrm>
          <a:prstGeom prst="rect">
            <a:avLst/>
          </a:prstGeom>
        </p:spPr>
      </p:pic>
      <p:pic>
        <p:nvPicPr>
          <p:cNvPr id="3" name="Picture 2"/>
          <p:cNvPicPr>
            <a:picLocks noChangeAspect="1"/>
          </p:cNvPicPr>
          <p:nvPr/>
        </p:nvPicPr>
        <p:blipFill>
          <a:blip r:embed="rId4"/>
          <a:stretch>
            <a:fillRect/>
          </a:stretch>
        </p:blipFill>
        <p:spPr>
          <a:xfrm>
            <a:off x="4606636" y="1095374"/>
            <a:ext cx="4248150" cy="2505075"/>
          </a:xfrm>
          <a:prstGeom prst="rect">
            <a:avLst/>
          </a:prstGeom>
        </p:spPr>
      </p:pic>
      <p:sp>
        <p:nvSpPr>
          <p:cNvPr id="11" name="Rectangle 3"/>
          <p:cNvSpPr txBox="1">
            <a:spLocks noChangeArrowheads="1"/>
          </p:cNvSpPr>
          <p:nvPr/>
        </p:nvSpPr>
        <p:spPr bwMode="auto">
          <a:xfrm>
            <a:off x="153555" y="4603747"/>
            <a:ext cx="82423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algn="r" rtl="1">
              <a:buFont typeface="Wingdings" panose="05000000000000000000" pitchFamily="2" charset="2"/>
              <a:buNone/>
            </a:pPr>
            <a:r>
              <a:rPr lang="fa-IR" altLang="en-US" sz="2000" kern="0" dirty="0" smtClean="0"/>
              <a:t>و (ب) برای تحلیل گذرا</a:t>
            </a:r>
            <a:endParaRPr lang="en-US" altLang="en-US" sz="2000" kern="0" dirty="0" smtClean="0"/>
          </a:p>
          <a:p>
            <a:pPr algn="r" rtl="1">
              <a:buFont typeface="Wingdings" panose="05000000000000000000" pitchFamily="2" charset="2"/>
              <a:buNone/>
            </a:pPr>
            <a:r>
              <a:rPr lang="en-US" altLang="en-US" sz="2000" kern="0" dirty="0" err="1" smtClean="0"/>
              <a:t>C</a:t>
            </a:r>
            <a:r>
              <a:rPr lang="en-US" altLang="en-US" sz="2000" kern="0" baseline="-25000" dirty="0" err="1" smtClean="0"/>
              <a:t>gs</a:t>
            </a:r>
            <a:r>
              <a:rPr lang="fa-IR" altLang="en-US" sz="2000" kern="0" dirty="0" smtClean="0"/>
              <a:t> تقریباً مساوی است با </a:t>
            </a:r>
            <a:r>
              <a:rPr lang="en-US" altLang="en-US" sz="2000" kern="0" dirty="0" smtClean="0"/>
              <a:t>2/3W.L.C</a:t>
            </a:r>
            <a:r>
              <a:rPr lang="en-US" altLang="en-US" sz="2000" kern="0" baseline="-25000" dirty="0" smtClean="0"/>
              <a:t>OX</a:t>
            </a:r>
            <a:r>
              <a:rPr lang="fa-IR" altLang="en-US" sz="2000" kern="0" dirty="0" smtClean="0"/>
              <a:t> </a:t>
            </a:r>
          </a:p>
          <a:p>
            <a:pPr algn="r" rtl="1">
              <a:buFont typeface="Wingdings" panose="05000000000000000000" pitchFamily="2" charset="2"/>
              <a:buNone/>
            </a:pPr>
            <a:r>
              <a:rPr lang="fa-IR" altLang="en-US" sz="2000" kern="0" dirty="0" smtClean="0"/>
              <a:t>اگر ولتاژ درین- سورس ترانزیستور بزرگ نباشد، آنگاه </a:t>
            </a:r>
            <a:r>
              <a:rPr lang="en-US" altLang="en-US" sz="2000" kern="0" dirty="0" err="1" smtClean="0"/>
              <a:t>C</a:t>
            </a:r>
            <a:r>
              <a:rPr lang="en-US" altLang="en-US" sz="2000" kern="0" baseline="-25000" dirty="0" err="1" smtClean="0"/>
              <a:t>gs</a:t>
            </a:r>
            <a:r>
              <a:rPr lang="en-US" altLang="en-US" sz="2000" kern="0" baseline="-25000" dirty="0" smtClean="0"/>
              <a:t> =</a:t>
            </a:r>
            <a:r>
              <a:rPr lang="en-US" altLang="en-US" sz="2000" kern="0" dirty="0" smtClean="0"/>
              <a:t>W.L.C</a:t>
            </a:r>
            <a:r>
              <a:rPr lang="en-US" altLang="en-US" sz="2000" kern="0" baseline="-25000" dirty="0" smtClean="0"/>
              <a:t>OX</a:t>
            </a:r>
            <a:endParaRPr lang="fa-IR" altLang="en-US" sz="2000" kern="0" dirty="0" smtClean="0"/>
          </a:p>
          <a:p>
            <a:pPr algn="r" rtl="1">
              <a:buFont typeface="Wingdings" panose="05000000000000000000" pitchFamily="2" charset="2"/>
              <a:buNone/>
            </a:pPr>
            <a:r>
              <a:rPr lang="fa-IR" altLang="en-US" sz="2000" kern="0" dirty="0" smtClean="0"/>
              <a:t>هرگاه ولتاژ درین- سورس معلوم نباشد و یا در حال تغییر باشد، آنگاه این مقدار حد اکثر به منظور تقریب مورد استفاده قرار خواهد گرفت</a:t>
            </a:r>
            <a:endParaRPr lang="en-US" altLang="en-US" sz="2000" kern="0" dirty="0" smtClean="0"/>
          </a:p>
        </p:txBody>
      </p:sp>
      <p:sp>
        <p:nvSpPr>
          <p:cNvPr id="4" name="Slide Number Placeholder 3"/>
          <p:cNvSpPr>
            <a:spLocks noGrp="1"/>
          </p:cNvSpPr>
          <p:nvPr>
            <p:ph type="sldNum" sz="quarter" idx="12"/>
          </p:nvPr>
        </p:nvSpPr>
        <p:spPr/>
        <p:txBody>
          <a:bodyPr/>
          <a:lstStyle/>
          <a:p>
            <a:pPr>
              <a:defRPr/>
            </a:pPr>
            <a:fld id="{92578D49-4937-4885-98FC-AB33BA8100A2}" type="slidenum">
              <a:rPr lang="en-US" altLang="en-US" smtClean="0"/>
              <a:pPr>
                <a:defRPr/>
              </a:pPr>
              <a:t>4</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smtClean="0">
                <a:solidFill>
                  <a:schemeClr val="tx1"/>
                </a:solidFill>
                <a:latin typeface="Arial" panose="020B0604020202020204" pitchFamily="34" charset="0"/>
              </a:rPr>
              <a:t>مدل ترانزیستور</a:t>
            </a:r>
            <a:r>
              <a:rPr lang="en-US" altLang="en-US" smtClean="0">
                <a:solidFill>
                  <a:schemeClr val="tx1"/>
                </a:solidFill>
                <a:latin typeface="Arial" panose="020B0604020202020204" pitchFamily="34" charset="0"/>
              </a:rPr>
              <a:t>MOS </a:t>
            </a:r>
          </a:p>
        </p:txBody>
      </p:sp>
      <p:sp>
        <p:nvSpPr>
          <p:cNvPr id="11267" name="Rectangle 3"/>
          <p:cNvSpPr>
            <a:spLocks noGrp="1" noChangeArrowheads="1"/>
          </p:cNvSpPr>
          <p:nvPr>
            <p:ph type="body" idx="1"/>
          </p:nvPr>
        </p:nvSpPr>
        <p:spPr>
          <a:xfrm>
            <a:off x="1143000" y="4191000"/>
            <a:ext cx="7556500" cy="1981200"/>
          </a:xfrm>
          <a:noFill/>
        </p:spPr>
        <p:txBody>
          <a:bodyPr lIns="92075" tIns="46038" rIns="92075" bIns="46038"/>
          <a:lstStyle/>
          <a:p>
            <a:pPr algn="r" rtl="1">
              <a:buFont typeface="Wingdings" panose="05000000000000000000" pitchFamily="2" charset="2"/>
              <a:buNone/>
            </a:pPr>
            <a:r>
              <a:rPr lang="fa-IR" altLang="en-US" sz="2400" dirty="0" smtClean="0"/>
              <a:t>در ناحیه خطی می توان بجای ترانزیستور</a:t>
            </a:r>
          </a:p>
          <a:p>
            <a:pPr algn="r" rtl="1">
              <a:buFont typeface="Wingdings" panose="05000000000000000000" pitchFamily="2" charset="2"/>
              <a:buNone/>
            </a:pPr>
            <a:r>
              <a:rPr lang="fa-IR" altLang="en-US" sz="2400" dirty="0" smtClean="0"/>
              <a:t> از یک مقاومت استفاده نمود</a:t>
            </a:r>
            <a:endParaRPr lang="en-US" altLang="en-US" sz="2400" dirty="0" smtClean="0"/>
          </a:p>
        </p:txBody>
      </p:sp>
      <p:sp>
        <p:nvSpPr>
          <p:cNvPr id="1126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126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127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127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1272"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11274" name="Picture 11"/>
          <p:cNvPicPr>
            <a:picLocks noChangeAspect="1" noChangeArrowheads="1"/>
          </p:cNvPicPr>
          <p:nvPr/>
        </p:nvPicPr>
        <p:blipFill>
          <a:blip r:embed="rId3">
            <a:extLst>
              <a:ext uri="{28A0092B-C50C-407E-A947-70E740481C1C}">
                <a14:useLocalDpi xmlns:a14="http://schemas.microsoft.com/office/drawing/2010/main" val="0"/>
              </a:ext>
            </a:extLst>
          </a:blip>
          <a:srcRect r="42105"/>
          <a:stretch>
            <a:fillRect/>
          </a:stretch>
        </p:blipFill>
        <p:spPr bwMode="auto">
          <a:xfrm>
            <a:off x="914400" y="3962400"/>
            <a:ext cx="374940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13"/>
          <p:cNvPicPr>
            <a:picLocks noChangeAspect="1" noChangeArrowheads="1"/>
          </p:cNvPicPr>
          <p:nvPr/>
        </p:nvPicPr>
        <p:blipFill>
          <a:blip r:embed="rId4">
            <a:extLst>
              <a:ext uri="{28A0092B-C50C-407E-A947-70E740481C1C}">
                <a14:useLocalDpi xmlns:a14="http://schemas.microsoft.com/office/drawing/2010/main" val="0"/>
              </a:ext>
            </a:extLst>
          </a:blip>
          <a:srcRect r="47000"/>
          <a:stretch>
            <a:fillRect/>
          </a:stretch>
        </p:blipFill>
        <p:spPr bwMode="auto">
          <a:xfrm>
            <a:off x="838200" y="5257800"/>
            <a:ext cx="3848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stretch>
            <a:fillRect/>
          </a:stretch>
        </p:blipFill>
        <p:spPr>
          <a:xfrm>
            <a:off x="609600" y="1615499"/>
            <a:ext cx="3495675" cy="1609725"/>
          </a:xfrm>
          <a:prstGeom prst="rect">
            <a:avLst/>
          </a:prstGeom>
        </p:spPr>
      </p:pic>
      <p:pic>
        <p:nvPicPr>
          <p:cNvPr id="3" name="Picture 2"/>
          <p:cNvPicPr>
            <a:picLocks noChangeAspect="1"/>
          </p:cNvPicPr>
          <p:nvPr/>
        </p:nvPicPr>
        <p:blipFill>
          <a:blip r:embed="rId6"/>
          <a:stretch>
            <a:fillRect/>
          </a:stretch>
        </p:blipFill>
        <p:spPr>
          <a:xfrm>
            <a:off x="5638800" y="1297422"/>
            <a:ext cx="2352675" cy="2571750"/>
          </a:xfrm>
          <a:prstGeom prst="rect">
            <a:avLst/>
          </a:prstGeom>
        </p:spPr>
      </p:pic>
      <p:sp>
        <p:nvSpPr>
          <p:cNvPr id="4" name="Slide Number Placeholder 3"/>
          <p:cNvSpPr>
            <a:spLocks noGrp="1"/>
          </p:cNvSpPr>
          <p:nvPr>
            <p:ph type="sldNum" sz="quarter" idx="12"/>
          </p:nvPr>
        </p:nvSpPr>
        <p:spPr/>
        <p:txBody>
          <a:bodyPr/>
          <a:lstStyle/>
          <a:p>
            <a:pPr>
              <a:defRPr/>
            </a:pPr>
            <a:fld id="{92578D49-4937-4885-98FC-AB33BA8100A2}" type="slidenum">
              <a:rPr lang="en-US" altLang="en-US" smtClean="0"/>
              <a:pPr>
                <a:defRPr/>
              </a:pPr>
              <a:t>5</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a:r>
              <a:rPr lang="fa-IR" altLang="en-US" sz="4400" smtClean="0"/>
              <a:t>چگالی بار کانال برای </a:t>
            </a:r>
            <a:r>
              <a:rPr lang="en-US" altLang="en-US" sz="4400" smtClean="0"/>
              <a:t>V</a:t>
            </a:r>
            <a:r>
              <a:rPr lang="en-US" altLang="en-US" sz="4400" baseline="-25000" smtClean="0"/>
              <a:t>DS</a:t>
            </a:r>
            <a:r>
              <a:rPr lang="en-US" altLang="en-US" sz="4400" smtClean="0"/>
              <a:t>&gt;0</a:t>
            </a:r>
          </a:p>
        </p:txBody>
      </p:sp>
      <p:sp>
        <p:nvSpPr>
          <p:cNvPr id="1331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331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3317"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331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3319"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1332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24000"/>
            <a:ext cx="6400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4038600"/>
            <a:ext cx="3159125" cy="25717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6</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21"/>
                                        </p:tgtEl>
                                        <p:attrNameLst>
                                          <p:attrName>style.visibility</p:attrName>
                                        </p:attrNameLst>
                                      </p:cBhvr>
                                      <p:to>
                                        <p:strVal val="visible"/>
                                      </p:to>
                                    </p:set>
                                    <p:animEffect transition="in" filter="fade">
                                      <p:cBhvr>
                                        <p:cTn id="7" dur="1000"/>
                                        <p:tgtEl>
                                          <p:spTgt spid="13321"/>
                                        </p:tgtEl>
                                      </p:cBhvr>
                                    </p:animEffect>
                                    <p:anim calcmode="lin" valueType="num">
                                      <p:cBhvr>
                                        <p:cTn id="8" dur="1000" fill="hold"/>
                                        <p:tgtEl>
                                          <p:spTgt spid="13321"/>
                                        </p:tgtEl>
                                        <p:attrNameLst>
                                          <p:attrName>ppt_x</p:attrName>
                                        </p:attrNameLst>
                                      </p:cBhvr>
                                      <p:tavLst>
                                        <p:tav tm="0">
                                          <p:val>
                                            <p:strVal val="#ppt_x"/>
                                          </p:val>
                                        </p:tav>
                                        <p:tav tm="100000">
                                          <p:val>
                                            <p:strVal val="#ppt_x"/>
                                          </p:val>
                                        </p:tav>
                                      </p:tavLst>
                                    </p:anim>
                                    <p:anim calcmode="lin" valueType="num">
                                      <p:cBhvr>
                                        <p:cTn id="9" dur="1000" fill="hold"/>
                                        <p:tgtEl>
                                          <p:spTgt spid="133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smtClean="0">
                <a:solidFill>
                  <a:schemeClr val="tx1"/>
                </a:solidFill>
                <a:latin typeface="Arial" panose="020B0604020202020204" pitchFamily="34" charset="0"/>
              </a:rPr>
              <a:t>معرفی ترانزیستورهای </a:t>
            </a:r>
            <a:r>
              <a:rPr lang="en-US" altLang="en-US" smtClean="0">
                <a:solidFill>
                  <a:schemeClr val="tx1"/>
                </a:solidFill>
                <a:latin typeface="Arial" panose="020B0604020202020204" pitchFamily="34" charset="0"/>
              </a:rPr>
              <a:t>MOS </a:t>
            </a:r>
          </a:p>
        </p:txBody>
      </p:sp>
      <p:sp>
        <p:nvSpPr>
          <p:cNvPr id="15363" name="Rectangle 3"/>
          <p:cNvSpPr>
            <a:spLocks noGrp="1" noChangeArrowheads="1"/>
          </p:cNvSpPr>
          <p:nvPr>
            <p:ph type="body" idx="1"/>
          </p:nvPr>
        </p:nvSpPr>
        <p:spPr>
          <a:xfrm>
            <a:off x="1143000" y="5486400"/>
            <a:ext cx="7556500" cy="685800"/>
          </a:xfrm>
          <a:noFill/>
        </p:spPr>
        <p:txBody>
          <a:bodyPr lIns="92075" tIns="46038" rIns="92075" bIns="46038"/>
          <a:lstStyle/>
          <a:p>
            <a:pPr algn="r" rtl="1">
              <a:buFont typeface="Wingdings" panose="05000000000000000000" pitchFamily="2" charset="2"/>
              <a:buNone/>
            </a:pPr>
            <a:r>
              <a:rPr lang="fa-IR" altLang="en-US" sz="1800" smtClean="0"/>
              <a:t>در ناحیه خطی می توان بجای ترانزیستور از یک مقاومت استفاده نمود</a:t>
            </a:r>
            <a:endParaRPr lang="en-US" altLang="en-US" sz="1800" smtClean="0"/>
          </a:p>
        </p:txBody>
      </p:sp>
      <p:sp>
        <p:nvSpPr>
          <p:cNvPr id="1536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5365"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5366"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5367"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5368"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1536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371600"/>
            <a:ext cx="7442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7</a:t>
            </a:fld>
            <a:endParaRPr lang="en-US"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sz="4400" smtClean="0"/>
              <a:t>مدولاسیون طول کانال</a:t>
            </a:r>
            <a:endParaRPr lang="en-US" altLang="en-US" smtClean="0">
              <a:solidFill>
                <a:schemeClr val="tx1"/>
              </a:solidFill>
              <a:latin typeface="Arial" panose="020B0604020202020204" pitchFamily="34" charset="0"/>
            </a:endParaRPr>
          </a:p>
        </p:txBody>
      </p:sp>
      <p:sp>
        <p:nvSpPr>
          <p:cNvPr id="17411" name="Rectangle 3"/>
          <p:cNvSpPr>
            <a:spLocks noGrp="1" noChangeArrowheads="1"/>
          </p:cNvSpPr>
          <p:nvPr>
            <p:ph type="body" idx="1"/>
          </p:nvPr>
        </p:nvSpPr>
        <p:spPr>
          <a:xfrm>
            <a:off x="533400" y="4114800"/>
            <a:ext cx="8077200" cy="2362200"/>
          </a:xfrm>
          <a:noFill/>
        </p:spPr>
        <p:txBody>
          <a:bodyPr lIns="92075" tIns="46038" rIns="92075" bIns="46038"/>
          <a:lstStyle/>
          <a:p>
            <a:pPr algn="r" rtl="1">
              <a:buFont typeface="Wingdings" panose="05000000000000000000" pitchFamily="2" charset="2"/>
              <a:buNone/>
            </a:pPr>
            <a:r>
              <a:rPr lang="fa-IR" altLang="en-US" sz="1800" dirty="0" smtClean="0"/>
              <a:t>رابطه روبرو بیان می کند که </a:t>
            </a:r>
            <a:r>
              <a:rPr lang="en-US" altLang="en-US" sz="1800" dirty="0" smtClean="0"/>
              <a:t>I</a:t>
            </a:r>
            <a:r>
              <a:rPr lang="en-US" altLang="en-US" sz="1800" baseline="-25000" dirty="0" smtClean="0"/>
              <a:t>D</a:t>
            </a:r>
            <a:r>
              <a:rPr lang="fa-IR" altLang="en-US" sz="1800" dirty="0" smtClean="0"/>
              <a:t>مستقل از </a:t>
            </a:r>
            <a:r>
              <a:rPr lang="en-US" altLang="en-US" sz="1800" dirty="0" smtClean="0"/>
              <a:t>V</a:t>
            </a:r>
            <a:r>
              <a:rPr lang="en-US" altLang="en-US" sz="1800" baseline="-25000" dirty="0" smtClean="0"/>
              <a:t>DS </a:t>
            </a:r>
            <a:r>
              <a:rPr lang="fa-IR" altLang="en-US" sz="1800" dirty="0" smtClean="0"/>
              <a:t>است</a:t>
            </a:r>
          </a:p>
          <a:p>
            <a:pPr algn="r" rtl="1">
              <a:buFont typeface="Wingdings" panose="05000000000000000000" pitchFamily="2" charset="2"/>
              <a:buNone/>
            </a:pPr>
            <a:r>
              <a:rPr lang="fa-IR" altLang="en-US" sz="1800" dirty="0" smtClean="0"/>
              <a:t>البته بصورت تقریبی است (بدون در نظر داشتن اثرات درجه دوم). منشأ اصلی خطا در اثر این است که هرچه </a:t>
            </a:r>
            <a:r>
              <a:rPr lang="en-US" altLang="en-US" sz="1800" dirty="0" smtClean="0"/>
              <a:t>V</a:t>
            </a:r>
            <a:r>
              <a:rPr lang="en-US" altLang="en-US" sz="1800" baseline="-25000" dirty="0" smtClean="0"/>
              <a:t>DS</a:t>
            </a:r>
            <a:r>
              <a:rPr lang="fa-IR" altLang="en-US" sz="1800" dirty="0" smtClean="0"/>
              <a:t> افزایش می یابد، طول کانال کاهش می یابد. هرچه </a:t>
            </a:r>
            <a:r>
              <a:rPr lang="en-US" altLang="en-US" sz="1800" dirty="0" smtClean="0"/>
              <a:t>V</a:t>
            </a:r>
            <a:r>
              <a:rPr lang="en-US" altLang="en-US" sz="1800" baseline="-25000" dirty="0" smtClean="0"/>
              <a:t>DS</a:t>
            </a:r>
            <a:r>
              <a:rPr lang="fa-IR" altLang="en-US" sz="1800" dirty="0" smtClean="0"/>
              <a:t> بزرگتر از </a:t>
            </a:r>
            <a:r>
              <a:rPr lang="en-US" altLang="en-US" sz="1800" dirty="0" err="1" smtClean="0"/>
              <a:t>V</a:t>
            </a:r>
            <a:r>
              <a:rPr lang="en-US" altLang="en-US" sz="1800" baseline="-25000" dirty="0" err="1" smtClean="0"/>
              <a:t>eff</a:t>
            </a:r>
            <a:r>
              <a:rPr lang="fa-IR" altLang="en-US" sz="1800" dirty="0" smtClean="0"/>
              <a:t> شود، ناحیه تهی که اتصال درین را فرا گرفته است عرض خود را متناسب با جذر </a:t>
            </a:r>
            <a:r>
              <a:rPr lang="en-US" altLang="en-US" sz="1800" dirty="0" smtClean="0"/>
              <a:t>V</a:t>
            </a:r>
            <a:r>
              <a:rPr lang="en-US" altLang="en-US" sz="1800" baseline="-25000" dirty="0" smtClean="0"/>
              <a:t>DS</a:t>
            </a:r>
            <a:r>
              <a:rPr lang="fa-IR" altLang="en-US" sz="1800" dirty="0" smtClean="0"/>
              <a:t> افزایش می دهد. این افزایش عرض ناحیه تهی طول مؤثر کانال را کاهش می دهد که این اثر به نوبه خود، جریان درین را افزایش می دهد. </a:t>
            </a:r>
          </a:p>
          <a:p>
            <a:pPr algn="r" rtl="1">
              <a:buFont typeface="Wingdings" panose="05000000000000000000" pitchFamily="2" charset="2"/>
              <a:buNone/>
            </a:pPr>
            <a:r>
              <a:rPr lang="en-US" altLang="en-US" sz="1800" dirty="0" smtClean="0"/>
              <a:t>Channel-Length Modulation</a:t>
            </a:r>
          </a:p>
          <a:p>
            <a:pPr algn="r" rtl="1">
              <a:buFont typeface="Wingdings" panose="05000000000000000000" pitchFamily="2" charset="2"/>
              <a:buNone/>
            </a:pPr>
            <a:endParaRPr lang="en-US" altLang="en-US" sz="1800" dirty="0" smtClean="0"/>
          </a:p>
        </p:txBody>
      </p:sp>
      <p:sp>
        <p:nvSpPr>
          <p:cNvPr id="174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74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74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74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7416"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174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5407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17"/>
          <p:cNvPicPr>
            <a:picLocks noChangeAspect="1" noChangeArrowheads="1"/>
          </p:cNvPicPr>
          <p:nvPr/>
        </p:nvPicPr>
        <p:blipFill>
          <a:blip r:embed="rId4">
            <a:extLst>
              <a:ext uri="{28A0092B-C50C-407E-A947-70E740481C1C}">
                <a14:useLocalDpi xmlns:a14="http://schemas.microsoft.com/office/drawing/2010/main" val="0"/>
              </a:ext>
            </a:extLst>
          </a:blip>
          <a:srcRect r="50229"/>
          <a:stretch>
            <a:fillRect/>
          </a:stretch>
        </p:blipFill>
        <p:spPr bwMode="auto">
          <a:xfrm>
            <a:off x="790575" y="3429000"/>
            <a:ext cx="37052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sosceles Triangle 1"/>
          <p:cNvSpPr/>
          <p:nvPr/>
        </p:nvSpPr>
        <p:spPr>
          <a:xfrm rot="10800000">
            <a:off x="5638800" y="2381248"/>
            <a:ext cx="228600" cy="546101"/>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defRPr/>
            </a:pPr>
            <a:fld id="{92578D49-4937-4885-98FC-AB33BA8100A2}" type="slidenum">
              <a:rPr lang="en-US" altLang="en-US" smtClean="0"/>
              <a:pPr>
                <a:defRPr/>
              </a:pPr>
              <a:t>8</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Rot="1" noChangeAspect="1" noMove="1" noResize="1" noEditPoints="1" noAdjustHandles="1" noChangeArrowheads="1" noChangeShapeType="1" noTextEdit="1"/>
          </p:cNvSpPr>
          <p:nvPr>
            <p:ph type="body" idx="1"/>
          </p:nvPr>
        </p:nvSpPr>
        <p:spPr>
          <a:xfrm>
            <a:off x="1371600" y="1295400"/>
            <a:ext cx="7556500" cy="4724400"/>
          </a:xfrm>
          <a:blipFill rotWithShape="0">
            <a:blip r:embed="rId3"/>
            <a:stretch>
              <a:fillRect t="-645" r="-645"/>
            </a:stretch>
          </a:blipFill>
          <a:extLst/>
        </p:spPr>
        <p:txBody>
          <a:bodyPr/>
          <a:lstStyle/>
          <a:p>
            <a:pPr>
              <a:defRPr/>
            </a:pPr>
            <a:r>
              <a:rPr lang="fa-IR">
                <a:noFill/>
              </a:rPr>
              <a:t> </a:t>
            </a:r>
          </a:p>
        </p:txBody>
      </p:sp>
      <p:sp>
        <p:nvSpPr>
          <p:cNvPr id="1945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946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9461"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9462"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9463"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19464" name="Picture 9"/>
          <p:cNvPicPr>
            <a:picLocks noChangeAspect="1" noChangeArrowheads="1"/>
          </p:cNvPicPr>
          <p:nvPr/>
        </p:nvPicPr>
        <p:blipFill>
          <a:blip r:embed="rId4">
            <a:extLst>
              <a:ext uri="{28A0092B-C50C-407E-A947-70E740481C1C}">
                <a14:useLocalDpi xmlns:a14="http://schemas.microsoft.com/office/drawing/2010/main" val="0"/>
              </a:ext>
            </a:extLst>
          </a:blip>
          <a:srcRect r="16568"/>
          <a:stretch>
            <a:fillRect/>
          </a:stretch>
        </p:blipFill>
        <p:spPr bwMode="auto">
          <a:xfrm>
            <a:off x="533400" y="1219200"/>
            <a:ext cx="4572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10"/>
          <p:cNvPicPr>
            <a:picLocks noChangeAspect="1" noChangeArrowheads="1"/>
          </p:cNvPicPr>
          <p:nvPr/>
        </p:nvPicPr>
        <p:blipFill>
          <a:blip r:embed="rId5">
            <a:extLst>
              <a:ext uri="{28A0092B-C50C-407E-A947-70E740481C1C}">
                <a14:useLocalDpi xmlns:a14="http://schemas.microsoft.com/office/drawing/2010/main" val="0"/>
              </a:ext>
            </a:extLst>
          </a:blip>
          <a:srcRect r="51323"/>
          <a:stretch>
            <a:fillRect/>
          </a:stretch>
        </p:blipFill>
        <p:spPr bwMode="auto">
          <a:xfrm>
            <a:off x="533400" y="2286000"/>
            <a:ext cx="22860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6" name="Picture 11"/>
          <p:cNvPicPr>
            <a:picLocks noChangeAspect="1" noChangeArrowheads="1"/>
          </p:cNvPicPr>
          <p:nvPr/>
        </p:nvPicPr>
        <p:blipFill>
          <a:blip r:embed="rId6">
            <a:extLst>
              <a:ext uri="{28A0092B-C50C-407E-A947-70E740481C1C}">
                <a14:useLocalDpi xmlns:a14="http://schemas.microsoft.com/office/drawing/2010/main" val="0"/>
              </a:ext>
            </a:extLst>
          </a:blip>
          <a:srcRect r="69615"/>
          <a:stretch>
            <a:fillRect/>
          </a:stretch>
        </p:blipFill>
        <p:spPr bwMode="auto">
          <a:xfrm>
            <a:off x="3352800" y="2362200"/>
            <a:ext cx="129857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13"/>
          <p:cNvPicPr>
            <a:picLocks noChangeAspect="1" noChangeArrowheads="1"/>
          </p:cNvPicPr>
          <p:nvPr/>
        </p:nvPicPr>
        <p:blipFill>
          <a:blip r:embed="rId7">
            <a:extLst>
              <a:ext uri="{28A0092B-C50C-407E-A947-70E740481C1C}">
                <a14:useLocalDpi xmlns:a14="http://schemas.microsoft.com/office/drawing/2010/main" val="0"/>
              </a:ext>
            </a:extLst>
          </a:blip>
          <a:srcRect r="11765"/>
          <a:stretch>
            <a:fillRect/>
          </a:stretch>
        </p:blipFill>
        <p:spPr bwMode="auto">
          <a:xfrm>
            <a:off x="381000" y="3124200"/>
            <a:ext cx="57150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4038600"/>
            <a:ext cx="2362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9" name="Picture 15"/>
          <p:cNvPicPr>
            <a:picLocks noChangeAspect="1" noChangeArrowheads="1"/>
          </p:cNvPicPr>
          <p:nvPr/>
        </p:nvPicPr>
        <p:blipFill>
          <a:blip r:embed="rId9">
            <a:extLst>
              <a:ext uri="{28A0092B-C50C-407E-A947-70E740481C1C}">
                <a14:useLocalDpi xmlns:a14="http://schemas.microsoft.com/office/drawing/2010/main" val="0"/>
              </a:ext>
            </a:extLst>
          </a:blip>
          <a:srcRect r="29616"/>
          <a:stretch>
            <a:fillRect/>
          </a:stretch>
        </p:blipFill>
        <p:spPr bwMode="auto">
          <a:xfrm>
            <a:off x="381000" y="4572000"/>
            <a:ext cx="40386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0" name="Picture 16"/>
          <p:cNvPicPr>
            <a:picLocks noChangeAspect="1" noChangeArrowheads="1"/>
          </p:cNvPicPr>
          <p:nvPr/>
        </p:nvPicPr>
        <p:blipFill>
          <a:blip r:embed="rId10">
            <a:extLst>
              <a:ext uri="{28A0092B-C50C-407E-A947-70E740481C1C}">
                <a14:useLocalDpi xmlns:a14="http://schemas.microsoft.com/office/drawing/2010/main" val="0"/>
              </a:ext>
            </a:extLst>
          </a:blip>
          <a:srcRect r="26579"/>
          <a:stretch>
            <a:fillRect/>
          </a:stretch>
        </p:blipFill>
        <p:spPr bwMode="auto">
          <a:xfrm>
            <a:off x="3733800" y="5181600"/>
            <a:ext cx="33528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Bent Arrow 18"/>
          <p:cNvSpPr/>
          <p:nvPr/>
        </p:nvSpPr>
        <p:spPr>
          <a:xfrm flipV="1">
            <a:off x="3124200" y="5029200"/>
            <a:ext cx="533400" cy="533400"/>
          </a:xfrm>
          <a:prstGeom prst="bentArrow">
            <a:avLst>
              <a:gd name="adj1" fmla="val 11046"/>
              <a:gd name="adj2" fmla="val 25000"/>
              <a:gd name="adj3" fmla="val 25000"/>
              <a:gd name="adj4" fmla="val 5969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18" name="Rectangle 2"/>
          <p:cNvSpPr txBox="1">
            <a:spLocks noChangeArrowheads="1"/>
          </p:cNvSpPr>
          <p:nvPr/>
        </p:nvSpPr>
        <p:spPr bwMode="auto">
          <a:xfrm>
            <a:off x="990600" y="381000"/>
            <a:ext cx="7191375" cy="901700"/>
          </a:xfrm>
          <a:prstGeom prst="rect">
            <a:avLst/>
          </a:prstGeom>
          <a:noFill/>
          <a:ln w="9525">
            <a:noFill/>
            <a:miter lim="800000"/>
            <a:headEnd/>
            <a:tailEnd/>
          </a:ln>
          <a:effectLst>
            <a:outerShdw dist="17961" dir="18900000" algn="ctr" rotWithShape="0">
              <a:schemeClr val="tx1"/>
            </a:outerShdw>
          </a:effectLst>
        </p:spPr>
        <p:txBody>
          <a:bodyPr lIns="92075" tIns="46038" rIns="92075" bIns="46038"/>
          <a:lstStyle/>
          <a:p>
            <a:pPr algn="ctr" rtl="1" eaLnBrk="1" hangingPunct="1">
              <a:defRPr/>
            </a:pPr>
            <a:r>
              <a:rPr lang="fa-IR" sz="4400" kern="0" dirty="0">
                <a:solidFill>
                  <a:schemeClr val="tx2"/>
                </a:solidFill>
                <a:latin typeface="+mj-lt"/>
                <a:ea typeface="+mj-ea"/>
                <a:cs typeface="+mj-cs"/>
              </a:rPr>
              <a:t>مدولاسیون طول کانال</a:t>
            </a:r>
            <a:endParaRPr lang="en-US" sz="4200" kern="0" dirty="0">
              <a:ea typeface="+mj-ea"/>
              <a:cs typeface="+mj-cs"/>
            </a:endParaRPr>
          </a:p>
        </p:txBody>
      </p:sp>
      <p:sp>
        <p:nvSpPr>
          <p:cNvPr id="2" name="Slide Number Placeholder 1"/>
          <p:cNvSpPr>
            <a:spLocks noGrp="1"/>
          </p:cNvSpPr>
          <p:nvPr>
            <p:ph type="sldNum" sz="quarter" idx="12"/>
          </p:nvPr>
        </p:nvSpPr>
        <p:spPr/>
        <p:txBody>
          <a:bodyPr/>
          <a:lstStyle/>
          <a:p>
            <a:pPr>
              <a:defRPr/>
            </a:pPr>
            <a:fld id="{92578D49-4937-4885-98FC-AB33BA8100A2}" type="slidenum">
              <a:rPr lang="en-US" altLang="en-US" smtClean="0"/>
              <a:pPr>
                <a:defRPr/>
              </a:pPr>
              <a:t>9</a:t>
            </a:fld>
            <a:endParaRPr lang="en-US" alt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Custom 1">
      <a:majorFont>
        <a:latin typeface="Garamond"/>
        <a:ea typeface=""/>
        <a:cs typeface="B Nazanin"/>
      </a:majorFont>
      <a:minorFont>
        <a:latin typeface="Verdana"/>
        <a:ea typeface=""/>
        <a:cs typeface="B Nazani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4643</TotalTime>
  <Words>1153</Words>
  <Application>Microsoft Office PowerPoint</Application>
  <PresentationFormat>On-screen Show (4:3)</PresentationFormat>
  <Paragraphs>184</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 Nazanin</vt:lpstr>
      <vt:lpstr>Calibri</vt:lpstr>
      <vt:lpstr>Garamond</vt:lpstr>
      <vt:lpstr>Lucida Console</vt:lpstr>
      <vt:lpstr>Verdana</vt:lpstr>
      <vt:lpstr>Wingdings</vt:lpstr>
      <vt:lpstr>Edge</vt:lpstr>
      <vt:lpstr> طراحي مدارهاي MOS</vt:lpstr>
      <vt:lpstr>معرفی ترانزیستورهایMOS </vt:lpstr>
      <vt:lpstr>معرفی ترانزیستورهای MOS </vt:lpstr>
      <vt:lpstr>مدل ترانزیستورMOS </vt:lpstr>
      <vt:lpstr>مدل ترانزیستورMOS </vt:lpstr>
      <vt:lpstr>چگالی بار کانال برای VDS&gt;0</vt:lpstr>
      <vt:lpstr>معرفی ترانزیستورهای MOS </vt:lpstr>
      <vt:lpstr>مدولاسیون طول کانال</vt:lpstr>
      <vt:lpstr>PowerPoint Presentation</vt:lpstr>
      <vt:lpstr>PowerPoint Presentation</vt:lpstr>
      <vt:lpstr>مثال</vt:lpstr>
      <vt:lpstr>اثر بدنه</vt:lpstr>
      <vt:lpstr>اثر بدنه</vt:lpstr>
      <vt:lpstr>مدل سازی سیگنال کوچک</vt:lpstr>
      <vt:lpstr>خازن های پارازیت مدل سیگنال کوچک</vt:lpstr>
      <vt:lpstr>تغییر مقیاس</vt:lpstr>
      <vt:lpstr>پدیده قفل شدگی</vt:lpstr>
      <vt:lpstr>پدیده قفل شدگی</vt:lpstr>
      <vt:lpstr>منحنی انتقالی </vt:lpstr>
      <vt:lpstr>حاشیه های نویز </vt:lpstr>
      <vt:lpstr>تأخیر گیت</vt:lpstr>
      <vt:lpstr>زمان صعود و نزول</vt:lpstr>
      <vt:lpstr>پاسخ گذرا</vt:lpstr>
      <vt:lpstr>پاسخ گذرا</vt:lpstr>
      <vt:lpstr>پاسخ گذرا</vt:lpstr>
      <vt:lpstr>پاسخ گذرا</vt:lpstr>
    </vt:vector>
  </TitlesOfParts>
  <Company> Hebrew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Jeff Rosenschein</dc:creator>
  <cp:lastModifiedBy>PC</cp:lastModifiedBy>
  <cp:revision>215</cp:revision>
  <dcterms:created xsi:type="dcterms:W3CDTF">2002-10-07T15:26:45Z</dcterms:created>
  <dcterms:modified xsi:type="dcterms:W3CDTF">2019-12-01T06:10:55Z</dcterms:modified>
</cp:coreProperties>
</file>