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4"/>
  </p:notesMasterIdLst>
  <p:sldIdLst>
    <p:sldId id="256" r:id="rId2"/>
    <p:sldId id="356" r:id="rId3"/>
    <p:sldId id="355" r:id="rId4"/>
    <p:sldId id="309" r:id="rId5"/>
    <p:sldId id="359" r:id="rId6"/>
    <p:sldId id="310" r:id="rId7"/>
    <p:sldId id="311" r:id="rId8"/>
    <p:sldId id="308" r:id="rId9"/>
    <p:sldId id="312" r:id="rId10"/>
    <p:sldId id="313" r:id="rId11"/>
    <p:sldId id="314" r:id="rId12"/>
    <p:sldId id="315" r:id="rId13"/>
    <p:sldId id="316" r:id="rId14"/>
    <p:sldId id="317" r:id="rId15"/>
    <p:sldId id="318"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57" r:id="rId30"/>
    <p:sldId id="333" r:id="rId31"/>
    <p:sldId id="334" r:id="rId32"/>
    <p:sldId id="335" r:id="rId33"/>
    <p:sldId id="336" r:id="rId34"/>
    <p:sldId id="337" r:id="rId35"/>
    <p:sldId id="338" r:id="rId36"/>
    <p:sldId id="358" r:id="rId37"/>
    <p:sldId id="339" r:id="rId38"/>
    <p:sldId id="340" r:id="rId39"/>
    <p:sldId id="341" r:id="rId40"/>
    <p:sldId id="342" r:id="rId41"/>
    <p:sldId id="343" r:id="rId42"/>
    <p:sldId id="344"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94590" autoAdjust="0"/>
  </p:normalViewPr>
  <p:slideViewPr>
    <p:cSldViewPr>
      <p:cViewPr varScale="1">
        <p:scale>
          <a:sx n="69" d="100"/>
          <a:sy n="69" d="100"/>
        </p:scale>
        <p:origin x="12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5D4FE32-C8C0-4C36-94EE-7CCCA90EB73A}" type="datetimeFigureOut">
              <a:rPr lang="en-US"/>
              <a:pPr>
                <a:defRPr/>
              </a:pPr>
              <a:t>11/20/2022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66A6B39-DC89-4F77-A0F3-724F2FD557A0}" type="slidenum">
              <a:rPr lang="en-US"/>
              <a:pPr>
                <a:defRPr/>
              </a:pPr>
              <a:t>‹#›</a:t>
            </a:fld>
            <a:endParaRPr lang="en-US"/>
          </a:p>
        </p:txBody>
      </p:sp>
    </p:spTree>
    <p:extLst>
      <p:ext uri="{BB962C8B-B14F-4D97-AF65-F5344CB8AC3E}">
        <p14:creationId xmlns:p14="http://schemas.microsoft.com/office/powerpoint/2010/main" val="3240688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4B2102-FE4E-4D23-A0FA-E027709A9B78}"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408128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62E605-2725-401A-95C7-EC9153B6851A}"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50382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D3AD84-D074-469A-9153-402882BFC789}"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608132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2ED4EE-6221-454E-8BE6-55038F51A07B}"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88234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349658-B84E-418A-A773-D325AD4DB8B0}"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20568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05CBB4-36AE-4BB6-96D9-6D9BABF03D90}"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952707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207447-36D3-4442-8B25-88552D9D6363}"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898194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B84F27-C01B-4503-B2DE-3EC22CD509F9}"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683511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EDB7F1-0DEB-4E0D-9883-1770F5F84842}"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136308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E8F64E-C17B-4958-818D-055026F73A04}"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318593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842577-8DB4-4837-9940-1E07A916A7BB}"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6565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303F8D-DB3E-4BC9-961F-9BF5E68ED113}"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420162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05B56C-C83A-4A3B-A1D9-4515DB33059A}"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255734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40E2A5-F6CE-4ED2-9941-093F19E6F6D7}" type="slidenum">
              <a:rPr lang="en-US" altLang="en-US" smtClean="0">
                <a:latin typeface="Arial" panose="020B0604020202020204" pitchFamily="34" charset="0"/>
              </a:rPr>
              <a:pPr>
                <a:spcBef>
                  <a:spcPct val="0"/>
                </a:spcBef>
              </a:pPr>
              <a:t>22</a:t>
            </a:fld>
            <a:endParaRPr lang="en-US" altLang="en-US">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173773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4F902F4-5379-4A5F-8BEA-EFB2831FD21D}" type="slidenum">
              <a:rPr lang="en-US" altLang="en-US" smtClean="0">
                <a:latin typeface="Arial" panose="020B0604020202020204" pitchFamily="34" charset="0"/>
              </a:rPr>
              <a:pPr>
                <a:spcBef>
                  <a:spcPct val="0"/>
                </a:spcBef>
              </a:pPr>
              <a:t>23</a:t>
            </a:fld>
            <a:endParaRPr lang="en-US" alt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611665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030A-33AE-4911-9DD9-3ED7A938CBDA}"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62564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AAD6B0-2562-4DA2-B5E8-14D9CA4218A3}"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289561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F24B43-22C0-43BF-AC2C-AE526B70F792}"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812841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10CF71-BE5D-4885-BC87-4F68DA100C0F}" type="slidenum">
              <a:rPr lang="en-US" altLang="en-US" smtClean="0">
                <a:latin typeface="Arial" panose="020B0604020202020204" pitchFamily="34" charset="0"/>
              </a:rPr>
              <a:pPr>
                <a:spcBef>
                  <a:spcPct val="0"/>
                </a:spcBef>
              </a:pPr>
              <a:t>27</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321915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678B28-49CC-4F35-A922-BEB447913F06}"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652874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678B28-49CC-4F35-A922-BEB447913F06}"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041793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4F3AFE-B1A9-4C9F-A7E5-E3E5D0C3D801}"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02561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C0FB02-3441-4333-9A81-E976F64A5705}"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093563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E8D7F7-15DC-4F16-BFBD-597061FC28CC}"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11714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77FBF4-CAFC-45DA-B81B-C7EF13F4790B}"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53615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E7DB78-D0EB-4898-8A88-2EC3CD249E05}"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378715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29E6B3-C27D-4689-8D19-035905DE727F}"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643822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20467A-6D20-4DDB-815A-9FAB6C618023}" type="slidenum">
              <a:rPr lang="en-US" altLang="en-US" smtClean="0">
                <a:latin typeface="Arial" panose="020B0604020202020204" pitchFamily="34" charset="0"/>
              </a:rPr>
              <a:pPr>
                <a:spcBef>
                  <a:spcPct val="0"/>
                </a:spcBef>
              </a:pPr>
              <a:t>35</a:t>
            </a:fld>
            <a:endParaRPr lang="en-US" altLang="en-US">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91799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20467A-6D20-4DDB-815A-9FAB6C618023}"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55985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FE9567-A8C1-4FED-84B6-ABDC013ECAD7}"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377681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42BB1E-11C5-4CC5-A4CF-D3AD66829462}"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994745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014A16-3C14-43CD-8C25-8D0D30AAB0E7}"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938858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DCA4FB-0C47-48BE-8CE0-D280325DF262}"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56982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C0FB02-3441-4333-9A81-E976F64A5705}"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713471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5CEDC3-8CE0-4D03-8AC7-8EDF1364AD8B}"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37056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3D28A3-F158-4153-A5EA-BEF424376624}" type="slidenum">
              <a:rPr lang="en-US" altLang="en-US" smtClean="0">
                <a:latin typeface="Arial" panose="020B0604020202020204" pitchFamily="34" charset="0"/>
              </a:rPr>
              <a:pPr>
                <a:spcBef>
                  <a:spcPct val="0"/>
                </a:spcBef>
              </a:pPr>
              <a:t>42</a:t>
            </a:fld>
            <a:endParaRPr lang="en-US" altLang="en-US">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873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9C4CD9-3DF2-4801-B761-222EC6F3CEDF}"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9498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326FFC-113A-4E74-A923-F914DC9377A6}"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6427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365539-2196-4848-A407-785C3841F889}"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4972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57AA96-A08C-4B3B-A9F9-C2554A9292A7}"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12276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345FD9-3C47-4943-880E-4B361FD2E720}"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22179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07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87C5A20F-FD7D-4F18-9B9E-1A3775FD11F0}" type="slidenum">
              <a:rPr lang="en-US" altLang="en-US"/>
              <a:pPr>
                <a:defRPr/>
              </a:pPr>
              <a:t>‹#›</a:t>
            </a:fld>
            <a:endParaRPr lang="en-US" altLang="en-US"/>
          </a:p>
        </p:txBody>
      </p:sp>
    </p:spTree>
    <p:extLst>
      <p:ext uri="{BB962C8B-B14F-4D97-AF65-F5344CB8AC3E}">
        <p14:creationId xmlns:p14="http://schemas.microsoft.com/office/powerpoint/2010/main" val="390994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4CF3DA9-7EED-4BD5-9F5E-46E3FCA40BE5}" type="slidenum">
              <a:rPr lang="en-US" altLang="en-US"/>
              <a:pPr>
                <a:defRPr/>
              </a:pPr>
              <a:t>‹#›</a:t>
            </a:fld>
            <a:endParaRPr lang="en-US" altLang="en-US"/>
          </a:p>
        </p:txBody>
      </p:sp>
    </p:spTree>
    <p:extLst>
      <p:ext uri="{BB962C8B-B14F-4D97-AF65-F5344CB8AC3E}">
        <p14:creationId xmlns:p14="http://schemas.microsoft.com/office/powerpoint/2010/main" val="400324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8586E0F-ED18-4042-9C34-1D231DBAD312}" type="slidenum">
              <a:rPr lang="en-US" altLang="en-US"/>
              <a:pPr>
                <a:defRPr/>
              </a:pPr>
              <a:t>‹#›</a:t>
            </a:fld>
            <a:endParaRPr lang="en-US" altLang="en-US"/>
          </a:p>
        </p:txBody>
      </p:sp>
    </p:spTree>
    <p:extLst>
      <p:ext uri="{BB962C8B-B14F-4D97-AF65-F5344CB8AC3E}">
        <p14:creationId xmlns:p14="http://schemas.microsoft.com/office/powerpoint/2010/main" val="1535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2ECC52E-B7A4-4A71-9C32-107A841ACE5A}" type="slidenum">
              <a:rPr lang="en-US" altLang="en-US"/>
              <a:pPr>
                <a:defRPr/>
              </a:pPr>
              <a:t>‹#›</a:t>
            </a:fld>
            <a:endParaRPr lang="en-US" altLang="en-US"/>
          </a:p>
        </p:txBody>
      </p:sp>
    </p:spTree>
    <p:extLst>
      <p:ext uri="{BB962C8B-B14F-4D97-AF65-F5344CB8AC3E}">
        <p14:creationId xmlns:p14="http://schemas.microsoft.com/office/powerpoint/2010/main" val="31199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B2D09EC-7972-4412-99EC-E8F22442B4B3}" type="slidenum">
              <a:rPr lang="en-US" altLang="en-US"/>
              <a:pPr>
                <a:defRPr/>
              </a:pPr>
              <a:t>‹#›</a:t>
            </a:fld>
            <a:endParaRPr lang="en-US" altLang="en-US"/>
          </a:p>
        </p:txBody>
      </p:sp>
    </p:spTree>
    <p:extLst>
      <p:ext uri="{BB962C8B-B14F-4D97-AF65-F5344CB8AC3E}">
        <p14:creationId xmlns:p14="http://schemas.microsoft.com/office/powerpoint/2010/main" val="31001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0C203AF-03CD-47D7-BB2C-508A8EF749AC}" type="slidenum">
              <a:rPr lang="en-US" altLang="en-US"/>
              <a:pPr>
                <a:defRPr/>
              </a:pPr>
              <a:t>‹#›</a:t>
            </a:fld>
            <a:endParaRPr lang="en-US" altLang="en-US"/>
          </a:p>
        </p:txBody>
      </p:sp>
    </p:spTree>
    <p:extLst>
      <p:ext uri="{BB962C8B-B14F-4D97-AF65-F5344CB8AC3E}">
        <p14:creationId xmlns:p14="http://schemas.microsoft.com/office/powerpoint/2010/main" val="2631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2D4C519-72B1-4C1A-8C7A-B991FBE992AE}" type="slidenum">
              <a:rPr lang="en-US" altLang="en-US"/>
              <a:pPr>
                <a:defRPr/>
              </a:pPr>
              <a:t>‹#›</a:t>
            </a:fld>
            <a:endParaRPr lang="en-US" altLang="en-US"/>
          </a:p>
        </p:txBody>
      </p:sp>
    </p:spTree>
    <p:extLst>
      <p:ext uri="{BB962C8B-B14F-4D97-AF65-F5344CB8AC3E}">
        <p14:creationId xmlns:p14="http://schemas.microsoft.com/office/powerpoint/2010/main" val="347392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4F266B0-23F1-4F8C-9509-1998D2F738A7}" type="slidenum">
              <a:rPr lang="en-US" altLang="en-US"/>
              <a:pPr>
                <a:defRPr/>
              </a:pPr>
              <a:t>‹#›</a:t>
            </a:fld>
            <a:endParaRPr lang="en-US" altLang="en-US"/>
          </a:p>
        </p:txBody>
      </p:sp>
    </p:spTree>
    <p:extLst>
      <p:ext uri="{BB962C8B-B14F-4D97-AF65-F5344CB8AC3E}">
        <p14:creationId xmlns:p14="http://schemas.microsoft.com/office/powerpoint/2010/main" val="307539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1857E16D-F5C7-40C6-8F29-E63A3597C292}" type="slidenum">
              <a:rPr lang="en-US" altLang="en-US"/>
              <a:pPr>
                <a:defRPr/>
              </a:pPr>
              <a:t>‹#›</a:t>
            </a:fld>
            <a:endParaRPr lang="en-US" altLang="en-US"/>
          </a:p>
        </p:txBody>
      </p:sp>
    </p:spTree>
    <p:extLst>
      <p:ext uri="{BB962C8B-B14F-4D97-AF65-F5344CB8AC3E}">
        <p14:creationId xmlns:p14="http://schemas.microsoft.com/office/powerpoint/2010/main" val="110547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61E2F66-A80B-4C46-B393-E300EF56EDBF}" type="slidenum">
              <a:rPr lang="en-US" altLang="en-US"/>
              <a:pPr>
                <a:defRPr/>
              </a:pPr>
              <a:t>‹#›</a:t>
            </a:fld>
            <a:endParaRPr lang="en-US" altLang="en-US"/>
          </a:p>
        </p:txBody>
      </p:sp>
    </p:spTree>
    <p:extLst>
      <p:ext uri="{BB962C8B-B14F-4D97-AF65-F5344CB8AC3E}">
        <p14:creationId xmlns:p14="http://schemas.microsoft.com/office/powerpoint/2010/main" val="416461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A4F839F-D755-495D-A926-09D05EC649C8}" type="slidenum">
              <a:rPr lang="en-US" altLang="en-US"/>
              <a:pPr>
                <a:defRPr/>
              </a:pPr>
              <a:t>‹#›</a:t>
            </a:fld>
            <a:endParaRPr lang="en-US" altLang="en-US"/>
          </a:p>
        </p:txBody>
      </p:sp>
    </p:spTree>
    <p:extLst>
      <p:ext uri="{BB962C8B-B14F-4D97-AF65-F5344CB8AC3E}">
        <p14:creationId xmlns:p14="http://schemas.microsoft.com/office/powerpoint/2010/main" val="138292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endParaRPr lang="en-US" alt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en-US" altLang="en-US"/>
          </a:p>
        </p:txBody>
      </p:sp>
      <p:sp>
        <p:nvSpPr>
          <p:cNvPr id="297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C61C1FFC-EDC6-465C-826B-88223C7AE576}"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48"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11.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png"/><Relationship Id="rId10" Type="http://schemas.openxmlformats.org/officeDocument/2006/relationships/image" Target="../media/image48.emf"/><Relationship Id="rId4" Type="http://schemas.openxmlformats.org/officeDocument/2006/relationships/image" Target="../media/image42.emf"/><Relationship Id="rId9" Type="http://schemas.openxmlformats.org/officeDocument/2006/relationships/image" Target="../media/image47.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3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3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3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41.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8.emf"/><Relationship Id="rId4" Type="http://schemas.openxmlformats.org/officeDocument/2006/relationships/image" Target="../media/image67.emf"/></Relationships>
</file>

<file path=ppt/slides/_rels/slide4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524000"/>
            <a:ext cx="7623175" cy="1295400"/>
          </a:xfrm>
        </p:spPr>
        <p:txBody>
          <a:bodyPr/>
          <a:lstStyle/>
          <a:p>
            <a:pPr algn="r" rtl="1" eaLnBrk="1" hangingPunct="1"/>
            <a:r>
              <a:rPr lang="en-US" altLang="en-US"/>
              <a:t> </a:t>
            </a:r>
            <a:r>
              <a:rPr lang="fa-IR" altLang="en-US" sz="4400" b="1"/>
              <a:t>طراحي به شيوه سنتي مدارهاي </a:t>
            </a:r>
            <a:r>
              <a:rPr lang="en-US" altLang="en-US" sz="4400" b="1"/>
              <a:t>MOS</a:t>
            </a:r>
            <a:endParaRPr lang="en-US" altLang="en-US"/>
          </a:p>
        </p:txBody>
      </p:sp>
      <p:sp>
        <p:nvSpPr>
          <p:cNvPr id="4099" name="Rectangle 3"/>
          <p:cNvSpPr>
            <a:spLocks noGrp="1" noChangeArrowheads="1"/>
          </p:cNvSpPr>
          <p:nvPr>
            <p:ph type="subTitle" idx="1"/>
          </p:nvPr>
        </p:nvSpPr>
        <p:spPr>
          <a:xfrm>
            <a:off x="1981200" y="3962400"/>
            <a:ext cx="6705600" cy="2286000"/>
          </a:xfrm>
        </p:spPr>
        <p:txBody>
          <a:bodyPr/>
          <a:lstStyle/>
          <a:p>
            <a:pPr eaLnBrk="1" hangingPunct="1"/>
            <a:r>
              <a:rPr lang="en-US" altLang="en-US">
                <a:solidFill>
                  <a:srgbClr val="990000"/>
                </a:solidFill>
              </a:rPr>
              <a:t>Nasser Mozayani</a:t>
            </a:r>
          </a:p>
          <a:p>
            <a:pPr eaLnBrk="1" hangingPunct="1"/>
            <a:r>
              <a:rPr lang="en-US" altLang="en-US" sz="2000">
                <a:solidFill>
                  <a:srgbClr val="990000"/>
                </a:solidFill>
                <a:latin typeface="Lucida Console" panose="020B0609040504020204" pitchFamily="49" charset="0"/>
              </a:rPr>
              <a:t>School of Computer Engineering</a:t>
            </a:r>
          </a:p>
          <a:p>
            <a:pPr eaLnBrk="1" hangingPunct="1"/>
            <a:r>
              <a:rPr lang="en-US" altLang="en-US" sz="2000">
                <a:solidFill>
                  <a:srgbClr val="990000"/>
                </a:solidFill>
                <a:latin typeface="Lucida Console" panose="020B0609040504020204" pitchFamily="49" charset="0"/>
              </a:rPr>
              <a:t>Iran University of Science and Technology</a:t>
            </a:r>
            <a:endParaRPr lang="en-US" altLang="en-US" sz="2000">
              <a:latin typeface="Lucida Console" panose="020B0609040504020204" pitchFamily="49" charset="0"/>
            </a:endParaRPr>
          </a:p>
          <a:p>
            <a:pPr eaLnBrk="1" hangingPunct="1"/>
            <a:endParaRPr lang="en-US" altLang="en-US"/>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7105DFA1-343F-4C15-B050-5C1DB7C98237}"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a:t>
            </a:fld>
            <a:endParaRPr lang="en-US" altLang="en-US" sz="1200">
              <a:latin typeface="Garamond" panose="02020404030301010803"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a:t>ولتاژ بالاي خروجي (</a:t>
            </a:r>
            <a:r>
              <a:rPr lang="en-US" altLang="en-US" sz="2800"/>
              <a:t>V</a:t>
            </a:r>
            <a:r>
              <a:rPr lang="en-US" altLang="en-US" sz="2800" baseline="-25000"/>
              <a:t>OH</a:t>
            </a:r>
            <a:r>
              <a:rPr lang="ar-SA" altLang="en-US" sz="2800"/>
              <a:t>)</a:t>
            </a:r>
            <a:endParaRPr lang="en-US" altLang="en-US" sz="2800"/>
          </a:p>
        </p:txBody>
      </p:sp>
      <p:sp>
        <p:nvSpPr>
          <p:cNvPr id="19459" name="Rectangle 3"/>
          <p:cNvSpPr>
            <a:spLocks noGrp="1" noChangeArrowheads="1"/>
          </p:cNvSpPr>
          <p:nvPr>
            <p:ph type="body" idx="1"/>
          </p:nvPr>
        </p:nvSpPr>
        <p:spPr>
          <a:xfrm>
            <a:off x="914400" y="1371600"/>
            <a:ext cx="7556500" cy="4491038"/>
          </a:xfrm>
          <a:noFill/>
        </p:spPr>
        <p:txBody>
          <a:bodyPr lIns="92075" tIns="46038" rIns="92075" bIns="46038"/>
          <a:lstStyle/>
          <a:p>
            <a:pPr algn="r" rtl="1" eaLnBrk="1" hangingPunct="1">
              <a:buFont typeface="Wingdings" panose="05000000000000000000" pitchFamily="2" charset="2"/>
              <a:buNone/>
            </a:pPr>
            <a:r>
              <a:rPr lang="fa-IR" altLang="en-US" sz="1800"/>
              <a:t>	</a:t>
            </a:r>
            <a:r>
              <a:rPr lang="ar-SA" altLang="en-US" sz="1800"/>
              <a:t>با فرض ورودي </a:t>
            </a:r>
            <a:r>
              <a:rPr lang="en-US" altLang="en-US" sz="1800"/>
              <a:t>“0” </a:t>
            </a:r>
            <a:r>
              <a:rPr lang="fa-IR" altLang="en-US" sz="1800"/>
              <a:t>(</a:t>
            </a:r>
            <a:r>
              <a:rPr lang="ar-SA" altLang="en-US" sz="1800"/>
              <a:t>کمتر از </a:t>
            </a:r>
            <a:r>
              <a:rPr lang="en-US" altLang="en-US" sz="1800"/>
              <a:t>V</a:t>
            </a:r>
            <a:r>
              <a:rPr lang="en-US" altLang="en-US" sz="1800" baseline="-25000"/>
              <a:t>tn</a:t>
            </a:r>
            <a:r>
              <a:rPr lang="fa-IR" altLang="en-US" sz="1800"/>
              <a:t>) </a:t>
            </a:r>
            <a:r>
              <a:rPr lang="ar-SA" altLang="en-US" sz="1800"/>
              <a:t>آنگاه </a:t>
            </a:r>
            <a:r>
              <a:rPr lang="en-US" altLang="en-US" sz="1800"/>
              <a:t> Q</a:t>
            </a:r>
            <a:r>
              <a:rPr lang="en-US" altLang="en-US" sz="1800" baseline="-25000"/>
              <a:t>1 </a:t>
            </a:r>
            <a:r>
              <a:rPr lang="ar-SA" altLang="en-US" sz="1800"/>
              <a:t>کاملاً قطع خواهد شد. </a:t>
            </a:r>
            <a:endParaRPr lang="fa-IR" altLang="en-US" sz="1800"/>
          </a:p>
          <a:p>
            <a:pPr algn="r" rtl="1" eaLnBrk="1" hangingPunct="1">
              <a:buFont typeface="Wingdings" panose="05000000000000000000" pitchFamily="2" charset="2"/>
              <a:buNone/>
            </a:pPr>
            <a:r>
              <a:rPr lang="ar-SA" altLang="en-US" sz="1800"/>
              <a:t>در اين شرايط، ولتاژ سورس- درین </a:t>
            </a:r>
            <a:r>
              <a:rPr lang="en-US" altLang="en-US" sz="1800"/>
              <a:t>Q</a:t>
            </a:r>
            <a:r>
              <a:rPr lang="en-US" altLang="en-US" sz="1800" baseline="-25000"/>
              <a:t>2</a:t>
            </a:r>
            <a:r>
              <a:rPr lang="fa-IR" altLang="en-US" sz="1800"/>
              <a:t> بسيار کوچک خواهد بود. </a:t>
            </a:r>
          </a:p>
          <a:p>
            <a:pPr algn="r" rtl="1" eaLnBrk="1" hangingPunct="1">
              <a:buFont typeface="Wingdings" panose="05000000000000000000" pitchFamily="2" charset="2"/>
              <a:buNone/>
            </a:pPr>
            <a:r>
              <a:rPr lang="fa-IR" altLang="en-US" sz="1800"/>
              <a:t>در اين مورد داريم </a:t>
            </a:r>
            <a:r>
              <a:rPr lang="en-US" altLang="en-US" sz="1800"/>
              <a:t> V</a:t>
            </a:r>
            <a:r>
              <a:rPr lang="en-US" altLang="en-US" sz="1800" baseline="-25000"/>
              <a:t>SD2</a:t>
            </a:r>
            <a:r>
              <a:rPr lang="en-US" altLang="en-US" sz="1800"/>
              <a:t>« V</a:t>
            </a:r>
            <a:r>
              <a:rPr lang="en-US" altLang="en-US" sz="1800" baseline="-25000"/>
              <a:t>eff-2</a:t>
            </a:r>
            <a:r>
              <a:rPr lang="fa-IR" altLang="en-US" sz="1800"/>
              <a:t>و </a:t>
            </a:r>
            <a:r>
              <a:rPr lang="en-US" altLang="en-US" sz="1800"/>
              <a:t> Q</a:t>
            </a:r>
            <a:r>
              <a:rPr lang="en-US" altLang="en-US" sz="1800" baseline="-25000"/>
              <a:t>2</a:t>
            </a:r>
            <a:r>
              <a:rPr lang="fa-IR" altLang="en-US" sz="1800"/>
              <a:t>شدیداً در ناحیه  خطی است. جریان </a:t>
            </a:r>
            <a:r>
              <a:rPr lang="en-US" altLang="en-US" sz="1800"/>
              <a:t>Q</a:t>
            </a:r>
            <a:r>
              <a:rPr lang="en-US" altLang="en-US" sz="1800" baseline="-25000"/>
              <a:t>2 </a:t>
            </a:r>
            <a:r>
              <a:rPr lang="fa-IR" altLang="en-US" sz="1800" baseline="-25000"/>
              <a:t> </a:t>
            </a:r>
            <a:r>
              <a:rPr lang="fa-IR" altLang="en-US" sz="1800"/>
              <a:t>از رابطه زیر محاسبه می گردد.</a:t>
            </a:r>
            <a:endParaRPr lang="en-US" altLang="en-US" sz="1800"/>
          </a:p>
          <a:p>
            <a:pPr algn="r" rtl="1" eaLnBrk="1" hangingPunct="1">
              <a:buFont typeface="Wingdings" panose="05000000000000000000" pitchFamily="2" charset="2"/>
              <a:buNone/>
            </a:pPr>
            <a:endParaRPr lang="en-US" altLang="en-US" sz="1800"/>
          </a:p>
          <a:p>
            <a:pPr algn="r" rtl="1" eaLnBrk="1" hangingPunct="1">
              <a:buFontTx/>
              <a:buNone/>
            </a:pPr>
            <a:endParaRPr lang="fa-IR" altLang="en-US" sz="1800"/>
          </a:p>
          <a:p>
            <a:pPr algn="r" rtl="1" eaLnBrk="1" hangingPunct="1">
              <a:buFontTx/>
              <a:buNone/>
            </a:pPr>
            <a:endParaRPr lang="fa-IR" altLang="en-US" sz="1800"/>
          </a:p>
          <a:p>
            <a:pPr algn="r" rtl="1" eaLnBrk="1" hangingPunct="1">
              <a:buFont typeface="Wingdings" panose="05000000000000000000" pitchFamily="2" charset="2"/>
              <a:buNone/>
            </a:pPr>
            <a:r>
              <a:rPr lang="fa-IR" altLang="en-US" sz="1800"/>
              <a:t>از آنجا که</a:t>
            </a:r>
          </a:p>
          <a:p>
            <a:pPr algn="r" rtl="1" eaLnBrk="1" hangingPunct="1">
              <a:buFont typeface="Wingdings" panose="05000000000000000000" pitchFamily="2" charset="2"/>
              <a:buNone/>
            </a:pPr>
            <a:r>
              <a:rPr lang="fa-IR" altLang="en-US" sz="1800"/>
              <a:t> </a:t>
            </a:r>
            <a:r>
              <a:rPr lang="en-US" altLang="en-US" sz="1800"/>
              <a:t>V</a:t>
            </a:r>
            <a:r>
              <a:rPr lang="en-US" altLang="en-US" sz="1800" baseline="-25000"/>
              <a:t>eff-2 </a:t>
            </a:r>
            <a:r>
              <a:rPr lang="en-US" altLang="en-US" sz="1800"/>
              <a:t>= V</a:t>
            </a:r>
            <a:r>
              <a:rPr lang="en-US" altLang="en-US" sz="1800" baseline="-25000"/>
              <a:t>SG-2 </a:t>
            </a:r>
            <a:r>
              <a:rPr lang="en-US" altLang="en-US" sz="1800"/>
              <a:t>+ V</a:t>
            </a:r>
            <a:r>
              <a:rPr lang="en-US" altLang="en-US" sz="1800" baseline="-25000"/>
              <a:t>tp</a:t>
            </a:r>
            <a:r>
              <a:rPr lang="en-US" altLang="en-US" sz="1800"/>
              <a:t> = V</a:t>
            </a:r>
            <a:r>
              <a:rPr lang="en-US" altLang="en-US" sz="1800" baseline="-25000"/>
              <a:t>DD</a:t>
            </a:r>
            <a:r>
              <a:rPr lang="en-US" altLang="en-US" sz="1800"/>
              <a:t>/2 + V</a:t>
            </a:r>
            <a:r>
              <a:rPr lang="en-US" altLang="en-US" sz="1800" baseline="-25000"/>
              <a:t>tp</a:t>
            </a:r>
            <a:r>
              <a:rPr lang="en-US" altLang="en-US" sz="1800"/>
              <a:t> = 0.75 V</a:t>
            </a:r>
            <a:endParaRPr lang="fa-IR" altLang="en-US" sz="1800"/>
          </a:p>
          <a:p>
            <a:pPr algn="r" rtl="1" eaLnBrk="1" hangingPunct="1">
              <a:buFont typeface="Wingdings" panose="05000000000000000000" pitchFamily="2" charset="2"/>
              <a:buNone/>
            </a:pPr>
            <a:r>
              <a:rPr lang="fa-IR" altLang="en-US" sz="1800"/>
              <a:t>پس مي توان </a:t>
            </a:r>
            <a:r>
              <a:rPr lang="en-US" altLang="en-US" sz="1800"/>
              <a:t>Q</a:t>
            </a:r>
            <a:r>
              <a:rPr lang="en-US" altLang="en-US" sz="1800" baseline="-25000"/>
              <a:t>2</a:t>
            </a:r>
            <a:r>
              <a:rPr lang="fa-IR" altLang="en-US" sz="1800"/>
              <a:t> را با مقاومت </a:t>
            </a:r>
            <a:r>
              <a:rPr lang="en-US" altLang="en-US" sz="1800"/>
              <a:t>r</a:t>
            </a:r>
            <a:r>
              <a:rPr lang="en-US" altLang="en-US" sz="1800" baseline="-25000"/>
              <a:t>ds-2</a:t>
            </a:r>
            <a:r>
              <a:rPr lang="fa-IR" altLang="en-US" sz="1800"/>
              <a:t> مطابق زیر تقریب زد. </a:t>
            </a:r>
            <a:endParaRPr lang="en-US" altLang="en-US" sz="1800"/>
          </a:p>
          <a:p>
            <a:pPr algn="r" rtl="1" eaLnBrk="1" hangingPunct="1">
              <a:buFontTx/>
              <a:buNone/>
            </a:pPr>
            <a:endParaRPr lang="fa-IR" altLang="en-US" sz="1800"/>
          </a:p>
          <a:p>
            <a:pPr algn="r" rtl="1" eaLnBrk="1" hangingPunct="1">
              <a:buFontTx/>
              <a:buNone/>
            </a:pPr>
            <a:endParaRPr lang="en-US" altLang="en-US" sz="1800"/>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5600"/>
            <a:ext cx="33020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p:cNvPicPr>
            <a:picLocks noChangeAspect="1" noChangeArrowheads="1"/>
          </p:cNvPicPr>
          <p:nvPr/>
        </p:nvPicPr>
        <p:blipFill>
          <a:blip r:embed="rId4">
            <a:extLst>
              <a:ext uri="{28A0092B-C50C-407E-A947-70E740481C1C}">
                <a14:useLocalDpi xmlns:a14="http://schemas.microsoft.com/office/drawing/2010/main" val="0"/>
              </a:ext>
            </a:extLst>
          </a:blip>
          <a:srcRect r="50015"/>
          <a:stretch>
            <a:fillRect/>
          </a:stretch>
        </p:blipFill>
        <p:spPr bwMode="auto">
          <a:xfrm>
            <a:off x="4343400" y="2819400"/>
            <a:ext cx="274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8"/>
          <p:cNvPicPr>
            <a:picLocks noChangeAspect="1" noChangeArrowheads="1"/>
          </p:cNvPicPr>
          <p:nvPr/>
        </p:nvPicPr>
        <p:blipFill>
          <a:blip r:embed="rId5">
            <a:extLst>
              <a:ext uri="{28A0092B-C50C-407E-A947-70E740481C1C}">
                <a14:useLocalDpi xmlns:a14="http://schemas.microsoft.com/office/drawing/2010/main" val="0"/>
              </a:ext>
            </a:extLst>
          </a:blip>
          <a:srcRect r="50000"/>
          <a:stretch>
            <a:fillRect/>
          </a:stretch>
        </p:blipFill>
        <p:spPr bwMode="auto">
          <a:xfrm>
            <a:off x="3657600" y="4876800"/>
            <a:ext cx="243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BE969C46-DFBE-4EC2-A6B2-66BA5B6845DF}"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10</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a:t>ولتاژ بالاي خروجي (</a:t>
            </a:r>
            <a:r>
              <a:rPr lang="en-US" altLang="en-US" sz="2800"/>
              <a:t>V</a:t>
            </a:r>
            <a:r>
              <a:rPr lang="en-US" altLang="en-US" sz="2800" baseline="-25000"/>
              <a:t>OH</a:t>
            </a:r>
            <a:r>
              <a:rPr lang="ar-SA" altLang="en-US" sz="2800"/>
              <a:t>)</a:t>
            </a:r>
            <a:endParaRPr lang="en-US" altLang="en-US" sz="2800"/>
          </a:p>
        </p:txBody>
      </p:sp>
      <p:sp>
        <p:nvSpPr>
          <p:cNvPr id="21507" name="Rectangle 3"/>
          <p:cNvSpPr>
            <a:spLocks noGrp="1" noChangeArrowheads="1"/>
          </p:cNvSpPr>
          <p:nvPr>
            <p:ph type="body" idx="1"/>
          </p:nvPr>
        </p:nvSpPr>
        <p:spPr>
          <a:xfrm>
            <a:off x="914400" y="1371600"/>
            <a:ext cx="7556500" cy="4491038"/>
          </a:xfrm>
          <a:noFill/>
        </p:spPr>
        <p:txBody>
          <a:bodyPr lIns="92075" tIns="46038" rIns="92075" bIns="46038"/>
          <a:lstStyle/>
          <a:p>
            <a:pPr algn="r" rtl="1">
              <a:buFont typeface="Wingdings" panose="05000000000000000000" pitchFamily="2" charset="2"/>
              <a:buNone/>
            </a:pPr>
            <a:r>
              <a:rPr lang="fa-IR" altLang="en-US" sz="2400" dirty="0"/>
              <a:t>	 چون </a:t>
            </a:r>
            <a:r>
              <a:rPr lang="en-US" altLang="en-US" sz="2400" dirty="0"/>
              <a:t>Q</a:t>
            </a:r>
            <a:r>
              <a:rPr lang="en-US" altLang="en-US" sz="2400" baseline="-25000" dirty="0"/>
              <a:t>1</a:t>
            </a:r>
            <a:r>
              <a:rPr lang="fa-IR" altLang="en-US" sz="2400" dirty="0"/>
              <a:t> قطع است، هيچ جرياني از </a:t>
            </a:r>
            <a:r>
              <a:rPr lang="en-US" altLang="en-US" sz="2400" dirty="0"/>
              <a:t>Q</a:t>
            </a:r>
            <a:r>
              <a:rPr lang="en-US" altLang="en-US" sz="2400" baseline="-25000" dirty="0"/>
              <a:t>2</a:t>
            </a:r>
            <a:r>
              <a:rPr lang="en-US" altLang="en-US" sz="2400" dirty="0"/>
              <a:t> </a:t>
            </a:r>
            <a:r>
              <a:rPr lang="fa-IR" altLang="en-US" sz="2400" dirty="0"/>
              <a:t>رد نخواهد شد، و  </a:t>
            </a:r>
            <a:r>
              <a:rPr lang="en-US" altLang="en-US" sz="2400" dirty="0"/>
              <a:t>V</a:t>
            </a:r>
            <a:r>
              <a:rPr lang="en-US" altLang="en-US" sz="2400" baseline="-25000" dirty="0"/>
              <a:t>SD-2 </a:t>
            </a:r>
            <a:r>
              <a:rPr lang="en-US" altLang="en-US" sz="2400" dirty="0"/>
              <a:t>= 0</a:t>
            </a:r>
            <a:endParaRPr lang="fa-IR" altLang="en-US" sz="2400" dirty="0"/>
          </a:p>
          <a:p>
            <a:pPr algn="r" rtl="1">
              <a:buFont typeface="Wingdings" panose="05000000000000000000" pitchFamily="2" charset="2"/>
              <a:buNone/>
            </a:pPr>
            <a:r>
              <a:rPr lang="fa-IR" altLang="en-US" sz="2400" dirty="0"/>
              <a:t> که نشان مي دهد </a:t>
            </a:r>
            <a:r>
              <a:rPr lang="en-US" altLang="en-US" sz="2400" dirty="0" err="1"/>
              <a:t>V</a:t>
            </a:r>
            <a:r>
              <a:rPr lang="en-US" altLang="en-US" sz="2400" baseline="-25000" dirty="0" err="1"/>
              <a:t>out</a:t>
            </a:r>
            <a:r>
              <a:rPr lang="en-US" altLang="en-US" sz="2400" dirty="0"/>
              <a:t> = V</a:t>
            </a:r>
            <a:r>
              <a:rPr lang="en-US" altLang="en-US" sz="2400" baseline="-25000" dirty="0"/>
              <a:t>OH</a:t>
            </a:r>
            <a:r>
              <a:rPr lang="en-US" altLang="en-US" sz="2400" dirty="0"/>
              <a:t> = V</a:t>
            </a:r>
            <a:r>
              <a:rPr lang="en-US" altLang="en-US" sz="2400" baseline="-25000" dirty="0"/>
              <a:t>DD</a:t>
            </a:r>
            <a:endParaRPr lang="fa-IR" altLang="en-US" sz="2400" baseline="-25000" dirty="0"/>
          </a:p>
          <a:p>
            <a:pPr algn="r" rtl="1">
              <a:buFont typeface="Wingdings" panose="05000000000000000000" pitchFamily="2" charset="2"/>
              <a:buNone/>
            </a:pPr>
            <a:endParaRPr lang="en-US" altLang="en-US" sz="2400" dirty="0"/>
          </a:p>
          <a:p>
            <a:pPr algn="r" rtl="1">
              <a:buFont typeface="Wingdings" panose="05000000000000000000" pitchFamily="2" charset="2"/>
              <a:buNone/>
            </a:pPr>
            <a:r>
              <a:rPr lang="fa-IR" altLang="en-US" sz="2400" dirty="0"/>
              <a:t>رابطه مقاومتی تنها زماني معتبر است که </a:t>
            </a:r>
            <a:r>
              <a:rPr lang="en-US" altLang="en-US" sz="2400" dirty="0"/>
              <a:t>V</a:t>
            </a:r>
            <a:r>
              <a:rPr lang="en-US" altLang="en-US" sz="2400" baseline="-25000" dirty="0"/>
              <a:t>SD-2</a:t>
            </a:r>
            <a:r>
              <a:rPr lang="fa-IR" altLang="en-US" sz="2400" dirty="0"/>
              <a:t> به </a:t>
            </a:r>
            <a:r>
              <a:rPr lang="en-US" altLang="en-US" sz="2400" dirty="0"/>
              <a:t>0 V</a:t>
            </a:r>
            <a:r>
              <a:rPr lang="fa-IR" altLang="en-US" sz="2400" dirty="0"/>
              <a:t> نزديک باشد يا به طور معادل، </a:t>
            </a:r>
            <a:r>
              <a:rPr lang="en-US" altLang="en-US" sz="2400" dirty="0" err="1"/>
              <a:t>V</a:t>
            </a:r>
            <a:r>
              <a:rPr lang="en-US" altLang="en-US" sz="2400" baseline="-25000" dirty="0" err="1"/>
              <a:t>out</a:t>
            </a:r>
            <a:r>
              <a:rPr lang="fa-IR" altLang="en-US" sz="2400" dirty="0"/>
              <a:t> به </a:t>
            </a:r>
            <a:r>
              <a:rPr lang="en-US" altLang="en-US" sz="2400" dirty="0"/>
              <a:t>V</a:t>
            </a:r>
            <a:r>
              <a:rPr lang="en-US" altLang="en-US" sz="2400" baseline="-25000" dirty="0"/>
              <a:t>DD</a:t>
            </a:r>
            <a:r>
              <a:rPr lang="fa-IR" altLang="en-US" sz="2400" dirty="0"/>
              <a:t> نزديک باشد و زماني که خروجي در ناحیه گذر و در حدود </a:t>
            </a:r>
            <a:r>
              <a:rPr lang="en-US" altLang="en-US" sz="2400" dirty="0"/>
              <a:t>V</a:t>
            </a:r>
            <a:r>
              <a:rPr lang="en-US" altLang="en-US" sz="2400" baseline="-25000" dirty="0"/>
              <a:t>th</a:t>
            </a:r>
            <a:r>
              <a:rPr lang="fa-IR" altLang="en-US" sz="2400" dirty="0"/>
              <a:t> است (هنگامي که از </a:t>
            </a:r>
            <a:r>
              <a:rPr lang="en-US" altLang="en-US" sz="2400" dirty="0"/>
              <a:t>“0”</a:t>
            </a:r>
            <a:r>
              <a:rPr lang="fa-IR" altLang="en-US" sz="2400" dirty="0"/>
              <a:t>به </a:t>
            </a:r>
            <a:r>
              <a:rPr lang="en-US" altLang="en-US" sz="2400" dirty="0"/>
              <a:t>“1”</a:t>
            </a:r>
            <a:r>
              <a:rPr lang="fa-IR" altLang="en-US" sz="2400" dirty="0"/>
              <a:t>تغيير مي کند) معتبر نيست</a:t>
            </a:r>
            <a:endParaRPr lang="en-US" altLang="en-US" sz="2400" dirty="0"/>
          </a:p>
          <a:p>
            <a:pPr algn="r" rtl="1" eaLnBrk="1" hangingPunct="1">
              <a:buFont typeface="Wingdings" panose="05000000000000000000" pitchFamily="2" charset="2"/>
              <a:buNone/>
            </a:pPr>
            <a:endParaRPr lang="fa-IR" altLang="en-US" sz="2400" dirty="0"/>
          </a:p>
          <a:p>
            <a:pPr algn="r" rtl="1" eaLnBrk="1" hangingPunct="1">
              <a:buFont typeface="Wingdings" panose="05000000000000000000" pitchFamily="2" charset="2"/>
              <a:buNone/>
            </a:pPr>
            <a:endParaRPr lang="en-US" altLang="en-US" sz="2400" dirty="0"/>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A0D29EDC-F257-4CAC-A474-F44A55B6078B}"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11</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a:t>ولتاژ بالاي خروجي (</a:t>
            </a:r>
            <a:r>
              <a:rPr lang="en-US" altLang="en-US" sz="2800"/>
              <a:t>V</a:t>
            </a:r>
            <a:r>
              <a:rPr lang="en-US" altLang="en-US" sz="2800" baseline="-25000"/>
              <a:t>OH</a:t>
            </a:r>
            <a:r>
              <a:rPr lang="ar-SA" altLang="en-US" sz="2800"/>
              <a:t>)</a:t>
            </a:r>
            <a:endParaRPr lang="en-US" altLang="en-US" sz="2800"/>
          </a:p>
        </p:txBody>
      </p:sp>
      <p:sp>
        <p:nvSpPr>
          <p:cNvPr id="23555" name="Rectangle 3"/>
          <p:cNvSpPr>
            <a:spLocks noGrp="1" noChangeArrowheads="1"/>
          </p:cNvSpPr>
          <p:nvPr>
            <p:ph type="body" idx="1"/>
          </p:nvPr>
        </p:nvSpPr>
        <p:spPr>
          <a:xfrm>
            <a:off x="914400" y="1371600"/>
            <a:ext cx="7556500" cy="4491038"/>
          </a:xfrm>
          <a:noFill/>
        </p:spPr>
        <p:txBody>
          <a:bodyPr lIns="92075" tIns="46038" rIns="92075" bIns="46038"/>
          <a:lstStyle/>
          <a:p>
            <a:pPr algn="r" rtl="1">
              <a:buFont typeface="Wingdings" panose="05000000000000000000" pitchFamily="2" charset="2"/>
              <a:buNone/>
            </a:pPr>
            <a:r>
              <a:rPr lang="fa-IR" altLang="en-US" sz="1800" b="1"/>
              <a:t>مثال</a:t>
            </a:r>
            <a:endParaRPr lang="en-US" altLang="en-US" sz="1800"/>
          </a:p>
          <a:p>
            <a:pPr algn="r" rtl="1">
              <a:buFont typeface="Wingdings" panose="05000000000000000000" pitchFamily="2" charset="2"/>
              <a:buNone/>
            </a:pPr>
            <a:r>
              <a:rPr lang="fa-IR" altLang="en-US" sz="1800"/>
              <a:t>با فرض</a:t>
            </a:r>
            <a:endParaRPr lang="en-US" altLang="en-US" sz="1800"/>
          </a:p>
          <a:p>
            <a:pPr>
              <a:buFont typeface="Wingdings" panose="05000000000000000000" pitchFamily="2" charset="2"/>
              <a:buNone/>
            </a:pPr>
            <a:r>
              <a:rPr lang="fa-IR" altLang="en-US" sz="1800"/>
              <a:t> µ </a:t>
            </a:r>
            <a:r>
              <a:rPr lang="en-US" altLang="en-US" sz="1800" baseline="-25000"/>
              <a:t>n</a:t>
            </a:r>
            <a:r>
              <a:rPr lang="en-US" altLang="en-US" sz="1800"/>
              <a:t>C</a:t>
            </a:r>
            <a:r>
              <a:rPr lang="en-US" altLang="en-US" sz="1800" baseline="-25000"/>
              <a:t>o</a:t>
            </a:r>
            <a:r>
              <a:rPr lang="en-US" altLang="en-US" sz="1800"/>
              <a:t>x = 188 µA/V</a:t>
            </a:r>
            <a:r>
              <a:rPr lang="en-US" altLang="en-US" sz="1800" baseline="30000"/>
              <a:t>2</a:t>
            </a:r>
            <a:r>
              <a:rPr lang="fa-IR" altLang="en-US" sz="1800"/>
              <a:t>، µ </a:t>
            </a:r>
            <a:r>
              <a:rPr lang="en-US" altLang="en-US" sz="1800" baseline="-25000"/>
              <a:t>p</a:t>
            </a:r>
            <a:r>
              <a:rPr lang="en-US" altLang="en-US" sz="1800"/>
              <a:t>C</a:t>
            </a:r>
            <a:r>
              <a:rPr lang="en-US" altLang="en-US" sz="1800" baseline="-25000"/>
              <a:t>ox</a:t>
            </a:r>
            <a:r>
              <a:rPr lang="en-US" altLang="en-US" sz="1800"/>
              <a:t> = 188 µA/V</a:t>
            </a:r>
            <a:r>
              <a:rPr lang="en-US" altLang="en-US" sz="1800" baseline="30000"/>
              <a:t>2</a:t>
            </a:r>
            <a:r>
              <a:rPr lang="fa-IR" altLang="en-US" sz="1800"/>
              <a:t>، </a:t>
            </a:r>
            <a:endParaRPr lang="en-US" altLang="en-US" sz="1800"/>
          </a:p>
          <a:p>
            <a:pPr algn="r" rtl="1">
              <a:buFont typeface="Wingdings" panose="05000000000000000000" pitchFamily="2" charset="2"/>
              <a:buNone/>
            </a:pPr>
            <a:r>
              <a:rPr lang="fa-IR" altLang="en-US" sz="1800"/>
              <a:t>و اين که خازن بار </a:t>
            </a:r>
            <a:r>
              <a:rPr lang="en-US" altLang="en-US" sz="1800"/>
              <a:t> 1 Pf</a:t>
            </a:r>
            <a:r>
              <a:rPr lang="fa-IR" altLang="en-US" sz="1800"/>
              <a:t>است، چه مدت طول مي کشد که ولتاژ خروجي در پايان انتقال از </a:t>
            </a:r>
            <a:r>
              <a:rPr lang="en-US" altLang="en-US" sz="1800"/>
              <a:t>“0”</a:t>
            </a:r>
            <a:r>
              <a:rPr lang="fa-IR" altLang="en-US" sz="1800"/>
              <a:t> به </a:t>
            </a:r>
            <a:r>
              <a:rPr lang="en-US" altLang="en-US" sz="1800"/>
              <a:t>“1”</a:t>
            </a:r>
            <a:r>
              <a:rPr lang="fa-IR" altLang="en-US" sz="1800"/>
              <a:t>، از </a:t>
            </a:r>
            <a:r>
              <a:rPr lang="en-US" altLang="en-US" sz="1800"/>
              <a:t>3.0</a:t>
            </a:r>
            <a:r>
              <a:rPr lang="fa-IR" altLang="en-US" sz="1800"/>
              <a:t> به </a:t>
            </a:r>
            <a:r>
              <a:rPr lang="en-US" altLang="en-US" sz="1800"/>
              <a:t>3.2 V</a:t>
            </a:r>
            <a:r>
              <a:rPr lang="fa-IR" altLang="en-US" sz="1800"/>
              <a:t>، تغيير کند؟ </a:t>
            </a:r>
            <a:r>
              <a:rPr lang="en-US" altLang="en-US" sz="1800"/>
              <a:t>		</a:t>
            </a:r>
          </a:p>
          <a:p>
            <a:pPr algn="r" rtl="1">
              <a:buFont typeface="Wingdings" panose="05000000000000000000" pitchFamily="2" charset="2"/>
              <a:buNone/>
            </a:pPr>
            <a:r>
              <a:rPr lang="fa-IR" altLang="en-US" sz="1800"/>
              <a:t>فرض کنيد </a:t>
            </a:r>
            <a:r>
              <a:rPr lang="en-US" altLang="en-US" sz="1800"/>
              <a:t>(W/L)</a:t>
            </a:r>
            <a:r>
              <a:rPr lang="en-US" altLang="en-US" sz="1800" baseline="-25000"/>
              <a:t>2</a:t>
            </a:r>
            <a:r>
              <a:rPr lang="en-US" altLang="en-US" sz="1800"/>
              <a:t> = (3µm /0.6µm)</a:t>
            </a:r>
            <a:r>
              <a:rPr lang="fa-IR" altLang="en-US" sz="1800"/>
              <a:t>.</a:t>
            </a:r>
            <a:endParaRPr lang="en-US" altLang="en-US" sz="1800"/>
          </a:p>
          <a:p>
            <a:pPr algn="r" rtl="1">
              <a:buFont typeface="Wingdings" panose="05000000000000000000" pitchFamily="2" charset="2"/>
              <a:buNone/>
            </a:pPr>
            <a:endParaRPr lang="en-US" altLang="en-US" sz="1800"/>
          </a:p>
          <a:p>
            <a:pPr algn="r" rtl="1">
              <a:buFont typeface="Wingdings" panose="05000000000000000000" pitchFamily="2" charset="2"/>
              <a:buNone/>
            </a:pPr>
            <a:r>
              <a:rPr lang="ar-SA" altLang="en-US" sz="1800"/>
              <a:t>پاسخ:</a:t>
            </a:r>
            <a:endParaRPr lang="en-US" altLang="en-US" sz="1800"/>
          </a:p>
          <a:p>
            <a:pPr algn="r" rtl="1">
              <a:buFont typeface="Wingdings" panose="05000000000000000000" pitchFamily="2" charset="2"/>
              <a:buNone/>
            </a:pPr>
            <a:endParaRPr lang="en-US" altLang="en-US" sz="1800"/>
          </a:p>
          <a:p>
            <a:pPr algn="r" rtl="1">
              <a:buFont typeface="Wingdings" panose="05000000000000000000" pitchFamily="2" charset="2"/>
              <a:buNone/>
            </a:pPr>
            <a:endParaRPr lang="en-US" altLang="en-US" sz="1800"/>
          </a:p>
          <a:p>
            <a:pPr algn="r" rtl="1">
              <a:buFont typeface="Wingdings" panose="05000000000000000000" pitchFamily="2" charset="2"/>
              <a:buNone/>
            </a:pPr>
            <a:endParaRPr lang="en-US" altLang="en-US" sz="1800"/>
          </a:p>
          <a:p>
            <a:pPr algn="r" rtl="1">
              <a:buFont typeface="Wingdings" panose="05000000000000000000" pitchFamily="2" charset="2"/>
              <a:buNone/>
            </a:pPr>
            <a:r>
              <a:rPr lang="en-US" altLang="en-US" sz="1800"/>
              <a:t>= r</a:t>
            </a:r>
            <a:r>
              <a:rPr lang="en-US" altLang="en-US" sz="1800" baseline="-25000"/>
              <a:t>ds-2</a:t>
            </a:r>
            <a:r>
              <a:rPr lang="en-US" altLang="en-US" sz="1800"/>
              <a:t>C</a:t>
            </a:r>
            <a:r>
              <a:rPr lang="en-US" altLang="en-US" sz="1800" baseline="-25000"/>
              <a:t>L</a:t>
            </a:r>
            <a:r>
              <a:rPr lang="en-US" altLang="en-US" sz="1800"/>
              <a:t> = 5.99 ns </a:t>
            </a:r>
            <a:r>
              <a:rPr lang="ar-SA" altLang="en-US" sz="1800"/>
              <a:t>، </a:t>
            </a:r>
            <a:r>
              <a:rPr lang="en-US" altLang="en-US" sz="1800"/>
              <a:t>V</a:t>
            </a:r>
            <a:r>
              <a:rPr lang="en-US" altLang="en-US" sz="1800" baseline="-25000"/>
              <a:t>out</a:t>
            </a:r>
            <a:r>
              <a:rPr lang="en-US" altLang="en-US" sz="1800"/>
              <a:t>(∞) = 3.3 V</a:t>
            </a:r>
            <a:r>
              <a:rPr lang="ar-SA" altLang="en-US" sz="1800"/>
              <a:t>، </a:t>
            </a:r>
            <a:r>
              <a:rPr lang="en-US" altLang="en-US" sz="1800"/>
              <a:t>V</a:t>
            </a:r>
            <a:r>
              <a:rPr lang="en-US" altLang="en-US" sz="1800" baseline="-25000"/>
              <a:t>out</a:t>
            </a:r>
            <a:r>
              <a:rPr lang="en-US" altLang="en-US" sz="1800"/>
              <a:t>(t</a:t>
            </a:r>
            <a:r>
              <a:rPr lang="en-US" altLang="en-US" sz="1800" baseline="-25000"/>
              <a:t>1</a:t>
            </a:r>
            <a:r>
              <a:rPr lang="en-US" altLang="en-US" sz="1800"/>
              <a:t>) = 3.0 V</a:t>
            </a:r>
            <a:r>
              <a:rPr lang="fa-IR" altLang="en-US" sz="1800"/>
              <a:t>،</a:t>
            </a:r>
            <a:endParaRPr lang="en-US" altLang="en-US" sz="1800"/>
          </a:p>
          <a:p>
            <a:pPr algn="r" rtl="1">
              <a:buFont typeface="Wingdings" panose="05000000000000000000" pitchFamily="2" charset="2"/>
              <a:buNone/>
            </a:pPr>
            <a:r>
              <a:rPr lang="fa-IR" altLang="en-US" sz="1800"/>
              <a:t> </a:t>
            </a:r>
            <a:r>
              <a:rPr lang="en-US" altLang="en-US" sz="1800"/>
              <a:t>.V</a:t>
            </a:r>
            <a:r>
              <a:rPr lang="en-US" altLang="en-US" sz="1800" baseline="-25000"/>
              <a:t>out</a:t>
            </a:r>
            <a:r>
              <a:rPr lang="en-US" altLang="en-US" sz="1800"/>
              <a:t>(t</a:t>
            </a:r>
            <a:r>
              <a:rPr lang="en-US" altLang="en-US" sz="1800" baseline="-25000"/>
              <a:t>2</a:t>
            </a:r>
            <a:r>
              <a:rPr lang="en-US" altLang="en-US" sz="1800"/>
              <a:t>) = 3.2 V</a:t>
            </a:r>
            <a:r>
              <a:rPr lang="fa-IR" altLang="en-US" sz="1800"/>
              <a:t> با جایگذاری این مقادیر بدست می آوریم</a:t>
            </a:r>
            <a:r>
              <a:rPr lang="en-US" altLang="en-US" sz="1800"/>
              <a:t>t= 2.4 ns </a:t>
            </a:r>
            <a:r>
              <a:rPr lang="fa-IR" altLang="en-US" sz="1800"/>
              <a:t>∆.</a:t>
            </a:r>
          </a:p>
          <a:p>
            <a:pPr algn="r" rtl="1" eaLnBrk="1" hangingPunct="1">
              <a:buFont typeface="Wingdings" panose="05000000000000000000" pitchFamily="2" charset="2"/>
              <a:buNone/>
            </a:pPr>
            <a:endParaRPr lang="en-US" altLang="en-US" sz="1800"/>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r="32034"/>
          <a:stretch>
            <a:fillRect/>
          </a:stretch>
        </p:blipFill>
        <p:spPr bwMode="auto">
          <a:xfrm>
            <a:off x="1219200" y="3505200"/>
            <a:ext cx="372903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noChangeArrowheads="1"/>
          </p:cNvPicPr>
          <p:nvPr/>
        </p:nvPicPr>
        <p:blipFill>
          <a:blip r:embed="rId4">
            <a:extLst>
              <a:ext uri="{28A0092B-C50C-407E-A947-70E740481C1C}">
                <a14:useLocalDpi xmlns:a14="http://schemas.microsoft.com/office/drawing/2010/main" val="0"/>
              </a:ext>
            </a:extLst>
          </a:blip>
          <a:srcRect r="45833"/>
          <a:stretch>
            <a:fillRect/>
          </a:stretch>
        </p:blipFill>
        <p:spPr bwMode="auto">
          <a:xfrm>
            <a:off x="3962400" y="3962400"/>
            <a:ext cx="29718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5B154083-5BF6-4910-A14E-4652272048C2}"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12</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b="1"/>
              <a:t>ولتاژپايين خروجي (</a:t>
            </a:r>
            <a:r>
              <a:rPr lang="en-US" altLang="en-US" sz="2800" b="1"/>
              <a:t>V</a:t>
            </a:r>
            <a:r>
              <a:rPr lang="en-US" altLang="en-US" sz="2800" b="1" baseline="-25000"/>
              <a:t>OL</a:t>
            </a:r>
            <a:r>
              <a:rPr lang="ar-SA" altLang="en-US" sz="2800" b="1"/>
              <a:t>)</a:t>
            </a:r>
            <a:endParaRPr lang="en-US" altLang="en-US" sz="2800"/>
          </a:p>
        </p:txBody>
      </p:sp>
      <p:sp>
        <p:nvSpPr>
          <p:cNvPr id="25603" name="Rectangle 3"/>
          <p:cNvSpPr>
            <a:spLocks noGrp="1" noChangeArrowheads="1"/>
          </p:cNvSpPr>
          <p:nvPr>
            <p:ph type="body" idx="1"/>
          </p:nvPr>
        </p:nvSpPr>
        <p:spPr>
          <a:xfrm>
            <a:off x="914400" y="1371600"/>
            <a:ext cx="7556500" cy="4491038"/>
          </a:xfrm>
          <a:noFill/>
        </p:spPr>
        <p:txBody>
          <a:bodyPr lIns="92075" tIns="46038" rIns="92075" bIns="46038"/>
          <a:lstStyle/>
          <a:p>
            <a:pPr algn="r" rtl="1" eaLnBrk="1" hangingPunct="1">
              <a:buFont typeface="Wingdings" panose="05000000000000000000" pitchFamily="2" charset="2"/>
              <a:buNone/>
            </a:pPr>
            <a:r>
              <a:rPr lang="fa-IR" altLang="en-US" sz="1800"/>
              <a:t>وقتی </a:t>
            </a:r>
            <a:r>
              <a:rPr lang="ar-SA" altLang="en-US" sz="1800"/>
              <a:t>ورودي "1" است، </a:t>
            </a:r>
            <a:r>
              <a:rPr lang="fa-IR" altLang="en-US" sz="1800"/>
              <a:t> </a:t>
            </a:r>
            <a:r>
              <a:rPr lang="en-US" altLang="en-US" sz="1800"/>
              <a:t>.V</a:t>
            </a:r>
            <a:r>
              <a:rPr lang="en-US" altLang="en-US" sz="1800" baseline="-25000"/>
              <a:t>GS-1 </a:t>
            </a:r>
            <a:r>
              <a:rPr lang="en-US" altLang="en-US" sz="1800"/>
              <a:t>=V</a:t>
            </a:r>
            <a:r>
              <a:rPr lang="en-US" altLang="en-US" sz="1800" baseline="-25000"/>
              <a:t>DD</a:t>
            </a:r>
            <a:r>
              <a:rPr lang="en-US" altLang="en-US" sz="1800"/>
              <a:t> = 3.3 V</a:t>
            </a:r>
            <a:r>
              <a:rPr lang="ar-SA" altLang="en-US" sz="1800"/>
              <a:t> </a:t>
            </a:r>
            <a:r>
              <a:rPr lang="fa-IR" altLang="en-US" sz="1800"/>
              <a:t>پس</a:t>
            </a:r>
            <a:r>
              <a:rPr lang="en-US" altLang="en-US" sz="1800"/>
              <a:t>Q</a:t>
            </a:r>
            <a:r>
              <a:rPr lang="en-US" altLang="en-US" sz="1800" baseline="-25000"/>
              <a:t>1</a:t>
            </a:r>
            <a:r>
              <a:rPr lang="en-US" altLang="en-US" sz="1800"/>
              <a:t>  </a:t>
            </a:r>
            <a:r>
              <a:rPr lang="fa-IR" altLang="en-US" sz="1800"/>
              <a:t> </a:t>
            </a:r>
            <a:r>
              <a:rPr lang="ar-SA" altLang="en-US" sz="1800"/>
              <a:t>کاملاً روشن خواهد بود. با  فرض اينکه اندازه ترانزیستور</a:t>
            </a:r>
            <a:r>
              <a:rPr lang="fa-IR" altLang="en-US" sz="1800"/>
              <a:t> به درستي انتخاب شده باشد، خروجي يک ولتاژ پايين خواهد بود. </a:t>
            </a:r>
          </a:p>
          <a:p>
            <a:pPr algn="r" rtl="1" eaLnBrk="1" hangingPunct="1">
              <a:buFont typeface="Wingdings" panose="05000000000000000000" pitchFamily="2" charset="2"/>
              <a:buNone/>
            </a:pPr>
            <a:r>
              <a:rPr lang="fa-IR" altLang="en-US" sz="1800"/>
              <a:t>بنابراين </a:t>
            </a:r>
            <a:r>
              <a:rPr lang="en-US" altLang="en-US" sz="1800"/>
              <a:t>Q</a:t>
            </a:r>
            <a:r>
              <a:rPr lang="en-US" altLang="en-US" sz="1800" baseline="-25000"/>
              <a:t>2</a:t>
            </a:r>
            <a:r>
              <a:rPr lang="fa-IR" altLang="en-US" sz="1800"/>
              <a:t> در ناحیه  فعال و مانند يک منبع جريان عمل خواهد کرد</a:t>
            </a:r>
          </a:p>
          <a:p>
            <a:pPr algn="r" rtl="1" eaLnBrk="1" hangingPunct="1">
              <a:buFont typeface="Wingdings" panose="05000000000000000000" pitchFamily="2" charset="2"/>
              <a:buNone/>
            </a:pPr>
            <a:endParaRPr lang="fa-IR" altLang="en-US" sz="1800"/>
          </a:p>
          <a:p>
            <a:pPr algn="r" rtl="1" eaLnBrk="1" hangingPunct="1">
              <a:buFont typeface="Wingdings" panose="05000000000000000000" pitchFamily="2" charset="2"/>
              <a:buNone/>
            </a:pPr>
            <a:endParaRPr lang="fa-IR" altLang="en-US" sz="1800"/>
          </a:p>
          <a:p>
            <a:pPr algn="r" rtl="1" eaLnBrk="1" hangingPunct="1">
              <a:buFont typeface="Wingdings" panose="05000000000000000000" pitchFamily="2" charset="2"/>
              <a:buNone/>
            </a:pPr>
            <a:r>
              <a:rPr lang="fa-IR" altLang="en-US" sz="1800"/>
              <a:t>همچنين، چون</a:t>
            </a:r>
            <a:r>
              <a:rPr lang="en-US" altLang="en-US" sz="1800"/>
              <a:t>V</a:t>
            </a:r>
            <a:r>
              <a:rPr lang="en-US" altLang="en-US" sz="1800" baseline="-25000"/>
              <a:t>out </a:t>
            </a:r>
            <a:r>
              <a:rPr lang="fa-IR" altLang="en-US" sz="1800"/>
              <a:t>کوچک است، </a:t>
            </a:r>
            <a:r>
              <a:rPr lang="en-US" altLang="en-US" sz="1800"/>
              <a:t> V</a:t>
            </a:r>
            <a:r>
              <a:rPr lang="en-US" altLang="en-US" sz="1800" baseline="-25000"/>
              <a:t>DS-1</a:t>
            </a:r>
            <a:r>
              <a:rPr lang="fa-IR" altLang="en-US" sz="1800"/>
              <a:t>بسيار کوچکي داريم (به عبارت ديگر بسيار کمتر از ولتاژ گيت موثرش، که </a:t>
            </a:r>
            <a:r>
              <a:rPr lang="en-US" altLang="en-US" sz="1800"/>
              <a:t>V</a:t>
            </a:r>
            <a:r>
              <a:rPr lang="en-US" altLang="en-US" sz="1800" baseline="-25000"/>
              <a:t>GS-1 </a:t>
            </a:r>
            <a:r>
              <a:rPr lang="en-US" altLang="en-US" sz="1800"/>
              <a:t>– V</a:t>
            </a:r>
            <a:r>
              <a:rPr lang="en-US" altLang="en-US" sz="1800" baseline="-25000"/>
              <a:t>tn</a:t>
            </a:r>
            <a:r>
              <a:rPr lang="fa-IR" altLang="en-US" sz="1800"/>
              <a:t> يا </a:t>
            </a:r>
            <a:r>
              <a:rPr lang="en-US" altLang="en-US" sz="1800"/>
              <a:t>2.5 V</a:t>
            </a:r>
            <a:r>
              <a:rPr lang="fa-IR" altLang="en-US" sz="1800"/>
              <a:t> است) و </a:t>
            </a:r>
            <a:r>
              <a:rPr lang="en-US" altLang="en-US" sz="1800"/>
              <a:t>Q</a:t>
            </a:r>
            <a:r>
              <a:rPr lang="en-US" altLang="en-US" sz="1800" baseline="-25000"/>
              <a:t>1</a:t>
            </a:r>
            <a:r>
              <a:rPr lang="en-US" altLang="en-US" sz="1800"/>
              <a:t> </a:t>
            </a:r>
            <a:r>
              <a:rPr lang="fa-IR" altLang="en-US" sz="1800"/>
              <a:t>شدیداً در ناحیه خطی است. بنابراين مي توان </a:t>
            </a:r>
            <a:r>
              <a:rPr lang="en-US" altLang="en-US" sz="1800"/>
              <a:t>Q</a:t>
            </a:r>
            <a:r>
              <a:rPr lang="en-US" altLang="en-US" sz="1800" baseline="-25000"/>
              <a:t>1</a:t>
            </a:r>
            <a:r>
              <a:rPr lang="fa-IR" altLang="en-US" sz="1800"/>
              <a:t> را با مقاومتي به اندازه زير تقريب زد.</a:t>
            </a:r>
          </a:p>
          <a:p>
            <a:pPr algn="r" rtl="1" eaLnBrk="1" hangingPunct="1">
              <a:buFont typeface="Wingdings" panose="05000000000000000000" pitchFamily="2" charset="2"/>
              <a:buNone/>
            </a:pPr>
            <a:endParaRPr lang="fa-IR" altLang="en-US" sz="1800"/>
          </a:p>
          <a:p>
            <a:pPr algn="r" rtl="1" eaLnBrk="1" hangingPunct="1">
              <a:buFont typeface="Wingdings" panose="05000000000000000000" pitchFamily="2" charset="2"/>
              <a:buNone/>
            </a:pPr>
            <a:r>
              <a:rPr lang="fa-IR" altLang="en-US" sz="1800"/>
              <a:t>بنابراين </a:t>
            </a:r>
            <a:endParaRPr lang="en-US" altLang="en-US" sz="1800"/>
          </a:p>
          <a:p>
            <a:pPr algn="r" rtl="1" eaLnBrk="1" hangingPunct="1">
              <a:buFont typeface="Wingdings" panose="05000000000000000000" pitchFamily="2" charset="2"/>
              <a:buNone/>
            </a:pPr>
            <a:endParaRPr lang="en-US" altLang="en-US" sz="1800"/>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r="47221"/>
          <a:stretch>
            <a:fillRect/>
          </a:stretch>
        </p:blipFill>
        <p:spPr bwMode="auto">
          <a:xfrm>
            <a:off x="762000" y="2286000"/>
            <a:ext cx="2895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6"/>
          <p:cNvPicPr>
            <a:picLocks noChangeAspect="1" noChangeArrowheads="1"/>
          </p:cNvPicPr>
          <p:nvPr/>
        </p:nvPicPr>
        <p:blipFill>
          <a:blip r:embed="rId4">
            <a:extLst>
              <a:ext uri="{28A0092B-C50C-407E-A947-70E740481C1C}">
                <a14:useLocalDpi xmlns:a14="http://schemas.microsoft.com/office/drawing/2010/main" val="0"/>
              </a:ext>
            </a:extLst>
          </a:blip>
          <a:srcRect r="41417" b="-7584"/>
          <a:stretch>
            <a:fillRect/>
          </a:stretch>
        </p:blipFill>
        <p:spPr bwMode="auto">
          <a:xfrm>
            <a:off x="914400" y="3733800"/>
            <a:ext cx="266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7"/>
          <p:cNvPicPr>
            <a:picLocks noChangeAspect="1" noChangeArrowheads="1"/>
          </p:cNvPicPr>
          <p:nvPr/>
        </p:nvPicPr>
        <p:blipFill>
          <a:blip r:embed="rId5">
            <a:extLst>
              <a:ext uri="{28A0092B-C50C-407E-A947-70E740481C1C}">
                <a14:useLocalDpi xmlns:a14="http://schemas.microsoft.com/office/drawing/2010/main" val="0"/>
              </a:ext>
            </a:extLst>
          </a:blip>
          <a:srcRect r="27779"/>
          <a:stretch>
            <a:fillRect/>
          </a:stretch>
        </p:blipFill>
        <p:spPr bwMode="auto">
          <a:xfrm>
            <a:off x="3276600" y="4648200"/>
            <a:ext cx="426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05B08111-800F-4B18-ACF1-3E3B418AB59A}"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13</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b="1"/>
              <a:t>ولتاژپايين خروجي (</a:t>
            </a:r>
            <a:r>
              <a:rPr lang="en-US" altLang="en-US" sz="2800" b="1"/>
              <a:t>V</a:t>
            </a:r>
            <a:r>
              <a:rPr lang="en-US" altLang="en-US" sz="2800" b="1" baseline="-25000"/>
              <a:t>OL</a:t>
            </a:r>
            <a:r>
              <a:rPr lang="ar-SA" altLang="en-US" sz="2800" b="1"/>
              <a:t>)</a:t>
            </a:r>
            <a:endParaRPr lang="en-US" altLang="en-US" sz="2800"/>
          </a:p>
        </p:txBody>
      </p:sp>
      <p:sp>
        <p:nvSpPr>
          <p:cNvPr id="27651" name="Rectangle 3"/>
          <p:cNvSpPr>
            <a:spLocks noGrp="1" noChangeArrowheads="1"/>
          </p:cNvSpPr>
          <p:nvPr>
            <p:ph type="body" idx="1"/>
          </p:nvPr>
        </p:nvSpPr>
        <p:spPr>
          <a:xfrm>
            <a:off x="914400" y="1371600"/>
            <a:ext cx="7556500" cy="4491038"/>
          </a:xfrm>
          <a:noFill/>
        </p:spPr>
        <p:txBody>
          <a:bodyPr lIns="92075" tIns="46038" rIns="92075" bIns="46038"/>
          <a:lstStyle/>
          <a:p>
            <a:pPr algn="r" rtl="1">
              <a:buFont typeface="Wingdings" panose="05000000000000000000" pitchFamily="2" charset="2"/>
              <a:buNone/>
            </a:pPr>
            <a:r>
              <a:rPr lang="fa-IR" altLang="en-US" sz="1800"/>
              <a:t>مثال:</a:t>
            </a:r>
          </a:p>
          <a:p>
            <a:pPr algn="r" rtl="1">
              <a:buFont typeface="Wingdings" panose="05000000000000000000" pitchFamily="2" charset="2"/>
              <a:buNone/>
            </a:pPr>
            <a:r>
              <a:rPr lang="fa-IR" altLang="en-US" sz="1800"/>
              <a:t>با استفاده از پارامترهاي مثال قبل، </a:t>
            </a:r>
            <a:r>
              <a:rPr lang="en-US" altLang="en-US" sz="1800"/>
              <a:t> V</a:t>
            </a:r>
            <a:r>
              <a:rPr lang="en-US" altLang="en-US" sz="1800" baseline="-25000"/>
              <a:t>OL</a:t>
            </a:r>
            <a:r>
              <a:rPr lang="fa-IR" altLang="en-US" sz="1800"/>
              <a:t>و حاشيه هاي نويز معکوس کننده شبه </a:t>
            </a:r>
            <a:r>
              <a:rPr lang="en-US" altLang="en-US" sz="1800"/>
              <a:t>NMOS</a:t>
            </a:r>
            <a:r>
              <a:rPr lang="fa-IR" altLang="en-US" sz="1800"/>
              <a:t> را محاسبه کنيد.</a:t>
            </a:r>
            <a:endParaRPr lang="en-US" altLang="en-US" sz="1800"/>
          </a:p>
          <a:p>
            <a:pPr algn="r" rtl="1">
              <a:buFont typeface="Wingdings" panose="05000000000000000000" pitchFamily="2" charset="2"/>
              <a:buNone/>
            </a:pPr>
            <a:r>
              <a:rPr lang="fa-IR" altLang="en-US" sz="1800"/>
              <a:t>پاسخ: </a:t>
            </a:r>
          </a:p>
          <a:p>
            <a:pPr algn="r" rtl="1">
              <a:buFont typeface="Wingdings" panose="05000000000000000000" pitchFamily="2" charset="2"/>
              <a:buNone/>
            </a:pPr>
            <a:endParaRPr lang="fa-IR" altLang="en-US" sz="1800"/>
          </a:p>
          <a:p>
            <a:pPr algn="r" rtl="1">
              <a:buFont typeface="Wingdings" panose="05000000000000000000" pitchFamily="2" charset="2"/>
              <a:buNone/>
            </a:pPr>
            <a:endParaRPr lang="fa-IR" altLang="en-US" sz="1800"/>
          </a:p>
          <a:p>
            <a:pPr algn="r" rtl="1">
              <a:buFont typeface="Wingdings" panose="05000000000000000000" pitchFamily="2" charset="2"/>
              <a:buNone/>
            </a:pPr>
            <a:r>
              <a:rPr lang="fa-IR" altLang="en-US" sz="1800"/>
              <a:t>از مثال قبل داريم </a:t>
            </a:r>
            <a:r>
              <a:rPr lang="en-US" altLang="en-US" sz="1800"/>
              <a:t>V</a:t>
            </a:r>
            <a:r>
              <a:rPr lang="en-US" altLang="en-US" sz="1800" baseline="-25000"/>
              <a:t>th</a:t>
            </a:r>
            <a:r>
              <a:rPr lang="en-US" altLang="en-US" sz="1800"/>
              <a:t> = 1.32 V</a:t>
            </a:r>
            <a:r>
              <a:rPr lang="fa-IR" altLang="en-US" sz="1800"/>
              <a:t>، و از بخش قبلي داريم</a:t>
            </a:r>
            <a:r>
              <a:rPr lang="en-US" altLang="en-US" sz="1800"/>
              <a:t> .V</a:t>
            </a:r>
            <a:r>
              <a:rPr lang="en-US" altLang="en-US" sz="1800" baseline="-25000"/>
              <a:t>OH</a:t>
            </a:r>
            <a:r>
              <a:rPr lang="en-US" altLang="en-US" sz="1800"/>
              <a:t> = 3.3 V</a:t>
            </a:r>
            <a:r>
              <a:rPr lang="fa-IR" altLang="en-US" sz="1800"/>
              <a:t>به اين ترتيب،</a:t>
            </a:r>
            <a:r>
              <a:rPr lang="en-US" altLang="en-US" sz="1800"/>
              <a:t>        NM</a:t>
            </a:r>
            <a:r>
              <a:rPr lang="en-US" altLang="en-US" sz="1800" baseline="-25000"/>
              <a:t>H</a:t>
            </a:r>
            <a:r>
              <a:rPr lang="en-US" altLang="en-US" sz="1800"/>
              <a:t> = V</a:t>
            </a:r>
            <a:r>
              <a:rPr lang="en-US" altLang="en-US" sz="1800" baseline="-25000"/>
              <a:t>OH</a:t>
            </a:r>
            <a:r>
              <a:rPr lang="en-US" altLang="en-US" sz="1800"/>
              <a:t> – V</a:t>
            </a:r>
            <a:r>
              <a:rPr lang="en-US" altLang="en-US" sz="1800" baseline="-25000"/>
              <a:t>th</a:t>
            </a:r>
            <a:r>
              <a:rPr lang="en-US" altLang="en-US" sz="1800"/>
              <a:t> = 1.98 V</a:t>
            </a:r>
            <a:r>
              <a:rPr lang="fa-IR" altLang="en-US" sz="1800"/>
              <a:t> و </a:t>
            </a:r>
            <a:r>
              <a:rPr lang="en-US" altLang="en-US" sz="1800"/>
              <a:t>NM</a:t>
            </a:r>
            <a:r>
              <a:rPr lang="en-US" altLang="en-US" sz="1800" baseline="-25000"/>
              <a:t>L</a:t>
            </a:r>
            <a:r>
              <a:rPr lang="en-US" altLang="en-US" sz="1800"/>
              <a:t> = V</a:t>
            </a:r>
            <a:r>
              <a:rPr lang="en-US" altLang="en-US" sz="1800" baseline="-25000"/>
              <a:t>th</a:t>
            </a:r>
            <a:r>
              <a:rPr lang="en-US" altLang="en-US" sz="1800"/>
              <a:t> – V</a:t>
            </a:r>
            <a:r>
              <a:rPr lang="en-US" altLang="en-US" sz="1800" baseline="-25000"/>
              <a:t>OL</a:t>
            </a:r>
            <a:r>
              <a:rPr lang="en-US" altLang="en-US" sz="1800"/>
              <a:t> = 1.27 V</a:t>
            </a:r>
            <a:r>
              <a:rPr lang="fa-IR" altLang="en-US" sz="1800"/>
              <a:t>.</a:t>
            </a:r>
          </a:p>
          <a:p>
            <a:pPr algn="r" rtl="1">
              <a:buFont typeface="Wingdings" panose="05000000000000000000" pitchFamily="2" charset="2"/>
              <a:buNone/>
            </a:pPr>
            <a:r>
              <a:rPr lang="fa-IR" altLang="en-US" sz="1800"/>
              <a:t> </a:t>
            </a:r>
            <a:endParaRPr lang="en-US" altLang="en-US" sz="1800"/>
          </a:p>
          <a:p>
            <a:pPr algn="r" rtl="1" eaLnBrk="1" hangingPunct="1">
              <a:buFont typeface="Wingdings" panose="05000000000000000000" pitchFamily="2" charset="2"/>
              <a:buNone/>
            </a:pPr>
            <a:endParaRPr lang="en-US" altLang="en-US" sz="1800"/>
          </a:p>
        </p:txBody>
      </p:sp>
      <p:pic>
        <p:nvPicPr>
          <p:cNvPr id="27652" name="Picture 8"/>
          <p:cNvPicPr>
            <a:picLocks noChangeAspect="1" noChangeArrowheads="1"/>
          </p:cNvPicPr>
          <p:nvPr/>
        </p:nvPicPr>
        <p:blipFill>
          <a:blip r:embed="rId3">
            <a:extLst>
              <a:ext uri="{28A0092B-C50C-407E-A947-70E740481C1C}">
                <a14:useLocalDpi xmlns:a14="http://schemas.microsoft.com/office/drawing/2010/main" val="0"/>
              </a:ext>
            </a:extLst>
          </a:blip>
          <a:srcRect r="36111"/>
          <a:stretch>
            <a:fillRect/>
          </a:stretch>
        </p:blipFill>
        <p:spPr bwMode="auto">
          <a:xfrm>
            <a:off x="914400" y="2514600"/>
            <a:ext cx="3505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E247DAA4-90CD-4320-9E7E-7BB2C0A351A1}"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14</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0" y="457200"/>
            <a:ext cx="4343400" cy="609600"/>
          </a:xfrm>
          <a:effectLst>
            <a:outerShdw dist="17961" dir="18900000" algn="ctr" rotWithShape="0">
              <a:schemeClr val="tx1"/>
            </a:outerShdw>
          </a:effectLst>
        </p:spPr>
        <p:txBody>
          <a:bodyPr lIns="92075" tIns="46038" rIns="92075" bIns="46038"/>
          <a:lstStyle/>
          <a:p>
            <a:pPr algn="ctr" rtl="1"/>
            <a:r>
              <a:rPr lang="ar-SA" altLang="en-US" sz="2800" b="1"/>
              <a:t>پاسخ گذرا </a:t>
            </a:r>
            <a:endParaRPr lang="en-US" altLang="en-US" sz="2800"/>
          </a:p>
        </p:txBody>
      </p:sp>
      <p:sp>
        <p:nvSpPr>
          <p:cNvPr id="29699" name="Rectangle 3"/>
          <p:cNvSpPr>
            <a:spLocks noGrp="1" noChangeArrowheads="1"/>
          </p:cNvSpPr>
          <p:nvPr>
            <p:ph type="body" idx="1"/>
          </p:nvPr>
        </p:nvSpPr>
        <p:spPr>
          <a:xfrm>
            <a:off x="457200" y="1066800"/>
            <a:ext cx="8245475" cy="4491038"/>
          </a:xfrm>
          <a:noFill/>
        </p:spPr>
        <p:txBody>
          <a:bodyPr lIns="92075" tIns="46038" rIns="92075" bIns="46038"/>
          <a:lstStyle/>
          <a:p>
            <a:pPr algn="r" rtl="1"/>
            <a:r>
              <a:rPr lang="ar-SA" altLang="en-US" sz="2000" dirty="0"/>
              <a:t>سرعت گيت محدود است زيرا ترانزيستورها فقط مي توانند مقدار محدودي جريان شارژ يا دشارژ خازن هاي پارازيتي </a:t>
            </a:r>
            <a:r>
              <a:rPr lang="fa-IR" altLang="en-US" sz="2000" dirty="0"/>
              <a:t>را تأمين کنند.</a:t>
            </a:r>
          </a:p>
          <a:p>
            <a:pPr algn="r" rtl="1"/>
            <a:r>
              <a:rPr lang="fa-IR" altLang="en-US" sz="2000" dirty="0"/>
              <a:t> </a:t>
            </a:r>
            <a:r>
              <a:rPr lang="ar-SA" altLang="en-US" sz="2000" dirty="0"/>
              <a:t>خازن </a:t>
            </a:r>
            <a:r>
              <a:rPr lang="fa-IR" altLang="en-US" sz="2000" dirty="0"/>
              <a:t>پارازيتي از سه جزء تشکيل شده است:</a:t>
            </a:r>
          </a:p>
          <a:p>
            <a:pPr lvl="1" algn="r" rtl="1"/>
            <a:r>
              <a:rPr lang="fa-IR" altLang="en-US" sz="1600" dirty="0"/>
              <a:t> </a:t>
            </a:r>
            <a:r>
              <a:rPr lang="ar-SA" altLang="en-US" sz="1600" dirty="0"/>
              <a:t>خازن </a:t>
            </a:r>
            <a:r>
              <a:rPr lang="fa-IR" altLang="en-US" sz="1600" dirty="0"/>
              <a:t>ورودي گيت هايي که با خروجي تحريک شده اند</a:t>
            </a:r>
          </a:p>
          <a:p>
            <a:pPr lvl="1" algn="r" rtl="1"/>
            <a:r>
              <a:rPr lang="fa-IR" altLang="en-US" sz="1600" dirty="0"/>
              <a:t> </a:t>
            </a:r>
            <a:r>
              <a:rPr lang="ar-SA" altLang="en-US" sz="1600" dirty="0"/>
              <a:t>خازن </a:t>
            </a:r>
            <a:r>
              <a:rPr lang="fa-IR" altLang="en-US" sz="1600" dirty="0"/>
              <a:t>ناشي از اتصالات میانی</a:t>
            </a:r>
          </a:p>
          <a:p>
            <a:pPr lvl="1" algn="r" rtl="1"/>
            <a:r>
              <a:rPr lang="ar-SA" altLang="en-US" sz="1600" dirty="0"/>
              <a:t>خازن </a:t>
            </a:r>
            <a:r>
              <a:rPr lang="fa-IR" altLang="en-US" sz="1600" dirty="0"/>
              <a:t>ناشي از نقاط اتصال بایاس معکوس در گره خروجي گيت</a:t>
            </a:r>
          </a:p>
          <a:p>
            <a:pPr algn="r" rtl="1"/>
            <a:r>
              <a:rPr lang="fa-IR" altLang="en-US" sz="2000" dirty="0"/>
              <a:t>عوامل تأخير دیگری نیز وجود دارد مربوط به تغییر وضعیت گره هاي داخلي گيت قبل از اينکه خروجي بتواند تغيير وضعيت دهد. </a:t>
            </a:r>
            <a:endParaRPr lang="en-US" altLang="en-US" sz="2000" dirty="0"/>
          </a:p>
          <a:p>
            <a:pPr algn="r" rtl="1"/>
            <a:r>
              <a:rPr lang="fa-IR" altLang="en-US" sz="2000" dirty="0"/>
              <a:t>اغلب زماني که یک گيت فقط چند گيت ديگر را تحريک مي کند، خازن نقاط اتصال در گره خروجي می تواند مؤلفه غالب باشد و اين خازن به شدت غير خطي است. تخمین اندازه آن نیز در زمان طراحي مشکل است زيرا مساحت نقاط اتصال، قبل از آن که چینش انجام شده باشد، مشخص نمي شود و تنها مي توان برآوردی از آن ارائه کرد. به اين دلايل، بسيار مهم است که طراح تضمين کند که مدارهاي مجتمع، صرف نظر از اطلاع دقيق از تأخير هاي گيت، کاربردي باشند. همچنين بهتر است که طراح بر چینش مدار نظارت داشته باشد تا مطمئن شود که مساحت اتصال گره هاي بحراني حداقل باشند.</a:t>
            </a:r>
            <a:endParaRPr lang="en-US" altLang="en-US" sz="2000"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D44EDC8B-5938-4C50-8A69-03BA2D4EEE15}"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15</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زمان صعود</a:t>
            </a:r>
            <a:endParaRPr lang="en-US" altLang="en-US" sz="2800" b="1"/>
          </a:p>
        </p:txBody>
      </p:sp>
      <p:sp>
        <p:nvSpPr>
          <p:cNvPr id="31747" name="Rectangle 3"/>
          <p:cNvSpPr>
            <a:spLocks noGrp="1" noChangeArrowheads="1"/>
          </p:cNvSpPr>
          <p:nvPr>
            <p:ph type="body" idx="1"/>
          </p:nvPr>
        </p:nvSpPr>
        <p:spPr>
          <a:xfrm>
            <a:off x="952500" y="1022350"/>
            <a:ext cx="7556500" cy="4491038"/>
          </a:xfrm>
          <a:noFill/>
        </p:spPr>
        <p:txBody>
          <a:bodyPr lIns="92075" tIns="46038" rIns="92075" bIns="46038"/>
          <a:lstStyle/>
          <a:p>
            <a:pPr algn="r" rtl="1"/>
            <a:r>
              <a:rPr lang="fa-IR" altLang="en-US" sz="2000"/>
              <a:t>زمان را از نقطه اي که ورودي وارد مرحله تغيير از 1 به 0 مي شود تا زماني که خروجي به 70 % تغيير، يعني حدوداً </a:t>
            </a:r>
            <a:r>
              <a:rPr lang="en-US" altLang="en-US" sz="2000"/>
              <a:t>2.3 v</a:t>
            </a:r>
            <a:r>
              <a:rPr lang="fa-IR" altLang="en-US" sz="2000"/>
              <a:t>، مي رسد محاسبه مي کنيم. </a:t>
            </a:r>
          </a:p>
          <a:p>
            <a:pPr algn="r" rtl="1"/>
            <a:r>
              <a:rPr lang="fa-IR" altLang="en-US" sz="2000"/>
              <a:t> در طي 70% زمان صعود، </a:t>
            </a:r>
            <a:r>
              <a:rPr lang="en-US" altLang="en-US" sz="2000"/>
              <a:t>Q</a:t>
            </a:r>
            <a:r>
              <a:rPr lang="en-US" altLang="en-US" sz="2000" baseline="-25000"/>
              <a:t>1</a:t>
            </a:r>
            <a:r>
              <a:rPr lang="fa-IR" altLang="en-US" sz="2000" baseline="-25000"/>
              <a:t>  </a:t>
            </a:r>
            <a:r>
              <a:rPr lang="fa-IR" altLang="en-US" sz="2000"/>
              <a:t>قطع مي شود و به اين ترتيب از آن صرف نظر مي شود. در ابتدا </a:t>
            </a:r>
            <a:r>
              <a:rPr lang="en-US" altLang="en-US" sz="2000"/>
              <a:t>Q</a:t>
            </a:r>
            <a:r>
              <a:rPr lang="en-US" altLang="en-US" sz="2000" baseline="-25000"/>
              <a:t>2</a:t>
            </a:r>
            <a:r>
              <a:rPr lang="fa-IR" altLang="en-US" sz="2000"/>
              <a:t> در ناحيه فعال است و جريان آن تقريباً برابر است با:</a:t>
            </a:r>
            <a:endParaRPr lang="en-US" altLang="en-US" sz="2000"/>
          </a:p>
          <a:p>
            <a:pPr algn="r" rtl="1"/>
            <a:r>
              <a:rPr lang="fa-IR" altLang="en-US" sz="2000"/>
              <a:t> </a:t>
            </a:r>
          </a:p>
          <a:p>
            <a:pPr algn="r" rtl="1"/>
            <a:endParaRPr lang="fa-IR" altLang="en-US" sz="2000"/>
          </a:p>
          <a:p>
            <a:pPr algn="r" rtl="1"/>
            <a:r>
              <a:rPr lang="ar-SA" altLang="en-US" sz="2000"/>
              <a:t>اين مسئله تا زماني که ولتاژ دو سوي </a:t>
            </a:r>
            <a:r>
              <a:rPr lang="en-US" altLang="en-US" sz="2000"/>
              <a:t>Q</a:t>
            </a:r>
            <a:r>
              <a:rPr lang="en-US" altLang="en-US" sz="2000" baseline="-25000"/>
              <a:t>2</a:t>
            </a:r>
            <a:r>
              <a:rPr lang="ar-SA" altLang="en-US" sz="2000"/>
              <a:t> به </a:t>
            </a:r>
            <a:r>
              <a:rPr lang="en-US" altLang="en-US" sz="2000"/>
              <a:t>V</a:t>
            </a:r>
            <a:r>
              <a:rPr lang="en-US" altLang="en-US" sz="2000" baseline="-25000"/>
              <a:t>eff-2 </a:t>
            </a:r>
            <a:r>
              <a:rPr lang="en-US" altLang="en-US" sz="2000"/>
              <a:t>= 0.75 V</a:t>
            </a:r>
            <a:r>
              <a:rPr lang="ar-SA" altLang="en-US" sz="2000"/>
              <a:t> يا معادل آن يعني زماني که به </a:t>
            </a:r>
            <a:r>
              <a:rPr lang="en-US" altLang="en-US" sz="2000"/>
              <a:t>V</a:t>
            </a:r>
            <a:r>
              <a:rPr lang="en-US" altLang="en-US" sz="2000" baseline="-25000"/>
              <a:t>out</a:t>
            </a:r>
            <a:r>
              <a:rPr lang="en-US" altLang="en-US" sz="2000"/>
              <a:t>= 2.55 V </a:t>
            </a:r>
            <a:r>
              <a:rPr lang="fa-IR" altLang="en-US" sz="2000"/>
              <a:t>برسد، </a:t>
            </a:r>
            <a:r>
              <a:rPr lang="ar-SA" altLang="en-US" sz="2000"/>
              <a:t>صادق خواهد بود.</a:t>
            </a:r>
            <a:endParaRPr lang="fa-IR" altLang="en-US" sz="2000"/>
          </a:p>
          <a:p>
            <a:pPr algn="r" rtl="1"/>
            <a:r>
              <a:rPr lang="ar-SA" altLang="en-US" sz="2000"/>
              <a:t> چون خروجي بايد به </a:t>
            </a:r>
            <a:r>
              <a:rPr lang="en-US" altLang="en-US" sz="2000"/>
              <a:t>2.3 V</a:t>
            </a:r>
            <a:r>
              <a:rPr lang="ar-SA" altLang="en-US" sz="2000"/>
              <a:t> برسد تا از تغيير </a:t>
            </a:r>
            <a:r>
              <a:rPr lang="en-US" altLang="en-US" sz="2000"/>
              <a:t>70</a:t>
            </a:r>
            <a:r>
              <a:rPr lang="fa-IR" altLang="en-US" sz="2000"/>
              <a:t>% بگذرد، ترانزيستور </a:t>
            </a:r>
            <a:r>
              <a:rPr lang="en-US" altLang="en-US" sz="2000"/>
              <a:t>Q</a:t>
            </a:r>
            <a:r>
              <a:rPr lang="en-US" altLang="en-US" sz="2000" baseline="-25000"/>
              <a:t>2</a:t>
            </a:r>
            <a:r>
              <a:rPr lang="fa-IR" altLang="en-US" sz="2000"/>
              <a:t> در طي زمان صعود </a:t>
            </a:r>
            <a:r>
              <a:rPr lang="en-US" altLang="en-US" sz="2000"/>
              <a:t>70</a:t>
            </a:r>
            <a:r>
              <a:rPr lang="fa-IR" altLang="en-US" sz="2000"/>
              <a:t>% در ناحیه  فعال باقي خواهد ماند. بنابراين </a:t>
            </a:r>
            <a:r>
              <a:rPr lang="en-US" altLang="en-US" sz="2000"/>
              <a:t>I</a:t>
            </a:r>
            <a:r>
              <a:rPr lang="en-US" altLang="en-US" sz="2000" baseline="-25000"/>
              <a:t>D-2</a:t>
            </a:r>
            <a:r>
              <a:rPr lang="fa-IR" altLang="en-US" sz="2000"/>
              <a:t> در مقدار بالا ثابت باقي خواهد ماند. بنابراین رابطه (4-24) را داريم</a:t>
            </a:r>
            <a:r>
              <a:rPr lang="ar-SA" altLang="en-US" sz="2000"/>
              <a:t> که در آن </a:t>
            </a:r>
            <a:r>
              <a:rPr lang="en-US" altLang="en-US" sz="2000"/>
              <a:t>C</a:t>
            </a:r>
            <a:r>
              <a:rPr lang="en-US" altLang="en-US" sz="2000" baseline="-25000"/>
              <a:t>L</a:t>
            </a:r>
            <a:r>
              <a:rPr lang="en-US" altLang="en-US" sz="2000"/>
              <a:t> </a:t>
            </a:r>
            <a:r>
              <a:rPr lang="ar-SA" altLang="en-US" sz="2000"/>
              <a:t>خازن بار کل بر حسب فاراد است</a:t>
            </a:r>
            <a:endParaRPr lang="en-US" altLang="en-US" sz="2000"/>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r="23611"/>
          <a:stretch>
            <a:fillRect/>
          </a:stretch>
        </p:blipFill>
        <p:spPr bwMode="auto">
          <a:xfrm>
            <a:off x="249238" y="2362200"/>
            <a:ext cx="46831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r="22221"/>
          <a:stretch>
            <a:fillRect/>
          </a:stretch>
        </p:blipFill>
        <p:spPr bwMode="auto">
          <a:xfrm>
            <a:off x="457200" y="5257800"/>
            <a:ext cx="48879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ChangeAspect="1" noChangeArrowheads="1"/>
          </p:cNvPicPr>
          <p:nvPr/>
        </p:nvPicPr>
        <p:blipFill>
          <a:blip r:embed="rId5">
            <a:extLst>
              <a:ext uri="{28A0092B-C50C-407E-A947-70E740481C1C}">
                <a14:useLocalDpi xmlns:a14="http://schemas.microsoft.com/office/drawing/2010/main" val="0"/>
              </a:ext>
            </a:extLst>
          </a:blip>
          <a:srcRect l="34615" t="15514" r="30769"/>
          <a:stretch>
            <a:fillRect/>
          </a:stretch>
        </p:blipFill>
        <p:spPr bwMode="auto">
          <a:xfrm>
            <a:off x="6781800" y="4783138"/>
            <a:ext cx="11430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4"/>
          <p:cNvPicPr>
            <a:picLocks noChangeAspect="1" noChangeArrowheads="1"/>
          </p:cNvPicPr>
          <p:nvPr/>
        </p:nvPicPr>
        <p:blipFill>
          <a:blip r:embed="rId6">
            <a:extLst>
              <a:ext uri="{28A0092B-C50C-407E-A947-70E740481C1C}">
                <a14:useLocalDpi xmlns:a14="http://schemas.microsoft.com/office/drawing/2010/main" val="0"/>
              </a:ext>
            </a:extLst>
          </a:blip>
          <a:srcRect r="73222"/>
          <a:stretch>
            <a:fillRect/>
          </a:stretch>
        </p:blipFill>
        <p:spPr bwMode="auto">
          <a:xfrm>
            <a:off x="304800" y="4684713"/>
            <a:ext cx="12192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C24714E7-EC83-44D4-A19A-C836D485779E}"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16</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زمان صعود</a:t>
            </a:r>
            <a:endParaRPr lang="en-US" altLang="en-US" sz="2800" b="1"/>
          </a:p>
        </p:txBody>
      </p:sp>
      <p:sp>
        <p:nvSpPr>
          <p:cNvPr id="33795" name="Rectangle 3"/>
          <p:cNvSpPr>
            <a:spLocks noGrp="1" noChangeArrowheads="1"/>
          </p:cNvSpPr>
          <p:nvPr>
            <p:ph type="body" idx="1"/>
          </p:nvPr>
        </p:nvSpPr>
        <p:spPr>
          <a:xfrm>
            <a:off x="450850" y="1295400"/>
            <a:ext cx="8470900" cy="4491038"/>
          </a:xfrm>
          <a:noFill/>
        </p:spPr>
        <p:txBody>
          <a:bodyPr lIns="92075" tIns="46038" rIns="92075" bIns="46038"/>
          <a:lstStyle/>
          <a:p>
            <a:pPr algn="r" rtl="1"/>
            <a:r>
              <a:rPr lang="fa-IR" altLang="en-US" sz="2400" b="1"/>
              <a:t>مثال</a:t>
            </a:r>
          </a:p>
          <a:p>
            <a:pPr algn="r" rtl="1"/>
            <a:endParaRPr lang="fa-IR" altLang="en-US" sz="2400"/>
          </a:p>
          <a:p>
            <a:pPr algn="r" rtl="1"/>
            <a:r>
              <a:rPr lang="fa-IR" altLang="en-US" sz="2400"/>
              <a:t>زمان تقريبي صعود معکوس کننده شبه </a:t>
            </a:r>
            <a:r>
              <a:rPr lang="en-US" altLang="en-US" sz="2400"/>
              <a:t>NMOS</a:t>
            </a:r>
            <a:r>
              <a:rPr lang="fa-IR" altLang="en-US" sz="2400"/>
              <a:t> شکل قبل به ازاء </a:t>
            </a:r>
            <a:r>
              <a:rPr lang="en-US" altLang="en-US" sz="2400"/>
              <a:t>C</a:t>
            </a:r>
            <a:r>
              <a:rPr lang="en-US" altLang="en-US" sz="2400" baseline="-25000"/>
              <a:t>L</a:t>
            </a:r>
            <a:r>
              <a:rPr lang="en-US" altLang="en-US" sz="2400"/>
              <a:t>=0.2 pF</a:t>
            </a:r>
            <a:r>
              <a:rPr lang="fa-IR" altLang="en-US" sz="2400"/>
              <a:t> </a:t>
            </a:r>
          </a:p>
          <a:p>
            <a:pPr algn="r" rtl="1">
              <a:buFont typeface="Wingdings" panose="05000000000000000000" pitchFamily="2" charset="2"/>
              <a:buNone/>
            </a:pPr>
            <a:r>
              <a:rPr lang="fa-IR" altLang="en-US" sz="2400"/>
              <a:t>	با فرض </a:t>
            </a:r>
            <a:r>
              <a:rPr lang="en-US" altLang="en-US" sz="2400"/>
              <a:t>µ</a:t>
            </a:r>
            <a:r>
              <a:rPr lang="en-US" altLang="en-US" sz="2400" baseline="-25000"/>
              <a:t>p</a:t>
            </a:r>
            <a:r>
              <a:rPr lang="en-US" altLang="en-US" sz="2400"/>
              <a:t>C</a:t>
            </a:r>
            <a:r>
              <a:rPr lang="en-US" altLang="en-US" sz="2400" baseline="-25000"/>
              <a:t>OX </a:t>
            </a:r>
            <a:r>
              <a:rPr lang="en-US" altLang="en-US" sz="2400"/>
              <a:t>=44.5 µA/V</a:t>
            </a:r>
            <a:r>
              <a:rPr lang="en-US" altLang="en-US" sz="2400" baseline="30000"/>
              <a:t>2</a:t>
            </a:r>
            <a:r>
              <a:rPr lang="fa-IR" altLang="en-US" sz="2400"/>
              <a:t> چقدر است؟</a:t>
            </a:r>
            <a:endParaRPr lang="en-US" altLang="en-US" sz="2400"/>
          </a:p>
          <a:p>
            <a:pPr algn="r" rtl="1"/>
            <a:r>
              <a:rPr lang="fa-IR" altLang="en-US" sz="2400"/>
              <a:t>پاسخ:</a:t>
            </a:r>
            <a:endParaRPr lang="en-US" altLang="en-US" sz="2400"/>
          </a:p>
          <a:p>
            <a:pPr algn="r" rtl="1">
              <a:buFont typeface="Wingdings" panose="05000000000000000000" pitchFamily="2" charset="2"/>
              <a:buNone/>
            </a:pPr>
            <a:r>
              <a:rPr lang="en-US" altLang="en-US" sz="2400"/>
              <a:t>	</a:t>
            </a:r>
            <a:r>
              <a:rPr lang="fa-IR" altLang="en-US" sz="2400"/>
              <a:t> با استفاده از رابطه قبل و با در نظر داشتن</a:t>
            </a:r>
          </a:p>
          <a:p>
            <a:pPr algn="r" rtl="1">
              <a:buFont typeface="Wingdings" panose="05000000000000000000" pitchFamily="2" charset="2"/>
              <a:buNone/>
            </a:pPr>
            <a:r>
              <a:rPr lang="fa-IR" altLang="en-US" sz="2400"/>
              <a:t>	 </a:t>
            </a:r>
            <a:r>
              <a:rPr lang="en-US" altLang="en-US" sz="2400"/>
              <a:t>(W/L)</a:t>
            </a:r>
            <a:r>
              <a:rPr lang="en-US" altLang="en-US" sz="2400" baseline="-25000"/>
              <a:t>2 </a:t>
            </a:r>
            <a:r>
              <a:rPr lang="en-US" altLang="en-US" sz="2400"/>
              <a:t>= 3 µm/0.6 µm</a:t>
            </a:r>
            <a:r>
              <a:rPr lang="fa-IR" altLang="en-US" sz="2400" baseline="30000"/>
              <a:t>،</a:t>
            </a:r>
            <a:r>
              <a:rPr lang="en-US" altLang="en-US" sz="2400"/>
              <a:t>V</a:t>
            </a:r>
            <a:r>
              <a:rPr lang="en-US" altLang="en-US" sz="2400" baseline="-25000"/>
              <a:t>tp</a:t>
            </a:r>
            <a:r>
              <a:rPr lang="en-US" altLang="en-US" sz="2400"/>
              <a:t> = -0.9 V, </a:t>
            </a:r>
            <a:r>
              <a:rPr lang="ar-SA" altLang="en-US" sz="2400"/>
              <a:t> و</a:t>
            </a:r>
            <a:r>
              <a:rPr lang="en-US" altLang="en-US" sz="2400"/>
              <a:t> V</a:t>
            </a:r>
            <a:r>
              <a:rPr lang="en-US" altLang="en-US" sz="2400" baseline="-25000"/>
              <a:t>DD</a:t>
            </a:r>
            <a:r>
              <a:rPr lang="en-US" altLang="en-US" sz="2400"/>
              <a:t> =3.3 V </a:t>
            </a:r>
            <a:endParaRPr lang="fa-IR" altLang="en-US" sz="2400"/>
          </a:p>
          <a:p>
            <a:pPr algn="r" rtl="1">
              <a:buFont typeface="Wingdings" panose="05000000000000000000" pitchFamily="2" charset="2"/>
              <a:buNone/>
            </a:pPr>
            <a:r>
              <a:rPr lang="fa-IR" altLang="en-US" sz="2400"/>
              <a:t>	داريم </a:t>
            </a:r>
            <a:r>
              <a:rPr lang="en-US" altLang="en-US" sz="2400"/>
              <a:t>t</a:t>
            </a:r>
            <a:r>
              <a:rPr lang="en-US" altLang="en-US" sz="2400" baseline="-25000"/>
              <a:t>+70%</a:t>
            </a:r>
            <a:r>
              <a:rPr lang="en-US" altLang="en-US" sz="2400"/>
              <a:t> = 5.7 ns</a:t>
            </a:r>
            <a:r>
              <a:rPr lang="fa-IR" altLang="en-US" sz="2400"/>
              <a:t>. </a:t>
            </a:r>
            <a:endParaRPr lang="en-US" altLang="en-US" sz="240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13D6FC09-5F54-4723-B926-62BDD3B061A2}"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17</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p:cNvPicPr>
            <a:picLocks noChangeAspect="1" noChangeArrowheads="1"/>
          </p:cNvPicPr>
          <p:nvPr/>
        </p:nvPicPr>
        <p:blipFill>
          <a:blip r:embed="rId3">
            <a:extLst>
              <a:ext uri="{28A0092B-C50C-407E-A947-70E740481C1C}">
                <a14:useLocalDpi xmlns:a14="http://schemas.microsoft.com/office/drawing/2010/main" val="0"/>
              </a:ext>
            </a:extLst>
          </a:blip>
          <a:srcRect l="34615" t="15514" r="30769"/>
          <a:stretch>
            <a:fillRect/>
          </a:stretch>
        </p:blipFill>
        <p:spPr bwMode="auto">
          <a:xfrm>
            <a:off x="381000" y="2036763"/>
            <a:ext cx="14478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زمان نزول</a:t>
            </a:r>
            <a:endParaRPr lang="en-US" altLang="en-US" sz="2800" b="1"/>
          </a:p>
        </p:txBody>
      </p:sp>
      <p:sp>
        <p:nvSpPr>
          <p:cNvPr id="35844" name="Rectangle 3"/>
          <p:cNvSpPr>
            <a:spLocks noGrp="1" noChangeArrowheads="1"/>
          </p:cNvSpPr>
          <p:nvPr>
            <p:ph type="body" idx="1"/>
          </p:nvPr>
        </p:nvSpPr>
        <p:spPr>
          <a:xfrm>
            <a:off x="1676400" y="1042988"/>
            <a:ext cx="6980238" cy="4489450"/>
          </a:xfrm>
          <a:noFill/>
        </p:spPr>
        <p:txBody>
          <a:bodyPr lIns="92075" tIns="46038" rIns="92075" bIns="46038"/>
          <a:lstStyle/>
          <a:p>
            <a:pPr algn="r" rtl="1"/>
            <a:r>
              <a:rPr lang="fa-IR" altLang="en-US" sz="2000"/>
              <a:t>در زمان تغییر ورودی از </a:t>
            </a:r>
            <a:r>
              <a:rPr lang="en-US" altLang="en-US" sz="2000"/>
              <a:t>0</a:t>
            </a:r>
            <a:r>
              <a:rPr lang="fa-IR" altLang="en-US" sz="2000"/>
              <a:t> به یک، ورودي </a:t>
            </a:r>
            <a:r>
              <a:rPr lang="en-US" altLang="en-US" sz="2000"/>
              <a:t>V</a:t>
            </a:r>
            <a:r>
              <a:rPr lang="en-US" altLang="en-US" sz="2000" baseline="-25000"/>
              <a:t>DD</a:t>
            </a:r>
            <a:r>
              <a:rPr lang="fa-IR" altLang="en-US" sz="2000"/>
              <a:t> مي شود </a:t>
            </a:r>
            <a:r>
              <a:rPr lang="fa-IR" altLang="en-US" sz="2000">
                <a:sym typeface="Symbol" panose="05050102010706020507" pitchFamily="18" charset="2"/>
              </a:rPr>
              <a:t>  </a:t>
            </a:r>
            <a:r>
              <a:rPr lang="en-US" altLang="en-US" sz="2000"/>
              <a:t>Q</a:t>
            </a:r>
            <a:r>
              <a:rPr lang="en-US" altLang="en-US" sz="2000" baseline="-25000"/>
              <a:t>1</a:t>
            </a:r>
            <a:r>
              <a:rPr lang="fa-IR" altLang="en-US" sz="2000"/>
              <a:t> شدیداً روشن شود. </a:t>
            </a:r>
          </a:p>
          <a:p>
            <a:pPr algn="r" rtl="1"/>
            <a:r>
              <a:rPr lang="fa-IR" altLang="en-US" sz="2000"/>
              <a:t>زمان نزول : خروجي از </a:t>
            </a:r>
            <a:r>
              <a:rPr lang="en-US" altLang="en-US" sz="2000"/>
              <a:t>3.3 V</a:t>
            </a:r>
            <a:r>
              <a:rPr lang="fa-IR" altLang="en-US" sz="2000"/>
              <a:t> به</a:t>
            </a:r>
            <a:r>
              <a:rPr lang="en-US" altLang="en-US" sz="2000"/>
              <a:t>1.0 V </a:t>
            </a:r>
            <a:r>
              <a:rPr lang="fa-IR" altLang="en-US" sz="2000"/>
              <a:t> (</a:t>
            </a:r>
            <a:r>
              <a:rPr lang="en-US" altLang="en-US" sz="2000"/>
              <a:t>70</a:t>
            </a:r>
            <a:r>
              <a:rPr lang="fa-IR" altLang="en-US" sz="2000"/>
              <a:t>% ) کاهش مي يابد</a:t>
            </a:r>
          </a:p>
          <a:p>
            <a:pPr algn="r" rtl="1"/>
            <a:r>
              <a:rPr lang="fa-IR" altLang="en-US" sz="2000"/>
              <a:t>در بخش عمده اي از اين زمان، جريان </a:t>
            </a:r>
            <a:r>
              <a:rPr lang="en-US" altLang="en-US" sz="2000"/>
              <a:t>Q</a:t>
            </a:r>
            <a:r>
              <a:rPr lang="en-US" altLang="en-US" sz="2000" baseline="-25000"/>
              <a:t>1</a:t>
            </a:r>
            <a:r>
              <a:rPr lang="fa-IR" altLang="en-US" sz="2000"/>
              <a:t> بسيار بزرگتر از جريان </a:t>
            </a:r>
            <a:r>
              <a:rPr lang="en-US" altLang="en-US" sz="2000"/>
              <a:t>Q</a:t>
            </a:r>
            <a:r>
              <a:rPr lang="en-US" altLang="en-US" sz="2000" baseline="-25000"/>
              <a:t>2</a:t>
            </a:r>
            <a:r>
              <a:rPr lang="fa-IR" altLang="en-US" sz="2000"/>
              <a:t> است و لذا مي توان از </a:t>
            </a:r>
            <a:r>
              <a:rPr lang="en-US" altLang="en-US" sz="2000"/>
              <a:t>Q</a:t>
            </a:r>
            <a:r>
              <a:rPr lang="en-US" altLang="en-US" sz="2000" baseline="-25000"/>
              <a:t>2</a:t>
            </a:r>
            <a:r>
              <a:rPr lang="fa-IR" altLang="en-US" sz="2000"/>
              <a:t> صرف نظر کرد. </a:t>
            </a:r>
            <a:endParaRPr lang="en-US" altLang="en-US" sz="2000"/>
          </a:p>
          <a:p>
            <a:pPr algn="r" rtl="1"/>
            <a:r>
              <a:rPr lang="fa-IR" altLang="en-US" sz="2000"/>
              <a:t>در ابتدا </a:t>
            </a:r>
            <a:r>
              <a:rPr lang="en-US" altLang="en-US" sz="2000"/>
              <a:t>Q</a:t>
            </a:r>
            <a:r>
              <a:rPr lang="en-US" altLang="en-US" sz="2000" baseline="-25000"/>
              <a:t>1</a:t>
            </a:r>
            <a:r>
              <a:rPr lang="fa-IR" altLang="en-US" sz="2000"/>
              <a:t> در ناحيه فعال است تا زماني که</a:t>
            </a:r>
            <a:r>
              <a:rPr lang="en-US" altLang="en-US" sz="2000"/>
              <a:t> V</a:t>
            </a:r>
            <a:r>
              <a:rPr lang="en-US" altLang="en-US" sz="2000" baseline="-25000"/>
              <a:t>DG-1 </a:t>
            </a:r>
            <a:r>
              <a:rPr lang="en-US" altLang="en-US" sz="2000"/>
              <a:t>‹ -V</a:t>
            </a:r>
            <a:r>
              <a:rPr lang="en-US" altLang="en-US" sz="2000" baseline="-25000"/>
              <a:t>tn</a:t>
            </a:r>
            <a:r>
              <a:rPr lang="en-US" altLang="en-US" sz="2000"/>
              <a:t> </a:t>
            </a:r>
            <a:endParaRPr lang="fa-IR" altLang="en-US" sz="2000"/>
          </a:p>
          <a:p>
            <a:pPr algn="r" rtl="1">
              <a:buFont typeface="Wingdings" panose="05000000000000000000" pitchFamily="2" charset="2"/>
              <a:buNone/>
            </a:pPr>
            <a:r>
              <a:rPr lang="fa-IR" altLang="en-US" sz="2000"/>
              <a:t>	يا معادل آن </a:t>
            </a:r>
            <a:r>
              <a:rPr lang="en-US" altLang="en-US" sz="2000"/>
              <a:t> V</a:t>
            </a:r>
            <a:r>
              <a:rPr lang="en-US" altLang="en-US" sz="2000" baseline="-25000"/>
              <a:t>eff-1 </a:t>
            </a:r>
            <a:r>
              <a:rPr lang="en-US" altLang="en-US" sz="2000"/>
              <a:t>= V</a:t>
            </a:r>
            <a:r>
              <a:rPr lang="en-US" altLang="en-US" sz="2000" baseline="-25000"/>
              <a:t>GS-1</a:t>
            </a:r>
            <a:r>
              <a:rPr lang="en-US" altLang="en-US" sz="2000"/>
              <a:t>-V</a:t>
            </a:r>
            <a:r>
              <a:rPr lang="en-US" altLang="en-US" sz="2000" baseline="-25000"/>
              <a:t>tn</a:t>
            </a:r>
            <a:r>
              <a:rPr lang="fa-IR" altLang="en-US" sz="2000"/>
              <a:t> </a:t>
            </a:r>
            <a:r>
              <a:rPr lang="en-US" altLang="en-US" sz="2000"/>
              <a:t>V</a:t>
            </a:r>
            <a:r>
              <a:rPr lang="en-US" altLang="en-US" sz="2000" baseline="-25000"/>
              <a:t>DS-1 </a:t>
            </a:r>
            <a:r>
              <a:rPr lang="en-US" altLang="en-US" sz="2000"/>
              <a:t>‹</a:t>
            </a:r>
            <a:r>
              <a:rPr lang="fa-IR" altLang="en-US" sz="2000"/>
              <a:t> باشد. </a:t>
            </a:r>
          </a:p>
          <a:p>
            <a:pPr algn="r" rtl="1">
              <a:buFont typeface="Wingdings" panose="05000000000000000000" pitchFamily="2" charset="2"/>
              <a:buNone/>
            </a:pPr>
            <a:r>
              <a:rPr lang="fa-IR" altLang="en-US" sz="2000"/>
              <a:t>	اين مسئله زماني رخ مي دهد که خروجي (براي </a:t>
            </a:r>
            <a:r>
              <a:rPr lang="en-US" altLang="en-US" sz="2000"/>
              <a:t>V</a:t>
            </a:r>
            <a:r>
              <a:rPr lang="en-US" altLang="en-US" sz="2000" baseline="-25000"/>
              <a:t>tn</a:t>
            </a:r>
            <a:r>
              <a:rPr lang="en-US" altLang="en-US" sz="2000"/>
              <a:t> = 0.8 v</a:t>
            </a:r>
            <a:r>
              <a:rPr lang="fa-IR" altLang="en-US" sz="2000"/>
              <a:t>) به</a:t>
            </a:r>
            <a:r>
              <a:rPr lang="en-US" altLang="en-US" sz="2000"/>
              <a:t>2.5 </a:t>
            </a:r>
            <a:r>
              <a:rPr lang="fa-IR" altLang="en-US" sz="2000"/>
              <a:t> ولت دشارژ شده است</a:t>
            </a:r>
          </a:p>
          <a:p>
            <a:pPr algn="r" rtl="1"/>
            <a:r>
              <a:rPr lang="fa-IR" altLang="en-US" sz="2000"/>
              <a:t>سپس، </a:t>
            </a:r>
            <a:r>
              <a:rPr lang="en-US" altLang="en-US" sz="2000"/>
              <a:t>Q</a:t>
            </a:r>
            <a:r>
              <a:rPr lang="en-US" altLang="en-US" sz="2000" baseline="-25000"/>
              <a:t>1</a:t>
            </a:r>
            <a:r>
              <a:rPr lang="fa-IR" altLang="en-US" sz="2000"/>
              <a:t> در بيشتر زمان نزول وارد ناحيه خطی مي شود</a:t>
            </a:r>
          </a:p>
          <a:p>
            <a:pPr algn="r" rtl="1">
              <a:buFont typeface="Wingdings" panose="05000000000000000000" pitchFamily="2" charset="2"/>
              <a:buNone/>
            </a:pPr>
            <a:r>
              <a:rPr lang="fa-IR" altLang="en-US" sz="2000"/>
              <a:t>	محاسبه تحليلي زمان نزول امکان دارد و روابط آن موجود است  اما در طي طراحي استفاده کمي دارد. در عوض، پيدا کردن فرمولي براي مقاومت تقريباً معادلي که زمان نزول مشابهي را ارائه مي کند، مطلوب است</a:t>
            </a:r>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F6B7404C-B714-4109-B855-37D08B655394}"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18</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3200" b="1"/>
              <a:t>زمان نزول</a:t>
            </a:r>
            <a:endParaRPr lang="en-US" altLang="en-US" sz="3200" b="1"/>
          </a:p>
        </p:txBody>
      </p:sp>
      <p:sp>
        <p:nvSpPr>
          <p:cNvPr id="37891" name="Rectangle 3"/>
          <p:cNvSpPr>
            <a:spLocks noGrp="1" noChangeArrowheads="1"/>
          </p:cNvSpPr>
          <p:nvPr>
            <p:ph type="body" idx="1"/>
          </p:nvPr>
        </p:nvSpPr>
        <p:spPr>
          <a:xfrm>
            <a:off x="609600" y="1452563"/>
            <a:ext cx="7861300" cy="4491037"/>
          </a:xfrm>
          <a:noFill/>
        </p:spPr>
        <p:txBody>
          <a:bodyPr lIns="92075" tIns="46038" rIns="92075" bIns="46038"/>
          <a:lstStyle/>
          <a:p>
            <a:pPr marL="0" indent="0" algn="r" rtl="1">
              <a:buNone/>
            </a:pPr>
            <a:r>
              <a:rPr lang="fa-IR" altLang="en-US" sz="2400" dirty="0"/>
              <a:t>در زمان نزول جریان  کلا غیر خطی است و لازم است تقریبی از آن را بدست آوریم</a:t>
            </a:r>
            <a:endParaRPr lang="en-US" altLang="en-US" sz="2400" dirty="0"/>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819400"/>
            <a:ext cx="40147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2743200"/>
            <a:ext cx="421163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61360F95-9EEB-494A-85E8-339B444FB254}" type="slidenum">
              <a:rPr lang="en-US" altLang="en-US" sz="1400" smtClean="0">
                <a:latin typeface="Garamond" panose="02020404030301010803" pitchFamily="18" charset="0"/>
                <a:cs typeface="Arial" panose="020B0604020202020204" pitchFamily="34" charset="0"/>
              </a:rPr>
              <a:pPr>
                <a:spcBef>
                  <a:spcPct val="0"/>
                </a:spcBef>
                <a:buClrTx/>
                <a:buSzTx/>
                <a:buFontTx/>
                <a:buNone/>
              </a:pPr>
              <a:t>19</a:t>
            </a:fld>
            <a:endParaRPr lang="en-US" altLang="en-US" sz="1400">
              <a:latin typeface="Garamond" panose="02020404030301010803" pitchFamily="18" charset="0"/>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طراحی مدارات</a:t>
            </a:r>
            <a:r>
              <a:rPr lang="en-US" altLang="en-US">
                <a:solidFill>
                  <a:schemeClr val="tx1"/>
                </a:solidFill>
                <a:latin typeface="Arial" panose="020B0604020202020204" pitchFamily="34" charset="0"/>
              </a:rPr>
              <a:t>MOS </a:t>
            </a:r>
          </a:p>
        </p:txBody>
      </p:sp>
      <p:sp>
        <p:nvSpPr>
          <p:cNvPr id="5123" name="Rectangle 3"/>
          <p:cNvSpPr>
            <a:spLocks noGrp="1" noChangeArrowheads="1"/>
          </p:cNvSpPr>
          <p:nvPr>
            <p:ph type="body" idx="1"/>
          </p:nvPr>
        </p:nvSpPr>
        <p:spPr>
          <a:xfrm>
            <a:off x="914400" y="3352800"/>
            <a:ext cx="7556500" cy="1366838"/>
          </a:xfrm>
          <a:noFill/>
        </p:spPr>
        <p:txBody>
          <a:bodyPr lIns="92075" tIns="46038" rIns="92075" bIns="46038"/>
          <a:lstStyle/>
          <a:p>
            <a:pPr algn="r" rtl="1" eaLnBrk="1" hangingPunct="1">
              <a:buFontTx/>
              <a:buChar char="-"/>
            </a:pPr>
            <a:r>
              <a:rPr lang="fa-IR" altLang="en-US" sz="1800"/>
              <a:t>برای یک ترانزیستور </a:t>
            </a:r>
            <a:r>
              <a:rPr lang="en-US" altLang="en-US" sz="1800"/>
              <a:t>NMOS</a:t>
            </a:r>
            <a:r>
              <a:rPr lang="fa-IR" altLang="en-US" sz="1800"/>
              <a:t> داریم</a:t>
            </a:r>
          </a:p>
          <a:p>
            <a:pPr algn="r" rtl="1" eaLnBrk="1" hangingPunct="1">
              <a:buFontTx/>
              <a:buChar char="-"/>
            </a:pPr>
            <a:r>
              <a:rPr lang="fa-IR" altLang="en-US" sz="1800"/>
              <a:t>و برای یک ترانزیستور </a:t>
            </a:r>
            <a:r>
              <a:rPr lang="en-US" altLang="en-US" sz="1800"/>
              <a:t>PMOS</a:t>
            </a:r>
            <a:r>
              <a:rPr lang="fa-IR" altLang="en-US" sz="1800"/>
              <a:t> داریم</a:t>
            </a:r>
            <a:endParaRPr lang="en-US" altLang="en-US" sz="1800"/>
          </a:p>
        </p:txBody>
      </p:sp>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365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26"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3352800"/>
            <a:ext cx="2022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12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29" name="Picture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3352800"/>
            <a:ext cx="838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31" name="Picture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3657600"/>
            <a:ext cx="32718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33" name="Picture 1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3657600"/>
            <a:ext cx="9334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6"/>
          <p:cNvPicPr>
            <a:picLocks noChangeAspect="1" noChangeArrowheads="1"/>
          </p:cNvPicPr>
          <p:nvPr/>
        </p:nvPicPr>
        <p:blipFill>
          <a:blip r:embed="rId8">
            <a:extLst>
              <a:ext uri="{28A0092B-C50C-407E-A947-70E740481C1C}">
                <a14:useLocalDpi xmlns:a14="http://schemas.microsoft.com/office/drawing/2010/main" val="0"/>
              </a:ext>
            </a:extLst>
          </a:blip>
          <a:srcRect r="36986"/>
          <a:stretch>
            <a:fillRect/>
          </a:stretch>
        </p:blipFill>
        <p:spPr bwMode="auto">
          <a:xfrm>
            <a:off x="304800" y="4267200"/>
            <a:ext cx="35052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7"/>
          <p:cNvPicPr>
            <a:picLocks noChangeAspect="1" noChangeArrowheads="1"/>
          </p:cNvPicPr>
          <p:nvPr/>
        </p:nvPicPr>
        <p:blipFill>
          <a:blip r:embed="rId9">
            <a:extLst>
              <a:ext uri="{28A0092B-C50C-407E-A947-70E740481C1C}">
                <a14:useLocalDpi xmlns:a14="http://schemas.microsoft.com/office/drawing/2010/main" val="0"/>
              </a:ext>
            </a:extLst>
          </a:blip>
          <a:srcRect r="50703"/>
          <a:stretch>
            <a:fillRect/>
          </a:stretch>
        </p:blipFill>
        <p:spPr bwMode="auto">
          <a:xfrm>
            <a:off x="533400" y="5181600"/>
            <a:ext cx="2667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6" name="TextBox 18"/>
          <p:cNvSpPr txBox="1">
            <a:spLocks noChangeArrowheads="1"/>
          </p:cNvSpPr>
          <p:nvPr/>
        </p:nvSpPr>
        <p:spPr bwMode="auto">
          <a:xfrm>
            <a:off x="4648200" y="4572000"/>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a:latin typeface="Arial" panose="020B0604020202020204" pitchFamily="34" charset="0"/>
                <a:cs typeface="Arial" panose="020B0604020202020204" pitchFamily="34" charset="0"/>
              </a:rPr>
              <a:t>برای </a:t>
            </a:r>
            <a:r>
              <a:rPr lang="en-US" altLang="en-US" sz="1800">
                <a:latin typeface="Arial" panose="020B0604020202020204" pitchFamily="34" charset="0"/>
                <a:cs typeface="Arial" panose="020B0604020202020204" pitchFamily="34" charset="0"/>
              </a:rPr>
              <a:t>V</a:t>
            </a:r>
            <a:r>
              <a:rPr lang="en-US" altLang="en-US" sz="1800" baseline="-25000">
                <a:latin typeface="Arial" panose="020B0604020202020204" pitchFamily="34" charset="0"/>
                <a:cs typeface="Arial" panose="020B0604020202020204" pitchFamily="34" charset="0"/>
              </a:rPr>
              <a:t>DS</a:t>
            </a:r>
            <a:r>
              <a:rPr lang="en-US" altLang="en-US" sz="1800">
                <a:latin typeface="Arial" panose="020B0604020202020204" pitchFamily="34" charset="0"/>
                <a:cs typeface="Arial" panose="020B0604020202020204" pitchFamily="34" charset="0"/>
              </a:rPr>
              <a:t>&lt;V</a:t>
            </a:r>
            <a:r>
              <a:rPr lang="en-US" altLang="en-US" sz="1800" baseline="-25000">
                <a:latin typeface="Arial" panose="020B0604020202020204" pitchFamily="34" charset="0"/>
                <a:cs typeface="Arial" panose="020B0604020202020204" pitchFamily="34" charset="0"/>
              </a:rPr>
              <a:t>eff</a:t>
            </a:r>
          </a:p>
        </p:txBody>
      </p:sp>
      <p:sp>
        <p:nvSpPr>
          <p:cNvPr id="5137" name="TextBox 19"/>
          <p:cNvSpPr txBox="1">
            <a:spLocks noChangeArrowheads="1"/>
          </p:cNvSpPr>
          <p:nvPr/>
        </p:nvSpPr>
        <p:spPr bwMode="auto">
          <a:xfrm>
            <a:off x="4648200" y="5486400"/>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a:latin typeface="Arial" panose="020B0604020202020204" pitchFamily="34" charset="0"/>
                <a:cs typeface="Arial" panose="020B0604020202020204" pitchFamily="34" charset="0"/>
              </a:rPr>
              <a:t>برای </a:t>
            </a:r>
            <a:r>
              <a:rPr lang="en-US" altLang="en-US" sz="1800">
                <a:latin typeface="Arial" panose="020B0604020202020204" pitchFamily="34" charset="0"/>
                <a:cs typeface="Arial" panose="020B0604020202020204" pitchFamily="34" charset="0"/>
              </a:rPr>
              <a:t>V</a:t>
            </a:r>
            <a:r>
              <a:rPr lang="en-US" altLang="en-US" sz="1800" baseline="-25000">
                <a:latin typeface="Arial" panose="020B0604020202020204" pitchFamily="34" charset="0"/>
                <a:cs typeface="Arial" panose="020B0604020202020204" pitchFamily="34" charset="0"/>
              </a:rPr>
              <a:t>DS</a:t>
            </a:r>
            <a:r>
              <a:rPr lang="en-US" altLang="en-US" sz="1800">
                <a:latin typeface="Arial" panose="020B0604020202020204" pitchFamily="34" charset="0"/>
                <a:cs typeface="Arial" panose="020B0604020202020204" pitchFamily="34" charset="0"/>
              </a:rPr>
              <a:t>&gt;V</a:t>
            </a:r>
            <a:r>
              <a:rPr lang="en-US" altLang="en-US" sz="1800" baseline="-25000">
                <a:latin typeface="Arial" panose="020B0604020202020204" pitchFamily="34" charset="0"/>
                <a:cs typeface="Arial" panose="020B0604020202020204" pitchFamily="34" charset="0"/>
              </a:rPr>
              <a:t>eff</a:t>
            </a:r>
          </a:p>
        </p:txBody>
      </p:sp>
      <p:sp>
        <p:nvSpPr>
          <p:cNvPr id="5138" name="Slide Number Placeholder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CB429ED3-351E-4F1F-B997-593207BB59E3}"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3200" b="1"/>
              <a:t>زمان نزول</a:t>
            </a:r>
            <a:endParaRPr lang="en-US" altLang="en-US" sz="3200" b="1"/>
          </a:p>
        </p:txBody>
      </p:sp>
      <p:sp>
        <p:nvSpPr>
          <p:cNvPr id="39939" name="Rectangle 3"/>
          <p:cNvSpPr>
            <a:spLocks noGrp="1" noChangeArrowheads="1"/>
          </p:cNvSpPr>
          <p:nvPr>
            <p:ph type="body" idx="1"/>
          </p:nvPr>
        </p:nvSpPr>
        <p:spPr>
          <a:xfrm>
            <a:off x="914400" y="1452563"/>
            <a:ext cx="7556500" cy="4491037"/>
          </a:xfrm>
          <a:noFill/>
        </p:spPr>
        <p:txBody>
          <a:bodyPr lIns="92075" tIns="46038" rIns="92075" bIns="46038"/>
          <a:lstStyle/>
          <a:p>
            <a:pPr algn="r" rtl="1"/>
            <a:r>
              <a:rPr lang="fa-IR" altLang="en-US" sz="2000"/>
              <a:t>زماني که </a:t>
            </a:r>
            <a:r>
              <a:rPr lang="en-US" altLang="en-US" sz="2000"/>
              <a:t>V</a:t>
            </a:r>
            <a:r>
              <a:rPr lang="en-US" altLang="en-US" sz="2000" baseline="-25000"/>
              <a:t>DS-1</a:t>
            </a:r>
            <a:r>
              <a:rPr lang="fa-IR" altLang="en-US" sz="2000"/>
              <a:t> کوچک است (</a:t>
            </a:r>
            <a:r>
              <a:rPr lang="en-US" altLang="en-US" sz="2000"/>
              <a:t>Q</a:t>
            </a:r>
            <a:r>
              <a:rPr lang="en-US" altLang="en-US" sz="2000" baseline="-25000"/>
              <a:t>1</a:t>
            </a:r>
            <a:r>
              <a:rPr lang="fa-IR" altLang="en-US" sz="2000"/>
              <a:t> شدیداً خطی است)</a:t>
            </a:r>
            <a:r>
              <a:rPr lang="ar-SA" altLang="en-US" sz="2000"/>
              <a:t> معادل مقاومت </a:t>
            </a:r>
            <a:r>
              <a:rPr lang="en-US" altLang="en-US" sz="2000"/>
              <a:t>R</a:t>
            </a:r>
            <a:r>
              <a:rPr lang="en-US" altLang="en-US" sz="2000" baseline="-25000"/>
              <a:t>TR</a:t>
            </a:r>
            <a:r>
              <a:rPr lang="fa-IR" altLang="en-US" sz="2000" baseline="-25000"/>
              <a:t> </a:t>
            </a:r>
            <a:r>
              <a:rPr lang="fa-IR" altLang="en-US" sz="2000"/>
              <a:t>است</a:t>
            </a:r>
          </a:p>
          <a:p>
            <a:pPr algn="r" rtl="1"/>
            <a:endParaRPr lang="fa-IR" altLang="en-US" sz="2000"/>
          </a:p>
          <a:p>
            <a:pPr algn="r" rtl="1"/>
            <a:endParaRPr lang="fa-IR" altLang="en-US" sz="2000"/>
          </a:p>
          <a:p>
            <a:pPr algn="r" rtl="1"/>
            <a:endParaRPr lang="fa-IR" altLang="en-US" sz="2000"/>
          </a:p>
          <a:p>
            <a:pPr algn="r" rtl="1"/>
            <a:r>
              <a:rPr lang="fa-IR" altLang="en-US" sz="2000"/>
              <a:t>ولتاژ محل تقاطع منحني هاي </a:t>
            </a:r>
            <a:r>
              <a:rPr lang="en-US" altLang="en-US" sz="2000"/>
              <a:t>R</a:t>
            </a:r>
            <a:r>
              <a:rPr lang="en-US" altLang="en-US" sz="2000" baseline="-25000"/>
              <a:t>eq</a:t>
            </a:r>
            <a:r>
              <a:rPr lang="fa-IR" altLang="en-US" sz="2000"/>
              <a:t> و </a:t>
            </a:r>
            <a:r>
              <a:rPr lang="en-US" altLang="en-US" sz="2000"/>
              <a:t>Q</a:t>
            </a:r>
            <a:r>
              <a:rPr lang="en-US" altLang="en-US" sz="2000" baseline="-25000"/>
              <a:t>1 </a:t>
            </a:r>
            <a:endParaRPr lang="fa-IR" altLang="en-US" sz="2000" baseline="-25000"/>
          </a:p>
          <a:p>
            <a:pPr algn="r" rtl="1">
              <a:buFont typeface="Wingdings" panose="05000000000000000000" pitchFamily="2" charset="2"/>
              <a:buNone/>
            </a:pPr>
            <a:r>
              <a:rPr lang="fa-IR" altLang="en-US" sz="2000" baseline="-25000"/>
              <a:t>	</a:t>
            </a:r>
            <a:r>
              <a:rPr lang="fa-IR" altLang="en-US" sz="2000"/>
              <a:t>برابر است با </a:t>
            </a:r>
            <a:r>
              <a:rPr lang="en-US" altLang="en-US" sz="2000"/>
              <a:t>V</a:t>
            </a:r>
            <a:r>
              <a:rPr lang="en-US" altLang="en-US" sz="2000" baseline="-25000"/>
              <a:t>DD</a:t>
            </a:r>
            <a:r>
              <a:rPr lang="en-US" altLang="en-US" sz="2000"/>
              <a:t>-V</a:t>
            </a:r>
            <a:r>
              <a:rPr lang="en-US" altLang="en-US" sz="2000" baseline="-25000"/>
              <a:t>tn</a:t>
            </a:r>
            <a:endParaRPr lang="fa-IR" altLang="en-US" sz="2000" baseline="-25000"/>
          </a:p>
          <a:p>
            <a:pPr algn="r" rtl="1">
              <a:buFont typeface="Wingdings" panose="05000000000000000000" pitchFamily="2" charset="2"/>
              <a:buNone/>
            </a:pPr>
            <a:r>
              <a:rPr lang="fa-IR" altLang="en-US" sz="2000" baseline="-25000"/>
              <a:t>	</a:t>
            </a:r>
            <a:r>
              <a:rPr lang="fa-IR" altLang="en-US" sz="2000"/>
              <a:t> جريان در محل تقاطع همان جريان </a:t>
            </a:r>
            <a:r>
              <a:rPr lang="en-US" altLang="en-US" sz="2000"/>
              <a:t>Q</a:t>
            </a:r>
            <a:r>
              <a:rPr lang="en-US" altLang="en-US" sz="2000" baseline="-25000"/>
              <a:t>1</a:t>
            </a:r>
            <a:r>
              <a:rPr lang="fa-IR" altLang="en-US" sz="2000"/>
              <a:t> </a:t>
            </a:r>
          </a:p>
          <a:p>
            <a:pPr algn="r" rtl="1">
              <a:buFont typeface="Wingdings" panose="05000000000000000000" pitchFamily="2" charset="2"/>
              <a:buNone/>
            </a:pPr>
            <a:r>
              <a:rPr lang="fa-IR" altLang="en-US" sz="2000"/>
              <a:t>	در ناحيه فعال است، يعني</a:t>
            </a:r>
            <a:endParaRPr lang="en-US" altLang="en-US" sz="2000"/>
          </a:p>
          <a:p>
            <a:pPr algn="r" rtl="1"/>
            <a:endParaRPr lang="en-US" altLang="en-US" sz="2000"/>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4211638"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p:cNvPicPr>
            <a:picLocks noChangeAspect="1" noChangeArrowheads="1"/>
          </p:cNvPicPr>
          <p:nvPr/>
        </p:nvPicPr>
        <p:blipFill>
          <a:blip r:embed="rId4">
            <a:extLst>
              <a:ext uri="{28A0092B-C50C-407E-A947-70E740481C1C}">
                <a14:useLocalDpi xmlns:a14="http://schemas.microsoft.com/office/drawing/2010/main" val="0"/>
              </a:ext>
            </a:extLst>
          </a:blip>
          <a:srcRect r="43520"/>
          <a:stretch>
            <a:fillRect/>
          </a:stretch>
        </p:blipFill>
        <p:spPr bwMode="auto">
          <a:xfrm>
            <a:off x="4876800" y="2133600"/>
            <a:ext cx="26558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noChangeArrowheads="1"/>
          </p:cNvPicPr>
          <p:nvPr/>
        </p:nvPicPr>
        <p:blipFill>
          <a:blip r:embed="rId5">
            <a:extLst>
              <a:ext uri="{28A0092B-C50C-407E-A947-70E740481C1C}">
                <a14:useLocalDpi xmlns:a14="http://schemas.microsoft.com/office/drawing/2010/main" val="0"/>
              </a:ext>
            </a:extLst>
          </a:blip>
          <a:srcRect r="45833"/>
          <a:stretch>
            <a:fillRect/>
          </a:stretch>
        </p:blipFill>
        <p:spPr bwMode="auto">
          <a:xfrm>
            <a:off x="4721225" y="4624388"/>
            <a:ext cx="29718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p:cNvPicPr>
            <a:picLocks noChangeAspect="1" noChangeArrowheads="1"/>
          </p:cNvPicPr>
          <p:nvPr/>
        </p:nvPicPr>
        <p:blipFill>
          <a:blip r:embed="rId6">
            <a:extLst>
              <a:ext uri="{28A0092B-C50C-407E-A947-70E740481C1C}">
                <a14:useLocalDpi xmlns:a14="http://schemas.microsoft.com/office/drawing/2010/main" val="0"/>
              </a:ext>
            </a:extLst>
          </a:blip>
          <a:srcRect r="15279"/>
          <a:stretch>
            <a:fillRect/>
          </a:stretch>
        </p:blipFill>
        <p:spPr bwMode="auto">
          <a:xfrm>
            <a:off x="3370263" y="5511800"/>
            <a:ext cx="46482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30E9A1AF-51B3-422F-B4BF-F0FA1FF48DB0}" type="slidenum">
              <a:rPr lang="en-US" altLang="en-US" sz="1400" smtClean="0">
                <a:latin typeface="Garamond" panose="02020404030301010803" pitchFamily="18" charset="0"/>
                <a:cs typeface="Arial" panose="020B0604020202020204" pitchFamily="34" charset="0"/>
              </a:rPr>
              <a:pPr>
                <a:spcBef>
                  <a:spcPct val="0"/>
                </a:spcBef>
                <a:buClrTx/>
                <a:buSzTx/>
                <a:buFontTx/>
                <a:buNone/>
              </a:pPr>
              <a:t>20</a:t>
            </a:fld>
            <a:endParaRPr lang="en-US" altLang="en-US" sz="1400">
              <a:latin typeface="Garamond" panose="02020404030301010803" pitchFamily="18" charset="0"/>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3200" b="1"/>
              <a:t>زمان نزول</a:t>
            </a:r>
            <a:endParaRPr lang="en-US" altLang="en-US" sz="3200" b="1"/>
          </a:p>
        </p:txBody>
      </p:sp>
      <p:sp>
        <p:nvSpPr>
          <p:cNvPr id="41987" name="Rectangle 3"/>
          <p:cNvSpPr>
            <a:spLocks noGrp="1" noChangeArrowheads="1"/>
          </p:cNvSpPr>
          <p:nvPr>
            <p:ph type="body" idx="1"/>
          </p:nvPr>
        </p:nvSpPr>
        <p:spPr>
          <a:xfrm>
            <a:off x="914400" y="1452563"/>
            <a:ext cx="7556500" cy="4491037"/>
          </a:xfrm>
          <a:noFill/>
        </p:spPr>
        <p:txBody>
          <a:bodyPr lIns="92075" tIns="46038" rIns="92075" bIns="46038"/>
          <a:lstStyle/>
          <a:p>
            <a:pPr marL="0" indent="0" algn="r" rtl="1">
              <a:buNone/>
            </a:pPr>
            <a:endParaRPr lang="fa-IR" altLang="en-US" sz="2000" dirty="0"/>
          </a:p>
          <a:p>
            <a:pPr marL="0" indent="0" algn="r" rtl="1">
              <a:buNone/>
            </a:pPr>
            <a:r>
              <a:rPr lang="ar-SA" altLang="en-US" sz="2000" dirty="0"/>
              <a:t>مقاومت معادل با </a:t>
            </a:r>
            <a:r>
              <a:rPr lang="en-US" altLang="en-US" sz="2000" dirty="0"/>
              <a:t>Q</a:t>
            </a:r>
            <a:r>
              <a:rPr lang="en-US" altLang="en-US" sz="2000" baseline="-25000" dirty="0"/>
              <a:t>1</a:t>
            </a:r>
            <a:r>
              <a:rPr lang="en-US" altLang="en-US" sz="2000" dirty="0"/>
              <a:t> </a:t>
            </a:r>
            <a:r>
              <a:rPr lang="ar-SA" altLang="en-US" sz="2000" dirty="0"/>
              <a:t>تقريباً دو برابر </a:t>
            </a:r>
            <a:r>
              <a:rPr lang="en-US" altLang="en-US" sz="2000" dirty="0"/>
              <a:t>R</a:t>
            </a:r>
            <a:r>
              <a:rPr lang="en-US" altLang="en-US" sz="2000" baseline="-25000" dirty="0"/>
              <a:t>TR</a:t>
            </a:r>
            <a:r>
              <a:rPr lang="en-US" altLang="en-US" sz="2000" dirty="0"/>
              <a:t> </a:t>
            </a:r>
            <a:r>
              <a:rPr lang="fa-IR" altLang="en-US" sz="2000" dirty="0"/>
              <a:t> </a:t>
            </a:r>
            <a:r>
              <a:rPr lang="ar-SA" altLang="en-US" sz="2000" dirty="0"/>
              <a:t>است</a:t>
            </a:r>
            <a:endParaRPr lang="fa-IR" altLang="en-US" sz="2000" dirty="0"/>
          </a:p>
          <a:p>
            <a:pPr marL="0" indent="0" algn="r" rtl="1">
              <a:buNone/>
            </a:pPr>
            <a:r>
              <a:rPr lang="ar-SA" altLang="en-US" sz="2000" dirty="0"/>
              <a:t>که همان مقاومت خطی </a:t>
            </a:r>
            <a:r>
              <a:rPr lang="en-US" altLang="en-US" sz="2000" dirty="0"/>
              <a:t>Q</a:t>
            </a:r>
            <a:r>
              <a:rPr lang="en-US" altLang="en-US" sz="2000" baseline="-25000" dirty="0"/>
              <a:t>1</a:t>
            </a:r>
            <a:r>
              <a:rPr lang="fa-IR" altLang="en-US" sz="2000" dirty="0"/>
              <a:t> است</a:t>
            </a:r>
          </a:p>
          <a:p>
            <a:pPr marL="0" indent="0" algn="r" rtl="1">
              <a:buNone/>
            </a:pPr>
            <a:endParaRPr lang="fa-IR" altLang="en-US" sz="2000" dirty="0"/>
          </a:p>
          <a:p>
            <a:pPr marL="0" indent="0" algn="r" rtl="1">
              <a:buNone/>
            </a:pPr>
            <a:endParaRPr lang="fa-IR" altLang="en-US" sz="2000" dirty="0"/>
          </a:p>
          <a:p>
            <a:pPr marL="0" indent="0" algn="r" rtl="1">
              <a:buNone/>
            </a:pPr>
            <a:endParaRPr lang="fa-IR" altLang="en-US" sz="2000" dirty="0"/>
          </a:p>
          <a:p>
            <a:pPr marL="0" indent="0" algn="r" rtl="1">
              <a:buNone/>
            </a:pPr>
            <a:endParaRPr lang="fa-IR" altLang="en-US" sz="2000" dirty="0"/>
          </a:p>
          <a:p>
            <a:pPr marL="0" indent="0" algn="r" rtl="1">
              <a:buNone/>
            </a:pPr>
            <a:endParaRPr lang="fa-IR" altLang="en-US" sz="2000" dirty="0"/>
          </a:p>
          <a:p>
            <a:pPr marL="0" indent="0" algn="r" rtl="1">
              <a:buNone/>
            </a:pPr>
            <a:endParaRPr lang="fa-IR" altLang="en-US" sz="2000" dirty="0"/>
          </a:p>
          <a:p>
            <a:pPr marL="0" indent="0" algn="r" rtl="1">
              <a:buNone/>
            </a:pPr>
            <a:r>
              <a:rPr lang="fa-IR" altLang="en-US" sz="2000" dirty="0"/>
              <a:t>در عمل مشاهده می شود که زمان های گذر کمی بیش از 20 درصد کندتر از این است بنابراين بعضي از طراحان رابطه بالا را بصورت زیر اصلاح ميکنند:</a:t>
            </a:r>
            <a:endParaRPr lang="en-US" altLang="en-US" sz="2000" dirty="0"/>
          </a:p>
          <a:p>
            <a:pPr marL="0" indent="0" algn="r" rtl="1">
              <a:buNone/>
            </a:pPr>
            <a:endParaRPr lang="en-US" altLang="en-US" sz="2000" dirty="0"/>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3276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4">
            <a:extLst>
              <a:ext uri="{28A0092B-C50C-407E-A947-70E740481C1C}">
                <a14:useLocalDpi xmlns:a14="http://schemas.microsoft.com/office/drawing/2010/main" val="0"/>
              </a:ext>
            </a:extLst>
          </a:blip>
          <a:srcRect r="43520"/>
          <a:stretch>
            <a:fillRect/>
          </a:stretch>
        </p:blipFill>
        <p:spPr bwMode="auto">
          <a:xfrm>
            <a:off x="4140750" y="2667000"/>
            <a:ext cx="31633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7"/>
          <p:cNvPicPr>
            <a:picLocks noChangeAspect="1" noChangeArrowheads="1"/>
          </p:cNvPicPr>
          <p:nvPr/>
        </p:nvPicPr>
        <p:blipFill>
          <a:blip r:embed="rId5">
            <a:extLst>
              <a:ext uri="{28A0092B-C50C-407E-A947-70E740481C1C}">
                <a14:useLocalDpi xmlns:a14="http://schemas.microsoft.com/office/drawing/2010/main" val="0"/>
              </a:ext>
            </a:extLst>
          </a:blip>
          <a:srcRect r="15279"/>
          <a:stretch>
            <a:fillRect/>
          </a:stretch>
        </p:blipFill>
        <p:spPr bwMode="auto">
          <a:xfrm>
            <a:off x="1879908" y="3624263"/>
            <a:ext cx="657704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8"/>
          <p:cNvPicPr>
            <a:picLocks noChangeAspect="1" noChangeArrowheads="1"/>
          </p:cNvPicPr>
          <p:nvPr/>
        </p:nvPicPr>
        <p:blipFill>
          <a:blip r:embed="rId6">
            <a:extLst>
              <a:ext uri="{28A0092B-C50C-407E-A947-70E740481C1C}">
                <a14:useLocalDpi xmlns:a14="http://schemas.microsoft.com/office/drawing/2010/main" val="0"/>
              </a:ext>
            </a:extLst>
          </a:blip>
          <a:srcRect r="43056"/>
          <a:stretch>
            <a:fillRect/>
          </a:stretch>
        </p:blipFill>
        <p:spPr bwMode="auto">
          <a:xfrm>
            <a:off x="357773" y="5395913"/>
            <a:ext cx="390942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6921A644-1C03-4BDF-8036-C1D0E457DF87}" type="slidenum">
              <a:rPr lang="en-US" altLang="en-US" sz="1400" smtClean="0">
                <a:latin typeface="Garamond" panose="02020404030301010803" pitchFamily="18" charset="0"/>
                <a:cs typeface="Arial" panose="020B0604020202020204" pitchFamily="34" charset="0"/>
              </a:rPr>
              <a:pPr>
                <a:spcBef>
                  <a:spcPct val="0"/>
                </a:spcBef>
                <a:buClrTx/>
                <a:buSzTx/>
                <a:buFontTx/>
                <a:buNone/>
              </a:pPr>
              <a:t>21</a:t>
            </a:fld>
            <a:endParaRPr lang="en-US" altLang="en-US" sz="1400">
              <a:latin typeface="Garamond" panose="02020404030301010803" pitchFamily="18" charset="0"/>
              <a:cs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زمان نزول</a:t>
            </a:r>
            <a:endParaRPr lang="en-US" altLang="en-US" sz="2800" b="1"/>
          </a:p>
        </p:txBody>
      </p:sp>
      <p:sp>
        <p:nvSpPr>
          <p:cNvPr id="44035" name="Rectangle 3"/>
          <p:cNvSpPr>
            <a:spLocks noGrp="1" noChangeArrowheads="1"/>
          </p:cNvSpPr>
          <p:nvPr>
            <p:ph type="body" idx="1"/>
          </p:nvPr>
        </p:nvSpPr>
        <p:spPr>
          <a:xfrm>
            <a:off x="685800" y="766763"/>
            <a:ext cx="7778750" cy="4491037"/>
          </a:xfrm>
          <a:noFill/>
        </p:spPr>
        <p:txBody>
          <a:bodyPr lIns="92075" tIns="46038" rIns="92075" bIns="46038"/>
          <a:lstStyle/>
          <a:p>
            <a:pPr algn="r" rtl="1"/>
            <a:endParaRPr lang="fa-IR" altLang="en-US" sz="2000"/>
          </a:p>
          <a:p>
            <a:pPr algn="r" rtl="1"/>
            <a:r>
              <a:rPr lang="fa-IR" altLang="en-US" sz="2000" b="1"/>
              <a:t>مثال</a:t>
            </a:r>
          </a:p>
          <a:p>
            <a:pPr algn="r" rtl="1">
              <a:buFont typeface="Wingdings" panose="05000000000000000000" pitchFamily="2" charset="2"/>
              <a:buNone/>
            </a:pPr>
            <a:r>
              <a:rPr lang="ar-SA" altLang="en-US" sz="2000"/>
              <a:t> با استفاده از تقريب مقاومت معادل، زمان نزول معکوس کننده شبه </a:t>
            </a:r>
            <a:r>
              <a:rPr lang="en-US" altLang="en-US" sz="2000"/>
              <a:t>NMOS</a:t>
            </a:r>
            <a:r>
              <a:rPr lang="ar-SA" altLang="en-US" sz="2000"/>
              <a:t> را با فرض اين که خروجي </a:t>
            </a:r>
            <a:r>
              <a:rPr lang="en-US" altLang="en-US" sz="2000"/>
              <a:t>70</a:t>
            </a:r>
            <a:r>
              <a:rPr lang="fa-IR" altLang="en-US" sz="2000"/>
              <a:t>% </a:t>
            </a:r>
            <a:r>
              <a:rPr lang="ar-SA" altLang="en-US" sz="2000"/>
              <a:t>تغيير می کند و خازن بار</a:t>
            </a:r>
            <a:r>
              <a:rPr lang="en-US" altLang="en-US" sz="2000"/>
              <a:t> pF</a:t>
            </a:r>
            <a:r>
              <a:rPr lang="ar-SA" altLang="en-US" sz="2000"/>
              <a:t> </a:t>
            </a:r>
            <a:r>
              <a:rPr lang="en-US" altLang="en-US" sz="2000"/>
              <a:t>O.2 </a:t>
            </a:r>
            <a:r>
              <a:rPr lang="ar-SA" altLang="en-US" sz="2000"/>
              <a:t>است محاسبه کنيد.</a:t>
            </a:r>
            <a:endParaRPr lang="en-US" altLang="en-US" sz="2000"/>
          </a:p>
          <a:p>
            <a:pPr algn="r" rtl="1"/>
            <a:r>
              <a:rPr lang="ar-SA" altLang="en-US" sz="2000"/>
              <a:t>پاسخ: </a:t>
            </a:r>
            <a:endParaRPr lang="fa-IR" altLang="en-US" sz="2000"/>
          </a:p>
          <a:p>
            <a:pPr algn="r" rtl="1">
              <a:buFont typeface="Wingdings" panose="05000000000000000000" pitchFamily="2" charset="2"/>
              <a:buNone/>
            </a:pPr>
            <a:r>
              <a:rPr lang="fa-IR" altLang="en-US" sz="2000"/>
              <a:t>	</a:t>
            </a:r>
            <a:r>
              <a:rPr lang="ar-SA" altLang="en-US" sz="2000"/>
              <a:t>با فرض  </a:t>
            </a:r>
            <a:r>
              <a:rPr lang="en-US" altLang="en-US" sz="2000"/>
              <a:t>µ</a:t>
            </a:r>
            <a:r>
              <a:rPr lang="en-US" altLang="en-US" sz="2000" baseline="-25000"/>
              <a:t>ρ</a:t>
            </a:r>
            <a:r>
              <a:rPr lang="en-US" altLang="en-US" sz="2000"/>
              <a:t>C</a:t>
            </a:r>
            <a:r>
              <a:rPr lang="en-US" altLang="en-US" sz="2000" baseline="-25000"/>
              <a:t>OX  </a:t>
            </a:r>
            <a:r>
              <a:rPr lang="en-US" altLang="en-US" sz="2000"/>
              <a:t>= 188 µA/V</a:t>
            </a:r>
            <a:r>
              <a:rPr lang="en-US" altLang="en-US" sz="2000" baseline="30000"/>
              <a:t>2</a:t>
            </a:r>
            <a:r>
              <a:rPr lang="ar-SA" altLang="en-US" sz="2000"/>
              <a:t>و </a:t>
            </a:r>
            <a:r>
              <a:rPr lang="en-US" altLang="en-US" sz="2000"/>
              <a:t>(W/L)</a:t>
            </a:r>
            <a:r>
              <a:rPr lang="en-US" altLang="en-US" sz="2000" baseline="-25000"/>
              <a:t>1 </a:t>
            </a:r>
            <a:r>
              <a:rPr lang="en-US" altLang="en-US" sz="2000"/>
              <a:t>= 2.5 </a:t>
            </a:r>
            <a:r>
              <a:rPr lang="ar-SA" altLang="en-US" sz="2000"/>
              <a:t>داريم  </a:t>
            </a:r>
            <a:r>
              <a:rPr lang="en-US" altLang="en-US" sz="2000"/>
              <a:t>.R</a:t>
            </a:r>
            <a:r>
              <a:rPr lang="en-US" altLang="en-US" sz="2000" baseline="-25000"/>
              <a:t>eq </a:t>
            </a:r>
            <a:r>
              <a:rPr lang="en-US" altLang="en-US" sz="2000"/>
              <a:t>= 1.7kΩ</a:t>
            </a:r>
            <a:r>
              <a:rPr lang="ar-SA" altLang="en-US" sz="2000"/>
              <a:t> </a:t>
            </a:r>
            <a:endParaRPr lang="fa-IR" altLang="en-US" sz="2000"/>
          </a:p>
          <a:p>
            <a:pPr algn="r" rtl="1">
              <a:buFont typeface="Wingdings" panose="05000000000000000000" pitchFamily="2" charset="2"/>
              <a:buNone/>
            </a:pPr>
            <a:r>
              <a:rPr lang="fa-IR" altLang="en-US" sz="2000"/>
              <a:t>	</a:t>
            </a:r>
            <a:r>
              <a:rPr lang="ar-SA" altLang="en-US" sz="2000"/>
              <a:t>به اين ترتيب، </a:t>
            </a:r>
            <a:r>
              <a:rPr lang="en-US" altLang="en-US" sz="2000"/>
              <a:t>0.34 ns</a:t>
            </a:r>
            <a:r>
              <a:rPr lang="fa-IR" altLang="en-US" sz="2000"/>
              <a:t>= </a:t>
            </a:r>
            <a:r>
              <a:rPr lang="en-US" altLang="en-US" sz="2000"/>
              <a:t>C</a:t>
            </a:r>
            <a:r>
              <a:rPr lang="en-US" altLang="en-US" sz="2000" baseline="-25000"/>
              <a:t>L</a:t>
            </a:r>
            <a:r>
              <a:rPr lang="en-US" altLang="en-US" sz="2000"/>
              <a:t>R</a:t>
            </a:r>
            <a:r>
              <a:rPr lang="en-US" altLang="en-US" sz="2000" baseline="-25000"/>
              <a:t>eq</a:t>
            </a:r>
            <a:r>
              <a:rPr lang="ar-SA" altLang="en-US" sz="2000"/>
              <a:t>=</a:t>
            </a:r>
            <a:r>
              <a:rPr lang="ar-SA" altLang="en-US" sz="2000">
                <a:sym typeface="Symbol" panose="05050102010706020507" pitchFamily="18" charset="2"/>
              </a:rPr>
              <a:t></a:t>
            </a:r>
            <a:r>
              <a:rPr lang="ar-SA" altLang="en-US" sz="2000"/>
              <a:t> . </a:t>
            </a:r>
            <a:r>
              <a:rPr lang="fa-IR" altLang="en-US" sz="2000"/>
              <a:t>ضمنا می دانیم:</a:t>
            </a:r>
          </a:p>
          <a:p>
            <a:pPr algn="r" rtl="1">
              <a:buFont typeface="Wingdings" panose="05000000000000000000" pitchFamily="2" charset="2"/>
              <a:buNone/>
            </a:pPr>
            <a:r>
              <a:rPr lang="fa-IR" altLang="en-US" sz="2000"/>
              <a:t>	</a:t>
            </a:r>
            <a:r>
              <a:rPr lang="en-US" altLang="en-US" sz="2000"/>
              <a:t>V</a:t>
            </a:r>
            <a:r>
              <a:rPr lang="en-US" altLang="en-US" sz="2000" baseline="-25000"/>
              <a:t>out</a:t>
            </a:r>
            <a:r>
              <a:rPr lang="en-US" altLang="en-US" sz="2000"/>
              <a:t>(t</a:t>
            </a:r>
            <a:r>
              <a:rPr lang="en-US" altLang="en-US" sz="2000" baseline="-25000"/>
              <a:t>1</a:t>
            </a:r>
            <a:r>
              <a:rPr lang="en-US" altLang="en-US" sz="2000"/>
              <a:t>)= 3.3 V</a:t>
            </a:r>
            <a:r>
              <a:rPr lang="fa-IR" altLang="en-US" sz="2000"/>
              <a:t>، </a:t>
            </a:r>
            <a:r>
              <a:rPr lang="en-US" altLang="en-US" sz="2000"/>
              <a:t>V</a:t>
            </a:r>
            <a:r>
              <a:rPr lang="en-US" altLang="en-US" sz="2000" baseline="-25000"/>
              <a:t>out</a:t>
            </a:r>
            <a:r>
              <a:rPr lang="en-US" altLang="en-US" sz="2000"/>
              <a:t>(t</a:t>
            </a:r>
            <a:r>
              <a:rPr lang="en-US" altLang="en-US" sz="2000" baseline="-25000"/>
              <a:t>2</a:t>
            </a:r>
            <a:r>
              <a:rPr lang="en-US" altLang="en-US" sz="2000"/>
              <a:t>)= 1.0 V</a:t>
            </a:r>
            <a:r>
              <a:rPr lang="fa-IR" altLang="en-US" sz="2000"/>
              <a:t> و  </a:t>
            </a:r>
            <a:r>
              <a:rPr lang="en-US" altLang="en-US" sz="2000"/>
              <a:t>V</a:t>
            </a:r>
            <a:r>
              <a:rPr lang="en-US" altLang="en-US" sz="2000" baseline="-25000"/>
              <a:t>out</a:t>
            </a:r>
            <a:r>
              <a:rPr lang="en-US" altLang="en-US" sz="2000"/>
              <a:t>(∞)= 0.05 V</a:t>
            </a:r>
            <a:r>
              <a:rPr lang="ar-SA" altLang="en-US" sz="2000"/>
              <a:t> </a:t>
            </a:r>
            <a:endParaRPr lang="fa-IR" altLang="en-US" sz="2000"/>
          </a:p>
          <a:p>
            <a:pPr algn="r" rtl="1">
              <a:buFont typeface="Wingdings" panose="05000000000000000000" pitchFamily="2" charset="2"/>
              <a:buNone/>
            </a:pPr>
            <a:r>
              <a:rPr lang="fa-IR" altLang="en-US" sz="2000"/>
              <a:t>	بدست می آید:</a:t>
            </a:r>
            <a:r>
              <a:rPr lang="ar-SA" altLang="en-US" sz="2000"/>
              <a:t> </a:t>
            </a:r>
            <a:r>
              <a:rPr lang="en-US" altLang="en-US" sz="2000"/>
              <a:t>t</a:t>
            </a:r>
            <a:r>
              <a:rPr lang="en-US" altLang="en-US" sz="2000" baseline="-25000"/>
              <a:t>-70%</a:t>
            </a:r>
            <a:r>
              <a:rPr lang="en-US" altLang="en-US" sz="2000"/>
              <a:t> = 0.42 ns</a:t>
            </a:r>
            <a:r>
              <a:rPr lang="fa-IR" altLang="en-US" sz="2000"/>
              <a:t>. </a:t>
            </a:r>
          </a:p>
          <a:p>
            <a:pPr algn="r" rtl="1">
              <a:buFont typeface="Wingdings" panose="05000000000000000000" pitchFamily="2" charset="2"/>
              <a:buNone/>
            </a:pPr>
            <a:endParaRPr lang="fa-IR" altLang="en-US" sz="2000"/>
          </a:p>
          <a:p>
            <a:pPr algn="r" rtl="1">
              <a:buFont typeface="Wingdings" panose="05000000000000000000" pitchFamily="2" charset="2"/>
              <a:buNone/>
            </a:pPr>
            <a:endParaRPr lang="fa-IR" altLang="en-US" sz="2000"/>
          </a:p>
          <a:p>
            <a:pPr algn="r" rtl="1">
              <a:buFont typeface="Wingdings" panose="05000000000000000000" pitchFamily="2" charset="2"/>
              <a:buNone/>
            </a:pPr>
            <a:endParaRPr lang="fa-IR" altLang="en-US" sz="2000"/>
          </a:p>
          <a:p>
            <a:pPr algn="r" rtl="1"/>
            <a:r>
              <a:rPr lang="fa-IR" altLang="en-US" sz="2000"/>
              <a:t>زمان نزول بدست آمده از شبيه ساز اسپایس برابر </a:t>
            </a:r>
            <a:r>
              <a:rPr lang="en-US" altLang="en-US" sz="2000"/>
              <a:t>ns 0.94</a:t>
            </a:r>
            <a:r>
              <a:rPr lang="fa-IR" altLang="en-US" sz="2000"/>
              <a:t> است. دليل اصلي اختلاف اين است که جريان عبوري از ترانزيستور بار</a:t>
            </a:r>
            <a:r>
              <a:rPr lang="en-US" altLang="en-US" sz="2000"/>
              <a:t> Q</a:t>
            </a:r>
            <a:r>
              <a:rPr lang="en-US" altLang="en-US" sz="2000" baseline="-25000"/>
              <a:t>2</a:t>
            </a:r>
            <a:r>
              <a:rPr lang="fa-IR" altLang="en-US" sz="2000"/>
              <a:t> ناديده گرفته شده است</a:t>
            </a:r>
            <a:endParaRPr lang="en-US" altLang="en-US" sz="2000"/>
          </a:p>
        </p:txBody>
      </p:sp>
      <p:pic>
        <p:nvPicPr>
          <p:cNvPr id="44036" name="Picture 9"/>
          <p:cNvPicPr>
            <a:picLocks noChangeAspect="1" noChangeArrowheads="1"/>
          </p:cNvPicPr>
          <p:nvPr/>
        </p:nvPicPr>
        <p:blipFill>
          <a:blip r:embed="rId3">
            <a:extLst>
              <a:ext uri="{28A0092B-C50C-407E-A947-70E740481C1C}">
                <a14:useLocalDpi xmlns:a14="http://schemas.microsoft.com/office/drawing/2010/main" val="0"/>
              </a:ext>
            </a:extLst>
          </a:blip>
          <a:srcRect r="46017"/>
          <a:stretch>
            <a:fillRect/>
          </a:stretch>
        </p:blipFill>
        <p:spPr bwMode="auto">
          <a:xfrm>
            <a:off x="1143000" y="3810000"/>
            <a:ext cx="327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79BFC780-0DBC-447E-8337-00C4B35CA553}"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22</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2286000"/>
            <a:ext cx="4114800" cy="17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title"/>
          </p:nvPr>
        </p:nvSpPr>
        <p:spPr>
          <a:xfrm>
            <a:off x="2019300" y="385763"/>
            <a:ext cx="5257800" cy="609600"/>
          </a:xfrm>
          <a:effectLst>
            <a:outerShdw dist="17961" dir="18900000" algn="ctr" rotWithShape="0">
              <a:schemeClr val="tx1"/>
            </a:outerShdw>
          </a:effectLst>
        </p:spPr>
        <p:txBody>
          <a:bodyPr lIns="92075" tIns="46038" rIns="92075" bIns="46038"/>
          <a:lstStyle/>
          <a:p>
            <a:pPr algn="ctr" rtl="1"/>
            <a:r>
              <a:rPr lang="ar-SA" altLang="en-US" sz="3200" b="1" dirty="0"/>
              <a:t>گيت هاي منطقي شبه </a:t>
            </a:r>
            <a:r>
              <a:rPr lang="en-US" altLang="en-US" sz="3200" b="1" dirty="0"/>
              <a:t>NMOS</a:t>
            </a:r>
          </a:p>
        </p:txBody>
      </p:sp>
      <p:sp>
        <p:nvSpPr>
          <p:cNvPr id="46083" name="Rectangle 3"/>
          <p:cNvSpPr>
            <a:spLocks noGrp="1" noChangeArrowheads="1"/>
          </p:cNvSpPr>
          <p:nvPr>
            <p:ph type="body" idx="1"/>
          </p:nvPr>
        </p:nvSpPr>
        <p:spPr>
          <a:xfrm>
            <a:off x="914400" y="1452563"/>
            <a:ext cx="7556500" cy="4491037"/>
          </a:xfrm>
          <a:noFill/>
        </p:spPr>
        <p:txBody>
          <a:bodyPr lIns="92075" tIns="46038" rIns="92075" bIns="46038"/>
          <a:lstStyle/>
          <a:p>
            <a:pPr marL="0" indent="0" algn="r" rtl="1">
              <a:buNone/>
            </a:pPr>
            <a:r>
              <a:rPr lang="fa-IR" altLang="en-US" sz="2400" dirty="0"/>
              <a:t>تاکید روی تقريب مقاومت معادل  و انتخاب اندازه ترانزیستورها</a:t>
            </a:r>
          </a:p>
          <a:p>
            <a:pPr marL="0" indent="0" algn="r" rtl="1">
              <a:buNone/>
            </a:pPr>
            <a:r>
              <a:rPr lang="fa-IR" altLang="en-US" sz="2400" dirty="0"/>
              <a:t>مثال گیت </a:t>
            </a:r>
            <a:r>
              <a:rPr lang="en-US" altLang="en-US" sz="2400" dirty="0"/>
              <a:t>XOR</a:t>
            </a:r>
            <a:r>
              <a:rPr lang="fa-IR" altLang="en-US" sz="2400" dirty="0"/>
              <a:t> :</a:t>
            </a:r>
            <a:endParaRPr lang="en-US" altLang="en-US" sz="2400" dirty="0"/>
          </a:p>
        </p:txBody>
      </p:sp>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09" y="2057400"/>
            <a:ext cx="3240491" cy="164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0" y="3886200"/>
            <a:ext cx="4928004" cy="236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4419600" y="5638800"/>
            <a:ext cx="45720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sz="2000"/>
          </a:p>
        </p:txBody>
      </p:sp>
      <p:sp>
        <p:nvSpPr>
          <p:cNvPr id="12" name="Oval 11"/>
          <p:cNvSpPr/>
          <p:nvPr/>
        </p:nvSpPr>
        <p:spPr>
          <a:xfrm>
            <a:off x="4419600" y="4953000"/>
            <a:ext cx="45720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sz="2000"/>
          </a:p>
        </p:txBody>
      </p:sp>
      <p:sp>
        <p:nvSpPr>
          <p:cNvPr id="13" name="Oval 12"/>
          <p:cNvSpPr/>
          <p:nvPr/>
        </p:nvSpPr>
        <p:spPr>
          <a:xfrm>
            <a:off x="2971800" y="4800600"/>
            <a:ext cx="45720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sz="2000"/>
          </a:p>
        </p:txBody>
      </p:sp>
      <p:sp>
        <p:nvSpPr>
          <p:cNvPr id="46090"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5739624C-1A65-4FCF-AF0A-5F132F5A7EDA}" type="slidenum">
              <a:rPr lang="en-US" altLang="en-US" sz="1400" smtClean="0">
                <a:latin typeface="Garamond" panose="02020404030301010803" pitchFamily="18" charset="0"/>
                <a:cs typeface="Arial" panose="020B0604020202020204" pitchFamily="34" charset="0"/>
              </a:rPr>
              <a:pPr>
                <a:spcBef>
                  <a:spcPct val="0"/>
                </a:spcBef>
                <a:buClrTx/>
                <a:buSzTx/>
                <a:buFontTx/>
                <a:buNone/>
              </a:pPr>
              <a:t>23</a:t>
            </a:fld>
            <a:endParaRPr lang="en-US" altLang="en-US" sz="1400">
              <a:latin typeface="Garamond" panose="02020404030301010803"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20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20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a:t>نسبت </a:t>
            </a:r>
            <a:r>
              <a:rPr lang="en-US" altLang="en-US" sz="2800"/>
              <a:t>W/L</a:t>
            </a:r>
            <a:endParaRPr lang="en-US" altLang="en-US" sz="2800" b="1"/>
          </a:p>
        </p:txBody>
      </p:sp>
      <p:sp>
        <p:nvSpPr>
          <p:cNvPr id="18435" name="Rectangle 3"/>
          <p:cNvSpPr>
            <a:spLocks noGrp="1" noChangeArrowheads="1"/>
          </p:cNvSpPr>
          <p:nvPr>
            <p:ph type="body" idx="1"/>
          </p:nvPr>
        </p:nvSpPr>
        <p:spPr>
          <a:xfrm>
            <a:off x="3516312" y="1654175"/>
            <a:ext cx="5170487" cy="1698625"/>
          </a:xfrm>
        </p:spPr>
        <p:txBody>
          <a:bodyPr lIns="92075" tIns="46038" rIns="92075" bIns="46038"/>
          <a:lstStyle/>
          <a:p>
            <a:pPr marL="0" indent="0" algn="r" rtl="1">
              <a:buNone/>
              <a:defRPr/>
            </a:pPr>
            <a:r>
              <a:rPr lang="fa-IR" sz="2400" dirty="0"/>
              <a:t>امپدانس شبکه ترانزیستورهای تحریک در حالت </a:t>
            </a:r>
            <a:r>
              <a:rPr lang="en-US" sz="2400" dirty="0"/>
              <a:t>low</a:t>
            </a:r>
            <a:r>
              <a:rPr lang="fa-IR" sz="2400" dirty="0"/>
              <a:t> </a:t>
            </a:r>
          </a:p>
          <a:p>
            <a:pPr marL="0" indent="0" algn="r" rtl="1">
              <a:buFont typeface="Wingdings" panose="05000000000000000000" pitchFamily="2" charset="2"/>
              <a:buNone/>
              <a:defRPr/>
            </a:pPr>
            <a:r>
              <a:rPr lang="fa-IR" sz="2400" dirty="0"/>
              <a:t>نباید بزرگتر از امپدانس یک ترانزیستور افزایشی نوع </a:t>
            </a:r>
            <a:r>
              <a:rPr lang="en-US" sz="2400" dirty="0"/>
              <a:t>n</a:t>
            </a:r>
            <a:r>
              <a:rPr lang="fa-IR" sz="2400" dirty="0"/>
              <a:t> باشد که </a:t>
            </a:r>
            <a:r>
              <a:rPr lang="en-US" sz="2400" dirty="0"/>
              <a:t>W/L</a:t>
            </a:r>
            <a:r>
              <a:rPr lang="fa-IR" sz="2400" dirty="0"/>
              <a:t> آن حداقل نصف </a:t>
            </a:r>
            <a:r>
              <a:rPr lang="en-US" sz="2400" dirty="0"/>
              <a:t>W/L</a:t>
            </a:r>
            <a:r>
              <a:rPr lang="fa-IR" sz="2400" dirty="0"/>
              <a:t> ترانزیستور بار است</a:t>
            </a:r>
          </a:p>
          <a:p>
            <a:pPr marL="0" indent="0" algn="r" rtl="1">
              <a:buNone/>
              <a:defRPr/>
            </a:pPr>
            <a:r>
              <a:rPr lang="fa-IR" sz="2400" dirty="0"/>
              <a:t>(خروجی </a:t>
            </a:r>
            <a:r>
              <a:rPr lang="en-US" sz="2400" dirty="0"/>
              <a:t>low</a:t>
            </a:r>
            <a:r>
              <a:rPr lang="fa-IR" sz="2400" dirty="0"/>
              <a:t> به اندازه کافی ولتاژ پایین باشد)</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FA38D573-8135-4530-AD4E-89617EDD405E}"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24</a:t>
            </a:fld>
            <a:endParaRPr lang="en-US" altLang="en-US" sz="1200">
              <a:latin typeface="Garamond" panose="02020404030301010803" pitchFamily="18" charset="0"/>
              <a:cs typeface="Arial" panose="020B0604020202020204" pitchFamily="34" charset="0"/>
            </a:endParaRPr>
          </a:p>
        </p:txBody>
      </p:sp>
      <p:pic>
        <p:nvPicPr>
          <p:cNvPr id="4813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094" y="263525"/>
            <a:ext cx="3277219"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93311" y="3657600"/>
            <a:ext cx="861280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defRPr/>
            </a:pPr>
            <a:endParaRPr lang="fa-IR" sz="2400" kern="0" dirty="0"/>
          </a:p>
          <a:p>
            <a:pPr algn="r" rtl="1">
              <a:defRPr/>
            </a:pPr>
            <a:r>
              <a:rPr lang="ar-SA" sz="2400" kern="0" dirty="0"/>
              <a:t>حداکثر </a:t>
            </a:r>
            <a:r>
              <a:rPr lang="en-US" sz="2400" kern="0" dirty="0"/>
              <a:t>W/L</a:t>
            </a:r>
            <a:r>
              <a:rPr lang="fa-IR" sz="2400" kern="0" dirty="0"/>
              <a:t> ترانزيستورهاي محرک </a:t>
            </a:r>
            <a:r>
              <a:rPr lang="ar-SA" sz="2400" kern="0" dirty="0"/>
              <a:t>به خاطر تمایل به سرعت بیشتر محدود می شود</a:t>
            </a:r>
            <a:endParaRPr lang="fa-IR" sz="2400" kern="0" dirty="0"/>
          </a:p>
          <a:p>
            <a:pPr algn="r" rtl="1">
              <a:defRPr/>
            </a:pPr>
            <a:r>
              <a:rPr lang="ar-SA" sz="2400" kern="0" dirty="0"/>
              <a:t>به دو دليل بزرگتر کردن آنها از حد مورد نياز، سبب آهسته تر شدن منطق مي شود</a:t>
            </a:r>
            <a:endParaRPr lang="fa-IR" sz="2400" kern="0" dirty="0"/>
          </a:p>
          <a:p>
            <a:pPr lvl="1" algn="r" rtl="1">
              <a:defRPr/>
            </a:pPr>
            <a:r>
              <a:rPr lang="ar-SA" sz="1800" kern="0" dirty="0">
                <a:ea typeface="+mn-ea"/>
              </a:rPr>
              <a:t>خازنهاي پارازيت گره هاي داخلي گيت را افزايش مي دهد</a:t>
            </a:r>
            <a:endParaRPr lang="fa-IR" sz="1800" kern="0" dirty="0">
              <a:ea typeface="+mn-ea"/>
            </a:endParaRPr>
          </a:p>
          <a:p>
            <a:pPr lvl="1" algn="r" rtl="1">
              <a:defRPr/>
            </a:pPr>
            <a:r>
              <a:rPr lang="ar-SA" sz="1800" kern="0" dirty="0">
                <a:ea typeface="+mn-ea"/>
              </a:rPr>
              <a:t>خازن بار خروجي گيت هاي پيشين را افزايش مي دهد</a:t>
            </a:r>
            <a:endParaRPr lang="fa-IR" sz="1800" kern="0" dirty="0">
              <a:ea typeface="+mn-ea"/>
            </a:endParaRPr>
          </a:p>
          <a:p>
            <a:pPr algn="r" rtl="1">
              <a:defRPr/>
            </a:pPr>
            <a:r>
              <a:rPr lang="ar-SA" sz="2400" kern="0" dirty="0"/>
              <a:t>بزرگ در نظر گرفتن بيش از حد </a:t>
            </a:r>
            <a:r>
              <a:rPr lang="en-US" sz="2400" kern="0" dirty="0"/>
              <a:t>W/L</a:t>
            </a:r>
            <a:r>
              <a:rPr lang="ar-SA" sz="2400" kern="0" dirty="0"/>
              <a:t> سبب عمل کرد نا صحیح گيت نمي شود.</a:t>
            </a:r>
            <a:endParaRPr lang="en-US" sz="24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4"/>
          <p:cNvPicPr>
            <a:picLocks noChangeAspect="1" noChangeArrowheads="1"/>
          </p:cNvPicPr>
          <p:nvPr/>
        </p:nvPicPr>
        <p:blipFill>
          <a:blip r:embed="rId3">
            <a:extLst>
              <a:ext uri="{28A0092B-C50C-407E-A947-70E740481C1C}">
                <a14:useLocalDpi xmlns:a14="http://schemas.microsoft.com/office/drawing/2010/main" val="0"/>
              </a:ext>
            </a:extLst>
          </a:blip>
          <a:srcRect t="14561"/>
          <a:stretch>
            <a:fillRect/>
          </a:stretch>
        </p:blipFill>
        <p:spPr bwMode="auto">
          <a:xfrm>
            <a:off x="838200" y="3058062"/>
            <a:ext cx="5105400" cy="15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228600" y="5059488"/>
            <a:ext cx="8442325" cy="1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lgn="r" rtl="1">
              <a:buNone/>
            </a:pPr>
            <a:r>
              <a:rPr lang="fa-IR" altLang="en-US" sz="2400" kern="0" dirty="0"/>
              <a:t>اثبات در ناحیه خطی مشابه است</a:t>
            </a:r>
          </a:p>
          <a:p>
            <a:pPr marL="0" indent="0" algn="r" rtl="1">
              <a:buNone/>
            </a:pPr>
            <a:r>
              <a:rPr lang="fa-IR" altLang="en-US" sz="2400" kern="0" dirty="0"/>
              <a:t>اگر طول ترانزيستورها برابر نباشد، آنگاه </a:t>
            </a:r>
            <a:r>
              <a:rPr lang="en-US" altLang="en-US" sz="2400" kern="0" dirty="0"/>
              <a:t>W</a:t>
            </a:r>
            <a:r>
              <a:rPr lang="fa-IR" altLang="en-US" sz="2400" kern="0" dirty="0"/>
              <a:t> و </a:t>
            </a:r>
            <a:r>
              <a:rPr lang="en-US" altLang="en-US" sz="2400" kern="0" dirty="0"/>
              <a:t>L</a:t>
            </a:r>
            <a:r>
              <a:rPr lang="fa-IR" altLang="en-US" sz="2400" kern="0" dirty="0"/>
              <a:t> يکي از ترانزيستورها مي تواند مقياس بندي شود تا طول ها برابر شوند</a:t>
            </a:r>
            <a:endParaRPr lang="en-US" altLang="en-US" sz="2400" kern="0" dirty="0"/>
          </a:p>
        </p:txBody>
      </p:sp>
      <p:sp>
        <p:nvSpPr>
          <p:cNvPr id="50178"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ترانزيستورهای معادل</a:t>
            </a:r>
            <a:endParaRPr lang="en-US" altLang="en-US" sz="2800" b="1"/>
          </a:p>
        </p:txBody>
      </p:sp>
      <p:sp>
        <p:nvSpPr>
          <p:cNvPr id="50179" name="Rectangle 3"/>
          <p:cNvSpPr>
            <a:spLocks noGrp="1" noChangeArrowheads="1"/>
          </p:cNvSpPr>
          <p:nvPr>
            <p:ph type="body" idx="1"/>
          </p:nvPr>
        </p:nvSpPr>
        <p:spPr>
          <a:xfrm>
            <a:off x="228600" y="990600"/>
            <a:ext cx="8442325" cy="2286000"/>
          </a:xfrm>
          <a:noFill/>
        </p:spPr>
        <p:txBody>
          <a:bodyPr lIns="92075" tIns="46038" rIns="92075" bIns="46038"/>
          <a:lstStyle/>
          <a:p>
            <a:pPr marL="0" indent="0" algn="r" rtl="1">
              <a:buNone/>
            </a:pPr>
            <a:r>
              <a:rPr lang="ar-SA" altLang="en-US" sz="2400" dirty="0"/>
              <a:t>دو ترانزيستور زماني معادلند که نسبت </a:t>
            </a:r>
            <a:r>
              <a:rPr lang="en-US" altLang="en-US" sz="2400" dirty="0"/>
              <a:t>W/L</a:t>
            </a:r>
            <a:r>
              <a:rPr lang="ar-SA" altLang="en-US" sz="2400" dirty="0"/>
              <a:t> هايشان مستقل از مقادير مطلق </a:t>
            </a:r>
            <a:r>
              <a:rPr lang="en-US" altLang="en-US" sz="2400" dirty="0"/>
              <a:t>W</a:t>
            </a:r>
            <a:r>
              <a:rPr lang="fa-IR" altLang="en-US" sz="2400" dirty="0"/>
              <a:t> يا </a:t>
            </a:r>
            <a:r>
              <a:rPr lang="en-US" altLang="en-US" sz="2400" dirty="0"/>
              <a:t>L</a:t>
            </a:r>
            <a:r>
              <a:rPr lang="fa-IR" altLang="en-US" sz="2400" dirty="0"/>
              <a:t>، برابر باشد:</a:t>
            </a:r>
          </a:p>
          <a:p>
            <a:pPr marL="0" indent="0" algn="r" rtl="1">
              <a:buNone/>
            </a:pPr>
            <a:endParaRPr lang="fa-IR" altLang="en-US" sz="2400" dirty="0"/>
          </a:p>
          <a:p>
            <a:pPr marL="0" indent="0" algn="r" rtl="1">
              <a:buNone/>
            </a:pPr>
            <a:endParaRPr lang="fa-IR" altLang="en-US" sz="2400" dirty="0"/>
          </a:p>
          <a:p>
            <a:pPr marL="0" indent="0" algn="r" rtl="1">
              <a:buNone/>
            </a:pPr>
            <a:r>
              <a:rPr lang="fa-IR" altLang="en-US" sz="2400" dirty="0"/>
              <a:t>دو ترانزيستور با طول يکسان که بطور موازي متصلند، معادل ترانزيستوري هستند که عرضي برابر با مجموع عرضهاي دو ترانزيستور دارد:</a:t>
            </a:r>
          </a:p>
        </p:txBody>
      </p:sp>
      <p:pic>
        <p:nvPicPr>
          <p:cNvPr id="501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11556"/>
            <a:ext cx="508747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noChangeArrowheads="1"/>
          </p:cNvPicPr>
          <p:nvPr/>
        </p:nvPicPr>
        <p:blipFill>
          <a:blip r:embed="rId5">
            <a:extLst>
              <a:ext uri="{28A0092B-C50C-407E-A947-70E740481C1C}">
                <a14:useLocalDpi xmlns:a14="http://schemas.microsoft.com/office/drawing/2010/main" val="0"/>
              </a:ext>
            </a:extLst>
          </a:blip>
          <a:srcRect r="29167"/>
          <a:stretch>
            <a:fillRect/>
          </a:stretch>
        </p:blipFill>
        <p:spPr bwMode="auto">
          <a:xfrm>
            <a:off x="413078" y="4516438"/>
            <a:ext cx="462564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38F96259-7A20-4464-AC4F-8FBEE09F754B}"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25</a:t>
            </a:fld>
            <a:endParaRPr lang="en-US" altLang="en-US" sz="1200">
              <a:latin typeface="Garamond" panose="02020404030301010803" pitchFamily="18" charset="0"/>
              <a:cs typeface="Arial" panose="020B0604020202020204" pitchFamily="34" charset="0"/>
            </a:endParaRPr>
          </a:p>
        </p:txBody>
      </p:sp>
      <p:sp>
        <p:nvSpPr>
          <p:cNvPr id="9" name="Rectangle 3"/>
          <p:cNvSpPr txBox="1">
            <a:spLocks noChangeArrowheads="1"/>
          </p:cNvSpPr>
          <p:nvPr/>
        </p:nvSpPr>
        <p:spPr bwMode="auto">
          <a:xfrm>
            <a:off x="228600" y="4469606"/>
            <a:ext cx="8442325" cy="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lgn="r" rtl="1">
              <a:buNone/>
            </a:pPr>
            <a:r>
              <a:rPr lang="fa-IR" altLang="en-US" sz="2400" kern="0" dirty="0"/>
              <a:t>اثبات در ناحیه اشباع: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182"/>
                                        </p:tgtEl>
                                        <p:attrNameLst>
                                          <p:attrName>style.visibility</p:attrName>
                                        </p:attrNameLst>
                                      </p:cBhvr>
                                      <p:to>
                                        <p:strVal val="visible"/>
                                      </p:to>
                                    </p:set>
                                    <p:anim calcmode="lin" valueType="num">
                                      <p:cBhvr additive="base">
                                        <p:cTn id="12" dur="500" fill="hold"/>
                                        <p:tgtEl>
                                          <p:spTgt spid="50182"/>
                                        </p:tgtEl>
                                        <p:attrNameLst>
                                          <p:attrName>ppt_x</p:attrName>
                                        </p:attrNameLst>
                                      </p:cBhvr>
                                      <p:tavLst>
                                        <p:tav tm="0">
                                          <p:val>
                                            <p:strVal val="#ppt_x"/>
                                          </p:val>
                                        </p:tav>
                                        <p:tav tm="100000">
                                          <p:val>
                                            <p:strVal val="#ppt_x"/>
                                          </p:val>
                                        </p:tav>
                                      </p:tavLst>
                                    </p:anim>
                                    <p:anim calcmode="lin" valueType="num">
                                      <p:cBhvr additive="base">
                                        <p:cTn id="13"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ترانزيستورهای معادل</a:t>
            </a:r>
            <a:endParaRPr lang="en-US" altLang="en-US" sz="2800" b="1"/>
          </a:p>
        </p:txBody>
      </p:sp>
      <p:sp>
        <p:nvSpPr>
          <p:cNvPr id="52227" name="Rectangle 3"/>
          <p:cNvSpPr>
            <a:spLocks noGrp="1" noChangeArrowheads="1"/>
          </p:cNvSpPr>
          <p:nvPr>
            <p:ph type="body" idx="1"/>
          </p:nvPr>
        </p:nvSpPr>
        <p:spPr>
          <a:xfrm>
            <a:off x="336550" y="1049338"/>
            <a:ext cx="8350250" cy="4492625"/>
          </a:xfrm>
          <a:noFill/>
        </p:spPr>
        <p:txBody>
          <a:bodyPr lIns="92075" tIns="46038" rIns="92075" bIns="46038"/>
          <a:lstStyle/>
          <a:p>
            <a:pPr marL="0" indent="0" algn="r" rtl="1">
              <a:buNone/>
            </a:pPr>
            <a:r>
              <a:rPr lang="fa-IR" altLang="en-US" sz="2200" dirty="0"/>
              <a:t>دو ترانزيستور که عرض هاي مشابه دارند، بصورت سري متصلند و گيت هايشان بهم متصل است، معادل ترانزيستوري هستند که طول آن برابر مجموع طول هاي هر يک از آنها به تنهايي است</a:t>
            </a:r>
          </a:p>
          <a:p>
            <a:pPr marL="0" indent="0" algn="r" rtl="1">
              <a:buNone/>
            </a:pPr>
            <a:endParaRPr lang="fa-IR" altLang="en-US" sz="2200" dirty="0"/>
          </a:p>
          <a:p>
            <a:pPr marL="0" indent="0" algn="r" rtl="1">
              <a:buNone/>
            </a:pPr>
            <a:endParaRPr lang="fa-IR" altLang="en-US" sz="2200" dirty="0"/>
          </a:p>
          <a:p>
            <a:pPr marL="0" indent="0" algn="r" rtl="1">
              <a:buNone/>
            </a:pPr>
            <a:endParaRPr lang="en-US" altLang="en-US" sz="2200" dirty="0"/>
          </a:p>
        </p:txBody>
      </p:sp>
      <p:pic>
        <p:nvPicPr>
          <p:cNvPr id="52228" name="Picture 6"/>
          <p:cNvPicPr>
            <a:picLocks noChangeAspect="1" noChangeArrowheads="1"/>
          </p:cNvPicPr>
          <p:nvPr/>
        </p:nvPicPr>
        <p:blipFill>
          <a:blip r:embed="rId3">
            <a:extLst>
              <a:ext uri="{28A0092B-C50C-407E-A947-70E740481C1C}">
                <a14:useLocalDpi xmlns:a14="http://schemas.microsoft.com/office/drawing/2010/main" val="0"/>
              </a:ext>
            </a:extLst>
          </a:blip>
          <a:srcRect t="5269"/>
          <a:stretch>
            <a:fillRect/>
          </a:stretch>
        </p:blipFill>
        <p:spPr bwMode="auto">
          <a:xfrm>
            <a:off x="4357352" y="1839119"/>
            <a:ext cx="4602498" cy="156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p:cNvPicPr>
            <a:picLocks noChangeAspect="1" noChangeArrowheads="1"/>
          </p:cNvPicPr>
          <p:nvPr/>
        </p:nvPicPr>
        <p:blipFill>
          <a:blip r:embed="rId4">
            <a:extLst>
              <a:ext uri="{28A0092B-C50C-407E-A947-70E740481C1C}">
                <a14:useLocalDpi xmlns:a14="http://schemas.microsoft.com/office/drawing/2010/main" val="0"/>
              </a:ext>
            </a:extLst>
          </a:blip>
          <a:srcRect r="31944"/>
          <a:stretch>
            <a:fillRect/>
          </a:stretch>
        </p:blipFill>
        <p:spPr bwMode="auto">
          <a:xfrm>
            <a:off x="533400" y="2438400"/>
            <a:ext cx="4122902" cy="77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8"/>
          <p:cNvPicPr>
            <a:picLocks noChangeAspect="1" noChangeArrowheads="1"/>
          </p:cNvPicPr>
          <p:nvPr/>
        </p:nvPicPr>
        <p:blipFill>
          <a:blip r:embed="rId5">
            <a:extLst>
              <a:ext uri="{28A0092B-C50C-407E-A947-70E740481C1C}">
                <a14:useLocalDpi xmlns:a14="http://schemas.microsoft.com/office/drawing/2010/main" val="0"/>
              </a:ext>
            </a:extLst>
          </a:blip>
          <a:srcRect r="55240" b="183"/>
          <a:stretch>
            <a:fillRect/>
          </a:stretch>
        </p:blipFill>
        <p:spPr bwMode="auto">
          <a:xfrm>
            <a:off x="838199" y="1981199"/>
            <a:ext cx="2300293" cy="43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9"/>
          <p:cNvPicPr>
            <a:picLocks noChangeAspect="1" noChangeArrowheads="1"/>
          </p:cNvPicPr>
          <p:nvPr/>
        </p:nvPicPr>
        <p:blipFill>
          <a:blip r:embed="rId6">
            <a:extLst>
              <a:ext uri="{28A0092B-C50C-407E-A947-70E740481C1C}">
                <a14:useLocalDpi xmlns:a14="http://schemas.microsoft.com/office/drawing/2010/main" val="0"/>
              </a:ext>
            </a:extLst>
          </a:blip>
          <a:srcRect r="35905"/>
          <a:stretch>
            <a:fillRect/>
          </a:stretch>
        </p:blipFill>
        <p:spPr bwMode="auto">
          <a:xfrm>
            <a:off x="685800" y="3190875"/>
            <a:ext cx="29718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0"/>
          <p:cNvPicPr>
            <a:picLocks noChangeAspect="1" noChangeArrowheads="1"/>
          </p:cNvPicPr>
          <p:nvPr/>
        </p:nvPicPr>
        <p:blipFill>
          <a:blip r:embed="rId7">
            <a:extLst>
              <a:ext uri="{28A0092B-C50C-407E-A947-70E740481C1C}">
                <a14:useLocalDpi xmlns:a14="http://schemas.microsoft.com/office/drawing/2010/main" val="0"/>
              </a:ext>
            </a:extLst>
          </a:blip>
          <a:srcRect r="15279"/>
          <a:stretch>
            <a:fillRect/>
          </a:stretch>
        </p:blipFill>
        <p:spPr bwMode="auto">
          <a:xfrm>
            <a:off x="3900309" y="3681194"/>
            <a:ext cx="4909914" cy="60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1"/>
          <p:cNvPicPr>
            <a:picLocks noChangeAspect="1" noChangeArrowheads="1"/>
          </p:cNvPicPr>
          <p:nvPr/>
        </p:nvPicPr>
        <p:blipFill>
          <a:blip r:embed="rId8">
            <a:extLst>
              <a:ext uri="{28A0092B-C50C-407E-A947-70E740481C1C}">
                <a14:useLocalDpi xmlns:a14="http://schemas.microsoft.com/office/drawing/2010/main" val="0"/>
              </a:ext>
            </a:extLst>
          </a:blip>
          <a:srcRect r="12500"/>
          <a:stretch>
            <a:fillRect/>
          </a:stretch>
        </p:blipFill>
        <p:spPr bwMode="auto">
          <a:xfrm>
            <a:off x="609599" y="4674632"/>
            <a:ext cx="5214057" cy="62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2"/>
          <p:cNvPicPr>
            <a:picLocks noChangeAspect="1" noChangeArrowheads="1"/>
          </p:cNvPicPr>
          <p:nvPr/>
        </p:nvPicPr>
        <p:blipFill>
          <a:blip r:embed="rId9">
            <a:extLst>
              <a:ext uri="{28A0092B-C50C-407E-A947-70E740481C1C}">
                <a14:useLocalDpi xmlns:a14="http://schemas.microsoft.com/office/drawing/2010/main" val="0"/>
              </a:ext>
            </a:extLst>
          </a:blip>
          <a:srcRect r="20833"/>
          <a:stretch>
            <a:fillRect/>
          </a:stretch>
        </p:blipFill>
        <p:spPr bwMode="auto">
          <a:xfrm>
            <a:off x="568084" y="5269679"/>
            <a:ext cx="4551137" cy="66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5" name="Picture 13"/>
          <p:cNvPicPr>
            <a:picLocks noChangeAspect="1" noChangeArrowheads="1"/>
          </p:cNvPicPr>
          <p:nvPr/>
        </p:nvPicPr>
        <p:blipFill>
          <a:blip r:embed="rId10">
            <a:extLst>
              <a:ext uri="{28A0092B-C50C-407E-A947-70E740481C1C}">
                <a14:useLocalDpi xmlns:a14="http://schemas.microsoft.com/office/drawing/2010/main" val="0"/>
              </a:ext>
            </a:extLst>
          </a:blip>
          <a:srcRect r="44444"/>
          <a:stretch>
            <a:fillRect/>
          </a:stretch>
        </p:blipFill>
        <p:spPr bwMode="auto">
          <a:xfrm>
            <a:off x="5486400" y="5269679"/>
            <a:ext cx="3326074" cy="82632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2236" name="TextBox 24"/>
          <p:cNvSpPr txBox="1">
            <a:spLocks noChangeArrowheads="1"/>
          </p:cNvSpPr>
          <p:nvPr/>
        </p:nvSpPr>
        <p:spPr bwMode="auto">
          <a:xfrm>
            <a:off x="609600" y="43053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I</a:t>
            </a:r>
            <a:r>
              <a:rPr lang="en-US" altLang="en-US" sz="1800" baseline="-25000" dirty="0">
                <a:latin typeface="Arial" panose="020B0604020202020204" pitchFamily="34" charset="0"/>
                <a:cs typeface="Arial" panose="020B0604020202020204" pitchFamily="34" charset="0"/>
              </a:rPr>
              <a:t>D-1</a:t>
            </a:r>
            <a:r>
              <a:rPr lang="en-US" altLang="en-US" sz="1800" dirty="0">
                <a:latin typeface="Arial" panose="020B0604020202020204" pitchFamily="34" charset="0"/>
                <a:cs typeface="Arial" panose="020B0604020202020204" pitchFamily="34" charset="0"/>
              </a:rPr>
              <a:t>=I</a:t>
            </a:r>
            <a:r>
              <a:rPr lang="en-US" altLang="en-US" sz="1800" baseline="-25000" dirty="0">
                <a:latin typeface="Arial" panose="020B0604020202020204" pitchFamily="34" charset="0"/>
                <a:cs typeface="Arial" panose="020B0604020202020204" pitchFamily="34" charset="0"/>
              </a:rPr>
              <a:t>D-2</a:t>
            </a:r>
          </a:p>
        </p:txBody>
      </p:sp>
      <p:sp>
        <p:nvSpPr>
          <p:cNvPr id="52237"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90F4C4D3-30E9-461B-AFEF-B441BEBE9855}"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26</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fade">
                                      <p:cBhvr>
                                        <p:cTn id="7" dur="1000"/>
                                        <p:tgtEl>
                                          <p:spTgt spid="52230"/>
                                        </p:tgtEl>
                                      </p:cBhvr>
                                    </p:animEffect>
                                    <p:anim calcmode="lin" valueType="num">
                                      <p:cBhvr>
                                        <p:cTn id="8" dur="1000" fill="hold"/>
                                        <p:tgtEl>
                                          <p:spTgt spid="52230"/>
                                        </p:tgtEl>
                                        <p:attrNameLst>
                                          <p:attrName>ppt_x</p:attrName>
                                        </p:attrNameLst>
                                      </p:cBhvr>
                                      <p:tavLst>
                                        <p:tav tm="0">
                                          <p:val>
                                            <p:strVal val="#ppt_x"/>
                                          </p:val>
                                        </p:tav>
                                        <p:tav tm="100000">
                                          <p:val>
                                            <p:strVal val="#ppt_x"/>
                                          </p:val>
                                        </p:tav>
                                      </p:tavLst>
                                    </p:anim>
                                    <p:anim calcmode="lin" valueType="num">
                                      <p:cBhvr>
                                        <p:cTn id="9" dur="1000" fill="hold"/>
                                        <p:tgtEl>
                                          <p:spTgt spid="522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fade">
                                      <p:cBhvr>
                                        <p:cTn id="12" dur="1000"/>
                                        <p:tgtEl>
                                          <p:spTgt spid="52229"/>
                                        </p:tgtEl>
                                      </p:cBhvr>
                                    </p:animEffect>
                                    <p:anim calcmode="lin" valueType="num">
                                      <p:cBhvr>
                                        <p:cTn id="13" dur="1000" fill="hold"/>
                                        <p:tgtEl>
                                          <p:spTgt spid="52229"/>
                                        </p:tgtEl>
                                        <p:attrNameLst>
                                          <p:attrName>ppt_x</p:attrName>
                                        </p:attrNameLst>
                                      </p:cBhvr>
                                      <p:tavLst>
                                        <p:tav tm="0">
                                          <p:val>
                                            <p:strVal val="#ppt_x"/>
                                          </p:val>
                                        </p:tav>
                                        <p:tav tm="100000">
                                          <p:val>
                                            <p:strVal val="#ppt_x"/>
                                          </p:val>
                                        </p:tav>
                                      </p:tavLst>
                                    </p:anim>
                                    <p:anim calcmode="lin" valueType="num">
                                      <p:cBhvr>
                                        <p:cTn id="14" dur="1000" fill="hold"/>
                                        <p:tgtEl>
                                          <p:spTgt spid="522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fade">
                                      <p:cBhvr>
                                        <p:cTn id="17" dur="1000"/>
                                        <p:tgtEl>
                                          <p:spTgt spid="52231"/>
                                        </p:tgtEl>
                                      </p:cBhvr>
                                    </p:animEffect>
                                    <p:anim calcmode="lin" valueType="num">
                                      <p:cBhvr>
                                        <p:cTn id="18" dur="1000" fill="hold"/>
                                        <p:tgtEl>
                                          <p:spTgt spid="52231"/>
                                        </p:tgtEl>
                                        <p:attrNameLst>
                                          <p:attrName>ppt_x</p:attrName>
                                        </p:attrNameLst>
                                      </p:cBhvr>
                                      <p:tavLst>
                                        <p:tav tm="0">
                                          <p:val>
                                            <p:strVal val="#ppt_x"/>
                                          </p:val>
                                        </p:tav>
                                        <p:tav tm="100000">
                                          <p:val>
                                            <p:strVal val="#ppt_x"/>
                                          </p:val>
                                        </p:tav>
                                      </p:tavLst>
                                    </p:anim>
                                    <p:anim calcmode="lin" valueType="num">
                                      <p:cBhvr>
                                        <p:cTn id="19" dur="1000" fill="hold"/>
                                        <p:tgtEl>
                                          <p:spTgt spid="5223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2232"/>
                                        </p:tgtEl>
                                        <p:attrNameLst>
                                          <p:attrName>style.visibility</p:attrName>
                                        </p:attrNameLst>
                                      </p:cBhvr>
                                      <p:to>
                                        <p:strVal val="visible"/>
                                      </p:to>
                                    </p:set>
                                    <p:animEffect transition="in" filter="fade">
                                      <p:cBhvr>
                                        <p:cTn id="22" dur="1000"/>
                                        <p:tgtEl>
                                          <p:spTgt spid="52232"/>
                                        </p:tgtEl>
                                      </p:cBhvr>
                                    </p:animEffect>
                                    <p:anim calcmode="lin" valueType="num">
                                      <p:cBhvr>
                                        <p:cTn id="23" dur="1000" fill="hold"/>
                                        <p:tgtEl>
                                          <p:spTgt spid="52232"/>
                                        </p:tgtEl>
                                        <p:attrNameLst>
                                          <p:attrName>ppt_x</p:attrName>
                                        </p:attrNameLst>
                                      </p:cBhvr>
                                      <p:tavLst>
                                        <p:tav tm="0">
                                          <p:val>
                                            <p:strVal val="#ppt_x"/>
                                          </p:val>
                                        </p:tav>
                                        <p:tav tm="100000">
                                          <p:val>
                                            <p:strVal val="#ppt_x"/>
                                          </p:val>
                                        </p:tav>
                                      </p:tavLst>
                                    </p:anim>
                                    <p:anim calcmode="lin" valueType="num">
                                      <p:cBhvr>
                                        <p:cTn id="24" dur="1000" fill="hold"/>
                                        <p:tgtEl>
                                          <p:spTgt spid="522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236"/>
                                        </p:tgtEl>
                                        <p:attrNameLst>
                                          <p:attrName>style.visibility</p:attrName>
                                        </p:attrNameLst>
                                      </p:cBhvr>
                                      <p:to>
                                        <p:strVal val="visible"/>
                                      </p:to>
                                    </p:set>
                                    <p:animEffect transition="in" filter="fade">
                                      <p:cBhvr>
                                        <p:cTn id="27" dur="1000"/>
                                        <p:tgtEl>
                                          <p:spTgt spid="52236"/>
                                        </p:tgtEl>
                                      </p:cBhvr>
                                    </p:animEffect>
                                    <p:anim calcmode="lin" valueType="num">
                                      <p:cBhvr>
                                        <p:cTn id="28" dur="1000" fill="hold"/>
                                        <p:tgtEl>
                                          <p:spTgt spid="52236"/>
                                        </p:tgtEl>
                                        <p:attrNameLst>
                                          <p:attrName>ppt_x</p:attrName>
                                        </p:attrNameLst>
                                      </p:cBhvr>
                                      <p:tavLst>
                                        <p:tav tm="0">
                                          <p:val>
                                            <p:strVal val="#ppt_x"/>
                                          </p:val>
                                        </p:tav>
                                        <p:tav tm="100000">
                                          <p:val>
                                            <p:strVal val="#ppt_x"/>
                                          </p:val>
                                        </p:tav>
                                      </p:tavLst>
                                    </p:anim>
                                    <p:anim calcmode="lin" valueType="num">
                                      <p:cBhvr>
                                        <p:cTn id="29" dur="1000" fill="hold"/>
                                        <p:tgtEl>
                                          <p:spTgt spid="522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2233"/>
                                        </p:tgtEl>
                                        <p:attrNameLst>
                                          <p:attrName>style.visibility</p:attrName>
                                        </p:attrNameLst>
                                      </p:cBhvr>
                                      <p:to>
                                        <p:strVal val="visible"/>
                                      </p:to>
                                    </p:set>
                                    <p:animEffect transition="in" filter="fade">
                                      <p:cBhvr>
                                        <p:cTn id="32" dur="1000"/>
                                        <p:tgtEl>
                                          <p:spTgt spid="52233"/>
                                        </p:tgtEl>
                                      </p:cBhvr>
                                    </p:animEffect>
                                    <p:anim calcmode="lin" valueType="num">
                                      <p:cBhvr>
                                        <p:cTn id="33" dur="1000" fill="hold"/>
                                        <p:tgtEl>
                                          <p:spTgt spid="52233"/>
                                        </p:tgtEl>
                                        <p:attrNameLst>
                                          <p:attrName>ppt_x</p:attrName>
                                        </p:attrNameLst>
                                      </p:cBhvr>
                                      <p:tavLst>
                                        <p:tav tm="0">
                                          <p:val>
                                            <p:strVal val="#ppt_x"/>
                                          </p:val>
                                        </p:tav>
                                        <p:tav tm="100000">
                                          <p:val>
                                            <p:strVal val="#ppt_x"/>
                                          </p:val>
                                        </p:tav>
                                      </p:tavLst>
                                    </p:anim>
                                    <p:anim calcmode="lin" valueType="num">
                                      <p:cBhvr>
                                        <p:cTn id="34" dur="1000" fill="hold"/>
                                        <p:tgtEl>
                                          <p:spTgt spid="5223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2234"/>
                                        </p:tgtEl>
                                        <p:attrNameLst>
                                          <p:attrName>style.visibility</p:attrName>
                                        </p:attrNameLst>
                                      </p:cBhvr>
                                      <p:to>
                                        <p:strVal val="visible"/>
                                      </p:to>
                                    </p:set>
                                    <p:animEffect transition="in" filter="fade">
                                      <p:cBhvr>
                                        <p:cTn id="37" dur="1000"/>
                                        <p:tgtEl>
                                          <p:spTgt spid="52234"/>
                                        </p:tgtEl>
                                      </p:cBhvr>
                                    </p:animEffect>
                                    <p:anim calcmode="lin" valueType="num">
                                      <p:cBhvr>
                                        <p:cTn id="38" dur="1000" fill="hold"/>
                                        <p:tgtEl>
                                          <p:spTgt spid="52234"/>
                                        </p:tgtEl>
                                        <p:attrNameLst>
                                          <p:attrName>ppt_x</p:attrName>
                                        </p:attrNameLst>
                                      </p:cBhvr>
                                      <p:tavLst>
                                        <p:tav tm="0">
                                          <p:val>
                                            <p:strVal val="#ppt_x"/>
                                          </p:val>
                                        </p:tav>
                                        <p:tav tm="100000">
                                          <p:val>
                                            <p:strVal val="#ppt_x"/>
                                          </p:val>
                                        </p:tav>
                                      </p:tavLst>
                                    </p:anim>
                                    <p:anim calcmode="lin" valueType="num">
                                      <p:cBhvr>
                                        <p:cTn id="39" dur="1000" fill="hold"/>
                                        <p:tgtEl>
                                          <p:spTgt spid="522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2235"/>
                                        </p:tgtEl>
                                        <p:attrNameLst>
                                          <p:attrName>style.visibility</p:attrName>
                                        </p:attrNameLst>
                                      </p:cBhvr>
                                      <p:to>
                                        <p:strVal val="visible"/>
                                      </p:to>
                                    </p:set>
                                    <p:animEffect transition="in" filter="fade">
                                      <p:cBhvr>
                                        <p:cTn id="42" dur="1000"/>
                                        <p:tgtEl>
                                          <p:spTgt spid="52235"/>
                                        </p:tgtEl>
                                      </p:cBhvr>
                                    </p:animEffect>
                                    <p:anim calcmode="lin" valueType="num">
                                      <p:cBhvr>
                                        <p:cTn id="43" dur="1000" fill="hold"/>
                                        <p:tgtEl>
                                          <p:spTgt spid="52235"/>
                                        </p:tgtEl>
                                        <p:attrNameLst>
                                          <p:attrName>ppt_x</p:attrName>
                                        </p:attrNameLst>
                                      </p:cBhvr>
                                      <p:tavLst>
                                        <p:tav tm="0">
                                          <p:val>
                                            <p:strVal val="#ppt_x"/>
                                          </p:val>
                                        </p:tav>
                                        <p:tav tm="100000">
                                          <p:val>
                                            <p:strVal val="#ppt_x"/>
                                          </p:val>
                                        </p:tav>
                                      </p:tavLst>
                                    </p:anim>
                                    <p:anim calcmode="lin" valueType="num">
                                      <p:cBhvr>
                                        <p:cTn id="44" dur="1000" fill="hold"/>
                                        <p:tgtEl>
                                          <p:spTgt spid="522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ترانزيستورهای معادل</a:t>
            </a:r>
            <a:endParaRPr lang="en-US" altLang="en-US" sz="2800" b="1"/>
          </a:p>
        </p:txBody>
      </p:sp>
      <p:sp>
        <p:nvSpPr>
          <p:cNvPr id="54275" name="Rectangle 3"/>
          <p:cNvSpPr>
            <a:spLocks noGrp="1" noChangeArrowheads="1"/>
          </p:cNvSpPr>
          <p:nvPr>
            <p:ph type="body" idx="1"/>
          </p:nvPr>
        </p:nvSpPr>
        <p:spPr>
          <a:xfrm>
            <a:off x="533400" y="1452563"/>
            <a:ext cx="7937500" cy="1900237"/>
          </a:xfrm>
          <a:noFill/>
        </p:spPr>
        <p:txBody>
          <a:bodyPr lIns="92075" tIns="46038" rIns="92075" bIns="46038"/>
          <a:lstStyle/>
          <a:p>
            <a:pPr algn="r" rtl="1"/>
            <a:r>
              <a:rPr lang="fa-IR" altLang="en-US" sz="2400" dirty="0"/>
              <a:t>اثبات در ناحیه خطی مشابه است (بررسی کنید)</a:t>
            </a:r>
            <a:endParaRPr lang="en-US" altLang="en-US" sz="2400" dirty="0"/>
          </a:p>
          <a:p>
            <a:pPr algn="r" rtl="1"/>
            <a:endParaRPr lang="fa-IR" altLang="en-US" sz="2400" dirty="0"/>
          </a:p>
          <a:p>
            <a:pPr algn="r" rtl="1"/>
            <a:r>
              <a:rPr lang="fa-IR" altLang="en-US" sz="2400" dirty="0"/>
              <a:t>اگر عرض ترانزيستورها برابر نباشد، آنگاه </a:t>
            </a:r>
            <a:r>
              <a:rPr lang="en-US" altLang="en-US" sz="2400" dirty="0"/>
              <a:t>W</a:t>
            </a:r>
            <a:r>
              <a:rPr lang="fa-IR" altLang="en-US" sz="2400" dirty="0"/>
              <a:t> و </a:t>
            </a:r>
            <a:r>
              <a:rPr lang="en-US" altLang="en-US" sz="2400" dirty="0"/>
              <a:t>L</a:t>
            </a:r>
            <a:r>
              <a:rPr lang="fa-IR" altLang="en-US" sz="2400" dirty="0"/>
              <a:t> يکي از ترانزيستورها مي تواند مقياس بندي شود تا عرض ها برابر شوند </a:t>
            </a:r>
          </a:p>
          <a:p>
            <a:pPr algn="r" rtl="1"/>
            <a:endParaRPr lang="fa-IR" altLang="en-US" sz="2400" dirty="0"/>
          </a:p>
          <a:p>
            <a:pPr algn="r" rtl="1"/>
            <a:endParaRPr lang="en-US" altLang="en-US" sz="2400" dirty="0"/>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3A7F0053-61A5-4996-B5FD-B1AC04A622C5}"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27</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ترانزيستورهای معادل</a:t>
            </a:r>
            <a:endParaRPr lang="en-US" altLang="en-US" sz="2800" b="1"/>
          </a:p>
        </p:txBody>
      </p:sp>
      <p:sp>
        <p:nvSpPr>
          <p:cNvPr id="56323" name="Rectangle 3"/>
          <p:cNvSpPr>
            <a:spLocks noGrp="1" noChangeArrowheads="1"/>
          </p:cNvSpPr>
          <p:nvPr>
            <p:ph type="body" idx="1"/>
          </p:nvPr>
        </p:nvSpPr>
        <p:spPr>
          <a:xfrm>
            <a:off x="228600" y="990601"/>
            <a:ext cx="8318500" cy="1219200"/>
          </a:xfrm>
          <a:noFill/>
        </p:spPr>
        <p:txBody>
          <a:bodyPr lIns="92075" tIns="46038" rIns="92075" bIns="46038"/>
          <a:lstStyle/>
          <a:p>
            <a:pPr marL="0" indent="0" algn="r" rtl="1">
              <a:buNone/>
            </a:pPr>
            <a:r>
              <a:rPr lang="fa-IR" altLang="en-US" sz="2400" b="1" dirty="0"/>
              <a:t>مثال: </a:t>
            </a:r>
            <a:endParaRPr lang="en-US" altLang="en-US" sz="2400" dirty="0"/>
          </a:p>
          <a:p>
            <a:pPr algn="r" rtl="1">
              <a:buFont typeface="Wingdings" panose="05000000000000000000" pitchFamily="2" charset="2"/>
              <a:buNone/>
            </a:pPr>
            <a:r>
              <a:rPr lang="fa-IR" altLang="en-US" sz="2400" dirty="0"/>
              <a:t>	شبکه ترانزيستورهای تحریک شکل زیر را با يک ترانزيستور معادل جايگزين کنيد</a:t>
            </a:r>
          </a:p>
          <a:p>
            <a:pPr algn="r" rtl="1"/>
            <a:endParaRPr lang="fa-IR" altLang="en-US" sz="2400" dirty="0"/>
          </a:p>
          <a:p>
            <a:pPr algn="r" rtl="1"/>
            <a:endParaRPr lang="fa-IR" altLang="en-US" sz="2400" dirty="0"/>
          </a:p>
          <a:p>
            <a:pPr algn="r" rtl="1"/>
            <a:endParaRPr lang="en-US" altLang="en-US" sz="2400" dirty="0"/>
          </a:p>
        </p:txBody>
      </p:sp>
      <p:pic>
        <p:nvPicPr>
          <p:cNvPr id="56324" name="Picture 6"/>
          <p:cNvPicPr>
            <a:picLocks noChangeAspect="1" noChangeArrowheads="1"/>
          </p:cNvPicPr>
          <p:nvPr/>
        </p:nvPicPr>
        <p:blipFill>
          <a:blip r:embed="rId3">
            <a:extLst>
              <a:ext uri="{28A0092B-C50C-407E-A947-70E740481C1C}">
                <a14:useLocalDpi xmlns:a14="http://schemas.microsoft.com/office/drawing/2010/main" val="0"/>
              </a:ext>
            </a:extLst>
          </a:blip>
          <a:srcRect r="31944"/>
          <a:stretch>
            <a:fillRect/>
          </a:stretch>
        </p:blipFill>
        <p:spPr bwMode="auto">
          <a:xfrm>
            <a:off x="228600" y="1976873"/>
            <a:ext cx="5613481" cy="411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40EA7EC9-93C8-4637-B928-96DE249EA758}"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28</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ترانزيستورهای معادل</a:t>
            </a:r>
            <a:endParaRPr lang="en-US" altLang="en-US" sz="2800" b="1"/>
          </a:p>
        </p:txBody>
      </p:sp>
      <p:sp>
        <p:nvSpPr>
          <p:cNvPr id="56323" name="Rectangle 3"/>
          <p:cNvSpPr>
            <a:spLocks noGrp="1" noChangeArrowheads="1"/>
          </p:cNvSpPr>
          <p:nvPr>
            <p:ph type="body" idx="1"/>
          </p:nvPr>
        </p:nvSpPr>
        <p:spPr>
          <a:xfrm>
            <a:off x="228600" y="990601"/>
            <a:ext cx="8318500" cy="1219200"/>
          </a:xfrm>
          <a:noFill/>
        </p:spPr>
        <p:txBody>
          <a:bodyPr lIns="92075" tIns="46038" rIns="92075" bIns="46038"/>
          <a:lstStyle/>
          <a:p>
            <a:pPr marL="0" indent="0" algn="r" rtl="1">
              <a:buNone/>
            </a:pPr>
            <a:r>
              <a:rPr lang="fa-IR" altLang="en-US" sz="2400" b="1" dirty="0"/>
              <a:t>مثال: </a:t>
            </a:r>
            <a:endParaRPr lang="en-US" altLang="en-US" sz="2400" dirty="0"/>
          </a:p>
          <a:p>
            <a:pPr algn="r" rtl="1">
              <a:buFont typeface="Wingdings" panose="05000000000000000000" pitchFamily="2" charset="2"/>
              <a:buNone/>
            </a:pPr>
            <a:r>
              <a:rPr lang="fa-IR" altLang="en-US" sz="2400" dirty="0"/>
              <a:t>	شبکه ترانزيستورهای تحریک شکل زیر را با يک ترانزيستور معادل جايگزين کنيد</a:t>
            </a:r>
          </a:p>
          <a:p>
            <a:pPr algn="r" rtl="1"/>
            <a:endParaRPr lang="fa-IR" altLang="en-US" sz="2400" dirty="0"/>
          </a:p>
          <a:p>
            <a:pPr algn="r" rtl="1"/>
            <a:endParaRPr lang="fa-IR" altLang="en-US" sz="2400" dirty="0"/>
          </a:p>
          <a:p>
            <a:pPr algn="r" rtl="1"/>
            <a:endParaRPr lang="en-US" altLang="en-US" sz="2400" dirty="0"/>
          </a:p>
        </p:txBody>
      </p:sp>
      <p:pic>
        <p:nvPicPr>
          <p:cNvPr id="56324" name="Picture 6"/>
          <p:cNvPicPr>
            <a:picLocks noChangeAspect="1" noChangeArrowheads="1"/>
          </p:cNvPicPr>
          <p:nvPr/>
        </p:nvPicPr>
        <p:blipFill>
          <a:blip r:embed="rId3">
            <a:extLst>
              <a:ext uri="{28A0092B-C50C-407E-A947-70E740481C1C}">
                <a14:useLocalDpi xmlns:a14="http://schemas.microsoft.com/office/drawing/2010/main" val="0"/>
              </a:ext>
            </a:extLst>
          </a:blip>
          <a:srcRect r="31944"/>
          <a:stretch>
            <a:fillRect/>
          </a:stretch>
        </p:blipFill>
        <p:spPr bwMode="auto">
          <a:xfrm>
            <a:off x="228600" y="1976873"/>
            <a:ext cx="5613481" cy="411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40EA7EC9-93C8-4637-B928-96DE249EA758}"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29</a:t>
            </a:fld>
            <a:endParaRPr lang="en-US" altLang="en-US" sz="1200">
              <a:latin typeface="Garamond" panose="02020404030301010803" pitchFamily="18"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6029388" y="2437259"/>
            <a:ext cx="2681092" cy="3653978"/>
          </a:xfrm>
          <a:prstGeom prst="rect">
            <a:avLst/>
          </a:prstGeom>
        </p:spPr>
      </p:pic>
    </p:spTree>
    <p:extLst>
      <p:ext uri="{BB962C8B-B14F-4D97-AF65-F5344CB8AC3E}">
        <p14:creationId xmlns:p14="http://schemas.microsoft.com/office/powerpoint/2010/main" val="542917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فناوری شبه </a:t>
            </a:r>
            <a:r>
              <a:rPr lang="en-US" altLang="en-US">
                <a:solidFill>
                  <a:schemeClr val="tx1"/>
                </a:solidFill>
                <a:latin typeface="Arial" panose="020B0604020202020204" pitchFamily="34" charset="0"/>
              </a:rPr>
              <a:t>nMOS </a:t>
            </a:r>
          </a:p>
        </p:txBody>
      </p:sp>
      <p:sp>
        <p:nvSpPr>
          <p:cNvPr id="7171" name="Rectangle 3"/>
          <p:cNvSpPr>
            <a:spLocks noGrp="1" noChangeArrowheads="1"/>
          </p:cNvSpPr>
          <p:nvPr>
            <p:ph type="body" idx="1"/>
          </p:nvPr>
        </p:nvSpPr>
        <p:spPr>
          <a:xfrm>
            <a:off x="533400" y="1338263"/>
            <a:ext cx="7937500" cy="4491037"/>
          </a:xfrm>
          <a:noFill/>
        </p:spPr>
        <p:txBody>
          <a:bodyPr lIns="92075" tIns="46038" rIns="92075" bIns="46038"/>
          <a:lstStyle/>
          <a:p>
            <a:pPr algn="r" rtl="1" eaLnBrk="1" hangingPunct="1">
              <a:buFontTx/>
              <a:buChar char="-"/>
            </a:pPr>
            <a:r>
              <a:rPr lang="en-US" altLang="en-US" sz="2400"/>
              <a:t> -</a:t>
            </a:r>
            <a:r>
              <a:rPr lang="fa-IR" altLang="en-US" sz="2400"/>
              <a:t>فنآوری شبه </a:t>
            </a:r>
            <a:r>
              <a:rPr lang="en-US" altLang="en-US" sz="2400"/>
              <a:t>NMOS</a:t>
            </a:r>
            <a:r>
              <a:rPr lang="fa-IR" altLang="en-US" sz="2400"/>
              <a:t>: ترانزيستورهاي کانال </a:t>
            </a:r>
            <a:r>
              <a:rPr lang="en-US" altLang="en-US" sz="2400"/>
              <a:t>n</a:t>
            </a:r>
            <a:r>
              <a:rPr lang="fa-IR" altLang="en-US" sz="2400"/>
              <a:t> با يک ترانزيستور کانال </a:t>
            </a:r>
            <a:r>
              <a:rPr lang="en-US" altLang="en-US" sz="2400"/>
              <a:t>p </a:t>
            </a:r>
          </a:p>
          <a:p>
            <a:pPr algn="r" rtl="1" eaLnBrk="1" hangingPunct="1">
              <a:buFontTx/>
              <a:buChar char="-"/>
            </a:pPr>
            <a:endParaRPr lang="fa-IR" altLang="en-US" sz="2400"/>
          </a:p>
          <a:p>
            <a:pPr algn="r" rtl="1" eaLnBrk="1" hangingPunct="1">
              <a:buFontTx/>
              <a:buChar char="-"/>
            </a:pPr>
            <a:r>
              <a:rPr lang="fa-IR" altLang="en-US" sz="2400"/>
              <a:t>با بارگذاري خازني کم نسبتاً سريع </a:t>
            </a:r>
            <a:endParaRPr lang="en-US" altLang="en-US" sz="2400"/>
          </a:p>
          <a:p>
            <a:pPr algn="r" rtl="1" eaLnBrk="1" hangingPunct="1">
              <a:buFontTx/>
              <a:buChar char="-"/>
            </a:pPr>
            <a:r>
              <a:rPr lang="fa-IR" altLang="en-US" sz="2400"/>
              <a:t>يک مدار مجتمع نوين حاوي ميليونها گيت نمي تواند فقط با استفاده از گيت هاي شبه </a:t>
            </a:r>
            <a:r>
              <a:rPr lang="en-US" altLang="en-US" sz="2400"/>
              <a:t>NMOS</a:t>
            </a:r>
            <a:r>
              <a:rPr lang="fa-IR" altLang="en-US" sz="2400"/>
              <a:t> پياده سازي شوند به دلیل مصرف استاتیک</a:t>
            </a:r>
          </a:p>
          <a:p>
            <a:pPr algn="r" rtl="1" eaLnBrk="1" hangingPunct="1">
              <a:buFontTx/>
              <a:buChar char="-"/>
            </a:pPr>
            <a:r>
              <a:rPr lang="fa-IR" altLang="en-US" sz="2400"/>
              <a:t>با اين وجود اين مدارها ساده هستند، جاي کمي مي گيرند و هميشه بار کوچکي براي طبقات قبلي خود محسوب مي شوند</a:t>
            </a:r>
            <a:endParaRPr lang="en-US" altLang="en-US" sz="2400"/>
          </a:p>
          <a:p>
            <a:pPr algn="r" rtl="1" eaLnBrk="1" hangingPunct="1">
              <a:buFontTx/>
              <a:buChar char="-"/>
            </a:pPr>
            <a:endParaRPr lang="en-US" altLang="en-US" sz="2400"/>
          </a:p>
          <a:p>
            <a:pPr algn="r" rtl="1" eaLnBrk="1" hangingPunct="1">
              <a:buFontTx/>
              <a:buNone/>
            </a:pPr>
            <a:endParaRPr lang="en-US" altLang="en-US" sz="240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5990F6F7-EE1D-49FF-ABF0-55EA59D40AE0}"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752600" y="381000"/>
            <a:ext cx="5638800" cy="609600"/>
          </a:xfrm>
          <a:effectLst>
            <a:outerShdw dist="17961" dir="18900000" algn="ctr" rotWithShape="0">
              <a:schemeClr val="tx1"/>
            </a:outerShdw>
          </a:effectLst>
        </p:spPr>
        <p:txBody>
          <a:bodyPr lIns="92075" tIns="46038" rIns="92075" bIns="46038"/>
          <a:lstStyle/>
          <a:p>
            <a:pPr algn="ctr" rtl="1"/>
            <a:r>
              <a:rPr lang="fa-IR" altLang="en-US" sz="2800" b="1"/>
              <a:t>ارزيابي تابع منطقي يک گيت </a:t>
            </a:r>
            <a:r>
              <a:rPr lang="en-US" altLang="en-US" sz="2800" b="1"/>
              <a:t>NMOS</a:t>
            </a:r>
          </a:p>
        </p:txBody>
      </p:sp>
      <p:sp>
        <p:nvSpPr>
          <p:cNvPr id="58371" name="Rectangle 3"/>
          <p:cNvSpPr>
            <a:spLocks noGrp="1" noChangeArrowheads="1"/>
          </p:cNvSpPr>
          <p:nvPr>
            <p:ph type="body" idx="1"/>
          </p:nvPr>
        </p:nvSpPr>
        <p:spPr>
          <a:xfrm>
            <a:off x="914400" y="1452563"/>
            <a:ext cx="7556500" cy="604837"/>
          </a:xfrm>
          <a:noFill/>
        </p:spPr>
        <p:txBody>
          <a:bodyPr lIns="92075" tIns="46038" rIns="92075" bIns="46038"/>
          <a:lstStyle/>
          <a:p>
            <a:pPr marL="0" indent="0" algn="r" rtl="1">
              <a:buNone/>
            </a:pPr>
            <a:r>
              <a:rPr lang="fa-IR" altLang="en-US" sz="2800" b="1" dirty="0"/>
              <a:t>مثال قبل</a:t>
            </a:r>
            <a:endParaRPr lang="fa-IR" altLang="en-US" sz="2800" dirty="0"/>
          </a:p>
        </p:txBody>
      </p:sp>
      <p:pic>
        <p:nvPicPr>
          <p:cNvPr id="58372" name="Picture 6"/>
          <p:cNvPicPr>
            <a:picLocks noChangeAspect="1" noChangeArrowheads="1"/>
          </p:cNvPicPr>
          <p:nvPr/>
        </p:nvPicPr>
        <p:blipFill>
          <a:blip r:embed="rId3">
            <a:extLst>
              <a:ext uri="{28A0092B-C50C-407E-A947-70E740481C1C}">
                <a14:useLocalDpi xmlns:a14="http://schemas.microsoft.com/office/drawing/2010/main" val="0"/>
              </a:ext>
            </a:extLst>
          </a:blip>
          <a:srcRect r="31944"/>
          <a:stretch>
            <a:fillRect/>
          </a:stretch>
        </p:blipFill>
        <p:spPr bwMode="auto">
          <a:xfrm>
            <a:off x="185737" y="1371600"/>
            <a:ext cx="436554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spect="1" noChangeArrowheads="1"/>
          </p:cNvPicPr>
          <p:nvPr/>
        </p:nvPicPr>
        <p:blipFill>
          <a:blip r:embed="rId4">
            <a:extLst>
              <a:ext uri="{28A0092B-C50C-407E-A947-70E740481C1C}">
                <a14:useLocalDpi xmlns:a14="http://schemas.microsoft.com/office/drawing/2010/main" val="0"/>
              </a:ext>
            </a:extLst>
          </a:blip>
          <a:srcRect r="34721" b="-9904"/>
          <a:stretch>
            <a:fillRect/>
          </a:stretch>
        </p:blipFill>
        <p:spPr bwMode="auto">
          <a:xfrm>
            <a:off x="4114800" y="3505200"/>
            <a:ext cx="457623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463" y="4572000"/>
            <a:ext cx="64087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07F65D44-937A-4ACF-A448-FF937620CB2B}"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30</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381000"/>
            <a:ext cx="5638800" cy="609600"/>
          </a:xfrm>
          <a:effectLst>
            <a:outerShdw dist="17961" dir="18900000" algn="ctr" rotWithShape="0">
              <a:schemeClr val="tx1"/>
            </a:outerShdw>
          </a:effectLst>
        </p:spPr>
        <p:txBody>
          <a:bodyPr lIns="92075" tIns="46038" rIns="92075" bIns="46038"/>
          <a:lstStyle/>
          <a:p>
            <a:pPr algn="ctr" rtl="1"/>
            <a:r>
              <a:rPr lang="fa-IR" altLang="en-US" sz="2800" b="1"/>
              <a:t>ايجاد گيت هاي شبه </a:t>
            </a:r>
            <a:r>
              <a:rPr lang="en-US" altLang="en-US" sz="2800" b="1"/>
              <a:t>NMOS</a:t>
            </a:r>
            <a:r>
              <a:rPr lang="fa-IR" altLang="en-US" sz="2800" b="1"/>
              <a:t> پيچيده</a:t>
            </a:r>
            <a:endParaRPr lang="en-US" altLang="en-US" sz="2800"/>
          </a:p>
        </p:txBody>
      </p:sp>
      <p:sp>
        <p:nvSpPr>
          <p:cNvPr id="60419" name="Rectangle 3"/>
          <p:cNvSpPr>
            <a:spLocks noGrp="1" noChangeArrowheads="1"/>
          </p:cNvSpPr>
          <p:nvPr>
            <p:ph type="body" idx="1"/>
          </p:nvPr>
        </p:nvSpPr>
        <p:spPr>
          <a:xfrm>
            <a:off x="980181" y="1293724"/>
            <a:ext cx="7556500" cy="1976437"/>
          </a:xfrm>
          <a:noFill/>
        </p:spPr>
        <p:txBody>
          <a:bodyPr lIns="92075" tIns="46038" rIns="92075" bIns="46038"/>
          <a:lstStyle/>
          <a:p>
            <a:pPr marL="0" indent="0" algn="r" rtl="1">
              <a:buNone/>
            </a:pPr>
            <a:r>
              <a:rPr lang="fa-IR" altLang="en-US" sz="2400" b="1" dirty="0"/>
              <a:t>مثال</a:t>
            </a:r>
          </a:p>
          <a:p>
            <a:pPr algn="r" rtl="1">
              <a:buFont typeface="Wingdings" panose="05000000000000000000" pitchFamily="2" charset="2"/>
              <a:buNone/>
            </a:pPr>
            <a:r>
              <a:rPr lang="fa-IR" altLang="en-US" sz="2400" dirty="0"/>
              <a:t>مدار منطقي شکل روبرو را با يک </a:t>
            </a:r>
          </a:p>
          <a:p>
            <a:pPr algn="r" rtl="1">
              <a:buFont typeface="Wingdings" panose="05000000000000000000" pitchFamily="2" charset="2"/>
              <a:buNone/>
            </a:pPr>
            <a:r>
              <a:rPr lang="fa-IR" altLang="en-US" sz="2400" dirty="0"/>
              <a:t>گيت شبه </a:t>
            </a:r>
            <a:r>
              <a:rPr lang="en-US" altLang="en-US" sz="2400" dirty="0"/>
              <a:t>NMOS</a:t>
            </a:r>
            <a:r>
              <a:rPr lang="fa-IR" altLang="en-US" sz="2400" dirty="0"/>
              <a:t> ايجاد کنيد</a:t>
            </a:r>
            <a:endParaRPr lang="en-US" altLang="en-US" sz="2400" dirty="0"/>
          </a:p>
        </p:txBody>
      </p:sp>
      <p:pic>
        <p:nvPicPr>
          <p:cNvPr id="604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426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44775"/>
            <a:ext cx="258286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75" y="2743200"/>
            <a:ext cx="30448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403725"/>
            <a:ext cx="44100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DDB7FEBA-216E-485D-B43A-99ED9D323660}"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31</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52600" y="381000"/>
            <a:ext cx="5638800" cy="609600"/>
          </a:xfrm>
          <a:effectLst>
            <a:outerShdw dist="17961" dir="18900000" algn="ctr" rotWithShape="0">
              <a:schemeClr val="tx1"/>
            </a:outerShdw>
          </a:effectLst>
        </p:spPr>
        <p:txBody>
          <a:bodyPr lIns="92075" tIns="46038" rIns="92075" bIns="46038"/>
          <a:lstStyle/>
          <a:p>
            <a:pPr algn="ctr" rtl="1"/>
            <a:r>
              <a:rPr lang="fa-IR" altLang="en-US" sz="2800" b="1"/>
              <a:t>ايجاد گيت هاي شبه </a:t>
            </a:r>
            <a:r>
              <a:rPr lang="en-US" altLang="en-US" sz="2800" b="1"/>
              <a:t>NMOS</a:t>
            </a:r>
            <a:r>
              <a:rPr lang="fa-IR" altLang="en-US" sz="2800" b="1"/>
              <a:t> پيچيده</a:t>
            </a:r>
            <a:endParaRPr lang="en-US" altLang="en-US" sz="2800"/>
          </a:p>
        </p:txBody>
      </p:sp>
      <p:sp>
        <p:nvSpPr>
          <p:cNvPr id="62467" name="Rectangle 3"/>
          <p:cNvSpPr>
            <a:spLocks noGrp="1" noChangeArrowheads="1"/>
          </p:cNvSpPr>
          <p:nvPr>
            <p:ph type="body" idx="1"/>
          </p:nvPr>
        </p:nvSpPr>
        <p:spPr>
          <a:xfrm>
            <a:off x="1295400" y="2879278"/>
            <a:ext cx="7556500" cy="3429000"/>
          </a:xfrm>
          <a:noFill/>
        </p:spPr>
        <p:txBody>
          <a:bodyPr lIns="92075" tIns="46038" rIns="92075" bIns="46038"/>
          <a:lstStyle/>
          <a:p>
            <a:pPr algn="r" rtl="1"/>
            <a:r>
              <a:rPr lang="fa-IR" altLang="en-US" sz="2000" dirty="0"/>
              <a:t>زماني که توابع </a:t>
            </a:r>
            <a:r>
              <a:rPr lang="en-US" altLang="en-US" sz="2000" dirty="0"/>
              <a:t>and</a:t>
            </a:r>
            <a:r>
              <a:rPr lang="fa-IR" altLang="en-US" sz="2000" dirty="0"/>
              <a:t> را با اتصالات سري زيرشبکه ها ايجاد مي کنيد،</a:t>
            </a:r>
          </a:p>
          <a:p>
            <a:pPr algn="r" rtl="1">
              <a:buFont typeface="Wingdings" panose="05000000000000000000" pitchFamily="2" charset="2"/>
              <a:buNone/>
            </a:pPr>
            <a:r>
              <a:rPr lang="fa-IR" altLang="en-US" sz="2000" dirty="0"/>
              <a:t>	 زيرشبکه هاي پيچيده تر را نزديک به زمين قرار دهيد</a:t>
            </a:r>
            <a:endParaRPr lang="en-US" altLang="en-US" sz="2000" dirty="0"/>
          </a:p>
          <a:p>
            <a:pPr algn="r" rtl="1"/>
            <a:r>
              <a:rPr lang="fa-IR" altLang="en-US" sz="2000" dirty="0"/>
              <a:t>اين امر سبب مي شود که خازن هاي پارازيتي معرفی شده</a:t>
            </a:r>
          </a:p>
          <a:p>
            <a:pPr algn="r" rtl="1">
              <a:buFont typeface="Wingdings" panose="05000000000000000000" pitchFamily="2" charset="2"/>
              <a:buNone/>
            </a:pPr>
            <a:r>
              <a:rPr lang="fa-IR" altLang="en-US" sz="2000" dirty="0"/>
              <a:t>	 در اتصالات ترانزيستور تا حد امکان به زمين نزديک باشد،</a:t>
            </a:r>
          </a:p>
          <a:p>
            <a:pPr algn="r" rtl="1">
              <a:buFont typeface="Wingdings" panose="05000000000000000000" pitchFamily="2" charset="2"/>
              <a:buNone/>
            </a:pPr>
            <a:r>
              <a:rPr lang="fa-IR" altLang="en-US" sz="2000" dirty="0"/>
              <a:t>	که به نوبه خود به اين معني است که آنها با کوچکترين </a:t>
            </a:r>
          </a:p>
          <a:p>
            <a:pPr algn="r" rtl="1">
              <a:buFont typeface="Wingdings" panose="05000000000000000000" pitchFamily="2" charset="2"/>
              <a:buNone/>
            </a:pPr>
            <a:r>
              <a:rPr lang="fa-IR" altLang="en-US" sz="2000" dirty="0"/>
              <a:t>	مقاومت معادل ممکن، دشارژ می شوند</a:t>
            </a:r>
          </a:p>
          <a:p>
            <a:pPr algn="r" rtl="1"/>
            <a:r>
              <a:rPr lang="fa-IR" altLang="en-US" sz="2000" dirty="0"/>
              <a:t>اين اصل بويژه براي گيت هاي ديناميک اهميت دارد</a:t>
            </a:r>
          </a:p>
          <a:p>
            <a:pPr algn="r" rtl="1"/>
            <a:r>
              <a:rPr lang="fa-IR" altLang="en-US" sz="2000" dirty="0"/>
              <a:t>هرگز گيت هاي </a:t>
            </a:r>
            <a:r>
              <a:rPr lang="en-US" altLang="en-US" sz="2000" dirty="0"/>
              <a:t>NMOS</a:t>
            </a:r>
            <a:r>
              <a:rPr lang="fa-IR" altLang="en-US" sz="2000" dirty="0"/>
              <a:t> را که بيش از چهار ترانزيستور تحريک سري داشته باشند ايجاد نکنيد چرا که به شدت سرعت گيت را کاهش مي دهند</a:t>
            </a:r>
          </a:p>
        </p:txBody>
      </p:sp>
      <p:pic>
        <p:nvPicPr>
          <p:cNvPr id="624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441007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1905000" cy="167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990600" y="1524000"/>
            <a:ext cx="13716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Down Arrow 13"/>
          <p:cNvSpPr/>
          <p:nvPr/>
        </p:nvSpPr>
        <p:spPr>
          <a:xfrm>
            <a:off x="1676400" y="30480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247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C935E1A6-AA55-443A-A109-EE49239AC771}"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32</a:t>
            </a:fld>
            <a:endParaRPr lang="en-US" altLang="en-US" sz="1200">
              <a:latin typeface="Garamond" panose="02020404030301010803" pitchFamily="18" charset="0"/>
              <a:cs typeface="Arial" panose="020B0604020202020204" pitchFamily="34" charset="0"/>
            </a:endParaRPr>
          </a:p>
        </p:txBody>
      </p:sp>
      <p:sp>
        <p:nvSpPr>
          <p:cNvPr id="10" name="Rectangle 3"/>
          <p:cNvSpPr txBox="1">
            <a:spLocks noChangeArrowheads="1"/>
          </p:cNvSpPr>
          <p:nvPr/>
        </p:nvSpPr>
        <p:spPr bwMode="auto">
          <a:xfrm>
            <a:off x="4343400" y="1507790"/>
            <a:ext cx="4279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lgn="r" rtl="1">
              <a:buNone/>
            </a:pPr>
            <a:r>
              <a:rPr lang="fa-IR" altLang="en-US" sz="2400" kern="0" dirty="0"/>
              <a:t>توجه: لزوما زیر شبکه ها</a:t>
            </a:r>
          </a:p>
          <a:p>
            <a:pPr marL="0" indent="0" algn="r" rtl="1">
              <a:buNone/>
            </a:pPr>
            <a:r>
              <a:rPr lang="fa-IR" altLang="en-US" sz="2400" kern="0" dirty="0"/>
              <a:t> منحصر بفرد نیست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10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1000"/>
                                        <p:tgtEl>
                                          <p:spTgt spid="14"/>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467">
                                            <p:txEl>
                                              <p:pRg st="0" end="0"/>
                                            </p:txEl>
                                          </p:spTgt>
                                        </p:tgtEl>
                                        <p:attrNameLst>
                                          <p:attrName>style.visibility</p:attrName>
                                        </p:attrNameLst>
                                      </p:cBhvr>
                                      <p:to>
                                        <p:strVal val="visible"/>
                                      </p:to>
                                    </p:set>
                                    <p:anim calcmode="lin" valueType="num">
                                      <p:cBhvr additive="base">
                                        <p:cTn id="18"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246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2467">
                                            <p:txEl>
                                              <p:pRg st="1" end="1"/>
                                            </p:txEl>
                                          </p:spTgt>
                                        </p:tgtEl>
                                        <p:attrNameLst>
                                          <p:attrName>style.visibility</p:attrName>
                                        </p:attrNameLst>
                                      </p:cBhvr>
                                      <p:to>
                                        <p:strVal val="visible"/>
                                      </p:to>
                                    </p:set>
                                    <p:anim calcmode="lin" valueType="num">
                                      <p:cBhvr additive="base">
                                        <p:cTn id="22"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2467">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2467">
                                            <p:txEl>
                                              <p:pRg st="2" end="2"/>
                                            </p:txEl>
                                          </p:spTgt>
                                        </p:tgtEl>
                                        <p:attrNameLst>
                                          <p:attrName>style.visibility</p:attrName>
                                        </p:attrNameLst>
                                      </p:cBhvr>
                                      <p:to>
                                        <p:strVal val="visible"/>
                                      </p:to>
                                    </p:set>
                                    <p:anim calcmode="lin" valueType="num">
                                      <p:cBhvr additive="base">
                                        <p:cTn id="26"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2467">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2467">
                                            <p:txEl>
                                              <p:pRg st="3" end="3"/>
                                            </p:txEl>
                                          </p:spTgt>
                                        </p:tgtEl>
                                        <p:attrNameLst>
                                          <p:attrName>style.visibility</p:attrName>
                                        </p:attrNameLst>
                                      </p:cBhvr>
                                      <p:to>
                                        <p:strVal val="visible"/>
                                      </p:to>
                                    </p:set>
                                    <p:anim calcmode="lin" valueType="num">
                                      <p:cBhvr additive="base">
                                        <p:cTn id="30"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467">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2467">
                                            <p:txEl>
                                              <p:pRg st="4" end="4"/>
                                            </p:txEl>
                                          </p:spTgt>
                                        </p:tgtEl>
                                        <p:attrNameLst>
                                          <p:attrName>style.visibility</p:attrName>
                                        </p:attrNameLst>
                                      </p:cBhvr>
                                      <p:to>
                                        <p:strVal val="visible"/>
                                      </p:to>
                                    </p:set>
                                    <p:anim calcmode="lin" valueType="num">
                                      <p:cBhvr additive="base">
                                        <p:cTn id="34"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2467">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2467">
                                            <p:txEl>
                                              <p:pRg st="5" end="5"/>
                                            </p:txEl>
                                          </p:spTgt>
                                        </p:tgtEl>
                                        <p:attrNameLst>
                                          <p:attrName>style.visibility</p:attrName>
                                        </p:attrNameLst>
                                      </p:cBhvr>
                                      <p:to>
                                        <p:strVal val="visible"/>
                                      </p:to>
                                    </p:set>
                                    <p:anim calcmode="lin" valueType="num">
                                      <p:cBhvr additive="base">
                                        <p:cTn id="38"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2467">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2467">
                                            <p:txEl>
                                              <p:pRg st="6" end="6"/>
                                            </p:txEl>
                                          </p:spTgt>
                                        </p:tgtEl>
                                        <p:attrNameLst>
                                          <p:attrName>style.visibility</p:attrName>
                                        </p:attrNameLst>
                                      </p:cBhvr>
                                      <p:to>
                                        <p:strVal val="visible"/>
                                      </p:to>
                                    </p:set>
                                    <p:anim calcmode="lin" valueType="num">
                                      <p:cBhvr additive="base">
                                        <p:cTn id="42"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467">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2467">
                                            <p:txEl>
                                              <p:pRg st="7" end="7"/>
                                            </p:txEl>
                                          </p:spTgt>
                                        </p:tgtEl>
                                        <p:attrNameLst>
                                          <p:attrName>style.visibility</p:attrName>
                                        </p:attrNameLst>
                                      </p:cBhvr>
                                      <p:to>
                                        <p:strVal val="visible"/>
                                      </p:to>
                                    </p:set>
                                    <p:anim calcmode="lin" valueType="num">
                                      <p:cBhvr additive="base">
                                        <p:cTn id="46"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انتخاب ابعاد ترانزيستور</a:t>
            </a:r>
            <a:endParaRPr lang="en-US" altLang="en-US" sz="2800"/>
          </a:p>
        </p:txBody>
      </p:sp>
      <p:sp>
        <p:nvSpPr>
          <p:cNvPr id="64515" name="Rectangle 3"/>
          <p:cNvSpPr>
            <a:spLocks noGrp="1" noChangeArrowheads="1"/>
          </p:cNvSpPr>
          <p:nvPr>
            <p:ph type="body" idx="1"/>
          </p:nvPr>
        </p:nvSpPr>
        <p:spPr>
          <a:xfrm>
            <a:off x="228600" y="1143000"/>
            <a:ext cx="8686800" cy="4491037"/>
          </a:xfrm>
          <a:noFill/>
        </p:spPr>
        <p:txBody>
          <a:bodyPr lIns="92075" tIns="46038" rIns="92075" bIns="46038"/>
          <a:lstStyle/>
          <a:p>
            <a:pPr algn="r" rtl="1"/>
            <a:r>
              <a:rPr lang="ar-SA" altLang="en-US" sz="2400" dirty="0"/>
              <a:t>نسبت </a:t>
            </a:r>
            <a:r>
              <a:rPr lang="en-US" altLang="en-US" sz="2400" dirty="0"/>
              <a:t>W/L </a:t>
            </a:r>
            <a:r>
              <a:rPr lang="ar-SA" altLang="en-US" sz="2400" dirty="0"/>
              <a:t>ترانزيستور معادل با شبکه تحريک کانال </a:t>
            </a:r>
            <a:r>
              <a:rPr lang="en-US" altLang="en-US" sz="2400" dirty="0"/>
              <a:t> n</a:t>
            </a:r>
            <a:r>
              <a:rPr lang="fa-IR" altLang="en-US" sz="2400" dirty="0"/>
              <a:t>بايد حداقل نصف نسبت </a:t>
            </a:r>
            <a:r>
              <a:rPr lang="en-US" altLang="en-US" sz="2400" dirty="0"/>
              <a:t>W/L</a:t>
            </a:r>
            <a:r>
              <a:rPr lang="fa-IR" altLang="en-US" sz="2400" dirty="0"/>
              <a:t> بار باشد</a:t>
            </a:r>
          </a:p>
          <a:p>
            <a:pPr algn="r" rtl="1">
              <a:buFont typeface="Wingdings" panose="05000000000000000000" pitchFamily="2" charset="2"/>
              <a:buNone/>
            </a:pPr>
            <a:r>
              <a:rPr lang="fa-IR" altLang="en-US" sz="2400" dirty="0"/>
              <a:t>	</a:t>
            </a:r>
            <a:r>
              <a:rPr lang="fa-IR" altLang="en-US" sz="2000" dirty="0"/>
              <a:t>(با فرض اينکه ترانزيستور بار کانال </a:t>
            </a:r>
            <a:r>
              <a:rPr lang="en-US" altLang="en-US" sz="2000" dirty="0"/>
              <a:t>p</a:t>
            </a:r>
            <a:r>
              <a:rPr lang="fa-IR" altLang="en-US" sz="2000" dirty="0"/>
              <a:t> و گيت آن به </a:t>
            </a:r>
            <a:r>
              <a:rPr lang="en-US" altLang="en-US" sz="2000" dirty="0"/>
              <a:t>V</a:t>
            </a:r>
            <a:r>
              <a:rPr lang="en-US" altLang="en-US" sz="2000" baseline="-25000" dirty="0"/>
              <a:t>DD</a:t>
            </a:r>
            <a:r>
              <a:rPr lang="en-US" altLang="en-US" sz="2000" dirty="0"/>
              <a:t>/2</a:t>
            </a:r>
            <a:r>
              <a:rPr lang="fa-IR" altLang="en-US" sz="2000" dirty="0"/>
              <a:t> وصل باشند)</a:t>
            </a:r>
          </a:p>
          <a:p>
            <a:pPr algn="r" rtl="1"/>
            <a:r>
              <a:rPr lang="fa-IR" altLang="en-US" sz="2400" dirty="0"/>
              <a:t>با اين محدوديت ها نسبت </a:t>
            </a:r>
            <a:r>
              <a:rPr lang="en-US" altLang="en-US" sz="2400" dirty="0"/>
              <a:t>W/L </a:t>
            </a:r>
            <a:r>
              <a:rPr lang="fa-IR" altLang="en-US" sz="2400" dirty="0"/>
              <a:t>ترانزیستورهای شبکه تحريک بايد تا حد ممکن کوچک باشد</a:t>
            </a:r>
          </a:p>
          <a:p>
            <a:pPr algn="r" rtl="1"/>
            <a:r>
              <a:rPr lang="fa-IR" altLang="en-US" sz="2400" dirty="0"/>
              <a:t>نسبت </a:t>
            </a:r>
            <a:r>
              <a:rPr lang="en-US" altLang="en-US" sz="2400" dirty="0"/>
              <a:t>W/L</a:t>
            </a:r>
            <a:r>
              <a:rPr lang="fa-IR" altLang="en-US" sz="2400" dirty="0"/>
              <a:t> ترانزيستور بار کانال </a:t>
            </a:r>
            <a:r>
              <a:rPr lang="en-US" altLang="en-US" sz="2400" dirty="0"/>
              <a:t>p</a:t>
            </a:r>
            <a:r>
              <a:rPr lang="fa-IR" altLang="en-US" sz="2400" dirty="0"/>
              <a:t> بر اساس مصالحه بين سرعت و اندازه در برابر اتلاف توان انتخاب شده است. هر چه </a:t>
            </a:r>
            <a:r>
              <a:rPr lang="en-US" altLang="en-US" sz="2400" dirty="0"/>
              <a:t>W/L</a:t>
            </a:r>
            <a:r>
              <a:rPr lang="fa-IR" altLang="en-US" sz="2400" dirty="0"/>
              <a:t> ترانزيستور بار بزرگتر باشد، گيت سريع تر خواهد بود، بويژه زماني که این ترانزیستور تعداد زیادی گیت های دیگر و یا یک باس را تحریک می کند. </a:t>
            </a:r>
            <a:r>
              <a:rPr lang="ar-SA" altLang="en-US" sz="2400" dirty="0"/>
              <a:t>متأسفانه اين مسئله موجب افزایش اتلاف توان و مساحت شبکه تحریک می شود</a:t>
            </a:r>
            <a:endParaRPr lang="fa-IR" altLang="en-US" sz="2400" dirty="0"/>
          </a:p>
        </p:txBody>
      </p:sp>
      <p:sp>
        <p:nvSpPr>
          <p:cNvPr id="645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9AD9B80C-5640-437F-B321-6213D64E358B}"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33</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 calcmode="lin" valueType="num">
                                      <p:cBhvr additive="base">
                                        <p:cTn id="12"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4515">
                                            <p:txEl>
                                              <p:pRg st="2" end="2"/>
                                            </p:txEl>
                                          </p:spTgt>
                                        </p:tgtEl>
                                        <p:attrNameLst>
                                          <p:attrName>style.visibility</p:attrName>
                                        </p:attrNameLst>
                                      </p:cBhvr>
                                      <p:to>
                                        <p:strVal val="visible"/>
                                      </p:to>
                                    </p:set>
                                    <p:anim calcmode="lin" valueType="num">
                                      <p:cBhvr additive="base">
                                        <p:cTn id="18"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4515">
                                            <p:txEl>
                                              <p:pRg st="3" end="3"/>
                                            </p:txEl>
                                          </p:spTgt>
                                        </p:tgtEl>
                                        <p:attrNameLst>
                                          <p:attrName>style.visibility</p:attrName>
                                        </p:attrNameLst>
                                      </p:cBhvr>
                                      <p:to>
                                        <p:strVal val="visible"/>
                                      </p:to>
                                    </p:set>
                                    <p:anim calcmode="lin" valueType="num">
                                      <p:cBhvr additive="base">
                                        <p:cTn id="24"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انتخاب ابعاد ترانزيستور</a:t>
            </a:r>
            <a:endParaRPr lang="en-US" altLang="en-US" sz="2800"/>
          </a:p>
        </p:txBody>
      </p:sp>
      <p:sp>
        <p:nvSpPr>
          <p:cNvPr id="18435" name="Rectangle 3"/>
          <p:cNvSpPr>
            <a:spLocks noGrp="1" noChangeArrowheads="1"/>
          </p:cNvSpPr>
          <p:nvPr>
            <p:ph type="body" idx="1"/>
          </p:nvPr>
        </p:nvSpPr>
        <p:spPr>
          <a:xfrm>
            <a:off x="381000" y="1452563"/>
            <a:ext cx="8382000" cy="4491037"/>
          </a:xfrm>
        </p:spPr>
        <p:txBody>
          <a:bodyPr lIns="92075" tIns="46038" rIns="92075" bIns="46038"/>
          <a:lstStyle/>
          <a:p>
            <a:pPr algn="r" rtl="1">
              <a:defRPr/>
            </a:pPr>
            <a:r>
              <a:rPr lang="ar-SA" sz="2400" dirty="0"/>
              <a:t>زماني که اندازه ترانزيستور بار انتخاب شد، روش ساده اي مي تواند براي انتخاب </a:t>
            </a:r>
            <a:r>
              <a:rPr lang="en-US" sz="2400" dirty="0"/>
              <a:t>W/L </a:t>
            </a:r>
            <a:r>
              <a:rPr lang="fa-IR" sz="2400" dirty="0"/>
              <a:t>های </a:t>
            </a:r>
            <a:r>
              <a:rPr lang="ar-SA" sz="2400" dirty="0"/>
              <a:t>ترانزيستور تحريک مورد استفاده قرار گيرد. هر چند که اين روش، روش</a:t>
            </a:r>
            <a:r>
              <a:rPr lang="fa-IR" sz="2400" dirty="0"/>
              <a:t>ی </a:t>
            </a:r>
            <a:r>
              <a:rPr lang="ar-SA" sz="2400" dirty="0"/>
              <a:t>بهينه براي به حداکثر رساندن سرعت نمي باشد، اما اختلاف سرعت بين گيت ايجاد شده و گيت بهينه، معمولاً ناچیز است. این روش به شرح زير است:</a:t>
            </a:r>
            <a:endParaRPr lang="fa-IR" sz="2400" dirty="0"/>
          </a:p>
          <a:p>
            <a:pPr algn="r" rtl="1">
              <a:defRPr/>
            </a:pPr>
            <a:endParaRPr lang="en-US" sz="2400" dirty="0"/>
          </a:p>
          <a:p>
            <a:pPr lvl="1" algn="r" rtl="1">
              <a:defRPr/>
            </a:pPr>
            <a:r>
              <a:rPr lang="en-US" sz="2400" baseline="-25000" dirty="0" err="1">
                <a:ea typeface="+mn-ea"/>
              </a:rPr>
              <a:t>eq</a:t>
            </a:r>
            <a:r>
              <a:rPr lang="ar-SA" sz="2400" dirty="0">
                <a:ea typeface="+mn-ea"/>
              </a:rPr>
              <a:t>(</a:t>
            </a:r>
            <a:r>
              <a:rPr lang="en-US" sz="2400" dirty="0">
                <a:ea typeface="+mn-ea"/>
              </a:rPr>
              <a:t>W/L</a:t>
            </a:r>
            <a:r>
              <a:rPr lang="fa-IR" sz="2400" dirty="0">
                <a:ea typeface="+mn-ea"/>
              </a:rPr>
              <a:t>)</a:t>
            </a:r>
            <a:r>
              <a:rPr lang="ar-SA" sz="2400" dirty="0">
                <a:ea typeface="+mn-ea"/>
              </a:rPr>
              <a:t> </a:t>
            </a:r>
            <a:r>
              <a:rPr lang="fa-IR" sz="2400" dirty="0">
                <a:ea typeface="+mn-ea"/>
              </a:rPr>
              <a:t>را </a:t>
            </a:r>
            <a:r>
              <a:rPr lang="ar-SA" sz="2400" dirty="0">
                <a:ea typeface="+mn-ea"/>
              </a:rPr>
              <a:t>نص</a:t>
            </a:r>
            <a:r>
              <a:rPr lang="fa-IR" sz="2400" dirty="0">
                <a:ea typeface="+mn-ea"/>
              </a:rPr>
              <a:t>ف </a:t>
            </a:r>
            <a:r>
              <a:rPr lang="en-US" sz="2400" dirty="0">
                <a:ea typeface="+mn-ea"/>
              </a:rPr>
              <a:t>W/L </a:t>
            </a:r>
            <a:r>
              <a:rPr lang="ar-SA" sz="2400" dirty="0">
                <a:ea typeface="+mn-ea"/>
              </a:rPr>
              <a:t>ترانزيستور بار کانال</a:t>
            </a:r>
            <a:r>
              <a:rPr lang="en-US" sz="2400" dirty="0">
                <a:ea typeface="+mn-ea"/>
              </a:rPr>
              <a:t>p</a:t>
            </a:r>
            <a:r>
              <a:rPr lang="fa-IR" sz="2400" dirty="0">
                <a:ea typeface="+mn-ea"/>
              </a:rPr>
              <a:t> در نظر بگیرید</a:t>
            </a:r>
            <a:r>
              <a:rPr lang="ar-SA" sz="2400" dirty="0">
                <a:ea typeface="+mn-ea"/>
              </a:rPr>
              <a:t> </a:t>
            </a:r>
            <a:endParaRPr lang="en-US" sz="2400" dirty="0">
              <a:ea typeface="+mn-ea"/>
            </a:endParaRPr>
          </a:p>
          <a:p>
            <a:pPr lvl="1" algn="r" rtl="1">
              <a:defRPr/>
            </a:pPr>
            <a:r>
              <a:rPr lang="ar-SA" sz="2400" dirty="0">
                <a:ea typeface="+mn-ea"/>
              </a:rPr>
              <a:t>به ازاء همه ورودي هاي ممکن، براي هر ترانزيستور </a:t>
            </a:r>
            <a:r>
              <a:rPr lang="en-US" sz="2400" dirty="0" err="1">
                <a:ea typeface="+mn-ea"/>
              </a:rPr>
              <a:t>Q</a:t>
            </a:r>
            <a:r>
              <a:rPr lang="en-US" sz="2400" baseline="-25000" dirty="0" err="1">
                <a:ea typeface="+mn-ea"/>
              </a:rPr>
              <a:t>i</a:t>
            </a:r>
            <a:r>
              <a:rPr lang="ar-SA" sz="2400" dirty="0">
                <a:ea typeface="+mn-ea"/>
              </a:rPr>
              <a:t> حداکثر تعداد ترانزيستور تحریکی را که با آن سري خواهد شد تعيين کنيد. اين عدد را به صورت </a:t>
            </a:r>
            <a:r>
              <a:rPr lang="en-US" sz="2400" dirty="0" err="1">
                <a:ea typeface="+mn-ea"/>
              </a:rPr>
              <a:t>n</a:t>
            </a:r>
            <a:r>
              <a:rPr lang="en-US" sz="2400" baseline="-25000" dirty="0" err="1">
                <a:ea typeface="+mn-ea"/>
              </a:rPr>
              <a:t>i</a:t>
            </a:r>
            <a:r>
              <a:rPr lang="fa-IR" sz="2400" dirty="0">
                <a:ea typeface="+mn-ea"/>
              </a:rPr>
              <a:t> مشخص کنيد</a:t>
            </a:r>
            <a:endParaRPr lang="en-US" sz="2400" dirty="0">
              <a:ea typeface="+mn-ea"/>
            </a:endParaRPr>
          </a:p>
          <a:p>
            <a:pPr lvl="1" algn="r" rtl="1">
              <a:defRPr/>
            </a:pPr>
            <a:r>
              <a:rPr lang="ar-SA" sz="2400" dirty="0">
                <a:ea typeface="+mn-ea"/>
              </a:rPr>
              <a:t>در نظر بگيريد که </a:t>
            </a:r>
            <a:r>
              <a:rPr lang="en-US" sz="2400" baseline="-25000" dirty="0" err="1">
                <a:ea typeface="+mn-ea"/>
              </a:rPr>
              <a:t>eq</a:t>
            </a:r>
            <a:r>
              <a:rPr lang="ar-SA" sz="2400" dirty="0">
                <a:ea typeface="+mn-ea"/>
              </a:rPr>
              <a:t>(</a:t>
            </a:r>
            <a:r>
              <a:rPr lang="en-US" sz="2400" dirty="0">
                <a:ea typeface="+mn-ea"/>
              </a:rPr>
              <a:t>W/L</a:t>
            </a:r>
            <a:r>
              <a:rPr lang="fa-IR" sz="2400" dirty="0">
                <a:ea typeface="+mn-ea"/>
              </a:rPr>
              <a:t>)</a:t>
            </a:r>
            <a:r>
              <a:rPr lang="en-US" sz="2400" baseline="-25000" dirty="0"/>
              <a:t> </a:t>
            </a:r>
            <a:r>
              <a:rPr lang="en-US" sz="2400" dirty="0">
                <a:ea typeface="+mn-ea"/>
              </a:rPr>
              <a:t>=</a:t>
            </a:r>
            <a:r>
              <a:rPr lang="en-US" sz="2400" dirty="0" err="1">
                <a:ea typeface="+mn-ea"/>
              </a:rPr>
              <a:t>n</a:t>
            </a:r>
            <a:r>
              <a:rPr lang="en-US" sz="2400" baseline="-25000" dirty="0" err="1">
                <a:ea typeface="+mn-ea"/>
              </a:rPr>
              <a:t>i</a:t>
            </a:r>
            <a:r>
              <a:rPr lang="en-US" sz="2400" dirty="0">
                <a:ea typeface="+mn-ea"/>
              </a:rPr>
              <a:t> </a:t>
            </a:r>
            <a:r>
              <a:rPr lang="fa-IR" sz="2400" dirty="0">
                <a:ea typeface="+mn-ea"/>
              </a:rPr>
              <a:t> </a:t>
            </a:r>
            <a:r>
              <a:rPr lang="en-US" sz="2400" baseline="-25000" dirty="0" err="1">
                <a:ea typeface="+mn-ea"/>
              </a:rPr>
              <a:t>i</a:t>
            </a:r>
            <a:r>
              <a:rPr lang="ar-SA" sz="2400" dirty="0">
                <a:ea typeface="+mn-ea"/>
              </a:rPr>
              <a:t>(</a:t>
            </a:r>
            <a:r>
              <a:rPr lang="en-US" sz="2400" dirty="0">
                <a:ea typeface="+mn-ea"/>
              </a:rPr>
              <a:t>W/L</a:t>
            </a:r>
            <a:r>
              <a:rPr lang="fa-IR" sz="2400" dirty="0">
                <a:ea typeface="+mn-ea"/>
              </a:rPr>
              <a:t>)</a:t>
            </a:r>
            <a:endParaRPr lang="en-US" sz="2400" dirty="0">
              <a:ea typeface="+mn-ea"/>
            </a:endParaRPr>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164F79A0-6E80-430A-ACF8-A1F07D67B47C}"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34</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انتخاب ابعاد ترانزيستور</a:t>
            </a:r>
            <a:endParaRPr lang="en-US" altLang="en-US" sz="2800"/>
          </a:p>
        </p:txBody>
      </p:sp>
      <p:sp>
        <p:nvSpPr>
          <p:cNvPr id="68611" name="Rectangle 3"/>
          <p:cNvSpPr>
            <a:spLocks noGrp="1" noChangeArrowheads="1"/>
          </p:cNvSpPr>
          <p:nvPr>
            <p:ph type="body" idx="1"/>
          </p:nvPr>
        </p:nvSpPr>
        <p:spPr>
          <a:xfrm>
            <a:off x="914400" y="1452563"/>
            <a:ext cx="7556500" cy="4491037"/>
          </a:xfrm>
          <a:noFill/>
        </p:spPr>
        <p:txBody>
          <a:bodyPr lIns="92075" tIns="46038" rIns="92075" bIns="46038"/>
          <a:lstStyle/>
          <a:p>
            <a:pPr algn="r" rtl="1"/>
            <a:r>
              <a:rPr lang="ar-SA" altLang="en-US" sz="2000" b="1"/>
              <a:t>مثال </a:t>
            </a:r>
            <a:endParaRPr lang="en-US" altLang="en-US" sz="2000"/>
          </a:p>
          <a:p>
            <a:pPr algn="r" rtl="1">
              <a:buFont typeface="Wingdings" panose="05000000000000000000" pitchFamily="2" charset="2"/>
              <a:buNone/>
            </a:pPr>
            <a:r>
              <a:rPr lang="fa-IR" altLang="en-US" sz="2000"/>
              <a:t>	</a:t>
            </a:r>
            <a:r>
              <a:rPr lang="ar-SA" altLang="en-US" sz="2000"/>
              <a:t>اندازه مناسب براي گيت منطقي شبه </a:t>
            </a:r>
            <a:r>
              <a:rPr lang="en-US" altLang="en-US" sz="2000"/>
              <a:t>NMOS</a:t>
            </a:r>
            <a:r>
              <a:rPr lang="ar-SA" altLang="en-US" sz="2000"/>
              <a:t> </a:t>
            </a:r>
            <a:endParaRPr lang="fa-IR" altLang="en-US" sz="2000"/>
          </a:p>
          <a:p>
            <a:pPr algn="r" rtl="1">
              <a:buFont typeface="Wingdings" panose="05000000000000000000" pitchFamily="2" charset="2"/>
              <a:buNone/>
            </a:pPr>
            <a:r>
              <a:rPr lang="fa-IR" altLang="en-US" sz="2000"/>
              <a:t>	</a:t>
            </a:r>
            <a:r>
              <a:rPr lang="ar-SA" altLang="en-US" sz="2000"/>
              <a:t>نشان داده شده در شکل </a:t>
            </a:r>
            <a:r>
              <a:rPr lang="fa-IR" altLang="en-US" sz="2000"/>
              <a:t>روبرو</a:t>
            </a:r>
            <a:r>
              <a:rPr lang="ar-SA" altLang="en-US" sz="2000"/>
              <a:t> را انتخاب کنيد</a:t>
            </a:r>
            <a:endParaRPr lang="fa-IR" altLang="en-US" sz="2000"/>
          </a:p>
        </p:txBody>
      </p:sp>
      <p:pic>
        <p:nvPicPr>
          <p:cNvPr id="686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49835"/>
            <a:ext cx="3873500" cy="404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A9B0E300-A8CC-454B-AD3E-811CCE472A2D}"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35</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fa-IR" altLang="en-US" sz="2800" b="1"/>
              <a:t>انتخاب ابعاد ترانزيستور</a:t>
            </a:r>
            <a:endParaRPr lang="en-US" altLang="en-US" sz="2800"/>
          </a:p>
        </p:txBody>
      </p:sp>
      <p:sp>
        <p:nvSpPr>
          <p:cNvPr id="68611" name="Rectangle 3"/>
          <p:cNvSpPr>
            <a:spLocks noGrp="1" noChangeArrowheads="1"/>
          </p:cNvSpPr>
          <p:nvPr>
            <p:ph type="body" idx="1"/>
          </p:nvPr>
        </p:nvSpPr>
        <p:spPr>
          <a:xfrm>
            <a:off x="914400" y="1452563"/>
            <a:ext cx="7556500" cy="4491037"/>
          </a:xfrm>
          <a:noFill/>
        </p:spPr>
        <p:txBody>
          <a:bodyPr lIns="92075" tIns="46038" rIns="92075" bIns="46038"/>
          <a:lstStyle/>
          <a:p>
            <a:pPr algn="r" rtl="1"/>
            <a:r>
              <a:rPr lang="ar-SA" altLang="en-US" sz="2000" b="1"/>
              <a:t>مثال </a:t>
            </a:r>
            <a:endParaRPr lang="en-US" altLang="en-US" sz="2000"/>
          </a:p>
          <a:p>
            <a:pPr algn="r" rtl="1">
              <a:buFont typeface="Wingdings" panose="05000000000000000000" pitchFamily="2" charset="2"/>
              <a:buNone/>
            </a:pPr>
            <a:r>
              <a:rPr lang="fa-IR" altLang="en-US" sz="2000"/>
              <a:t>	</a:t>
            </a:r>
            <a:r>
              <a:rPr lang="ar-SA" altLang="en-US" sz="2000"/>
              <a:t>اندازه مناسب براي گيت منطقي شبه </a:t>
            </a:r>
            <a:r>
              <a:rPr lang="en-US" altLang="en-US" sz="2000"/>
              <a:t>NMOS</a:t>
            </a:r>
            <a:r>
              <a:rPr lang="ar-SA" altLang="en-US" sz="2000"/>
              <a:t> </a:t>
            </a:r>
            <a:endParaRPr lang="fa-IR" altLang="en-US" sz="2000"/>
          </a:p>
          <a:p>
            <a:pPr algn="r" rtl="1">
              <a:buFont typeface="Wingdings" panose="05000000000000000000" pitchFamily="2" charset="2"/>
              <a:buNone/>
            </a:pPr>
            <a:r>
              <a:rPr lang="fa-IR" altLang="en-US" sz="2000"/>
              <a:t>	</a:t>
            </a:r>
            <a:r>
              <a:rPr lang="ar-SA" altLang="en-US" sz="2000"/>
              <a:t>نشان داده شده در شکل </a:t>
            </a:r>
            <a:r>
              <a:rPr lang="fa-IR" altLang="en-US" sz="2000"/>
              <a:t>روبرو</a:t>
            </a:r>
            <a:r>
              <a:rPr lang="ar-SA" altLang="en-US" sz="2000"/>
              <a:t> را انتخاب کنيد</a:t>
            </a:r>
            <a:endParaRPr lang="fa-IR" altLang="en-US" sz="2000"/>
          </a:p>
        </p:txBody>
      </p:sp>
      <p:pic>
        <p:nvPicPr>
          <p:cNvPr id="686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49835"/>
            <a:ext cx="3873500" cy="404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49538"/>
            <a:ext cx="33528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A9B0E300-A8CC-454B-AD3E-811CCE472A2D}"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36</a:t>
            </a:fld>
            <a:endParaRPr lang="en-US" altLang="en-US" sz="1200">
              <a:latin typeface="Garamond" panose="02020404030301010803" pitchFamily="18" charset="0"/>
              <a:cs typeface="Arial" panose="020B0604020202020204" pitchFamily="34" charset="0"/>
            </a:endParaRPr>
          </a:p>
        </p:txBody>
      </p:sp>
      <p:sp>
        <p:nvSpPr>
          <p:cNvPr id="7" name="Rectangle 3"/>
          <p:cNvSpPr txBox="1">
            <a:spLocks noChangeArrowheads="1"/>
          </p:cNvSpPr>
          <p:nvPr/>
        </p:nvSpPr>
        <p:spPr bwMode="auto">
          <a:xfrm>
            <a:off x="152400" y="5157788"/>
            <a:ext cx="8458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defRPr/>
            </a:pPr>
            <a:r>
              <a:rPr lang="ar-SA" sz="2000" kern="0" dirty="0"/>
              <a:t>اين اندازه ها بهینه نيست</a:t>
            </a:r>
            <a:r>
              <a:rPr lang="fa-IR" sz="2000" kern="0" dirty="0"/>
              <a:t>،</a:t>
            </a:r>
            <a:r>
              <a:rPr lang="ar-SA" sz="2000" kern="0" dirty="0"/>
              <a:t> مثلاً </a:t>
            </a:r>
            <a:r>
              <a:rPr lang="en-US" sz="2000" kern="0" dirty="0"/>
              <a:t>Q</a:t>
            </a:r>
            <a:r>
              <a:rPr lang="en-US" sz="2000" kern="0" baseline="-25000" dirty="0"/>
              <a:t>2 </a:t>
            </a:r>
            <a:r>
              <a:rPr lang="ar-SA" sz="2000" kern="0" dirty="0"/>
              <a:t>و </a:t>
            </a:r>
            <a:r>
              <a:rPr lang="en-US" sz="2000" kern="0" dirty="0"/>
              <a:t>Q</a:t>
            </a:r>
            <a:r>
              <a:rPr lang="en-US" sz="2000" kern="0" baseline="-25000" dirty="0"/>
              <a:t>3 </a:t>
            </a:r>
            <a:r>
              <a:rPr lang="ar-SA" sz="2000" kern="0" dirty="0"/>
              <a:t>را مي توان کمي کوچکتر انتخاب کرد، اما با اين صورت اختلاف سرعت عملکرد گيت چندان محسوس نخواهد بود</a:t>
            </a:r>
            <a:endParaRPr lang="fa-IR" sz="2000" kern="0" dirty="0"/>
          </a:p>
        </p:txBody>
      </p:sp>
    </p:spTree>
    <p:extLst>
      <p:ext uri="{BB962C8B-B14F-4D97-AF65-F5344CB8AC3E}">
        <p14:creationId xmlns:p14="http://schemas.microsoft.com/office/powerpoint/2010/main" val="1885129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توان مصرفی </a:t>
            </a:r>
            <a:endParaRPr lang="en-US" altLang="en-US" sz="2800"/>
          </a:p>
        </p:txBody>
      </p:sp>
      <p:sp>
        <p:nvSpPr>
          <p:cNvPr id="70659" name="Rectangle 3"/>
          <p:cNvSpPr>
            <a:spLocks noGrp="1" noChangeArrowheads="1"/>
          </p:cNvSpPr>
          <p:nvPr>
            <p:ph type="body" idx="1"/>
          </p:nvPr>
        </p:nvSpPr>
        <p:spPr>
          <a:xfrm>
            <a:off x="908050" y="1066800"/>
            <a:ext cx="7556500" cy="4491038"/>
          </a:xfrm>
          <a:noFill/>
        </p:spPr>
        <p:txBody>
          <a:bodyPr lIns="92075" tIns="46038" rIns="92075" bIns="46038"/>
          <a:lstStyle/>
          <a:p>
            <a:pPr algn="r" rtl="1"/>
            <a:r>
              <a:rPr lang="ar-SA" altLang="en-US" sz="2000"/>
              <a:t>گيت شبه </a:t>
            </a:r>
            <a:r>
              <a:rPr lang="en-US" altLang="en-US" sz="2000"/>
              <a:t>NMOS </a:t>
            </a:r>
            <a:r>
              <a:rPr lang="ar-SA" altLang="en-US" sz="2000"/>
              <a:t>که خروجي "1" دارد هيچگونه اتلاف توان </a:t>
            </a:r>
            <a:r>
              <a:rPr lang="en-US" altLang="en-US" sz="2000"/>
              <a:t>dc</a:t>
            </a:r>
            <a:r>
              <a:rPr lang="ar-SA" altLang="en-US" sz="2000"/>
              <a:t> ندارد</a:t>
            </a:r>
            <a:endParaRPr lang="fa-IR" altLang="en-US" sz="2000"/>
          </a:p>
          <a:p>
            <a:pPr algn="r" rtl="1"/>
            <a:r>
              <a:rPr lang="ar-SA" altLang="en-US" sz="2000"/>
              <a:t>گيت شبه </a:t>
            </a:r>
            <a:r>
              <a:rPr lang="en-US" altLang="en-US" sz="2000"/>
              <a:t>NMOS </a:t>
            </a:r>
            <a:r>
              <a:rPr lang="ar-SA" altLang="en-US" sz="2000"/>
              <a:t>که خروجي "0" دارد دارای اتلاف توان </a:t>
            </a:r>
            <a:r>
              <a:rPr lang="en-US" altLang="en-US" sz="2000"/>
              <a:t>dc</a:t>
            </a:r>
            <a:r>
              <a:rPr lang="ar-SA" altLang="en-US" sz="2000"/>
              <a:t> برابر با حاصل ضرب جريان ترانزيستور بار کانال</a:t>
            </a:r>
            <a:r>
              <a:rPr lang="en-US" altLang="en-US" sz="2000"/>
              <a:t>p </a:t>
            </a:r>
            <a:r>
              <a:rPr lang="fa-IR" altLang="en-US" sz="2000"/>
              <a:t>در ولتاژ منبع تغذیه است:</a:t>
            </a:r>
          </a:p>
          <a:p>
            <a:pPr algn="r" rtl="1"/>
            <a:endParaRPr lang="fa-IR" altLang="en-US" sz="2000"/>
          </a:p>
          <a:p>
            <a:pPr algn="r" rtl="1"/>
            <a:endParaRPr lang="fa-IR" altLang="en-US" sz="2000"/>
          </a:p>
          <a:p>
            <a:pPr algn="r" rtl="1"/>
            <a:r>
              <a:rPr lang="ar-SA" altLang="en-US" sz="2000"/>
              <a:t>فرض کنيد که گيت در نيمي از زمان </a:t>
            </a:r>
            <a:r>
              <a:rPr lang="fa-IR" altLang="en-US" sz="2000"/>
              <a:t>ها،</a:t>
            </a:r>
            <a:r>
              <a:rPr lang="ar-SA" altLang="en-US" sz="2000"/>
              <a:t> خروجي "1"و در نيم ديگر زمان خروجي "0" دارد</a:t>
            </a:r>
            <a:r>
              <a:rPr lang="fa-IR" altLang="en-US" sz="2000"/>
              <a:t>:</a:t>
            </a:r>
          </a:p>
          <a:p>
            <a:pPr algn="r" rtl="1"/>
            <a:endParaRPr lang="fa-IR" altLang="en-US" sz="2000"/>
          </a:p>
          <a:p>
            <a:pPr algn="r" rtl="1"/>
            <a:endParaRPr lang="fa-IR" altLang="en-US" sz="2000"/>
          </a:p>
          <a:p>
            <a:pPr algn="r" rtl="1"/>
            <a:r>
              <a:rPr lang="fa-IR" altLang="en-US" sz="2000"/>
              <a:t>ب</a:t>
            </a:r>
            <a:r>
              <a:rPr lang="ar-SA" altLang="en-US" sz="2000"/>
              <a:t>علاوه</a:t>
            </a:r>
            <a:r>
              <a:rPr lang="fa-IR" altLang="en-US" sz="2000"/>
              <a:t>،</a:t>
            </a:r>
            <a:r>
              <a:rPr lang="ar-SA" altLang="en-US" sz="2000"/>
              <a:t>  هرگاه يک خازن شارژ يا دشارژ می شود، يک اتلاف توان </a:t>
            </a:r>
            <a:r>
              <a:rPr lang="en-US" altLang="en-US" sz="2000"/>
              <a:t>ac</a:t>
            </a:r>
            <a:r>
              <a:rPr lang="ar-SA" altLang="en-US" sz="2000"/>
              <a:t> هم وجود دارد</a:t>
            </a:r>
            <a:endParaRPr lang="fa-IR" altLang="en-US" sz="2000"/>
          </a:p>
          <a:p>
            <a:pPr algn="r" rtl="1"/>
            <a:r>
              <a:rPr lang="ar-SA" altLang="en-US" sz="2000"/>
              <a:t>همچنين، بيشتر مدارهاي مجتمع براي تحریک پين های خروجي و باس هاي داخلي به بافرها نياز دارند که اين بافرها اغلب دارای توان مصرفی بیش از توان مصرفی گیت های معمولی می باشد</a:t>
            </a:r>
            <a:endParaRPr lang="fa-IR" altLang="en-US" sz="2000"/>
          </a:p>
          <a:p>
            <a:pPr algn="r" rtl="1"/>
            <a:r>
              <a:rPr lang="ar-SA" altLang="en-US" sz="2000"/>
              <a:t>در مجموع،</a:t>
            </a:r>
            <a:r>
              <a:rPr lang="fa-IR" altLang="en-US" sz="2000"/>
              <a:t> </a:t>
            </a:r>
            <a:r>
              <a:rPr lang="ar-SA" altLang="en-US" sz="2000"/>
              <a:t>يک مدار مجتمع شبه</a:t>
            </a:r>
            <a:r>
              <a:rPr lang="en-US" altLang="en-US" sz="2000"/>
              <a:t>NMOS </a:t>
            </a:r>
            <a:r>
              <a:rPr lang="ar-SA" altLang="en-US" sz="2000"/>
              <a:t> با ده ها هزار گيت توان بسيار زيادي مصرف مي کند</a:t>
            </a:r>
            <a:endParaRPr lang="fa-IR" altLang="en-US" sz="2000"/>
          </a:p>
          <a:p>
            <a:pPr algn="r" rtl="1"/>
            <a:endParaRPr lang="fa-IR" altLang="en-US" sz="2000"/>
          </a:p>
          <a:p>
            <a:pPr algn="r" rtl="1"/>
            <a:endParaRPr lang="fa-IR" altLang="en-US" sz="2000"/>
          </a:p>
          <a:p>
            <a:pPr algn="r" rtl="1"/>
            <a:endParaRPr lang="en-US" altLang="en-US" sz="2000"/>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r="50000"/>
          <a:stretch>
            <a:fillRect/>
          </a:stretch>
        </p:blipFill>
        <p:spPr bwMode="auto">
          <a:xfrm>
            <a:off x="685800" y="1982788"/>
            <a:ext cx="27432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4"/>
          <p:cNvPicPr>
            <a:picLocks noChangeAspect="1" noChangeArrowheads="1"/>
          </p:cNvPicPr>
          <p:nvPr/>
        </p:nvPicPr>
        <p:blipFill>
          <a:blip r:embed="rId4">
            <a:extLst>
              <a:ext uri="{28A0092B-C50C-407E-A947-70E740481C1C}">
                <a14:useLocalDpi xmlns:a14="http://schemas.microsoft.com/office/drawing/2010/main" val="0"/>
              </a:ext>
            </a:extLst>
          </a:blip>
          <a:srcRect r="48611"/>
          <a:stretch>
            <a:fillRect/>
          </a:stretch>
        </p:blipFill>
        <p:spPr bwMode="auto">
          <a:xfrm>
            <a:off x="457200" y="3311525"/>
            <a:ext cx="2819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D498F577-E817-43A0-96A6-37A0A1D3FD3B}"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37</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توان مصرفی </a:t>
            </a:r>
            <a:endParaRPr lang="en-US" altLang="en-US" sz="2800"/>
          </a:p>
        </p:txBody>
      </p:sp>
      <p:sp>
        <p:nvSpPr>
          <p:cNvPr id="72707" name="Rectangle 3"/>
          <p:cNvSpPr>
            <a:spLocks noGrp="1" noChangeArrowheads="1"/>
          </p:cNvSpPr>
          <p:nvPr>
            <p:ph type="body" idx="1"/>
          </p:nvPr>
        </p:nvSpPr>
        <p:spPr>
          <a:xfrm>
            <a:off x="914400" y="1452563"/>
            <a:ext cx="7556500" cy="4491037"/>
          </a:xfrm>
          <a:noFill/>
        </p:spPr>
        <p:txBody>
          <a:bodyPr lIns="92075" tIns="46038" rIns="92075" bIns="46038"/>
          <a:lstStyle/>
          <a:p>
            <a:pPr algn="r" rtl="1"/>
            <a:r>
              <a:rPr lang="ar-SA" altLang="en-US" sz="2000" b="1"/>
              <a:t>مثال </a:t>
            </a:r>
            <a:endParaRPr lang="en-US" altLang="en-US" sz="2000"/>
          </a:p>
          <a:p>
            <a:pPr algn="r" rtl="1">
              <a:buFont typeface="Wingdings" panose="05000000000000000000" pitchFamily="2" charset="2"/>
              <a:buNone/>
            </a:pPr>
            <a:r>
              <a:rPr lang="fa-IR" altLang="en-US" sz="2000"/>
              <a:t>	</a:t>
            </a:r>
            <a:r>
              <a:rPr lang="ar-SA" altLang="en-US" sz="2000"/>
              <a:t>توان مصرفی يک بسته آرایه گيت های</a:t>
            </a:r>
            <a:r>
              <a:rPr lang="fa-IR" altLang="en-US" sz="2000"/>
              <a:t> شبه </a:t>
            </a:r>
            <a:r>
              <a:rPr lang="en-US" altLang="en-US" sz="2000"/>
              <a:t>NMOS</a:t>
            </a:r>
            <a:r>
              <a:rPr lang="fa-IR" altLang="en-US" sz="2000"/>
              <a:t> که دارای 20،000  گیت می باشد </a:t>
            </a:r>
            <a:r>
              <a:rPr lang="ar-SA" altLang="en-US" sz="2000"/>
              <a:t>چيست اگر ترانزيستورهای بار کانال </a:t>
            </a:r>
            <a:r>
              <a:rPr lang="en-US" altLang="en-US" sz="2000"/>
              <a:t>p</a:t>
            </a:r>
            <a:r>
              <a:rPr lang="fa-IR" altLang="en-US" sz="2000"/>
              <a:t> اندازه اي برابر با </a:t>
            </a:r>
            <a:r>
              <a:rPr lang="en-US" altLang="en-US" sz="2000"/>
              <a:t>(W/L)</a:t>
            </a:r>
            <a:r>
              <a:rPr lang="en-US" altLang="en-US" sz="2000" baseline="-25000"/>
              <a:t>p</a:t>
            </a:r>
            <a:r>
              <a:rPr lang="en-US" altLang="en-US" sz="2000"/>
              <a:t> = 4/2 </a:t>
            </a:r>
            <a:r>
              <a:rPr lang="fa-IR" altLang="en-US" sz="2000"/>
              <a:t>داشته باشند و بافرهاي خروجي در نظر گرفته نشده باشند؟ </a:t>
            </a:r>
            <a:endParaRPr lang="en-US" altLang="en-US" sz="2000"/>
          </a:p>
          <a:p>
            <a:pPr algn="r" rtl="1"/>
            <a:r>
              <a:rPr lang="ar-SA" altLang="en-US" sz="2000"/>
              <a:t>پاسخ :</a:t>
            </a:r>
            <a:endParaRPr lang="en-US" altLang="en-US" sz="2000"/>
          </a:p>
          <a:p>
            <a:pPr algn="r" rtl="1">
              <a:buFont typeface="Wingdings" panose="05000000000000000000" pitchFamily="2" charset="2"/>
              <a:buNone/>
            </a:pPr>
            <a:br>
              <a:rPr lang="ar-SA" altLang="en-US" sz="2000"/>
            </a:br>
            <a:r>
              <a:rPr lang="ar-SA" altLang="en-US" sz="2000"/>
              <a:t>با فرض µ</a:t>
            </a:r>
            <a:r>
              <a:rPr lang="en-US" altLang="en-US" sz="2000" baseline="-25000"/>
              <a:t>p</a:t>
            </a:r>
            <a:r>
              <a:rPr lang="en-US" altLang="en-US" sz="2000"/>
              <a:t>C</a:t>
            </a:r>
            <a:r>
              <a:rPr lang="en-US" altLang="en-US" sz="2000" baseline="-25000"/>
              <a:t>ox</a:t>
            </a:r>
            <a:r>
              <a:rPr lang="en-US" altLang="en-US" sz="2000"/>
              <a:t> = 44.5 µA/V</a:t>
            </a:r>
            <a:r>
              <a:rPr lang="en-US" altLang="en-US" sz="2000" baseline="30000"/>
              <a:t>2</a:t>
            </a:r>
            <a:r>
              <a:rPr lang="fa-IR" altLang="en-US" sz="2000"/>
              <a:t> </a:t>
            </a:r>
            <a:r>
              <a:rPr lang="ar-SA" altLang="en-US" sz="2000"/>
              <a:t>و </a:t>
            </a:r>
            <a:r>
              <a:rPr lang="en-US" altLang="en-US" sz="2000"/>
              <a:t>V</a:t>
            </a:r>
            <a:r>
              <a:rPr lang="en-US" altLang="en-US" sz="2000" baseline="-25000"/>
              <a:t>eff-p</a:t>
            </a:r>
            <a:r>
              <a:rPr lang="en-US" altLang="en-US" sz="2000"/>
              <a:t> = 0.75v</a:t>
            </a:r>
          </a:p>
          <a:p>
            <a:pPr algn="r" rtl="1"/>
            <a:endParaRPr lang="fa-IR" altLang="en-US" sz="2000"/>
          </a:p>
          <a:p>
            <a:pPr algn="r" rtl="1"/>
            <a:endParaRPr lang="fa-IR" altLang="en-US" sz="2000"/>
          </a:p>
          <a:p>
            <a:pPr algn="r" rtl="1"/>
            <a:endParaRPr lang="en-US" altLang="en-US" sz="2000"/>
          </a:p>
        </p:txBody>
      </p:sp>
      <p:pic>
        <p:nvPicPr>
          <p:cNvPr id="72708" name="Picture 5"/>
          <p:cNvPicPr>
            <a:picLocks noChangeAspect="1" noChangeArrowheads="1"/>
          </p:cNvPicPr>
          <p:nvPr/>
        </p:nvPicPr>
        <p:blipFill>
          <a:blip r:embed="rId3">
            <a:extLst>
              <a:ext uri="{28A0092B-C50C-407E-A947-70E740481C1C}">
                <a14:useLocalDpi xmlns:a14="http://schemas.microsoft.com/office/drawing/2010/main" val="0"/>
              </a:ext>
            </a:extLst>
          </a:blip>
          <a:srcRect r="23611"/>
          <a:stretch>
            <a:fillRect/>
          </a:stretch>
        </p:blipFill>
        <p:spPr bwMode="auto">
          <a:xfrm>
            <a:off x="1066800" y="4114800"/>
            <a:ext cx="472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18C9330B-A270-4B94-9BFF-1E12D8FF4897}"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38</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57275"/>
            <a:ext cx="3124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ساير مدارهاي شبه </a:t>
            </a:r>
            <a:r>
              <a:rPr lang="en-US" altLang="en-US" sz="2800" b="1"/>
              <a:t> NMOS</a:t>
            </a:r>
            <a:endParaRPr lang="en-US" altLang="en-US" sz="2800"/>
          </a:p>
        </p:txBody>
      </p:sp>
      <p:sp>
        <p:nvSpPr>
          <p:cNvPr id="74756" name="Rectangle 3"/>
          <p:cNvSpPr>
            <a:spLocks noGrp="1" noChangeArrowheads="1"/>
          </p:cNvSpPr>
          <p:nvPr>
            <p:ph type="body" idx="1"/>
          </p:nvPr>
        </p:nvSpPr>
        <p:spPr>
          <a:xfrm>
            <a:off x="1416050" y="1411288"/>
            <a:ext cx="7556500" cy="4491037"/>
          </a:xfrm>
          <a:noFill/>
        </p:spPr>
        <p:txBody>
          <a:bodyPr lIns="92075" tIns="46038" rIns="92075" bIns="46038"/>
          <a:lstStyle/>
          <a:p>
            <a:pPr algn="r" rtl="1"/>
            <a:r>
              <a:rPr lang="ar-SA" altLang="en-US" sz="2000"/>
              <a:t>ولتاژ باياس مدارهاي شبه </a:t>
            </a:r>
            <a:r>
              <a:rPr lang="en-US" altLang="en-US" sz="2000"/>
              <a:t>NMOS</a:t>
            </a:r>
            <a:r>
              <a:rPr lang="fa-IR" altLang="en-US" sz="2000"/>
              <a:t> را مي توان با استفاده از</a:t>
            </a:r>
            <a:endParaRPr lang="en-US" altLang="en-US" sz="2000"/>
          </a:p>
          <a:p>
            <a:pPr algn="r" rtl="1">
              <a:buFont typeface="Wingdings" panose="05000000000000000000" pitchFamily="2" charset="2"/>
              <a:buNone/>
            </a:pPr>
            <a:r>
              <a:rPr lang="en-US" altLang="en-US" sz="2000"/>
              <a:t>	</a:t>
            </a:r>
            <a:r>
              <a:rPr lang="fa-IR" altLang="en-US" sz="2000"/>
              <a:t>مدارهاي مرجعی از قبيل شکل روبرو ساخت:</a:t>
            </a:r>
          </a:p>
          <a:p>
            <a:pPr algn="r" rtl="1">
              <a:buFont typeface="Wingdings" panose="05000000000000000000" pitchFamily="2" charset="2"/>
              <a:buNone/>
            </a:pPr>
            <a:endParaRPr lang="fa-IR" altLang="en-US" sz="2000"/>
          </a:p>
          <a:p>
            <a:pPr algn="r" rtl="1">
              <a:buFont typeface="Wingdings" panose="05000000000000000000" pitchFamily="2" charset="2"/>
              <a:buNone/>
            </a:pPr>
            <a:r>
              <a:rPr lang="fa-IR" altLang="en-US" sz="2000"/>
              <a:t>	</a:t>
            </a:r>
            <a:r>
              <a:rPr lang="ar-SA" altLang="en-US" sz="2000"/>
              <a:t>نسبت </a:t>
            </a:r>
            <a:r>
              <a:rPr lang="en-US" altLang="en-US" sz="2000"/>
              <a:t>(W/L)</a:t>
            </a:r>
            <a:r>
              <a:rPr lang="en-US" altLang="en-US" sz="2000" baseline="-25000"/>
              <a:t>1</a:t>
            </a:r>
            <a:r>
              <a:rPr lang="fa-IR" altLang="en-US" sz="2000"/>
              <a:t> به </a:t>
            </a:r>
            <a:r>
              <a:rPr lang="en-US" altLang="en-US" sz="2000"/>
              <a:t>(W/L)</a:t>
            </a:r>
            <a:r>
              <a:rPr lang="en-US" altLang="en-US" sz="2000" baseline="-25000"/>
              <a:t>2</a:t>
            </a:r>
            <a:r>
              <a:rPr lang="en-US" altLang="en-US" sz="2000"/>
              <a:t> </a:t>
            </a:r>
            <a:r>
              <a:rPr lang="ar-SA" altLang="en-US" sz="2000"/>
              <a:t>بايد مشابه </a:t>
            </a:r>
            <a:r>
              <a:rPr lang="fa-IR" altLang="en-US" sz="2000"/>
              <a:t>قبل مثلا  ½ باشد</a:t>
            </a:r>
          </a:p>
          <a:p>
            <a:pPr algn="r" rtl="1">
              <a:buFont typeface="Wingdings" panose="05000000000000000000" pitchFamily="2" charset="2"/>
              <a:buNone/>
            </a:pPr>
            <a:endParaRPr lang="fa-IR" altLang="en-US" sz="2000"/>
          </a:p>
          <a:p>
            <a:pPr algn="r" rtl="1">
              <a:buFont typeface="Wingdings" panose="05000000000000000000" pitchFamily="2" charset="2"/>
              <a:buNone/>
            </a:pPr>
            <a:r>
              <a:rPr lang="fa-IR" altLang="en-US" sz="2000"/>
              <a:t>	</a:t>
            </a:r>
            <a:r>
              <a:rPr lang="en-US" altLang="en-US" sz="2000"/>
              <a:t>Q</a:t>
            </a:r>
            <a:r>
              <a:rPr lang="en-US" altLang="en-US" sz="2000" baseline="-25000"/>
              <a:t>3</a:t>
            </a:r>
            <a:r>
              <a:rPr lang="ar-SA" altLang="en-US" sz="2000"/>
              <a:t> براي ايجاد بارگذاري خازني گنجانده شده که کمک مي کند</a:t>
            </a:r>
            <a:endParaRPr lang="fa-IR" altLang="en-US" sz="2000"/>
          </a:p>
          <a:p>
            <a:pPr algn="r" rtl="1">
              <a:buFont typeface="Wingdings" panose="05000000000000000000" pitchFamily="2" charset="2"/>
              <a:buNone/>
            </a:pPr>
            <a:r>
              <a:rPr lang="fa-IR" altLang="en-US" sz="2000"/>
              <a:t>	</a:t>
            </a:r>
            <a:r>
              <a:rPr lang="ar-SA" altLang="en-US" sz="2000"/>
              <a:t>تا نويزي که به</a:t>
            </a:r>
            <a:r>
              <a:rPr lang="en-US" altLang="en-US" sz="2000"/>
              <a:t>V</a:t>
            </a:r>
            <a:r>
              <a:rPr lang="en-US" altLang="en-US" sz="2000" baseline="-25000"/>
              <a:t>bias</a:t>
            </a:r>
            <a:r>
              <a:rPr lang="en-US" altLang="en-US" sz="2000"/>
              <a:t> </a:t>
            </a:r>
            <a:r>
              <a:rPr lang="fa-IR" altLang="en-US" sz="2000"/>
              <a:t> تزريق می شود</a:t>
            </a:r>
            <a:r>
              <a:rPr lang="ar-SA" altLang="en-US" sz="2000"/>
              <a:t> به حداقل برسد</a:t>
            </a:r>
            <a:endParaRPr lang="fa-IR" altLang="en-US" sz="2000"/>
          </a:p>
          <a:p>
            <a:pPr algn="r" rtl="1">
              <a:buFont typeface="Wingdings" panose="05000000000000000000" pitchFamily="2" charset="2"/>
              <a:buNone/>
            </a:pPr>
            <a:endParaRPr lang="fa-IR" altLang="en-US" sz="2000"/>
          </a:p>
          <a:p>
            <a:pPr algn="r" rtl="1">
              <a:buFont typeface="Wingdings" panose="05000000000000000000" pitchFamily="2" charset="2"/>
              <a:buNone/>
            </a:pPr>
            <a:r>
              <a:rPr lang="fa-IR" altLang="en-US" sz="2000"/>
              <a:t>	</a:t>
            </a:r>
            <a:r>
              <a:rPr lang="ar-SA" altLang="en-US" sz="2000"/>
              <a:t>اندازه دقيق آن به تعداد گيت ها</a:t>
            </a:r>
            <a:r>
              <a:rPr lang="fa-IR" altLang="en-US" sz="2000"/>
              <a:t>ی</a:t>
            </a:r>
            <a:r>
              <a:rPr lang="ar-SA" altLang="en-US" sz="2000"/>
              <a:t>ي که به این مدار مرجع متصل است وابسته است و مي توان آن را با استفاده از شبيه سازی در سطح اسپایس</a:t>
            </a:r>
            <a:r>
              <a:rPr lang="fa-IR" altLang="en-US" sz="2000"/>
              <a:t> تعيين کرد.</a:t>
            </a:r>
            <a:endParaRPr lang="en-US" altLang="en-US" sz="2000"/>
          </a:p>
        </p:txBody>
      </p:sp>
      <p:sp>
        <p:nvSpPr>
          <p:cNvPr id="747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22CE5E03-7162-45CF-B877-C088D27C80E7}"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39</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فناوری شبه </a:t>
            </a:r>
            <a:r>
              <a:rPr lang="en-US" altLang="en-US">
                <a:solidFill>
                  <a:schemeClr val="tx1"/>
                </a:solidFill>
                <a:latin typeface="Arial" panose="020B0604020202020204" pitchFamily="34" charset="0"/>
              </a:rPr>
              <a:t>nMOS </a:t>
            </a:r>
          </a:p>
        </p:txBody>
      </p:sp>
      <p:sp>
        <p:nvSpPr>
          <p:cNvPr id="9219" name="Rectangle 3"/>
          <p:cNvSpPr>
            <a:spLocks noGrp="1" noChangeArrowheads="1"/>
          </p:cNvSpPr>
          <p:nvPr>
            <p:ph type="body" idx="1"/>
          </p:nvPr>
        </p:nvSpPr>
        <p:spPr>
          <a:xfrm>
            <a:off x="914400" y="1371600"/>
            <a:ext cx="7556500" cy="4491038"/>
          </a:xfrm>
          <a:noFill/>
        </p:spPr>
        <p:txBody>
          <a:bodyPr lIns="92075" tIns="46038" rIns="92075" bIns="46038"/>
          <a:lstStyle/>
          <a:p>
            <a:pPr algn="r" rtl="1" eaLnBrk="1" hangingPunct="1">
              <a:buFontTx/>
              <a:buChar char="-"/>
            </a:pPr>
            <a:r>
              <a:rPr lang="en-US" altLang="en-US" sz="1800" dirty="0"/>
              <a:t> -</a:t>
            </a:r>
            <a:r>
              <a:rPr lang="fa-IR" altLang="en-US" sz="1800" dirty="0"/>
              <a:t>فنآوری شبه</a:t>
            </a:r>
            <a:r>
              <a:rPr lang="en-US" altLang="en-US" sz="1800" dirty="0"/>
              <a:t>NMOS </a:t>
            </a:r>
            <a:r>
              <a:rPr lang="fa-IR" altLang="en-US" sz="1800" dirty="0"/>
              <a:t> یک تقویت کننده سورس مشترک با بار منبع جریان</a:t>
            </a:r>
          </a:p>
          <a:p>
            <a:pPr algn="r" rtl="1" eaLnBrk="1" hangingPunct="1">
              <a:buFontTx/>
              <a:buChar char="-"/>
            </a:pPr>
            <a:endParaRPr lang="en-US" altLang="en-US" sz="1800" dirty="0"/>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29114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667000"/>
            <a:ext cx="4114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375602" y="4506768"/>
            <a:ext cx="5181600" cy="369888"/>
          </a:xfrm>
          <a:prstGeom prst="rect">
            <a:avLst/>
          </a:prstGeom>
        </p:spPr>
        <p:txBody>
          <a:bodyPr>
            <a:spAutoFit/>
          </a:bodyPr>
          <a:lstStyle/>
          <a:p>
            <a:pPr algn="r" rtl="1" eaLnBrk="1" hangingPunct="1">
              <a:defRPr/>
            </a:pPr>
            <a:r>
              <a:rPr lang="fa-IR" dirty="0">
                <a:latin typeface="Arial" charset="0"/>
                <a:cs typeface="+mn-cs"/>
              </a:rPr>
              <a:t>استفاده از يک ترانزيستور کانال</a:t>
            </a:r>
            <a:r>
              <a:rPr lang="en-US" dirty="0">
                <a:latin typeface="Arial" charset="0"/>
                <a:cs typeface="+mn-cs"/>
              </a:rPr>
              <a:t> p </a:t>
            </a:r>
            <a:r>
              <a:rPr lang="fa-IR" dirty="0">
                <a:latin typeface="Arial" charset="0"/>
                <a:cs typeface="+mn-cs"/>
              </a:rPr>
              <a:t>براي ايجاد يک بار منبع جريان </a:t>
            </a:r>
            <a:endParaRPr lang="en-US" dirty="0">
              <a:latin typeface="Arial" charset="0"/>
              <a:cs typeface="+mn-cs"/>
            </a:endParaRPr>
          </a:p>
        </p:txBody>
      </p:sp>
      <p:sp>
        <p:nvSpPr>
          <p:cNvPr id="92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93482069-47FD-4153-A0EA-89AFFF3079CE}"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4</a:t>
            </a:fld>
            <a:endParaRPr lang="en-US" altLang="en-US" sz="1200">
              <a:latin typeface="Garamond" panose="02020404030301010803" pitchFamily="18" charset="0"/>
              <a:cs typeface="Arial" panose="020B0604020202020204" pitchFamily="34" charset="0"/>
            </a:endParaRPr>
          </a:p>
        </p:txBody>
      </p:sp>
      <p:sp>
        <p:nvSpPr>
          <p:cNvPr id="2" name="Oval 1"/>
          <p:cNvSpPr/>
          <p:nvPr/>
        </p:nvSpPr>
        <p:spPr>
          <a:xfrm>
            <a:off x="1143000" y="2209800"/>
            <a:ext cx="914400" cy="6858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stCxn id="2" idx="7"/>
          </p:cNvCxnSpPr>
          <p:nvPr/>
        </p:nvCxnSpPr>
        <p:spPr>
          <a:xfrm rot="16200000" flipH="1">
            <a:off x="2970935" y="1262786"/>
            <a:ext cx="674267" cy="2769161"/>
          </a:xfrm>
          <a:prstGeom prst="curvedConnector4">
            <a:avLst>
              <a:gd name="adj1" fmla="val -33903"/>
              <a:gd name="adj2" fmla="val 524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4030663"/>
            <a:ext cx="34290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2"/>
          <p:cNvSpPr>
            <a:spLocks noGrp="1" noChangeArrowheads="1"/>
          </p:cNvSpPr>
          <p:nvPr>
            <p:ph type="title"/>
          </p:nvPr>
        </p:nvSpPr>
        <p:spPr>
          <a:xfrm>
            <a:off x="2590800" y="381000"/>
            <a:ext cx="4191000" cy="609600"/>
          </a:xfrm>
          <a:effectLst>
            <a:outerShdw dist="17961" dir="18900000" algn="ctr" rotWithShape="0">
              <a:schemeClr val="tx1"/>
            </a:outerShdw>
          </a:effectLst>
        </p:spPr>
        <p:txBody>
          <a:bodyPr lIns="92075" tIns="46038" rIns="92075" bIns="46038"/>
          <a:lstStyle/>
          <a:p>
            <a:pPr algn="ctr" rtl="1"/>
            <a:r>
              <a:rPr lang="ar-SA" altLang="en-US" sz="2800" b="1"/>
              <a:t>ساير مدارهاي شبه </a:t>
            </a:r>
            <a:r>
              <a:rPr lang="en-US" altLang="en-US" sz="2800" b="1"/>
              <a:t> NMOS</a:t>
            </a:r>
            <a:endParaRPr lang="en-US" altLang="en-US" sz="2800"/>
          </a:p>
        </p:txBody>
      </p:sp>
      <p:sp>
        <p:nvSpPr>
          <p:cNvPr id="76804" name="Rectangle 3"/>
          <p:cNvSpPr>
            <a:spLocks noGrp="1" noChangeArrowheads="1"/>
          </p:cNvSpPr>
          <p:nvPr>
            <p:ph type="body" idx="1"/>
          </p:nvPr>
        </p:nvSpPr>
        <p:spPr>
          <a:xfrm>
            <a:off x="3200400" y="1325563"/>
            <a:ext cx="5754688" cy="4491037"/>
          </a:xfrm>
          <a:noFill/>
        </p:spPr>
        <p:txBody>
          <a:bodyPr lIns="92075" tIns="46038" rIns="92075" bIns="46038"/>
          <a:lstStyle/>
          <a:p>
            <a:pPr algn="r" rtl="1"/>
            <a:r>
              <a:rPr lang="fa-IR" altLang="en-US" sz="2000" dirty="0"/>
              <a:t>مي توان با اتصال گيت </a:t>
            </a:r>
            <a:r>
              <a:rPr lang="en-US" altLang="en-US" sz="2000" dirty="0"/>
              <a:t>Q2</a:t>
            </a:r>
            <a:r>
              <a:rPr lang="fa-IR" altLang="en-US" sz="2000" dirty="0"/>
              <a:t> به زمين، مداري ايجاد کرد که به </a:t>
            </a:r>
          </a:p>
          <a:p>
            <a:pPr algn="r" rtl="1">
              <a:buFont typeface="Wingdings" panose="05000000000000000000" pitchFamily="2" charset="2"/>
              <a:buNone/>
            </a:pPr>
            <a:r>
              <a:rPr lang="fa-IR" altLang="en-US" sz="2000" dirty="0"/>
              <a:t>	مدار بایاس نياز نداشته باشد</a:t>
            </a:r>
            <a:endParaRPr lang="en-US" altLang="en-US" sz="2000" dirty="0"/>
          </a:p>
          <a:p>
            <a:pPr algn="r" rtl="1">
              <a:buFont typeface="Wingdings" panose="05000000000000000000" pitchFamily="2" charset="2"/>
              <a:buNone/>
            </a:pPr>
            <a:endParaRPr lang="fa-IR" altLang="en-US" sz="2000" dirty="0"/>
          </a:p>
          <a:p>
            <a:pPr algn="r" rtl="1">
              <a:buFont typeface="Wingdings" panose="05000000000000000000" pitchFamily="2" charset="2"/>
              <a:buNone/>
            </a:pPr>
            <a:r>
              <a:rPr lang="fa-IR" altLang="en-US" sz="2000" dirty="0"/>
              <a:t>	</a:t>
            </a:r>
            <a:r>
              <a:rPr lang="ar-SA" altLang="en-US" sz="2000" dirty="0"/>
              <a:t>توجه</a:t>
            </a:r>
            <a:r>
              <a:rPr lang="fa-IR" altLang="en-US" sz="2000" dirty="0"/>
              <a:t>: </a:t>
            </a:r>
            <a:r>
              <a:rPr lang="ar-SA" altLang="en-US" sz="2000" dirty="0"/>
              <a:t>در این حالت اندازه نسبي </a:t>
            </a:r>
            <a:r>
              <a:rPr lang="en-US" altLang="en-US" sz="2000" dirty="0"/>
              <a:t>Q1</a:t>
            </a:r>
            <a:r>
              <a:rPr lang="fa-IR" altLang="en-US" sz="2000" dirty="0"/>
              <a:t> </a:t>
            </a:r>
            <a:r>
              <a:rPr lang="ar-SA" altLang="en-US" sz="2000" dirty="0"/>
              <a:t>نسبت به </a:t>
            </a:r>
            <a:r>
              <a:rPr lang="en-US" altLang="en-US" sz="2000" dirty="0"/>
              <a:t>Q2</a:t>
            </a:r>
            <a:r>
              <a:rPr lang="fa-IR" altLang="en-US" sz="2000" dirty="0"/>
              <a:t> </a:t>
            </a:r>
            <a:r>
              <a:rPr lang="ar-SA" altLang="en-US" sz="2000" dirty="0"/>
              <a:t>متفاوت است</a:t>
            </a:r>
            <a:endParaRPr lang="fa-IR" altLang="en-US" sz="2000" dirty="0"/>
          </a:p>
          <a:p>
            <a:pPr algn="r" rtl="1">
              <a:buFont typeface="Wingdings" panose="05000000000000000000" pitchFamily="2" charset="2"/>
              <a:buNone/>
            </a:pPr>
            <a:r>
              <a:rPr lang="fa-IR" altLang="en-US" sz="2000" dirty="0"/>
              <a:t>	برای</a:t>
            </a:r>
            <a:r>
              <a:rPr lang="ar-SA" altLang="en-US" sz="2000" dirty="0"/>
              <a:t> به دست آوردن ولتاژ آستانه گيت </a:t>
            </a:r>
            <a:r>
              <a:rPr lang="fa-IR" altLang="en-US" sz="2000" dirty="0"/>
              <a:t>مناسب </a:t>
            </a:r>
            <a:r>
              <a:rPr lang="ar-SA" altLang="en-US" sz="2000" dirty="0"/>
              <a:t> و ولتاژ خروجي پایین</a:t>
            </a:r>
            <a:r>
              <a:rPr lang="en-US" altLang="en-US" sz="2000" dirty="0"/>
              <a:t> </a:t>
            </a:r>
            <a:r>
              <a:rPr lang="ar-SA" altLang="en-US" sz="2000" dirty="0"/>
              <a:t>انتخاب معمول </a:t>
            </a:r>
            <a:r>
              <a:rPr lang="en-US" altLang="en-US" sz="2000" dirty="0"/>
              <a:t>(W/L)</a:t>
            </a:r>
            <a:r>
              <a:rPr lang="en-US" altLang="en-US" sz="2000" baseline="-25000" dirty="0"/>
              <a:t>eq</a:t>
            </a:r>
            <a:r>
              <a:rPr lang="en-US" altLang="en-US" sz="2000" dirty="0"/>
              <a:t> = 2 (W/L)</a:t>
            </a:r>
            <a:r>
              <a:rPr lang="en-US" altLang="en-US" sz="2000" baseline="-25000" dirty="0"/>
              <a:t>p</a:t>
            </a:r>
            <a:r>
              <a:rPr lang="ar-SA" altLang="en-US" sz="2000" dirty="0"/>
              <a:t> است</a:t>
            </a:r>
            <a:endParaRPr lang="en-US" altLang="en-US" sz="2000" dirty="0"/>
          </a:p>
          <a:p>
            <a:pPr algn="r" rtl="1">
              <a:buFont typeface="Wingdings" panose="05000000000000000000" pitchFamily="2" charset="2"/>
              <a:buNone/>
            </a:pPr>
            <a:endParaRPr lang="fa-IR" altLang="en-US" sz="2000" dirty="0"/>
          </a:p>
          <a:p>
            <a:pPr algn="r" rtl="1">
              <a:buFont typeface="Wingdings" panose="05000000000000000000" pitchFamily="2" charset="2"/>
              <a:buNone/>
            </a:pPr>
            <a:r>
              <a:rPr lang="fa-IR" altLang="en-US" sz="2000" dirty="0"/>
              <a:t>	در </a:t>
            </a:r>
            <a:r>
              <a:rPr lang="ar-SA" altLang="en-US" sz="2000" dirty="0"/>
              <a:t>منحني انتقالی که با اسپایس بدست آمده ولتاژ آستانه گيت 1.58</a:t>
            </a:r>
            <a:endParaRPr lang="fa-IR" altLang="en-US" sz="2000" dirty="0"/>
          </a:p>
          <a:p>
            <a:pPr algn="r" rtl="1">
              <a:buFont typeface="Wingdings" panose="05000000000000000000" pitchFamily="2" charset="2"/>
              <a:buNone/>
            </a:pPr>
            <a:r>
              <a:rPr lang="fa-IR" altLang="en-US" sz="2000" dirty="0"/>
              <a:t>	</a:t>
            </a:r>
            <a:r>
              <a:rPr lang="ar-SA" altLang="en-US" sz="2000" dirty="0"/>
              <a:t>ولت و ولتاژ خروجي پايين 0.17 ولت است که هر دو از مقادیر معقولی</a:t>
            </a:r>
            <a:r>
              <a:rPr lang="en-US" altLang="en-US" sz="2000" dirty="0"/>
              <a:t> </a:t>
            </a:r>
            <a:r>
              <a:rPr lang="ar-SA" altLang="en-US" sz="2000" dirty="0"/>
              <a:t>است</a:t>
            </a:r>
            <a:endParaRPr lang="fa-IR" altLang="en-US" sz="2000" dirty="0"/>
          </a:p>
        </p:txBody>
      </p:sp>
      <p:pic>
        <p:nvPicPr>
          <p:cNvPr id="768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59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3234FB8E-AE3D-4DEA-B3EE-9714FC98C209}"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40</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71600" y="381000"/>
            <a:ext cx="6477000" cy="609600"/>
          </a:xfrm>
          <a:effectLst>
            <a:outerShdw dist="17961" dir="18900000" algn="ctr" rotWithShape="0">
              <a:schemeClr val="tx1"/>
            </a:outerShdw>
          </a:effectLst>
        </p:spPr>
        <p:txBody>
          <a:bodyPr lIns="92075" tIns="46038" rIns="92075" bIns="46038"/>
          <a:lstStyle/>
          <a:p>
            <a:pPr algn="ctr" rtl="1"/>
            <a:r>
              <a:rPr lang="ar-SA" altLang="en-US" sz="2800" b="1"/>
              <a:t>منطق </a:t>
            </a:r>
            <a:r>
              <a:rPr lang="en-US" altLang="en-US" sz="2800" b="1"/>
              <a:t>NMOS</a:t>
            </a:r>
            <a:r>
              <a:rPr lang="fa-IR" altLang="en-US" sz="2800" b="1"/>
              <a:t> با ترانزيستورهاي بار نوع تخليه اي</a:t>
            </a:r>
            <a:endParaRPr lang="en-US" altLang="en-US" sz="2800"/>
          </a:p>
        </p:txBody>
      </p:sp>
      <p:sp>
        <p:nvSpPr>
          <p:cNvPr id="78851" name="Rectangle 3"/>
          <p:cNvSpPr>
            <a:spLocks noGrp="1" noChangeArrowheads="1"/>
          </p:cNvSpPr>
          <p:nvPr>
            <p:ph type="body" idx="1"/>
          </p:nvPr>
        </p:nvSpPr>
        <p:spPr>
          <a:xfrm>
            <a:off x="1447800" y="1382713"/>
            <a:ext cx="7556500" cy="4489450"/>
          </a:xfrm>
          <a:noFill/>
        </p:spPr>
        <p:txBody>
          <a:bodyPr lIns="92075" tIns="46038" rIns="92075" bIns="46038"/>
          <a:lstStyle/>
          <a:p>
            <a:pPr algn="r" rtl="1"/>
            <a:r>
              <a:rPr lang="ar-SA" altLang="en-US" sz="2000" dirty="0"/>
              <a:t>براي </a:t>
            </a:r>
            <a:r>
              <a:rPr lang="en-US" altLang="en-US" sz="2000" dirty="0"/>
              <a:t>Q2</a:t>
            </a:r>
            <a:r>
              <a:rPr lang="fa-IR" altLang="en-US" sz="2000" dirty="0"/>
              <a:t> </a:t>
            </a:r>
            <a:r>
              <a:rPr lang="ar-SA" altLang="en-US" sz="2000" dirty="0"/>
              <a:t>داريم </a:t>
            </a:r>
            <a:r>
              <a:rPr lang="en-US" altLang="en-US" sz="2000" dirty="0" err="1"/>
              <a:t>V</a:t>
            </a:r>
            <a:r>
              <a:rPr lang="en-US" altLang="en-US" sz="2000" baseline="-25000" dirty="0" err="1"/>
              <a:t>td</a:t>
            </a:r>
            <a:r>
              <a:rPr lang="en-US" altLang="en-US" sz="2000" dirty="0"/>
              <a:t>&lt;0</a:t>
            </a:r>
            <a:r>
              <a:rPr lang="ar-SA" altLang="en-US" sz="2000" dirty="0"/>
              <a:t>، يک کانال ب</a:t>
            </a:r>
            <a:r>
              <a:rPr lang="fa-IR" altLang="en-US" sz="2000" dirty="0"/>
              <a:t>ه ازاء </a:t>
            </a:r>
            <a:r>
              <a:rPr lang="en-US" altLang="en-US" sz="2000" dirty="0"/>
              <a:t>V</a:t>
            </a:r>
            <a:r>
              <a:rPr lang="en-US" altLang="en-US" sz="2000" baseline="-25000" dirty="0"/>
              <a:t>GS</a:t>
            </a:r>
            <a:r>
              <a:rPr lang="en-US" altLang="en-US" sz="2000" dirty="0"/>
              <a:t>=0</a:t>
            </a:r>
            <a:r>
              <a:rPr lang="ar-SA" altLang="en-US" sz="2000" dirty="0"/>
              <a:t> وجود</a:t>
            </a:r>
            <a:endParaRPr lang="fa-IR" altLang="en-US" sz="2000" dirty="0"/>
          </a:p>
          <a:p>
            <a:pPr algn="r" rtl="1">
              <a:buFont typeface="Wingdings" panose="05000000000000000000" pitchFamily="2" charset="2"/>
              <a:buNone/>
            </a:pPr>
            <a:r>
              <a:rPr lang="fa-IR" altLang="en-US" sz="2000" dirty="0"/>
              <a:t>	دارد</a:t>
            </a:r>
          </a:p>
          <a:p>
            <a:pPr algn="r" rtl="1">
              <a:buFont typeface="Wingdings" panose="05000000000000000000" pitchFamily="2" charset="2"/>
              <a:buNone/>
            </a:pPr>
            <a:r>
              <a:rPr lang="fa-IR" altLang="en-US" sz="2000" dirty="0"/>
              <a:t>	</a:t>
            </a:r>
            <a:r>
              <a:rPr lang="en-US" altLang="en-US" sz="2000" dirty="0"/>
              <a:t>Q2</a:t>
            </a:r>
            <a:r>
              <a:rPr lang="ar-SA" altLang="en-US" sz="2000" dirty="0"/>
              <a:t> به ازاء </a:t>
            </a:r>
            <a:r>
              <a:rPr lang="en-US" altLang="en-US" sz="2000" dirty="0"/>
              <a:t>V</a:t>
            </a:r>
            <a:r>
              <a:rPr lang="en-US" altLang="en-US" sz="2000" baseline="-25000" dirty="0"/>
              <a:t>DS</a:t>
            </a:r>
            <a:r>
              <a:rPr lang="en-US" altLang="en-US" sz="2000" dirty="0"/>
              <a:t>&gt;</a:t>
            </a:r>
            <a:r>
              <a:rPr lang="en-US" altLang="en-US" sz="2000" dirty="0" err="1"/>
              <a:t>V</a:t>
            </a:r>
            <a:r>
              <a:rPr lang="en-US" altLang="en-US" sz="2000" baseline="-25000" dirty="0" err="1"/>
              <a:t>eff</a:t>
            </a:r>
            <a:r>
              <a:rPr lang="en-US" altLang="en-US" sz="2000" baseline="-25000" dirty="0"/>
              <a:t>-d</a:t>
            </a:r>
            <a:r>
              <a:rPr lang="en-US" altLang="en-US" sz="2000" dirty="0"/>
              <a:t>=-</a:t>
            </a:r>
            <a:r>
              <a:rPr lang="en-US" altLang="en-US" sz="2000" dirty="0" err="1"/>
              <a:t>V</a:t>
            </a:r>
            <a:r>
              <a:rPr lang="en-US" altLang="en-US" sz="2000" baseline="-25000" dirty="0" err="1"/>
              <a:t>td</a:t>
            </a:r>
            <a:r>
              <a:rPr lang="ar-SA" altLang="en-US" sz="2000" dirty="0"/>
              <a:t> در ناحیه  </a:t>
            </a:r>
            <a:r>
              <a:rPr lang="fa-IR" altLang="en-US" sz="2000" dirty="0"/>
              <a:t>اشباع خواهد بود</a:t>
            </a:r>
          </a:p>
          <a:p>
            <a:pPr algn="r" rtl="1">
              <a:buFont typeface="Wingdings" panose="05000000000000000000" pitchFamily="2" charset="2"/>
              <a:buNone/>
            </a:pPr>
            <a:r>
              <a:rPr lang="fa-IR" altLang="en-US" sz="2000" dirty="0"/>
              <a:t>	</a:t>
            </a:r>
            <a:r>
              <a:rPr lang="ar-SA" altLang="en-US" sz="2000" dirty="0"/>
              <a:t>که ممکن است در حدود 2 ولت یا کمی بیشتر باشد</a:t>
            </a:r>
            <a:endParaRPr lang="fa-IR" altLang="en-US" sz="2000" dirty="0"/>
          </a:p>
          <a:p>
            <a:pPr algn="r" rtl="1">
              <a:buFont typeface="Wingdings" panose="05000000000000000000" pitchFamily="2" charset="2"/>
              <a:buNone/>
            </a:pPr>
            <a:r>
              <a:rPr lang="fa-IR" altLang="en-US" sz="2000" dirty="0"/>
              <a:t>	</a:t>
            </a:r>
            <a:r>
              <a:rPr lang="ar-SA" altLang="en-US" sz="2000" dirty="0"/>
              <a:t>با </a:t>
            </a:r>
            <a:r>
              <a:rPr lang="fa-IR" altLang="en-US" sz="2000" dirty="0"/>
              <a:t>این </a:t>
            </a:r>
            <a:r>
              <a:rPr lang="ar-SA" altLang="en-US" sz="2000" dirty="0"/>
              <a:t>فرض جريان درين </a:t>
            </a:r>
            <a:r>
              <a:rPr lang="en-US" altLang="en-US" sz="2000" dirty="0"/>
              <a:t>Q2</a:t>
            </a:r>
            <a:r>
              <a:rPr lang="fa-IR" altLang="en-US" sz="2000" dirty="0"/>
              <a:t> بصورت زیر است:</a:t>
            </a:r>
          </a:p>
          <a:p>
            <a:pPr algn="r" rtl="1">
              <a:buFont typeface="Wingdings" panose="05000000000000000000" pitchFamily="2" charset="2"/>
              <a:buNone/>
            </a:pPr>
            <a:endParaRPr lang="fa-IR" altLang="en-US" sz="2000" dirty="0"/>
          </a:p>
          <a:p>
            <a:pPr algn="r" rtl="1">
              <a:buFont typeface="Wingdings" panose="05000000000000000000" pitchFamily="2" charset="2"/>
              <a:buNone/>
            </a:pPr>
            <a:endParaRPr lang="fa-IR" altLang="en-US" sz="2000" dirty="0"/>
          </a:p>
          <a:p>
            <a:pPr algn="r" rtl="1">
              <a:buFont typeface="Wingdings" panose="05000000000000000000" pitchFamily="2" charset="2"/>
              <a:buNone/>
            </a:pPr>
            <a:endParaRPr lang="fa-IR" altLang="en-US" sz="2000" dirty="0"/>
          </a:p>
          <a:p>
            <a:pPr algn="r" rtl="1"/>
            <a:r>
              <a:rPr lang="en-US" altLang="en-US" sz="2000" dirty="0"/>
              <a:t>Q2</a:t>
            </a:r>
            <a:r>
              <a:rPr lang="fa-IR" altLang="en-US" sz="2000" dirty="0"/>
              <a:t> </a:t>
            </a:r>
            <a:r>
              <a:rPr lang="ar-SA" altLang="en-US" sz="2000" dirty="0"/>
              <a:t>تنها یک منبع جريان تقريبی با کيفيت متوسط است</a:t>
            </a:r>
            <a:r>
              <a:rPr lang="fa-IR" altLang="en-US" sz="2000" dirty="0"/>
              <a:t> زیرا</a:t>
            </a:r>
          </a:p>
          <a:p>
            <a:pPr algn="r" rtl="1">
              <a:buFont typeface="Wingdings" panose="05000000000000000000" pitchFamily="2" charset="2"/>
              <a:buNone/>
            </a:pPr>
            <a:r>
              <a:rPr lang="fa-IR" altLang="en-US" sz="2000" dirty="0"/>
              <a:t>	</a:t>
            </a:r>
            <a:r>
              <a:rPr lang="ar-SA" altLang="en-US" sz="2000" dirty="0"/>
              <a:t>هنگامی که ولتاژ سورس- زیرلایه تغيير مي کند، عرض ناحيه تخليه بين کانال و زیرلایه تغيير مي کند که به نوبه خود سبب مي شود که ولتاژ آستانه مطابق رابطه </a:t>
            </a:r>
            <a:r>
              <a:rPr lang="fa-IR" altLang="en-US" sz="2000" dirty="0"/>
              <a:t>زیر</a:t>
            </a:r>
            <a:r>
              <a:rPr lang="ar-SA" altLang="en-US" sz="2000" dirty="0"/>
              <a:t> تغيير کند</a:t>
            </a:r>
            <a:r>
              <a:rPr lang="fa-IR" altLang="en-US" sz="2000" dirty="0"/>
              <a:t>:</a:t>
            </a:r>
            <a:endParaRPr lang="en-US" altLang="en-US" sz="2000" dirty="0"/>
          </a:p>
          <a:p>
            <a:pPr algn="r" rtl="1">
              <a:buFont typeface="Wingdings" panose="05000000000000000000" pitchFamily="2" charset="2"/>
              <a:buNone/>
            </a:pPr>
            <a:endParaRPr lang="en-US" altLang="en-US" sz="2000" dirty="0"/>
          </a:p>
        </p:txBody>
      </p:sp>
      <p:pic>
        <p:nvPicPr>
          <p:cNvPr id="788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1011238"/>
            <a:ext cx="334327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8"/>
          <p:cNvPicPr>
            <a:picLocks noChangeAspect="1" noChangeArrowheads="1"/>
          </p:cNvPicPr>
          <p:nvPr/>
        </p:nvPicPr>
        <p:blipFill>
          <a:blip r:embed="rId4">
            <a:extLst>
              <a:ext uri="{28A0092B-C50C-407E-A947-70E740481C1C}">
                <a14:useLocalDpi xmlns:a14="http://schemas.microsoft.com/office/drawing/2010/main" val="0"/>
              </a:ext>
            </a:extLst>
          </a:blip>
          <a:srcRect r="58333"/>
          <a:stretch>
            <a:fillRect/>
          </a:stretch>
        </p:blipFill>
        <p:spPr bwMode="auto">
          <a:xfrm>
            <a:off x="4191000" y="3429000"/>
            <a:ext cx="2587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p:cNvPicPr>
            <a:picLocks noChangeAspect="1" noChangeArrowheads="1"/>
          </p:cNvPicPr>
          <p:nvPr/>
        </p:nvPicPr>
        <p:blipFill>
          <a:blip r:embed="rId5">
            <a:extLst>
              <a:ext uri="{28A0092B-C50C-407E-A947-70E740481C1C}">
                <a14:useLocalDpi xmlns:a14="http://schemas.microsoft.com/office/drawing/2010/main" val="0"/>
              </a:ext>
            </a:extLst>
          </a:blip>
          <a:srcRect r="37500"/>
          <a:stretch>
            <a:fillRect/>
          </a:stretch>
        </p:blipFill>
        <p:spPr bwMode="auto">
          <a:xfrm>
            <a:off x="1216025" y="5502275"/>
            <a:ext cx="57610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A3782885-60E3-4983-BCD4-9949F2BA7794}"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41</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anim calcmode="lin" valueType="num">
                                      <p:cBhvr additive="base">
                                        <p:cTn id="11"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 calcmode="lin" valueType="num">
                                      <p:cBhvr additive="base">
                                        <p:cTn id="15"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anim calcmode="lin" valueType="num">
                                      <p:cBhvr additive="base">
                                        <p:cTn id="19"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anim calcmode="lin" valueType="num">
                                      <p:cBhvr additive="base">
                                        <p:cTn id="23"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8851">
                                            <p:txEl>
                                              <p:pRg st="8" end="8"/>
                                            </p:txEl>
                                          </p:spTgt>
                                        </p:tgtEl>
                                        <p:attrNameLst>
                                          <p:attrName>style.visibility</p:attrName>
                                        </p:attrNameLst>
                                      </p:cBhvr>
                                      <p:to>
                                        <p:strVal val="visible"/>
                                      </p:to>
                                    </p:set>
                                    <p:anim calcmode="lin" valueType="num">
                                      <p:cBhvr additive="base">
                                        <p:cTn id="29" dur="500" fill="hold"/>
                                        <p:tgtEl>
                                          <p:spTgt spid="7885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1">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8851">
                                            <p:txEl>
                                              <p:pRg st="9" end="9"/>
                                            </p:txEl>
                                          </p:spTgt>
                                        </p:tgtEl>
                                        <p:attrNameLst>
                                          <p:attrName>style.visibility</p:attrName>
                                        </p:attrNameLst>
                                      </p:cBhvr>
                                      <p:to>
                                        <p:strVal val="visible"/>
                                      </p:to>
                                    </p:set>
                                    <p:anim calcmode="lin" valueType="num">
                                      <p:cBhvr additive="base">
                                        <p:cTn id="33" dur="500" fill="hold"/>
                                        <p:tgtEl>
                                          <p:spTgt spid="78851">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851">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8854"/>
                                        </p:tgtEl>
                                        <p:attrNameLst>
                                          <p:attrName>style.visibility</p:attrName>
                                        </p:attrNameLst>
                                      </p:cBhvr>
                                      <p:to>
                                        <p:strVal val="visible"/>
                                      </p:to>
                                    </p:set>
                                    <p:anim calcmode="lin" valueType="num">
                                      <p:cBhvr additive="base">
                                        <p:cTn id="37" dur="500" fill="hold"/>
                                        <p:tgtEl>
                                          <p:spTgt spid="78854"/>
                                        </p:tgtEl>
                                        <p:attrNameLst>
                                          <p:attrName>ppt_x</p:attrName>
                                        </p:attrNameLst>
                                      </p:cBhvr>
                                      <p:tavLst>
                                        <p:tav tm="0">
                                          <p:val>
                                            <p:strVal val="#ppt_x"/>
                                          </p:val>
                                        </p:tav>
                                        <p:tav tm="100000">
                                          <p:val>
                                            <p:strVal val="#ppt_x"/>
                                          </p:val>
                                        </p:tav>
                                      </p:tavLst>
                                    </p:anim>
                                    <p:anim calcmode="lin" valueType="num">
                                      <p:cBhvr additive="base">
                                        <p:cTn id="38"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1177925"/>
            <a:ext cx="3343275"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89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4195763"/>
            <a:ext cx="3411538"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2"/>
          <p:cNvSpPr>
            <a:spLocks noGrp="1" noChangeArrowheads="1"/>
          </p:cNvSpPr>
          <p:nvPr>
            <p:ph type="title"/>
          </p:nvPr>
        </p:nvSpPr>
        <p:spPr>
          <a:xfrm>
            <a:off x="1371600" y="381000"/>
            <a:ext cx="6477000" cy="609600"/>
          </a:xfrm>
          <a:effectLst>
            <a:outerShdw dist="17961" dir="18900000" algn="ctr" rotWithShape="0">
              <a:schemeClr val="tx1"/>
            </a:outerShdw>
          </a:effectLst>
        </p:spPr>
        <p:txBody>
          <a:bodyPr lIns="92075" tIns="46038" rIns="92075" bIns="46038"/>
          <a:lstStyle/>
          <a:p>
            <a:pPr algn="ctr" rtl="1"/>
            <a:r>
              <a:rPr lang="ar-SA" altLang="en-US" sz="2800" b="1"/>
              <a:t>منطق </a:t>
            </a:r>
            <a:r>
              <a:rPr lang="en-US" altLang="en-US" sz="2800" b="1"/>
              <a:t>NMOS</a:t>
            </a:r>
            <a:r>
              <a:rPr lang="fa-IR" altLang="en-US" sz="2800" b="1"/>
              <a:t> با ترانزيستورهاي بار نوع تخليه اي</a:t>
            </a:r>
            <a:endParaRPr lang="en-US" altLang="en-US" sz="2800"/>
          </a:p>
        </p:txBody>
      </p:sp>
      <p:sp>
        <p:nvSpPr>
          <p:cNvPr id="80901" name="Rectangle 3"/>
          <p:cNvSpPr>
            <a:spLocks noGrp="1" noChangeArrowheads="1"/>
          </p:cNvSpPr>
          <p:nvPr>
            <p:ph type="body" idx="1"/>
          </p:nvPr>
        </p:nvSpPr>
        <p:spPr>
          <a:xfrm>
            <a:off x="914400" y="1452563"/>
            <a:ext cx="7556500" cy="4491037"/>
          </a:xfrm>
          <a:noFill/>
        </p:spPr>
        <p:txBody>
          <a:bodyPr lIns="92075" tIns="46038" rIns="92075" bIns="46038"/>
          <a:lstStyle/>
          <a:p>
            <a:pPr algn="r" rtl="1"/>
            <a:r>
              <a:rPr lang="ar-SA" altLang="en-US" sz="2000"/>
              <a:t>منحني انتقالی نمونه </a:t>
            </a:r>
            <a:r>
              <a:rPr lang="fa-IR" altLang="en-US" sz="2000"/>
              <a:t>که با استفاده از اسپایس بدست آمده </a:t>
            </a:r>
          </a:p>
          <a:p>
            <a:pPr algn="r" rtl="1">
              <a:buFont typeface="Wingdings" panose="05000000000000000000" pitchFamily="2" charset="2"/>
              <a:buNone/>
            </a:pPr>
            <a:r>
              <a:rPr lang="fa-IR" altLang="en-US" sz="2000"/>
              <a:t>	در شکل زیر نشان داده شده</a:t>
            </a:r>
          </a:p>
          <a:p>
            <a:pPr algn="r" rtl="1">
              <a:buFont typeface="Wingdings" panose="05000000000000000000" pitchFamily="2" charset="2"/>
              <a:buNone/>
            </a:pPr>
            <a:endParaRPr lang="fa-IR" altLang="en-US" sz="2000"/>
          </a:p>
          <a:p>
            <a:pPr algn="r" rtl="1">
              <a:buFont typeface="Wingdings" panose="05000000000000000000" pitchFamily="2" charset="2"/>
              <a:buNone/>
            </a:pPr>
            <a:r>
              <a:rPr lang="fa-IR" altLang="en-US" sz="2000"/>
              <a:t>	مقدار </a:t>
            </a:r>
            <a:r>
              <a:rPr lang="en-US" altLang="en-US" sz="2000"/>
              <a:t>V</a:t>
            </a:r>
            <a:r>
              <a:rPr lang="en-US" altLang="en-US" sz="2000" baseline="-25000"/>
              <a:t>td</a:t>
            </a:r>
            <a:r>
              <a:rPr lang="en-US" altLang="en-US" sz="2000"/>
              <a:t>=-2v</a:t>
            </a:r>
            <a:r>
              <a:rPr lang="fa-IR" altLang="en-US" sz="2000"/>
              <a:t> </a:t>
            </a:r>
            <a:r>
              <a:rPr lang="ar-SA" altLang="en-US" sz="2000"/>
              <a:t>همچنين </a:t>
            </a:r>
            <a:r>
              <a:rPr lang="en-US" altLang="en-US" sz="2000"/>
              <a:t>W/L</a:t>
            </a:r>
            <a:r>
              <a:rPr lang="ar-SA" altLang="en-US" sz="2000"/>
              <a:t> ترانزيستور </a:t>
            </a:r>
            <a:r>
              <a:rPr lang="fa-IR" altLang="en-US" sz="2000"/>
              <a:t>تحریک،</a:t>
            </a:r>
          </a:p>
          <a:p>
            <a:pPr algn="r" rtl="1">
              <a:buFont typeface="Wingdings" panose="05000000000000000000" pitchFamily="2" charset="2"/>
              <a:buNone/>
            </a:pPr>
            <a:r>
              <a:rPr lang="fa-IR" altLang="en-US" sz="2000"/>
              <a:t>	</a:t>
            </a:r>
            <a:r>
              <a:rPr lang="ar-SA" altLang="en-US" sz="2000"/>
              <a:t>چهار برابر </a:t>
            </a:r>
            <a:r>
              <a:rPr lang="en-US" altLang="en-US" sz="2000"/>
              <a:t>W/L </a:t>
            </a:r>
            <a:r>
              <a:rPr lang="ar-SA" altLang="en-US" sz="2000"/>
              <a:t>ترانزيستور </a:t>
            </a:r>
            <a:r>
              <a:rPr lang="fa-IR" altLang="en-US" sz="2000"/>
              <a:t>بار </a:t>
            </a:r>
            <a:r>
              <a:rPr lang="ar-SA" altLang="en-US" sz="2000"/>
              <a:t>در نظر گرفته شده است</a:t>
            </a:r>
            <a:endParaRPr lang="fa-IR" altLang="en-US" sz="2000"/>
          </a:p>
          <a:p>
            <a:pPr algn="r" rtl="1">
              <a:buFont typeface="Wingdings" panose="05000000000000000000" pitchFamily="2" charset="2"/>
              <a:buNone/>
            </a:pPr>
            <a:endParaRPr lang="fa-IR" altLang="en-US" sz="2000"/>
          </a:p>
          <a:p>
            <a:pPr algn="r" rtl="1">
              <a:buFont typeface="Wingdings" panose="05000000000000000000" pitchFamily="2" charset="2"/>
              <a:buNone/>
            </a:pPr>
            <a:r>
              <a:rPr lang="fa-IR" altLang="en-US" sz="2000"/>
              <a:t>	</a:t>
            </a:r>
            <a:r>
              <a:rPr lang="ar-SA" altLang="en-US" sz="2000"/>
              <a:t>ولتاژ آستانه گيت 1.44 ولت است </a:t>
            </a:r>
            <a:r>
              <a:rPr lang="fa-IR" altLang="en-US" sz="2000"/>
              <a:t>که معقول بدست آمده</a:t>
            </a:r>
            <a:endParaRPr lang="en-US" altLang="en-US" sz="2000"/>
          </a:p>
          <a:p>
            <a:pPr algn="r" rtl="1">
              <a:buFont typeface="Wingdings" panose="05000000000000000000" pitchFamily="2" charset="2"/>
              <a:buNone/>
            </a:pPr>
            <a:endParaRPr lang="en-US" altLang="en-US" sz="2000"/>
          </a:p>
        </p:txBody>
      </p:sp>
      <p:sp>
        <p:nvSpPr>
          <p:cNvPr id="809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9658D059-1368-4586-A08A-BD50205B7903}"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42</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فناوری شبه </a:t>
            </a:r>
            <a:r>
              <a:rPr lang="en-US" altLang="en-US">
                <a:solidFill>
                  <a:schemeClr val="tx1"/>
                </a:solidFill>
                <a:latin typeface="Arial" panose="020B0604020202020204" pitchFamily="34" charset="0"/>
              </a:rPr>
              <a:t>nMOS </a:t>
            </a:r>
          </a:p>
        </p:txBody>
      </p:sp>
      <p:sp>
        <p:nvSpPr>
          <p:cNvPr id="9219" name="Rectangle 3"/>
          <p:cNvSpPr>
            <a:spLocks noGrp="1" noChangeArrowheads="1"/>
          </p:cNvSpPr>
          <p:nvPr>
            <p:ph type="body" idx="1"/>
          </p:nvPr>
        </p:nvSpPr>
        <p:spPr>
          <a:xfrm>
            <a:off x="4419600" y="1676400"/>
            <a:ext cx="4301836" cy="2586038"/>
          </a:xfrm>
          <a:noFill/>
        </p:spPr>
        <p:txBody>
          <a:bodyPr lIns="92075" tIns="46038" rIns="92075" bIns="46038"/>
          <a:lstStyle/>
          <a:p>
            <a:pPr marL="0" indent="0" algn="r" rtl="1" eaLnBrk="1" hangingPunct="1">
              <a:buNone/>
            </a:pPr>
            <a:r>
              <a:rPr lang="fa-IR" altLang="en-US" sz="2400" dirty="0"/>
              <a:t>اگر </a:t>
            </a:r>
            <a:r>
              <a:rPr lang="ar-SA" altLang="en-US" sz="2400" dirty="0"/>
              <a:t>ولتاژ ورودي گيت کمتر از ولتاژ آستانه </a:t>
            </a:r>
            <a:r>
              <a:rPr lang="en-US" altLang="en-US" sz="2400" dirty="0"/>
              <a:t>Q</a:t>
            </a:r>
            <a:r>
              <a:rPr lang="en-US" altLang="en-US" sz="2400" baseline="-25000" dirty="0"/>
              <a:t>1</a:t>
            </a:r>
            <a:r>
              <a:rPr lang="ar-SA" altLang="en-US" sz="2400" dirty="0"/>
              <a:t> باشد، آنگاه </a:t>
            </a:r>
            <a:r>
              <a:rPr lang="en-US" altLang="en-US" sz="2400" dirty="0"/>
              <a:t>Q</a:t>
            </a:r>
            <a:r>
              <a:rPr lang="en-US" altLang="en-US" sz="2400" baseline="-25000" dirty="0"/>
              <a:t>1</a:t>
            </a:r>
            <a:r>
              <a:rPr lang="ar-SA" altLang="en-US" sz="2400" dirty="0"/>
              <a:t> قطع ميشود و </a:t>
            </a:r>
            <a:r>
              <a:rPr lang="en-US" altLang="en-US" sz="2400" dirty="0"/>
              <a:t>I</a:t>
            </a:r>
            <a:r>
              <a:rPr lang="en-US" altLang="en-US" sz="2400" baseline="-25000" dirty="0"/>
              <a:t>L</a:t>
            </a:r>
            <a:r>
              <a:rPr lang="ar-SA" altLang="en-US" sz="2400" dirty="0"/>
              <a:t> خازنهاي بار را تا</a:t>
            </a:r>
            <a:r>
              <a:rPr lang="fa-IR" altLang="en-US" sz="2400" dirty="0"/>
              <a:t> سطح</a:t>
            </a:r>
            <a:r>
              <a:rPr lang="ar-SA" altLang="en-US" sz="2400" dirty="0"/>
              <a:t> ولتاژ بالا (بطور ايدآل </a:t>
            </a:r>
            <a:r>
              <a:rPr lang="en-US" altLang="en-US" sz="2400" dirty="0"/>
              <a:t>V</a:t>
            </a:r>
            <a:r>
              <a:rPr lang="en-US" altLang="en-US" sz="2400" baseline="-25000" dirty="0"/>
              <a:t>DD</a:t>
            </a:r>
            <a:r>
              <a:rPr lang="ar-SA" altLang="en-US" sz="2400" dirty="0"/>
              <a:t>) شارژ خواهد کرد</a:t>
            </a:r>
            <a:endParaRPr lang="fa-IR" altLang="en-US" sz="2400" dirty="0"/>
          </a:p>
          <a:p>
            <a:pPr marL="0" indent="0" algn="r" rtl="1" eaLnBrk="1" hangingPunct="1">
              <a:buNone/>
            </a:pPr>
            <a:endParaRPr lang="en-US" altLang="en-US" sz="2400" dirty="0"/>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38224"/>
            <a:ext cx="350569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93482069-47FD-4153-A0EA-89AFFF3079CE}"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5</a:t>
            </a:fld>
            <a:endParaRPr lang="en-US" altLang="en-US" sz="1200">
              <a:latin typeface="Garamond" panose="02020404030301010803" pitchFamily="18" charset="0"/>
              <a:cs typeface="Arial" panose="020B0604020202020204" pitchFamily="34" charset="0"/>
            </a:endParaRPr>
          </a:p>
        </p:txBody>
      </p:sp>
      <p:sp>
        <p:nvSpPr>
          <p:cNvPr id="11" name="Rectangle 3">
            <a:extLst>
              <a:ext uri="{FF2B5EF4-FFF2-40B4-BE49-F238E27FC236}">
                <a16:creationId xmlns:a16="http://schemas.microsoft.com/office/drawing/2014/main" id="{591A931E-8420-44A8-957E-0A80ECFCB9E1}"/>
              </a:ext>
            </a:extLst>
          </p:cNvPr>
          <p:cNvSpPr txBox="1">
            <a:spLocks noChangeArrowheads="1"/>
          </p:cNvSpPr>
          <p:nvPr/>
        </p:nvSpPr>
        <p:spPr bwMode="auto">
          <a:xfrm>
            <a:off x="274637" y="4262438"/>
            <a:ext cx="85947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lgn="r" rtl="1" eaLnBrk="1" hangingPunct="1">
              <a:buNone/>
            </a:pPr>
            <a:r>
              <a:rPr lang="ar-SA" altLang="en-US" sz="2400" kern="0" dirty="0"/>
              <a:t>اگر ورودي بالا </a:t>
            </a:r>
            <a:r>
              <a:rPr lang="fa-IR" altLang="en-US" sz="2400" kern="0" dirty="0"/>
              <a:t>باشد </a:t>
            </a:r>
            <a:r>
              <a:rPr lang="en-US" altLang="en-US" sz="2400" kern="0" dirty="0"/>
              <a:t>Q</a:t>
            </a:r>
            <a:r>
              <a:rPr lang="en-US" altLang="en-US" sz="2400" kern="0" baseline="-25000" dirty="0"/>
              <a:t>1</a:t>
            </a:r>
            <a:r>
              <a:rPr lang="en-US" altLang="en-US" sz="2400" kern="0" dirty="0"/>
              <a:t> </a:t>
            </a:r>
            <a:r>
              <a:rPr lang="fa-IR" altLang="en-US" sz="2400" kern="0" dirty="0"/>
              <a:t>در ابتدا</a:t>
            </a:r>
            <a:r>
              <a:rPr lang="ar-SA" altLang="en-US" sz="2400" kern="0" dirty="0"/>
              <a:t> به طور چشمگيري جريان بيشتري را نسبت به </a:t>
            </a:r>
            <a:r>
              <a:rPr lang="en-US" altLang="en-US" sz="2400" kern="0" dirty="0"/>
              <a:t>I</a:t>
            </a:r>
            <a:r>
              <a:rPr lang="en-US" altLang="en-US" sz="2400" kern="0" baseline="-25000" dirty="0"/>
              <a:t>L</a:t>
            </a:r>
            <a:r>
              <a:rPr lang="ar-SA" altLang="en-US" sz="2400" kern="0" dirty="0"/>
              <a:t> هدايت خواهد کرد و خازن بار تا سطح ولتاژ پايين تخليه مي شود. </a:t>
            </a:r>
            <a:r>
              <a:rPr lang="fa-IR" altLang="en-US" sz="2400" kern="0" dirty="0"/>
              <a:t>سپس </a:t>
            </a:r>
            <a:r>
              <a:rPr lang="en-US" altLang="en-US" sz="2400" kern="0" dirty="0"/>
              <a:t>V</a:t>
            </a:r>
            <a:r>
              <a:rPr lang="en-US" altLang="en-US" sz="2400" kern="0" baseline="-25000" dirty="0"/>
              <a:t>DS-1</a:t>
            </a:r>
            <a:r>
              <a:rPr lang="ar-SA" altLang="en-US" sz="2400" kern="0" dirty="0"/>
              <a:t> کمتر از </a:t>
            </a:r>
            <a:r>
              <a:rPr lang="en-US" altLang="en-US" sz="2400" kern="0" dirty="0"/>
              <a:t>V</a:t>
            </a:r>
            <a:r>
              <a:rPr lang="en-US" altLang="en-US" sz="2400" kern="0" baseline="-25000" dirty="0"/>
              <a:t>GS-1</a:t>
            </a:r>
            <a:r>
              <a:rPr lang="fa-IR" altLang="en-US" sz="2400" kern="0" dirty="0"/>
              <a:t> مؤثر خواهد بود، و </a:t>
            </a:r>
            <a:r>
              <a:rPr lang="en-US" altLang="en-US" sz="2400" kern="0" dirty="0"/>
              <a:t>Q</a:t>
            </a:r>
            <a:r>
              <a:rPr lang="en-US" altLang="en-US" sz="2400" kern="0" baseline="-25000" dirty="0"/>
              <a:t>1</a:t>
            </a:r>
            <a:r>
              <a:rPr lang="en-US" altLang="en-US" sz="2400" kern="0" dirty="0"/>
              <a:t> </a:t>
            </a:r>
            <a:r>
              <a:rPr lang="fa-IR" altLang="en-US" sz="2400" kern="0" dirty="0"/>
              <a:t>به ناحيه خطی وارد مي شود که باعث مي شود که جريان آن تا حد </a:t>
            </a:r>
            <a:r>
              <a:rPr lang="en-US" altLang="en-US" sz="2400" kern="0" dirty="0"/>
              <a:t>I</a:t>
            </a:r>
            <a:r>
              <a:rPr lang="en-US" altLang="en-US" sz="2400" kern="0" baseline="-25000" dirty="0"/>
              <a:t>L</a:t>
            </a:r>
            <a:r>
              <a:rPr lang="en-US" altLang="en-US" sz="2400" kern="0" dirty="0"/>
              <a:t> </a:t>
            </a:r>
            <a:r>
              <a:rPr lang="fa-IR" altLang="en-US" sz="2400" kern="0" dirty="0"/>
              <a:t>کاهش يابد و خروجي نزديک به صفر ولت خواهد شد</a:t>
            </a:r>
          </a:p>
          <a:p>
            <a:pPr marL="0" indent="0" algn="r" rtl="1" eaLnBrk="1" hangingPunct="1">
              <a:buNone/>
            </a:pPr>
            <a:endParaRPr lang="en-US" altLang="en-US" sz="2400" kern="0" dirty="0"/>
          </a:p>
        </p:txBody>
      </p:sp>
    </p:spTree>
    <p:extLst>
      <p:ext uri="{BB962C8B-B14F-4D97-AF65-F5344CB8AC3E}">
        <p14:creationId xmlns:p14="http://schemas.microsoft.com/office/powerpoint/2010/main" val="27131853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 y="3604419"/>
            <a:ext cx="29114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فناوری شبه </a:t>
            </a:r>
            <a:r>
              <a:rPr lang="en-US" altLang="en-US">
                <a:solidFill>
                  <a:schemeClr val="tx1"/>
                </a:solidFill>
                <a:latin typeface="Arial" panose="020B0604020202020204" pitchFamily="34" charset="0"/>
              </a:rPr>
              <a:t>nMOS </a:t>
            </a:r>
          </a:p>
        </p:txBody>
      </p:sp>
      <p:sp>
        <p:nvSpPr>
          <p:cNvPr id="11267" name="Rectangle 3"/>
          <p:cNvSpPr>
            <a:spLocks noGrp="1" noChangeArrowheads="1"/>
          </p:cNvSpPr>
          <p:nvPr>
            <p:ph type="body" idx="1"/>
          </p:nvPr>
        </p:nvSpPr>
        <p:spPr>
          <a:xfrm>
            <a:off x="457200" y="1358900"/>
            <a:ext cx="8334375" cy="4491038"/>
          </a:xfrm>
          <a:noFill/>
        </p:spPr>
        <p:txBody>
          <a:bodyPr lIns="92075" tIns="46038" rIns="92075" bIns="46038"/>
          <a:lstStyle/>
          <a:p>
            <a:pPr algn="r" rtl="1" eaLnBrk="1" hangingPunct="1">
              <a:buFontTx/>
              <a:buChar char="-"/>
            </a:pPr>
            <a:r>
              <a:rPr lang="fa-IR" altLang="en-US" sz="2400" dirty="0"/>
              <a:t>براي تضمين اينکه </a:t>
            </a:r>
            <a:r>
              <a:rPr lang="en-US" altLang="en-US" sz="2400" dirty="0">
                <a:solidFill>
                  <a:srgbClr val="FF0000"/>
                </a:solidFill>
              </a:rPr>
              <a:t>V</a:t>
            </a:r>
            <a:r>
              <a:rPr lang="en-US" altLang="en-US" sz="2400" baseline="-25000" dirty="0">
                <a:solidFill>
                  <a:srgbClr val="FF0000"/>
                </a:solidFill>
              </a:rPr>
              <a:t>OL</a:t>
            </a:r>
            <a:r>
              <a:rPr lang="fa-IR" altLang="en-US" sz="2400" dirty="0">
                <a:solidFill>
                  <a:srgbClr val="FF0000"/>
                </a:solidFill>
              </a:rPr>
              <a:t> به اندازه کافي به صفر </a:t>
            </a:r>
            <a:r>
              <a:rPr lang="fa-IR" altLang="en-US" sz="2400" dirty="0"/>
              <a:t>ولت نزديک باشد </a:t>
            </a:r>
            <a:r>
              <a:rPr lang="en-US" altLang="en-US" sz="2400" dirty="0"/>
              <a:t>Q</a:t>
            </a:r>
            <a:r>
              <a:rPr lang="en-US" altLang="en-US" sz="2400" baseline="-25000" dirty="0"/>
              <a:t>1</a:t>
            </a:r>
            <a:r>
              <a:rPr lang="en-US" altLang="en-US" sz="2400" dirty="0"/>
              <a:t> </a:t>
            </a:r>
            <a:r>
              <a:rPr lang="fa-IR" altLang="en-US" sz="2400" dirty="0"/>
              <a:t>را به قدر کافي </a:t>
            </a:r>
            <a:r>
              <a:rPr lang="fa-IR" altLang="en-US" sz="2400" dirty="0">
                <a:solidFill>
                  <a:srgbClr val="FF0000"/>
                </a:solidFill>
              </a:rPr>
              <a:t>عريض</a:t>
            </a:r>
            <a:r>
              <a:rPr lang="fa-IR" altLang="en-US" sz="2400" dirty="0"/>
              <a:t> در نظر می گیرند </a:t>
            </a:r>
          </a:p>
          <a:p>
            <a:pPr algn="r" rtl="1" eaLnBrk="1" hangingPunct="1">
              <a:buFontTx/>
              <a:buChar char="-"/>
            </a:pPr>
            <a:r>
              <a:rPr lang="fa-IR" altLang="en-US" sz="2400" dirty="0"/>
              <a:t>در این صورت وقتی </a:t>
            </a:r>
            <a:r>
              <a:rPr lang="ar-SA" altLang="en-US" sz="2400" dirty="0"/>
              <a:t>خروجي در ناحيه گذر (ولتاژ از بالا به پايين)</a:t>
            </a:r>
            <a:r>
              <a:rPr lang="fa-IR" altLang="en-US" sz="2400" dirty="0"/>
              <a:t> است</a:t>
            </a:r>
            <a:r>
              <a:rPr lang="ar-SA" altLang="en-US" sz="2400" dirty="0"/>
              <a:t> و در حدود </a:t>
            </a:r>
            <a:r>
              <a:rPr lang="en-US" altLang="en-US" sz="2400" dirty="0"/>
              <a:t>V</a:t>
            </a:r>
            <a:r>
              <a:rPr lang="en-US" altLang="en-US" sz="2400" baseline="-25000" dirty="0"/>
              <a:t>TH</a:t>
            </a:r>
            <a:r>
              <a:rPr lang="ar-SA" altLang="en-US" sz="2400" dirty="0"/>
              <a:t> است،</a:t>
            </a:r>
            <a:r>
              <a:rPr lang="fa-IR" altLang="en-US" sz="2400" dirty="0"/>
              <a:t> جريانش بسيار بيشتر از مقدار </a:t>
            </a:r>
            <a:r>
              <a:rPr lang="en-US" altLang="en-US" sz="2400" dirty="0"/>
              <a:t>I</a:t>
            </a:r>
            <a:r>
              <a:rPr lang="en-US" altLang="en-US" sz="2400" baseline="-25000" dirty="0"/>
              <a:t>L</a:t>
            </a:r>
            <a:r>
              <a:rPr lang="en-US" altLang="en-US" sz="2400" dirty="0"/>
              <a:t> </a:t>
            </a:r>
            <a:r>
              <a:rPr lang="fa-IR" altLang="en-US" sz="2400" dirty="0"/>
              <a:t> می شود</a:t>
            </a:r>
          </a:p>
          <a:p>
            <a:pPr algn="r" rtl="1" eaLnBrk="1" hangingPunct="1">
              <a:buFontTx/>
              <a:buChar char="-"/>
            </a:pPr>
            <a:endParaRPr lang="fa-IR" altLang="en-US" sz="2400" dirty="0"/>
          </a:p>
          <a:p>
            <a:pPr algn="r" rtl="1" eaLnBrk="1" hangingPunct="1">
              <a:buFontTx/>
              <a:buChar char="-"/>
            </a:pPr>
            <a:r>
              <a:rPr lang="ar-SA" altLang="en-US" sz="2400" dirty="0"/>
              <a:t>هر چند اين امر منجر مي شود که زمان صعود بطور چشمگيري بيشتر از زمان نزول شود</a:t>
            </a:r>
            <a:endParaRPr lang="fa-IR" altLang="en-US" sz="2400" dirty="0"/>
          </a:p>
          <a:p>
            <a:pPr algn="r" rtl="1" eaLnBrk="1" hangingPunct="1">
              <a:buFontTx/>
              <a:buChar char="-"/>
            </a:pPr>
            <a:endParaRPr lang="fa-IR" altLang="en-US" sz="2400" dirty="0"/>
          </a:p>
          <a:p>
            <a:pPr algn="r" rtl="1" eaLnBrk="1" hangingPunct="1">
              <a:buFontTx/>
              <a:buChar char="-"/>
            </a:pPr>
            <a:r>
              <a:rPr lang="ar-SA" altLang="en-US" sz="2400" dirty="0"/>
              <a:t> به اين ترتيب، بيشتر گيت هاي با بار منبع جريان </a:t>
            </a:r>
            <a:endParaRPr lang="fa-IR" altLang="en-US" sz="2400" dirty="0"/>
          </a:p>
          <a:p>
            <a:pPr algn="r" rtl="1" eaLnBrk="1" hangingPunct="1">
              <a:buFont typeface="Wingdings" panose="05000000000000000000" pitchFamily="2" charset="2"/>
              <a:buNone/>
            </a:pPr>
            <a:r>
              <a:rPr lang="fa-IR" altLang="en-US" sz="2400" dirty="0"/>
              <a:t>	توانايي تحريک ضعيفي براي </a:t>
            </a:r>
            <a:r>
              <a:rPr lang="ar-SA" altLang="en-US" sz="2400" dirty="0"/>
              <a:t>گذرهاي خروجي بالا رونده دارند،</a:t>
            </a:r>
            <a:endParaRPr lang="fa-IR" altLang="en-US" sz="2400" dirty="0"/>
          </a:p>
          <a:p>
            <a:pPr algn="r" rtl="1" eaLnBrk="1" hangingPunct="1">
              <a:buFont typeface="Wingdings" panose="05000000000000000000" pitchFamily="2" charset="2"/>
              <a:buNone/>
            </a:pPr>
            <a:r>
              <a:rPr lang="fa-IR" altLang="en-US" sz="2400" dirty="0"/>
              <a:t>	</a:t>
            </a:r>
            <a:r>
              <a:rPr lang="ar-SA" altLang="en-US" sz="2400" dirty="0"/>
              <a:t> مگر اينکه توسط بافرها تقويت </a:t>
            </a:r>
            <a:r>
              <a:rPr lang="fa-IR" altLang="en-US" sz="2400" dirty="0"/>
              <a:t>شوند</a:t>
            </a:r>
            <a:endParaRPr lang="en-US" altLang="en-US" sz="2400" dirty="0"/>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FC4B2B42-486F-414D-BCBB-41E2971AB472}"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6</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55634"/>
            <a:ext cx="29114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r="46429"/>
          <a:stretch>
            <a:fillRect/>
          </a:stretch>
        </p:blipFill>
        <p:spPr bwMode="auto">
          <a:xfrm>
            <a:off x="1400175" y="1075746"/>
            <a:ext cx="2841808" cy="151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فناوری شبه </a:t>
            </a:r>
            <a:r>
              <a:rPr lang="en-US" altLang="en-US">
                <a:solidFill>
                  <a:schemeClr val="tx1"/>
                </a:solidFill>
                <a:latin typeface="Arial" panose="020B0604020202020204" pitchFamily="34" charset="0"/>
              </a:rPr>
              <a:t>nMOS </a:t>
            </a:r>
          </a:p>
        </p:txBody>
      </p:sp>
      <p:sp>
        <p:nvSpPr>
          <p:cNvPr id="13315" name="Rectangle 3"/>
          <p:cNvSpPr>
            <a:spLocks noGrp="1" noChangeArrowheads="1"/>
          </p:cNvSpPr>
          <p:nvPr>
            <p:ph type="body" idx="1"/>
          </p:nvPr>
        </p:nvSpPr>
        <p:spPr>
          <a:xfrm>
            <a:off x="3657600" y="1219200"/>
            <a:ext cx="5334000" cy="2272869"/>
          </a:xfrm>
          <a:noFill/>
        </p:spPr>
        <p:txBody>
          <a:bodyPr lIns="92075" tIns="46038" rIns="92075" bIns="46038"/>
          <a:lstStyle/>
          <a:p>
            <a:pPr algn="r" rtl="1" eaLnBrk="1" hangingPunct="1">
              <a:buFontTx/>
              <a:buChar char="-"/>
            </a:pPr>
            <a:r>
              <a:rPr lang="fa-IR" altLang="en-US" sz="2400" dirty="0"/>
              <a:t>رابطه جریان ترانزیستور نوع </a:t>
            </a:r>
            <a:r>
              <a:rPr lang="en-US" altLang="en-US" sz="2400" dirty="0"/>
              <a:t>p</a:t>
            </a:r>
            <a:r>
              <a:rPr lang="fa-IR" altLang="en-US" sz="2400" dirty="0"/>
              <a:t> در ناحیه اشباع:</a:t>
            </a:r>
          </a:p>
          <a:p>
            <a:pPr algn="r" rtl="1" eaLnBrk="1" hangingPunct="1">
              <a:buFont typeface="Wingdings" panose="05000000000000000000" pitchFamily="2" charset="2"/>
              <a:buNone/>
            </a:pPr>
            <a:r>
              <a:rPr lang="fa-IR" altLang="en-US" sz="2400" dirty="0"/>
              <a:t>	</a:t>
            </a:r>
            <a:r>
              <a:rPr lang="fa-IR" altLang="en-US" sz="1800" dirty="0"/>
              <a:t>(اين معادله امپدانس خروجي </a:t>
            </a:r>
            <a:r>
              <a:rPr lang="en-US" altLang="en-US" sz="1800" dirty="0" err="1"/>
              <a:t>r</a:t>
            </a:r>
            <a:r>
              <a:rPr lang="en-US" altLang="en-US" sz="1800" baseline="-25000" dirty="0" err="1"/>
              <a:t>ds</a:t>
            </a:r>
            <a:r>
              <a:rPr lang="fa-IR" altLang="en-US" sz="1800" dirty="0"/>
              <a:t> را در نظر نمي گيرد) </a:t>
            </a:r>
          </a:p>
          <a:p>
            <a:pPr algn="r" rtl="1" eaLnBrk="1" hangingPunct="1">
              <a:buFont typeface="Wingdings" panose="05000000000000000000" pitchFamily="2" charset="2"/>
              <a:buNone/>
            </a:pPr>
            <a:endParaRPr lang="fa-IR" altLang="en-US" sz="1600" dirty="0"/>
          </a:p>
          <a:p>
            <a:pPr algn="r" rtl="1" eaLnBrk="1" hangingPunct="1">
              <a:buFont typeface="Wingdings" panose="05000000000000000000" pitchFamily="2" charset="2"/>
              <a:buNone/>
            </a:pPr>
            <a:endParaRPr lang="fa-IR" altLang="en-US" sz="1600" dirty="0"/>
          </a:p>
          <a:p>
            <a:pPr algn="r" rtl="1" eaLnBrk="1" hangingPunct="1">
              <a:buFont typeface="Wingdings" panose="05000000000000000000" pitchFamily="2" charset="2"/>
              <a:buNone/>
            </a:pPr>
            <a:endParaRPr lang="fa-IR" altLang="en-US" sz="2000" dirty="0"/>
          </a:p>
          <a:p>
            <a:pPr algn="r" rtl="1" eaLnBrk="1" hangingPunct="1">
              <a:buFont typeface="Wingdings" panose="05000000000000000000" pitchFamily="2" charset="2"/>
              <a:buNone/>
            </a:pPr>
            <a:r>
              <a:rPr lang="fa-IR" altLang="en-US" sz="2000" dirty="0"/>
              <a:t>	اگر </a:t>
            </a:r>
            <a:r>
              <a:rPr lang="en-US" altLang="en-US" sz="2000" dirty="0"/>
              <a:t>V</a:t>
            </a:r>
            <a:r>
              <a:rPr lang="en-US" altLang="en-US" sz="2000" baseline="-25000" dirty="0"/>
              <a:t>DD</a:t>
            </a:r>
            <a:r>
              <a:rPr lang="en-US" altLang="en-US" sz="2000" dirty="0"/>
              <a:t>= 3.3</a:t>
            </a:r>
            <a:r>
              <a:rPr lang="en-US" altLang="en-US" sz="2000" baseline="30000" dirty="0"/>
              <a:t>V</a:t>
            </a:r>
            <a:r>
              <a:rPr lang="ar-SA" altLang="en-US" sz="2000" dirty="0"/>
              <a:t> و </a:t>
            </a:r>
            <a:r>
              <a:rPr lang="en-US" altLang="en-US" sz="2000" dirty="0" err="1"/>
              <a:t>V</a:t>
            </a:r>
            <a:r>
              <a:rPr lang="en-US" altLang="en-US" sz="2000" baseline="-25000" dirty="0" err="1"/>
              <a:t>bias</a:t>
            </a:r>
            <a:r>
              <a:rPr lang="en-US" altLang="en-US" sz="2000" dirty="0"/>
              <a:t> </a:t>
            </a:r>
            <a:r>
              <a:rPr lang="ar-SA" altLang="en-US" sz="2000" dirty="0"/>
              <a:t> نصف </a:t>
            </a:r>
            <a:r>
              <a:rPr lang="fa-IR" altLang="en-US" sz="2000" dirty="0"/>
              <a:t>آن يعني 1.65 ولت باشد:</a:t>
            </a:r>
            <a:endParaRPr lang="en-US" altLang="en-US" sz="2000" dirty="0"/>
          </a:p>
          <a:p>
            <a:pPr algn="r" rtl="1" eaLnBrk="1" hangingPunct="1">
              <a:buFont typeface="Wingdings" panose="05000000000000000000" pitchFamily="2" charset="2"/>
              <a:buNone/>
            </a:pPr>
            <a:r>
              <a:rPr lang="en-US" altLang="en-US" sz="2000" dirty="0"/>
              <a:t>	V</a:t>
            </a:r>
            <a:r>
              <a:rPr lang="en-US" altLang="en-US" sz="2000" baseline="-25000" dirty="0"/>
              <a:t>SG</a:t>
            </a:r>
            <a:r>
              <a:rPr lang="en-US" altLang="en-US" sz="2000" dirty="0"/>
              <a:t> = V</a:t>
            </a:r>
            <a:r>
              <a:rPr lang="en-US" altLang="en-US" sz="2000" baseline="-25000" dirty="0"/>
              <a:t>DD</a:t>
            </a:r>
            <a:r>
              <a:rPr lang="en-US" altLang="en-US" sz="2000" dirty="0"/>
              <a:t> - </a:t>
            </a:r>
            <a:r>
              <a:rPr lang="en-US" altLang="en-US" sz="2000" dirty="0" err="1"/>
              <a:t>V</a:t>
            </a:r>
            <a:r>
              <a:rPr lang="en-US" altLang="en-US" sz="2000" baseline="-25000" dirty="0" err="1"/>
              <a:t>bias</a:t>
            </a:r>
            <a:r>
              <a:rPr lang="en-US" altLang="en-US" sz="2000" dirty="0"/>
              <a:t> =1.65</a:t>
            </a:r>
            <a:r>
              <a:rPr lang="en-US" altLang="en-US" sz="2000" baseline="30000" dirty="0"/>
              <a:t>V</a:t>
            </a:r>
          </a:p>
          <a:p>
            <a:pPr algn="r" rtl="1" eaLnBrk="1" hangingPunct="1">
              <a:buFont typeface="Wingdings" panose="05000000000000000000" pitchFamily="2" charset="2"/>
              <a:buNone/>
            </a:pPr>
            <a:r>
              <a:rPr lang="en-US" altLang="en-US" sz="2000" dirty="0"/>
              <a:t>	</a:t>
            </a:r>
            <a:r>
              <a:rPr lang="en-US" altLang="en-US" sz="2000" dirty="0" err="1"/>
              <a:t>V</a:t>
            </a:r>
            <a:r>
              <a:rPr lang="en-US" altLang="en-US" sz="2000" baseline="-25000" dirty="0" err="1"/>
              <a:t>eff</a:t>
            </a:r>
            <a:r>
              <a:rPr lang="en-US" altLang="en-US" sz="2000" dirty="0"/>
              <a:t> = V</a:t>
            </a:r>
            <a:r>
              <a:rPr lang="en-US" altLang="en-US" sz="2000" baseline="-25000" dirty="0"/>
              <a:t>SG</a:t>
            </a:r>
            <a:r>
              <a:rPr lang="en-US" altLang="en-US" sz="2000" dirty="0"/>
              <a:t> + </a:t>
            </a:r>
            <a:r>
              <a:rPr lang="en-US" altLang="en-US" sz="2000" dirty="0" err="1"/>
              <a:t>V</a:t>
            </a:r>
            <a:r>
              <a:rPr lang="en-US" altLang="en-US" sz="2000" baseline="-25000" dirty="0" err="1"/>
              <a:t>tp</a:t>
            </a:r>
            <a:r>
              <a:rPr lang="en-US" altLang="en-US" sz="2000" dirty="0"/>
              <a:t> ≈ 0.75</a:t>
            </a:r>
            <a:r>
              <a:rPr lang="en-US" altLang="en-US" sz="2000" baseline="30000" dirty="0"/>
              <a:t>V</a:t>
            </a:r>
          </a:p>
          <a:p>
            <a:pPr algn="r" rtl="1" eaLnBrk="1" hangingPunct="1">
              <a:buNone/>
            </a:pPr>
            <a:r>
              <a:rPr lang="ar-SA" altLang="en-US" sz="2000" dirty="0"/>
              <a:t> </a:t>
            </a:r>
            <a:endParaRPr lang="fa-IR" altLang="en-US" sz="2000" dirty="0"/>
          </a:p>
        </p:txBody>
      </p:sp>
      <p:sp>
        <p:nvSpPr>
          <p:cNvPr id="7" name="Rectangle 3"/>
          <p:cNvSpPr txBox="1">
            <a:spLocks noChangeArrowheads="1"/>
          </p:cNvSpPr>
          <p:nvPr/>
        </p:nvSpPr>
        <p:spPr bwMode="auto">
          <a:xfrm>
            <a:off x="381000" y="5024438"/>
            <a:ext cx="8382000" cy="995362"/>
          </a:xfrm>
          <a:prstGeom prst="rect">
            <a:avLst/>
          </a:prstGeom>
          <a:noFill/>
          <a:ln w="9525">
            <a:noFill/>
            <a:miter lim="800000"/>
            <a:headEnd/>
            <a:tailEnd/>
          </a:ln>
        </p:spPr>
        <p:txBody>
          <a:bodyPr lIns="92075" tIns="46038" rIns="92075" bIns="46038"/>
          <a:lstStyle/>
          <a:p>
            <a:pPr algn="r" rtl="1" eaLnBrk="1" hangingPunct="1">
              <a:spcBef>
                <a:spcPct val="20000"/>
              </a:spcBef>
              <a:buClr>
                <a:schemeClr val="accent1"/>
              </a:buClr>
              <a:buSzPct val="65000"/>
              <a:defRPr/>
            </a:pPr>
            <a:r>
              <a:rPr lang="fa-IR" sz="2200" kern="0" dirty="0">
                <a:latin typeface="+mn-lt"/>
                <a:cs typeface="+mn-cs"/>
              </a:rPr>
              <a:t>به اين ترتيب، مادامي که ولتاژ خروجي گيت کمتر از 2.55 ولت باشد، مي توان از ترانزيستور کانال </a:t>
            </a:r>
            <a:r>
              <a:rPr lang="en-US" sz="2200" kern="0" dirty="0">
                <a:latin typeface="+mn-lt"/>
                <a:cs typeface="+mn-cs"/>
              </a:rPr>
              <a:t>p</a:t>
            </a:r>
            <a:r>
              <a:rPr lang="fa-IR" sz="2200" kern="0" dirty="0">
                <a:latin typeface="+mn-lt"/>
                <a:cs typeface="+mn-cs"/>
              </a:rPr>
              <a:t> براي ایجاد يک منبع جريان تقريبي استفاده کرد</a:t>
            </a:r>
            <a:endParaRPr lang="fa-IR" sz="2200" kern="0" dirty="0">
              <a:latin typeface="+mn-lt"/>
              <a:cs typeface="B Nazanin" pitchFamily="2" charset="-78"/>
            </a:endParaRPr>
          </a:p>
        </p:txBody>
      </p:sp>
      <p:sp>
        <p:nvSpPr>
          <p:cNvPr id="1331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E836BC37-F552-48A9-A496-CDA3D7B6A4A8}"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7</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00200" y="457200"/>
            <a:ext cx="7191375" cy="609600"/>
          </a:xfrm>
          <a:effectLst>
            <a:outerShdw dist="17961" dir="18900000" algn="ctr" rotWithShape="0">
              <a:schemeClr val="tx1"/>
            </a:outerShdw>
          </a:effectLst>
        </p:spPr>
        <p:txBody>
          <a:bodyPr lIns="92075" tIns="46038" rIns="92075" bIns="46038"/>
          <a:lstStyle/>
          <a:p>
            <a:pPr algn="ctr" rtl="1" eaLnBrk="1" hangingPunct="1"/>
            <a:r>
              <a:rPr lang="fa-IR" altLang="en-US" sz="2800" b="1"/>
              <a:t>ولتاژ آستانه معکوس کننده (</a:t>
            </a:r>
            <a:r>
              <a:rPr lang="en-US" altLang="en-US" sz="2800" b="1"/>
              <a:t>V</a:t>
            </a:r>
            <a:r>
              <a:rPr lang="en-US" altLang="en-US" sz="2800" b="1" baseline="-25000"/>
              <a:t>TH</a:t>
            </a:r>
            <a:r>
              <a:rPr lang="fa-IR" altLang="en-US" sz="2800" b="1"/>
              <a:t>)</a:t>
            </a:r>
            <a:endParaRPr lang="en-US" altLang="en-US" sz="2800">
              <a:solidFill>
                <a:schemeClr val="tx1"/>
              </a:solidFill>
              <a:latin typeface="Arial" panose="020B0604020202020204" pitchFamily="34" charset="0"/>
            </a:endParaRPr>
          </a:p>
        </p:txBody>
      </p:sp>
      <p:sp>
        <p:nvSpPr>
          <p:cNvPr id="15363" name="Rectangle 3"/>
          <p:cNvSpPr>
            <a:spLocks noGrp="1" noChangeArrowheads="1"/>
          </p:cNvSpPr>
          <p:nvPr>
            <p:ph type="body" idx="1"/>
          </p:nvPr>
        </p:nvSpPr>
        <p:spPr>
          <a:xfrm>
            <a:off x="304800" y="1371600"/>
            <a:ext cx="8686800" cy="4491038"/>
          </a:xfrm>
          <a:noFill/>
        </p:spPr>
        <p:txBody>
          <a:bodyPr lIns="92075" tIns="46038" rIns="92075" bIns="46038"/>
          <a:lstStyle/>
          <a:p>
            <a:pPr algn="r" rtl="1" eaLnBrk="1" hangingPunct="1">
              <a:buFontTx/>
              <a:buChar char="-"/>
            </a:pPr>
            <a:r>
              <a:rPr lang="en-US" altLang="en-US" sz="2000" dirty="0"/>
              <a:t>Q</a:t>
            </a:r>
            <a:r>
              <a:rPr lang="en-US" altLang="en-US" sz="2000" baseline="-25000" dirty="0"/>
              <a:t>1</a:t>
            </a:r>
            <a:r>
              <a:rPr lang="fa-IR" altLang="en-US" sz="2000" dirty="0"/>
              <a:t> قطعاً در ناحیه  اشباع است چون در حالت </a:t>
            </a:r>
            <a:r>
              <a:rPr lang="en-US" altLang="en-US" sz="2000" dirty="0"/>
              <a:t>V</a:t>
            </a:r>
            <a:r>
              <a:rPr lang="en-US" altLang="en-US" sz="2000" baseline="-25000" dirty="0"/>
              <a:t>in</a:t>
            </a:r>
            <a:r>
              <a:rPr lang="en-US" altLang="en-US" sz="2000" dirty="0"/>
              <a:t>=</a:t>
            </a:r>
            <a:r>
              <a:rPr lang="en-US" altLang="en-US" sz="2000" dirty="0" err="1"/>
              <a:t>V</a:t>
            </a:r>
            <a:r>
              <a:rPr lang="en-US" altLang="en-US" sz="2000" baseline="-25000" dirty="0" err="1"/>
              <a:t>out</a:t>
            </a:r>
            <a:r>
              <a:rPr lang="fa-IR" altLang="en-US" sz="2000" dirty="0"/>
              <a:t> ولتاژ گیت- درین </a:t>
            </a:r>
            <a:r>
              <a:rPr lang="en-US" altLang="en-US" sz="2000" dirty="0"/>
              <a:t>Q</a:t>
            </a:r>
            <a:r>
              <a:rPr lang="en-US" altLang="en-US" sz="2000" baseline="-25000" dirty="0"/>
              <a:t>1</a:t>
            </a:r>
            <a:r>
              <a:rPr lang="en-US" altLang="en-US" sz="2000" dirty="0"/>
              <a:t> </a:t>
            </a:r>
            <a:r>
              <a:rPr lang="fa-IR" altLang="en-US" sz="2000" dirty="0"/>
              <a:t>صفر است.</a:t>
            </a:r>
            <a:endParaRPr lang="en-US" altLang="en-US" sz="2000" dirty="0"/>
          </a:p>
          <a:p>
            <a:pPr algn="r" rtl="1" eaLnBrk="1" hangingPunct="1">
              <a:buFontTx/>
              <a:buChar char="-"/>
            </a:pPr>
            <a:r>
              <a:rPr lang="fa-IR" altLang="en-US" sz="2000" dirty="0"/>
              <a:t>همچنين مي توان فرض کرد که </a:t>
            </a:r>
            <a:r>
              <a:rPr lang="en-US" altLang="en-US" sz="2000" dirty="0"/>
              <a:t>Q</a:t>
            </a:r>
            <a:r>
              <a:rPr lang="en-US" altLang="en-US" sz="2000" baseline="-25000" dirty="0"/>
              <a:t>2</a:t>
            </a:r>
            <a:r>
              <a:rPr lang="fa-IR" altLang="en-US" sz="2000" dirty="0"/>
              <a:t> هم در ناحیه اشباع قرار دارد. اين مسئله مادامي که ولتاژ آستانه گیت منطقی، کمتر از 2.55 ولت باشد در معکوس کننده هايي که به درستي طراحي شده اند رخ مي دهد. اگر چنین نباشد، اندازه ترانزیستورها به خوبي انتخاب نشده است و گيت غير قابل استفاده خواهد بود</a:t>
            </a:r>
            <a:endParaRPr lang="en-US" altLang="en-US" sz="2000" dirty="0"/>
          </a:p>
          <a:p>
            <a:pPr algn="r" rtl="1" eaLnBrk="1" hangingPunct="1">
              <a:buFontTx/>
              <a:buChar char="-"/>
            </a:pPr>
            <a:r>
              <a:rPr lang="fa-IR" altLang="en-US" sz="2000" dirty="0"/>
              <a:t>فرض </a:t>
            </a:r>
            <a:r>
              <a:rPr lang="en-US" altLang="en-US" sz="2000" dirty="0"/>
              <a:t>V</a:t>
            </a:r>
            <a:r>
              <a:rPr lang="en-US" altLang="en-US" sz="2000" baseline="-25000" dirty="0"/>
              <a:t>SG-2 </a:t>
            </a:r>
            <a:r>
              <a:rPr lang="en-US" altLang="en-US" sz="2000" dirty="0"/>
              <a:t>=V</a:t>
            </a:r>
            <a:r>
              <a:rPr lang="en-US" altLang="en-US" sz="2000" baseline="-25000" dirty="0"/>
              <a:t>DD</a:t>
            </a:r>
            <a:r>
              <a:rPr lang="en-US" altLang="en-US" sz="2000" dirty="0"/>
              <a:t>/2</a:t>
            </a:r>
            <a:r>
              <a:rPr lang="fa-IR" altLang="en-US" sz="2000" dirty="0"/>
              <a:t> و </a:t>
            </a:r>
            <a:r>
              <a:rPr lang="en-US" altLang="en-US" sz="2000" dirty="0"/>
              <a:t>V</a:t>
            </a:r>
            <a:r>
              <a:rPr lang="en-US" altLang="en-US" sz="2000" baseline="-25000" dirty="0"/>
              <a:t>GS-1 </a:t>
            </a:r>
            <a:r>
              <a:rPr lang="en-US" altLang="en-US" sz="2000" dirty="0"/>
              <a:t>= V</a:t>
            </a:r>
            <a:r>
              <a:rPr lang="en-US" altLang="en-US" sz="2000" baseline="-25000" dirty="0"/>
              <a:t>in</a:t>
            </a:r>
            <a:r>
              <a:rPr lang="en-US" altLang="en-US" sz="2000" dirty="0"/>
              <a:t> = V</a:t>
            </a:r>
            <a:r>
              <a:rPr lang="en-US" altLang="en-US" sz="2000" baseline="-25000" dirty="0"/>
              <a:t>th</a:t>
            </a:r>
            <a:r>
              <a:rPr lang="en-US" altLang="en-US" sz="2000" dirty="0"/>
              <a:t> </a:t>
            </a:r>
          </a:p>
          <a:p>
            <a:pPr algn="r" rtl="1" eaLnBrk="1" hangingPunct="1">
              <a:buFontTx/>
              <a:buChar char="-"/>
            </a:pPr>
            <a:endParaRPr lang="en-US" altLang="en-US" sz="2000" dirty="0"/>
          </a:p>
          <a:p>
            <a:pPr algn="r" rtl="1" eaLnBrk="1" hangingPunct="1">
              <a:buFontTx/>
              <a:buNone/>
            </a:pPr>
            <a:endParaRPr lang="en-US" altLang="en-US" sz="2000" dirty="0"/>
          </a:p>
        </p:txBody>
      </p:sp>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84562"/>
            <a:ext cx="33020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7"/>
          <p:cNvPicPr>
            <a:picLocks noChangeAspect="1" noChangeArrowheads="1"/>
          </p:cNvPicPr>
          <p:nvPr/>
        </p:nvPicPr>
        <p:blipFill>
          <a:blip r:embed="rId4">
            <a:extLst>
              <a:ext uri="{28A0092B-C50C-407E-A947-70E740481C1C}">
                <a14:useLocalDpi xmlns:a14="http://schemas.microsoft.com/office/drawing/2010/main" val="0"/>
              </a:ext>
            </a:extLst>
          </a:blip>
          <a:srcRect r="43056"/>
          <a:stretch>
            <a:fillRect/>
          </a:stretch>
        </p:blipFill>
        <p:spPr bwMode="auto">
          <a:xfrm>
            <a:off x="4191000" y="3789362"/>
            <a:ext cx="31242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p:cNvPicPr>
            <a:picLocks noChangeAspect="1" noChangeArrowheads="1"/>
          </p:cNvPicPr>
          <p:nvPr/>
        </p:nvPicPr>
        <p:blipFill>
          <a:blip r:embed="rId5">
            <a:extLst>
              <a:ext uri="{28A0092B-C50C-407E-A947-70E740481C1C}">
                <a14:useLocalDpi xmlns:a14="http://schemas.microsoft.com/office/drawing/2010/main" val="0"/>
              </a:ext>
            </a:extLst>
          </a:blip>
          <a:srcRect r="45833"/>
          <a:stretch>
            <a:fillRect/>
          </a:stretch>
        </p:blipFill>
        <p:spPr bwMode="auto">
          <a:xfrm>
            <a:off x="4267200" y="4473575"/>
            <a:ext cx="29718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9"/>
          <p:cNvPicPr>
            <a:picLocks noChangeAspect="1" noChangeArrowheads="1"/>
          </p:cNvPicPr>
          <p:nvPr/>
        </p:nvPicPr>
        <p:blipFill>
          <a:blip r:embed="rId6">
            <a:extLst>
              <a:ext uri="{28A0092B-C50C-407E-A947-70E740481C1C}">
                <a14:useLocalDpi xmlns:a14="http://schemas.microsoft.com/office/drawing/2010/main" val="0"/>
              </a:ext>
            </a:extLst>
          </a:blip>
          <a:srcRect r="38889"/>
          <a:stretch>
            <a:fillRect/>
          </a:stretch>
        </p:blipFill>
        <p:spPr bwMode="auto">
          <a:xfrm>
            <a:off x="4419600" y="5313362"/>
            <a:ext cx="33528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p:cNvPicPr>
            <a:picLocks noChangeAspect="1" noChangeArrowheads="1"/>
          </p:cNvPicPr>
          <p:nvPr/>
        </p:nvPicPr>
        <p:blipFill>
          <a:blip r:embed="rId7">
            <a:extLst>
              <a:ext uri="{28A0092B-C50C-407E-A947-70E740481C1C}">
                <a14:useLocalDpi xmlns:a14="http://schemas.microsoft.com/office/drawing/2010/main" val="0"/>
              </a:ext>
            </a:extLst>
          </a:blip>
          <a:srcRect t="10588" r="62372" b="15295"/>
          <a:stretch>
            <a:fillRect/>
          </a:stretch>
        </p:blipFill>
        <p:spPr bwMode="auto">
          <a:xfrm>
            <a:off x="533400" y="4551362"/>
            <a:ext cx="160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Rectangle 8"/>
          <p:cNvSpPr>
            <a:spLocks noChangeArrowheads="1"/>
          </p:cNvSpPr>
          <p:nvPr/>
        </p:nvSpPr>
        <p:spPr bwMode="auto">
          <a:xfrm>
            <a:off x="4343400" y="5008562"/>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a:t>
            </a:r>
            <a:r>
              <a:rPr lang="en-US" altLang="en-US" sz="1800" baseline="-25000">
                <a:latin typeface="Arial" panose="020B0604020202020204" pitchFamily="34" charset="0"/>
                <a:cs typeface="Arial" panose="020B0604020202020204" pitchFamily="34" charset="0"/>
              </a:rPr>
              <a:t>D-1 </a:t>
            </a:r>
            <a:r>
              <a:rPr lang="en-US" altLang="en-US" sz="1800">
                <a:latin typeface="Arial" panose="020B0604020202020204" pitchFamily="34" charset="0"/>
                <a:cs typeface="Arial" panose="020B0604020202020204" pitchFamily="34" charset="0"/>
              </a:rPr>
              <a:t>= I</a:t>
            </a:r>
            <a:r>
              <a:rPr lang="en-US" altLang="en-US" sz="1800" baseline="-25000">
                <a:latin typeface="Arial" panose="020B0604020202020204" pitchFamily="34" charset="0"/>
                <a:cs typeface="Arial" panose="020B0604020202020204" pitchFamily="34" charset="0"/>
              </a:rPr>
              <a:t>D-2</a:t>
            </a:r>
            <a:r>
              <a:rPr lang="fa-IR" altLang="en-US" sz="1800" baseline="-25000">
                <a:latin typeface="Arial" panose="020B0604020202020204" pitchFamily="34" charset="0"/>
                <a:cs typeface="Arial" panose="020B0604020202020204" pitchFamily="34" charset="0"/>
              </a:rPr>
              <a:t> </a:t>
            </a:r>
            <a:r>
              <a:rPr lang="en-US" altLang="en-US" sz="1800">
                <a:latin typeface="Arial" panose="020B0604020202020204" pitchFamily="34" charset="0"/>
                <a:cs typeface="Arial" panose="020B0604020202020204" pitchFamily="34" charset="0"/>
              </a:rPr>
              <a:t>=</a:t>
            </a:r>
            <a:r>
              <a:rPr lang="fa-IR" altLang="en-US" sz="1800">
                <a:latin typeface="Arial" panose="020B0604020202020204" pitchFamily="34" charset="0"/>
                <a:cs typeface="Arial" panose="020B0604020202020204" pitchFamily="34" charset="0"/>
              </a:rPr>
              <a:t>&lt;</a:t>
            </a:r>
            <a:endParaRPr lang="en-US" altLang="en-US" sz="1800">
              <a:latin typeface="Arial" panose="020B0604020202020204" pitchFamily="34" charset="0"/>
              <a:cs typeface="Arial" panose="020B0604020202020204" pitchFamily="34" charset="0"/>
            </a:endParaRPr>
          </a:p>
        </p:txBody>
      </p:sp>
      <p:sp>
        <p:nvSpPr>
          <p:cNvPr id="15370"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B4A2FBA3-99D2-4D8E-BCE6-8F5CFDD684CE}"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8</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457200"/>
            <a:ext cx="5867400" cy="609600"/>
          </a:xfrm>
          <a:effectLst>
            <a:outerShdw dist="17961" dir="18900000" algn="ctr" rotWithShape="0">
              <a:schemeClr val="tx1"/>
            </a:outerShdw>
          </a:effectLst>
        </p:spPr>
        <p:txBody>
          <a:bodyPr lIns="92075" tIns="46038" rIns="92075" bIns="46038"/>
          <a:lstStyle/>
          <a:p>
            <a:pPr algn="ctr" rtl="1" eaLnBrk="1" hangingPunct="1"/>
            <a:r>
              <a:rPr lang="fa-IR" altLang="en-US" sz="2800" b="1"/>
              <a:t>ولتاژ آستانه معکوس کننده (</a:t>
            </a:r>
            <a:r>
              <a:rPr lang="en-US" altLang="en-US" sz="2800" b="1"/>
              <a:t>V</a:t>
            </a:r>
            <a:r>
              <a:rPr lang="en-US" altLang="en-US" sz="2800" b="1" baseline="-25000"/>
              <a:t>TH</a:t>
            </a:r>
            <a:r>
              <a:rPr lang="fa-IR" altLang="en-US" sz="2800" b="1"/>
              <a:t>)</a:t>
            </a:r>
            <a:endParaRPr lang="en-US" altLang="en-US" sz="2800">
              <a:solidFill>
                <a:schemeClr val="tx1"/>
              </a:solidFill>
              <a:latin typeface="Arial" panose="020B0604020202020204" pitchFamily="34" charset="0"/>
            </a:endParaRPr>
          </a:p>
        </p:txBody>
      </p:sp>
      <p:sp>
        <p:nvSpPr>
          <p:cNvPr id="17411" name="Rectangle 3"/>
          <p:cNvSpPr>
            <a:spLocks noGrp="1" noChangeArrowheads="1"/>
          </p:cNvSpPr>
          <p:nvPr>
            <p:ph type="body" idx="1"/>
          </p:nvPr>
        </p:nvSpPr>
        <p:spPr>
          <a:xfrm>
            <a:off x="914400" y="1371600"/>
            <a:ext cx="7556500" cy="4491038"/>
          </a:xfrm>
          <a:noFill/>
        </p:spPr>
        <p:txBody>
          <a:bodyPr lIns="92075" tIns="46038" rIns="92075" bIns="46038"/>
          <a:lstStyle/>
          <a:p>
            <a:pPr algn="r" rtl="1"/>
            <a:r>
              <a:rPr lang="ar-SA" altLang="en-US" sz="1800" b="1" dirty="0"/>
              <a:t>مثال </a:t>
            </a:r>
            <a:endParaRPr lang="en-US" altLang="en-US" sz="1800" dirty="0"/>
          </a:p>
          <a:p>
            <a:pPr algn="r" rtl="1">
              <a:buNone/>
            </a:pPr>
            <a:r>
              <a:rPr lang="fa-IR" altLang="en-US" sz="1800" dirty="0"/>
              <a:t>	</a:t>
            </a:r>
            <a:r>
              <a:rPr lang="ar-SA" altLang="en-US" sz="1800" dirty="0"/>
              <a:t>براي </a:t>
            </a:r>
            <a:r>
              <a:rPr lang="en-US" altLang="en-US" sz="1800" dirty="0"/>
              <a:t>0.8</a:t>
            </a:r>
            <a:r>
              <a:rPr lang="en-US" altLang="en-US" sz="1800" baseline="30000" dirty="0"/>
              <a:t>V</a:t>
            </a:r>
            <a:r>
              <a:rPr lang="en-US" altLang="en-US" sz="1800" dirty="0"/>
              <a:t>, µ</a:t>
            </a:r>
            <a:r>
              <a:rPr lang="en-US" altLang="en-US" sz="1800" baseline="-25000" dirty="0"/>
              <a:t>p</a:t>
            </a:r>
            <a:r>
              <a:rPr lang="en-US" altLang="en-US" sz="1800" dirty="0"/>
              <a:t>/ µ</a:t>
            </a:r>
            <a:r>
              <a:rPr lang="en-US" altLang="en-US" sz="1800" baseline="-25000" dirty="0"/>
              <a:t>p</a:t>
            </a:r>
            <a:r>
              <a:rPr lang="en-US" altLang="en-US" sz="1800" dirty="0"/>
              <a:t>=4.2 </a:t>
            </a:r>
            <a:r>
              <a:rPr lang="ar-SA" altLang="en-US" sz="1800" dirty="0"/>
              <a:t> = </a:t>
            </a:r>
            <a:r>
              <a:rPr lang="en-US" altLang="en-US" sz="1800" dirty="0" err="1"/>
              <a:t>V</a:t>
            </a:r>
            <a:r>
              <a:rPr lang="en-US" altLang="en-US" sz="1800" baseline="-25000" dirty="0" err="1"/>
              <a:t>tn</a:t>
            </a:r>
            <a:r>
              <a:rPr lang="fa-IR" altLang="en-US" sz="1800" dirty="0"/>
              <a:t> و</a:t>
            </a:r>
            <a:r>
              <a:rPr lang="en-US" altLang="en-US" sz="1800" dirty="0"/>
              <a:t>-0.9</a:t>
            </a:r>
            <a:r>
              <a:rPr lang="en-US" altLang="en-US" sz="1800" baseline="30000" dirty="0"/>
              <a:t>V</a:t>
            </a:r>
            <a:r>
              <a:rPr lang="en-US" altLang="en-US" sz="1800" dirty="0"/>
              <a:t>  </a:t>
            </a:r>
            <a:r>
              <a:rPr lang="ar-SA" altLang="en-US" sz="1800" dirty="0"/>
              <a:t>= </a:t>
            </a:r>
            <a:r>
              <a:rPr lang="en-US" altLang="en-US" sz="1800" dirty="0" err="1"/>
              <a:t>V</a:t>
            </a:r>
            <a:r>
              <a:rPr lang="en-US" altLang="en-US" sz="1800" baseline="-25000" dirty="0" err="1"/>
              <a:t>tp</a:t>
            </a:r>
            <a:r>
              <a:rPr lang="fa-IR" altLang="en-US" sz="1800" dirty="0"/>
              <a:t>،</a:t>
            </a:r>
            <a:r>
              <a:rPr lang="en-US" altLang="en-US" sz="1800" dirty="0"/>
              <a:t> </a:t>
            </a:r>
            <a:r>
              <a:rPr lang="fa-IR" altLang="en-US" sz="1800" dirty="0"/>
              <a:t> مقدار </a:t>
            </a:r>
            <a:r>
              <a:rPr lang="en-US" altLang="en-US" sz="1800" dirty="0"/>
              <a:t>V</a:t>
            </a:r>
            <a:r>
              <a:rPr lang="en-US" altLang="en-US" sz="1800" baseline="-25000" dirty="0"/>
              <a:t>th</a:t>
            </a:r>
            <a:r>
              <a:rPr lang="fa-IR" altLang="en-US" sz="1800" dirty="0"/>
              <a:t> را براي معکوس کننده پيدا کنيد.</a:t>
            </a:r>
            <a:r>
              <a:rPr lang="en-US" altLang="en-US" sz="1800" dirty="0"/>
              <a:t> </a:t>
            </a:r>
            <a:endParaRPr lang="fa-IR" altLang="en-US" sz="1800" dirty="0"/>
          </a:p>
          <a:p>
            <a:pPr algn="r" rtl="1">
              <a:buNone/>
            </a:pPr>
            <a:r>
              <a:rPr lang="fa-IR" altLang="en-US" sz="1800" dirty="0"/>
              <a:t>	پاسخ</a:t>
            </a:r>
            <a:r>
              <a:rPr lang="ar-SA" altLang="en-US" sz="1800" dirty="0"/>
              <a:t>: براي</a:t>
            </a:r>
            <a:r>
              <a:rPr lang="en-US" altLang="en-US" sz="1800" dirty="0"/>
              <a:t> (W/L)</a:t>
            </a:r>
            <a:r>
              <a:rPr lang="en-US" altLang="en-US" sz="1800" baseline="-25000" dirty="0"/>
              <a:t>2</a:t>
            </a:r>
            <a:r>
              <a:rPr lang="en-US" altLang="en-US" sz="1800" dirty="0"/>
              <a:t>/(W/L)</a:t>
            </a:r>
            <a:r>
              <a:rPr lang="en-US" altLang="en-US" sz="1800" baseline="-25000" dirty="0"/>
              <a:t>1</a:t>
            </a:r>
            <a:r>
              <a:rPr lang="en-US" altLang="en-US" sz="1800" dirty="0"/>
              <a:t>= 2 </a:t>
            </a:r>
            <a:r>
              <a:rPr lang="ar-SA" altLang="en-US" sz="1800" dirty="0"/>
              <a:t> با استفاده از رابطه </a:t>
            </a:r>
            <a:r>
              <a:rPr lang="fa-IR" altLang="en-US" sz="1800" dirty="0"/>
              <a:t>زیر :</a:t>
            </a:r>
            <a:r>
              <a:rPr lang="ar-SA" altLang="en-US" sz="1800" dirty="0"/>
              <a:t> </a:t>
            </a:r>
            <a:r>
              <a:rPr lang="en-US" altLang="en-US" sz="1800" dirty="0"/>
              <a:t>V</a:t>
            </a:r>
            <a:r>
              <a:rPr lang="en-US" altLang="en-US" sz="1800" baseline="-25000" dirty="0"/>
              <a:t>th</a:t>
            </a:r>
            <a:r>
              <a:rPr lang="en-US" altLang="en-US" sz="1800" dirty="0"/>
              <a:t>=1.32 V</a:t>
            </a:r>
            <a:r>
              <a:rPr lang="fa-IR" altLang="en-US" sz="1800" dirty="0"/>
              <a:t>.</a:t>
            </a:r>
            <a:endParaRPr lang="en-US" altLang="en-US" sz="1800" dirty="0"/>
          </a:p>
          <a:p>
            <a:pPr algn="r" rtl="1" eaLnBrk="1" hangingPunct="1">
              <a:buFontTx/>
              <a:buChar char="-"/>
            </a:pPr>
            <a:endParaRPr lang="en-US" altLang="en-US" sz="1800" dirty="0"/>
          </a:p>
          <a:p>
            <a:pPr algn="r" rtl="1" eaLnBrk="1" hangingPunct="1">
              <a:buFontTx/>
              <a:buNone/>
            </a:pPr>
            <a:endParaRPr lang="en-US" altLang="en-US" sz="1800" dirty="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51" y="2890838"/>
            <a:ext cx="44055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9"/>
          <p:cNvPicPr>
            <a:picLocks noChangeAspect="1" noChangeArrowheads="1"/>
          </p:cNvPicPr>
          <p:nvPr/>
        </p:nvPicPr>
        <p:blipFill>
          <a:blip r:embed="rId4">
            <a:extLst>
              <a:ext uri="{28A0092B-C50C-407E-A947-70E740481C1C}">
                <a14:useLocalDpi xmlns:a14="http://schemas.microsoft.com/office/drawing/2010/main" val="0"/>
              </a:ext>
            </a:extLst>
          </a:blip>
          <a:srcRect r="38889"/>
          <a:stretch>
            <a:fillRect/>
          </a:stretch>
        </p:blipFill>
        <p:spPr bwMode="auto">
          <a:xfrm>
            <a:off x="4800600" y="3886200"/>
            <a:ext cx="3886200" cy="108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7"/>
          <p:cNvPicPr>
            <a:picLocks noChangeAspect="1" noChangeArrowheads="1"/>
          </p:cNvPicPr>
          <p:nvPr/>
        </p:nvPicPr>
        <p:blipFill>
          <a:blip r:embed="rId5">
            <a:extLst>
              <a:ext uri="{28A0092B-C50C-407E-A947-70E740481C1C}">
                <a14:useLocalDpi xmlns:a14="http://schemas.microsoft.com/office/drawing/2010/main" val="0"/>
              </a:ext>
            </a:extLst>
          </a:blip>
          <a:srcRect t="10588" r="62372" b="15295"/>
          <a:stretch>
            <a:fillRect/>
          </a:stretch>
        </p:blipFill>
        <p:spPr bwMode="auto">
          <a:xfrm>
            <a:off x="533400" y="4038600"/>
            <a:ext cx="160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spcBef>
                <a:spcPct val="0"/>
              </a:spcBef>
              <a:buClrTx/>
              <a:buSzTx/>
              <a:buFontTx/>
              <a:buNone/>
            </a:pPr>
            <a:fld id="{B4B68EBB-7FB6-4BEF-8ADC-728DA9CA94E3}" type="slidenum">
              <a:rPr lang="en-US" altLang="en-US" sz="1200" smtClean="0">
                <a:latin typeface="Garamond" panose="02020404030301010803" pitchFamily="18" charset="0"/>
                <a:cs typeface="Arial" panose="020B0604020202020204" pitchFamily="34" charset="0"/>
              </a:rPr>
              <a:pPr>
                <a:spcBef>
                  <a:spcPct val="0"/>
                </a:spcBef>
                <a:buClrTx/>
                <a:buSzTx/>
                <a:buFontTx/>
                <a:buNone/>
              </a:pPr>
              <a:t>9</a:t>
            </a:fld>
            <a:endParaRPr lang="en-US" altLang="en-US" sz="1200">
              <a:latin typeface="Garamond" panose="02020404030301010803" pitchFamily="18" charset="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ustom 1">
      <a:majorFont>
        <a:latin typeface="Garamond"/>
        <a:ea typeface=""/>
        <a:cs typeface="B Nazanin"/>
      </a:majorFont>
      <a:minorFont>
        <a:latin typeface="Verdana"/>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4009</TotalTime>
  <Words>2100</Words>
  <Application>Microsoft Office PowerPoint</Application>
  <PresentationFormat>On-screen Show (4:3)</PresentationFormat>
  <Paragraphs>375</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Garamond</vt:lpstr>
      <vt:lpstr>Lucida Console</vt:lpstr>
      <vt:lpstr>Verdana</vt:lpstr>
      <vt:lpstr>Wingdings</vt:lpstr>
      <vt:lpstr>Edge</vt:lpstr>
      <vt:lpstr> طراحي به شيوه سنتي مدارهاي MOS</vt:lpstr>
      <vt:lpstr>طراحی مداراتMOS </vt:lpstr>
      <vt:lpstr>فناوری شبه nMOS </vt:lpstr>
      <vt:lpstr>فناوری شبه nMOS </vt:lpstr>
      <vt:lpstr>فناوری شبه nMOS </vt:lpstr>
      <vt:lpstr>فناوری شبه nMOS </vt:lpstr>
      <vt:lpstr>فناوری شبه nMOS </vt:lpstr>
      <vt:lpstr>ولتاژ آستانه معکوس کننده (VTH)</vt:lpstr>
      <vt:lpstr>ولتاژ آستانه معکوس کننده (VTH)</vt:lpstr>
      <vt:lpstr>ولتاژ بالاي خروجي (VOH)</vt:lpstr>
      <vt:lpstr>ولتاژ بالاي خروجي (VOH)</vt:lpstr>
      <vt:lpstr>ولتاژ بالاي خروجي (VOH)</vt:lpstr>
      <vt:lpstr>ولتاژپايين خروجي (VOL)</vt:lpstr>
      <vt:lpstr>ولتاژپايين خروجي (VOL)</vt:lpstr>
      <vt:lpstr>پاسخ گذرا </vt:lpstr>
      <vt:lpstr>زمان صعود</vt:lpstr>
      <vt:lpstr>زمان صعود</vt:lpstr>
      <vt:lpstr>زمان نزول</vt:lpstr>
      <vt:lpstr>زمان نزول</vt:lpstr>
      <vt:lpstr>زمان نزول</vt:lpstr>
      <vt:lpstr>زمان نزول</vt:lpstr>
      <vt:lpstr>زمان نزول</vt:lpstr>
      <vt:lpstr>گيت هاي منطقي شبه NMOS</vt:lpstr>
      <vt:lpstr>نسبت W/L</vt:lpstr>
      <vt:lpstr>ترانزيستورهای معادل</vt:lpstr>
      <vt:lpstr>ترانزيستورهای معادل</vt:lpstr>
      <vt:lpstr>ترانزيستورهای معادل</vt:lpstr>
      <vt:lpstr>ترانزيستورهای معادل</vt:lpstr>
      <vt:lpstr>ترانزيستورهای معادل</vt:lpstr>
      <vt:lpstr>ارزيابي تابع منطقي يک گيت NMOS</vt:lpstr>
      <vt:lpstr>ايجاد گيت هاي شبه NMOS پيچيده</vt:lpstr>
      <vt:lpstr>ايجاد گيت هاي شبه NMOS پيچيده</vt:lpstr>
      <vt:lpstr>انتخاب ابعاد ترانزيستور</vt:lpstr>
      <vt:lpstr>انتخاب ابعاد ترانزيستور</vt:lpstr>
      <vt:lpstr>انتخاب ابعاد ترانزيستور</vt:lpstr>
      <vt:lpstr>انتخاب ابعاد ترانزيستور</vt:lpstr>
      <vt:lpstr>توان مصرفی </vt:lpstr>
      <vt:lpstr>توان مصرفی </vt:lpstr>
      <vt:lpstr>ساير مدارهاي شبه  NMOS</vt:lpstr>
      <vt:lpstr>ساير مدارهاي شبه  NMOS</vt:lpstr>
      <vt:lpstr>منطق NMOS با ترانزيستورهاي بار نوع تخليه اي</vt:lpstr>
      <vt:lpstr>منطق NMOS با ترانزيستورهاي بار نوع تخليه اي</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Jeff Rosenschein</dc:creator>
  <cp:lastModifiedBy>IUST</cp:lastModifiedBy>
  <cp:revision>235</cp:revision>
  <dcterms:created xsi:type="dcterms:W3CDTF">2002-10-07T15:26:45Z</dcterms:created>
  <dcterms:modified xsi:type="dcterms:W3CDTF">2022-11-20T17:35:59Z</dcterms:modified>
</cp:coreProperties>
</file>