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4"/>
  </p:notesMasterIdLst>
  <p:sldIdLst>
    <p:sldId id="368" r:id="rId2"/>
    <p:sldId id="345" r:id="rId3"/>
    <p:sldId id="346" r:id="rId4"/>
    <p:sldId id="347" r:id="rId5"/>
    <p:sldId id="348" r:id="rId6"/>
    <p:sldId id="349" r:id="rId7"/>
    <p:sldId id="350" r:id="rId8"/>
    <p:sldId id="372" r:id="rId9"/>
    <p:sldId id="367" r:id="rId10"/>
    <p:sldId id="352" r:id="rId11"/>
    <p:sldId id="353" r:id="rId12"/>
    <p:sldId id="354" r:id="rId13"/>
    <p:sldId id="357" r:id="rId14"/>
    <p:sldId id="358" r:id="rId15"/>
    <p:sldId id="359" r:id="rId16"/>
    <p:sldId id="360" r:id="rId17"/>
    <p:sldId id="370" r:id="rId18"/>
    <p:sldId id="361" r:id="rId19"/>
    <p:sldId id="362" r:id="rId20"/>
    <p:sldId id="363" r:id="rId21"/>
    <p:sldId id="364" r:id="rId22"/>
    <p:sldId id="365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5" autoAdjust="0"/>
    <p:restoredTop sz="94590" autoAdjust="0"/>
  </p:normalViewPr>
  <p:slideViewPr>
    <p:cSldViewPr>
      <p:cViewPr varScale="1">
        <p:scale>
          <a:sx n="92" d="100"/>
          <a:sy n="92" d="100"/>
        </p:scale>
        <p:origin x="127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51CA4E0-FC6E-4850-A3E0-68940953E67A}" type="datetimeFigureOut">
              <a:rPr lang="en-US"/>
              <a:pPr>
                <a:defRPr/>
              </a:pPr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1879E1-B427-4D62-A6E4-39426842E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6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5D6968-1BC2-42F7-9AB2-437C7BFF07BA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2323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BDA3A4-D71B-4ED9-A533-1998CB399998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96365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4F9709-F148-4DEB-97CB-C14C96A02007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01334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FE9B6B-5510-4EA6-86D7-CA7FA9270CE0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4013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926D44-01F6-4E31-924E-726CA9D24A2E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5690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8214AA-84DF-4D6E-A78D-7097120FD3FB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86475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551C8E-1D18-4EDC-8875-272A20793248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94719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38B54F-2F33-4A3C-9394-5432F1EDD48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1785476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F4F629-57DF-4D4E-B356-DFC21CBB64B1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88945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8893A1-63D4-4CE8-BB08-59831E0CF287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86472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2B6C67-17F1-4B72-92AF-6D63FFE463D0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3306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69158F-F823-4FF7-8854-E62E213C777C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46055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58E852-7893-47F1-BCD8-4F003076B966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24246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3635F3-312C-44A8-B456-F7ED37D40DE7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7294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5E7533-C8FF-4376-90F5-025F0CDEA1D4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6088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85E6F0-A33F-4F33-B13C-D941265E0045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62790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F22D84-4184-42A1-85C6-902936510CA6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7129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F8F703-E6F7-475A-A443-055FCA63975B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9770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F8F703-E6F7-475A-A443-055FCA63975B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12960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F9CB3E-296A-4B61-8060-B49C1703E095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37375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ACC9B4-93E7-4C4E-AFD2-408593C4F50A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9928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4BD33-2A02-4B1B-B94B-F912A0101F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64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8AB3D-AAF7-4715-8BD0-8D895E9896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65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3956B-8D70-4F1B-802D-A64318FFBD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40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CFC6F-CABF-4183-A120-499576C3E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7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A3781-9919-4A93-BFF5-337A33CF57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6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67F44-8328-4F9B-B4E4-87D29ADD3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536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84C26-A56E-430B-8A55-43795A90B2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45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0F69B-68CE-4C37-B10D-AB732ADF26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837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0E46D-FDCC-4FAE-B7DE-A8D932E883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0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BE9B4-DB87-4D9D-95C3-448595FBA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64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4A65C-55E7-47DC-9491-A619BD4DE2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74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003EB11A-7C8E-4683-8CD5-6E6053C7C3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B Nazanin" pitchFamily="2" charset="-7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B Nazanin" pitchFamily="2" charset="-7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B Nazanin" pitchFamily="2" charset="-7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B Nazanin" pitchFamily="2" charset="-7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emf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png"/><Relationship Id="rId9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295400"/>
          </a:xfrm>
        </p:spPr>
        <p:txBody>
          <a:bodyPr/>
          <a:lstStyle/>
          <a:p>
            <a:pPr algn="ctr" rtl="1" eaLnBrk="1" hangingPunct="1"/>
            <a:r>
              <a:rPr lang="en-US"/>
              <a:t> </a:t>
            </a:r>
            <a:r>
              <a:rPr lang="en-US" sz="4400" b="1"/>
              <a:t>CMOS Inverter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705600" cy="2286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990000"/>
                </a:solidFill>
              </a:rPr>
              <a:t>Nasser Mozayani</a:t>
            </a:r>
          </a:p>
          <a:p>
            <a:pPr eaLnBrk="1" hangingPunct="1"/>
            <a:r>
              <a:rPr lang="en-US" sz="2000">
                <a:solidFill>
                  <a:srgbClr val="990000"/>
                </a:solidFill>
                <a:latin typeface="Lucida Console" panose="020B0609040504020204" pitchFamily="49" charset="0"/>
              </a:rPr>
              <a:t>School of Computer Engineering</a:t>
            </a:r>
          </a:p>
          <a:p>
            <a:pPr eaLnBrk="1" hangingPunct="1"/>
            <a:r>
              <a:rPr lang="en-US" sz="2000">
                <a:solidFill>
                  <a:srgbClr val="990000"/>
                </a:solidFill>
                <a:latin typeface="Lucida Console" panose="020B0609040504020204" pitchFamily="49" charset="0"/>
              </a:rPr>
              <a:t>Iran University of Science and Technology</a:t>
            </a:r>
            <a:endParaRPr lang="en-US" sz="2000">
              <a:latin typeface="Lucida Console" panose="020B0609040504020204" pitchFamily="49" charset="0"/>
            </a:endParaRPr>
          </a:p>
          <a:p>
            <a:pPr eaLnBrk="1" hangingPunct="1"/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C7E5E6-1D08-498C-ADCB-E72B14CFA72D}" type="slidenum">
              <a:rPr lang="en-US" altLang="en-US" sz="1200" smtClean="0">
                <a:latin typeface="Garamond" panose="020204040303010108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172200" cy="609600"/>
          </a:xfrm>
          <a:effectLst>
            <a:outerShdw dist="17961" dir="18900000" algn="ctr" rotWithShape="0">
              <a:schemeClr val="tx1"/>
            </a:outerShdw>
          </a:effectLst>
        </p:spPr>
        <p:txBody>
          <a:bodyPr lIns="92075" tIns="46038" rIns="92075" bIns="46038"/>
          <a:lstStyle/>
          <a:p>
            <a:pPr algn="ctr" rtl="1"/>
            <a:r>
              <a:rPr lang="fa-IR" sz="2800" b="1"/>
              <a:t>تأثير اندازه هاي ترانزيستور در پاسخ هاي گذرا</a:t>
            </a:r>
            <a:endParaRPr lang="en-US" sz="28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2563"/>
            <a:ext cx="8458200" cy="4491037"/>
          </a:xfrm>
          <a:noFill/>
        </p:spPr>
        <p:txBody>
          <a:bodyPr lIns="92075" tIns="46038" rIns="92075" bIns="46038"/>
          <a:lstStyle/>
          <a:p>
            <a:pPr algn="r" rtl="1"/>
            <a:r>
              <a:rPr lang="fa-IR" sz="2400" dirty="0"/>
              <a:t>همانگونه که ذکر شد در منطق </a:t>
            </a:r>
            <a:r>
              <a:rPr lang="en-US" sz="2400" dirty="0"/>
              <a:t>NMOS</a:t>
            </a:r>
            <a:r>
              <a:rPr lang="fa-IR" sz="2400" dirty="0"/>
              <a:t> انتخاب صحيح اندازه ترانزيستورها برای عملکرد گيت ها ضروري است در صورتي که براي </a:t>
            </a:r>
            <a:r>
              <a:rPr lang="en-US" sz="2400" dirty="0"/>
              <a:t>CMOS</a:t>
            </a:r>
            <a:r>
              <a:rPr lang="fa-IR" sz="2400" dirty="0"/>
              <a:t> مرسوم ضروري نیست</a:t>
            </a:r>
          </a:p>
          <a:p>
            <a:pPr algn="r" rtl="1"/>
            <a:endParaRPr lang="fa-IR" sz="2400" dirty="0"/>
          </a:p>
          <a:p>
            <a:pPr algn="r" rtl="1"/>
            <a:r>
              <a:rPr lang="fa-IR" sz="2400" dirty="0"/>
              <a:t> هرچند این نسبت روي ولتاژ آستانه و مهمتر از آن بر پاسخ گذراي گيت تأثير مي گذارد</a:t>
            </a:r>
          </a:p>
          <a:p>
            <a:pPr algn="r" rtl="1"/>
            <a:endParaRPr lang="fa-IR" sz="2400" dirty="0"/>
          </a:p>
          <a:p>
            <a:pPr algn="r" rtl="1"/>
            <a:r>
              <a:rPr lang="fa-IR" sz="2400" dirty="0"/>
              <a:t>نسبت بهينه دقيقي که بتوان بطور مستقل از کاربرد مدار مشخص نمود وجود ندارد. با اين وجود، دو وضعيت وجود دارد که مي توان در مورد </a:t>
            </a:r>
            <a:r>
              <a:rPr lang="en-US" sz="2400" dirty="0"/>
              <a:t>W/L </a:t>
            </a:r>
            <a:r>
              <a:rPr lang="fa-IR" sz="2400" dirty="0"/>
              <a:t>هاي نسبي آنها صحبت کرد:</a:t>
            </a:r>
          </a:p>
          <a:p>
            <a:pPr marL="0" indent="0" algn="r" rtl="1">
              <a:buNone/>
            </a:pPr>
            <a:r>
              <a:rPr lang="fa-IR" sz="2400" dirty="0"/>
              <a:t> حالت اول زماني است که يک گيت منفرد تعدادي از گيت هاي مشابه را تحريک مي کند.</a:t>
            </a:r>
            <a:endParaRPr lang="en-US" sz="2400" dirty="0"/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2400" dirty="0"/>
              <a:t>	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D0D534-1572-44C6-A8CB-4BFFACBEA2D5}" type="slidenum">
              <a:rPr lang="en-US" altLang="en-US" sz="1200" smtClean="0">
                <a:latin typeface="Garamond" panose="020204040303010108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172200" cy="609600"/>
          </a:xfrm>
          <a:effectLst>
            <a:outerShdw dist="17961" dir="18900000" algn="ctr" rotWithShape="0">
              <a:schemeClr val="tx1"/>
            </a:outerShdw>
          </a:effectLst>
        </p:spPr>
        <p:txBody>
          <a:bodyPr lIns="92075" tIns="46038" rIns="92075" bIns="46038"/>
          <a:lstStyle/>
          <a:p>
            <a:pPr algn="ctr" rtl="1"/>
            <a:r>
              <a:rPr lang="fa-IR" sz="2800" b="1"/>
              <a:t>تأثير اندازه هاي ترانزيستور در پاسخ هاي گذرا</a:t>
            </a:r>
            <a:endParaRPr lang="en-US" sz="28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1452563"/>
            <a:ext cx="4953000" cy="4491037"/>
          </a:xfrm>
          <a:noFill/>
        </p:spPr>
        <p:txBody>
          <a:bodyPr lIns="92075" tIns="46038" rIns="92075" bIns="46038"/>
          <a:lstStyle/>
          <a:p>
            <a:pPr marL="0" indent="0" algn="r" rtl="1">
              <a:buNone/>
            </a:pPr>
            <a:r>
              <a:rPr lang="fa-IR" sz="2000" dirty="0"/>
              <a:t>در شکل روبرو يک معکوس کننده </a:t>
            </a:r>
            <a:r>
              <a:rPr lang="en-US" sz="2000" dirty="0"/>
              <a:t>CMOS</a:t>
            </a:r>
            <a:r>
              <a:rPr lang="fa-IR" sz="2000" dirty="0"/>
              <a:t> بوسيله</a:t>
            </a:r>
          </a:p>
          <a:p>
            <a:pPr marL="0" indent="0" algn="r" rtl="1">
              <a:buNone/>
            </a:pPr>
            <a:r>
              <a:rPr lang="fa-IR" sz="2000" dirty="0"/>
              <a:t> خازن هاي ورودي دو معکوس کننده يکسان بارگذاري</a:t>
            </a:r>
          </a:p>
          <a:p>
            <a:pPr marL="0" indent="0" algn="r" rtl="1">
              <a:buNone/>
            </a:pPr>
            <a:r>
              <a:rPr lang="fa-IR" sz="2000" dirty="0"/>
              <a:t>شده است</a:t>
            </a:r>
          </a:p>
          <a:p>
            <a:pPr marL="0" indent="0" algn="r" rtl="1">
              <a:buNone/>
            </a:pPr>
            <a:r>
              <a:rPr lang="fa-IR" sz="2000" dirty="0"/>
              <a:t>فرض کنید ترانزيستور هاي کانال </a:t>
            </a:r>
            <a:r>
              <a:rPr lang="en-US" sz="2000" dirty="0"/>
              <a:t>n</a:t>
            </a:r>
            <a:r>
              <a:rPr lang="fa-IR" sz="2000" dirty="0"/>
              <a:t> داراي نسبت </a:t>
            </a:r>
            <a:r>
              <a:rPr lang="en-US" sz="2000" dirty="0"/>
              <a:t>W/L</a:t>
            </a:r>
            <a:endParaRPr lang="fa-IR" sz="2000" dirty="0"/>
          </a:p>
          <a:p>
            <a:pPr marL="0" indent="0" algn="r" rtl="1">
              <a:buNone/>
            </a:pPr>
            <a:r>
              <a:rPr lang="fa-IR" sz="2000" dirty="0"/>
              <a:t> يکسان و ترانزيستورهاي کانال </a:t>
            </a:r>
            <a:r>
              <a:rPr lang="en-US" sz="2000" dirty="0"/>
              <a:t>p</a:t>
            </a:r>
            <a:r>
              <a:rPr lang="fa-IR" sz="2000" dirty="0"/>
              <a:t> نيز داراي نسبت </a:t>
            </a:r>
            <a:r>
              <a:rPr lang="en-US" sz="2000" dirty="0"/>
              <a:t>W/L</a:t>
            </a:r>
            <a:endParaRPr lang="fa-IR" sz="2000" dirty="0"/>
          </a:p>
          <a:p>
            <a:pPr marL="0" indent="0" algn="r" rtl="1">
              <a:buNone/>
            </a:pPr>
            <a:r>
              <a:rPr lang="fa-IR" sz="2000" dirty="0"/>
              <a:t>يکسان هستند اما اين نسبت مي تواند متفاوت از نسبت</a:t>
            </a:r>
          </a:p>
          <a:p>
            <a:pPr marL="0" indent="0" algn="r" rtl="1">
              <a:buNone/>
            </a:pPr>
            <a:r>
              <a:rPr lang="fa-IR" sz="2000" dirty="0"/>
              <a:t>ترانزيستورهاي کانال </a:t>
            </a:r>
            <a:r>
              <a:rPr lang="en-US" sz="2000" dirty="0"/>
              <a:t>n</a:t>
            </a:r>
            <a:r>
              <a:rPr lang="fa-IR" sz="2000" dirty="0"/>
              <a:t> باشد.</a:t>
            </a:r>
            <a:endParaRPr lang="en-US" sz="2000" dirty="0"/>
          </a:p>
          <a:p>
            <a:pPr marL="0" indent="0" algn="r" rtl="1">
              <a:buNone/>
            </a:pPr>
            <a:endParaRPr lang="fa-IR" sz="2000" dirty="0"/>
          </a:p>
          <a:p>
            <a:pPr marL="0" indent="0" algn="r" rtl="1">
              <a:buNone/>
            </a:pPr>
            <a:r>
              <a:rPr lang="fa-IR" sz="2000" dirty="0"/>
              <a:t>زماني که پاسخ گذراي اولين معکوس کننده را </a:t>
            </a:r>
          </a:p>
          <a:p>
            <a:pPr marL="0" indent="0" algn="r" rtl="1">
              <a:buNone/>
            </a:pPr>
            <a:r>
              <a:rPr lang="fa-IR" sz="2000" dirty="0"/>
              <a:t>در نظر مي گيريم ابتدا ضروري است که خازن بار </a:t>
            </a:r>
          </a:p>
          <a:p>
            <a:pPr marL="0" indent="0" algn="r" rtl="1">
              <a:buNone/>
            </a:pPr>
            <a:r>
              <a:rPr lang="fa-IR" sz="2000" dirty="0"/>
              <a:t>را تقريب بزنيم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E3CFE1-424D-4B0C-89B0-CC38128DEC05}" type="slidenum">
              <a:rPr lang="en-US" altLang="en-US" sz="1200" smtClean="0">
                <a:latin typeface="Garamond" panose="020204040303010108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95966"/>
            <a:ext cx="3810000" cy="513381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00198"/>
            <a:ext cx="2556199" cy="6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172200" cy="609600"/>
          </a:xfrm>
          <a:effectLst>
            <a:outerShdw dist="17961" dir="18900000" algn="ctr" rotWithShape="0">
              <a:schemeClr val="tx1"/>
            </a:outerShdw>
          </a:effectLst>
        </p:spPr>
        <p:txBody>
          <a:bodyPr lIns="92075" tIns="46038" rIns="92075" bIns="46038"/>
          <a:lstStyle/>
          <a:p>
            <a:pPr algn="ctr" rtl="1"/>
            <a:r>
              <a:rPr lang="fa-IR" sz="2800" b="1"/>
              <a:t>تأثير اندازه هاي ترانزيستور در پاسخ هاي گذرا</a:t>
            </a:r>
            <a:endParaRPr lang="en-US" sz="28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52563"/>
            <a:ext cx="7556500" cy="4491037"/>
          </a:xfrm>
          <a:noFill/>
        </p:spPr>
        <p:txBody>
          <a:bodyPr lIns="92075" tIns="46038" rIns="92075" bIns="46038"/>
          <a:lstStyle/>
          <a:p>
            <a:pPr algn="r" rtl="1"/>
            <a:r>
              <a:rPr lang="fa-IR" sz="2000" dirty="0"/>
              <a:t>دو مؤلفه براي این بار وجود دارد:</a:t>
            </a:r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2000" dirty="0">
                <a:solidFill>
                  <a:srgbClr val="FF0000"/>
                </a:solidFill>
              </a:rPr>
              <a:t>مؤلفه اول </a:t>
            </a:r>
            <a:r>
              <a:rPr lang="fa-IR" sz="2000" dirty="0"/>
              <a:t>خازن اتصال درين هاي </a:t>
            </a:r>
            <a:r>
              <a:rPr lang="en-US" sz="2000" dirty="0"/>
              <a:t>Q</a:t>
            </a:r>
            <a:r>
              <a:rPr lang="en-US" sz="2000" baseline="-25000" dirty="0"/>
              <a:t>1</a:t>
            </a:r>
            <a:r>
              <a:rPr lang="fa-IR" sz="2000" dirty="0"/>
              <a:t> و </a:t>
            </a:r>
            <a:r>
              <a:rPr lang="en-US" sz="2000" dirty="0"/>
              <a:t>Q</a:t>
            </a:r>
            <a:r>
              <a:rPr lang="en-US" sz="2000" baseline="-25000" dirty="0"/>
              <a:t>2</a:t>
            </a:r>
            <a:r>
              <a:rPr lang="fa-IR" sz="2000" dirty="0"/>
              <a:t> است</a:t>
            </a:r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2000" dirty="0"/>
              <a:t>اين خازن ها با فرض اينکه اين دو ترانزيستور خيلي بزرگ نيستند</a:t>
            </a:r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2000" dirty="0"/>
              <a:t>شديداًً با عرض </a:t>
            </a:r>
            <a:r>
              <a:rPr lang="en-US" sz="2000" dirty="0"/>
              <a:t>Q</a:t>
            </a:r>
            <a:r>
              <a:rPr lang="en-US" sz="2000" baseline="-25000" dirty="0"/>
              <a:t>1</a:t>
            </a:r>
            <a:r>
              <a:rPr lang="fa-IR" sz="2000" dirty="0"/>
              <a:t> و </a:t>
            </a:r>
            <a:r>
              <a:rPr lang="en-US" sz="2000" dirty="0"/>
              <a:t>Q</a:t>
            </a:r>
            <a:r>
              <a:rPr lang="en-US" sz="2000" baseline="-25000" dirty="0"/>
              <a:t>2</a:t>
            </a:r>
            <a:r>
              <a:rPr lang="fa-IR" sz="2000" dirty="0"/>
              <a:t> متناسب است</a:t>
            </a:r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2000" dirty="0">
                <a:solidFill>
                  <a:srgbClr val="FF0000"/>
                </a:solidFill>
              </a:rPr>
              <a:t>و مؤلفه دوم </a:t>
            </a:r>
            <a:r>
              <a:rPr lang="fa-IR" sz="2000" dirty="0"/>
              <a:t>خازنهاي معکوس کننده هاي 2 و 3 مي باشد</a:t>
            </a:r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2000" dirty="0"/>
              <a:t>خازن هاي ورودي اين دو معکوس کننده اساساً از خازن هاي گيت</a:t>
            </a:r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2000" dirty="0"/>
              <a:t>دو ترانزيستور کانال </a:t>
            </a:r>
            <a:r>
              <a:rPr lang="en-US" sz="2000" dirty="0"/>
              <a:t>n</a:t>
            </a:r>
            <a:r>
              <a:rPr lang="fa-IR" sz="2000" dirty="0"/>
              <a:t> و دو ترانزيستور کانال </a:t>
            </a:r>
            <a:r>
              <a:rPr lang="en-US" sz="2000" dirty="0"/>
              <a:t>p</a:t>
            </a:r>
            <a:r>
              <a:rPr lang="fa-IR" sz="2000" dirty="0"/>
              <a:t> تشکيل شده اند</a:t>
            </a:r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2000" dirty="0"/>
              <a:t>تعيين دقيق اين خازن ها يک مسئله بسيار مشکل غير خطي است </a:t>
            </a:r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2000" dirty="0"/>
              <a:t>ولی زماني که يک ترانزيستور در ناحيه شديداً خطي باشد،</a:t>
            </a:r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2000" dirty="0"/>
              <a:t>خازن گيت- کانال آن تقريباً به صورت زير محاسبه مي شود:</a:t>
            </a:r>
          </a:p>
          <a:p>
            <a:pPr algn="r" rtl="1">
              <a:buFont typeface="Wingdings" panose="05000000000000000000" pitchFamily="2" charset="2"/>
              <a:buNone/>
            </a:pPr>
            <a:endParaRPr lang="fa-IR" sz="2000" dirty="0"/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2000" dirty="0"/>
              <a:t>با فرض اينکه ترانزيستورهاي کانال </a:t>
            </a:r>
            <a:r>
              <a:rPr lang="en-US" sz="2000" dirty="0"/>
              <a:t>n</a:t>
            </a:r>
            <a:r>
              <a:rPr lang="fa-IR" sz="2000" dirty="0"/>
              <a:t> و </a:t>
            </a:r>
            <a:r>
              <a:rPr lang="en-US" sz="2000" dirty="0"/>
              <a:t>p</a:t>
            </a:r>
            <a:r>
              <a:rPr lang="fa-IR" sz="2000" dirty="0"/>
              <a:t> طول هاي برابري دارند :</a:t>
            </a:r>
            <a:endParaRPr lang="en-US" sz="2000" dirty="0"/>
          </a:p>
        </p:txBody>
      </p:sp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68" b="-13513"/>
          <a:stretch>
            <a:fillRect/>
          </a:stretch>
        </p:blipFill>
        <p:spPr bwMode="auto">
          <a:xfrm>
            <a:off x="382608" y="5354593"/>
            <a:ext cx="2741592" cy="685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71C090-044F-4C4D-9F07-E3E98A6F92A8}" type="slidenum">
              <a:rPr lang="en-US" altLang="en-US" sz="1200" smtClean="0">
                <a:latin typeface="Garamond" panose="020204040303010108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995966"/>
            <a:ext cx="2819400" cy="379902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172200" cy="609600"/>
          </a:xfrm>
          <a:effectLst>
            <a:outerShdw dist="17961" dir="18900000" algn="ctr" rotWithShape="0">
              <a:schemeClr val="tx1"/>
            </a:outerShdw>
          </a:effectLst>
        </p:spPr>
        <p:txBody>
          <a:bodyPr lIns="92075" tIns="46038" rIns="92075" bIns="46038"/>
          <a:lstStyle/>
          <a:p>
            <a:pPr algn="ctr" rtl="1"/>
            <a:r>
              <a:rPr lang="fa-IR" sz="2800" b="1"/>
              <a:t>تأثير اندازه هاي ترانزيستور در پاسخ هاي گذرا</a:t>
            </a:r>
            <a:endParaRPr lang="en-US" sz="28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97" y="1173868"/>
            <a:ext cx="7924800" cy="4491037"/>
          </a:xfrm>
          <a:noFill/>
        </p:spPr>
        <p:txBody>
          <a:bodyPr lIns="92075" tIns="46038" rIns="92075" bIns="46038"/>
          <a:lstStyle/>
          <a:p>
            <a:pPr marL="0" indent="0" algn="r" rtl="1">
              <a:buNone/>
            </a:pPr>
            <a:r>
              <a:rPr lang="fa-IR" sz="2000" dirty="0"/>
              <a:t>با افزايش عرض ترانزیستورها، بارهاي خازني بطور متناسب</a:t>
            </a:r>
          </a:p>
          <a:p>
            <a:pPr marL="0" indent="0" algn="r" rtl="1">
              <a:buNone/>
            </a:pPr>
            <a:r>
              <a:rPr lang="fa-IR" sz="2000" dirty="0"/>
              <a:t> افزايش مي يابد اما مقاومت هاي معادل بطور معکوس کاهش مي يابند</a:t>
            </a:r>
          </a:p>
          <a:p>
            <a:pPr marL="0" indent="0" algn="r" rtl="1">
              <a:buNone/>
            </a:pPr>
            <a:r>
              <a:rPr lang="fa-IR" sz="2000" dirty="0"/>
              <a:t> و ثابت هاي زمان صعود و نزول تقريباً بدون تغيير باقي خواهد ماند. </a:t>
            </a:r>
          </a:p>
          <a:p>
            <a:pPr marL="0" indent="0" algn="r" rtl="1">
              <a:buNone/>
            </a:pPr>
            <a:r>
              <a:rPr lang="fa-IR" sz="2000" dirty="0"/>
              <a:t>اين مسئله در مورد عرض هاي خيلي کوچکي که در آن</a:t>
            </a:r>
          </a:p>
          <a:p>
            <a:pPr marL="0" indent="0" algn="r" rtl="1">
              <a:buNone/>
            </a:pPr>
            <a:r>
              <a:rPr lang="fa-IR" sz="2000" dirty="0"/>
              <a:t> خازن هاي اتصال ديواره هاي کناري اهميت بيشتري پيدا خواهند</a:t>
            </a:r>
          </a:p>
          <a:p>
            <a:pPr marL="0" indent="0" algn="r" rtl="1">
              <a:buNone/>
            </a:pPr>
            <a:r>
              <a:rPr lang="fa-IR" sz="2000" dirty="0"/>
              <a:t> کرد و تأخير هاي بزرگتري ايجاد مي کند صادق نيست</a:t>
            </a:r>
            <a:endParaRPr lang="en-US" sz="2000" dirty="0"/>
          </a:p>
        </p:txBody>
      </p:sp>
      <p:sp>
        <p:nvSpPr>
          <p:cNvPr id="2560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A4B941-3FD5-46F9-892F-A08176BAAB20}" type="slidenum">
              <a:rPr lang="en-US" altLang="en-US" sz="1200" smtClean="0">
                <a:latin typeface="Garamond" panose="020204040303010108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3429000" y="3505200"/>
            <a:ext cx="274320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4"/>
          <a:stretch>
            <a:fillRect/>
          </a:stretch>
        </p:blipFill>
        <p:spPr bwMode="auto">
          <a:xfrm>
            <a:off x="3200400" y="4038600"/>
            <a:ext cx="579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5334000" y="5486400"/>
            <a:ext cx="2822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sz="1800">
                <a:latin typeface="Arial" panose="020B0604020202020204" pitchFamily="34" charset="0"/>
              </a:rPr>
              <a:t>با فرض </a:t>
            </a:r>
            <a:r>
              <a:rPr lang="en-US" sz="1800">
                <a:latin typeface="Arial" panose="020B0604020202020204" pitchFamily="34" charset="0"/>
              </a:rPr>
              <a:t>V</a:t>
            </a:r>
            <a:r>
              <a:rPr lang="en-US" sz="1800" baseline="-25000">
                <a:latin typeface="Arial" panose="020B0604020202020204" pitchFamily="34" charset="0"/>
              </a:rPr>
              <a:t>DD</a:t>
            </a:r>
            <a:r>
              <a:rPr lang="en-US" sz="1800">
                <a:latin typeface="Arial" panose="020B0604020202020204" pitchFamily="34" charset="0"/>
              </a:rPr>
              <a:t>-V</a:t>
            </a:r>
            <a:r>
              <a:rPr lang="en-US" sz="1800" baseline="-25000">
                <a:latin typeface="Arial" panose="020B0604020202020204" pitchFamily="34" charset="0"/>
              </a:rPr>
              <a:t>tn</a:t>
            </a:r>
            <a:r>
              <a:rPr lang="en-US" sz="1800">
                <a:latin typeface="Arial" panose="020B0604020202020204" pitchFamily="34" charset="0"/>
              </a:rPr>
              <a:t>=V</a:t>
            </a:r>
            <a:r>
              <a:rPr lang="en-US" sz="1800" baseline="-25000">
                <a:latin typeface="Arial" panose="020B0604020202020204" pitchFamily="34" charset="0"/>
              </a:rPr>
              <a:t>DD</a:t>
            </a:r>
            <a:r>
              <a:rPr lang="en-US" sz="1800">
                <a:latin typeface="Arial" panose="020B0604020202020204" pitchFamily="34" charset="0"/>
              </a:rPr>
              <a:t>+V</a:t>
            </a:r>
            <a:r>
              <a:rPr lang="en-US" sz="1800" baseline="-25000">
                <a:latin typeface="Arial" panose="020B0604020202020204" pitchFamily="34" charset="0"/>
              </a:rPr>
              <a:t>tp</a:t>
            </a:r>
            <a:r>
              <a:rPr lang="fa-IR" sz="1800">
                <a:latin typeface="Arial" panose="020B0604020202020204" pitchFamily="34" charset="0"/>
              </a:rPr>
              <a:t> داريم</a:t>
            </a:r>
            <a:endParaRPr lang="en-US" sz="1800">
              <a:latin typeface="Arial" panose="020B0604020202020204" pitchFamily="34" charset="0"/>
            </a:endParaRPr>
          </a:p>
        </p:txBody>
      </p:sp>
      <p:pic>
        <p:nvPicPr>
          <p:cNvPr id="25609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21"/>
          <a:stretch>
            <a:fillRect/>
          </a:stretch>
        </p:blipFill>
        <p:spPr bwMode="auto">
          <a:xfrm>
            <a:off x="761999" y="5257800"/>
            <a:ext cx="424461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995966"/>
            <a:ext cx="2889697" cy="38937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172200" cy="609600"/>
          </a:xfrm>
          <a:effectLst>
            <a:outerShdw dist="17961" dir="18900000" algn="ctr" rotWithShape="0">
              <a:schemeClr val="tx1"/>
            </a:outerShdw>
          </a:effectLst>
        </p:spPr>
        <p:txBody>
          <a:bodyPr lIns="92075" tIns="46038" rIns="92075" bIns="46038"/>
          <a:lstStyle/>
          <a:p>
            <a:pPr algn="ctr" rtl="1"/>
            <a:r>
              <a:rPr lang="fa-IR" sz="2800" b="1"/>
              <a:t>بهترین مقدار اندازه ترانزیستور چقدر است؟</a:t>
            </a:r>
            <a:endParaRPr lang="en-US" sz="28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52563"/>
            <a:ext cx="7556500" cy="4491037"/>
          </a:xfrm>
          <a:noFill/>
        </p:spPr>
        <p:txBody>
          <a:bodyPr lIns="92075" tIns="46038" rIns="92075" bIns="46038"/>
          <a:lstStyle/>
          <a:p>
            <a:pPr algn="r" rtl="1"/>
            <a:r>
              <a:rPr lang="fa-IR" sz="1800" dirty="0"/>
              <a:t>نسبت </a:t>
            </a:r>
            <a:r>
              <a:rPr lang="en-US" sz="1800" dirty="0" err="1"/>
              <a:t>W</a:t>
            </a:r>
            <a:r>
              <a:rPr lang="en-US" sz="1800" baseline="-25000" dirty="0" err="1"/>
              <a:t>p</a:t>
            </a:r>
            <a:r>
              <a:rPr lang="en-US" sz="1800" dirty="0"/>
              <a:t>/</a:t>
            </a:r>
            <a:r>
              <a:rPr lang="en-US" sz="1800" dirty="0" err="1"/>
              <a:t>W</a:t>
            </a:r>
            <a:r>
              <a:rPr lang="en-US" sz="1800" baseline="-25000" dirty="0" err="1"/>
              <a:t>n</a:t>
            </a:r>
            <a:r>
              <a:rPr lang="fa-IR" sz="1800" dirty="0"/>
              <a:t> بهينه براي به حداقل رساندن متوسط زمانهاي صعود و نزول مي تواند با مشتق گیری از رابطه قبل نسبت به </a:t>
            </a:r>
            <a:r>
              <a:rPr lang="en-US" sz="1800" dirty="0" err="1"/>
              <a:t>W</a:t>
            </a:r>
            <a:r>
              <a:rPr lang="en-US" sz="1800" baseline="-25000" dirty="0" err="1"/>
              <a:t>p</a:t>
            </a:r>
            <a:r>
              <a:rPr lang="en-US" sz="1800" dirty="0"/>
              <a:t>/</a:t>
            </a:r>
            <a:r>
              <a:rPr lang="en-US" sz="1800" dirty="0" err="1"/>
              <a:t>W</a:t>
            </a:r>
            <a:r>
              <a:rPr lang="en-US" sz="1800" baseline="-25000" dirty="0" err="1"/>
              <a:t>n</a:t>
            </a:r>
            <a:r>
              <a:rPr lang="fa-IR" sz="1800" dirty="0"/>
              <a:t> بدست آید:</a:t>
            </a:r>
          </a:p>
          <a:p>
            <a:pPr algn="r" rtl="1"/>
            <a:endParaRPr lang="fa-IR" sz="1800" dirty="0"/>
          </a:p>
          <a:p>
            <a:pPr algn="r" rtl="1"/>
            <a:endParaRPr lang="fa-IR" sz="1800" dirty="0"/>
          </a:p>
          <a:p>
            <a:pPr algn="r" rtl="1"/>
            <a:endParaRPr lang="fa-IR" sz="1800" dirty="0"/>
          </a:p>
          <a:p>
            <a:pPr algn="r" rtl="1"/>
            <a:endParaRPr lang="fa-IR" sz="1800" dirty="0"/>
          </a:p>
          <a:p>
            <a:pPr algn="r" rtl="1"/>
            <a:endParaRPr lang="fa-IR" sz="1800" dirty="0"/>
          </a:p>
          <a:p>
            <a:pPr algn="r" rtl="1"/>
            <a:r>
              <a:rPr lang="fa-IR" sz="1800" dirty="0"/>
              <a:t>به عنوان مثال اگر داشته باشيم </a:t>
            </a:r>
            <a:r>
              <a:rPr lang="en-US" sz="1800" dirty="0"/>
              <a:t>u</a:t>
            </a:r>
            <a:r>
              <a:rPr lang="en-US" sz="1800" baseline="-25000" dirty="0"/>
              <a:t>n</a:t>
            </a:r>
            <a:r>
              <a:rPr lang="en-US" sz="1800" dirty="0"/>
              <a:t>/u</a:t>
            </a:r>
            <a:r>
              <a:rPr lang="en-US" sz="1800" baseline="-25000" dirty="0"/>
              <a:t>p</a:t>
            </a:r>
            <a:r>
              <a:rPr lang="en-US" sz="1800" dirty="0"/>
              <a:t>=2.5</a:t>
            </a:r>
            <a:r>
              <a:rPr lang="fa-IR" sz="1800" dirty="0"/>
              <a:t>نسبت بهينه براي </a:t>
            </a:r>
            <a:r>
              <a:rPr lang="en-US" sz="1800" dirty="0" err="1"/>
              <a:t>W</a:t>
            </a:r>
            <a:r>
              <a:rPr lang="en-US" sz="1800" baseline="-25000" dirty="0" err="1"/>
              <a:t>p</a:t>
            </a:r>
            <a:r>
              <a:rPr lang="en-US" sz="1800" dirty="0"/>
              <a:t>/</a:t>
            </a:r>
            <a:r>
              <a:rPr lang="en-US" sz="1800" dirty="0" err="1"/>
              <a:t>W</a:t>
            </a:r>
            <a:r>
              <a:rPr lang="en-US" sz="1800" baseline="-25000" dirty="0" err="1"/>
              <a:t>n</a:t>
            </a:r>
            <a:r>
              <a:rPr lang="en-US" sz="1800" dirty="0"/>
              <a:t> </a:t>
            </a:r>
            <a:r>
              <a:rPr lang="fa-IR" sz="1800" dirty="0"/>
              <a:t>برابر 1.58 است. اين دليلي است براي عبارتي که در بخش معکوس کننده </a:t>
            </a:r>
            <a:r>
              <a:rPr lang="en-US" sz="1800" dirty="0"/>
              <a:t>CMOS</a:t>
            </a:r>
            <a:r>
              <a:rPr lang="fa-IR" sz="1800" dirty="0"/>
              <a:t> بيان نموديم که نسبت </a:t>
            </a:r>
            <a:r>
              <a:rPr lang="en-US" sz="1800" dirty="0" err="1"/>
              <a:t>W</a:t>
            </a:r>
            <a:r>
              <a:rPr lang="en-US" sz="1800" baseline="-25000" dirty="0" err="1"/>
              <a:t>p</a:t>
            </a:r>
            <a:r>
              <a:rPr lang="en-US" sz="1800" dirty="0"/>
              <a:t>/</a:t>
            </a:r>
            <a:r>
              <a:rPr lang="en-US" sz="1800" dirty="0" err="1"/>
              <a:t>W</a:t>
            </a:r>
            <a:r>
              <a:rPr lang="en-US" sz="1800" baseline="-25000" dirty="0" err="1"/>
              <a:t>n</a:t>
            </a:r>
            <a:r>
              <a:rPr lang="en-US" sz="1800" dirty="0"/>
              <a:t> </a:t>
            </a:r>
            <a:r>
              <a:rPr lang="fa-IR" sz="1800" dirty="0"/>
              <a:t>برابر 1.5 هميشه يک انتخاب منطقي است</a:t>
            </a:r>
            <a:endParaRPr lang="en-US" sz="1800" dirty="0"/>
          </a:p>
          <a:p>
            <a:pPr algn="r" rtl="1"/>
            <a:r>
              <a:rPr lang="fa-IR" sz="1800" dirty="0"/>
              <a:t>با وجودي که</a:t>
            </a:r>
            <a:r>
              <a:rPr lang="en-US" sz="1800" dirty="0"/>
              <a:t> </a:t>
            </a:r>
            <a:r>
              <a:rPr lang="fa-IR" sz="1800" dirty="0"/>
              <a:t>در شرایط فوق يک نقطه بهينه وجود دارد، اما با در نظر گرفتن </a:t>
            </a:r>
            <a:r>
              <a:rPr lang="en-US" sz="1800" dirty="0" err="1"/>
              <a:t>W</a:t>
            </a:r>
            <a:r>
              <a:rPr lang="en-US" sz="1800" baseline="-25000" dirty="0" err="1"/>
              <a:t>p</a:t>
            </a:r>
            <a:r>
              <a:rPr lang="en-US" sz="1800" dirty="0"/>
              <a:t>/</a:t>
            </a:r>
            <a:r>
              <a:rPr lang="en-US" sz="1800" dirty="0" err="1"/>
              <a:t>W</a:t>
            </a:r>
            <a:r>
              <a:rPr lang="en-US" sz="1800" baseline="-25000" dirty="0" err="1"/>
              <a:t>n</a:t>
            </a:r>
            <a:r>
              <a:rPr lang="en-US" sz="1800" dirty="0"/>
              <a:t>=1 </a:t>
            </a:r>
            <a:r>
              <a:rPr lang="fa-IR" sz="1800" dirty="0"/>
              <a:t> افزایش بسيار کوچکي</a:t>
            </a:r>
            <a:r>
              <a:rPr lang="en-US" sz="1800" dirty="0"/>
              <a:t> </a:t>
            </a:r>
            <a:r>
              <a:rPr lang="fa-IR" sz="1800" dirty="0"/>
              <a:t>حدود 5% ايجاد خواهد شد و در مساحت تراشه صرف جويي خواهد شد. </a:t>
            </a:r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1800" dirty="0"/>
              <a:t>اغلب اين انتخاب مورد استفاده قرار مي گيرد به جز در طراحي هاي بسيار بحراني</a:t>
            </a:r>
            <a:endParaRPr lang="en-US" sz="1800" dirty="0"/>
          </a:p>
          <a:p>
            <a:pPr algn="r" rtl="1"/>
            <a:endParaRPr lang="en-US" sz="1800" dirty="0"/>
          </a:p>
        </p:txBody>
      </p:sp>
      <p:sp>
        <p:nvSpPr>
          <p:cNvPr id="276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9E8C25-ECAA-4A0D-9328-940CA9E16D61}" type="slidenum">
              <a:rPr lang="en-US" altLang="en-US" sz="1200" smtClean="0">
                <a:latin typeface="Garamond" panose="020204040303010108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2765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44"/>
          <a:stretch>
            <a:fillRect/>
          </a:stretch>
        </p:blipFill>
        <p:spPr bwMode="auto">
          <a:xfrm>
            <a:off x="685800" y="1981200"/>
            <a:ext cx="3733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57"/>
          <a:stretch>
            <a:fillRect/>
          </a:stretch>
        </p:blipFill>
        <p:spPr bwMode="auto">
          <a:xfrm>
            <a:off x="685800" y="2743200"/>
            <a:ext cx="1600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172200" cy="609600"/>
          </a:xfrm>
          <a:effectLst>
            <a:outerShdw dist="17961" dir="18900000" algn="ctr" rotWithShape="0">
              <a:schemeClr val="tx1"/>
            </a:outerShdw>
          </a:effectLst>
        </p:spPr>
        <p:txBody>
          <a:bodyPr lIns="92075" tIns="46038" rIns="92075" bIns="46038"/>
          <a:lstStyle/>
          <a:p>
            <a:pPr algn="ctr" rtl="1"/>
            <a:r>
              <a:rPr lang="fa-IR" sz="2800" b="1"/>
              <a:t>اتلاف توان</a:t>
            </a:r>
            <a:endParaRPr lang="en-US" sz="28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52563"/>
            <a:ext cx="7556500" cy="4491037"/>
          </a:xfrm>
          <a:noFill/>
        </p:spPr>
        <p:txBody>
          <a:bodyPr lIns="92075" tIns="46038" rIns="92075" bIns="46038"/>
          <a:lstStyle/>
          <a:p>
            <a:pPr algn="r" rtl="1"/>
            <a:r>
              <a:rPr lang="fa-IR" sz="1800"/>
              <a:t>منطق </a:t>
            </a:r>
            <a:r>
              <a:rPr lang="en-US" sz="1800"/>
              <a:t>CMOS</a:t>
            </a:r>
            <a:r>
              <a:rPr lang="fa-IR" sz="1800"/>
              <a:t> هيچ اتلاف توان </a:t>
            </a:r>
            <a:r>
              <a:rPr lang="en-US" sz="1800"/>
              <a:t>dc</a:t>
            </a:r>
            <a:r>
              <a:rPr lang="fa-IR" sz="1800"/>
              <a:t> ندارد</a:t>
            </a:r>
          </a:p>
          <a:p>
            <a:pPr algn="r" rtl="1"/>
            <a:endParaRPr lang="fa-IR" sz="1800"/>
          </a:p>
          <a:p>
            <a:pPr algn="r" rtl="1"/>
            <a:endParaRPr lang="en-US" sz="1800"/>
          </a:p>
          <a:p>
            <a:pPr algn="r" rtl="1"/>
            <a:r>
              <a:rPr lang="fa-IR" sz="1800"/>
              <a:t> وقتی خروجي از صفر به يک تغيير مي کند خازن بار بوسيله ترانزيستور کانال </a:t>
            </a:r>
            <a:r>
              <a:rPr lang="en-US" sz="1800"/>
              <a:t>p</a:t>
            </a:r>
            <a:r>
              <a:rPr lang="fa-IR" sz="1800"/>
              <a:t> از صفر ولت به </a:t>
            </a:r>
            <a:r>
              <a:rPr lang="en-US" sz="1800"/>
              <a:t>V</a:t>
            </a:r>
            <a:r>
              <a:rPr lang="en-US" sz="1800" baseline="-25000"/>
              <a:t>DD</a:t>
            </a:r>
            <a:r>
              <a:rPr lang="fa-IR" sz="1800"/>
              <a:t> شارژ مي شود. انرژي تلف شده در ترانزيستور کانال </a:t>
            </a:r>
            <a:r>
              <a:rPr lang="en-US" sz="1800"/>
              <a:t>p</a:t>
            </a:r>
            <a:r>
              <a:rPr lang="fa-IR" sz="1800"/>
              <a:t> :</a:t>
            </a:r>
          </a:p>
          <a:p>
            <a:pPr algn="r" rtl="1"/>
            <a:endParaRPr lang="fa-IR" sz="1800"/>
          </a:p>
          <a:p>
            <a:pPr algn="r" rtl="1"/>
            <a:r>
              <a:rPr lang="fa-IR" sz="1800"/>
              <a:t>به طور مشابه، انرژي تلف شده در ترانزيستور کانال </a:t>
            </a:r>
            <a:r>
              <a:rPr lang="en-US" sz="1800"/>
              <a:t>n</a:t>
            </a:r>
            <a:r>
              <a:rPr lang="fa-IR" sz="1800"/>
              <a:t> زماني که خروجي معکوس کننده از يک به صفر تغيير مي کند:</a:t>
            </a:r>
          </a:p>
          <a:p>
            <a:pPr algn="r" rtl="1"/>
            <a:endParaRPr lang="en-US" sz="1800"/>
          </a:p>
          <a:p>
            <a:pPr algn="r" rtl="1"/>
            <a:r>
              <a:rPr lang="fa-IR" sz="1800"/>
              <a:t>از آنجا که در هر دوره تناوب ورودي (</a:t>
            </a:r>
            <a:r>
              <a:rPr lang="en-US" sz="1800"/>
              <a:t>T</a:t>
            </a:r>
            <a:r>
              <a:rPr lang="fa-IR" sz="1800"/>
              <a:t>) خروجي از صفر به يک و برعکس به صفر تغيير مي کند، انرژي کل تلف شده در هر دوره تناوب :</a:t>
            </a:r>
          </a:p>
          <a:p>
            <a:pPr algn="r" rtl="1"/>
            <a:endParaRPr lang="en-US" sz="1800"/>
          </a:p>
          <a:p>
            <a:pPr algn="r" rtl="1"/>
            <a:r>
              <a:rPr lang="fa-IR" sz="1800"/>
              <a:t>متوسط توان تلف شده در يک تناوب برابر انرژي کل تلف شده تقسيم بر </a:t>
            </a:r>
            <a:r>
              <a:rPr lang="en-US" sz="1800"/>
              <a:t>T</a:t>
            </a:r>
            <a:r>
              <a:rPr lang="fa-IR" sz="1800"/>
              <a:t> است:</a:t>
            </a:r>
            <a:endParaRPr lang="en-US" sz="1800"/>
          </a:p>
          <a:p>
            <a:pPr algn="r" rtl="1"/>
            <a:endParaRPr lang="en-US" sz="1800"/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683555-4925-4931-A4CA-54C45B68A5D4}" type="slidenum">
              <a:rPr lang="en-US" altLang="en-US" sz="1200" smtClean="0">
                <a:latin typeface="Garamond" panose="020204040303010108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2970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3962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69"/>
          <a:stretch>
            <a:fillRect/>
          </a:stretch>
        </p:blipFill>
        <p:spPr bwMode="auto">
          <a:xfrm>
            <a:off x="304800" y="2762250"/>
            <a:ext cx="1371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09"/>
          <a:stretch>
            <a:fillRect/>
          </a:stretch>
        </p:blipFill>
        <p:spPr bwMode="auto">
          <a:xfrm>
            <a:off x="533400" y="3684588"/>
            <a:ext cx="1371600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56"/>
          <a:stretch>
            <a:fillRect/>
          </a:stretch>
        </p:blipFill>
        <p:spPr bwMode="auto">
          <a:xfrm>
            <a:off x="457200" y="5581650"/>
            <a:ext cx="31242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33"/>
          <a:stretch>
            <a:fillRect/>
          </a:stretch>
        </p:blipFill>
        <p:spPr bwMode="auto">
          <a:xfrm>
            <a:off x="457200" y="4624388"/>
            <a:ext cx="16002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3810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172200" cy="609600"/>
          </a:xfrm>
          <a:effectLst>
            <a:outerShdw dist="17961" dir="18900000" algn="ctr" rotWithShape="0">
              <a:schemeClr val="tx1"/>
            </a:outerShdw>
          </a:effectLst>
        </p:spPr>
        <p:txBody>
          <a:bodyPr lIns="92075" tIns="46038" rIns="92075" bIns="46038"/>
          <a:lstStyle/>
          <a:p>
            <a:pPr algn="ctr" rtl="1"/>
            <a:r>
              <a:rPr lang="fa-IR" sz="2800" b="1"/>
              <a:t>اتلاف توان</a:t>
            </a:r>
            <a:endParaRPr lang="en-US" sz="28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1452563"/>
            <a:ext cx="4572000" cy="2662237"/>
          </a:xfrm>
          <a:noFill/>
        </p:spPr>
        <p:txBody>
          <a:bodyPr lIns="92075" tIns="46038" rIns="92075" bIns="46038"/>
          <a:lstStyle/>
          <a:p>
            <a:pPr algn="r" rtl="1"/>
            <a:r>
              <a:rPr lang="fa-IR" sz="2000" dirty="0"/>
              <a:t>مقداري جريان </a:t>
            </a:r>
            <a:r>
              <a:rPr lang="en-US" sz="2000" dirty="0"/>
              <a:t>dc</a:t>
            </a:r>
            <a:r>
              <a:rPr lang="fa-IR" sz="2000" dirty="0"/>
              <a:t> از ترانزيستورهاي </a:t>
            </a:r>
            <a:r>
              <a:rPr lang="en-US" sz="2000" dirty="0"/>
              <a:t>n</a:t>
            </a:r>
            <a:r>
              <a:rPr lang="fa-IR" sz="2000" dirty="0"/>
              <a:t> و</a:t>
            </a:r>
            <a:r>
              <a:rPr lang="en-US" sz="2000" dirty="0"/>
              <a:t>p </a:t>
            </a:r>
            <a:r>
              <a:rPr lang="fa-IR" sz="2000" dirty="0"/>
              <a:t> بطور</a:t>
            </a:r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2000" dirty="0"/>
              <a:t> همزمان عبور مي کند. اين جريان معمولاً جريان مسير </a:t>
            </a:r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2000" dirty="0"/>
              <a:t>مستقيم</a:t>
            </a:r>
            <a:r>
              <a:rPr lang="en-US" sz="2000" dirty="0"/>
              <a:t> </a:t>
            </a:r>
            <a:r>
              <a:rPr lang="en-US" sz="1800" dirty="0"/>
              <a:t>Direct-Path Current</a:t>
            </a:r>
            <a:r>
              <a:rPr lang="fa-IR" sz="1800" dirty="0"/>
              <a:t> </a:t>
            </a:r>
            <a:r>
              <a:rPr lang="fa-IR" sz="2000" dirty="0"/>
              <a:t>ناميده مي شود</a:t>
            </a:r>
          </a:p>
          <a:p>
            <a:pPr algn="r" rtl="1">
              <a:buFont typeface="Wingdings" panose="05000000000000000000" pitchFamily="2" charset="2"/>
              <a:buNone/>
            </a:pPr>
            <a:endParaRPr lang="fa-IR" sz="2000" dirty="0"/>
          </a:p>
          <a:p>
            <a:pPr algn="r" rtl="1">
              <a:buFont typeface="Wingdings" panose="05000000000000000000" pitchFamily="2" charset="2"/>
              <a:buNone/>
            </a:pPr>
            <a:endParaRPr lang="fa-IR" sz="2000" dirty="0"/>
          </a:p>
          <a:p>
            <a:pPr algn="r" rtl="1"/>
            <a:r>
              <a:rPr lang="fa-IR" sz="2000" dirty="0"/>
              <a:t> اين توان مصرفی اضافي هميشه کمتر از 20 % اتلاف</a:t>
            </a:r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2000" dirty="0"/>
              <a:t> ناشي از شارژ و دشارژ خازن هاي پارازيتي است،  اما مي تواند ميزان قابل توجهي باشد، بويژه اگر ورودي به کندي تغييرکند</a:t>
            </a:r>
            <a:endParaRPr lang="en-US" sz="2000" dirty="0"/>
          </a:p>
        </p:txBody>
      </p:sp>
      <p:sp>
        <p:nvSpPr>
          <p:cNvPr id="317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3503CF-415A-4FFB-AAF9-1D99100E6084}" type="slidenum">
              <a:rPr lang="en-US" altLang="en-US" sz="1200" smtClean="0">
                <a:latin typeface="Garamond" panose="020204040303010108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3175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56"/>
          <a:stretch>
            <a:fillRect/>
          </a:stretch>
        </p:blipFill>
        <p:spPr bwMode="auto">
          <a:xfrm>
            <a:off x="533399" y="3730625"/>
            <a:ext cx="3460135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89"/>
          <a:stretch>
            <a:fillRect/>
          </a:stretch>
        </p:blipFill>
        <p:spPr bwMode="auto">
          <a:xfrm>
            <a:off x="609599" y="4572000"/>
            <a:ext cx="516176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21"/>
          <a:stretch>
            <a:fillRect/>
          </a:stretch>
        </p:blipFill>
        <p:spPr bwMode="auto">
          <a:xfrm>
            <a:off x="522966" y="5313809"/>
            <a:ext cx="531387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22"/>
          <a:stretch>
            <a:fillRect/>
          </a:stretch>
        </p:blipFill>
        <p:spPr bwMode="auto">
          <a:xfrm>
            <a:off x="7129064" y="4724400"/>
            <a:ext cx="1464476" cy="77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36588"/>
            <a:ext cx="2898775" cy="573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3206326"/>
            <a:ext cx="2492375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172200" cy="609600"/>
          </a:xfrm>
          <a:effectLst>
            <a:outerShdw dist="17961" dir="18900000" algn="ctr" rotWithShape="0">
              <a:schemeClr val="tx1"/>
            </a:outerShdw>
          </a:effectLst>
        </p:spPr>
        <p:txBody>
          <a:bodyPr lIns="92075" tIns="46038" rIns="92075" bIns="46038"/>
          <a:lstStyle/>
          <a:p>
            <a:pPr algn="ctr" rtl="1"/>
            <a:r>
              <a:rPr lang="fa-IR" altLang="en-US" sz="2800" b="1"/>
              <a:t>طراحي گيت های </a:t>
            </a:r>
            <a:r>
              <a:rPr lang="en-US" altLang="en-US" sz="2800" b="1"/>
              <a:t>CMOS</a:t>
            </a:r>
            <a:endParaRPr lang="en-US" altLang="en-US" sz="2800"/>
          </a:p>
        </p:txBody>
      </p:sp>
      <p:sp>
        <p:nvSpPr>
          <p:cNvPr id="3379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B8A0DA-D837-46BD-9A5A-3B2BDE27BECE}" type="slidenum">
              <a:rPr lang="en-US" altLang="en-US" sz="1200" smtClean="0">
                <a:latin typeface="Garamond" panose="020204040303010108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34" name="object 339"/>
          <p:cNvSpPr txBox="1"/>
          <p:nvPr/>
        </p:nvSpPr>
        <p:spPr>
          <a:xfrm>
            <a:off x="471443" y="3874394"/>
            <a:ext cx="2667000" cy="430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sz="2800" b="1" spc="5" dirty="0">
                <a:latin typeface="Arial"/>
                <a:cs typeface="Arial"/>
              </a:rPr>
              <a:t>Y = </a:t>
            </a:r>
            <a:r>
              <a:rPr sz="2800" b="1" spc="5" dirty="0">
                <a:solidFill>
                  <a:srgbClr val="33CC33"/>
                </a:solidFill>
                <a:latin typeface="Arial"/>
                <a:cs typeface="Arial"/>
              </a:rPr>
              <a:t>(</a:t>
            </a:r>
            <a:r>
              <a:rPr sz="2800" b="1" spc="5" dirty="0">
                <a:solidFill>
                  <a:srgbClr val="FF00FF"/>
                </a:solidFill>
                <a:latin typeface="Arial"/>
                <a:cs typeface="Arial"/>
              </a:rPr>
              <a:t>A +</a:t>
            </a:r>
            <a:r>
              <a:rPr sz="2800" b="1" spc="-14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FF00FF"/>
                </a:solidFill>
                <a:latin typeface="Arial"/>
                <a:cs typeface="Arial"/>
              </a:rPr>
              <a:t>(</a:t>
            </a:r>
            <a:r>
              <a:rPr sz="2800" b="1" spc="5" dirty="0">
                <a:solidFill>
                  <a:srgbClr val="FF8000"/>
                </a:solidFill>
                <a:latin typeface="Arial"/>
                <a:cs typeface="Arial"/>
              </a:rPr>
              <a:t>BC</a:t>
            </a:r>
            <a:r>
              <a:rPr sz="2800" b="1" spc="5" dirty="0">
                <a:solidFill>
                  <a:srgbClr val="FF00FF"/>
                </a:solidFill>
                <a:latin typeface="Arial"/>
                <a:cs typeface="Arial"/>
              </a:rPr>
              <a:t>)</a:t>
            </a:r>
            <a:r>
              <a:rPr sz="2800" b="1" spc="5" dirty="0">
                <a:solidFill>
                  <a:srgbClr val="33CC33"/>
                </a:solidFill>
                <a:latin typeface="Arial"/>
                <a:cs typeface="Arial"/>
              </a:rPr>
              <a:t>)D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3799" name="object 321"/>
          <p:cNvSpPr>
            <a:spLocks/>
          </p:cNvSpPr>
          <p:nvPr/>
        </p:nvSpPr>
        <p:spPr bwMode="auto">
          <a:xfrm>
            <a:off x="477793" y="3874394"/>
            <a:ext cx="298450" cy="76200"/>
          </a:xfrm>
          <a:custGeom>
            <a:avLst/>
            <a:gdLst>
              <a:gd name="T0" fmla="*/ 0 w 70484"/>
              <a:gd name="T1" fmla="*/ 0 h 76200"/>
              <a:gd name="T2" fmla="*/ 70103 w 70484"/>
              <a:gd name="T3" fmla="*/ 0 h 76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0484" h="76200">
                <a:moveTo>
                  <a:pt x="0" y="0"/>
                </a:moveTo>
                <a:lnTo>
                  <a:pt x="70103" y="0"/>
                </a:lnTo>
              </a:path>
            </a:pathLst>
          </a:custGeom>
          <a:noFill/>
          <a:ln w="990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0" name="Rectangle 3"/>
          <p:cNvSpPr>
            <a:spLocks noChangeArrowheads="1"/>
          </p:cNvSpPr>
          <p:nvPr/>
        </p:nvSpPr>
        <p:spPr bwMode="auto">
          <a:xfrm>
            <a:off x="304800" y="1161458"/>
            <a:ext cx="4572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Arial-BoldMT"/>
              </a:rPr>
              <a:t>Decompose f in tree form</a:t>
            </a:r>
          </a:p>
          <a:p>
            <a:r>
              <a:rPr lang="en-US" altLang="en-US" sz="2000" dirty="0">
                <a:solidFill>
                  <a:srgbClr val="000000"/>
                </a:solidFill>
                <a:latin typeface="Arial-BoldMT"/>
              </a:rPr>
              <a:t>Realize tree branches </a:t>
            </a:r>
          </a:p>
          <a:p>
            <a:r>
              <a:rPr lang="en-US" altLang="en-US" sz="2000" dirty="0">
                <a:solidFill>
                  <a:srgbClr val="000000"/>
                </a:solidFill>
                <a:latin typeface="Arial-BoldMT"/>
              </a:rPr>
              <a:t>according to table below</a:t>
            </a:r>
          </a:p>
          <a:p>
            <a:r>
              <a:rPr lang="en-US" altLang="en-US" sz="2000" dirty="0">
                <a:solidFill>
                  <a:srgbClr val="000000"/>
                </a:solidFill>
                <a:latin typeface="Arial-BoldMT"/>
              </a:rPr>
              <a:t>Use inverted inputs if necessary</a:t>
            </a:r>
            <a:endParaRPr lang="en-US" altLang="en-US" sz="5400" dirty="0"/>
          </a:p>
        </p:txBody>
      </p:sp>
      <p:pic>
        <p:nvPicPr>
          <p:cNvPr id="33801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32855"/>
            <a:ext cx="3254375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9443" y="4517434"/>
            <a:ext cx="320040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2800" kern="0" dirty="0"/>
              <a:t>ابتدا ایجاد یک مدار تحریک کانال </a:t>
            </a:r>
            <a:r>
              <a:rPr lang="en-US" sz="2800" kern="0" dirty="0"/>
              <a:t>n</a:t>
            </a:r>
            <a:r>
              <a:rPr lang="fa-IR" sz="2800" kern="0" dirty="0"/>
              <a:t>، سپس شبکه بار به عنوان شبکه مکمل کانال </a:t>
            </a:r>
            <a:r>
              <a:rPr lang="en-US" sz="2800" kern="0" dirty="0"/>
              <a:t>p</a:t>
            </a:r>
            <a:r>
              <a:rPr lang="fa-IR" sz="2800" kern="0" dirty="0"/>
              <a:t> ایجاد</a:t>
            </a:r>
            <a:r>
              <a:rPr lang="en-US" sz="2800" kern="0" dirty="0"/>
              <a:t> </a:t>
            </a:r>
            <a:r>
              <a:rPr lang="fa-IR" sz="2800" kern="0" dirty="0"/>
              <a:t> می شود</a:t>
            </a:r>
          </a:p>
        </p:txBody>
      </p:sp>
    </p:spTree>
    <p:extLst>
      <p:ext uri="{BB962C8B-B14F-4D97-AF65-F5344CB8AC3E}">
        <p14:creationId xmlns:p14="http://schemas.microsoft.com/office/powerpoint/2010/main" val="778517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3379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172200" cy="609600"/>
          </a:xfrm>
          <a:effectLst>
            <a:outerShdw dist="17961" dir="18900000" algn="ctr" rotWithShape="0">
              <a:schemeClr val="tx1"/>
            </a:outerShdw>
          </a:effectLst>
        </p:spPr>
        <p:txBody>
          <a:bodyPr lIns="92075" tIns="46038" rIns="92075" bIns="46038"/>
          <a:lstStyle/>
          <a:p>
            <a:pPr algn="ctr" rtl="1"/>
            <a:r>
              <a:rPr lang="fa-IR" sz="2800" b="1"/>
              <a:t>طراحي گيت های </a:t>
            </a:r>
            <a:r>
              <a:rPr lang="en-US" sz="2800" b="1"/>
              <a:t>CMOS</a:t>
            </a:r>
            <a:endParaRPr lang="en-US" sz="280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52563"/>
            <a:ext cx="8382000" cy="4491037"/>
          </a:xfrm>
          <a:noFill/>
        </p:spPr>
        <p:txBody>
          <a:bodyPr lIns="92075" tIns="46038" rIns="92075" bIns="46038"/>
          <a:lstStyle/>
          <a:p>
            <a:pPr marL="0" indent="0" algn="r" rtl="1">
              <a:buNone/>
            </a:pPr>
            <a:r>
              <a:rPr lang="fa-IR" sz="2400" dirty="0"/>
              <a:t>مثالی از منطق </a:t>
            </a:r>
            <a:r>
              <a:rPr lang="en-US" sz="2400" dirty="0"/>
              <a:t>CMOS</a:t>
            </a:r>
            <a:r>
              <a:rPr lang="fa-IR" sz="2400" dirty="0"/>
              <a:t> نسبتاً پیچیده، مدار یک تمام جمع کننده است</a:t>
            </a:r>
            <a:endParaRPr lang="en-US" sz="2400" dirty="0"/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391692-283A-457A-A86D-FB7D7EE4293C}" type="slidenum">
              <a:rPr lang="en-US" altLang="en-US" sz="1200" smtClean="0">
                <a:latin typeface="Garamond" panose="020204040303010108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3379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89" b="13704"/>
          <a:stretch>
            <a:fillRect/>
          </a:stretch>
        </p:blipFill>
        <p:spPr bwMode="auto">
          <a:xfrm>
            <a:off x="533400" y="22098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 b="1897"/>
          <a:stretch>
            <a:fillRect/>
          </a:stretch>
        </p:blipFill>
        <p:spPr bwMode="auto">
          <a:xfrm>
            <a:off x="685800" y="2590800"/>
            <a:ext cx="3657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3200"/>
            <a:ext cx="4094163" cy="311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172200" cy="609600"/>
          </a:xfrm>
          <a:effectLst>
            <a:outerShdw dist="17961" dir="18900000" algn="ctr" rotWithShape="0">
              <a:schemeClr val="tx1"/>
            </a:outerShdw>
          </a:effectLst>
        </p:spPr>
        <p:txBody>
          <a:bodyPr lIns="92075" tIns="46038" rIns="92075" bIns="46038"/>
          <a:lstStyle/>
          <a:p>
            <a:pPr algn="ctr" rtl="1"/>
            <a:r>
              <a:rPr lang="fa-IR" sz="2800" b="1"/>
              <a:t>طراحي گيت های </a:t>
            </a:r>
            <a:r>
              <a:rPr lang="en-US" sz="2800" b="1"/>
              <a:t>CMOS</a:t>
            </a:r>
            <a:endParaRPr lang="en-US" sz="2800"/>
          </a:p>
        </p:txBody>
      </p:sp>
      <p:sp>
        <p:nvSpPr>
          <p:cNvPr id="358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2336EB-E099-4166-BA30-DF6E0339C8E9}" type="slidenum">
              <a:rPr lang="en-US" altLang="en-US" sz="1200" smtClean="0">
                <a:latin typeface="Garamond" panose="020204040303010108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3584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3200"/>
            <a:ext cx="4094163" cy="311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38385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>
          <a:xfrm>
            <a:off x="4419600" y="2362200"/>
            <a:ext cx="3124200" cy="1905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Curved Up Arrow 12"/>
          <p:cNvSpPr/>
          <p:nvPr/>
        </p:nvSpPr>
        <p:spPr>
          <a:xfrm rot="11026617">
            <a:off x="2971800" y="1752600"/>
            <a:ext cx="1828800" cy="685800"/>
          </a:xfrm>
          <a:prstGeom prst="curved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81000"/>
            <a:ext cx="3810000" cy="609600"/>
          </a:xfrm>
          <a:effectLst>
            <a:outerShdw dist="17961" dir="18900000" algn="ctr" rotWithShape="0">
              <a:schemeClr val="tx1"/>
            </a:outerShdw>
          </a:effectLst>
        </p:spPr>
        <p:txBody>
          <a:bodyPr lIns="92075" tIns="46038" rIns="92075" bIns="46038"/>
          <a:lstStyle/>
          <a:p>
            <a:pPr algn="ctr" rtl="1"/>
            <a:r>
              <a:rPr lang="ar-SA" sz="2800" b="1"/>
              <a:t>معکوس کننده </a:t>
            </a:r>
            <a:r>
              <a:rPr lang="en-US" sz="2800" b="1"/>
              <a:t>CMOS </a:t>
            </a:r>
            <a:endParaRPr lang="en-US" sz="280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52563"/>
            <a:ext cx="7556500" cy="4491037"/>
          </a:xfrm>
          <a:noFill/>
        </p:spPr>
        <p:txBody>
          <a:bodyPr lIns="92075" tIns="46038" rIns="92075" bIns="46038"/>
          <a:lstStyle/>
          <a:p>
            <a:pPr algn="r" rtl="1"/>
            <a:r>
              <a:rPr lang="ar-SA" sz="2000" dirty="0"/>
              <a:t>ترانزيستور کانال </a:t>
            </a:r>
            <a:r>
              <a:rPr lang="en-US" sz="2000" dirty="0"/>
              <a:t>p</a:t>
            </a:r>
            <a:r>
              <a:rPr lang="fa-IR" sz="2000" dirty="0"/>
              <a:t> عريض تر از ترانزيستور کانال </a:t>
            </a:r>
            <a:r>
              <a:rPr lang="en-US" sz="2000" dirty="0"/>
              <a:t>n</a:t>
            </a:r>
            <a:r>
              <a:rPr lang="fa-IR" sz="2000" dirty="0"/>
              <a:t> است. البته الزامی نيست ولی </a:t>
            </a:r>
            <a:r>
              <a:rPr lang="ar-SA" sz="2000" dirty="0"/>
              <a:t>تا حدودي اختلاف قابلیت تحرک ترانزيستور کانال </a:t>
            </a:r>
            <a:r>
              <a:rPr lang="en-US" sz="2000" dirty="0"/>
              <a:t>n</a:t>
            </a:r>
            <a:r>
              <a:rPr lang="fa-IR" sz="2000" dirty="0"/>
              <a:t> و کانال </a:t>
            </a:r>
            <a:r>
              <a:rPr lang="en-US" sz="2000" dirty="0"/>
              <a:t>p</a:t>
            </a:r>
            <a:r>
              <a:rPr lang="fa-IR" sz="2000" dirty="0"/>
              <a:t> را جبران مي کند</a:t>
            </a:r>
            <a:r>
              <a:rPr lang="en-US" sz="2000" dirty="0"/>
              <a:t>. </a:t>
            </a:r>
            <a:endParaRPr lang="fa-IR" sz="2000" dirty="0"/>
          </a:p>
          <a:p>
            <a:pPr algn="r" rtl="1"/>
            <a:r>
              <a:rPr lang="fa-IR" sz="2000" dirty="0"/>
              <a:t>قابلیت تحرک مؤثر ترانزيستورهاي کانال </a:t>
            </a:r>
            <a:r>
              <a:rPr lang="en-US" sz="2000" dirty="0"/>
              <a:t>n</a:t>
            </a:r>
            <a:r>
              <a:rPr lang="fa-IR" sz="2000" dirty="0"/>
              <a:t> دو الی چهار برابر ترانزيستورهاي کانال </a:t>
            </a:r>
            <a:r>
              <a:rPr lang="en-US" sz="2000" dirty="0"/>
              <a:t>p</a:t>
            </a:r>
            <a:r>
              <a:rPr lang="fa-IR" sz="2000" dirty="0"/>
              <a:t> است. </a:t>
            </a:r>
            <a:r>
              <a:rPr lang="ar-SA" sz="2000" dirty="0"/>
              <a:t>با عريض تر کردن ترانزیستورهای</a:t>
            </a:r>
            <a:r>
              <a:rPr lang="fa-IR" sz="2000" dirty="0"/>
              <a:t> کانال </a:t>
            </a:r>
            <a:r>
              <a:rPr lang="en-US" sz="2000" dirty="0"/>
              <a:t> p</a:t>
            </a:r>
            <a:r>
              <a:rPr lang="fa-IR" sz="2000" dirty="0"/>
              <a:t>به نسبتي برابر با عکس نسبت </a:t>
            </a:r>
            <a:r>
              <a:rPr lang="ar-SA" sz="2000" dirty="0"/>
              <a:t>قابلیت تحرک </a:t>
            </a:r>
            <a:r>
              <a:rPr lang="fa-IR" sz="2000" dirty="0"/>
              <a:t>متناظر، ولتاژ آستانه گيت نزديک به </a:t>
            </a:r>
            <a:r>
              <a:rPr lang="en-US" sz="2000" dirty="0"/>
              <a:t>V</a:t>
            </a:r>
            <a:r>
              <a:rPr lang="en-US" sz="2000" baseline="-25000" dirty="0"/>
              <a:t>DD</a:t>
            </a:r>
            <a:r>
              <a:rPr lang="en-US" sz="2000" dirty="0"/>
              <a:t>/2</a:t>
            </a:r>
            <a:r>
              <a:rPr lang="fa-IR" sz="2000" dirty="0"/>
              <a:t> و زمانهاي صعود و نزول تقریباً مساوی خواهد شد</a:t>
            </a:r>
          </a:p>
          <a:p>
            <a:pPr algn="r" rtl="1"/>
            <a:endParaRPr lang="fa-IR" sz="2000" dirty="0"/>
          </a:p>
          <a:p>
            <a:pPr algn="r" rtl="1"/>
            <a:r>
              <a:rPr lang="ar-SA" sz="2000" dirty="0"/>
              <a:t>در نظر گرفتن عرض مساوی برای </a:t>
            </a:r>
            <a:r>
              <a:rPr lang="fa-IR" sz="2000" dirty="0"/>
              <a:t>دو </a:t>
            </a:r>
            <a:r>
              <a:rPr lang="ar-SA" sz="2000" dirty="0"/>
              <a:t>ترانزیستور </a:t>
            </a:r>
            <a:endParaRPr lang="fa-IR" sz="2000" dirty="0"/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2000" dirty="0"/>
              <a:t>	از نظر مساحت مقرون به صرفه است و به کم کردن</a:t>
            </a:r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2000" dirty="0"/>
              <a:t>	بار خازنی گيت هاي قبلي کمک مي کند</a:t>
            </a:r>
            <a:r>
              <a:rPr lang="ar-SA" sz="2000" dirty="0"/>
              <a:t>.</a:t>
            </a:r>
            <a:endParaRPr lang="fa-IR" sz="2000" dirty="0"/>
          </a:p>
          <a:p>
            <a:pPr algn="r" rtl="1"/>
            <a:r>
              <a:rPr lang="fa-IR" sz="2000" dirty="0"/>
              <a:t>صرف نظر از اندازه، گیت درست عمل خواهد کرد</a:t>
            </a:r>
          </a:p>
          <a:p>
            <a:pPr algn="r" rtl="1">
              <a:buFont typeface="Wingdings" panose="05000000000000000000" pitchFamily="2" charset="2"/>
              <a:buNone/>
            </a:pPr>
            <a:r>
              <a:rPr lang="en-US" sz="2000" dirty="0"/>
              <a:t>(</a:t>
            </a:r>
            <a:r>
              <a:rPr lang="en-US" sz="2000" dirty="0" err="1"/>
              <a:t>ratioless</a:t>
            </a:r>
            <a:r>
              <a:rPr lang="en-US" sz="2000" dirty="0"/>
              <a:t>) </a:t>
            </a:r>
            <a:endParaRPr lang="fa-IR" sz="2000" dirty="0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D7A34D-3B4C-4E55-9DCA-9121F2BC0997}" type="slidenum">
              <a:rPr lang="en-US" altLang="en-US" sz="1200" smtClean="0">
                <a:latin typeface="Garamond" panose="020204040303010108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52788"/>
            <a:ext cx="2524125" cy="32194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172200" cy="609600"/>
          </a:xfrm>
          <a:effectLst>
            <a:outerShdw dist="17961" dir="18900000" algn="ctr" rotWithShape="0">
              <a:schemeClr val="tx1"/>
            </a:outerShdw>
          </a:effectLst>
        </p:spPr>
        <p:txBody>
          <a:bodyPr lIns="92075" tIns="46038" rIns="92075" bIns="46038"/>
          <a:lstStyle/>
          <a:p>
            <a:pPr algn="ctr" rtl="1"/>
            <a:r>
              <a:rPr lang="fa-IR" sz="2800" b="1"/>
              <a:t>طراحي گيت های </a:t>
            </a:r>
            <a:r>
              <a:rPr lang="en-US" sz="2800" b="1"/>
              <a:t>CMOS</a:t>
            </a:r>
            <a:endParaRPr lang="en-US" sz="280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52563"/>
            <a:ext cx="7556500" cy="4491037"/>
          </a:xfrm>
          <a:noFill/>
        </p:spPr>
        <p:txBody>
          <a:bodyPr lIns="92075" tIns="46038" rIns="92075" bIns="46038"/>
          <a:lstStyle/>
          <a:p>
            <a:pPr marL="0" indent="0" algn="r" rtl="1">
              <a:buNone/>
            </a:pPr>
            <a:r>
              <a:rPr lang="fa-IR" sz="2000" dirty="0"/>
              <a:t>سپس شبکه کانال </a:t>
            </a:r>
            <a:r>
              <a:rPr lang="en-US" sz="2000" dirty="0"/>
              <a:t>p</a:t>
            </a:r>
            <a:r>
              <a:rPr lang="fa-IR" sz="2000" dirty="0"/>
              <a:t> مکمل شبکه کانال </a:t>
            </a:r>
            <a:r>
              <a:rPr lang="en-US" sz="2000" dirty="0"/>
              <a:t>n</a:t>
            </a:r>
            <a:r>
              <a:rPr lang="fa-IR" sz="2000" dirty="0"/>
              <a:t> طراحی می شود:</a:t>
            </a:r>
            <a:endParaRPr lang="en-US" sz="2000" dirty="0"/>
          </a:p>
        </p:txBody>
      </p:sp>
      <p:sp>
        <p:nvSpPr>
          <p:cNvPr id="378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7F4848-EA36-4521-9193-849B5A7D4474}" type="slidenum">
              <a:rPr lang="en-US" altLang="en-US" sz="1200" smtClean="0">
                <a:latin typeface="Garamond" panose="020204040303010108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38385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33600"/>
            <a:ext cx="3240088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648200"/>
            <a:ext cx="3632200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Bent Arrow 14"/>
          <p:cNvSpPr/>
          <p:nvPr/>
        </p:nvSpPr>
        <p:spPr>
          <a:xfrm rot="10800000">
            <a:off x="6096000" y="5105400"/>
            <a:ext cx="1219200" cy="91440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9800" y="5181600"/>
            <a:ext cx="1295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a-IR" dirty="0">
                <a:latin typeface="Arial" charset="0"/>
                <a:cs typeface="+mn-cs"/>
              </a:rPr>
              <a:t>پیشنهاد بهتر</a:t>
            </a:r>
            <a:endParaRPr lang="en-US" dirty="0">
              <a:latin typeface="Arial" charset="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172200" cy="609600"/>
          </a:xfrm>
          <a:effectLst>
            <a:outerShdw dist="17961" dir="18900000" algn="ctr" rotWithShape="0">
              <a:schemeClr val="tx1"/>
            </a:outerShdw>
          </a:effectLst>
        </p:spPr>
        <p:txBody>
          <a:bodyPr lIns="92075" tIns="46038" rIns="92075" bIns="46038"/>
          <a:lstStyle/>
          <a:p>
            <a:pPr algn="ctr" rtl="1"/>
            <a:r>
              <a:rPr lang="fa-IR" sz="2800" b="1"/>
              <a:t>طراحي گيت های </a:t>
            </a:r>
            <a:r>
              <a:rPr lang="en-US" sz="2800" b="1"/>
              <a:t>CMOS</a:t>
            </a:r>
            <a:endParaRPr lang="en-US" sz="280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55074"/>
            <a:ext cx="7556500" cy="4491037"/>
          </a:xfrm>
          <a:noFill/>
        </p:spPr>
        <p:txBody>
          <a:bodyPr lIns="92075" tIns="46038" rIns="92075" bIns="46038"/>
          <a:lstStyle/>
          <a:p>
            <a:pPr marL="0" indent="0" algn="r" rtl="1">
              <a:buNone/>
            </a:pPr>
            <a:r>
              <a:rPr lang="fa-IR" sz="2400"/>
              <a:t>یک پیاده سازی </a:t>
            </a:r>
            <a:r>
              <a:rPr lang="en-US" sz="2400"/>
              <a:t>CMOS</a:t>
            </a:r>
            <a:r>
              <a:rPr lang="fa-IR" sz="2400"/>
              <a:t> از تابع تمام جمع کننده</a:t>
            </a:r>
            <a:endParaRPr lang="en-US" sz="2400"/>
          </a:p>
        </p:txBody>
      </p:sp>
      <p:sp>
        <p:nvSpPr>
          <p:cNvPr id="3994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4A7C39-9E73-437B-9B11-753677ED6A1A}" type="slidenum">
              <a:rPr lang="en-US" altLang="en-US" sz="1200" smtClean="0">
                <a:latin typeface="Garamond" panose="020204040303010108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3994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543800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33650"/>
            <a:ext cx="7543800" cy="3943350"/>
          </a:xfrm>
          <a:prstGeom prst="rect">
            <a:avLst/>
          </a:prstGeom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172200" cy="609600"/>
          </a:xfrm>
          <a:effectLst>
            <a:outerShdw dist="17961" dir="18900000" algn="ctr" rotWithShape="0">
              <a:schemeClr val="tx1"/>
            </a:outerShdw>
          </a:effectLst>
        </p:spPr>
        <p:txBody>
          <a:bodyPr lIns="92075" tIns="46038" rIns="92075" bIns="46038"/>
          <a:lstStyle/>
          <a:p>
            <a:pPr algn="ctr" rtl="1"/>
            <a:r>
              <a:rPr lang="fa-IR" sz="2800" b="1"/>
              <a:t>طراحي گيت های </a:t>
            </a:r>
            <a:r>
              <a:rPr lang="en-US" sz="2800" b="1"/>
              <a:t>CMOS</a:t>
            </a:r>
            <a:endParaRPr lang="en-US" sz="280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39825"/>
            <a:ext cx="8458200" cy="4491037"/>
          </a:xfrm>
          <a:noFill/>
        </p:spPr>
        <p:txBody>
          <a:bodyPr lIns="92075" tIns="46038" rIns="92075" bIns="46038"/>
          <a:lstStyle/>
          <a:p>
            <a:pPr marL="0" indent="0" algn="r" rtl="1">
              <a:buNone/>
            </a:pPr>
            <a:r>
              <a:rPr lang="fa-IR" sz="2400" dirty="0"/>
              <a:t>در طراحی </a:t>
            </a:r>
            <a:r>
              <a:rPr lang="en-US" sz="2400" dirty="0"/>
              <a:t>CMOS</a:t>
            </a:r>
            <a:r>
              <a:rPr lang="fa-IR" sz="2400" dirty="0"/>
              <a:t> سنتی، گیت های </a:t>
            </a:r>
            <a:r>
              <a:rPr lang="en-US" sz="2400" dirty="0" err="1"/>
              <a:t>nand</a:t>
            </a:r>
            <a:r>
              <a:rPr lang="fa-IR" sz="2400" dirty="0"/>
              <a:t> نسبت به گیت های </a:t>
            </a:r>
            <a:r>
              <a:rPr lang="en-US" sz="2400" dirty="0"/>
              <a:t>nor</a:t>
            </a:r>
            <a:r>
              <a:rPr lang="fa-IR" sz="2400" dirty="0"/>
              <a:t> ارجح هستند چرا؟</a:t>
            </a:r>
          </a:p>
          <a:p>
            <a:pPr marL="0" indent="0" algn="r" rtl="1">
              <a:buNone/>
            </a:pPr>
            <a:r>
              <a:rPr lang="fa-IR" sz="2400" dirty="0"/>
              <a:t> </a:t>
            </a:r>
            <a:r>
              <a:rPr lang="fa-IR" sz="2400" dirty="0">
                <a:solidFill>
                  <a:srgbClr val="FF0000"/>
                </a:solidFill>
              </a:rPr>
              <a:t>(ترانزیستور ها در </a:t>
            </a:r>
            <a:r>
              <a:rPr lang="en-US" sz="2400" dirty="0" err="1">
                <a:solidFill>
                  <a:srgbClr val="FF0000"/>
                </a:solidFill>
              </a:rPr>
              <a:t>nand</a:t>
            </a:r>
            <a:r>
              <a:rPr lang="fa-IR" sz="2400" dirty="0">
                <a:solidFill>
                  <a:srgbClr val="FF0000"/>
                </a:solidFill>
              </a:rPr>
              <a:t> تقریبا هم اندازه هستند)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9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9CAA3F-B875-47B7-BB38-36BCBE439283}" type="slidenum">
              <a:rPr lang="en-US" altLang="en-US" sz="1200" smtClean="0">
                <a:latin typeface="Garamond" panose="020204040303010108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3012"/>
            <a:ext cx="7620000" cy="402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5410200" cy="609600"/>
          </a:xfrm>
          <a:effectLst>
            <a:outerShdw dist="17961" dir="18900000" algn="ctr" rotWithShape="0">
              <a:schemeClr val="tx1"/>
            </a:outerShdw>
          </a:effectLst>
        </p:spPr>
        <p:txBody>
          <a:bodyPr lIns="92075" tIns="46038" rIns="92075" bIns="46038"/>
          <a:lstStyle/>
          <a:p>
            <a:pPr algn="ctr" rtl="1"/>
            <a:r>
              <a:rPr lang="fa-IR" sz="2800" b="1" dirty="0"/>
              <a:t>ولتاژ آستانه</a:t>
            </a:r>
            <a:r>
              <a:rPr lang="en-US" sz="2800" b="1" dirty="0" err="1"/>
              <a:t>Vth</a:t>
            </a:r>
            <a:r>
              <a:rPr lang="en-US" sz="2800" b="1" dirty="0"/>
              <a:t> </a:t>
            </a:r>
            <a:r>
              <a:rPr lang="fa-IR" sz="2800" b="1" dirty="0"/>
              <a:t>  </a:t>
            </a:r>
            <a:r>
              <a:rPr lang="ar-SA" sz="2800" b="1" dirty="0"/>
              <a:t>معکوس کننده </a:t>
            </a:r>
            <a:r>
              <a:rPr lang="en-US" sz="2800" b="1" dirty="0"/>
              <a:t>CMOS </a:t>
            </a:r>
            <a:endParaRPr lang="en-US" sz="2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969963"/>
            <a:ext cx="7556500" cy="4489450"/>
          </a:xfrm>
          <a:noFill/>
        </p:spPr>
        <p:txBody>
          <a:bodyPr lIns="92075" tIns="46038" rIns="92075" bIns="46038"/>
          <a:lstStyle/>
          <a:p>
            <a:pPr algn="r" rtl="1"/>
            <a:r>
              <a:rPr lang="fa-IR" sz="2000" dirty="0"/>
              <a:t>در </a:t>
            </a:r>
            <a:r>
              <a:rPr lang="en-US" sz="2000" dirty="0" err="1"/>
              <a:t>V</a:t>
            </a:r>
            <a:r>
              <a:rPr lang="en-US" sz="2000" baseline="-25000" dirty="0" err="1"/>
              <a:t>th</a:t>
            </a:r>
            <a:r>
              <a:rPr lang="fa-IR" sz="2000" dirty="0"/>
              <a:t> مي دانيم که هر دو ترانزيستور در ناحيه اشباع قرار دارند، چراکه در ولتاژ آستانه، </a:t>
            </a:r>
            <a:r>
              <a:rPr lang="en-US" sz="2000" dirty="0"/>
              <a:t>Vin</a:t>
            </a:r>
            <a:r>
              <a:rPr lang="fa-IR" sz="2000" dirty="0"/>
              <a:t> و </a:t>
            </a:r>
            <a:r>
              <a:rPr lang="en-US" sz="2000" dirty="0" err="1"/>
              <a:t>Vout</a:t>
            </a:r>
            <a:r>
              <a:rPr lang="fa-IR" sz="2000" dirty="0"/>
              <a:t> با هم برابرند و بنابراين ولتاژ درين – گيت هر دو ترانزيستور صفر است</a:t>
            </a:r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2000" dirty="0"/>
              <a:t>	از آنجا که هر دو ترانزيستور از نوع افزايشي هستند، بنابراين بايد در ناحيه اشباع باشند. لذا داريم:</a:t>
            </a:r>
          </a:p>
          <a:p>
            <a:pPr algn="r" rtl="1">
              <a:buFont typeface="Wingdings" panose="05000000000000000000" pitchFamily="2" charset="2"/>
              <a:buNone/>
            </a:pPr>
            <a:endParaRPr lang="fa-IR" sz="2000" dirty="0"/>
          </a:p>
          <a:p>
            <a:pPr algn="r" rtl="1">
              <a:buFont typeface="Wingdings" panose="05000000000000000000" pitchFamily="2" charset="2"/>
              <a:buNone/>
            </a:pPr>
            <a:endParaRPr lang="fa-IR" sz="2000" dirty="0"/>
          </a:p>
          <a:p>
            <a:pPr algn="r" rtl="1">
              <a:buFont typeface="Wingdings" panose="05000000000000000000" pitchFamily="2" charset="2"/>
              <a:buNone/>
            </a:pPr>
            <a:endParaRPr lang="fa-IR" sz="2000" dirty="0"/>
          </a:p>
          <a:p>
            <a:pPr algn="r" rtl="1">
              <a:buFont typeface="Wingdings" panose="05000000000000000000" pitchFamily="2" charset="2"/>
              <a:buNone/>
            </a:pPr>
            <a:endParaRPr lang="fa-IR" sz="2000" dirty="0"/>
          </a:p>
          <a:p>
            <a:pPr algn="r" rtl="1">
              <a:buFont typeface="Wingdings" panose="05000000000000000000" pitchFamily="2" charset="2"/>
              <a:buNone/>
            </a:pPr>
            <a:endParaRPr lang="fa-IR" sz="2000" dirty="0"/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2000" dirty="0"/>
              <a:t>توجه: </a:t>
            </a:r>
            <a:r>
              <a:rPr lang="en-US" sz="2000" dirty="0" err="1"/>
              <a:t>V</a:t>
            </a:r>
            <a:r>
              <a:rPr lang="en-US" sz="2000" baseline="-25000" dirty="0" err="1"/>
              <a:t>tp</a:t>
            </a:r>
            <a:r>
              <a:rPr lang="fa-IR" sz="2000" dirty="0"/>
              <a:t> منفي است </a:t>
            </a:r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2000" dirty="0"/>
              <a:t>با برابر قرار دادن معادله های بالا به رابطه زیر می رسیم:</a:t>
            </a:r>
            <a:endParaRPr lang="en-US" sz="2000" dirty="0"/>
          </a:p>
          <a:p>
            <a:pPr algn="r" rtl="1"/>
            <a:endParaRPr lang="en-US" sz="2000" dirty="0"/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21"/>
          <a:stretch>
            <a:fillRect/>
          </a:stretch>
        </p:blipFill>
        <p:spPr bwMode="auto">
          <a:xfrm>
            <a:off x="4190999" y="2416175"/>
            <a:ext cx="3706073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89"/>
          <a:stretch>
            <a:fillRect/>
          </a:stretch>
        </p:blipFill>
        <p:spPr bwMode="auto">
          <a:xfrm>
            <a:off x="4191000" y="3200399"/>
            <a:ext cx="3789794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67"/>
          <a:stretch>
            <a:fillRect/>
          </a:stretch>
        </p:blipFill>
        <p:spPr bwMode="auto">
          <a:xfrm>
            <a:off x="3810000" y="4995863"/>
            <a:ext cx="4491986" cy="1247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07E0FA-A6CB-469E-AB79-983C523CE7D6}" type="slidenum">
              <a:rPr lang="en-US" altLang="en-US" sz="1200" smtClean="0">
                <a:latin typeface="Garamond" panose="020204040303010108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199" y="2229726"/>
            <a:ext cx="2852022" cy="363767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5410200" cy="609600"/>
          </a:xfrm>
          <a:effectLst>
            <a:outerShdw dist="17961" dir="18900000" algn="ctr" rotWithShape="0">
              <a:schemeClr val="tx1"/>
            </a:outerShdw>
          </a:effectLst>
        </p:spPr>
        <p:txBody>
          <a:bodyPr lIns="92075" tIns="46038" rIns="92075" bIns="46038"/>
          <a:lstStyle/>
          <a:p>
            <a:pPr algn="ctr" rtl="1"/>
            <a:r>
              <a:rPr lang="fa-IR" sz="2800" b="1"/>
              <a:t>ولتاژ آستانه  </a:t>
            </a:r>
            <a:r>
              <a:rPr lang="ar-SA" sz="2800" b="1"/>
              <a:t>معکوس کننده </a:t>
            </a:r>
            <a:r>
              <a:rPr lang="en-US" sz="2800" b="1"/>
              <a:t>CMOS </a:t>
            </a:r>
            <a:endParaRPr lang="en-US" sz="280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6488"/>
            <a:ext cx="8458200" cy="4491037"/>
          </a:xfrm>
          <a:noFill/>
        </p:spPr>
        <p:txBody>
          <a:bodyPr lIns="92075" tIns="46038" rIns="92075" bIns="46038"/>
          <a:lstStyle/>
          <a:p>
            <a:pPr marL="0" indent="0" algn="r" rtl="1">
              <a:buNone/>
            </a:pPr>
            <a:r>
              <a:rPr lang="fa-IR" sz="2000" dirty="0"/>
              <a:t>مثال: با فرض اطلاعات زیر ولتاژ آستانه معکوس کننده را بيابيد.</a:t>
            </a:r>
          </a:p>
          <a:p>
            <a:pPr marL="0" indent="0" algn="r" rtl="1">
              <a:buNone/>
            </a:pPr>
            <a:endParaRPr lang="fa-IR" sz="2000" dirty="0"/>
          </a:p>
          <a:p>
            <a:pPr marL="0" indent="0" algn="r" rtl="1">
              <a:buNone/>
            </a:pPr>
            <a:endParaRPr lang="fa-IR" sz="2000" dirty="0"/>
          </a:p>
          <a:p>
            <a:pPr marL="0" indent="0" algn="r" rtl="1">
              <a:buNone/>
            </a:pPr>
            <a:endParaRPr lang="fa-IR" sz="2000" dirty="0"/>
          </a:p>
          <a:p>
            <a:pPr marL="0" indent="0" algn="r" rtl="1">
              <a:buNone/>
            </a:pPr>
            <a:r>
              <a:rPr lang="fa-IR" sz="2000" dirty="0"/>
              <a:t>پاسخ:</a:t>
            </a:r>
          </a:p>
          <a:p>
            <a:pPr marL="0" indent="0" algn="r" rtl="1">
              <a:buNone/>
            </a:pPr>
            <a:endParaRPr lang="fa-IR" sz="2000" dirty="0"/>
          </a:p>
          <a:p>
            <a:pPr marL="0" indent="0" algn="r" rtl="1">
              <a:buNone/>
            </a:pPr>
            <a:r>
              <a:rPr lang="fa-IR" sz="2000" dirty="0"/>
              <a:t>ولتاژ آستانه بدست آمده از اسپايس </a:t>
            </a:r>
            <a:r>
              <a:rPr lang="en-US" sz="2000" dirty="0"/>
              <a:t>1.45 v</a:t>
            </a:r>
            <a:r>
              <a:rPr lang="fa-IR" sz="2000" dirty="0"/>
              <a:t> است </a:t>
            </a:r>
          </a:p>
          <a:p>
            <a:pPr algn="r" rtl="1"/>
            <a:endParaRPr lang="fa-IR" sz="2000" dirty="0"/>
          </a:p>
          <a:p>
            <a:pPr algn="r" rtl="1"/>
            <a:r>
              <a:rPr lang="fa-IR" sz="2000" dirty="0"/>
              <a:t>از آنجا که براي گيت هاي </a:t>
            </a:r>
            <a:r>
              <a:rPr lang="en-US" sz="2000" dirty="0"/>
              <a:t>CMOS</a:t>
            </a:r>
            <a:r>
              <a:rPr lang="fa-IR" sz="2000" dirty="0"/>
              <a:t> داريم </a:t>
            </a:r>
            <a:r>
              <a:rPr lang="en-US" sz="2000" dirty="0"/>
              <a:t>V</a:t>
            </a:r>
            <a:r>
              <a:rPr lang="en-US" sz="2000" baseline="-25000" dirty="0"/>
              <a:t>OL</a:t>
            </a:r>
            <a:r>
              <a:rPr lang="en-US" sz="2000" dirty="0"/>
              <a:t>=0v</a:t>
            </a:r>
            <a:r>
              <a:rPr lang="fa-IR" sz="2000" dirty="0"/>
              <a:t> و </a:t>
            </a:r>
            <a:r>
              <a:rPr lang="en-US" sz="2000" dirty="0"/>
              <a:t>V</a:t>
            </a:r>
            <a:r>
              <a:rPr lang="en-US" sz="2000" baseline="-25000" dirty="0"/>
              <a:t>OH</a:t>
            </a:r>
            <a:r>
              <a:rPr lang="en-US" sz="2000" dirty="0"/>
              <a:t>=3.3v</a:t>
            </a:r>
            <a:r>
              <a:rPr lang="fa-IR" sz="2000" dirty="0"/>
              <a:t> بنابراين حاشيه هاي نويز </a:t>
            </a:r>
            <a:r>
              <a:rPr lang="en-US" sz="2000" dirty="0"/>
              <a:t>N</a:t>
            </a:r>
            <a:r>
              <a:rPr lang="en-US" sz="2000" baseline="-25000" dirty="0"/>
              <a:t>ML</a:t>
            </a:r>
            <a:r>
              <a:rPr lang="en-US" sz="2000" dirty="0"/>
              <a:t>=1/45v</a:t>
            </a:r>
            <a:r>
              <a:rPr lang="fa-IR" sz="2000" dirty="0"/>
              <a:t> و </a:t>
            </a:r>
            <a:r>
              <a:rPr lang="en-US" sz="2000" dirty="0"/>
              <a:t>N</a:t>
            </a:r>
            <a:r>
              <a:rPr lang="en-US" sz="2000" baseline="-25000" dirty="0"/>
              <a:t>MH</a:t>
            </a:r>
            <a:r>
              <a:rPr lang="en-US" sz="2000" dirty="0"/>
              <a:t>=1.85v</a:t>
            </a:r>
            <a:r>
              <a:rPr lang="fa-IR" sz="2000" dirty="0"/>
              <a:t> را براي تراشه با ابعاد مورد نظر مي دهد. </a:t>
            </a:r>
          </a:p>
          <a:p>
            <a:pPr algn="r" rtl="1"/>
            <a:endParaRPr lang="fa-IR" sz="2000" dirty="0"/>
          </a:p>
          <a:p>
            <a:pPr algn="r" rtl="1"/>
            <a:r>
              <a:rPr lang="fa-IR" sz="2000" dirty="0"/>
              <a:t>اگر مقدار </a:t>
            </a:r>
            <a:r>
              <a:rPr lang="en-US" sz="2000" dirty="0"/>
              <a:t>(W/L)</a:t>
            </a:r>
            <a:r>
              <a:rPr lang="en-US" sz="2000" baseline="-25000" dirty="0"/>
              <a:t>2</a:t>
            </a:r>
            <a:r>
              <a:rPr lang="en-US" sz="2000" dirty="0"/>
              <a:t>=(W/L)</a:t>
            </a:r>
            <a:r>
              <a:rPr lang="en-US" sz="2000" baseline="-25000" dirty="0"/>
              <a:t>1</a:t>
            </a:r>
            <a:r>
              <a:rPr lang="fa-IR" sz="2000" dirty="0"/>
              <a:t> انتخاب مي کرديم، به ازاء همان پارامترها </a:t>
            </a:r>
            <a:r>
              <a:rPr lang="en-US" sz="2000" dirty="0" err="1"/>
              <a:t>V</a:t>
            </a:r>
            <a:r>
              <a:rPr lang="en-US" sz="2000" baseline="-25000" dirty="0" err="1"/>
              <a:t>th</a:t>
            </a:r>
            <a:r>
              <a:rPr lang="en-US" sz="2000" dirty="0"/>
              <a:t>=1.32v</a:t>
            </a:r>
            <a:r>
              <a:rPr lang="fa-IR" sz="2000" dirty="0"/>
              <a:t> بدست مي آمد در حالي که اگر </a:t>
            </a:r>
            <a:r>
              <a:rPr lang="en-US" sz="2000" dirty="0"/>
              <a:t>(W/L)</a:t>
            </a:r>
            <a:r>
              <a:rPr lang="en-US" sz="2000" baseline="-25000" dirty="0"/>
              <a:t>2</a:t>
            </a:r>
            <a:r>
              <a:rPr lang="en-US" sz="2000" dirty="0"/>
              <a:t>=(µn/µp)(W/L)</a:t>
            </a:r>
            <a:r>
              <a:rPr lang="en-US" sz="2000" baseline="-25000" dirty="0"/>
              <a:t>1­</a:t>
            </a:r>
            <a:r>
              <a:rPr lang="en-US" sz="2000" dirty="0"/>
              <a:t> =4.2 (W/L)</a:t>
            </a:r>
            <a:r>
              <a:rPr lang="en-US" sz="2000" baseline="-25000" dirty="0"/>
              <a:t>1 </a:t>
            </a:r>
            <a:r>
              <a:rPr lang="fa-IR" sz="2000" baseline="-25000" dirty="0"/>
              <a:t> </a:t>
            </a:r>
          </a:p>
          <a:p>
            <a:pPr marL="0" indent="0" algn="r" rtl="1">
              <a:buNone/>
            </a:pPr>
            <a:r>
              <a:rPr lang="fa-IR" sz="2000" baseline="-25000" dirty="0"/>
              <a:t>       </a:t>
            </a:r>
            <a:r>
              <a:rPr lang="fa-IR" sz="2000" dirty="0"/>
              <a:t>آنگاه </a:t>
            </a:r>
            <a:r>
              <a:rPr lang="en-US" sz="2000" dirty="0" err="1"/>
              <a:t>V</a:t>
            </a:r>
            <a:r>
              <a:rPr lang="en-US" sz="2000" baseline="-25000" dirty="0" err="1"/>
              <a:t>th</a:t>
            </a:r>
            <a:r>
              <a:rPr lang="en-US" sz="2000" dirty="0"/>
              <a:t>=V</a:t>
            </a:r>
            <a:r>
              <a:rPr lang="en-US" sz="2000" baseline="-25000" dirty="0"/>
              <a:t>DD</a:t>
            </a:r>
            <a:r>
              <a:rPr lang="en-US" sz="2000" dirty="0"/>
              <a:t>/2=1.65v</a:t>
            </a:r>
          </a:p>
        </p:txBody>
      </p:sp>
      <p:pic>
        <p:nvPicPr>
          <p:cNvPr id="922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177213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89"/>
          <a:stretch>
            <a:fillRect/>
          </a:stretch>
        </p:blipFill>
        <p:spPr bwMode="auto">
          <a:xfrm>
            <a:off x="2200275" y="2362200"/>
            <a:ext cx="48863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FAA608-EC5F-480C-89F4-2126C37C7937}" type="slidenum">
              <a:rPr lang="en-US" altLang="en-US" sz="1200" smtClean="0">
                <a:latin typeface="Garamond" panose="020204040303010108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5410200" cy="609600"/>
          </a:xfrm>
          <a:effectLst>
            <a:outerShdw dist="17961" dir="18900000" algn="ctr" rotWithShape="0">
              <a:schemeClr val="tx1"/>
            </a:outerShdw>
          </a:effectLst>
        </p:spPr>
        <p:txBody>
          <a:bodyPr lIns="92075" tIns="46038" rIns="92075" bIns="46038"/>
          <a:lstStyle/>
          <a:p>
            <a:pPr algn="ctr" rtl="1"/>
            <a:r>
              <a:rPr lang="fa-IR" sz="2800" b="1"/>
              <a:t>بهره معکوس کننده در </a:t>
            </a:r>
            <a:r>
              <a:rPr lang="en-US" sz="2800" b="1"/>
              <a:t>V</a:t>
            </a:r>
            <a:r>
              <a:rPr lang="en-US" sz="2800" b="1" baseline="-25000"/>
              <a:t>IN</a:t>
            </a:r>
            <a:r>
              <a:rPr lang="en-US" sz="2800" b="1"/>
              <a:t>=V</a:t>
            </a:r>
            <a:r>
              <a:rPr lang="en-US" sz="2800" b="1" baseline="-25000"/>
              <a:t>TH</a:t>
            </a:r>
            <a:endParaRPr lang="en-US" sz="28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52563"/>
            <a:ext cx="7772400" cy="4491037"/>
          </a:xfrm>
          <a:noFill/>
        </p:spPr>
        <p:txBody>
          <a:bodyPr lIns="92075" tIns="46038" rIns="92075" bIns="46038"/>
          <a:lstStyle/>
          <a:p>
            <a:pPr algn="r" rtl="1"/>
            <a:r>
              <a:rPr lang="fa-IR" sz="2000" dirty="0"/>
              <a:t>دو مدل سيگنال کوچک بصورت موازي براي ترانزيستور ها :</a:t>
            </a:r>
          </a:p>
          <a:p>
            <a:pPr algn="r" rtl="1"/>
            <a:endParaRPr lang="fa-IR" sz="2000" dirty="0"/>
          </a:p>
          <a:p>
            <a:pPr algn="r" rtl="1"/>
            <a:endParaRPr lang="fa-IR" sz="2000" dirty="0"/>
          </a:p>
          <a:p>
            <a:pPr algn="r" rtl="1"/>
            <a:endParaRPr lang="fa-IR" sz="2000" dirty="0"/>
          </a:p>
          <a:p>
            <a:pPr algn="r" rtl="1"/>
            <a:endParaRPr lang="fa-IR" sz="2000" dirty="0"/>
          </a:p>
          <a:p>
            <a:pPr algn="r" rtl="1"/>
            <a:r>
              <a:rPr lang="fa-IR" sz="2000" dirty="0"/>
              <a:t>مدل ساده شده سیگنال کوچک معادل </a:t>
            </a:r>
            <a:endParaRPr lang="en-US" sz="2000" dirty="0"/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41243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25913"/>
            <a:ext cx="4141788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79"/>
          <a:stretch>
            <a:fillRect/>
          </a:stretch>
        </p:blipFill>
        <p:spPr bwMode="auto">
          <a:xfrm>
            <a:off x="1371600" y="5105400"/>
            <a:ext cx="3276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B643B6-4DA0-44DB-9509-32FE78CB8500}" type="slidenum">
              <a:rPr lang="en-US" altLang="en-US" sz="1200" smtClean="0">
                <a:latin typeface="Garamond" panose="020204040303010108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381000"/>
            <a:ext cx="4419600" cy="609600"/>
          </a:xfrm>
          <a:effectLst>
            <a:outerShdw dist="17961" dir="18900000" algn="ctr" rotWithShape="0">
              <a:schemeClr val="tx1"/>
            </a:outerShdw>
          </a:effectLst>
        </p:spPr>
        <p:txBody>
          <a:bodyPr lIns="92075" tIns="46038" rIns="92075" bIns="46038"/>
          <a:lstStyle/>
          <a:p>
            <a:pPr algn="ctr" rtl="1"/>
            <a:r>
              <a:rPr lang="fa-IR" sz="2800" b="1"/>
              <a:t>بهره معکوس کننده در </a:t>
            </a:r>
            <a:r>
              <a:rPr lang="en-US" sz="2800" b="1"/>
              <a:t>V</a:t>
            </a:r>
            <a:r>
              <a:rPr lang="en-US" sz="2800" b="1" baseline="-25000"/>
              <a:t>IN</a:t>
            </a:r>
            <a:r>
              <a:rPr lang="en-US" sz="2800" b="1"/>
              <a:t>=V</a:t>
            </a:r>
            <a:r>
              <a:rPr lang="en-US" sz="2800" b="1" baseline="-25000"/>
              <a:t>TH</a:t>
            </a:r>
            <a:endParaRPr lang="en-US" sz="28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52563"/>
            <a:ext cx="7556500" cy="4491037"/>
          </a:xfrm>
          <a:noFill/>
        </p:spPr>
        <p:txBody>
          <a:bodyPr lIns="92075" tIns="46038" rIns="92075" bIns="46038"/>
          <a:lstStyle/>
          <a:p>
            <a:pPr algn="r" rtl="1"/>
            <a:r>
              <a:rPr lang="fa-IR" sz="2000"/>
              <a:t>مثال:</a:t>
            </a:r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2000"/>
              <a:t>	با استفاده از اطلاعات فوق بهره را بدست آورید:</a:t>
            </a:r>
          </a:p>
          <a:p>
            <a:pPr algn="r" rtl="1"/>
            <a:endParaRPr lang="fa-IR" sz="2000"/>
          </a:p>
          <a:p>
            <a:pPr algn="r" rtl="1"/>
            <a:endParaRPr lang="fa-IR" sz="2000"/>
          </a:p>
          <a:p>
            <a:pPr algn="r" rtl="1"/>
            <a:endParaRPr lang="fa-IR" sz="2000"/>
          </a:p>
          <a:p>
            <a:pPr algn="r" rtl="1"/>
            <a:endParaRPr lang="fa-IR" sz="2000"/>
          </a:p>
          <a:p>
            <a:pPr algn="r" rtl="1"/>
            <a:endParaRPr lang="fa-IR" sz="2000"/>
          </a:p>
          <a:p>
            <a:pPr algn="r" rtl="1"/>
            <a:endParaRPr lang="fa-IR" sz="2000"/>
          </a:p>
          <a:p>
            <a:pPr algn="r" rtl="1"/>
            <a:endParaRPr lang="fa-IR" sz="2000"/>
          </a:p>
          <a:p>
            <a:pPr algn="r" rtl="1"/>
            <a:endParaRPr lang="fa-IR" sz="2000"/>
          </a:p>
          <a:p>
            <a:pPr algn="r" rtl="1"/>
            <a:endParaRPr lang="fa-IR" sz="2000"/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2000"/>
              <a:t>با استفاده از رابطه قبل بدست می آید: </a:t>
            </a:r>
            <a:r>
              <a:rPr lang="en-US" sz="2000"/>
              <a:t>Av=Vo/Vi= -40.1 </a:t>
            </a:r>
            <a:endParaRPr lang="fa-IR" sz="2000"/>
          </a:p>
          <a:p>
            <a:pPr algn="r" rtl="1"/>
            <a:endParaRPr lang="en-US" sz="200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54864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95400"/>
            <a:ext cx="8382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56"/>
          <a:stretch>
            <a:fillRect/>
          </a:stretch>
        </p:blipFill>
        <p:spPr bwMode="auto">
          <a:xfrm>
            <a:off x="457200" y="2209800"/>
            <a:ext cx="38100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381000" y="2895600"/>
            <a:ext cx="27432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54"/>
          <a:stretch>
            <a:fillRect/>
          </a:stretch>
        </p:blipFill>
        <p:spPr bwMode="auto">
          <a:xfrm>
            <a:off x="3429000" y="3048000"/>
            <a:ext cx="2209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762000" y="4191000"/>
            <a:ext cx="27432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19600"/>
            <a:ext cx="18970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19600"/>
            <a:ext cx="1739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1A1E7E-8C4F-4204-B4F6-1BF2AB2CF4DC}" type="slidenum">
              <a:rPr lang="en-US" altLang="en-US" sz="1200" smtClean="0">
                <a:latin typeface="Garamond" panose="020204040303010108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458200" cy="609600"/>
          </a:xfrm>
          <a:effectLst>
            <a:outerShdw dist="17961" dir="18900000" algn="ctr" rotWithShape="0">
              <a:schemeClr val="tx1"/>
            </a:outerShdw>
          </a:effectLst>
        </p:spPr>
        <p:txBody>
          <a:bodyPr lIns="92075" tIns="46038" rIns="92075" bIns="46038"/>
          <a:lstStyle/>
          <a:p>
            <a:pPr algn="ctr" rtl="1"/>
            <a:r>
              <a:rPr lang="en-US" sz="2800" b="1"/>
              <a:t>Inverter Voltage Transfer Characteristics</a:t>
            </a:r>
            <a:endParaRPr lang="en-US" sz="28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250" y="1143000"/>
            <a:ext cx="7556500" cy="4491038"/>
          </a:xfrm>
          <a:noFill/>
        </p:spPr>
        <p:txBody>
          <a:bodyPr lIns="92075" tIns="46038" rIns="92075" bIns="46038"/>
          <a:lstStyle/>
          <a:p>
            <a:pPr algn="r" rtl="1"/>
            <a:r>
              <a:rPr lang="fa-IR" sz="1800" dirty="0"/>
              <a:t>تعیین ناحیه کاری ترانزیستورها در نقاط بحرانی</a:t>
            </a:r>
            <a:endParaRPr lang="en-US" sz="1800" dirty="0"/>
          </a:p>
          <a:p>
            <a:pPr algn="r" rtl="1">
              <a:buFont typeface="Wingdings" panose="05000000000000000000" pitchFamily="2" charset="2"/>
              <a:buNone/>
            </a:pPr>
            <a:endParaRPr lang="fa-IR" sz="1800" dirty="0"/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9185E6-61D7-45BC-82C3-5FC26D86B65D}" type="slidenum">
              <a:rPr lang="en-US" altLang="en-US" sz="1200" smtClean="0">
                <a:latin typeface="Garamond" panose="020204040303010108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1536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2209800"/>
            <a:ext cx="4933950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33926"/>
              </p:ext>
            </p:extLst>
          </p:nvPr>
        </p:nvGraphicFramePr>
        <p:xfrm>
          <a:off x="4767840" y="1600200"/>
          <a:ext cx="4230688" cy="217487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6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59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/>
                        <a:t>نقطه</a:t>
                      </a:r>
                      <a:r>
                        <a:rPr lang="fa-IR" sz="1600" baseline="0" dirty="0"/>
                        <a:t> بحرانی</a:t>
                      </a:r>
                      <a:endParaRPr lang="fa-IR" sz="1600" dirty="0"/>
                    </a:p>
                  </a:txBody>
                  <a:tcPr marL="91425" marR="91425" marT="45732" marB="45732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/>
                        <a:t>وضعیت</a:t>
                      </a:r>
                      <a:r>
                        <a:rPr lang="fa-IR" sz="1600" baseline="0" dirty="0"/>
                        <a:t> </a:t>
                      </a:r>
                      <a:r>
                        <a:rPr lang="en-US" sz="1600" baseline="0" dirty="0"/>
                        <a:t>NMOS</a:t>
                      </a:r>
                      <a:endParaRPr lang="fa-IR" sz="1600" dirty="0"/>
                    </a:p>
                  </a:txBody>
                  <a:tcPr marL="91425" marR="91425" marT="45732" marB="45732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/>
                        <a:t>وضعیت</a:t>
                      </a:r>
                      <a:r>
                        <a:rPr lang="fa-IR" sz="1600" baseline="0" dirty="0"/>
                        <a:t> </a:t>
                      </a:r>
                      <a:r>
                        <a:rPr lang="en-US" sz="1600" dirty="0"/>
                        <a:t>PMOS</a:t>
                      </a:r>
                      <a:endParaRPr lang="fa-IR" sz="1600" dirty="0"/>
                    </a:p>
                  </a:txBody>
                  <a:tcPr marL="91425" marR="91425"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57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V</a:t>
                      </a:r>
                      <a:r>
                        <a:rPr lang="en-US" sz="1800" baseline="-25000" dirty="0"/>
                        <a:t>OH</a:t>
                      </a:r>
                      <a:endParaRPr lang="fa-IR" sz="1800" baseline="-25000" dirty="0"/>
                    </a:p>
                  </a:txBody>
                  <a:tcPr marL="91425" marR="91425" marT="45732" marB="45732"/>
                </a:tc>
                <a:tc>
                  <a:txBody>
                    <a:bodyPr/>
                    <a:lstStyle/>
                    <a:p>
                      <a:pPr algn="ctr" rtl="1"/>
                      <a:endParaRPr lang="fa-IR" sz="1800" dirty="0"/>
                    </a:p>
                  </a:txBody>
                  <a:tcPr marL="91425" marR="91425" marT="45732" marB="45732"/>
                </a:tc>
                <a:tc>
                  <a:txBody>
                    <a:bodyPr/>
                    <a:lstStyle/>
                    <a:p>
                      <a:pPr algn="ctr" rtl="1"/>
                      <a:endParaRPr lang="fa-IR" sz="1800" dirty="0"/>
                    </a:p>
                  </a:txBody>
                  <a:tcPr marL="91425" marR="91425"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57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</a:t>
                      </a:r>
                      <a:r>
                        <a:rPr lang="en-US" sz="1800" baseline="-25000" dirty="0"/>
                        <a:t>IL</a:t>
                      </a:r>
                      <a:endParaRPr lang="fa-IR" sz="1800" baseline="-25000" dirty="0"/>
                    </a:p>
                  </a:txBody>
                  <a:tcPr marL="91425" marR="91425" marT="45732" marB="45732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a-IR" sz="1800" dirty="0"/>
                    </a:p>
                  </a:txBody>
                  <a:tcPr marL="91425" marR="91425" marT="45732" marB="45732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a-IR" sz="1800" dirty="0"/>
                    </a:p>
                  </a:txBody>
                  <a:tcPr marL="91425" marR="91425"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57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</a:t>
                      </a:r>
                      <a:r>
                        <a:rPr lang="en-US" sz="1800" baseline="-25000" dirty="0"/>
                        <a:t>TH</a:t>
                      </a:r>
                      <a:endParaRPr lang="fa-IR" sz="1800" baseline="-25000" dirty="0"/>
                    </a:p>
                  </a:txBody>
                  <a:tcPr marL="91425" marR="91425" marT="45732" marB="45732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a-IR" sz="1800" dirty="0"/>
                    </a:p>
                  </a:txBody>
                  <a:tcPr marL="91425" marR="91425" marT="45732" marB="45732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a-IR" sz="1800" dirty="0"/>
                    </a:p>
                  </a:txBody>
                  <a:tcPr marL="91425" marR="91425"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57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</a:t>
                      </a:r>
                      <a:r>
                        <a:rPr lang="en-US" sz="1800" baseline="-25000" dirty="0"/>
                        <a:t>IH</a:t>
                      </a:r>
                      <a:endParaRPr lang="fa-IR" sz="1800" baseline="-25000" dirty="0"/>
                    </a:p>
                  </a:txBody>
                  <a:tcPr marL="91425" marR="91425" marT="45732" marB="45732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a-IR" sz="1800" dirty="0"/>
                    </a:p>
                  </a:txBody>
                  <a:tcPr marL="91425" marR="91425" marT="45732" marB="45732"/>
                </a:tc>
                <a:tc>
                  <a:txBody>
                    <a:bodyPr/>
                    <a:lstStyle/>
                    <a:p>
                      <a:pPr algn="ctr" rtl="1"/>
                      <a:endParaRPr lang="fa-IR" sz="1800" dirty="0"/>
                    </a:p>
                  </a:txBody>
                  <a:tcPr marL="91425" marR="91425"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57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</a:t>
                      </a:r>
                      <a:r>
                        <a:rPr lang="en-US" sz="1800" baseline="-25000" dirty="0"/>
                        <a:t>OL</a:t>
                      </a:r>
                      <a:endParaRPr lang="fa-IR" sz="1800" baseline="-25000" dirty="0"/>
                    </a:p>
                  </a:txBody>
                  <a:tcPr marL="91425" marR="91425" marT="45732" marB="45732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a-IR" sz="1800" dirty="0"/>
                    </a:p>
                  </a:txBody>
                  <a:tcPr marL="91425" marR="91425" marT="45732" marB="45732"/>
                </a:tc>
                <a:tc>
                  <a:txBody>
                    <a:bodyPr/>
                    <a:lstStyle/>
                    <a:p>
                      <a:pPr algn="ctr" rtl="1"/>
                      <a:endParaRPr lang="fa-IR" sz="1800" dirty="0"/>
                    </a:p>
                  </a:txBody>
                  <a:tcPr marL="91425" marR="91425" marT="45732" marB="4573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5181600"/>
            <a:ext cx="663575" cy="461963"/>
          </a:xfrm>
          <a:prstGeom prst="rect">
            <a:avLst/>
          </a:prstGeom>
          <a:solidFill>
            <a:schemeClr val="accent3"/>
          </a:solidFill>
        </p:spPr>
        <p:txBody>
          <a:bodyPr wrap="none" rtlCol="1">
            <a:spAutoFit/>
          </a:bodyPr>
          <a:lstStyle/>
          <a:p>
            <a:pPr>
              <a:defRPr/>
            </a:pPr>
            <a:r>
              <a:rPr lang="en-US" sz="2400" dirty="0"/>
              <a:t>V</a:t>
            </a:r>
            <a:r>
              <a:rPr lang="en-US" sz="2400" baseline="-25000" dirty="0"/>
              <a:t>OL</a:t>
            </a:r>
            <a:endParaRPr lang="fa-IR" sz="2400" baseline="-25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1B9458-3E3C-4B06-A8E3-59262630E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080" y="3959370"/>
            <a:ext cx="1790920" cy="228426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458200" cy="609600"/>
          </a:xfrm>
          <a:effectLst>
            <a:outerShdw dist="17961" dir="18900000" algn="ctr" rotWithShape="0">
              <a:schemeClr val="tx1"/>
            </a:outerShdw>
          </a:effectLst>
        </p:spPr>
        <p:txBody>
          <a:bodyPr lIns="92075" tIns="46038" rIns="92075" bIns="46038"/>
          <a:lstStyle/>
          <a:p>
            <a:pPr algn="ctr" rtl="1"/>
            <a:r>
              <a:rPr lang="en-US" sz="2800" b="1"/>
              <a:t>Inverter Voltage Transfer Characteristics</a:t>
            </a:r>
            <a:endParaRPr lang="en-US" sz="28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250" y="1143000"/>
            <a:ext cx="7556500" cy="4491038"/>
          </a:xfrm>
          <a:noFill/>
        </p:spPr>
        <p:txBody>
          <a:bodyPr lIns="92075" tIns="46038" rIns="92075" bIns="46038"/>
          <a:lstStyle/>
          <a:p>
            <a:pPr algn="r" rtl="1"/>
            <a:r>
              <a:rPr lang="fa-IR" sz="1800" dirty="0"/>
              <a:t>تعیین ناحیه کاری ترانزیستورها در نقاط بحرانی</a:t>
            </a:r>
            <a:endParaRPr lang="en-US" sz="1800" dirty="0"/>
          </a:p>
          <a:p>
            <a:pPr algn="r" rtl="1">
              <a:buFont typeface="Wingdings" panose="05000000000000000000" pitchFamily="2" charset="2"/>
              <a:buNone/>
            </a:pPr>
            <a:endParaRPr lang="fa-IR" sz="1800" dirty="0"/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9185E6-61D7-45BC-82C3-5FC26D86B65D}" type="slidenum">
              <a:rPr lang="en-US" altLang="en-US" sz="1200" smtClean="0">
                <a:latin typeface="Garamond" panose="020204040303010108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1536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2209800"/>
            <a:ext cx="4933950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656904"/>
              </p:ext>
            </p:extLst>
          </p:nvPr>
        </p:nvGraphicFramePr>
        <p:xfrm>
          <a:off x="4760913" y="1593273"/>
          <a:ext cx="4230688" cy="217487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6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59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/>
                        <a:t>نقطه</a:t>
                      </a:r>
                      <a:r>
                        <a:rPr lang="fa-IR" sz="1600" baseline="0" dirty="0"/>
                        <a:t> بحرانی</a:t>
                      </a:r>
                      <a:endParaRPr lang="fa-IR" sz="1600" dirty="0"/>
                    </a:p>
                  </a:txBody>
                  <a:tcPr marL="91425" marR="91425" marT="45732" marB="45732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/>
                        <a:t>وضعیت</a:t>
                      </a:r>
                      <a:r>
                        <a:rPr lang="fa-IR" sz="1600" baseline="0" dirty="0"/>
                        <a:t> </a:t>
                      </a:r>
                      <a:r>
                        <a:rPr lang="en-US" sz="1600" baseline="0" dirty="0"/>
                        <a:t>NMOS</a:t>
                      </a:r>
                      <a:endParaRPr lang="fa-IR" sz="1600" dirty="0"/>
                    </a:p>
                  </a:txBody>
                  <a:tcPr marL="91425" marR="91425" marT="45732" marB="45732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/>
                        <a:t>وضعیت</a:t>
                      </a:r>
                      <a:r>
                        <a:rPr lang="fa-IR" sz="1600" baseline="0" dirty="0"/>
                        <a:t> </a:t>
                      </a:r>
                      <a:r>
                        <a:rPr lang="en-US" sz="1600" dirty="0"/>
                        <a:t>PMOS</a:t>
                      </a:r>
                      <a:endParaRPr lang="fa-IR" sz="1600" dirty="0"/>
                    </a:p>
                  </a:txBody>
                  <a:tcPr marL="91425" marR="91425"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57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V</a:t>
                      </a:r>
                      <a:r>
                        <a:rPr lang="en-US" sz="1800" baseline="-25000" dirty="0"/>
                        <a:t>OH</a:t>
                      </a:r>
                      <a:endParaRPr lang="fa-IR" sz="1800" baseline="-25000" dirty="0"/>
                    </a:p>
                  </a:txBody>
                  <a:tcPr marL="91425" marR="91425" marT="45732" marB="45732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/>
                        <a:t>قطع</a:t>
                      </a:r>
                    </a:p>
                  </a:txBody>
                  <a:tcPr marL="91425" marR="91425" marT="45732" marB="45732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/>
                        <a:t>خطی</a:t>
                      </a:r>
                    </a:p>
                  </a:txBody>
                  <a:tcPr marL="91425" marR="91425"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57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</a:t>
                      </a:r>
                      <a:r>
                        <a:rPr lang="en-US" sz="1800" baseline="-25000" dirty="0"/>
                        <a:t>IL</a:t>
                      </a:r>
                      <a:endParaRPr lang="fa-IR" sz="1800" baseline="-25000" dirty="0"/>
                    </a:p>
                  </a:txBody>
                  <a:tcPr marL="91425" marR="91425" marT="45732" marB="45732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dirty="0"/>
                        <a:t>اشباع</a:t>
                      </a:r>
                    </a:p>
                  </a:txBody>
                  <a:tcPr marL="91425" marR="91425" marT="45732" marB="45732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dirty="0"/>
                        <a:t>خطی</a:t>
                      </a:r>
                    </a:p>
                  </a:txBody>
                  <a:tcPr marL="91425" marR="91425"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57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</a:t>
                      </a:r>
                      <a:r>
                        <a:rPr lang="en-US" sz="1800" baseline="-25000" dirty="0"/>
                        <a:t>TH</a:t>
                      </a:r>
                      <a:endParaRPr lang="fa-IR" sz="1800" baseline="-25000" dirty="0"/>
                    </a:p>
                  </a:txBody>
                  <a:tcPr marL="91425" marR="91425" marT="45732" marB="45732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dirty="0"/>
                        <a:t>اشباع</a:t>
                      </a:r>
                    </a:p>
                  </a:txBody>
                  <a:tcPr marL="91425" marR="91425" marT="45732" marB="45732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dirty="0"/>
                        <a:t>اشباع</a:t>
                      </a:r>
                    </a:p>
                  </a:txBody>
                  <a:tcPr marL="91425" marR="91425"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57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</a:t>
                      </a:r>
                      <a:r>
                        <a:rPr lang="en-US" sz="1800" baseline="-25000" dirty="0"/>
                        <a:t>IH</a:t>
                      </a:r>
                      <a:endParaRPr lang="fa-IR" sz="1800" baseline="-25000" dirty="0"/>
                    </a:p>
                  </a:txBody>
                  <a:tcPr marL="91425" marR="91425" marT="45732" marB="45732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dirty="0"/>
                        <a:t>خطی</a:t>
                      </a:r>
                    </a:p>
                  </a:txBody>
                  <a:tcPr marL="91425" marR="91425" marT="45732" marB="45732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/>
                        <a:t>اشباع</a:t>
                      </a:r>
                    </a:p>
                  </a:txBody>
                  <a:tcPr marL="91425" marR="91425"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57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</a:t>
                      </a:r>
                      <a:r>
                        <a:rPr lang="en-US" sz="1800" baseline="-25000" dirty="0"/>
                        <a:t>OL</a:t>
                      </a:r>
                      <a:endParaRPr lang="fa-IR" sz="1800" baseline="-25000" dirty="0"/>
                    </a:p>
                  </a:txBody>
                  <a:tcPr marL="91425" marR="91425" marT="45732" marB="45732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dirty="0"/>
                        <a:t>خطی</a:t>
                      </a:r>
                    </a:p>
                  </a:txBody>
                  <a:tcPr marL="91425" marR="91425" marT="45732" marB="45732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/>
                        <a:t>قطع</a:t>
                      </a:r>
                    </a:p>
                  </a:txBody>
                  <a:tcPr marL="91425" marR="91425" marT="45732" marB="4573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5181600"/>
            <a:ext cx="663575" cy="461963"/>
          </a:xfrm>
          <a:prstGeom prst="rect">
            <a:avLst/>
          </a:prstGeom>
          <a:solidFill>
            <a:schemeClr val="accent3"/>
          </a:solidFill>
        </p:spPr>
        <p:txBody>
          <a:bodyPr wrap="none" rtlCol="1">
            <a:spAutoFit/>
          </a:bodyPr>
          <a:lstStyle/>
          <a:p>
            <a:pPr>
              <a:defRPr/>
            </a:pPr>
            <a:r>
              <a:rPr lang="en-US" sz="2400" dirty="0"/>
              <a:t>V</a:t>
            </a:r>
            <a:r>
              <a:rPr lang="en-US" sz="2400" baseline="-25000" dirty="0"/>
              <a:t>OL</a:t>
            </a:r>
            <a:endParaRPr lang="fa-IR" sz="2400" baseline="-25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033EAD-9787-4648-B5F2-E2A007FE6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080" y="3959370"/>
            <a:ext cx="1790920" cy="228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303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81000"/>
            <a:ext cx="3810000" cy="609600"/>
          </a:xfrm>
          <a:effectLst>
            <a:outerShdw dist="17961" dir="18900000" algn="ctr" rotWithShape="0">
              <a:schemeClr val="tx1"/>
            </a:outerShdw>
          </a:effectLst>
        </p:spPr>
        <p:txBody>
          <a:bodyPr lIns="92075" tIns="46038" rIns="92075" bIns="46038"/>
          <a:lstStyle/>
          <a:p>
            <a:pPr algn="ctr" rtl="1"/>
            <a:r>
              <a:rPr lang="fa-IR" sz="2800" b="1"/>
              <a:t>پاسخ گذرا</a:t>
            </a:r>
            <a:endParaRPr lang="en-US" sz="28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52563"/>
            <a:ext cx="7556500" cy="4491037"/>
          </a:xfrm>
          <a:noFill/>
        </p:spPr>
        <p:txBody>
          <a:bodyPr lIns="92075" tIns="46038" rIns="92075" bIns="46038"/>
          <a:lstStyle/>
          <a:p>
            <a:pPr algn="r" rtl="1"/>
            <a:r>
              <a:rPr lang="fa-IR" sz="1800" dirty="0"/>
              <a:t>پاسخ گذرا براي زمان هاي صعود و نزول تقريباً مشابه زمان نزول معکوس کننده </a:t>
            </a:r>
            <a:r>
              <a:rPr lang="en-US" sz="1800" dirty="0"/>
              <a:t>NMOS</a:t>
            </a:r>
            <a:r>
              <a:rPr lang="fa-IR" sz="1800" dirty="0"/>
              <a:t> است</a:t>
            </a:r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1800" dirty="0"/>
              <a:t>	در مورد زمان نزول، ترانزيستور کانال </a:t>
            </a:r>
            <a:r>
              <a:rPr lang="en-US" sz="1800" dirty="0"/>
              <a:t>p</a:t>
            </a:r>
            <a:r>
              <a:rPr lang="fa-IR" sz="1800" dirty="0"/>
              <a:t> خاموش است و مي توان از آن صرف نظر نمود و ترانزيستور کانال </a:t>
            </a:r>
            <a:r>
              <a:rPr lang="en-US" sz="1800" dirty="0"/>
              <a:t>n</a:t>
            </a:r>
            <a:r>
              <a:rPr lang="fa-IR" sz="1800" dirty="0"/>
              <a:t> را با استفاده از يک مقاومت معادل زیر تقريب زد:</a:t>
            </a:r>
          </a:p>
          <a:p>
            <a:pPr algn="r" rtl="1">
              <a:buFont typeface="Wingdings" panose="05000000000000000000" pitchFamily="2" charset="2"/>
              <a:buNone/>
            </a:pPr>
            <a:endParaRPr lang="fa-IR" sz="1800" dirty="0"/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1800" dirty="0"/>
              <a:t>مشابها در زمان صعود، ترانزيستور کانال </a:t>
            </a:r>
            <a:r>
              <a:rPr lang="en-US" sz="1800" dirty="0"/>
              <a:t>p</a:t>
            </a:r>
            <a:r>
              <a:rPr lang="fa-IR" sz="1800" dirty="0"/>
              <a:t> را می توان بصورت زير تقريب زد:</a:t>
            </a:r>
          </a:p>
          <a:p>
            <a:pPr algn="r" rtl="1">
              <a:buFont typeface="Wingdings" panose="05000000000000000000" pitchFamily="2" charset="2"/>
              <a:buNone/>
            </a:pPr>
            <a:endParaRPr lang="fa-IR" sz="1800" dirty="0"/>
          </a:p>
          <a:p>
            <a:pPr algn="r" rtl="1">
              <a:buFont typeface="Wingdings" panose="05000000000000000000" pitchFamily="2" charset="2"/>
              <a:buNone/>
            </a:pPr>
            <a:endParaRPr lang="fa-IR" sz="1800" dirty="0"/>
          </a:p>
          <a:p>
            <a:pPr algn="r" rtl="1">
              <a:buFont typeface="Wingdings" panose="05000000000000000000" pitchFamily="2" charset="2"/>
              <a:buNone/>
            </a:pPr>
            <a:r>
              <a:rPr lang="fa-IR" sz="1800" dirty="0"/>
              <a:t>اکنون با استفاده از اين تقريب ها و با کمک روش مدار </a:t>
            </a:r>
            <a:r>
              <a:rPr lang="en-US" sz="1800" dirty="0"/>
              <a:t>RC</a:t>
            </a:r>
            <a:r>
              <a:rPr lang="fa-IR" sz="1800" dirty="0"/>
              <a:t> مرتبه اول زمان هاي صعود و نزول را مي توان بصورت زير تخمين زد:</a:t>
            </a:r>
            <a:endParaRPr lang="en-US" sz="1800" dirty="0"/>
          </a:p>
          <a:p>
            <a:pPr algn="r" rtl="1">
              <a:buFont typeface="Wingdings" panose="05000000000000000000" pitchFamily="2" charset="2"/>
              <a:buNone/>
            </a:pPr>
            <a:endParaRPr lang="en-US" sz="1800" dirty="0"/>
          </a:p>
          <a:p>
            <a:pPr algn="r" rtl="1">
              <a:buFont typeface="Wingdings" panose="05000000000000000000" pitchFamily="2" charset="2"/>
              <a:buNone/>
            </a:pPr>
            <a:endParaRPr lang="fa-IR" sz="1800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79"/>
          <a:stretch>
            <a:fillRect/>
          </a:stretch>
        </p:blipFill>
        <p:spPr bwMode="auto">
          <a:xfrm>
            <a:off x="838200" y="2209800"/>
            <a:ext cx="32766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79"/>
          <a:stretch>
            <a:fillRect/>
          </a:stretch>
        </p:blipFill>
        <p:spPr bwMode="auto">
          <a:xfrm>
            <a:off x="914400" y="3062288"/>
            <a:ext cx="3276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67"/>
          <a:stretch>
            <a:fillRect/>
          </a:stretch>
        </p:blipFill>
        <p:spPr bwMode="auto">
          <a:xfrm>
            <a:off x="914400" y="4191000"/>
            <a:ext cx="320040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11" b="4271"/>
          <a:stretch>
            <a:fillRect/>
          </a:stretch>
        </p:blipFill>
        <p:spPr bwMode="auto">
          <a:xfrm>
            <a:off x="685800" y="4876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21"/>
          <a:stretch>
            <a:fillRect/>
          </a:stretch>
        </p:blipFill>
        <p:spPr bwMode="auto">
          <a:xfrm>
            <a:off x="3124200" y="4876800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BDB6D5-2CBB-4F26-B50E-DCBC639ED8E7}" type="slidenum">
              <a:rPr lang="en-US" altLang="en-US" sz="1200" smtClean="0">
                <a:latin typeface="Garamond" panose="020204040303010108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Custom 1">
      <a:majorFont>
        <a:latin typeface="Garamond"/>
        <a:ea typeface=""/>
        <a:cs typeface="B Nazanin"/>
      </a:majorFont>
      <a:minorFont>
        <a:latin typeface="Verdana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3316</TotalTime>
  <Words>1287</Words>
  <Application>Microsoft Office PowerPoint</Application>
  <PresentationFormat>On-screen Show (4:3)</PresentationFormat>
  <Paragraphs>227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Arial-BoldMT</vt:lpstr>
      <vt:lpstr>Calibri</vt:lpstr>
      <vt:lpstr>Garamond</vt:lpstr>
      <vt:lpstr>Lucida Console</vt:lpstr>
      <vt:lpstr>Verdana</vt:lpstr>
      <vt:lpstr>Wingdings</vt:lpstr>
      <vt:lpstr>Edge</vt:lpstr>
      <vt:lpstr> CMOS Inverter</vt:lpstr>
      <vt:lpstr>معکوس کننده CMOS </vt:lpstr>
      <vt:lpstr>ولتاژ آستانهVth   معکوس کننده CMOS </vt:lpstr>
      <vt:lpstr>ولتاژ آستانه  معکوس کننده CMOS </vt:lpstr>
      <vt:lpstr>بهره معکوس کننده در VIN=VTH</vt:lpstr>
      <vt:lpstr>بهره معکوس کننده در VIN=VTH</vt:lpstr>
      <vt:lpstr>Inverter Voltage Transfer Characteristics</vt:lpstr>
      <vt:lpstr>Inverter Voltage Transfer Characteristics</vt:lpstr>
      <vt:lpstr>پاسخ گذرا</vt:lpstr>
      <vt:lpstr>تأثير اندازه هاي ترانزيستور در پاسخ هاي گذرا</vt:lpstr>
      <vt:lpstr>تأثير اندازه هاي ترانزيستور در پاسخ هاي گذرا</vt:lpstr>
      <vt:lpstr>تأثير اندازه هاي ترانزيستور در پاسخ هاي گذرا</vt:lpstr>
      <vt:lpstr>تأثير اندازه هاي ترانزيستور در پاسخ هاي گذرا</vt:lpstr>
      <vt:lpstr>بهترین مقدار اندازه ترانزیستور چقدر است؟</vt:lpstr>
      <vt:lpstr>اتلاف توان</vt:lpstr>
      <vt:lpstr>اتلاف توان</vt:lpstr>
      <vt:lpstr>طراحي گيت های CMOS</vt:lpstr>
      <vt:lpstr>طراحي گيت های CMOS</vt:lpstr>
      <vt:lpstr>طراحي گيت های CMOS</vt:lpstr>
      <vt:lpstr>طراحي گيت های CMOS</vt:lpstr>
      <vt:lpstr>طراحي گيت های CMOS</vt:lpstr>
      <vt:lpstr>طراحي گيت های CMOS</vt:lpstr>
    </vt:vector>
  </TitlesOfParts>
  <Company>Hebrew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</dc:title>
  <dc:creator>Jeff Rosenschein</dc:creator>
  <cp:lastModifiedBy>PC</cp:lastModifiedBy>
  <cp:revision>227</cp:revision>
  <dcterms:created xsi:type="dcterms:W3CDTF">2002-10-07T15:26:45Z</dcterms:created>
  <dcterms:modified xsi:type="dcterms:W3CDTF">2022-12-05T04:49:35Z</dcterms:modified>
</cp:coreProperties>
</file>