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Lst>
  <p:notesMasterIdLst>
    <p:notesMasterId r:id="rId39"/>
  </p:notesMasterIdLst>
  <p:sldIdLst>
    <p:sldId id="355" r:id="rId2"/>
    <p:sldId id="258" r:id="rId3"/>
    <p:sldId id="260" r:id="rId4"/>
    <p:sldId id="318" r:id="rId5"/>
    <p:sldId id="343" r:id="rId6"/>
    <p:sldId id="263" r:id="rId7"/>
    <p:sldId id="264" r:id="rId8"/>
    <p:sldId id="412" r:id="rId9"/>
    <p:sldId id="411" r:id="rId10"/>
    <p:sldId id="265" r:id="rId11"/>
    <p:sldId id="262" r:id="rId12"/>
    <p:sldId id="342" r:id="rId13"/>
    <p:sldId id="266" r:id="rId14"/>
    <p:sldId id="275" r:id="rId15"/>
    <p:sldId id="277" r:id="rId16"/>
    <p:sldId id="278" r:id="rId17"/>
    <p:sldId id="354" r:id="rId18"/>
    <p:sldId id="410" r:id="rId19"/>
    <p:sldId id="271" r:id="rId20"/>
    <p:sldId id="272" r:id="rId21"/>
    <p:sldId id="268" r:id="rId22"/>
    <p:sldId id="322" r:id="rId23"/>
    <p:sldId id="413" r:id="rId24"/>
    <p:sldId id="344" r:id="rId25"/>
    <p:sldId id="324" r:id="rId26"/>
    <p:sldId id="337" r:id="rId27"/>
    <p:sldId id="357" r:id="rId28"/>
    <p:sldId id="358" r:id="rId29"/>
    <p:sldId id="359" r:id="rId30"/>
    <p:sldId id="360" r:id="rId31"/>
    <p:sldId id="361" r:id="rId32"/>
    <p:sldId id="362" r:id="rId33"/>
    <p:sldId id="363" r:id="rId34"/>
    <p:sldId id="364" r:id="rId35"/>
    <p:sldId id="365" r:id="rId36"/>
    <p:sldId id="366" r:id="rId37"/>
    <p:sldId id="37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E7F3"/>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p:cViewPr varScale="1">
        <p:scale>
          <a:sx n="63" d="100"/>
          <a:sy n="63" d="100"/>
        </p:scale>
        <p:origin x="1008" y="60"/>
      </p:cViewPr>
      <p:guideLst>
        <p:guide orient="horz" pos="2160"/>
        <p:guide pos="288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D23D40-C988-4B56-B14C-F9250540AC1B}" type="datetimeFigureOut">
              <a:rPr lang="en-US" smtClean="0"/>
              <a:t>10/11/2020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433640-8DC7-4168-B62E-4AE3787483BC}" type="slidenum">
              <a:rPr lang="en-US" smtClean="0"/>
              <a:t>‹#›</a:t>
            </a:fld>
            <a:endParaRPr lang="en-US"/>
          </a:p>
        </p:txBody>
      </p:sp>
    </p:spTree>
    <p:extLst>
      <p:ext uri="{BB962C8B-B14F-4D97-AF65-F5344CB8AC3E}">
        <p14:creationId xmlns:p14="http://schemas.microsoft.com/office/powerpoint/2010/main" val="3184474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D1377AF-2D24-45FE-BCDD-75869716F150}" type="slidenum">
              <a:rPr lang="en-US" altLang="en-US" smtClean="0"/>
              <a:pPr/>
              <a:t>1</a:t>
            </a:fld>
            <a:endParaRPr lang="en-US" altLang="en-US"/>
          </a:p>
        </p:txBody>
      </p:sp>
    </p:spTree>
    <p:extLst>
      <p:ext uri="{BB962C8B-B14F-4D97-AF65-F5344CB8AC3E}">
        <p14:creationId xmlns:p14="http://schemas.microsoft.com/office/powerpoint/2010/main" val="3721535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Since the current that enters a transistor must leave it, it can be seen from Fig. 6.3 that the emitter current </a:t>
            </a:r>
            <a:r>
              <a:rPr lang="en-US" sz="1200" b="0" i="1" u="none" strike="noStrike" kern="1200" baseline="0" dirty="0" err="1">
                <a:solidFill>
                  <a:schemeClr val="tx1"/>
                </a:solidFill>
                <a:latin typeface="+mn-lt"/>
                <a:ea typeface="+mn-ea"/>
                <a:cs typeface="+mn-cs"/>
              </a:rPr>
              <a:t>iE</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equal to the sum of the collector current </a:t>
            </a:r>
            <a:r>
              <a:rPr lang="en-US" sz="1200" b="0" i="1" u="none" strike="noStrike" kern="1200" baseline="0" dirty="0" err="1">
                <a:solidFill>
                  <a:schemeClr val="tx1"/>
                </a:solidFill>
                <a:latin typeface="+mn-lt"/>
                <a:ea typeface="+mn-ea"/>
                <a:cs typeface="+mn-cs"/>
              </a:rPr>
              <a:t>iC</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the ..Qb~43FCase current </a:t>
            </a:r>
            <a:r>
              <a:rPr lang="en-US" sz="1200" b="0" i="1" u="none" strike="noStrike" kern="1200" baseline="0" dirty="0" err="1">
                <a:solidFill>
                  <a:schemeClr val="tx1"/>
                </a:solidFill>
                <a:latin typeface="+mn-lt"/>
                <a:ea typeface="+mn-ea"/>
                <a:cs typeface="+mn-cs"/>
              </a:rPr>
              <a:t>iB</a:t>
            </a:r>
            <a:r>
              <a:rPr lang="en-US" sz="1200" b="0" i="0" u="none" strike="noStrike" kern="1200" baseline="0" dirty="0">
                <a:solidFill>
                  <a:schemeClr val="tx1"/>
                </a:solidFill>
                <a:latin typeface="+mn-lt"/>
                <a:ea typeface="+mn-ea"/>
                <a:cs typeface="+mn-cs"/>
              </a:rPr>
              <a:t>; that is,</a:t>
            </a:r>
            <a:endParaRPr lang="en-US" dirty="0"/>
          </a:p>
        </p:txBody>
      </p:sp>
      <p:sp>
        <p:nvSpPr>
          <p:cNvPr id="4" name="Slide Number Placeholder 3"/>
          <p:cNvSpPr>
            <a:spLocks noGrp="1"/>
          </p:cNvSpPr>
          <p:nvPr>
            <p:ph type="sldNum" sz="quarter" idx="10"/>
          </p:nvPr>
        </p:nvSpPr>
        <p:spPr/>
        <p:txBody>
          <a:bodyPr/>
          <a:lstStyle/>
          <a:p>
            <a:fld id="{36433640-8DC7-4168-B62E-4AE3787483BC}" type="slidenum">
              <a:rPr lang="en-US" smtClean="0"/>
              <a:t>16</a:t>
            </a:fld>
            <a:endParaRPr lang="en-US"/>
          </a:p>
        </p:txBody>
      </p:sp>
    </p:spTree>
    <p:extLst>
      <p:ext uri="{BB962C8B-B14F-4D97-AF65-F5344CB8AC3E}">
        <p14:creationId xmlns:p14="http://schemas.microsoft.com/office/powerpoint/2010/main" val="2834133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Basically, the forward-bias voltage </a:t>
            </a:r>
            <a:r>
              <a:rPr lang="en-US" sz="1200" b="0" i="1" u="none" strike="noStrike" kern="1200" baseline="0" dirty="0" err="1">
                <a:solidFill>
                  <a:schemeClr val="tx1"/>
                </a:solidFill>
                <a:latin typeface="+mn-lt"/>
                <a:ea typeface="+mn-ea"/>
                <a:cs typeface="+mn-cs"/>
              </a:rPr>
              <a:t>vBE</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causes an exponentially related current </a:t>
            </a:r>
            <a:r>
              <a:rPr lang="en-US" sz="1200" b="0" i="1" u="none" strike="noStrike" kern="1200" baseline="0" dirty="0" err="1">
                <a:solidFill>
                  <a:schemeClr val="tx1"/>
                </a:solidFill>
                <a:latin typeface="+mn-lt"/>
                <a:ea typeface="+mn-ea"/>
                <a:cs typeface="+mn-cs"/>
              </a:rPr>
              <a:t>iC</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to flow in the collector terminal. The collector current </a:t>
            </a:r>
            <a:r>
              <a:rPr lang="en-US" sz="1200" b="0" i="1" u="none" strike="noStrike" kern="1200" baseline="0" dirty="0" err="1">
                <a:solidFill>
                  <a:schemeClr val="tx1"/>
                </a:solidFill>
                <a:latin typeface="+mn-lt"/>
                <a:ea typeface="+mn-ea"/>
                <a:cs typeface="+mn-cs"/>
              </a:rPr>
              <a:t>iC</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independent of the value of the collector voltage as long as the collector–base junction remains</a:t>
            </a:r>
          </a:p>
          <a:p>
            <a:r>
              <a:rPr lang="en-US" sz="1200" b="0" i="0" u="none" strike="noStrike" kern="1200" baseline="0" dirty="0">
                <a:solidFill>
                  <a:schemeClr val="tx1"/>
                </a:solidFill>
                <a:latin typeface="+mn-lt"/>
                <a:ea typeface="+mn-ea"/>
                <a:cs typeface="+mn-cs"/>
              </a:rPr>
              <a:t>reverse biased; that is, </a:t>
            </a:r>
            <a:r>
              <a:rPr lang="en-US" sz="1200" b="0" i="1" u="none" strike="noStrike" kern="1200" baseline="0" dirty="0" err="1">
                <a:solidFill>
                  <a:schemeClr val="tx1"/>
                </a:solidFill>
                <a:latin typeface="+mn-lt"/>
                <a:ea typeface="+mn-ea"/>
                <a:cs typeface="+mn-cs"/>
              </a:rPr>
              <a:t>vCB</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0. Thus in the active mode the collector terminal behaves as an ideal constant-current source where the value of the current is determined by </a:t>
            </a:r>
            <a:r>
              <a:rPr lang="en-US" sz="1200" b="0" i="1" u="none" strike="noStrike" kern="1200" baseline="0" dirty="0" err="1">
                <a:solidFill>
                  <a:schemeClr val="tx1"/>
                </a:solidFill>
                <a:latin typeface="+mn-lt"/>
                <a:ea typeface="+mn-ea"/>
                <a:cs typeface="+mn-cs"/>
              </a:rPr>
              <a:t>vBE</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6433640-8DC7-4168-B62E-4AE3787483BC}" type="slidenum">
              <a:rPr lang="en-US" smtClean="0"/>
              <a:t>18</a:t>
            </a:fld>
            <a:endParaRPr lang="en-US"/>
          </a:p>
        </p:txBody>
      </p:sp>
    </p:spTree>
    <p:extLst>
      <p:ext uri="{BB962C8B-B14F-4D97-AF65-F5344CB8AC3E}">
        <p14:creationId xmlns:p14="http://schemas.microsoft.com/office/powerpoint/2010/main" val="1345366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are now ready to consider the analysis of BJT circuits to which only dc voltages are applied. In the following examples we will use the simple model in which </a:t>
            </a:r>
            <a:r>
              <a:rPr lang="en-US" sz="1200" b="0" i="1" u="none" strike="noStrike" kern="1200" baseline="0" dirty="0">
                <a:solidFill>
                  <a:schemeClr val="tx1"/>
                </a:solidFill>
                <a:latin typeface="+mn-lt"/>
                <a:ea typeface="+mn-ea"/>
                <a:cs typeface="+mn-cs"/>
              </a:rPr>
              <a:t>V</a:t>
            </a:r>
            <a:r>
              <a:rPr lang="en-US" sz="1200" b="0" i="0" u="none" strike="noStrike" kern="1200" baseline="-25000" dirty="0">
                <a:solidFill>
                  <a:schemeClr val="tx1"/>
                </a:solidFill>
                <a:latin typeface="+mn-lt"/>
                <a:ea typeface="+mn-ea"/>
                <a:cs typeface="+mn-cs"/>
              </a:rPr>
              <a:t>BE</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of a conducting transistor is 0.7 V and of </a:t>
            </a:r>
            <a:r>
              <a:rPr lang="en-US" sz="1200" b="0" i="1" u="none" strike="noStrike" kern="1200" baseline="0" dirty="0">
                <a:solidFill>
                  <a:schemeClr val="tx1"/>
                </a:solidFill>
                <a:latin typeface="+mn-lt"/>
                <a:ea typeface="+mn-ea"/>
                <a:cs typeface="+mn-cs"/>
              </a:rPr>
              <a:t>V</a:t>
            </a:r>
            <a:r>
              <a:rPr lang="en-US" sz="1200" b="0" i="0" u="none" strike="noStrike" kern="1200" baseline="-25000" dirty="0">
                <a:solidFill>
                  <a:schemeClr val="tx1"/>
                </a:solidFill>
                <a:latin typeface="+mn-lt"/>
                <a:ea typeface="+mn-ea"/>
                <a:cs typeface="+mn-cs"/>
              </a:rPr>
              <a:t>CE</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 saturated transistor is 0.2 V,</a:t>
            </a:r>
            <a:endParaRPr lang="en-US" dirty="0"/>
          </a:p>
        </p:txBody>
      </p:sp>
      <p:sp>
        <p:nvSpPr>
          <p:cNvPr id="4" name="Slide Number Placeholder 3"/>
          <p:cNvSpPr>
            <a:spLocks noGrp="1"/>
          </p:cNvSpPr>
          <p:nvPr>
            <p:ph type="sldNum" sz="quarter" idx="10"/>
          </p:nvPr>
        </p:nvSpPr>
        <p:spPr/>
        <p:txBody>
          <a:bodyPr/>
          <a:lstStyle/>
          <a:p>
            <a:fld id="{13AC2633-BA35-4035-BB98-1813E7749246}" type="slidenum">
              <a:rPr lang="en-US" smtClean="0"/>
              <a:t>29</a:t>
            </a:fld>
            <a:endParaRPr lang="en-US"/>
          </a:p>
        </p:txBody>
      </p:sp>
    </p:spTree>
    <p:extLst>
      <p:ext uri="{BB962C8B-B14F-4D97-AF65-F5344CB8AC3E}">
        <p14:creationId xmlns:p14="http://schemas.microsoft.com/office/powerpoint/2010/main" val="31879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p:spPr>
        <p:txBody>
          <a:bodyPr/>
          <a:lstStyle/>
          <a:p>
            <a:r>
              <a:rPr lang="en-US" sz="1200" b="0" i="0" u="none" strike="noStrike" kern="1200" baseline="0" dirty="0">
                <a:solidFill>
                  <a:schemeClr val="tx1"/>
                </a:solidFill>
                <a:latin typeface="+mn-lt"/>
                <a:ea typeface="+mn-ea"/>
                <a:cs typeface="+mn-cs"/>
              </a:rPr>
              <a:t>The bipolar transistor enjoyed nearly three decades as the device of choice in the design of both discrete and integrated circuits.</a:t>
            </a:r>
            <a:endParaRPr lang="en-US" dirty="0"/>
          </a:p>
          <a:p>
            <a:r>
              <a:rPr lang="en-US" dirty="0"/>
              <a:t>Although the MOSFET had been known very early on, it was not until the 1970s and 1980s that it became a serious competitor to the BJT. By 2009, the MOSFET was undoubtedly the most widely used electronic device, and CMOS technology the technology of choice in the design of integrated circuits. Nevertheless, the BJT remains a significant device that excels in certain applications. For instance, the reliability of BJT circuits under severe environmental conditions makes them the dominant device in certain automotive applications.</a:t>
            </a:r>
          </a:p>
        </p:txBody>
      </p:sp>
      <p:sp>
        <p:nvSpPr>
          <p:cNvPr id="65540" name="Slide Number Placeholder 3"/>
          <p:cNvSpPr>
            <a:spLocks noGrp="1"/>
          </p:cNvSpPr>
          <p:nvPr>
            <p:ph type="sldNum" sz="quarter" idx="5"/>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fld id="{B27ABF3B-1CAD-479E-818C-40C9B5FFD291}" type="slidenum">
              <a:rPr lang="en-US" sz="1200" smtClean="0">
                <a:latin typeface="Arial" charset="0"/>
              </a:rPr>
              <a:pPr eaLnBrk="1" hangingPunct="1"/>
              <a:t>3</a:t>
            </a:fld>
            <a:endParaRPr lang="en-US" sz="1200">
              <a:latin typeface="Arial" charset="0"/>
            </a:endParaRPr>
          </a:p>
        </p:txBody>
      </p:sp>
    </p:spTree>
    <p:extLst>
      <p:ext uri="{BB962C8B-B14F-4D97-AF65-F5344CB8AC3E}">
        <p14:creationId xmlns:p14="http://schemas.microsoft.com/office/powerpoint/2010/main" val="308454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BJT is still the preferred device in very demanding analog circuit applications, both integrated and discrete. This is especially true in very-high-frequency applications, such as radio-frequency (RF) circuits for wireless systems. A very-high-speed digital logic-circuit family based on bipolar transistors, namely, emitter-coupled logic, is still in use. </a:t>
            </a:r>
          </a:p>
          <a:p>
            <a:r>
              <a:rPr lang="en-US" dirty="0"/>
              <a:t>Finally, bipolar transistors can be combined with MOSFETs to create innovative circuits that take advantage of the high-input-impedance and low-power operation of MOSFETs and the very-high-frequency operation and high-current-driving capability of bipolar transistors. The resulting technology is known as </a:t>
            </a:r>
            <a:r>
              <a:rPr lang="en-US" dirty="0" err="1"/>
              <a:t>BiCMOS</a:t>
            </a:r>
            <a:r>
              <a:rPr lang="en-US" dirty="0"/>
              <a:t>.</a:t>
            </a:r>
          </a:p>
        </p:txBody>
      </p:sp>
      <p:sp>
        <p:nvSpPr>
          <p:cNvPr id="4" name="Slide Number Placeholder 3"/>
          <p:cNvSpPr>
            <a:spLocks noGrp="1"/>
          </p:cNvSpPr>
          <p:nvPr>
            <p:ph type="sldNum" sz="quarter" idx="10"/>
          </p:nvPr>
        </p:nvSpPr>
        <p:spPr/>
        <p:txBody>
          <a:bodyPr/>
          <a:lstStyle/>
          <a:p>
            <a:fld id="{36433640-8DC7-4168-B62E-4AE3787483BC}" type="slidenum">
              <a:rPr lang="en-US" smtClean="0"/>
              <a:t>4</a:t>
            </a:fld>
            <a:endParaRPr lang="en-US"/>
          </a:p>
        </p:txBody>
      </p:sp>
    </p:spTree>
    <p:extLst>
      <p:ext uri="{BB962C8B-B14F-4D97-AF65-F5344CB8AC3E}">
        <p14:creationId xmlns:p14="http://schemas.microsoft.com/office/powerpoint/2010/main" val="35765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transistor consists of two </a:t>
            </a:r>
            <a:r>
              <a:rPr lang="en-US" sz="1200" b="0" i="1" u="none" strike="noStrike" kern="1200" baseline="0" dirty="0" err="1">
                <a:solidFill>
                  <a:schemeClr val="tx1"/>
                </a:solidFill>
                <a:latin typeface="+mn-lt"/>
                <a:ea typeface="+mn-ea"/>
                <a:cs typeface="+mn-cs"/>
              </a:rPr>
              <a:t>pn</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junctions, the </a:t>
            </a:r>
            <a:r>
              <a:rPr lang="en-US" sz="1200" b="1" i="0" u="none" strike="noStrike" kern="1200" baseline="0" dirty="0">
                <a:solidFill>
                  <a:schemeClr val="tx1"/>
                </a:solidFill>
                <a:latin typeface="+mn-lt"/>
                <a:ea typeface="+mn-ea"/>
                <a:cs typeface="+mn-cs"/>
              </a:rPr>
              <a:t>emitter–base junction </a:t>
            </a:r>
            <a:r>
              <a:rPr lang="en-US" sz="1200" b="0" i="0" u="none" strike="noStrike" kern="1200" baseline="0" dirty="0">
                <a:solidFill>
                  <a:schemeClr val="tx1"/>
                </a:solidFill>
                <a:latin typeface="+mn-lt"/>
                <a:ea typeface="+mn-ea"/>
                <a:cs typeface="+mn-cs"/>
              </a:rPr>
              <a:t>(EBJ) and the </a:t>
            </a:r>
            <a:r>
              <a:rPr lang="en-US" sz="1200" b="1" i="0" u="none" strike="noStrike" kern="1200" baseline="0" dirty="0">
                <a:solidFill>
                  <a:schemeClr val="tx1"/>
                </a:solidFill>
                <a:latin typeface="+mn-lt"/>
                <a:ea typeface="+mn-ea"/>
                <a:cs typeface="+mn-cs"/>
              </a:rPr>
              <a:t>collector–base junction </a:t>
            </a:r>
            <a:r>
              <a:rPr lang="en-US" sz="1200" b="0" i="0" u="none" strike="noStrike" kern="1200" baseline="0" dirty="0">
                <a:solidFill>
                  <a:schemeClr val="tx1"/>
                </a:solidFill>
                <a:latin typeface="+mn-lt"/>
                <a:ea typeface="+mn-ea"/>
                <a:cs typeface="+mn-cs"/>
              </a:rPr>
              <a:t>(CBJ). </a:t>
            </a:r>
          </a:p>
          <a:p>
            <a:r>
              <a:rPr lang="en-US" sz="1200" b="0" i="0" u="none" strike="noStrike" kern="1200" baseline="0" dirty="0">
                <a:solidFill>
                  <a:schemeClr val="tx1"/>
                </a:solidFill>
                <a:latin typeface="+mn-lt"/>
                <a:ea typeface="+mn-ea"/>
                <a:cs typeface="+mn-cs"/>
              </a:rPr>
              <a:t>Depending on the bias condition (forward or reverse) of each of these junctions, different modes of operation of the BJT are obtained, as shown in Table 6.1</a:t>
            </a:r>
            <a:endParaRPr lang="en-US" dirty="0"/>
          </a:p>
        </p:txBody>
      </p:sp>
      <p:sp>
        <p:nvSpPr>
          <p:cNvPr id="4" name="Slide Number Placeholder 3"/>
          <p:cNvSpPr>
            <a:spLocks noGrp="1"/>
          </p:cNvSpPr>
          <p:nvPr>
            <p:ph type="sldNum" sz="quarter" idx="10"/>
          </p:nvPr>
        </p:nvSpPr>
        <p:spPr/>
        <p:txBody>
          <a:bodyPr/>
          <a:lstStyle/>
          <a:p>
            <a:fld id="{36433640-8DC7-4168-B62E-4AE3787483BC}" type="slidenum">
              <a:rPr lang="en-US" smtClean="0"/>
              <a:t>6</a:t>
            </a:fld>
            <a:endParaRPr lang="en-US"/>
          </a:p>
        </p:txBody>
      </p:sp>
    </p:spTree>
    <p:extLst>
      <p:ext uri="{BB962C8B-B14F-4D97-AF65-F5344CB8AC3E}">
        <p14:creationId xmlns:p14="http://schemas.microsoft.com/office/powerpoint/2010/main" val="33405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p:spPr>
        <p:txBody>
          <a:bodyPr/>
          <a:lstStyle/>
          <a:p>
            <a:r>
              <a:rPr lang="en-US"/>
              <a:t>Note that this is normally implemented by doping regions on the surface of a silicon chip</a:t>
            </a:r>
          </a:p>
        </p:txBody>
      </p:sp>
      <p:sp>
        <p:nvSpPr>
          <p:cNvPr id="67588" name="Slide Number Placeholder 3"/>
          <p:cNvSpPr>
            <a:spLocks noGrp="1"/>
          </p:cNvSpPr>
          <p:nvPr>
            <p:ph type="sldNum" sz="quarter" idx="5"/>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fld id="{DE37E5F0-E7FA-4790-8607-6A3150B68EC3}" type="slidenum">
              <a:rPr lang="en-US" sz="1200" smtClean="0">
                <a:latin typeface="Arial" charset="0"/>
              </a:rPr>
              <a:pPr eaLnBrk="1" hangingPunct="1"/>
              <a:t>7</a:t>
            </a:fld>
            <a:endParaRPr lang="en-US" sz="1200">
              <a:latin typeface="Arial" charset="0"/>
            </a:endParaRPr>
          </a:p>
        </p:txBody>
      </p:sp>
    </p:spTree>
    <p:extLst>
      <p:ext uri="{BB962C8B-B14F-4D97-AF65-F5344CB8AC3E}">
        <p14:creationId xmlns:p14="http://schemas.microsoft.com/office/powerpoint/2010/main" val="835766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80900" name="Slide Number Placeholder 3"/>
          <p:cNvSpPr>
            <a:spLocks noGrp="1"/>
          </p:cNvSpPr>
          <p:nvPr>
            <p:ph type="sldNum" sz="quarter" idx="5"/>
          </p:nvPr>
        </p:nvSpPr>
        <p:spPr bwMode="auto">
          <a:noFill/>
          <a:ln>
            <a:miter lim="800000"/>
            <a:headEnd/>
            <a:tailEnd/>
          </a:ln>
        </p:spPr>
        <p:txBody>
          <a:bodyPr/>
          <a:lstStyle/>
          <a:p>
            <a:fld id="{D66455FA-6F5A-4419-90D0-F479C1831436}" type="slidenum">
              <a:rPr lang="en-US">
                <a:solidFill>
                  <a:prstClr val="black"/>
                </a:solidFill>
              </a:rPr>
              <a:pPr/>
              <a:t>8</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r>
              <a:rPr lang="en-US" dirty="0"/>
              <a:t>It is two diodes back to back with a narrow base region in common.</a:t>
            </a:r>
          </a:p>
          <a:p>
            <a:r>
              <a:rPr lang="en-US" sz="1200" b="0" i="0" u="none" strike="noStrike" kern="1200" baseline="0" dirty="0">
                <a:solidFill>
                  <a:schemeClr val="tx1"/>
                </a:solidFill>
                <a:latin typeface="+mn-lt"/>
                <a:ea typeface="+mn-ea"/>
                <a:cs typeface="+mn-cs"/>
              </a:rPr>
              <a:t>As we will see shortly, charge carriers of both polarities—that is, electrons and holes— participate in the current-conduction process in a bipolar transistor, which is the reason for the name </a:t>
            </a:r>
            <a:r>
              <a:rPr lang="en-US" sz="1200" b="0" i="1" u="none" strike="noStrike" kern="1200" baseline="0" dirty="0">
                <a:solidFill>
                  <a:schemeClr val="tx1"/>
                </a:solidFill>
                <a:latin typeface="+mn-lt"/>
                <a:ea typeface="+mn-ea"/>
                <a:cs typeface="+mn-cs"/>
              </a:rPr>
              <a:t>bipolar</a:t>
            </a:r>
            <a:r>
              <a:rPr lang="en-US" sz="1200" b="0" i="0" u="none" strike="noStrike" kern="1200" baseline="0" dirty="0">
                <a:solidFill>
                  <a:schemeClr val="tx1"/>
                </a:solidFill>
                <a:latin typeface="+mn-lt"/>
                <a:ea typeface="+mn-ea"/>
                <a:cs typeface="+mn-cs"/>
              </a:rPr>
              <a:t>.</a:t>
            </a:r>
          </a:p>
          <a:p>
            <a:endParaRPr lang="en-US" dirty="0"/>
          </a:p>
        </p:txBody>
      </p:sp>
      <p:sp>
        <p:nvSpPr>
          <p:cNvPr id="66564" name="Slide Number Placeholder 3"/>
          <p:cNvSpPr>
            <a:spLocks noGrp="1"/>
          </p:cNvSpPr>
          <p:nvPr>
            <p:ph type="sldNum" sz="quarter" idx="5"/>
          </p:nvPr>
        </p:nvSpPr>
        <p:spPr>
          <a:noFill/>
        </p:spPr>
        <p:txBody>
          <a:bodyPr/>
          <a:lstStyle>
            <a:lvl1pPr eaLnBrk="0" hangingPunct="0">
              <a:defRPr sz="1600">
                <a:solidFill>
                  <a:schemeClr val="tx1"/>
                </a:solidFill>
                <a:latin typeface="Calibri" pitchFamily="34" charset="0"/>
              </a:defRPr>
            </a:lvl1pPr>
            <a:lvl2pPr marL="742950" indent="-285750" eaLnBrk="0" hangingPunct="0">
              <a:defRPr sz="1600">
                <a:solidFill>
                  <a:schemeClr val="tx1"/>
                </a:solidFill>
                <a:latin typeface="Calibri" pitchFamily="34" charset="0"/>
              </a:defRPr>
            </a:lvl2pPr>
            <a:lvl3pPr marL="1143000" indent="-228600" eaLnBrk="0" hangingPunct="0">
              <a:defRPr sz="1600">
                <a:solidFill>
                  <a:schemeClr val="tx1"/>
                </a:solidFill>
                <a:latin typeface="Calibri" pitchFamily="34" charset="0"/>
              </a:defRPr>
            </a:lvl3pPr>
            <a:lvl4pPr marL="1600200" indent="-228600" eaLnBrk="0" hangingPunct="0">
              <a:defRPr sz="1600">
                <a:solidFill>
                  <a:schemeClr val="tx1"/>
                </a:solidFill>
                <a:latin typeface="Calibri" pitchFamily="34" charset="0"/>
              </a:defRPr>
            </a:lvl4pPr>
            <a:lvl5pPr marL="2057400" indent="-228600" eaLnBrk="0" hangingPunct="0">
              <a:defRPr sz="1600">
                <a:solidFill>
                  <a:schemeClr val="tx1"/>
                </a:solidFill>
                <a:latin typeface="Calibri" pitchFamily="34" charset="0"/>
              </a:defRPr>
            </a:lvl5pPr>
            <a:lvl6pPr marL="2514600" indent="-228600" algn="r" eaLnBrk="0" fontAlgn="base" hangingPunct="0">
              <a:spcBef>
                <a:spcPct val="0"/>
              </a:spcBef>
              <a:spcAft>
                <a:spcPct val="0"/>
              </a:spcAft>
              <a:defRPr sz="1600">
                <a:solidFill>
                  <a:schemeClr val="tx1"/>
                </a:solidFill>
                <a:latin typeface="Calibri" pitchFamily="34" charset="0"/>
              </a:defRPr>
            </a:lvl6pPr>
            <a:lvl7pPr marL="2971800" indent="-228600" algn="r" eaLnBrk="0" fontAlgn="base" hangingPunct="0">
              <a:spcBef>
                <a:spcPct val="0"/>
              </a:spcBef>
              <a:spcAft>
                <a:spcPct val="0"/>
              </a:spcAft>
              <a:defRPr sz="1600">
                <a:solidFill>
                  <a:schemeClr val="tx1"/>
                </a:solidFill>
                <a:latin typeface="Calibri" pitchFamily="34" charset="0"/>
              </a:defRPr>
            </a:lvl7pPr>
            <a:lvl8pPr marL="3429000" indent="-228600" algn="r" eaLnBrk="0" fontAlgn="base" hangingPunct="0">
              <a:spcBef>
                <a:spcPct val="0"/>
              </a:spcBef>
              <a:spcAft>
                <a:spcPct val="0"/>
              </a:spcAft>
              <a:defRPr sz="1600">
                <a:solidFill>
                  <a:schemeClr val="tx1"/>
                </a:solidFill>
                <a:latin typeface="Calibri" pitchFamily="34" charset="0"/>
              </a:defRPr>
            </a:lvl8pPr>
            <a:lvl9pPr marL="3886200" indent="-228600" algn="r" eaLnBrk="0" fontAlgn="base" hangingPunct="0">
              <a:spcBef>
                <a:spcPct val="0"/>
              </a:spcBef>
              <a:spcAft>
                <a:spcPct val="0"/>
              </a:spcAft>
              <a:defRPr sz="1600">
                <a:solidFill>
                  <a:schemeClr val="tx1"/>
                </a:solidFill>
                <a:latin typeface="Calibri" pitchFamily="34" charset="0"/>
              </a:defRPr>
            </a:lvl9pPr>
          </a:lstStyle>
          <a:p>
            <a:pPr eaLnBrk="1" hangingPunct="1"/>
            <a:fld id="{463B2E57-947E-4456-8047-2A81A08B7B54}" type="slidenum">
              <a:rPr lang="en-US" sz="1200" smtClean="0">
                <a:latin typeface="Arial" charset="0"/>
              </a:rPr>
              <a:pPr eaLnBrk="1" hangingPunct="1"/>
              <a:t>11</a:t>
            </a:fld>
            <a:endParaRPr lang="en-US" sz="1200">
              <a:latin typeface="Arial" charset="0"/>
            </a:endParaRPr>
          </a:p>
        </p:txBody>
      </p:sp>
    </p:spTree>
    <p:extLst>
      <p:ext uri="{BB962C8B-B14F-4D97-AF65-F5344CB8AC3E}">
        <p14:creationId xmlns:p14="http://schemas.microsoft.com/office/powerpoint/2010/main" val="2701453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VBE causes the p-type base to be higher in potential than the n-type emitter, thus forward-biasing the emitter–base junction. The collector–base voltage VCB causes the n-type collector to be at a higher potential than the p-type base, thus reverse-biasing the collector–base junction.</a:t>
            </a:r>
          </a:p>
        </p:txBody>
      </p:sp>
      <p:sp>
        <p:nvSpPr>
          <p:cNvPr id="4" name="Slide Number Placeholder 3"/>
          <p:cNvSpPr>
            <a:spLocks noGrp="1"/>
          </p:cNvSpPr>
          <p:nvPr>
            <p:ph type="sldNum" sz="quarter" idx="10"/>
          </p:nvPr>
        </p:nvSpPr>
        <p:spPr/>
        <p:txBody>
          <a:bodyPr/>
          <a:lstStyle/>
          <a:p>
            <a:fld id="{36433640-8DC7-4168-B62E-4AE3787483BC}" type="slidenum">
              <a:rPr lang="en-US" smtClean="0"/>
              <a:t>13</a:t>
            </a:fld>
            <a:endParaRPr lang="en-US"/>
          </a:p>
        </p:txBody>
      </p:sp>
    </p:spTree>
    <p:extLst>
      <p:ext uri="{BB962C8B-B14F-4D97-AF65-F5344CB8AC3E}">
        <p14:creationId xmlns:p14="http://schemas.microsoft.com/office/powerpoint/2010/main" val="3169203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Because </a:t>
            </a:r>
            <a:r>
              <a:rPr lang="en-US" sz="1200" b="0" i="1" u="none" strike="noStrike" kern="1200" baseline="0" dirty="0">
                <a:solidFill>
                  <a:schemeClr val="tx1"/>
                </a:solidFill>
                <a:latin typeface="+mn-lt"/>
                <a:ea typeface="+mn-ea"/>
                <a:cs typeface="+mn-cs"/>
              </a:rPr>
              <a:t>IS </a:t>
            </a:r>
            <a:r>
              <a:rPr lang="en-US" sz="1200" b="0" i="0" u="none" strike="noStrike" kern="1200" baseline="0" dirty="0" err="1">
                <a:solidFill>
                  <a:schemeClr val="tx1"/>
                </a:solidFill>
                <a:latin typeface="+mn-lt"/>
                <a:ea typeface="+mn-ea"/>
                <a:cs typeface="+mn-cs"/>
              </a:rPr>
              <a:t>is</a:t>
            </a:r>
            <a:r>
              <a:rPr lang="en-US" sz="1200" b="0" i="0" u="none" strike="noStrike" kern="1200" baseline="0" dirty="0">
                <a:solidFill>
                  <a:schemeClr val="tx1"/>
                </a:solidFill>
                <a:latin typeface="+mn-lt"/>
                <a:ea typeface="+mn-ea"/>
                <a:cs typeface="+mn-cs"/>
              </a:rPr>
              <a:t> proportional to ni^2, it is a strong function of temperature, approximately doubling for every 5°C rise in temperature. (For the dependence of ni^2 on temperature, refer to Eq. 3.37.)</a:t>
            </a:r>
          </a:p>
          <a:p>
            <a:r>
              <a:rPr lang="en-US" sz="1200" b="0" i="0" u="none" strike="noStrike" kern="1200" baseline="0" dirty="0">
                <a:solidFill>
                  <a:schemeClr val="tx1"/>
                </a:solidFill>
                <a:latin typeface="+mn-lt"/>
                <a:ea typeface="+mn-ea"/>
                <a:cs typeface="+mn-cs"/>
              </a:rPr>
              <a:t>Since </a:t>
            </a:r>
            <a:r>
              <a:rPr lang="en-US" sz="1200" b="0" i="1" u="none" strike="noStrike" kern="1200" baseline="0" dirty="0">
                <a:solidFill>
                  <a:schemeClr val="tx1"/>
                </a:solidFill>
                <a:latin typeface="+mn-lt"/>
                <a:ea typeface="+mn-ea"/>
                <a:cs typeface="+mn-cs"/>
              </a:rPr>
              <a:t>IS </a:t>
            </a:r>
            <a:r>
              <a:rPr lang="en-US" sz="1200" b="0" i="0" u="none" strike="noStrike" kern="1200" baseline="0" dirty="0" err="1">
                <a:solidFill>
                  <a:schemeClr val="tx1"/>
                </a:solidFill>
                <a:latin typeface="+mn-lt"/>
                <a:ea typeface="+mn-ea"/>
                <a:cs typeface="+mn-cs"/>
              </a:rPr>
              <a:t>is</a:t>
            </a:r>
            <a:r>
              <a:rPr lang="en-US" sz="1200" b="0" i="0" u="none" strike="noStrike" kern="1200" baseline="0" dirty="0">
                <a:solidFill>
                  <a:schemeClr val="tx1"/>
                </a:solidFill>
                <a:latin typeface="+mn-lt"/>
                <a:ea typeface="+mn-ea"/>
                <a:cs typeface="+mn-cs"/>
              </a:rPr>
              <a:t> directly proportional to the junction area (i.e., the device size), it will also be referred to as the </a:t>
            </a:r>
            <a:r>
              <a:rPr lang="en-US" sz="1200" b="1" i="0" u="none" strike="noStrike" kern="1200" baseline="0" dirty="0">
                <a:solidFill>
                  <a:schemeClr val="tx1"/>
                </a:solidFill>
                <a:latin typeface="+mn-lt"/>
                <a:ea typeface="+mn-ea"/>
                <a:cs typeface="+mn-cs"/>
              </a:rPr>
              <a:t>scale current</a:t>
            </a:r>
            <a:r>
              <a:rPr lang="en-US" sz="1200" b="0" i="0" u="none" strike="noStrike" kern="1200" baseline="0" dirty="0">
                <a:solidFill>
                  <a:schemeClr val="tx1"/>
                </a:solidFill>
                <a:latin typeface="+mn-lt"/>
                <a:ea typeface="+mn-ea"/>
                <a:cs typeface="+mn-cs"/>
              </a:rPr>
              <a:t>. Two transistors that are identical except that one has an EBJ area, say, twice that of the other will have saturation currents with that same ratio (i.e., 2). Thus for the same value of </a:t>
            </a:r>
            <a:r>
              <a:rPr lang="en-US" sz="1200" b="0" i="1" u="none" strike="noStrike" kern="1200" baseline="0" dirty="0" err="1">
                <a:solidFill>
                  <a:schemeClr val="tx1"/>
                </a:solidFill>
                <a:latin typeface="+mn-lt"/>
                <a:ea typeface="+mn-ea"/>
                <a:cs typeface="+mn-cs"/>
              </a:rPr>
              <a:t>vBE</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the larger device will have a collector current twice that in the smaller device. This concept is frequently employed in integrated-circuit design.</a:t>
            </a:r>
            <a:endParaRPr lang="en-US" dirty="0"/>
          </a:p>
        </p:txBody>
      </p:sp>
      <p:sp>
        <p:nvSpPr>
          <p:cNvPr id="4" name="Slide Number Placeholder 3"/>
          <p:cNvSpPr>
            <a:spLocks noGrp="1"/>
          </p:cNvSpPr>
          <p:nvPr>
            <p:ph type="sldNum" sz="quarter" idx="10"/>
          </p:nvPr>
        </p:nvSpPr>
        <p:spPr/>
        <p:txBody>
          <a:bodyPr/>
          <a:lstStyle/>
          <a:p>
            <a:fld id="{36433640-8DC7-4168-B62E-4AE3787483BC}" type="slidenum">
              <a:rPr lang="en-US" smtClean="0"/>
              <a:t>14</a:t>
            </a:fld>
            <a:endParaRPr lang="en-US"/>
          </a:p>
        </p:txBody>
      </p:sp>
    </p:spTree>
    <p:extLst>
      <p:ext uri="{BB962C8B-B14F-4D97-AF65-F5344CB8AC3E}">
        <p14:creationId xmlns:p14="http://schemas.microsoft.com/office/powerpoint/2010/main" val="287515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783B-DF99-4006-B19F-6C5878BF9FD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4C4F5A6-FC22-4886-A5D2-27B61C2945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B6BD985-4B44-405B-AFD3-855C499B81A5}"/>
              </a:ext>
            </a:extLst>
          </p:cNvPr>
          <p:cNvSpPr>
            <a:spLocks noGrp="1"/>
          </p:cNvSpPr>
          <p:nvPr>
            <p:ph type="dt" sz="half" idx="10"/>
          </p:nvPr>
        </p:nvSpPr>
        <p:spPr/>
        <p:txBody>
          <a:bodyPr/>
          <a:lstStyle/>
          <a:p>
            <a:fld id="{964839E7-D218-48C2-BDFC-BEDBACED3062}" type="datetime1">
              <a:rPr lang="en-US" smtClean="0"/>
              <a:t>10/11/2020</a:t>
            </a:fld>
            <a:endParaRPr lang="en-US"/>
          </a:p>
        </p:txBody>
      </p:sp>
      <p:sp>
        <p:nvSpPr>
          <p:cNvPr id="5" name="Footer Placeholder 4">
            <a:extLst>
              <a:ext uri="{FF2B5EF4-FFF2-40B4-BE49-F238E27FC236}">
                <a16:creationId xmlns:a16="http://schemas.microsoft.com/office/drawing/2014/main" id="{817E8247-0B7A-40C1-B73F-2F549A532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AC516-E197-4CFA-ACBC-6B3B6B8C501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487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E3BD-C99D-4623-9826-ED0A367E45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0DEBA6-E468-480A-BD38-F73133550E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97ED9-EC7A-43EC-8484-598BB3D7DF27}"/>
              </a:ext>
            </a:extLst>
          </p:cNvPr>
          <p:cNvSpPr>
            <a:spLocks noGrp="1"/>
          </p:cNvSpPr>
          <p:nvPr>
            <p:ph type="dt" sz="half" idx="10"/>
          </p:nvPr>
        </p:nvSpPr>
        <p:spPr/>
        <p:txBody>
          <a:bodyPr/>
          <a:lstStyle/>
          <a:p>
            <a:fld id="{A576B2A7-AB60-4DFA-9752-F5F2A6906D90}" type="datetime1">
              <a:rPr lang="en-US" smtClean="0"/>
              <a:t>10/11/2020</a:t>
            </a:fld>
            <a:endParaRPr lang="en-US"/>
          </a:p>
        </p:txBody>
      </p:sp>
      <p:sp>
        <p:nvSpPr>
          <p:cNvPr id="5" name="Footer Placeholder 4">
            <a:extLst>
              <a:ext uri="{FF2B5EF4-FFF2-40B4-BE49-F238E27FC236}">
                <a16:creationId xmlns:a16="http://schemas.microsoft.com/office/drawing/2014/main" id="{516C5BD7-2E70-4F17-9BEF-459DDD9A3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7D53B-EE9D-4192-B755-B9BA476EB08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778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240299-4D81-4497-957E-4B91DBD4C3F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4C7E0D-5E94-4CBF-8FD3-B6F207F6B25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B7759-C86E-4749-BF48-56778C9F8F7A}"/>
              </a:ext>
            </a:extLst>
          </p:cNvPr>
          <p:cNvSpPr>
            <a:spLocks noGrp="1"/>
          </p:cNvSpPr>
          <p:nvPr>
            <p:ph type="dt" sz="half" idx="10"/>
          </p:nvPr>
        </p:nvSpPr>
        <p:spPr/>
        <p:txBody>
          <a:bodyPr/>
          <a:lstStyle/>
          <a:p>
            <a:fld id="{CDACE410-1DEE-4B97-8E2D-66C1EE5670ED}" type="datetime1">
              <a:rPr lang="en-US" smtClean="0"/>
              <a:t>10/11/2020</a:t>
            </a:fld>
            <a:endParaRPr lang="en-US"/>
          </a:p>
        </p:txBody>
      </p:sp>
      <p:sp>
        <p:nvSpPr>
          <p:cNvPr id="5" name="Footer Placeholder 4">
            <a:extLst>
              <a:ext uri="{FF2B5EF4-FFF2-40B4-BE49-F238E27FC236}">
                <a16:creationId xmlns:a16="http://schemas.microsoft.com/office/drawing/2014/main" id="{F6542CDF-A261-4F6B-88F0-964335781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94F8-7B1A-44BD-9E00-F86622389D5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72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3657600" cy="1295400"/>
          </a:xfrm>
        </p:spPr>
        <p:txBody>
          <a:bodyPr/>
          <a:lstStyle/>
          <a:p>
            <a:r>
              <a:rPr lang="en-US"/>
              <a:t>Click to edit Master title style</a:t>
            </a:r>
          </a:p>
        </p:txBody>
      </p:sp>
      <p:sp>
        <p:nvSpPr>
          <p:cNvPr id="3" name="Text Placeholder 2"/>
          <p:cNvSpPr>
            <a:spLocks noGrp="1"/>
          </p:cNvSpPr>
          <p:nvPr>
            <p:ph type="body" sz="half" idx="1"/>
          </p:nvPr>
        </p:nvSpPr>
        <p:spPr>
          <a:xfrm>
            <a:off x="152400" y="2057400"/>
            <a:ext cx="43053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2057400"/>
            <a:ext cx="43053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1"/>
          </p:nvPr>
        </p:nvSpPr>
        <p:spPr>
          <a:ln/>
        </p:spPr>
        <p:txBody>
          <a:bodyPr/>
          <a:lstStyle>
            <a:lvl1pPr>
              <a:defRPr/>
            </a:lvl1pPr>
          </a:lstStyle>
          <a:p>
            <a:pPr>
              <a:defRPr/>
            </a:pPr>
            <a:fld id="{C162447D-7774-4BBA-92ED-5A432A512E39}" type="slidenum">
              <a:rPr lang="en-US"/>
              <a:pPr>
                <a:defRPr/>
              </a:pPr>
              <a:t>‹#›</a:t>
            </a:fld>
            <a:endParaRPr lang="en-US"/>
          </a:p>
        </p:txBody>
      </p:sp>
    </p:spTree>
    <p:extLst>
      <p:ext uri="{BB962C8B-B14F-4D97-AF65-F5344CB8AC3E}">
        <p14:creationId xmlns:p14="http://schemas.microsoft.com/office/powerpoint/2010/main" val="137112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7F81-588E-4063-B8CD-32427D855C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76D60-EC5F-4017-B533-02B8F50382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32337-ECBD-4690-864F-797B25434809}"/>
              </a:ext>
            </a:extLst>
          </p:cNvPr>
          <p:cNvSpPr>
            <a:spLocks noGrp="1"/>
          </p:cNvSpPr>
          <p:nvPr>
            <p:ph type="dt" sz="half" idx="10"/>
          </p:nvPr>
        </p:nvSpPr>
        <p:spPr/>
        <p:txBody>
          <a:bodyPr/>
          <a:lstStyle/>
          <a:p>
            <a:fld id="{AC5C601E-FC01-4D28-97A4-2F430B8AEE20}" type="datetime1">
              <a:rPr lang="en-US" smtClean="0"/>
              <a:t>10/11/2020</a:t>
            </a:fld>
            <a:endParaRPr lang="en-US"/>
          </a:p>
        </p:txBody>
      </p:sp>
      <p:sp>
        <p:nvSpPr>
          <p:cNvPr id="5" name="Footer Placeholder 4">
            <a:extLst>
              <a:ext uri="{FF2B5EF4-FFF2-40B4-BE49-F238E27FC236}">
                <a16:creationId xmlns:a16="http://schemas.microsoft.com/office/drawing/2014/main" id="{D66D8E0A-D2B9-4F78-98D3-65B2673EB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5A7B4-78E6-45D2-B5A8-AD62F9672F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573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33A2-97AD-468E-B7C4-709A0291C5F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B0B60AC-CA5C-4501-BA68-34C4BFE919D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3F2570-4FB2-47D2-B1D5-D4F5D285ACDD}"/>
              </a:ext>
            </a:extLst>
          </p:cNvPr>
          <p:cNvSpPr>
            <a:spLocks noGrp="1"/>
          </p:cNvSpPr>
          <p:nvPr>
            <p:ph type="dt" sz="half" idx="10"/>
          </p:nvPr>
        </p:nvSpPr>
        <p:spPr/>
        <p:txBody>
          <a:bodyPr/>
          <a:lstStyle/>
          <a:p>
            <a:fld id="{2D36643F-61A9-427C-A0CA-33931B4AF921}" type="datetime1">
              <a:rPr lang="en-US" smtClean="0"/>
              <a:t>10/11/2020</a:t>
            </a:fld>
            <a:endParaRPr lang="en-US"/>
          </a:p>
        </p:txBody>
      </p:sp>
      <p:sp>
        <p:nvSpPr>
          <p:cNvPr id="5" name="Footer Placeholder 4">
            <a:extLst>
              <a:ext uri="{FF2B5EF4-FFF2-40B4-BE49-F238E27FC236}">
                <a16:creationId xmlns:a16="http://schemas.microsoft.com/office/drawing/2014/main" id="{369602FF-6674-40ED-9972-F1F19A565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31845-DB4B-48C5-BD7C-EAE47560F06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992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E621-2AAB-459B-85D0-3CAD6A428B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DF00EC-D422-4F91-B448-947945CFE82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DCC795-CF66-4D65-92F9-B6CFE4A530B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43FEC5-8E21-44BA-840E-4AA467BBF28F}"/>
              </a:ext>
            </a:extLst>
          </p:cNvPr>
          <p:cNvSpPr>
            <a:spLocks noGrp="1"/>
          </p:cNvSpPr>
          <p:nvPr>
            <p:ph type="dt" sz="half" idx="10"/>
          </p:nvPr>
        </p:nvSpPr>
        <p:spPr/>
        <p:txBody>
          <a:bodyPr/>
          <a:lstStyle/>
          <a:p>
            <a:fld id="{F92E6B0B-571C-4AF0-A492-B3FE1D544EFA}" type="datetime1">
              <a:rPr lang="en-US" smtClean="0"/>
              <a:t>10/11/2020</a:t>
            </a:fld>
            <a:endParaRPr lang="en-US"/>
          </a:p>
        </p:txBody>
      </p:sp>
      <p:sp>
        <p:nvSpPr>
          <p:cNvPr id="6" name="Footer Placeholder 5">
            <a:extLst>
              <a:ext uri="{FF2B5EF4-FFF2-40B4-BE49-F238E27FC236}">
                <a16:creationId xmlns:a16="http://schemas.microsoft.com/office/drawing/2014/main" id="{7AAD2FA8-E7E3-487E-A321-72078FF7E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947C2-C7CF-4049-9A8F-65F70D8CD66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329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0C9C-5E2A-49DA-80FC-996CBE725FE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FCD08E-BEF8-4E63-9554-0281D48A0A6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A1C4334-B905-4414-8108-C335F6EFBCE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98497B-46C8-4AD3-A54C-38C23EC3A4E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E535918-D068-4C1E-BBFD-18EBCE5AAEB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359EE-710B-4B26-BCF5-9EEB4633067D}"/>
              </a:ext>
            </a:extLst>
          </p:cNvPr>
          <p:cNvSpPr>
            <a:spLocks noGrp="1"/>
          </p:cNvSpPr>
          <p:nvPr>
            <p:ph type="dt" sz="half" idx="10"/>
          </p:nvPr>
        </p:nvSpPr>
        <p:spPr/>
        <p:txBody>
          <a:bodyPr/>
          <a:lstStyle/>
          <a:p>
            <a:fld id="{E37B0E30-1ED0-45EF-A5D2-241818101B49}" type="datetime1">
              <a:rPr lang="en-US" smtClean="0"/>
              <a:t>10/11/2020</a:t>
            </a:fld>
            <a:endParaRPr lang="en-US"/>
          </a:p>
        </p:txBody>
      </p:sp>
      <p:sp>
        <p:nvSpPr>
          <p:cNvPr id="8" name="Footer Placeholder 7">
            <a:extLst>
              <a:ext uri="{FF2B5EF4-FFF2-40B4-BE49-F238E27FC236}">
                <a16:creationId xmlns:a16="http://schemas.microsoft.com/office/drawing/2014/main" id="{EF3A24FE-2E24-45D9-8431-860539FA88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21D49F-508D-45BE-9F36-DA708958C6D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599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0200-B607-471A-907E-21D04872B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080170-FD1D-49F1-A30B-187B67E54364}"/>
              </a:ext>
            </a:extLst>
          </p:cNvPr>
          <p:cNvSpPr>
            <a:spLocks noGrp="1"/>
          </p:cNvSpPr>
          <p:nvPr>
            <p:ph type="dt" sz="half" idx="10"/>
          </p:nvPr>
        </p:nvSpPr>
        <p:spPr/>
        <p:txBody>
          <a:bodyPr/>
          <a:lstStyle/>
          <a:p>
            <a:fld id="{A4CF700F-DB5F-443E-9F67-FE3BCCAF9462}" type="datetime1">
              <a:rPr lang="en-US" smtClean="0"/>
              <a:t>10/11/2020</a:t>
            </a:fld>
            <a:endParaRPr lang="en-US"/>
          </a:p>
        </p:txBody>
      </p:sp>
      <p:sp>
        <p:nvSpPr>
          <p:cNvPr id="4" name="Footer Placeholder 3">
            <a:extLst>
              <a:ext uri="{FF2B5EF4-FFF2-40B4-BE49-F238E27FC236}">
                <a16:creationId xmlns:a16="http://schemas.microsoft.com/office/drawing/2014/main" id="{879486E2-5BC8-4966-9B24-D7638DB532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DCB016-9A12-4C17-B6B8-5450AC40D67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847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59D7-A9F7-47CD-B052-6C3C919FB6E1}"/>
              </a:ext>
            </a:extLst>
          </p:cNvPr>
          <p:cNvSpPr>
            <a:spLocks noGrp="1"/>
          </p:cNvSpPr>
          <p:nvPr>
            <p:ph type="dt" sz="half" idx="10"/>
          </p:nvPr>
        </p:nvSpPr>
        <p:spPr/>
        <p:txBody>
          <a:bodyPr/>
          <a:lstStyle/>
          <a:p>
            <a:fld id="{3508491E-03FA-456E-B4B5-1D23004F2C2C}" type="datetime1">
              <a:rPr lang="en-US" smtClean="0"/>
              <a:t>10/11/2020</a:t>
            </a:fld>
            <a:endParaRPr lang="en-US"/>
          </a:p>
        </p:txBody>
      </p:sp>
      <p:sp>
        <p:nvSpPr>
          <p:cNvPr id="3" name="Footer Placeholder 2">
            <a:extLst>
              <a:ext uri="{FF2B5EF4-FFF2-40B4-BE49-F238E27FC236}">
                <a16:creationId xmlns:a16="http://schemas.microsoft.com/office/drawing/2014/main" id="{D55D76FC-211F-4D07-B16E-7C2BF47B10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24752F-C395-4207-A8EE-7732C1C0237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322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3A39-D320-45DB-9C41-9706EAB7874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8C82607-1C25-40FA-AA7A-9731F94CC38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A415BB-28CC-46DA-8FCE-9DD58969F59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7CDC1E0-6430-4C64-B93F-C178D172A439}"/>
              </a:ext>
            </a:extLst>
          </p:cNvPr>
          <p:cNvSpPr>
            <a:spLocks noGrp="1"/>
          </p:cNvSpPr>
          <p:nvPr>
            <p:ph type="dt" sz="half" idx="10"/>
          </p:nvPr>
        </p:nvSpPr>
        <p:spPr/>
        <p:txBody>
          <a:bodyPr/>
          <a:lstStyle/>
          <a:p>
            <a:fld id="{3D3477D2-7880-4562-95C1-1C3D0020385A}" type="datetime1">
              <a:rPr lang="en-US" smtClean="0"/>
              <a:t>10/11/2020</a:t>
            </a:fld>
            <a:endParaRPr lang="en-US"/>
          </a:p>
        </p:txBody>
      </p:sp>
      <p:sp>
        <p:nvSpPr>
          <p:cNvPr id="6" name="Footer Placeholder 5">
            <a:extLst>
              <a:ext uri="{FF2B5EF4-FFF2-40B4-BE49-F238E27FC236}">
                <a16:creationId xmlns:a16="http://schemas.microsoft.com/office/drawing/2014/main" id="{A782A5A9-7449-48DB-A121-94F2FF005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3A8F6-38E9-4FF2-AC29-1EAD9560EEB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137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8502-0B40-49E0-ACED-3B33ECC53D6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1D2AF99-3D22-46CE-9066-C8CBD8549CE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DC03B4D-1F89-4AD4-8456-0885C11664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5CDDE10-3CEC-477A-A765-6A0798635663}"/>
              </a:ext>
            </a:extLst>
          </p:cNvPr>
          <p:cNvSpPr>
            <a:spLocks noGrp="1"/>
          </p:cNvSpPr>
          <p:nvPr>
            <p:ph type="dt" sz="half" idx="10"/>
          </p:nvPr>
        </p:nvSpPr>
        <p:spPr/>
        <p:txBody>
          <a:bodyPr/>
          <a:lstStyle/>
          <a:p>
            <a:fld id="{FF5A6616-5781-4A3F-A5D0-EFA98753C790}" type="datetime1">
              <a:rPr lang="en-US" smtClean="0"/>
              <a:t>10/11/2020</a:t>
            </a:fld>
            <a:endParaRPr lang="en-US"/>
          </a:p>
        </p:txBody>
      </p:sp>
      <p:sp>
        <p:nvSpPr>
          <p:cNvPr id="6" name="Footer Placeholder 5">
            <a:extLst>
              <a:ext uri="{FF2B5EF4-FFF2-40B4-BE49-F238E27FC236}">
                <a16:creationId xmlns:a16="http://schemas.microsoft.com/office/drawing/2014/main" id="{262A01D3-C7B8-4289-B7FC-72218556E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41F72-4FE2-47D4-95C8-A3874B69D66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533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2D0FB4-A57E-434C-8C8A-344CBBB1805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23B988-E308-43FA-9234-CF802A2037A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A38A1-B13D-4459-9347-55EC2D64452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7A34D6E-6067-4ACC-85C4-AC433C2CE611}" type="datetime1">
              <a:rPr lang="en-US" smtClean="0"/>
              <a:t>10/11/2020</a:t>
            </a:fld>
            <a:endParaRPr lang="en-US"/>
          </a:p>
        </p:txBody>
      </p:sp>
      <p:sp>
        <p:nvSpPr>
          <p:cNvPr id="5" name="Footer Placeholder 4">
            <a:extLst>
              <a:ext uri="{FF2B5EF4-FFF2-40B4-BE49-F238E27FC236}">
                <a16:creationId xmlns:a16="http://schemas.microsoft.com/office/drawing/2014/main" id="{EB3D77B2-A325-4053-872F-5FA70489F21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60F0B7-6056-41FA-9AC9-C5C5BE263E9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9143946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txBox="1">
            <a:spLocks/>
          </p:cNvSpPr>
          <p:nvPr/>
        </p:nvSpPr>
        <p:spPr bwMode="auto">
          <a:xfrm>
            <a:off x="685800" y="233997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sz="4400" dirty="0"/>
              <a:t>Bipolar Junction Transistors</a:t>
            </a:r>
            <a:endParaRPr lang="en-US" altLang="en-US" sz="440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10"/>
          </p:nvPr>
        </p:nvSpPr>
        <p:spPr/>
        <p:txBody>
          <a:bodyPr/>
          <a:lstStyle/>
          <a:p>
            <a:pPr>
              <a:defRPr/>
            </a:pPr>
            <a:fld id="{3A50A7F8-F930-4A8B-8EB8-66C008BBFDEC}" type="datetime1">
              <a:rPr lang="en-US" altLang="en-US" smtClean="0"/>
              <a:t>10/11/2020</a:t>
            </a:fld>
            <a:endParaRPr lang="en-US" altLang="en-US"/>
          </a:p>
        </p:txBody>
      </p:sp>
      <p:sp>
        <p:nvSpPr>
          <p:cNvPr id="174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4C5BECC-D102-42EA-9E3A-DF3AC69B9854}" type="slidenum">
              <a:rPr lang="en-US" altLang="en-US" smtClean="0">
                <a:solidFill>
                  <a:srgbClr val="898989"/>
                </a:solidFill>
              </a:rPr>
              <a:pPr/>
              <a:t>1</a:t>
            </a:fld>
            <a:endParaRPr lang="en-US" altLang="en-US">
              <a:solidFill>
                <a:srgbClr val="898989"/>
              </a:solidFill>
            </a:endParaRPr>
          </a:p>
        </p:txBody>
      </p:sp>
    </p:spTree>
    <p:extLst>
      <p:ext uri="{BB962C8B-B14F-4D97-AF65-F5344CB8AC3E}">
        <p14:creationId xmlns:p14="http://schemas.microsoft.com/office/powerpoint/2010/main" val="4086901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685800" y="381000"/>
            <a:ext cx="3810000" cy="457200"/>
          </a:xfrm>
          <a:prstGeom prst="rect">
            <a:avLst/>
          </a:prstGeom>
          <a:solidFill>
            <a:schemeClr val="accent6">
              <a:lumMod val="20000"/>
              <a:lumOff val="80000"/>
            </a:schemeClr>
          </a:solidFill>
          <a:ln>
            <a:noFill/>
          </a:ln>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defRPr/>
            </a:pPr>
            <a:r>
              <a:rPr lang="en-US" sz="2400" b="1" i="1">
                <a:solidFill>
                  <a:srgbClr val="000000"/>
                </a:solidFill>
              </a:rPr>
              <a:t>Based on KCL: </a:t>
            </a:r>
            <a:r>
              <a:rPr lang="en-US" sz="2400" b="1">
                <a:solidFill>
                  <a:srgbClr val="000000"/>
                </a:solidFill>
              </a:rPr>
              <a:t>I</a:t>
            </a:r>
            <a:r>
              <a:rPr lang="en-US" sz="2400" b="1" baseline="-25000">
                <a:solidFill>
                  <a:srgbClr val="000000"/>
                </a:solidFill>
              </a:rPr>
              <a:t>E</a:t>
            </a:r>
            <a:r>
              <a:rPr lang="en-US" sz="2400" b="1">
                <a:solidFill>
                  <a:srgbClr val="000000"/>
                </a:solidFill>
              </a:rPr>
              <a:t> = I</a:t>
            </a:r>
            <a:r>
              <a:rPr lang="en-US" sz="2400" b="1" baseline="-25000">
                <a:solidFill>
                  <a:srgbClr val="000000"/>
                </a:solidFill>
              </a:rPr>
              <a:t>C </a:t>
            </a:r>
            <a:r>
              <a:rPr lang="en-US" sz="2400" b="1">
                <a:solidFill>
                  <a:srgbClr val="000000"/>
                </a:solidFill>
              </a:rPr>
              <a:t>+ I</a:t>
            </a:r>
            <a:r>
              <a:rPr lang="en-US" sz="2400" b="1" baseline="-25000">
                <a:solidFill>
                  <a:srgbClr val="000000"/>
                </a:solidFill>
              </a:rPr>
              <a:t>B</a:t>
            </a:r>
            <a:endParaRPr lang="en-US" sz="2400" b="1">
              <a:solidFill>
                <a:srgbClr val="000000"/>
              </a:solidFill>
            </a:endParaRPr>
          </a:p>
        </p:txBody>
      </p:sp>
      <p:sp>
        <p:nvSpPr>
          <p:cNvPr id="13315" name="Text Box 5"/>
          <p:cNvSpPr txBox="1">
            <a:spLocks noChangeArrowheads="1"/>
          </p:cNvSpPr>
          <p:nvPr/>
        </p:nvSpPr>
        <p:spPr bwMode="auto">
          <a:xfrm>
            <a:off x="4724400" y="381000"/>
            <a:ext cx="1524000" cy="457200"/>
          </a:xfrm>
          <a:prstGeom prst="rect">
            <a:avLst/>
          </a:prstGeom>
          <a:solidFill>
            <a:schemeClr val="accent6">
              <a:lumMod val="20000"/>
              <a:lumOff val="80000"/>
            </a:schemeClr>
          </a:solidFill>
          <a:ln>
            <a:noFill/>
          </a:ln>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defRPr/>
            </a:pPr>
            <a:r>
              <a:rPr lang="en-US" sz="2400" b="1">
                <a:solidFill>
                  <a:srgbClr val="000000"/>
                </a:solidFill>
              </a:rPr>
              <a:t>I</a:t>
            </a:r>
            <a:r>
              <a:rPr lang="en-US" sz="2400" b="1" baseline="-25000">
                <a:solidFill>
                  <a:srgbClr val="000000"/>
                </a:solidFill>
              </a:rPr>
              <a:t>C </a:t>
            </a:r>
            <a:r>
              <a:rPr lang="en-US" sz="2400" b="1">
                <a:solidFill>
                  <a:srgbClr val="000000"/>
                </a:solidFill>
              </a:rPr>
              <a:t>= </a:t>
            </a:r>
            <a:r>
              <a:rPr lang="en-US" sz="2400" b="1" i="1">
                <a:solidFill>
                  <a:srgbClr val="000000"/>
                </a:solidFill>
                <a:sym typeface="Symbol" pitchFamily="18" charset="2"/>
              </a:rPr>
              <a:t></a:t>
            </a:r>
            <a:r>
              <a:rPr lang="en-US">
                <a:solidFill>
                  <a:srgbClr val="000000"/>
                </a:solidFill>
              </a:rPr>
              <a:t> </a:t>
            </a:r>
            <a:r>
              <a:rPr lang="en-US" sz="2400" b="1">
                <a:solidFill>
                  <a:srgbClr val="000000"/>
                </a:solidFill>
              </a:rPr>
              <a:t>I</a:t>
            </a:r>
            <a:r>
              <a:rPr lang="en-US" sz="2400" b="1" baseline="-25000">
                <a:solidFill>
                  <a:srgbClr val="000000"/>
                </a:solidFill>
              </a:rPr>
              <a:t>B</a:t>
            </a:r>
          </a:p>
        </p:txBody>
      </p:sp>
      <p:sp>
        <p:nvSpPr>
          <p:cNvPr id="13316" name="Text Box 6"/>
          <p:cNvSpPr txBox="1">
            <a:spLocks noChangeArrowheads="1"/>
          </p:cNvSpPr>
          <p:nvPr/>
        </p:nvSpPr>
        <p:spPr bwMode="auto">
          <a:xfrm>
            <a:off x="6324600" y="381000"/>
            <a:ext cx="1524000" cy="457200"/>
          </a:xfrm>
          <a:prstGeom prst="rect">
            <a:avLst/>
          </a:prstGeom>
          <a:solidFill>
            <a:schemeClr val="accent6">
              <a:lumMod val="20000"/>
              <a:lumOff val="80000"/>
            </a:schemeClr>
          </a:solidFill>
          <a:ln>
            <a:noFill/>
          </a:ln>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50000"/>
              </a:spcBef>
              <a:spcAft>
                <a:spcPct val="0"/>
              </a:spcAft>
              <a:defRPr/>
            </a:pPr>
            <a:r>
              <a:rPr lang="en-US" sz="2400" b="1">
                <a:solidFill>
                  <a:srgbClr val="000000"/>
                </a:solidFill>
              </a:rPr>
              <a:t>I</a:t>
            </a:r>
            <a:r>
              <a:rPr lang="en-US" sz="2400" b="1" baseline="-25000">
                <a:solidFill>
                  <a:srgbClr val="000000"/>
                </a:solidFill>
              </a:rPr>
              <a:t>C </a:t>
            </a:r>
            <a:r>
              <a:rPr lang="en-US" sz="2400" b="1">
                <a:solidFill>
                  <a:srgbClr val="000000"/>
                </a:solidFill>
              </a:rPr>
              <a:t>= </a:t>
            </a:r>
            <a:r>
              <a:rPr lang="en-US" sz="2400" b="1" i="1">
                <a:solidFill>
                  <a:srgbClr val="000000"/>
                </a:solidFill>
                <a:sym typeface="Symbol" pitchFamily="18" charset="2"/>
              </a:rPr>
              <a:t></a:t>
            </a:r>
            <a:r>
              <a:rPr lang="en-US">
                <a:solidFill>
                  <a:srgbClr val="000000"/>
                </a:solidFill>
              </a:rPr>
              <a:t> </a:t>
            </a:r>
            <a:r>
              <a:rPr lang="en-US" sz="2400" b="1">
                <a:solidFill>
                  <a:srgbClr val="000000"/>
                </a:solidFill>
              </a:rPr>
              <a:t>I</a:t>
            </a:r>
            <a:r>
              <a:rPr lang="en-US" sz="2400" b="1" baseline="-25000">
                <a:solidFill>
                  <a:srgbClr val="000000"/>
                </a:solidFill>
              </a:rPr>
              <a:t>E</a:t>
            </a:r>
          </a:p>
        </p:txBody>
      </p:sp>
      <p:sp>
        <p:nvSpPr>
          <p:cNvPr id="16389" name="Rectangle 8"/>
          <p:cNvSpPr>
            <a:spLocks noChangeArrowheads="1"/>
          </p:cNvSpPr>
          <p:nvPr/>
        </p:nvSpPr>
        <p:spPr bwMode="auto">
          <a:xfrm>
            <a:off x="762000" y="1295400"/>
            <a:ext cx="487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sz="2400" b="1">
                <a:solidFill>
                  <a:srgbClr val="000000"/>
                </a:solidFill>
                <a:cs typeface="Arial" charset="0"/>
              </a:rPr>
              <a:t>I</a:t>
            </a:r>
            <a:r>
              <a:rPr lang="en-US" sz="2400" b="1" baseline="-25000">
                <a:solidFill>
                  <a:srgbClr val="000000"/>
                </a:solidFill>
                <a:cs typeface="Arial" charset="0"/>
              </a:rPr>
              <a:t>E</a:t>
            </a:r>
            <a:r>
              <a:rPr lang="en-US" sz="2400" b="1">
                <a:solidFill>
                  <a:srgbClr val="000000"/>
                </a:solidFill>
                <a:cs typeface="Arial" charset="0"/>
              </a:rPr>
              <a:t> = </a:t>
            </a:r>
            <a:r>
              <a:rPr lang="en-US" sz="2400" b="1" i="1">
                <a:solidFill>
                  <a:srgbClr val="000000"/>
                </a:solidFill>
                <a:cs typeface="Arial" charset="0"/>
                <a:sym typeface="Symbol" pitchFamily="18" charset="2"/>
              </a:rPr>
              <a:t></a:t>
            </a:r>
            <a:r>
              <a:rPr lang="en-US">
                <a:solidFill>
                  <a:srgbClr val="000000"/>
                </a:solidFill>
                <a:cs typeface="Arial" charset="0"/>
              </a:rPr>
              <a:t> </a:t>
            </a:r>
            <a:r>
              <a:rPr lang="en-US" sz="2400" b="1">
                <a:solidFill>
                  <a:srgbClr val="000000"/>
                </a:solidFill>
                <a:cs typeface="Arial" charset="0"/>
              </a:rPr>
              <a:t>I</a:t>
            </a:r>
            <a:r>
              <a:rPr lang="en-US" sz="2400" b="1" baseline="-25000">
                <a:solidFill>
                  <a:srgbClr val="000000"/>
                </a:solidFill>
                <a:cs typeface="Arial" charset="0"/>
              </a:rPr>
              <a:t>B </a:t>
            </a:r>
            <a:r>
              <a:rPr lang="en-US" sz="2400" b="1">
                <a:solidFill>
                  <a:srgbClr val="000000"/>
                </a:solidFill>
                <a:cs typeface="Arial" charset="0"/>
              </a:rPr>
              <a:t>+ I</a:t>
            </a:r>
            <a:r>
              <a:rPr lang="en-US" sz="2400" b="1" baseline="-25000">
                <a:solidFill>
                  <a:srgbClr val="000000"/>
                </a:solidFill>
                <a:cs typeface="Arial" charset="0"/>
              </a:rPr>
              <a:t>B</a:t>
            </a:r>
            <a:r>
              <a:rPr lang="en-US" sz="2400" b="1">
                <a:solidFill>
                  <a:srgbClr val="000000"/>
                </a:solidFill>
                <a:cs typeface="Arial" charset="0"/>
              </a:rPr>
              <a:t> = </a:t>
            </a:r>
            <a:r>
              <a:rPr lang="en-US" sz="2400" b="1">
                <a:solidFill>
                  <a:srgbClr val="669999"/>
                </a:solidFill>
                <a:cs typeface="Arial" charset="0"/>
              </a:rPr>
              <a:t>I</a:t>
            </a:r>
            <a:r>
              <a:rPr lang="en-US" sz="2400" b="1" baseline="-25000">
                <a:solidFill>
                  <a:srgbClr val="669999"/>
                </a:solidFill>
                <a:cs typeface="Arial" charset="0"/>
              </a:rPr>
              <a:t>B</a:t>
            </a:r>
            <a:r>
              <a:rPr lang="en-US" sz="2400" b="1">
                <a:solidFill>
                  <a:srgbClr val="669999"/>
                </a:solidFill>
                <a:cs typeface="Arial" charset="0"/>
              </a:rPr>
              <a:t>(</a:t>
            </a:r>
            <a:r>
              <a:rPr lang="en-US" sz="2400" b="1" baseline="-25000">
                <a:solidFill>
                  <a:srgbClr val="669999"/>
                </a:solidFill>
                <a:cs typeface="Arial" charset="0"/>
              </a:rPr>
              <a:t> </a:t>
            </a:r>
            <a:r>
              <a:rPr lang="en-US" sz="2400" b="1" i="1">
                <a:solidFill>
                  <a:srgbClr val="669999"/>
                </a:solidFill>
                <a:cs typeface="Arial" charset="0"/>
                <a:sym typeface="Symbol" pitchFamily="18" charset="2"/>
              </a:rPr>
              <a:t></a:t>
            </a:r>
            <a:r>
              <a:rPr lang="en-US">
                <a:solidFill>
                  <a:srgbClr val="669999"/>
                </a:solidFill>
                <a:cs typeface="Arial" charset="0"/>
              </a:rPr>
              <a:t> </a:t>
            </a:r>
            <a:r>
              <a:rPr lang="en-US" sz="2400" b="1">
                <a:solidFill>
                  <a:srgbClr val="669999"/>
                </a:solidFill>
                <a:cs typeface="Arial" charset="0"/>
              </a:rPr>
              <a:t>+ 1)</a:t>
            </a:r>
          </a:p>
          <a:p>
            <a:pPr fontAlgn="base">
              <a:spcBef>
                <a:spcPct val="0"/>
              </a:spcBef>
              <a:spcAft>
                <a:spcPct val="0"/>
              </a:spcAft>
            </a:pPr>
            <a:endParaRPr lang="en-US" sz="2400" b="1">
              <a:solidFill>
                <a:srgbClr val="669999"/>
              </a:solidFill>
              <a:cs typeface="Arial" charset="0"/>
            </a:endParaRPr>
          </a:p>
        </p:txBody>
      </p:sp>
      <p:sp>
        <p:nvSpPr>
          <p:cNvPr id="13318" name="Rectangle 11"/>
          <p:cNvSpPr>
            <a:spLocks noChangeArrowheads="1"/>
          </p:cNvSpPr>
          <p:nvPr/>
        </p:nvSpPr>
        <p:spPr bwMode="auto">
          <a:xfrm>
            <a:off x="5257800" y="4191000"/>
            <a:ext cx="2363788" cy="457200"/>
          </a:xfrm>
          <a:prstGeom prst="rect">
            <a:avLst/>
          </a:prstGeom>
          <a:solidFill>
            <a:schemeClr val="accent6">
              <a:lumMod val="20000"/>
              <a:lumOff val="80000"/>
            </a:schemeClr>
          </a:solidFill>
          <a:ln>
            <a:noFill/>
          </a:ln>
          <a:effectLst/>
        </p:spPr>
        <p:txBody>
          <a:bodyPr wrap="none">
            <a:spAutoFit/>
          </a:bodyPr>
          <a:lstStyle/>
          <a:p>
            <a:pPr fontAlgn="base">
              <a:spcBef>
                <a:spcPct val="0"/>
              </a:spcBef>
              <a:spcAft>
                <a:spcPct val="0"/>
              </a:spcAft>
              <a:defRPr/>
            </a:pPr>
            <a:r>
              <a:rPr lang="en-US" sz="2400" b="1" i="1">
                <a:solidFill>
                  <a:srgbClr val="000000"/>
                </a:solidFill>
                <a:cs typeface="Arial" charset="0"/>
                <a:sym typeface="Symbol" pitchFamily="18" charset="2"/>
              </a:rPr>
              <a:t> = </a:t>
            </a:r>
            <a:r>
              <a:rPr lang="en-US" sz="2400" b="1">
                <a:solidFill>
                  <a:srgbClr val="000000"/>
                </a:solidFill>
                <a:cs typeface="Arial" charset="0"/>
              </a:rPr>
              <a:t>[ </a:t>
            </a:r>
            <a:r>
              <a:rPr lang="en-US" sz="2400" b="1" i="1">
                <a:solidFill>
                  <a:srgbClr val="000000"/>
                </a:solidFill>
                <a:cs typeface="Arial" charset="0"/>
                <a:sym typeface="Symbol" pitchFamily="18" charset="2"/>
              </a:rPr>
              <a:t></a:t>
            </a:r>
            <a:r>
              <a:rPr lang="en-US" sz="2400" b="1">
                <a:solidFill>
                  <a:srgbClr val="000000"/>
                </a:solidFill>
                <a:cs typeface="Arial" charset="0"/>
              </a:rPr>
              <a:t>  </a:t>
            </a:r>
            <a:r>
              <a:rPr lang="en-US" sz="2400" b="1">
                <a:solidFill>
                  <a:srgbClr val="000000"/>
                </a:solidFill>
                <a:cs typeface="Arial" charset="0"/>
                <a:sym typeface="Wingdings" pitchFamily="2" charset="2"/>
              </a:rPr>
              <a:t>/ </a:t>
            </a:r>
            <a:r>
              <a:rPr lang="en-US" sz="2400" b="1" i="1">
                <a:solidFill>
                  <a:srgbClr val="000000"/>
                </a:solidFill>
                <a:cs typeface="Arial" charset="0"/>
                <a:sym typeface="Symbol" pitchFamily="18" charset="2"/>
              </a:rPr>
              <a:t></a:t>
            </a:r>
            <a:r>
              <a:rPr lang="en-US" sz="2400">
                <a:solidFill>
                  <a:srgbClr val="000000"/>
                </a:solidFill>
                <a:cs typeface="Arial" charset="0"/>
              </a:rPr>
              <a:t> </a:t>
            </a:r>
            <a:r>
              <a:rPr lang="en-US" sz="2400" b="1">
                <a:solidFill>
                  <a:srgbClr val="000000"/>
                </a:solidFill>
                <a:cs typeface="Arial" charset="0"/>
              </a:rPr>
              <a:t>+ 1 </a:t>
            </a:r>
            <a:r>
              <a:rPr lang="en-US" sz="2400" b="1" i="1">
                <a:solidFill>
                  <a:srgbClr val="000000"/>
                </a:solidFill>
                <a:cs typeface="Arial" charset="0"/>
                <a:sym typeface="Symbol" pitchFamily="18" charset="2"/>
              </a:rPr>
              <a:t>] </a:t>
            </a:r>
          </a:p>
        </p:txBody>
      </p:sp>
      <p:sp>
        <p:nvSpPr>
          <p:cNvPr id="16391" name="Line 12"/>
          <p:cNvSpPr>
            <a:spLocks noChangeShapeType="1"/>
          </p:cNvSpPr>
          <p:nvPr/>
        </p:nvSpPr>
        <p:spPr bwMode="auto">
          <a:xfrm>
            <a:off x="4114800" y="4419600"/>
            <a:ext cx="914400" cy="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sp>
        <p:nvSpPr>
          <p:cNvPr id="13320" name="Rectangle 14"/>
          <p:cNvSpPr>
            <a:spLocks noChangeArrowheads="1"/>
          </p:cNvSpPr>
          <p:nvPr/>
        </p:nvSpPr>
        <p:spPr bwMode="auto">
          <a:xfrm>
            <a:off x="5334000" y="1295400"/>
            <a:ext cx="1901825" cy="457200"/>
          </a:xfrm>
          <a:prstGeom prst="rect">
            <a:avLst/>
          </a:prstGeom>
          <a:solidFill>
            <a:schemeClr val="accent6">
              <a:lumMod val="20000"/>
              <a:lumOff val="80000"/>
            </a:schemeClr>
          </a:solidFill>
          <a:ln>
            <a:noFill/>
          </a:ln>
          <a:effectLst/>
        </p:spPr>
        <p:txBody>
          <a:bodyPr wrap="none">
            <a:spAutoFit/>
          </a:bodyPr>
          <a:lstStyle/>
          <a:p>
            <a:pPr fontAlgn="base">
              <a:spcBef>
                <a:spcPct val="0"/>
              </a:spcBef>
              <a:spcAft>
                <a:spcPct val="0"/>
              </a:spcAft>
              <a:defRPr/>
            </a:pPr>
            <a:r>
              <a:rPr lang="en-US" sz="2400" b="1">
                <a:solidFill>
                  <a:srgbClr val="000000"/>
                </a:solidFill>
                <a:cs typeface="Arial" charset="0"/>
              </a:rPr>
              <a:t>I</a:t>
            </a:r>
            <a:r>
              <a:rPr lang="en-US" sz="2400" b="1" baseline="-25000">
                <a:solidFill>
                  <a:srgbClr val="000000"/>
                </a:solidFill>
                <a:cs typeface="Arial" charset="0"/>
              </a:rPr>
              <a:t>E</a:t>
            </a:r>
            <a:r>
              <a:rPr lang="en-US" sz="2400" b="1">
                <a:solidFill>
                  <a:srgbClr val="000000"/>
                </a:solidFill>
                <a:cs typeface="Arial" charset="0"/>
              </a:rPr>
              <a:t> = I</a:t>
            </a:r>
            <a:r>
              <a:rPr lang="en-US" sz="2400" b="1" baseline="-25000">
                <a:solidFill>
                  <a:srgbClr val="000000"/>
                </a:solidFill>
                <a:cs typeface="Arial" charset="0"/>
              </a:rPr>
              <a:t>B</a:t>
            </a:r>
            <a:r>
              <a:rPr lang="en-US" sz="2400" b="1">
                <a:solidFill>
                  <a:srgbClr val="000000"/>
                </a:solidFill>
                <a:cs typeface="Arial" charset="0"/>
              </a:rPr>
              <a:t>(</a:t>
            </a:r>
            <a:r>
              <a:rPr lang="en-US" sz="2400" b="1" baseline="-25000">
                <a:solidFill>
                  <a:srgbClr val="000000"/>
                </a:solidFill>
                <a:cs typeface="Arial" charset="0"/>
              </a:rPr>
              <a:t> </a:t>
            </a:r>
            <a:r>
              <a:rPr lang="en-US" sz="2400" b="1" i="1">
                <a:solidFill>
                  <a:srgbClr val="000000"/>
                </a:solidFill>
                <a:cs typeface="Arial" charset="0"/>
                <a:sym typeface="Symbol" pitchFamily="18" charset="2"/>
              </a:rPr>
              <a:t></a:t>
            </a:r>
            <a:r>
              <a:rPr lang="en-US">
                <a:solidFill>
                  <a:srgbClr val="000000"/>
                </a:solidFill>
                <a:cs typeface="Arial" charset="0"/>
              </a:rPr>
              <a:t> </a:t>
            </a:r>
            <a:r>
              <a:rPr lang="en-US" sz="2400" b="1">
                <a:solidFill>
                  <a:srgbClr val="000000"/>
                </a:solidFill>
                <a:cs typeface="Arial" charset="0"/>
              </a:rPr>
              <a:t>+ 1)</a:t>
            </a:r>
          </a:p>
        </p:txBody>
      </p:sp>
      <p:sp>
        <p:nvSpPr>
          <p:cNvPr id="16393" name="Line 15"/>
          <p:cNvSpPr>
            <a:spLocks noChangeShapeType="1"/>
          </p:cNvSpPr>
          <p:nvPr/>
        </p:nvSpPr>
        <p:spPr bwMode="auto">
          <a:xfrm>
            <a:off x="4191000" y="1524000"/>
            <a:ext cx="914400" cy="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sp>
        <p:nvSpPr>
          <p:cNvPr id="16394" name="Rectangle 17"/>
          <p:cNvSpPr>
            <a:spLocks noChangeArrowheads="1"/>
          </p:cNvSpPr>
          <p:nvPr/>
        </p:nvSpPr>
        <p:spPr bwMode="auto">
          <a:xfrm>
            <a:off x="838200" y="1981200"/>
            <a:ext cx="4572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sz="2400" b="1">
                <a:solidFill>
                  <a:srgbClr val="669999"/>
                </a:solidFill>
                <a:cs typeface="Arial" charset="0"/>
              </a:rPr>
              <a:t>Now</a:t>
            </a:r>
          </a:p>
          <a:p>
            <a:pPr fontAlgn="base">
              <a:spcBef>
                <a:spcPct val="0"/>
              </a:spcBef>
              <a:spcAft>
                <a:spcPct val="0"/>
              </a:spcAft>
            </a:pPr>
            <a:r>
              <a:rPr lang="en-US" sz="2400" b="1">
                <a:solidFill>
                  <a:srgbClr val="000000"/>
                </a:solidFill>
                <a:cs typeface="Arial" charset="0"/>
              </a:rPr>
              <a:t>With I</a:t>
            </a:r>
            <a:r>
              <a:rPr lang="en-US" sz="2400" b="1" baseline="-25000">
                <a:solidFill>
                  <a:srgbClr val="000000"/>
                </a:solidFill>
                <a:cs typeface="Arial" charset="0"/>
              </a:rPr>
              <a:t>C </a:t>
            </a:r>
            <a:r>
              <a:rPr lang="en-US" sz="2400" b="1">
                <a:solidFill>
                  <a:srgbClr val="000000"/>
                </a:solidFill>
                <a:cs typeface="Arial" charset="0"/>
              </a:rPr>
              <a:t>= </a:t>
            </a:r>
            <a:r>
              <a:rPr lang="en-US" sz="2400" b="1" i="1">
                <a:solidFill>
                  <a:srgbClr val="000000"/>
                </a:solidFill>
                <a:cs typeface="Arial" charset="0"/>
                <a:sym typeface="Symbol" pitchFamily="18" charset="2"/>
              </a:rPr>
              <a:t></a:t>
            </a:r>
            <a:r>
              <a:rPr lang="en-US">
                <a:solidFill>
                  <a:srgbClr val="000000"/>
                </a:solidFill>
                <a:cs typeface="Arial" charset="0"/>
              </a:rPr>
              <a:t> </a:t>
            </a:r>
            <a:r>
              <a:rPr lang="en-US" sz="2400" b="1">
                <a:solidFill>
                  <a:srgbClr val="000000"/>
                </a:solidFill>
                <a:cs typeface="Arial" charset="0"/>
              </a:rPr>
              <a:t>I</a:t>
            </a:r>
            <a:r>
              <a:rPr lang="en-US" sz="2400" b="1" baseline="-25000">
                <a:solidFill>
                  <a:srgbClr val="000000"/>
                </a:solidFill>
                <a:cs typeface="Arial" charset="0"/>
              </a:rPr>
              <a:t>B</a:t>
            </a:r>
            <a:r>
              <a:rPr lang="en-US" sz="2400" b="1">
                <a:solidFill>
                  <a:srgbClr val="000000"/>
                </a:solidFill>
                <a:cs typeface="Arial" charset="0"/>
              </a:rPr>
              <a:t> </a:t>
            </a:r>
            <a:r>
              <a:rPr lang="en-US" sz="2400" b="1">
                <a:solidFill>
                  <a:srgbClr val="000000"/>
                </a:solidFill>
                <a:cs typeface="Arial" charset="0"/>
                <a:sym typeface="Wingdings" pitchFamily="2" charset="2"/>
              </a:rPr>
              <a:t> I</a:t>
            </a:r>
            <a:r>
              <a:rPr lang="en-US" sz="2400" b="1" baseline="-25000">
                <a:solidFill>
                  <a:srgbClr val="000000"/>
                </a:solidFill>
                <a:cs typeface="Arial" charset="0"/>
                <a:sym typeface="Wingdings" pitchFamily="2" charset="2"/>
              </a:rPr>
              <a:t>B</a:t>
            </a:r>
            <a:r>
              <a:rPr lang="en-US" sz="2400" b="1">
                <a:solidFill>
                  <a:srgbClr val="000000"/>
                </a:solidFill>
                <a:cs typeface="Arial" charset="0"/>
                <a:sym typeface="Wingdings" pitchFamily="2" charset="2"/>
              </a:rPr>
              <a:t> =  I</a:t>
            </a:r>
            <a:r>
              <a:rPr lang="en-US" sz="2400" b="1" baseline="-25000">
                <a:solidFill>
                  <a:srgbClr val="000000"/>
                </a:solidFill>
                <a:cs typeface="Arial" charset="0"/>
                <a:sym typeface="Wingdings" pitchFamily="2" charset="2"/>
              </a:rPr>
              <a:t>C</a:t>
            </a:r>
            <a:r>
              <a:rPr lang="en-US" sz="2400" b="1">
                <a:solidFill>
                  <a:srgbClr val="000000"/>
                </a:solidFill>
                <a:cs typeface="Arial" charset="0"/>
                <a:sym typeface="Wingdings" pitchFamily="2" charset="2"/>
              </a:rPr>
              <a:t> / </a:t>
            </a:r>
            <a:r>
              <a:rPr lang="en-US" sz="2000" b="1" i="1">
                <a:solidFill>
                  <a:srgbClr val="000000"/>
                </a:solidFill>
                <a:cs typeface="Arial" charset="0"/>
                <a:sym typeface="Symbol" pitchFamily="18" charset="2"/>
              </a:rPr>
              <a:t></a:t>
            </a:r>
            <a:endParaRPr lang="en-US" sz="2000" b="1" baseline="-25000">
              <a:solidFill>
                <a:srgbClr val="000000"/>
              </a:solidFill>
              <a:cs typeface="Arial" charset="0"/>
            </a:endParaRPr>
          </a:p>
          <a:p>
            <a:pPr fontAlgn="base">
              <a:spcBef>
                <a:spcPct val="0"/>
              </a:spcBef>
              <a:spcAft>
                <a:spcPct val="0"/>
              </a:spcAft>
            </a:pPr>
            <a:r>
              <a:rPr lang="en-US" sz="2400" b="1">
                <a:solidFill>
                  <a:srgbClr val="000000"/>
                </a:solidFill>
                <a:cs typeface="Arial" charset="0"/>
              </a:rPr>
              <a:t>Hence, </a:t>
            </a:r>
          </a:p>
          <a:p>
            <a:pPr fontAlgn="base">
              <a:spcBef>
                <a:spcPct val="0"/>
              </a:spcBef>
              <a:spcAft>
                <a:spcPct val="0"/>
              </a:spcAft>
            </a:pPr>
            <a:r>
              <a:rPr lang="en-US" sz="2400" b="1">
                <a:solidFill>
                  <a:srgbClr val="000000"/>
                </a:solidFill>
                <a:cs typeface="Arial" charset="0"/>
              </a:rPr>
              <a:t>I</a:t>
            </a:r>
            <a:r>
              <a:rPr lang="en-US" sz="2400" b="1" baseline="-25000">
                <a:solidFill>
                  <a:srgbClr val="000000"/>
                </a:solidFill>
                <a:cs typeface="Arial" charset="0"/>
              </a:rPr>
              <a:t>E</a:t>
            </a:r>
            <a:r>
              <a:rPr lang="en-US" sz="2400" b="1">
                <a:solidFill>
                  <a:srgbClr val="000000"/>
                </a:solidFill>
                <a:cs typeface="Arial" charset="0"/>
              </a:rPr>
              <a:t> = </a:t>
            </a:r>
            <a:r>
              <a:rPr lang="en-US" sz="2400" b="1">
                <a:solidFill>
                  <a:srgbClr val="669999"/>
                </a:solidFill>
                <a:cs typeface="Arial" charset="0"/>
              </a:rPr>
              <a:t>[ </a:t>
            </a:r>
            <a:r>
              <a:rPr lang="en-US" sz="2400" b="1">
                <a:solidFill>
                  <a:srgbClr val="669999"/>
                </a:solidFill>
                <a:cs typeface="Arial" charset="0"/>
                <a:sym typeface="Wingdings" pitchFamily="2" charset="2"/>
              </a:rPr>
              <a:t>I</a:t>
            </a:r>
            <a:r>
              <a:rPr lang="en-US" sz="2400" b="1" baseline="-25000">
                <a:solidFill>
                  <a:srgbClr val="669999"/>
                </a:solidFill>
                <a:cs typeface="Arial" charset="0"/>
                <a:sym typeface="Wingdings" pitchFamily="2" charset="2"/>
              </a:rPr>
              <a:t>C</a:t>
            </a:r>
            <a:r>
              <a:rPr lang="en-US" sz="2400" b="1">
                <a:solidFill>
                  <a:srgbClr val="669999"/>
                </a:solidFill>
                <a:cs typeface="Arial" charset="0"/>
                <a:sym typeface="Wingdings" pitchFamily="2" charset="2"/>
              </a:rPr>
              <a:t> /</a:t>
            </a:r>
            <a:r>
              <a:rPr lang="en-US" sz="2400" b="1" i="1">
                <a:solidFill>
                  <a:srgbClr val="669999"/>
                </a:solidFill>
                <a:cs typeface="Arial" charset="0"/>
                <a:sym typeface="Symbol" pitchFamily="18" charset="2"/>
              </a:rPr>
              <a:t> ]</a:t>
            </a:r>
            <a:r>
              <a:rPr lang="en-US" sz="2400" b="1" i="1">
                <a:solidFill>
                  <a:srgbClr val="000000"/>
                </a:solidFill>
                <a:cs typeface="Arial" charset="0"/>
                <a:sym typeface="Symbol" pitchFamily="18" charset="2"/>
              </a:rPr>
              <a:t>   </a:t>
            </a:r>
            <a:r>
              <a:rPr lang="en-US" sz="2400" b="1">
                <a:solidFill>
                  <a:srgbClr val="000000"/>
                </a:solidFill>
                <a:cs typeface="Arial" charset="0"/>
              </a:rPr>
              <a:t>(</a:t>
            </a:r>
            <a:r>
              <a:rPr lang="en-US" sz="2400" b="1" baseline="-25000">
                <a:solidFill>
                  <a:srgbClr val="000000"/>
                </a:solidFill>
                <a:cs typeface="Arial" charset="0"/>
              </a:rPr>
              <a:t> </a:t>
            </a:r>
            <a:r>
              <a:rPr lang="en-US" sz="2400" b="1" i="1">
                <a:solidFill>
                  <a:srgbClr val="000000"/>
                </a:solidFill>
                <a:cs typeface="Arial" charset="0"/>
                <a:sym typeface="Symbol" pitchFamily="18" charset="2"/>
              </a:rPr>
              <a:t></a:t>
            </a:r>
            <a:r>
              <a:rPr lang="en-US" sz="2400">
                <a:solidFill>
                  <a:srgbClr val="000000"/>
                </a:solidFill>
                <a:cs typeface="Arial" charset="0"/>
              </a:rPr>
              <a:t> </a:t>
            </a:r>
            <a:r>
              <a:rPr lang="en-US" sz="2400" b="1">
                <a:solidFill>
                  <a:srgbClr val="000000"/>
                </a:solidFill>
                <a:cs typeface="Arial" charset="0"/>
              </a:rPr>
              <a:t>+ 1)</a:t>
            </a:r>
          </a:p>
          <a:p>
            <a:pPr fontAlgn="base">
              <a:spcBef>
                <a:spcPct val="0"/>
              </a:spcBef>
              <a:spcAft>
                <a:spcPct val="0"/>
              </a:spcAft>
            </a:pPr>
            <a:r>
              <a:rPr lang="en-US" sz="2400" b="1">
                <a:solidFill>
                  <a:srgbClr val="000000"/>
                </a:solidFill>
                <a:cs typeface="Arial" charset="0"/>
              </a:rPr>
              <a:t>I</a:t>
            </a:r>
            <a:r>
              <a:rPr lang="en-US" sz="2400" b="1" baseline="-25000">
                <a:solidFill>
                  <a:srgbClr val="000000"/>
                </a:solidFill>
                <a:cs typeface="Arial" charset="0"/>
              </a:rPr>
              <a:t>C</a:t>
            </a:r>
            <a:r>
              <a:rPr lang="en-US" sz="2400" b="1">
                <a:solidFill>
                  <a:srgbClr val="000000"/>
                </a:solidFill>
                <a:cs typeface="Arial" charset="0"/>
              </a:rPr>
              <a:t> = I</a:t>
            </a:r>
            <a:r>
              <a:rPr lang="en-US" sz="2400" b="1" baseline="-25000">
                <a:solidFill>
                  <a:srgbClr val="000000"/>
                </a:solidFill>
                <a:cs typeface="Arial" charset="0"/>
              </a:rPr>
              <a:t>E</a:t>
            </a:r>
            <a:r>
              <a:rPr lang="en-US" sz="2400" b="1">
                <a:solidFill>
                  <a:srgbClr val="000000"/>
                </a:solidFill>
                <a:cs typeface="Arial" charset="0"/>
              </a:rPr>
              <a:t> </a:t>
            </a:r>
            <a:r>
              <a:rPr lang="en-US" sz="2400" b="1">
                <a:solidFill>
                  <a:srgbClr val="669999"/>
                </a:solidFill>
                <a:cs typeface="Arial" charset="0"/>
              </a:rPr>
              <a:t>[ </a:t>
            </a:r>
            <a:r>
              <a:rPr lang="en-US" sz="2400" b="1" i="1">
                <a:solidFill>
                  <a:srgbClr val="669999"/>
                </a:solidFill>
                <a:cs typeface="Arial" charset="0"/>
                <a:sym typeface="Symbol" pitchFamily="18" charset="2"/>
              </a:rPr>
              <a:t></a:t>
            </a:r>
            <a:r>
              <a:rPr lang="en-US" sz="2400" b="1">
                <a:solidFill>
                  <a:srgbClr val="669999"/>
                </a:solidFill>
                <a:cs typeface="Arial" charset="0"/>
              </a:rPr>
              <a:t>  </a:t>
            </a:r>
            <a:r>
              <a:rPr lang="en-US" sz="2400" b="1">
                <a:solidFill>
                  <a:srgbClr val="669999"/>
                </a:solidFill>
                <a:cs typeface="Arial" charset="0"/>
                <a:sym typeface="Wingdings" pitchFamily="2" charset="2"/>
              </a:rPr>
              <a:t>/ </a:t>
            </a:r>
            <a:r>
              <a:rPr lang="en-US" sz="2400" b="1" i="1">
                <a:solidFill>
                  <a:srgbClr val="669999"/>
                </a:solidFill>
                <a:cs typeface="Arial" charset="0"/>
                <a:sym typeface="Symbol" pitchFamily="18" charset="2"/>
              </a:rPr>
              <a:t></a:t>
            </a:r>
            <a:r>
              <a:rPr lang="en-US" sz="2400">
                <a:solidFill>
                  <a:srgbClr val="669999"/>
                </a:solidFill>
                <a:cs typeface="Arial" charset="0"/>
              </a:rPr>
              <a:t> </a:t>
            </a:r>
            <a:r>
              <a:rPr lang="en-US" sz="2400" b="1">
                <a:solidFill>
                  <a:srgbClr val="669999"/>
                </a:solidFill>
                <a:cs typeface="Arial" charset="0"/>
              </a:rPr>
              <a:t>+ 1 </a:t>
            </a:r>
            <a:r>
              <a:rPr lang="en-US" sz="2400" b="1" i="1">
                <a:solidFill>
                  <a:srgbClr val="669999"/>
                </a:solidFill>
                <a:cs typeface="Arial" charset="0"/>
                <a:sym typeface="Symbol" pitchFamily="18" charset="2"/>
              </a:rPr>
              <a:t>]</a:t>
            </a:r>
            <a:r>
              <a:rPr lang="en-US" sz="2400" b="1" i="1">
                <a:solidFill>
                  <a:srgbClr val="000000"/>
                </a:solidFill>
                <a:cs typeface="Arial" charset="0"/>
                <a:sym typeface="Symbol" pitchFamily="18" charset="2"/>
              </a:rPr>
              <a:t> </a:t>
            </a:r>
            <a:endParaRPr lang="en-US" sz="2400" b="1">
              <a:solidFill>
                <a:srgbClr val="000000"/>
              </a:solidFill>
              <a:cs typeface="Arial" charset="0"/>
            </a:endParaRPr>
          </a:p>
          <a:p>
            <a:pPr fontAlgn="base">
              <a:spcBef>
                <a:spcPct val="0"/>
              </a:spcBef>
              <a:spcAft>
                <a:spcPct val="0"/>
              </a:spcAft>
            </a:pPr>
            <a:endParaRPr lang="en-US" sz="2400" b="1">
              <a:solidFill>
                <a:srgbClr val="000000"/>
              </a:solidFill>
              <a:cs typeface="Arial" charset="0"/>
            </a:endParaRPr>
          </a:p>
          <a:p>
            <a:pPr fontAlgn="base">
              <a:spcBef>
                <a:spcPct val="0"/>
              </a:spcBef>
              <a:spcAft>
                <a:spcPct val="0"/>
              </a:spcAft>
            </a:pPr>
            <a:r>
              <a:rPr lang="en-US" sz="2000" b="1">
                <a:solidFill>
                  <a:srgbClr val="000000"/>
                </a:solidFill>
                <a:cs typeface="Arial" charset="0"/>
              </a:rPr>
              <a:t>Comparing with </a:t>
            </a:r>
            <a:r>
              <a:rPr lang="en-US" sz="2400" b="1">
                <a:solidFill>
                  <a:srgbClr val="000000"/>
                </a:solidFill>
                <a:cs typeface="Arial" charset="0"/>
              </a:rPr>
              <a:t>I</a:t>
            </a:r>
            <a:r>
              <a:rPr lang="en-US" sz="2400" b="1" baseline="-25000">
                <a:solidFill>
                  <a:srgbClr val="000000"/>
                </a:solidFill>
                <a:cs typeface="Arial" charset="0"/>
              </a:rPr>
              <a:t>C </a:t>
            </a:r>
            <a:r>
              <a:rPr lang="en-US" sz="2400" b="1">
                <a:solidFill>
                  <a:srgbClr val="000000"/>
                </a:solidFill>
                <a:cs typeface="Arial" charset="0"/>
              </a:rPr>
              <a:t>= </a:t>
            </a:r>
            <a:r>
              <a:rPr lang="en-US" sz="2400" b="1" i="1">
                <a:solidFill>
                  <a:srgbClr val="000000"/>
                </a:solidFill>
                <a:cs typeface="Arial" charset="0"/>
                <a:sym typeface="Symbol" pitchFamily="18" charset="2"/>
              </a:rPr>
              <a:t></a:t>
            </a:r>
            <a:r>
              <a:rPr lang="en-US">
                <a:solidFill>
                  <a:srgbClr val="000000"/>
                </a:solidFill>
                <a:cs typeface="Arial" charset="0"/>
              </a:rPr>
              <a:t> </a:t>
            </a:r>
            <a:r>
              <a:rPr lang="en-US" sz="2400" b="1">
                <a:solidFill>
                  <a:srgbClr val="000000"/>
                </a:solidFill>
                <a:cs typeface="Arial" charset="0"/>
              </a:rPr>
              <a:t>I</a:t>
            </a:r>
            <a:r>
              <a:rPr lang="en-US" sz="2400" b="1" baseline="-25000">
                <a:solidFill>
                  <a:srgbClr val="000000"/>
                </a:solidFill>
                <a:cs typeface="Arial" charset="0"/>
              </a:rPr>
              <a:t>E </a:t>
            </a:r>
          </a:p>
        </p:txBody>
      </p:sp>
      <p:sp>
        <p:nvSpPr>
          <p:cNvPr id="2" name="Date Placeholder 1">
            <a:extLst>
              <a:ext uri="{FF2B5EF4-FFF2-40B4-BE49-F238E27FC236}">
                <a16:creationId xmlns:a16="http://schemas.microsoft.com/office/drawing/2014/main" id="{201F2364-0E06-49E9-911C-E2AEC16E369A}"/>
              </a:ext>
            </a:extLst>
          </p:cNvPr>
          <p:cNvSpPr>
            <a:spLocks noGrp="1"/>
          </p:cNvSpPr>
          <p:nvPr>
            <p:ph type="dt" sz="half" idx="10"/>
          </p:nvPr>
        </p:nvSpPr>
        <p:spPr/>
        <p:txBody>
          <a:bodyPr/>
          <a:lstStyle/>
          <a:p>
            <a:fld id="{70055D9B-CF70-4841-A2C8-1F8F49DE2269}" type="datetime1">
              <a:rPr lang="en-US" smtClean="0"/>
              <a:t>10/11/2020</a:t>
            </a:fld>
            <a:endParaRPr lang="en-US"/>
          </a:p>
        </p:txBody>
      </p:sp>
      <p:sp>
        <p:nvSpPr>
          <p:cNvPr id="3" name="Slide Number Placeholder 2">
            <a:extLst>
              <a:ext uri="{FF2B5EF4-FFF2-40B4-BE49-F238E27FC236}">
                <a16:creationId xmlns:a16="http://schemas.microsoft.com/office/drawing/2014/main" id="{997FB4EB-0935-44E1-A231-62DC9497CEA0}"/>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9684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sz="3200" dirty="0"/>
              <a:t>Simplified Structure and Modes of Operation</a:t>
            </a:r>
          </a:p>
        </p:txBody>
      </p:sp>
      <p:sp>
        <p:nvSpPr>
          <p:cNvPr id="7172" name="Rectangle 3"/>
          <p:cNvSpPr>
            <a:spLocks noGrp="1" noChangeArrowheads="1"/>
          </p:cNvSpPr>
          <p:nvPr>
            <p:ph idx="1"/>
          </p:nvPr>
        </p:nvSpPr>
        <p:spPr>
          <a:xfrm>
            <a:off x="659130" y="1656852"/>
            <a:ext cx="6916473" cy="2366667"/>
          </a:xfrm>
        </p:spPr>
        <p:txBody>
          <a:bodyPr>
            <a:normAutofit/>
          </a:bodyPr>
          <a:lstStyle/>
          <a:p>
            <a:pPr eaLnBrk="1" hangingPunct="1">
              <a:spcBef>
                <a:spcPts val="0"/>
              </a:spcBef>
            </a:pPr>
            <a:r>
              <a:rPr lang="en-US" sz="2800" dirty="0"/>
              <a:t>Transistor consists of </a:t>
            </a:r>
            <a:r>
              <a:rPr lang="en-US" sz="2800" dirty="0">
                <a:solidFill>
                  <a:srgbClr val="FF0000"/>
                </a:solidFill>
              </a:rPr>
              <a:t>two </a:t>
            </a:r>
            <a:r>
              <a:rPr lang="en-US" sz="2800" i="1" dirty="0" err="1">
                <a:solidFill>
                  <a:srgbClr val="FF0000"/>
                </a:solidFill>
              </a:rPr>
              <a:t>pn</a:t>
            </a:r>
            <a:r>
              <a:rPr lang="en-US" sz="2800" dirty="0">
                <a:solidFill>
                  <a:srgbClr val="FF0000"/>
                </a:solidFill>
              </a:rPr>
              <a:t>-junctions:</a:t>
            </a:r>
          </a:p>
          <a:p>
            <a:pPr lvl="1" eaLnBrk="1" hangingPunct="1">
              <a:spcBef>
                <a:spcPts val="0"/>
              </a:spcBef>
            </a:pPr>
            <a:r>
              <a:rPr lang="en-US" sz="2400" b="1" dirty="0">
                <a:solidFill>
                  <a:srgbClr val="3333FF"/>
                </a:solidFill>
              </a:rPr>
              <a:t>emitter-base</a:t>
            </a:r>
            <a:r>
              <a:rPr lang="en-US" sz="2400" dirty="0"/>
              <a:t> junction (EBJ)</a:t>
            </a:r>
          </a:p>
          <a:p>
            <a:pPr lvl="1" eaLnBrk="1" hangingPunct="1">
              <a:spcBef>
                <a:spcPts val="0"/>
              </a:spcBef>
            </a:pPr>
            <a:r>
              <a:rPr lang="en-US" sz="2400" b="1" dirty="0">
                <a:solidFill>
                  <a:srgbClr val="3333FF"/>
                </a:solidFill>
              </a:rPr>
              <a:t>collector-base</a:t>
            </a:r>
            <a:r>
              <a:rPr lang="en-US" sz="2400" dirty="0"/>
              <a:t> junction (CBJ)</a:t>
            </a:r>
          </a:p>
          <a:p>
            <a:pPr eaLnBrk="1" hangingPunct="1">
              <a:spcBef>
                <a:spcPts val="0"/>
              </a:spcBef>
            </a:pPr>
            <a:r>
              <a:rPr lang="en-US" sz="2800" dirty="0"/>
              <a:t>Operating </a:t>
            </a:r>
            <a:r>
              <a:rPr lang="en-US" sz="2800" dirty="0">
                <a:solidFill>
                  <a:srgbClr val="FF0000"/>
                </a:solidFill>
              </a:rPr>
              <a:t>mode</a:t>
            </a:r>
            <a:r>
              <a:rPr lang="en-US" sz="2800" dirty="0"/>
              <a:t> depends on biasing.</a:t>
            </a:r>
          </a:p>
          <a:p>
            <a:pPr lvl="1" eaLnBrk="1" hangingPunct="1">
              <a:spcBef>
                <a:spcPts val="0"/>
              </a:spcBef>
            </a:pPr>
            <a:r>
              <a:rPr lang="en-US" sz="2400" b="1" dirty="0">
                <a:solidFill>
                  <a:srgbClr val="3333FF"/>
                </a:solidFill>
              </a:rPr>
              <a:t>active </a:t>
            </a:r>
            <a:r>
              <a:rPr lang="en-US" sz="2400" dirty="0"/>
              <a:t>mode – used for amplification</a:t>
            </a:r>
          </a:p>
          <a:p>
            <a:pPr lvl="1" eaLnBrk="1" hangingPunct="1">
              <a:spcBef>
                <a:spcPts val="0"/>
              </a:spcBef>
            </a:pPr>
            <a:r>
              <a:rPr lang="en-US" sz="2400" b="1" dirty="0">
                <a:solidFill>
                  <a:srgbClr val="3333FF"/>
                </a:solidFill>
              </a:rPr>
              <a:t>cutoff</a:t>
            </a:r>
            <a:r>
              <a:rPr lang="en-US" sz="2400" dirty="0"/>
              <a:t> and </a:t>
            </a:r>
            <a:r>
              <a:rPr lang="en-US" sz="2400" b="1" dirty="0">
                <a:solidFill>
                  <a:srgbClr val="3333FF"/>
                </a:solidFill>
              </a:rPr>
              <a:t>saturation</a:t>
            </a:r>
            <a:r>
              <a:rPr lang="en-US" sz="2400" dirty="0"/>
              <a:t> modes – used for switching.</a:t>
            </a:r>
          </a:p>
        </p:txBody>
      </p:sp>
      <p:sp>
        <p:nvSpPr>
          <p:cNvPr id="2" name="Date Placeholder 1"/>
          <p:cNvSpPr>
            <a:spLocks noGrp="1"/>
          </p:cNvSpPr>
          <p:nvPr>
            <p:ph type="dt" sz="half" idx="10"/>
          </p:nvPr>
        </p:nvSpPr>
        <p:spPr/>
        <p:txBody>
          <a:bodyPr/>
          <a:lstStyle/>
          <a:p>
            <a:fld id="{C4290C98-23E8-4461-9E21-89AFBE199746}" type="datetime1">
              <a:rPr lang="en-US" smtClean="0"/>
              <a:t>10/11/2020</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48" y="4191000"/>
            <a:ext cx="8328103" cy="1796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8496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9F1CF0-8BC7-4A58-9EE4-AB4B83839F2E}" type="datetime1">
              <a:rPr lang="en-US" smtClean="0"/>
              <a:t>10/11/2020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63" y="2438400"/>
            <a:ext cx="7778587" cy="333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62865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t>Device Structure and Physical Operation</a:t>
            </a:r>
          </a:p>
        </p:txBody>
      </p:sp>
    </p:spTree>
    <p:extLst>
      <p:ext uri="{BB962C8B-B14F-4D97-AF65-F5344CB8AC3E}">
        <p14:creationId xmlns:p14="http://schemas.microsoft.com/office/powerpoint/2010/main" val="1843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28650" y="271205"/>
            <a:ext cx="7886700" cy="894832"/>
          </a:xfrm>
        </p:spPr>
        <p:txBody>
          <a:bodyPr>
            <a:normAutofit/>
          </a:bodyPr>
          <a:lstStyle/>
          <a:p>
            <a:pPr eaLnBrk="1" hangingPunct="1"/>
            <a:r>
              <a:rPr lang="en-US" sz="2800" dirty="0"/>
              <a:t>Operation of the </a:t>
            </a:r>
            <a:r>
              <a:rPr lang="en-US" sz="2800" b="0" i="1" dirty="0" err="1"/>
              <a:t>npn</a:t>
            </a:r>
            <a:r>
              <a:rPr lang="en-US" sz="2800" b="0" i="1" dirty="0"/>
              <a:t>-</a:t>
            </a:r>
            <a:r>
              <a:rPr lang="en-US" sz="2800" dirty="0"/>
              <a:t>Transistor in the Active Mode</a:t>
            </a:r>
          </a:p>
        </p:txBody>
      </p:sp>
      <p:sp>
        <p:nvSpPr>
          <p:cNvPr id="11268" name="Rectangle 3"/>
          <p:cNvSpPr>
            <a:spLocks noGrp="1" noChangeArrowheads="1"/>
          </p:cNvSpPr>
          <p:nvPr>
            <p:ph idx="1"/>
          </p:nvPr>
        </p:nvSpPr>
        <p:spPr>
          <a:xfrm>
            <a:off x="381000" y="1565149"/>
            <a:ext cx="2305050" cy="2702051"/>
          </a:xfrm>
        </p:spPr>
        <p:txBody>
          <a:bodyPr>
            <a:normAutofit lnSpcReduction="10000"/>
          </a:bodyPr>
          <a:lstStyle/>
          <a:p>
            <a:pPr eaLnBrk="1" hangingPunct="1"/>
            <a:r>
              <a:rPr lang="en-US" sz="2400" dirty="0"/>
              <a:t>Active mode is the </a:t>
            </a:r>
            <a:r>
              <a:rPr lang="en-US" sz="2400" dirty="0">
                <a:solidFill>
                  <a:srgbClr val="FF0000"/>
                </a:solidFill>
              </a:rPr>
              <a:t>“most important.”</a:t>
            </a:r>
          </a:p>
          <a:p>
            <a:pPr eaLnBrk="1" hangingPunct="1"/>
            <a:r>
              <a:rPr lang="en-US" sz="2400" dirty="0">
                <a:solidFill>
                  <a:srgbClr val="FF0000"/>
                </a:solidFill>
              </a:rPr>
              <a:t>Two external voltage sources</a:t>
            </a:r>
            <a:r>
              <a:rPr lang="en-US" sz="2400" dirty="0"/>
              <a:t> are required for biasing to achieve it</a:t>
            </a:r>
          </a:p>
        </p:txBody>
      </p:sp>
      <p:sp>
        <p:nvSpPr>
          <p:cNvPr id="2" name="Date Placeholder 1"/>
          <p:cNvSpPr>
            <a:spLocks noGrp="1"/>
          </p:cNvSpPr>
          <p:nvPr>
            <p:ph type="dt" sz="half" idx="10"/>
          </p:nvPr>
        </p:nvSpPr>
        <p:spPr/>
        <p:txBody>
          <a:bodyPr/>
          <a:lstStyle/>
          <a:p>
            <a:fld id="{A17E8ABC-8EF5-4CD0-B599-0A3EA1C04A3C}" type="datetime1">
              <a:rPr lang="en-US" smtClean="0"/>
              <a:t>10/11/2020</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pic>
        <p:nvPicPr>
          <p:cNvPr id="11269" name="Picture 6" descr="se06F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9171" y="1565149"/>
            <a:ext cx="5872782" cy="331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4"/>
          <p:cNvSpPr>
            <a:spLocks noChangeArrowheads="1"/>
          </p:cNvSpPr>
          <p:nvPr/>
        </p:nvSpPr>
        <p:spPr bwMode="auto">
          <a:xfrm>
            <a:off x="381000" y="5292851"/>
            <a:ext cx="838200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dirty="0"/>
              <a:t>Current flow in an </a:t>
            </a:r>
            <a:r>
              <a:rPr lang="en-US" i="1" dirty="0" err="1"/>
              <a:t>npn</a:t>
            </a:r>
            <a:r>
              <a:rPr lang="en-US" i="1" dirty="0"/>
              <a:t> </a:t>
            </a:r>
            <a:r>
              <a:rPr lang="en-US" dirty="0"/>
              <a:t>transistor biased to operate in the active mode. (Reverse current components due to drift of thermally generated minority carriers are not shown.)</a:t>
            </a:r>
          </a:p>
        </p:txBody>
      </p:sp>
    </p:spTree>
    <p:extLst>
      <p:ext uri="{BB962C8B-B14F-4D97-AF65-F5344CB8AC3E}">
        <p14:creationId xmlns:p14="http://schemas.microsoft.com/office/powerpoint/2010/main" val="12305151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28650" y="365127"/>
            <a:ext cx="7886700" cy="930274"/>
          </a:xfrm>
        </p:spPr>
        <p:txBody>
          <a:bodyPr/>
          <a:lstStyle/>
          <a:p>
            <a:pPr eaLnBrk="1" hangingPunct="1"/>
            <a:r>
              <a:rPr lang="en-US" sz="3200" dirty="0"/>
              <a:t>The Collector Current</a:t>
            </a:r>
          </a:p>
        </p:txBody>
      </p:sp>
      <p:sp>
        <p:nvSpPr>
          <p:cNvPr id="20484" name="Rectangle 3"/>
          <p:cNvSpPr>
            <a:spLocks noGrp="1" noChangeArrowheads="1"/>
          </p:cNvSpPr>
          <p:nvPr>
            <p:ph idx="1"/>
          </p:nvPr>
        </p:nvSpPr>
        <p:spPr/>
        <p:txBody>
          <a:bodyPr>
            <a:normAutofit/>
          </a:bodyPr>
          <a:lstStyle/>
          <a:p>
            <a:pPr eaLnBrk="1" hangingPunct="1"/>
            <a:r>
              <a:rPr lang="en-US" sz="2800" dirty="0"/>
              <a:t>Magnitude of </a:t>
            </a:r>
            <a:r>
              <a:rPr lang="en-US" sz="2800" i="1" dirty="0" err="1">
                <a:solidFill>
                  <a:srgbClr val="FF0000"/>
                </a:solidFill>
              </a:rPr>
              <a:t>i</a:t>
            </a:r>
            <a:r>
              <a:rPr lang="en-US" sz="2800" i="1" baseline="-25000" dirty="0" err="1">
                <a:solidFill>
                  <a:srgbClr val="FF0000"/>
                </a:solidFill>
              </a:rPr>
              <a:t>C</a:t>
            </a:r>
            <a:r>
              <a:rPr lang="en-US" sz="2800" dirty="0">
                <a:solidFill>
                  <a:srgbClr val="FF0000"/>
                </a:solidFill>
              </a:rPr>
              <a:t> is independent of </a:t>
            </a:r>
            <a:r>
              <a:rPr lang="en-US" sz="2800" i="1" dirty="0" err="1">
                <a:solidFill>
                  <a:srgbClr val="FF0000"/>
                </a:solidFill>
              </a:rPr>
              <a:t>v</a:t>
            </a:r>
            <a:r>
              <a:rPr lang="en-US" sz="2800" i="1" baseline="-25000" dirty="0" err="1">
                <a:solidFill>
                  <a:srgbClr val="FF0000"/>
                </a:solidFill>
              </a:rPr>
              <a:t>CB</a:t>
            </a:r>
            <a:r>
              <a:rPr lang="en-US" sz="2800" dirty="0">
                <a:solidFill>
                  <a:srgbClr val="FF0000"/>
                </a:solidFill>
              </a:rPr>
              <a:t>.</a:t>
            </a:r>
          </a:p>
          <a:p>
            <a:pPr lvl="1" eaLnBrk="1" hangingPunct="1"/>
            <a:r>
              <a:rPr lang="en-US" sz="2800" dirty="0"/>
              <a:t>As long as collector is positive, with respect to base.</a:t>
            </a:r>
          </a:p>
          <a:p>
            <a:pPr eaLnBrk="1" hangingPunct="1"/>
            <a:r>
              <a:rPr lang="en-US" sz="2800" b="1" dirty="0">
                <a:solidFill>
                  <a:srgbClr val="3333FF"/>
                </a:solidFill>
              </a:rPr>
              <a:t>saturation current </a:t>
            </a:r>
            <a:r>
              <a:rPr lang="en-US" sz="2800" dirty="0">
                <a:solidFill>
                  <a:srgbClr val="3333FF"/>
                </a:solidFill>
              </a:rPr>
              <a:t>(</a:t>
            </a:r>
            <a:r>
              <a:rPr lang="en-US" sz="2800" i="1" dirty="0">
                <a:solidFill>
                  <a:srgbClr val="3333FF"/>
                </a:solidFill>
              </a:rPr>
              <a:t>I</a:t>
            </a:r>
            <a:r>
              <a:rPr lang="en-US" sz="2800" i="1" baseline="-25000" dirty="0">
                <a:solidFill>
                  <a:srgbClr val="3333FF"/>
                </a:solidFill>
              </a:rPr>
              <a:t>S</a:t>
            </a:r>
            <a:r>
              <a:rPr lang="en-US" sz="2800" dirty="0">
                <a:solidFill>
                  <a:srgbClr val="3333FF"/>
                </a:solidFill>
              </a:rPr>
              <a:t>)</a:t>
            </a:r>
            <a:r>
              <a:rPr lang="en-US" sz="2800" dirty="0"/>
              <a:t> – is inversely proportional to </a:t>
            </a:r>
            <a:r>
              <a:rPr lang="en-US" sz="2800" i="1" dirty="0"/>
              <a:t>W </a:t>
            </a:r>
            <a:r>
              <a:rPr lang="en-US" sz="2800" dirty="0"/>
              <a:t>and directly proportional to area of EBJ.</a:t>
            </a:r>
          </a:p>
          <a:p>
            <a:pPr lvl="1" eaLnBrk="1" hangingPunct="1"/>
            <a:r>
              <a:rPr lang="en-US" sz="2800" dirty="0"/>
              <a:t>Typically between </a:t>
            </a:r>
            <a:r>
              <a:rPr lang="en-US" sz="2800" dirty="0">
                <a:solidFill>
                  <a:srgbClr val="FF0000"/>
                </a:solidFill>
              </a:rPr>
              <a:t>10</a:t>
            </a:r>
            <a:r>
              <a:rPr lang="en-US" sz="2800" baseline="30000" dirty="0">
                <a:solidFill>
                  <a:srgbClr val="FF0000"/>
                </a:solidFill>
              </a:rPr>
              <a:t>-12</a:t>
            </a:r>
            <a:r>
              <a:rPr lang="en-US" sz="2800" dirty="0">
                <a:solidFill>
                  <a:srgbClr val="FF0000"/>
                </a:solidFill>
              </a:rPr>
              <a:t> and 10</a:t>
            </a:r>
            <a:r>
              <a:rPr lang="en-US" sz="2800" baseline="30000" dirty="0">
                <a:solidFill>
                  <a:srgbClr val="FF0000"/>
                </a:solidFill>
              </a:rPr>
              <a:t>-18</a:t>
            </a:r>
            <a:r>
              <a:rPr lang="en-US" sz="2800" i="1" dirty="0">
                <a:solidFill>
                  <a:srgbClr val="FF0000"/>
                </a:solidFill>
              </a:rPr>
              <a:t>A</a:t>
            </a:r>
          </a:p>
          <a:p>
            <a:pPr lvl="1" eaLnBrk="1" hangingPunct="1"/>
            <a:r>
              <a:rPr lang="en-US" sz="2800" dirty="0"/>
              <a:t>Also referred to as </a:t>
            </a:r>
            <a:r>
              <a:rPr lang="en-US" sz="2800" b="1" dirty="0">
                <a:solidFill>
                  <a:srgbClr val="3333FF"/>
                </a:solidFill>
              </a:rPr>
              <a:t>scale current</a:t>
            </a:r>
            <a:r>
              <a:rPr lang="en-US" sz="2800" dirty="0"/>
              <a:t>.</a:t>
            </a:r>
          </a:p>
          <a:p>
            <a:pPr lvl="1" eaLnBrk="1" hangingPunct="1"/>
            <a:endParaRPr lang="en-US" sz="2800" dirty="0"/>
          </a:p>
          <a:p>
            <a:pPr eaLnBrk="1" hangingPunct="1"/>
            <a:endParaRPr lang="en-US" sz="2800" dirty="0"/>
          </a:p>
        </p:txBody>
      </p:sp>
      <p:sp>
        <p:nvSpPr>
          <p:cNvPr id="2" name="Date Placeholder 1"/>
          <p:cNvSpPr>
            <a:spLocks noGrp="1"/>
          </p:cNvSpPr>
          <p:nvPr>
            <p:ph type="dt" sz="half" idx="10"/>
          </p:nvPr>
        </p:nvSpPr>
        <p:spPr/>
        <p:txBody>
          <a:bodyPr/>
          <a:lstStyle/>
          <a:p>
            <a:fld id="{A9AB689F-778D-47F2-AB39-710D696D484F}" type="datetime1">
              <a:rPr lang="en-US" smtClean="0"/>
              <a:t>10/11/2020</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756511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z="3200"/>
              <a:t>The Base Current</a:t>
            </a:r>
          </a:p>
        </p:txBody>
      </p:sp>
      <p:sp>
        <p:nvSpPr>
          <p:cNvPr id="22532" name="Rectangle 3"/>
          <p:cNvSpPr>
            <a:spLocks noGrp="1" noChangeArrowheads="1"/>
          </p:cNvSpPr>
          <p:nvPr>
            <p:ph idx="1"/>
          </p:nvPr>
        </p:nvSpPr>
        <p:spPr/>
        <p:txBody>
          <a:bodyPr>
            <a:normAutofit/>
          </a:bodyPr>
          <a:lstStyle/>
          <a:p>
            <a:pPr eaLnBrk="1" hangingPunct="1"/>
            <a:r>
              <a:rPr lang="en-US" sz="2800" b="1">
                <a:solidFill>
                  <a:srgbClr val="3333FF"/>
                </a:solidFill>
              </a:rPr>
              <a:t>common-emitter current gain</a:t>
            </a:r>
            <a:r>
              <a:rPr lang="en-US" sz="2800">
                <a:solidFill>
                  <a:srgbClr val="3333FF"/>
                </a:solidFill>
              </a:rPr>
              <a:t> (</a:t>
            </a:r>
            <a:r>
              <a:rPr lang="en-US" sz="2800" i="1">
                <a:solidFill>
                  <a:srgbClr val="3333FF"/>
                </a:solidFill>
                <a:latin typeface="Symbol" pitchFamily="18" charset="2"/>
              </a:rPr>
              <a:t>b</a:t>
            </a:r>
            <a:r>
              <a:rPr lang="en-US" sz="2800" i="1">
                <a:solidFill>
                  <a:schemeClr val="bg1"/>
                </a:solidFill>
                <a:latin typeface="Symbol" pitchFamily="18" charset="2"/>
              </a:rPr>
              <a:t>.</a:t>
            </a:r>
            <a:r>
              <a:rPr lang="en-US" sz="2800">
                <a:solidFill>
                  <a:srgbClr val="3333FF"/>
                </a:solidFill>
              </a:rPr>
              <a:t>)</a:t>
            </a:r>
            <a:r>
              <a:rPr lang="en-US" sz="2800"/>
              <a:t> – is influenced by </a:t>
            </a:r>
            <a:r>
              <a:rPr lang="en-US" sz="2800">
                <a:solidFill>
                  <a:srgbClr val="FF0000"/>
                </a:solidFill>
              </a:rPr>
              <a:t>two factors:</a:t>
            </a:r>
          </a:p>
          <a:p>
            <a:pPr lvl="1" eaLnBrk="1" hangingPunct="1"/>
            <a:r>
              <a:rPr lang="en-US" sz="2800"/>
              <a:t>width of base region </a:t>
            </a:r>
            <a:r>
              <a:rPr lang="en-US" sz="2800">
                <a:solidFill>
                  <a:srgbClr val="FF0000"/>
                </a:solidFill>
              </a:rPr>
              <a:t>(</a:t>
            </a:r>
            <a:r>
              <a:rPr lang="en-US" sz="2800" i="1">
                <a:solidFill>
                  <a:srgbClr val="FF0000"/>
                </a:solidFill>
              </a:rPr>
              <a:t>W</a:t>
            </a:r>
            <a:r>
              <a:rPr lang="en-US" sz="2800">
                <a:solidFill>
                  <a:srgbClr val="FF0000"/>
                </a:solidFill>
              </a:rPr>
              <a:t>)</a:t>
            </a:r>
          </a:p>
          <a:p>
            <a:pPr lvl="1" eaLnBrk="1" hangingPunct="1"/>
            <a:r>
              <a:rPr lang="en-US" sz="2800"/>
              <a:t>relative doping of base emitter regions </a:t>
            </a:r>
            <a:r>
              <a:rPr lang="en-US" sz="2800">
                <a:solidFill>
                  <a:srgbClr val="FF0000"/>
                </a:solidFill>
              </a:rPr>
              <a:t>(</a:t>
            </a:r>
            <a:r>
              <a:rPr lang="en-US" sz="2800" i="1">
                <a:solidFill>
                  <a:srgbClr val="FF0000"/>
                </a:solidFill>
              </a:rPr>
              <a:t>N</a:t>
            </a:r>
            <a:r>
              <a:rPr lang="en-US" sz="2800" i="1" baseline="-25000">
                <a:solidFill>
                  <a:srgbClr val="FF0000"/>
                </a:solidFill>
              </a:rPr>
              <a:t>A</a:t>
            </a:r>
            <a:r>
              <a:rPr lang="en-US" sz="2800">
                <a:solidFill>
                  <a:srgbClr val="FF0000"/>
                </a:solidFill>
              </a:rPr>
              <a:t>/</a:t>
            </a:r>
            <a:r>
              <a:rPr lang="en-US" sz="2800" i="1">
                <a:solidFill>
                  <a:srgbClr val="FF0000"/>
                </a:solidFill>
              </a:rPr>
              <a:t>N</a:t>
            </a:r>
            <a:r>
              <a:rPr lang="en-US" sz="2800" i="1" baseline="-25000">
                <a:solidFill>
                  <a:srgbClr val="FF0000"/>
                </a:solidFill>
              </a:rPr>
              <a:t>D</a:t>
            </a:r>
            <a:r>
              <a:rPr lang="en-US" sz="2800">
                <a:solidFill>
                  <a:srgbClr val="FF0000"/>
                </a:solidFill>
              </a:rPr>
              <a:t>)</a:t>
            </a:r>
          </a:p>
          <a:p>
            <a:pPr eaLnBrk="1" hangingPunct="1"/>
            <a:r>
              <a:rPr lang="en-US" sz="2800">
                <a:solidFill>
                  <a:srgbClr val="FF0000"/>
                </a:solidFill>
              </a:rPr>
              <a:t>High Value of </a:t>
            </a:r>
            <a:r>
              <a:rPr lang="en-US" sz="2800" i="1">
                <a:solidFill>
                  <a:srgbClr val="FF0000"/>
                </a:solidFill>
                <a:latin typeface="Symbol" pitchFamily="18" charset="2"/>
              </a:rPr>
              <a:t>b</a:t>
            </a:r>
          </a:p>
          <a:p>
            <a:pPr lvl="1" eaLnBrk="1" hangingPunct="1"/>
            <a:r>
              <a:rPr lang="en-US" sz="2800">
                <a:solidFill>
                  <a:srgbClr val="FF0000"/>
                </a:solidFill>
              </a:rPr>
              <a:t>thin base</a:t>
            </a:r>
            <a:r>
              <a:rPr lang="en-US" sz="2800"/>
              <a:t> (small </a:t>
            </a:r>
            <a:r>
              <a:rPr lang="en-US" sz="2800" i="1"/>
              <a:t>W</a:t>
            </a:r>
            <a:r>
              <a:rPr lang="en-US" sz="2800"/>
              <a:t> in nano-meters)</a:t>
            </a:r>
          </a:p>
          <a:p>
            <a:pPr lvl="1" eaLnBrk="1" hangingPunct="1"/>
            <a:r>
              <a:rPr lang="en-US" sz="2800">
                <a:solidFill>
                  <a:srgbClr val="FF0000"/>
                </a:solidFill>
              </a:rPr>
              <a:t>lightly doped base / heavily doped emitter</a:t>
            </a:r>
            <a:r>
              <a:rPr lang="en-US" sz="2800"/>
              <a:t> (small </a:t>
            </a:r>
            <a:r>
              <a:rPr lang="en-US" sz="2800" i="1"/>
              <a:t>N</a:t>
            </a:r>
            <a:r>
              <a:rPr lang="en-US" sz="2800" i="1" baseline="-25000"/>
              <a:t>A</a:t>
            </a:r>
            <a:r>
              <a:rPr lang="en-US" sz="2800"/>
              <a:t>/</a:t>
            </a:r>
            <a:r>
              <a:rPr lang="en-US" sz="2800" i="1"/>
              <a:t>N</a:t>
            </a:r>
            <a:r>
              <a:rPr lang="en-US" sz="2800" i="1" baseline="-25000"/>
              <a:t>D</a:t>
            </a:r>
            <a:r>
              <a:rPr lang="en-US" sz="2800"/>
              <a:t>)</a:t>
            </a:r>
          </a:p>
        </p:txBody>
      </p:sp>
      <p:sp>
        <p:nvSpPr>
          <p:cNvPr id="2" name="Date Placeholder 1"/>
          <p:cNvSpPr>
            <a:spLocks noGrp="1"/>
          </p:cNvSpPr>
          <p:nvPr>
            <p:ph type="dt" sz="half" idx="10"/>
          </p:nvPr>
        </p:nvSpPr>
        <p:spPr/>
        <p:txBody>
          <a:bodyPr/>
          <a:lstStyle/>
          <a:p>
            <a:fld id="{AEEC99BE-725E-4309-BE36-9D275984DAD3}" type="datetime1">
              <a:rPr lang="en-US" smtClean="0"/>
              <a:t>10/11/2020</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Rectangle 3"/>
          <p:cNvSpPr/>
          <p:nvPr/>
        </p:nvSpPr>
        <p:spPr>
          <a:xfrm>
            <a:off x="1447800" y="5673522"/>
            <a:ext cx="3969933" cy="523220"/>
          </a:xfrm>
          <a:prstGeom prst="rect">
            <a:avLst/>
          </a:prstGeom>
        </p:spPr>
        <p:txBody>
          <a:bodyPr wrap="none">
            <a:spAutoFit/>
          </a:bodyPr>
          <a:lstStyle/>
          <a:p>
            <a:r>
              <a:rPr lang="en-US" sz="2800" dirty="0"/>
              <a:t>β is in the range 50 to 200</a:t>
            </a:r>
          </a:p>
        </p:txBody>
      </p:sp>
    </p:spTree>
    <p:extLst>
      <p:ext uri="{BB962C8B-B14F-4D97-AF65-F5344CB8AC3E}">
        <p14:creationId xmlns:p14="http://schemas.microsoft.com/office/powerpoint/2010/main" val="13297807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a:xfrm>
            <a:off x="1238250" y="339725"/>
            <a:ext cx="6248400" cy="609600"/>
          </a:xfrm>
        </p:spPr>
        <p:txBody>
          <a:bodyPr/>
          <a:lstStyle/>
          <a:p>
            <a:pPr eaLnBrk="1" hangingPunct="1"/>
            <a:r>
              <a:rPr lang="en-US" sz="3200" dirty="0"/>
              <a:t>The Emitter Current</a:t>
            </a:r>
          </a:p>
        </p:txBody>
      </p:sp>
      <p:graphicFrame>
        <p:nvGraphicFramePr>
          <p:cNvPr id="23560" name="Object 4"/>
          <p:cNvGraphicFramePr>
            <a:graphicFrameLocks noGrp="1" noChangeAspect="1"/>
          </p:cNvGraphicFramePr>
          <p:nvPr>
            <p:ph sz="half" idx="2"/>
            <p:extLst>
              <p:ext uri="{D42A27DB-BD31-4B8C-83A1-F6EECF244321}">
                <p14:modId xmlns:p14="http://schemas.microsoft.com/office/powerpoint/2010/main" val="3207836596"/>
              </p:ext>
            </p:extLst>
          </p:nvPr>
        </p:nvGraphicFramePr>
        <p:xfrm>
          <a:off x="2362201" y="1447800"/>
          <a:ext cx="5873750" cy="4765675"/>
        </p:xfrm>
        <a:graphic>
          <a:graphicData uri="http://schemas.openxmlformats.org/presentationml/2006/ole">
            <mc:AlternateContent xmlns:mc="http://schemas.openxmlformats.org/markup-compatibility/2006">
              <mc:Choice xmlns:v="urn:schemas-microsoft-com:vml" Requires="v">
                <p:oleObj spid="_x0000_s8234" name="Equation" r:id="rId4" imgW="2146300" imgH="2273300" progId="Equation.DSMT4">
                  <p:embed/>
                </p:oleObj>
              </mc:Choice>
              <mc:Fallback>
                <p:oleObj name="Equation" r:id="rId4" imgW="2146300" imgH="2273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1" y="1447800"/>
                        <a:ext cx="5873750" cy="476567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1"/>
          </p:nvPr>
        </p:nvSpPr>
        <p:spPr/>
        <p:txBody>
          <a:bodyPr/>
          <a:lstStyle/>
          <a:p>
            <a:pPr>
              <a:defRPr/>
            </a:pPr>
            <a:fld id="{C162447D-7774-4BBA-92ED-5A432A512E39}" type="slidenum">
              <a:rPr lang="en-US" smtClean="0"/>
              <a:pPr>
                <a:defRPr/>
              </a:pPr>
              <a:t>16</a:t>
            </a:fld>
            <a:endParaRPr lang="en-US"/>
          </a:p>
        </p:txBody>
      </p:sp>
    </p:spTree>
    <p:extLst>
      <p:ext uri="{BB962C8B-B14F-4D97-AF65-F5344CB8AC3E}">
        <p14:creationId xmlns:p14="http://schemas.microsoft.com/office/powerpoint/2010/main" val="12294670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8827"/>
          </a:xfrm>
        </p:spPr>
        <p:txBody>
          <a:bodyPr/>
          <a:lstStyle/>
          <a:p>
            <a:r>
              <a:rPr lang="en-US" dirty="0"/>
              <a:t>BJT regions of operation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05" y="2018963"/>
            <a:ext cx="8120865" cy="468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a:extLst>
              <a:ext uri="{FF2B5EF4-FFF2-40B4-BE49-F238E27FC236}">
                <a16:creationId xmlns:a16="http://schemas.microsoft.com/office/drawing/2014/main" id="{98F8EB98-B073-4611-AE9D-313BB9AA4B6C}"/>
              </a:ext>
            </a:extLst>
          </p:cNvPr>
          <p:cNvSpPr>
            <a:spLocks noGrp="1"/>
          </p:cNvSpPr>
          <p:nvPr>
            <p:ph type="dt" sz="half" idx="10"/>
          </p:nvPr>
        </p:nvSpPr>
        <p:spPr/>
        <p:txBody>
          <a:bodyPr/>
          <a:lstStyle/>
          <a:p>
            <a:fld id="{3755BC5A-B419-4F85-9BBE-58E43DFDE672}" type="datetime1">
              <a:rPr lang="en-US" smtClean="0"/>
              <a:t>10/11/2020</a:t>
            </a:fld>
            <a:endParaRPr lang="en-US"/>
          </a:p>
        </p:txBody>
      </p:sp>
      <p:sp>
        <p:nvSpPr>
          <p:cNvPr id="4" name="Slide Number Placeholder 3">
            <a:extLst>
              <a:ext uri="{FF2B5EF4-FFF2-40B4-BE49-F238E27FC236}">
                <a16:creationId xmlns:a16="http://schemas.microsoft.com/office/drawing/2014/main" id="{A2632484-1D1B-4A3A-8BDC-BCBCECFBECFA}"/>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5" name="Rectangle 4">
            <a:extLst>
              <a:ext uri="{FF2B5EF4-FFF2-40B4-BE49-F238E27FC236}">
                <a16:creationId xmlns:a16="http://schemas.microsoft.com/office/drawing/2014/main" id="{0243EF8F-B397-4E5E-B79B-60B9BCC979C3}"/>
              </a:ext>
            </a:extLst>
          </p:cNvPr>
          <p:cNvSpPr/>
          <p:nvPr/>
        </p:nvSpPr>
        <p:spPr>
          <a:xfrm>
            <a:off x="0" y="1319193"/>
            <a:ext cx="7543800" cy="523220"/>
          </a:xfrm>
          <a:prstGeom prst="rect">
            <a:avLst/>
          </a:prstGeom>
        </p:spPr>
        <p:txBody>
          <a:bodyPr wrap="square">
            <a:spAutoFit/>
          </a:bodyPr>
          <a:lstStyle/>
          <a:p>
            <a:pPr lvl="1"/>
            <a:r>
              <a:rPr lang="en-US" sz="2800" dirty="0"/>
              <a:t>Assumes </a:t>
            </a:r>
            <a:r>
              <a:rPr lang="en-US" sz="2800" i="1" dirty="0" err="1">
                <a:solidFill>
                  <a:srgbClr val="FF0000"/>
                </a:solidFill>
              </a:rPr>
              <a:t>npn</a:t>
            </a:r>
            <a:r>
              <a:rPr lang="en-US" sz="2800" i="1" dirty="0">
                <a:solidFill>
                  <a:srgbClr val="FF0000"/>
                </a:solidFill>
              </a:rPr>
              <a:t> </a:t>
            </a:r>
            <a:r>
              <a:rPr lang="en-US" sz="2800" dirty="0">
                <a:solidFill>
                  <a:srgbClr val="FF0000"/>
                </a:solidFill>
              </a:rPr>
              <a:t>transistor in active mode.</a:t>
            </a:r>
          </a:p>
        </p:txBody>
      </p:sp>
    </p:spTree>
    <p:extLst>
      <p:ext uri="{BB962C8B-B14F-4D97-AF65-F5344CB8AC3E}">
        <p14:creationId xmlns:p14="http://schemas.microsoft.com/office/powerpoint/2010/main" val="152573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28650" y="365126"/>
            <a:ext cx="7886700" cy="822323"/>
          </a:xfrm>
        </p:spPr>
        <p:txBody>
          <a:bodyPr/>
          <a:lstStyle/>
          <a:p>
            <a:pPr eaLnBrk="1" hangingPunct="1"/>
            <a:r>
              <a:rPr lang="en-US" sz="3200" dirty="0"/>
              <a:t>Recapitulation and Equivalent-Circuit Models</a:t>
            </a:r>
          </a:p>
        </p:txBody>
      </p:sp>
      <p:sp>
        <p:nvSpPr>
          <p:cNvPr id="24580" name="Rectangle 3"/>
          <p:cNvSpPr>
            <a:spLocks noGrp="1" noChangeArrowheads="1"/>
          </p:cNvSpPr>
          <p:nvPr>
            <p:ph idx="1"/>
          </p:nvPr>
        </p:nvSpPr>
        <p:spPr>
          <a:xfrm>
            <a:off x="495300" y="1524000"/>
            <a:ext cx="8153400" cy="4495800"/>
          </a:xfrm>
        </p:spPr>
        <p:txBody>
          <a:bodyPr>
            <a:normAutofit/>
          </a:bodyPr>
          <a:lstStyle/>
          <a:p>
            <a:pPr eaLnBrk="1" hangingPunct="1"/>
            <a:r>
              <a:rPr lang="en-US" sz="2800" dirty="0"/>
              <a:t>Basic relationship is collector current (</a:t>
            </a:r>
            <a:r>
              <a:rPr lang="en-US" sz="2800" i="1" dirty="0" err="1"/>
              <a:t>i</a:t>
            </a:r>
            <a:r>
              <a:rPr lang="en-US" sz="2800" i="1" baseline="-25000" dirty="0" err="1"/>
              <a:t>C</a:t>
            </a:r>
            <a:r>
              <a:rPr lang="en-US" sz="2800" dirty="0"/>
              <a:t>) is </a:t>
            </a:r>
            <a:r>
              <a:rPr lang="en-US" sz="2800" dirty="0">
                <a:solidFill>
                  <a:srgbClr val="FF0000"/>
                </a:solidFill>
              </a:rPr>
              <a:t>related exponentially</a:t>
            </a:r>
            <a:r>
              <a:rPr lang="en-US" sz="2800" dirty="0"/>
              <a:t> to forward-bias voltage (</a:t>
            </a:r>
            <a:r>
              <a:rPr lang="en-US" sz="2800" i="1" dirty="0" err="1"/>
              <a:t>v</a:t>
            </a:r>
            <a:r>
              <a:rPr lang="en-US" sz="2800" i="1" baseline="-25000" dirty="0" err="1"/>
              <a:t>BE</a:t>
            </a:r>
            <a:r>
              <a:rPr lang="en-US" sz="2800" dirty="0"/>
              <a:t>).</a:t>
            </a:r>
          </a:p>
          <a:p>
            <a:pPr lvl="1" eaLnBrk="1" hangingPunct="1"/>
            <a:r>
              <a:rPr lang="en-US" sz="2800" dirty="0"/>
              <a:t>It remains independent of </a:t>
            </a:r>
            <a:r>
              <a:rPr lang="en-US" sz="2800" i="1" dirty="0" err="1">
                <a:solidFill>
                  <a:srgbClr val="FF0000"/>
                </a:solidFill>
              </a:rPr>
              <a:t>v</a:t>
            </a:r>
            <a:r>
              <a:rPr lang="en-US" sz="2800" i="1" baseline="-25000" dirty="0" err="1">
                <a:solidFill>
                  <a:srgbClr val="FF0000"/>
                </a:solidFill>
              </a:rPr>
              <a:t>CB</a:t>
            </a:r>
            <a:r>
              <a:rPr lang="en-US" sz="2800" dirty="0">
                <a:solidFill>
                  <a:srgbClr val="FF0000"/>
                </a:solidFill>
              </a:rPr>
              <a:t> as long as this junction remains reverse biased </a:t>
            </a:r>
            <a:r>
              <a:rPr lang="en-US" sz="2800" i="1" dirty="0" err="1"/>
              <a:t>v</a:t>
            </a:r>
            <a:r>
              <a:rPr lang="en-US" sz="2800" i="1" baseline="-25000" dirty="0" err="1"/>
              <a:t>CB</a:t>
            </a:r>
            <a:r>
              <a:rPr lang="en-US" sz="2800" dirty="0"/>
              <a:t> &gt; 0</a:t>
            </a:r>
          </a:p>
          <a:p>
            <a:r>
              <a:rPr lang="en-US" sz="2800" dirty="0"/>
              <a:t>Thus in the active mode the collector terminal behaves as an ideal constant-current source where the value of the current is</a:t>
            </a:r>
          </a:p>
          <a:p>
            <a:pPr marL="0" indent="0">
              <a:buNone/>
            </a:pPr>
            <a:r>
              <a:rPr lang="en-US" sz="2800" dirty="0"/>
              <a:t> determined by </a:t>
            </a:r>
            <a:r>
              <a:rPr lang="en-US" sz="2800" i="1" dirty="0" err="1"/>
              <a:t>v</a:t>
            </a:r>
            <a:r>
              <a:rPr lang="en-US" sz="2800" i="1" baseline="-25000" dirty="0" err="1"/>
              <a:t>BE</a:t>
            </a:r>
            <a:endParaRPr lang="en-US" sz="2800" dirty="0"/>
          </a:p>
        </p:txBody>
      </p:sp>
      <p:sp>
        <p:nvSpPr>
          <p:cNvPr id="2" name="Date Placeholder 1"/>
          <p:cNvSpPr>
            <a:spLocks noGrp="1"/>
          </p:cNvSpPr>
          <p:nvPr>
            <p:ph type="dt" sz="half" idx="10"/>
          </p:nvPr>
        </p:nvSpPr>
        <p:spPr/>
        <p:txBody>
          <a:bodyPr/>
          <a:lstStyle/>
          <a:p>
            <a:fld id="{989EFADC-1ECB-4157-ABC8-0768A37E2BB5}" type="datetime1">
              <a:rPr lang="en-US" smtClean="0"/>
              <a:t>10/11/2020</a:t>
            </a:fld>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pic>
        <p:nvPicPr>
          <p:cNvPr id="4" name="Picture 3">
            <a:extLst>
              <a:ext uri="{FF2B5EF4-FFF2-40B4-BE49-F238E27FC236}">
                <a16:creationId xmlns:a16="http://schemas.microsoft.com/office/drawing/2014/main" id="{06E033F1-2AA6-4B5A-9C98-B585BBCE6DA5}"/>
              </a:ext>
            </a:extLst>
          </p:cNvPr>
          <p:cNvPicPr>
            <a:picLocks noChangeAspect="1"/>
          </p:cNvPicPr>
          <p:nvPr/>
        </p:nvPicPr>
        <p:blipFill>
          <a:blip r:embed="rId3"/>
          <a:stretch>
            <a:fillRect/>
          </a:stretch>
        </p:blipFill>
        <p:spPr>
          <a:xfrm>
            <a:off x="5257800" y="4402457"/>
            <a:ext cx="3048000" cy="2381250"/>
          </a:xfrm>
          <a:prstGeom prst="rect">
            <a:avLst/>
          </a:prstGeom>
        </p:spPr>
      </p:pic>
    </p:spTree>
    <p:extLst>
      <p:ext uri="{BB962C8B-B14F-4D97-AF65-F5344CB8AC3E}">
        <p14:creationId xmlns:p14="http://schemas.microsoft.com/office/powerpoint/2010/main" val="604661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792413"/>
            <a:ext cx="394335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3"/>
          <p:cNvSpPr txBox="1">
            <a:spLocks noChangeArrowheads="1"/>
          </p:cNvSpPr>
          <p:nvPr/>
        </p:nvSpPr>
        <p:spPr bwMode="auto">
          <a:xfrm>
            <a:off x="152400" y="1295400"/>
            <a:ext cx="4953000" cy="3816350"/>
          </a:xfrm>
          <a:prstGeom prst="rect">
            <a:avLst/>
          </a:prstGeom>
          <a:noFill/>
          <a:ln>
            <a:noFill/>
          </a:ln>
          <a:effectLst/>
        </p:spPr>
        <p:txBody>
          <a:bodyPr>
            <a:spAutoFit/>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fontAlgn="base">
              <a:spcBef>
                <a:spcPct val="0"/>
              </a:spcBef>
              <a:spcAft>
                <a:spcPct val="0"/>
              </a:spcAft>
              <a:buClr>
                <a:srgbClr val="CCCC00"/>
              </a:buClr>
              <a:buFont typeface="Wingdings" pitchFamily="2" charset="2"/>
              <a:buChar char="Ø"/>
              <a:defRPr/>
            </a:pPr>
            <a:r>
              <a:rPr lang="en-US" altLang="en-US" sz="2000" dirty="0">
                <a:solidFill>
                  <a:srgbClr val="000000"/>
                </a:solidFill>
              </a:rPr>
              <a:t>The Emitter is common to both input (base-emitter) and output (collector-emitter).</a:t>
            </a:r>
          </a:p>
          <a:p>
            <a:pPr marL="0" indent="0" fontAlgn="base">
              <a:spcBef>
                <a:spcPct val="0"/>
              </a:spcBef>
              <a:spcAft>
                <a:spcPct val="0"/>
              </a:spcAft>
              <a:buClr>
                <a:srgbClr val="CCCC00"/>
              </a:buClr>
              <a:defRPr/>
            </a:pPr>
            <a:endParaRPr lang="en-US" altLang="en-US" sz="2000" dirty="0">
              <a:solidFill>
                <a:srgbClr val="000000"/>
              </a:solidFill>
            </a:endParaRPr>
          </a:p>
          <a:p>
            <a:pPr fontAlgn="base">
              <a:spcBef>
                <a:spcPct val="0"/>
              </a:spcBef>
              <a:spcAft>
                <a:spcPct val="0"/>
              </a:spcAft>
              <a:buClr>
                <a:srgbClr val="CCCC00"/>
              </a:buClr>
              <a:buFont typeface="Wingdings" pitchFamily="2" charset="2"/>
              <a:buChar char="Ø"/>
              <a:defRPr/>
            </a:pPr>
            <a:r>
              <a:rPr lang="en-US" altLang="en-US" sz="2000" dirty="0">
                <a:solidFill>
                  <a:srgbClr val="000000"/>
                </a:solidFill>
              </a:rPr>
              <a:t>Since Emitter is grounded, V</a:t>
            </a:r>
            <a:r>
              <a:rPr lang="en-US" altLang="en-US" sz="2000" baseline="-25000" dirty="0">
                <a:solidFill>
                  <a:srgbClr val="000000"/>
                </a:solidFill>
              </a:rPr>
              <a:t>C</a:t>
            </a:r>
            <a:r>
              <a:rPr lang="en-US" altLang="en-US" sz="2000" dirty="0">
                <a:solidFill>
                  <a:srgbClr val="000000"/>
                </a:solidFill>
              </a:rPr>
              <a:t> = V</a:t>
            </a:r>
            <a:r>
              <a:rPr lang="en-US" altLang="en-US" sz="2000" baseline="-25000" dirty="0">
                <a:solidFill>
                  <a:srgbClr val="000000"/>
                </a:solidFill>
              </a:rPr>
              <a:t>CE</a:t>
            </a:r>
          </a:p>
          <a:p>
            <a:pPr fontAlgn="base">
              <a:spcBef>
                <a:spcPct val="0"/>
              </a:spcBef>
              <a:spcAft>
                <a:spcPct val="0"/>
              </a:spcAft>
              <a:buClr>
                <a:srgbClr val="CCCC00"/>
              </a:buClr>
              <a:buFont typeface="Wingdings" pitchFamily="2" charset="2"/>
              <a:buNone/>
              <a:defRPr/>
            </a:pPr>
            <a:endParaRPr lang="en-US" altLang="en-US" sz="2000" dirty="0">
              <a:solidFill>
                <a:srgbClr val="000000"/>
              </a:solidFill>
            </a:endParaRPr>
          </a:p>
          <a:p>
            <a:pPr fontAlgn="base">
              <a:spcBef>
                <a:spcPct val="0"/>
              </a:spcBef>
              <a:spcAft>
                <a:spcPct val="0"/>
              </a:spcAft>
              <a:buClr>
                <a:srgbClr val="CCCC00"/>
              </a:buClr>
              <a:buFont typeface="Wingdings" pitchFamily="2" charset="2"/>
              <a:buChar char="Ø"/>
              <a:defRPr/>
            </a:pPr>
            <a:r>
              <a:rPr lang="en-US" altLang="en-US" sz="2000" dirty="0">
                <a:solidFill>
                  <a:srgbClr val="000000"/>
                </a:solidFill>
              </a:rPr>
              <a:t>With </a:t>
            </a:r>
            <a:r>
              <a:rPr lang="en-US" altLang="en-US" sz="2000" u="sng" dirty="0">
                <a:solidFill>
                  <a:srgbClr val="000000"/>
                </a:solidFill>
              </a:rPr>
              <a:t>decreasing V</a:t>
            </a:r>
            <a:r>
              <a:rPr lang="en-US" altLang="en-US" sz="2000" u="sng" baseline="-25000" dirty="0">
                <a:solidFill>
                  <a:srgbClr val="000000"/>
                </a:solidFill>
              </a:rPr>
              <a:t>C </a:t>
            </a:r>
            <a:r>
              <a:rPr lang="en-US" altLang="en-US" sz="2000" u="sng" dirty="0">
                <a:solidFill>
                  <a:srgbClr val="000000"/>
                </a:solidFill>
              </a:rPr>
              <a:t>(V</a:t>
            </a:r>
            <a:r>
              <a:rPr lang="en-US" altLang="en-US" sz="2000" u="sng" baseline="-25000" dirty="0">
                <a:solidFill>
                  <a:srgbClr val="000000"/>
                </a:solidFill>
              </a:rPr>
              <a:t>CE</a:t>
            </a:r>
            <a:r>
              <a:rPr lang="en-US" altLang="en-US" sz="2000" u="sng" dirty="0">
                <a:solidFill>
                  <a:srgbClr val="000000"/>
                </a:solidFill>
              </a:rPr>
              <a:t>), </a:t>
            </a:r>
            <a:r>
              <a:rPr lang="en-US" altLang="en-US" sz="2000" dirty="0">
                <a:solidFill>
                  <a:srgbClr val="FF0000"/>
                </a:solidFill>
              </a:rPr>
              <a:t>the junction B-C will become forward biased too</a:t>
            </a:r>
            <a:r>
              <a:rPr lang="en-US" altLang="en-US" sz="2000" dirty="0">
                <a:solidFill>
                  <a:srgbClr val="000000"/>
                </a:solidFill>
              </a:rPr>
              <a:t>.</a:t>
            </a:r>
          </a:p>
          <a:p>
            <a:pPr marL="800100" lvl="1" indent="-342900" fontAlgn="base">
              <a:spcBef>
                <a:spcPct val="0"/>
              </a:spcBef>
              <a:spcAft>
                <a:spcPct val="0"/>
              </a:spcAft>
              <a:buClr>
                <a:srgbClr val="CCCC00"/>
              </a:buClr>
              <a:buFont typeface="Wingdings" pitchFamily="2" charset="2"/>
              <a:buChar char="§"/>
              <a:defRPr/>
            </a:pPr>
            <a:r>
              <a:rPr lang="en-US" altLang="en-US" sz="2000" dirty="0">
                <a:solidFill>
                  <a:srgbClr val="000000"/>
                </a:solidFill>
              </a:rPr>
              <a:t>The current I</a:t>
            </a:r>
            <a:r>
              <a:rPr lang="en-US" altLang="en-US" sz="2000" baseline="-25000" dirty="0">
                <a:solidFill>
                  <a:srgbClr val="000000"/>
                </a:solidFill>
              </a:rPr>
              <a:t>C</a:t>
            </a:r>
            <a:r>
              <a:rPr lang="en-US" altLang="en-US" sz="2000" dirty="0">
                <a:solidFill>
                  <a:srgbClr val="000000"/>
                </a:solidFill>
              </a:rPr>
              <a:t> quickly drops to zero because electrons are no longer collected by the collector</a:t>
            </a:r>
          </a:p>
          <a:p>
            <a:pPr fontAlgn="base">
              <a:spcBef>
                <a:spcPct val="0"/>
              </a:spcBef>
              <a:spcAft>
                <a:spcPct val="0"/>
              </a:spcAft>
              <a:buClr>
                <a:srgbClr val="CCCC00"/>
              </a:buClr>
              <a:buFont typeface="Wingdings" pitchFamily="2" charset="2"/>
              <a:buChar char="Ø"/>
              <a:defRPr/>
            </a:pPr>
            <a:endParaRPr lang="en-US" altLang="en-US" sz="2200" dirty="0">
              <a:solidFill>
                <a:srgbClr val="000000"/>
              </a:solidFill>
            </a:endParaRPr>
          </a:p>
        </p:txBody>
      </p:sp>
      <p:sp>
        <p:nvSpPr>
          <p:cNvPr id="241669" name="Text Box 5"/>
          <p:cNvSpPr txBox="1">
            <a:spLocks noChangeArrowheads="1"/>
          </p:cNvSpPr>
          <p:nvPr/>
        </p:nvSpPr>
        <p:spPr bwMode="auto">
          <a:xfrm>
            <a:off x="381000" y="358971"/>
            <a:ext cx="8391525" cy="600164"/>
          </a:xfrm>
          <a:prstGeom prst="rect">
            <a:avLst/>
          </a:prstGeom>
          <a:noFill/>
          <a:ln>
            <a:noFill/>
          </a:ln>
          <a:effectLst/>
        </p:spPr>
        <p:txBody>
          <a:bodyPr wrap="square">
            <a:spAutoFit/>
          </a:bodyPr>
          <a:lstStyle/>
          <a:p>
            <a:pPr eaLnBrk="0" fontAlgn="base" hangingPunct="0">
              <a:spcBef>
                <a:spcPct val="50000"/>
              </a:spcBef>
              <a:spcAft>
                <a:spcPct val="0"/>
              </a:spcAft>
              <a:defRPr/>
            </a:pPr>
            <a:r>
              <a:rPr lang="en-US" sz="3300" dirty="0">
                <a:latin typeface="+mj-lt"/>
                <a:ea typeface="+mj-ea"/>
                <a:cs typeface="+mj-cs"/>
              </a:rPr>
              <a:t>Common-Emitter Configuration - </a:t>
            </a:r>
            <a:r>
              <a:rPr lang="en-US" sz="3300" dirty="0" err="1">
                <a:latin typeface="+mj-lt"/>
                <a:ea typeface="+mj-ea"/>
                <a:cs typeface="+mj-cs"/>
              </a:rPr>
              <a:t>npn</a:t>
            </a:r>
            <a:endParaRPr lang="en-US" sz="3300" dirty="0">
              <a:latin typeface="+mj-lt"/>
              <a:ea typeface="+mj-ea"/>
              <a:cs typeface="+mj-cs"/>
            </a:endParaRPr>
          </a:p>
        </p:txBody>
      </p:sp>
      <p:cxnSp>
        <p:nvCxnSpPr>
          <p:cNvPr id="3" name="Straight Arrow Connector 2"/>
          <p:cNvCxnSpPr/>
          <p:nvPr/>
        </p:nvCxnSpPr>
        <p:spPr>
          <a:xfrm>
            <a:off x="6477000" y="4038600"/>
            <a:ext cx="0" cy="5873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34" name="TextBox 3"/>
          <p:cNvSpPr txBox="1">
            <a:spLocks noChangeArrowheads="1"/>
          </p:cNvSpPr>
          <p:nvPr/>
        </p:nvSpPr>
        <p:spPr bwMode="auto">
          <a:xfrm>
            <a:off x="5867400" y="3598863"/>
            <a:ext cx="1057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b="1">
                <a:solidFill>
                  <a:srgbClr val="FF0000"/>
                </a:solidFill>
                <a:latin typeface="Arial" charset="0"/>
              </a:rPr>
              <a:t>Node</a:t>
            </a:r>
            <a:r>
              <a:rPr lang="en-US" b="1">
                <a:solidFill>
                  <a:prstClr val="black"/>
                </a:solidFill>
                <a:latin typeface="Arial" charset="0"/>
              </a:rPr>
              <a:t> </a:t>
            </a:r>
            <a:r>
              <a:rPr lang="en-US" b="1">
                <a:solidFill>
                  <a:srgbClr val="FF0000"/>
                </a:solidFill>
                <a:latin typeface="Arial" charset="0"/>
              </a:rPr>
              <a:t>B</a:t>
            </a:r>
          </a:p>
        </p:txBody>
      </p:sp>
      <p:cxnSp>
        <p:nvCxnSpPr>
          <p:cNvPr id="7" name="Straight Arrow Connector 6"/>
          <p:cNvCxnSpPr/>
          <p:nvPr/>
        </p:nvCxnSpPr>
        <p:spPr>
          <a:xfrm flipH="1">
            <a:off x="7235825" y="5338763"/>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36" name="TextBox 7"/>
          <p:cNvSpPr txBox="1">
            <a:spLocks noChangeArrowheads="1"/>
          </p:cNvSpPr>
          <p:nvPr/>
        </p:nvSpPr>
        <p:spPr bwMode="auto">
          <a:xfrm>
            <a:off x="7369175" y="5338763"/>
            <a:ext cx="496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b="1">
                <a:solidFill>
                  <a:srgbClr val="FF0000"/>
                </a:solidFill>
                <a:latin typeface="Arial" charset="0"/>
              </a:rPr>
              <a:t>0V</a:t>
            </a:r>
          </a:p>
        </p:txBody>
      </p:sp>
      <p:sp>
        <p:nvSpPr>
          <p:cNvPr id="2" name="Date Placeholder 1">
            <a:extLst>
              <a:ext uri="{FF2B5EF4-FFF2-40B4-BE49-F238E27FC236}">
                <a16:creationId xmlns:a16="http://schemas.microsoft.com/office/drawing/2014/main" id="{A4DFED48-8D2E-4F8E-B51C-0CE2D1FCD40A}"/>
              </a:ext>
            </a:extLst>
          </p:cNvPr>
          <p:cNvSpPr>
            <a:spLocks noGrp="1"/>
          </p:cNvSpPr>
          <p:nvPr>
            <p:ph type="dt" sz="half" idx="10"/>
          </p:nvPr>
        </p:nvSpPr>
        <p:spPr/>
        <p:txBody>
          <a:bodyPr/>
          <a:lstStyle/>
          <a:p>
            <a:fld id="{49686C4C-0664-4094-8220-C98AC21F73BA}" type="datetime1">
              <a:rPr lang="en-US" smtClean="0"/>
              <a:t>10/11/2020</a:t>
            </a:fld>
            <a:endParaRPr lang="en-US"/>
          </a:p>
        </p:txBody>
      </p:sp>
      <p:sp>
        <p:nvSpPr>
          <p:cNvPr id="4" name="Slide Number Placeholder 3">
            <a:extLst>
              <a:ext uri="{FF2B5EF4-FFF2-40B4-BE49-F238E27FC236}">
                <a16:creationId xmlns:a16="http://schemas.microsoft.com/office/drawing/2014/main" id="{84226F7A-E366-4A42-8922-CA2D11E88DCC}"/>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16055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t>Introduction</a:t>
            </a:r>
          </a:p>
        </p:txBody>
      </p:sp>
      <p:sp>
        <p:nvSpPr>
          <p:cNvPr id="3076" name="Rectangle 3"/>
          <p:cNvSpPr>
            <a:spLocks noGrp="1" noChangeArrowheads="1"/>
          </p:cNvSpPr>
          <p:nvPr>
            <p:ph idx="1"/>
          </p:nvPr>
        </p:nvSpPr>
        <p:spPr/>
        <p:txBody>
          <a:bodyPr>
            <a:normAutofit/>
          </a:bodyPr>
          <a:lstStyle/>
          <a:p>
            <a:pPr eaLnBrk="1" hangingPunct="1"/>
            <a:r>
              <a:rPr lang="en-US" sz="2800" b="1" dirty="0"/>
              <a:t>IN THIS CHAPTER YOU WILL LEARN</a:t>
            </a:r>
          </a:p>
          <a:p>
            <a:pPr lvl="1" eaLnBrk="1" hangingPunct="1"/>
            <a:r>
              <a:rPr lang="en-US" sz="2400" dirty="0"/>
              <a:t>The </a:t>
            </a:r>
            <a:r>
              <a:rPr lang="en-US" sz="2400" dirty="0">
                <a:solidFill>
                  <a:srgbClr val="FF0000"/>
                </a:solidFill>
              </a:rPr>
              <a:t>physical structure</a:t>
            </a:r>
            <a:r>
              <a:rPr lang="en-US" sz="2400" dirty="0"/>
              <a:t> of the bipolar transistor and how it works.</a:t>
            </a:r>
          </a:p>
          <a:p>
            <a:pPr lvl="1" eaLnBrk="1" hangingPunct="1"/>
            <a:r>
              <a:rPr lang="en-US" sz="2400" dirty="0"/>
              <a:t>How the voltage between two terminals of the transistor </a:t>
            </a:r>
            <a:r>
              <a:rPr lang="en-US" sz="2400" dirty="0">
                <a:solidFill>
                  <a:srgbClr val="FF0000"/>
                </a:solidFill>
              </a:rPr>
              <a:t>controls the current that flows through the third terminal</a:t>
            </a:r>
            <a:r>
              <a:rPr lang="en-US" sz="2400" dirty="0"/>
              <a:t>, and the equations that describe these current-voltage relationships.</a:t>
            </a:r>
          </a:p>
          <a:p>
            <a:pPr lvl="1" eaLnBrk="1" hangingPunct="1"/>
            <a:r>
              <a:rPr lang="en-US" sz="2400" dirty="0"/>
              <a:t>How to </a:t>
            </a:r>
            <a:r>
              <a:rPr lang="en-US" sz="2400" dirty="0">
                <a:solidFill>
                  <a:srgbClr val="FF0000"/>
                </a:solidFill>
              </a:rPr>
              <a:t>analyze and design circuits</a:t>
            </a:r>
            <a:r>
              <a:rPr lang="en-US" sz="2400" dirty="0"/>
              <a:t> that contain bipolar transistors, resistors, and dc sources.</a:t>
            </a:r>
          </a:p>
          <a:p>
            <a:pPr lvl="1"/>
            <a:r>
              <a:rPr lang="en-US" sz="2400" dirty="0"/>
              <a:t>How the transistor can be used to </a:t>
            </a:r>
            <a:r>
              <a:rPr lang="en-US" sz="2400" dirty="0">
                <a:solidFill>
                  <a:srgbClr val="FF0000"/>
                </a:solidFill>
              </a:rPr>
              <a:t>make an amplifier or </a:t>
            </a:r>
            <a:r>
              <a:rPr lang="en-US" sz="2400" dirty="0">
                <a:solidFill>
                  <a:srgbClr val="0000CC"/>
                </a:solidFill>
              </a:rPr>
              <a:t>digital logic</a:t>
            </a:r>
            <a:r>
              <a:rPr lang="en-US" sz="2400" dirty="0">
                <a:solidFill>
                  <a:srgbClr val="FF0000"/>
                </a:solidFill>
              </a:rPr>
              <a:t>.</a:t>
            </a:r>
          </a:p>
        </p:txBody>
      </p:sp>
      <p:sp>
        <p:nvSpPr>
          <p:cNvPr id="2" name="Date Placeholder 1"/>
          <p:cNvSpPr>
            <a:spLocks noGrp="1"/>
          </p:cNvSpPr>
          <p:nvPr>
            <p:ph type="dt" sz="half" idx="10"/>
          </p:nvPr>
        </p:nvSpPr>
        <p:spPr/>
        <p:txBody>
          <a:bodyPr/>
          <a:lstStyle/>
          <a:p>
            <a:fld id="{F8ECFC8F-AB0A-4D65-9F93-F6657A05425B}" type="datetime1">
              <a:rPr lang="en-US" smtClean="0"/>
              <a:t>10/11/2020</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01788853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3" y="1484313"/>
            <a:ext cx="6462712"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693" name="Text Box 5"/>
          <p:cNvSpPr txBox="1">
            <a:spLocks noChangeArrowheads="1"/>
          </p:cNvSpPr>
          <p:nvPr/>
        </p:nvSpPr>
        <p:spPr bwMode="auto">
          <a:xfrm>
            <a:off x="752474" y="371475"/>
            <a:ext cx="7629525" cy="600164"/>
          </a:xfrm>
          <a:prstGeom prst="rect">
            <a:avLst/>
          </a:prstGeom>
          <a:noFill/>
          <a:ln>
            <a:noFill/>
          </a:ln>
          <a:effectLst/>
        </p:spPr>
        <p:txBody>
          <a:bodyPr wrap="square">
            <a:spAutoFit/>
          </a:bodyPr>
          <a:lstStyle/>
          <a:p>
            <a:pPr eaLnBrk="0" fontAlgn="base" hangingPunct="0">
              <a:spcBef>
                <a:spcPct val="50000"/>
              </a:spcBef>
              <a:spcAft>
                <a:spcPct val="0"/>
              </a:spcAft>
              <a:defRPr/>
            </a:pPr>
            <a:r>
              <a:rPr lang="en-US" sz="3300" dirty="0">
                <a:latin typeface="+mj-lt"/>
                <a:ea typeface="+mj-ea"/>
                <a:cs typeface="+mj-cs"/>
              </a:rPr>
              <a:t>Characteristics of Common-Emitter - </a:t>
            </a:r>
            <a:r>
              <a:rPr lang="en-US" sz="3300" dirty="0" err="1">
                <a:latin typeface="+mj-lt"/>
                <a:ea typeface="+mj-ea"/>
                <a:cs typeface="+mj-cs"/>
              </a:rPr>
              <a:t>npn</a:t>
            </a:r>
            <a:endParaRPr lang="en-US" sz="3300" dirty="0">
              <a:latin typeface="+mj-lt"/>
              <a:ea typeface="+mj-ea"/>
              <a:cs typeface="+mj-cs"/>
            </a:endParaRPr>
          </a:p>
        </p:txBody>
      </p:sp>
      <p:sp>
        <p:nvSpPr>
          <p:cNvPr id="23556" name="Text Box 6"/>
          <p:cNvSpPr txBox="1">
            <a:spLocks noChangeArrowheads="1"/>
          </p:cNvSpPr>
          <p:nvPr/>
        </p:nvSpPr>
        <p:spPr bwMode="auto">
          <a:xfrm>
            <a:off x="5618163" y="3400425"/>
            <a:ext cx="2174875" cy="376238"/>
          </a:xfrm>
          <a:prstGeom prst="rect">
            <a:avLst/>
          </a:prstGeom>
          <a:noFill/>
          <a:ln w="952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50000"/>
              </a:spcBef>
              <a:spcAft>
                <a:spcPct val="0"/>
              </a:spcAft>
            </a:pPr>
            <a:r>
              <a:rPr lang="en-US">
                <a:solidFill>
                  <a:srgbClr val="000000"/>
                </a:solidFill>
                <a:latin typeface="Arial" charset="0"/>
              </a:rPr>
              <a:t>NOTE: V</a:t>
            </a:r>
            <a:r>
              <a:rPr lang="en-US" baseline="-25000">
                <a:solidFill>
                  <a:srgbClr val="000000"/>
                </a:solidFill>
                <a:latin typeface="Arial" charset="0"/>
              </a:rPr>
              <a:t>EC</a:t>
            </a:r>
            <a:r>
              <a:rPr lang="en-US">
                <a:solidFill>
                  <a:srgbClr val="000000"/>
                </a:solidFill>
                <a:latin typeface="Arial" charset="0"/>
              </a:rPr>
              <a:t> for PNP</a:t>
            </a:r>
            <a:endParaRPr lang="en-US" baseline="-25000">
              <a:solidFill>
                <a:srgbClr val="000000"/>
              </a:solidFill>
              <a:latin typeface="Arial" charset="0"/>
            </a:endParaRPr>
          </a:p>
        </p:txBody>
      </p:sp>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925" y="2325688"/>
            <a:ext cx="10668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a:off x="6448425" y="2632075"/>
            <a:ext cx="10096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0294856A-37AC-40BB-85DF-EC3C379966A3}"/>
              </a:ext>
            </a:extLst>
          </p:cNvPr>
          <p:cNvSpPr>
            <a:spLocks noGrp="1"/>
          </p:cNvSpPr>
          <p:nvPr>
            <p:ph type="dt" sz="half" idx="10"/>
          </p:nvPr>
        </p:nvSpPr>
        <p:spPr/>
        <p:txBody>
          <a:bodyPr/>
          <a:lstStyle/>
          <a:p>
            <a:fld id="{8CF67924-6DE7-42EE-9BBE-79C6B91395D5}" type="datetime1">
              <a:rPr lang="en-US" smtClean="0"/>
              <a:t>10/11/2020</a:t>
            </a:fld>
            <a:endParaRPr lang="en-US"/>
          </a:p>
        </p:txBody>
      </p:sp>
      <p:sp>
        <p:nvSpPr>
          <p:cNvPr id="4" name="Slide Number Placeholder 3">
            <a:extLst>
              <a:ext uri="{FF2B5EF4-FFF2-40B4-BE49-F238E27FC236}">
                <a16:creationId xmlns:a16="http://schemas.microsoft.com/office/drawing/2014/main" id="{2551748B-47C4-42FF-8564-BFD9DF603E55}"/>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256307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rmAutofit/>
          </a:bodyPr>
          <a:lstStyle/>
          <a:p>
            <a:r>
              <a:rPr lang="en-US" dirty="0"/>
              <a:t>Common–Emitter Characteristics</a:t>
            </a:r>
            <a:endParaRPr lang="ar-IQ"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36" y="1371600"/>
            <a:ext cx="8393164" cy="43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2" name="Date Placeholder 1">
            <a:extLst>
              <a:ext uri="{FF2B5EF4-FFF2-40B4-BE49-F238E27FC236}">
                <a16:creationId xmlns:a16="http://schemas.microsoft.com/office/drawing/2014/main" id="{8A0728A1-18D3-4E6E-8E3A-DF018FBED35A}"/>
              </a:ext>
            </a:extLst>
          </p:cNvPr>
          <p:cNvSpPr>
            <a:spLocks noGrp="1"/>
          </p:cNvSpPr>
          <p:nvPr>
            <p:ph type="dt" sz="half" idx="10"/>
          </p:nvPr>
        </p:nvSpPr>
        <p:spPr/>
        <p:txBody>
          <a:bodyPr/>
          <a:lstStyle/>
          <a:p>
            <a:fld id="{BD09FE01-F050-49B4-A7DB-CBBC5C455313}" type="datetime1">
              <a:rPr lang="en-US" smtClean="0"/>
              <a:t>10/11/2020</a:t>
            </a:fld>
            <a:endParaRPr lang="en-US"/>
          </a:p>
        </p:txBody>
      </p:sp>
    </p:spTree>
    <p:extLst>
      <p:ext uri="{BB962C8B-B14F-4D97-AF65-F5344CB8AC3E}">
        <p14:creationId xmlns:p14="http://schemas.microsoft.com/office/powerpoint/2010/main" val="429169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27ADAF-835E-443A-8B0F-F03A38F860F1}" type="datetime1">
              <a:rPr lang="en-US" smtClean="0"/>
              <a:t>10/11/2020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881" y="660715"/>
            <a:ext cx="7488237" cy="553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4298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rmAutofit/>
          </a:bodyPr>
          <a:lstStyle/>
          <a:p>
            <a:r>
              <a:rPr lang="en-US" dirty="0"/>
              <a:t>Amplification in Transistor</a:t>
            </a:r>
            <a:endParaRPr lang="ar-IQ"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696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2" name="Date Placeholder 1">
            <a:extLst>
              <a:ext uri="{FF2B5EF4-FFF2-40B4-BE49-F238E27FC236}">
                <a16:creationId xmlns:a16="http://schemas.microsoft.com/office/drawing/2014/main" id="{D7006AF1-59AB-4D3A-A04F-1AA25C0A035F}"/>
              </a:ext>
            </a:extLst>
          </p:cNvPr>
          <p:cNvSpPr>
            <a:spLocks noGrp="1"/>
          </p:cNvSpPr>
          <p:nvPr>
            <p:ph type="dt" sz="half" idx="10"/>
          </p:nvPr>
        </p:nvSpPr>
        <p:spPr/>
        <p:txBody>
          <a:bodyPr/>
          <a:lstStyle/>
          <a:p>
            <a:fld id="{F6CF9840-6CEB-4ED8-93C9-DA1A359A7295}" type="datetime1">
              <a:rPr lang="en-US" smtClean="0"/>
              <a:t>10/11/2020</a:t>
            </a:fld>
            <a:endParaRPr lang="en-US"/>
          </a:p>
        </p:txBody>
      </p:sp>
    </p:spTree>
    <p:extLst>
      <p:ext uri="{BB962C8B-B14F-4D97-AF65-F5344CB8AC3E}">
        <p14:creationId xmlns:p14="http://schemas.microsoft.com/office/powerpoint/2010/main" val="3052642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BJT applications</a:t>
            </a:r>
          </a:p>
        </p:txBody>
      </p:sp>
      <p:sp>
        <p:nvSpPr>
          <p:cNvPr id="4" name="Date Placeholder 3"/>
          <p:cNvSpPr>
            <a:spLocks noGrp="1"/>
          </p:cNvSpPr>
          <p:nvPr>
            <p:ph type="dt" sz="half" idx="10"/>
          </p:nvPr>
        </p:nvSpPr>
        <p:spPr/>
        <p:txBody>
          <a:bodyPr/>
          <a:lstStyle/>
          <a:p>
            <a:fld id="{82C03FD7-6BD1-4DD3-8EA8-79BDCAD39D2E}" type="datetime1">
              <a:rPr lang="en-US" smtClean="0"/>
              <a:t>10/11/2020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36" y="2807081"/>
            <a:ext cx="3678564" cy="2580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048000"/>
            <a:ext cx="3438525" cy="2339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581400" y="5594613"/>
            <a:ext cx="2293192" cy="369332"/>
          </a:xfrm>
          <a:prstGeom prst="rect">
            <a:avLst/>
          </a:prstGeom>
        </p:spPr>
        <p:txBody>
          <a:bodyPr wrap="none">
            <a:spAutoFit/>
          </a:bodyPr>
          <a:lstStyle/>
          <a:p>
            <a:r>
              <a:rPr lang="en-US" b="1" dirty="0"/>
              <a:t>NPN BJT switch circuit</a:t>
            </a:r>
          </a:p>
        </p:txBody>
      </p:sp>
    </p:spTree>
    <p:extLst>
      <p:ext uri="{BB962C8B-B14F-4D97-AF65-F5344CB8AC3E}">
        <p14:creationId xmlns:p14="http://schemas.microsoft.com/office/powerpoint/2010/main" val="3673716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B11980-7EE3-4CD0-BABE-354B843466EA}" type="datetime1">
              <a:rPr lang="en-US" smtClean="0"/>
              <a:t>10/11/2020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2" name="Title 1"/>
          <p:cNvSpPr>
            <a:spLocks noGrp="1"/>
          </p:cNvSpPr>
          <p:nvPr>
            <p:ph type="title" idx="4294967295"/>
          </p:nvPr>
        </p:nvSpPr>
        <p:spPr>
          <a:xfrm>
            <a:off x="609600" y="540618"/>
            <a:ext cx="6797675" cy="547687"/>
          </a:xfrm>
        </p:spPr>
        <p:txBody>
          <a:bodyPr>
            <a:normAutofit/>
          </a:bodyPr>
          <a:lstStyle/>
          <a:p>
            <a:r>
              <a:rPr lang="en-US" dirty="0"/>
              <a:t>BJT applications</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5" y="1447800"/>
            <a:ext cx="33718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629274" y="3593068"/>
            <a:ext cx="2545633" cy="369332"/>
          </a:xfrm>
          <a:prstGeom prst="rect">
            <a:avLst/>
          </a:prstGeom>
        </p:spPr>
        <p:txBody>
          <a:bodyPr wrap="none">
            <a:spAutoFit/>
          </a:bodyPr>
          <a:lstStyle/>
          <a:p>
            <a:r>
              <a:rPr lang="en-US" b="1" dirty="0"/>
              <a:t>Basic BJT inverter circuit </a:t>
            </a:r>
            <a:endParaRPr lang="en-US" dirty="0"/>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587210"/>
            <a:ext cx="7696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5334000"/>
            <a:ext cx="76581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flipH="1">
            <a:off x="1066800" y="2743200"/>
            <a:ext cx="1219200" cy="609600"/>
            <a:chOff x="1066800" y="2438400"/>
            <a:chExt cx="1219200" cy="609600"/>
          </a:xfrm>
        </p:grpSpPr>
        <p:cxnSp>
          <p:nvCxnSpPr>
            <p:cNvPr id="7" name="Straight Connector 6"/>
            <p:cNvCxnSpPr/>
            <p:nvPr/>
          </p:nvCxnSpPr>
          <p:spPr>
            <a:xfrm>
              <a:off x="1066800" y="2438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6400" y="30480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371600" y="2743200"/>
              <a:ext cx="609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flipH="1" flipV="1">
            <a:off x="6292491" y="2285999"/>
            <a:ext cx="1219200" cy="609600"/>
            <a:chOff x="1066800" y="2438400"/>
            <a:chExt cx="1219200" cy="609600"/>
          </a:xfrm>
        </p:grpSpPr>
        <p:cxnSp>
          <p:nvCxnSpPr>
            <p:cNvPr id="15" name="Straight Connector 14"/>
            <p:cNvCxnSpPr/>
            <p:nvPr/>
          </p:nvCxnSpPr>
          <p:spPr>
            <a:xfrm>
              <a:off x="1066800" y="2438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76400" y="30480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1371600" y="2743200"/>
              <a:ext cx="6096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981200" y="2373867"/>
            <a:ext cx="500073" cy="369332"/>
          </a:xfrm>
          <a:prstGeom prst="rect">
            <a:avLst/>
          </a:prstGeom>
          <a:noFill/>
        </p:spPr>
        <p:txBody>
          <a:bodyPr wrap="none" rtlCol="0">
            <a:spAutoFit/>
          </a:bodyPr>
          <a:lstStyle/>
          <a:p>
            <a:r>
              <a:rPr lang="en-US" dirty="0" err="1"/>
              <a:t>Vcc</a:t>
            </a:r>
            <a:endParaRPr lang="en-US" dirty="0"/>
          </a:p>
        </p:txBody>
      </p:sp>
      <p:sp>
        <p:nvSpPr>
          <p:cNvPr id="9" name="TextBox 8"/>
          <p:cNvSpPr txBox="1"/>
          <p:nvPr/>
        </p:nvSpPr>
        <p:spPr>
          <a:xfrm>
            <a:off x="947493" y="2951201"/>
            <a:ext cx="486030" cy="369332"/>
          </a:xfrm>
          <a:prstGeom prst="rect">
            <a:avLst/>
          </a:prstGeom>
          <a:noFill/>
        </p:spPr>
        <p:txBody>
          <a:bodyPr wrap="none" rtlCol="0">
            <a:spAutoFit/>
          </a:bodyPr>
          <a:lstStyle/>
          <a:p>
            <a:r>
              <a:rPr lang="en-US" dirty="0"/>
              <a:t>0 V</a:t>
            </a:r>
          </a:p>
        </p:txBody>
      </p:sp>
      <p:sp>
        <p:nvSpPr>
          <p:cNvPr id="19" name="TextBox 18"/>
          <p:cNvSpPr txBox="1"/>
          <p:nvPr/>
        </p:nvSpPr>
        <p:spPr>
          <a:xfrm>
            <a:off x="7206891" y="2581869"/>
            <a:ext cx="486030" cy="369332"/>
          </a:xfrm>
          <a:prstGeom prst="rect">
            <a:avLst/>
          </a:prstGeom>
          <a:noFill/>
        </p:spPr>
        <p:txBody>
          <a:bodyPr wrap="none" rtlCol="0">
            <a:spAutoFit/>
          </a:bodyPr>
          <a:lstStyle/>
          <a:p>
            <a:r>
              <a:rPr lang="en-US" dirty="0"/>
              <a:t>0 V</a:t>
            </a:r>
          </a:p>
        </p:txBody>
      </p:sp>
      <p:sp>
        <p:nvSpPr>
          <p:cNvPr id="20" name="TextBox 19"/>
          <p:cNvSpPr txBox="1"/>
          <p:nvPr/>
        </p:nvSpPr>
        <p:spPr>
          <a:xfrm>
            <a:off x="6257925" y="1916667"/>
            <a:ext cx="500073" cy="369332"/>
          </a:xfrm>
          <a:prstGeom prst="rect">
            <a:avLst/>
          </a:prstGeom>
          <a:noFill/>
        </p:spPr>
        <p:txBody>
          <a:bodyPr wrap="none" rtlCol="0">
            <a:spAutoFit/>
          </a:bodyPr>
          <a:lstStyle/>
          <a:p>
            <a:r>
              <a:rPr lang="en-US" dirty="0" err="1"/>
              <a:t>Vcc</a:t>
            </a:r>
            <a:endParaRPr lang="en-US" dirty="0"/>
          </a:p>
        </p:txBody>
      </p:sp>
    </p:spTree>
    <p:extLst>
      <p:ext uri="{BB962C8B-B14F-4D97-AF65-F5344CB8AC3E}">
        <p14:creationId xmlns:p14="http://schemas.microsoft.com/office/powerpoint/2010/main" val="112305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fade">
                                      <p:cBhvr>
                                        <p:cTn id="7" dur="1000"/>
                                        <p:tgtEl>
                                          <p:spTgt spid="20483"/>
                                        </p:tgtEl>
                                      </p:cBhvr>
                                    </p:animEffect>
                                    <p:anim calcmode="lin" valueType="num">
                                      <p:cBhvr>
                                        <p:cTn id="8" dur="1000" fill="hold"/>
                                        <p:tgtEl>
                                          <p:spTgt spid="20483"/>
                                        </p:tgtEl>
                                        <p:attrNameLst>
                                          <p:attrName>ppt_x</p:attrName>
                                        </p:attrNameLst>
                                      </p:cBhvr>
                                      <p:tavLst>
                                        <p:tav tm="0">
                                          <p:val>
                                            <p:strVal val="#ppt_x"/>
                                          </p:val>
                                        </p:tav>
                                        <p:tav tm="100000">
                                          <p:val>
                                            <p:strVal val="#ppt_x"/>
                                          </p:val>
                                        </p:tav>
                                      </p:tavLst>
                                    </p:anim>
                                    <p:anim calcmode="lin" valueType="num">
                                      <p:cBhvr>
                                        <p:cTn id="9" dur="1000" fill="hold"/>
                                        <p:tgtEl>
                                          <p:spTgt spid="2048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484"/>
                                        </p:tgtEl>
                                        <p:attrNameLst>
                                          <p:attrName>style.visibility</p:attrName>
                                        </p:attrNameLst>
                                      </p:cBhvr>
                                      <p:to>
                                        <p:strVal val="visible"/>
                                      </p:to>
                                    </p:set>
                                    <p:animEffect transition="in" filter="fade">
                                      <p:cBhvr>
                                        <p:cTn id="14" dur="1000"/>
                                        <p:tgtEl>
                                          <p:spTgt spid="20484"/>
                                        </p:tgtEl>
                                      </p:cBhvr>
                                    </p:animEffect>
                                    <p:anim calcmode="lin" valueType="num">
                                      <p:cBhvr>
                                        <p:cTn id="15" dur="1000" fill="hold"/>
                                        <p:tgtEl>
                                          <p:spTgt spid="20484"/>
                                        </p:tgtEl>
                                        <p:attrNameLst>
                                          <p:attrName>ppt_x</p:attrName>
                                        </p:attrNameLst>
                                      </p:cBhvr>
                                      <p:tavLst>
                                        <p:tav tm="0">
                                          <p:val>
                                            <p:strVal val="#ppt_x"/>
                                          </p:val>
                                        </p:tav>
                                        <p:tav tm="100000">
                                          <p:val>
                                            <p:strVal val="#ppt_x"/>
                                          </p:val>
                                        </p:tav>
                                      </p:tavLst>
                                    </p:anim>
                                    <p:anim calcmode="lin" valueType="num">
                                      <p:cBhvr>
                                        <p:cTn id="16"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493" y="627091"/>
            <a:ext cx="6798734" cy="535540"/>
          </a:xfrm>
        </p:spPr>
        <p:txBody>
          <a:bodyPr>
            <a:normAutofit fontScale="90000"/>
          </a:bodyPr>
          <a:lstStyle/>
          <a:p>
            <a:r>
              <a:rPr lang="en-US" dirty="0"/>
              <a:t>EXAMPLE</a:t>
            </a:r>
          </a:p>
        </p:txBody>
      </p:sp>
      <p:sp>
        <p:nvSpPr>
          <p:cNvPr id="4" name="Date Placeholder 3"/>
          <p:cNvSpPr>
            <a:spLocks noGrp="1"/>
          </p:cNvSpPr>
          <p:nvPr>
            <p:ph type="dt" sz="half" idx="10"/>
          </p:nvPr>
        </p:nvSpPr>
        <p:spPr/>
        <p:txBody>
          <a:bodyPr/>
          <a:lstStyle/>
          <a:p>
            <a:fld id="{6A16B4BB-3F71-42C6-B3BB-AF942772E412}" type="datetime1">
              <a:rPr lang="en-US" smtClean="0"/>
              <a:t>10/11/2020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325" y="1166284"/>
            <a:ext cx="3899249" cy="393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1600200"/>
            <a:ext cx="387023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982" y="4669447"/>
            <a:ext cx="3965878" cy="173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97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fade">
                                      <p:cBhvr>
                                        <p:cTn id="7" dur="1000"/>
                                        <p:tgtEl>
                                          <p:spTgt spid="36869"/>
                                        </p:tgtEl>
                                      </p:cBhvr>
                                    </p:animEffect>
                                    <p:anim calcmode="lin" valueType="num">
                                      <p:cBhvr>
                                        <p:cTn id="8" dur="1000" fill="hold"/>
                                        <p:tgtEl>
                                          <p:spTgt spid="36869"/>
                                        </p:tgtEl>
                                        <p:attrNameLst>
                                          <p:attrName>ppt_x</p:attrName>
                                        </p:attrNameLst>
                                      </p:cBhvr>
                                      <p:tavLst>
                                        <p:tav tm="0">
                                          <p:val>
                                            <p:strVal val="#ppt_x"/>
                                          </p:val>
                                        </p:tav>
                                        <p:tav tm="100000">
                                          <p:val>
                                            <p:strVal val="#ppt_x"/>
                                          </p:val>
                                        </p:tav>
                                      </p:tavLst>
                                    </p:anim>
                                    <p:anim calcmode="lin" valueType="num">
                                      <p:cBhvr>
                                        <p:cTn id="9" dur="1000" fill="hold"/>
                                        <p:tgtEl>
                                          <p:spTgt spid="368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870"/>
                                        </p:tgtEl>
                                        <p:attrNameLst>
                                          <p:attrName>style.visibility</p:attrName>
                                        </p:attrNameLst>
                                      </p:cBhvr>
                                      <p:to>
                                        <p:strVal val="visible"/>
                                      </p:to>
                                    </p:set>
                                    <p:animEffect transition="in" filter="fade">
                                      <p:cBhvr>
                                        <p:cTn id="14" dur="1000"/>
                                        <p:tgtEl>
                                          <p:spTgt spid="36870"/>
                                        </p:tgtEl>
                                      </p:cBhvr>
                                    </p:animEffect>
                                    <p:anim calcmode="lin" valueType="num">
                                      <p:cBhvr>
                                        <p:cTn id="15" dur="1000" fill="hold"/>
                                        <p:tgtEl>
                                          <p:spTgt spid="36870"/>
                                        </p:tgtEl>
                                        <p:attrNameLst>
                                          <p:attrName>ppt_x</p:attrName>
                                        </p:attrNameLst>
                                      </p:cBhvr>
                                      <p:tavLst>
                                        <p:tav tm="0">
                                          <p:val>
                                            <p:strVal val="#ppt_x"/>
                                          </p:val>
                                        </p:tav>
                                        <p:tav tm="100000">
                                          <p:val>
                                            <p:strVal val="#ppt_x"/>
                                          </p:val>
                                        </p:tav>
                                      </p:tavLst>
                                    </p:anim>
                                    <p:anim calcmode="lin" valueType="num">
                                      <p:cBhvr>
                                        <p:cTn id="16" dur="1000" fill="hold"/>
                                        <p:tgtEl>
                                          <p:spTgt spid="368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BJT Circuits at DC</a:t>
            </a:r>
          </a:p>
        </p:txBody>
      </p:sp>
      <p:sp>
        <p:nvSpPr>
          <p:cNvPr id="3" name="Content Placeholder 2"/>
          <p:cNvSpPr>
            <a:spLocks noGrp="1"/>
          </p:cNvSpPr>
          <p:nvPr>
            <p:ph idx="1"/>
          </p:nvPr>
        </p:nvSpPr>
        <p:spPr/>
        <p:txBody>
          <a:bodyPr>
            <a:noAutofit/>
          </a:bodyPr>
          <a:lstStyle/>
          <a:p>
            <a:pPr marL="0" indent="0">
              <a:buNone/>
            </a:pPr>
            <a:r>
              <a:rPr lang="en-US" sz="1800" dirty="0">
                <a:latin typeface="Times New Roman" pitchFamily="18" charset="0"/>
                <a:cs typeface="Times New Roman" pitchFamily="18" charset="0"/>
              </a:rPr>
              <a:t>in </a:t>
            </a:r>
            <a:r>
              <a:rPr lang="en-US" sz="1800" dirty="0">
                <a:solidFill>
                  <a:srgbClr val="FF0000"/>
                </a:solidFill>
                <a:latin typeface="Times New Roman" pitchFamily="18" charset="0"/>
                <a:cs typeface="Times New Roman" pitchFamily="18" charset="0"/>
              </a:rPr>
              <a:t>analyzing a circuit </a:t>
            </a:r>
            <a:r>
              <a:rPr lang="en-US" sz="1800" dirty="0">
                <a:latin typeface="Times New Roman" pitchFamily="18" charset="0"/>
                <a:cs typeface="Times New Roman" pitchFamily="18" charset="0"/>
              </a:rPr>
              <a:t>the first question that one must answer is: </a:t>
            </a:r>
            <a:r>
              <a:rPr lang="en-US" sz="1800" i="1" dirty="0">
                <a:latin typeface="Times New Roman" pitchFamily="18" charset="0"/>
                <a:cs typeface="Times New Roman" pitchFamily="18" charset="0"/>
              </a:rPr>
              <a:t>In </a:t>
            </a:r>
            <a:r>
              <a:rPr lang="en-US" sz="1800" i="1" dirty="0">
                <a:solidFill>
                  <a:srgbClr val="FF0000"/>
                </a:solidFill>
                <a:latin typeface="Times New Roman" pitchFamily="18" charset="0"/>
                <a:cs typeface="Times New Roman" pitchFamily="18" charset="0"/>
              </a:rPr>
              <a:t>which mode is the transistor operating</a:t>
            </a:r>
            <a:r>
              <a:rPr lang="en-US" sz="1800" dirty="0">
                <a:latin typeface="Times New Roman" pitchFamily="18" charset="0"/>
                <a:cs typeface="Times New Roman" pitchFamily="18" charset="0"/>
              </a:rPr>
              <a:t>? </a:t>
            </a:r>
          </a:p>
          <a:p>
            <a:pPr marL="457200" indent="-457200">
              <a:buFont typeface="+mj-lt"/>
              <a:buAutoNum type="arabicPeriod"/>
            </a:pPr>
            <a:r>
              <a:rPr lang="en-US" sz="1800" dirty="0">
                <a:latin typeface="Times New Roman" pitchFamily="18" charset="0"/>
                <a:cs typeface="Times New Roman" pitchFamily="18" charset="0"/>
              </a:rPr>
              <a:t>quick </a:t>
            </a:r>
            <a:r>
              <a:rPr lang="en-US" sz="1800" dirty="0">
                <a:solidFill>
                  <a:srgbClr val="FF0000"/>
                </a:solidFill>
                <a:latin typeface="Times New Roman" pitchFamily="18" charset="0"/>
                <a:cs typeface="Times New Roman" pitchFamily="18" charset="0"/>
              </a:rPr>
              <a:t>check of the terminal voltages</a:t>
            </a:r>
            <a:r>
              <a:rPr lang="en-US" sz="1800" dirty="0">
                <a:latin typeface="Times New Roman" pitchFamily="18" charset="0"/>
                <a:cs typeface="Times New Roman" pitchFamily="18" charset="0"/>
              </a:rPr>
              <a:t>.</a:t>
            </a:r>
          </a:p>
          <a:p>
            <a:pPr marL="457200" indent="-457200">
              <a:buFont typeface="+mj-lt"/>
              <a:buAutoNum type="arabicPeriod"/>
            </a:pPr>
            <a:r>
              <a:rPr lang="en-US" sz="1800" dirty="0">
                <a:solidFill>
                  <a:srgbClr val="FF0000"/>
                </a:solidFill>
                <a:latin typeface="Times New Roman" pitchFamily="18" charset="0"/>
                <a:cs typeface="Times New Roman" pitchFamily="18" charset="0"/>
              </a:rPr>
              <a:t>Assume</a:t>
            </a:r>
            <a:r>
              <a:rPr lang="en-US" sz="1800" dirty="0">
                <a:latin typeface="Times New Roman" pitchFamily="18" charset="0"/>
                <a:cs typeface="Times New Roman" pitchFamily="18" charset="0"/>
              </a:rPr>
              <a:t> that the transistor is operating in the </a:t>
            </a:r>
            <a:r>
              <a:rPr lang="en-US" sz="1800" dirty="0">
                <a:solidFill>
                  <a:srgbClr val="FF0000"/>
                </a:solidFill>
                <a:latin typeface="Times New Roman" pitchFamily="18" charset="0"/>
                <a:cs typeface="Times New Roman" pitchFamily="18" charset="0"/>
              </a:rPr>
              <a:t>active mode</a:t>
            </a:r>
            <a:r>
              <a:rPr lang="en-US" sz="1800" dirty="0">
                <a:latin typeface="Times New Roman" pitchFamily="18" charset="0"/>
                <a:cs typeface="Times New Roman" pitchFamily="18" charset="0"/>
              </a:rPr>
              <a:t>, and </a:t>
            </a:r>
            <a:r>
              <a:rPr lang="en-US" sz="1800" dirty="0">
                <a:solidFill>
                  <a:srgbClr val="FF0000"/>
                </a:solidFill>
                <a:latin typeface="Times New Roman" pitchFamily="18" charset="0"/>
                <a:cs typeface="Times New Roman" pitchFamily="18" charset="0"/>
              </a:rPr>
              <a:t>determine</a:t>
            </a:r>
            <a:r>
              <a:rPr lang="en-US" sz="1800" dirty="0">
                <a:latin typeface="Times New Roman" pitchFamily="18" charset="0"/>
                <a:cs typeface="Times New Roman" pitchFamily="18" charset="0"/>
              </a:rPr>
              <a:t> the various </a:t>
            </a:r>
            <a:r>
              <a:rPr lang="en-US" sz="1800" dirty="0">
                <a:solidFill>
                  <a:srgbClr val="FF0000"/>
                </a:solidFill>
                <a:latin typeface="Times New Roman" pitchFamily="18" charset="0"/>
                <a:cs typeface="Times New Roman" pitchFamily="18" charset="0"/>
              </a:rPr>
              <a:t>voltages</a:t>
            </a:r>
            <a:r>
              <a:rPr lang="en-US" sz="1800" dirty="0">
                <a:latin typeface="Times New Roman" pitchFamily="18" charset="0"/>
                <a:cs typeface="Times New Roman" pitchFamily="18" charset="0"/>
              </a:rPr>
              <a:t> and </a:t>
            </a:r>
            <a:r>
              <a:rPr lang="en-US" sz="1800" dirty="0">
                <a:solidFill>
                  <a:srgbClr val="FF0000"/>
                </a:solidFill>
                <a:latin typeface="Times New Roman" pitchFamily="18" charset="0"/>
                <a:cs typeface="Times New Roman" pitchFamily="18" charset="0"/>
              </a:rPr>
              <a:t>currents</a:t>
            </a:r>
            <a:r>
              <a:rPr lang="en-US" sz="1800" dirty="0">
                <a:latin typeface="Times New Roman" pitchFamily="18" charset="0"/>
                <a:cs typeface="Times New Roman" pitchFamily="18" charset="0"/>
              </a:rPr>
              <a:t> that correspond. </a:t>
            </a:r>
          </a:p>
          <a:p>
            <a:r>
              <a:rPr lang="en-US" sz="1800" dirty="0">
                <a:latin typeface="Times New Roman" pitchFamily="18" charset="0"/>
                <a:cs typeface="Times New Roman" pitchFamily="18" charset="0"/>
              </a:rPr>
              <a:t>Then check for consistency of the results with the assumption of </a:t>
            </a:r>
            <a:r>
              <a:rPr lang="en-US" sz="1800" dirty="0">
                <a:solidFill>
                  <a:srgbClr val="0000CC"/>
                </a:solidFill>
                <a:latin typeface="Times New Roman" pitchFamily="18" charset="0"/>
                <a:cs typeface="Times New Roman" pitchFamily="18" charset="0"/>
              </a:rPr>
              <a:t>active-mode</a:t>
            </a:r>
            <a:r>
              <a:rPr lang="en-US" sz="1800" dirty="0">
                <a:latin typeface="Times New Roman" pitchFamily="18" charset="0"/>
                <a:cs typeface="Times New Roman" pitchFamily="18" charset="0"/>
              </a:rPr>
              <a:t> operation (</a:t>
            </a:r>
            <a:r>
              <a:rPr lang="en-US" sz="1800" i="1" dirty="0" err="1">
                <a:solidFill>
                  <a:srgbClr val="FF0000"/>
                </a:solidFill>
                <a:latin typeface="Times New Roman" pitchFamily="18" charset="0"/>
                <a:cs typeface="Times New Roman" pitchFamily="18" charset="0"/>
              </a:rPr>
              <a:t>v</a:t>
            </a:r>
            <a:r>
              <a:rPr lang="en-US" sz="1800" baseline="-25000" dirty="0" err="1">
                <a:solidFill>
                  <a:srgbClr val="FF0000"/>
                </a:solidFill>
              </a:rPr>
              <a:t>CB</a:t>
            </a:r>
            <a:r>
              <a:rPr lang="en-US" sz="1800" dirty="0">
                <a:solidFill>
                  <a:srgbClr val="FF0000"/>
                </a:solidFill>
              </a:rPr>
              <a:t>&gt; -0.4 volt</a:t>
            </a:r>
            <a:r>
              <a:rPr lang="en-US" sz="1800" dirty="0">
                <a:latin typeface="Times New Roman" pitchFamily="18" charset="0"/>
                <a:cs typeface="Times New Roman" pitchFamily="18" charset="0"/>
              </a:rPr>
              <a:t>);</a:t>
            </a:r>
          </a:p>
          <a:p>
            <a:r>
              <a:rPr lang="en-US" sz="1800" dirty="0"/>
              <a:t>If the answer is </a:t>
            </a:r>
            <a:r>
              <a:rPr lang="en-US" sz="1800" dirty="0">
                <a:solidFill>
                  <a:srgbClr val="FF0000"/>
                </a:solidFill>
              </a:rPr>
              <a:t>no</a:t>
            </a:r>
            <a:r>
              <a:rPr lang="en-US" sz="1800" dirty="0"/>
              <a:t>, assume </a:t>
            </a:r>
            <a:r>
              <a:rPr lang="en-US" sz="1800" dirty="0">
                <a:solidFill>
                  <a:srgbClr val="0000CC"/>
                </a:solidFill>
              </a:rPr>
              <a:t>saturation-mode</a:t>
            </a:r>
            <a:r>
              <a:rPr lang="en-US" sz="1800" dirty="0"/>
              <a:t> then test</a:t>
            </a:r>
          </a:p>
          <a:p>
            <a:r>
              <a:rPr lang="en-US" sz="1800" dirty="0"/>
              <a:t>compute the ratio </a:t>
            </a:r>
            <a:r>
              <a:rPr lang="en-US" sz="1800" i="1" dirty="0"/>
              <a:t>I</a:t>
            </a:r>
            <a:r>
              <a:rPr lang="en-US" sz="1800" baseline="-25000" dirty="0"/>
              <a:t>C </a:t>
            </a:r>
            <a:r>
              <a:rPr lang="en-US" sz="1800" dirty="0"/>
              <a:t>⁄ </a:t>
            </a:r>
            <a:r>
              <a:rPr lang="en-US" sz="1800" i="1" dirty="0"/>
              <a:t>I</a:t>
            </a:r>
            <a:r>
              <a:rPr lang="en-US" sz="1800" baseline="-25000" dirty="0"/>
              <a:t>B</a:t>
            </a:r>
            <a:r>
              <a:rPr lang="en-US" sz="1800" i="1" dirty="0"/>
              <a:t> </a:t>
            </a:r>
            <a:r>
              <a:rPr lang="en-US" sz="1800" dirty="0"/>
              <a:t>and to verify that it is </a:t>
            </a:r>
            <a:r>
              <a:rPr lang="en-US" sz="1800" dirty="0">
                <a:solidFill>
                  <a:srgbClr val="FF0000"/>
                </a:solidFill>
              </a:rPr>
              <a:t>lower than </a:t>
            </a:r>
            <a:r>
              <a:rPr lang="en-US" sz="1800" dirty="0"/>
              <a:t>the transistor β (i.e., β</a:t>
            </a:r>
            <a:r>
              <a:rPr lang="en-US" sz="1800" baseline="-25000" dirty="0"/>
              <a:t>forced</a:t>
            </a:r>
            <a:r>
              <a:rPr lang="en-US" sz="1800" dirty="0"/>
              <a:t> &lt; β ).</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BE40A60-55A9-4FCE-977C-130EF1C87E9A}" type="datetime1">
              <a:rPr lang="en-US" smtClean="0"/>
              <a:t>10/11/2020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17617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dirty="0"/>
              <a:t>BJT Circuits at DC</a:t>
            </a:r>
          </a:p>
        </p:txBody>
      </p:sp>
      <p:sp>
        <p:nvSpPr>
          <p:cNvPr id="2" name="Date Placeholder 1"/>
          <p:cNvSpPr>
            <a:spLocks noGrp="1"/>
          </p:cNvSpPr>
          <p:nvPr>
            <p:ph type="dt" sz="half" idx="10"/>
          </p:nvPr>
        </p:nvSpPr>
        <p:spPr/>
        <p:txBody>
          <a:bodyPr/>
          <a:lstStyle/>
          <a:p>
            <a:fld id="{55E3AC16-AD9A-463D-9984-F5B97C07659C}" type="datetime1">
              <a:rPr lang="en-US" smtClean="0"/>
              <a:t>10/11/2020</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787" y="2670684"/>
            <a:ext cx="7122891" cy="291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253436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BJT Circuits at DC</a:t>
            </a:r>
          </a:p>
        </p:txBody>
      </p:sp>
      <p:sp>
        <p:nvSpPr>
          <p:cNvPr id="4" name="Date Placeholder 3"/>
          <p:cNvSpPr>
            <a:spLocks noGrp="1"/>
          </p:cNvSpPr>
          <p:nvPr>
            <p:ph type="dt" sz="half" idx="10"/>
          </p:nvPr>
        </p:nvSpPr>
        <p:spPr/>
        <p:txBody>
          <a:bodyPr/>
          <a:lstStyle/>
          <a:p>
            <a:fld id="{9FC19221-0DFE-4CA6-9565-89559F9F6ADB}" type="datetime1">
              <a:rPr lang="en-US" smtClean="0"/>
              <a:t>10/11/2020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grpSp>
        <p:nvGrpSpPr>
          <p:cNvPr id="3" name="Group 2"/>
          <p:cNvGrpSpPr>
            <a:grpSpLocks noChangeAspect="1"/>
          </p:cNvGrpSpPr>
          <p:nvPr/>
        </p:nvGrpSpPr>
        <p:grpSpPr>
          <a:xfrm>
            <a:off x="843280" y="2621721"/>
            <a:ext cx="7132320" cy="3300712"/>
            <a:chOff x="431321" y="1676400"/>
            <a:chExt cx="8255479" cy="3808516"/>
          </a:xfrm>
        </p:grpSpPr>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229600" cy="53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21" y="2206531"/>
              <a:ext cx="8229600" cy="327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0265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z="3200" dirty="0"/>
              <a:t>Introduction</a:t>
            </a:r>
          </a:p>
        </p:txBody>
      </p:sp>
      <p:sp>
        <p:nvSpPr>
          <p:cNvPr id="5124" name="Rectangle 3"/>
          <p:cNvSpPr>
            <a:spLocks noGrp="1" noChangeArrowheads="1"/>
          </p:cNvSpPr>
          <p:nvPr>
            <p:ph idx="1"/>
          </p:nvPr>
        </p:nvSpPr>
        <p:spPr/>
        <p:txBody>
          <a:bodyPr>
            <a:normAutofit/>
          </a:bodyPr>
          <a:lstStyle/>
          <a:p>
            <a:pPr eaLnBrk="1" hangingPunct="1"/>
            <a:r>
              <a:rPr lang="en-US" sz="2800" dirty="0"/>
              <a:t>This chapter examines a </a:t>
            </a:r>
            <a:r>
              <a:rPr lang="en-US" sz="2800" dirty="0">
                <a:solidFill>
                  <a:srgbClr val="FF0000"/>
                </a:solidFill>
              </a:rPr>
              <a:t>three-terminal device.</a:t>
            </a:r>
          </a:p>
          <a:p>
            <a:pPr lvl="1" eaLnBrk="1" hangingPunct="1"/>
            <a:r>
              <a:rPr lang="en-US" sz="2800" b="1" dirty="0">
                <a:solidFill>
                  <a:srgbClr val="3333FF"/>
                </a:solidFill>
              </a:rPr>
              <a:t>bipolar junction transistor</a:t>
            </a:r>
          </a:p>
          <a:p>
            <a:pPr eaLnBrk="1" hangingPunct="1"/>
            <a:r>
              <a:rPr lang="en-US" sz="2800" dirty="0"/>
              <a:t>BJT was </a:t>
            </a:r>
            <a:r>
              <a:rPr lang="en-US" sz="2800" dirty="0">
                <a:solidFill>
                  <a:srgbClr val="FF0000"/>
                </a:solidFill>
              </a:rPr>
              <a:t>invented in 1948</a:t>
            </a:r>
            <a:r>
              <a:rPr lang="en-US" sz="2800" dirty="0"/>
              <a:t> at Bell Telephone Laboratories.</a:t>
            </a:r>
          </a:p>
          <a:p>
            <a:pPr lvl="1" eaLnBrk="1" hangingPunct="1"/>
            <a:r>
              <a:rPr lang="en-US" sz="2800" dirty="0"/>
              <a:t>Ushered in a new era of </a:t>
            </a:r>
            <a:r>
              <a:rPr lang="en-US" sz="2800" dirty="0">
                <a:solidFill>
                  <a:srgbClr val="FF0000"/>
                </a:solidFill>
              </a:rPr>
              <a:t>solid-state circuits.</a:t>
            </a:r>
          </a:p>
          <a:p>
            <a:pPr lvl="1" eaLnBrk="1" hangingPunct="1"/>
            <a:r>
              <a:rPr lang="en-US" sz="2800" dirty="0"/>
              <a:t>It was </a:t>
            </a:r>
            <a:r>
              <a:rPr lang="en-US" sz="2800" dirty="0">
                <a:solidFill>
                  <a:srgbClr val="FF0000"/>
                </a:solidFill>
              </a:rPr>
              <a:t>replaced by MOSFET</a:t>
            </a:r>
            <a:r>
              <a:rPr lang="en-US" sz="2800" dirty="0"/>
              <a:t> as predominant transistor used in modern electronics.</a:t>
            </a:r>
          </a:p>
        </p:txBody>
      </p:sp>
      <p:sp>
        <p:nvSpPr>
          <p:cNvPr id="2" name="Date Placeholder 1"/>
          <p:cNvSpPr>
            <a:spLocks noGrp="1"/>
          </p:cNvSpPr>
          <p:nvPr>
            <p:ph type="dt" sz="half" idx="10"/>
          </p:nvPr>
        </p:nvSpPr>
        <p:spPr/>
        <p:txBody>
          <a:bodyPr/>
          <a:lstStyle/>
          <a:p>
            <a:fld id="{ECB32DD1-31E5-42DD-977A-240B262B6315}" type="datetime1">
              <a:rPr lang="en-US" smtClean="0"/>
              <a:t>10/11/2020</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83149972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7C4C6C-C6A8-4E29-9558-167C78A16357}" type="datetime1">
              <a:rPr lang="en-US" smtClean="0"/>
              <a:t>10/11/2020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2" name="Title 1"/>
          <p:cNvSpPr>
            <a:spLocks noGrp="1"/>
          </p:cNvSpPr>
          <p:nvPr>
            <p:ph type="title" idx="4294967295"/>
          </p:nvPr>
        </p:nvSpPr>
        <p:spPr>
          <a:xfrm>
            <a:off x="0" y="381000"/>
            <a:ext cx="6799263" cy="1303338"/>
          </a:xfrm>
        </p:spPr>
        <p:txBody>
          <a:bodyPr/>
          <a:lstStyle/>
          <a:p>
            <a:r>
              <a:rPr lang="en-US" b="1" dirty="0"/>
              <a:t>Example 6.5</a:t>
            </a:r>
            <a:endParaRPr lang="en-US" dirty="0"/>
          </a:p>
        </p:txBody>
      </p:sp>
      <p:sp>
        <p:nvSpPr>
          <p:cNvPr id="4" name="Rectangle 3"/>
          <p:cNvSpPr/>
          <p:nvPr/>
        </p:nvSpPr>
        <p:spPr>
          <a:xfrm>
            <a:off x="457200" y="1524000"/>
            <a:ext cx="8229600" cy="1200329"/>
          </a:xfrm>
          <a:prstGeom prst="rect">
            <a:avLst/>
          </a:prstGeom>
        </p:spPr>
        <p:txBody>
          <a:bodyPr wrap="square">
            <a:spAutoFit/>
          </a:bodyPr>
          <a:lstStyle/>
          <a:p>
            <a:r>
              <a:rPr lang="en-US" dirty="0"/>
              <a:t>Consider the circuit shown in Fig. 6.9(a), which is redrawn in Fig. 6.9(b) to remind the reader of the convention employed throughout this book for indicating connections to dc sources. We wish to analyze this circuit to determine all node voltages and branch currents. We will assume that β is specified to be 100.</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7" y="2724329"/>
            <a:ext cx="52292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52759" y="5940528"/>
            <a:ext cx="1172757" cy="369332"/>
          </a:xfrm>
          <a:prstGeom prst="rect">
            <a:avLst/>
          </a:prstGeom>
        </p:spPr>
        <p:txBody>
          <a:bodyPr wrap="none">
            <a:spAutoFit/>
          </a:bodyPr>
          <a:lstStyle/>
          <a:p>
            <a:r>
              <a:rPr lang="en-US" b="1" dirty="0"/>
              <a:t>Figure 6.9</a:t>
            </a:r>
            <a:endParaRPr lang="en-US" dirty="0"/>
          </a:p>
        </p:txBody>
      </p:sp>
    </p:spTree>
    <p:extLst>
      <p:ext uri="{BB962C8B-B14F-4D97-AF65-F5344CB8AC3E}">
        <p14:creationId xmlns:p14="http://schemas.microsoft.com/office/powerpoint/2010/main" val="1757665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533400"/>
            <a:ext cx="6798734" cy="1303867"/>
          </a:xfrm>
        </p:spPr>
        <p:txBody>
          <a:bodyPr/>
          <a:lstStyle/>
          <a:p>
            <a:r>
              <a:rPr lang="en-US" b="1" dirty="0"/>
              <a:t>Example 6.5 – Sol.</a:t>
            </a:r>
            <a:endParaRPr lang="en-US" dirty="0"/>
          </a:p>
        </p:txBody>
      </p:sp>
      <p:sp>
        <p:nvSpPr>
          <p:cNvPr id="3" name="Date Placeholder 2"/>
          <p:cNvSpPr>
            <a:spLocks noGrp="1"/>
          </p:cNvSpPr>
          <p:nvPr>
            <p:ph type="dt" sz="half" idx="10"/>
          </p:nvPr>
        </p:nvSpPr>
        <p:spPr/>
        <p:txBody>
          <a:bodyPr/>
          <a:lstStyle/>
          <a:p>
            <a:fld id="{C4B9D616-F86E-4C32-BC31-4512DAEB8883}" type="datetime1">
              <a:rPr lang="en-US" smtClean="0"/>
              <a:t>10/11/2020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574800"/>
            <a:ext cx="788811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10200" y="4419600"/>
            <a:ext cx="1752600"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67954" y="5257800"/>
            <a:ext cx="1580446"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2209800"/>
            <a:ext cx="2362200"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0200" y="2971800"/>
            <a:ext cx="2590800"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00200" y="4038600"/>
            <a:ext cx="2438400"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34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0B10FF-0B1C-4730-92FC-45F657A4664A}" type="datetime1">
              <a:rPr lang="en-US" smtClean="0"/>
              <a:t>10/11/2020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2" name="Title 1"/>
          <p:cNvSpPr>
            <a:spLocks noGrp="1"/>
          </p:cNvSpPr>
          <p:nvPr>
            <p:ph type="title" idx="4294967295"/>
          </p:nvPr>
        </p:nvSpPr>
        <p:spPr>
          <a:xfrm>
            <a:off x="0" y="823913"/>
            <a:ext cx="6799263" cy="541337"/>
          </a:xfrm>
        </p:spPr>
        <p:txBody>
          <a:bodyPr>
            <a:normAutofit fontScale="90000"/>
          </a:bodyPr>
          <a:lstStyle/>
          <a:p>
            <a:r>
              <a:rPr lang="en-US" b="1" dirty="0"/>
              <a:t>Example 6.6</a:t>
            </a:r>
            <a:endParaRPr lang="en-US" dirty="0"/>
          </a:p>
        </p:txBody>
      </p:sp>
      <p:sp>
        <p:nvSpPr>
          <p:cNvPr id="4" name="Rectangle 3"/>
          <p:cNvSpPr/>
          <p:nvPr/>
        </p:nvSpPr>
        <p:spPr>
          <a:xfrm>
            <a:off x="821267" y="1370773"/>
            <a:ext cx="7484533" cy="1200329"/>
          </a:xfrm>
          <a:prstGeom prst="rect">
            <a:avLst/>
          </a:prstGeom>
        </p:spPr>
        <p:txBody>
          <a:bodyPr wrap="square">
            <a:spAutoFit/>
          </a:bodyPr>
          <a:lstStyle/>
          <a:p>
            <a:pPr algn="just"/>
            <a:r>
              <a:rPr lang="en-US" dirty="0"/>
              <a:t>We wish to analyze the circuit of Fig. 6.10 to determine the voltages at all nodes and the currents through all branches. Note that this circuit is identical to that of Fig. 1 except that the voltage at the base is now +6 V. Assume that the transistor β is specified to be </a:t>
            </a:r>
            <a:r>
              <a:rPr lang="en-US" i="1" dirty="0"/>
              <a:t>at least </a:t>
            </a:r>
            <a:r>
              <a:rPr lang="en-US" dirty="0"/>
              <a:t>50.</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265" y="2514600"/>
            <a:ext cx="582930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803400" y="5790195"/>
            <a:ext cx="5839883" cy="369332"/>
          </a:xfrm>
          <a:prstGeom prst="rect">
            <a:avLst/>
          </a:prstGeom>
        </p:spPr>
        <p:txBody>
          <a:bodyPr wrap="square">
            <a:spAutoFit/>
          </a:bodyPr>
          <a:lstStyle/>
          <a:p>
            <a:pPr algn="ctr"/>
            <a:r>
              <a:rPr lang="en-US" b="1" dirty="0"/>
              <a:t>Figure 6.10 </a:t>
            </a:r>
            <a:r>
              <a:rPr lang="en-US" dirty="0"/>
              <a:t>Analysis of the circuit for Example 6.7.</a:t>
            </a:r>
          </a:p>
        </p:txBody>
      </p:sp>
      <p:sp>
        <p:nvSpPr>
          <p:cNvPr id="7" name="Rectangle 6"/>
          <p:cNvSpPr/>
          <p:nvPr/>
        </p:nvSpPr>
        <p:spPr>
          <a:xfrm>
            <a:off x="5638800" y="4336729"/>
            <a:ext cx="1295400" cy="2286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81600" y="4793929"/>
            <a:ext cx="1066800"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38600" y="2660329"/>
            <a:ext cx="897467"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38800" y="3346129"/>
            <a:ext cx="1676400" cy="7620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513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BBE9624-3462-4558-98A6-7227CF6B49EB}" type="datetime1">
              <a:rPr lang="en-US" smtClean="0"/>
              <a:t>10/11/2020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2" name="Title 1"/>
          <p:cNvSpPr>
            <a:spLocks noGrp="1"/>
          </p:cNvSpPr>
          <p:nvPr>
            <p:ph type="title" idx="4294967295"/>
          </p:nvPr>
        </p:nvSpPr>
        <p:spPr>
          <a:xfrm>
            <a:off x="0" y="654050"/>
            <a:ext cx="6797675" cy="544513"/>
          </a:xfrm>
        </p:spPr>
        <p:txBody>
          <a:bodyPr>
            <a:normAutofit/>
          </a:bodyPr>
          <a:lstStyle/>
          <a:p>
            <a:r>
              <a:rPr lang="en-US" b="1" dirty="0"/>
              <a:t>Example 6.6 – Sol.</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45733"/>
            <a:ext cx="5562600" cy="448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 y="1476401"/>
            <a:ext cx="5396670" cy="369332"/>
          </a:xfrm>
          <a:prstGeom prst="rect">
            <a:avLst/>
          </a:prstGeom>
          <a:noFill/>
        </p:spPr>
        <p:txBody>
          <a:bodyPr wrap="none" rtlCol="0">
            <a:spAutoFit/>
          </a:bodyPr>
          <a:lstStyle/>
          <a:p>
            <a:r>
              <a:rPr lang="en-US" dirty="0"/>
              <a:t>Active mode assumption is not correct because V</a:t>
            </a:r>
            <a:r>
              <a:rPr lang="en-US" baseline="-25000" dirty="0"/>
              <a:t>C</a:t>
            </a:r>
            <a:r>
              <a:rPr lang="en-US" dirty="0"/>
              <a:t> &lt; V</a:t>
            </a:r>
            <a:r>
              <a:rPr lang="en-US" baseline="-25000" dirty="0"/>
              <a:t>B</a:t>
            </a:r>
          </a:p>
        </p:txBody>
      </p:sp>
      <p:sp>
        <p:nvSpPr>
          <p:cNvPr id="6" name="Rectangle 5"/>
          <p:cNvSpPr/>
          <p:nvPr/>
        </p:nvSpPr>
        <p:spPr>
          <a:xfrm>
            <a:off x="4953000" y="4470400"/>
            <a:ext cx="1600200"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53454" y="5486400"/>
            <a:ext cx="1389946"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00600" y="3352800"/>
            <a:ext cx="1905000"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2590800"/>
            <a:ext cx="1828800"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81926" y="4419600"/>
            <a:ext cx="809074"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68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E1D2E05-AB6F-446E-B60D-FE4528783537}" type="datetime1">
              <a:rPr lang="en-US" smtClean="0"/>
              <a:t>10/11/2020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2" name="Title 1"/>
          <p:cNvSpPr>
            <a:spLocks noGrp="1"/>
          </p:cNvSpPr>
          <p:nvPr>
            <p:ph type="title" idx="4294967295"/>
          </p:nvPr>
        </p:nvSpPr>
        <p:spPr>
          <a:xfrm>
            <a:off x="2344738" y="387350"/>
            <a:ext cx="6799262" cy="984250"/>
          </a:xfrm>
        </p:spPr>
        <p:txBody>
          <a:bodyPr/>
          <a:lstStyle/>
          <a:p>
            <a:r>
              <a:rPr lang="en-US" b="1" dirty="0"/>
              <a:t>Example 6.6 – Sol.</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420" y="1082487"/>
            <a:ext cx="7240292" cy="4010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34644" y="5068020"/>
            <a:ext cx="7767844" cy="1200329"/>
          </a:xfrm>
          <a:prstGeom prst="rect">
            <a:avLst/>
          </a:prstGeom>
        </p:spPr>
        <p:txBody>
          <a:bodyPr wrap="square">
            <a:spAutoFit/>
          </a:bodyPr>
          <a:lstStyle/>
          <a:p>
            <a:pPr algn="just"/>
            <a:r>
              <a:rPr lang="en-US" dirty="0"/>
              <a:t>Since β</a:t>
            </a:r>
            <a:r>
              <a:rPr lang="en-US" baseline="-25000" dirty="0"/>
              <a:t>forced</a:t>
            </a:r>
            <a:r>
              <a:rPr lang="en-US" dirty="0"/>
              <a:t> is less than the </a:t>
            </a:r>
            <a:r>
              <a:rPr lang="en-US" i="1" dirty="0"/>
              <a:t>minimum </a:t>
            </a:r>
            <a:r>
              <a:rPr lang="en-US" dirty="0"/>
              <a:t>specified value of β, the transistor is indeed saturated. We should emphasize here that in testing for saturation the minimum value of β should be used. By the same token, if we are designing a circuit in which a transistor is to be saturated, the design should be based on the minimum specified β.</a:t>
            </a:r>
          </a:p>
        </p:txBody>
      </p:sp>
    </p:spTree>
    <p:extLst>
      <p:ext uri="{BB962C8B-B14F-4D97-AF65-F5344CB8AC3E}">
        <p14:creationId xmlns:p14="http://schemas.microsoft.com/office/powerpoint/2010/main" val="667856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67" y="1219200"/>
            <a:ext cx="8451506"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55920" y="3200400"/>
            <a:ext cx="640080" cy="27432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53000" y="2362200"/>
            <a:ext cx="1828800"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67000" y="4809067"/>
            <a:ext cx="2057400"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4191000"/>
            <a:ext cx="2011680"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05200" y="3373120"/>
            <a:ext cx="999574" cy="4572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p:nvPr>
        </p:nvSpPr>
        <p:spPr>
          <a:xfrm>
            <a:off x="1139389" y="635264"/>
            <a:ext cx="6799262" cy="541337"/>
          </a:xfrm>
        </p:spPr>
        <p:txBody>
          <a:bodyPr>
            <a:normAutofit fontScale="90000"/>
          </a:bodyPr>
          <a:lstStyle/>
          <a:p>
            <a:r>
              <a:rPr lang="en-US" b="1" dirty="0"/>
              <a:t>Example 6.7</a:t>
            </a:r>
            <a:endParaRPr lang="en-US" dirty="0"/>
          </a:p>
        </p:txBody>
      </p:sp>
      <p:sp>
        <p:nvSpPr>
          <p:cNvPr id="3" name="Date Placeholder 2"/>
          <p:cNvSpPr>
            <a:spLocks noGrp="1"/>
          </p:cNvSpPr>
          <p:nvPr>
            <p:ph type="dt" sz="half" idx="10"/>
          </p:nvPr>
        </p:nvSpPr>
        <p:spPr/>
        <p:txBody>
          <a:bodyPr/>
          <a:lstStyle/>
          <a:p>
            <a:fld id="{94677BC1-4BEF-4204-AA36-CA34B4F46EFF}" type="datetime1">
              <a:rPr lang="en-US" smtClean="0"/>
              <a:t>10/11/2020</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10" name="TextBox 9"/>
          <p:cNvSpPr txBox="1"/>
          <p:nvPr/>
        </p:nvSpPr>
        <p:spPr>
          <a:xfrm>
            <a:off x="3200400" y="1219200"/>
            <a:ext cx="1280160" cy="274320"/>
          </a:xfrm>
          <a:prstGeom prst="rect">
            <a:avLst/>
          </a:prstGeom>
          <a:solidFill>
            <a:schemeClr val="accent3">
              <a:lumMod val="20000"/>
              <a:lumOff val="80000"/>
            </a:schemeClr>
          </a:solidFill>
        </p:spPr>
        <p:txBody>
          <a:bodyPr wrap="square" rtlCol="0">
            <a:spAutoFit/>
          </a:bodyPr>
          <a:lstStyle/>
          <a:p>
            <a:pPr algn="ctr"/>
            <a:r>
              <a:rPr lang="en-US" sz="1400" dirty="0">
                <a:latin typeface="Times New Roman" pitchFamily="18" charset="0"/>
                <a:cs typeface="Times New Roman" pitchFamily="18" charset="0"/>
              </a:rPr>
              <a:t>Fig. 6.11 (a) to </a:t>
            </a:r>
          </a:p>
        </p:txBody>
      </p:sp>
      <p:sp>
        <p:nvSpPr>
          <p:cNvPr id="12" name="TextBox 11"/>
          <p:cNvSpPr txBox="1"/>
          <p:nvPr/>
        </p:nvSpPr>
        <p:spPr>
          <a:xfrm>
            <a:off x="313267" y="6138446"/>
            <a:ext cx="2125133" cy="338554"/>
          </a:xfrm>
          <a:prstGeom prst="rect">
            <a:avLst/>
          </a:prstGeom>
          <a:solidFill>
            <a:schemeClr val="accent3">
              <a:lumMod val="20000"/>
              <a:lumOff val="80000"/>
            </a:schemeClr>
          </a:solidFill>
        </p:spPr>
        <p:txBody>
          <a:bodyPr wrap="square" rtlCol="0">
            <a:spAutoFit/>
          </a:bodyPr>
          <a:lstStyle/>
          <a:p>
            <a:pPr algn="ctr"/>
            <a:r>
              <a:rPr lang="en-US" sz="1600" dirty="0">
                <a:solidFill>
                  <a:schemeClr val="accent1">
                    <a:lumMod val="75000"/>
                  </a:schemeClr>
                </a:solidFill>
                <a:latin typeface="+mj-lt"/>
                <a:cs typeface="Times New Roman" pitchFamily="18" charset="0"/>
              </a:rPr>
              <a:t>Figure 6.11</a:t>
            </a:r>
          </a:p>
        </p:txBody>
      </p:sp>
    </p:spTree>
    <p:extLst>
      <p:ext uri="{BB962C8B-B14F-4D97-AF65-F5344CB8AC3E}">
        <p14:creationId xmlns:p14="http://schemas.microsoft.com/office/powerpoint/2010/main" val="332692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2860298-624D-4B9B-A42D-A5B1583E56FF}" type="datetime1">
              <a:rPr lang="en-US" smtClean="0"/>
              <a:t>10/11/2020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a:p>
        </p:txBody>
      </p:sp>
      <p:sp>
        <p:nvSpPr>
          <p:cNvPr id="2" name="Title 1"/>
          <p:cNvSpPr>
            <a:spLocks noGrp="1"/>
          </p:cNvSpPr>
          <p:nvPr>
            <p:ph type="title" idx="4294967295"/>
          </p:nvPr>
        </p:nvSpPr>
        <p:spPr>
          <a:xfrm>
            <a:off x="0" y="517525"/>
            <a:ext cx="6797675" cy="685800"/>
          </a:xfrm>
        </p:spPr>
        <p:txBody>
          <a:bodyPr>
            <a:normAutofit/>
          </a:bodyPr>
          <a:lstStyle/>
          <a:p>
            <a:r>
              <a:rPr lang="en-US" b="1" dirty="0"/>
              <a:t>Example 6.8</a:t>
            </a:r>
            <a:endParaRPr lang="en-US" dirty="0"/>
          </a:p>
        </p:txBody>
      </p:sp>
      <p:sp>
        <p:nvSpPr>
          <p:cNvPr id="4" name="Rectangle 3"/>
          <p:cNvSpPr/>
          <p:nvPr/>
        </p:nvSpPr>
        <p:spPr>
          <a:xfrm>
            <a:off x="838200" y="1295400"/>
            <a:ext cx="7620000" cy="646331"/>
          </a:xfrm>
          <a:prstGeom prst="rect">
            <a:avLst/>
          </a:prstGeom>
        </p:spPr>
        <p:txBody>
          <a:bodyPr wrap="square">
            <a:spAutoFit/>
          </a:bodyPr>
          <a:lstStyle/>
          <a:p>
            <a:r>
              <a:rPr lang="en-US" dirty="0"/>
              <a:t>We want to analyze the circuit, shown in the figure below, to determine the voltages at all nodes and the currents through all branches. Assume β = 100.</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954" y="2057400"/>
            <a:ext cx="5974292" cy="427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4267200" y="3962400"/>
            <a:ext cx="533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53000" y="2057400"/>
            <a:ext cx="2644246" cy="4274193"/>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22954" y="5943600"/>
            <a:ext cx="1196446" cy="338554"/>
          </a:xfrm>
          <a:prstGeom prst="rect">
            <a:avLst/>
          </a:prstGeom>
          <a:solidFill>
            <a:schemeClr val="accent3">
              <a:lumMod val="20000"/>
              <a:lumOff val="80000"/>
            </a:schemeClr>
          </a:solidFill>
        </p:spPr>
        <p:txBody>
          <a:bodyPr wrap="square" rtlCol="0">
            <a:spAutoFit/>
          </a:bodyPr>
          <a:lstStyle/>
          <a:p>
            <a:pPr algn="ctr"/>
            <a:r>
              <a:rPr lang="en-US" sz="1600" dirty="0">
                <a:solidFill>
                  <a:schemeClr val="accent1">
                    <a:lumMod val="75000"/>
                  </a:schemeClr>
                </a:solidFill>
                <a:latin typeface="+mj-lt"/>
                <a:cs typeface="Times New Roman" pitchFamily="18" charset="0"/>
              </a:rPr>
              <a:t>Figure 6.12</a:t>
            </a:r>
          </a:p>
        </p:txBody>
      </p:sp>
    </p:spTree>
    <p:extLst>
      <p:ext uri="{BB962C8B-B14F-4D97-AF65-F5344CB8AC3E}">
        <p14:creationId xmlns:p14="http://schemas.microsoft.com/office/powerpoint/2010/main" val="307413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16" y="660440"/>
            <a:ext cx="6798734" cy="504920"/>
          </a:xfrm>
        </p:spPr>
        <p:txBody>
          <a:bodyPr>
            <a:normAutofit fontScale="90000"/>
          </a:bodyPr>
          <a:lstStyle/>
          <a:p>
            <a:r>
              <a:rPr lang="en-US" dirty="0"/>
              <a:t>Applications</a:t>
            </a:r>
          </a:p>
        </p:txBody>
      </p:sp>
      <p:sp>
        <p:nvSpPr>
          <p:cNvPr id="8" name="Date Placeholder 7"/>
          <p:cNvSpPr>
            <a:spLocks noGrp="1"/>
          </p:cNvSpPr>
          <p:nvPr>
            <p:ph type="dt" sz="half" idx="10"/>
          </p:nvPr>
        </p:nvSpPr>
        <p:spPr/>
        <p:txBody>
          <a:bodyPr/>
          <a:lstStyle/>
          <a:p>
            <a:fld id="{31DB7969-3DB8-4B2E-8E56-BE969ADE4518}" type="datetime1">
              <a:rPr lang="en-US" smtClean="0"/>
              <a:t>10/11/2020</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37</a:t>
            </a:fld>
            <a:endParaRPr lang="en-US"/>
          </a:p>
        </p:txBody>
      </p:sp>
      <p:pic>
        <p:nvPicPr>
          <p:cNvPr id="11266" name="Picture 2" descr="BJT OR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125" y="2590800"/>
            <a:ext cx="2428997"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44286" y="1340069"/>
            <a:ext cx="1720536" cy="461665"/>
          </a:xfrm>
          <a:prstGeom prst="rect">
            <a:avLst/>
          </a:prstGeom>
        </p:spPr>
        <p:txBody>
          <a:bodyPr wrap="none">
            <a:spAutoFit/>
          </a:bodyPr>
          <a:lstStyle/>
          <a:p>
            <a:r>
              <a:rPr lang="en-US" sz="2400" b="1" dirty="0">
                <a:solidFill>
                  <a:srgbClr val="0000CC"/>
                </a:solidFill>
              </a:rPr>
              <a:t>Digital Logic</a:t>
            </a:r>
          </a:p>
        </p:txBody>
      </p:sp>
      <p:pic>
        <p:nvPicPr>
          <p:cNvPr id="11268" name="Picture 4" descr="BJT inverter 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8" y="2590800"/>
            <a:ext cx="2131272" cy="238131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BJT AND circu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346" y="2346265"/>
            <a:ext cx="2429326" cy="33052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895600" y="1571655"/>
            <a:ext cx="0" cy="4752945"/>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943600" y="1571655"/>
            <a:ext cx="0" cy="4752945"/>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9526" y="5651470"/>
            <a:ext cx="1029641" cy="369332"/>
          </a:xfrm>
          <a:prstGeom prst="rect">
            <a:avLst/>
          </a:prstGeom>
          <a:noFill/>
        </p:spPr>
        <p:txBody>
          <a:bodyPr wrap="none" rtlCol="0">
            <a:spAutoFit/>
          </a:bodyPr>
          <a:lstStyle/>
          <a:p>
            <a:r>
              <a:rPr lang="en-US" dirty="0"/>
              <a:t>Not Gate</a:t>
            </a:r>
          </a:p>
        </p:txBody>
      </p:sp>
      <p:sp>
        <p:nvSpPr>
          <p:cNvPr id="12" name="TextBox 11"/>
          <p:cNvSpPr txBox="1"/>
          <p:nvPr/>
        </p:nvSpPr>
        <p:spPr>
          <a:xfrm>
            <a:off x="3951262" y="5802868"/>
            <a:ext cx="1106585" cy="369332"/>
          </a:xfrm>
          <a:prstGeom prst="rect">
            <a:avLst/>
          </a:prstGeom>
          <a:noFill/>
        </p:spPr>
        <p:txBody>
          <a:bodyPr wrap="none" rtlCol="0">
            <a:spAutoFit/>
          </a:bodyPr>
          <a:lstStyle/>
          <a:p>
            <a:r>
              <a:rPr lang="en-US" dirty="0"/>
              <a:t>AND Gate</a:t>
            </a:r>
          </a:p>
        </p:txBody>
      </p:sp>
      <p:sp>
        <p:nvSpPr>
          <p:cNvPr id="13" name="TextBox 12"/>
          <p:cNvSpPr txBox="1"/>
          <p:nvPr/>
        </p:nvSpPr>
        <p:spPr>
          <a:xfrm>
            <a:off x="7062968" y="5651470"/>
            <a:ext cx="959109" cy="369332"/>
          </a:xfrm>
          <a:prstGeom prst="rect">
            <a:avLst/>
          </a:prstGeom>
          <a:noFill/>
        </p:spPr>
        <p:txBody>
          <a:bodyPr wrap="none" rtlCol="0">
            <a:spAutoFit/>
          </a:bodyPr>
          <a:lstStyle/>
          <a:p>
            <a:r>
              <a:rPr lang="en-US" dirty="0"/>
              <a:t>OR Gate</a:t>
            </a:r>
          </a:p>
        </p:txBody>
      </p:sp>
    </p:spTree>
    <p:extLst>
      <p:ext uri="{BB962C8B-B14F-4D97-AF65-F5344CB8AC3E}">
        <p14:creationId xmlns:p14="http://schemas.microsoft.com/office/powerpoint/2010/main" val="247767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just"/>
            <a:r>
              <a:rPr lang="en-US" sz="2800" dirty="0">
                <a:solidFill>
                  <a:srgbClr val="FF0000"/>
                </a:solidFill>
              </a:rPr>
              <a:t>Three-terminal</a:t>
            </a:r>
            <a:r>
              <a:rPr lang="en-US" sz="2800" dirty="0"/>
              <a:t> devices are more </a:t>
            </a:r>
            <a:r>
              <a:rPr lang="en-US" sz="2800" dirty="0">
                <a:solidFill>
                  <a:srgbClr val="FF0000"/>
                </a:solidFill>
              </a:rPr>
              <a:t>useful</a:t>
            </a:r>
            <a:r>
              <a:rPr lang="en-US" sz="2800" dirty="0"/>
              <a:t> than </a:t>
            </a:r>
            <a:r>
              <a:rPr lang="en-US" sz="2800" dirty="0">
                <a:solidFill>
                  <a:srgbClr val="FF0000"/>
                </a:solidFill>
              </a:rPr>
              <a:t>two-terminal</a:t>
            </a:r>
            <a:r>
              <a:rPr lang="en-US" sz="2800" dirty="0"/>
              <a:t> ones, such as the diodes, because they can be used in a </a:t>
            </a:r>
            <a:r>
              <a:rPr lang="en-US" sz="2800" dirty="0">
                <a:solidFill>
                  <a:srgbClr val="FF0000"/>
                </a:solidFill>
              </a:rPr>
              <a:t>multitude of applications</a:t>
            </a:r>
            <a:r>
              <a:rPr lang="en-US" sz="2800" dirty="0"/>
              <a:t>:</a:t>
            </a:r>
          </a:p>
          <a:p>
            <a:pPr marL="750888" indent="-346075" algn="just">
              <a:buFont typeface="+mj-lt"/>
              <a:buAutoNum type="arabicPeriod"/>
            </a:pPr>
            <a:r>
              <a:rPr lang="en-US" sz="2800" dirty="0">
                <a:solidFill>
                  <a:srgbClr val="0000CC"/>
                </a:solidFill>
              </a:rPr>
              <a:t>signal amplification </a:t>
            </a:r>
          </a:p>
          <a:p>
            <a:pPr marL="750888" indent="-346075" algn="just">
              <a:buFont typeface="+mj-lt"/>
              <a:buAutoNum type="arabicPeriod"/>
            </a:pPr>
            <a:r>
              <a:rPr lang="en-US" sz="2800" dirty="0">
                <a:solidFill>
                  <a:srgbClr val="0000CC"/>
                </a:solidFill>
              </a:rPr>
              <a:t>design of digital logic and memory circuits.</a:t>
            </a:r>
          </a:p>
          <a:p>
            <a:pPr marL="338138" indent="-338138" algn="just"/>
            <a:r>
              <a:rPr lang="en-US" sz="2800" dirty="0"/>
              <a:t>The basic principle is the use of </a:t>
            </a:r>
            <a:r>
              <a:rPr lang="en-US" sz="2800" dirty="0">
                <a:solidFill>
                  <a:srgbClr val="FF0000"/>
                </a:solidFill>
              </a:rPr>
              <a:t>the voltage </a:t>
            </a:r>
            <a:r>
              <a:rPr lang="en-US" sz="2800" dirty="0"/>
              <a:t>between two terminals to </a:t>
            </a:r>
            <a:r>
              <a:rPr lang="en-US" sz="2800" dirty="0">
                <a:solidFill>
                  <a:srgbClr val="FF0000"/>
                </a:solidFill>
              </a:rPr>
              <a:t>control</a:t>
            </a:r>
            <a:r>
              <a:rPr lang="en-US" sz="2800" dirty="0"/>
              <a:t> the </a:t>
            </a:r>
            <a:r>
              <a:rPr lang="en-US" sz="2800" dirty="0">
                <a:solidFill>
                  <a:srgbClr val="FF0000"/>
                </a:solidFill>
              </a:rPr>
              <a:t>current</a:t>
            </a:r>
            <a:r>
              <a:rPr lang="en-US" sz="2800" dirty="0"/>
              <a:t> flowing in the third terminal. </a:t>
            </a:r>
          </a:p>
          <a:p>
            <a:pPr marL="338138" indent="-338138" algn="just"/>
            <a:r>
              <a:rPr lang="en-US" sz="2800" dirty="0"/>
              <a:t>In this way, a three-terminal device can be used to realize a controlled source.</a:t>
            </a:r>
          </a:p>
        </p:txBody>
      </p:sp>
      <p:sp>
        <p:nvSpPr>
          <p:cNvPr id="4" name="Date Placeholder 3"/>
          <p:cNvSpPr>
            <a:spLocks noGrp="1"/>
          </p:cNvSpPr>
          <p:nvPr>
            <p:ph type="dt" sz="half" idx="10"/>
          </p:nvPr>
        </p:nvSpPr>
        <p:spPr/>
        <p:txBody>
          <a:bodyPr/>
          <a:lstStyle/>
          <a:p>
            <a:fld id="{DF88472F-7A64-4E1F-886D-54CDC72CB81F}" type="datetime1">
              <a:rPr lang="en-US" smtClean="0"/>
              <a:t>10/11/2020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75447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Date Placeholder 3"/>
          <p:cNvSpPr>
            <a:spLocks noGrp="1"/>
          </p:cNvSpPr>
          <p:nvPr>
            <p:ph type="dt" sz="half" idx="10"/>
          </p:nvPr>
        </p:nvSpPr>
        <p:spPr/>
        <p:txBody>
          <a:bodyPr/>
          <a:lstStyle/>
          <a:p>
            <a:fld id="{A64E1606-9EB2-48A3-AE6D-D3FF40DFCC08}" type="datetime1">
              <a:rPr lang="en-US" smtClean="0"/>
              <a:t>10/11/2020</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28800"/>
            <a:ext cx="7932210" cy="355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50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4"/>
          <p:cNvSpPr>
            <a:spLocks noChangeArrowheads="1"/>
          </p:cNvSpPr>
          <p:nvPr/>
        </p:nvSpPr>
        <p:spPr bwMode="auto">
          <a:xfrm>
            <a:off x="914400" y="5240820"/>
            <a:ext cx="47730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2000" dirty="0"/>
              <a:t>A simplified structure of the </a:t>
            </a:r>
            <a:r>
              <a:rPr lang="en-US" sz="2000" i="1" dirty="0" err="1"/>
              <a:t>npn</a:t>
            </a:r>
            <a:r>
              <a:rPr lang="en-US" sz="2000" i="1" dirty="0"/>
              <a:t> </a:t>
            </a:r>
            <a:r>
              <a:rPr lang="en-US" sz="2000" dirty="0"/>
              <a:t>transistor.</a:t>
            </a:r>
          </a:p>
        </p:txBody>
      </p:sp>
      <p:pic>
        <p:nvPicPr>
          <p:cNvPr id="8197" name="Picture 16" descr="se06F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6866" y="3130650"/>
            <a:ext cx="4937975" cy="189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p:txBody>
          <a:bodyPr/>
          <a:lstStyle/>
          <a:p>
            <a:pPr eaLnBrk="1" hangingPunct="1"/>
            <a:r>
              <a:rPr lang="en-US" sz="3200" dirty="0"/>
              <a:t>Device Structure and Physical Operation</a:t>
            </a:r>
          </a:p>
        </p:txBody>
      </p:sp>
      <p:sp>
        <p:nvSpPr>
          <p:cNvPr id="2" name="Date Placeholder 1"/>
          <p:cNvSpPr>
            <a:spLocks noGrp="1"/>
          </p:cNvSpPr>
          <p:nvPr>
            <p:ph type="dt" sz="half" idx="10"/>
          </p:nvPr>
        </p:nvSpPr>
        <p:spPr/>
        <p:txBody>
          <a:bodyPr/>
          <a:lstStyle/>
          <a:p>
            <a:fld id="{3CDA875E-08D8-4F28-8109-3489BE46549B}" type="datetime1">
              <a:rPr lang="en-US" smtClean="0"/>
              <a:t>10/11/2020</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pic>
        <p:nvPicPr>
          <p:cNvPr id="8" name="Picture 6" descr="se06F12"/>
          <p:cNvPicPr>
            <a:picLocks noChangeAspect="1" noChangeArrowheads="1"/>
          </p:cNvPicPr>
          <p:nvPr/>
        </p:nvPicPr>
        <p:blipFill rotWithShape="1">
          <a:blip r:embed="rId4">
            <a:extLst>
              <a:ext uri="{28A0092B-C50C-407E-A947-70E740481C1C}">
                <a14:useLocalDpi xmlns:a14="http://schemas.microsoft.com/office/drawing/2010/main" val="0"/>
              </a:ext>
            </a:extLst>
          </a:blip>
          <a:srcRect r="55769" b="20539"/>
          <a:stretch/>
        </p:blipFill>
        <p:spPr bwMode="auto">
          <a:xfrm>
            <a:off x="6553200" y="2912831"/>
            <a:ext cx="1752600" cy="232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79234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978428" y="5098997"/>
            <a:ext cx="47730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2000" dirty="0"/>
              <a:t>A simplified structure of the </a:t>
            </a:r>
            <a:r>
              <a:rPr lang="en-US" sz="2000" i="1" dirty="0" err="1"/>
              <a:t>pnp</a:t>
            </a:r>
            <a:r>
              <a:rPr lang="en-US" sz="2000" i="1" dirty="0"/>
              <a:t> </a:t>
            </a:r>
            <a:r>
              <a:rPr lang="en-US" sz="2000" dirty="0"/>
              <a:t>transistor.</a:t>
            </a:r>
          </a:p>
        </p:txBody>
      </p:sp>
      <p:pic>
        <p:nvPicPr>
          <p:cNvPr id="9221" name="Picture 6" descr="se06F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866" y="3124200"/>
            <a:ext cx="5410200" cy="19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p:txBody>
          <a:bodyPr/>
          <a:lstStyle/>
          <a:p>
            <a:pPr eaLnBrk="1" hangingPunct="1"/>
            <a:r>
              <a:rPr lang="en-US" sz="3200" dirty="0"/>
              <a:t>Device Structure and Physical Operation</a:t>
            </a:r>
          </a:p>
        </p:txBody>
      </p:sp>
      <p:sp>
        <p:nvSpPr>
          <p:cNvPr id="2" name="Date Placeholder 1"/>
          <p:cNvSpPr>
            <a:spLocks noGrp="1"/>
          </p:cNvSpPr>
          <p:nvPr>
            <p:ph type="dt" sz="half" idx="10"/>
          </p:nvPr>
        </p:nvSpPr>
        <p:spPr/>
        <p:txBody>
          <a:bodyPr/>
          <a:lstStyle/>
          <a:p>
            <a:fld id="{E9495C06-F586-4CBC-8734-A2776BC28129}" type="datetime1">
              <a:rPr lang="en-US" smtClean="0"/>
              <a:t>10/11/2020</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pic>
        <p:nvPicPr>
          <p:cNvPr id="8" name="Picture 6" descr="se06F12"/>
          <p:cNvPicPr>
            <a:picLocks noChangeAspect="1" noChangeArrowheads="1"/>
          </p:cNvPicPr>
          <p:nvPr/>
        </p:nvPicPr>
        <p:blipFill rotWithShape="1">
          <a:blip r:embed="rId4">
            <a:extLst>
              <a:ext uri="{28A0092B-C50C-407E-A947-70E740481C1C}">
                <a14:useLocalDpi xmlns:a14="http://schemas.microsoft.com/office/drawing/2010/main" val="0"/>
              </a:ext>
            </a:extLst>
          </a:blip>
          <a:srcRect l="57692" b="23140"/>
          <a:stretch/>
        </p:blipFill>
        <p:spPr bwMode="auto">
          <a:xfrm>
            <a:off x="6741891" y="2951811"/>
            <a:ext cx="1676400" cy="2251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5424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609600"/>
            <a:ext cx="7924800" cy="584775"/>
          </a:xfrm>
          <a:prstGeom prst="rect">
            <a:avLst/>
          </a:prstGeom>
          <a:noFill/>
        </p:spPr>
        <p:txBody>
          <a:bodyPr wrap="square">
            <a:spAutoFit/>
          </a:bodyPr>
          <a:lstStyle/>
          <a:p>
            <a:pPr>
              <a:defRPr/>
            </a:pPr>
            <a:r>
              <a:rPr lang="en-US" sz="3200" b="1" u="sng" dirty="0">
                <a:solidFill>
                  <a:prstClr val="black">
                    <a:lumMod val="75000"/>
                  </a:prstClr>
                </a:solidFill>
                <a:ea typeface="굴림" pitchFamily="50" charset="-127"/>
              </a:rPr>
              <a:t>Electrical Switching on P-N Junction </a:t>
            </a:r>
            <a:endParaRPr lang="en-US" sz="2200" b="1" dirty="0">
              <a:solidFill>
                <a:prstClr val="black">
                  <a:lumMod val="75000"/>
                </a:prstClr>
              </a:solidFill>
              <a:ea typeface="굴림" pitchFamily="50" charset="-127"/>
            </a:endParaRPr>
          </a:p>
        </p:txBody>
      </p:sp>
      <p:sp>
        <p:nvSpPr>
          <p:cNvPr id="8" name="TextBox 9"/>
          <p:cNvSpPr txBox="1">
            <a:spLocks noChangeArrowheads="1"/>
          </p:cNvSpPr>
          <p:nvPr/>
        </p:nvSpPr>
        <p:spPr bwMode="auto">
          <a:xfrm>
            <a:off x="76200" y="1099623"/>
            <a:ext cx="9067800" cy="1491177"/>
          </a:xfrm>
          <a:prstGeom prst="rect">
            <a:avLst/>
          </a:prstGeom>
          <a:noFill/>
          <a:ln w="9525">
            <a:noFill/>
            <a:miter lim="800000"/>
            <a:headEnd/>
            <a:tailEnd/>
          </a:ln>
        </p:spPr>
        <p:txBody>
          <a:bodyPr wrap="square">
            <a:spAutoFit/>
          </a:bodyPr>
          <a:lstStyle/>
          <a:p>
            <a:pPr>
              <a:lnSpc>
                <a:spcPct val="150000"/>
              </a:lnSpc>
              <a:spcBef>
                <a:spcPct val="20000"/>
              </a:spcBef>
              <a:buClr>
                <a:srgbClr val="0000FF"/>
              </a:buClr>
              <a:buFont typeface="Wingdings" pitchFamily="2" charset="2"/>
              <a:buChar char="Ø"/>
            </a:pPr>
            <a:r>
              <a:rPr lang="en-US" sz="2000" b="1" u="sng" dirty="0">
                <a:solidFill>
                  <a:prstClr val="black"/>
                </a:solidFill>
              </a:rPr>
              <a:t>Applying External Voltage…</a:t>
            </a:r>
          </a:p>
          <a:p>
            <a:pPr>
              <a:lnSpc>
                <a:spcPct val="150000"/>
              </a:lnSpc>
              <a:buClr>
                <a:srgbClr val="0000FF"/>
              </a:buClr>
              <a:buSzPct val="120000"/>
              <a:buFont typeface="Arial" pitchFamily="34" charset="0"/>
              <a:buChar char="•"/>
            </a:pPr>
            <a:r>
              <a:rPr lang="en-US" sz="2000" dirty="0">
                <a:solidFill>
                  <a:prstClr val="black"/>
                </a:solidFill>
              </a:rPr>
              <a:t>…of </a:t>
            </a:r>
            <a:r>
              <a:rPr lang="en-US" sz="2000" b="1" dirty="0">
                <a:solidFill>
                  <a:srgbClr val="0000FF"/>
                </a:solidFill>
              </a:rPr>
              <a:t>Forward Biasing </a:t>
            </a:r>
            <a:r>
              <a:rPr lang="en-US" sz="2000" dirty="0">
                <a:solidFill>
                  <a:prstClr val="black"/>
                </a:solidFill>
              </a:rPr>
              <a:t>polarity </a:t>
            </a:r>
            <a:r>
              <a:rPr lang="en-US" sz="2000" b="1" dirty="0">
                <a:solidFill>
                  <a:srgbClr val="0000FF"/>
                </a:solidFill>
              </a:rPr>
              <a:t>facilitates </a:t>
            </a:r>
            <a:r>
              <a:rPr lang="en-US" sz="2000" dirty="0">
                <a:solidFill>
                  <a:prstClr val="black"/>
                </a:solidFill>
              </a:rPr>
              <a:t>motion of free electrons</a:t>
            </a:r>
          </a:p>
          <a:p>
            <a:pPr>
              <a:lnSpc>
                <a:spcPct val="150000"/>
              </a:lnSpc>
              <a:spcBef>
                <a:spcPct val="20000"/>
              </a:spcBef>
              <a:buClr>
                <a:srgbClr val="0000FF"/>
              </a:buClr>
              <a:buSzPct val="120000"/>
              <a:buFont typeface="Arial" pitchFamily="34" charset="0"/>
              <a:buChar char="•"/>
            </a:pPr>
            <a:r>
              <a:rPr lang="en-US" sz="2000" dirty="0">
                <a:solidFill>
                  <a:prstClr val="black"/>
                </a:solidFill>
              </a:rPr>
              <a:t>…of </a:t>
            </a:r>
            <a:r>
              <a:rPr lang="en-US" sz="2000" b="1" dirty="0">
                <a:solidFill>
                  <a:srgbClr val="0000FF"/>
                </a:solidFill>
              </a:rPr>
              <a:t>Reverse Biasing </a:t>
            </a:r>
            <a:r>
              <a:rPr lang="en-US" sz="2000" dirty="0">
                <a:solidFill>
                  <a:prstClr val="black"/>
                </a:solidFill>
              </a:rPr>
              <a:t>polarity </a:t>
            </a:r>
            <a:r>
              <a:rPr lang="en-US" sz="2000" b="1" dirty="0">
                <a:solidFill>
                  <a:srgbClr val="0000FF"/>
                </a:solidFill>
              </a:rPr>
              <a:t>impedes</a:t>
            </a:r>
            <a:r>
              <a:rPr lang="en-US" sz="2000" dirty="0">
                <a:solidFill>
                  <a:srgbClr val="0000FF"/>
                </a:solidFill>
              </a:rPr>
              <a:t> </a:t>
            </a:r>
            <a:r>
              <a:rPr lang="en-US" sz="2000" dirty="0">
                <a:solidFill>
                  <a:prstClr val="black"/>
                </a:solidFill>
              </a:rPr>
              <a:t>motion of free electrons </a:t>
            </a:r>
          </a:p>
        </p:txBody>
      </p:sp>
      <p:pic>
        <p:nvPicPr>
          <p:cNvPr id="4" name="Picture 8"/>
          <p:cNvPicPr>
            <a:picLocks noChangeAspect="1" noChangeArrowheads="1"/>
          </p:cNvPicPr>
          <p:nvPr/>
        </p:nvPicPr>
        <p:blipFill>
          <a:blip r:embed="rId3" cstate="print"/>
          <a:srcRect/>
          <a:stretch>
            <a:fillRect/>
          </a:stretch>
        </p:blipFill>
        <p:spPr bwMode="auto">
          <a:xfrm>
            <a:off x="457200" y="3733800"/>
            <a:ext cx="3723542" cy="2746442"/>
          </a:xfrm>
          <a:prstGeom prst="rect">
            <a:avLst/>
          </a:prstGeom>
          <a:noFill/>
          <a:ln w="9525">
            <a:noFill/>
            <a:miter lim="800000"/>
            <a:headEnd/>
            <a:tailEnd/>
          </a:ln>
        </p:spPr>
      </p:pic>
      <p:pic>
        <p:nvPicPr>
          <p:cNvPr id="6" name="Picture 7"/>
          <p:cNvPicPr>
            <a:picLocks noChangeAspect="1" noChangeArrowheads="1"/>
          </p:cNvPicPr>
          <p:nvPr/>
        </p:nvPicPr>
        <p:blipFill>
          <a:blip r:embed="rId4" cstate="print"/>
          <a:srcRect/>
          <a:stretch>
            <a:fillRect/>
          </a:stretch>
        </p:blipFill>
        <p:spPr bwMode="auto">
          <a:xfrm>
            <a:off x="5257800" y="3810000"/>
            <a:ext cx="3581400" cy="2696758"/>
          </a:xfrm>
          <a:prstGeom prst="rect">
            <a:avLst/>
          </a:prstGeom>
          <a:noFill/>
          <a:ln w="9525">
            <a:noFill/>
            <a:miter lim="800000"/>
            <a:headEnd/>
            <a:tailEnd/>
          </a:ln>
        </p:spPr>
      </p:pic>
      <p:sp>
        <p:nvSpPr>
          <p:cNvPr id="7" name="Rectangle 6"/>
          <p:cNvSpPr/>
          <p:nvPr/>
        </p:nvSpPr>
        <p:spPr>
          <a:xfrm>
            <a:off x="2514600" y="4876800"/>
            <a:ext cx="1524000" cy="5334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p:nvSpPr>
        <p:spPr>
          <a:xfrm>
            <a:off x="7315200" y="4876800"/>
            <a:ext cx="1524000" cy="5334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TextBox 10"/>
          <p:cNvSpPr txBox="1">
            <a:spLocks noChangeArrowheads="1"/>
          </p:cNvSpPr>
          <p:nvPr/>
        </p:nvSpPr>
        <p:spPr bwMode="auto">
          <a:xfrm>
            <a:off x="6019800" y="2743200"/>
            <a:ext cx="2057400" cy="369332"/>
          </a:xfrm>
          <a:prstGeom prst="rect">
            <a:avLst/>
          </a:prstGeom>
          <a:noFill/>
          <a:ln w="9525">
            <a:solidFill>
              <a:schemeClr val="tx1"/>
            </a:solidFill>
            <a:miter lim="800000"/>
            <a:headEnd/>
            <a:tailEnd/>
          </a:ln>
        </p:spPr>
        <p:txBody>
          <a:bodyPr wrap="square">
            <a:spAutoFit/>
          </a:bodyPr>
          <a:lstStyle/>
          <a:p>
            <a:pPr algn="ctr">
              <a:buClr>
                <a:srgbClr val="0000FF"/>
              </a:buClr>
              <a:buFont typeface="Wingdings" pitchFamily="2" charset="2"/>
              <a:buNone/>
            </a:pPr>
            <a:r>
              <a:rPr lang="en-US" b="1" dirty="0">
                <a:solidFill>
                  <a:prstClr val="black"/>
                </a:solidFill>
              </a:rPr>
              <a:t>Reverse Biasing</a:t>
            </a:r>
          </a:p>
        </p:txBody>
      </p:sp>
      <p:sp>
        <p:nvSpPr>
          <p:cNvPr id="12" name="TextBox 11"/>
          <p:cNvSpPr txBox="1">
            <a:spLocks noChangeArrowheads="1"/>
          </p:cNvSpPr>
          <p:nvPr/>
        </p:nvSpPr>
        <p:spPr bwMode="auto">
          <a:xfrm>
            <a:off x="1371600" y="2743200"/>
            <a:ext cx="2057400" cy="369332"/>
          </a:xfrm>
          <a:prstGeom prst="rect">
            <a:avLst/>
          </a:prstGeom>
          <a:noFill/>
          <a:ln w="9525">
            <a:solidFill>
              <a:schemeClr val="tx1"/>
            </a:solidFill>
            <a:miter lim="800000"/>
            <a:headEnd/>
            <a:tailEnd/>
          </a:ln>
        </p:spPr>
        <p:txBody>
          <a:bodyPr wrap="square">
            <a:spAutoFit/>
          </a:bodyPr>
          <a:lstStyle/>
          <a:p>
            <a:pPr algn="ctr">
              <a:buClr>
                <a:srgbClr val="0000FF"/>
              </a:buClr>
              <a:buFont typeface="Wingdings" pitchFamily="2" charset="2"/>
              <a:buNone/>
            </a:pPr>
            <a:r>
              <a:rPr lang="en-US" b="1" dirty="0">
                <a:solidFill>
                  <a:prstClr val="black"/>
                </a:solidFill>
              </a:rPr>
              <a:t>Forward Biasing</a:t>
            </a:r>
          </a:p>
        </p:txBody>
      </p:sp>
      <p:sp>
        <p:nvSpPr>
          <p:cNvPr id="13" name="TextBox 12"/>
          <p:cNvSpPr txBox="1">
            <a:spLocks noChangeArrowheads="1"/>
          </p:cNvSpPr>
          <p:nvPr/>
        </p:nvSpPr>
        <p:spPr bwMode="auto">
          <a:xfrm>
            <a:off x="6019800" y="3087469"/>
            <a:ext cx="2667000" cy="646331"/>
          </a:xfrm>
          <a:prstGeom prst="rect">
            <a:avLst/>
          </a:prstGeom>
          <a:noFill/>
          <a:ln w="9525">
            <a:solidFill>
              <a:schemeClr val="bg1"/>
            </a:solidFill>
            <a:miter lim="800000"/>
            <a:headEnd/>
            <a:tailEnd/>
          </a:ln>
        </p:spPr>
        <p:txBody>
          <a:bodyPr wrap="square">
            <a:spAutoFit/>
          </a:bodyPr>
          <a:lstStyle/>
          <a:p>
            <a:pPr>
              <a:buClr>
                <a:srgbClr val="0000FF"/>
              </a:buClr>
              <a:buFont typeface="Arial" pitchFamily="34" charset="0"/>
              <a:buChar char="•"/>
            </a:pPr>
            <a:r>
              <a:rPr lang="en-US" b="1" dirty="0">
                <a:solidFill>
                  <a:prstClr val="black"/>
                </a:solidFill>
              </a:rPr>
              <a:t>Circuit is “Off”</a:t>
            </a:r>
          </a:p>
          <a:p>
            <a:pPr>
              <a:buClr>
                <a:srgbClr val="0000FF"/>
              </a:buClr>
              <a:buFont typeface="Arial" pitchFamily="34" charset="0"/>
              <a:buChar char="•"/>
            </a:pPr>
            <a:r>
              <a:rPr lang="en-US" b="1" dirty="0">
                <a:solidFill>
                  <a:prstClr val="black"/>
                </a:solidFill>
              </a:rPr>
              <a:t>Current not Flowing</a:t>
            </a:r>
          </a:p>
        </p:txBody>
      </p:sp>
      <p:sp>
        <p:nvSpPr>
          <p:cNvPr id="14" name="TextBox 13"/>
          <p:cNvSpPr txBox="1">
            <a:spLocks noChangeArrowheads="1"/>
          </p:cNvSpPr>
          <p:nvPr/>
        </p:nvSpPr>
        <p:spPr bwMode="auto">
          <a:xfrm>
            <a:off x="1371600" y="3087469"/>
            <a:ext cx="2667000" cy="646331"/>
          </a:xfrm>
          <a:prstGeom prst="rect">
            <a:avLst/>
          </a:prstGeom>
          <a:noFill/>
          <a:ln w="9525">
            <a:solidFill>
              <a:schemeClr val="bg1"/>
            </a:solidFill>
            <a:miter lim="800000"/>
            <a:headEnd/>
            <a:tailEnd/>
          </a:ln>
        </p:spPr>
        <p:txBody>
          <a:bodyPr wrap="square">
            <a:spAutoFit/>
          </a:bodyPr>
          <a:lstStyle/>
          <a:p>
            <a:pPr>
              <a:buClr>
                <a:srgbClr val="0000FF"/>
              </a:buClr>
              <a:buFont typeface="Arial" pitchFamily="34" charset="0"/>
              <a:buChar char="•"/>
            </a:pPr>
            <a:r>
              <a:rPr lang="en-US" b="1" dirty="0">
                <a:solidFill>
                  <a:prstClr val="black"/>
                </a:solidFill>
              </a:rPr>
              <a:t>Circuit is “On”</a:t>
            </a:r>
          </a:p>
          <a:p>
            <a:pPr>
              <a:buClr>
                <a:srgbClr val="0000FF"/>
              </a:buClr>
              <a:buFont typeface="Arial" pitchFamily="34" charset="0"/>
              <a:buChar char="•"/>
            </a:pPr>
            <a:r>
              <a:rPr lang="en-US" b="1" dirty="0">
                <a:solidFill>
                  <a:prstClr val="black"/>
                </a:solidFill>
              </a:rPr>
              <a:t>Current is Flowing</a:t>
            </a:r>
          </a:p>
        </p:txBody>
      </p:sp>
      <p:sp>
        <p:nvSpPr>
          <p:cNvPr id="2" name="Date Placeholder 1">
            <a:extLst>
              <a:ext uri="{FF2B5EF4-FFF2-40B4-BE49-F238E27FC236}">
                <a16:creationId xmlns:a16="http://schemas.microsoft.com/office/drawing/2014/main" id="{12936227-045E-44AE-B94F-85A5A2684470}"/>
              </a:ext>
            </a:extLst>
          </p:cNvPr>
          <p:cNvSpPr>
            <a:spLocks noGrp="1"/>
          </p:cNvSpPr>
          <p:nvPr>
            <p:ph type="dt" sz="half" idx="10"/>
          </p:nvPr>
        </p:nvSpPr>
        <p:spPr/>
        <p:txBody>
          <a:bodyPr/>
          <a:lstStyle/>
          <a:p>
            <a:fld id="{26934927-2716-4FC3-99AE-10B8445BE2A0}" type="datetime1">
              <a:rPr lang="en-US" smtClean="0"/>
              <a:t>10/11/2020</a:t>
            </a:fld>
            <a:endParaRPr lang="en-US"/>
          </a:p>
        </p:txBody>
      </p:sp>
      <p:sp>
        <p:nvSpPr>
          <p:cNvPr id="3" name="Slide Number Placeholder 2">
            <a:extLst>
              <a:ext uri="{FF2B5EF4-FFF2-40B4-BE49-F238E27FC236}">
                <a16:creationId xmlns:a16="http://schemas.microsoft.com/office/drawing/2014/main" id="{D28D7888-220A-42C9-953F-D4035DF555DC}"/>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22414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41"/>
          <p:cNvGrpSpPr>
            <a:grpSpLocks/>
          </p:cNvGrpSpPr>
          <p:nvPr/>
        </p:nvGrpSpPr>
        <p:grpSpPr bwMode="auto">
          <a:xfrm>
            <a:off x="5029200" y="182563"/>
            <a:ext cx="1981200" cy="2941637"/>
            <a:chOff x="2688" y="1440"/>
            <a:chExt cx="1248" cy="1853"/>
          </a:xfrm>
        </p:grpSpPr>
        <p:grpSp>
          <p:nvGrpSpPr>
            <p:cNvPr id="17428" name="Group 42"/>
            <p:cNvGrpSpPr>
              <a:grpSpLocks/>
            </p:cNvGrpSpPr>
            <p:nvPr/>
          </p:nvGrpSpPr>
          <p:grpSpPr bwMode="auto">
            <a:xfrm rot="-9079690">
              <a:off x="3456" y="1872"/>
              <a:ext cx="192" cy="144"/>
              <a:chOff x="1776" y="960"/>
              <a:chExt cx="192" cy="144"/>
            </a:xfrm>
          </p:grpSpPr>
          <p:sp>
            <p:nvSpPr>
              <p:cNvPr id="17444" name="AutoShape 43"/>
              <p:cNvSpPr>
                <a:spLocks noChangeArrowheads="1"/>
              </p:cNvSpPr>
              <p:nvPr/>
            </p:nvSpPr>
            <p:spPr bwMode="auto">
              <a:xfrm>
                <a:off x="1776" y="960"/>
                <a:ext cx="192" cy="144"/>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cs typeface="Arial" charset="0"/>
                </a:endParaRPr>
              </a:p>
            </p:txBody>
          </p:sp>
          <p:sp>
            <p:nvSpPr>
              <p:cNvPr id="17445" name="Line 44"/>
              <p:cNvSpPr>
                <a:spLocks noChangeShapeType="1"/>
              </p:cNvSpPr>
              <p:nvPr/>
            </p:nvSpPr>
            <p:spPr bwMode="auto">
              <a:xfrm>
                <a:off x="1776" y="96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grpSp>
        <p:grpSp>
          <p:nvGrpSpPr>
            <p:cNvPr id="17429" name="Group 45"/>
            <p:cNvGrpSpPr>
              <a:grpSpLocks/>
            </p:cNvGrpSpPr>
            <p:nvPr/>
          </p:nvGrpSpPr>
          <p:grpSpPr bwMode="auto">
            <a:xfrm rot="9079690" flipV="1">
              <a:off x="3408" y="2544"/>
              <a:ext cx="192" cy="144"/>
              <a:chOff x="1776" y="960"/>
              <a:chExt cx="192" cy="144"/>
            </a:xfrm>
          </p:grpSpPr>
          <p:sp>
            <p:nvSpPr>
              <p:cNvPr id="17442" name="AutoShape 46"/>
              <p:cNvSpPr>
                <a:spLocks noChangeArrowheads="1"/>
              </p:cNvSpPr>
              <p:nvPr/>
            </p:nvSpPr>
            <p:spPr bwMode="auto">
              <a:xfrm>
                <a:off x="1776" y="960"/>
                <a:ext cx="192" cy="144"/>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cs typeface="Arial" charset="0"/>
                </a:endParaRPr>
              </a:p>
            </p:txBody>
          </p:sp>
          <p:sp>
            <p:nvSpPr>
              <p:cNvPr id="17443" name="Line 47"/>
              <p:cNvSpPr>
                <a:spLocks noChangeShapeType="1"/>
              </p:cNvSpPr>
              <p:nvPr/>
            </p:nvSpPr>
            <p:spPr bwMode="auto">
              <a:xfrm>
                <a:off x="1776" y="96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grpSp>
        <p:sp>
          <p:nvSpPr>
            <p:cNvPr id="17430" name="Line 48"/>
            <p:cNvSpPr>
              <a:spLocks noChangeShapeType="1"/>
            </p:cNvSpPr>
            <p:nvPr/>
          </p:nvSpPr>
          <p:spPr bwMode="auto">
            <a:xfrm flipH="1">
              <a:off x="3264" y="2016"/>
              <a:ext cx="24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sp>
          <p:nvSpPr>
            <p:cNvPr id="17431" name="Line 49"/>
            <p:cNvSpPr>
              <a:spLocks noChangeShapeType="1"/>
            </p:cNvSpPr>
            <p:nvPr/>
          </p:nvSpPr>
          <p:spPr bwMode="auto">
            <a:xfrm>
              <a:off x="3264" y="2256"/>
              <a:ext cx="192"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sp>
          <p:nvSpPr>
            <p:cNvPr id="17432" name="Line 50"/>
            <p:cNvSpPr>
              <a:spLocks noChangeShapeType="1"/>
            </p:cNvSpPr>
            <p:nvPr/>
          </p:nvSpPr>
          <p:spPr bwMode="auto">
            <a:xfrm flipH="1">
              <a:off x="2880" y="2256"/>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grpSp>
          <p:nvGrpSpPr>
            <p:cNvPr id="17433" name="Group 51"/>
            <p:cNvGrpSpPr>
              <a:grpSpLocks/>
            </p:cNvGrpSpPr>
            <p:nvPr/>
          </p:nvGrpSpPr>
          <p:grpSpPr bwMode="auto">
            <a:xfrm>
              <a:off x="3552" y="2688"/>
              <a:ext cx="96" cy="528"/>
              <a:chOff x="3120" y="1392"/>
              <a:chExt cx="96" cy="528"/>
            </a:xfrm>
          </p:grpSpPr>
          <p:sp>
            <p:nvSpPr>
              <p:cNvPr id="17440" name="Line 52"/>
              <p:cNvSpPr>
                <a:spLocks noChangeShapeType="1"/>
              </p:cNvSpPr>
              <p:nvPr/>
            </p:nvSpPr>
            <p:spPr bwMode="auto">
              <a:xfrm>
                <a:off x="3120" y="1392"/>
                <a:ext cx="96"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sp>
            <p:nvSpPr>
              <p:cNvPr id="17441" name="Line 53"/>
              <p:cNvSpPr>
                <a:spLocks noChangeShapeType="1"/>
              </p:cNvSpPr>
              <p:nvPr/>
            </p:nvSpPr>
            <p:spPr bwMode="auto">
              <a:xfrm>
                <a:off x="3216" y="1584"/>
                <a:ext cx="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grpSp>
        <p:grpSp>
          <p:nvGrpSpPr>
            <p:cNvPr id="17434" name="Group 54"/>
            <p:cNvGrpSpPr>
              <a:grpSpLocks/>
            </p:cNvGrpSpPr>
            <p:nvPr/>
          </p:nvGrpSpPr>
          <p:grpSpPr bwMode="auto">
            <a:xfrm>
              <a:off x="3600" y="1440"/>
              <a:ext cx="144" cy="432"/>
              <a:chOff x="3120" y="432"/>
              <a:chExt cx="144" cy="432"/>
            </a:xfrm>
          </p:grpSpPr>
          <p:sp>
            <p:nvSpPr>
              <p:cNvPr id="17438" name="Line 55"/>
              <p:cNvSpPr>
                <a:spLocks noChangeShapeType="1"/>
              </p:cNvSpPr>
              <p:nvPr/>
            </p:nvSpPr>
            <p:spPr bwMode="auto">
              <a:xfrm flipV="1">
                <a:off x="3120" y="720"/>
                <a:ext cx="144"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sp>
            <p:nvSpPr>
              <p:cNvPr id="17439" name="Line 56"/>
              <p:cNvSpPr>
                <a:spLocks noChangeShapeType="1"/>
              </p:cNvSpPr>
              <p:nvPr/>
            </p:nvSpPr>
            <p:spPr bwMode="auto">
              <a:xfrm flipV="1">
                <a:off x="3264" y="432"/>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grpSp>
        <p:sp>
          <p:nvSpPr>
            <p:cNvPr id="17435" name="Text Box 57"/>
            <p:cNvSpPr txBox="1">
              <a:spLocks noChangeArrowheads="1"/>
            </p:cNvSpPr>
            <p:nvPr/>
          </p:nvSpPr>
          <p:spPr bwMode="auto">
            <a:xfrm>
              <a:off x="2688" y="2160"/>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1200" b="1">
                  <a:solidFill>
                    <a:srgbClr val="000000"/>
                  </a:solidFill>
                  <a:latin typeface="Times New Roman" pitchFamily="18" charset="0"/>
                </a:rPr>
                <a:t>B</a:t>
              </a:r>
              <a:endParaRPr lang="en-US">
                <a:solidFill>
                  <a:srgbClr val="000000"/>
                </a:solidFill>
                <a:latin typeface="Arial" charset="0"/>
              </a:endParaRPr>
            </a:p>
          </p:txBody>
        </p:sp>
        <p:sp>
          <p:nvSpPr>
            <p:cNvPr id="17436" name="Text Box 58"/>
            <p:cNvSpPr txBox="1">
              <a:spLocks noChangeArrowheads="1"/>
            </p:cNvSpPr>
            <p:nvPr/>
          </p:nvSpPr>
          <p:spPr bwMode="auto">
            <a:xfrm>
              <a:off x="3744" y="1536"/>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1200" b="1">
                  <a:solidFill>
                    <a:srgbClr val="000000"/>
                  </a:solidFill>
                  <a:latin typeface="Times New Roman" pitchFamily="18" charset="0"/>
                </a:rPr>
                <a:t>C</a:t>
              </a:r>
              <a:endParaRPr lang="en-US">
                <a:solidFill>
                  <a:srgbClr val="000000"/>
                </a:solidFill>
                <a:latin typeface="Arial" charset="0"/>
              </a:endParaRPr>
            </a:p>
          </p:txBody>
        </p:sp>
        <p:sp>
          <p:nvSpPr>
            <p:cNvPr id="17437" name="Text Box 59"/>
            <p:cNvSpPr txBox="1">
              <a:spLocks noChangeArrowheads="1"/>
            </p:cNvSpPr>
            <p:nvPr/>
          </p:nvSpPr>
          <p:spPr bwMode="auto">
            <a:xfrm>
              <a:off x="3696" y="3120"/>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0"/>
                </a:spcBef>
                <a:spcAft>
                  <a:spcPct val="0"/>
                </a:spcAft>
              </a:pPr>
              <a:r>
                <a:rPr lang="en-US" sz="1200" b="1">
                  <a:solidFill>
                    <a:srgbClr val="000000"/>
                  </a:solidFill>
                  <a:latin typeface="Times New Roman" pitchFamily="18" charset="0"/>
                </a:rPr>
                <a:t>E</a:t>
              </a:r>
              <a:endParaRPr lang="en-US">
                <a:solidFill>
                  <a:srgbClr val="000000"/>
                </a:solidFill>
                <a:latin typeface="Arial" charset="0"/>
              </a:endParaRPr>
            </a:p>
          </p:txBody>
        </p:sp>
      </p:grpSp>
      <p:sp>
        <p:nvSpPr>
          <p:cNvPr id="17411" name="Text Box 60"/>
          <p:cNvSpPr txBox="1">
            <a:spLocks noChangeArrowheads="1"/>
          </p:cNvSpPr>
          <p:nvPr/>
        </p:nvSpPr>
        <p:spPr bwMode="auto">
          <a:xfrm>
            <a:off x="5638800" y="1538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50000"/>
              </a:spcBef>
              <a:spcAft>
                <a:spcPct val="0"/>
              </a:spcAft>
            </a:pPr>
            <a:r>
              <a:rPr lang="en-US" b="1">
                <a:solidFill>
                  <a:srgbClr val="000000"/>
                </a:solidFill>
                <a:latin typeface="Arial" charset="0"/>
              </a:rPr>
              <a:t>-</a:t>
            </a:r>
          </a:p>
        </p:txBody>
      </p:sp>
      <p:sp>
        <p:nvSpPr>
          <p:cNvPr id="17412" name="Text Box 61"/>
          <p:cNvSpPr txBox="1">
            <a:spLocks noChangeArrowheads="1"/>
          </p:cNvSpPr>
          <p:nvPr/>
        </p:nvSpPr>
        <p:spPr bwMode="auto">
          <a:xfrm>
            <a:off x="6096000" y="23764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50000"/>
              </a:spcBef>
              <a:spcAft>
                <a:spcPct val="0"/>
              </a:spcAft>
            </a:pPr>
            <a:r>
              <a:rPr lang="en-US" b="1">
                <a:solidFill>
                  <a:srgbClr val="000000"/>
                </a:solidFill>
                <a:latin typeface="Arial" charset="0"/>
              </a:rPr>
              <a:t>+</a:t>
            </a:r>
          </a:p>
        </p:txBody>
      </p:sp>
      <p:sp>
        <p:nvSpPr>
          <p:cNvPr id="17413" name="Text Box 62"/>
          <p:cNvSpPr txBox="1">
            <a:spLocks noChangeArrowheads="1"/>
          </p:cNvSpPr>
          <p:nvPr/>
        </p:nvSpPr>
        <p:spPr bwMode="auto">
          <a:xfrm>
            <a:off x="5562600" y="19050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50000"/>
              </a:spcBef>
              <a:spcAft>
                <a:spcPct val="0"/>
              </a:spcAft>
            </a:pPr>
            <a:r>
              <a:rPr lang="en-US" b="1">
                <a:solidFill>
                  <a:srgbClr val="000000"/>
                </a:solidFill>
                <a:latin typeface="Arial" charset="0"/>
              </a:rPr>
              <a:t>V</a:t>
            </a:r>
            <a:r>
              <a:rPr lang="en-US" b="1" baseline="-25000">
                <a:solidFill>
                  <a:srgbClr val="000000"/>
                </a:solidFill>
                <a:latin typeface="Arial" charset="0"/>
              </a:rPr>
              <a:t>EB</a:t>
            </a:r>
          </a:p>
        </p:txBody>
      </p:sp>
      <p:sp>
        <p:nvSpPr>
          <p:cNvPr id="371775" name="Text Box 63"/>
          <p:cNvSpPr txBox="1">
            <a:spLocks noChangeArrowheads="1"/>
          </p:cNvSpPr>
          <p:nvPr/>
        </p:nvSpPr>
        <p:spPr bwMode="auto">
          <a:xfrm>
            <a:off x="752475" y="371475"/>
            <a:ext cx="6705600" cy="641350"/>
          </a:xfrm>
          <a:prstGeom prst="rect">
            <a:avLst/>
          </a:prstGeom>
          <a:noFill/>
          <a:ln>
            <a:noFill/>
          </a:ln>
          <a:effectLst/>
        </p:spPr>
        <p:txBody>
          <a:bodyPr>
            <a:spAutoFit/>
          </a:bodyPr>
          <a:lstStyle/>
          <a:p>
            <a:pPr eaLnBrk="0" fontAlgn="base" hangingPunct="0">
              <a:spcBef>
                <a:spcPct val="50000"/>
              </a:spcBef>
              <a:spcAft>
                <a:spcPct val="0"/>
              </a:spcAft>
              <a:defRPr/>
            </a:pPr>
            <a:r>
              <a:rPr lang="en-US" sz="3600" b="1">
                <a:solidFill>
                  <a:srgbClr val="000000"/>
                </a:solidFill>
                <a:effectLst>
                  <a:outerShdw blurRad="38100" dist="38100" dir="2700000" algn="tl">
                    <a:srgbClr val="C0C0C0"/>
                  </a:outerShdw>
                </a:effectLst>
                <a:latin typeface="Times New Roman" pitchFamily="18" charset="0"/>
                <a:cs typeface="Arial" charset="0"/>
              </a:rPr>
              <a:t>OPERATIONS - pnp</a:t>
            </a:r>
          </a:p>
        </p:txBody>
      </p:sp>
      <p:sp>
        <p:nvSpPr>
          <p:cNvPr id="17415" name="Text Box 64"/>
          <p:cNvSpPr txBox="1">
            <a:spLocks noChangeArrowheads="1"/>
          </p:cNvSpPr>
          <p:nvPr/>
        </p:nvSpPr>
        <p:spPr bwMode="auto">
          <a:xfrm>
            <a:off x="1066800" y="1143000"/>
            <a:ext cx="441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50000"/>
              </a:spcBef>
              <a:spcAft>
                <a:spcPct val="0"/>
              </a:spcAft>
            </a:pPr>
            <a:r>
              <a:rPr lang="en-US" b="1">
                <a:solidFill>
                  <a:srgbClr val="990033"/>
                </a:solidFill>
                <a:latin typeface="Arial" charset="0"/>
              </a:rPr>
              <a:t>FORWARD ACTIVE MODE</a:t>
            </a:r>
          </a:p>
        </p:txBody>
      </p:sp>
      <p:sp>
        <p:nvSpPr>
          <p:cNvPr id="17416" name="Text Box 65"/>
          <p:cNvSpPr txBox="1">
            <a:spLocks noChangeArrowheads="1"/>
          </p:cNvSpPr>
          <p:nvPr/>
        </p:nvSpPr>
        <p:spPr bwMode="auto">
          <a:xfrm>
            <a:off x="228600" y="1752600"/>
            <a:ext cx="4114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rIns="0">
            <a:spAutoFit/>
          </a:bodyPr>
          <a:lstStyle>
            <a:lvl1pPr marL="457200" indent="-4572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fontAlgn="base">
              <a:spcBef>
                <a:spcPct val="50000"/>
              </a:spcBef>
              <a:spcAft>
                <a:spcPct val="0"/>
              </a:spcAft>
              <a:buClr>
                <a:srgbClr val="CCCC00"/>
              </a:buClr>
              <a:buFont typeface="Wingdings" pitchFamily="2" charset="2"/>
              <a:buChar char="Ø"/>
            </a:pPr>
            <a:r>
              <a:rPr lang="en-US" sz="2000">
                <a:solidFill>
                  <a:srgbClr val="000000"/>
                </a:solidFill>
                <a:latin typeface="Arial" charset="0"/>
              </a:rPr>
              <a:t>The </a:t>
            </a:r>
            <a:r>
              <a:rPr lang="en-US" sz="2000" b="1">
                <a:solidFill>
                  <a:srgbClr val="000000"/>
                </a:solidFill>
                <a:latin typeface="Arial" charset="0"/>
              </a:rPr>
              <a:t>emitter – base (E- B) junction</a:t>
            </a:r>
            <a:r>
              <a:rPr lang="en-US" sz="2000">
                <a:solidFill>
                  <a:srgbClr val="000000"/>
                </a:solidFill>
                <a:latin typeface="Arial" charset="0"/>
              </a:rPr>
              <a:t> is </a:t>
            </a:r>
            <a:r>
              <a:rPr lang="en-US" sz="2000" u="sng">
                <a:solidFill>
                  <a:srgbClr val="990033"/>
                </a:solidFill>
                <a:latin typeface="Arial" charset="0"/>
              </a:rPr>
              <a:t>forward biased</a:t>
            </a:r>
            <a:r>
              <a:rPr lang="en-US" sz="2000">
                <a:solidFill>
                  <a:srgbClr val="000000"/>
                </a:solidFill>
                <a:latin typeface="Arial" charset="0"/>
              </a:rPr>
              <a:t> and the </a:t>
            </a:r>
            <a:r>
              <a:rPr lang="en-US" sz="2000" b="1">
                <a:solidFill>
                  <a:srgbClr val="000000"/>
                </a:solidFill>
                <a:latin typeface="Arial" charset="0"/>
              </a:rPr>
              <a:t>base-collector (B- C) junction</a:t>
            </a:r>
            <a:r>
              <a:rPr lang="en-US" sz="2000">
                <a:solidFill>
                  <a:srgbClr val="000000"/>
                </a:solidFill>
                <a:latin typeface="Arial" charset="0"/>
              </a:rPr>
              <a:t> is </a:t>
            </a:r>
            <a:r>
              <a:rPr lang="en-US" sz="2000" u="sng">
                <a:solidFill>
                  <a:srgbClr val="990033"/>
                </a:solidFill>
                <a:latin typeface="Arial" charset="0"/>
              </a:rPr>
              <a:t>reverse-biased</a:t>
            </a:r>
            <a:r>
              <a:rPr lang="en-US" sz="2000">
                <a:solidFill>
                  <a:srgbClr val="000000"/>
                </a:solidFill>
                <a:latin typeface="Arial" charset="0"/>
              </a:rPr>
              <a:t>,.</a:t>
            </a:r>
            <a:r>
              <a:rPr lang="en-US" sz="1600">
                <a:solidFill>
                  <a:srgbClr val="000000"/>
                </a:solidFill>
                <a:latin typeface="Arial" charset="0"/>
              </a:rPr>
              <a:t>             </a:t>
            </a:r>
          </a:p>
        </p:txBody>
      </p:sp>
      <p:sp>
        <p:nvSpPr>
          <p:cNvPr id="14345" name="Text Box 66"/>
          <p:cNvSpPr txBox="1">
            <a:spLocks noChangeArrowheads="1"/>
          </p:cNvSpPr>
          <p:nvPr/>
        </p:nvSpPr>
        <p:spPr bwMode="auto">
          <a:xfrm>
            <a:off x="533400" y="3276600"/>
            <a:ext cx="4800600" cy="457200"/>
          </a:xfrm>
          <a:prstGeom prst="rect">
            <a:avLst/>
          </a:prstGeom>
          <a:solidFill>
            <a:schemeClr val="accent6">
              <a:lumMod val="20000"/>
              <a:lumOff val="80000"/>
            </a:schemeClr>
          </a:solidFill>
          <a:ln>
            <a:noFill/>
          </a:ln>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defRPr/>
            </a:pPr>
            <a:r>
              <a:rPr lang="en-US" sz="2400" b="1" dirty="0">
                <a:solidFill>
                  <a:srgbClr val="000000"/>
                </a:solidFill>
              </a:rPr>
              <a:t>I</a:t>
            </a:r>
            <a:r>
              <a:rPr lang="en-US" sz="2400" b="1" baseline="-25000" dirty="0">
                <a:solidFill>
                  <a:srgbClr val="000000"/>
                </a:solidFill>
              </a:rPr>
              <a:t>E</a:t>
            </a:r>
            <a:r>
              <a:rPr lang="en-US" sz="2400" b="1" dirty="0">
                <a:solidFill>
                  <a:srgbClr val="000000"/>
                </a:solidFill>
              </a:rPr>
              <a:t> = I</a:t>
            </a:r>
            <a:r>
              <a:rPr lang="en-US" sz="2400" b="1" baseline="-25000" dirty="0">
                <a:solidFill>
                  <a:srgbClr val="000000"/>
                </a:solidFill>
              </a:rPr>
              <a:t>S</a:t>
            </a:r>
            <a:r>
              <a:rPr lang="en-US" sz="2400" b="1" dirty="0">
                <a:solidFill>
                  <a:srgbClr val="000000"/>
                </a:solidFill>
              </a:rPr>
              <a:t> [ e </a:t>
            </a:r>
            <a:r>
              <a:rPr lang="en-US" sz="2400" b="1" baseline="30000" dirty="0">
                <a:solidFill>
                  <a:srgbClr val="000000"/>
                </a:solidFill>
              </a:rPr>
              <a:t>V</a:t>
            </a:r>
            <a:r>
              <a:rPr lang="en-US" sz="2400" b="1" baseline="30000" dirty="0">
                <a:solidFill>
                  <a:srgbClr val="FF0000"/>
                </a:solidFill>
              </a:rPr>
              <a:t>EB </a:t>
            </a:r>
            <a:r>
              <a:rPr lang="en-US" sz="2400" b="1" baseline="30000" dirty="0">
                <a:solidFill>
                  <a:srgbClr val="000000"/>
                </a:solidFill>
              </a:rPr>
              <a:t>/ VT</a:t>
            </a:r>
            <a:r>
              <a:rPr lang="en-US" sz="2400" b="1" dirty="0">
                <a:solidFill>
                  <a:srgbClr val="000000"/>
                </a:solidFill>
              </a:rPr>
              <a:t> -1 ] = I</a:t>
            </a:r>
            <a:r>
              <a:rPr lang="en-US" sz="2400" b="1" baseline="-25000" dirty="0">
                <a:solidFill>
                  <a:srgbClr val="000000"/>
                </a:solidFill>
              </a:rPr>
              <a:t>S</a:t>
            </a:r>
            <a:r>
              <a:rPr lang="en-US" sz="2400" b="1" dirty="0">
                <a:solidFill>
                  <a:srgbClr val="000000"/>
                </a:solidFill>
              </a:rPr>
              <a:t> e </a:t>
            </a:r>
            <a:r>
              <a:rPr lang="en-US" sz="2400" b="1" baseline="30000" dirty="0">
                <a:solidFill>
                  <a:srgbClr val="000000"/>
                </a:solidFill>
              </a:rPr>
              <a:t>V</a:t>
            </a:r>
            <a:r>
              <a:rPr lang="en-US" sz="2400" b="1" baseline="30000" dirty="0">
                <a:solidFill>
                  <a:srgbClr val="FF0000"/>
                </a:solidFill>
              </a:rPr>
              <a:t>EB</a:t>
            </a:r>
            <a:r>
              <a:rPr lang="en-US" sz="2400" b="1" baseline="30000" dirty="0">
                <a:solidFill>
                  <a:srgbClr val="000000"/>
                </a:solidFill>
              </a:rPr>
              <a:t> / VT</a:t>
            </a:r>
            <a:r>
              <a:rPr lang="en-US" sz="2400" b="1" dirty="0">
                <a:solidFill>
                  <a:srgbClr val="000000"/>
                </a:solidFill>
              </a:rPr>
              <a:t> </a:t>
            </a:r>
          </a:p>
        </p:txBody>
      </p:sp>
      <p:sp>
        <p:nvSpPr>
          <p:cNvPr id="17418" name="Text Box 67"/>
          <p:cNvSpPr txBox="1">
            <a:spLocks noChangeArrowheads="1"/>
          </p:cNvSpPr>
          <p:nvPr/>
        </p:nvSpPr>
        <p:spPr bwMode="auto">
          <a:xfrm>
            <a:off x="838200" y="3962400"/>
            <a:ext cx="365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50000"/>
              </a:spcBef>
              <a:spcAft>
                <a:spcPct val="0"/>
              </a:spcAft>
            </a:pPr>
            <a:r>
              <a:rPr lang="en-US" b="1">
                <a:solidFill>
                  <a:srgbClr val="000000"/>
                </a:solidFill>
                <a:latin typeface="Arial" charset="0"/>
              </a:rPr>
              <a:t>**Notice that it is V</a:t>
            </a:r>
            <a:r>
              <a:rPr lang="en-US" b="1" baseline="-25000">
                <a:solidFill>
                  <a:srgbClr val="000000"/>
                </a:solidFill>
                <a:latin typeface="Arial" charset="0"/>
              </a:rPr>
              <a:t>EB</a:t>
            </a:r>
          </a:p>
        </p:txBody>
      </p:sp>
      <p:sp>
        <p:nvSpPr>
          <p:cNvPr id="17419" name="Line 68"/>
          <p:cNvSpPr>
            <a:spLocks noChangeShapeType="1"/>
          </p:cNvSpPr>
          <p:nvPr/>
        </p:nvSpPr>
        <p:spPr bwMode="auto">
          <a:xfrm flipH="1" flipV="1">
            <a:off x="6400800" y="1600200"/>
            <a:ext cx="5334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sp>
        <p:nvSpPr>
          <p:cNvPr id="17420" name="Line 69"/>
          <p:cNvSpPr>
            <a:spLocks noChangeShapeType="1"/>
          </p:cNvSpPr>
          <p:nvPr/>
        </p:nvSpPr>
        <p:spPr bwMode="auto">
          <a:xfrm flipV="1">
            <a:off x="6400800" y="838200"/>
            <a:ext cx="5334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sp>
        <p:nvSpPr>
          <p:cNvPr id="17421" name="Line 70"/>
          <p:cNvSpPr>
            <a:spLocks noChangeShapeType="1"/>
          </p:cNvSpPr>
          <p:nvPr/>
        </p:nvSpPr>
        <p:spPr bwMode="auto">
          <a:xfrm flipH="1">
            <a:off x="5181600" y="1295400"/>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sp>
        <p:nvSpPr>
          <p:cNvPr id="17422" name="Text Box 71"/>
          <p:cNvSpPr txBox="1">
            <a:spLocks noChangeArrowheads="1"/>
          </p:cNvSpPr>
          <p:nvPr/>
        </p:nvSpPr>
        <p:spPr bwMode="auto">
          <a:xfrm>
            <a:off x="7010400" y="1905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50000"/>
              </a:spcBef>
              <a:spcAft>
                <a:spcPct val="0"/>
              </a:spcAft>
            </a:pPr>
            <a:r>
              <a:rPr lang="en-US" b="1">
                <a:solidFill>
                  <a:srgbClr val="000000"/>
                </a:solidFill>
                <a:latin typeface="Arial" charset="0"/>
              </a:rPr>
              <a:t>I</a:t>
            </a:r>
            <a:r>
              <a:rPr lang="en-US" b="1" baseline="-25000">
                <a:solidFill>
                  <a:srgbClr val="000000"/>
                </a:solidFill>
                <a:latin typeface="Arial" charset="0"/>
              </a:rPr>
              <a:t>E</a:t>
            </a:r>
          </a:p>
        </p:txBody>
      </p:sp>
      <p:sp>
        <p:nvSpPr>
          <p:cNvPr id="17423" name="Text Box 72"/>
          <p:cNvSpPr txBox="1">
            <a:spLocks noChangeArrowheads="1"/>
          </p:cNvSpPr>
          <p:nvPr/>
        </p:nvSpPr>
        <p:spPr bwMode="auto">
          <a:xfrm>
            <a:off x="6705600" y="1066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50000"/>
              </a:spcBef>
              <a:spcAft>
                <a:spcPct val="0"/>
              </a:spcAft>
            </a:pPr>
            <a:r>
              <a:rPr lang="en-US" b="1">
                <a:solidFill>
                  <a:srgbClr val="000000"/>
                </a:solidFill>
                <a:latin typeface="Arial" charset="0"/>
              </a:rPr>
              <a:t>I</a:t>
            </a:r>
            <a:r>
              <a:rPr lang="en-US" b="1" baseline="-25000">
                <a:solidFill>
                  <a:srgbClr val="000000"/>
                </a:solidFill>
                <a:latin typeface="Arial" charset="0"/>
              </a:rPr>
              <a:t>C</a:t>
            </a:r>
          </a:p>
        </p:txBody>
      </p:sp>
      <p:sp>
        <p:nvSpPr>
          <p:cNvPr id="17424" name="Text Box 73"/>
          <p:cNvSpPr txBox="1">
            <a:spLocks noChangeArrowheads="1"/>
          </p:cNvSpPr>
          <p:nvPr/>
        </p:nvSpPr>
        <p:spPr bwMode="auto">
          <a:xfrm>
            <a:off x="5486400" y="914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fontAlgn="base" hangingPunct="1">
              <a:spcBef>
                <a:spcPct val="50000"/>
              </a:spcBef>
              <a:spcAft>
                <a:spcPct val="0"/>
              </a:spcAft>
            </a:pPr>
            <a:r>
              <a:rPr lang="en-US" b="1">
                <a:solidFill>
                  <a:srgbClr val="000000"/>
                </a:solidFill>
                <a:latin typeface="Arial" charset="0"/>
              </a:rPr>
              <a:t>I</a:t>
            </a:r>
            <a:r>
              <a:rPr lang="en-US" b="1" baseline="-25000">
                <a:solidFill>
                  <a:srgbClr val="000000"/>
                </a:solidFill>
                <a:latin typeface="Arial" charset="0"/>
              </a:rPr>
              <a:t>B</a:t>
            </a:r>
          </a:p>
        </p:txBody>
      </p:sp>
      <p:sp>
        <p:nvSpPr>
          <p:cNvPr id="14353" name="Text Box 74"/>
          <p:cNvSpPr txBox="1">
            <a:spLocks noChangeArrowheads="1"/>
          </p:cNvSpPr>
          <p:nvPr/>
        </p:nvSpPr>
        <p:spPr bwMode="auto">
          <a:xfrm>
            <a:off x="685800" y="4495800"/>
            <a:ext cx="3810000" cy="457200"/>
          </a:xfrm>
          <a:prstGeom prst="rect">
            <a:avLst/>
          </a:prstGeom>
          <a:solidFill>
            <a:schemeClr val="accent6">
              <a:lumMod val="20000"/>
              <a:lumOff val="80000"/>
            </a:schemeClr>
          </a:solidFill>
          <a:ln>
            <a:noFill/>
          </a:ln>
          <a:effec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defRPr/>
            </a:pPr>
            <a:r>
              <a:rPr lang="en-US" sz="2400" b="1" i="1">
                <a:solidFill>
                  <a:srgbClr val="000000"/>
                </a:solidFill>
              </a:rPr>
              <a:t>Based on KCL: </a:t>
            </a:r>
            <a:r>
              <a:rPr lang="en-US" sz="2400" b="1">
                <a:solidFill>
                  <a:srgbClr val="000000"/>
                </a:solidFill>
              </a:rPr>
              <a:t>I</a:t>
            </a:r>
            <a:r>
              <a:rPr lang="en-US" sz="2400" b="1" baseline="-25000">
                <a:solidFill>
                  <a:srgbClr val="000000"/>
                </a:solidFill>
              </a:rPr>
              <a:t>E</a:t>
            </a:r>
            <a:r>
              <a:rPr lang="en-US" sz="2400" b="1">
                <a:solidFill>
                  <a:srgbClr val="000000"/>
                </a:solidFill>
              </a:rPr>
              <a:t> = I</a:t>
            </a:r>
            <a:r>
              <a:rPr lang="en-US" sz="2400" b="1" baseline="-25000">
                <a:solidFill>
                  <a:srgbClr val="000000"/>
                </a:solidFill>
              </a:rPr>
              <a:t>C </a:t>
            </a:r>
            <a:r>
              <a:rPr lang="en-US" sz="2400" b="1">
                <a:solidFill>
                  <a:srgbClr val="000000"/>
                </a:solidFill>
              </a:rPr>
              <a:t>+ I</a:t>
            </a:r>
            <a:r>
              <a:rPr lang="en-US" sz="2400" b="1" baseline="-25000">
                <a:solidFill>
                  <a:srgbClr val="000000"/>
                </a:solidFill>
              </a:rPr>
              <a:t>B</a:t>
            </a:r>
            <a:endParaRPr lang="en-US" sz="2400" b="1">
              <a:solidFill>
                <a:srgbClr val="000000"/>
              </a:solidFill>
            </a:endParaRPr>
          </a:p>
        </p:txBody>
      </p:sp>
      <p:graphicFrame>
        <p:nvGraphicFramePr>
          <p:cNvPr id="17426" name="Object 76"/>
          <p:cNvGraphicFramePr>
            <a:graphicFrameLocks noChangeAspect="1"/>
          </p:cNvGraphicFramePr>
          <p:nvPr/>
        </p:nvGraphicFramePr>
        <p:xfrm>
          <a:off x="4648200" y="3810000"/>
          <a:ext cx="4495800" cy="2247900"/>
        </p:xfrm>
        <a:graphic>
          <a:graphicData uri="http://schemas.openxmlformats.org/presentationml/2006/ole">
            <mc:AlternateContent xmlns:mc="http://schemas.openxmlformats.org/markup-compatibility/2006">
              <mc:Choice xmlns:v="urn:schemas-microsoft-com:vml" Requires="v">
                <p:oleObj spid="_x0000_s10247" name="Bitmap Image" r:id="rId3" imgW="3543795" imgH="1771429" progId="Paint.Picture">
                  <p:embed/>
                </p:oleObj>
              </mc:Choice>
              <mc:Fallback>
                <p:oleObj name="Bitmap Image" r:id="rId3" imgW="3543795" imgH="1771429" progId="Paint.Picture">
                  <p:embed/>
                  <p:pic>
                    <p:nvPicPr>
                      <p:cNvPr id="17426" name="Object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810000"/>
                        <a:ext cx="44958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7" name="Line 77"/>
          <p:cNvSpPr>
            <a:spLocks noChangeShapeType="1"/>
          </p:cNvSpPr>
          <p:nvPr/>
        </p:nvSpPr>
        <p:spPr bwMode="auto">
          <a:xfrm>
            <a:off x="7010400" y="4876800"/>
            <a:ext cx="609600" cy="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cs typeface="Arial" charset="0"/>
            </a:endParaRPr>
          </a:p>
        </p:txBody>
      </p:sp>
      <p:sp>
        <p:nvSpPr>
          <p:cNvPr id="2" name="Date Placeholder 1">
            <a:extLst>
              <a:ext uri="{FF2B5EF4-FFF2-40B4-BE49-F238E27FC236}">
                <a16:creationId xmlns:a16="http://schemas.microsoft.com/office/drawing/2014/main" id="{B694B986-5D82-4854-B832-4C95A76416A7}"/>
              </a:ext>
            </a:extLst>
          </p:cNvPr>
          <p:cNvSpPr>
            <a:spLocks noGrp="1"/>
          </p:cNvSpPr>
          <p:nvPr>
            <p:ph type="dt" sz="half" idx="10"/>
          </p:nvPr>
        </p:nvSpPr>
        <p:spPr/>
        <p:txBody>
          <a:bodyPr/>
          <a:lstStyle/>
          <a:p>
            <a:fld id="{99A36921-ED76-4FEA-B50B-A6BABE050115}" type="datetime1">
              <a:rPr lang="en-US" smtClean="0"/>
              <a:t>10/11/2020</a:t>
            </a:fld>
            <a:endParaRPr lang="en-US"/>
          </a:p>
        </p:txBody>
      </p:sp>
      <p:sp>
        <p:nvSpPr>
          <p:cNvPr id="3" name="Slide Number Placeholder 2">
            <a:extLst>
              <a:ext uri="{FF2B5EF4-FFF2-40B4-BE49-F238E27FC236}">
                <a16:creationId xmlns:a16="http://schemas.microsoft.com/office/drawing/2014/main" id="{82950716-E50A-46F8-8159-535F8ADC06D0}"/>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5282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7640</TotalTime>
  <Words>2028</Words>
  <Application>Microsoft Office PowerPoint</Application>
  <PresentationFormat>On-screen Show (4:3)</PresentationFormat>
  <Paragraphs>250</Paragraphs>
  <Slides>37</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6" baseType="lpstr">
      <vt:lpstr>Arial</vt:lpstr>
      <vt:lpstr>Calibri</vt:lpstr>
      <vt:lpstr>Calibri Light</vt:lpstr>
      <vt:lpstr>Symbol</vt:lpstr>
      <vt:lpstr>Times New Roman</vt:lpstr>
      <vt:lpstr>Wingdings</vt:lpstr>
      <vt:lpstr>Office Theme</vt:lpstr>
      <vt:lpstr>Bitmap Image</vt:lpstr>
      <vt:lpstr>Equation</vt:lpstr>
      <vt:lpstr>PowerPoint Presentation</vt:lpstr>
      <vt:lpstr>Introduction</vt:lpstr>
      <vt:lpstr>Introduction</vt:lpstr>
      <vt:lpstr>Introduction</vt:lpstr>
      <vt:lpstr>Introduction</vt:lpstr>
      <vt:lpstr>Device Structure and Physical Operation</vt:lpstr>
      <vt:lpstr>Device Structure and Physical Operation</vt:lpstr>
      <vt:lpstr>PowerPoint Presentation</vt:lpstr>
      <vt:lpstr>PowerPoint Presentation</vt:lpstr>
      <vt:lpstr>PowerPoint Presentation</vt:lpstr>
      <vt:lpstr>Simplified Structure and Modes of Operation</vt:lpstr>
      <vt:lpstr>PowerPoint Presentation</vt:lpstr>
      <vt:lpstr>Operation of the npn-Transistor in the Active Mode</vt:lpstr>
      <vt:lpstr>The Collector Current</vt:lpstr>
      <vt:lpstr>The Base Current</vt:lpstr>
      <vt:lpstr>The Emitter Current</vt:lpstr>
      <vt:lpstr>BJT regions of operation</vt:lpstr>
      <vt:lpstr>Recapitulation and Equivalent-Circuit Models</vt:lpstr>
      <vt:lpstr>PowerPoint Presentation</vt:lpstr>
      <vt:lpstr>PowerPoint Presentation</vt:lpstr>
      <vt:lpstr>Common–Emitter Characteristics</vt:lpstr>
      <vt:lpstr>PowerPoint Presentation</vt:lpstr>
      <vt:lpstr>Amplification in Transistor</vt:lpstr>
      <vt:lpstr>BJT applications</vt:lpstr>
      <vt:lpstr>BJT applications</vt:lpstr>
      <vt:lpstr>EXAMPLE</vt:lpstr>
      <vt:lpstr>BJT Circuits at DC</vt:lpstr>
      <vt:lpstr>BJT Circuits at DC</vt:lpstr>
      <vt:lpstr>BJT Circuits at DC</vt:lpstr>
      <vt:lpstr>Example 6.5</vt:lpstr>
      <vt:lpstr>Example 6.5 – Sol.</vt:lpstr>
      <vt:lpstr>Example 6.6</vt:lpstr>
      <vt:lpstr>Example 6.6 – Sol.</vt:lpstr>
      <vt:lpstr>Example 6.6 – Sol.</vt:lpstr>
      <vt:lpstr>Example 6.7</vt:lpstr>
      <vt:lpstr>Example 6.8</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05 Bipolar Junction Transistors</dc:title>
  <dc:creator>user</dc:creator>
  <cp:lastModifiedBy>PC</cp:lastModifiedBy>
  <cp:revision>129</cp:revision>
  <dcterms:created xsi:type="dcterms:W3CDTF">2006-08-16T00:00:00Z</dcterms:created>
  <dcterms:modified xsi:type="dcterms:W3CDTF">2020-10-11T10:10:13Z</dcterms:modified>
</cp:coreProperties>
</file>