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Lst>
  <p:notesMasterIdLst>
    <p:notesMasterId r:id="rId74"/>
  </p:notesMasterIdLst>
  <p:sldIdLst>
    <p:sldId id="256" r:id="rId2"/>
    <p:sldId id="363" r:id="rId3"/>
    <p:sldId id="327" r:id="rId4"/>
    <p:sldId id="328" r:id="rId5"/>
    <p:sldId id="356" r:id="rId6"/>
    <p:sldId id="433" r:id="rId7"/>
    <p:sldId id="329" r:id="rId8"/>
    <p:sldId id="330" r:id="rId9"/>
    <p:sldId id="331" r:id="rId10"/>
    <p:sldId id="434" r:id="rId11"/>
    <p:sldId id="332" r:id="rId12"/>
    <p:sldId id="333" r:id="rId13"/>
    <p:sldId id="352" r:id="rId14"/>
    <p:sldId id="334" r:id="rId15"/>
    <p:sldId id="335" r:id="rId16"/>
    <p:sldId id="336" r:id="rId17"/>
    <p:sldId id="337" r:id="rId18"/>
    <p:sldId id="379" r:id="rId19"/>
    <p:sldId id="365" r:id="rId20"/>
    <p:sldId id="340" r:id="rId21"/>
    <p:sldId id="341" r:id="rId22"/>
    <p:sldId id="404" r:id="rId23"/>
    <p:sldId id="405" r:id="rId24"/>
    <p:sldId id="366" r:id="rId25"/>
    <p:sldId id="343" r:id="rId26"/>
    <p:sldId id="344" r:id="rId27"/>
    <p:sldId id="402" r:id="rId28"/>
    <p:sldId id="346" r:id="rId29"/>
    <p:sldId id="407" r:id="rId30"/>
    <p:sldId id="389" r:id="rId31"/>
    <p:sldId id="347" r:id="rId32"/>
    <p:sldId id="348" r:id="rId33"/>
    <p:sldId id="397" r:id="rId34"/>
    <p:sldId id="398" r:id="rId35"/>
    <p:sldId id="367" r:id="rId36"/>
    <p:sldId id="400" r:id="rId37"/>
    <p:sldId id="401" r:id="rId38"/>
    <p:sldId id="349" r:id="rId39"/>
    <p:sldId id="368" r:id="rId40"/>
    <p:sldId id="370" r:id="rId41"/>
    <p:sldId id="408" r:id="rId42"/>
    <p:sldId id="409" r:id="rId43"/>
    <p:sldId id="410" r:id="rId44"/>
    <p:sldId id="411" r:id="rId45"/>
    <p:sldId id="412" r:id="rId46"/>
    <p:sldId id="413" r:id="rId47"/>
    <p:sldId id="414" r:id="rId48"/>
    <p:sldId id="415" r:id="rId49"/>
    <p:sldId id="416" r:id="rId50"/>
    <p:sldId id="417" r:id="rId51"/>
    <p:sldId id="418" r:id="rId52"/>
    <p:sldId id="439" r:id="rId53"/>
    <p:sldId id="440" r:id="rId54"/>
    <p:sldId id="441" r:id="rId55"/>
    <p:sldId id="442"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8" r:id="rId70"/>
    <p:sldId id="435" r:id="rId71"/>
    <p:sldId id="436" r:id="rId72"/>
    <p:sldId id="437" r:id="rId7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75" autoAdjust="0"/>
    <p:restoredTop sz="84720" autoAdjust="0"/>
  </p:normalViewPr>
  <p:slideViewPr>
    <p:cSldViewPr>
      <p:cViewPr varScale="1">
        <p:scale>
          <a:sx n="61" d="100"/>
          <a:sy n="61" d="100"/>
        </p:scale>
        <p:origin x="1662"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8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6A61F7E1-3A02-4A97-A79E-CD88AE04F8EC}" type="datetimeFigureOut">
              <a:rPr lang="en-US"/>
              <a:pPr>
                <a:defRPr/>
              </a:pPr>
              <a:t>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F4E077D-1520-4279-BC8A-C7CF82AC336D}" type="slidenum">
              <a:rPr lang="en-US"/>
              <a:pPr>
                <a:defRPr/>
              </a:pPr>
              <a:t>‹#›</a:t>
            </a:fld>
            <a:endParaRPr lang="en-US"/>
          </a:p>
        </p:txBody>
      </p:sp>
    </p:spTree>
    <p:extLst>
      <p:ext uri="{BB962C8B-B14F-4D97-AF65-F5344CB8AC3E}">
        <p14:creationId xmlns:p14="http://schemas.microsoft.com/office/powerpoint/2010/main" val="39532224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1C87D57-9EF1-43D9-9E99-16E8C2BC966C}" type="slidenum">
              <a:rPr lang="en-US" altLang="fa-IR" smtClean="0">
                <a:latin typeface="Arial" panose="020B0604020202020204" pitchFamily="34" charset="0"/>
              </a:rPr>
              <a:pPr>
                <a:spcBef>
                  <a:spcPct val="0"/>
                </a:spcBef>
              </a:pPr>
              <a:t>2</a:t>
            </a:fld>
            <a:endParaRPr lang="en-US" altLang="fa-IR">
              <a:latin typeface="Arial" panose="020B0604020202020204" pitchFamily="34" charset="0"/>
            </a:endParaRPr>
          </a:p>
        </p:txBody>
      </p:sp>
      <p:sp>
        <p:nvSpPr>
          <p:cNvPr id="71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fa-IR"/>
          </a:p>
        </p:txBody>
      </p:sp>
    </p:spTree>
    <p:extLst>
      <p:ext uri="{BB962C8B-B14F-4D97-AF65-F5344CB8AC3E}">
        <p14:creationId xmlns:p14="http://schemas.microsoft.com/office/powerpoint/2010/main" val="1142270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cs typeface="Arial" panose="020B0604020202020204" pitchFamily="34" charset="0"/>
              </a:rPr>
              <a:t>EE141</a:t>
            </a:r>
          </a:p>
        </p:txBody>
      </p:sp>
      <p:sp>
        <p:nvSpPr>
          <p:cNvPr id="3481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D545103-715A-4D25-BF3A-D14B8B5EDDFA}" type="slidenum">
              <a:rPr lang="en-US" altLang="en-US" smtClean="0">
                <a:latin typeface="Arial" panose="020B0604020202020204" pitchFamily="34" charset="0"/>
              </a:rPr>
              <a:pPr>
                <a:spcBef>
                  <a:spcPct val="0"/>
                </a:spcBef>
              </a:pPr>
              <a:t>11</a:t>
            </a:fld>
            <a:endParaRPr lang="en-US" altLang="en-US">
              <a:latin typeface="Arial" panose="020B0604020202020204" pitchFamily="34" charset="0"/>
            </a:endParaRPr>
          </a:p>
        </p:txBody>
      </p:sp>
      <p:sp>
        <p:nvSpPr>
          <p:cNvPr id="34820" name="Rectangle 2"/>
          <p:cNvSpPr>
            <a:spLocks noGrp="1" noRot="1" noChangeAspect="1" noChangeArrowheads="1" noTextEdit="1"/>
          </p:cNvSpPr>
          <p:nvPr>
            <p:ph type="sldImg"/>
          </p:nvPr>
        </p:nvSpPr>
        <p:spPr bwMode="auto">
          <a:xfrm>
            <a:off x="1111250" y="679450"/>
            <a:ext cx="4629150" cy="3471863"/>
          </a:xfrm>
          <a:solidFill>
            <a:srgbClr val="FFFFFF"/>
          </a:solidFill>
          <a:ln>
            <a:solidFill>
              <a:srgbClr val="000000"/>
            </a:solidFill>
            <a:miter lim="800000"/>
            <a:headEnd/>
            <a:tailEnd/>
          </a:ln>
        </p:spPr>
      </p:sp>
      <p:sp>
        <p:nvSpPr>
          <p:cNvPr id="34821" name="Rectangle 3"/>
          <p:cNvSpPr>
            <a:spLocks noGrp="1" noChangeArrowheads="1"/>
          </p:cNvSpPr>
          <p:nvPr>
            <p:ph type="body" idx="1"/>
          </p:nvPr>
        </p:nvSpPr>
        <p:spPr bwMode="auto">
          <a:xfrm>
            <a:off x="903288" y="4376738"/>
            <a:ext cx="5041900" cy="4075112"/>
          </a:xfrm>
          <a:solidFill>
            <a:srgbClr val="FFFFFF"/>
          </a:solidFill>
          <a:ln>
            <a:solidFill>
              <a:srgbClr val="000000"/>
            </a:solidFill>
            <a:miter lim="800000"/>
            <a:headEnd/>
            <a:tailEnd/>
          </a:ln>
        </p:spPr>
        <p:txBody>
          <a:bodyPr wrap="square" lIns="90296" tIns="45148" rIns="90296" bIns="45148" numCol="1" anchor="t" anchorCtr="0" compatLnSpc="1">
            <a:prstTxWarp prst="textNoShape">
              <a:avLst/>
            </a:prstTxWarp>
          </a:bodyPr>
          <a:lstStyle/>
          <a:p>
            <a:r>
              <a:rPr lang="en-US" altLang="en-US" dirty="0"/>
              <a:t>leakage sources are reverse-biased diode and the sub-threshold leakage of the NMOS pulldown device.</a:t>
            </a:r>
          </a:p>
          <a:p>
            <a:r>
              <a:rPr lang="en-US" altLang="en-US" dirty="0"/>
              <a:t>Charge stored on CL will leak away with time (input in low state during evaluation)</a:t>
            </a:r>
          </a:p>
          <a:p>
            <a:r>
              <a:rPr lang="en-US" altLang="en-US" dirty="0"/>
              <a:t>Requires a minimum clock rate - so not good for low performance products such as watches (or when have conditional clocks)</a:t>
            </a:r>
          </a:p>
          <a:p>
            <a:r>
              <a:rPr lang="en-US" altLang="en-US" dirty="0"/>
              <a:t>PMOS </a:t>
            </a:r>
            <a:r>
              <a:rPr lang="en-US" altLang="en-US" dirty="0" err="1"/>
              <a:t>precharge</a:t>
            </a:r>
            <a:r>
              <a:rPr lang="en-US" altLang="en-US" dirty="0"/>
              <a:t> device also contributes some leakage due to reverse bias diode and subthreshold conduction that, to some extent, offsets the leakage due to the pull down paths.</a:t>
            </a:r>
          </a:p>
        </p:txBody>
      </p:sp>
    </p:spTree>
    <p:extLst>
      <p:ext uri="{BB962C8B-B14F-4D97-AF65-F5344CB8AC3E}">
        <p14:creationId xmlns:p14="http://schemas.microsoft.com/office/powerpoint/2010/main" val="282446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cs typeface="Arial" panose="020B0604020202020204" pitchFamily="34" charset="0"/>
              </a:rPr>
              <a:t>EE141</a:t>
            </a:r>
          </a:p>
        </p:txBody>
      </p:sp>
      <p:sp>
        <p:nvSpPr>
          <p:cNvPr id="3686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F42A66B-47F3-4497-819F-A879CC6F2392}" type="slidenum">
              <a:rPr lang="en-US" altLang="en-US" smtClean="0">
                <a:latin typeface="Arial" panose="020B0604020202020204" pitchFamily="34" charset="0"/>
              </a:rPr>
              <a:pPr>
                <a:spcBef>
                  <a:spcPct val="0"/>
                </a:spcBef>
              </a:pPr>
              <a:t>12</a:t>
            </a:fld>
            <a:endParaRPr lang="en-US" altLang="en-US">
              <a:latin typeface="Arial" panose="020B0604020202020204" pitchFamily="34" charset="0"/>
            </a:endParaRPr>
          </a:p>
        </p:txBody>
      </p:sp>
      <p:sp>
        <p:nvSpPr>
          <p:cNvPr id="36868" name="Rectangle 2"/>
          <p:cNvSpPr>
            <a:spLocks noGrp="1" noRot="1" noChangeAspect="1" noChangeArrowheads="1" noTextEdit="1"/>
          </p:cNvSpPr>
          <p:nvPr>
            <p:ph type="sldImg"/>
          </p:nvPr>
        </p:nvSpPr>
        <p:spPr bwMode="auto">
          <a:xfrm>
            <a:off x="1111250" y="679450"/>
            <a:ext cx="4629150" cy="3471863"/>
          </a:xfrm>
          <a:solidFill>
            <a:srgbClr val="FFFFFF"/>
          </a:solidFill>
          <a:ln>
            <a:solidFill>
              <a:srgbClr val="000000"/>
            </a:solidFill>
            <a:miter lim="800000"/>
            <a:headEnd/>
            <a:tailEnd/>
          </a:ln>
        </p:spPr>
      </p:sp>
      <p:sp>
        <p:nvSpPr>
          <p:cNvPr id="36869" name="Rectangle 3"/>
          <p:cNvSpPr>
            <a:spLocks noGrp="1" noChangeArrowheads="1"/>
          </p:cNvSpPr>
          <p:nvPr>
            <p:ph type="body" idx="1"/>
          </p:nvPr>
        </p:nvSpPr>
        <p:spPr bwMode="auto">
          <a:xfrm>
            <a:off x="903288" y="4376738"/>
            <a:ext cx="5041900" cy="4075112"/>
          </a:xfrm>
          <a:solidFill>
            <a:srgbClr val="FFFFFF"/>
          </a:solidFill>
          <a:ln>
            <a:solidFill>
              <a:srgbClr val="000000"/>
            </a:solidFill>
            <a:miter lim="800000"/>
            <a:headEnd/>
            <a:tailEnd/>
          </a:ln>
        </p:spPr>
        <p:txBody>
          <a:bodyPr wrap="square" lIns="90296" tIns="45148" rIns="90296" bIns="45148" numCol="1" anchor="t" anchorCtr="0" compatLnSpc="1">
            <a:prstTxWarp prst="textNoShape">
              <a:avLst/>
            </a:prstTxWarp>
          </a:bodyPr>
          <a:lstStyle/>
          <a:p>
            <a:r>
              <a:rPr lang="en-US" altLang="en-US"/>
              <a:t>During precharge, Out is VDD and inverter out is GND, so keeper is on </a:t>
            </a:r>
          </a:p>
          <a:p>
            <a:r>
              <a:rPr lang="en-US" altLang="en-US"/>
              <a:t>During evaluation if PDN is off, the keeper compensates for drained charge due to leakage.</a:t>
            </a:r>
          </a:p>
          <a:p>
            <a:r>
              <a:rPr lang="en-US" altLang="en-US"/>
              <a:t>If PDN is on, there is a fight between the PDN and the PUN - circuit is ratioed so PDN wins, eventually</a:t>
            </a:r>
          </a:p>
          <a:p>
            <a:r>
              <a:rPr lang="en-US" altLang="en-US"/>
              <a:t>Note Psc during switching period when PDN and keeper are both on simultaneously</a:t>
            </a:r>
          </a:p>
        </p:txBody>
      </p:sp>
    </p:spTree>
    <p:extLst>
      <p:ext uri="{BB962C8B-B14F-4D97-AF65-F5344CB8AC3E}">
        <p14:creationId xmlns:p14="http://schemas.microsoft.com/office/powerpoint/2010/main" val="3749933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cs typeface="Arial" panose="020B0604020202020204" pitchFamily="34" charset="0"/>
              </a:rPr>
              <a:t>EE141</a:t>
            </a:r>
          </a:p>
        </p:txBody>
      </p:sp>
      <p:sp>
        <p:nvSpPr>
          <p:cNvPr id="3891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C05D4B2-E44E-4F3C-8D8D-DCFCD3C812A0}" type="slidenum">
              <a:rPr lang="en-US" altLang="en-US" smtClean="0">
                <a:latin typeface="Arial" panose="020B0604020202020204" pitchFamily="34" charset="0"/>
              </a:rPr>
              <a:pPr>
                <a:spcBef>
                  <a:spcPct val="0"/>
                </a:spcBef>
              </a:pPr>
              <a:t>13</a:t>
            </a:fld>
            <a:endParaRPr lang="en-US" altLang="en-US">
              <a:latin typeface="Arial" panose="020B0604020202020204" pitchFamily="34" charset="0"/>
            </a:endParaRPr>
          </a:p>
        </p:txBody>
      </p:sp>
      <p:sp>
        <p:nvSpPr>
          <p:cNvPr id="38916" name="Rectangle 2"/>
          <p:cNvSpPr>
            <a:spLocks noGrp="1" noRot="1" noChangeAspect="1" noChangeArrowheads="1" noTextEdit="1"/>
          </p:cNvSpPr>
          <p:nvPr>
            <p:ph type="sldImg"/>
          </p:nvPr>
        </p:nvSpPr>
        <p:spPr bwMode="auto">
          <a:xfrm>
            <a:off x="1111250" y="679450"/>
            <a:ext cx="4629150" cy="3471863"/>
          </a:xfrm>
          <a:solidFill>
            <a:srgbClr val="FFFFFF"/>
          </a:solidFill>
          <a:ln>
            <a:solidFill>
              <a:srgbClr val="000000"/>
            </a:solidFill>
            <a:miter lim="800000"/>
            <a:headEnd/>
            <a:tailEnd/>
          </a:ln>
        </p:spPr>
      </p:sp>
      <p:sp>
        <p:nvSpPr>
          <p:cNvPr id="38917" name="Rectangle 3"/>
          <p:cNvSpPr>
            <a:spLocks noGrp="1" noChangeArrowheads="1"/>
          </p:cNvSpPr>
          <p:nvPr>
            <p:ph type="body" idx="1"/>
          </p:nvPr>
        </p:nvSpPr>
        <p:spPr bwMode="auto">
          <a:xfrm>
            <a:off x="903288" y="4376738"/>
            <a:ext cx="5041900" cy="4075112"/>
          </a:xfrm>
          <a:solidFill>
            <a:srgbClr val="FFFFFF"/>
          </a:solidFill>
          <a:ln>
            <a:solidFill>
              <a:srgbClr val="000000"/>
            </a:solidFill>
            <a:miter lim="800000"/>
            <a:headEnd/>
            <a:tailEnd/>
          </a:ln>
        </p:spPr>
        <p:txBody>
          <a:bodyPr wrap="square" lIns="90296" tIns="45148" rIns="90296" bIns="45148"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904546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cs typeface="Arial" panose="020B0604020202020204" pitchFamily="34" charset="0"/>
              </a:rPr>
              <a:t>EE141</a:t>
            </a:r>
          </a:p>
        </p:txBody>
      </p:sp>
      <p:sp>
        <p:nvSpPr>
          <p:cNvPr id="4096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7062A9C-5F76-4A95-AD2D-61BC7DC2C47D}" type="slidenum">
              <a:rPr lang="en-US" altLang="en-US" smtClean="0">
                <a:latin typeface="Arial" panose="020B0604020202020204" pitchFamily="34" charset="0"/>
              </a:rPr>
              <a:pPr>
                <a:spcBef>
                  <a:spcPct val="0"/>
                </a:spcBef>
              </a:pPr>
              <a:t>14</a:t>
            </a:fld>
            <a:endParaRPr lang="en-US" altLang="en-US">
              <a:latin typeface="Arial" panose="020B0604020202020204" pitchFamily="34" charset="0"/>
            </a:endParaRPr>
          </a:p>
        </p:txBody>
      </p:sp>
      <p:sp>
        <p:nvSpPr>
          <p:cNvPr id="40964" name="Rectangle 2"/>
          <p:cNvSpPr>
            <a:spLocks noGrp="1" noRot="1" noChangeAspect="1" noChangeArrowheads="1" noTextEdit="1"/>
          </p:cNvSpPr>
          <p:nvPr>
            <p:ph type="sldImg"/>
          </p:nvPr>
        </p:nvSpPr>
        <p:spPr bwMode="auto">
          <a:xfrm>
            <a:off x="1111250" y="679450"/>
            <a:ext cx="4629150" cy="3471863"/>
          </a:xfrm>
          <a:solidFill>
            <a:srgbClr val="FFFFFF"/>
          </a:solidFill>
          <a:ln>
            <a:solidFill>
              <a:srgbClr val="000000"/>
            </a:solidFill>
            <a:miter lim="800000"/>
            <a:headEnd/>
            <a:tailEnd/>
          </a:ln>
        </p:spPr>
      </p:sp>
      <p:sp>
        <p:nvSpPr>
          <p:cNvPr id="40965" name="Rectangle 3"/>
          <p:cNvSpPr>
            <a:spLocks noGrp="1" noChangeArrowheads="1"/>
          </p:cNvSpPr>
          <p:nvPr>
            <p:ph type="body" idx="1"/>
          </p:nvPr>
        </p:nvSpPr>
        <p:spPr bwMode="auto">
          <a:xfrm>
            <a:off x="903288" y="4376738"/>
            <a:ext cx="5041900" cy="4075112"/>
          </a:xfrm>
          <a:solidFill>
            <a:srgbClr val="FFFFFF"/>
          </a:solidFill>
          <a:ln>
            <a:solidFill>
              <a:srgbClr val="000000"/>
            </a:solidFill>
            <a:miter lim="800000"/>
            <a:headEnd/>
            <a:tailEnd/>
          </a:ln>
        </p:spPr>
        <p:txBody>
          <a:bodyPr wrap="square" lIns="90296" tIns="45148" rIns="90296" bIns="45148" numCol="1" anchor="t" anchorCtr="0" compatLnSpc="1">
            <a:prstTxWarp prst="textNoShape">
              <a:avLst/>
            </a:prstTxWarp>
          </a:bodyPr>
          <a:lstStyle/>
          <a:p>
            <a:r>
              <a:rPr lang="en-US" altLang="en-US"/>
              <a:t>CA initially discharged and CL fully charged.</a:t>
            </a:r>
          </a:p>
        </p:txBody>
      </p:sp>
    </p:spTree>
    <p:extLst>
      <p:ext uri="{BB962C8B-B14F-4D97-AF65-F5344CB8AC3E}">
        <p14:creationId xmlns:p14="http://schemas.microsoft.com/office/powerpoint/2010/main" val="3432181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cs typeface="Arial" panose="020B0604020202020204" pitchFamily="34" charset="0"/>
              </a:rPr>
              <a:t>EE141</a:t>
            </a:r>
          </a:p>
        </p:txBody>
      </p:sp>
      <p:sp>
        <p:nvSpPr>
          <p:cNvPr id="4301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9513A46-D002-4B9C-B393-CBB9EA9926F8}" type="slidenum">
              <a:rPr lang="en-US" altLang="en-US" smtClean="0">
                <a:latin typeface="Arial" panose="020B0604020202020204" pitchFamily="34" charset="0"/>
              </a:rPr>
              <a:pPr>
                <a:spcBef>
                  <a:spcPct val="0"/>
                </a:spcBef>
              </a:pPr>
              <a:t>15</a:t>
            </a:fld>
            <a:endParaRPr lang="en-US" altLang="en-US">
              <a:latin typeface="Arial" panose="020B0604020202020204" pitchFamily="34" charset="0"/>
            </a:endParaRPr>
          </a:p>
        </p:txBody>
      </p:sp>
      <p:sp>
        <p:nvSpPr>
          <p:cNvPr id="43012" name="Rectangle 2"/>
          <p:cNvSpPr>
            <a:spLocks noGrp="1" noRot="1" noChangeAspect="1" noChangeArrowheads="1" noTextEdit="1"/>
          </p:cNvSpPr>
          <p:nvPr>
            <p:ph type="sldImg"/>
          </p:nvPr>
        </p:nvSpPr>
        <p:spPr bwMode="auto">
          <a:xfrm>
            <a:off x="1111250" y="679450"/>
            <a:ext cx="4629150" cy="3471863"/>
          </a:xfrm>
          <a:solidFill>
            <a:srgbClr val="FFFFFF"/>
          </a:solidFill>
          <a:ln>
            <a:solidFill>
              <a:srgbClr val="000000"/>
            </a:solidFill>
            <a:miter lim="800000"/>
            <a:headEnd/>
            <a:tailEnd/>
          </a:ln>
        </p:spPr>
      </p:sp>
      <p:sp>
        <p:nvSpPr>
          <p:cNvPr id="43013" name="Rectangle 3"/>
          <p:cNvSpPr>
            <a:spLocks noGrp="1" noChangeArrowheads="1"/>
          </p:cNvSpPr>
          <p:nvPr>
            <p:ph type="body" idx="1"/>
          </p:nvPr>
        </p:nvSpPr>
        <p:spPr bwMode="auto">
          <a:xfrm>
            <a:off x="903288" y="4376738"/>
            <a:ext cx="5041900" cy="4075112"/>
          </a:xfrm>
          <a:solidFill>
            <a:srgbClr val="FFFFFF"/>
          </a:solidFill>
          <a:ln>
            <a:solidFill>
              <a:srgbClr val="000000"/>
            </a:solidFill>
            <a:miter lim="800000"/>
            <a:headEnd/>
            <a:tailEnd/>
          </a:ln>
        </p:spPr>
        <p:txBody>
          <a:bodyPr wrap="square" lIns="90296" tIns="45148" rIns="90296" bIns="45148" numCol="1" anchor="t" anchorCtr="0" compatLnSpc="1">
            <a:prstTxWarp prst="textNoShape">
              <a:avLst/>
            </a:prstTxWarp>
          </a:bodyPr>
          <a:lstStyle/>
          <a:p>
            <a:r>
              <a:rPr lang="en-US" altLang="en-US" dirty="0"/>
              <a:t>Out = A </a:t>
            </a:r>
            <a:r>
              <a:rPr lang="en-US" altLang="en-US" dirty="0" err="1"/>
              <a:t>xor</a:t>
            </a:r>
            <a:r>
              <a:rPr lang="en-US" altLang="en-US" dirty="0"/>
              <a:t> B </a:t>
            </a:r>
            <a:r>
              <a:rPr lang="en-US" altLang="en-US" dirty="0" err="1"/>
              <a:t>xor</a:t>
            </a:r>
            <a:r>
              <a:rPr lang="en-US" altLang="en-US" dirty="0"/>
              <a:t> C . What is the worst case change in voltage on node Out - assume all inputs are low during </a:t>
            </a:r>
            <a:r>
              <a:rPr lang="en-US" altLang="en-US" dirty="0" err="1"/>
              <a:t>precharge</a:t>
            </a:r>
            <a:r>
              <a:rPr lang="en-US" altLang="en-US" dirty="0"/>
              <a:t> and all internal capacitances are initially 0V</a:t>
            </a:r>
          </a:p>
          <a:p>
            <a:r>
              <a:rPr lang="en-US" altLang="en-US" dirty="0"/>
              <a:t>Worst case is obtained by exposing the maximum amount of internal capacitance to the output node during evaluation.  This happens when !A B C  or  A !B C.  30/(30+50) * 2.5 V = 0.94 V so the output drops to 2.5 - 0.94 = 1.56 V</a:t>
            </a:r>
          </a:p>
        </p:txBody>
      </p:sp>
    </p:spTree>
    <p:extLst>
      <p:ext uri="{BB962C8B-B14F-4D97-AF65-F5344CB8AC3E}">
        <p14:creationId xmlns:p14="http://schemas.microsoft.com/office/powerpoint/2010/main" val="192240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cs typeface="Arial" panose="020B0604020202020204" pitchFamily="34" charset="0"/>
              </a:rPr>
              <a:t>EE141</a:t>
            </a:r>
          </a:p>
        </p:txBody>
      </p:sp>
      <p:sp>
        <p:nvSpPr>
          <p:cNvPr id="4505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2CE980D-DDA5-4ED4-93EB-46791904B242}" type="slidenum">
              <a:rPr lang="en-US" altLang="en-US" smtClean="0">
                <a:latin typeface="Arial" panose="020B0604020202020204" pitchFamily="34" charset="0"/>
              </a:rPr>
              <a:pPr>
                <a:spcBef>
                  <a:spcPct val="0"/>
                </a:spcBef>
              </a:pPr>
              <a:t>16</a:t>
            </a:fld>
            <a:endParaRPr lang="en-US" altLang="en-US">
              <a:latin typeface="Arial" panose="020B0604020202020204" pitchFamily="34" charset="0"/>
            </a:endParaRPr>
          </a:p>
        </p:txBody>
      </p:sp>
      <p:sp>
        <p:nvSpPr>
          <p:cNvPr id="4506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a-IR" altLang="en-US"/>
          </a:p>
        </p:txBody>
      </p:sp>
    </p:spTree>
    <p:extLst>
      <p:ext uri="{BB962C8B-B14F-4D97-AF65-F5344CB8AC3E}">
        <p14:creationId xmlns:p14="http://schemas.microsoft.com/office/powerpoint/2010/main" val="4177402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cs typeface="Arial" panose="020B0604020202020204" pitchFamily="34" charset="0"/>
              </a:rPr>
              <a:t>EE141</a:t>
            </a:r>
          </a:p>
        </p:txBody>
      </p:sp>
      <p:sp>
        <p:nvSpPr>
          <p:cNvPr id="4710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D1093C1-A5E0-489B-9AC3-D85FFA302D39}" type="slidenum">
              <a:rPr lang="en-US" altLang="en-US" smtClean="0">
                <a:latin typeface="Arial" panose="020B0604020202020204" pitchFamily="34" charset="0"/>
              </a:rPr>
              <a:pPr>
                <a:spcBef>
                  <a:spcPct val="0"/>
                </a:spcBef>
              </a:pPr>
              <a:t>17</a:t>
            </a:fld>
            <a:endParaRPr lang="en-US" altLang="en-US">
              <a:latin typeface="Arial" panose="020B0604020202020204" pitchFamily="34" charset="0"/>
            </a:endParaRPr>
          </a:p>
        </p:txBody>
      </p:sp>
      <p:sp>
        <p:nvSpPr>
          <p:cNvPr id="4710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a-IR" altLang="en-US"/>
          </a:p>
        </p:txBody>
      </p:sp>
    </p:spTree>
    <p:extLst>
      <p:ext uri="{BB962C8B-B14F-4D97-AF65-F5344CB8AC3E}">
        <p14:creationId xmlns:p14="http://schemas.microsoft.com/office/powerpoint/2010/main" val="19771949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F4E077D-1520-4279-BC8A-C7CF82AC336D}" type="slidenum">
              <a:rPr lang="en-US" smtClean="0"/>
              <a:pPr>
                <a:defRPr/>
              </a:pPr>
              <a:t>18</a:t>
            </a:fld>
            <a:endParaRPr lang="en-US"/>
          </a:p>
        </p:txBody>
      </p:sp>
    </p:spTree>
    <p:extLst>
      <p:ext uri="{BB962C8B-B14F-4D97-AF65-F5344CB8AC3E}">
        <p14:creationId xmlns:p14="http://schemas.microsoft.com/office/powerpoint/2010/main" val="1057564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E00E80D-3630-4168-9638-1FA3E7F41EB8}" type="slidenum">
              <a:rPr lang="en-US" altLang="fa-IR" smtClean="0">
                <a:latin typeface="Arial" panose="020B0604020202020204" pitchFamily="34" charset="0"/>
              </a:rPr>
              <a:pPr>
                <a:spcBef>
                  <a:spcPct val="0"/>
                </a:spcBef>
              </a:pPr>
              <a:t>19</a:t>
            </a:fld>
            <a:endParaRPr lang="en-US" altLang="fa-IR">
              <a:latin typeface="Arial" panose="020B0604020202020204" pitchFamily="34" charset="0"/>
            </a:endParaRPr>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fa-IR"/>
          </a:p>
        </p:txBody>
      </p:sp>
    </p:spTree>
    <p:extLst>
      <p:ext uri="{BB962C8B-B14F-4D97-AF65-F5344CB8AC3E}">
        <p14:creationId xmlns:p14="http://schemas.microsoft.com/office/powerpoint/2010/main" val="118502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cs typeface="Arial" panose="020B0604020202020204" pitchFamily="34" charset="0"/>
              </a:rPr>
              <a:t>EE141</a:t>
            </a:r>
          </a:p>
        </p:txBody>
      </p:sp>
      <p:sp>
        <p:nvSpPr>
          <p:cNvPr id="5222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6B18D25-7A09-4CC1-84B9-84A4F3F670CE}" type="slidenum">
              <a:rPr lang="en-US" altLang="en-US" smtClean="0">
                <a:latin typeface="Arial" panose="020B0604020202020204" pitchFamily="34" charset="0"/>
              </a:rPr>
              <a:pPr>
                <a:spcBef>
                  <a:spcPct val="0"/>
                </a:spcBef>
              </a:pPr>
              <a:t>20</a:t>
            </a:fld>
            <a:endParaRPr lang="en-US" altLang="en-US">
              <a:latin typeface="Arial" panose="020B0604020202020204" pitchFamily="34" charset="0"/>
            </a:endParaRPr>
          </a:p>
        </p:txBody>
      </p:sp>
      <p:sp>
        <p:nvSpPr>
          <p:cNvPr id="52228" name="Rectangle 2"/>
          <p:cNvSpPr>
            <a:spLocks noGrp="1" noRot="1" noChangeAspect="1" noChangeArrowheads="1" noTextEdit="1"/>
          </p:cNvSpPr>
          <p:nvPr>
            <p:ph type="sldImg"/>
          </p:nvPr>
        </p:nvSpPr>
        <p:spPr bwMode="auto">
          <a:xfrm>
            <a:off x="1111250" y="679450"/>
            <a:ext cx="4629150" cy="3471863"/>
          </a:xfrm>
          <a:solidFill>
            <a:srgbClr val="FFFFFF"/>
          </a:solidFill>
          <a:ln>
            <a:solidFill>
              <a:srgbClr val="000000"/>
            </a:solidFill>
            <a:miter lim="800000"/>
            <a:headEnd/>
            <a:tailEnd/>
          </a:ln>
        </p:spPr>
      </p:sp>
      <p:sp>
        <p:nvSpPr>
          <p:cNvPr id="52229" name="Rectangle 3"/>
          <p:cNvSpPr>
            <a:spLocks noGrp="1" noChangeArrowheads="1"/>
          </p:cNvSpPr>
          <p:nvPr>
            <p:ph type="body" idx="1"/>
          </p:nvPr>
        </p:nvSpPr>
        <p:spPr bwMode="auto">
          <a:xfrm>
            <a:off x="903288" y="4376738"/>
            <a:ext cx="5041900" cy="4075112"/>
          </a:xfrm>
          <a:solidFill>
            <a:srgbClr val="FFFFFF"/>
          </a:solidFill>
          <a:ln>
            <a:solidFill>
              <a:srgbClr val="000000"/>
            </a:solidFill>
            <a:miter lim="800000"/>
            <a:headEnd/>
            <a:tailEnd/>
          </a:ln>
        </p:spPr>
        <p:txBody>
          <a:bodyPr wrap="square" lIns="90296" tIns="45148" rIns="90296" bIns="45148"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2674621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cs typeface="Arial" panose="020B0604020202020204" pitchFamily="34" charset="0"/>
              </a:rPr>
              <a:t>EE141</a:t>
            </a:r>
          </a:p>
        </p:txBody>
      </p:sp>
      <p:sp>
        <p:nvSpPr>
          <p:cNvPr id="2253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AA4B4F4-65C3-41E9-8A72-416A532B19C5}" type="slidenum">
              <a:rPr lang="en-US" altLang="en-US" smtClean="0">
                <a:latin typeface="Arial" panose="020B0604020202020204" pitchFamily="34" charset="0"/>
              </a:rPr>
              <a:pPr>
                <a:spcBef>
                  <a:spcPct val="0"/>
                </a:spcBef>
              </a:pPr>
              <a:t>3</a:t>
            </a:fld>
            <a:endParaRPr lang="en-US" altLang="en-US">
              <a:latin typeface="Arial" panose="020B0604020202020204" pitchFamily="34" charset="0"/>
            </a:endParaRPr>
          </a:p>
        </p:txBody>
      </p:sp>
      <p:sp>
        <p:nvSpPr>
          <p:cNvPr id="22532" name="Rectangle 2"/>
          <p:cNvSpPr>
            <a:spLocks noGrp="1" noRot="1" noChangeAspect="1" noChangeArrowheads="1" noTextEdit="1"/>
          </p:cNvSpPr>
          <p:nvPr>
            <p:ph type="sldImg"/>
          </p:nvPr>
        </p:nvSpPr>
        <p:spPr bwMode="auto">
          <a:xfrm>
            <a:off x="1111250" y="679450"/>
            <a:ext cx="4629150" cy="3471863"/>
          </a:xfrm>
          <a:solidFill>
            <a:srgbClr val="FFFFFF"/>
          </a:solidFill>
          <a:ln>
            <a:solidFill>
              <a:srgbClr val="000000"/>
            </a:solidFill>
            <a:miter lim="800000"/>
            <a:headEnd/>
            <a:tailEnd/>
          </a:ln>
        </p:spPr>
      </p:sp>
      <p:sp>
        <p:nvSpPr>
          <p:cNvPr id="22533" name="Rectangle 3"/>
          <p:cNvSpPr>
            <a:spLocks noGrp="1" noChangeArrowheads="1"/>
          </p:cNvSpPr>
          <p:nvPr>
            <p:ph type="body" idx="1"/>
          </p:nvPr>
        </p:nvSpPr>
        <p:spPr bwMode="auto">
          <a:xfrm>
            <a:off x="903288" y="4376738"/>
            <a:ext cx="5041900" cy="4075112"/>
          </a:xfrm>
          <a:solidFill>
            <a:srgbClr val="FFFFFF"/>
          </a:solidFill>
          <a:ln>
            <a:solidFill>
              <a:srgbClr val="000000"/>
            </a:solidFill>
            <a:miter lim="800000"/>
            <a:headEnd/>
            <a:tailEnd/>
          </a:ln>
        </p:spPr>
        <p:txBody>
          <a:bodyPr wrap="square" lIns="90296" tIns="45148" rIns="90296" bIns="45148" numCol="1" anchor="t" anchorCtr="0" compatLnSpc="1">
            <a:prstTxWarp prst="textNoShape">
              <a:avLst/>
            </a:prstTxWarp>
          </a:bodyPr>
          <a:lstStyle/>
          <a:p>
            <a:r>
              <a:rPr lang="en-US" altLang="en-US"/>
              <a:t>For class handout</a:t>
            </a:r>
          </a:p>
        </p:txBody>
      </p:sp>
    </p:spTree>
    <p:extLst>
      <p:ext uri="{BB962C8B-B14F-4D97-AF65-F5344CB8AC3E}">
        <p14:creationId xmlns:p14="http://schemas.microsoft.com/office/powerpoint/2010/main" val="16920381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cs typeface="Arial" panose="020B0604020202020204" pitchFamily="34" charset="0"/>
              </a:rPr>
              <a:t>EE141</a:t>
            </a:r>
          </a:p>
        </p:txBody>
      </p:sp>
      <p:sp>
        <p:nvSpPr>
          <p:cNvPr id="5427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57688B4-EC3D-4A35-9802-DBEF11771B0F}" type="slidenum">
              <a:rPr lang="en-US" altLang="en-US" smtClean="0">
                <a:latin typeface="Arial" panose="020B0604020202020204" pitchFamily="34" charset="0"/>
              </a:rPr>
              <a:pPr>
                <a:spcBef>
                  <a:spcPct val="0"/>
                </a:spcBef>
              </a:pPr>
              <a:t>21</a:t>
            </a:fld>
            <a:endParaRPr lang="en-US" altLang="en-US">
              <a:latin typeface="Arial" panose="020B0604020202020204" pitchFamily="34" charset="0"/>
            </a:endParaRPr>
          </a:p>
        </p:txBody>
      </p:sp>
      <p:sp>
        <p:nvSpPr>
          <p:cNvPr id="54276" name="Rectangle 2"/>
          <p:cNvSpPr>
            <a:spLocks noGrp="1" noRot="1" noChangeAspect="1" noChangeArrowheads="1" noTextEdit="1"/>
          </p:cNvSpPr>
          <p:nvPr>
            <p:ph type="sldImg"/>
          </p:nvPr>
        </p:nvSpPr>
        <p:spPr bwMode="auto">
          <a:xfrm>
            <a:off x="1111250" y="679450"/>
            <a:ext cx="4629150" cy="3471863"/>
          </a:xfrm>
          <a:solidFill>
            <a:srgbClr val="FFFFFF"/>
          </a:solidFill>
          <a:ln>
            <a:solidFill>
              <a:srgbClr val="000000"/>
            </a:solidFill>
            <a:miter lim="800000"/>
            <a:headEnd/>
            <a:tailEnd/>
          </a:ln>
        </p:spPr>
      </p:sp>
      <p:sp>
        <p:nvSpPr>
          <p:cNvPr id="54277" name="Rectangle 3"/>
          <p:cNvSpPr>
            <a:spLocks noGrp="1" noChangeArrowheads="1"/>
          </p:cNvSpPr>
          <p:nvPr>
            <p:ph type="body" idx="1"/>
          </p:nvPr>
        </p:nvSpPr>
        <p:spPr bwMode="auto">
          <a:xfrm>
            <a:off x="903288" y="4376738"/>
            <a:ext cx="5041900" cy="4075112"/>
          </a:xfrm>
          <a:solidFill>
            <a:srgbClr val="FFFFFF"/>
          </a:solidFill>
          <a:ln>
            <a:solidFill>
              <a:srgbClr val="000000"/>
            </a:solidFill>
            <a:miter lim="800000"/>
            <a:headEnd/>
            <a:tailEnd/>
          </a:ln>
        </p:spPr>
        <p:txBody>
          <a:bodyPr wrap="square" lIns="90296" tIns="45148" rIns="90296" bIns="45148" numCol="1" anchor="t" anchorCtr="0" compatLnSpc="1">
            <a:prstTxWarp prst="textNoShape">
              <a:avLst/>
            </a:prstTxWarp>
          </a:bodyPr>
          <a:lstStyle/>
          <a:p>
            <a:endParaRPr lang="fa-IR" altLang="en-US"/>
          </a:p>
        </p:txBody>
      </p:sp>
    </p:spTree>
    <p:extLst>
      <p:ext uri="{BB962C8B-B14F-4D97-AF65-F5344CB8AC3E}">
        <p14:creationId xmlns:p14="http://schemas.microsoft.com/office/powerpoint/2010/main" val="42673896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cs typeface="Arial" panose="020B0604020202020204" pitchFamily="34" charset="0"/>
              </a:rPr>
              <a:t>EE141</a:t>
            </a:r>
          </a:p>
        </p:txBody>
      </p:sp>
      <p:sp>
        <p:nvSpPr>
          <p:cNvPr id="5632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421430D-7E67-46F8-88B9-40228738D4D4}" type="slidenum">
              <a:rPr lang="en-US" altLang="en-US" smtClean="0">
                <a:latin typeface="Arial" panose="020B0604020202020204" pitchFamily="34" charset="0"/>
              </a:rPr>
              <a:pPr>
                <a:spcBef>
                  <a:spcPct val="0"/>
                </a:spcBef>
              </a:pPr>
              <a:t>24</a:t>
            </a:fld>
            <a:endParaRPr lang="en-US" altLang="en-US">
              <a:latin typeface="Arial" panose="020B0604020202020204" pitchFamily="34" charset="0"/>
            </a:endParaRPr>
          </a:p>
        </p:txBody>
      </p:sp>
      <p:sp>
        <p:nvSpPr>
          <p:cNvPr id="56324" name="Rectangle 2"/>
          <p:cNvSpPr>
            <a:spLocks noGrp="1" noRot="1" noChangeAspect="1" noChangeArrowheads="1" noTextEdit="1"/>
          </p:cNvSpPr>
          <p:nvPr>
            <p:ph type="sldImg"/>
          </p:nvPr>
        </p:nvSpPr>
        <p:spPr bwMode="auto">
          <a:xfrm>
            <a:off x="1111250" y="679450"/>
            <a:ext cx="4629150" cy="3471863"/>
          </a:xfrm>
          <a:solidFill>
            <a:srgbClr val="FFFFFF"/>
          </a:solidFill>
          <a:ln>
            <a:solidFill>
              <a:srgbClr val="000000"/>
            </a:solidFill>
            <a:miter lim="800000"/>
            <a:headEnd/>
            <a:tailEnd/>
          </a:ln>
        </p:spPr>
      </p:sp>
      <p:sp>
        <p:nvSpPr>
          <p:cNvPr id="56325" name="Rectangle 3"/>
          <p:cNvSpPr>
            <a:spLocks noGrp="1" noChangeArrowheads="1"/>
          </p:cNvSpPr>
          <p:nvPr>
            <p:ph type="body" idx="1"/>
          </p:nvPr>
        </p:nvSpPr>
        <p:spPr bwMode="auto">
          <a:xfrm>
            <a:off x="903288" y="4376738"/>
            <a:ext cx="5041900" cy="4075112"/>
          </a:xfrm>
          <a:solidFill>
            <a:srgbClr val="FFFFFF"/>
          </a:solidFill>
          <a:ln>
            <a:solidFill>
              <a:srgbClr val="000000"/>
            </a:solidFill>
            <a:miter lim="800000"/>
            <a:headEnd/>
            <a:tailEnd/>
          </a:ln>
        </p:spPr>
        <p:txBody>
          <a:bodyPr wrap="square" lIns="90296" tIns="45148" rIns="90296" bIns="45148" numCol="1" anchor="t" anchorCtr="0" compatLnSpc="1">
            <a:prstTxWarp prst="textNoShape">
              <a:avLst/>
            </a:prstTxWarp>
          </a:bodyPr>
          <a:lstStyle/>
          <a:p>
            <a:endParaRPr lang="fa-IR" altLang="en-US"/>
          </a:p>
        </p:txBody>
      </p:sp>
    </p:spTree>
    <p:extLst>
      <p:ext uri="{BB962C8B-B14F-4D97-AF65-F5344CB8AC3E}">
        <p14:creationId xmlns:p14="http://schemas.microsoft.com/office/powerpoint/2010/main" val="4226038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cs typeface="Arial" panose="020B0604020202020204" pitchFamily="34" charset="0"/>
              </a:rPr>
              <a:t>EE141</a:t>
            </a:r>
          </a:p>
        </p:txBody>
      </p:sp>
      <p:sp>
        <p:nvSpPr>
          <p:cNvPr id="5837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72BF663-75E8-439F-A990-9F32CD398079}" type="slidenum">
              <a:rPr lang="en-US" altLang="en-US" smtClean="0">
                <a:latin typeface="Arial" panose="020B0604020202020204" pitchFamily="34" charset="0"/>
              </a:rPr>
              <a:pPr>
                <a:spcBef>
                  <a:spcPct val="0"/>
                </a:spcBef>
              </a:pPr>
              <a:t>25</a:t>
            </a:fld>
            <a:endParaRPr lang="en-US" altLang="en-US">
              <a:latin typeface="Arial" panose="020B0604020202020204" pitchFamily="34" charset="0"/>
            </a:endParaRPr>
          </a:p>
        </p:txBody>
      </p:sp>
      <p:sp>
        <p:nvSpPr>
          <p:cNvPr id="58372" name="Rectangle 2"/>
          <p:cNvSpPr>
            <a:spLocks noGrp="1" noRot="1" noChangeAspect="1" noChangeArrowheads="1" noTextEdit="1"/>
          </p:cNvSpPr>
          <p:nvPr>
            <p:ph type="sldImg"/>
          </p:nvPr>
        </p:nvSpPr>
        <p:spPr bwMode="auto">
          <a:xfrm>
            <a:off x="1111250" y="679450"/>
            <a:ext cx="4629150" cy="3471863"/>
          </a:xfrm>
          <a:solidFill>
            <a:srgbClr val="FFFFFF"/>
          </a:solidFill>
          <a:ln>
            <a:solidFill>
              <a:srgbClr val="000000"/>
            </a:solidFill>
            <a:miter lim="800000"/>
            <a:headEnd/>
            <a:tailEnd/>
          </a:ln>
        </p:spPr>
      </p:sp>
      <p:sp>
        <p:nvSpPr>
          <p:cNvPr id="58373" name="Rectangle 3"/>
          <p:cNvSpPr>
            <a:spLocks noGrp="1" noChangeArrowheads="1"/>
          </p:cNvSpPr>
          <p:nvPr>
            <p:ph type="body" idx="1"/>
          </p:nvPr>
        </p:nvSpPr>
        <p:spPr bwMode="auto">
          <a:xfrm>
            <a:off x="903288" y="4376738"/>
            <a:ext cx="5041900" cy="4075112"/>
          </a:xfrm>
          <a:solidFill>
            <a:srgbClr val="FFFFFF"/>
          </a:solidFill>
          <a:ln>
            <a:solidFill>
              <a:srgbClr val="000000"/>
            </a:solidFill>
            <a:miter lim="800000"/>
            <a:headEnd/>
            <a:tailEnd/>
          </a:ln>
        </p:spPr>
        <p:txBody>
          <a:bodyPr wrap="square" lIns="90296" tIns="45148" rIns="90296" bIns="45148" numCol="1" anchor="t" anchorCtr="0" compatLnSpc="1">
            <a:prstTxWarp prst="textNoShape">
              <a:avLst/>
            </a:prstTxWarp>
          </a:bodyPr>
          <a:lstStyle/>
          <a:p>
            <a:r>
              <a:rPr lang="en-US" altLang="en-US"/>
              <a:t>Out2 should remain at VDD since Out1 transitions to 0 during evaluation.  However, since there is a finite propagation delay for the input to discharge Out1 to GND, the second output also starts to discharge.</a:t>
            </a:r>
          </a:p>
          <a:p>
            <a:r>
              <a:rPr lang="en-US" altLang="en-US"/>
              <a:t>The second dynamic inverter turns off (PDN) when Out1 reaches VTn. Setting all inputs of the second gate to 0 during precharge will fix it.</a:t>
            </a:r>
          </a:p>
          <a:p>
            <a:r>
              <a:rPr lang="en-US" altLang="en-US"/>
              <a:t>Correct operation is guaranteed (ignoring charge redistribution and leakage) as long as the inputs can only make a single 0 -&gt; 1 transition during the evaluation period</a:t>
            </a:r>
          </a:p>
        </p:txBody>
      </p:sp>
    </p:spTree>
    <p:extLst>
      <p:ext uri="{BB962C8B-B14F-4D97-AF65-F5344CB8AC3E}">
        <p14:creationId xmlns:p14="http://schemas.microsoft.com/office/powerpoint/2010/main" val="8956055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cs typeface="Arial" panose="020B0604020202020204" pitchFamily="34" charset="0"/>
              </a:rPr>
              <a:t>EE141</a:t>
            </a:r>
          </a:p>
        </p:txBody>
      </p:sp>
      <p:sp>
        <p:nvSpPr>
          <p:cNvPr id="6041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5C00371-1941-47B0-B838-9EC0808C6965}" type="slidenum">
              <a:rPr lang="en-US" altLang="en-US" smtClean="0">
                <a:latin typeface="Arial" panose="020B0604020202020204" pitchFamily="34" charset="0"/>
              </a:rPr>
              <a:pPr>
                <a:spcBef>
                  <a:spcPct val="0"/>
                </a:spcBef>
              </a:pPr>
              <a:t>26</a:t>
            </a:fld>
            <a:endParaRPr lang="en-US" altLang="en-US">
              <a:latin typeface="Arial" panose="020B0604020202020204" pitchFamily="34" charset="0"/>
            </a:endParaRPr>
          </a:p>
        </p:txBody>
      </p:sp>
      <p:sp>
        <p:nvSpPr>
          <p:cNvPr id="60420" name="Rectangle 2"/>
          <p:cNvSpPr>
            <a:spLocks noGrp="1" noRot="1" noChangeAspect="1" noChangeArrowheads="1" noTextEdit="1"/>
          </p:cNvSpPr>
          <p:nvPr>
            <p:ph type="sldImg"/>
          </p:nvPr>
        </p:nvSpPr>
        <p:spPr bwMode="auto">
          <a:xfrm>
            <a:off x="1111250" y="679450"/>
            <a:ext cx="4629150" cy="3471863"/>
          </a:xfrm>
          <a:solidFill>
            <a:srgbClr val="FFFFFF"/>
          </a:solidFill>
          <a:ln>
            <a:solidFill>
              <a:srgbClr val="000000"/>
            </a:solidFill>
            <a:miter lim="800000"/>
            <a:headEnd/>
            <a:tailEnd/>
          </a:ln>
        </p:spPr>
      </p:sp>
      <p:sp>
        <p:nvSpPr>
          <p:cNvPr id="60421" name="Rectangle 3"/>
          <p:cNvSpPr>
            <a:spLocks noGrp="1" noChangeArrowheads="1"/>
          </p:cNvSpPr>
          <p:nvPr>
            <p:ph type="body" idx="1"/>
          </p:nvPr>
        </p:nvSpPr>
        <p:spPr bwMode="auto">
          <a:xfrm>
            <a:off x="903288" y="4376738"/>
            <a:ext cx="5041900" cy="4075112"/>
          </a:xfrm>
          <a:solidFill>
            <a:srgbClr val="FFFFFF"/>
          </a:solidFill>
          <a:ln>
            <a:solidFill>
              <a:srgbClr val="000000"/>
            </a:solidFill>
            <a:miter lim="800000"/>
            <a:headEnd/>
            <a:tailEnd/>
          </a:ln>
        </p:spPr>
        <p:txBody>
          <a:bodyPr wrap="square" lIns="90296" tIns="45148" rIns="90296" bIns="45148" numCol="1" anchor="t" anchorCtr="0" compatLnSpc="1">
            <a:prstTxWarp prst="textNoShape">
              <a:avLst/>
            </a:prstTxWarp>
          </a:bodyPr>
          <a:lstStyle/>
          <a:p>
            <a:r>
              <a:rPr lang="en-US" altLang="en-US"/>
              <a:t>Ensures all inputs to the Domino gate are set to 0 at the end of the precharge period.  Hence, the only possible transition during evaluation is 0 -&gt; 1</a:t>
            </a:r>
          </a:p>
        </p:txBody>
      </p:sp>
    </p:spTree>
    <p:extLst>
      <p:ext uri="{BB962C8B-B14F-4D97-AF65-F5344CB8AC3E}">
        <p14:creationId xmlns:p14="http://schemas.microsoft.com/office/powerpoint/2010/main" val="10573151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cs typeface="Arial" panose="020B0604020202020204" pitchFamily="34" charset="0"/>
              </a:rPr>
              <a:t>EE141</a:t>
            </a:r>
          </a:p>
        </p:txBody>
      </p:sp>
      <p:sp>
        <p:nvSpPr>
          <p:cNvPr id="6451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C58F4E3-99AD-487F-85D0-01546A0DD603}" type="slidenum">
              <a:rPr lang="en-US" altLang="en-US" smtClean="0">
                <a:latin typeface="Arial" panose="020B0604020202020204" pitchFamily="34" charset="0"/>
              </a:rPr>
              <a:pPr>
                <a:spcBef>
                  <a:spcPct val="0"/>
                </a:spcBef>
              </a:pPr>
              <a:t>28</a:t>
            </a:fld>
            <a:endParaRPr lang="en-US" altLang="en-US">
              <a:latin typeface="Arial" panose="020B0604020202020204" pitchFamily="34" charset="0"/>
            </a:endParaRPr>
          </a:p>
        </p:txBody>
      </p:sp>
      <p:sp>
        <p:nvSpPr>
          <p:cNvPr id="64516" name="Rectangle 2"/>
          <p:cNvSpPr>
            <a:spLocks noGrp="1" noRot="1" noChangeAspect="1" noChangeArrowheads="1" noTextEdit="1"/>
          </p:cNvSpPr>
          <p:nvPr>
            <p:ph type="sldImg"/>
          </p:nvPr>
        </p:nvSpPr>
        <p:spPr bwMode="auto">
          <a:xfrm>
            <a:off x="1111250" y="679450"/>
            <a:ext cx="4629150" cy="3471863"/>
          </a:xfrm>
          <a:solidFill>
            <a:srgbClr val="FFFFFF"/>
          </a:solidFill>
          <a:ln>
            <a:solidFill>
              <a:srgbClr val="000000"/>
            </a:solidFill>
            <a:miter lim="800000"/>
            <a:headEnd/>
            <a:tailEnd/>
          </a:ln>
        </p:spPr>
      </p:sp>
      <p:sp>
        <p:nvSpPr>
          <p:cNvPr id="64517" name="Rectangle 3"/>
          <p:cNvSpPr>
            <a:spLocks noGrp="1" noChangeArrowheads="1"/>
          </p:cNvSpPr>
          <p:nvPr>
            <p:ph type="body" idx="1"/>
          </p:nvPr>
        </p:nvSpPr>
        <p:spPr bwMode="auto">
          <a:xfrm>
            <a:off x="903288" y="4376738"/>
            <a:ext cx="5041900" cy="4075112"/>
          </a:xfrm>
          <a:solidFill>
            <a:srgbClr val="FFFFFF"/>
          </a:solidFill>
          <a:ln>
            <a:solidFill>
              <a:srgbClr val="000000"/>
            </a:solidFill>
            <a:miter lim="800000"/>
            <a:headEnd/>
            <a:tailEnd/>
          </a:ln>
        </p:spPr>
        <p:txBody>
          <a:bodyPr wrap="square" lIns="90296" tIns="45148" rIns="90296" bIns="45148" numCol="1" anchor="t" anchorCtr="0" compatLnSpc="1">
            <a:prstTxWarp prst="textNoShape">
              <a:avLst/>
            </a:prstTxWarp>
          </a:bodyPr>
          <a:lstStyle/>
          <a:p>
            <a:r>
              <a:rPr lang="en-US" altLang="en-US" dirty="0"/>
              <a:t>First 32 bit micro (</a:t>
            </a:r>
            <a:r>
              <a:rPr lang="en-US" altLang="en-US" dirty="0" err="1"/>
              <a:t>BellMAC</a:t>
            </a:r>
            <a:r>
              <a:rPr lang="en-US" altLang="en-US" dirty="0"/>
              <a:t> 32) was designed in Domino logic</a:t>
            </a:r>
          </a:p>
          <a:p>
            <a:r>
              <a:rPr lang="en-US" altLang="en-US" dirty="0"/>
              <a:t>Now a rather rare design style due to non-inverting logic only</a:t>
            </a:r>
          </a:p>
        </p:txBody>
      </p:sp>
    </p:spTree>
    <p:extLst>
      <p:ext uri="{BB962C8B-B14F-4D97-AF65-F5344CB8AC3E}">
        <p14:creationId xmlns:p14="http://schemas.microsoft.com/office/powerpoint/2010/main" val="8916467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cs typeface="Arial" panose="020B0604020202020204" pitchFamily="34" charset="0"/>
              </a:rPr>
              <a:t>EE141</a:t>
            </a:r>
          </a:p>
        </p:txBody>
      </p:sp>
      <p:sp>
        <p:nvSpPr>
          <p:cNvPr id="6451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C58F4E3-99AD-487F-85D0-01546A0DD603}" type="slidenum">
              <a:rPr lang="en-US" altLang="en-US" smtClean="0">
                <a:latin typeface="Arial" panose="020B0604020202020204" pitchFamily="34" charset="0"/>
              </a:rPr>
              <a:pPr>
                <a:spcBef>
                  <a:spcPct val="0"/>
                </a:spcBef>
              </a:pPr>
              <a:t>29</a:t>
            </a:fld>
            <a:endParaRPr lang="en-US" altLang="en-US">
              <a:latin typeface="Arial" panose="020B0604020202020204" pitchFamily="34" charset="0"/>
            </a:endParaRPr>
          </a:p>
        </p:txBody>
      </p:sp>
      <p:sp>
        <p:nvSpPr>
          <p:cNvPr id="64516" name="Rectangle 2"/>
          <p:cNvSpPr>
            <a:spLocks noGrp="1" noRot="1" noChangeAspect="1" noChangeArrowheads="1" noTextEdit="1"/>
          </p:cNvSpPr>
          <p:nvPr>
            <p:ph type="sldImg"/>
          </p:nvPr>
        </p:nvSpPr>
        <p:spPr bwMode="auto">
          <a:xfrm>
            <a:off x="1111250" y="679450"/>
            <a:ext cx="4629150" cy="3471863"/>
          </a:xfrm>
          <a:solidFill>
            <a:srgbClr val="FFFFFF"/>
          </a:solidFill>
          <a:ln>
            <a:solidFill>
              <a:srgbClr val="000000"/>
            </a:solidFill>
            <a:miter lim="800000"/>
            <a:headEnd/>
            <a:tailEnd/>
          </a:ln>
        </p:spPr>
      </p:sp>
      <p:sp>
        <p:nvSpPr>
          <p:cNvPr id="64517" name="Rectangle 3"/>
          <p:cNvSpPr>
            <a:spLocks noGrp="1" noChangeArrowheads="1"/>
          </p:cNvSpPr>
          <p:nvPr>
            <p:ph type="body" idx="1"/>
          </p:nvPr>
        </p:nvSpPr>
        <p:spPr bwMode="auto">
          <a:xfrm>
            <a:off x="903288" y="4376738"/>
            <a:ext cx="5041900" cy="4075112"/>
          </a:xfrm>
          <a:solidFill>
            <a:srgbClr val="FFFFFF"/>
          </a:solidFill>
          <a:ln>
            <a:solidFill>
              <a:srgbClr val="000000"/>
            </a:solidFill>
            <a:miter lim="800000"/>
            <a:headEnd/>
            <a:tailEnd/>
          </a:ln>
        </p:spPr>
        <p:txBody>
          <a:bodyPr wrap="square" lIns="90296" tIns="45148" rIns="90296" bIns="45148"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2771716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cs typeface="Arial" panose="020B0604020202020204" pitchFamily="34" charset="0"/>
              </a:rPr>
              <a:t>EE141</a:t>
            </a:r>
          </a:p>
        </p:txBody>
      </p:sp>
      <p:sp>
        <p:nvSpPr>
          <p:cNvPr id="6656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8285FF6-949C-4596-A985-62AD70B6E79C}" type="slidenum">
              <a:rPr lang="en-US" altLang="en-US" smtClean="0">
                <a:latin typeface="Arial" panose="020B0604020202020204" pitchFamily="34" charset="0"/>
              </a:rPr>
              <a:pPr>
                <a:spcBef>
                  <a:spcPct val="0"/>
                </a:spcBef>
              </a:pPr>
              <a:t>30</a:t>
            </a:fld>
            <a:endParaRPr lang="en-US" altLang="en-US">
              <a:latin typeface="Arial" panose="020B0604020202020204" pitchFamily="34" charset="0"/>
            </a:endParaRPr>
          </a:p>
        </p:txBody>
      </p:sp>
      <p:sp>
        <p:nvSpPr>
          <p:cNvPr id="66564" name="Rectangle 2"/>
          <p:cNvSpPr>
            <a:spLocks noGrp="1" noRot="1" noChangeAspect="1" noChangeArrowheads="1" noTextEdit="1"/>
          </p:cNvSpPr>
          <p:nvPr>
            <p:ph type="sldImg"/>
          </p:nvPr>
        </p:nvSpPr>
        <p:spPr bwMode="auto">
          <a:xfrm>
            <a:off x="1111250" y="679450"/>
            <a:ext cx="4629150" cy="3471863"/>
          </a:xfrm>
          <a:solidFill>
            <a:srgbClr val="FFFFFF"/>
          </a:solidFill>
          <a:ln>
            <a:solidFill>
              <a:srgbClr val="000000"/>
            </a:solidFill>
            <a:miter lim="800000"/>
            <a:headEnd/>
            <a:tailEnd/>
          </a:ln>
        </p:spPr>
      </p:sp>
      <p:sp>
        <p:nvSpPr>
          <p:cNvPr id="66565" name="Rectangle 3"/>
          <p:cNvSpPr>
            <a:spLocks noGrp="1" noChangeArrowheads="1"/>
          </p:cNvSpPr>
          <p:nvPr>
            <p:ph type="body" idx="1"/>
          </p:nvPr>
        </p:nvSpPr>
        <p:spPr bwMode="auto">
          <a:xfrm>
            <a:off x="903288" y="4376738"/>
            <a:ext cx="5041900" cy="4075112"/>
          </a:xfrm>
          <a:solidFill>
            <a:srgbClr val="FFFFFF"/>
          </a:solidFill>
          <a:ln>
            <a:solidFill>
              <a:srgbClr val="000000"/>
            </a:solidFill>
            <a:miter lim="800000"/>
            <a:headEnd/>
            <a:tailEnd/>
          </a:ln>
        </p:spPr>
        <p:txBody>
          <a:bodyPr wrap="square" lIns="90296" tIns="45148" rIns="90296" bIns="45148"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40512200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cs typeface="Arial" panose="020B0604020202020204" pitchFamily="34" charset="0"/>
              </a:rPr>
              <a:t>EE141</a:t>
            </a:r>
          </a:p>
        </p:txBody>
      </p:sp>
      <p:sp>
        <p:nvSpPr>
          <p:cNvPr id="6861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70BFC72-C4AA-41CB-8195-6B7A66B30172}" type="slidenum">
              <a:rPr lang="en-US" altLang="en-US" smtClean="0">
                <a:latin typeface="Arial" panose="020B0604020202020204" pitchFamily="34" charset="0"/>
              </a:rPr>
              <a:pPr>
                <a:spcBef>
                  <a:spcPct val="0"/>
                </a:spcBef>
              </a:pPr>
              <a:t>31</a:t>
            </a:fld>
            <a:endParaRPr lang="en-US" altLang="en-US">
              <a:latin typeface="Arial" panose="020B0604020202020204" pitchFamily="34" charset="0"/>
            </a:endParaRPr>
          </a:p>
        </p:txBody>
      </p:sp>
      <p:sp>
        <p:nvSpPr>
          <p:cNvPr id="6861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a-IR" altLang="en-US" dirty="0"/>
          </a:p>
        </p:txBody>
      </p:sp>
    </p:spTree>
    <p:extLst>
      <p:ext uri="{BB962C8B-B14F-4D97-AF65-F5344CB8AC3E}">
        <p14:creationId xmlns:p14="http://schemas.microsoft.com/office/powerpoint/2010/main" val="37929017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cs typeface="Arial" panose="020B0604020202020204" pitchFamily="34" charset="0"/>
              </a:rPr>
              <a:t>EE141</a:t>
            </a:r>
          </a:p>
        </p:txBody>
      </p:sp>
      <p:sp>
        <p:nvSpPr>
          <p:cNvPr id="7065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664C48A-067C-4424-B618-7D20FC489C03}" type="slidenum">
              <a:rPr lang="en-US" altLang="en-US" smtClean="0">
                <a:latin typeface="Arial" panose="020B0604020202020204" pitchFamily="34" charset="0"/>
              </a:rPr>
              <a:pPr>
                <a:spcBef>
                  <a:spcPct val="0"/>
                </a:spcBef>
              </a:pPr>
              <a:t>32</a:t>
            </a:fld>
            <a:endParaRPr lang="en-US" altLang="en-US">
              <a:latin typeface="Arial" panose="020B0604020202020204" pitchFamily="34" charset="0"/>
            </a:endParaRPr>
          </a:p>
        </p:txBody>
      </p:sp>
      <p:sp>
        <p:nvSpPr>
          <p:cNvPr id="7066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a-IR" altLang="en-US"/>
          </a:p>
        </p:txBody>
      </p:sp>
    </p:spTree>
    <p:extLst>
      <p:ext uri="{BB962C8B-B14F-4D97-AF65-F5344CB8AC3E}">
        <p14:creationId xmlns:p14="http://schemas.microsoft.com/office/powerpoint/2010/main" val="39836415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cs typeface="Arial" panose="020B0604020202020204" pitchFamily="34" charset="0"/>
              </a:rPr>
              <a:t>EE141</a:t>
            </a:r>
          </a:p>
        </p:txBody>
      </p:sp>
      <p:sp>
        <p:nvSpPr>
          <p:cNvPr id="7270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4BD426A-D4C5-48C9-A9AF-EEC39F5DC448}" type="slidenum">
              <a:rPr lang="en-US" altLang="en-US" smtClean="0">
                <a:latin typeface="Arial" panose="020B0604020202020204" pitchFamily="34" charset="0"/>
              </a:rPr>
              <a:pPr>
                <a:spcBef>
                  <a:spcPct val="0"/>
                </a:spcBef>
              </a:pPr>
              <a:t>33</a:t>
            </a:fld>
            <a:endParaRPr lang="en-US" altLang="en-US">
              <a:latin typeface="Arial" panose="020B0604020202020204" pitchFamily="34" charset="0"/>
            </a:endParaRPr>
          </a:p>
        </p:txBody>
      </p:sp>
      <p:sp>
        <p:nvSpPr>
          <p:cNvPr id="72708" name="Rectangle 2"/>
          <p:cNvSpPr>
            <a:spLocks noGrp="1" noRot="1" noChangeAspect="1" noChangeArrowheads="1" noTextEdit="1"/>
          </p:cNvSpPr>
          <p:nvPr>
            <p:ph type="sldImg"/>
          </p:nvPr>
        </p:nvSpPr>
        <p:spPr bwMode="auto">
          <a:xfrm>
            <a:off x="1111250" y="679450"/>
            <a:ext cx="4629150" cy="3471863"/>
          </a:xfrm>
          <a:solidFill>
            <a:srgbClr val="FFFFFF"/>
          </a:solidFill>
          <a:ln>
            <a:solidFill>
              <a:srgbClr val="000000"/>
            </a:solidFill>
            <a:miter lim="800000"/>
            <a:headEnd/>
            <a:tailEnd/>
          </a:ln>
        </p:spPr>
      </p:sp>
      <p:sp>
        <p:nvSpPr>
          <p:cNvPr id="72709" name="Rectangle 3"/>
          <p:cNvSpPr>
            <a:spLocks noGrp="1" noChangeArrowheads="1"/>
          </p:cNvSpPr>
          <p:nvPr>
            <p:ph type="body" idx="1"/>
          </p:nvPr>
        </p:nvSpPr>
        <p:spPr bwMode="auto">
          <a:xfrm>
            <a:off x="903288" y="4376738"/>
            <a:ext cx="5041900" cy="4075112"/>
          </a:xfrm>
          <a:solidFill>
            <a:srgbClr val="FFFFFF"/>
          </a:solidFill>
          <a:ln>
            <a:solidFill>
              <a:srgbClr val="000000"/>
            </a:solidFill>
            <a:miter lim="800000"/>
            <a:headEnd/>
            <a:tailEnd/>
          </a:ln>
        </p:spPr>
        <p:txBody>
          <a:bodyPr wrap="square" lIns="90296" tIns="45148" rIns="90296" bIns="45148"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555764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cs typeface="Arial" panose="020B0604020202020204" pitchFamily="34" charset="0"/>
              </a:rPr>
              <a:t>EE141</a:t>
            </a:r>
          </a:p>
        </p:txBody>
      </p:sp>
      <p:sp>
        <p:nvSpPr>
          <p:cNvPr id="2457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BB3A80D-B7D5-42CE-A4AF-C2CC75EB019F}" type="slidenum">
              <a:rPr lang="en-US" altLang="en-US" smtClean="0">
                <a:latin typeface="Arial" panose="020B0604020202020204" pitchFamily="34" charset="0"/>
              </a:rPr>
              <a:pPr>
                <a:spcBef>
                  <a:spcPct val="0"/>
                </a:spcBef>
              </a:pPr>
              <a:t>4</a:t>
            </a:fld>
            <a:endParaRPr lang="en-US" altLang="en-US">
              <a:latin typeface="Arial" panose="020B0604020202020204" pitchFamily="34" charset="0"/>
            </a:endParaRPr>
          </a:p>
        </p:txBody>
      </p:sp>
      <p:sp>
        <p:nvSpPr>
          <p:cNvPr id="24580" name="Rectangle 2"/>
          <p:cNvSpPr>
            <a:spLocks noGrp="1" noRot="1" noChangeAspect="1" noChangeArrowheads="1" noTextEdit="1"/>
          </p:cNvSpPr>
          <p:nvPr>
            <p:ph type="sldImg"/>
          </p:nvPr>
        </p:nvSpPr>
        <p:spPr bwMode="auto">
          <a:xfrm>
            <a:off x="1111250" y="679450"/>
            <a:ext cx="4629150" cy="3471863"/>
          </a:xfrm>
          <a:solidFill>
            <a:srgbClr val="FFFFFF"/>
          </a:solidFill>
          <a:ln>
            <a:solidFill>
              <a:srgbClr val="000000"/>
            </a:solidFill>
            <a:miter lim="800000"/>
            <a:headEnd/>
            <a:tailEnd/>
          </a:ln>
        </p:spPr>
      </p:sp>
      <p:sp>
        <p:nvSpPr>
          <p:cNvPr id="24581" name="Rectangle 3"/>
          <p:cNvSpPr>
            <a:spLocks noGrp="1" noChangeArrowheads="1"/>
          </p:cNvSpPr>
          <p:nvPr>
            <p:ph type="body" idx="1"/>
          </p:nvPr>
        </p:nvSpPr>
        <p:spPr bwMode="auto">
          <a:xfrm>
            <a:off x="903288" y="4376738"/>
            <a:ext cx="5041900" cy="4075112"/>
          </a:xfrm>
          <a:solidFill>
            <a:srgbClr val="FFFFFF"/>
          </a:solidFill>
          <a:ln>
            <a:solidFill>
              <a:srgbClr val="000000"/>
            </a:solidFill>
            <a:miter lim="800000"/>
            <a:headEnd/>
            <a:tailEnd/>
          </a:ln>
        </p:spPr>
        <p:txBody>
          <a:bodyPr wrap="square" lIns="90296" tIns="45148" rIns="90296" bIns="45148" numCol="1" anchor="t" anchorCtr="0" compatLnSpc="1">
            <a:prstTxWarp prst="textNoShape">
              <a:avLst/>
            </a:prstTxWarp>
          </a:bodyPr>
          <a:lstStyle/>
          <a:p>
            <a:r>
              <a:rPr lang="en-US" altLang="en-US"/>
              <a:t>For lecture</a:t>
            </a:r>
          </a:p>
          <a:p>
            <a:endParaRPr lang="en-US" altLang="en-US"/>
          </a:p>
          <a:p>
            <a:r>
              <a:rPr lang="en-US" altLang="en-US"/>
              <a:t>Evaluate transistor, Me, eliminates static power consumption</a:t>
            </a:r>
          </a:p>
        </p:txBody>
      </p:sp>
    </p:spTree>
    <p:extLst>
      <p:ext uri="{BB962C8B-B14F-4D97-AF65-F5344CB8AC3E}">
        <p14:creationId xmlns:p14="http://schemas.microsoft.com/office/powerpoint/2010/main" val="23255337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cs typeface="Arial" panose="020B0604020202020204" pitchFamily="34" charset="0"/>
              </a:rPr>
              <a:t>EE141</a:t>
            </a:r>
          </a:p>
        </p:txBody>
      </p:sp>
      <p:sp>
        <p:nvSpPr>
          <p:cNvPr id="7475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A0D228C-8675-4347-87FB-5D89EF76AD6A}" type="slidenum">
              <a:rPr lang="en-US" altLang="en-US" smtClean="0">
                <a:latin typeface="Arial" panose="020B0604020202020204" pitchFamily="34" charset="0"/>
              </a:rPr>
              <a:pPr>
                <a:spcBef>
                  <a:spcPct val="0"/>
                </a:spcBef>
              </a:pPr>
              <a:t>34</a:t>
            </a:fld>
            <a:endParaRPr lang="en-US" altLang="en-US">
              <a:latin typeface="Arial" panose="020B0604020202020204" pitchFamily="34" charset="0"/>
            </a:endParaRPr>
          </a:p>
        </p:txBody>
      </p:sp>
      <p:sp>
        <p:nvSpPr>
          <p:cNvPr id="74756" name="Rectangle 2"/>
          <p:cNvSpPr>
            <a:spLocks noGrp="1" noRot="1" noChangeAspect="1" noChangeArrowheads="1" noTextEdit="1"/>
          </p:cNvSpPr>
          <p:nvPr>
            <p:ph type="sldImg"/>
          </p:nvPr>
        </p:nvSpPr>
        <p:spPr bwMode="auto">
          <a:xfrm>
            <a:off x="1111250" y="679450"/>
            <a:ext cx="4629150" cy="3471863"/>
          </a:xfrm>
          <a:solidFill>
            <a:srgbClr val="FFFFFF"/>
          </a:solidFill>
          <a:ln>
            <a:solidFill>
              <a:srgbClr val="000000"/>
            </a:solidFill>
            <a:miter lim="800000"/>
            <a:headEnd/>
            <a:tailEnd/>
          </a:ln>
        </p:spPr>
      </p:sp>
      <p:sp>
        <p:nvSpPr>
          <p:cNvPr id="74757" name="Rectangle 3"/>
          <p:cNvSpPr>
            <a:spLocks noGrp="1" noChangeArrowheads="1"/>
          </p:cNvSpPr>
          <p:nvPr>
            <p:ph type="body" idx="1"/>
          </p:nvPr>
        </p:nvSpPr>
        <p:spPr bwMode="auto">
          <a:xfrm>
            <a:off x="903288" y="4376738"/>
            <a:ext cx="5041900" cy="4075112"/>
          </a:xfrm>
          <a:solidFill>
            <a:srgbClr val="FFFFFF"/>
          </a:solidFill>
          <a:ln>
            <a:solidFill>
              <a:srgbClr val="000000"/>
            </a:solidFill>
            <a:miter lim="800000"/>
            <a:headEnd/>
            <a:tailEnd/>
          </a:ln>
        </p:spPr>
        <p:txBody>
          <a:bodyPr wrap="square" lIns="90296" tIns="45148" rIns="90296" bIns="45148"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9548902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cs typeface="Arial" panose="020B0604020202020204" pitchFamily="34" charset="0"/>
              </a:rPr>
              <a:t>EE141</a:t>
            </a:r>
          </a:p>
        </p:txBody>
      </p:sp>
      <p:sp>
        <p:nvSpPr>
          <p:cNvPr id="7680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59FDC9D-DB60-4AF7-BEEC-0C3DB4A3A37F}" type="slidenum">
              <a:rPr lang="en-US" altLang="en-US" smtClean="0">
                <a:latin typeface="Arial" panose="020B0604020202020204" pitchFamily="34" charset="0"/>
              </a:rPr>
              <a:pPr>
                <a:spcBef>
                  <a:spcPct val="0"/>
                </a:spcBef>
              </a:pPr>
              <a:t>35</a:t>
            </a:fld>
            <a:endParaRPr lang="en-US" altLang="en-US">
              <a:latin typeface="Arial" panose="020B0604020202020204" pitchFamily="34" charset="0"/>
            </a:endParaRPr>
          </a:p>
        </p:txBody>
      </p:sp>
      <p:sp>
        <p:nvSpPr>
          <p:cNvPr id="7680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a-IR" altLang="en-US" dirty="0"/>
          </a:p>
        </p:txBody>
      </p:sp>
    </p:spTree>
    <p:extLst>
      <p:ext uri="{BB962C8B-B14F-4D97-AF65-F5344CB8AC3E}">
        <p14:creationId xmlns:p14="http://schemas.microsoft.com/office/powerpoint/2010/main" val="11744760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2692830-FC61-4404-AA4B-390BDE6D18C8}" type="slidenum">
              <a:rPr lang="en-US" altLang="en-US" smtClean="0">
                <a:latin typeface="Arial" panose="020B0604020202020204" pitchFamily="34" charset="0"/>
              </a:rPr>
              <a:pPr>
                <a:spcBef>
                  <a:spcPct val="0"/>
                </a:spcBef>
              </a:pPr>
              <a:t>36</a:t>
            </a:fld>
            <a:endParaRPr lang="en-US" altLang="en-US">
              <a:latin typeface="Arial" panose="020B0604020202020204" pitchFamily="34" charset="0"/>
            </a:endParaRPr>
          </a:p>
        </p:txBody>
      </p:sp>
      <p:sp>
        <p:nvSpPr>
          <p:cNvPr id="1075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a:p>
        </p:txBody>
      </p:sp>
    </p:spTree>
    <p:extLst>
      <p:ext uri="{BB962C8B-B14F-4D97-AF65-F5344CB8AC3E}">
        <p14:creationId xmlns:p14="http://schemas.microsoft.com/office/powerpoint/2010/main" val="4187800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9CF6B6E-343B-407D-B220-37E4F6D4FA8B}" type="slidenum">
              <a:rPr lang="en-US" altLang="en-US" smtClean="0">
                <a:latin typeface="Arial" panose="020B0604020202020204" pitchFamily="34" charset="0"/>
              </a:rPr>
              <a:pPr>
                <a:spcBef>
                  <a:spcPct val="0"/>
                </a:spcBef>
              </a:pPr>
              <a:t>37</a:t>
            </a:fld>
            <a:endParaRPr lang="en-US" altLang="en-US">
              <a:latin typeface="Arial" panose="020B0604020202020204" pitchFamily="34" charset="0"/>
            </a:endParaRPr>
          </a:p>
        </p:txBody>
      </p:sp>
      <p:sp>
        <p:nvSpPr>
          <p:cNvPr id="1095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a:p>
        </p:txBody>
      </p:sp>
    </p:spTree>
    <p:extLst>
      <p:ext uri="{BB962C8B-B14F-4D97-AF65-F5344CB8AC3E}">
        <p14:creationId xmlns:p14="http://schemas.microsoft.com/office/powerpoint/2010/main" val="25646963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cs typeface="Arial" panose="020B0604020202020204" pitchFamily="34" charset="0"/>
              </a:rPr>
              <a:t>EE141</a:t>
            </a:r>
          </a:p>
        </p:txBody>
      </p:sp>
      <p:sp>
        <p:nvSpPr>
          <p:cNvPr id="7885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F9EEE8F-9152-47E4-8ABE-0769AFC234E8}" type="slidenum">
              <a:rPr lang="en-US" altLang="en-US" smtClean="0">
                <a:latin typeface="Arial" panose="020B0604020202020204" pitchFamily="34" charset="0"/>
              </a:rPr>
              <a:pPr>
                <a:spcBef>
                  <a:spcPct val="0"/>
                </a:spcBef>
              </a:pPr>
              <a:t>38</a:t>
            </a:fld>
            <a:endParaRPr lang="en-US" altLang="en-US">
              <a:latin typeface="Arial" panose="020B0604020202020204" pitchFamily="34" charset="0"/>
            </a:endParaRPr>
          </a:p>
        </p:txBody>
      </p:sp>
      <p:sp>
        <p:nvSpPr>
          <p:cNvPr id="78852" name="Rectangle 2"/>
          <p:cNvSpPr>
            <a:spLocks noGrp="1" noRot="1" noChangeAspect="1" noChangeArrowheads="1" noTextEdit="1"/>
          </p:cNvSpPr>
          <p:nvPr>
            <p:ph type="sldImg"/>
          </p:nvPr>
        </p:nvSpPr>
        <p:spPr bwMode="auto">
          <a:xfrm>
            <a:off x="1111250" y="679450"/>
            <a:ext cx="4629150" cy="3471863"/>
          </a:xfrm>
          <a:solidFill>
            <a:srgbClr val="FFFFFF"/>
          </a:solidFill>
          <a:ln>
            <a:solidFill>
              <a:srgbClr val="000000"/>
            </a:solidFill>
            <a:miter lim="800000"/>
            <a:headEnd/>
            <a:tailEnd/>
          </a:ln>
        </p:spPr>
      </p:sp>
      <p:sp>
        <p:nvSpPr>
          <p:cNvPr id="78853" name="Rectangle 3"/>
          <p:cNvSpPr>
            <a:spLocks noGrp="1" noChangeArrowheads="1"/>
          </p:cNvSpPr>
          <p:nvPr>
            <p:ph type="body" idx="1"/>
          </p:nvPr>
        </p:nvSpPr>
        <p:spPr bwMode="auto">
          <a:xfrm>
            <a:off x="903288" y="4376738"/>
            <a:ext cx="5041900" cy="4075112"/>
          </a:xfrm>
          <a:solidFill>
            <a:srgbClr val="FFFFFF"/>
          </a:solidFill>
          <a:ln>
            <a:solidFill>
              <a:srgbClr val="000000"/>
            </a:solidFill>
            <a:miter lim="800000"/>
            <a:headEnd/>
            <a:tailEnd/>
          </a:ln>
        </p:spPr>
        <p:txBody>
          <a:bodyPr wrap="square" lIns="90296" tIns="45148" rIns="90296" bIns="45148" numCol="1" anchor="t" anchorCtr="0" compatLnSpc="1">
            <a:prstTxWarp prst="textNoShape">
              <a:avLst/>
            </a:prstTxWarp>
          </a:bodyPr>
          <a:lstStyle/>
          <a:p>
            <a:r>
              <a:rPr lang="en-US" altLang="en-US" dirty="0"/>
              <a:t>AND/NAND differential logic gate</a:t>
            </a:r>
            <a:r>
              <a:rPr lang="en-US" altLang="en-US"/>
              <a:t>.  The inputs and their complements come from other differential DR gates and thus all inputs are low during precharge and make a conditional transition from 0 to 1.</a:t>
            </a:r>
          </a:p>
          <a:p>
            <a:r>
              <a:rPr lang="en-US" altLang="en-US"/>
              <a:t>Expensive - but can implement any arbitrary function.</a:t>
            </a:r>
          </a:p>
          <a:p>
            <a:r>
              <a:rPr lang="en-US" altLang="en-US"/>
              <a:t>Use </a:t>
            </a:r>
            <a:r>
              <a:rPr lang="en-US" altLang="en-US" dirty="0"/>
              <a:t>significant power since they have a guaranteed transition every single clock cycle (regardless of signal statistics, since either Out or !Out will transition from 0 to 1).</a:t>
            </a:r>
          </a:p>
          <a:p>
            <a:r>
              <a:rPr lang="en-US" altLang="en-US" dirty="0"/>
              <a:t>Not </a:t>
            </a:r>
            <a:r>
              <a:rPr lang="en-US" altLang="en-US" dirty="0" err="1"/>
              <a:t>ratioed</a:t>
            </a:r>
            <a:r>
              <a:rPr lang="en-US" altLang="en-US" dirty="0"/>
              <a:t> (even though have a cross-coupled PMOS pair)</a:t>
            </a:r>
          </a:p>
        </p:txBody>
      </p:sp>
    </p:spTree>
    <p:extLst>
      <p:ext uri="{BB962C8B-B14F-4D97-AF65-F5344CB8AC3E}">
        <p14:creationId xmlns:p14="http://schemas.microsoft.com/office/powerpoint/2010/main" val="27933009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cs typeface="Arial" panose="020B0604020202020204" pitchFamily="34" charset="0"/>
              </a:rPr>
              <a:t>EE141</a:t>
            </a:r>
          </a:p>
        </p:txBody>
      </p:sp>
      <p:sp>
        <p:nvSpPr>
          <p:cNvPr id="8089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071DEDC-9369-4F50-BAEA-D47E09429601}" type="slidenum">
              <a:rPr lang="en-US" altLang="en-US" smtClean="0">
                <a:latin typeface="Arial" panose="020B0604020202020204" pitchFamily="34" charset="0"/>
              </a:rPr>
              <a:pPr>
                <a:spcBef>
                  <a:spcPct val="0"/>
                </a:spcBef>
              </a:pPr>
              <a:t>39</a:t>
            </a:fld>
            <a:endParaRPr lang="en-US" altLang="en-US">
              <a:latin typeface="Arial" panose="020B0604020202020204" pitchFamily="34" charset="0"/>
            </a:endParaRPr>
          </a:p>
        </p:txBody>
      </p:sp>
      <p:sp>
        <p:nvSpPr>
          <p:cNvPr id="80900" name="Rectangle 2"/>
          <p:cNvSpPr>
            <a:spLocks noGrp="1" noRot="1" noChangeAspect="1" noChangeArrowheads="1" noTextEdit="1"/>
          </p:cNvSpPr>
          <p:nvPr>
            <p:ph type="sldImg"/>
          </p:nvPr>
        </p:nvSpPr>
        <p:spPr bwMode="auto">
          <a:xfrm>
            <a:off x="1111250" y="679450"/>
            <a:ext cx="4629150" cy="3471863"/>
          </a:xfrm>
          <a:solidFill>
            <a:srgbClr val="FFFFFF"/>
          </a:solidFill>
          <a:ln>
            <a:solidFill>
              <a:srgbClr val="000000"/>
            </a:solidFill>
            <a:miter lim="800000"/>
            <a:headEnd/>
            <a:tailEnd/>
          </a:ln>
        </p:spPr>
      </p:sp>
      <p:sp>
        <p:nvSpPr>
          <p:cNvPr id="80901" name="Rectangle 3"/>
          <p:cNvSpPr>
            <a:spLocks noGrp="1" noChangeArrowheads="1"/>
          </p:cNvSpPr>
          <p:nvPr>
            <p:ph type="body" idx="1"/>
          </p:nvPr>
        </p:nvSpPr>
        <p:spPr bwMode="auto">
          <a:xfrm>
            <a:off x="903288" y="4376738"/>
            <a:ext cx="5041900" cy="4075112"/>
          </a:xfrm>
          <a:solidFill>
            <a:srgbClr val="FFFFFF"/>
          </a:solidFill>
          <a:ln>
            <a:solidFill>
              <a:srgbClr val="000000"/>
            </a:solidFill>
            <a:miter lim="800000"/>
            <a:headEnd/>
            <a:tailEnd/>
          </a:ln>
        </p:spPr>
        <p:txBody>
          <a:bodyPr wrap="square" lIns="90296" tIns="45148" rIns="90296" bIns="45148"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7451656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cs typeface="Arial" panose="020B0604020202020204" pitchFamily="34" charset="0"/>
              </a:rPr>
              <a:t>EE141</a:t>
            </a:r>
          </a:p>
        </p:txBody>
      </p:sp>
      <p:sp>
        <p:nvSpPr>
          <p:cNvPr id="8499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6BE53C9-B492-4A57-8918-C931112DB68C}" type="slidenum">
              <a:rPr lang="en-US" altLang="en-US" smtClean="0">
                <a:latin typeface="Arial" panose="020B0604020202020204" pitchFamily="34" charset="0"/>
              </a:rPr>
              <a:pPr>
                <a:spcBef>
                  <a:spcPct val="0"/>
                </a:spcBef>
              </a:pPr>
              <a:t>40</a:t>
            </a:fld>
            <a:endParaRPr lang="en-US" altLang="en-US">
              <a:latin typeface="Arial" panose="020B0604020202020204" pitchFamily="34" charset="0"/>
            </a:endParaRPr>
          </a:p>
        </p:txBody>
      </p:sp>
      <p:sp>
        <p:nvSpPr>
          <p:cNvPr id="84996" name="Rectangle 2"/>
          <p:cNvSpPr>
            <a:spLocks noGrp="1" noRot="1" noChangeAspect="1" noChangeArrowheads="1" noTextEdit="1"/>
          </p:cNvSpPr>
          <p:nvPr>
            <p:ph type="sldImg"/>
          </p:nvPr>
        </p:nvSpPr>
        <p:spPr bwMode="auto">
          <a:xfrm>
            <a:off x="1111250" y="679450"/>
            <a:ext cx="4629150" cy="3471863"/>
          </a:xfrm>
          <a:solidFill>
            <a:srgbClr val="FFFFFF"/>
          </a:solidFill>
          <a:ln>
            <a:solidFill>
              <a:srgbClr val="000000"/>
            </a:solidFill>
            <a:miter lim="800000"/>
            <a:headEnd/>
            <a:tailEnd/>
          </a:ln>
        </p:spPr>
      </p:sp>
      <p:sp>
        <p:nvSpPr>
          <p:cNvPr id="84997" name="Rectangle 3"/>
          <p:cNvSpPr>
            <a:spLocks noGrp="1" noChangeArrowheads="1"/>
          </p:cNvSpPr>
          <p:nvPr>
            <p:ph type="body" idx="1"/>
          </p:nvPr>
        </p:nvSpPr>
        <p:spPr bwMode="auto">
          <a:xfrm>
            <a:off x="903288" y="4376738"/>
            <a:ext cx="5041900" cy="4075112"/>
          </a:xfrm>
          <a:solidFill>
            <a:srgbClr val="FFFFFF"/>
          </a:solidFill>
          <a:ln>
            <a:solidFill>
              <a:srgbClr val="000000"/>
            </a:solidFill>
            <a:miter lim="800000"/>
            <a:headEnd/>
            <a:tailEnd/>
          </a:ln>
        </p:spPr>
        <p:txBody>
          <a:bodyPr wrap="square" lIns="90296" tIns="45148" rIns="90296" bIns="45148"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7180743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cs typeface="Arial" panose="020B0604020202020204" pitchFamily="34" charset="0"/>
              </a:rPr>
              <a:t>EE141</a:t>
            </a:r>
          </a:p>
        </p:txBody>
      </p:sp>
      <p:sp>
        <p:nvSpPr>
          <p:cNvPr id="8704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B60D5AB-F8DC-4D70-B44A-78230767F906}" type="slidenum">
              <a:rPr lang="en-US" altLang="en-US" smtClean="0">
                <a:latin typeface="Arial" panose="020B0604020202020204" pitchFamily="34" charset="0"/>
              </a:rPr>
              <a:pPr>
                <a:spcBef>
                  <a:spcPct val="0"/>
                </a:spcBef>
              </a:pPr>
              <a:t>42</a:t>
            </a:fld>
            <a:endParaRPr lang="en-US" altLang="en-US">
              <a:latin typeface="Arial" panose="020B0604020202020204" pitchFamily="34" charset="0"/>
            </a:endParaRPr>
          </a:p>
        </p:txBody>
      </p:sp>
      <p:sp>
        <p:nvSpPr>
          <p:cNvPr id="87044" name="Rectangle 2"/>
          <p:cNvSpPr>
            <a:spLocks noGrp="1" noRot="1" noChangeAspect="1" noChangeArrowheads="1" noTextEdit="1"/>
          </p:cNvSpPr>
          <p:nvPr>
            <p:ph type="sldImg"/>
          </p:nvPr>
        </p:nvSpPr>
        <p:spPr bwMode="auto">
          <a:xfrm>
            <a:off x="1111250" y="679450"/>
            <a:ext cx="4629150" cy="3471863"/>
          </a:xfrm>
          <a:solidFill>
            <a:srgbClr val="FFFFFF"/>
          </a:solidFill>
          <a:ln>
            <a:solidFill>
              <a:srgbClr val="000000"/>
            </a:solidFill>
            <a:miter lim="800000"/>
            <a:headEnd/>
            <a:tailEnd/>
          </a:ln>
        </p:spPr>
      </p:sp>
      <p:sp>
        <p:nvSpPr>
          <p:cNvPr id="87045" name="Rectangle 3"/>
          <p:cNvSpPr>
            <a:spLocks noGrp="1" noChangeArrowheads="1"/>
          </p:cNvSpPr>
          <p:nvPr>
            <p:ph type="body" idx="1"/>
          </p:nvPr>
        </p:nvSpPr>
        <p:spPr bwMode="auto">
          <a:xfrm>
            <a:off x="903288" y="4376738"/>
            <a:ext cx="5041900" cy="4075112"/>
          </a:xfrm>
          <a:solidFill>
            <a:srgbClr val="FFFFFF"/>
          </a:solidFill>
          <a:ln>
            <a:solidFill>
              <a:srgbClr val="000000"/>
            </a:solidFill>
            <a:miter lim="800000"/>
            <a:headEnd/>
            <a:tailEnd/>
          </a:ln>
        </p:spPr>
        <p:txBody>
          <a:bodyPr wrap="square" lIns="90296" tIns="45148" rIns="90296" bIns="45148"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18652808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cs typeface="Arial" panose="020B0604020202020204" pitchFamily="34" charset="0"/>
              </a:rPr>
              <a:t>EE141</a:t>
            </a:r>
          </a:p>
        </p:txBody>
      </p:sp>
      <p:sp>
        <p:nvSpPr>
          <p:cNvPr id="8704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B60D5AB-F8DC-4D70-B44A-78230767F906}" type="slidenum">
              <a:rPr lang="en-US" altLang="en-US" smtClean="0">
                <a:latin typeface="Arial" panose="020B0604020202020204" pitchFamily="34" charset="0"/>
              </a:rPr>
              <a:pPr>
                <a:spcBef>
                  <a:spcPct val="0"/>
                </a:spcBef>
              </a:pPr>
              <a:t>43</a:t>
            </a:fld>
            <a:endParaRPr lang="en-US" altLang="en-US">
              <a:latin typeface="Arial" panose="020B0604020202020204" pitchFamily="34" charset="0"/>
            </a:endParaRPr>
          </a:p>
        </p:txBody>
      </p:sp>
      <p:sp>
        <p:nvSpPr>
          <p:cNvPr id="87044" name="Rectangle 2"/>
          <p:cNvSpPr>
            <a:spLocks noGrp="1" noRot="1" noChangeAspect="1" noChangeArrowheads="1" noTextEdit="1"/>
          </p:cNvSpPr>
          <p:nvPr>
            <p:ph type="sldImg"/>
          </p:nvPr>
        </p:nvSpPr>
        <p:spPr bwMode="auto">
          <a:xfrm>
            <a:off x="1111250" y="679450"/>
            <a:ext cx="4629150" cy="3471863"/>
          </a:xfrm>
          <a:solidFill>
            <a:srgbClr val="FFFFFF"/>
          </a:solidFill>
          <a:ln>
            <a:solidFill>
              <a:srgbClr val="000000"/>
            </a:solidFill>
            <a:miter lim="800000"/>
            <a:headEnd/>
            <a:tailEnd/>
          </a:ln>
        </p:spPr>
      </p:sp>
      <p:sp>
        <p:nvSpPr>
          <p:cNvPr id="87045" name="Rectangle 3"/>
          <p:cNvSpPr>
            <a:spLocks noGrp="1" noChangeArrowheads="1"/>
          </p:cNvSpPr>
          <p:nvPr>
            <p:ph type="body" idx="1"/>
          </p:nvPr>
        </p:nvSpPr>
        <p:spPr bwMode="auto">
          <a:xfrm>
            <a:off x="903288" y="4376738"/>
            <a:ext cx="5041900" cy="4075112"/>
          </a:xfrm>
          <a:solidFill>
            <a:srgbClr val="FFFFFF"/>
          </a:solidFill>
          <a:ln>
            <a:solidFill>
              <a:srgbClr val="000000"/>
            </a:solidFill>
            <a:miter lim="800000"/>
            <a:headEnd/>
            <a:tailEnd/>
          </a:ln>
        </p:spPr>
        <p:txBody>
          <a:bodyPr wrap="square" lIns="90296" tIns="45148" rIns="90296" bIns="45148" numCol="1" anchor="t" anchorCtr="0" compatLnSpc="1">
            <a:prstTxWarp prst="textNoShape">
              <a:avLst/>
            </a:prstTxWarp>
          </a:bodyPr>
          <a:lstStyle/>
          <a:p>
            <a:r>
              <a:rPr lang="en-US" altLang="en-US" dirty="0"/>
              <a:t>Have to size the PUN’s to equalize the delay to that of the PDN’s</a:t>
            </a:r>
          </a:p>
          <a:p>
            <a:r>
              <a:rPr lang="en-US" altLang="en-US" dirty="0"/>
              <a:t>Reduced noise margin (as with any dynamic gate)</a:t>
            </a:r>
          </a:p>
          <a:p>
            <a:r>
              <a:rPr lang="en-US" altLang="en-US" dirty="0"/>
              <a:t>Have two clock signals to generate and route - CLK and !CLK</a:t>
            </a:r>
          </a:p>
        </p:txBody>
      </p:sp>
    </p:spTree>
    <p:extLst>
      <p:ext uri="{BB962C8B-B14F-4D97-AF65-F5344CB8AC3E}">
        <p14:creationId xmlns:p14="http://schemas.microsoft.com/office/powerpoint/2010/main" val="13092107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cs typeface="Arial" panose="020B0604020202020204" pitchFamily="34" charset="0"/>
              </a:rPr>
              <a:t>EE141</a:t>
            </a:r>
          </a:p>
        </p:txBody>
      </p:sp>
      <p:sp>
        <p:nvSpPr>
          <p:cNvPr id="8909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34FCD07-3A8F-4790-963C-B4E50F94B048}" type="slidenum">
              <a:rPr lang="en-US" altLang="en-US" smtClean="0">
                <a:latin typeface="Arial" panose="020B0604020202020204" pitchFamily="34" charset="0"/>
              </a:rPr>
              <a:pPr>
                <a:spcBef>
                  <a:spcPct val="0"/>
                </a:spcBef>
              </a:pPr>
              <a:t>44</a:t>
            </a:fld>
            <a:endParaRPr lang="en-US" altLang="en-US">
              <a:latin typeface="Arial" panose="020B0604020202020204" pitchFamily="34" charset="0"/>
            </a:endParaRPr>
          </a:p>
        </p:txBody>
      </p:sp>
      <p:sp>
        <p:nvSpPr>
          <p:cNvPr id="89092" name="Rectangle 2"/>
          <p:cNvSpPr>
            <a:spLocks noGrp="1" noRot="1" noChangeAspect="1" noChangeArrowheads="1" noTextEdit="1"/>
          </p:cNvSpPr>
          <p:nvPr>
            <p:ph type="sldImg"/>
          </p:nvPr>
        </p:nvSpPr>
        <p:spPr bwMode="auto">
          <a:xfrm>
            <a:off x="1111250" y="679450"/>
            <a:ext cx="4629150" cy="3471863"/>
          </a:xfrm>
          <a:solidFill>
            <a:srgbClr val="FFFFFF"/>
          </a:solidFill>
          <a:ln>
            <a:solidFill>
              <a:srgbClr val="000000"/>
            </a:solidFill>
            <a:miter lim="800000"/>
            <a:headEnd/>
            <a:tailEnd/>
          </a:ln>
        </p:spPr>
      </p:sp>
      <p:sp>
        <p:nvSpPr>
          <p:cNvPr id="89093" name="Rectangle 3"/>
          <p:cNvSpPr>
            <a:spLocks noGrp="1" noChangeArrowheads="1"/>
          </p:cNvSpPr>
          <p:nvPr>
            <p:ph type="body" idx="1"/>
          </p:nvPr>
        </p:nvSpPr>
        <p:spPr bwMode="auto">
          <a:xfrm>
            <a:off x="903288" y="4376738"/>
            <a:ext cx="5041900" cy="4075112"/>
          </a:xfrm>
          <a:solidFill>
            <a:srgbClr val="FFFFFF"/>
          </a:solidFill>
          <a:ln>
            <a:solidFill>
              <a:srgbClr val="000000"/>
            </a:solidFill>
            <a:miter lim="800000"/>
            <a:headEnd/>
            <a:tailEnd/>
          </a:ln>
        </p:spPr>
        <p:txBody>
          <a:bodyPr wrap="square" lIns="90296" tIns="45148" rIns="90296" bIns="45148" numCol="1" anchor="t" anchorCtr="0" compatLnSpc="1">
            <a:prstTxWarp prst="textNoShape">
              <a:avLst/>
            </a:prstTxWarp>
          </a:bodyPr>
          <a:lstStyle/>
          <a:p>
            <a:r>
              <a:rPr lang="en-US" altLang="en-US" dirty="0"/>
              <a:t>NORA - no race CMOS</a:t>
            </a:r>
          </a:p>
          <a:p>
            <a:endParaRPr lang="en-US" altLang="en-US" dirty="0"/>
          </a:p>
        </p:txBody>
      </p:sp>
    </p:spTree>
    <p:extLst>
      <p:ext uri="{BB962C8B-B14F-4D97-AF65-F5344CB8AC3E}">
        <p14:creationId xmlns:p14="http://schemas.microsoft.com/office/powerpoint/2010/main" val="2205319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66DA839-6964-49C6-BCF2-01FC864F58B4}" type="slidenum">
              <a:rPr lang="en-US" altLang="en-US" smtClean="0">
                <a:latin typeface="Arial" panose="020B0604020202020204" pitchFamily="34" charset="0"/>
              </a:rPr>
              <a:pPr>
                <a:spcBef>
                  <a:spcPct val="0"/>
                </a:spcBef>
              </a:pPr>
              <a:t>5</a:t>
            </a:fld>
            <a:endParaRPr lang="en-US" altLang="en-US">
              <a:latin typeface="Arial" panose="020B0604020202020204" pitchFamily="34" charset="0"/>
            </a:endParaRPr>
          </a:p>
        </p:txBody>
      </p:sp>
      <p:sp>
        <p:nvSpPr>
          <p:cNvPr id="266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a:p>
        </p:txBody>
      </p:sp>
    </p:spTree>
    <p:extLst>
      <p:ext uri="{BB962C8B-B14F-4D97-AF65-F5344CB8AC3E}">
        <p14:creationId xmlns:p14="http://schemas.microsoft.com/office/powerpoint/2010/main" val="32630071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cs typeface="Arial" panose="020B0604020202020204" pitchFamily="34" charset="0"/>
              </a:rPr>
              <a:t>EE141</a:t>
            </a:r>
          </a:p>
        </p:txBody>
      </p:sp>
      <p:sp>
        <p:nvSpPr>
          <p:cNvPr id="9113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32DDC79-0751-4FF4-93DD-4FF0FE42B1D0}" type="slidenum">
              <a:rPr lang="en-US" altLang="en-US" smtClean="0">
                <a:latin typeface="Arial" panose="020B0604020202020204" pitchFamily="34" charset="0"/>
              </a:rPr>
              <a:pPr>
                <a:spcBef>
                  <a:spcPct val="0"/>
                </a:spcBef>
              </a:pPr>
              <a:t>45</a:t>
            </a:fld>
            <a:endParaRPr lang="en-US" altLang="en-US">
              <a:latin typeface="Arial" panose="020B0604020202020204" pitchFamily="34" charset="0"/>
            </a:endParaRPr>
          </a:p>
        </p:txBody>
      </p:sp>
      <p:sp>
        <p:nvSpPr>
          <p:cNvPr id="91140" name="Rectangle 2"/>
          <p:cNvSpPr>
            <a:spLocks noGrp="1" noRot="1" noChangeAspect="1" noChangeArrowheads="1" noTextEdit="1"/>
          </p:cNvSpPr>
          <p:nvPr>
            <p:ph type="sldImg"/>
          </p:nvPr>
        </p:nvSpPr>
        <p:spPr bwMode="auto">
          <a:xfrm>
            <a:off x="1111250" y="679450"/>
            <a:ext cx="4629150" cy="3471863"/>
          </a:xfrm>
          <a:solidFill>
            <a:srgbClr val="FFFFFF"/>
          </a:solidFill>
          <a:ln>
            <a:solidFill>
              <a:srgbClr val="000000"/>
            </a:solidFill>
            <a:miter lim="800000"/>
            <a:headEnd/>
            <a:tailEnd/>
          </a:ln>
        </p:spPr>
      </p:sp>
      <p:sp>
        <p:nvSpPr>
          <p:cNvPr id="91141" name="Rectangle 3"/>
          <p:cNvSpPr>
            <a:spLocks noGrp="1" noChangeArrowheads="1"/>
          </p:cNvSpPr>
          <p:nvPr>
            <p:ph type="body" idx="1"/>
          </p:nvPr>
        </p:nvSpPr>
        <p:spPr bwMode="auto">
          <a:xfrm>
            <a:off x="903288" y="4376738"/>
            <a:ext cx="5041900" cy="4075112"/>
          </a:xfrm>
          <a:solidFill>
            <a:srgbClr val="FFFFFF"/>
          </a:solidFill>
          <a:ln>
            <a:solidFill>
              <a:srgbClr val="000000"/>
            </a:solidFill>
            <a:miter lim="800000"/>
            <a:headEnd/>
            <a:tailEnd/>
          </a:ln>
        </p:spPr>
        <p:txBody>
          <a:bodyPr wrap="square" lIns="90296" tIns="45148" rIns="90296" bIns="45148" numCol="1" anchor="t" anchorCtr="0" compatLnSpc="1">
            <a:prstTxWarp prst="textNoShape">
              <a:avLst/>
            </a:prstTxWarp>
          </a:bodyPr>
          <a:lstStyle/>
          <a:p>
            <a:r>
              <a:rPr lang="en-US" altLang="en-US"/>
              <a:t>NORA - no race CMOS</a:t>
            </a:r>
          </a:p>
          <a:p>
            <a:endParaRPr lang="en-US" altLang="en-US"/>
          </a:p>
        </p:txBody>
      </p:sp>
    </p:spTree>
    <p:extLst>
      <p:ext uri="{BB962C8B-B14F-4D97-AF65-F5344CB8AC3E}">
        <p14:creationId xmlns:p14="http://schemas.microsoft.com/office/powerpoint/2010/main" val="6992868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cs typeface="Arial" panose="020B0604020202020204" pitchFamily="34" charset="0"/>
              </a:rPr>
              <a:t>EE141</a:t>
            </a:r>
          </a:p>
        </p:txBody>
      </p:sp>
      <p:sp>
        <p:nvSpPr>
          <p:cNvPr id="9421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76DCFA1-412E-4A1A-979E-D18DA18D7396}" type="slidenum">
              <a:rPr lang="en-US" altLang="en-US" smtClean="0">
                <a:latin typeface="Arial" panose="020B0604020202020204" pitchFamily="34" charset="0"/>
              </a:rPr>
              <a:pPr>
                <a:spcBef>
                  <a:spcPct val="0"/>
                </a:spcBef>
              </a:pPr>
              <a:t>47</a:t>
            </a:fld>
            <a:endParaRPr lang="en-US" altLang="en-US">
              <a:latin typeface="Arial" panose="020B0604020202020204" pitchFamily="34" charset="0"/>
            </a:endParaRPr>
          </a:p>
        </p:txBody>
      </p:sp>
      <p:sp>
        <p:nvSpPr>
          <p:cNvPr id="94212" name="Rectangle 2"/>
          <p:cNvSpPr>
            <a:spLocks noGrp="1" noRot="1" noChangeAspect="1" noChangeArrowheads="1" noTextEdit="1"/>
          </p:cNvSpPr>
          <p:nvPr>
            <p:ph type="sldImg"/>
          </p:nvPr>
        </p:nvSpPr>
        <p:spPr bwMode="auto">
          <a:xfrm>
            <a:off x="1111250" y="679450"/>
            <a:ext cx="4629150" cy="3471863"/>
          </a:xfrm>
          <a:solidFill>
            <a:srgbClr val="FFFFFF"/>
          </a:solidFill>
          <a:ln>
            <a:solidFill>
              <a:srgbClr val="000000"/>
            </a:solidFill>
            <a:miter lim="800000"/>
            <a:headEnd/>
            <a:tailEnd/>
          </a:ln>
        </p:spPr>
      </p:sp>
      <p:sp>
        <p:nvSpPr>
          <p:cNvPr id="94213" name="Rectangle 3"/>
          <p:cNvSpPr>
            <a:spLocks noGrp="1" noChangeArrowheads="1"/>
          </p:cNvSpPr>
          <p:nvPr>
            <p:ph type="body" idx="1"/>
          </p:nvPr>
        </p:nvSpPr>
        <p:spPr bwMode="auto">
          <a:xfrm>
            <a:off x="903288" y="4376738"/>
            <a:ext cx="5041900" cy="4075112"/>
          </a:xfrm>
          <a:solidFill>
            <a:srgbClr val="FFFFFF"/>
          </a:solidFill>
          <a:ln>
            <a:solidFill>
              <a:srgbClr val="000000"/>
            </a:solidFill>
            <a:miter lim="800000"/>
            <a:headEnd/>
            <a:tailEnd/>
          </a:ln>
        </p:spPr>
        <p:txBody>
          <a:bodyPr wrap="square" lIns="90296" tIns="45148" rIns="90296" bIns="45148" numCol="1" anchor="t" anchorCtr="0" compatLnSpc="1">
            <a:prstTxWarp prst="textNoShape">
              <a:avLst/>
            </a:prstTxWarp>
          </a:bodyPr>
          <a:lstStyle/>
          <a:p>
            <a:r>
              <a:rPr lang="en-US" altLang="en-US"/>
              <a:t>NORA - no race CMOS</a:t>
            </a:r>
          </a:p>
          <a:p>
            <a:endParaRPr lang="en-US" altLang="en-US"/>
          </a:p>
        </p:txBody>
      </p:sp>
    </p:spTree>
    <p:extLst>
      <p:ext uri="{BB962C8B-B14F-4D97-AF65-F5344CB8AC3E}">
        <p14:creationId xmlns:p14="http://schemas.microsoft.com/office/powerpoint/2010/main" val="21209297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cs typeface="Arial" panose="020B0604020202020204" pitchFamily="34" charset="0"/>
              </a:rPr>
              <a:t>EE141</a:t>
            </a:r>
          </a:p>
        </p:txBody>
      </p:sp>
      <p:sp>
        <p:nvSpPr>
          <p:cNvPr id="9625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C4D4462-4BCF-454E-AE73-CCB93396BE92}" type="slidenum">
              <a:rPr lang="en-US" altLang="en-US" smtClean="0">
                <a:latin typeface="Arial" panose="020B0604020202020204" pitchFamily="34" charset="0"/>
              </a:rPr>
              <a:pPr>
                <a:spcBef>
                  <a:spcPct val="0"/>
                </a:spcBef>
              </a:pPr>
              <a:t>48</a:t>
            </a:fld>
            <a:endParaRPr lang="en-US" altLang="en-US">
              <a:latin typeface="Arial" panose="020B0604020202020204" pitchFamily="34" charset="0"/>
            </a:endParaRPr>
          </a:p>
        </p:txBody>
      </p:sp>
      <p:sp>
        <p:nvSpPr>
          <p:cNvPr id="96260" name="Rectangle 2"/>
          <p:cNvSpPr>
            <a:spLocks noGrp="1" noRot="1" noChangeAspect="1" noChangeArrowheads="1" noTextEdit="1"/>
          </p:cNvSpPr>
          <p:nvPr>
            <p:ph type="sldImg"/>
          </p:nvPr>
        </p:nvSpPr>
        <p:spPr bwMode="auto">
          <a:xfrm>
            <a:off x="1111250" y="679450"/>
            <a:ext cx="4629150" cy="3471863"/>
          </a:xfrm>
          <a:solidFill>
            <a:srgbClr val="FFFFFF"/>
          </a:solidFill>
          <a:ln>
            <a:solidFill>
              <a:srgbClr val="000000"/>
            </a:solidFill>
            <a:miter lim="800000"/>
            <a:headEnd/>
            <a:tailEnd/>
          </a:ln>
        </p:spPr>
      </p:sp>
      <p:sp>
        <p:nvSpPr>
          <p:cNvPr id="96261" name="Rectangle 3"/>
          <p:cNvSpPr>
            <a:spLocks noGrp="1" noChangeArrowheads="1"/>
          </p:cNvSpPr>
          <p:nvPr>
            <p:ph type="body" idx="1"/>
          </p:nvPr>
        </p:nvSpPr>
        <p:spPr bwMode="auto">
          <a:xfrm>
            <a:off x="903288" y="4376738"/>
            <a:ext cx="5041900" cy="4075112"/>
          </a:xfrm>
          <a:solidFill>
            <a:srgbClr val="FFFFFF"/>
          </a:solidFill>
          <a:ln>
            <a:solidFill>
              <a:srgbClr val="000000"/>
            </a:solidFill>
            <a:miter lim="800000"/>
            <a:headEnd/>
            <a:tailEnd/>
          </a:ln>
        </p:spPr>
        <p:txBody>
          <a:bodyPr wrap="square" lIns="90296" tIns="45148" rIns="90296" bIns="45148" numCol="1" anchor="t" anchorCtr="0" compatLnSpc="1">
            <a:prstTxWarp prst="textNoShape">
              <a:avLst/>
            </a:prstTxWarp>
          </a:bodyPr>
          <a:lstStyle/>
          <a:p>
            <a:r>
              <a:rPr lang="en-US" altLang="en-US"/>
              <a:t>NORA - no race CMOS</a:t>
            </a:r>
          </a:p>
          <a:p>
            <a:endParaRPr lang="en-US" altLang="en-US"/>
          </a:p>
        </p:txBody>
      </p:sp>
    </p:spTree>
    <p:extLst>
      <p:ext uri="{BB962C8B-B14F-4D97-AF65-F5344CB8AC3E}">
        <p14:creationId xmlns:p14="http://schemas.microsoft.com/office/powerpoint/2010/main" val="25447821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cs typeface="Arial" panose="020B0604020202020204" pitchFamily="34" charset="0"/>
              </a:rPr>
              <a:t>EE141</a:t>
            </a:r>
          </a:p>
        </p:txBody>
      </p:sp>
      <p:sp>
        <p:nvSpPr>
          <p:cNvPr id="9933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53AEC46-EC43-4F1F-BFF5-264BF99C66FC}" type="slidenum">
              <a:rPr lang="en-US" altLang="en-US" smtClean="0">
                <a:latin typeface="Arial" panose="020B0604020202020204" pitchFamily="34" charset="0"/>
              </a:rPr>
              <a:pPr>
                <a:spcBef>
                  <a:spcPct val="0"/>
                </a:spcBef>
              </a:pPr>
              <a:t>50</a:t>
            </a:fld>
            <a:endParaRPr lang="en-US" altLang="en-US">
              <a:latin typeface="Arial" panose="020B0604020202020204" pitchFamily="34" charset="0"/>
            </a:endParaRPr>
          </a:p>
        </p:txBody>
      </p:sp>
      <p:sp>
        <p:nvSpPr>
          <p:cNvPr id="99332" name="Rectangle 2"/>
          <p:cNvSpPr>
            <a:spLocks noGrp="1" noRot="1" noChangeAspect="1" noChangeArrowheads="1" noTextEdit="1"/>
          </p:cNvSpPr>
          <p:nvPr>
            <p:ph type="sldImg"/>
          </p:nvPr>
        </p:nvSpPr>
        <p:spPr bwMode="auto">
          <a:xfrm>
            <a:off x="1111250" y="679450"/>
            <a:ext cx="4629150" cy="3471863"/>
          </a:xfrm>
          <a:solidFill>
            <a:srgbClr val="FFFFFF"/>
          </a:solidFill>
          <a:ln>
            <a:solidFill>
              <a:srgbClr val="000000"/>
            </a:solidFill>
            <a:miter lim="800000"/>
            <a:headEnd/>
            <a:tailEnd/>
          </a:ln>
        </p:spPr>
      </p:sp>
      <p:sp>
        <p:nvSpPr>
          <p:cNvPr id="99333" name="Rectangle 3"/>
          <p:cNvSpPr>
            <a:spLocks noGrp="1" noChangeArrowheads="1"/>
          </p:cNvSpPr>
          <p:nvPr>
            <p:ph type="body" idx="1"/>
          </p:nvPr>
        </p:nvSpPr>
        <p:spPr bwMode="auto">
          <a:xfrm>
            <a:off x="903288" y="4376738"/>
            <a:ext cx="5041900" cy="4075112"/>
          </a:xfrm>
          <a:solidFill>
            <a:srgbClr val="FFFFFF"/>
          </a:solidFill>
          <a:ln>
            <a:solidFill>
              <a:srgbClr val="000000"/>
            </a:solidFill>
            <a:miter lim="800000"/>
            <a:headEnd/>
            <a:tailEnd/>
          </a:ln>
        </p:spPr>
        <p:txBody>
          <a:bodyPr wrap="square" lIns="90296" tIns="45148" rIns="90296" bIns="45148"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1728150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3A67DC1-36AA-4958-809D-F92CAC613DEE}" type="slidenum">
              <a:rPr lang="en-US" altLang="fa-IR" smtClean="0">
                <a:latin typeface="Arial" panose="020B0604020202020204" pitchFamily="34" charset="0"/>
              </a:rPr>
              <a:pPr>
                <a:spcBef>
                  <a:spcPct val="0"/>
                </a:spcBef>
              </a:pPr>
              <a:t>52</a:t>
            </a:fld>
            <a:endParaRPr lang="en-US" altLang="fa-IR">
              <a:latin typeface="Arial" panose="020B0604020202020204" pitchFamily="34" charset="0"/>
            </a:endParaRPr>
          </a:p>
        </p:txBody>
      </p:sp>
      <p:sp>
        <p:nvSpPr>
          <p:cNvPr id="174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fa-IR"/>
          </a:p>
        </p:txBody>
      </p:sp>
    </p:spTree>
    <p:extLst>
      <p:ext uri="{BB962C8B-B14F-4D97-AF65-F5344CB8AC3E}">
        <p14:creationId xmlns:p14="http://schemas.microsoft.com/office/powerpoint/2010/main" val="26588402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AF829FB-EFDB-45AD-AD3D-E377B2795CAA}" type="slidenum">
              <a:rPr lang="en-US" altLang="en-US" smtClean="0">
                <a:latin typeface="Arial" panose="020B0604020202020204" pitchFamily="34" charset="0"/>
              </a:rPr>
              <a:pPr>
                <a:spcBef>
                  <a:spcPct val="0"/>
                </a:spcBef>
              </a:pPr>
              <a:t>61</a:t>
            </a:fld>
            <a:endParaRPr lang="en-US" altLang="en-US">
              <a:latin typeface="Arial" panose="020B0604020202020204" pitchFamily="34" charset="0"/>
            </a:endParaRPr>
          </a:p>
        </p:txBody>
      </p:sp>
      <p:sp>
        <p:nvSpPr>
          <p:cNvPr id="1116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a:p>
        </p:txBody>
      </p:sp>
    </p:spTree>
    <p:extLst>
      <p:ext uri="{BB962C8B-B14F-4D97-AF65-F5344CB8AC3E}">
        <p14:creationId xmlns:p14="http://schemas.microsoft.com/office/powerpoint/2010/main" val="12197607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0EBA15D-76AF-4E31-92D6-79A022C00F13}" type="slidenum">
              <a:rPr lang="en-US" altLang="en-US" smtClean="0">
                <a:latin typeface="Arial" panose="020B0604020202020204" pitchFamily="34" charset="0"/>
              </a:rPr>
              <a:pPr>
                <a:spcBef>
                  <a:spcPct val="0"/>
                </a:spcBef>
              </a:pPr>
              <a:t>62</a:t>
            </a:fld>
            <a:endParaRPr lang="en-US" altLang="en-US">
              <a:latin typeface="Arial" panose="020B0604020202020204" pitchFamily="34" charset="0"/>
            </a:endParaRPr>
          </a:p>
        </p:txBody>
      </p:sp>
      <p:sp>
        <p:nvSpPr>
          <p:cNvPr id="1136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a:p>
        </p:txBody>
      </p:sp>
    </p:spTree>
    <p:extLst>
      <p:ext uri="{BB962C8B-B14F-4D97-AF65-F5344CB8AC3E}">
        <p14:creationId xmlns:p14="http://schemas.microsoft.com/office/powerpoint/2010/main" val="23011168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0FA4073-7B5C-47E8-9D6E-523B3A699D45}" type="slidenum">
              <a:rPr lang="en-US" altLang="en-US" smtClean="0">
                <a:latin typeface="Arial" panose="020B0604020202020204" pitchFamily="34" charset="0"/>
              </a:rPr>
              <a:pPr>
                <a:spcBef>
                  <a:spcPct val="0"/>
                </a:spcBef>
              </a:pPr>
              <a:t>63</a:t>
            </a:fld>
            <a:endParaRPr lang="en-US" altLang="en-US">
              <a:latin typeface="Arial" panose="020B0604020202020204" pitchFamily="34" charset="0"/>
            </a:endParaRPr>
          </a:p>
        </p:txBody>
      </p:sp>
      <p:sp>
        <p:nvSpPr>
          <p:cNvPr id="1157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a-IR" altLang="en-US"/>
          </a:p>
        </p:txBody>
      </p:sp>
    </p:spTree>
    <p:extLst>
      <p:ext uri="{BB962C8B-B14F-4D97-AF65-F5344CB8AC3E}">
        <p14:creationId xmlns:p14="http://schemas.microsoft.com/office/powerpoint/2010/main" val="31481167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cs typeface="Arial" panose="020B0604020202020204" pitchFamily="34" charset="0"/>
              </a:rPr>
              <a:t>EE141</a:t>
            </a:r>
          </a:p>
        </p:txBody>
      </p:sp>
      <p:sp>
        <p:nvSpPr>
          <p:cNvPr id="1126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C39C7EA-2413-409B-A500-979833A4E564}" type="slidenum">
              <a:rPr lang="en-US" altLang="en-US" smtClean="0">
                <a:latin typeface="Arial" panose="020B0604020202020204" pitchFamily="34" charset="0"/>
              </a:rPr>
              <a:pPr>
                <a:spcBef>
                  <a:spcPct val="0"/>
                </a:spcBef>
              </a:pPr>
              <a:t>69</a:t>
            </a:fld>
            <a:endParaRPr lang="en-US" altLang="en-US">
              <a:latin typeface="Arial" panose="020B0604020202020204" pitchFamily="34" charset="0"/>
            </a:endParaRPr>
          </a:p>
        </p:txBody>
      </p:sp>
      <p:sp>
        <p:nvSpPr>
          <p:cNvPr id="1126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a-IR" altLang="en-US"/>
          </a:p>
        </p:txBody>
      </p:sp>
    </p:spTree>
    <p:extLst>
      <p:ext uri="{BB962C8B-B14F-4D97-AF65-F5344CB8AC3E}">
        <p14:creationId xmlns:p14="http://schemas.microsoft.com/office/powerpoint/2010/main" val="14019034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13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84A6C82-3D39-48E2-AF8A-51851BBF6E3C}" type="slidenum">
              <a:rPr lang="en-US" smtClean="0"/>
              <a:pPr/>
              <a:t>70</a:t>
            </a:fld>
            <a:endParaRPr lang="en-US"/>
          </a:p>
        </p:txBody>
      </p:sp>
    </p:spTree>
    <p:extLst>
      <p:ext uri="{BB962C8B-B14F-4D97-AF65-F5344CB8AC3E}">
        <p14:creationId xmlns:p14="http://schemas.microsoft.com/office/powerpoint/2010/main" val="847820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cs typeface="Arial" panose="020B0604020202020204" pitchFamily="34" charset="0"/>
              </a:rPr>
              <a:t>EE141</a:t>
            </a:r>
          </a:p>
        </p:txBody>
      </p:sp>
      <p:sp>
        <p:nvSpPr>
          <p:cNvPr id="921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3C78D53-F66E-4857-B29C-D47D0180DD57}" type="slidenum">
              <a:rPr lang="en-US" altLang="en-US" smtClean="0">
                <a:latin typeface="Arial" panose="020B0604020202020204" pitchFamily="34" charset="0"/>
              </a:rPr>
              <a:pPr>
                <a:spcBef>
                  <a:spcPct val="0"/>
                </a:spcBef>
              </a:pPr>
              <a:t>6</a:t>
            </a:fld>
            <a:endParaRPr lang="en-US" altLang="en-US">
              <a:latin typeface="Arial" panose="020B0604020202020204" pitchFamily="34" charset="0"/>
            </a:endParaRPr>
          </a:p>
        </p:txBody>
      </p:sp>
      <p:sp>
        <p:nvSpPr>
          <p:cNvPr id="922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a-IR" altLang="en-US"/>
          </a:p>
        </p:txBody>
      </p:sp>
    </p:spTree>
    <p:extLst>
      <p:ext uri="{BB962C8B-B14F-4D97-AF65-F5344CB8AC3E}">
        <p14:creationId xmlns:p14="http://schemas.microsoft.com/office/powerpoint/2010/main" val="2913661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cs typeface="Arial" panose="020B0604020202020204" pitchFamily="34" charset="0"/>
              </a:rPr>
              <a:t>EE141</a:t>
            </a:r>
          </a:p>
        </p:txBody>
      </p:sp>
      <p:sp>
        <p:nvSpPr>
          <p:cNvPr id="2867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266BF5E-C2E8-42D4-BC19-71863A2F5334}" type="slidenum">
              <a:rPr lang="en-US" altLang="en-US" smtClean="0">
                <a:latin typeface="Arial" panose="020B0604020202020204" pitchFamily="34" charset="0"/>
              </a:rPr>
              <a:pPr>
                <a:spcBef>
                  <a:spcPct val="0"/>
                </a:spcBef>
              </a:pPr>
              <a:t>7</a:t>
            </a:fld>
            <a:endParaRPr lang="en-US" altLang="en-US">
              <a:latin typeface="Arial" panose="020B0604020202020204" pitchFamily="34" charset="0"/>
            </a:endParaRPr>
          </a:p>
        </p:txBody>
      </p:sp>
      <p:sp>
        <p:nvSpPr>
          <p:cNvPr id="28676" name="Rectangle 2"/>
          <p:cNvSpPr>
            <a:spLocks noGrp="1" noRot="1" noChangeAspect="1" noChangeArrowheads="1" noTextEdit="1"/>
          </p:cNvSpPr>
          <p:nvPr>
            <p:ph type="sldImg"/>
          </p:nvPr>
        </p:nvSpPr>
        <p:spPr bwMode="auto">
          <a:xfrm>
            <a:off x="1111250" y="679450"/>
            <a:ext cx="4629150" cy="3471863"/>
          </a:xfrm>
          <a:solidFill>
            <a:srgbClr val="FFFFFF"/>
          </a:solidFill>
          <a:ln>
            <a:solidFill>
              <a:srgbClr val="000000"/>
            </a:solidFill>
            <a:miter lim="800000"/>
            <a:headEnd/>
            <a:tailEnd/>
          </a:ln>
        </p:spPr>
      </p:sp>
      <p:sp>
        <p:nvSpPr>
          <p:cNvPr id="28677" name="Rectangle 3"/>
          <p:cNvSpPr>
            <a:spLocks noGrp="1" noChangeArrowheads="1"/>
          </p:cNvSpPr>
          <p:nvPr>
            <p:ph type="body" idx="1"/>
          </p:nvPr>
        </p:nvSpPr>
        <p:spPr bwMode="auto">
          <a:xfrm>
            <a:off x="903288" y="4376738"/>
            <a:ext cx="5041900" cy="4075112"/>
          </a:xfrm>
          <a:solidFill>
            <a:srgbClr val="FFFFFF"/>
          </a:solidFill>
          <a:ln>
            <a:solidFill>
              <a:srgbClr val="000000"/>
            </a:solidFill>
            <a:miter lim="800000"/>
            <a:headEnd/>
            <a:tailEnd/>
          </a:ln>
        </p:spPr>
        <p:txBody>
          <a:bodyPr wrap="square" lIns="90296" tIns="45148" rIns="90296" bIns="45148" numCol="1" anchor="t" anchorCtr="0" compatLnSpc="1">
            <a:prstTxWarp prst="textNoShape">
              <a:avLst/>
            </a:prstTxWarp>
          </a:bodyPr>
          <a:lstStyle/>
          <a:p>
            <a:r>
              <a:rPr lang="en-US" altLang="en-US"/>
              <a:t>This behavior is fundamentally different than the static counterpart that always has a low resistance path between the output and one of the power rails.</a:t>
            </a:r>
          </a:p>
        </p:txBody>
      </p:sp>
    </p:spTree>
    <p:extLst>
      <p:ext uri="{BB962C8B-B14F-4D97-AF65-F5344CB8AC3E}">
        <p14:creationId xmlns:p14="http://schemas.microsoft.com/office/powerpoint/2010/main" val="4276937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cs typeface="Arial" panose="020B0604020202020204" pitchFamily="34" charset="0"/>
              </a:rPr>
              <a:t>EE141</a:t>
            </a:r>
          </a:p>
        </p:txBody>
      </p:sp>
      <p:sp>
        <p:nvSpPr>
          <p:cNvPr id="3072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5DFAE56-1979-449E-A62A-7885D0ED78BD}" type="slidenum">
              <a:rPr lang="en-US" altLang="en-US" smtClean="0">
                <a:latin typeface="Arial" panose="020B0604020202020204" pitchFamily="34" charset="0"/>
              </a:rPr>
              <a:pPr>
                <a:spcBef>
                  <a:spcPct val="0"/>
                </a:spcBef>
              </a:pPr>
              <a:t>8</a:t>
            </a:fld>
            <a:endParaRPr lang="en-US" altLang="en-US">
              <a:latin typeface="Arial" panose="020B0604020202020204" pitchFamily="34" charset="0"/>
            </a:endParaRPr>
          </a:p>
        </p:txBody>
      </p:sp>
      <p:sp>
        <p:nvSpPr>
          <p:cNvPr id="30724" name="Rectangle 2"/>
          <p:cNvSpPr>
            <a:spLocks noGrp="1" noRot="1" noChangeAspect="1" noChangeArrowheads="1" noTextEdit="1"/>
          </p:cNvSpPr>
          <p:nvPr>
            <p:ph type="sldImg"/>
          </p:nvPr>
        </p:nvSpPr>
        <p:spPr bwMode="auto">
          <a:xfrm>
            <a:off x="1111250" y="679450"/>
            <a:ext cx="4629150" cy="3471863"/>
          </a:xfrm>
          <a:solidFill>
            <a:srgbClr val="FFFFFF"/>
          </a:solidFill>
          <a:ln>
            <a:solidFill>
              <a:srgbClr val="000000"/>
            </a:solidFill>
            <a:miter lim="800000"/>
            <a:headEnd/>
            <a:tailEnd/>
          </a:ln>
        </p:spPr>
      </p:sp>
      <p:sp>
        <p:nvSpPr>
          <p:cNvPr id="30725" name="Rectangle 3"/>
          <p:cNvSpPr>
            <a:spLocks noGrp="1" noChangeArrowheads="1"/>
          </p:cNvSpPr>
          <p:nvPr>
            <p:ph type="body" idx="1"/>
          </p:nvPr>
        </p:nvSpPr>
        <p:spPr bwMode="auto">
          <a:xfrm>
            <a:off x="903288" y="4376738"/>
            <a:ext cx="5041900" cy="4075112"/>
          </a:xfrm>
          <a:solidFill>
            <a:srgbClr val="FFFFFF"/>
          </a:solidFill>
          <a:ln>
            <a:solidFill>
              <a:srgbClr val="000000"/>
            </a:solidFill>
            <a:miter lim="800000"/>
            <a:headEnd/>
            <a:tailEnd/>
          </a:ln>
        </p:spPr>
        <p:txBody>
          <a:bodyPr wrap="square" lIns="90296" tIns="45148" rIns="90296" bIns="45148" numCol="1" anchor="t" anchorCtr="0" compatLnSpc="1">
            <a:prstTxWarp prst="textNoShape">
              <a:avLst/>
            </a:prstTxWarp>
          </a:bodyPr>
          <a:lstStyle/>
          <a:p>
            <a:r>
              <a:rPr lang="en-US" altLang="en-US"/>
              <a:t>CL being lower also contributes to power savings</a:t>
            </a:r>
          </a:p>
        </p:txBody>
      </p:sp>
    </p:spTree>
    <p:extLst>
      <p:ext uri="{BB962C8B-B14F-4D97-AF65-F5344CB8AC3E}">
        <p14:creationId xmlns:p14="http://schemas.microsoft.com/office/powerpoint/2010/main" val="3660762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cs typeface="Arial" panose="020B0604020202020204" pitchFamily="34" charset="0"/>
              </a:rPr>
              <a:t>EE141</a:t>
            </a:r>
          </a:p>
        </p:txBody>
      </p:sp>
      <p:sp>
        <p:nvSpPr>
          <p:cNvPr id="3277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756AD88-8FAB-4ECC-9BCC-E57CEBE5AFC4}" type="slidenum">
              <a:rPr lang="en-US" altLang="en-US" smtClean="0">
                <a:latin typeface="Arial" panose="020B0604020202020204" pitchFamily="34" charset="0"/>
              </a:rPr>
              <a:pPr>
                <a:spcBef>
                  <a:spcPct val="0"/>
                </a:spcBef>
              </a:pPr>
              <a:t>9</a:t>
            </a:fld>
            <a:endParaRPr lang="en-US" altLang="en-US">
              <a:latin typeface="Arial" panose="020B0604020202020204" pitchFamily="34" charset="0"/>
            </a:endParaRPr>
          </a:p>
        </p:txBody>
      </p:sp>
      <p:sp>
        <p:nvSpPr>
          <p:cNvPr id="3277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a-IR" altLang="en-US"/>
          </a:p>
        </p:txBody>
      </p:sp>
    </p:spTree>
    <p:extLst>
      <p:ext uri="{BB962C8B-B14F-4D97-AF65-F5344CB8AC3E}">
        <p14:creationId xmlns:p14="http://schemas.microsoft.com/office/powerpoint/2010/main" val="3462399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cs typeface="Arial" panose="020B0604020202020204" pitchFamily="34" charset="0"/>
              </a:rPr>
              <a:t>EE141</a:t>
            </a:r>
          </a:p>
        </p:txBody>
      </p:sp>
      <p:sp>
        <p:nvSpPr>
          <p:cNvPr id="1126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C39C7EA-2413-409B-A500-979833A4E564}" type="slidenum">
              <a:rPr lang="en-US" altLang="en-US" smtClean="0">
                <a:latin typeface="Arial" panose="020B0604020202020204" pitchFamily="34" charset="0"/>
              </a:rPr>
              <a:pPr>
                <a:spcBef>
                  <a:spcPct val="0"/>
                </a:spcBef>
              </a:pPr>
              <a:t>10</a:t>
            </a:fld>
            <a:endParaRPr lang="en-US" altLang="en-US">
              <a:latin typeface="Arial" panose="020B0604020202020204" pitchFamily="34" charset="0"/>
            </a:endParaRPr>
          </a:p>
        </p:txBody>
      </p:sp>
      <p:sp>
        <p:nvSpPr>
          <p:cNvPr id="1126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a-IR" altLang="en-US"/>
          </a:p>
        </p:txBody>
      </p:sp>
    </p:spTree>
    <p:extLst>
      <p:ext uri="{BB962C8B-B14F-4D97-AF65-F5344CB8AC3E}">
        <p14:creationId xmlns:p14="http://schemas.microsoft.com/office/powerpoint/2010/main" val="155844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2"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30723"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endParaRPr lang="en-US" alt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r>
              <a:rPr lang="en-US" altLang="en-US"/>
              <a:t>Nasser Mozayani</a:t>
            </a:r>
          </a:p>
        </p:txBody>
      </p:sp>
      <p:sp>
        <p:nvSpPr>
          <p:cNvPr id="8" name="Rectangle 6"/>
          <p:cNvSpPr>
            <a:spLocks noGrp="1" noChangeArrowheads="1"/>
          </p:cNvSpPr>
          <p:nvPr>
            <p:ph type="sldNum" sz="quarter" idx="12"/>
          </p:nvPr>
        </p:nvSpPr>
        <p:spPr/>
        <p:txBody>
          <a:bodyPr/>
          <a:lstStyle>
            <a:lvl1pPr>
              <a:defRPr/>
            </a:lvl1pPr>
          </a:lstStyle>
          <a:p>
            <a:pPr>
              <a:defRPr/>
            </a:pPr>
            <a:fld id="{F9FE1318-F85F-4908-B837-EB6BDA1E7F3B}" type="slidenum">
              <a:rPr lang="en-US" altLang="en-US"/>
              <a:pPr>
                <a:defRPr/>
              </a:pPr>
              <a:t>‹#›</a:t>
            </a:fld>
            <a:endParaRPr lang="en-US" altLang="en-US"/>
          </a:p>
        </p:txBody>
      </p:sp>
    </p:spTree>
    <p:extLst>
      <p:ext uri="{BB962C8B-B14F-4D97-AF65-F5344CB8AC3E}">
        <p14:creationId xmlns:p14="http://schemas.microsoft.com/office/powerpoint/2010/main" val="3709182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Nasser Mozayani</a:t>
            </a:r>
          </a:p>
        </p:txBody>
      </p:sp>
      <p:sp>
        <p:nvSpPr>
          <p:cNvPr id="6" name="Rectangle 6"/>
          <p:cNvSpPr>
            <a:spLocks noGrp="1" noChangeArrowheads="1"/>
          </p:cNvSpPr>
          <p:nvPr>
            <p:ph type="sldNum" sz="quarter" idx="12"/>
          </p:nvPr>
        </p:nvSpPr>
        <p:spPr>
          <a:ln/>
        </p:spPr>
        <p:txBody>
          <a:bodyPr/>
          <a:lstStyle>
            <a:lvl1pPr>
              <a:defRPr/>
            </a:lvl1pPr>
          </a:lstStyle>
          <a:p>
            <a:pPr>
              <a:defRPr/>
            </a:pPr>
            <a:fld id="{DFC8D55F-8616-4B4E-821A-4DAA3555C4E6}" type="slidenum">
              <a:rPr lang="en-US" altLang="en-US"/>
              <a:pPr>
                <a:defRPr/>
              </a:pPr>
              <a:t>‹#›</a:t>
            </a:fld>
            <a:endParaRPr lang="en-US" altLang="en-US"/>
          </a:p>
        </p:txBody>
      </p:sp>
    </p:spTree>
    <p:extLst>
      <p:ext uri="{BB962C8B-B14F-4D97-AF65-F5344CB8AC3E}">
        <p14:creationId xmlns:p14="http://schemas.microsoft.com/office/powerpoint/2010/main" val="1883272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Nasser Mozayani</a:t>
            </a:r>
          </a:p>
        </p:txBody>
      </p:sp>
      <p:sp>
        <p:nvSpPr>
          <p:cNvPr id="6" name="Rectangle 6"/>
          <p:cNvSpPr>
            <a:spLocks noGrp="1" noChangeArrowheads="1"/>
          </p:cNvSpPr>
          <p:nvPr>
            <p:ph type="sldNum" sz="quarter" idx="12"/>
          </p:nvPr>
        </p:nvSpPr>
        <p:spPr>
          <a:ln/>
        </p:spPr>
        <p:txBody>
          <a:bodyPr/>
          <a:lstStyle>
            <a:lvl1pPr>
              <a:defRPr/>
            </a:lvl1pPr>
          </a:lstStyle>
          <a:p>
            <a:pPr>
              <a:defRPr/>
            </a:pPr>
            <a:fld id="{6721B5D2-2FA1-4680-B62E-FDF67AC840A2}" type="slidenum">
              <a:rPr lang="en-US" altLang="en-US"/>
              <a:pPr>
                <a:defRPr/>
              </a:pPr>
              <a:t>‹#›</a:t>
            </a:fld>
            <a:endParaRPr lang="en-US" altLang="en-US"/>
          </a:p>
        </p:txBody>
      </p:sp>
    </p:spTree>
    <p:extLst>
      <p:ext uri="{BB962C8B-B14F-4D97-AF65-F5344CB8AC3E}">
        <p14:creationId xmlns:p14="http://schemas.microsoft.com/office/powerpoint/2010/main" val="4226486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defRPr/>
            </a:pPr>
            <a:endParaRPr lang="en-US" altLang="en-US"/>
          </a:p>
        </p:txBody>
      </p:sp>
      <p:sp>
        <p:nvSpPr>
          <p:cNvPr id="6" name="Footer Placeholder 5"/>
          <p:cNvSpPr>
            <a:spLocks noGrp="1"/>
          </p:cNvSpPr>
          <p:nvPr>
            <p:ph type="ftr" sz="quarter" idx="11"/>
          </p:nvPr>
        </p:nvSpPr>
        <p:spPr/>
        <p:txBody>
          <a:bodyPr/>
          <a:lstStyle>
            <a:lvl1pPr>
              <a:defRPr/>
            </a:lvl1pPr>
          </a:lstStyle>
          <a:p>
            <a:pPr>
              <a:defRPr/>
            </a:pPr>
            <a:r>
              <a:rPr lang="en-US" altLang="en-US"/>
              <a:t>Nasser Mozayani</a:t>
            </a:r>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pPr>
              <a:defRPr/>
            </a:pPr>
            <a:fld id="{F08C5823-6D84-4B81-9765-760A4C1C35F1}" type="slidenum">
              <a:rPr lang="en-US" altLang="en-US"/>
              <a:pPr>
                <a:defRPr/>
              </a:pPr>
              <a:t>‹#›</a:t>
            </a:fld>
            <a:endParaRPr lang="en-US" altLang="en-US"/>
          </a:p>
        </p:txBody>
      </p:sp>
    </p:spTree>
    <p:extLst>
      <p:ext uri="{BB962C8B-B14F-4D97-AF65-F5344CB8AC3E}">
        <p14:creationId xmlns:p14="http://schemas.microsoft.com/office/powerpoint/2010/main" val="2231525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Nasser Mozayani</a:t>
            </a:r>
          </a:p>
        </p:txBody>
      </p:sp>
      <p:sp>
        <p:nvSpPr>
          <p:cNvPr id="6" name="Rectangle 6"/>
          <p:cNvSpPr>
            <a:spLocks noGrp="1" noChangeArrowheads="1"/>
          </p:cNvSpPr>
          <p:nvPr>
            <p:ph type="sldNum" sz="quarter" idx="12"/>
          </p:nvPr>
        </p:nvSpPr>
        <p:spPr>
          <a:ln/>
        </p:spPr>
        <p:txBody>
          <a:bodyPr/>
          <a:lstStyle>
            <a:lvl1pPr>
              <a:defRPr/>
            </a:lvl1pPr>
          </a:lstStyle>
          <a:p>
            <a:pPr>
              <a:defRPr/>
            </a:pPr>
            <a:fld id="{820B7BD8-56FF-4711-BBB2-DF89F8A848B5}" type="slidenum">
              <a:rPr lang="en-US" altLang="en-US"/>
              <a:pPr>
                <a:defRPr/>
              </a:pPr>
              <a:t>‹#›</a:t>
            </a:fld>
            <a:endParaRPr lang="en-US" altLang="en-US"/>
          </a:p>
        </p:txBody>
      </p:sp>
    </p:spTree>
    <p:extLst>
      <p:ext uri="{BB962C8B-B14F-4D97-AF65-F5344CB8AC3E}">
        <p14:creationId xmlns:p14="http://schemas.microsoft.com/office/powerpoint/2010/main" val="3603549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Nasser Mozayani</a:t>
            </a:r>
          </a:p>
        </p:txBody>
      </p:sp>
      <p:sp>
        <p:nvSpPr>
          <p:cNvPr id="6" name="Rectangle 6"/>
          <p:cNvSpPr>
            <a:spLocks noGrp="1" noChangeArrowheads="1"/>
          </p:cNvSpPr>
          <p:nvPr>
            <p:ph type="sldNum" sz="quarter" idx="12"/>
          </p:nvPr>
        </p:nvSpPr>
        <p:spPr>
          <a:ln/>
        </p:spPr>
        <p:txBody>
          <a:bodyPr/>
          <a:lstStyle>
            <a:lvl1pPr>
              <a:defRPr/>
            </a:lvl1pPr>
          </a:lstStyle>
          <a:p>
            <a:pPr>
              <a:defRPr/>
            </a:pPr>
            <a:fld id="{7F592D75-64C2-48D5-91DE-891B8B3F0D2C}" type="slidenum">
              <a:rPr lang="en-US" altLang="en-US"/>
              <a:pPr>
                <a:defRPr/>
              </a:pPr>
              <a:t>‹#›</a:t>
            </a:fld>
            <a:endParaRPr lang="en-US" altLang="en-US"/>
          </a:p>
        </p:txBody>
      </p:sp>
    </p:spTree>
    <p:extLst>
      <p:ext uri="{BB962C8B-B14F-4D97-AF65-F5344CB8AC3E}">
        <p14:creationId xmlns:p14="http://schemas.microsoft.com/office/powerpoint/2010/main" val="3414742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Nasser Mozayani</a:t>
            </a:r>
          </a:p>
        </p:txBody>
      </p:sp>
      <p:sp>
        <p:nvSpPr>
          <p:cNvPr id="7" name="Rectangle 6"/>
          <p:cNvSpPr>
            <a:spLocks noGrp="1" noChangeArrowheads="1"/>
          </p:cNvSpPr>
          <p:nvPr>
            <p:ph type="sldNum" sz="quarter" idx="12"/>
          </p:nvPr>
        </p:nvSpPr>
        <p:spPr>
          <a:ln/>
        </p:spPr>
        <p:txBody>
          <a:bodyPr/>
          <a:lstStyle>
            <a:lvl1pPr>
              <a:defRPr/>
            </a:lvl1pPr>
          </a:lstStyle>
          <a:p>
            <a:pPr>
              <a:defRPr/>
            </a:pPr>
            <a:fld id="{64A6FB16-BFC1-47D3-9A1F-661BB17D4937}" type="slidenum">
              <a:rPr lang="en-US" altLang="en-US"/>
              <a:pPr>
                <a:defRPr/>
              </a:pPr>
              <a:t>‹#›</a:t>
            </a:fld>
            <a:endParaRPr lang="en-US" altLang="en-US"/>
          </a:p>
        </p:txBody>
      </p:sp>
    </p:spTree>
    <p:extLst>
      <p:ext uri="{BB962C8B-B14F-4D97-AF65-F5344CB8AC3E}">
        <p14:creationId xmlns:p14="http://schemas.microsoft.com/office/powerpoint/2010/main" val="3547266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a:t>Nasser Mozayani</a:t>
            </a:r>
          </a:p>
        </p:txBody>
      </p:sp>
      <p:sp>
        <p:nvSpPr>
          <p:cNvPr id="9" name="Rectangle 6"/>
          <p:cNvSpPr>
            <a:spLocks noGrp="1" noChangeArrowheads="1"/>
          </p:cNvSpPr>
          <p:nvPr>
            <p:ph type="sldNum" sz="quarter" idx="12"/>
          </p:nvPr>
        </p:nvSpPr>
        <p:spPr>
          <a:ln/>
        </p:spPr>
        <p:txBody>
          <a:bodyPr/>
          <a:lstStyle>
            <a:lvl1pPr>
              <a:defRPr/>
            </a:lvl1pPr>
          </a:lstStyle>
          <a:p>
            <a:pPr>
              <a:defRPr/>
            </a:pPr>
            <a:fld id="{7979FEFA-9F8C-4D87-89E7-493AB041E40A}" type="slidenum">
              <a:rPr lang="en-US" altLang="en-US"/>
              <a:pPr>
                <a:defRPr/>
              </a:pPr>
              <a:t>‹#›</a:t>
            </a:fld>
            <a:endParaRPr lang="en-US" altLang="en-US"/>
          </a:p>
        </p:txBody>
      </p:sp>
    </p:spTree>
    <p:extLst>
      <p:ext uri="{BB962C8B-B14F-4D97-AF65-F5344CB8AC3E}">
        <p14:creationId xmlns:p14="http://schemas.microsoft.com/office/powerpoint/2010/main" val="1130964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a:t>Nasser Mozayani</a:t>
            </a:r>
          </a:p>
        </p:txBody>
      </p:sp>
      <p:sp>
        <p:nvSpPr>
          <p:cNvPr id="5" name="Rectangle 6"/>
          <p:cNvSpPr>
            <a:spLocks noGrp="1" noChangeArrowheads="1"/>
          </p:cNvSpPr>
          <p:nvPr>
            <p:ph type="sldNum" sz="quarter" idx="12"/>
          </p:nvPr>
        </p:nvSpPr>
        <p:spPr>
          <a:ln/>
        </p:spPr>
        <p:txBody>
          <a:bodyPr/>
          <a:lstStyle>
            <a:lvl1pPr>
              <a:defRPr/>
            </a:lvl1pPr>
          </a:lstStyle>
          <a:p>
            <a:pPr>
              <a:defRPr/>
            </a:pPr>
            <a:fld id="{E13D45CF-1466-4B60-942F-4B68E6F94148}" type="slidenum">
              <a:rPr lang="en-US" altLang="en-US"/>
              <a:pPr>
                <a:defRPr/>
              </a:pPr>
              <a:t>‹#›</a:t>
            </a:fld>
            <a:endParaRPr lang="en-US" altLang="en-US"/>
          </a:p>
        </p:txBody>
      </p:sp>
    </p:spTree>
    <p:extLst>
      <p:ext uri="{BB962C8B-B14F-4D97-AF65-F5344CB8AC3E}">
        <p14:creationId xmlns:p14="http://schemas.microsoft.com/office/powerpoint/2010/main" val="177085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a:t>Nasser Mozayani</a:t>
            </a:r>
          </a:p>
        </p:txBody>
      </p:sp>
      <p:sp>
        <p:nvSpPr>
          <p:cNvPr id="4" name="Rectangle 6"/>
          <p:cNvSpPr>
            <a:spLocks noGrp="1" noChangeArrowheads="1"/>
          </p:cNvSpPr>
          <p:nvPr>
            <p:ph type="sldNum" sz="quarter" idx="12"/>
          </p:nvPr>
        </p:nvSpPr>
        <p:spPr>
          <a:ln/>
        </p:spPr>
        <p:txBody>
          <a:bodyPr/>
          <a:lstStyle>
            <a:lvl1pPr>
              <a:defRPr/>
            </a:lvl1pPr>
          </a:lstStyle>
          <a:p>
            <a:pPr>
              <a:defRPr/>
            </a:pPr>
            <a:fld id="{E004B434-CF59-42CA-A2C8-ABE2E9A62DA1}" type="slidenum">
              <a:rPr lang="en-US" altLang="en-US"/>
              <a:pPr>
                <a:defRPr/>
              </a:pPr>
              <a:t>‹#›</a:t>
            </a:fld>
            <a:endParaRPr lang="en-US" altLang="en-US"/>
          </a:p>
        </p:txBody>
      </p:sp>
    </p:spTree>
    <p:extLst>
      <p:ext uri="{BB962C8B-B14F-4D97-AF65-F5344CB8AC3E}">
        <p14:creationId xmlns:p14="http://schemas.microsoft.com/office/powerpoint/2010/main" val="3180307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Nasser Mozayani</a:t>
            </a:r>
          </a:p>
        </p:txBody>
      </p:sp>
      <p:sp>
        <p:nvSpPr>
          <p:cNvPr id="7" name="Rectangle 6"/>
          <p:cNvSpPr>
            <a:spLocks noGrp="1" noChangeArrowheads="1"/>
          </p:cNvSpPr>
          <p:nvPr>
            <p:ph type="sldNum" sz="quarter" idx="12"/>
          </p:nvPr>
        </p:nvSpPr>
        <p:spPr>
          <a:ln/>
        </p:spPr>
        <p:txBody>
          <a:bodyPr/>
          <a:lstStyle>
            <a:lvl1pPr>
              <a:defRPr/>
            </a:lvl1pPr>
          </a:lstStyle>
          <a:p>
            <a:pPr>
              <a:defRPr/>
            </a:pPr>
            <a:fld id="{7AE05A1C-5707-4478-BF82-50DB3CAE30B3}" type="slidenum">
              <a:rPr lang="en-US" altLang="en-US"/>
              <a:pPr>
                <a:defRPr/>
              </a:pPr>
              <a:t>‹#›</a:t>
            </a:fld>
            <a:endParaRPr lang="en-US" altLang="en-US"/>
          </a:p>
        </p:txBody>
      </p:sp>
    </p:spTree>
    <p:extLst>
      <p:ext uri="{BB962C8B-B14F-4D97-AF65-F5344CB8AC3E}">
        <p14:creationId xmlns:p14="http://schemas.microsoft.com/office/powerpoint/2010/main" val="556175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Nasser Mozayani</a:t>
            </a:r>
          </a:p>
        </p:txBody>
      </p:sp>
      <p:sp>
        <p:nvSpPr>
          <p:cNvPr id="7" name="Rectangle 6"/>
          <p:cNvSpPr>
            <a:spLocks noGrp="1" noChangeArrowheads="1"/>
          </p:cNvSpPr>
          <p:nvPr>
            <p:ph type="sldNum" sz="quarter" idx="12"/>
          </p:nvPr>
        </p:nvSpPr>
        <p:spPr>
          <a:ln/>
        </p:spPr>
        <p:txBody>
          <a:bodyPr/>
          <a:lstStyle>
            <a:lvl1pPr>
              <a:defRPr/>
            </a:lvl1pPr>
          </a:lstStyle>
          <a:p>
            <a:pPr>
              <a:defRPr/>
            </a:pPr>
            <a:fld id="{5FE65E31-1F74-442C-95AA-B245C8B9E4ED}" type="slidenum">
              <a:rPr lang="en-US" altLang="en-US"/>
              <a:pPr>
                <a:defRPr/>
              </a:pPr>
              <a:t>‹#›</a:t>
            </a:fld>
            <a:endParaRPr lang="en-US" altLang="en-US"/>
          </a:p>
        </p:txBody>
      </p:sp>
    </p:spTree>
    <p:extLst>
      <p:ext uri="{BB962C8B-B14F-4D97-AF65-F5344CB8AC3E}">
        <p14:creationId xmlns:p14="http://schemas.microsoft.com/office/powerpoint/2010/main" val="3879435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9700"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mj-lt"/>
                <a:cs typeface="Arial" charset="0"/>
              </a:defRPr>
            </a:lvl1pPr>
          </a:lstStyle>
          <a:p>
            <a:pPr>
              <a:defRPr/>
            </a:pPr>
            <a:endParaRPr lang="en-US" altLang="en-US"/>
          </a:p>
        </p:txBody>
      </p:sp>
      <p:sp>
        <p:nvSpPr>
          <p:cNvPr id="2970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j-lt"/>
                <a:cs typeface="Arial" charset="0"/>
              </a:defRPr>
            </a:lvl1pPr>
          </a:lstStyle>
          <a:p>
            <a:pPr>
              <a:defRPr/>
            </a:pPr>
            <a:r>
              <a:rPr lang="en-US" altLang="en-US"/>
              <a:t>Nasser Mozayani</a:t>
            </a:r>
          </a:p>
        </p:txBody>
      </p:sp>
      <p:sp>
        <p:nvSpPr>
          <p:cNvPr id="29702"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Garamond" panose="02020404030301010803" pitchFamily="18" charset="0"/>
              </a:defRPr>
            </a:lvl1pPr>
          </a:lstStyle>
          <a:p>
            <a:pPr>
              <a:defRPr/>
            </a:pPr>
            <a:fld id="{AFF49CDE-5245-486C-A0AD-6AA3917A11B8}" type="slidenum">
              <a:rPr lang="en-US" altLang="en-US"/>
              <a:pPr>
                <a:defRPr/>
              </a:pPr>
              <a:t>‹#›</a:t>
            </a:fld>
            <a:endParaRPr lang="en-US" altLang="en-US"/>
          </a:p>
        </p:txBody>
      </p:sp>
      <p:sp>
        <p:nvSpPr>
          <p:cNvPr id="1031" name="Freeform 7"/>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194" r:id="rId1"/>
    <p:sldLayoutId id="2147484184" r:id="rId2"/>
    <p:sldLayoutId id="2147484185" r:id="rId3"/>
    <p:sldLayoutId id="2147484186" r:id="rId4"/>
    <p:sldLayoutId id="2147484187" r:id="rId5"/>
    <p:sldLayoutId id="2147484188" r:id="rId6"/>
    <p:sldLayoutId id="2147484189" r:id="rId7"/>
    <p:sldLayoutId id="2147484190" r:id="rId8"/>
    <p:sldLayoutId id="2147484191" r:id="rId9"/>
    <p:sldLayoutId id="2147484192" r:id="rId10"/>
    <p:sldLayoutId id="2147484193" r:id="rId11"/>
    <p:sldLayoutId id="2147484195" r:id="rId12"/>
  </p:sldLayoutIdLst>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cs typeface="B Nazanin" pitchFamily="2" charset="-78"/>
        </a:defRPr>
      </a:lvl2pPr>
      <a:lvl3pPr algn="l" rtl="0" eaLnBrk="0" fontAlgn="base" hangingPunct="0">
        <a:spcBef>
          <a:spcPct val="0"/>
        </a:spcBef>
        <a:spcAft>
          <a:spcPct val="0"/>
        </a:spcAft>
        <a:defRPr sz="4200">
          <a:solidFill>
            <a:schemeClr val="tx2"/>
          </a:solidFill>
          <a:latin typeface="Garamond" pitchFamily="18" charset="0"/>
          <a:cs typeface="B Nazanin" pitchFamily="2" charset="-78"/>
        </a:defRPr>
      </a:lvl3pPr>
      <a:lvl4pPr algn="l" rtl="0" eaLnBrk="0" fontAlgn="base" hangingPunct="0">
        <a:spcBef>
          <a:spcPct val="0"/>
        </a:spcBef>
        <a:spcAft>
          <a:spcPct val="0"/>
        </a:spcAft>
        <a:defRPr sz="4200">
          <a:solidFill>
            <a:schemeClr val="tx2"/>
          </a:solidFill>
          <a:latin typeface="Garamond" pitchFamily="18" charset="0"/>
          <a:cs typeface="B Nazanin" pitchFamily="2" charset="-78"/>
        </a:defRPr>
      </a:lvl4pPr>
      <a:lvl5pPr algn="l" rtl="0" eaLnBrk="0" fontAlgn="base" hangingPunct="0">
        <a:spcBef>
          <a:spcPct val="0"/>
        </a:spcBef>
        <a:spcAft>
          <a:spcPct val="0"/>
        </a:spcAft>
        <a:defRPr sz="4200">
          <a:solidFill>
            <a:schemeClr val="tx2"/>
          </a:solidFill>
          <a:latin typeface="Garamond" pitchFamily="18" charset="0"/>
          <a:cs typeface="B Nazanin" pitchFamily="2" charset="-78"/>
        </a:defRPr>
      </a:lvl5pPr>
      <a:lvl6pPr marL="457200" algn="l" rtl="0" fontAlgn="base">
        <a:spcBef>
          <a:spcPct val="0"/>
        </a:spcBef>
        <a:spcAft>
          <a:spcPct val="0"/>
        </a:spcAft>
        <a:defRPr sz="4200">
          <a:solidFill>
            <a:schemeClr val="tx2"/>
          </a:solidFill>
          <a:latin typeface="Garamond" pitchFamily="18" charset="0"/>
          <a:cs typeface="Arial" charset="0"/>
        </a:defRPr>
      </a:lvl6pPr>
      <a:lvl7pPr marL="914400" algn="l" rtl="0" fontAlgn="base">
        <a:spcBef>
          <a:spcPct val="0"/>
        </a:spcBef>
        <a:spcAft>
          <a:spcPct val="0"/>
        </a:spcAft>
        <a:defRPr sz="4200">
          <a:solidFill>
            <a:schemeClr val="tx2"/>
          </a:solidFill>
          <a:latin typeface="Garamond" pitchFamily="18" charset="0"/>
          <a:cs typeface="Arial" charset="0"/>
        </a:defRPr>
      </a:lvl7pPr>
      <a:lvl8pPr marL="1371600" algn="l" rtl="0" fontAlgn="base">
        <a:spcBef>
          <a:spcPct val="0"/>
        </a:spcBef>
        <a:spcAft>
          <a:spcPct val="0"/>
        </a:spcAft>
        <a:defRPr sz="4200">
          <a:solidFill>
            <a:schemeClr val="tx2"/>
          </a:solidFill>
          <a:latin typeface="Garamond" pitchFamily="18" charset="0"/>
          <a:cs typeface="Arial" charset="0"/>
        </a:defRPr>
      </a:lvl8pPr>
      <a:lvl9pPr marL="1828800" algn="l" rtl="0" fontAlgn="base">
        <a:spcBef>
          <a:spcPct val="0"/>
        </a:spcBef>
        <a:spcAft>
          <a:spcPct val="0"/>
        </a:spcAft>
        <a:defRPr sz="4200">
          <a:solidFill>
            <a:schemeClr val="tx2"/>
          </a:solidFill>
          <a:latin typeface="Garamond" pitchFamily="18" charset="0"/>
          <a:cs typeface="Arial" charset="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0.e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6.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0.emf"/></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6.xml"/><Relationship Id="rId5" Type="http://schemas.openxmlformats.org/officeDocument/2006/relationships/image" Target="../media/image39.png"/><Relationship Id="rId4" Type="http://schemas.openxmlformats.org/officeDocument/2006/relationships/image" Target="../media/image38.png"/></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5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2.xml"/><Relationship Id="rId4" Type="http://schemas.openxmlformats.org/officeDocument/2006/relationships/image" Target="../media/image62.png"/></Relationships>
</file>

<file path=ppt/slides/_rels/slide7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1524000"/>
            <a:ext cx="7623175" cy="1295400"/>
          </a:xfrm>
        </p:spPr>
        <p:txBody>
          <a:bodyPr/>
          <a:lstStyle/>
          <a:p>
            <a:pPr rtl="1">
              <a:defRPr/>
            </a:pPr>
            <a:r>
              <a:rPr lang="fa-IR" b="1" dirty="0">
                <a:cs typeface="+mn-cs"/>
              </a:rPr>
              <a:t>گيت های دینامیک </a:t>
            </a:r>
            <a:r>
              <a:rPr lang="en-US" b="1" dirty="0">
                <a:cs typeface="+mn-cs"/>
              </a:rPr>
              <a:t>CMOS</a:t>
            </a:r>
            <a:endParaRPr lang="en-US" dirty="0">
              <a:cs typeface="+mn-cs"/>
            </a:endParaRPr>
          </a:p>
        </p:txBody>
      </p:sp>
      <p:sp>
        <p:nvSpPr>
          <p:cNvPr id="5123" name="Rectangle 3"/>
          <p:cNvSpPr>
            <a:spLocks noGrp="1" noChangeArrowheads="1"/>
          </p:cNvSpPr>
          <p:nvPr>
            <p:ph type="subTitle" idx="1"/>
          </p:nvPr>
        </p:nvSpPr>
        <p:spPr>
          <a:xfrm>
            <a:off x="1981200" y="3962400"/>
            <a:ext cx="6705600" cy="2286000"/>
          </a:xfrm>
        </p:spPr>
        <p:txBody>
          <a:bodyPr/>
          <a:lstStyle/>
          <a:p>
            <a:pPr eaLnBrk="1" hangingPunct="1"/>
            <a:r>
              <a:rPr lang="en-US" altLang="en-US" dirty="0">
                <a:solidFill>
                  <a:srgbClr val="990000"/>
                </a:solidFill>
              </a:rPr>
              <a:t>Nasser </a:t>
            </a:r>
            <a:r>
              <a:rPr lang="en-US" altLang="en-US" dirty="0" err="1">
                <a:solidFill>
                  <a:srgbClr val="990000"/>
                </a:solidFill>
              </a:rPr>
              <a:t>Mozayani</a:t>
            </a:r>
            <a:endParaRPr lang="en-US" altLang="en-US" dirty="0">
              <a:solidFill>
                <a:srgbClr val="990000"/>
              </a:solidFill>
            </a:endParaRPr>
          </a:p>
          <a:p>
            <a:pPr eaLnBrk="1" hangingPunct="1"/>
            <a:r>
              <a:rPr lang="en-US" altLang="en-US" sz="2000" dirty="0">
                <a:solidFill>
                  <a:srgbClr val="990000"/>
                </a:solidFill>
                <a:latin typeface="Lucida Console" panose="020B0609040504020204" pitchFamily="49" charset="0"/>
              </a:rPr>
              <a:t>School of Computer Engineering</a:t>
            </a:r>
          </a:p>
          <a:p>
            <a:pPr eaLnBrk="1" hangingPunct="1"/>
            <a:r>
              <a:rPr lang="en-US" altLang="en-US" sz="2000" dirty="0">
                <a:solidFill>
                  <a:srgbClr val="990000"/>
                </a:solidFill>
                <a:latin typeface="Lucida Console" panose="020B0609040504020204" pitchFamily="49" charset="0"/>
              </a:rPr>
              <a:t>Iran University of Science and Technology</a:t>
            </a:r>
            <a:endParaRPr lang="en-US" altLang="en-US" sz="2000" dirty="0">
              <a:latin typeface="Lucida Console" panose="020B0609040504020204" pitchFamily="49" charset="0"/>
            </a:endParaRPr>
          </a:p>
          <a:p>
            <a:pPr eaLnBrk="1" hangingPunct="1"/>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t>Dynamic CMOS</a:t>
            </a:r>
          </a:p>
        </p:txBody>
      </p:sp>
      <p:sp>
        <p:nvSpPr>
          <p:cNvPr id="751619" name="Rectangle 3"/>
          <p:cNvSpPr>
            <a:spLocks noGrp="1" noChangeArrowheads="1"/>
          </p:cNvSpPr>
          <p:nvPr>
            <p:ph type="body" idx="1"/>
          </p:nvPr>
        </p:nvSpPr>
        <p:spPr>
          <a:xfrm>
            <a:off x="325438" y="1295400"/>
            <a:ext cx="8493125" cy="4530725"/>
          </a:xfrm>
        </p:spPr>
        <p:txBody>
          <a:bodyPr/>
          <a:lstStyle/>
          <a:p>
            <a:r>
              <a:rPr lang="en-US" altLang="en-US" sz="2400" dirty="0">
                <a:solidFill>
                  <a:srgbClr val="FF0000"/>
                </a:solidFill>
              </a:rPr>
              <a:t>Advantages</a:t>
            </a:r>
            <a:r>
              <a:rPr lang="en-US" altLang="en-US" sz="2400" dirty="0"/>
              <a:t> over static logic:</a:t>
            </a:r>
          </a:p>
          <a:p>
            <a:pPr lvl="1"/>
            <a:r>
              <a:rPr lang="en-US" altLang="en-US" sz="2000" dirty="0"/>
              <a:t>Avoids duplicating logic twice as both N-tree and P-tree, as in standard CMOS </a:t>
            </a:r>
          </a:p>
          <a:p>
            <a:pPr lvl="1"/>
            <a:r>
              <a:rPr lang="en-US" sz="2000" dirty="0"/>
              <a:t>The input capacitance is only that of the N device</a:t>
            </a:r>
          </a:p>
          <a:p>
            <a:pPr lvl="1"/>
            <a:r>
              <a:rPr lang="en-US" altLang="en-US" sz="2000" dirty="0"/>
              <a:t>Typically can be used in very high performance applications</a:t>
            </a:r>
          </a:p>
          <a:p>
            <a:pPr lvl="1"/>
            <a:r>
              <a:rPr lang="en-US" altLang="en-US" sz="2000" dirty="0"/>
              <a:t>Very simple sequential memory circuits;  amenable to synchronous logic</a:t>
            </a:r>
          </a:p>
          <a:p>
            <a:pPr lvl="1"/>
            <a:r>
              <a:rPr lang="en-US" altLang="en-US" sz="2000" dirty="0"/>
              <a:t>High density achievable</a:t>
            </a:r>
          </a:p>
          <a:p>
            <a:pPr lvl="1"/>
            <a:r>
              <a:rPr lang="en-US" altLang="en-US" sz="2000" dirty="0"/>
              <a:t>Consumes less power (in some cases)</a:t>
            </a:r>
          </a:p>
          <a:p>
            <a:r>
              <a:rPr lang="en-US" altLang="en-US" sz="2400" dirty="0">
                <a:solidFill>
                  <a:srgbClr val="FF0000"/>
                </a:solidFill>
              </a:rPr>
              <a:t>Disadvantages</a:t>
            </a:r>
            <a:r>
              <a:rPr lang="en-US" altLang="en-US" sz="2400" dirty="0"/>
              <a:t> compared to static logic:</a:t>
            </a:r>
          </a:p>
          <a:p>
            <a:pPr lvl="1"/>
            <a:r>
              <a:rPr lang="en-US" altLang="en-US" sz="2000" dirty="0"/>
              <a:t>Problems with clock synchronization and timing</a:t>
            </a:r>
          </a:p>
          <a:p>
            <a:pPr lvl="1"/>
            <a:r>
              <a:rPr lang="en-US" altLang="en-US" sz="2000" dirty="0"/>
              <a:t>Design is more difficult</a:t>
            </a:r>
          </a:p>
        </p:txBody>
      </p:sp>
      <p:sp>
        <p:nvSpPr>
          <p:cNvPr id="1024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B6A51A6-A127-499E-B1F2-F60CB54DADFB}" type="slidenum">
              <a:rPr lang="en-US" altLang="en-US" smtClean="0">
                <a:latin typeface="Garamond" panose="02020404030301010803" pitchFamily="18" charset="0"/>
              </a:rPr>
              <a:pPr/>
              <a:t>10</a:t>
            </a:fld>
            <a:endParaRPr lang="en-US" altLang="en-US">
              <a:latin typeface="Garamond" panose="02020404030301010803" pitchFamily="18" charset="0"/>
            </a:endParaRPr>
          </a:p>
        </p:txBody>
      </p:sp>
    </p:spTree>
    <p:extLst>
      <p:ext uri="{BB962C8B-B14F-4D97-AF65-F5344CB8AC3E}">
        <p14:creationId xmlns:p14="http://schemas.microsoft.com/office/powerpoint/2010/main" val="16612115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75161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5161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751619">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5161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51619">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751619">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75161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75161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7516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19"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84200" y="647701"/>
            <a:ext cx="7772400" cy="608014"/>
          </a:xfrm>
        </p:spPr>
        <p:txBody>
          <a:bodyPr/>
          <a:lstStyle/>
          <a:p>
            <a:pPr algn="ctr"/>
            <a:r>
              <a:rPr lang="en-US" altLang="en-US" sz="3200" dirty="0"/>
              <a:t>Issues in Dynamic Design 1: Charge Leakage</a:t>
            </a:r>
          </a:p>
        </p:txBody>
      </p:sp>
      <p:grpSp>
        <p:nvGrpSpPr>
          <p:cNvPr id="33795" name="Group 3"/>
          <p:cNvGrpSpPr>
            <a:grpSpLocks/>
          </p:cNvGrpSpPr>
          <p:nvPr/>
        </p:nvGrpSpPr>
        <p:grpSpPr bwMode="auto">
          <a:xfrm>
            <a:off x="1066800" y="2133600"/>
            <a:ext cx="533400" cy="762000"/>
            <a:chOff x="2064" y="2208"/>
            <a:chExt cx="336" cy="480"/>
          </a:xfrm>
        </p:grpSpPr>
        <p:sp>
          <p:nvSpPr>
            <p:cNvPr id="33877" name="Line 4"/>
            <p:cNvSpPr>
              <a:spLocks noChangeShapeType="1"/>
            </p:cNvSpPr>
            <p:nvPr/>
          </p:nvSpPr>
          <p:spPr bwMode="auto">
            <a:xfrm>
              <a:off x="2256" y="235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78" name="Line 5"/>
            <p:cNvSpPr>
              <a:spLocks noChangeShapeType="1"/>
            </p:cNvSpPr>
            <p:nvPr/>
          </p:nvSpPr>
          <p:spPr bwMode="auto">
            <a:xfrm>
              <a:off x="2256"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79" name="Line 6"/>
            <p:cNvSpPr>
              <a:spLocks noChangeShapeType="1"/>
            </p:cNvSpPr>
            <p:nvPr/>
          </p:nvSpPr>
          <p:spPr bwMode="auto">
            <a:xfrm>
              <a:off x="2256" y="2544"/>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80" name="Line 7"/>
            <p:cNvSpPr>
              <a:spLocks noChangeShapeType="1"/>
            </p:cNvSpPr>
            <p:nvPr/>
          </p:nvSpPr>
          <p:spPr bwMode="auto">
            <a:xfrm>
              <a:off x="2208"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81" name="Line 8"/>
            <p:cNvSpPr>
              <a:spLocks noChangeShapeType="1"/>
            </p:cNvSpPr>
            <p:nvPr/>
          </p:nvSpPr>
          <p:spPr bwMode="auto">
            <a:xfrm>
              <a:off x="2400" y="25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82" name="Line 9"/>
            <p:cNvSpPr>
              <a:spLocks noChangeShapeType="1"/>
            </p:cNvSpPr>
            <p:nvPr/>
          </p:nvSpPr>
          <p:spPr bwMode="auto">
            <a:xfrm>
              <a:off x="2064" y="244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83" name="Line 10"/>
            <p:cNvSpPr>
              <a:spLocks noChangeShapeType="1"/>
            </p:cNvSpPr>
            <p:nvPr/>
          </p:nvSpPr>
          <p:spPr bwMode="auto">
            <a:xfrm>
              <a:off x="2400"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84" name="Oval 11"/>
            <p:cNvSpPr>
              <a:spLocks noChangeArrowheads="1"/>
            </p:cNvSpPr>
            <p:nvPr/>
          </p:nvSpPr>
          <p:spPr bwMode="auto">
            <a:xfrm>
              <a:off x="2160" y="2448"/>
              <a:ext cx="48" cy="4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grpSp>
      <p:grpSp>
        <p:nvGrpSpPr>
          <p:cNvPr id="33796" name="Group 12"/>
          <p:cNvGrpSpPr>
            <a:grpSpLocks/>
          </p:cNvGrpSpPr>
          <p:nvPr/>
        </p:nvGrpSpPr>
        <p:grpSpPr bwMode="auto">
          <a:xfrm>
            <a:off x="1066800" y="3048000"/>
            <a:ext cx="533400" cy="762000"/>
            <a:chOff x="2784" y="3264"/>
            <a:chExt cx="336" cy="480"/>
          </a:xfrm>
        </p:grpSpPr>
        <p:grpSp>
          <p:nvGrpSpPr>
            <p:cNvPr id="33869" name="Group 13"/>
            <p:cNvGrpSpPr>
              <a:grpSpLocks/>
            </p:cNvGrpSpPr>
            <p:nvPr/>
          </p:nvGrpSpPr>
          <p:grpSpPr bwMode="auto">
            <a:xfrm>
              <a:off x="2784" y="3408"/>
              <a:ext cx="336" cy="336"/>
              <a:chOff x="1008" y="2016"/>
              <a:chExt cx="336" cy="336"/>
            </a:xfrm>
          </p:grpSpPr>
          <p:sp>
            <p:nvSpPr>
              <p:cNvPr id="33871" name="Line 14"/>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72" name="Line 15"/>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73" name="Line 16"/>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74" name="Line 17"/>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75" name="Line 18"/>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76" name="Line 19"/>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3870" name="Line 20"/>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3797" name="Group 21"/>
          <p:cNvGrpSpPr>
            <a:grpSpLocks/>
          </p:cNvGrpSpPr>
          <p:nvPr/>
        </p:nvGrpSpPr>
        <p:grpSpPr bwMode="auto">
          <a:xfrm>
            <a:off x="1066800" y="3657600"/>
            <a:ext cx="533400" cy="762000"/>
            <a:chOff x="2784" y="3264"/>
            <a:chExt cx="336" cy="480"/>
          </a:xfrm>
        </p:grpSpPr>
        <p:grpSp>
          <p:nvGrpSpPr>
            <p:cNvPr id="33861" name="Group 22"/>
            <p:cNvGrpSpPr>
              <a:grpSpLocks/>
            </p:cNvGrpSpPr>
            <p:nvPr/>
          </p:nvGrpSpPr>
          <p:grpSpPr bwMode="auto">
            <a:xfrm>
              <a:off x="2784" y="3408"/>
              <a:ext cx="336" cy="336"/>
              <a:chOff x="1008" y="2016"/>
              <a:chExt cx="336" cy="336"/>
            </a:xfrm>
          </p:grpSpPr>
          <p:sp>
            <p:nvSpPr>
              <p:cNvPr id="33863" name="Line 23"/>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64" name="Line 24"/>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65" name="Line 25"/>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66" name="Line 26"/>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67" name="Line 27"/>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68" name="Line 28"/>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3862" name="Line 29"/>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3798" name="Group 30"/>
          <p:cNvGrpSpPr>
            <a:grpSpLocks/>
          </p:cNvGrpSpPr>
          <p:nvPr/>
        </p:nvGrpSpPr>
        <p:grpSpPr bwMode="auto">
          <a:xfrm>
            <a:off x="2438400" y="2895600"/>
            <a:ext cx="688975" cy="685800"/>
            <a:chOff x="1920" y="1872"/>
            <a:chExt cx="434" cy="432"/>
          </a:xfrm>
        </p:grpSpPr>
        <p:sp>
          <p:nvSpPr>
            <p:cNvPr id="33852" name="Line 31"/>
            <p:cNvSpPr>
              <a:spLocks noChangeShapeType="1"/>
            </p:cNvSpPr>
            <p:nvPr/>
          </p:nvSpPr>
          <p:spPr bwMode="auto">
            <a:xfrm>
              <a:off x="2016" y="187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53" name="Line 32"/>
            <p:cNvSpPr>
              <a:spLocks noChangeShapeType="1"/>
            </p:cNvSpPr>
            <p:nvPr/>
          </p:nvSpPr>
          <p:spPr bwMode="auto">
            <a:xfrm>
              <a:off x="1920" y="2112"/>
              <a:ext cx="1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54" name="Line 33"/>
            <p:cNvSpPr>
              <a:spLocks noChangeShapeType="1"/>
            </p:cNvSpPr>
            <p:nvPr/>
          </p:nvSpPr>
          <p:spPr bwMode="auto">
            <a:xfrm>
              <a:off x="1920" y="2064"/>
              <a:ext cx="1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3855" name="Group 34"/>
            <p:cNvGrpSpPr>
              <a:grpSpLocks/>
            </p:cNvGrpSpPr>
            <p:nvPr/>
          </p:nvGrpSpPr>
          <p:grpSpPr bwMode="auto">
            <a:xfrm>
              <a:off x="1920" y="2112"/>
              <a:ext cx="192" cy="192"/>
              <a:chOff x="2400" y="3744"/>
              <a:chExt cx="192" cy="192"/>
            </a:xfrm>
          </p:grpSpPr>
          <p:grpSp>
            <p:nvGrpSpPr>
              <p:cNvPr id="33857" name="Group 35"/>
              <p:cNvGrpSpPr>
                <a:grpSpLocks/>
              </p:cNvGrpSpPr>
              <p:nvPr/>
            </p:nvGrpSpPr>
            <p:grpSpPr bwMode="auto">
              <a:xfrm>
                <a:off x="2400" y="3888"/>
                <a:ext cx="192" cy="48"/>
                <a:chOff x="2592" y="3504"/>
                <a:chExt cx="192" cy="48"/>
              </a:xfrm>
            </p:grpSpPr>
            <p:sp>
              <p:nvSpPr>
                <p:cNvPr id="33859" name="Line 36"/>
                <p:cNvSpPr>
                  <a:spLocks noChangeShapeType="1"/>
                </p:cNvSpPr>
                <p:nvPr/>
              </p:nvSpPr>
              <p:spPr bwMode="auto">
                <a:xfrm>
                  <a:off x="2592" y="350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60" name="Line 37"/>
                <p:cNvSpPr>
                  <a:spLocks noChangeShapeType="1"/>
                </p:cNvSpPr>
                <p:nvPr/>
              </p:nvSpPr>
              <p:spPr bwMode="auto">
                <a:xfrm>
                  <a:off x="2640" y="355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3858" name="Line 38"/>
              <p:cNvSpPr>
                <a:spLocks noChangeShapeType="1"/>
              </p:cNvSpPr>
              <p:nvPr/>
            </p:nvSpPr>
            <p:spPr bwMode="auto">
              <a:xfrm>
                <a:off x="2496" y="37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3856" name="Text Box 39"/>
            <p:cNvSpPr txBox="1">
              <a:spLocks noChangeArrowheads="1"/>
            </p:cNvSpPr>
            <p:nvPr/>
          </p:nvSpPr>
          <p:spPr bwMode="auto">
            <a:xfrm>
              <a:off x="2064" y="2016"/>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C</a:t>
              </a:r>
              <a:r>
                <a:rPr lang="en-US" altLang="en-US" sz="2000" baseline="-25000">
                  <a:latin typeface="Arial" panose="020B0604020202020204" pitchFamily="34" charset="0"/>
                  <a:cs typeface="Arial" panose="020B0604020202020204" pitchFamily="34" charset="0"/>
                </a:rPr>
                <a:t>L</a:t>
              </a:r>
            </a:p>
          </p:txBody>
        </p:sp>
      </p:grpSp>
      <p:grpSp>
        <p:nvGrpSpPr>
          <p:cNvPr id="33799" name="Group 40"/>
          <p:cNvGrpSpPr>
            <a:grpSpLocks/>
          </p:cNvGrpSpPr>
          <p:nvPr/>
        </p:nvGrpSpPr>
        <p:grpSpPr bwMode="auto">
          <a:xfrm>
            <a:off x="1447800" y="4267200"/>
            <a:ext cx="304800" cy="304800"/>
            <a:chOff x="2400" y="3744"/>
            <a:chExt cx="192" cy="192"/>
          </a:xfrm>
        </p:grpSpPr>
        <p:grpSp>
          <p:nvGrpSpPr>
            <p:cNvPr id="33848" name="Group 41"/>
            <p:cNvGrpSpPr>
              <a:grpSpLocks/>
            </p:cNvGrpSpPr>
            <p:nvPr/>
          </p:nvGrpSpPr>
          <p:grpSpPr bwMode="auto">
            <a:xfrm>
              <a:off x="2400" y="3888"/>
              <a:ext cx="192" cy="48"/>
              <a:chOff x="2592" y="3504"/>
              <a:chExt cx="192" cy="48"/>
            </a:xfrm>
          </p:grpSpPr>
          <p:sp>
            <p:nvSpPr>
              <p:cNvPr id="33850" name="Line 42"/>
              <p:cNvSpPr>
                <a:spLocks noChangeShapeType="1"/>
              </p:cNvSpPr>
              <p:nvPr/>
            </p:nvSpPr>
            <p:spPr bwMode="auto">
              <a:xfrm>
                <a:off x="2592" y="350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51" name="Line 43"/>
              <p:cNvSpPr>
                <a:spLocks noChangeShapeType="1"/>
              </p:cNvSpPr>
              <p:nvPr/>
            </p:nvSpPr>
            <p:spPr bwMode="auto">
              <a:xfrm>
                <a:off x="2640" y="355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3849" name="Line 44"/>
            <p:cNvSpPr>
              <a:spLocks noChangeShapeType="1"/>
            </p:cNvSpPr>
            <p:nvPr/>
          </p:nvSpPr>
          <p:spPr bwMode="auto">
            <a:xfrm>
              <a:off x="2496" y="37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3800" name="Line 45"/>
          <p:cNvSpPr>
            <a:spLocks noChangeShapeType="1"/>
          </p:cNvSpPr>
          <p:nvPr/>
        </p:nvSpPr>
        <p:spPr bwMode="auto">
          <a:xfrm>
            <a:off x="1600200" y="2819400"/>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1" name="Line 46"/>
          <p:cNvSpPr>
            <a:spLocks noChangeShapeType="1"/>
          </p:cNvSpPr>
          <p:nvPr/>
        </p:nvSpPr>
        <p:spPr bwMode="auto">
          <a:xfrm>
            <a:off x="1600200" y="2895600"/>
            <a:ext cx="1295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3802" name="Group 47"/>
          <p:cNvGrpSpPr>
            <a:grpSpLocks/>
          </p:cNvGrpSpPr>
          <p:nvPr/>
        </p:nvGrpSpPr>
        <p:grpSpPr bwMode="auto">
          <a:xfrm rot="-1808979">
            <a:off x="1828800" y="3276600"/>
            <a:ext cx="304800" cy="304800"/>
            <a:chOff x="1632" y="2928"/>
            <a:chExt cx="192" cy="192"/>
          </a:xfrm>
        </p:grpSpPr>
        <p:sp>
          <p:nvSpPr>
            <p:cNvPr id="33846" name="AutoShape 48"/>
            <p:cNvSpPr>
              <a:spLocks noChangeArrowheads="1"/>
            </p:cNvSpPr>
            <p:nvPr/>
          </p:nvSpPr>
          <p:spPr bwMode="auto">
            <a:xfrm>
              <a:off x="1632" y="2928"/>
              <a:ext cx="192" cy="192"/>
            </a:xfrm>
            <a:prstGeom prst="triangle">
              <a:avLst>
                <a:gd name="adj" fmla="val 5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33847" name="Line 49"/>
            <p:cNvSpPr>
              <a:spLocks noChangeShapeType="1"/>
            </p:cNvSpPr>
            <p:nvPr/>
          </p:nvSpPr>
          <p:spPr bwMode="auto">
            <a:xfrm>
              <a:off x="1632" y="2928"/>
              <a:ext cx="1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3803" name="Line 50"/>
          <p:cNvSpPr>
            <a:spLocks noChangeShapeType="1"/>
          </p:cNvSpPr>
          <p:nvPr/>
        </p:nvSpPr>
        <p:spPr bwMode="auto">
          <a:xfrm>
            <a:off x="1600200" y="3124200"/>
            <a:ext cx="152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4" name="Line 51"/>
          <p:cNvSpPr>
            <a:spLocks noChangeShapeType="1"/>
          </p:cNvSpPr>
          <p:nvPr/>
        </p:nvSpPr>
        <p:spPr bwMode="auto">
          <a:xfrm>
            <a:off x="1752600" y="3124200"/>
            <a:ext cx="1524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5" name="Line 52"/>
          <p:cNvSpPr>
            <a:spLocks noChangeShapeType="1"/>
          </p:cNvSpPr>
          <p:nvPr/>
        </p:nvSpPr>
        <p:spPr bwMode="auto">
          <a:xfrm>
            <a:off x="2057400" y="3581400"/>
            <a:ext cx="762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3806" name="Group 53"/>
          <p:cNvGrpSpPr>
            <a:grpSpLocks/>
          </p:cNvGrpSpPr>
          <p:nvPr/>
        </p:nvGrpSpPr>
        <p:grpSpPr bwMode="auto">
          <a:xfrm>
            <a:off x="1981200" y="3886200"/>
            <a:ext cx="304800" cy="76200"/>
            <a:chOff x="2592" y="3504"/>
            <a:chExt cx="192" cy="48"/>
          </a:xfrm>
        </p:grpSpPr>
        <p:sp>
          <p:nvSpPr>
            <p:cNvPr id="33844" name="Line 54"/>
            <p:cNvSpPr>
              <a:spLocks noChangeShapeType="1"/>
            </p:cNvSpPr>
            <p:nvPr/>
          </p:nvSpPr>
          <p:spPr bwMode="auto">
            <a:xfrm>
              <a:off x="2592" y="350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45" name="Line 55"/>
            <p:cNvSpPr>
              <a:spLocks noChangeShapeType="1"/>
            </p:cNvSpPr>
            <p:nvPr/>
          </p:nvSpPr>
          <p:spPr bwMode="auto">
            <a:xfrm>
              <a:off x="2640" y="355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3807" name="Line 56"/>
          <p:cNvSpPr>
            <a:spLocks noChangeShapeType="1"/>
          </p:cNvSpPr>
          <p:nvPr/>
        </p:nvSpPr>
        <p:spPr bwMode="auto">
          <a:xfrm>
            <a:off x="2133600" y="3733800"/>
            <a:ext cx="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8" name="Line 57"/>
          <p:cNvSpPr>
            <a:spLocks noChangeShapeType="1"/>
          </p:cNvSpPr>
          <p:nvPr/>
        </p:nvSpPr>
        <p:spPr bwMode="auto">
          <a:xfrm>
            <a:off x="1447800" y="21336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9" name="Text Box 58"/>
          <p:cNvSpPr txBox="1">
            <a:spLocks noChangeArrowheads="1"/>
          </p:cNvSpPr>
          <p:nvPr/>
        </p:nvSpPr>
        <p:spPr bwMode="auto">
          <a:xfrm>
            <a:off x="381000" y="3810000"/>
            <a:ext cx="552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Clk</a:t>
            </a:r>
            <a:endParaRPr lang="en-US" altLang="en-US" sz="2000" baseline="-25000">
              <a:latin typeface="Arial" panose="020B0604020202020204" pitchFamily="34" charset="0"/>
              <a:cs typeface="Arial" panose="020B0604020202020204" pitchFamily="34" charset="0"/>
            </a:endParaRPr>
          </a:p>
        </p:txBody>
      </p:sp>
      <p:sp>
        <p:nvSpPr>
          <p:cNvPr id="33810" name="Text Box 59"/>
          <p:cNvSpPr txBox="1">
            <a:spLocks noChangeArrowheads="1"/>
          </p:cNvSpPr>
          <p:nvPr/>
        </p:nvSpPr>
        <p:spPr bwMode="auto">
          <a:xfrm>
            <a:off x="381000" y="2286000"/>
            <a:ext cx="552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Clk</a:t>
            </a:r>
            <a:endParaRPr lang="en-US" altLang="en-US" sz="2000" baseline="-25000">
              <a:latin typeface="Arial" panose="020B0604020202020204" pitchFamily="34" charset="0"/>
              <a:cs typeface="Arial" panose="020B0604020202020204" pitchFamily="34" charset="0"/>
            </a:endParaRPr>
          </a:p>
        </p:txBody>
      </p:sp>
      <p:sp>
        <p:nvSpPr>
          <p:cNvPr id="33811" name="Text Box 60"/>
          <p:cNvSpPr txBox="1">
            <a:spLocks noChangeArrowheads="1"/>
          </p:cNvSpPr>
          <p:nvPr/>
        </p:nvSpPr>
        <p:spPr bwMode="auto">
          <a:xfrm>
            <a:off x="2819400" y="2667000"/>
            <a:ext cx="592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Out</a:t>
            </a:r>
            <a:endParaRPr lang="en-US" altLang="en-US" sz="2000" baseline="-25000">
              <a:latin typeface="Arial" panose="020B0604020202020204" pitchFamily="34" charset="0"/>
              <a:cs typeface="Arial" panose="020B0604020202020204" pitchFamily="34" charset="0"/>
            </a:endParaRPr>
          </a:p>
        </p:txBody>
      </p:sp>
      <p:sp>
        <p:nvSpPr>
          <p:cNvPr id="33812" name="Text Box 61"/>
          <p:cNvSpPr txBox="1">
            <a:spLocks noChangeArrowheads="1"/>
          </p:cNvSpPr>
          <p:nvPr/>
        </p:nvSpPr>
        <p:spPr bwMode="auto">
          <a:xfrm>
            <a:off x="685800" y="32004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A</a:t>
            </a:r>
            <a:endParaRPr lang="en-US" altLang="en-US" sz="2000" baseline="-25000">
              <a:latin typeface="Arial" panose="020B0604020202020204" pitchFamily="34" charset="0"/>
              <a:cs typeface="Arial" panose="020B0604020202020204" pitchFamily="34" charset="0"/>
            </a:endParaRPr>
          </a:p>
        </p:txBody>
      </p:sp>
      <p:sp>
        <p:nvSpPr>
          <p:cNvPr id="33813" name="Text Box 62"/>
          <p:cNvSpPr txBox="1">
            <a:spLocks noChangeArrowheads="1"/>
          </p:cNvSpPr>
          <p:nvPr/>
        </p:nvSpPr>
        <p:spPr bwMode="auto">
          <a:xfrm>
            <a:off x="1295400" y="2362200"/>
            <a:ext cx="4587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M</a:t>
            </a:r>
            <a:r>
              <a:rPr lang="en-US" altLang="en-US" sz="1800" baseline="-25000">
                <a:latin typeface="Arial" panose="020B0604020202020204" pitchFamily="34" charset="0"/>
                <a:cs typeface="Arial" panose="020B0604020202020204" pitchFamily="34" charset="0"/>
              </a:rPr>
              <a:t>p</a:t>
            </a:r>
          </a:p>
        </p:txBody>
      </p:sp>
      <p:sp>
        <p:nvSpPr>
          <p:cNvPr id="33814" name="Text Box 63"/>
          <p:cNvSpPr txBox="1">
            <a:spLocks noChangeArrowheads="1"/>
          </p:cNvSpPr>
          <p:nvPr/>
        </p:nvSpPr>
        <p:spPr bwMode="auto">
          <a:xfrm>
            <a:off x="1295400" y="3886200"/>
            <a:ext cx="4587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M</a:t>
            </a:r>
            <a:r>
              <a:rPr lang="en-US" altLang="en-US" sz="1800" baseline="-25000">
                <a:latin typeface="Arial" panose="020B0604020202020204" pitchFamily="34" charset="0"/>
                <a:cs typeface="Arial" panose="020B0604020202020204" pitchFamily="34" charset="0"/>
              </a:rPr>
              <a:t>e</a:t>
            </a:r>
          </a:p>
        </p:txBody>
      </p:sp>
      <p:sp>
        <p:nvSpPr>
          <p:cNvPr id="33815" name="Line 64"/>
          <p:cNvSpPr>
            <a:spLocks noChangeShapeType="1"/>
          </p:cNvSpPr>
          <p:nvPr/>
        </p:nvSpPr>
        <p:spPr bwMode="auto">
          <a:xfrm>
            <a:off x="1676400" y="3200400"/>
            <a:ext cx="0" cy="45720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cxnSp>
        <p:nvCxnSpPr>
          <p:cNvPr id="33816" name="AutoShape 65"/>
          <p:cNvCxnSpPr>
            <a:cxnSpLocks noChangeShapeType="1"/>
            <a:stCxn id="33854" idx="0"/>
            <a:endCxn id="33846" idx="5"/>
          </p:cNvCxnSpPr>
          <p:nvPr/>
        </p:nvCxnSpPr>
        <p:spPr bwMode="auto">
          <a:xfrm rot="-5400000" flipH="1" flipV="1">
            <a:off x="2147887" y="3098801"/>
            <a:ext cx="188913" cy="392112"/>
          </a:xfrm>
          <a:prstGeom prst="curvedConnector4">
            <a:avLst>
              <a:gd name="adj1" fmla="val -121009"/>
              <a:gd name="adj2" fmla="val 105667"/>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cxnSp>
      <p:sp>
        <p:nvSpPr>
          <p:cNvPr id="33817" name="Text Box 66"/>
          <p:cNvSpPr txBox="1">
            <a:spLocks noChangeArrowheads="1"/>
          </p:cNvSpPr>
          <p:nvPr/>
        </p:nvSpPr>
        <p:spPr bwMode="auto">
          <a:xfrm>
            <a:off x="609600" y="4800600"/>
            <a:ext cx="2117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solidFill>
                  <a:schemeClr val="accent1"/>
                </a:solidFill>
                <a:latin typeface="Arial" panose="020B0604020202020204" pitchFamily="34" charset="0"/>
                <a:cs typeface="Arial" panose="020B0604020202020204" pitchFamily="34" charset="0"/>
              </a:rPr>
              <a:t>Leakage sources</a:t>
            </a:r>
            <a:endParaRPr lang="en-US" altLang="en-US" sz="2000" baseline="-25000">
              <a:solidFill>
                <a:schemeClr val="accent1"/>
              </a:solidFill>
              <a:latin typeface="Arial" panose="020B0604020202020204" pitchFamily="34" charset="0"/>
              <a:cs typeface="Arial" panose="020B0604020202020204" pitchFamily="34" charset="0"/>
            </a:endParaRPr>
          </a:p>
        </p:txBody>
      </p:sp>
      <p:sp>
        <p:nvSpPr>
          <p:cNvPr id="33818" name="Line 67"/>
          <p:cNvSpPr>
            <a:spLocks noChangeShapeType="1"/>
          </p:cNvSpPr>
          <p:nvPr/>
        </p:nvSpPr>
        <p:spPr bwMode="auto">
          <a:xfrm>
            <a:off x="4419600" y="2133600"/>
            <a:ext cx="0" cy="1295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9" name="Line 68"/>
          <p:cNvSpPr>
            <a:spLocks noChangeShapeType="1"/>
          </p:cNvSpPr>
          <p:nvPr/>
        </p:nvSpPr>
        <p:spPr bwMode="auto">
          <a:xfrm>
            <a:off x="4419600" y="3429000"/>
            <a:ext cx="3810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20" name="Text Box 69"/>
          <p:cNvSpPr txBox="1">
            <a:spLocks noChangeArrowheads="1"/>
          </p:cNvSpPr>
          <p:nvPr/>
        </p:nvSpPr>
        <p:spPr bwMode="auto">
          <a:xfrm>
            <a:off x="3810000" y="1828800"/>
            <a:ext cx="679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CLK</a:t>
            </a:r>
            <a:endParaRPr lang="en-US" altLang="en-US" sz="2000" baseline="-25000">
              <a:latin typeface="Arial" panose="020B0604020202020204" pitchFamily="34" charset="0"/>
              <a:cs typeface="Arial" panose="020B0604020202020204" pitchFamily="34" charset="0"/>
            </a:endParaRPr>
          </a:p>
        </p:txBody>
      </p:sp>
      <p:sp>
        <p:nvSpPr>
          <p:cNvPr id="33821" name="Line 70"/>
          <p:cNvSpPr>
            <a:spLocks noChangeShapeType="1"/>
          </p:cNvSpPr>
          <p:nvPr/>
        </p:nvSpPr>
        <p:spPr bwMode="auto">
          <a:xfrm>
            <a:off x="4419600" y="2514600"/>
            <a:ext cx="228600" cy="914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22" name="Line 71"/>
          <p:cNvSpPr>
            <a:spLocks noChangeShapeType="1"/>
          </p:cNvSpPr>
          <p:nvPr/>
        </p:nvSpPr>
        <p:spPr bwMode="auto">
          <a:xfrm>
            <a:off x="4648200" y="3429000"/>
            <a:ext cx="457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23" name="Line 72"/>
          <p:cNvSpPr>
            <a:spLocks noChangeShapeType="1"/>
          </p:cNvSpPr>
          <p:nvPr/>
        </p:nvSpPr>
        <p:spPr bwMode="auto">
          <a:xfrm flipV="1">
            <a:off x="5105400" y="2514600"/>
            <a:ext cx="228600" cy="914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24" name="Line 73"/>
          <p:cNvSpPr>
            <a:spLocks noChangeShapeType="1"/>
          </p:cNvSpPr>
          <p:nvPr/>
        </p:nvSpPr>
        <p:spPr bwMode="auto">
          <a:xfrm>
            <a:off x="5334000" y="2514600"/>
            <a:ext cx="685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25" name="Line 74"/>
          <p:cNvSpPr>
            <a:spLocks noChangeShapeType="1"/>
          </p:cNvSpPr>
          <p:nvPr/>
        </p:nvSpPr>
        <p:spPr bwMode="auto">
          <a:xfrm>
            <a:off x="6019800" y="2514600"/>
            <a:ext cx="228600" cy="914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26" name="Line 75"/>
          <p:cNvSpPr>
            <a:spLocks noChangeShapeType="1"/>
          </p:cNvSpPr>
          <p:nvPr/>
        </p:nvSpPr>
        <p:spPr bwMode="auto">
          <a:xfrm flipV="1">
            <a:off x="6705600" y="2514600"/>
            <a:ext cx="228600" cy="914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27" name="Line 76"/>
          <p:cNvSpPr>
            <a:spLocks noChangeShapeType="1"/>
          </p:cNvSpPr>
          <p:nvPr/>
        </p:nvSpPr>
        <p:spPr bwMode="auto">
          <a:xfrm>
            <a:off x="6248400" y="3429000"/>
            <a:ext cx="457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28" name="Line 77"/>
          <p:cNvSpPr>
            <a:spLocks noChangeShapeType="1"/>
          </p:cNvSpPr>
          <p:nvPr/>
        </p:nvSpPr>
        <p:spPr bwMode="auto">
          <a:xfrm>
            <a:off x="6934200" y="2514600"/>
            <a:ext cx="685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29" name="Line 78"/>
          <p:cNvSpPr>
            <a:spLocks noChangeShapeType="1"/>
          </p:cNvSpPr>
          <p:nvPr/>
        </p:nvSpPr>
        <p:spPr bwMode="auto">
          <a:xfrm>
            <a:off x="7620000" y="2514600"/>
            <a:ext cx="228600" cy="914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30" name="Line 79"/>
          <p:cNvSpPr>
            <a:spLocks noChangeShapeType="1"/>
          </p:cNvSpPr>
          <p:nvPr/>
        </p:nvSpPr>
        <p:spPr bwMode="auto">
          <a:xfrm>
            <a:off x="4419600" y="5105400"/>
            <a:ext cx="3810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31" name="Line 80"/>
          <p:cNvSpPr>
            <a:spLocks noChangeShapeType="1"/>
          </p:cNvSpPr>
          <p:nvPr/>
        </p:nvSpPr>
        <p:spPr bwMode="auto">
          <a:xfrm>
            <a:off x="4419600" y="3810000"/>
            <a:ext cx="0" cy="1295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32" name="Text Box 81"/>
          <p:cNvSpPr txBox="1">
            <a:spLocks noChangeArrowheads="1"/>
          </p:cNvSpPr>
          <p:nvPr/>
        </p:nvSpPr>
        <p:spPr bwMode="auto">
          <a:xfrm>
            <a:off x="3886200" y="3657600"/>
            <a:ext cx="620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V</a:t>
            </a:r>
            <a:r>
              <a:rPr lang="en-US" altLang="en-US" sz="2000" baseline="-25000">
                <a:latin typeface="Arial" panose="020B0604020202020204" pitchFamily="34" charset="0"/>
                <a:cs typeface="Arial" panose="020B0604020202020204" pitchFamily="34" charset="0"/>
              </a:rPr>
              <a:t>Out</a:t>
            </a:r>
          </a:p>
        </p:txBody>
      </p:sp>
      <p:sp>
        <p:nvSpPr>
          <p:cNvPr id="33833" name="Line 82"/>
          <p:cNvSpPr>
            <a:spLocks noChangeShapeType="1"/>
          </p:cNvSpPr>
          <p:nvPr/>
        </p:nvSpPr>
        <p:spPr bwMode="auto">
          <a:xfrm>
            <a:off x="5105400" y="4114800"/>
            <a:ext cx="12192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34" name="Arc 83"/>
          <p:cNvSpPr>
            <a:spLocks/>
          </p:cNvSpPr>
          <p:nvPr/>
        </p:nvSpPr>
        <p:spPr bwMode="auto">
          <a:xfrm flipH="1">
            <a:off x="4724400" y="4114800"/>
            <a:ext cx="381000" cy="3048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3835" name="Line 84"/>
          <p:cNvSpPr>
            <a:spLocks noChangeShapeType="1"/>
          </p:cNvSpPr>
          <p:nvPr/>
        </p:nvSpPr>
        <p:spPr bwMode="auto">
          <a:xfrm flipH="1">
            <a:off x="4495800" y="4419600"/>
            <a:ext cx="22860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36" name="Arc 85"/>
          <p:cNvSpPr>
            <a:spLocks/>
          </p:cNvSpPr>
          <p:nvPr/>
        </p:nvSpPr>
        <p:spPr bwMode="auto">
          <a:xfrm flipH="1">
            <a:off x="6324600" y="4114800"/>
            <a:ext cx="381000" cy="3048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3837" name="Line 86"/>
          <p:cNvSpPr>
            <a:spLocks noChangeShapeType="1"/>
          </p:cNvSpPr>
          <p:nvPr/>
        </p:nvSpPr>
        <p:spPr bwMode="auto">
          <a:xfrm>
            <a:off x="6705600" y="4114800"/>
            <a:ext cx="12192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38" name="Text Box 87"/>
          <p:cNvSpPr txBox="1">
            <a:spLocks noChangeArrowheads="1"/>
          </p:cNvSpPr>
          <p:nvPr/>
        </p:nvSpPr>
        <p:spPr bwMode="auto">
          <a:xfrm>
            <a:off x="4724400" y="4267200"/>
            <a:ext cx="1355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solidFill>
                  <a:schemeClr val="accent1"/>
                </a:solidFill>
                <a:latin typeface="Arial" panose="020B0604020202020204" pitchFamily="34" charset="0"/>
                <a:cs typeface="Arial" panose="020B0604020202020204" pitchFamily="34" charset="0"/>
              </a:rPr>
              <a:t>Precharge</a:t>
            </a:r>
            <a:endParaRPr lang="en-US" altLang="en-US" sz="2000" baseline="-25000">
              <a:solidFill>
                <a:schemeClr val="accent1"/>
              </a:solidFill>
              <a:latin typeface="Arial" panose="020B0604020202020204" pitchFamily="34" charset="0"/>
              <a:cs typeface="Arial" panose="020B0604020202020204" pitchFamily="34" charset="0"/>
            </a:endParaRPr>
          </a:p>
        </p:txBody>
      </p:sp>
      <p:sp>
        <p:nvSpPr>
          <p:cNvPr id="33839" name="Text Box 88"/>
          <p:cNvSpPr txBox="1">
            <a:spLocks noChangeArrowheads="1"/>
          </p:cNvSpPr>
          <p:nvPr/>
        </p:nvSpPr>
        <p:spPr bwMode="auto">
          <a:xfrm>
            <a:off x="7315200" y="3581400"/>
            <a:ext cx="1173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solidFill>
                  <a:schemeClr val="accent1"/>
                </a:solidFill>
                <a:latin typeface="Arial" panose="020B0604020202020204" pitchFamily="34" charset="0"/>
                <a:cs typeface="Arial" panose="020B0604020202020204" pitchFamily="34" charset="0"/>
              </a:rPr>
              <a:t>Evaluate</a:t>
            </a:r>
            <a:endParaRPr lang="en-US" altLang="en-US" sz="2000" baseline="-25000">
              <a:solidFill>
                <a:schemeClr val="accent1"/>
              </a:solidFill>
              <a:latin typeface="Arial" panose="020B0604020202020204" pitchFamily="34" charset="0"/>
              <a:cs typeface="Arial" panose="020B0604020202020204" pitchFamily="34" charset="0"/>
            </a:endParaRPr>
          </a:p>
        </p:txBody>
      </p:sp>
      <p:sp>
        <p:nvSpPr>
          <p:cNvPr id="33840" name="Line 89"/>
          <p:cNvSpPr>
            <a:spLocks noChangeShapeType="1"/>
          </p:cNvSpPr>
          <p:nvPr/>
        </p:nvSpPr>
        <p:spPr bwMode="auto">
          <a:xfrm flipH="1">
            <a:off x="4572000" y="4648200"/>
            <a:ext cx="533400" cy="15240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41" name="Line 90"/>
          <p:cNvSpPr>
            <a:spLocks noChangeShapeType="1"/>
          </p:cNvSpPr>
          <p:nvPr/>
        </p:nvSpPr>
        <p:spPr bwMode="auto">
          <a:xfrm flipH="1">
            <a:off x="7086600" y="3886200"/>
            <a:ext cx="533400" cy="30480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42" name="Text Box 91"/>
          <p:cNvSpPr txBox="1">
            <a:spLocks noChangeArrowheads="1"/>
          </p:cNvSpPr>
          <p:nvPr/>
        </p:nvSpPr>
        <p:spPr bwMode="auto">
          <a:xfrm>
            <a:off x="655638" y="5661025"/>
            <a:ext cx="6370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Dominant component is subthreshold current</a:t>
            </a:r>
          </a:p>
        </p:txBody>
      </p:sp>
      <p:sp>
        <p:nvSpPr>
          <p:cNvPr id="3384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5B6C03A-17D1-4026-B4F9-BF20F3E138E5}" type="slidenum">
              <a:rPr lang="en-US" altLang="en-US" smtClean="0">
                <a:latin typeface="Garamond" panose="02020404030301010803" pitchFamily="18" charset="0"/>
              </a:rPr>
              <a:pPr/>
              <a:t>11</a:t>
            </a:fld>
            <a:endParaRPr lang="en-US" altLang="en-US">
              <a:latin typeface="Garamond" panose="02020404030301010803" pitchFamily="18"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7813"/>
            <a:ext cx="8229600" cy="712787"/>
          </a:xfrm>
        </p:spPr>
        <p:txBody>
          <a:bodyPr/>
          <a:lstStyle/>
          <a:p>
            <a:pPr algn="ctr"/>
            <a:r>
              <a:rPr lang="en-US" altLang="en-US" sz="3600" dirty="0"/>
              <a:t>Solution to Charge Leakage</a:t>
            </a:r>
          </a:p>
        </p:txBody>
      </p:sp>
      <p:sp>
        <p:nvSpPr>
          <p:cNvPr id="35864" name="Text Box 79"/>
          <p:cNvSpPr txBox="1">
            <a:spLocks noChangeArrowheads="1"/>
          </p:cNvSpPr>
          <p:nvPr/>
        </p:nvSpPr>
        <p:spPr bwMode="auto">
          <a:xfrm>
            <a:off x="457200" y="5666807"/>
            <a:ext cx="79692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Same approach as level restorer for pass-transistor logic</a:t>
            </a:r>
            <a:endParaRPr lang="en-US" altLang="en-US" sz="2000" baseline="-25000">
              <a:latin typeface="Arial" panose="020B0604020202020204" pitchFamily="34" charset="0"/>
              <a:cs typeface="Arial" panose="020B0604020202020204" pitchFamily="34" charset="0"/>
            </a:endParaRPr>
          </a:p>
        </p:txBody>
      </p:sp>
      <p:grpSp>
        <p:nvGrpSpPr>
          <p:cNvPr id="2" name="Group 1"/>
          <p:cNvGrpSpPr/>
          <p:nvPr/>
        </p:nvGrpSpPr>
        <p:grpSpPr>
          <a:xfrm>
            <a:off x="2286000" y="990600"/>
            <a:ext cx="5105400" cy="4499486"/>
            <a:chOff x="3048000" y="1600200"/>
            <a:chExt cx="3352800" cy="3200400"/>
          </a:xfrm>
        </p:grpSpPr>
        <p:grpSp>
          <p:nvGrpSpPr>
            <p:cNvPr id="35843" name="Group 3"/>
            <p:cNvGrpSpPr>
              <a:grpSpLocks/>
            </p:cNvGrpSpPr>
            <p:nvPr/>
          </p:nvGrpSpPr>
          <p:grpSpPr bwMode="auto">
            <a:xfrm>
              <a:off x="3581400" y="1981200"/>
              <a:ext cx="533400" cy="762000"/>
              <a:chOff x="2064" y="2208"/>
              <a:chExt cx="336" cy="480"/>
            </a:xfrm>
          </p:grpSpPr>
          <p:sp>
            <p:nvSpPr>
              <p:cNvPr id="35916" name="Line 4"/>
              <p:cNvSpPr>
                <a:spLocks noChangeShapeType="1"/>
              </p:cNvSpPr>
              <p:nvPr/>
            </p:nvSpPr>
            <p:spPr bwMode="auto">
              <a:xfrm>
                <a:off x="2256" y="235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17" name="Line 5"/>
              <p:cNvSpPr>
                <a:spLocks noChangeShapeType="1"/>
              </p:cNvSpPr>
              <p:nvPr/>
            </p:nvSpPr>
            <p:spPr bwMode="auto">
              <a:xfrm>
                <a:off x="2256"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18" name="Line 6"/>
              <p:cNvSpPr>
                <a:spLocks noChangeShapeType="1"/>
              </p:cNvSpPr>
              <p:nvPr/>
            </p:nvSpPr>
            <p:spPr bwMode="auto">
              <a:xfrm>
                <a:off x="2256" y="2544"/>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19" name="Line 7"/>
              <p:cNvSpPr>
                <a:spLocks noChangeShapeType="1"/>
              </p:cNvSpPr>
              <p:nvPr/>
            </p:nvSpPr>
            <p:spPr bwMode="auto">
              <a:xfrm>
                <a:off x="2208"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20" name="Line 8"/>
              <p:cNvSpPr>
                <a:spLocks noChangeShapeType="1"/>
              </p:cNvSpPr>
              <p:nvPr/>
            </p:nvSpPr>
            <p:spPr bwMode="auto">
              <a:xfrm>
                <a:off x="2400" y="25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21" name="Line 9"/>
              <p:cNvSpPr>
                <a:spLocks noChangeShapeType="1"/>
              </p:cNvSpPr>
              <p:nvPr/>
            </p:nvSpPr>
            <p:spPr bwMode="auto">
              <a:xfrm>
                <a:off x="2064" y="244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22" name="Line 10"/>
              <p:cNvSpPr>
                <a:spLocks noChangeShapeType="1"/>
              </p:cNvSpPr>
              <p:nvPr/>
            </p:nvSpPr>
            <p:spPr bwMode="auto">
              <a:xfrm>
                <a:off x="2400"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23" name="Oval 11"/>
              <p:cNvSpPr>
                <a:spLocks noChangeArrowheads="1"/>
              </p:cNvSpPr>
              <p:nvPr/>
            </p:nvSpPr>
            <p:spPr bwMode="auto">
              <a:xfrm>
                <a:off x="2160" y="2432"/>
                <a:ext cx="48" cy="4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400">
                  <a:latin typeface="Arial" panose="020B0604020202020204" pitchFamily="34" charset="0"/>
                  <a:cs typeface="Arial" panose="020B0604020202020204" pitchFamily="34" charset="0"/>
                </a:endParaRPr>
              </a:p>
            </p:txBody>
          </p:sp>
        </p:grpSp>
        <p:grpSp>
          <p:nvGrpSpPr>
            <p:cNvPr id="35844" name="Group 12"/>
            <p:cNvGrpSpPr>
              <a:grpSpLocks/>
            </p:cNvGrpSpPr>
            <p:nvPr/>
          </p:nvGrpSpPr>
          <p:grpSpPr bwMode="auto">
            <a:xfrm>
              <a:off x="3581400" y="2667000"/>
              <a:ext cx="533400" cy="762000"/>
              <a:chOff x="2784" y="3264"/>
              <a:chExt cx="336" cy="480"/>
            </a:xfrm>
          </p:grpSpPr>
          <p:grpSp>
            <p:nvGrpSpPr>
              <p:cNvPr id="35908" name="Group 13"/>
              <p:cNvGrpSpPr>
                <a:grpSpLocks/>
              </p:cNvGrpSpPr>
              <p:nvPr/>
            </p:nvGrpSpPr>
            <p:grpSpPr bwMode="auto">
              <a:xfrm>
                <a:off x="2784" y="3408"/>
                <a:ext cx="336" cy="336"/>
                <a:chOff x="1008" y="2016"/>
                <a:chExt cx="336" cy="336"/>
              </a:xfrm>
            </p:grpSpPr>
            <p:sp>
              <p:nvSpPr>
                <p:cNvPr id="35910" name="Line 14"/>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11" name="Line 15"/>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12" name="Line 16"/>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13" name="Line 17"/>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14" name="Line 18"/>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15" name="Line 19"/>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5909" name="Line 20"/>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5845" name="Group 21"/>
            <p:cNvGrpSpPr>
              <a:grpSpLocks/>
            </p:cNvGrpSpPr>
            <p:nvPr/>
          </p:nvGrpSpPr>
          <p:grpSpPr bwMode="auto">
            <a:xfrm>
              <a:off x="3581400" y="3276600"/>
              <a:ext cx="533400" cy="762000"/>
              <a:chOff x="2784" y="3264"/>
              <a:chExt cx="336" cy="480"/>
            </a:xfrm>
          </p:grpSpPr>
          <p:grpSp>
            <p:nvGrpSpPr>
              <p:cNvPr id="35900" name="Group 22"/>
              <p:cNvGrpSpPr>
                <a:grpSpLocks/>
              </p:cNvGrpSpPr>
              <p:nvPr/>
            </p:nvGrpSpPr>
            <p:grpSpPr bwMode="auto">
              <a:xfrm>
                <a:off x="2784" y="3408"/>
                <a:ext cx="336" cy="336"/>
                <a:chOff x="1008" y="2016"/>
                <a:chExt cx="336" cy="336"/>
              </a:xfrm>
            </p:grpSpPr>
            <p:sp>
              <p:nvSpPr>
                <p:cNvPr id="35902" name="Line 23"/>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03" name="Line 24"/>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04" name="Line 25"/>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05" name="Line 26"/>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06" name="Line 27"/>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07" name="Line 28"/>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5901" name="Line 29"/>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5846" name="Group 30"/>
            <p:cNvGrpSpPr>
              <a:grpSpLocks/>
            </p:cNvGrpSpPr>
            <p:nvPr/>
          </p:nvGrpSpPr>
          <p:grpSpPr bwMode="auto">
            <a:xfrm>
              <a:off x="3581400" y="3886200"/>
              <a:ext cx="533400" cy="762000"/>
              <a:chOff x="2784" y="3264"/>
              <a:chExt cx="336" cy="480"/>
            </a:xfrm>
          </p:grpSpPr>
          <p:grpSp>
            <p:nvGrpSpPr>
              <p:cNvPr id="35892" name="Group 31"/>
              <p:cNvGrpSpPr>
                <a:grpSpLocks/>
              </p:cNvGrpSpPr>
              <p:nvPr/>
            </p:nvGrpSpPr>
            <p:grpSpPr bwMode="auto">
              <a:xfrm>
                <a:off x="2784" y="3408"/>
                <a:ext cx="336" cy="336"/>
                <a:chOff x="1008" y="2016"/>
                <a:chExt cx="336" cy="336"/>
              </a:xfrm>
            </p:grpSpPr>
            <p:sp>
              <p:nvSpPr>
                <p:cNvPr id="35894" name="Line 32"/>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95" name="Line 33"/>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96" name="Line 34"/>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97" name="Line 35"/>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98" name="Line 36"/>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99" name="Line 37"/>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5893" name="Line 38"/>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5847" name="Group 39"/>
            <p:cNvGrpSpPr>
              <a:grpSpLocks/>
            </p:cNvGrpSpPr>
            <p:nvPr/>
          </p:nvGrpSpPr>
          <p:grpSpPr bwMode="auto">
            <a:xfrm flipH="1">
              <a:off x="4572000" y="1981200"/>
              <a:ext cx="533400" cy="762000"/>
              <a:chOff x="2064" y="2208"/>
              <a:chExt cx="336" cy="480"/>
            </a:xfrm>
          </p:grpSpPr>
          <p:sp>
            <p:nvSpPr>
              <p:cNvPr id="35884" name="Line 40"/>
              <p:cNvSpPr>
                <a:spLocks noChangeShapeType="1"/>
              </p:cNvSpPr>
              <p:nvPr/>
            </p:nvSpPr>
            <p:spPr bwMode="auto">
              <a:xfrm>
                <a:off x="2256" y="235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85" name="Line 41"/>
              <p:cNvSpPr>
                <a:spLocks noChangeShapeType="1"/>
              </p:cNvSpPr>
              <p:nvPr/>
            </p:nvSpPr>
            <p:spPr bwMode="auto">
              <a:xfrm>
                <a:off x="2256"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86" name="Line 42"/>
              <p:cNvSpPr>
                <a:spLocks noChangeShapeType="1"/>
              </p:cNvSpPr>
              <p:nvPr/>
            </p:nvSpPr>
            <p:spPr bwMode="auto">
              <a:xfrm>
                <a:off x="2256" y="2544"/>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87" name="Line 43"/>
              <p:cNvSpPr>
                <a:spLocks noChangeShapeType="1"/>
              </p:cNvSpPr>
              <p:nvPr/>
            </p:nvSpPr>
            <p:spPr bwMode="auto">
              <a:xfrm>
                <a:off x="2208"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88" name="Line 44"/>
              <p:cNvSpPr>
                <a:spLocks noChangeShapeType="1"/>
              </p:cNvSpPr>
              <p:nvPr/>
            </p:nvSpPr>
            <p:spPr bwMode="auto">
              <a:xfrm>
                <a:off x="2400" y="25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89" name="Line 45"/>
              <p:cNvSpPr>
                <a:spLocks noChangeShapeType="1"/>
              </p:cNvSpPr>
              <p:nvPr/>
            </p:nvSpPr>
            <p:spPr bwMode="auto">
              <a:xfrm>
                <a:off x="2064" y="244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90" name="Line 46"/>
              <p:cNvSpPr>
                <a:spLocks noChangeShapeType="1"/>
              </p:cNvSpPr>
              <p:nvPr/>
            </p:nvSpPr>
            <p:spPr bwMode="auto">
              <a:xfrm>
                <a:off x="2400"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91" name="Oval 47"/>
              <p:cNvSpPr>
                <a:spLocks noChangeArrowheads="1"/>
              </p:cNvSpPr>
              <p:nvPr/>
            </p:nvSpPr>
            <p:spPr bwMode="auto">
              <a:xfrm>
                <a:off x="2160" y="2432"/>
                <a:ext cx="48" cy="4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400">
                  <a:latin typeface="Arial" panose="020B0604020202020204" pitchFamily="34" charset="0"/>
                  <a:cs typeface="Arial" panose="020B0604020202020204" pitchFamily="34" charset="0"/>
                </a:endParaRPr>
              </a:p>
            </p:txBody>
          </p:sp>
        </p:grpSp>
        <p:sp>
          <p:nvSpPr>
            <p:cNvPr id="35848" name="Line 48"/>
            <p:cNvSpPr>
              <a:spLocks noChangeShapeType="1"/>
            </p:cNvSpPr>
            <p:nvPr/>
          </p:nvSpPr>
          <p:spPr bwMode="auto">
            <a:xfrm>
              <a:off x="4038600" y="1981200"/>
              <a:ext cx="609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9" name="Line 49"/>
            <p:cNvSpPr>
              <a:spLocks noChangeShapeType="1"/>
            </p:cNvSpPr>
            <p:nvPr/>
          </p:nvSpPr>
          <p:spPr bwMode="auto">
            <a:xfrm>
              <a:off x="4114800" y="2743200"/>
              <a:ext cx="1143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5850" name="Group 50"/>
            <p:cNvGrpSpPr>
              <a:grpSpLocks/>
            </p:cNvGrpSpPr>
            <p:nvPr/>
          </p:nvGrpSpPr>
          <p:grpSpPr bwMode="auto">
            <a:xfrm>
              <a:off x="5257800" y="2590800"/>
              <a:ext cx="457200" cy="381000"/>
              <a:chOff x="3312" y="1632"/>
              <a:chExt cx="288" cy="240"/>
            </a:xfrm>
          </p:grpSpPr>
          <p:sp>
            <p:nvSpPr>
              <p:cNvPr id="35882" name="AutoShape 51"/>
              <p:cNvSpPr>
                <a:spLocks noChangeArrowheads="1"/>
              </p:cNvSpPr>
              <p:nvPr/>
            </p:nvSpPr>
            <p:spPr bwMode="auto">
              <a:xfrm rot="5400000">
                <a:off x="3312" y="1632"/>
                <a:ext cx="240" cy="240"/>
              </a:xfrm>
              <a:prstGeom prst="triangle">
                <a:avLst>
                  <a:gd name="adj" fmla="val 5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400">
                  <a:latin typeface="Arial" panose="020B0604020202020204" pitchFamily="34" charset="0"/>
                  <a:cs typeface="Arial" panose="020B0604020202020204" pitchFamily="34" charset="0"/>
                </a:endParaRPr>
              </a:p>
            </p:txBody>
          </p:sp>
          <p:sp>
            <p:nvSpPr>
              <p:cNvPr id="35883" name="Oval 52"/>
              <p:cNvSpPr>
                <a:spLocks noChangeArrowheads="1"/>
              </p:cNvSpPr>
              <p:nvPr/>
            </p:nvSpPr>
            <p:spPr bwMode="auto">
              <a:xfrm rot="5400000">
                <a:off x="3552" y="1728"/>
                <a:ext cx="48" cy="4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400">
                  <a:latin typeface="Arial" panose="020B0604020202020204" pitchFamily="34" charset="0"/>
                  <a:cs typeface="Arial" panose="020B0604020202020204" pitchFamily="34" charset="0"/>
                </a:endParaRPr>
              </a:p>
            </p:txBody>
          </p:sp>
        </p:grpSp>
        <p:sp>
          <p:nvSpPr>
            <p:cNvPr id="35851" name="Line 53"/>
            <p:cNvSpPr>
              <a:spLocks noChangeShapeType="1"/>
            </p:cNvSpPr>
            <p:nvPr/>
          </p:nvSpPr>
          <p:spPr bwMode="auto">
            <a:xfrm>
              <a:off x="5638800" y="2743200"/>
              <a:ext cx="762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2" name="Line 54"/>
            <p:cNvSpPr>
              <a:spLocks noChangeShapeType="1"/>
            </p:cNvSpPr>
            <p:nvPr/>
          </p:nvSpPr>
          <p:spPr bwMode="auto">
            <a:xfrm>
              <a:off x="5029200" y="2362200"/>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3" name="Line 55"/>
            <p:cNvSpPr>
              <a:spLocks noChangeShapeType="1"/>
            </p:cNvSpPr>
            <p:nvPr/>
          </p:nvSpPr>
          <p:spPr bwMode="auto">
            <a:xfrm>
              <a:off x="6019800" y="2362200"/>
              <a:ext cx="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5854" name="Group 56"/>
            <p:cNvGrpSpPr>
              <a:grpSpLocks/>
            </p:cNvGrpSpPr>
            <p:nvPr/>
          </p:nvGrpSpPr>
          <p:grpSpPr bwMode="auto">
            <a:xfrm>
              <a:off x="4419600" y="2743200"/>
              <a:ext cx="636588" cy="685800"/>
              <a:chOff x="1920" y="1872"/>
              <a:chExt cx="401" cy="432"/>
            </a:xfrm>
          </p:grpSpPr>
          <p:sp>
            <p:nvSpPr>
              <p:cNvPr id="35873" name="Line 57"/>
              <p:cNvSpPr>
                <a:spLocks noChangeShapeType="1"/>
              </p:cNvSpPr>
              <p:nvPr/>
            </p:nvSpPr>
            <p:spPr bwMode="auto">
              <a:xfrm>
                <a:off x="2016" y="187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74" name="Line 58"/>
              <p:cNvSpPr>
                <a:spLocks noChangeShapeType="1"/>
              </p:cNvSpPr>
              <p:nvPr/>
            </p:nvSpPr>
            <p:spPr bwMode="auto">
              <a:xfrm>
                <a:off x="1920" y="2112"/>
                <a:ext cx="1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75" name="Line 59"/>
              <p:cNvSpPr>
                <a:spLocks noChangeShapeType="1"/>
              </p:cNvSpPr>
              <p:nvPr/>
            </p:nvSpPr>
            <p:spPr bwMode="auto">
              <a:xfrm>
                <a:off x="1920" y="2064"/>
                <a:ext cx="1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5876" name="Group 60"/>
              <p:cNvGrpSpPr>
                <a:grpSpLocks/>
              </p:cNvGrpSpPr>
              <p:nvPr/>
            </p:nvGrpSpPr>
            <p:grpSpPr bwMode="auto">
              <a:xfrm>
                <a:off x="1920" y="2112"/>
                <a:ext cx="192" cy="192"/>
                <a:chOff x="2400" y="3744"/>
                <a:chExt cx="192" cy="192"/>
              </a:xfrm>
            </p:grpSpPr>
            <p:grpSp>
              <p:nvGrpSpPr>
                <p:cNvPr id="35878" name="Group 61"/>
                <p:cNvGrpSpPr>
                  <a:grpSpLocks/>
                </p:cNvGrpSpPr>
                <p:nvPr/>
              </p:nvGrpSpPr>
              <p:grpSpPr bwMode="auto">
                <a:xfrm>
                  <a:off x="2400" y="3888"/>
                  <a:ext cx="192" cy="48"/>
                  <a:chOff x="2592" y="3504"/>
                  <a:chExt cx="192" cy="48"/>
                </a:xfrm>
              </p:grpSpPr>
              <p:sp>
                <p:nvSpPr>
                  <p:cNvPr id="35880" name="Line 62"/>
                  <p:cNvSpPr>
                    <a:spLocks noChangeShapeType="1"/>
                  </p:cNvSpPr>
                  <p:nvPr/>
                </p:nvSpPr>
                <p:spPr bwMode="auto">
                  <a:xfrm>
                    <a:off x="2592" y="350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81" name="Line 63"/>
                  <p:cNvSpPr>
                    <a:spLocks noChangeShapeType="1"/>
                  </p:cNvSpPr>
                  <p:nvPr/>
                </p:nvSpPr>
                <p:spPr bwMode="auto">
                  <a:xfrm>
                    <a:off x="2640" y="355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5879" name="Line 64"/>
                <p:cNvSpPr>
                  <a:spLocks noChangeShapeType="1"/>
                </p:cNvSpPr>
                <p:nvPr/>
              </p:nvSpPr>
              <p:spPr bwMode="auto">
                <a:xfrm>
                  <a:off x="2496" y="37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5877" name="Text Box 65"/>
              <p:cNvSpPr txBox="1">
                <a:spLocks noChangeArrowheads="1"/>
              </p:cNvSpPr>
              <p:nvPr/>
            </p:nvSpPr>
            <p:spPr bwMode="auto">
              <a:xfrm>
                <a:off x="2064" y="2016"/>
                <a:ext cx="2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600">
                    <a:latin typeface="Arial" panose="020B0604020202020204" pitchFamily="34" charset="0"/>
                    <a:cs typeface="Arial" panose="020B0604020202020204" pitchFamily="34" charset="0"/>
                  </a:rPr>
                  <a:t>C</a:t>
                </a:r>
                <a:r>
                  <a:rPr lang="en-US" altLang="en-US" sz="1600" baseline="-25000">
                    <a:latin typeface="Arial" panose="020B0604020202020204" pitchFamily="34" charset="0"/>
                    <a:cs typeface="Arial" panose="020B0604020202020204" pitchFamily="34" charset="0"/>
                  </a:rPr>
                  <a:t>L</a:t>
                </a:r>
              </a:p>
            </p:txBody>
          </p:sp>
        </p:grpSp>
        <p:grpSp>
          <p:nvGrpSpPr>
            <p:cNvPr id="35855" name="Group 66"/>
            <p:cNvGrpSpPr>
              <a:grpSpLocks/>
            </p:cNvGrpSpPr>
            <p:nvPr/>
          </p:nvGrpSpPr>
          <p:grpSpPr bwMode="auto">
            <a:xfrm>
              <a:off x="3962400" y="4495800"/>
              <a:ext cx="304800" cy="304800"/>
              <a:chOff x="2400" y="3744"/>
              <a:chExt cx="192" cy="192"/>
            </a:xfrm>
          </p:grpSpPr>
          <p:grpSp>
            <p:nvGrpSpPr>
              <p:cNvPr id="35869" name="Group 67"/>
              <p:cNvGrpSpPr>
                <a:grpSpLocks/>
              </p:cNvGrpSpPr>
              <p:nvPr/>
            </p:nvGrpSpPr>
            <p:grpSpPr bwMode="auto">
              <a:xfrm>
                <a:off x="2400" y="3888"/>
                <a:ext cx="192" cy="48"/>
                <a:chOff x="2592" y="3504"/>
                <a:chExt cx="192" cy="48"/>
              </a:xfrm>
            </p:grpSpPr>
            <p:sp>
              <p:nvSpPr>
                <p:cNvPr id="35871" name="Line 68"/>
                <p:cNvSpPr>
                  <a:spLocks noChangeShapeType="1"/>
                </p:cNvSpPr>
                <p:nvPr/>
              </p:nvSpPr>
              <p:spPr bwMode="auto">
                <a:xfrm>
                  <a:off x="2592" y="350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72" name="Line 69"/>
                <p:cNvSpPr>
                  <a:spLocks noChangeShapeType="1"/>
                </p:cNvSpPr>
                <p:nvPr/>
              </p:nvSpPr>
              <p:spPr bwMode="auto">
                <a:xfrm>
                  <a:off x="2640" y="355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5870" name="Line 70"/>
              <p:cNvSpPr>
                <a:spLocks noChangeShapeType="1"/>
              </p:cNvSpPr>
              <p:nvPr/>
            </p:nvSpPr>
            <p:spPr bwMode="auto">
              <a:xfrm>
                <a:off x="2496" y="37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5856" name="Text Box 71"/>
            <p:cNvSpPr txBox="1">
              <a:spLocks noChangeArrowheads="1"/>
            </p:cNvSpPr>
            <p:nvPr/>
          </p:nvSpPr>
          <p:spPr bwMode="auto">
            <a:xfrm>
              <a:off x="3048000" y="4114800"/>
              <a:ext cx="4794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600">
                  <a:latin typeface="Arial" panose="020B0604020202020204" pitchFamily="34" charset="0"/>
                  <a:cs typeface="Arial" panose="020B0604020202020204" pitchFamily="34" charset="0"/>
                </a:rPr>
                <a:t>Clk</a:t>
              </a:r>
              <a:endParaRPr lang="en-US" altLang="en-US" sz="1600" baseline="-25000">
                <a:latin typeface="Arial" panose="020B0604020202020204" pitchFamily="34" charset="0"/>
                <a:cs typeface="Arial" panose="020B0604020202020204" pitchFamily="34" charset="0"/>
              </a:endParaRPr>
            </a:p>
          </p:txBody>
        </p:sp>
        <p:sp>
          <p:nvSpPr>
            <p:cNvPr id="35857" name="Text Box 72"/>
            <p:cNvSpPr txBox="1">
              <a:spLocks noChangeArrowheads="1"/>
            </p:cNvSpPr>
            <p:nvPr/>
          </p:nvSpPr>
          <p:spPr bwMode="auto">
            <a:xfrm>
              <a:off x="3048000" y="2133600"/>
              <a:ext cx="4794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600">
                  <a:latin typeface="Arial" panose="020B0604020202020204" pitchFamily="34" charset="0"/>
                  <a:cs typeface="Arial" panose="020B0604020202020204" pitchFamily="34" charset="0"/>
                </a:rPr>
                <a:t>Clk</a:t>
              </a:r>
              <a:endParaRPr lang="en-US" altLang="en-US" sz="1600" baseline="-25000">
                <a:latin typeface="Arial" panose="020B0604020202020204" pitchFamily="34" charset="0"/>
                <a:cs typeface="Arial" panose="020B0604020202020204" pitchFamily="34" charset="0"/>
              </a:endParaRPr>
            </a:p>
          </p:txBody>
        </p:sp>
        <p:sp>
          <p:nvSpPr>
            <p:cNvPr id="35858" name="Text Box 73"/>
            <p:cNvSpPr txBox="1">
              <a:spLocks noChangeArrowheads="1"/>
            </p:cNvSpPr>
            <p:nvPr/>
          </p:nvSpPr>
          <p:spPr bwMode="auto">
            <a:xfrm>
              <a:off x="3907451" y="4172887"/>
              <a:ext cx="4016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400" dirty="0">
                  <a:latin typeface="Arial" panose="020B0604020202020204" pitchFamily="34" charset="0"/>
                  <a:cs typeface="Arial" panose="020B0604020202020204" pitchFamily="34" charset="0"/>
                </a:rPr>
                <a:t>M</a:t>
              </a:r>
              <a:r>
                <a:rPr lang="en-US" altLang="en-US" sz="1400" baseline="-25000" dirty="0">
                  <a:latin typeface="Arial" panose="020B0604020202020204" pitchFamily="34" charset="0"/>
                  <a:cs typeface="Arial" panose="020B0604020202020204" pitchFamily="34" charset="0"/>
                </a:rPr>
                <a:t>e</a:t>
              </a:r>
            </a:p>
          </p:txBody>
        </p:sp>
        <p:sp>
          <p:nvSpPr>
            <p:cNvPr id="35859" name="Text Box 74"/>
            <p:cNvSpPr txBox="1">
              <a:spLocks noChangeArrowheads="1"/>
            </p:cNvSpPr>
            <p:nvPr/>
          </p:nvSpPr>
          <p:spPr bwMode="auto">
            <a:xfrm>
              <a:off x="3870359" y="2218389"/>
              <a:ext cx="4016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400" dirty="0" err="1">
                  <a:latin typeface="Arial" panose="020B0604020202020204" pitchFamily="34" charset="0"/>
                  <a:cs typeface="Arial" panose="020B0604020202020204" pitchFamily="34" charset="0"/>
                </a:rPr>
                <a:t>M</a:t>
              </a:r>
              <a:r>
                <a:rPr lang="en-US" altLang="en-US" sz="1400" baseline="-25000" dirty="0" err="1">
                  <a:latin typeface="Arial" panose="020B0604020202020204" pitchFamily="34" charset="0"/>
                  <a:cs typeface="Arial" panose="020B0604020202020204" pitchFamily="34" charset="0"/>
                </a:rPr>
                <a:t>p</a:t>
              </a:r>
              <a:endParaRPr lang="en-US" altLang="en-US" sz="1400" baseline="-25000" dirty="0">
                <a:latin typeface="Arial" panose="020B0604020202020204" pitchFamily="34" charset="0"/>
                <a:cs typeface="Arial" panose="020B0604020202020204" pitchFamily="34" charset="0"/>
              </a:endParaRPr>
            </a:p>
          </p:txBody>
        </p:sp>
        <p:sp>
          <p:nvSpPr>
            <p:cNvPr id="35860" name="Text Box 75"/>
            <p:cNvSpPr txBox="1">
              <a:spLocks noChangeArrowheads="1"/>
            </p:cNvSpPr>
            <p:nvPr/>
          </p:nvSpPr>
          <p:spPr bwMode="auto">
            <a:xfrm>
              <a:off x="3200400" y="2819400"/>
              <a:ext cx="3206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600">
                  <a:latin typeface="Arial" panose="020B0604020202020204" pitchFamily="34" charset="0"/>
                  <a:cs typeface="Arial" panose="020B0604020202020204" pitchFamily="34" charset="0"/>
                </a:rPr>
                <a:t>A</a:t>
              </a:r>
              <a:endParaRPr lang="en-US" altLang="en-US" sz="1600" baseline="-25000">
                <a:latin typeface="Arial" panose="020B0604020202020204" pitchFamily="34" charset="0"/>
                <a:cs typeface="Arial" panose="020B0604020202020204" pitchFamily="34" charset="0"/>
              </a:endParaRPr>
            </a:p>
          </p:txBody>
        </p:sp>
        <p:sp>
          <p:nvSpPr>
            <p:cNvPr id="35861" name="Text Box 76"/>
            <p:cNvSpPr txBox="1">
              <a:spLocks noChangeArrowheads="1"/>
            </p:cNvSpPr>
            <p:nvPr/>
          </p:nvSpPr>
          <p:spPr bwMode="auto">
            <a:xfrm>
              <a:off x="3200400" y="3429000"/>
              <a:ext cx="3206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600">
                  <a:latin typeface="Arial" panose="020B0604020202020204" pitchFamily="34" charset="0"/>
                  <a:cs typeface="Arial" panose="020B0604020202020204" pitchFamily="34" charset="0"/>
                </a:rPr>
                <a:t>B</a:t>
              </a:r>
              <a:endParaRPr lang="en-US" altLang="en-US" sz="1600" baseline="-25000">
                <a:latin typeface="Arial" panose="020B0604020202020204" pitchFamily="34" charset="0"/>
                <a:cs typeface="Arial" panose="020B0604020202020204" pitchFamily="34" charset="0"/>
              </a:endParaRPr>
            </a:p>
          </p:txBody>
        </p:sp>
        <p:sp>
          <p:nvSpPr>
            <p:cNvPr id="35862" name="Text Box 77"/>
            <p:cNvSpPr txBox="1">
              <a:spLocks noChangeArrowheads="1"/>
            </p:cNvSpPr>
            <p:nvPr/>
          </p:nvSpPr>
          <p:spPr bwMode="auto">
            <a:xfrm>
              <a:off x="5840413" y="2822575"/>
              <a:ext cx="5159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600">
                  <a:latin typeface="Arial" panose="020B0604020202020204" pitchFamily="34" charset="0"/>
                  <a:cs typeface="Arial" panose="020B0604020202020204" pitchFamily="34" charset="0"/>
                </a:rPr>
                <a:t>Out</a:t>
              </a:r>
              <a:endParaRPr lang="en-US" altLang="en-US" sz="1600" baseline="-25000">
                <a:latin typeface="Arial" panose="020B0604020202020204" pitchFamily="34" charset="0"/>
                <a:cs typeface="Arial" panose="020B0604020202020204" pitchFamily="34" charset="0"/>
              </a:endParaRPr>
            </a:p>
          </p:txBody>
        </p:sp>
        <p:sp>
          <p:nvSpPr>
            <p:cNvPr id="35863" name="Text Box 78"/>
            <p:cNvSpPr txBox="1">
              <a:spLocks noChangeArrowheads="1"/>
            </p:cNvSpPr>
            <p:nvPr/>
          </p:nvSpPr>
          <p:spPr bwMode="auto">
            <a:xfrm>
              <a:off x="4446863" y="2209800"/>
              <a:ext cx="460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400" dirty="0" err="1">
                  <a:latin typeface="Arial" panose="020B0604020202020204" pitchFamily="34" charset="0"/>
                  <a:cs typeface="Arial" panose="020B0604020202020204" pitchFamily="34" charset="0"/>
                </a:rPr>
                <a:t>M</a:t>
              </a:r>
              <a:r>
                <a:rPr lang="en-US" altLang="en-US" sz="1400" baseline="-25000" dirty="0" err="1">
                  <a:latin typeface="Arial" panose="020B0604020202020204" pitchFamily="34" charset="0"/>
                  <a:cs typeface="Arial" panose="020B0604020202020204" pitchFamily="34" charset="0"/>
                </a:rPr>
                <a:t>kp</a:t>
              </a:r>
              <a:endParaRPr lang="en-US" altLang="en-US" sz="1400" baseline="-25000" dirty="0">
                <a:latin typeface="Arial" panose="020B0604020202020204" pitchFamily="34" charset="0"/>
                <a:cs typeface="Arial" panose="020B0604020202020204" pitchFamily="34" charset="0"/>
              </a:endParaRPr>
            </a:p>
          </p:txBody>
        </p:sp>
        <p:sp>
          <p:nvSpPr>
            <p:cNvPr id="35865" name="Text Box 80"/>
            <p:cNvSpPr txBox="1">
              <a:spLocks noChangeArrowheads="1"/>
            </p:cNvSpPr>
            <p:nvPr/>
          </p:nvSpPr>
          <p:spPr bwMode="auto">
            <a:xfrm>
              <a:off x="5029200" y="1600200"/>
              <a:ext cx="844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600">
                  <a:solidFill>
                    <a:schemeClr val="accent1"/>
                  </a:solidFill>
                  <a:latin typeface="Arial" panose="020B0604020202020204" pitchFamily="34" charset="0"/>
                  <a:cs typeface="Arial" panose="020B0604020202020204" pitchFamily="34" charset="0"/>
                </a:rPr>
                <a:t>Keeper</a:t>
              </a:r>
              <a:endParaRPr lang="en-US" altLang="en-US" sz="1600" baseline="-25000">
                <a:solidFill>
                  <a:schemeClr val="accent1"/>
                </a:solidFill>
                <a:latin typeface="Arial" panose="020B0604020202020204" pitchFamily="34" charset="0"/>
                <a:cs typeface="Arial" panose="020B0604020202020204" pitchFamily="34" charset="0"/>
              </a:endParaRPr>
            </a:p>
          </p:txBody>
        </p:sp>
        <p:sp>
          <p:nvSpPr>
            <p:cNvPr id="35866" name="Line 81"/>
            <p:cNvSpPr>
              <a:spLocks noChangeShapeType="1"/>
            </p:cNvSpPr>
            <p:nvPr/>
          </p:nvSpPr>
          <p:spPr bwMode="auto">
            <a:xfrm flipH="1">
              <a:off x="4953000" y="1981200"/>
              <a:ext cx="457200" cy="22860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7" name="Line 82"/>
            <p:cNvSpPr>
              <a:spLocks noChangeShapeType="1"/>
            </p:cNvSpPr>
            <p:nvPr/>
          </p:nvSpPr>
          <p:spPr bwMode="auto">
            <a:xfrm flipV="1">
              <a:off x="5873750" y="2865722"/>
              <a:ext cx="2268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586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5AFBB48-B519-45C2-8A50-E96EC5B72B96}" type="slidenum">
              <a:rPr lang="en-US" altLang="en-US" smtClean="0">
                <a:latin typeface="Garamond" panose="02020404030301010803" pitchFamily="18" charset="0"/>
              </a:rPr>
              <a:pPr/>
              <a:t>12</a:t>
            </a:fld>
            <a:endParaRPr lang="en-US" altLang="en-US">
              <a:latin typeface="Garamond" panose="02020404030301010803" pitchFamily="18"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sz="3600"/>
              <a:t>Solution 2 to Charge Leakage</a:t>
            </a:r>
          </a:p>
        </p:txBody>
      </p:sp>
      <p:pic>
        <p:nvPicPr>
          <p:cNvPr id="37891" name="Picture 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319893"/>
            <a:ext cx="7086600" cy="4471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4E3D8A7-C178-4D28-B4BD-E0178FBC6183}" type="slidenum">
              <a:rPr lang="en-US" altLang="en-US" smtClean="0">
                <a:latin typeface="Garamond" panose="02020404030301010803" pitchFamily="18" charset="0"/>
              </a:rPr>
              <a:pPr/>
              <a:t>13</a:t>
            </a:fld>
            <a:endParaRPr lang="en-US" altLang="en-US">
              <a:latin typeface="Garamond" panose="02020404030301010803" pitchFamily="18"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60400" y="584200"/>
            <a:ext cx="7772400" cy="715963"/>
          </a:xfrm>
        </p:spPr>
        <p:txBody>
          <a:bodyPr/>
          <a:lstStyle/>
          <a:p>
            <a:r>
              <a:rPr lang="en-US" altLang="en-US" sz="3200"/>
              <a:t>Issues in Dynamic Design 2: Charge Sharing</a:t>
            </a:r>
          </a:p>
        </p:txBody>
      </p:sp>
      <p:sp>
        <p:nvSpPr>
          <p:cNvPr id="766040" name="Text Box 88"/>
          <p:cNvSpPr txBox="1">
            <a:spLocks noChangeArrowheads="1"/>
          </p:cNvSpPr>
          <p:nvPr/>
        </p:nvSpPr>
        <p:spPr bwMode="auto">
          <a:xfrm>
            <a:off x="4693997" y="2261843"/>
            <a:ext cx="40386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400" dirty="0">
                <a:latin typeface="Arial" panose="020B0604020202020204" pitchFamily="34" charset="0"/>
                <a:cs typeface="Arial" panose="020B0604020202020204" pitchFamily="34" charset="0"/>
                <a:sym typeface="Symbol" panose="05050102010706020507" pitchFamily="18" charset="2"/>
              </a:rPr>
              <a:t>Charge stored originally on C</a:t>
            </a:r>
            <a:r>
              <a:rPr lang="en-US" altLang="en-US" sz="2400" baseline="-25000" dirty="0">
                <a:latin typeface="Arial" panose="020B0604020202020204" pitchFamily="34" charset="0"/>
                <a:cs typeface="Arial" panose="020B0604020202020204" pitchFamily="34" charset="0"/>
                <a:sym typeface="Symbol" panose="05050102010706020507" pitchFamily="18" charset="2"/>
              </a:rPr>
              <a:t>L</a:t>
            </a:r>
            <a:r>
              <a:rPr lang="en-US" altLang="en-US" sz="2400" dirty="0">
                <a:latin typeface="Arial" panose="020B0604020202020204" pitchFamily="34" charset="0"/>
                <a:cs typeface="Arial" panose="020B0604020202020204" pitchFamily="34" charset="0"/>
                <a:sym typeface="Symbol" panose="05050102010706020507" pitchFamily="18" charset="2"/>
              </a:rPr>
              <a:t> is redistributed (shared) over C</a:t>
            </a:r>
            <a:r>
              <a:rPr lang="en-US" altLang="en-US" sz="2400" baseline="-25000" dirty="0">
                <a:latin typeface="Arial" panose="020B0604020202020204" pitchFamily="34" charset="0"/>
                <a:cs typeface="Arial" panose="020B0604020202020204" pitchFamily="34" charset="0"/>
                <a:sym typeface="Symbol" panose="05050102010706020507" pitchFamily="18" charset="2"/>
              </a:rPr>
              <a:t>L</a:t>
            </a:r>
            <a:r>
              <a:rPr lang="en-US" altLang="en-US" sz="2400" dirty="0">
                <a:latin typeface="Arial" panose="020B0604020202020204" pitchFamily="34" charset="0"/>
                <a:cs typeface="Arial" panose="020B0604020202020204" pitchFamily="34" charset="0"/>
                <a:sym typeface="Symbol" panose="05050102010706020507" pitchFamily="18" charset="2"/>
              </a:rPr>
              <a:t> and C</a:t>
            </a:r>
            <a:r>
              <a:rPr lang="en-US" altLang="en-US" sz="2400" baseline="-25000" dirty="0">
                <a:latin typeface="Arial" panose="020B0604020202020204" pitchFamily="34" charset="0"/>
                <a:cs typeface="Arial" panose="020B0604020202020204" pitchFamily="34" charset="0"/>
                <a:sym typeface="Symbol" panose="05050102010706020507" pitchFamily="18" charset="2"/>
              </a:rPr>
              <a:t>A</a:t>
            </a:r>
            <a:r>
              <a:rPr lang="en-US" altLang="en-US" sz="2400" dirty="0">
                <a:latin typeface="Arial" panose="020B0604020202020204" pitchFamily="34" charset="0"/>
                <a:cs typeface="Arial" panose="020B0604020202020204" pitchFamily="34" charset="0"/>
                <a:sym typeface="Symbol" panose="05050102010706020507" pitchFamily="18" charset="2"/>
              </a:rPr>
              <a:t> leading to reduced robustness</a:t>
            </a:r>
          </a:p>
        </p:txBody>
      </p:sp>
      <p:grpSp>
        <p:nvGrpSpPr>
          <p:cNvPr id="2" name="Group 1"/>
          <p:cNvGrpSpPr/>
          <p:nvPr/>
        </p:nvGrpSpPr>
        <p:grpSpPr>
          <a:xfrm>
            <a:off x="533400" y="1524000"/>
            <a:ext cx="3657600" cy="3881438"/>
            <a:chOff x="457200" y="2362200"/>
            <a:chExt cx="2835275" cy="2819400"/>
          </a:xfrm>
        </p:grpSpPr>
        <p:grpSp>
          <p:nvGrpSpPr>
            <p:cNvPr id="39939" name="Group 3"/>
            <p:cNvGrpSpPr>
              <a:grpSpLocks/>
            </p:cNvGrpSpPr>
            <p:nvPr/>
          </p:nvGrpSpPr>
          <p:grpSpPr bwMode="auto">
            <a:xfrm>
              <a:off x="1295400" y="2362200"/>
              <a:ext cx="533400" cy="762000"/>
              <a:chOff x="2064" y="2208"/>
              <a:chExt cx="336" cy="480"/>
            </a:xfrm>
          </p:grpSpPr>
          <p:sp>
            <p:nvSpPr>
              <p:cNvPr id="40019" name="Line 4"/>
              <p:cNvSpPr>
                <a:spLocks noChangeShapeType="1"/>
              </p:cNvSpPr>
              <p:nvPr/>
            </p:nvSpPr>
            <p:spPr bwMode="auto">
              <a:xfrm>
                <a:off x="2256" y="235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20" name="Line 5"/>
              <p:cNvSpPr>
                <a:spLocks noChangeShapeType="1"/>
              </p:cNvSpPr>
              <p:nvPr/>
            </p:nvSpPr>
            <p:spPr bwMode="auto">
              <a:xfrm>
                <a:off x="2256"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21" name="Line 6"/>
              <p:cNvSpPr>
                <a:spLocks noChangeShapeType="1"/>
              </p:cNvSpPr>
              <p:nvPr/>
            </p:nvSpPr>
            <p:spPr bwMode="auto">
              <a:xfrm>
                <a:off x="2256" y="2544"/>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22" name="Line 7"/>
              <p:cNvSpPr>
                <a:spLocks noChangeShapeType="1"/>
              </p:cNvSpPr>
              <p:nvPr/>
            </p:nvSpPr>
            <p:spPr bwMode="auto">
              <a:xfrm>
                <a:off x="2208"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23" name="Line 8"/>
              <p:cNvSpPr>
                <a:spLocks noChangeShapeType="1"/>
              </p:cNvSpPr>
              <p:nvPr/>
            </p:nvSpPr>
            <p:spPr bwMode="auto">
              <a:xfrm>
                <a:off x="2400" y="25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24" name="Line 9"/>
              <p:cNvSpPr>
                <a:spLocks noChangeShapeType="1"/>
              </p:cNvSpPr>
              <p:nvPr/>
            </p:nvSpPr>
            <p:spPr bwMode="auto">
              <a:xfrm>
                <a:off x="2064" y="244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25" name="Line 10"/>
              <p:cNvSpPr>
                <a:spLocks noChangeShapeType="1"/>
              </p:cNvSpPr>
              <p:nvPr/>
            </p:nvSpPr>
            <p:spPr bwMode="auto">
              <a:xfrm>
                <a:off x="2400"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26" name="Oval 11"/>
              <p:cNvSpPr>
                <a:spLocks noChangeArrowheads="1"/>
              </p:cNvSpPr>
              <p:nvPr/>
            </p:nvSpPr>
            <p:spPr bwMode="auto">
              <a:xfrm>
                <a:off x="2160" y="2448"/>
                <a:ext cx="48" cy="4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200">
                  <a:latin typeface="Arial" panose="020B0604020202020204" pitchFamily="34" charset="0"/>
                  <a:cs typeface="Arial" panose="020B0604020202020204" pitchFamily="34" charset="0"/>
                </a:endParaRPr>
              </a:p>
            </p:txBody>
          </p:sp>
        </p:grpSp>
        <p:grpSp>
          <p:nvGrpSpPr>
            <p:cNvPr id="39940" name="Group 12"/>
            <p:cNvGrpSpPr>
              <a:grpSpLocks/>
            </p:cNvGrpSpPr>
            <p:nvPr/>
          </p:nvGrpSpPr>
          <p:grpSpPr bwMode="auto">
            <a:xfrm>
              <a:off x="1295400" y="3048000"/>
              <a:ext cx="533400" cy="762000"/>
              <a:chOff x="2784" y="3264"/>
              <a:chExt cx="336" cy="480"/>
            </a:xfrm>
          </p:grpSpPr>
          <p:grpSp>
            <p:nvGrpSpPr>
              <p:cNvPr id="40011" name="Group 13"/>
              <p:cNvGrpSpPr>
                <a:grpSpLocks/>
              </p:cNvGrpSpPr>
              <p:nvPr/>
            </p:nvGrpSpPr>
            <p:grpSpPr bwMode="auto">
              <a:xfrm>
                <a:off x="2784" y="3408"/>
                <a:ext cx="336" cy="336"/>
                <a:chOff x="1008" y="2016"/>
                <a:chExt cx="336" cy="336"/>
              </a:xfrm>
            </p:grpSpPr>
            <p:sp>
              <p:nvSpPr>
                <p:cNvPr id="40013" name="Line 14"/>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14" name="Line 15"/>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15" name="Line 16"/>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16" name="Line 17"/>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17" name="Line 18"/>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18" name="Line 19"/>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0012" name="Line 20"/>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9941" name="Group 21"/>
            <p:cNvGrpSpPr>
              <a:grpSpLocks/>
            </p:cNvGrpSpPr>
            <p:nvPr/>
          </p:nvGrpSpPr>
          <p:grpSpPr bwMode="auto">
            <a:xfrm>
              <a:off x="1295400" y="3657600"/>
              <a:ext cx="533400" cy="762000"/>
              <a:chOff x="2784" y="3264"/>
              <a:chExt cx="336" cy="480"/>
            </a:xfrm>
          </p:grpSpPr>
          <p:grpSp>
            <p:nvGrpSpPr>
              <p:cNvPr id="40003" name="Group 22"/>
              <p:cNvGrpSpPr>
                <a:grpSpLocks/>
              </p:cNvGrpSpPr>
              <p:nvPr/>
            </p:nvGrpSpPr>
            <p:grpSpPr bwMode="auto">
              <a:xfrm>
                <a:off x="2784" y="3408"/>
                <a:ext cx="336" cy="336"/>
                <a:chOff x="1008" y="2016"/>
                <a:chExt cx="336" cy="336"/>
              </a:xfrm>
            </p:grpSpPr>
            <p:sp>
              <p:nvSpPr>
                <p:cNvPr id="40005" name="Line 23"/>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06" name="Line 24"/>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07" name="Line 25"/>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08" name="Line 26"/>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09" name="Line 27"/>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10" name="Line 28"/>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0004" name="Line 29"/>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9942" name="Group 30"/>
            <p:cNvGrpSpPr>
              <a:grpSpLocks/>
            </p:cNvGrpSpPr>
            <p:nvPr/>
          </p:nvGrpSpPr>
          <p:grpSpPr bwMode="auto">
            <a:xfrm>
              <a:off x="1295400" y="4267200"/>
              <a:ext cx="533400" cy="762000"/>
              <a:chOff x="2784" y="3264"/>
              <a:chExt cx="336" cy="480"/>
            </a:xfrm>
          </p:grpSpPr>
          <p:grpSp>
            <p:nvGrpSpPr>
              <p:cNvPr id="39995" name="Group 31"/>
              <p:cNvGrpSpPr>
                <a:grpSpLocks/>
              </p:cNvGrpSpPr>
              <p:nvPr/>
            </p:nvGrpSpPr>
            <p:grpSpPr bwMode="auto">
              <a:xfrm>
                <a:off x="2784" y="3408"/>
                <a:ext cx="336" cy="336"/>
                <a:chOff x="1008" y="2016"/>
                <a:chExt cx="336" cy="336"/>
              </a:xfrm>
            </p:grpSpPr>
            <p:sp>
              <p:nvSpPr>
                <p:cNvPr id="39997" name="Line 32"/>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98" name="Line 33"/>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99" name="Line 34"/>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00" name="Line 35"/>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01" name="Line 36"/>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02" name="Line 37"/>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9996" name="Line 38"/>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9943" name="Group 39"/>
            <p:cNvGrpSpPr>
              <a:grpSpLocks/>
            </p:cNvGrpSpPr>
            <p:nvPr/>
          </p:nvGrpSpPr>
          <p:grpSpPr bwMode="auto">
            <a:xfrm>
              <a:off x="2438400" y="3048000"/>
              <a:ext cx="611188" cy="685800"/>
              <a:chOff x="1920" y="1872"/>
              <a:chExt cx="385" cy="432"/>
            </a:xfrm>
          </p:grpSpPr>
          <p:sp>
            <p:nvSpPr>
              <p:cNvPr id="39986" name="Line 40"/>
              <p:cNvSpPr>
                <a:spLocks noChangeShapeType="1"/>
              </p:cNvSpPr>
              <p:nvPr/>
            </p:nvSpPr>
            <p:spPr bwMode="auto">
              <a:xfrm>
                <a:off x="2016" y="187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7" name="Line 41"/>
              <p:cNvSpPr>
                <a:spLocks noChangeShapeType="1"/>
              </p:cNvSpPr>
              <p:nvPr/>
            </p:nvSpPr>
            <p:spPr bwMode="auto">
              <a:xfrm>
                <a:off x="1920" y="2112"/>
                <a:ext cx="1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8" name="Line 42"/>
              <p:cNvSpPr>
                <a:spLocks noChangeShapeType="1"/>
              </p:cNvSpPr>
              <p:nvPr/>
            </p:nvSpPr>
            <p:spPr bwMode="auto">
              <a:xfrm>
                <a:off x="1920" y="2064"/>
                <a:ext cx="1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9989" name="Group 43"/>
              <p:cNvGrpSpPr>
                <a:grpSpLocks/>
              </p:cNvGrpSpPr>
              <p:nvPr/>
            </p:nvGrpSpPr>
            <p:grpSpPr bwMode="auto">
              <a:xfrm>
                <a:off x="1920" y="2112"/>
                <a:ext cx="192" cy="192"/>
                <a:chOff x="2400" y="3744"/>
                <a:chExt cx="192" cy="192"/>
              </a:xfrm>
            </p:grpSpPr>
            <p:grpSp>
              <p:nvGrpSpPr>
                <p:cNvPr id="39991" name="Group 44"/>
                <p:cNvGrpSpPr>
                  <a:grpSpLocks/>
                </p:cNvGrpSpPr>
                <p:nvPr/>
              </p:nvGrpSpPr>
              <p:grpSpPr bwMode="auto">
                <a:xfrm>
                  <a:off x="2400" y="3888"/>
                  <a:ext cx="192" cy="48"/>
                  <a:chOff x="2592" y="3504"/>
                  <a:chExt cx="192" cy="48"/>
                </a:xfrm>
              </p:grpSpPr>
              <p:sp>
                <p:nvSpPr>
                  <p:cNvPr id="39993" name="Line 45"/>
                  <p:cNvSpPr>
                    <a:spLocks noChangeShapeType="1"/>
                  </p:cNvSpPr>
                  <p:nvPr/>
                </p:nvSpPr>
                <p:spPr bwMode="auto">
                  <a:xfrm>
                    <a:off x="2592" y="350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94" name="Line 46"/>
                  <p:cNvSpPr>
                    <a:spLocks noChangeShapeType="1"/>
                  </p:cNvSpPr>
                  <p:nvPr/>
                </p:nvSpPr>
                <p:spPr bwMode="auto">
                  <a:xfrm>
                    <a:off x="2640" y="355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9992" name="Line 47"/>
                <p:cNvSpPr>
                  <a:spLocks noChangeShapeType="1"/>
                </p:cNvSpPr>
                <p:nvPr/>
              </p:nvSpPr>
              <p:spPr bwMode="auto">
                <a:xfrm>
                  <a:off x="2496" y="37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9990" name="Text Box 48"/>
              <p:cNvSpPr txBox="1">
                <a:spLocks noChangeArrowheads="1"/>
              </p:cNvSpPr>
              <p:nvPr/>
            </p:nvSpPr>
            <p:spPr bwMode="auto">
              <a:xfrm>
                <a:off x="2064" y="2016"/>
                <a:ext cx="24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400">
                    <a:latin typeface="Arial" panose="020B0604020202020204" pitchFamily="34" charset="0"/>
                    <a:cs typeface="Arial" panose="020B0604020202020204" pitchFamily="34" charset="0"/>
                  </a:rPr>
                  <a:t>C</a:t>
                </a:r>
                <a:r>
                  <a:rPr lang="en-US" altLang="en-US" sz="1400" baseline="-25000">
                    <a:latin typeface="Arial" panose="020B0604020202020204" pitchFamily="34" charset="0"/>
                    <a:cs typeface="Arial" panose="020B0604020202020204" pitchFamily="34" charset="0"/>
                  </a:rPr>
                  <a:t>L</a:t>
                </a:r>
              </a:p>
            </p:txBody>
          </p:sp>
        </p:grpSp>
        <p:grpSp>
          <p:nvGrpSpPr>
            <p:cNvPr id="39944" name="Group 49"/>
            <p:cNvGrpSpPr>
              <a:grpSpLocks/>
            </p:cNvGrpSpPr>
            <p:nvPr/>
          </p:nvGrpSpPr>
          <p:grpSpPr bwMode="auto">
            <a:xfrm>
              <a:off x="1676400" y="4876800"/>
              <a:ext cx="304800" cy="304800"/>
              <a:chOff x="2400" y="3744"/>
              <a:chExt cx="192" cy="192"/>
            </a:xfrm>
          </p:grpSpPr>
          <p:grpSp>
            <p:nvGrpSpPr>
              <p:cNvPr id="39982" name="Group 50"/>
              <p:cNvGrpSpPr>
                <a:grpSpLocks/>
              </p:cNvGrpSpPr>
              <p:nvPr/>
            </p:nvGrpSpPr>
            <p:grpSpPr bwMode="auto">
              <a:xfrm>
                <a:off x="2400" y="3888"/>
                <a:ext cx="192" cy="48"/>
                <a:chOff x="2592" y="3504"/>
                <a:chExt cx="192" cy="48"/>
              </a:xfrm>
            </p:grpSpPr>
            <p:sp>
              <p:nvSpPr>
                <p:cNvPr id="39984" name="Line 51"/>
                <p:cNvSpPr>
                  <a:spLocks noChangeShapeType="1"/>
                </p:cNvSpPr>
                <p:nvPr/>
              </p:nvSpPr>
              <p:spPr bwMode="auto">
                <a:xfrm>
                  <a:off x="2592" y="350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5" name="Line 52"/>
                <p:cNvSpPr>
                  <a:spLocks noChangeShapeType="1"/>
                </p:cNvSpPr>
                <p:nvPr/>
              </p:nvSpPr>
              <p:spPr bwMode="auto">
                <a:xfrm>
                  <a:off x="2640" y="355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9983" name="Line 53"/>
              <p:cNvSpPr>
                <a:spLocks noChangeShapeType="1"/>
              </p:cNvSpPr>
              <p:nvPr/>
            </p:nvSpPr>
            <p:spPr bwMode="auto">
              <a:xfrm>
                <a:off x="2496" y="37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9945" name="Line 54"/>
            <p:cNvSpPr>
              <a:spLocks noChangeShapeType="1"/>
            </p:cNvSpPr>
            <p:nvPr/>
          </p:nvSpPr>
          <p:spPr bwMode="auto">
            <a:xfrm>
              <a:off x="1676400" y="23622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6" name="Text Box 55"/>
            <p:cNvSpPr txBox="1">
              <a:spLocks noChangeArrowheads="1"/>
            </p:cNvSpPr>
            <p:nvPr/>
          </p:nvSpPr>
          <p:spPr bwMode="auto">
            <a:xfrm>
              <a:off x="857599" y="4517140"/>
              <a:ext cx="4445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400" dirty="0" err="1">
                  <a:latin typeface="Arial" panose="020B0604020202020204" pitchFamily="34" charset="0"/>
                  <a:cs typeface="Arial" panose="020B0604020202020204" pitchFamily="34" charset="0"/>
                </a:rPr>
                <a:t>Clk</a:t>
              </a:r>
              <a:endParaRPr lang="en-US" altLang="en-US" sz="1400" baseline="-25000" dirty="0">
                <a:latin typeface="Arial" panose="020B0604020202020204" pitchFamily="34" charset="0"/>
                <a:cs typeface="Arial" panose="020B0604020202020204" pitchFamily="34" charset="0"/>
              </a:endParaRPr>
            </a:p>
          </p:txBody>
        </p:sp>
        <p:sp>
          <p:nvSpPr>
            <p:cNvPr id="39947" name="Text Box 56"/>
            <p:cNvSpPr txBox="1">
              <a:spLocks noChangeArrowheads="1"/>
            </p:cNvSpPr>
            <p:nvPr/>
          </p:nvSpPr>
          <p:spPr bwMode="auto">
            <a:xfrm>
              <a:off x="837650" y="2590800"/>
              <a:ext cx="4445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400" dirty="0" err="1">
                  <a:latin typeface="Arial" panose="020B0604020202020204" pitchFamily="34" charset="0"/>
                  <a:cs typeface="Arial" panose="020B0604020202020204" pitchFamily="34" charset="0"/>
                </a:rPr>
                <a:t>Clk</a:t>
              </a:r>
              <a:endParaRPr lang="en-US" altLang="en-US" sz="1400" baseline="-25000" dirty="0">
                <a:latin typeface="Arial" panose="020B0604020202020204" pitchFamily="34" charset="0"/>
                <a:cs typeface="Arial" panose="020B0604020202020204" pitchFamily="34" charset="0"/>
              </a:endParaRPr>
            </a:p>
          </p:txBody>
        </p:sp>
        <p:sp>
          <p:nvSpPr>
            <p:cNvPr id="39948" name="Line 57"/>
            <p:cNvSpPr>
              <a:spLocks noChangeShapeType="1"/>
            </p:cNvSpPr>
            <p:nvPr/>
          </p:nvSpPr>
          <p:spPr bwMode="auto">
            <a:xfrm>
              <a:off x="1828800" y="3048000"/>
              <a:ext cx="1066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9" name="Line 58"/>
            <p:cNvSpPr>
              <a:spLocks noChangeShapeType="1"/>
            </p:cNvSpPr>
            <p:nvPr/>
          </p:nvSpPr>
          <p:spPr bwMode="auto">
            <a:xfrm>
              <a:off x="1828800" y="3733800"/>
              <a:ext cx="304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9950" name="Group 59"/>
            <p:cNvGrpSpPr>
              <a:grpSpLocks/>
            </p:cNvGrpSpPr>
            <p:nvPr/>
          </p:nvGrpSpPr>
          <p:grpSpPr bwMode="auto">
            <a:xfrm>
              <a:off x="2057400" y="3733800"/>
              <a:ext cx="522288" cy="449263"/>
              <a:chOff x="1920" y="1872"/>
              <a:chExt cx="591" cy="457"/>
            </a:xfrm>
          </p:grpSpPr>
          <p:sp>
            <p:nvSpPr>
              <p:cNvPr id="39973" name="Line 60"/>
              <p:cNvSpPr>
                <a:spLocks noChangeShapeType="1"/>
              </p:cNvSpPr>
              <p:nvPr/>
            </p:nvSpPr>
            <p:spPr bwMode="auto">
              <a:xfrm>
                <a:off x="2016" y="187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74" name="Line 61"/>
              <p:cNvSpPr>
                <a:spLocks noChangeShapeType="1"/>
              </p:cNvSpPr>
              <p:nvPr/>
            </p:nvSpPr>
            <p:spPr bwMode="auto">
              <a:xfrm>
                <a:off x="1920" y="2112"/>
                <a:ext cx="1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75" name="Line 62"/>
              <p:cNvSpPr>
                <a:spLocks noChangeShapeType="1"/>
              </p:cNvSpPr>
              <p:nvPr/>
            </p:nvSpPr>
            <p:spPr bwMode="auto">
              <a:xfrm>
                <a:off x="1920" y="2064"/>
                <a:ext cx="1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9976" name="Group 63"/>
              <p:cNvGrpSpPr>
                <a:grpSpLocks/>
              </p:cNvGrpSpPr>
              <p:nvPr/>
            </p:nvGrpSpPr>
            <p:grpSpPr bwMode="auto">
              <a:xfrm>
                <a:off x="1920" y="2112"/>
                <a:ext cx="192" cy="192"/>
                <a:chOff x="2400" y="3744"/>
                <a:chExt cx="192" cy="192"/>
              </a:xfrm>
            </p:grpSpPr>
            <p:grpSp>
              <p:nvGrpSpPr>
                <p:cNvPr id="39978" name="Group 64"/>
                <p:cNvGrpSpPr>
                  <a:grpSpLocks/>
                </p:cNvGrpSpPr>
                <p:nvPr/>
              </p:nvGrpSpPr>
              <p:grpSpPr bwMode="auto">
                <a:xfrm>
                  <a:off x="2400" y="3888"/>
                  <a:ext cx="192" cy="48"/>
                  <a:chOff x="2592" y="3504"/>
                  <a:chExt cx="192" cy="48"/>
                </a:xfrm>
              </p:grpSpPr>
              <p:sp>
                <p:nvSpPr>
                  <p:cNvPr id="39980" name="Line 65"/>
                  <p:cNvSpPr>
                    <a:spLocks noChangeShapeType="1"/>
                  </p:cNvSpPr>
                  <p:nvPr/>
                </p:nvSpPr>
                <p:spPr bwMode="auto">
                  <a:xfrm>
                    <a:off x="2592" y="350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1" name="Line 66"/>
                  <p:cNvSpPr>
                    <a:spLocks noChangeShapeType="1"/>
                  </p:cNvSpPr>
                  <p:nvPr/>
                </p:nvSpPr>
                <p:spPr bwMode="auto">
                  <a:xfrm>
                    <a:off x="2640" y="355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9979" name="Line 67"/>
                <p:cNvSpPr>
                  <a:spLocks noChangeShapeType="1"/>
                </p:cNvSpPr>
                <p:nvPr/>
              </p:nvSpPr>
              <p:spPr bwMode="auto">
                <a:xfrm>
                  <a:off x="2496" y="37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9977" name="Text Box 68"/>
              <p:cNvSpPr txBox="1">
                <a:spLocks noChangeArrowheads="1"/>
              </p:cNvSpPr>
              <p:nvPr/>
            </p:nvSpPr>
            <p:spPr bwMode="auto">
              <a:xfrm>
                <a:off x="2064" y="2016"/>
                <a:ext cx="447"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400">
                    <a:latin typeface="Arial" panose="020B0604020202020204" pitchFamily="34" charset="0"/>
                    <a:cs typeface="Arial" panose="020B0604020202020204" pitchFamily="34" charset="0"/>
                  </a:rPr>
                  <a:t>C</a:t>
                </a:r>
                <a:r>
                  <a:rPr lang="en-US" altLang="en-US" sz="1400" baseline="-25000">
                    <a:latin typeface="Arial" panose="020B0604020202020204" pitchFamily="34" charset="0"/>
                    <a:cs typeface="Arial" panose="020B0604020202020204" pitchFamily="34" charset="0"/>
                  </a:rPr>
                  <a:t>A</a:t>
                </a:r>
              </a:p>
            </p:txBody>
          </p:sp>
        </p:grpSp>
        <p:sp>
          <p:nvSpPr>
            <p:cNvPr id="39951" name="Line 69"/>
            <p:cNvSpPr>
              <a:spLocks noChangeShapeType="1"/>
            </p:cNvSpPr>
            <p:nvPr/>
          </p:nvSpPr>
          <p:spPr bwMode="auto">
            <a:xfrm>
              <a:off x="1828800" y="4343400"/>
              <a:ext cx="304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9952" name="Group 70"/>
            <p:cNvGrpSpPr>
              <a:grpSpLocks/>
            </p:cNvGrpSpPr>
            <p:nvPr/>
          </p:nvGrpSpPr>
          <p:grpSpPr bwMode="auto">
            <a:xfrm>
              <a:off x="2057400" y="4343400"/>
              <a:ext cx="522288" cy="449263"/>
              <a:chOff x="1920" y="1872"/>
              <a:chExt cx="591" cy="457"/>
            </a:xfrm>
          </p:grpSpPr>
          <p:sp>
            <p:nvSpPr>
              <p:cNvPr id="39964" name="Line 71"/>
              <p:cNvSpPr>
                <a:spLocks noChangeShapeType="1"/>
              </p:cNvSpPr>
              <p:nvPr/>
            </p:nvSpPr>
            <p:spPr bwMode="auto">
              <a:xfrm>
                <a:off x="2016" y="187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5" name="Line 72"/>
              <p:cNvSpPr>
                <a:spLocks noChangeShapeType="1"/>
              </p:cNvSpPr>
              <p:nvPr/>
            </p:nvSpPr>
            <p:spPr bwMode="auto">
              <a:xfrm>
                <a:off x="1920" y="2112"/>
                <a:ext cx="1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6" name="Line 73"/>
              <p:cNvSpPr>
                <a:spLocks noChangeShapeType="1"/>
              </p:cNvSpPr>
              <p:nvPr/>
            </p:nvSpPr>
            <p:spPr bwMode="auto">
              <a:xfrm>
                <a:off x="1920" y="2064"/>
                <a:ext cx="1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9967" name="Group 74"/>
              <p:cNvGrpSpPr>
                <a:grpSpLocks/>
              </p:cNvGrpSpPr>
              <p:nvPr/>
            </p:nvGrpSpPr>
            <p:grpSpPr bwMode="auto">
              <a:xfrm>
                <a:off x="1920" y="2112"/>
                <a:ext cx="192" cy="192"/>
                <a:chOff x="2400" y="3744"/>
                <a:chExt cx="192" cy="192"/>
              </a:xfrm>
            </p:grpSpPr>
            <p:grpSp>
              <p:nvGrpSpPr>
                <p:cNvPr id="39969" name="Group 75"/>
                <p:cNvGrpSpPr>
                  <a:grpSpLocks/>
                </p:cNvGrpSpPr>
                <p:nvPr/>
              </p:nvGrpSpPr>
              <p:grpSpPr bwMode="auto">
                <a:xfrm>
                  <a:off x="2400" y="3888"/>
                  <a:ext cx="192" cy="48"/>
                  <a:chOff x="2592" y="3504"/>
                  <a:chExt cx="192" cy="48"/>
                </a:xfrm>
              </p:grpSpPr>
              <p:sp>
                <p:nvSpPr>
                  <p:cNvPr id="39971" name="Line 76"/>
                  <p:cNvSpPr>
                    <a:spLocks noChangeShapeType="1"/>
                  </p:cNvSpPr>
                  <p:nvPr/>
                </p:nvSpPr>
                <p:spPr bwMode="auto">
                  <a:xfrm>
                    <a:off x="2592" y="350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72" name="Line 77"/>
                  <p:cNvSpPr>
                    <a:spLocks noChangeShapeType="1"/>
                  </p:cNvSpPr>
                  <p:nvPr/>
                </p:nvSpPr>
                <p:spPr bwMode="auto">
                  <a:xfrm>
                    <a:off x="2640" y="355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9970" name="Line 78"/>
                <p:cNvSpPr>
                  <a:spLocks noChangeShapeType="1"/>
                </p:cNvSpPr>
                <p:nvPr/>
              </p:nvSpPr>
              <p:spPr bwMode="auto">
                <a:xfrm>
                  <a:off x="2496" y="37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9968" name="Text Box 79"/>
              <p:cNvSpPr txBox="1">
                <a:spLocks noChangeArrowheads="1"/>
              </p:cNvSpPr>
              <p:nvPr/>
            </p:nvSpPr>
            <p:spPr bwMode="auto">
              <a:xfrm>
                <a:off x="2064" y="2016"/>
                <a:ext cx="447"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400">
                    <a:latin typeface="Arial" panose="020B0604020202020204" pitchFamily="34" charset="0"/>
                    <a:cs typeface="Arial" panose="020B0604020202020204" pitchFamily="34" charset="0"/>
                  </a:rPr>
                  <a:t>C</a:t>
                </a:r>
                <a:r>
                  <a:rPr lang="en-US" altLang="en-US" sz="1400" baseline="-25000">
                    <a:latin typeface="Arial" panose="020B0604020202020204" pitchFamily="34" charset="0"/>
                    <a:cs typeface="Arial" panose="020B0604020202020204" pitchFamily="34" charset="0"/>
                  </a:rPr>
                  <a:t>B</a:t>
                </a:r>
              </a:p>
            </p:txBody>
          </p:sp>
        </p:grpSp>
        <p:sp>
          <p:nvSpPr>
            <p:cNvPr id="39953" name="Text Box 80"/>
            <p:cNvSpPr txBox="1">
              <a:spLocks noChangeArrowheads="1"/>
            </p:cNvSpPr>
            <p:nvPr/>
          </p:nvSpPr>
          <p:spPr bwMode="auto">
            <a:xfrm>
              <a:off x="791591" y="3957312"/>
              <a:ext cx="508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400">
                  <a:latin typeface="Arial" panose="020B0604020202020204" pitchFamily="34" charset="0"/>
                  <a:cs typeface="Arial" panose="020B0604020202020204" pitchFamily="34" charset="0"/>
                </a:rPr>
                <a:t>B=0</a:t>
              </a:r>
              <a:endParaRPr lang="en-US" altLang="en-US" sz="1400" baseline="-25000">
                <a:latin typeface="Arial" panose="020B0604020202020204" pitchFamily="34" charset="0"/>
                <a:cs typeface="Arial" panose="020B0604020202020204" pitchFamily="34" charset="0"/>
              </a:endParaRPr>
            </a:p>
          </p:txBody>
        </p:sp>
        <p:sp>
          <p:nvSpPr>
            <p:cNvPr id="39954" name="Text Box 81"/>
            <p:cNvSpPr txBox="1">
              <a:spLocks noChangeArrowheads="1"/>
            </p:cNvSpPr>
            <p:nvPr/>
          </p:nvSpPr>
          <p:spPr bwMode="auto">
            <a:xfrm>
              <a:off x="990600" y="3200400"/>
              <a:ext cx="304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400">
                  <a:latin typeface="Arial" panose="020B0604020202020204" pitchFamily="34" charset="0"/>
                  <a:cs typeface="Arial" panose="020B0604020202020204" pitchFamily="34" charset="0"/>
                </a:rPr>
                <a:t>A</a:t>
              </a:r>
              <a:endParaRPr lang="en-US" altLang="en-US" sz="1400" baseline="-25000">
                <a:latin typeface="Arial" panose="020B0604020202020204" pitchFamily="34" charset="0"/>
                <a:cs typeface="Arial" panose="020B0604020202020204" pitchFamily="34" charset="0"/>
              </a:endParaRPr>
            </a:p>
          </p:txBody>
        </p:sp>
        <p:sp>
          <p:nvSpPr>
            <p:cNvPr id="39955" name="Line 82"/>
            <p:cNvSpPr>
              <a:spLocks noChangeShapeType="1"/>
            </p:cNvSpPr>
            <p:nvPr/>
          </p:nvSpPr>
          <p:spPr bwMode="auto">
            <a:xfrm>
              <a:off x="457200" y="35052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6" name="Line 83"/>
            <p:cNvSpPr>
              <a:spLocks noChangeShapeType="1"/>
            </p:cNvSpPr>
            <p:nvPr/>
          </p:nvSpPr>
          <p:spPr bwMode="auto">
            <a:xfrm>
              <a:off x="914400" y="31242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7" name="Line 84"/>
            <p:cNvSpPr>
              <a:spLocks noChangeShapeType="1"/>
            </p:cNvSpPr>
            <p:nvPr/>
          </p:nvSpPr>
          <p:spPr bwMode="auto">
            <a:xfrm flipH="1">
              <a:off x="762000" y="3124200"/>
              <a:ext cx="15240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8" name="Text Box 85"/>
            <p:cNvSpPr txBox="1">
              <a:spLocks noChangeArrowheads="1"/>
            </p:cNvSpPr>
            <p:nvPr/>
          </p:nvSpPr>
          <p:spPr bwMode="auto">
            <a:xfrm>
              <a:off x="2819400" y="2819400"/>
              <a:ext cx="4730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400">
                  <a:latin typeface="Arial" panose="020B0604020202020204" pitchFamily="34" charset="0"/>
                  <a:cs typeface="Arial" panose="020B0604020202020204" pitchFamily="34" charset="0"/>
                </a:rPr>
                <a:t>Out</a:t>
              </a:r>
              <a:endParaRPr lang="en-US" altLang="en-US" sz="1400" baseline="-25000">
                <a:latin typeface="Arial" panose="020B0604020202020204" pitchFamily="34" charset="0"/>
                <a:cs typeface="Arial" panose="020B0604020202020204" pitchFamily="34" charset="0"/>
              </a:endParaRPr>
            </a:p>
          </p:txBody>
        </p:sp>
        <p:sp>
          <p:nvSpPr>
            <p:cNvPr id="39959" name="Text Box 86"/>
            <p:cNvSpPr txBox="1">
              <a:spLocks noChangeArrowheads="1"/>
            </p:cNvSpPr>
            <p:nvPr/>
          </p:nvSpPr>
          <p:spPr bwMode="auto">
            <a:xfrm>
              <a:off x="1623086" y="2639477"/>
              <a:ext cx="3698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200" dirty="0" err="1">
                  <a:latin typeface="Arial" panose="020B0604020202020204" pitchFamily="34" charset="0"/>
                  <a:cs typeface="Arial" panose="020B0604020202020204" pitchFamily="34" charset="0"/>
                </a:rPr>
                <a:t>M</a:t>
              </a:r>
              <a:r>
                <a:rPr lang="en-US" altLang="en-US" sz="1200" baseline="-25000" dirty="0" err="1">
                  <a:latin typeface="Arial" panose="020B0604020202020204" pitchFamily="34" charset="0"/>
                  <a:cs typeface="Arial" panose="020B0604020202020204" pitchFamily="34" charset="0"/>
                </a:rPr>
                <a:t>p</a:t>
              </a:r>
              <a:endParaRPr lang="en-US" altLang="en-US" sz="1200" baseline="-25000" dirty="0">
                <a:latin typeface="Arial" panose="020B0604020202020204" pitchFamily="34" charset="0"/>
                <a:cs typeface="Arial" panose="020B0604020202020204" pitchFamily="34" charset="0"/>
              </a:endParaRPr>
            </a:p>
          </p:txBody>
        </p:sp>
        <p:sp>
          <p:nvSpPr>
            <p:cNvPr id="39960" name="Text Box 87"/>
            <p:cNvSpPr txBox="1">
              <a:spLocks noChangeArrowheads="1"/>
            </p:cNvSpPr>
            <p:nvPr/>
          </p:nvSpPr>
          <p:spPr bwMode="auto">
            <a:xfrm>
              <a:off x="1564018" y="4521383"/>
              <a:ext cx="3698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200" dirty="0">
                  <a:latin typeface="Arial" panose="020B0604020202020204" pitchFamily="34" charset="0"/>
                  <a:cs typeface="Arial" panose="020B0604020202020204" pitchFamily="34" charset="0"/>
                </a:rPr>
                <a:t>M</a:t>
              </a:r>
              <a:r>
                <a:rPr lang="en-US" altLang="en-US" sz="1200" baseline="-25000" dirty="0">
                  <a:latin typeface="Arial" panose="020B0604020202020204" pitchFamily="34" charset="0"/>
                  <a:cs typeface="Arial" panose="020B0604020202020204" pitchFamily="34" charset="0"/>
                </a:rPr>
                <a:t>e</a:t>
              </a:r>
            </a:p>
          </p:txBody>
        </p:sp>
        <p:cxnSp>
          <p:nvCxnSpPr>
            <p:cNvPr id="766041" name="AutoShape 89"/>
            <p:cNvCxnSpPr>
              <a:cxnSpLocks noChangeShapeType="1"/>
              <a:stCxn id="39988" idx="0"/>
            </p:cNvCxnSpPr>
            <p:nvPr/>
          </p:nvCxnSpPr>
          <p:spPr bwMode="auto">
            <a:xfrm rot="-5400000" flipH="1" flipV="1">
              <a:off x="2024062" y="3411538"/>
              <a:ext cx="473075" cy="355600"/>
            </a:xfrm>
            <a:prstGeom prst="curvedConnector5">
              <a:avLst>
                <a:gd name="adj1" fmla="val -48324"/>
                <a:gd name="adj2" fmla="val 127231"/>
                <a:gd name="adj3" fmla="val 114426"/>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cxnSp>
      </p:grpSp>
      <p:sp>
        <p:nvSpPr>
          <p:cNvPr id="3996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E50984A-E8CE-4ED0-9FC1-A40E1864B51C}" type="slidenum">
              <a:rPr lang="en-US" altLang="en-US" smtClean="0">
                <a:latin typeface="Garamond" panose="02020404030301010803" pitchFamily="18" charset="0"/>
              </a:rPr>
              <a:pPr/>
              <a:t>14</a:t>
            </a:fld>
            <a:endParaRPr lang="en-US" altLang="en-US">
              <a:latin typeface="Garamond" panose="02020404030301010803"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660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604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a:t>Charge Sharing Example</a:t>
            </a:r>
          </a:p>
        </p:txBody>
      </p:sp>
      <p:grpSp>
        <p:nvGrpSpPr>
          <p:cNvPr id="41987" name="Group 3"/>
          <p:cNvGrpSpPr>
            <a:grpSpLocks/>
          </p:cNvGrpSpPr>
          <p:nvPr/>
        </p:nvGrpSpPr>
        <p:grpSpPr bwMode="auto">
          <a:xfrm>
            <a:off x="3810000" y="1828800"/>
            <a:ext cx="533400" cy="762000"/>
            <a:chOff x="2064" y="2208"/>
            <a:chExt cx="336" cy="480"/>
          </a:xfrm>
        </p:grpSpPr>
        <p:sp>
          <p:nvSpPr>
            <p:cNvPr id="42154" name="Line 4"/>
            <p:cNvSpPr>
              <a:spLocks noChangeShapeType="1"/>
            </p:cNvSpPr>
            <p:nvPr/>
          </p:nvSpPr>
          <p:spPr bwMode="auto">
            <a:xfrm>
              <a:off x="2256" y="235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55" name="Line 5"/>
            <p:cNvSpPr>
              <a:spLocks noChangeShapeType="1"/>
            </p:cNvSpPr>
            <p:nvPr/>
          </p:nvSpPr>
          <p:spPr bwMode="auto">
            <a:xfrm>
              <a:off x="2256"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56" name="Line 6"/>
            <p:cNvSpPr>
              <a:spLocks noChangeShapeType="1"/>
            </p:cNvSpPr>
            <p:nvPr/>
          </p:nvSpPr>
          <p:spPr bwMode="auto">
            <a:xfrm>
              <a:off x="2256" y="2544"/>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57" name="Line 7"/>
            <p:cNvSpPr>
              <a:spLocks noChangeShapeType="1"/>
            </p:cNvSpPr>
            <p:nvPr/>
          </p:nvSpPr>
          <p:spPr bwMode="auto">
            <a:xfrm>
              <a:off x="2208"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58" name="Line 8"/>
            <p:cNvSpPr>
              <a:spLocks noChangeShapeType="1"/>
            </p:cNvSpPr>
            <p:nvPr/>
          </p:nvSpPr>
          <p:spPr bwMode="auto">
            <a:xfrm>
              <a:off x="2400" y="25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59" name="Line 9"/>
            <p:cNvSpPr>
              <a:spLocks noChangeShapeType="1"/>
            </p:cNvSpPr>
            <p:nvPr/>
          </p:nvSpPr>
          <p:spPr bwMode="auto">
            <a:xfrm>
              <a:off x="2064" y="244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60" name="Line 10"/>
            <p:cNvSpPr>
              <a:spLocks noChangeShapeType="1"/>
            </p:cNvSpPr>
            <p:nvPr/>
          </p:nvSpPr>
          <p:spPr bwMode="auto">
            <a:xfrm>
              <a:off x="2400"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61" name="Oval 11"/>
            <p:cNvSpPr>
              <a:spLocks noChangeArrowheads="1"/>
            </p:cNvSpPr>
            <p:nvPr/>
          </p:nvSpPr>
          <p:spPr bwMode="auto">
            <a:xfrm>
              <a:off x="2160" y="2448"/>
              <a:ext cx="48" cy="4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grpSp>
      <p:grpSp>
        <p:nvGrpSpPr>
          <p:cNvPr id="41988" name="Group 12"/>
          <p:cNvGrpSpPr>
            <a:grpSpLocks/>
          </p:cNvGrpSpPr>
          <p:nvPr/>
        </p:nvGrpSpPr>
        <p:grpSpPr bwMode="auto">
          <a:xfrm>
            <a:off x="3352800" y="2590800"/>
            <a:ext cx="533400" cy="762000"/>
            <a:chOff x="2784" y="3264"/>
            <a:chExt cx="336" cy="480"/>
          </a:xfrm>
        </p:grpSpPr>
        <p:grpSp>
          <p:nvGrpSpPr>
            <p:cNvPr id="42146" name="Group 13"/>
            <p:cNvGrpSpPr>
              <a:grpSpLocks/>
            </p:cNvGrpSpPr>
            <p:nvPr/>
          </p:nvGrpSpPr>
          <p:grpSpPr bwMode="auto">
            <a:xfrm>
              <a:off x="2784" y="3408"/>
              <a:ext cx="336" cy="336"/>
              <a:chOff x="1008" y="2016"/>
              <a:chExt cx="336" cy="336"/>
            </a:xfrm>
          </p:grpSpPr>
          <p:sp>
            <p:nvSpPr>
              <p:cNvPr id="42148" name="Line 14"/>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49" name="Line 15"/>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50" name="Line 16"/>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51" name="Line 17"/>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52" name="Line 18"/>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53" name="Line 19"/>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2147" name="Line 20"/>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1989" name="Group 21"/>
          <p:cNvGrpSpPr>
            <a:grpSpLocks/>
          </p:cNvGrpSpPr>
          <p:nvPr/>
        </p:nvGrpSpPr>
        <p:grpSpPr bwMode="auto">
          <a:xfrm>
            <a:off x="4419600" y="2590800"/>
            <a:ext cx="533400" cy="762000"/>
            <a:chOff x="2784" y="3264"/>
            <a:chExt cx="336" cy="480"/>
          </a:xfrm>
        </p:grpSpPr>
        <p:grpSp>
          <p:nvGrpSpPr>
            <p:cNvPr id="42138" name="Group 22"/>
            <p:cNvGrpSpPr>
              <a:grpSpLocks/>
            </p:cNvGrpSpPr>
            <p:nvPr/>
          </p:nvGrpSpPr>
          <p:grpSpPr bwMode="auto">
            <a:xfrm>
              <a:off x="2784" y="3408"/>
              <a:ext cx="336" cy="336"/>
              <a:chOff x="1008" y="2016"/>
              <a:chExt cx="336" cy="336"/>
            </a:xfrm>
          </p:grpSpPr>
          <p:sp>
            <p:nvSpPr>
              <p:cNvPr id="42140" name="Line 23"/>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41" name="Line 24"/>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42" name="Line 25"/>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43" name="Line 26"/>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44" name="Line 27"/>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45" name="Line 28"/>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2139" name="Line 29"/>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1990" name="Line 30"/>
          <p:cNvSpPr>
            <a:spLocks noChangeShapeType="1"/>
          </p:cNvSpPr>
          <p:nvPr/>
        </p:nvSpPr>
        <p:spPr bwMode="auto">
          <a:xfrm>
            <a:off x="3886200" y="2590800"/>
            <a:ext cx="3276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1" name="Line 31"/>
          <p:cNvSpPr>
            <a:spLocks noChangeShapeType="1"/>
          </p:cNvSpPr>
          <p:nvPr/>
        </p:nvSpPr>
        <p:spPr bwMode="auto">
          <a:xfrm>
            <a:off x="3886200" y="3505200"/>
            <a:ext cx="1905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2" name="Line 32"/>
          <p:cNvSpPr>
            <a:spLocks noChangeShapeType="1"/>
          </p:cNvSpPr>
          <p:nvPr/>
        </p:nvSpPr>
        <p:spPr bwMode="auto">
          <a:xfrm>
            <a:off x="3886200" y="3352800"/>
            <a:ext cx="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3" name="Line 33"/>
          <p:cNvSpPr>
            <a:spLocks noChangeShapeType="1"/>
          </p:cNvSpPr>
          <p:nvPr/>
        </p:nvSpPr>
        <p:spPr bwMode="auto">
          <a:xfrm>
            <a:off x="4038600" y="3352800"/>
            <a:ext cx="1905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4" name="Line 34"/>
          <p:cNvSpPr>
            <a:spLocks noChangeShapeType="1"/>
          </p:cNvSpPr>
          <p:nvPr/>
        </p:nvSpPr>
        <p:spPr bwMode="auto">
          <a:xfrm>
            <a:off x="3733800" y="3352800"/>
            <a:ext cx="304800"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1995" name="Line 35"/>
          <p:cNvSpPr>
            <a:spLocks noChangeShapeType="1"/>
          </p:cNvSpPr>
          <p:nvPr/>
        </p:nvSpPr>
        <p:spPr bwMode="auto">
          <a:xfrm>
            <a:off x="1981200" y="3352800"/>
            <a:ext cx="1676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1996" name="Group 36"/>
          <p:cNvGrpSpPr>
            <a:grpSpLocks/>
          </p:cNvGrpSpPr>
          <p:nvPr/>
        </p:nvGrpSpPr>
        <p:grpSpPr bwMode="auto">
          <a:xfrm>
            <a:off x="2438400" y="3352800"/>
            <a:ext cx="533400" cy="762000"/>
            <a:chOff x="2784" y="3264"/>
            <a:chExt cx="336" cy="480"/>
          </a:xfrm>
        </p:grpSpPr>
        <p:grpSp>
          <p:nvGrpSpPr>
            <p:cNvPr id="42130" name="Group 37"/>
            <p:cNvGrpSpPr>
              <a:grpSpLocks/>
            </p:cNvGrpSpPr>
            <p:nvPr/>
          </p:nvGrpSpPr>
          <p:grpSpPr bwMode="auto">
            <a:xfrm>
              <a:off x="2784" y="3408"/>
              <a:ext cx="336" cy="336"/>
              <a:chOff x="1008" y="2016"/>
              <a:chExt cx="336" cy="336"/>
            </a:xfrm>
          </p:grpSpPr>
          <p:sp>
            <p:nvSpPr>
              <p:cNvPr id="42132" name="Line 38"/>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33" name="Line 39"/>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34" name="Line 40"/>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35" name="Line 41"/>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36" name="Line 42"/>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37" name="Line 43"/>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2131" name="Line 44"/>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1997" name="Group 45"/>
          <p:cNvGrpSpPr>
            <a:grpSpLocks/>
          </p:cNvGrpSpPr>
          <p:nvPr/>
        </p:nvGrpSpPr>
        <p:grpSpPr bwMode="auto">
          <a:xfrm>
            <a:off x="3352800" y="3429000"/>
            <a:ext cx="533400" cy="762000"/>
            <a:chOff x="2784" y="3264"/>
            <a:chExt cx="336" cy="480"/>
          </a:xfrm>
        </p:grpSpPr>
        <p:grpSp>
          <p:nvGrpSpPr>
            <p:cNvPr id="42122" name="Group 46"/>
            <p:cNvGrpSpPr>
              <a:grpSpLocks/>
            </p:cNvGrpSpPr>
            <p:nvPr/>
          </p:nvGrpSpPr>
          <p:grpSpPr bwMode="auto">
            <a:xfrm>
              <a:off x="2784" y="3408"/>
              <a:ext cx="336" cy="336"/>
              <a:chOff x="1008" y="2016"/>
              <a:chExt cx="336" cy="336"/>
            </a:xfrm>
          </p:grpSpPr>
          <p:sp>
            <p:nvSpPr>
              <p:cNvPr id="42124" name="Line 47"/>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5" name="Line 48"/>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6" name="Line 49"/>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7" name="Line 50"/>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8" name="Line 51"/>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9" name="Line 52"/>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2123" name="Line 53"/>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1998" name="Line 54"/>
          <p:cNvSpPr>
            <a:spLocks noChangeShapeType="1"/>
          </p:cNvSpPr>
          <p:nvPr/>
        </p:nvSpPr>
        <p:spPr bwMode="auto">
          <a:xfrm>
            <a:off x="2667000" y="4191000"/>
            <a:ext cx="1219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9" name="Line 55"/>
          <p:cNvSpPr>
            <a:spLocks noChangeShapeType="1"/>
          </p:cNvSpPr>
          <p:nvPr/>
        </p:nvSpPr>
        <p:spPr bwMode="auto">
          <a:xfrm>
            <a:off x="2971800" y="4038600"/>
            <a:ext cx="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2000" name="Group 56"/>
          <p:cNvGrpSpPr>
            <a:grpSpLocks/>
          </p:cNvGrpSpPr>
          <p:nvPr/>
        </p:nvGrpSpPr>
        <p:grpSpPr bwMode="auto">
          <a:xfrm>
            <a:off x="3352800" y="4191000"/>
            <a:ext cx="533400" cy="762000"/>
            <a:chOff x="2784" y="3264"/>
            <a:chExt cx="336" cy="480"/>
          </a:xfrm>
        </p:grpSpPr>
        <p:grpSp>
          <p:nvGrpSpPr>
            <p:cNvPr id="42114" name="Group 57"/>
            <p:cNvGrpSpPr>
              <a:grpSpLocks/>
            </p:cNvGrpSpPr>
            <p:nvPr/>
          </p:nvGrpSpPr>
          <p:grpSpPr bwMode="auto">
            <a:xfrm>
              <a:off x="2784" y="3408"/>
              <a:ext cx="336" cy="336"/>
              <a:chOff x="1008" y="2016"/>
              <a:chExt cx="336" cy="336"/>
            </a:xfrm>
          </p:grpSpPr>
          <p:sp>
            <p:nvSpPr>
              <p:cNvPr id="42116" name="Line 58"/>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7" name="Line 59"/>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8" name="Line 60"/>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9" name="Line 61"/>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0" name="Line 62"/>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1" name="Line 63"/>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2115" name="Line 64"/>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2001" name="Group 65"/>
          <p:cNvGrpSpPr>
            <a:grpSpLocks/>
          </p:cNvGrpSpPr>
          <p:nvPr/>
        </p:nvGrpSpPr>
        <p:grpSpPr bwMode="auto">
          <a:xfrm>
            <a:off x="4419600" y="3505200"/>
            <a:ext cx="533400" cy="762000"/>
            <a:chOff x="2784" y="3264"/>
            <a:chExt cx="336" cy="480"/>
          </a:xfrm>
        </p:grpSpPr>
        <p:grpSp>
          <p:nvGrpSpPr>
            <p:cNvPr id="42106" name="Group 66"/>
            <p:cNvGrpSpPr>
              <a:grpSpLocks/>
            </p:cNvGrpSpPr>
            <p:nvPr/>
          </p:nvGrpSpPr>
          <p:grpSpPr bwMode="auto">
            <a:xfrm>
              <a:off x="2784" y="3408"/>
              <a:ext cx="336" cy="336"/>
              <a:chOff x="1008" y="2016"/>
              <a:chExt cx="336" cy="336"/>
            </a:xfrm>
          </p:grpSpPr>
          <p:sp>
            <p:nvSpPr>
              <p:cNvPr id="42108" name="Line 67"/>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9" name="Line 68"/>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0" name="Line 69"/>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1" name="Line 70"/>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2" name="Line 71"/>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3" name="Line 72"/>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2107" name="Line 73"/>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2002" name="Group 74"/>
          <p:cNvGrpSpPr>
            <a:grpSpLocks/>
          </p:cNvGrpSpPr>
          <p:nvPr/>
        </p:nvGrpSpPr>
        <p:grpSpPr bwMode="auto">
          <a:xfrm>
            <a:off x="5410200" y="3429000"/>
            <a:ext cx="533400" cy="762000"/>
            <a:chOff x="2784" y="3264"/>
            <a:chExt cx="336" cy="480"/>
          </a:xfrm>
        </p:grpSpPr>
        <p:grpSp>
          <p:nvGrpSpPr>
            <p:cNvPr id="42098" name="Group 75"/>
            <p:cNvGrpSpPr>
              <a:grpSpLocks/>
            </p:cNvGrpSpPr>
            <p:nvPr/>
          </p:nvGrpSpPr>
          <p:grpSpPr bwMode="auto">
            <a:xfrm>
              <a:off x="2784" y="3408"/>
              <a:ext cx="336" cy="336"/>
              <a:chOff x="1008" y="2016"/>
              <a:chExt cx="336" cy="336"/>
            </a:xfrm>
          </p:grpSpPr>
          <p:sp>
            <p:nvSpPr>
              <p:cNvPr id="42100" name="Line 76"/>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1" name="Line 77"/>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2" name="Line 78"/>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3" name="Line 79"/>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4" name="Line 80"/>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5" name="Line 81"/>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2099" name="Line 82"/>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2003" name="Group 83"/>
          <p:cNvGrpSpPr>
            <a:grpSpLocks/>
          </p:cNvGrpSpPr>
          <p:nvPr/>
        </p:nvGrpSpPr>
        <p:grpSpPr bwMode="auto">
          <a:xfrm>
            <a:off x="4419600" y="4191000"/>
            <a:ext cx="533400" cy="762000"/>
            <a:chOff x="2784" y="3264"/>
            <a:chExt cx="336" cy="480"/>
          </a:xfrm>
        </p:grpSpPr>
        <p:grpSp>
          <p:nvGrpSpPr>
            <p:cNvPr id="42090" name="Group 84"/>
            <p:cNvGrpSpPr>
              <a:grpSpLocks/>
            </p:cNvGrpSpPr>
            <p:nvPr/>
          </p:nvGrpSpPr>
          <p:grpSpPr bwMode="auto">
            <a:xfrm>
              <a:off x="2784" y="3408"/>
              <a:ext cx="336" cy="336"/>
              <a:chOff x="1008" y="2016"/>
              <a:chExt cx="336" cy="336"/>
            </a:xfrm>
          </p:grpSpPr>
          <p:sp>
            <p:nvSpPr>
              <p:cNvPr id="42092" name="Line 85"/>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3" name="Line 86"/>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4" name="Line 87"/>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5" name="Line 88"/>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6" name="Line 89"/>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7" name="Line 90"/>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2091" name="Line 91"/>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2004" name="Line 92"/>
          <p:cNvSpPr>
            <a:spLocks noChangeShapeType="1"/>
          </p:cNvSpPr>
          <p:nvPr/>
        </p:nvSpPr>
        <p:spPr bwMode="auto">
          <a:xfrm>
            <a:off x="3886200" y="4953000"/>
            <a:ext cx="1066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2005" name="Group 93"/>
          <p:cNvGrpSpPr>
            <a:grpSpLocks/>
          </p:cNvGrpSpPr>
          <p:nvPr/>
        </p:nvGrpSpPr>
        <p:grpSpPr bwMode="auto">
          <a:xfrm>
            <a:off x="3886200" y="4953000"/>
            <a:ext cx="533400" cy="762000"/>
            <a:chOff x="2784" y="3264"/>
            <a:chExt cx="336" cy="480"/>
          </a:xfrm>
        </p:grpSpPr>
        <p:grpSp>
          <p:nvGrpSpPr>
            <p:cNvPr id="42082" name="Group 94"/>
            <p:cNvGrpSpPr>
              <a:grpSpLocks/>
            </p:cNvGrpSpPr>
            <p:nvPr/>
          </p:nvGrpSpPr>
          <p:grpSpPr bwMode="auto">
            <a:xfrm>
              <a:off x="2784" y="3408"/>
              <a:ext cx="336" cy="336"/>
              <a:chOff x="1008" y="2016"/>
              <a:chExt cx="336" cy="336"/>
            </a:xfrm>
          </p:grpSpPr>
          <p:sp>
            <p:nvSpPr>
              <p:cNvPr id="42084" name="Line 95"/>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5" name="Line 96"/>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6" name="Line 97"/>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7" name="Line 98"/>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8" name="Line 99"/>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9" name="Line 100"/>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2083" name="Line 101"/>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2006" name="Group 102"/>
          <p:cNvGrpSpPr>
            <a:grpSpLocks/>
          </p:cNvGrpSpPr>
          <p:nvPr/>
        </p:nvGrpSpPr>
        <p:grpSpPr bwMode="auto">
          <a:xfrm>
            <a:off x="6705600" y="2590800"/>
            <a:ext cx="1344613" cy="685800"/>
            <a:chOff x="1920" y="1872"/>
            <a:chExt cx="847" cy="432"/>
          </a:xfrm>
        </p:grpSpPr>
        <p:sp>
          <p:nvSpPr>
            <p:cNvPr id="42073" name="Line 103"/>
            <p:cNvSpPr>
              <a:spLocks noChangeShapeType="1"/>
            </p:cNvSpPr>
            <p:nvPr/>
          </p:nvSpPr>
          <p:spPr bwMode="auto">
            <a:xfrm>
              <a:off x="2016" y="187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74" name="Line 104"/>
            <p:cNvSpPr>
              <a:spLocks noChangeShapeType="1"/>
            </p:cNvSpPr>
            <p:nvPr/>
          </p:nvSpPr>
          <p:spPr bwMode="auto">
            <a:xfrm>
              <a:off x="1920" y="2112"/>
              <a:ext cx="1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75" name="Line 105"/>
            <p:cNvSpPr>
              <a:spLocks noChangeShapeType="1"/>
            </p:cNvSpPr>
            <p:nvPr/>
          </p:nvSpPr>
          <p:spPr bwMode="auto">
            <a:xfrm>
              <a:off x="1920" y="2064"/>
              <a:ext cx="1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2076" name="Group 106"/>
            <p:cNvGrpSpPr>
              <a:grpSpLocks/>
            </p:cNvGrpSpPr>
            <p:nvPr/>
          </p:nvGrpSpPr>
          <p:grpSpPr bwMode="auto">
            <a:xfrm>
              <a:off x="1920" y="2112"/>
              <a:ext cx="192" cy="192"/>
              <a:chOff x="2400" y="3744"/>
              <a:chExt cx="192" cy="192"/>
            </a:xfrm>
          </p:grpSpPr>
          <p:grpSp>
            <p:nvGrpSpPr>
              <p:cNvPr id="42078" name="Group 107"/>
              <p:cNvGrpSpPr>
                <a:grpSpLocks/>
              </p:cNvGrpSpPr>
              <p:nvPr/>
            </p:nvGrpSpPr>
            <p:grpSpPr bwMode="auto">
              <a:xfrm>
                <a:off x="2400" y="3888"/>
                <a:ext cx="192" cy="48"/>
                <a:chOff x="2592" y="3504"/>
                <a:chExt cx="192" cy="48"/>
              </a:xfrm>
            </p:grpSpPr>
            <p:sp>
              <p:nvSpPr>
                <p:cNvPr id="42080" name="Line 108"/>
                <p:cNvSpPr>
                  <a:spLocks noChangeShapeType="1"/>
                </p:cNvSpPr>
                <p:nvPr/>
              </p:nvSpPr>
              <p:spPr bwMode="auto">
                <a:xfrm>
                  <a:off x="2592" y="350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1" name="Line 109"/>
                <p:cNvSpPr>
                  <a:spLocks noChangeShapeType="1"/>
                </p:cNvSpPr>
                <p:nvPr/>
              </p:nvSpPr>
              <p:spPr bwMode="auto">
                <a:xfrm>
                  <a:off x="2640" y="355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2079" name="Line 110"/>
              <p:cNvSpPr>
                <a:spLocks noChangeShapeType="1"/>
              </p:cNvSpPr>
              <p:nvPr/>
            </p:nvSpPr>
            <p:spPr bwMode="auto">
              <a:xfrm>
                <a:off x="2496" y="37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2077" name="Text Box 111"/>
            <p:cNvSpPr txBox="1">
              <a:spLocks noChangeArrowheads="1"/>
            </p:cNvSpPr>
            <p:nvPr/>
          </p:nvSpPr>
          <p:spPr bwMode="auto">
            <a:xfrm>
              <a:off x="2064" y="2016"/>
              <a:ext cx="7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C</a:t>
              </a:r>
              <a:r>
                <a:rPr lang="en-US" altLang="en-US" sz="2000" baseline="-25000">
                  <a:latin typeface="Arial" panose="020B0604020202020204" pitchFamily="34" charset="0"/>
                  <a:cs typeface="Arial" panose="020B0604020202020204" pitchFamily="34" charset="0"/>
                </a:rPr>
                <a:t>L</a:t>
              </a:r>
              <a:r>
                <a:rPr lang="en-US" altLang="en-US" sz="2000">
                  <a:latin typeface="Arial" panose="020B0604020202020204" pitchFamily="34" charset="0"/>
                  <a:cs typeface="Arial" panose="020B0604020202020204" pitchFamily="34" charset="0"/>
                </a:rPr>
                <a:t>=50fF</a:t>
              </a:r>
            </a:p>
          </p:txBody>
        </p:sp>
      </p:grpSp>
      <p:grpSp>
        <p:nvGrpSpPr>
          <p:cNvPr id="42007" name="Group 112"/>
          <p:cNvGrpSpPr>
            <a:grpSpLocks/>
          </p:cNvGrpSpPr>
          <p:nvPr/>
        </p:nvGrpSpPr>
        <p:grpSpPr bwMode="auto">
          <a:xfrm>
            <a:off x="4267200" y="5562600"/>
            <a:ext cx="304800" cy="304800"/>
            <a:chOff x="2400" y="3744"/>
            <a:chExt cx="192" cy="192"/>
          </a:xfrm>
        </p:grpSpPr>
        <p:grpSp>
          <p:nvGrpSpPr>
            <p:cNvPr id="42069" name="Group 113"/>
            <p:cNvGrpSpPr>
              <a:grpSpLocks/>
            </p:cNvGrpSpPr>
            <p:nvPr/>
          </p:nvGrpSpPr>
          <p:grpSpPr bwMode="auto">
            <a:xfrm>
              <a:off x="2400" y="3888"/>
              <a:ext cx="192" cy="48"/>
              <a:chOff x="2592" y="3504"/>
              <a:chExt cx="192" cy="48"/>
            </a:xfrm>
          </p:grpSpPr>
          <p:sp>
            <p:nvSpPr>
              <p:cNvPr id="42071" name="Line 114"/>
              <p:cNvSpPr>
                <a:spLocks noChangeShapeType="1"/>
              </p:cNvSpPr>
              <p:nvPr/>
            </p:nvSpPr>
            <p:spPr bwMode="auto">
              <a:xfrm>
                <a:off x="2592" y="350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72" name="Line 115"/>
              <p:cNvSpPr>
                <a:spLocks noChangeShapeType="1"/>
              </p:cNvSpPr>
              <p:nvPr/>
            </p:nvSpPr>
            <p:spPr bwMode="auto">
              <a:xfrm>
                <a:off x="2640" y="355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2070" name="Line 116"/>
            <p:cNvSpPr>
              <a:spLocks noChangeShapeType="1"/>
            </p:cNvSpPr>
            <p:nvPr/>
          </p:nvSpPr>
          <p:spPr bwMode="auto">
            <a:xfrm>
              <a:off x="2496" y="37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2008" name="Text Box 117"/>
          <p:cNvSpPr txBox="1">
            <a:spLocks noChangeArrowheads="1"/>
          </p:cNvSpPr>
          <p:nvPr/>
        </p:nvSpPr>
        <p:spPr bwMode="auto">
          <a:xfrm>
            <a:off x="3276600" y="5181600"/>
            <a:ext cx="552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Clk</a:t>
            </a:r>
            <a:endParaRPr lang="en-US" altLang="en-US" sz="2000" baseline="-25000">
              <a:latin typeface="Arial" panose="020B0604020202020204" pitchFamily="34" charset="0"/>
              <a:cs typeface="Arial" panose="020B0604020202020204" pitchFamily="34" charset="0"/>
            </a:endParaRPr>
          </a:p>
        </p:txBody>
      </p:sp>
      <p:sp>
        <p:nvSpPr>
          <p:cNvPr id="42009" name="Text Box 118"/>
          <p:cNvSpPr txBox="1">
            <a:spLocks noChangeArrowheads="1"/>
          </p:cNvSpPr>
          <p:nvPr/>
        </p:nvSpPr>
        <p:spPr bwMode="auto">
          <a:xfrm>
            <a:off x="3200400" y="1981200"/>
            <a:ext cx="552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Clk</a:t>
            </a:r>
            <a:endParaRPr lang="en-US" altLang="en-US" sz="2000" baseline="-25000">
              <a:latin typeface="Arial" panose="020B0604020202020204" pitchFamily="34" charset="0"/>
              <a:cs typeface="Arial" panose="020B0604020202020204" pitchFamily="34" charset="0"/>
            </a:endParaRPr>
          </a:p>
        </p:txBody>
      </p:sp>
      <p:sp>
        <p:nvSpPr>
          <p:cNvPr id="42010" name="Line 119"/>
          <p:cNvSpPr>
            <a:spLocks noChangeShapeType="1"/>
          </p:cNvSpPr>
          <p:nvPr/>
        </p:nvSpPr>
        <p:spPr bwMode="auto">
          <a:xfrm>
            <a:off x="4191000" y="18288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1" name="Text Box 120"/>
          <p:cNvSpPr txBox="1">
            <a:spLocks noChangeArrowheads="1"/>
          </p:cNvSpPr>
          <p:nvPr/>
        </p:nvSpPr>
        <p:spPr bwMode="auto">
          <a:xfrm>
            <a:off x="3048000" y="27432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A</a:t>
            </a:r>
            <a:endParaRPr lang="en-US" altLang="en-US" sz="2000" baseline="-25000">
              <a:latin typeface="Arial" panose="020B0604020202020204" pitchFamily="34" charset="0"/>
              <a:cs typeface="Arial" panose="020B0604020202020204" pitchFamily="34" charset="0"/>
            </a:endParaRPr>
          </a:p>
        </p:txBody>
      </p:sp>
      <p:sp>
        <p:nvSpPr>
          <p:cNvPr id="42012" name="Text Box 121"/>
          <p:cNvSpPr txBox="1">
            <a:spLocks noChangeArrowheads="1"/>
          </p:cNvSpPr>
          <p:nvPr/>
        </p:nvSpPr>
        <p:spPr bwMode="auto">
          <a:xfrm>
            <a:off x="4038600" y="27432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A</a:t>
            </a:r>
            <a:endParaRPr lang="en-US" altLang="en-US" sz="2000" baseline="-25000">
              <a:latin typeface="Arial" panose="020B0604020202020204" pitchFamily="34" charset="0"/>
              <a:cs typeface="Arial" panose="020B0604020202020204" pitchFamily="34" charset="0"/>
            </a:endParaRPr>
          </a:p>
        </p:txBody>
      </p:sp>
      <p:sp>
        <p:nvSpPr>
          <p:cNvPr id="42013" name="Text Box 122"/>
          <p:cNvSpPr txBox="1">
            <a:spLocks noChangeArrowheads="1"/>
          </p:cNvSpPr>
          <p:nvPr/>
        </p:nvSpPr>
        <p:spPr bwMode="auto">
          <a:xfrm>
            <a:off x="2133600" y="35052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B</a:t>
            </a:r>
            <a:endParaRPr lang="en-US" altLang="en-US" sz="2000" baseline="-25000">
              <a:latin typeface="Arial" panose="020B0604020202020204" pitchFamily="34" charset="0"/>
              <a:cs typeface="Arial" panose="020B0604020202020204" pitchFamily="34" charset="0"/>
            </a:endParaRPr>
          </a:p>
        </p:txBody>
      </p:sp>
      <p:sp>
        <p:nvSpPr>
          <p:cNvPr id="42014" name="Text Box 123"/>
          <p:cNvSpPr txBox="1">
            <a:spLocks noChangeArrowheads="1"/>
          </p:cNvSpPr>
          <p:nvPr/>
        </p:nvSpPr>
        <p:spPr bwMode="auto">
          <a:xfrm>
            <a:off x="3009900" y="35814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B</a:t>
            </a:r>
            <a:endParaRPr lang="en-US" altLang="en-US" sz="2000" baseline="-25000">
              <a:latin typeface="Arial" panose="020B0604020202020204" pitchFamily="34" charset="0"/>
              <a:cs typeface="Arial" panose="020B0604020202020204" pitchFamily="34" charset="0"/>
            </a:endParaRPr>
          </a:p>
        </p:txBody>
      </p:sp>
      <p:sp>
        <p:nvSpPr>
          <p:cNvPr id="42015" name="Text Box 124"/>
          <p:cNvSpPr txBox="1">
            <a:spLocks noChangeArrowheads="1"/>
          </p:cNvSpPr>
          <p:nvPr/>
        </p:nvSpPr>
        <p:spPr bwMode="auto">
          <a:xfrm>
            <a:off x="4114800" y="36576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B</a:t>
            </a:r>
            <a:endParaRPr lang="en-US" altLang="en-US" sz="2000" baseline="-25000">
              <a:latin typeface="Arial" panose="020B0604020202020204" pitchFamily="34" charset="0"/>
              <a:cs typeface="Arial" panose="020B0604020202020204" pitchFamily="34" charset="0"/>
            </a:endParaRPr>
          </a:p>
        </p:txBody>
      </p:sp>
      <p:sp>
        <p:nvSpPr>
          <p:cNvPr id="42016" name="Line 125"/>
          <p:cNvSpPr>
            <a:spLocks noChangeShapeType="1"/>
          </p:cNvSpPr>
          <p:nvPr/>
        </p:nvSpPr>
        <p:spPr bwMode="auto">
          <a:xfrm>
            <a:off x="4953000" y="4191000"/>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7" name="Line 126"/>
          <p:cNvSpPr>
            <a:spLocks noChangeShapeType="1"/>
          </p:cNvSpPr>
          <p:nvPr/>
        </p:nvSpPr>
        <p:spPr bwMode="auto">
          <a:xfrm>
            <a:off x="5943600" y="4038600"/>
            <a:ext cx="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8" name="Text Box 127"/>
          <p:cNvSpPr txBox="1">
            <a:spLocks noChangeArrowheads="1"/>
          </p:cNvSpPr>
          <p:nvPr/>
        </p:nvSpPr>
        <p:spPr bwMode="auto">
          <a:xfrm>
            <a:off x="5029200" y="3657600"/>
            <a:ext cx="423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!B</a:t>
            </a:r>
            <a:endParaRPr lang="en-US" altLang="en-US" sz="2000" baseline="-25000">
              <a:latin typeface="Arial" panose="020B0604020202020204" pitchFamily="34" charset="0"/>
              <a:cs typeface="Arial" panose="020B0604020202020204" pitchFamily="34" charset="0"/>
            </a:endParaRPr>
          </a:p>
        </p:txBody>
      </p:sp>
      <p:sp>
        <p:nvSpPr>
          <p:cNvPr id="42019" name="Text Box 128"/>
          <p:cNvSpPr txBox="1">
            <a:spLocks noChangeArrowheads="1"/>
          </p:cNvSpPr>
          <p:nvPr/>
        </p:nvSpPr>
        <p:spPr bwMode="auto">
          <a:xfrm>
            <a:off x="4114800" y="434340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C</a:t>
            </a:r>
            <a:endParaRPr lang="en-US" altLang="en-US" sz="2000" baseline="-25000">
              <a:latin typeface="Arial" panose="020B0604020202020204" pitchFamily="34" charset="0"/>
              <a:cs typeface="Arial" panose="020B0604020202020204" pitchFamily="34" charset="0"/>
            </a:endParaRPr>
          </a:p>
        </p:txBody>
      </p:sp>
      <p:sp>
        <p:nvSpPr>
          <p:cNvPr id="42020" name="Text Box 129"/>
          <p:cNvSpPr txBox="1">
            <a:spLocks noChangeArrowheads="1"/>
          </p:cNvSpPr>
          <p:nvPr/>
        </p:nvSpPr>
        <p:spPr bwMode="auto">
          <a:xfrm>
            <a:off x="2971800" y="434340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C</a:t>
            </a:r>
            <a:endParaRPr lang="en-US" altLang="en-US" sz="2000" baseline="-25000">
              <a:latin typeface="Arial" panose="020B0604020202020204" pitchFamily="34" charset="0"/>
              <a:cs typeface="Arial" panose="020B0604020202020204" pitchFamily="34" charset="0"/>
            </a:endParaRPr>
          </a:p>
        </p:txBody>
      </p:sp>
      <p:sp>
        <p:nvSpPr>
          <p:cNvPr id="42021" name="Text Box 130"/>
          <p:cNvSpPr txBox="1">
            <a:spLocks noChangeArrowheads="1"/>
          </p:cNvSpPr>
          <p:nvPr/>
        </p:nvSpPr>
        <p:spPr bwMode="auto">
          <a:xfrm>
            <a:off x="7162800" y="2438400"/>
            <a:ext cx="592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Out</a:t>
            </a:r>
            <a:endParaRPr lang="en-US" altLang="en-US" sz="2000" baseline="-25000">
              <a:latin typeface="Arial" panose="020B0604020202020204" pitchFamily="34" charset="0"/>
              <a:cs typeface="Arial" panose="020B0604020202020204" pitchFamily="34" charset="0"/>
            </a:endParaRPr>
          </a:p>
        </p:txBody>
      </p:sp>
      <p:grpSp>
        <p:nvGrpSpPr>
          <p:cNvPr id="42022" name="Group 131"/>
          <p:cNvGrpSpPr>
            <a:grpSpLocks/>
          </p:cNvGrpSpPr>
          <p:nvPr/>
        </p:nvGrpSpPr>
        <p:grpSpPr bwMode="auto">
          <a:xfrm>
            <a:off x="685800" y="3352800"/>
            <a:ext cx="1447800" cy="685800"/>
            <a:chOff x="-144" y="2112"/>
            <a:chExt cx="912" cy="432"/>
          </a:xfrm>
        </p:grpSpPr>
        <p:sp>
          <p:nvSpPr>
            <p:cNvPr id="42060" name="Line 132"/>
            <p:cNvSpPr>
              <a:spLocks noChangeShapeType="1"/>
            </p:cNvSpPr>
            <p:nvPr/>
          </p:nvSpPr>
          <p:spPr bwMode="auto">
            <a:xfrm>
              <a:off x="672" y="211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1" name="Line 133"/>
            <p:cNvSpPr>
              <a:spLocks noChangeShapeType="1"/>
            </p:cNvSpPr>
            <p:nvPr/>
          </p:nvSpPr>
          <p:spPr bwMode="auto">
            <a:xfrm>
              <a:off x="576" y="2352"/>
              <a:ext cx="1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2" name="Line 134"/>
            <p:cNvSpPr>
              <a:spLocks noChangeShapeType="1"/>
            </p:cNvSpPr>
            <p:nvPr/>
          </p:nvSpPr>
          <p:spPr bwMode="auto">
            <a:xfrm>
              <a:off x="576" y="2304"/>
              <a:ext cx="1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2063" name="Group 135"/>
            <p:cNvGrpSpPr>
              <a:grpSpLocks/>
            </p:cNvGrpSpPr>
            <p:nvPr/>
          </p:nvGrpSpPr>
          <p:grpSpPr bwMode="auto">
            <a:xfrm>
              <a:off x="576" y="2352"/>
              <a:ext cx="192" cy="192"/>
              <a:chOff x="2400" y="3744"/>
              <a:chExt cx="192" cy="192"/>
            </a:xfrm>
          </p:grpSpPr>
          <p:grpSp>
            <p:nvGrpSpPr>
              <p:cNvPr id="42065" name="Group 136"/>
              <p:cNvGrpSpPr>
                <a:grpSpLocks/>
              </p:cNvGrpSpPr>
              <p:nvPr/>
            </p:nvGrpSpPr>
            <p:grpSpPr bwMode="auto">
              <a:xfrm>
                <a:off x="2400" y="3888"/>
                <a:ext cx="192" cy="48"/>
                <a:chOff x="2592" y="3504"/>
                <a:chExt cx="192" cy="48"/>
              </a:xfrm>
            </p:grpSpPr>
            <p:sp>
              <p:nvSpPr>
                <p:cNvPr id="42067" name="Line 137"/>
                <p:cNvSpPr>
                  <a:spLocks noChangeShapeType="1"/>
                </p:cNvSpPr>
                <p:nvPr/>
              </p:nvSpPr>
              <p:spPr bwMode="auto">
                <a:xfrm>
                  <a:off x="2592" y="350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8" name="Line 138"/>
                <p:cNvSpPr>
                  <a:spLocks noChangeShapeType="1"/>
                </p:cNvSpPr>
                <p:nvPr/>
              </p:nvSpPr>
              <p:spPr bwMode="auto">
                <a:xfrm>
                  <a:off x="2640" y="355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2066" name="Line 139"/>
              <p:cNvSpPr>
                <a:spLocks noChangeShapeType="1"/>
              </p:cNvSpPr>
              <p:nvPr/>
            </p:nvSpPr>
            <p:spPr bwMode="auto">
              <a:xfrm>
                <a:off x="2496" y="37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2064" name="Text Box 140"/>
            <p:cNvSpPr txBox="1">
              <a:spLocks noChangeArrowheads="1"/>
            </p:cNvSpPr>
            <p:nvPr/>
          </p:nvSpPr>
          <p:spPr bwMode="auto">
            <a:xfrm>
              <a:off x="-144" y="2256"/>
              <a:ext cx="7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C</a:t>
              </a:r>
              <a:r>
                <a:rPr lang="en-US" altLang="en-US" sz="2000" baseline="-25000">
                  <a:latin typeface="Arial" panose="020B0604020202020204" pitchFamily="34" charset="0"/>
                  <a:cs typeface="Arial" panose="020B0604020202020204" pitchFamily="34" charset="0"/>
                </a:rPr>
                <a:t>a</a:t>
              </a:r>
              <a:r>
                <a:rPr lang="en-US" altLang="en-US" sz="2000">
                  <a:latin typeface="Arial" panose="020B0604020202020204" pitchFamily="34" charset="0"/>
                  <a:cs typeface="Arial" panose="020B0604020202020204" pitchFamily="34" charset="0"/>
                </a:rPr>
                <a:t>=15fF</a:t>
              </a:r>
            </a:p>
          </p:txBody>
        </p:sp>
      </p:grpSp>
      <p:grpSp>
        <p:nvGrpSpPr>
          <p:cNvPr id="42023" name="Group 141"/>
          <p:cNvGrpSpPr>
            <a:grpSpLocks/>
          </p:cNvGrpSpPr>
          <p:nvPr/>
        </p:nvGrpSpPr>
        <p:grpSpPr bwMode="auto">
          <a:xfrm>
            <a:off x="1371600" y="4191000"/>
            <a:ext cx="1447800" cy="685800"/>
            <a:chOff x="-144" y="2112"/>
            <a:chExt cx="912" cy="432"/>
          </a:xfrm>
        </p:grpSpPr>
        <p:sp>
          <p:nvSpPr>
            <p:cNvPr id="42051" name="Line 142"/>
            <p:cNvSpPr>
              <a:spLocks noChangeShapeType="1"/>
            </p:cNvSpPr>
            <p:nvPr/>
          </p:nvSpPr>
          <p:spPr bwMode="auto">
            <a:xfrm>
              <a:off x="672" y="211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2" name="Line 143"/>
            <p:cNvSpPr>
              <a:spLocks noChangeShapeType="1"/>
            </p:cNvSpPr>
            <p:nvPr/>
          </p:nvSpPr>
          <p:spPr bwMode="auto">
            <a:xfrm>
              <a:off x="576" y="2352"/>
              <a:ext cx="1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3" name="Line 144"/>
            <p:cNvSpPr>
              <a:spLocks noChangeShapeType="1"/>
            </p:cNvSpPr>
            <p:nvPr/>
          </p:nvSpPr>
          <p:spPr bwMode="auto">
            <a:xfrm>
              <a:off x="576" y="2304"/>
              <a:ext cx="1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2054" name="Group 145"/>
            <p:cNvGrpSpPr>
              <a:grpSpLocks/>
            </p:cNvGrpSpPr>
            <p:nvPr/>
          </p:nvGrpSpPr>
          <p:grpSpPr bwMode="auto">
            <a:xfrm>
              <a:off x="576" y="2352"/>
              <a:ext cx="192" cy="192"/>
              <a:chOff x="2400" y="3744"/>
              <a:chExt cx="192" cy="192"/>
            </a:xfrm>
          </p:grpSpPr>
          <p:grpSp>
            <p:nvGrpSpPr>
              <p:cNvPr id="42056" name="Group 146"/>
              <p:cNvGrpSpPr>
                <a:grpSpLocks/>
              </p:cNvGrpSpPr>
              <p:nvPr/>
            </p:nvGrpSpPr>
            <p:grpSpPr bwMode="auto">
              <a:xfrm>
                <a:off x="2400" y="3888"/>
                <a:ext cx="192" cy="48"/>
                <a:chOff x="2592" y="3504"/>
                <a:chExt cx="192" cy="48"/>
              </a:xfrm>
            </p:grpSpPr>
            <p:sp>
              <p:nvSpPr>
                <p:cNvPr id="42058" name="Line 147"/>
                <p:cNvSpPr>
                  <a:spLocks noChangeShapeType="1"/>
                </p:cNvSpPr>
                <p:nvPr/>
              </p:nvSpPr>
              <p:spPr bwMode="auto">
                <a:xfrm>
                  <a:off x="2592" y="350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9" name="Line 148"/>
                <p:cNvSpPr>
                  <a:spLocks noChangeShapeType="1"/>
                </p:cNvSpPr>
                <p:nvPr/>
              </p:nvSpPr>
              <p:spPr bwMode="auto">
                <a:xfrm>
                  <a:off x="2640" y="355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2057" name="Line 149"/>
              <p:cNvSpPr>
                <a:spLocks noChangeShapeType="1"/>
              </p:cNvSpPr>
              <p:nvPr/>
            </p:nvSpPr>
            <p:spPr bwMode="auto">
              <a:xfrm>
                <a:off x="2496" y="37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2055" name="Text Box 150"/>
            <p:cNvSpPr txBox="1">
              <a:spLocks noChangeArrowheads="1"/>
            </p:cNvSpPr>
            <p:nvPr/>
          </p:nvSpPr>
          <p:spPr bwMode="auto">
            <a:xfrm>
              <a:off x="-144" y="2256"/>
              <a:ext cx="6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C</a:t>
              </a:r>
              <a:r>
                <a:rPr lang="en-US" altLang="en-US" sz="2000" baseline="-25000">
                  <a:latin typeface="Arial" panose="020B0604020202020204" pitchFamily="34" charset="0"/>
                  <a:cs typeface="Arial" panose="020B0604020202020204" pitchFamily="34" charset="0"/>
                </a:rPr>
                <a:t>c</a:t>
              </a:r>
              <a:r>
                <a:rPr lang="en-US" altLang="en-US" sz="2000">
                  <a:latin typeface="Arial" panose="020B0604020202020204" pitchFamily="34" charset="0"/>
                  <a:cs typeface="Arial" panose="020B0604020202020204" pitchFamily="34" charset="0"/>
                </a:rPr>
                <a:t>=15fF</a:t>
              </a:r>
            </a:p>
          </p:txBody>
        </p:sp>
      </p:grpSp>
      <p:grpSp>
        <p:nvGrpSpPr>
          <p:cNvPr id="42024" name="Group 151"/>
          <p:cNvGrpSpPr>
            <a:grpSpLocks/>
          </p:cNvGrpSpPr>
          <p:nvPr/>
        </p:nvGrpSpPr>
        <p:grpSpPr bwMode="auto">
          <a:xfrm>
            <a:off x="6324600" y="3505200"/>
            <a:ext cx="1344613" cy="685800"/>
            <a:chOff x="1920" y="1872"/>
            <a:chExt cx="847" cy="432"/>
          </a:xfrm>
        </p:grpSpPr>
        <p:sp>
          <p:nvSpPr>
            <p:cNvPr id="42042" name="Line 152"/>
            <p:cNvSpPr>
              <a:spLocks noChangeShapeType="1"/>
            </p:cNvSpPr>
            <p:nvPr/>
          </p:nvSpPr>
          <p:spPr bwMode="auto">
            <a:xfrm>
              <a:off x="2016" y="187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43" name="Line 153"/>
            <p:cNvSpPr>
              <a:spLocks noChangeShapeType="1"/>
            </p:cNvSpPr>
            <p:nvPr/>
          </p:nvSpPr>
          <p:spPr bwMode="auto">
            <a:xfrm>
              <a:off x="1920" y="2112"/>
              <a:ext cx="1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44" name="Line 154"/>
            <p:cNvSpPr>
              <a:spLocks noChangeShapeType="1"/>
            </p:cNvSpPr>
            <p:nvPr/>
          </p:nvSpPr>
          <p:spPr bwMode="auto">
            <a:xfrm>
              <a:off x="1920" y="2064"/>
              <a:ext cx="1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2045" name="Group 155"/>
            <p:cNvGrpSpPr>
              <a:grpSpLocks/>
            </p:cNvGrpSpPr>
            <p:nvPr/>
          </p:nvGrpSpPr>
          <p:grpSpPr bwMode="auto">
            <a:xfrm>
              <a:off x="1920" y="2112"/>
              <a:ext cx="192" cy="192"/>
              <a:chOff x="2400" y="3744"/>
              <a:chExt cx="192" cy="192"/>
            </a:xfrm>
          </p:grpSpPr>
          <p:grpSp>
            <p:nvGrpSpPr>
              <p:cNvPr id="42047" name="Group 156"/>
              <p:cNvGrpSpPr>
                <a:grpSpLocks/>
              </p:cNvGrpSpPr>
              <p:nvPr/>
            </p:nvGrpSpPr>
            <p:grpSpPr bwMode="auto">
              <a:xfrm>
                <a:off x="2400" y="3888"/>
                <a:ext cx="192" cy="48"/>
                <a:chOff x="2592" y="3504"/>
                <a:chExt cx="192" cy="48"/>
              </a:xfrm>
            </p:grpSpPr>
            <p:sp>
              <p:nvSpPr>
                <p:cNvPr id="42049" name="Line 157"/>
                <p:cNvSpPr>
                  <a:spLocks noChangeShapeType="1"/>
                </p:cNvSpPr>
                <p:nvPr/>
              </p:nvSpPr>
              <p:spPr bwMode="auto">
                <a:xfrm>
                  <a:off x="2592" y="350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0" name="Line 158"/>
                <p:cNvSpPr>
                  <a:spLocks noChangeShapeType="1"/>
                </p:cNvSpPr>
                <p:nvPr/>
              </p:nvSpPr>
              <p:spPr bwMode="auto">
                <a:xfrm>
                  <a:off x="2640" y="355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2048" name="Line 159"/>
              <p:cNvSpPr>
                <a:spLocks noChangeShapeType="1"/>
              </p:cNvSpPr>
              <p:nvPr/>
            </p:nvSpPr>
            <p:spPr bwMode="auto">
              <a:xfrm>
                <a:off x="2496" y="37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2046" name="Text Box 160"/>
            <p:cNvSpPr txBox="1">
              <a:spLocks noChangeArrowheads="1"/>
            </p:cNvSpPr>
            <p:nvPr/>
          </p:nvSpPr>
          <p:spPr bwMode="auto">
            <a:xfrm>
              <a:off x="2064" y="2016"/>
              <a:ext cx="7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C</a:t>
              </a:r>
              <a:r>
                <a:rPr lang="en-US" altLang="en-US" sz="2000" baseline="-25000">
                  <a:latin typeface="Arial" panose="020B0604020202020204" pitchFamily="34" charset="0"/>
                  <a:cs typeface="Arial" panose="020B0604020202020204" pitchFamily="34" charset="0"/>
                </a:rPr>
                <a:t>b</a:t>
              </a:r>
              <a:r>
                <a:rPr lang="en-US" altLang="en-US" sz="2000">
                  <a:latin typeface="Arial" panose="020B0604020202020204" pitchFamily="34" charset="0"/>
                  <a:cs typeface="Arial" panose="020B0604020202020204" pitchFamily="34" charset="0"/>
                </a:rPr>
                <a:t>=15fF</a:t>
              </a:r>
            </a:p>
          </p:txBody>
        </p:sp>
      </p:grpSp>
      <p:grpSp>
        <p:nvGrpSpPr>
          <p:cNvPr id="42025" name="Group 161"/>
          <p:cNvGrpSpPr>
            <a:grpSpLocks/>
          </p:cNvGrpSpPr>
          <p:nvPr/>
        </p:nvGrpSpPr>
        <p:grpSpPr bwMode="auto">
          <a:xfrm>
            <a:off x="5791200" y="4191000"/>
            <a:ext cx="1344613" cy="685800"/>
            <a:chOff x="1920" y="1872"/>
            <a:chExt cx="847" cy="432"/>
          </a:xfrm>
        </p:grpSpPr>
        <p:sp>
          <p:nvSpPr>
            <p:cNvPr id="42033" name="Line 162"/>
            <p:cNvSpPr>
              <a:spLocks noChangeShapeType="1"/>
            </p:cNvSpPr>
            <p:nvPr/>
          </p:nvSpPr>
          <p:spPr bwMode="auto">
            <a:xfrm>
              <a:off x="2016" y="187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34" name="Line 163"/>
            <p:cNvSpPr>
              <a:spLocks noChangeShapeType="1"/>
            </p:cNvSpPr>
            <p:nvPr/>
          </p:nvSpPr>
          <p:spPr bwMode="auto">
            <a:xfrm>
              <a:off x="1920" y="2112"/>
              <a:ext cx="1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35" name="Line 164"/>
            <p:cNvSpPr>
              <a:spLocks noChangeShapeType="1"/>
            </p:cNvSpPr>
            <p:nvPr/>
          </p:nvSpPr>
          <p:spPr bwMode="auto">
            <a:xfrm>
              <a:off x="1920" y="2064"/>
              <a:ext cx="1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2036" name="Group 165"/>
            <p:cNvGrpSpPr>
              <a:grpSpLocks/>
            </p:cNvGrpSpPr>
            <p:nvPr/>
          </p:nvGrpSpPr>
          <p:grpSpPr bwMode="auto">
            <a:xfrm>
              <a:off x="1920" y="2112"/>
              <a:ext cx="192" cy="192"/>
              <a:chOff x="2400" y="3744"/>
              <a:chExt cx="192" cy="192"/>
            </a:xfrm>
          </p:grpSpPr>
          <p:grpSp>
            <p:nvGrpSpPr>
              <p:cNvPr id="42038" name="Group 166"/>
              <p:cNvGrpSpPr>
                <a:grpSpLocks/>
              </p:cNvGrpSpPr>
              <p:nvPr/>
            </p:nvGrpSpPr>
            <p:grpSpPr bwMode="auto">
              <a:xfrm>
                <a:off x="2400" y="3888"/>
                <a:ext cx="192" cy="48"/>
                <a:chOff x="2592" y="3504"/>
                <a:chExt cx="192" cy="48"/>
              </a:xfrm>
            </p:grpSpPr>
            <p:sp>
              <p:nvSpPr>
                <p:cNvPr id="42040" name="Line 167"/>
                <p:cNvSpPr>
                  <a:spLocks noChangeShapeType="1"/>
                </p:cNvSpPr>
                <p:nvPr/>
              </p:nvSpPr>
              <p:spPr bwMode="auto">
                <a:xfrm>
                  <a:off x="2592" y="350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41" name="Line 168"/>
                <p:cNvSpPr>
                  <a:spLocks noChangeShapeType="1"/>
                </p:cNvSpPr>
                <p:nvPr/>
              </p:nvSpPr>
              <p:spPr bwMode="auto">
                <a:xfrm>
                  <a:off x="2640" y="355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2039" name="Line 169"/>
              <p:cNvSpPr>
                <a:spLocks noChangeShapeType="1"/>
              </p:cNvSpPr>
              <p:nvPr/>
            </p:nvSpPr>
            <p:spPr bwMode="auto">
              <a:xfrm>
                <a:off x="2496" y="37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2037" name="Text Box 170"/>
            <p:cNvSpPr txBox="1">
              <a:spLocks noChangeArrowheads="1"/>
            </p:cNvSpPr>
            <p:nvPr/>
          </p:nvSpPr>
          <p:spPr bwMode="auto">
            <a:xfrm>
              <a:off x="2064" y="2016"/>
              <a:ext cx="7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C</a:t>
              </a:r>
              <a:r>
                <a:rPr lang="en-US" altLang="en-US" sz="2000" baseline="-25000">
                  <a:latin typeface="Arial" panose="020B0604020202020204" pitchFamily="34" charset="0"/>
                  <a:cs typeface="Arial" panose="020B0604020202020204" pitchFamily="34" charset="0"/>
                </a:rPr>
                <a:t>d</a:t>
              </a:r>
              <a:r>
                <a:rPr lang="en-US" altLang="en-US" sz="2000">
                  <a:latin typeface="Arial" panose="020B0604020202020204" pitchFamily="34" charset="0"/>
                  <a:cs typeface="Arial" panose="020B0604020202020204" pitchFamily="34" charset="0"/>
                </a:rPr>
                <a:t>=10fF</a:t>
              </a:r>
            </a:p>
          </p:txBody>
        </p:sp>
      </p:grpSp>
      <p:sp>
        <p:nvSpPr>
          <p:cNvPr id="42026" name="Line 171"/>
          <p:cNvSpPr>
            <a:spLocks noChangeShapeType="1"/>
          </p:cNvSpPr>
          <p:nvPr/>
        </p:nvSpPr>
        <p:spPr bwMode="auto">
          <a:xfrm>
            <a:off x="5791200" y="3505200"/>
            <a:ext cx="304800"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27" name="Line 172"/>
          <p:cNvSpPr>
            <a:spLocks noChangeShapeType="1"/>
          </p:cNvSpPr>
          <p:nvPr/>
        </p:nvSpPr>
        <p:spPr bwMode="auto">
          <a:xfrm>
            <a:off x="6096000" y="3505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8" name="Line 173"/>
          <p:cNvSpPr>
            <a:spLocks noChangeShapeType="1"/>
          </p:cNvSpPr>
          <p:nvPr/>
        </p:nvSpPr>
        <p:spPr bwMode="auto">
          <a:xfrm>
            <a:off x="5943600" y="3352800"/>
            <a:ext cx="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9" name="Line 176"/>
          <p:cNvSpPr>
            <a:spLocks noChangeShapeType="1"/>
          </p:cNvSpPr>
          <p:nvPr/>
        </p:nvSpPr>
        <p:spPr bwMode="auto">
          <a:xfrm>
            <a:off x="3046413" y="4389438"/>
            <a:ext cx="2524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30" name="Line 177"/>
          <p:cNvSpPr>
            <a:spLocks noChangeShapeType="1"/>
          </p:cNvSpPr>
          <p:nvPr/>
        </p:nvSpPr>
        <p:spPr bwMode="auto">
          <a:xfrm>
            <a:off x="3070225" y="3627438"/>
            <a:ext cx="2524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31" name="Line 178"/>
          <p:cNvSpPr>
            <a:spLocks noChangeShapeType="1"/>
          </p:cNvSpPr>
          <p:nvPr/>
        </p:nvSpPr>
        <p:spPr bwMode="auto">
          <a:xfrm>
            <a:off x="4098925" y="2800350"/>
            <a:ext cx="2524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3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F8ACA79-F1F3-413B-8EA2-9356069A2A8D}" type="slidenum">
              <a:rPr lang="en-US" altLang="en-US" smtClean="0">
                <a:latin typeface="Garamond" panose="02020404030301010803" pitchFamily="18" charset="0"/>
              </a:rPr>
              <a:pPr/>
              <a:t>15</a:t>
            </a:fld>
            <a:endParaRPr lang="en-US" altLang="en-US">
              <a:latin typeface="Garamond" panose="02020404030301010803" pitchFamily="18"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sz="4000"/>
              <a:t>Charge Sharing</a:t>
            </a:r>
          </a:p>
        </p:txBody>
      </p:sp>
      <p:pic>
        <p:nvPicPr>
          <p:cNvPr id="44035" name="Picture 3"/>
          <p:cNvPicPr>
            <a:picLocks noChangeAspect="1" noChangeArrowheads="1"/>
          </p:cNvPicPr>
          <p:nvPr/>
        </p:nvPicPr>
        <p:blipFill>
          <a:blip r:embed="rId3">
            <a:extLst>
              <a:ext uri="{28A0092B-C50C-407E-A947-70E740481C1C}">
                <a14:useLocalDpi xmlns:a14="http://schemas.microsoft.com/office/drawing/2010/main" val="0"/>
              </a:ext>
            </a:extLst>
          </a:blip>
          <a:srcRect l="31757"/>
          <a:stretch>
            <a:fillRect/>
          </a:stretch>
        </p:blipFill>
        <p:spPr bwMode="auto">
          <a:xfrm>
            <a:off x="2879725" y="1284373"/>
            <a:ext cx="5654675" cy="4768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4036" name="Rectangle 387"/>
          <p:cNvSpPr>
            <a:spLocks noChangeArrowheads="1"/>
          </p:cNvSpPr>
          <p:nvPr/>
        </p:nvSpPr>
        <p:spPr bwMode="auto">
          <a:xfrm>
            <a:off x="198438" y="4297363"/>
            <a:ext cx="222250"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700">
                <a:solidFill>
                  <a:srgbClr val="000000"/>
                </a:solidFill>
                <a:latin typeface="Times New Roman" panose="02020603050405020304" pitchFamily="18" charset="0"/>
                <a:cs typeface="Arial" panose="020B0604020202020204" pitchFamily="34" charset="0"/>
              </a:rPr>
              <a:t>B</a:t>
            </a:r>
            <a:endParaRPr lang="en-US" altLang="en-US" sz="1800">
              <a:latin typeface="Arial" panose="020B0604020202020204" pitchFamily="34" charset="0"/>
              <a:cs typeface="Arial" panose="020B0604020202020204" pitchFamily="34" charset="0"/>
            </a:endParaRPr>
          </a:p>
        </p:txBody>
      </p:sp>
      <p:sp>
        <p:nvSpPr>
          <p:cNvPr id="44037" name="Rectangle 388"/>
          <p:cNvSpPr>
            <a:spLocks noChangeArrowheads="1"/>
          </p:cNvSpPr>
          <p:nvPr/>
        </p:nvSpPr>
        <p:spPr bwMode="auto">
          <a:xfrm>
            <a:off x="384175" y="4270375"/>
            <a:ext cx="249238"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700">
                <a:solidFill>
                  <a:srgbClr val="000000"/>
                </a:solidFill>
                <a:latin typeface="Symbol" panose="05050102010706020507" pitchFamily="18" charset="2"/>
                <a:cs typeface="Arial" panose="020B0604020202020204" pitchFamily="34" charset="0"/>
              </a:rPr>
              <a:t>=</a:t>
            </a:r>
            <a:endParaRPr lang="en-US" altLang="en-US" sz="1800">
              <a:latin typeface="Arial" panose="020B0604020202020204" pitchFamily="34" charset="0"/>
              <a:cs typeface="Arial" panose="020B0604020202020204" pitchFamily="34" charset="0"/>
            </a:endParaRPr>
          </a:p>
        </p:txBody>
      </p:sp>
      <p:sp>
        <p:nvSpPr>
          <p:cNvPr id="44038" name="Rectangle 389"/>
          <p:cNvSpPr>
            <a:spLocks noChangeArrowheads="1"/>
          </p:cNvSpPr>
          <p:nvPr/>
        </p:nvSpPr>
        <p:spPr bwMode="auto">
          <a:xfrm>
            <a:off x="557213" y="4297363"/>
            <a:ext cx="195262"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700">
                <a:solidFill>
                  <a:srgbClr val="000000"/>
                </a:solidFill>
                <a:latin typeface="Times New Roman" panose="02020603050405020304" pitchFamily="18" charset="0"/>
                <a:cs typeface="Arial" panose="020B0604020202020204" pitchFamily="34" charset="0"/>
              </a:rPr>
              <a:t>0</a:t>
            </a:r>
            <a:endParaRPr lang="en-US" altLang="en-US" sz="1800">
              <a:latin typeface="Arial" panose="020B0604020202020204" pitchFamily="34" charset="0"/>
              <a:cs typeface="Arial" panose="020B0604020202020204" pitchFamily="34" charset="0"/>
            </a:endParaRPr>
          </a:p>
        </p:txBody>
      </p:sp>
      <p:sp>
        <p:nvSpPr>
          <p:cNvPr id="44039" name="Rectangle 390"/>
          <p:cNvSpPr>
            <a:spLocks noChangeArrowheads="1"/>
          </p:cNvSpPr>
          <p:nvPr/>
        </p:nvSpPr>
        <p:spPr bwMode="auto">
          <a:xfrm>
            <a:off x="257175" y="2038350"/>
            <a:ext cx="30003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700">
                <a:solidFill>
                  <a:srgbClr val="000000"/>
                </a:solidFill>
                <a:latin typeface="Times New Roman" panose="02020603050405020304" pitchFamily="18" charset="0"/>
                <a:cs typeface="Arial" panose="020B0604020202020204" pitchFamily="34" charset="0"/>
              </a:rPr>
              <a:t>Clk</a:t>
            </a:r>
            <a:endParaRPr lang="en-US" altLang="en-US" sz="1800">
              <a:latin typeface="Arial" panose="020B0604020202020204" pitchFamily="34" charset="0"/>
              <a:cs typeface="Arial" panose="020B0604020202020204" pitchFamily="34" charset="0"/>
            </a:endParaRPr>
          </a:p>
        </p:txBody>
      </p:sp>
      <p:sp>
        <p:nvSpPr>
          <p:cNvPr id="44040" name="Rectangle 391"/>
          <p:cNvSpPr>
            <a:spLocks noChangeArrowheads="1"/>
          </p:cNvSpPr>
          <p:nvPr/>
        </p:nvSpPr>
        <p:spPr bwMode="auto">
          <a:xfrm>
            <a:off x="1616075" y="3636963"/>
            <a:ext cx="223838"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700">
                <a:solidFill>
                  <a:srgbClr val="000000"/>
                </a:solidFill>
                <a:latin typeface="Times New Roman" panose="02020603050405020304" pitchFamily="18" charset="0"/>
                <a:cs typeface="Arial" panose="020B0604020202020204" pitchFamily="34" charset="0"/>
              </a:rPr>
              <a:t>X</a:t>
            </a:r>
            <a:endParaRPr lang="en-US" altLang="en-US" sz="1800">
              <a:latin typeface="Arial" panose="020B0604020202020204" pitchFamily="34" charset="0"/>
              <a:cs typeface="Arial" panose="020B0604020202020204" pitchFamily="34" charset="0"/>
            </a:endParaRPr>
          </a:p>
        </p:txBody>
      </p:sp>
      <p:sp>
        <p:nvSpPr>
          <p:cNvPr id="44041" name="Rectangle 392"/>
          <p:cNvSpPr>
            <a:spLocks noChangeArrowheads="1"/>
          </p:cNvSpPr>
          <p:nvPr/>
        </p:nvSpPr>
        <p:spPr bwMode="auto">
          <a:xfrm>
            <a:off x="2508250" y="2973388"/>
            <a:ext cx="230188"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700">
                <a:solidFill>
                  <a:srgbClr val="000000"/>
                </a:solidFill>
                <a:latin typeface="Times New Roman" panose="02020603050405020304" pitchFamily="18" charset="0"/>
                <a:cs typeface="Arial" panose="020B0604020202020204" pitchFamily="34" charset="0"/>
              </a:rPr>
              <a:t>C</a:t>
            </a:r>
            <a:endParaRPr lang="en-US" altLang="en-US" sz="1800">
              <a:latin typeface="Arial" panose="020B0604020202020204" pitchFamily="34" charset="0"/>
              <a:cs typeface="Arial" panose="020B0604020202020204" pitchFamily="34" charset="0"/>
            </a:endParaRPr>
          </a:p>
        </p:txBody>
      </p:sp>
      <p:sp>
        <p:nvSpPr>
          <p:cNvPr id="44042" name="Rectangle 393"/>
          <p:cNvSpPr>
            <a:spLocks noChangeArrowheads="1"/>
          </p:cNvSpPr>
          <p:nvPr/>
        </p:nvSpPr>
        <p:spPr bwMode="auto">
          <a:xfrm>
            <a:off x="2652713" y="3074988"/>
            <a:ext cx="1555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300">
                <a:solidFill>
                  <a:srgbClr val="000000"/>
                </a:solidFill>
                <a:latin typeface="Times New Roman" panose="02020603050405020304" pitchFamily="18" charset="0"/>
                <a:cs typeface="Arial" panose="020B0604020202020204" pitchFamily="34" charset="0"/>
              </a:rPr>
              <a:t>L</a:t>
            </a:r>
            <a:endParaRPr lang="en-US" altLang="en-US" sz="1800">
              <a:latin typeface="Arial" panose="020B0604020202020204" pitchFamily="34" charset="0"/>
              <a:cs typeface="Arial" panose="020B0604020202020204" pitchFamily="34" charset="0"/>
            </a:endParaRPr>
          </a:p>
        </p:txBody>
      </p:sp>
      <p:sp>
        <p:nvSpPr>
          <p:cNvPr id="44043" name="Rectangle 394"/>
          <p:cNvSpPr>
            <a:spLocks noChangeArrowheads="1"/>
          </p:cNvSpPr>
          <p:nvPr/>
        </p:nvSpPr>
        <p:spPr bwMode="auto">
          <a:xfrm>
            <a:off x="2265363" y="4092575"/>
            <a:ext cx="230187"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700">
                <a:solidFill>
                  <a:srgbClr val="000000"/>
                </a:solidFill>
                <a:latin typeface="Times New Roman" panose="02020603050405020304" pitchFamily="18" charset="0"/>
                <a:cs typeface="Arial" panose="020B0604020202020204" pitchFamily="34" charset="0"/>
              </a:rPr>
              <a:t>C</a:t>
            </a:r>
            <a:endParaRPr lang="en-US" altLang="en-US" sz="1800">
              <a:latin typeface="Arial" panose="020B0604020202020204" pitchFamily="34" charset="0"/>
              <a:cs typeface="Arial" panose="020B0604020202020204" pitchFamily="34" charset="0"/>
            </a:endParaRPr>
          </a:p>
        </p:txBody>
      </p:sp>
      <p:sp>
        <p:nvSpPr>
          <p:cNvPr id="44044" name="Rectangle 395"/>
          <p:cNvSpPr>
            <a:spLocks noChangeArrowheads="1"/>
          </p:cNvSpPr>
          <p:nvPr/>
        </p:nvSpPr>
        <p:spPr bwMode="auto">
          <a:xfrm>
            <a:off x="2409825" y="4194175"/>
            <a:ext cx="147638"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300">
                <a:solidFill>
                  <a:srgbClr val="000000"/>
                </a:solidFill>
                <a:latin typeface="Times New Roman" panose="02020603050405020304" pitchFamily="18" charset="0"/>
                <a:cs typeface="Arial" panose="020B0604020202020204" pitchFamily="34" charset="0"/>
              </a:rPr>
              <a:t>a</a:t>
            </a:r>
            <a:endParaRPr lang="en-US" altLang="en-US" sz="1800">
              <a:latin typeface="Arial" panose="020B0604020202020204" pitchFamily="34" charset="0"/>
              <a:cs typeface="Arial" panose="020B0604020202020204" pitchFamily="34" charset="0"/>
            </a:endParaRPr>
          </a:p>
        </p:txBody>
      </p:sp>
      <p:sp>
        <p:nvSpPr>
          <p:cNvPr id="44045" name="Rectangle 396"/>
          <p:cNvSpPr>
            <a:spLocks noChangeArrowheads="1"/>
          </p:cNvSpPr>
          <p:nvPr/>
        </p:nvSpPr>
        <p:spPr bwMode="auto">
          <a:xfrm>
            <a:off x="2265363" y="5086350"/>
            <a:ext cx="230187"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700">
                <a:solidFill>
                  <a:srgbClr val="000000"/>
                </a:solidFill>
                <a:latin typeface="Times New Roman" panose="02020603050405020304" pitchFamily="18" charset="0"/>
                <a:cs typeface="Arial" panose="020B0604020202020204" pitchFamily="34" charset="0"/>
              </a:rPr>
              <a:t>C</a:t>
            </a:r>
            <a:endParaRPr lang="en-US" altLang="en-US" sz="1800">
              <a:latin typeface="Arial" panose="020B0604020202020204" pitchFamily="34" charset="0"/>
              <a:cs typeface="Arial" panose="020B0604020202020204" pitchFamily="34" charset="0"/>
            </a:endParaRPr>
          </a:p>
        </p:txBody>
      </p:sp>
      <p:sp>
        <p:nvSpPr>
          <p:cNvPr id="44046" name="Rectangle 397"/>
          <p:cNvSpPr>
            <a:spLocks noChangeArrowheads="1"/>
          </p:cNvSpPr>
          <p:nvPr/>
        </p:nvSpPr>
        <p:spPr bwMode="auto">
          <a:xfrm>
            <a:off x="2409825" y="5187950"/>
            <a:ext cx="147638"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300">
                <a:solidFill>
                  <a:srgbClr val="000000"/>
                </a:solidFill>
                <a:latin typeface="Times New Roman" panose="02020603050405020304" pitchFamily="18" charset="0"/>
                <a:cs typeface="Arial" panose="020B0604020202020204" pitchFamily="34" charset="0"/>
              </a:rPr>
              <a:t>b</a:t>
            </a:r>
            <a:endParaRPr lang="en-US" altLang="en-US" sz="1800">
              <a:latin typeface="Arial" panose="020B0604020202020204" pitchFamily="34" charset="0"/>
              <a:cs typeface="Arial" panose="020B0604020202020204" pitchFamily="34" charset="0"/>
            </a:endParaRPr>
          </a:p>
        </p:txBody>
      </p:sp>
      <p:sp>
        <p:nvSpPr>
          <p:cNvPr id="44047" name="Rectangle 398"/>
          <p:cNvSpPr>
            <a:spLocks noChangeArrowheads="1"/>
          </p:cNvSpPr>
          <p:nvPr/>
        </p:nvSpPr>
        <p:spPr bwMode="auto">
          <a:xfrm>
            <a:off x="220663" y="3257550"/>
            <a:ext cx="22225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700">
                <a:solidFill>
                  <a:srgbClr val="000000"/>
                </a:solidFill>
                <a:latin typeface="Times New Roman" panose="02020603050405020304" pitchFamily="18" charset="0"/>
                <a:cs typeface="Arial" panose="020B0604020202020204" pitchFamily="34" charset="0"/>
              </a:rPr>
              <a:t>A</a:t>
            </a:r>
            <a:endParaRPr lang="en-US" altLang="en-US" sz="1800">
              <a:latin typeface="Arial" panose="020B0604020202020204" pitchFamily="34" charset="0"/>
              <a:cs typeface="Arial" panose="020B0604020202020204" pitchFamily="34" charset="0"/>
            </a:endParaRPr>
          </a:p>
        </p:txBody>
      </p:sp>
      <p:sp>
        <p:nvSpPr>
          <p:cNvPr id="44048" name="Rectangle 399"/>
          <p:cNvSpPr>
            <a:spLocks noChangeArrowheads="1"/>
          </p:cNvSpPr>
          <p:nvPr/>
        </p:nvSpPr>
        <p:spPr bwMode="auto">
          <a:xfrm>
            <a:off x="2322513" y="2443163"/>
            <a:ext cx="411162"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700">
                <a:solidFill>
                  <a:srgbClr val="000000"/>
                </a:solidFill>
                <a:latin typeface="Times New Roman" panose="02020603050405020304" pitchFamily="18" charset="0"/>
                <a:cs typeface="Arial" panose="020B0604020202020204" pitchFamily="34" charset="0"/>
              </a:rPr>
              <a:t>Out</a:t>
            </a:r>
            <a:endParaRPr lang="en-US" altLang="en-US" sz="1800">
              <a:latin typeface="Arial" panose="020B0604020202020204" pitchFamily="34" charset="0"/>
              <a:cs typeface="Arial" panose="020B0604020202020204" pitchFamily="34" charset="0"/>
            </a:endParaRPr>
          </a:p>
        </p:txBody>
      </p:sp>
      <p:sp>
        <p:nvSpPr>
          <p:cNvPr id="44049" name="Line 400"/>
          <p:cNvSpPr>
            <a:spLocks noChangeShapeType="1"/>
          </p:cNvSpPr>
          <p:nvPr/>
        </p:nvSpPr>
        <p:spPr bwMode="auto">
          <a:xfrm>
            <a:off x="744538" y="2146300"/>
            <a:ext cx="311150" cy="1588"/>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050" name="Line 401"/>
          <p:cNvSpPr>
            <a:spLocks noChangeShapeType="1"/>
          </p:cNvSpPr>
          <p:nvPr/>
        </p:nvSpPr>
        <p:spPr bwMode="auto">
          <a:xfrm>
            <a:off x="1203325" y="2422525"/>
            <a:ext cx="296863" cy="1588"/>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051" name="Line 402"/>
          <p:cNvSpPr>
            <a:spLocks noChangeShapeType="1"/>
          </p:cNvSpPr>
          <p:nvPr/>
        </p:nvSpPr>
        <p:spPr bwMode="auto">
          <a:xfrm flipH="1">
            <a:off x="1203325" y="1868488"/>
            <a:ext cx="296863" cy="1587"/>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052" name="Line 403"/>
          <p:cNvSpPr>
            <a:spLocks noChangeShapeType="1"/>
          </p:cNvSpPr>
          <p:nvPr/>
        </p:nvSpPr>
        <p:spPr bwMode="auto">
          <a:xfrm>
            <a:off x="1203325" y="1787525"/>
            <a:ext cx="1588" cy="715963"/>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053" name="Line 404"/>
          <p:cNvSpPr>
            <a:spLocks noChangeShapeType="1"/>
          </p:cNvSpPr>
          <p:nvPr/>
        </p:nvSpPr>
        <p:spPr bwMode="auto">
          <a:xfrm>
            <a:off x="1055688" y="1963738"/>
            <a:ext cx="1587" cy="363537"/>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054" name="Line 405"/>
          <p:cNvSpPr>
            <a:spLocks noChangeShapeType="1"/>
          </p:cNvSpPr>
          <p:nvPr/>
        </p:nvSpPr>
        <p:spPr bwMode="auto">
          <a:xfrm>
            <a:off x="744538" y="3394075"/>
            <a:ext cx="311150" cy="1588"/>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055" name="Line 406"/>
          <p:cNvSpPr>
            <a:spLocks noChangeShapeType="1"/>
          </p:cNvSpPr>
          <p:nvPr/>
        </p:nvSpPr>
        <p:spPr bwMode="auto">
          <a:xfrm>
            <a:off x="1203325" y="3670300"/>
            <a:ext cx="296863" cy="1588"/>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056" name="Line 407"/>
          <p:cNvSpPr>
            <a:spLocks noChangeShapeType="1"/>
          </p:cNvSpPr>
          <p:nvPr/>
        </p:nvSpPr>
        <p:spPr bwMode="auto">
          <a:xfrm flipH="1">
            <a:off x="1203325" y="3117850"/>
            <a:ext cx="296863" cy="1588"/>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057" name="Line 408"/>
          <p:cNvSpPr>
            <a:spLocks noChangeShapeType="1"/>
          </p:cNvSpPr>
          <p:nvPr/>
        </p:nvSpPr>
        <p:spPr bwMode="auto">
          <a:xfrm>
            <a:off x="1203325" y="3030538"/>
            <a:ext cx="1588" cy="720725"/>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058" name="Line 409"/>
          <p:cNvSpPr>
            <a:spLocks noChangeShapeType="1"/>
          </p:cNvSpPr>
          <p:nvPr/>
        </p:nvSpPr>
        <p:spPr bwMode="auto">
          <a:xfrm>
            <a:off x="1055688" y="3211513"/>
            <a:ext cx="1587" cy="365125"/>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059" name="Line 410"/>
          <p:cNvSpPr>
            <a:spLocks noChangeShapeType="1"/>
          </p:cNvSpPr>
          <p:nvPr/>
        </p:nvSpPr>
        <p:spPr bwMode="auto">
          <a:xfrm>
            <a:off x="744538" y="4406900"/>
            <a:ext cx="311150" cy="1588"/>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060" name="Line 411"/>
          <p:cNvSpPr>
            <a:spLocks noChangeShapeType="1"/>
          </p:cNvSpPr>
          <p:nvPr/>
        </p:nvSpPr>
        <p:spPr bwMode="auto">
          <a:xfrm>
            <a:off x="1203325" y="4683125"/>
            <a:ext cx="296863" cy="1588"/>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061" name="Line 412"/>
          <p:cNvSpPr>
            <a:spLocks noChangeShapeType="1"/>
          </p:cNvSpPr>
          <p:nvPr/>
        </p:nvSpPr>
        <p:spPr bwMode="auto">
          <a:xfrm flipH="1">
            <a:off x="1203325" y="4130675"/>
            <a:ext cx="296863" cy="1588"/>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062" name="Line 413"/>
          <p:cNvSpPr>
            <a:spLocks noChangeShapeType="1"/>
          </p:cNvSpPr>
          <p:nvPr/>
        </p:nvSpPr>
        <p:spPr bwMode="auto">
          <a:xfrm>
            <a:off x="1203325" y="4041775"/>
            <a:ext cx="1588" cy="722313"/>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063" name="Line 414"/>
          <p:cNvSpPr>
            <a:spLocks noChangeShapeType="1"/>
          </p:cNvSpPr>
          <p:nvPr/>
        </p:nvSpPr>
        <p:spPr bwMode="auto">
          <a:xfrm>
            <a:off x="1055688" y="4224338"/>
            <a:ext cx="1587" cy="365125"/>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064" name="Line 415"/>
          <p:cNvSpPr>
            <a:spLocks noChangeShapeType="1"/>
          </p:cNvSpPr>
          <p:nvPr/>
        </p:nvSpPr>
        <p:spPr bwMode="auto">
          <a:xfrm>
            <a:off x="1157288" y="1639888"/>
            <a:ext cx="687387" cy="1587"/>
          </a:xfrm>
          <a:prstGeom prst="line">
            <a:avLst/>
          </a:prstGeom>
          <a:noFill/>
          <a:ln w="1428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065" name="Line 416"/>
          <p:cNvSpPr>
            <a:spLocks noChangeShapeType="1"/>
          </p:cNvSpPr>
          <p:nvPr/>
        </p:nvSpPr>
        <p:spPr bwMode="auto">
          <a:xfrm flipH="1">
            <a:off x="1346200" y="5926138"/>
            <a:ext cx="303213" cy="1587"/>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066" name="Line 417"/>
          <p:cNvSpPr>
            <a:spLocks noChangeShapeType="1"/>
          </p:cNvSpPr>
          <p:nvPr/>
        </p:nvSpPr>
        <p:spPr bwMode="auto">
          <a:xfrm flipH="1">
            <a:off x="1400175" y="5986463"/>
            <a:ext cx="195263" cy="1587"/>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067" name="Line 418"/>
          <p:cNvSpPr>
            <a:spLocks noChangeShapeType="1"/>
          </p:cNvSpPr>
          <p:nvPr/>
        </p:nvSpPr>
        <p:spPr bwMode="auto">
          <a:xfrm flipH="1">
            <a:off x="1454150" y="6053138"/>
            <a:ext cx="87313" cy="1587"/>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068" name="Rectangle 419"/>
          <p:cNvSpPr>
            <a:spLocks noChangeArrowheads="1"/>
          </p:cNvSpPr>
          <p:nvPr/>
        </p:nvSpPr>
        <p:spPr bwMode="auto">
          <a:xfrm>
            <a:off x="1268413" y="2011363"/>
            <a:ext cx="269875"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700">
                <a:solidFill>
                  <a:srgbClr val="000000"/>
                </a:solidFill>
                <a:latin typeface="Times New Roman" panose="02020603050405020304" pitchFamily="18" charset="0"/>
                <a:cs typeface="Arial" panose="020B0604020202020204" pitchFamily="34" charset="0"/>
              </a:rPr>
              <a:t>M</a:t>
            </a:r>
            <a:endParaRPr lang="en-US" altLang="en-US" sz="1800">
              <a:latin typeface="Arial" panose="020B0604020202020204" pitchFamily="34" charset="0"/>
              <a:cs typeface="Arial" panose="020B0604020202020204" pitchFamily="34" charset="0"/>
            </a:endParaRPr>
          </a:p>
        </p:txBody>
      </p:sp>
      <p:sp>
        <p:nvSpPr>
          <p:cNvPr id="44069" name="Rectangle 420"/>
          <p:cNvSpPr>
            <a:spLocks noChangeArrowheads="1"/>
          </p:cNvSpPr>
          <p:nvPr/>
        </p:nvSpPr>
        <p:spPr bwMode="auto">
          <a:xfrm>
            <a:off x="1449388" y="2112963"/>
            <a:ext cx="14763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300">
                <a:solidFill>
                  <a:srgbClr val="000000"/>
                </a:solidFill>
                <a:latin typeface="Times New Roman" panose="02020603050405020304" pitchFamily="18" charset="0"/>
                <a:cs typeface="Arial" panose="020B0604020202020204" pitchFamily="34" charset="0"/>
              </a:rPr>
              <a:t>p</a:t>
            </a:r>
            <a:endParaRPr lang="en-US" altLang="en-US" sz="1800">
              <a:latin typeface="Arial" panose="020B0604020202020204" pitchFamily="34" charset="0"/>
              <a:cs typeface="Arial" panose="020B0604020202020204" pitchFamily="34" charset="0"/>
            </a:endParaRPr>
          </a:p>
        </p:txBody>
      </p:sp>
      <p:sp>
        <p:nvSpPr>
          <p:cNvPr id="44070" name="Rectangle 421"/>
          <p:cNvSpPr>
            <a:spLocks noChangeArrowheads="1"/>
          </p:cNvSpPr>
          <p:nvPr/>
        </p:nvSpPr>
        <p:spPr bwMode="auto">
          <a:xfrm>
            <a:off x="1268413" y="3255963"/>
            <a:ext cx="269875"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700">
                <a:solidFill>
                  <a:srgbClr val="000000"/>
                </a:solidFill>
                <a:latin typeface="Times New Roman" panose="02020603050405020304" pitchFamily="18" charset="0"/>
                <a:cs typeface="Arial" panose="020B0604020202020204" pitchFamily="34" charset="0"/>
              </a:rPr>
              <a:t>M</a:t>
            </a:r>
            <a:endParaRPr lang="en-US" altLang="en-US" sz="1800">
              <a:latin typeface="Arial" panose="020B0604020202020204" pitchFamily="34" charset="0"/>
              <a:cs typeface="Arial" panose="020B0604020202020204" pitchFamily="34" charset="0"/>
            </a:endParaRPr>
          </a:p>
        </p:txBody>
      </p:sp>
      <p:sp>
        <p:nvSpPr>
          <p:cNvPr id="44071" name="Rectangle 422"/>
          <p:cNvSpPr>
            <a:spLocks noChangeArrowheads="1"/>
          </p:cNvSpPr>
          <p:nvPr/>
        </p:nvSpPr>
        <p:spPr bwMode="auto">
          <a:xfrm>
            <a:off x="1449388" y="3357563"/>
            <a:ext cx="14763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300">
                <a:solidFill>
                  <a:srgbClr val="000000"/>
                </a:solidFill>
                <a:latin typeface="Times New Roman" panose="02020603050405020304" pitchFamily="18" charset="0"/>
                <a:cs typeface="Arial" panose="020B0604020202020204" pitchFamily="34" charset="0"/>
              </a:rPr>
              <a:t>a</a:t>
            </a:r>
            <a:endParaRPr lang="en-US" altLang="en-US" sz="1800">
              <a:latin typeface="Arial" panose="020B0604020202020204" pitchFamily="34" charset="0"/>
              <a:cs typeface="Arial" panose="020B0604020202020204" pitchFamily="34" charset="0"/>
            </a:endParaRPr>
          </a:p>
        </p:txBody>
      </p:sp>
      <p:sp>
        <p:nvSpPr>
          <p:cNvPr id="44072" name="Rectangle 423"/>
          <p:cNvSpPr>
            <a:spLocks noChangeArrowheads="1"/>
          </p:cNvSpPr>
          <p:nvPr/>
        </p:nvSpPr>
        <p:spPr bwMode="auto">
          <a:xfrm>
            <a:off x="1322388" y="1303338"/>
            <a:ext cx="222250"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700">
                <a:solidFill>
                  <a:srgbClr val="000000"/>
                </a:solidFill>
                <a:latin typeface="Times New Roman" panose="02020603050405020304" pitchFamily="18" charset="0"/>
                <a:cs typeface="Arial" panose="020B0604020202020204" pitchFamily="34" charset="0"/>
              </a:rPr>
              <a:t>V</a:t>
            </a:r>
            <a:endParaRPr lang="en-US" altLang="en-US" sz="1800">
              <a:latin typeface="Arial" panose="020B0604020202020204" pitchFamily="34" charset="0"/>
              <a:cs typeface="Arial" panose="020B0604020202020204" pitchFamily="34" charset="0"/>
            </a:endParaRPr>
          </a:p>
        </p:txBody>
      </p:sp>
      <p:sp>
        <p:nvSpPr>
          <p:cNvPr id="44073" name="Rectangle 424"/>
          <p:cNvSpPr>
            <a:spLocks noChangeArrowheads="1"/>
          </p:cNvSpPr>
          <p:nvPr/>
        </p:nvSpPr>
        <p:spPr bwMode="auto">
          <a:xfrm>
            <a:off x="1454150" y="1403350"/>
            <a:ext cx="303213"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300">
                <a:solidFill>
                  <a:srgbClr val="000000"/>
                </a:solidFill>
                <a:latin typeface="Times New Roman" panose="02020603050405020304" pitchFamily="18" charset="0"/>
                <a:cs typeface="Arial" panose="020B0604020202020204" pitchFamily="34" charset="0"/>
              </a:rPr>
              <a:t>DD</a:t>
            </a:r>
            <a:endParaRPr lang="en-US" altLang="en-US" sz="1800">
              <a:latin typeface="Arial" panose="020B0604020202020204" pitchFamily="34" charset="0"/>
              <a:cs typeface="Arial" panose="020B0604020202020204" pitchFamily="34" charset="0"/>
            </a:endParaRPr>
          </a:p>
        </p:txBody>
      </p:sp>
      <p:sp>
        <p:nvSpPr>
          <p:cNvPr id="44074" name="Rectangle 425"/>
          <p:cNvSpPr>
            <a:spLocks noChangeArrowheads="1"/>
          </p:cNvSpPr>
          <p:nvPr/>
        </p:nvSpPr>
        <p:spPr bwMode="auto">
          <a:xfrm>
            <a:off x="1268413" y="4268788"/>
            <a:ext cx="269875"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700">
                <a:solidFill>
                  <a:srgbClr val="000000"/>
                </a:solidFill>
                <a:latin typeface="Times New Roman" panose="02020603050405020304" pitchFamily="18" charset="0"/>
                <a:cs typeface="Arial" panose="020B0604020202020204" pitchFamily="34" charset="0"/>
              </a:rPr>
              <a:t>M</a:t>
            </a:r>
            <a:endParaRPr lang="en-US" altLang="en-US" sz="1800">
              <a:latin typeface="Arial" panose="020B0604020202020204" pitchFamily="34" charset="0"/>
              <a:cs typeface="Arial" panose="020B0604020202020204" pitchFamily="34" charset="0"/>
            </a:endParaRPr>
          </a:p>
        </p:txBody>
      </p:sp>
      <p:sp>
        <p:nvSpPr>
          <p:cNvPr id="44075" name="Rectangle 426"/>
          <p:cNvSpPr>
            <a:spLocks noChangeArrowheads="1"/>
          </p:cNvSpPr>
          <p:nvPr/>
        </p:nvSpPr>
        <p:spPr bwMode="auto">
          <a:xfrm>
            <a:off x="1449388" y="4368800"/>
            <a:ext cx="147637"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300">
                <a:solidFill>
                  <a:srgbClr val="000000"/>
                </a:solidFill>
                <a:latin typeface="Times New Roman" panose="02020603050405020304" pitchFamily="18" charset="0"/>
                <a:cs typeface="Arial" panose="020B0604020202020204" pitchFamily="34" charset="0"/>
              </a:rPr>
              <a:t>b</a:t>
            </a:r>
            <a:endParaRPr lang="en-US" altLang="en-US" sz="1800">
              <a:latin typeface="Arial" panose="020B0604020202020204" pitchFamily="34" charset="0"/>
              <a:cs typeface="Arial" panose="020B0604020202020204" pitchFamily="34" charset="0"/>
            </a:endParaRPr>
          </a:p>
        </p:txBody>
      </p:sp>
      <p:sp>
        <p:nvSpPr>
          <p:cNvPr id="44076" name="Rectangle 427"/>
          <p:cNvSpPr>
            <a:spLocks noChangeArrowheads="1"/>
          </p:cNvSpPr>
          <p:nvPr/>
        </p:nvSpPr>
        <p:spPr bwMode="auto">
          <a:xfrm>
            <a:off x="257175" y="5311775"/>
            <a:ext cx="30003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700">
                <a:solidFill>
                  <a:srgbClr val="000000"/>
                </a:solidFill>
                <a:latin typeface="Times New Roman" panose="02020603050405020304" pitchFamily="18" charset="0"/>
                <a:cs typeface="Arial" panose="020B0604020202020204" pitchFamily="34" charset="0"/>
              </a:rPr>
              <a:t>Clk</a:t>
            </a:r>
            <a:endParaRPr lang="en-US" altLang="en-US" sz="1800">
              <a:latin typeface="Arial" panose="020B0604020202020204" pitchFamily="34" charset="0"/>
              <a:cs typeface="Arial" panose="020B0604020202020204" pitchFamily="34" charset="0"/>
            </a:endParaRPr>
          </a:p>
        </p:txBody>
      </p:sp>
      <p:sp>
        <p:nvSpPr>
          <p:cNvPr id="44077" name="Line 428"/>
          <p:cNvSpPr>
            <a:spLocks noChangeShapeType="1"/>
          </p:cNvSpPr>
          <p:nvPr/>
        </p:nvSpPr>
        <p:spPr bwMode="auto">
          <a:xfrm>
            <a:off x="744538" y="5419725"/>
            <a:ext cx="311150" cy="1588"/>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078" name="Line 429"/>
          <p:cNvSpPr>
            <a:spLocks noChangeShapeType="1"/>
          </p:cNvSpPr>
          <p:nvPr/>
        </p:nvSpPr>
        <p:spPr bwMode="auto">
          <a:xfrm>
            <a:off x="1203325" y="5695950"/>
            <a:ext cx="296863" cy="1588"/>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079" name="Line 430"/>
          <p:cNvSpPr>
            <a:spLocks noChangeShapeType="1"/>
          </p:cNvSpPr>
          <p:nvPr/>
        </p:nvSpPr>
        <p:spPr bwMode="auto">
          <a:xfrm flipH="1">
            <a:off x="1203325" y="5141913"/>
            <a:ext cx="296863" cy="1587"/>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080" name="Line 431"/>
          <p:cNvSpPr>
            <a:spLocks noChangeShapeType="1"/>
          </p:cNvSpPr>
          <p:nvPr/>
        </p:nvSpPr>
        <p:spPr bwMode="auto">
          <a:xfrm>
            <a:off x="1203325" y="5054600"/>
            <a:ext cx="1588" cy="722313"/>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081" name="Line 432"/>
          <p:cNvSpPr>
            <a:spLocks noChangeShapeType="1"/>
          </p:cNvSpPr>
          <p:nvPr/>
        </p:nvSpPr>
        <p:spPr bwMode="auto">
          <a:xfrm>
            <a:off x="1055688" y="5237163"/>
            <a:ext cx="1587" cy="363537"/>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082" name="Rectangle 433"/>
          <p:cNvSpPr>
            <a:spLocks noChangeArrowheads="1"/>
          </p:cNvSpPr>
          <p:nvPr/>
        </p:nvSpPr>
        <p:spPr bwMode="auto">
          <a:xfrm>
            <a:off x="1268413" y="5284788"/>
            <a:ext cx="269875"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700">
                <a:solidFill>
                  <a:srgbClr val="000000"/>
                </a:solidFill>
                <a:latin typeface="Times New Roman" panose="02020603050405020304" pitchFamily="18" charset="0"/>
                <a:cs typeface="Arial" panose="020B0604020202020204" pitchFamily="34" charset="0"/>
              </a:rPr>
              <a:t>M</a:t>
            </a:r>
            <a:endParaRPr lang="en-US" altLang="en-US" sz="1800">
              <a:latin typeface="Arial" panose="020B0604020202020204" pitchFamily="34" charset="0"/>
              <a:cs typeface="Arial" panose="020B0604020202020204" pitchFamily="34" charset="0"/>
            </a:endParaRPr>
          </a:p>
        </p:txBody>
      </p:sp>
      <p:sp>
        <p:nvSpPr>
          <p:cNvPr id="44083" name="Rectangle 434"/>
          <p:cNvSpPr>
            <a:spLocks noChangeArrowheads="1"/>
          </p:cNvSpPr>
          <p:nvPr/>
        </p:nvSpPr>
        <p:spPr bwMode="auto">
          <a:xfrm>
            <a:off x="1449388" y="5386388"/>
            <a:ext cx="14128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300">
                <a:solidFill>
                  <a:srgbClr val="000000"/>
                </a:solidFill>
                <a:latin typeface="Times New Roman" panose="02020603050405020304" pitchFamily="18" charset="0"/>
                <a:cs typeface="Arial" panose="020B0604020202020204" pitchFamily="34" charset="0"/>
              </a:rPr>
              <a:t>e</a:t>
            </a:r>
            <a:endParaRPr lang="en-US" altLang="en-US" sz="1800">
              <a:latin typeface="Arial" panose="020B0604020202020204" pitchFamily="34" charset="0"/>
              <a:cs typeface="Arial" panose="020B0604020202020204" pitchFamily="34" charset="0"/>
            </a:endParaRPr>
          </a:p>
        </p:txBody>
      </p:sp>
      <p:sp>
        <p:nvSpPr>
          <p:cNvPr id="44084" name="Line 435"/>
          <p:cNvSpPr>
            <a:spLocks noChangeShapeType="1"/>
          </p:cNvSpPr>
          <p:nvPr/>
        </p:nvSpPr>
        <p:spPr bwMode="auto">
          <a:xfrm>
            <a:off x="1500188" y="2767013"/>
            <a:ext cx="1141412" cy="1587"/>
          </a:xfrm>
          <a:prstGeom prst="line">
            <a:avLst/>
          </a:prstGeom>
          <a:noFill/>
          <a:ln w="1428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085" name="Oval 436"/>
          <p:cNvSpPr>
            <a:spLocks noChangeArrowheads="1"/>
          </p:cNvSpPr>
          <p:nvPr/>
        </p:nvSpPr>
        <p:spPr bwMode="auto">
          <a:xfrm>
            <a:off x="1460500" y="2725738"/>
            <a:ext cx="80963" cy="8096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44086" name="Oval 437"/>
          <p:cNvSpPr>
            <a:spLocks noChangeArrowheads="1"/>
          </p:cNvSpPr>
          <p:nvPr/>
        </p:nvSpPr>
        <p:spPr bwMode="auto">
          <a:xfrm>
            <a:off x="2243138" y="2725738"/>
            <a:ext cx="80962" cy="8096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44087" name="Oval 438"/>
          <p:cNvSpPr>
            <a:spLocks noChangeArrowheads="1"/>
          </p:cNvSpPr>
          <p:nvPr/>
        </p:nvSpPr>
        <p:spPr bwMode="auto">
          <a:xfrm>
            <a:off x="2600325" y="2725738"/>
            <a:ext cx="80963" cy="8096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44088" name="Line 439"/>
          <p:cNvSpPr>
            <a:spLocks noChangeShapeType="1"/>
          </p:cNvSpPr>
          <p:nvPr/>
        </p:nvSpPr>
        <p:spPr bwMode="auto">
          <a:xfrm flipH="1">
            <a:off x="2128838" y="3400425"/>
            <a:ext cx="303212" cy="1588"/>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089" name="Line 440"/>
          <p:cNvSpPr>
            <a:spLocks noChangeShapeType="1"/>
          </p:cNvSpPr>
          <p:nvPr/>
        </p:nvSpPr>
        <p:spPr bwMode="auto">
          <a:xfrm flipH="1">
            <a:off x="2189163" y="3462338"/>
            <a:ext cx="188912" cy="1587"/>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090" name="Line 441"/>
          <p:cNvSpPr>
            <a:spLocks noChangeShapeType="1"/>
          </p:cNvSpPr>
          <p:nvPr/>
        </p:nvSpPr>
        <p:spPr bwMode="auto">
          <a:xfrm flipH="1">
            <a:off x="2236788" y="3529013"/>
            <a:ext cx="87312" cy="1587"/>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091" name="Line 442"/>
          <p:cNvSpPr>
            <a:spLocks noChangeShapeType="1"/>
          </p:cNvSpPr>
          <p:nvPr/>
        </p:nvSpPr>
        <p:spPr bwMode="auto">
          <a:xfrm>
            <a:off x="2284413" y="2767013"/>
            <a:ext cx="1587" cy="263525"/>
          </a:xfrm>
          <a:prstGeom prst="line">
            <a:avLst/>
          </a:prstGeom>
          <a:noFill/>
          <a:ln w="1428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092" name="Line 443"/>
          <p:cNvSpPr>
            <a:spLocks noChangeShapeType="1"/>
          </p:cNvSpPr>
          <p:nvPr/>
        </p:nvSpPr>
        <p:spPr bwMode="auto">
          <a:xfrm>
            <a:off x="2149475" y="3030538"/>
            <a:ext cx="261938" cy="1587"/>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093" name="Line 444"/>
          <p:cNvSpPr>
            <a:spLocks noChangeShapeType="1"/>
          </p:cNvSpPr>
          <p:nvPr/>
        </p:nvSpPr>
        <p:spPr bwMode="auto">
          <a:xfrm>
            <a:off x="2284413" y="3124200"/>
            <a:ext cx="1587" cy="276225"/>
          </a:xfrm>
          <a:prstGeom prst="line">
            <a:avLst/>
          </a:prstGeom>
          <a:noFill/>
          <a:ln w="1428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094" name="Line 445"/>
          <p:cNvSpPr>
            <a:spLocks noChangeShapeType="1"/>
          </p:cNvSpPr>
          <p:nvPr/>
        </p:nvSpPr>
        <p:spPr bwMode="auto">
          <a:xfrm>
            <a:off x="2149475" y="3124200"/>
            <a:ext cx="261938" cy="1588"/>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095" name="Line 446"/>
          <p:cNvSpPr>
            <a:spLocks noChangeShapeType="1"/>
          </p:cNvSpPr>
          <p:nvPr/>
        </p:nvSpPr>
        <p:spPr bwMode="auto">
          <a:xfrm>
            <a:off x="1500188" y="3900488"/>
            <a:ext cx="541337" cy="1587"/>
          </a:xfrm>
          <a:prstGeom prst="line">
            <a:avLst/>
          </a:prstGeom>
          <a:noFill/>
          <a:ln w="1428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096" name="Oval 447"/>
          <p:cNvSpPr>
            <a:spLocks noChangeArrowheads="1"/>
          </p:cNvSpPr>
          <p:nvPr/>
        </p:nvSpPr>
        <p:spPr bwMode="auto">
          <a:xfrm>
            <a:off x="1460500" y="3860800"/>
            <a:ext cx="80963" cy="809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44097" name="Line 448"/>
          <p:cNvSpPr>
            <a:spLocks noChangeShapeType="1"/>
          </p:cNvSpPr>
          <p:nvPr/>
        </p:nvSpPr>
        <p:spPr bwMode="auto">
          <a:xfrm flipH="1">
            <a:off x="1885950" y="4527550"/>
            <a:ext cx="303213" cy="1588"/>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098" name="Line 449"/>
          <p:cNvSpPr>
            <a:spLocks noChangeShapeType="1"/>
          </p:cNvSpPr>
          <p:nvPr/>
        </p:nvSpPr>
        <p:spPr bwMode="auto">
          <a:xfrm flipH="1">
            <a:off x="1946275" y="4595813"/>
            <a:ext cx="188913" cy="1587"/>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099" name="Line 450"/>
          <p:cNvSpPr>
            <a:spLocks noChangeShapeType="1"/>
          </p:cNvSpPr>
          <p:nvPr/>
        </p:nvSpPr>
        <p:spPr bwMode="auto">
          <a:xfrm flipH="1">
            <a:off x="1993900" y="4656138"/>
            <a:ext cx="87313" cy="1587"/>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100" name="Line 451"/>
          <p:cNvSpPr>
            <a:spLocks noChangeShapeType="1"/>
          </p:cNvSpPr>
          <p:nvPr/>
        </p:nvSpPr>
        <p:spPr bwMode="auto">
          <a:xfrm>
            <a:off x="2041525" y="3900488"/>
            <a:ext cx="1588" cy="257175"/>
          </a:xfrm>
          <a:prstGeom prst="line">
            <a:avLst/>
          </a:prstGeom>
          <a:noFill/>
          <a:ln w="1428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101" name="Line 452"/>
          <p:cNvSpPr>
            <a:spLocks noChangeShapeType="1"/>
          </p:cNvSpPr>
          <p:nvPr/>
        </p:nvSpPr>
        <p:spPr bwMode="auto">
          <a:xfrm>
            <a:off x="1905000" y="4157663"/>
            <a:ext cx="263525" cy="1587"/>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102" name="Line 453"/>
          <p:cNvSpPr>
            <a:spLocks noChangeShapeType="1"/>
          </p:cNvSpPr>
          <p:nvPr/>
        </p:nvSpPr>
        <p:spPr bwMode="auto">
          <a:xfrm>
            <a:off x="2041525" y="4251325"/>
            <a:ext cx="1588" cy="276225"/>
          </a:xfrm>
          <a:prstGeom prst="line">
            <a:avLst/>
          </a:prstGeom>
          <a:noFill/>
          <a:ln w="1428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103" name="Line 454"/>
          <p:cNvSpPr>
            <a:spLocks noChangeShapeType="1"/>
          </p:cNvSpPr>
          <p:nvPr/>
        </p:nvSpPr>
        <p:spPr bwMode="auto">
          <a:xfrm>
            <a:off x="1905000" y="4251325"/>
            <a:ext cx="263525" cy="1588"/>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104" name="Line 455"/>
          <p:cNvSpPr>
            <a:spLocks noChangeShapeType="1"/>
          </p:cNvSpPr>
          <p:nvPr/>
        </p:nvSpPr>
        <p:spPr bwMode="auto">
          <a:xfrm>
            <a:off x="1500188" y="4913313"/>
            <a:ext cx="541337" cy="1587"/>
          </a:xfrm>
          <a:prstGeom prst="line">
            <a:avLst/>
          </a:prstGeom>
          <a:noFill/>
          <a:ln w="1428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105" name="Oval 456"/>
          <p:cNvSpPr>
            <a:spLocks noChangeArrowheads="1"/>
          </p:cNvSpPr>
          <p:nvPr/>
        </p:nvSpPr>
        <p:spPr bwMode="auto">
          <a:xfrm>
            <a:off x="1460500" y="4872038"/>
            <a:ext cx="80963" cy="8096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44106" name="Line 457"/>
          <p:cNvSpPr>
            <a:spLocks noChangeShapeType="1"/>
          </p:cNvSpPr>
          <p:nvPr/>
        </p:nvSpPr>
        <p:spPr bwMode="auto">
          <a:xfrm flipH="1">
            <a:off x="1885950" y="5546725"/>
            <a:ext cx="303213" cy="1588"/>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107" name="Line 458"/>
          <p:cNvSpPr>
            <a:spLocks noChangeShapeType="1"/>
          </p:cNvSpPr>
          <p:nvPr/>
        </p:nvSpPr>
        <p:spPr bwMode="auto">
          <a:xfrm flipH="1">
            <a:off x="1946275" y="5608638"/>
            <a:ext cx="188913" cy="1587"/>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108" name="Line 459"/>
          <p:cNvSpPr>
            <a:spLocks noChangeShapeType="1"/>
          </p:cNvSpPr>
          <p:nvPr/>
        </p:nvSpPr>
        <p:spPr bwMode="auto">
          <a:xfrm flipH="1">
            <a:off x="1993900" y="5675313"/>
            <a:ext cx="87313" cy="1587"/>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109" name="Line 460"/>
          <p:cNvSpPr>
            <a:spLocks noChangeShapeType="1"/>
          </p:cNvSpPr>
          <p:nvPr/>
        </p:nvSpPr>
        <p:spPr bwMode="auto">
          <a:xfrm>
            <a:off x="2041525" y="4913313"/>
            <a:ext cx="1588" cy="255587"/>
          </a:xfrm>
          <a:prstGeom prst="line">
            <a:avLst/>
          </a:prstGeom>
          <a:noFill/>
          <a:ln w="1428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110" name="Line 461"/>
          <p:cNvSpPr>
            <a:spLocks noChangeShapeType="1"/>
          </p:cNvSpPr>
          <p:nvPr/>
        </p:nvSpPr>
        <p:spPr bwMode="auto">
          <a:xfrm>
            <a:off x="1905000" y="5168900"/>
            <a:ext cx="263525" cy="1588"/>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111" name="Line 462"/>
          <p:cNvSpPr>
            <a:spLocks noChangeShapeType="1"/>
          </p:cNvSpPr>
          <p:nvPr/>
        </p:nvSpPr>
        <p:spPr bwMode="auto">
          <a:xfrm>
            <a:off x="2041525" y="5264150"/>
            <a:ext cx="1588" cy="282575"/>
          </a:xfrm>
          <a:prstGeom prst="line">
            <a:avLst/>
          </a:prstGeom>
          <a:noFill/>
          <a:ln w="1428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112" name="Line 463"/>
          <p:cNvSpPr>
            <a:spLocks noChangeShapeType="1"/>
          </p:cNvSpPr>
          <p:nvPr/>
        </p:nvSpPr>
        <p:spPr bwMode="auto">
          <a:xfrm>
            <a:off x="1905000" y="5264150"/>
            <a:ext cx="263525" cy="1588"/>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113" name="Freeform 464"/>
          <p:cNvSpPr>
            <a:spLocks/>
          </p:cNvSpPr>
          <p:nvPr/>
        </p:nvSpPr>
        <p:spPr bwMode="auto">
          <a:xfrm>
            <a:off x="219075" y="3030538"/>
            <a:ext cx="776288" cy="720725"/>
          </a:xfrm>
          <a:custGeom>
            <a:avLst/>
            <a:gdLst>
              <a:gd name="T0" fmla="*/ 0 w 489"/>
              <a:gd name="T1" fmla="*/ 2147483646 h 454"/>
              <a:gd name="T2" fmla="*/ 2147483646 w 489"/>
              <a:gd name="T3" fmla="*/ 2147483646 h 454"/>
              <a:gd name="T4" fmla="*/ 2147483646 w 489"/>
              <a:gd name="T5" fmla="*/ 0 h 454"/>
              <a:gd name="T6" fmla="*/ 2147483646 w 489"/>
              <a:gd name="T7" fmla="*/ 0 h 454"/>
              <a:gd name="T8" fmla="*/ 0 60000 65536"/>
              <a:gd name="T9" fmla="*/ 0 60000 65536"/>
              <a:gd name="T10" fmla="*/ 0 60000 65536"/>
              <a:gd name="T11" fmla="*/ 0 60000 65536"/>
              <a:gd name="T12" fmla="*/ 0 w 489"/>
              <a:gd name="T13" fmla="*/ 0 h 454"/>
              <a:gd name="T14" fmla="*/ 489 w 489"/>
              <a:gd name="T15" fmla="*/ 454 h 454"/>
            </a:gdLst>
            <a:ahLst/>
            <a:cxnLst>
              <a:cxn ang="T8">
                <a:pos x="T0" y="T1"/>
              </a:cxn>
              <a:cxn ang="T9">
                <a:pos x="T2" y="T3"/>
              </a:cxn>
              <a:cxn ang="T10">
                <a:pos x="T4" y="T5"/>
              </a:cxn>
              <a:cxn ang="T11">
                <a:pos x="T6" y="T7"/>
              </a:cxn>
            </a:cxnLst>
            <a:rect l="T12" t="T13" r="T14" b="T15"/>
            <a:pathLst>
              <a:path w="489" h="454">
                <a:moveTo>
                  <a:pt x="0" y="454"/>
                </a:moveTo>
                <a:lnTo>
                  <a:pt x="174" y="454"/>
                </a:lnTo>
                <a:lnTo>
                  <a:pt x="314" y="0"/>
                </a:lnTo>
                <a:lnTo>
                  <a:pt x="489" y="0"/>
                </a:lnTo>
              </a:path>
            </a:pathLst>
          </a:cu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114" name="Line 465"/>
          <p:cNvSpPr>
            <a:spLocks noChangeShapeType="1"/>
          </p:cNvSpPr>
          <p:nvPr/>
        </p:nvSpPr>
        <p:spPr bwMode="auto">
          <a:xfrm>
            <a:off x="1500188" y="1639888"/>
            <a:ext cx="1587" cy="228600"/>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115" name="Line 466"/>
          <p:cNvSpPr>
            <a:spLocks noChangeShapeType="1"/>
          </p:cNvSpPr>
          <p:nvPr/>
        </p:nvSpPr>
        <p:spPr bwMode="auto">
          <a:xfrm>
            <a:off x="1500188" y="3670300"/>
            <a:ext cx="1587" cy="460375"/>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116" name="Line 467"/>
          <p:cNvSpPr>
            <a:spLocks noChangeShapeType="1"/>
          </p:cNvSpPr>
          <p:nvPr/>
        </p:nvSpPr>
        <p:spPr bwMode="auto">
          <a:xfrm>
            <a:off x="1500188" y="2887663"/>
            <a:ext cx="1587" cy="230187"/>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117" name="Line 468"/>
          <p:cNvSpPr>
            <a:spLocks noChangeShapeType="1"/>
          </p:cNvSpPr>
          <p:nvPr/>
        </p:nvSpPr>
        <p:spPr bwMode="auto">
          <a:xfrm>
            <a:off x="1500188" y="2651125"/>
            <a:ext cx="1587" cy="236538"/>
          </a:xfrm>
          <a:prstGeom prst="line">
            <a:avLst/>
          </a:prstGeom>
          <a:noFill/>
          <a:ln w="1428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118" name="Line 469"/>
          <p:cNvSpPr>
            <a:spLocks noChangeShapeType="1"/>
          </p:cNvSpPr>
          <p:nvPr/>
        </p:nvSpPr>
        <p:spPr bwMode="auto">
          <a:xfrm>
            <a:off x="1500188" y="2422525"/>
            <a:ext cx="1587" cy="228600"/>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119" name="Line 470"/>
          <p:cNvSpPr>
            <a:spLocks noChangeShapeType="1"/>
          </p:cNvSpPr>
          <p:nvPr/>
        </p:nvSpPr>
        <p:spPr bwMode="auto">
          <a:xfrm>
            <a:off x="1500188" y="4683125"/>
            <a:ext cx="1587" cy="458788"/>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120" name="Line 471"/>
          <p:cNvSpPr>
            <a:spLocks noChangeShapeType="1"/>
          </p:cNvSpPr>
          <p:nvPr/>
        </p:nvSpPr>
        <p:spPr bwMode="auto">
          <a:xfrm>
            <a:off x="1500188" y="5695950"/>
            <a:ext cx="1587" cy="230188"/>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121" name="Oval 472"/>
          <p:cNvSpPr>
            <a:spLocks noChangeArrowheads="1"/>
          </p:cNvSpPr>
          <p:nvPr/>
        </p:nvSpPr>
        <p:spPr bwMode="auto">
          <a:xfrm>
            <a:off x="974725" y="2105025"/>
            <a:ext cx="80963" cy="80963"/>
          </a:xfrm>
          <a:prstGeom prst="ellipse">
            <a:avLst/>
          </a:prstGeom>
          <a:solidFill>
            <a:srgbClr val="FFFFFF"/>
          </a:solidFill>
          <a:ln w="20638">
            <a:solidFill>
              <a:srgbClr val="000000"/>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4412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FBBB3B8-B914-47E3-936B-FC2872E6D2AD}" type="slidenum">
              <a:rPr lang="en-US" altLang="en-US" smtClean="0">
                <a:latin typeface="Garamond" panose="02020404030301010803" pitchFamily="18" charset="0"/>
              </a:rPr>
              <a:pPr/>
              <a:t>16</a:t>
            </a:fld>
            <a:endParaRPr lang="en-US" altLang="en-US">
              <a:latin typeface="Garamond" panose="02020404030301010803" pitchFamily="18" charset="0"/>
            </a:endParaRPr>
          </a:p>
        </p:txBody>
      </p:sp>
      <p:sp>
        <p:nvSpPr>
          <p:cNvPr id="2" name="Rectangle 1"/>
          <p:cNvSpPr/>
          <p:nvPr/>
        </p:nvSpPr>
        <p:spPr>
          <a:xfrm>
            <a:off x="3048000" y="1303338"/>
            <a:ext cx="914400" cy="3238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3070906" y="4251325"/>
            <a:ext cx="914400" cy="3238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277814"/>
            <a:ext cx="8229600" cy="865188"/>
          </a:xfrm>
        </p:spPr>
        <p:txBody>
          <a:bodyPr/>
          <a:lstStyle/>
          <a:p>
            <a:r>
              <a:rPr lang="en-US" altLang="en-US" dirty="0"/>
              <a:t>Solution to Charge Redistribution</a:t>
            </a:r>
          </a:p>
        </p:txBody>
      </p:sp>
      <p:grpSp>
        <p:nvGrpSpPr>
          <p:cNvPr id="2" name="Group 1"/>
          <p:cNvGrpSpPr/>
          <p:nvPr/>
        </p:nvGrpSpPr>
        <p:grpSpPr>
          <a:xfrm>
            <a:off x="2725738" y="1376895"/>
            <a:ext cx="4114800" cy="3581400"/>
            <a:chOff x="2971800" y="1828800"/>
            <a:chExt cx="2990850" cy="2819400"/>
          </a:xfrm>
        </p:grpSpPr>
        <p:grpSp>
          <p:nvGrpSpPr>
            <p:cNvPr id="46083" name="Group 3"/>
            <p:cNvGrpSpPr>
              <a:grpSpLocks/>
            </p:cNvGrpSpPr>
            <p:nvPr/>
          </p:nvGrpSpPr>
          <p:grpSpPr bwMode="auto">
            <a:xfrm>
              <a:off x="3581400" y="1828800"/>
              <a:ext cx="533400" cy="762000"/>
              <a:chOff x="2064" y="2208"/>
              <a:chExt cx="336" cy="480"/>
            </a:xfrm>
          </p:grpSpPr>
          <p:sp>
            <p:nvSpPr>
              <p:cNvPr id="46143" name="Line 4"/>
              <p:cNvSpPr>
                <a:spLocks noChangeShapeType="1"/>
              </p:cNvSpPr>
              <p:nvPr/>
            </p:nvSpPr>
            <p:spPr bwMode="auto">
              <a:xfrm>
                <a:off x="2256" y="235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44" name="Line 5"/>
              <p:cNvSpPr>
                <a:spLocks noChangeShapeType="1"/>
              </p:cNvSpPr>
              <p:nvPr/>
            </p:nvSpPr>
            <p:spPr bwMode="auto">
              <a:xfrm>
                <a:off x="2256"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45" name="Line 6"/>
              <p:cNvSpPr>
                <a:spLocks noChangeShapeType="1"/>
              </p:cNvSpPr>
              <p:nvPr/>
            </p:nvSpPr>
            <p:spPr bwMode="auto">
              <a:xfrm>
                <a:off x="2256" y="2544"/>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46" name="Line 7"/>
              <p:cNvSpPr>
                <a:spLocks noChangeShapeType="1"/>
              </p:cNvSpPr>
              <p:nvPr/>
            </p:nvSpPr>
            <p:spPr bwMode="auto">
              <a:xfrm>
                <a:off x="2208"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47" name="Line 8"/>
              <p:cNvSpPr>
                <a:spLocks noChangeShapeType="1"/>
              </p:cNvSpPr>
              <p:nvPr/>
            </p:nvSpPr>
            <p:spPr bwMode="auto">
              <a:xfrm>
                <a:off x="2400" y="25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48" name="Line 9"/>
              <p:cNvSpPr>
                <a:spLocks noChangeShapeType="1"/>
              </p:cNvSpPr>
              <p:nvPr/>
            </p:nvSpPr>
            <p:spPr bwMode="auto">
              <a:xfrm>
                <a:off x="2064" y="244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49" name="Line 10"/>
              <p:cNvSpPr>
                <a:spLocks noChangeShapeType="1"/>
              </p:cNvSpPr>
              <p:nvPr/>
            </p:nvSpPr>
            <p:spPr bwMode="auto">
              <a:xfrm>
                <a:off x="2400"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50" name="Oval 11"/>
              <p:cNvSpPr>
                <a:spLocks noChangeArrowheads="1"/>
              </p:cNvSpPr>
              <p:nvPr/>
            </p:nvSpPr>
            <p:spPr bwMode="auto">
              <a:xfrm>
                <a:off x="2160" y="2448"/>
                <a:ext cx="48" cy="4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grpSp>
        <p:grpSp>
          <p:nvGrpSpPr>
            <p:cNvPr id="46084" name="Group 12"/>
            <p:cNvGrpSpPr>
              <a:grpSpLocks/>
            </p:cNvGrpSpPr>
            <p:nvPr/>
          </p:nvGrpSpPr>
          <p:grpSpPr bwMode="auto">
            <a:xfrm>
              <a:off x="3581400" y="2514600"/>
              <a:ext cx="533400" cy="762000"/>
              <a:chOff x="2784" y="3264"/>
              <a:chExt cx="336" cy="480"/>
            </a:xfrm>
          </p:grpSpPr>
          <p:grpSp>
            <p:nvGrpSpPr>
              <p:cNvPr id="46135" name="Group 13"/>
              <p:cNvGrpSpPr>
                <a:grpSpLocks/>
              </p:cNvGrpSpPr>
              <p:nvPr/>
            </p:nvGrpSpPr>
            <p:grpSpPr bwMode="auto">
              <a:xfrm>
                <a:off x="2784" y="3408"/>
                <a:ext cx="336" cy="336"/>
                <a:chOff x="1008" y="2016"/>
                <a:chExt cx="336" cy="336"/>
              </a:xfrm>
            </p:grpSpPr>
            <p:sp>
              <p:nvSpPr>
                <p:cNvPr id="46137" name="Line 14"/>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38" name="Line 15"/>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39" name="Line 16"/>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40" name="Line 17"/>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41" name="Line 18"/>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42" name="Line 19"/>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6136" name="Line 20"/>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6085" name="Group 21"/>
            <p:cNvGrpSpPr>
              <a:grpSpLocks/>
            </p:cNvGrpSpPr>
            <p:nvPr/>
          </p:nvGrpSpPr>
          <p:grpSpPr bwMode="auto">
            <a:xfrm>
              <a:off x="3581400" y="3124200"/>
              <a:ext cx="533400" cy="762000"/>
              <a:chOff x="2784" y="3264"/>
              <a:chExt cx="336" cy="480"/>
            </a:xfrm>
          </p:grpSpPr>
          <p:grpSp>
            <p:nvGrpSpPr>
              <p:cNvPr id="46127" name="Group 22"/>
              <p:cNvGrpSpPr>
                <a:grpSpLocks/>
              </p:cNvGrpSpPr>
              <p:nvPr/>
            </p:nvGrpSpPr>
            <p:grpSpPr bwMode="auto">
              <a:xfrm>
                <a:off x="2784" y="3408"/>
                <a:ext cx="336" cy="336"/>
                <a:chOff x="1008" y="2016"/>
                <a:chExt cx="336" cy="336"/>
              </a:xfrm>
            </p:grpSpPr>
            <p:sp>
              <p:nvSpPr>
                <p:cNvPr id="46129" name="Line 23"/>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30" name="Line 24"/>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31" name="Line 25"/>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32" name="Line 26"/>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33" name="Line 27"/>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34" name="Line 28"/>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6128" name="Line 29"/>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6086" name="Group 30"/>
            <p:cNvGrpSpPr>
              <a:grpSpLocks/>
            </p:cNvGrpSpPr>
            <p:nvPr/>
          </p:nvGrpSpPr>
          <p:grpSpPr bwMode="auto">
            <a:xfrm>
              <a:off x="3581400" y="3733800"/>
              <a:ext cx="533400" cy="762000"/>
              <a:chOff x="2784" y="3264"/>
              <a:chExt cx="336" cy="480"/>
            </a:xfrm>
          </p:grpSpPr>
          <p:grpSp>
            <p:nvGrpSpPr>
              <p:cNvPr id="46119" name="Group 31"/>
              <p:cNvGrpSpPr>
                <a:grpSpLocks/>
              </p:cNvGrpSpPr>
              <p:nvPr/>
            </p:nvGrpSpPr>
            <p:grpSpPr bwMode="auto">
              <a:xfrm>
                <a:off x="2784" y="3408"/>
                <a:ext cx="336" cy="336"/>
                <a:chOff x="1008" y="2016"/>
                <a:chExt cx="336" cy="336"/>
              </a:xfrm>
            </p:grpSpPr>
            <p:sp>
              <p:nvSpPr>
                <p:cNvPr id="46121" name="Line 32"/>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22" name="Line 33"/>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23" name="Line 34"/>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24" name="Line 35"/>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25" name="Line 36"/>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26" name="Line 37"/>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6120" name="Line 38"/>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6087" name="Group 39"/>
            <p:cNvGrpSpPr>
              <a:grpSpLocks/>
            </p:cNvGrpSpPr>
            <p:nvPr/>
          </p:nvGrpSpPr>
          <p:grpSpPr bwMode="auto">
            <a:xfrm flipH="1">
              <a:off x="4572000" y="1828800"/>
              <a:ext cx="533400" cy="762000"/>
              <a:chOff x="2064" y="2208"/>
              <a:chExt cx="336" cy="480"/>
            </a:xfrm>
          </p:grpSpPr>
          <p:sp>
            <p:nvSpPr>
              <p:cNvPr id="46111" name="Line 40"/>
              <p:cNvSpPr>
                <a:spLocks noChangeShapeType="1"/>
              </p:cNvSpPr>
              <p:nvPr/>
            </p:nvSpPr>
            <p:spPr bwMode="auto">
              <a:xfrm>
                <a:off x="2256" y="235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2" name="Line 41"/>
              <p:cNvSpPr>
                <a:spLocks noChangeShapeType="1"/>
              </p:cNvSpPr>
              <p:nvPr/>
            </p:nvSpPr>
            <p:spPr bwMode="auto">
              <a:xfrm>
                <a:off x="2256"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3" name="Line 42"/>
              <p:cNvSpPr>
                <a:spLocks noChangeShapeType="1"/>
              </p:cNvSpPr>
              <p:nvPr/>
            </p:nvSpPr>
            <p:spPr bwMode="auto">
              <a:xfrm>
                <a:off x="2256" y="2544"/>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4" name="Line 43"/>
              <p:cNvSpPr>
                <a:spLocks noChangeShapeType="1"/>
              </p:cNvSpPr>
              <p:nvPr/>
            </p:nvSpPr>
            <p:spPr bwMode="auto">
              <a:xfrm>
                <a:off x="2208"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5" name="Line 44"/>
              <p:cNvSpPr>
                <a:spLocks noChangeShapeType="1"/>
              </p:cNvSpPr>
              <p:nvPr/>
            </p:nvSpPr>
            <p:spPr bwMode="auto">
              <a:xfrm>
                <a:off x="2400" y="25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6" name="Line 45"/>
              <p:cNvSpPr>
                <a:spLocks noChangeShapeType="1"/>
              </p:cNvSpPr>
              <p:nvPr/>
            </p:nvSpPr>
            <p:spPr bwMode="auto">
              <a:xfrm>
                <a:off x="2064" y="244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7" name="Line 46"/>
              <p:cNvSpPr>
                <a:spLocks noChangeShapeType="1"/>
              </p:cNvSpPr>
              <p:nvPr/>
            </p:nvSpPr>
            <p:spPr bwMode="auto">
              <a:xfrm>
                <a:off x="2400"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8" name="Oval 47"/>
              <p:cNvSpPr>
                <a:spLocks noChangeArrowheads="1"/>
              </p:cNvSpPr>
              <p:nvPr/>
            </p:nvSpPr>
            <p:spPr bwMode="auto">
              <a:xfrm>
                <a:off x="2160" y="2448"/>
                <a:ext cx="48" cy="4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grpSp>
        <p:sp>
          <p:nvSpPr>
            <p:cNvPr id="46088" name="Line 48"/>
            <p:cNvSpPr>
              <a:spLocks noChangeShapeType="1"/>
            </p:cNvSpPr>
            <p:nvPr/>
          </p:nvSpPr>
          <p:spPr bwMode="auto">
            <a:xfrm>
              <a:off x="4038600" y="1828800"/>
              <a:ext cx="609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89" name="Line 49"/>
            <p:cNvSpPr>
              <a:spLocks noChangeShapeType="1"/>
            </p:cNvSpPr>
            <p:nvPr/>
          </p:nvSpPr>
          <p:spPr bwMode="auto">
            <a:xfrm>
              <a:off x="4114800" y="2590800"/>
              <a:ext cx="228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0" name="Line 50"/>
            <p:cNvSpPr>
              <a:spLocks noChangeShapeType="1"/>
            </p:cNvSpPr>
            <p:nvPr/>
          </p:nvSpPr>
          <p:spPr bwMode="auto">
            <a:xfrm>
              <a:off x="5029200" y="22098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6091" name="Group 51"/>
            <p:cNvGrpSpPr>
              <a:grpSpLocks/>
            </p:cNvGrpSpPr>
            <p:nvPr/>
          </p:nvGrpSpPr>
          <p:grpSpPr bwMode="auto">
            <a:xfrm>
              <a:off x="3962400" y="4343400"/>
              <a:ext cx="304800" cy="304800"/>
              <a:chOff x="2400" y="3744"/>
              <a:chExt cx="192" cy="192"/>
            </a:xfrm>
          </p:grpSpPr>
          <p:grpSp>
            <p:nvGrpSpPr>
              <p:cNvPr id="46107" name="Group 52"/>
              <p:cNvGrpSpPr>
                <a:grpSpLocks/>
              </p:cNvGrpSpPr>
              <p:nvPr/>
            </p:nvGrpSpPr>
            <p:grpSpPr bwMode="auto">
              <a:xfrm>
                <a:off x="2400" y="3888"/>
                <a:ext cx="192" cy="48"/>
                <a:chOff x="2592" y="3504"/>
                <a:chExt cx="192" cy="48"/>
              </a:xfrm>
            </p:grpSpPr>
            <p:sp>
              <p:nvSpPr>
                <p:cNvPr id="46109" name="Line 53"/>
                <p:cNvSpPr>
                  <a:spLocks noChangeShapeType="1"/>
                </p:cNvSpPr>
                <p:nvPr/>
              </p:nvSpPr>
              <p:spPr bwMode="auto">
                <a:xfrm>
                  <a:off x="2592" y="350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0" name="Line 54"/>
                <p:cNvSpPr>
                  <a:spLocks noChangeShapeType="1"/>
                </p:cNvSpPr>
                <p:nvPr/>
              </p:nvSpPr>
              <p:spPr bwMode="auto">
                <a:xfrm>
                  <a:off x="2640" y="355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6108" name="Line 55"/>
              <p:cNvSpPr>
                <a:spLocks noChangeShapeType="1"/>
              </p:cNvSpPr>
              <p:nvPr/>
            </p:nvSpPr>
            <p:spPr bwMode="auto">
              <a:xfrm>
                <a:off x="2496" y="37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6092" name="Text Box 56"/>
            <p:cNvSpPr txBox="1">
              <a:spLocks noChangeArrowheads="1"/>
            </p:cNvSpPr>
            <p:nvPr/>
          </p:nvSpPr>
          <p:spPr bwMode="auto">
            <a:xfrm>
              <a:off x="2971800" y="3962400"/>
              <a:ext cx="552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Clk</a:t>
              </a:r>
              <a:endParaRPr lang="en-US" altLang="en-US" sz="2000" baseline="-25000">
                <a:latin typeface="Arial" panose="020B0604020202020204" pitchFamily="34" charset="0"/>
                <a:cs typeface="Arial" panose="020B0604020202020204" pitchFamily="34" charset="0"/>
              </a:endParaRPr>
            </a:p>
          </p:txBody>
        </p:sp>
        <p:sp>
          <p:nvSpPr>
            <p:cNvPr id="46093" name="Text Box 57"/>
            <p:cNvSpPr txBox="1">
              <a:spLocks noChangeArrowheads="1"/>
            </p:cNvSpPr>
            <p:nvPr/>
          </p:nvSpPr>
          <p:spPr bwMode="auto">
            <a:xfrm>
              <a:off x="2971800" y="1981200"/>
              <a:ext cx="552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Clk</a:t>
              </a:r>
              <a:endParaRPr lang="en-US" altLang="en-US" sz="2000" baseline="-25000">
                <a:latin typeface="Arial" panose="020B0604020202020204" pitchFamily="34" charset="0"/>
                <a:cs typeface="Arial" panose="020B0604020202020204" pitchFamily="34" charset="0"/>
              </a:endParaRPr>
            </a:p>
          </p:txBody>
        </p:sp>
        <p:sp>
          <p:nvSpPr>
            <p:cNvPr id="46094" name="Text Box 58"/>
            <p:cNvSpPr txBox="1">
              <a:spLocks noChangeArrowheads="1"/>
            </p:cNvSpPr>
            <p:nvPr/>
          </p:nvSpPr>
          <p:spPr bwMode="auto">
            <a:xfrm>
              <a:off x="3854971" y="3962400"/>
              <a:ext cx="4587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dirty="0">
                  <a:latin typeface="Arial" panose="020B0604020202020204" pitchFamily="34" charset="0"/>
                  <a:cs typeface="Arial" panose="020B0604020202020204" pitchFamily="34" charset="0"/>
                </a:rPr>
                <a:t>M</a:t>
              </a:r>
              <a:r>
                <a:rPr lang="en-US" altLang="en-US" sz="1800" baseline="-25000" dirty="0">
                  <a:latin typeface="Arial" panose="020B0604020202020204" pitchFamily="34" charset="0"/>
                  <a:cs typeface="Arial" panose="020B0604020202020204" pitchFamily="34" charset="0"/>
                </a:rPr>
                <a:t>e</a:t>
              </a:r>
            </a:p>
          </p:txBody>
        </p:sp>
        <p:sp>
          <p:nvSpPr>
            <p:cNvPr id="46095" name="Text Box 59"/>
            <p:cNvSpPr txBox="1">
              <a:spLocks noChangeArrowheads="1"/>
            </p:cNvSpPr>
            <p:nvPr/>
          </p:nvSpPr>
          <p:spPr bwMode="auto">
            <a:xfrm>
              <a:off x="3854971" y="2057400"/>
              <a:ext cx="4587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dirty="0" err="1">
                  <a:latin typeface="Arial" panose="020B0604020202020204" pitchFamily="34" charset="0"/>
                  <a:cs typeface="Arial" panose="020B0604020202020204" pitchFamily="34" charset="0"/>
                </a:rPr>
                <a:t>M</a:t>
              </a:r>
              <a:r>
                <a:rPr lang="en-US" altLang="en-US" sz="1800" baseline="-25000" dirty="0" err="1">
                  <a:latin typeface="Arial" panose="020B0604020202020204" pitchFamily="34" charset="0"/>
                  <a:cs typeface="Arial" panose="020B0604020202020204" pitchFamily="34" charset="0"/>
                </a:rPr>
                <a:t>p</a:t>
              </a:r>
              <a:endParaRPr lang="en-US" altLang="en-US" sz="1800" baseline="-25000" dirty="0">
                <a:latin typeface="Arial" panose="020B0604020202020204" pitchFamily="34" charset="0"/>
                <a:cs typeface="Arial" panose="020B0604020202020204" pitchFamily="34" charset="0"/>
              </a:endParaRPr>
            </a:p>
          </p:txBody>
        </p:sp>
        <p:sp>
          <p:nvSpPr>
            <p:cNvPr id="46096" name="Text Box 60"/>
            <p:cNvSpPr txBox="1">
              <a:spLocks noChangeArrowheads="1"/>
            </p:cNvSpPr>
            <p:nvPr/>
          </p:nvSpPr>
          <p:spPr bwMode="auto">
            <a:xfrm>
              <a:off x="3200400" y="26670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A</a:t>
              </a:r>
              <a:endParaRPr lang="en-US" altLang="en-US" sz="2000" baseline="-25000">
                <a:latin typeface="Arial" panose="020B0604020202020204" pitchFamily="34" charset="0"/>
                <a:cs typeface="Arial" panose="020B0604020202020204" pitchFamily="34" charset="0"/>
              </a:endParaRPr>
            </a:p>
          </p:txBody>
        </p:sp>
        <p:sp>
          <p:nvSpPr>
            <p:cNvPr id="46097" name="Text Box 61"/>
            <p:cNvSpPr txBox="1">
              <a:spLocks noChangeArrowheads="1"/>
            </p:cNvSpPr>
            <p:nvPr/>
          </p:nvSpPr>
          <p:spPr bwMode="auto">
            <a:xfrm>
              <a:off x="3200400" y="32766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B</a:t>
              </a:r>
              <a:endParaRPr lang="en-US" altLang="en-US" sz="2000" baseline="-25000">
                <a:latin typeface="Arial" panose="020B0604020202020204" pitchFamily="34" charset="0"/>
                <a:cs typeface="Arial" panose="020B0604020202020204" pitchFamily="34" charset="0"/>
              </a:endParaRPr>
            </a:p>
          </p:txBody>
        </p:sp>
        <p:sp>
          <p:nvSpPr>
            <p:cNvPr id="46098" name="Text Box 62"/>
            <p:cNvSpPr txBox="1">
              <a:spLocks noChangeArrowheads="1"/>
            </p:cNvSpPr>
            <p:nvPr/>
          </p:nvSpPr>
          <p:spPr bwMode="auto">
            <a:xfrm>
              <a:off x="5181600" y="2362200"/>
              <a:ext cx="592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Out</a:t>
              </a:r>
              <a:endParaRPr lang="en-US" altLang="en-US" sz="2000" baseline="-25000">
                <a:latin typeface="Arial" panose="020B0604020202020204" pitchFamily="34" charset="0"/>
                <a:cs typeface="Arial" panose="020B0604020202020204" pitchFamily="34" charset="0"/>
              </a:endParaRPr>
            </a:p>
          </p:txBody>
        </p:sp>
        <p:sp>
          <p:nvSpPr>
            <p:cNvPr id="46099" name="Text Box 63"/>
            <p:cNvSpPr txBox="1">
              <a:spLocks noChangeArrowheads="1"/>
            </p:cNvSpPr>
            <p:nvPr/>
          </p:nvSpPr>
          <p:spPr bwMode="auto">
            <a:xfrm>
              <a:off x="4388019" y="2004593"/>
              <a:ext cx="5349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dirty="0" err="1">
                  <a:latin typeface="Arial" panose="020B0604020202020204" pitchFamily="34" charset="0"/>
                  <a:cs typeface="Arial" panose="020B0604020202020204" pitchFamily="34" charset="0"/>
                </a:rPr>
                <a:t>M</a:t>
              </a:r>
              <a:r>
                <a:rPr lang="en-US" altLang="en-US" sz="1800" baseline="-25000" dirty="0" err="1">
                  <a:latin typeface="Arial" panose="020B0604020202020204" pitchFamily="34" charset="0"/>
                  <a:cs typeface="Arial" panose="020B0604020202020204" pitchFamily="34" charset="0"/>
                </a:rPr>
                <a:t>kp</a:t>
              </a:r>
              <a:endParaRPr lang="en-US" altLang="en-US" sz="1800" baseline="-25000" dirty="0">
                <a:latin typeface="Arial" panose="020B0604020202020204" pitchFamily="34" charset="0"/>
                <a:cs typeface="Arial" panose="020B0604020202020204" pitchFamily="34" charset="0"/>
              </a:endParaRPr>
            </a:p>
          </p:txBody>
        </p:sp>
        <p:sp>
          <p:nvSpPr>
            <p:cNvPr id="46100" name="Line 64"/>
            <p:cNvSpPr>
              <a:spLocks noChangeShapeType="1"/>
            </p:cNvSpPr>
            <p:nvPr/>
          </p:nvSpPr>
          <p:spPr bwMode="auto">
            <a:xfrm>
              <a:off x="4572000" y="25146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1" name="Line 65"/>
            <p:cNvSpPr>
              <a:spLocks noChangeShapeType="1"/>
            </p:cNvSpPr>
            <p:nvPr/>
          </p:nvSpPr>
          <p:spPr bwMode="auto">
            <a:xfrm>
              <a:off x="4114800" y="3200400"/>
              <a:ext cx="457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2" name="Line 66"/>
            <p:cNvSpPr>
              <a:spLocks noChangeShapeType="1"/>
            </p:cNvSpPr>
            <p:nvPr/>
          </p:nvSpPr>
          <p:spPr bwMode="auto">
            <a:xfrm>
              <a:off x="4800600" y="2590800"/>
              <a:ext cx="457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3" name="Line 67"/>
            <p:cNvSpPr>
              <a:spLocks noChangeShapeType="1"/>
            </p:cNvSpPr>
            <p:nvPr/>
          </p:nvSpPr>
          <p:spPr bwMode="auto">
            <a:xfrm>
              <a:off x="4343400" y="2590800"/>
              <a:ext cx="457200"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6104" name="Text Box 68"/>
            <p:cNvSpPr txBox="1">
              <a:spLocks noChangeArrowheads="1"/>
            </p:cNvSpPr>
            <p:nvPr/>
          </p:nvSpPr>
          <p:spPr bwMode="auto">
            <a:xfrm>
              <a:off x="5410200" y="1981200"/>
              <a:ext cx="552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Clk</a:t>
              </a:r>
              <a:endParaRPr lang="en-US" altLang="en-US" sz="2000" baseline="-25000">
                <a:latin typeface="Arial" panose="020B0604020202020204" pitchFamily="34" charset="0"/>
                <a:cs typeface="Arial" panose="020B0604020202020204" pitchFamily="34" charset="0"/>
              </a:endParaRPr>
            </a:p>
          </p:txBody>
        </p:sp>
      </p:grpSp>
      <p:sp>
        <p:nvSpPr>
          <p:cNvPr id="46105" name="Rectangle 69"/>
          <p:cNvSpPr>
            <a:spLocks noChangeArrowheads="1"/>
          </p:cNvSpPr>
          <p:nvPr/>
        </p:nvSpPr>
        <p:spPr bwMode="auto">
          <a:xfrm>
            <a:off x="903288" y="4953000"/>
            <a:ext cx="77597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400">
                <a:latin typeface="Arial" panose="020B0604020202020204" pitchFamily="34" charset="0"/>
                <a:cs typeface="Arial" panose="020B0604020202020204" pitchFamily="34" charset="0"/>
                <a:sym typeface="Symbol" panose="05050102010706020507" pitchFamily="18" charset="2"/>
              </a:rPr>
              <a:t>Precharge internal nodes using a clock-driven transistor (at the cost of increased area and power)</a:t>
            </a:r>
          </a:p>
        </p:txBody>
      </p:sp>
      <p:sp>
        <p:nvSpPr>
          <p:cNvPr id="4610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09BE7ED-4CD5-4D08-8AF4-20F93E667A91}" type="slidenum">
              <a:rPr lang="en-US" altLang="en-US" smtClean="0">
                <a:latin typeface="Garamond" panose="02020404030301010803" pitchFamily="18" charset="0"/>
              </a:rPr>
              <a:pPr/>
              <a:t>17</a:t>
            </a:fld>
            <a:endParaRPr lang="en-US" altLang="en-US">
              <a:latin typeface="Garamond" panose="02020404030301010803" pitchFamily="18"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89891" y="675229"/>
            <a:ext cx="3390900" cy="3419475"/>
          </a:xfrm>
          <a:prstGeom prst="rect">
            <a:avLst/>
          </a:prstGeom>
        </p:spPr>
      </p:pic>
      <p:sp>
        <p:nvSpPr>
          <p:cNvPr id="48130" name="Rectangle 2"/>
          <p:cNvSpPr>
            <a:spLocks noGrp="1" noChangeArrowheads="1"/>
          </p:cNvSpPr>
          <p:nvPr>
            <p:ph type="title"/>
          </p:nvPr>
        </p:nvSpPr>
        <p:spPr>
          <a:xfrm>
            <a:off x="685800" y="152400"/>
            <a:ext cx="7772400" cy="685800"/>
          </a:xfrm>
        </p:spPr>
        <p:txBody>
          <a:bodyPr/>
          <a:lstStyle/>
          <a:p>
            <a:r>
              <a:rPr lang="en-US" altLang="en-US" sz="3200"/>
              <a:t>Solution to Charge Redistribution</a:t>
            </a:r>
          </a:p>
        </p:txBody>
      </p:sp>
      <p:sp>
        <p:nvSpPr>
          <p:cNvPr id="48131" name="Rectangle 3"/>
          <p:cNvSpPr>
            <a:spLocks noGrp="1" noChangeArrowheads="1"/>
          </p:cNvSpPr>
          <p:nvPr>
            <p:ph type="body" sz="half" idx="2"/>
          </p:nvPr>
        </p:nvSpPr>
        <p:spPr>
          <a:xfrm>
            <a:off x="4724400" y="914400"/>
            <a:ext cx="4267200" cy="2800350"/>
          </a:xfrm>
        </p:spPr>
        <p:txBody>
          <a:bodyPr/>
          <a:lstStyle/>
          <a:p>
            <a:pPr lvl="1"/>
            <a:r>
              <a:rPr lang="en-US" altLang="en-US" sz="1800" dirty="0"/>
              <a:t>During </a:t>
            </a:r>
            <a:r>
              <a:rPr lang="en-US" altLang="en-US" sz="1800" dirty="0" err="1"/>
              <a:t>precharge</a:t>
            </a:r>
            <a:r>
              <a:rPr lang="en-US" altLang="en-US" sz="1800" dirty="0"/>
              <a:t> C1 is charged high to </a:t>
            </a:r>
            <a:r>
              <a:rPr lang="en-US" altLang="en-US" sz="1800" dirty="0" err="1"/>
              <a:t>Vdd</a:t>
            </a:r>
            <a:r>
              <a:rPr lang="en-US" altLang="en-US" sz="1800" dirty="0"/>
              <a:t>, but C2-C7 do not get charged and may be sitting at ground potential.</a:t>
            </a:r>
          </a:p>
          <a:p>
            <a:pPr lvl="1"/>
            <a:r>
              <a:rPr lang="en-US" altLang="en-US" sz="1800" dirty="0"/>
              <a:t>When the clock goes high for the evaluate phase: </a:t>
            </a:r>
            <a:r>
              <a:rPr lang="en-US" altLang="en-US" sz="1600" dirty="0"/>
              <a:t>VC1 may reduce to </a:t>
            </a:r>
            <a:r>
              <a:rPr lang="en-US" altLang="en-US" sz="1600" dirty="0" err="1"/>
              <a:t>Vdd</a:t>
            </a:r>
            <a:r>
              <a:rPr lang="en-US" altLang="en-US" sz="1600" dirty="0"/>
              <a:t>(C1/(C1 + C2 + C3 + C4 + C5 + C6 + C7)) in the worst case</a:t>
            </a:r>
          </a:p>
        </p:txBody>
      </p:sp>
      <p:pic>
        <p:nvPicPr>
          <p:cNvPr id="48133"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4019550"/>
            <a:ext cx="3752850"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75B782A-1518-4FB4-A87E-1E83279D2F5E}" type="slidenum">
              <a:rPr lang="en-US" altLang="en-US" smtClean="0">
                <a:latin typeface="Garamond" panose="02020404030301010803" pitchFamily="18" charset="0"/>
              </a:rPr>
              <a:pPr/>
              <a:t>18</a:t>
            </a:fld>
            <a:endParaRPr lang="en-US" altLang="en-US">
              <a:latin typeface="Garamond" panose="02020404030301010803" pitchFamily="18" charset="0"/>
            </a:endParaRPr>
          </a:p>
        </p:txBody>
      </p:sp>
      <p:sp>
        <p:nvSpPr>
          <p:cNvPr id="2" name="Curved Right Arrow 1"/>
          <p:cNvSpPr/>
          <p:nvPr/>
        </p:nvSpPr>
        <p:spPr>
          <a:xfrm>
            <a:off x="381000" y="1600200"/>
            <a:ext cx="1219200" cy="4876800"/>
          </a:xfrm>
          <a:prstGeom prst="curvedRightArrow">
            <a:avLst>
              <a:gd name="adj1" fmla="val 8586"/>
              <a:gd name="adj2" fmla="val 50000"/>
              <a:gd name="adj3" fmla="val 25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rved Right Arrow 7"/>
          <p:cNvSpPr/>
          <p:nvPr/>
        </p:nvSpPr>
        <p:spPr>
          <a:xfrm rot="21003107" flipH="1">
            <a:off x="2239503" y="1209394"/>
            <a:ext cx="1036744" cy="3080572"/>
          </a:xfrm>
          <a:prstGeom prst="curvedRightArrow">
            <a:avLst>
              <a:gd name="adj1" fmla="val 8586"/>
              <a:gd name="adj2" fmla="val 24412"/>
              <a:gd name="adj3" fmla="val 25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rved Right Arrow 8"/>
          <p:cNvSpPr/>
          <p:nvPr/>
        </p:nvSpPr>
        <p:spPr>
          <a:xfrm rot="19814106" flipH="1">
            <a:off x="2666941" y="875409"/>
            <a:ext cx="1036744" cy="3337115"/>
          </a:xfrm>
          <a:prstGeom prst="curvedRightArrow">
            <a:avLst>
              <a:gd name="adj1" fmla="val 8586"/>
              <a:gd name="adj2" fmla="val 24412"/>
              <a:gd name="adj3" fmla="val 25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rved Right Arrow 9"/>
          <p:cNvSpPr/>
          <p:nvPr/>
        </p:nvSpPr>
        <p:spPr>
          <a:xfrm rot="19287606" flipH="1">
            <a:off x="3038153" y="561712"/>
            <a:ext cx="1036744" cy="3838191"/>
          </a:xfrm>
          <a:prstGeom prst="curvedRightArrow">
            <a:avLst>
              <a:gd name="adj1" fmla="val 8586"/>
              <a:gd name="adj2" fmla="val 24412"/>
              <a:gd name="adj3" fmla="val 25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3"/>
          <p:cNvSpPr txBox="1">
            <a:spLocks noChangeArrowheads="1"/>
          </p:cNvSpPr>
          <p:nvPr/>
        </p:nvSpPr>
        <p:spPr bwMode="auto">
          <a:xfrm>
            <a:off x="4754928" y="3733800"/>
            <a:ext cx="4267200" cy="2394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lvl="1"/>
            <a:r>
              <a:rPr lang="en-US" altLang="en-US" sz="1800" kern="0" dirty="0"/>
              <a:t>The solution is to put the discharge transistor N1 at the bottom of the logic tree and </a:t>
            </a:r>
            <a:r>
              <a:rPr lang="en-US" altLang="en-US" sz="1800" kern="0" dirty="0" err="1"/>
              <a:t>reapeat</a:t>
            </a:r>
            <a:r>
              <a:rPr lang="en-US" altLang="en-US" sz="1800" kern="0" dirty="0"/>
              <a:t> P1 for every C2 to C7 thus allowing the possibility of getting C2-C7 charged during the </a:t>
            </a:r>
            <a:r>
              <a:rPr lang="en-US" altLang="en-US" sz="1800" kern="0" dirty="0" err="1"/>
              <a:t>precharge</a:t>
            </a:r>
            <a:r>
              <a:rPr lang="en-US" altLang="en-US" sz="1800" kern="0" dirty="0"/>
              <a:t> phase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133"/>
                                        </p:tgtEl>
                                        <p:attrNameLst>
                                          <p:attrName>style.visibility</p:attrName>
                                        </p:attrNameLst>
                                      </p:cBhvr>
                                      <p:to>
                                        <p:strVal val="visible"/>
                                      </p:to>
                                    </p:set>
                                    <p:anim calcmode="lin" valueType="num">
                                      <p:cBhvr additive="base">
                                        <p:cTn id="7" dur="500" fill="hold"/>
                                        <p:tgtEl>
                                          <p:spTgt spid="48133"/>
                                        </p:tgtEl>
                                        <p:attrNameLst>
                                          <p:attrName>ppt_x</p:attrName>
                                        </p:attrNameLst>
                                      </p:cBhvr>
                                      <p:tavLst>
                                        <p:tav tm="0">
                                          <p:val>
                                            <p:strVal val="#ppt_x"/>
                                          </p:val>
                                        </p:tav>
                                        <p:tav tm="100000">
                                          <p:val>
                                            <p:strVal val="#ppt_x"/>
                                          </p:val>
                                        </p:tav>
                                      </p:tavLst>
                                    </p:anim>
                                    <p:anim calcmode="lin" valueType="num">
                                      <p:cBhvr additive="base">
                                        <p:cTn id="8" dur="500" fill="hold"/>
                                        <p:tgtEl>
                                          <p:spTgt spid="4813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838200" y="381000"/>
            <a:ext cx="7467600" cy="901700"/>
          </a:xfrm>
          <a:effectLst>
            <a:outerShdw dist="17961" dir="18900000" algn="ctr" rotWithShape="0">
              <a:schemeClr val="tx1"/>
            </a:outerShdw>
          </a:effectLst>
        </p:spPr>
        <p:txBody>
          <a:bodyPr lIns="92075" tIns="46038" rIns="92075" bIns="46038"/>
          <a:lstStyle/>
          <a:p>
            <a:pPr algn="ctr" rtl="1" eaLnBrk="1" hangingPunct="1"/>
            <a:r>
              <a:rPr lang="en-US" altLang="en-US" sz="2800" dirty="0">
                <a:latin typeface="+mn-lt"/>
              </a:rPr>
              <a:t>charge sharing in pass transistors</a:t>
            </a:r>
          </a:p>
        </p:txBody>
      </p:sp>
      <p:pic>
        <p:nvPicPr>
          <p:cNvPr id="49155" name="Picture 2"/>
          <p:cNvPicPr>
            <a:picLocks noChangeAspect="1" noChangeArrowheads="1"/>
          </p:cNvPicPr>
          <p:nvPr/>
        </p:nvPicPr>
        <p:blipFill>
          <a:blip r:embed="rId3">
            <a:extLst>
              <a:ext uri="{28A0092B-C50C-407E-A947-70E740481C1C}">
                <a14:useLocalDpi xmlns:a14="http://schemas.microsoft.com/office/drawing/2010/main" val="0"/>
              </a:ext>
            </a:extLst>
          </a:blip>
          <a:srcRect b="69810"/>
          <a:stretch>
            <a:fillRect/>
          </a:stretch>
        </p:blipFill>
        <p:spPr bwMode="auto">
          <a:xfrm>
            <a:off x="381000" y="831486"/>
            <a:ext cx="6477000" cy="2995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38365" b="12263"/>
          <a:stretch>
            <a:fillRect/>
          </a:stretch>
        </p:blipFill>
        <p:spPr>
          <a:xfrm>
            <a:off x="1524000" y="3827464"/>
            <a:ext cx="3810000" cy="2882176"/>
          </a:xfrm>
          <a:noFill/>
        </p:spPr>
      </p:pic>
      <p:sp>
        <p:nvSpPr>
          <p:cNvPr id="4915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44B1947-724A-432B-AFC5-DBF5F063E147}" type="slidenum">
              <a:rPr lang="en-US" altLang="en-US" smtClean="0">
                <a:latin typeface="Garamond" panose="02020404030301010803" pitchFamily="18" charset="0"/>
              </a:rPr>
              <a:pPr/>
              <a:t>19</a:t>
            </a:fld>
            <a:endParaRPr lang="en-US" altLang="en-US">
              <a:latin typeface="Garamond" panose="02020404030301010803"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 y="4572000"/>
            <a:ext cx="6051550" cy="156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981200"/>
            <a:ext cx="2924175"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Rectangle 2"/>
          <p:cNvSpPr>
            <a:spLocks noGrp="1" noChangeArrowheads="1"/>
          </p:cNvSpPr>
          <p:nvPr>
            <p:ph type="title"/>
          </p:nvPr>
        </p:nvSpPr>
        <p:spPr>
          <a:xfrm>
            <a:off x="1600200" y="457200"/>
            <a:ext cx="7191375" cy="901700"/>
          </a:xfrm>
          <a:effectLst>
            <a:outerShdw dist="17961" dir="18900000" algn="ctr" rotWithShape="0">
              <a:schemeClr val="tx1"/>
            </a:outerShdw>
          </a:effectLst>
        </p:spPr>
        <p:txBody>
          <a:bodyPr lIns="92075" tIns="46038" rIns="92075" bIns="46038"/>
          <a:lstStyle/>
          <a:p>
            <a:pPr algn="ctr" rtl="1" eaLnBrk="1" hangingPunct="1"/>
            <a:r>
              <a:rPr lang="fa-IR" altLang="en-US">
                <a:solidFill>
                  <a:schemeClr val="tx1"/>
                </a:solidFill>
                <a:latin typeface="Arial" panose="020B0604020202020204" pitchFamily="34" charset="0"/>
              </a:rPr>
              <a:t>عملکرد گیتهای دینامیک</a:t>
            </a:r>
            <a:endParaRPr lang="en-US" altLang="en-US">
              <a:solidFill>
                <a:schemeClr val="tx1"/>
              </a:solidFill>
              <a:latin typeface="Arial" panose="020B0604020202020204" pitchFamily="34" charset="0"/>
            </a:endParaRPr>
          </a:p>
        </p:txBody>
      </p:sp>
      <p:sp>
        <p:nvSpPr>
          <p:cNvPr id="6149" name="Content Placeholder 18"/>
          <p:cNvSpPr>
            <a:spLocks noGrp="1"/>
          </p:cNvSpPr>
          <p:nvPr>
            <p:ph idx="1"/>
          </p:nvPr>
        </p:nvSpPr>
        <p:spPr>
          <a:xfrm>
            <a:off x="685800" y="1447800"/>
            <a:ext cx="8229600" cy="4572000"/>
          </a:xfrm>
        </p:spPr>
        <p:txBody>
          <a:bodyPr/>
          <a:lstStyle/>
          <a:p>
            <a:pPr algn="r" rtl="1"/>
            <a:r>
              <a:rPr lang="fa-IR" altLang="fa-IR" sz="2400" dirty="0"/>
              <a:t>وقتی تاخیر گیتها با اهمیت شده و مساحت سیلیسوم بار اضافه تلقی می شود به سراغ گیتهای دینامیک می رویم</a:t>
            </a:r>
            <a:endParaRPr lang="en-US" altLang="fa-IR" sz="2400" dirty="0"/>
          </a:p>
          <a:p>
            <a:pPr algn="r" rtl="1"/>
            <a:r>
              <a:rPr lang="fa-IR" altLang="fa-IR" sz="2400" dirty="0"/>
              <a:t>معمولا حدود 2 برابر سریعتر و مساحت کمتر دارند</a:t>
            </a:r>
          </a:p>
          <a:p>
            <a:pPr algn="r" rtl="1"/>
            <a:r>
              <a:rPr lang="fa-IR" altLang="fa-IR" sz="2400" dirty="0"/>
              <a:t>ولی مصرف آنها می تواند کمتر یا بیشتر باشد</a:t>
            </a:r>
          </a:p>
          <a:p>
            <a:pPr algn="r" rtl="1">
              <a:buFont typeface="Wingdings" panose="05000000000000000000" pitchFamily="2" charset="2"/>
              <a:buNone/>
            </a:pPr>
            <a:r>
              <a:rPr lang="fa-IR" altLang="fa-IR" sz="2400" dirty="0"/>
              <a:t>البته چون فشرده سازی بیشتر است مصرف بیشتر است</a:t>
            </a:r>
          </a:p>
          <a:p>
            <a:pPr algn="r" rtl="1"/>
            <a:r>
              <a:rPr lang="fa-IR" altLang="fa-IR" sz="2400" dirty="0"/>
              <a:t>عملکرد بر اساس پیش شارژ و ارزیابی است</a:t>
            </a:r>
          </a:p>
          <a:p>
            <a:pPr algn="r" rtl="1"/>
            <a:r>
              <a:rPr lang="fa-IR" altLang="fa-IR" sz="2400" dirty="0"/>
              <a:t>به گره ای که بتواند یک سطح منطقی را </a:t>
            </a:r>
          </a:p>
          <a:p>
            <a:pPr algn="r" rtl="1">
              <a:buFont typeface="Wingdings" panose="05000000000000000000" pitchFamily="2" charset="2"/>
              <a:buNone/>
            </a:pPr>
            <a:r>
              <a:rPr lang="fa-IR" altLang="fa-IR" sz="2400" dirty="0"/>
              <a:t>به وسیله ی ذخیره ی بار در خود نگه دارد</a:t>
            </a:r>
          </a:p>
          <a:p>
            <a:pPr algn="r" rtl="1">
              <a:buFont typeface="Wingdings" panose="05000000000000000000" pitchFamily="2" charset="2"/>
              <a:buNone/>
            </a:pPr>
            <a:r>
              <a:rPr lang="fa-IR" altLang="fa-IR" sz="2400" dirty="0"/>
              <a:t> </a:t>
            </a:r>
            <a:r>
              <a:rPr lang="en-US" altLang="fa-IR" sz="2400" dirty="0"/>
              <a:t>Soft Node</a:t>
            </a:r>
            <a:r>
              <a:rPr lang="fa-IR" altLang="fa-IR" sz="2400" dirty="0"/>
              <a:t> گویند</a:t>
            </a:r>
          </a:p>
          <a:p>
            <a:pPr algn="r" rtl="1"/>
            <a:endParaRPr lang="fa-IR" altLang="fa-IR" sz="2400" dirty="0"/>
          </a:p>
          <a:p>
            <a:pPr algn="r" rtl="1"/>
            <a:r>
              <a:rPr lang="fa-IR" altLang="fa-IR" sz="2400" dirty="0"/>
              <a:t>طراحی گیتهای بزرگ  بصورت سنکرون است پس مدار دینامیک سرعت بهتری دارد</a:t>
            </a:r>
          </a:p>
          <a:p>
            <a:pPr algn="r" rtl="1"/>
            <a:endParaRPr lang="fa-IR" altLang="fa-IR" sz="2400" dirty="0"/>
          </a:p>
        </p:txBody>
      </p:sp>
      <p:sp>
        <p:nvSpPr>
          <p:cNvPr id="61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5B0A99-9380-49EC-A98D-989C94DC28F9}" type="slidenum">
              <a:rPr lang="en-US" altLang="en-US" smtClean="0">
                <a:latin typeface="Garamond" panose="02020404030301010803" pitchFamily="18" charset="0"/>
              </a:rPr>
              <a:pPr/>
              <a:t>2</a:t>
            </a:fld>
            <a:endParaRPr lang="en-US" altLang="en-US">
              <a:latin typeface="Garamond" panose="02020404030301010803" pitchFamily="18"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76270" y="214913"/>
            <a:ext cx="7772400" cy="715962"/>
          </a:xfrm>
        </p:spPr>
        <p:txBody>
          <a:bodyPr/>
          <a:lstStyle/>
          <a:p>
            <a:r>
              <a:rPr lang="en-US" altLang="en-US" sz="2800" dirty="0"/>
              <a:t>Issues in Dynamic Design  Clock </a:t>
            </a:r>
            <a:r>
              <a:rPr lang="en-US" altLang="en-US" sz="2800" dirty="0" err="1"/>
              <a:t>Feedthrough</a:t>
            </a:r>
            <a:endParaRPr lang="en-US" altLang="en-US" sz="2800" dirty="0"/>
          </a:p>
        </p:txBody>
      </p:sp>
      <p:grpSp>
        <p:nvGrpSpPr>
          <p:cNvPr id="2" name="Group 1"/>
          <p:cNvGrpSpPr/>
          <p:nvPr/>
        </p:nvGrpSpPr>
        <p:grpSpPr>
          <a:xfrm>
            <a:off x="304800" y="1524000"/>
            <a:ext cx="4191000" cy="3657600"/>
            <a:chOff x="304800" y="2362200"/>
            <a:chExt cx="2919413" cy="2819400"/>
          </a:xfrm>
        </p:grpSpPr>
        <p:grpSp>
          <p:nvGrpSpPr>
            <p:cNvPr id="51203" name="Group 3"/>
            <p:cNvGrpSpPr>
              <a:grpSpLocks/>
            </p:cNvGrpSpPr>
            <p:nvPr/>
          </p:nvGrpSpPr>
          <p:grpSpPr bwMode="auto">
            <a:xfrm>
              <a:off x="1295400" y="2362200"/>
              <a:ext cx="533400" cy="762000"/>
              <a:chOff x="2064" y="2208"/>
              <a:chExt cx="336" cy="480"/>
            </a:xfrm>
          </p:grpSpPr>
          <p:sp>
            <p:nvSpPr>
              <p:cNvPr id="51264" name="Line 4"/>
              <p:cNvSpPr>
                <a:spLocks noChangeShapeType="1"/>
              </p:cNvSpPr>
              <p:nvPr/>
            </p:nvSpPr>
            <p:spPr bwMode="auto">
              <a:xfrm>
                <a:off x="2256" y="235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65" name="Line 5"/>
              <p:cNvSpPr>
                <a:spLocks noChangeShapeType="1"/>
              </p:cNvSpPr>
              <p:nvPr/>
            </p:nvSpPr>
            <p:spPr bwMode="auto">
              <a:xfrm>
                <a:off x="2256"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66" name="Line 6"/>
              <p:cNvSpPr>
                <a:spLocks noChangeShapeType="1"/>
              </p:cNvSpPr>
              <p:nvPr/>
            </p:nvSpPr>
            <p:spPr bwMode="auto">
              <a:xfrm>
                <a:off x="2256" y="2544"/>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67" name="Line 7"/>
              <p:cNvSpPr>
                <a:spLocks noChangeShapeType="1"/>
              </p:cNvSpPr>
              <p:nvPr/>
            </p:nvSpPr>
            <p:spPr bwMode="auto">
              <a:xfrm>
                <a:off x="2208"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68" name="Line 8"/>
              <p:cNvSpPr>
                <a:spLocks noChangeShapeType="1"/>
              </p:cNvSpPr>
              <p:nvPr/>
            </p:nvSpPr>
            <p:spPr bwMode="auto">
              <a:xfrm>
                <a:off x="2400" y="25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69" name="Line 9"/>
              <p:cNvSpPr>
                <a:spLocks noChangeShapeType="1"/>
              </p:cNvSpPr>
              <p:nvPr/>
            </p:nvSpPr>
            <p:spPr bwMode="auto">
              <a:xfrm>
                <a:off x="2064" y="244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70" name="Line 10"/>
              <p:cNvSpPr>
                <a:spLocks noChangeShapeType="1"/>
              </p:cNvSpPr>
              <p:nvPr/>
            </p:nvSpPr>
            <p:spPr bwMode="auto">
              <a:xfrm>
                <a:off x="2400"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71" name="Oval 11"/>
              <p:cNvSpPr>
                <a:spLocks noChangeArrowheads="1"/>
              </p:cNvSpPr>
              <p:nvPr/>
            </p:nvSpPr>
            <p:spPr bwMode="auto">
              <a:xfrm>
                <a:off x="2160" y="2448"/>
                <a:ext cx="48" cy="4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600">
                  <a:latin typeface="Arial" panose="020B0604020202020204" pitchFamily="34" charset="0"/>
                  <a:cs typeface="Arial" panose="020B0604020202020204" pitchFamily="34" charset="0"/>
                </a:endParaRPr>
              </a:p>
            </p:txBody>
          </p:sp>
        </p:grpSp>
        <p:grpSp>
          <p:nvGrpSpPr>
            <p:cNvPr id="51204" name="Group 12"/>
            <p:cNvGrpSpPr>
              <a:grpSpLocks/>
            </p:cNvGrpSpPr>
            <p:nvPr/>
          </p:nvGrpSpPr>
          <p:grpSpPr bwMode="auto">
            <a:xfrm>
              <a:off x="1295400" y="3048000"/>
              <a:ext cx="533400" cy="762000"/>
              <a:chOff x="2784" y="3264"/>
              <a:chExt cx="336" cy="480"/>
            </a:xfrm>
          </p:grpSpPr>
          <p:grpSp>
            <p:nvGrpSpPr>
              <p:cNvPr id="51256" name="Group 13"/>
              <p:cNvGrpSpPr>
                <a:grpSpLocks/>
              </p:cNvGrpSpPr>
              <p:nvPr/>
            </p:nvGrpSpPr>
            <p:grpSpPr bwMode="auto">
              <a:xfrm>
                <a:off x="2784" y="3408"/>
                <a:ext cx="336" cy="336"/>
                <a:chOff x="1008" y="2016"/>
                <a:chExt cx="336" cy="336"/>
              </a:xfrm>
            </p:grpSpPr>
            <p:sp>
              <p:nvSpPr>
                <p:cNvPr id="51258" name="Line 14"/>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59" name="Line 15"/>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60" name="Line 16"/>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61" name="Line 17"/>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62" name="Line 18"/>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63" name="Line 19"/>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1257" name="Line 20"/>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1205" name="Group 21"/>
            <p:cNvGrpSpPr>
              <a:grpSpLocks/>
            </p:cNvGrpSpPr>
            <p:nvPr/>
          </p:nvGrpSpPr>
          <p:grpSpPr bwMode="auto">
            <a:xfrm>
              <a:off x="1295400" y="3657600"/>
              <a:ext cx="533400" cy="762000"/>
              <a:chOff x="2784" y="3264"/>
              <a:chExt cx="336" cy="480"/>
            </a:xfrm>
          </p:grpSpPr>
          <p:grpSp>
            <p:nvGrpSpPr>
              <p:cNvPr id="51248" name="Group 22"/>
              <p:cNvGrpSpPr>
                <a:grpSpLocks/>
              </p:cNvGrpSpPr>
              <p:nvPr/>
            </p:nvGrpSpPr>
            <p:grpSpPr bwMode="auto">
              <a:xfrm>
                <a:off x="2784" y="3408"/>
                <a:ext cx="336" cy="336"/>
                <a:chOff x="1008" y="2016"/>
                <a:chExt cx="336" cy="336"/>
              </a:xfrm>
            </p:grpSpPr>
            <p:sp>
              <p:nvSpPr>
                <p:cNvPr id="51250" name="Line 23"/>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51" name="Line 24"/>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52" name="Line 25"/>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53" name="Line 26"/>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54" name="Line 27"/>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55" name="Line 28"/>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1249" name="Line 29"/>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1206" name="Group 30"/>
            <p:cNvGrpSpPr>
              <a:grpSpLocks/>
            </p:cNvGrpSpPr>
            <p:nvPr/>
          </p:nvGrpSpPr>
          <p:grpSpPr bwMode="auto">
            <a:xfrm>
              <a:off x="1295400" y="4267200"/>
              <a:ext cx="533400" cy="762000"/>
              <a:chOff x="2784" y="3264"/>
              <a:chExt cx="336" cy="480"/>
            </a:xfrm>
          </p:grpSpPr>
          <p:grpSp>
            <p:nvGrpSpPr>
              <p:cNvPr id="51240" name="Group 31"/>
              <p:cNvGrpSpPr>
                <a:grpSpLocks/>
              </p:cNvGrpSpPr>
              <p:nvPr/>
            </p:nvGrpSpPr>
            <p:grpSpPr bwMode="auto">
              <a:xfrm>
                <a:off x="2784" y="3408"/>
                <a:ext cx="336" cy="336"/>
                <a:chOff x="1008" y="2016"/>
                <a:chExt cx="336" cy="336"/>
              </a:xfrm>
            </p:grpSpPr>
            <p:sp>
              <p:nvSpPr>
                <p:cNvPr id="51242" name="Line 32"/>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43" name="Line 33"/>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44" name="Line 34"/>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45" name="Line 35"/>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46" name="Line 36"/>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47" name="Line 37"/>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1241" name="Line 38"/>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1207" name="Group 39"/>
            <p:cNvGrpSpPr>
              <a:grpSpLocks/>
            </p:cNvGrpSpPr>
            <p:nvPr/>
          </p:nvGrpSpPr>
          <p:grpSpPr bwMode="auto">
            <a:xfrm>
              <a:off x="2133600" y="3048000"/>
              <a:ext cx="665163" cy="685800"/>
              <a:chOff x="1920" y="1872"/>
              <a:chExt cx="419" cy="432"/>
            </a:xfrm>
          </p:grpSpPr>
          <p:sp>
            <p:nvSpPr>
              <p:cNvPr id="51231" name="Line 40"/>
              <p:cNvSpPr>
                <a:spLocks noChangeShapeType="1"/>
              </p:cNvSpPr>
              <p:nvPr/>
            </p:nvSpPr>
            <p:spPr bwMode="auto">
              <a:xfrm>
                <a:off x="2016" y="187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32" name="Line 41"/>
              <p:cNvSpPr>
                <a:spLocks noChangeShapeType="1"/>
              </p:cNvSpPr>
              <p:nvPr/>
            </p:nvSpPr>
            <p:spPr bwMode="auto">
              <a:xfrm>
                <a:off x="1920" y="2112"/>
                <a:ext cx="1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33" name="Line 42"/>
              <p:cNvSpPr>
                <a:spLocks noChangeShapeType="1"/>
              </p:cNvSpPr>
              <p:nvPr/>
            </p:nvSpPr>
            <p:spPr bwMode="auto">
              <a:xfrm>
                <a:off x="1920" y="2064"/>
                <a:ext cx="1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1234" name="Group 43"/>
              <p:cNvGrpSpPr>
                <a:grpSpLocks/>
              </p:cNvGrpSpPr>
              <p:nvPr/>
            </p:nvGrpSpPr>
            <p:grpSpPr bwMode="auto">
              <a:xfrm>
                <a:off x="1920" y="2112"/>
                <a:ext cx="192" cy="192"/>
                <a:chOff x="2400" y="3744"/>
                <a:chExt cx="192" cy="192"/>
              </a:xfrm>
            </p:grpSpPr>
            <p:grpSp>
              <p:nvGrpSpPr>
                <p:cNvPr id="51236" name="Group 44"/>
                <p:cNvGrpSpPr>
                  <a:grpSpLocks/>
                </p:cNvGrpSpPr>
                <p:nvPr/>
              </p:nvGrpSpPr>
              <p:grpSpPr bwMode="auto">
                <a:xfrm>
                  <a:off x="2400" y="3888"/>
                  <a:ext cx="192" cy="48"/>
                  <a:chOff x="2592" y="3504"/>
                  <a:chExt cx="192" cy="48"/>
                </a:xfrm>
              </p:grpSpPr>
              <p:sp>
                <p:nvSpPr>
                  <p:cNvPr id="51238" name="Line 45"/>
                  <p:cNvSpPr>
                    <a:spLocks noChangeShapeType="1"/>
                  </p:cNvSpPr>
                  <p:nvPr/>
                </p:nvSpPr>
                <p:spPr bwMode="auto">
                  <a:xfrm>
                    <a:off x="2592" y="350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39" name="Line 46"/>
                  <p:cNvSpPr>
                    <a:spLocks noChangeShapeType="1"/>
                  </p:cNvSpPr>
                  <p:nvPr/>
                </p:nvSpPr>
                <p:spPr bwMode="auto">
                  <a:xfrm>
                    <a:off x="2640" y="355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1237" name="Line 47"/>
                <p:cNvSpPr>
                  <a:spLocks noChangeShapeType="1"/>
                </p:cNvSpPr>
                <p:nvPr/>
              </p:nvSpPr>
              <p:spPr bwMode="auto">
                <a:xfrm>
                  <a:off x="2496" y="37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1235" name="Text Box 48"/>
              <p:cNvSpPr txBox="1">
                <a:spLocks noChangeArrowheads="1"/>
              </p:cNvSpPr>
              <p:nvPr/>
            </p:nvSpPr>
            <p:spPr bwMode="auto">
              <a:xfrm>
                <a:off x="2064" y="2016"/>
                <a:ext cx="27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C</a:t>
                </a:r>
                <a:r>
                  <a:rPr lang="en-US" altLang="en-US" sz="1800" baseline="-25000">
                    <a:latin typeface="Arial" panose="020B0604020202020204" pitchFamily="34" charset="0"/>
                    <a:cs typeface="Arial" panose="020B0604020202020204" pitchFamily="34" charset="0"/>
                  </a:rPr>
                  <a:t>L</a:t>
                </a:r>
              </a:p>
            </p:txBody>
          </p:sp>
        </p:grpSp>
        <p:grpSp>
          <p:nvGrpSpPr>
            <p:cNvPr id="51208" name="Group 49"/>
            <p:cNvGrpSpPr>
              <a:grpSpLocks/>
            </p:cNvGrpSpPr>
            <p:nvPr/>
          </p:nvGrpSpPr>
          <p:grpSpPr bwMode="auto">
            <a:xfrm>
              <a:off x="1676400" y="4876800"/>
              <a:ext cx="304800" cy="304800"/>
              <a:chOff x="2400" y="3744"/>
              <a:chExt cx="192" cy="192"/>
            </a:xfrm>
          </p:grpSpPr>
          <p:grpSp>
            <p:nvGrpSpPr>
              <p:cNvPr id="51227" name="Group 50"/>
              <p:cNvGrpSpPr>
                <a:grpSpLocks/>
              </p:cNvGrpSpPr>
              <p:nvPr/>
            </p:nvGrpSpPr>
            <p:grpSpPr bwMode="auto">
              <a:xfrm>
                <a:off x="2400" y="3888"/>
                <a:ext cx="192" cy="48"/>
                <a:chOff x="2592" y="3504"/>
                <a:chExt cx="192" cy="48"/>
              </a:xfrm>
            </p:grpSpPr>
            <p:sp>
              <p:nvSpPr>
                <p:cNvPr id="51229" name="Line 51"/>
                <p:cNvSpPr>
                  <a:spLocks noChangeShapeType="1"/>
                </p:cNvSpPr>
                <p:nvPr/>
              </p:nvSpPr>
              <p:spPr bwMode="auto">
                <a:xfrm>
                  <a:off x="2592" y="350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30" name="Line 52"/>
                <p:cNvSpPr>
                  <a:spLocks noChangeShapeType="1"/>
                </p:cNvSpPr>
                <p:nvPr/>
              </p:nvSpPr>
              <p:spPr bwMode="auto">
                <a:xfrm>
                  <a:off x="2640" y="355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1228" name="Line 53"/>
              <p:cNvSpPr>
                <a:spLocks noChangeShapeType="1"/>
              </p:cNvSpPr>
              <p:nvPr/>
            </p:nvSpPr>
            <p:spPr bwMode="auto">
              <a:xfrm>
                <a:off x="2496" y="37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1209" name="Line 54"/>
            <p:cNvSpPr>
              <a:spLocks noChangeShapeType="1"/>
            </p:cNvSpPr>
            <p:nvPr/>
          </p:nvSpPr>
          <p:spPr bwMode="auto">
            <a:xfrm>
              <a:off x="1676400" y="23622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10" name="Text Box 55"/>
            <p:cNvSpPr txBox="1">
              <a:spLocks noChangeArrowheads="1"/>
            </p:cNvSpPr>
            <p:nvPr/>
          </p:nvSpPr>
          <p:spPr bwMode="auto">
            <a:xfrm>
              <a:off x="685800" y="4419600"/>
              <a:ext cx="517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Clk</a:t>
              </a:r>
              <a:endParaRPr lang="en-US" altLang="en-US" sz="1800" baseline="-25000">
                <a:latin typeface="Arial" panose="020B0604020202020204" pitchFamily="34" charset="0"/>
                <a:cs typeface="Arial" panose="020B0604020202020204" pitchFamily="34" charset="0"/>
              </a:endParaRPr>
            </a:p>
          </p:txBody>
        </p:sp>
        <p:sp>
          <p:nvSpPr>
            <p:cNvPr id="51211" name="Text Box 56"/>
            <p:cNvSpPr txBox="1">
              <a:spLocks noChangeArrowheads="1"/>
            </p:cNvSpPr>
            <p:nvPr/>
          </p:nvSpPr>
          <p:spPr bwMode="auto">
            <a:xfrm>
              <a:off x="304800" y="2514600"/>
              <a:ext cx="517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Clk</a:t>
              </a:r>
              <a:endParaRPr lang="en-US" altLang="en-US" sz="1800" baseline="-25000">
                <a:latin typeface="Arial" panose="020B0604020202020204" pitchFamily="34" charset="0"/>
                <a:cs typeface="Arial" panose="020B0604020202020204" pitchFamily="34" charset="0"/>
              </a:endParaRPr>
            </a:p>
          </p:txBody>
        </p:sp>
        <p:sp>
          <p:nvSpPr>
            <p:cNvPr id="51212" name="Line 57"/>
            <p:cNvSpPr>
              <a:spLocks noChangeShapeType="1"/>
            </p:cNvSpPr>
            <p:nvPr/>
          </p:nvSpPr>
          <p:spPr bwMode="auto">
            <a:xfrm>
              <a:off x="1828800" y="3048000"/>
              <a:ext cx="838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13" name="Text Box 58"/>
            <p:cNvSpPr txBox="1">
              <a:spLocks noChangeArrowheads="1"/>
            </p:cNvSpPr>
            <p:nvPr/>
          </p:nvSpPr>
          <p:spPr bwMode="auto">
            <a:xfrm>
              <a:off x="990600" y="3810000"/>
              <a:ext cx="338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B</a:t>
              </a:r>
              <a:endParaRPr lang="en-US" altLang="en-US" sz="1800" baseline="-25000">
                <a:latin typeface="Arial" panose="020B0604020202020204" pitchFamily="34" charset="0"/>
                <a:cs typeface="Arial" panose="020B0604020202020204" pitchFamily="34" charset="0"/>
              </a:endParaRPr>
            </a:p>
          </p:txBody>
        </p:sp>
        <p:sp>
          <p:nvSpPr>
            <p:cNvPr id="51214" name="Text Box 59"/>
            <p:cNvSpPr txBox="1">
              <a:spLocks noChangeArrowheads="1"/>
            </p:cNvSpPr>
            <p:nvPr/>
          </p:nvSpPr>
          <p:spPr bwMode="auto">
            <a:xfrm>
              <a:off x="990600" y="3200400"/>
              <a:ext cx="338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A</a:t>
              </a:r>
              <a:endParaRPr lang="en-US" altLang="en-US" sz="1800" baseline="-25000">
                <a:latin typeface="Arial" panose="020B0604020202020204" pitchFamily="34" charset="0"/>
                <a:cs typeface="Arial" panose="020B0604020202020204" pitchFamily="34" charset="0"/>
              </a:endParaRPr>
            </a:p>
          </p:txBody>
        </p:sp>
        <p:sp>
          <p:nvSpPr>
            <p:cNvPr id="51215" name="Text Box 60"/>
            <p:cNvSpPr txBox="1">
              <a:spLocks noChangeArrowheads="1"/>
            </p:cNvSpPr>
            <p:nvPr/>
          </p:nvSpPr>
          <p:spPr bwMode="auto">
            <a:xfrm>
              <a:off x="2667000" y="2819400"/>
              <a:ext cx="5572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Out</a:t>
              </a:r>
              <a:endParaRPr lang="en-US" altLang="en-US" sz="1800" baseline="-25000">
                <a:latin typeface="Arial" panose="020B0604020202020204" pitchFamily="34" charset="0"/>
                <a:cs typeface="Arial" panose="020B0604020202020204" pitchFamily="34" charset="0"/>
              </a:endParaRPr>
            </a:p>
          </p:txBody>
        </p:sp>
        <p:sp>
          <p:nvSpPr>
            <p:cNvPr id="51216" name="Text Box 61"/>
            <p:cNvSpPr txBox="1">
              <a:spLocks noChangeArrowheads="1"/>
            </p:cNvSpPr>
            <p:nvPr/>
          </p:nvSpPr>
          <p:spPr bwMode="auto">
            <a:xfrm>
              <a:off x="1524000" y="2590800"/>
              <a:ext cx="431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600">
                  <a:latin typeface="Arial" panose="020B0604020202020204" pitchFamily="34" charset="0"/>
                  <a:cs typeface="Arial" panose="020B0604020202020204" pitchFamily="34" charset="0"/>
                </a:rPr>
                <a:t>M</a:t>
              </a:r>
              <a:r>
                <a:rPr lang="en-US" altLang="en-US" sz="1600" baseline="-25000">
                  <a:latin typeface="Arial" panose="020B0604020202020204" pitchFamily="34" charset="0"/>
                  <a:cs typeface="Arial" panose="020B0604020202020204" pitchFamily="34" charset="0"/>
                </a:rPr>
                <a:t>p</a:t>
              </a:r>
            </a:p>
          </p:txBody>
        </p:sp>
        <p:sp>
          <p:nvSpPr>
            <p:cNvPr id="51217" name="Text Box 62"/>
            <p:cNvSpPr txBox="1">
              <a:spLocks noChangeArrowheads="1"/>
            </p:cNvSpPr>
            <p:nvPr/>
          </p:nvSpPr>
          <p:spPr bwMode="auto">
            <a:xfrm>
              <a:off x="1524000" y="4495800"/>
              <a:ext cx="431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600">
                  <a:latin typeface="Arial" panose="020B0604020202020204" pitchFamily="34" charset="0"/>
                  <a:cs typeface="Arial" panose="020B0604020202020204" pitchFamily="34" charset="0"/>
                </a:rPr>
                <a:t>M</a:t>
              </a:r>
              <a:r>
                <a:rPr lang="en-US" altLang="en-US" sz="1600" baseline="-25000">
                  <a:latin typeface="Arial" panose="020B0604020202020204" pitchFamily="34" charset="0"/>
                  <a:cs typeface="Arial" panose="020B0604020202020204" pitchFamily="34" charset="0"/>
                </a:rPr>
                <a:t>e</a:t>
              </a:r>
            </a:p>
          </p:txBody>
        </p:sp>
        <p:grpSp>
          <p:nvGrpSpPr>
            <p:cNvPr id="14" name="Group 63"/>
            <p:cNvGrpSpPr>
              <a:grpSpLocks/>
            </p:cNvGrpSpPr>
            <p:nvPr/>
          </p:nvGrpSpPr>
          <p:grpSpPr bwMode="auto">
            <a:xfrm>
              <a:off x="1143000" y="2743200"/>
              <a:ext cx="685800" cy="457200"/>
              <a:chOff x="720" y="1728"/>
              <a:chExt cx="432" cy="288"/>
            </a:xfrm>
          </p:grpSpPr>
          <p:sp>
            <p:nvSpPr>
              <p:cNvPr id="51222" name="Line 64"/>
              <p:cNvSpPr>
                <a:spLocks noChangeShapeType="1"/>
              </p:cNvSpPr>
              <p:nvPr/>
            </p:nvSpPr>
            <p:spPr bwMode="auto">
              <a:xfrm>
                <a:off x="720" y="1728"/>
                <a:ext cx="0" cy="192"/>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3" name="Line 65"/>
              <p:cNvSpPr>
                <a:spLocks noChangeShapeType="1"/>
              </p:cNvSpPr>
              <p:nvPr/>
            </p:nvSpPr>
            <p:spPr bwMode="auto">
              <a:xfrm>
                <a:off x="720" y="1920"/>
                <a:ext cx="144"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4" name="Line 66"/>
              <p:cNvSpPr>
                <a:spLocks noChangeShapeType="1"/>
              </p:cNvSpPr>
              <p:nvPr/>
            </p:nvSpPr>
            <p:spPr bwMode="auto">
              <a:xfrm>
                <a:off x="864" y="1824"/>
                <a:ext cx="0" cy="192"/>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5" name="Line 67"/>
              <p:cNvSpPr>
                <a:spLocks noChangeShapeType="1"/>
              </p:cNvSpPr>
              <p:nvPr/>
            </p:nvSpPr>
            <p:spPr bwMode="auto">
              <a:xfrm>
                <a:off x="912" y="1824"/>
                <a:ext cx="0" cy="192"/>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6" name="Line 68"/>
              <p:cNvSpPr>
                <a:spLocks noChangeShapeType="1"/>
              </p:cNvSpPr>
              <p:nvPr/>
            </p:nvSpPr>
            <p:spPr bwMode="auto">
              <a:xfrm>
                <a:off x="912" y="1920"/>
                <a:ext cx="24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1219" name="Line 69"/>
            <p:cNvSpPr>
              <a:spLocks noChangeShapeType="1"/>
            </p:cNvSpPr>
            <p:nvPr/>
          </p:nvSpPr>
          <p:spPr bwMode="auto">
            <a:xfrm>
              <a:off x="914400" y="2743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76262" name="Text Box 70"/>
          <p:cNvSpPr txBox="1">
            <a:spLocks noChangeArrowheads="1"/>
          </p:cNvSpPr>
          <p:nvPr/>
        </p:nvSpPr>
        <p:spPr bwMode="auto">
          <a:xfrm>
            <a:off x="4663462" y="1277427"/>
            <a:ext cx="4278313"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dirty="0">
                <a:latin typeface="Arial" panose="020B0604020202020204" pitchFamily="34" charset="0"/>
                <a:cs typeface="Arial" panose="020B0604020202020204" pitchFamily="34" charset="0"/>
                <a:sym typeface="Symbol" panose="05050102010706020507" pitchFamily="18" charset="2"/>
              </a:rPr>
              <a:t>Coupling between Out and </a:t>
            </a:r>
            <a:r>
              <a:rPr lang="en-US" altLang="en-US" sz="2000" dirty="0" err="1">
                <a:latin typeface="Arial" panose="020B0604020202020204" pitchFamily="34" charset="0"/>
                <a:cs typeface="Arial" panose="020B0604020202020204" pitchFamily="34" charset="0"/>
                <a:sym typeface="Symbol" panose="05050102010706020507" pitchFamily="18" charset="2"/>
              </a:rPr>
              <a:t>Clk</a:t>
            </a:r>
            <a:r>
              <a:rPr lang="en-US" altLang="en-US" sz="2000" dirty="0">
                <a:latin typeface="Arial" panose="020B0604020202020204" pitchFamily="34" charset="0"/>
                <a:cs typeface="Arial" panose="020B0604020202020204" pitchFamily="34" charset="0"/>
                <a:sym typeface="Symbol" panose="05050102010706020507" pitchFamily="18" charset="2"/>
              </a:rPr>
              <a:t> input of the </a:t>
            </a:r>
            <a:r>
              <a:rPr lang="en-US" altLang="en-US" sz="2000" dirty="0" err="1">
                <a:latin typeface="Arial" panose="020B0604020202020204" pitchFamily="34" charset="0"/>
                <a:cs typeface="Arial" panose="020B0604020202020204" pitchFamily="34" charset="0"/>
                <a:sym typeface="Symbol" panose="05050102010706020507" pitchFamily="18" charset="2"/>
              </a:rPr>
              <a:t>precharge</a:t>
            </a:r>
            <a:r>
              <a:rPr lang="en-US" altLang="en-US" sz="2000" dirty="0">
                <a:latin typeface="Arial" panose="020B0604020202020204" pitchFamily="34" charset="0"/>
                <a:cs typeface="Arial" panose="020B0604020202020204" pitchFamily="34" charset="0"/>
                <a:sym typeface="Symbol" panose="05050102010706020507" pitchFamily="18" charset="2"/>
              </a:rPr>
              <a:t> device due to the gate to drain capacitance.  So voltage of Out can rise above V</a:t>
            </a:r>
            <a:r>
              <a:rPr lang="en-US" altLang="en-US" sz="2000" baseline="-25000" dirty="0">
                <a:latin typeface="Arial" panose="020B0604020202020204" pitchFamily="34" charset="0"/>
                <a:cs typeface="Arial" panose="020B0604020202020204" pitchFamily="34" charset="0"/>
                <a:sym typeface="Symbol" panose="05050102010706020507" pitchFamily="18" charset="2"/>
              </a:rPr>
              <a:t>DD</a:t>
            </a:r>
            <a:r>
              <a:rPr lang="en-US" altLang="en-US" sz="2000" dirty="0">
                <a:latin typeface="Arial" panose="020B0604020202020204" pitchFamily="34" charset="0"/>
                <a:cs typeface="Arial" panose="020B0604020202020204" pitchFamily="34" charset="0"/>
                <a:sym typeface="Symbol" panose="05050102010706020507" pitchFamily="18" charset="2"/>
              </a:rPr>
              <a:t>.  The fast rising (and falling edges) of the clock </a:t>
            </a:r>
            <a:r>
              <a:rPr lang="en-US" altLang="en-US" sz="2000" dirty="0">
                <a:solidFill>
                  <a:schemeClr val="accent1"/>
                </a:solidFill>
                <a:latin typeface="Arial" panose="020B0604020202020204" pitchFamily="34" charset="0"/>
                <a:cs typeface="Arial" panose="020B0604020202020204" pitchFamily="34" charset="0"/>
                <a:sym typeface="Symbol" panose="05050102010706020507" pitchFamily="18" charset="2"/>
              </a:rPr>
              <a:t>couple</a:t>
            </a:r>
            <a:r>
              <a:rPr lang="en-US" altLang="en-US" sz="2000" dirty="0">
                <a:latin typeface="Arial" panose="020B0604020202020204" pitchFamily="34" charset="0"/>
                <a:cs typeface="Arial" panose="020B0604020202020204" pitchFamily="34" charset="0"/>
                <a:sym typeface="Symbol" panose="05050102010706020507" pitchFamily="18" charset="2"/>
              </a:rPr>
              <a:t> to Out</a:t>
            </a:r>
          </a:p>
          <a:p>
            <a:pPr eaLnBrk="1" hangingPunct="1">
              <a:spcBef>
                <a:spcPct val="0"/>
              </a:spcBef>
              <a:buClrTx/>
              <a:buSzTx/>
              <a:buFontTx/>
              <a:buNone/>
            </a:pPr>
            <a:endParaRPr lang="en-US" altLang="en-US" sz="2000" dirty="0">
              <a:latin typeface="Arial" panose="020B0604020202020204" pitchFamily="34" charset="0"/>
              <a:cs typeface="Arial" panose="020B0604020202020204" pitchFamily="34" charset="0"/>
              <a:sym typeface="Symbol" panose="05050102010706020507" pitchFamily="18" charset="2"/>
            </a:endParaRPr>
          </a:p>
          <a:p>
            <a:pPr eaLnBrk="1" hangingPunct="1">
              <a:spcBef>
                <a:spcPct val="0"/>
              </a:spcBef>
              <a:buClrTx/>
              <a:buSzTx/>
              <a:buNone/>
            </a:pPr>
            <a:r>
              <a:rPr lang="en-US" altLang="en-US" sz="2000" dirty="0">
                <a:latin typeface="Arial" panose="020B0604020202020204" pitchFamily="34" charset="0"/>
                <a:cs typeface="Arial" panose="020B0604020202020204" pitchFamily="34" charset="0"/>
              </a:rPr>
              <a:t>Danger is that signal levels can rise enough above VDD that the normally reverse-biased junction diodes become forward-biased causing electrons to be injected into the substrate.</a:t>
            </a:r>
          </a:p>
          <a:p>
            <a:pPr eaLnBrk="1" hangingPunct="1">
              <a:spcBef>
                <a:spcPct val="0"/>
              </a:spcBef>
              <a:buClrTx/>
              <a:buSzTx/>
              <a:buFontTx/>
              <a:buNone/>
            </a:pPr>
            <a:endParaRPr lang="en-US" altLang="en-US" sz="2000" dirty="0">
              <a:latin typeface="Arial" panose="020B0604020202020204" pitchFamily="34" charset="0"/>
              <a:cs typeface="Arial" panose="020B0604020202020204" pitchFamily="34" charset="0"/>
              <a:sym typeface="Symbol" panose="05050102010706020507" pitchFamily="18" charset="2"/>
            </a:endParaRPr>
          </a:p>
          <a:p>
            <a:pPr eaLnBrk="1" hangingPunct="1">
              <a:spcBef>
                <a:spcPct val="0"/>
              </a:spcBef>
              <a:buClrTx/>
              <a:buSzTx/>
              <a:buFontTx/>
              <a:buNone/>
            </a:pPr>
            <a:endParaRPr lang="en-US" altLang="en-US" sz="2000" dirty="0">
              <a:latin typeface="Arial" panose="020B0604020202020204" pitchFamily="34" charset="0"/>
              <a:cs typeface="Arial" panose="020B0604020202020204" pitchFamily="34" charset="0"/>
              <a:sym typeface="Symbol" panose="05050102010706020507" pitchFamily="18" charset="2"/>
            </a:endParaRPr>
          </a:p>
          <a:p>
            <a:pPr eaLnBrk="1" hangingPunct="1">
              <a:spcBef>
                <a:spcPct val="0"/>
              </a:spcBef>
              <a:buClrTx/>
              <a:buSzTx/>
              <a:buFontTx/>
              <a:buNone/>
            </a:pPr>
            <a:endParaRPr lang="en-US" altLang="en-US" sz="2000" dirty="0">
              <a:latin typeface="Arial" panose="020B0604020202020204" pitchFamily="34" charset="0"/>
              <a:cs typeface="Arial" panose="020B0604020202020204" pitchFamily="34" charset="0"/>
              <a:sym typeface="Symbol" panose="05050102010706020507" pitchFamily="18" charset="2"/>
            </a:endParaRPr>
          </a:p>
        </p:txBody>
      </p:sp>
      <p:sp>
        <p:nvSpPr>
          <p:cNvPr id="5122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7027578-9643-45B8-A43B-84124360FA25}" type="slidenum">
              <a:rPr lang="en-US" altLang="en-US" smtClean="0">
                <a:latin typeface="Garamond" panose="02020404030301010803" pitchFamily="18" charset="0"/>
              </a:rPr>
              <a:pPr/>
              <a:t>20</a:t>
            </a:fld>
            <a:endParaRPr lang="en-US" altLang="en-US" dirty="0">
              <a:latin typeface="Garamond" panose="02020404030301010803"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762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26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762000" y="304800"/>
            <a:ext cx="7772400" cy="1143000"/>
          </a:xfrm>
        </p:spPr>
        <p:txBody>
          <a:bodyPr/>
          <a:lstStyle/>
          <a:p>
            <a:r>
              <a:rPr lang="en-US" altLang="en-US"/>
              <a:t>Clock Feedthrough</a:t>
            </a:r>
          </a:p>
        </p:txBody>
      </p:sp>
      <p:graphicFrame>
        <p:nvGraphicFramePr>
          <p:cNvPr id="53251" name="Object 2"/>
          <p:cNvGraphicFramePr>
            <a:graphicFrameLocks noChangeAspect="1"/>
          </p:cNvGraphicFramePr>
          <p:nvPr/>
        </p:nvGraphicFramePr>
        <p:xfrm>
          <a:off x="3276600" y="1676400"/>
          <a:ext cx="5105400" cy="4067175"/>
        </p:xfrm>
        <a:graphic>
          <a:graphicData uri="http://schemas.openxmlformats.org/presentationml/2006/ole">
            <mc:AlternateContent xmlns:mc="http://schemas.openxmlformats.org/markup-compatibility/2006">
              <mc:Choice xmlns:v="urn:schemas-microsoft-com:vml" Requires="v">
                <p:oleObj spid="_x0000_s53374" name="Chart" r:id="rId4" imgW="6096000" imgH="4067251" progId="MSGraph.Chart.5">
                  <p:embed followColorScheme="full"/>
                </p:oleObj>
              </mc:Choice>
              <mc:Fallback>
                <p:oleObj name="Chart" r:id="rId4" imgW="6096000" imgH="4067251" progId="MSGraph.Chart.5">
                  <p:embed followColorScheme="full"/>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1676400"/>
                        <a:ext cx="5105400" cy="406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3252" name="Group 4"/>
          <p:cNvGrpSpPr>
            <a:grpSpLocks/>
          </p:cNvGrpSpPr>
          <p:nvPr/>
        </p:nvGrpSpPr>
        <p:grpSpPr bwMode="auto">
          <a:xfrm>
            <a:off x="1143000" y="1824038"/>
            <a:ext cx="488950" cy="717550"/>
            <a:chOff x="2064" y="2208"/>
            <a:chExt cx="336" cy="480"/>
          </a:xfrm>
        </p:grpSpPr>
        <p:sp>
          <p:nvSpPr>
            <p:cNvPr id="53321" name="Line 5"/>
            <p:cNvSpPr>
              <a:spLocks noChangeShapeType="1"/>
            </p:cNvSpPr>
            <p:nvPr/>
          </p:nvSpPr>
          <p:spPr bwMode="auto">
            <a:xfrm>
              <a:off x="2256" y="235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22" name="Line 6"/>
            <p:cNvSpPr>
              <a:spLocks noChangeShapeType="1"/>
            </p:cNvSpPr>
            <p:nvPr/>
          </p:nvSpPr>
          <p:spPr bwMode="auto">
            <a:xfrm>
              <a:off x="2256"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23" name="Line 7"/>
            <p:cNvSpPr>
              <a:spLocks noChangeShapeType="1"/>
            </p:cNvSpPr>
            <p:nvPr/>
          </p:nvSpPr>
          <p:spPr bwMode="auto">
            <a:xfrm>
              <a:off x="2256" y="2544"/>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24" name="Line 8"/>
            <p:cNvSpPr>
              <a:spLocks noChangeShapeType="1"/>
            </p:cNvSpPr>
            <p:nvPr/>
          </p:nvSpPr>
          <p:spPr bwMode="auto">
            <a:xfrm>
              <a:off x="2208"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25" name="Line 9"/>
            <p:cNvSpPr>
              <a:spLocks noChangeShapeType="1"/>
            </p:cNvSpPr>
            <p:nvPr/>
          </p:nvSpPr>
          <p:spPr bwMode="auto">
            <a:xfrm>
              <a:off x="2400" y="25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26" name="Line 10"/>
            <p:cNvSpPr>
              <a:spLocks noChangeShapeType="1"/>
            </p:cNvSpPr>
            <p:nvPr/>
          </p:nvSpPr>
          <p:spPr bwMode="auto">
            <a:xfrm>
              <a:off x="2064" y="244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27" name="Line 11"/>
            <p:cNvSpPr>
              <a:spLocks noChangeShapeType="1"/>
            </p:cNvSpPr>
            <p:nvPr/>
          </p:nvSpPr>
          <p:spPr bwMode="auto">
            <a:xfrm>
              <a:off x="2400"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28" name="Oval 12"/>
            <p:cNvSpPr>
              <a:spLocks noChangeArrowheads="1"/>
            </p:cNvSpPr>
            <p:nvPr/>
          </p:nvSpPr>
          <p:spPr bwMode="auto">
            <a:xfrm>
              <a:off x="2160" y="2448"/>
              <a:ext cx="48" cy="4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grpSp>
      <p:grpSp>
        <p:nvGrpSpPr>
          <p:cNvPr id="53253" name="Group 13"/>
          <p:cNvGrpSpPr>
            <a:grpSpLocks/>
          </p:cNvGrpSpPr>
          <p:nvPr/>
        </p:nvGrpSpPr>
        <p:grpSpPr bwMode="auto">
          <a:xfrm>
            <a:off x="1143000" y="2397125"/>
            <a:ext cx="488950" cy="717550"/>
            <a:chOff x="2784" y="3264"/>
            <a:chExt cx="336" cy="480"/>
          </a:xfrm>
        </p:grpSpPr>
        <p:grpSp>
          <p:nvGrpSpPr>
            <p:cNvPr id="53313" name="Group 14"/>
            <p:cNvGrpSpPr>
              <a:grpSpLocks/>
            </p:cNvGrpSpPr>
            <p:nvPr/>
          </p:nvGrpSpPr>
          <p:grpSpPr bwMode="auto">
            <a:xfrm>
              <a:off x="2784" y="3408"/>
              <a:ext cx="336" cy="336"/>
              <a:chOff x="1008" y="2016"/>
              <a:chExt cx="336" cy="336"/>
            </a:xfrm>
          </p:grpSpPr>
          <p:sp>
            <p:nvSpPr>
              <p:cNvPr id="53315" name="Line 15"/>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16" name="Line 16"/>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17" name="Line 17"/>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18" name="Line 18"/>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19" name="Line 19"/>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20" name="Line 20"/>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3314" name="Line 21"/>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3254" name="Group 22"/>
          <p:cNvGrpSpPr>
            <a:grpSpLocks/>
          </p:cNvGrpSpPr>
          <p:nvPr/>
        </p:nvGrpSpPr>
        <p:grpSpPr bwMode="auto">
          <a:xfrm>
            <a:off x="1143000" y="2971800"/>
            <a:ext cx="488950" cy="717550"/>
            <a:chOff x="2784" y="3264"/>
            <a:chExt cx="336" cy="480"/>
          </a:xfrm>
        </p:grpSpPr>
        <p:grpSp>
          <p:nvGrpSpPr>
            <p:cNvPr id="53305" name="Group 23"/>
            <p:cNvGrpSpPr>
              <a:grpSpLocks/>
            </p:cNvGrpSpPr>
            <p:nvPr/>
          </p:nvGrpSpPr>
          <p:grpSpPr bwMode="auto">
            <a:xfrm>
              <a:off x="2784" y="3408"/>
              <a:ext cx="336" cy="336"/>
              <a:chOff x="1008" y="2016"/>
              <a:chExt cx="336" cy="336"/>
            </a:xfrm>
          </p:grpSpPr>
          <p:sp>
            <p:nvSpPr>
              <p:cNvPr id="53307" name="Line 24"/>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08" name="Line 25"/>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09" name="Line 26"/>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10" name="Line 27"/>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11" name="Line 28"/>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12" name="Line 29"/>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3306" name="Line 30"/>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3255" name="Group 31"/>
          <p:cNvGrpSpPr>
            <a:grpSpLocks/>
          </p:cNvGrpSpPr>
          <p:nvPr/>
        </p:nvGrpSpPr>
        <p:grpSpPr bwMode="auto">
          <a:xfrm>
            <a:off x="1143000" y="3544888"/>
            <a:ext cx="488950" cy="717550"/>
            <a:chOff x="2784" y="3264"/>
            <a:chExt cx="336" cy="480"/>
          </a:xfrm>
        </p:grpSpPr>
        <p:grpSp>
          <p:nvGrpSpPr>
            <p:cNvPr id="53297" name="Group 32"/>
            <p:cNvGrpSpPr>
              <a:grpSpLocks/>
            </p:cNvGrpSpPr>
            <p:nvPr/>
          </p:nvGrpSpPr>
          <p:grpSpPr bwMode="auto">
            <a:xfrm>
              <a:off x="2784" y="3408"/>
              <a:ext cx="336" cy="336"/>
              <a:chOff x="1008" y="2016"/>
              <a:chExt cx="336" cy="336"/>
            </a:xfrm>
          </p:grpSpPr>
          <p:sp>
            <p:nvSpPr>
              <p:cNvPr id="53299" name="Line 33"/>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00" name="Line 34"/>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01" name="Line 35"/>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02" name="Line 36"/>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03" name="Line 37"/>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04" name="Line 38"/>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3298" name="Line 39"/>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3256" name="Group 40"/>
          <p:cNvGrpSpPr>
            <a:grpSpLocks/>
          </p:cNvGrpSpPr>
          <p:nvPr/>
        </p:nvGrpSpPr>
        <p:grpSpPr bwMode="auto">
          <a:xfrm>
            <a:off x="1143000" y="4119563"/>
            <a:ext cx="488950" cy="715962"/>
            <a:chOff x="2784" y="3264"/>
            <a:chExt cx="336" cy="480"/>
          </a:xfrm>
        </p:grpSpPr>
        <p:grpSp>
          <p:nvGrpSpPr>
            <p:cNvPr id="53289" name="Group 41"/>
            <p:cNvGrpSpPr>
              <a:grpSpLocks/>
            </p:cNvGrpSpPr>
            <p:nvPr/>
          </p:nvGrpSpPr>
          <p:grpSpPr bwMode="auto">
            <a:xfrm>
              <a:off x="2784" y="3408"/>
              <a:ext cx="336" cy="336"/>
              <a:chOff x="1008" y="2016"/>
              <a:chExt cx="336" cy="336"/>
            </a:xfrm>
          </p:grpSpPr>
          <p:sp>
            <p:nvSpPr>
              <p:cNvPr id="53291" name="Line 42"/>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92" name="Line 43"/>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93" name="Line 44"/>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94" name="Line 45"/>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95" name="Line 46"/>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96" name="Line 47"/>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3290" name="Line 48"/>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3257" name="Group 49"/>
          <p:cNvGrpSpPr>
            <a:grpSpLocks/>
          </p:cNvGrpSpPr>
          <p:nvPr/>
        </p:nvGrpSpPr>
        <p:grpSpPr bwMode="auto">
          <a:xfrm>
            <a:off x="1143000" y="4621213"/>
            <a:ext cx="488950" cy="717550"/>
            <a:chOff x="2784" y="3264"/>
            <a:chExt cx="336" cy="480"/>
          </a:xfrm>
        </p:grpSpPr>
        <p:grpSp>
          <p:nvGrpSpPr>
            <p:cNvPr id="53281" name="Group 50"/>
            <p:cNvGrpSpPr>
              <a:grpSpLocks/>
            </p:cNvGrpSpPr>
            <p:nvPr/>
          </p:nvGrpSpPr>
          <p:grpSpPr bwMode="auto">
            <a:xfrm>
              <a:off x="2784" y="3408"/>
              <a:ext cx="336" cy="336"/>
              <a:chOff x="1008" y="2016"/>
              <a:chExt cx="336" cy="336"/>
            </a:xfrm>
          </p:grpSpPr>
          <p:sp>
            <p:nvSpPr>
              <p:cNvPr id="53283" name="Line 51"/>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84" name="Line 52"/>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85" name="Line 53"/>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86" name="Line 54"/>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87" name="Line 55"/>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88" name="Line 56"/>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3282" name="Line 57"/>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3258" name="Group 58"/>
          <p:cNvGrpSpPr>
            <a:grpSpLocks/>
          </p:cNvGrpSpPr>
          <p:nvPr/>
        </p:nvGrpSpPr>
        <p:grpSpPr bwMode="auto">
          <a:xfrm>
            <a:off x="1492250" y="5194300"/>
            <a:ext cx="279400" cy="287338"/>
            <a:chOff x="2400" y="3744"/>
            <a:chExt cx="192" cy="192"/>
          </a:xfrm>
        </p:grpSpPr>
        <p:grpSp>
          <p:nvGrpSpPr>
            <p:cNvPr id="53277" name="Group 59"/>
            <p:cNvGrpSpPr>
              <a:grpSpLocks/>
            </p:cNvGrpSpPr>
            <p:nvPr/>
          </p:nvGrpSpPr>
          <p:grpSpPr bwMode="auto">
            <a:xfrm>
              <a:off x="2400" y="3888"/>
              <a:ext cx="192" cy="48"/>
              <a:chOff x="2592" y="3504"/>
              <a:chExt cx="192" cy="48"/>
            </a:xfrm>
          </p:grpSpPr>
          <p:sp>
            <p:nvSpPr>
              <p:cNvPr id="53279" name="Line 60"/>
              <p:cNvSpPr>
                <a:spLocks noChangeShapeType="1"/>
              </p:cNvSpPr>
              <p:nvPr/>
            </p:nvSpPr>
            <p:spPr bwMode="auto">
              <a:xfrm>
                <a:off x="2592" y="350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80" name="Line 61"/>
              <p:cNvSpPr>
                <a:spLocks noChangeShapeType="1"/>
              </p:cNvSpPr>
              <p:nvPr/>
            </p:nvSpPr>
            <p:spPr bwMode="auto">
              <a:xfrm>
                <a:off x="2640" y="355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3278" name="Line 62"/>
            <p:cNvSpPr>
              <a:spLocks noChangeShapeType="1"/>
            </p:cNvSpPr>
            <p:nvPr/>
          </p:nvSpPr>
          <p:spPr bwMode="auto">
            <a:xfrm>
              <a:off x="2496" y="37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3259" name="Line 63"/>
          <p:cNvSpPr>
            <a:spLocks noChangeShapeType="1"/>
          </p:cNvSpPr>
          <p:nvPr/>
        </p:nvSpPr>
        <p:spPr bwMode="auto">
          <a:xfrm>
            <a:off x="1492250" y="1824038"/>
            <a:ext cx="279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0" name="Line 64"/>
          <p:cNvSpPr>
            <a:spLocks noChangeShapeType="1"/>
          </p:cNvSpPr>
          <p:nvPr/>
        </p:nvSpPr>
        <p:spPr bwMode="auto">
          <a:xfrm>
            <a:off x="1631950" y="2470150"/>
            <a:ext cx="419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1" name="Text Box 65"/>
          <p:cNvSpPr txBox="1">
            <a:spLocks noChangeArrowheads="1"/>
          </p:cNvSpPr>
          <p:nvPr/>
        </p:nvSpPr>
        <p:spPr bwMode="auto">
          <a:xfrm>
            <a:off x="582613" y="1966913"/>
            <a:ext cx="552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Clk</a:t>
            </a:r>
            <a:endParaRPr lang="en-US" altLang="en-US" sz="2000" baseline="-25000">
              <a:latin typeface="Arial" panose="020B0604020202020204" pitchFamily="34" charset="0"/>
              <a:cs typeface="Arial" panose="020B0604020202020204" pitchFamily="34" charset="0"/>
            </a:endParaRPr>
          </a:p>
        </p:txBody>
      </p:sp>
      <p:sp>
        <p:nvSpPr>
          <p:cNvPr id="53262" name="Text Box 66"/>
          <p:cNvSpPr txBox="1">
            <a:spLocks noChangeArrowheads="1"/>
          </p:cNvSpPr>
          <p:nvPr/>
        </p:nvSpPr>
        <p:spPr bwMode="auto">
          <a:xfrm>
            <a:off x="582613" y="4764088"/>
            <a:ext cx="552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Clk</a:t>
            </a:r>
            <a:endParaRPr lang="en-US" altLang="en-US" sz="2000" baseline="-25000">
              <a:latin typeface="Arial" panose="020B0604020202020204" pitchFamily="34" charset="0"/>
              <a:cs typeface="Arial" panose="020B0604020202020204" pitchFamily="34" charset="0"/>
            </a:endParaRPr>
          </a:p>
        </p:txBody>
      </p:sp>
      <p:sp>
        <p:nvSpPr>
          <p:cNvPr id="53263" name="Text Box 67"/>
          <p:cNvSpPr txBox="1">
            <a:spLocks noChangeArrowheads="1"/>
          </p:cNvSpPr>
          <p:nvPr/>
        </p:nvSpPr>
        <p:spPr bwMode="auto">
          <a:xfrm>
            <a:off x="639763" y="2613025"/>
            <a:ext cx="600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In</a:t>
            </a:r>
            <a:r>
              <a:rPr lang="en-US" altLang="en-US" sz="2000" baseline="-25000">
                <a:latin typeface="Arial" panose="020B0604020202020204" pitchFamily="34" charset="0"/>
                <a:cs typeface="Arial" panose="020B0604020202020204" pitchFamily="34" charset="0"/>
              </a:rPr>
              <a:t>1</a:t>
            </a:r>
          </a:p>
        </p:txBody>
      </p:sp>
      <p:sp>
        <p:nvSpPr>
          <p:cNvPr id="53264" name="Text Box 68"/>
          <p:cNvSpPr txBox="1">
            <a:spLocks noChangeArrowheads="1"/>
          </p:cNvSpPr>
          <p:nvPr/>
        </p:nvSpPr>
        <p:spPr bwMode="auto">
          <a:xfrm>
            <a:off x="639763" y="3114675"/>
            <a:ext cx="600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In</a:t>
            </a:r>
            <a:r>
              <a:rPr lang="en-US" altLang="en-US" sz="2000" baseline="-25000">
                <a:latin typeface="Arial" panose="020B0604020202020204" pitchFamily="34" charset="0"/>
                <a:cs typeface="Arial" panose="020B0604020202020204" pitchFamily="34" charset="0"/>
              </a:rPr>
              <a:t>2</a:t>
            </a:r>
          </a:p>
        </p:txBody>
      </p:sp>
      <p:sp>
        <p:nvSpPr>
          <p:cNvPr id="53265" name="Text Box 69"/>
          <p:cNvSpPr txBox="1">
            <a:spLocks noChangeArrowheads="1"/>
          </p:cNvSpPr>
          <p:nvPr/>
        </p:nvSpPr>
        <p:spPr bwMode="auto">
          <a:xfrm>
            <a:off x="639763" y="3648075"/>
            <a:ext cx="600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In</a:t>
            </a:r>
            <a:r>
              <a:rPr lang="en-US" altLang="en-US" sz="2000" baseline="-25000">
                <a:latin typeface="Arial" panose="020B0604020202020204" pitchFamily="34" charset="0"/>
                <a:cs typeface="Arial" panose="020B0604020202020204" pitchFamily="34" charset="0"/>
              </a:rPr>
              <a:t>3</a:t>
            </a:r>
          </a:p>
        </p:txBody>
      </p:sp>
      <p:sp>
        <p:nvSpPr>
          <p:cNvPr id="53266" name="Text Box 70"/>
          <p:cNvSpPr txBox="1">
            <a:spLocks noChangeArrowheads="1"/>
          </p:cNvSpPr>
          <p:nvPr/>
        </p:nvSpPr>
        <p:spPr bwMode="auto">
          <a:xfrm>
            <a:off x="639763" y="4257675"/>
            <a:ext cx="600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In</a:t>
            </a:r>
            <a:r>
              <a:rPr lang="en-US" altLang="en-US" sz="2000" baseline="-25000">
                <a:latin typeface="Arial" panose="020B0604020202020204" pitchFamily="34" charset="0"/>
                <a:cs typeface="Arial" panose="020B0604020202020204" pitchFamily="34" charset="0"/>
              </a:rPr>
              <a:t>4</a:t>
            </a:r>
          </a:p>
        </p:txBody>
      </p:sp>
      <p:sp>
        <p:nvSpPr>
          <p:cNvPr id="53267" name="Text Box 71"/>
          <p:cNvSpPr txBox="1">
            <a:spLocks noChangeArrowheads="1"/>
          </p:cNvSpPr>
          <p:nvPr/>
        </p:nvSpPr>
        <p:spPr bwMode="auto">
          <a:xfrm>
            <a:off x="1981200" y="2325688"/>
            <a:ext cx="593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Out</a:t>
            </a:r>
            <a:endParaRPr lang="en-US" altLang="en-US" sz="2000" baseline="-25000">
              <a:latin typeface="Arial" panose="020B0604020202020204" pitchFamily="34" charset="0"/>
              <a:cs typeface="Arial" panose="020B0604020202020204" pitchFamily="34" charset="0"/>
            </a:endParaRPr>
          </a:p>
        </p:txBody>
      </p:sp>
      <p:sp>
        <p:nvSpPr>
          <p:cNvPr id="53268" name="Text Box 72"/>
          <p:cNvSpPr txBox="1">
            <a:spLocks noChangeArrowheads="1"/>
          </p:cNvSpPr>
          <p:nvPr/>
        </p:nvSpPr>
        <p:spPr bwMode="auto">
          <a:xfrm>
            <a:off x="4114800" y="3657600"/>
            <a:ext cx="635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solidFill>
                  <a:schemeClr val="accent1"/>
                </a:solidFill>
                <a:latin typeface="Arial" panose="020B0604020202020204" pitchFamily="34" charset="0"/>
                <a:cs typeface="Arial" panose="020B0604020202020204" pitchFamily="34" charset="0"/>
              </a:rPr>
              <a:t>In &amp;</a:t>
            </a:r>
          </a:p>
          <a:p>
            <a:pPr eaLnBrk="1" hangingPunct="1">
              <a:spcBef>
                <a:spcPct val="0"/>
              </a:spcBef>
              <a:buClrTx/>
              <a:buSzTx/>
              <a:buFontTx/>
              <a:buNone/>
            </a:pPr>
            <a:r>
              <a:rPr lang="en-US" altLang="en-US" sz="2000">
                <a:solidFill>
                  <a:schemeClr val="accent1"/>
                </a:solidFill>
                <a:latin typeface="Arial" panose="020B0604020202020204" pitchFamily="34" charset="0"/>
                <a:cs typeface="Arial" panose="020B0604020202020204" pitchFamily="34" charset="0"/>
              </a:rPr>
              <a:t>Clk</a:t>
            </a:r>
            <a:endParaRPr lang="en-US" altLang="en-US" sz="2000" baseline="-25000">
              <a:solidFill>
                <a:schemeClr val="accent1"/>
              </a:solidFill>
              <a:latin typeface="Arial" panose="020B0604020202020204" pitchFamily="34" charset="0"/>
              <a:cs typeface="Arial" panose="020B0604020202020204" pitchFamily="34" charset="0"/>
            </a:endParaRPr>
          </a:p>
        </p:txBody>
      </p:sp>
      <p:sp>
        <p:nvSpPr>
          <p:cNvPr id="53269" name="Text Box 73"/>
          <p:cNvSpPr txBox="1">
            <a:spLocks noChangeArrowheads="1"/>
          </p:cNvSpPr>
          <p:nvPr/>
        </p:nvSpPr>
        <p:spPr bwMode="auto">
          <a:xfrm>
            <a:off x="5562600" y="4343400"/>
            <a:ext cx="592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solidFill>
                  <a:srgbClr val="0000BA"/>
                </a:solidFill>
                <a:latin typeface="Arial" panose="020B0604020202020204" pitchFamily="34" charset="0"/>
                <a:cs typeface="Arial" panose="020B0604020202020204" pitchFamily="34" charset="0"/>
              </a:rPr>
              <a:t>Out</a:t>
            </a:r>
            <a:endParaRPr lang="en-US" altLang="en-US" sz="2000" baseline="-25000">
              <a:solidFill>
                <a:srgbClr val="0000BA"/>
              </a:solidFill>
              <a:latin typeface="Arial" panose="020B0604020202020204" pitchFamily="34" charset="0"/>
              <a:cs typeface="Arial" panose="020B0604020202020204" pitchFamily="34" charset="0"/>
            </a:endParaRPr>
          </a:p>
        </p:txBody>
      </p:sp>
      <p:sp>
        <p:nvSpPr>
          <p:cNvPr id="53270" name="Text Box 74"/>
          <p:cNvSpPr txBox="1">
            <a:spLocks noChangeArrowheads="1"/>
          </p:cNvSpPr>
          <p:nvPr/>
        </p:nvSpPr>
        <p:spPr bwMode="auto">
          <a:xfrm>
            <a:off x="5867400" y="5257800"/>
            <a:ext cx="1060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Time, ns</a:t>
            </a:r>
            <a:endParaRPr lang="en-US" altLang="en-US" sz="1800" baseline="-25000">
              <a:latin typeface="Arial" panose="020B0604020202020204" pitchFamily="34" charset="0"/>
              <a:cs typeface="Arial" panose="020B0604020202020204" pitchFamily="34" charset="0"/>
            </a:endParaRPr>
          </a:p>
        </p:txBody>
      </p:sp>
      <p:sp>
        <p:nvSpPr>
          <p:cNvPr id="53271" name="Text Box 75"/>
          <p:cNvSpPr txBox="1">
            <a:spLocks noChangeArrowheads="1"/>
          </p:cNvSpPr>
          <p:nvPr/>
        </p:nvSpPr>
        <p:spPr bwMode="auto">
          <a:xfrm rot="-5486740">
            <a:off x="2751932" y="3725068"/>
            <a:ext cx="958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Voltage</a:t>
            </a:r>
            <a:endParaRPr lang="en-US" altLang="en-US" sz="1800" baseline="-25000">
              <a:latin typeface="Arial" panose="020B0604020202020204" pitchFamily="34" charset="0"/>
              <a:cs typeface="Arial" panose="020B0604020202020204" pitchFamily="34" charset="0"/>
            </a:endParaRPr>
          </a:p>
        </p:txBody>
      </p:sp>
      <p:sp>
        <p:nvSpPr>
          <p:cNvPr id="53272" name="Text Box 76"/>
          <p:cNvSpPr txBox="1">
            <a:spLocks noChangeArrowheads="1"/>
          </p:cNvSpPr>
          <p:nvPr/>
        </p:nvSpPr>
        <p:spPr bwMode="auto">
          <a:xfrm>
            <a:off x="4953000" y="1676400"/>
            <a:ext cx="2244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Clock feedthrough</a:t>
            </a:r>
            <a:endParaRPr lang="en-US" altLang="en-US" sz="2000" baseline="-25000">
              <a:latin typeface="Arial" panose="020B0604020202020204" pitchFamily="34" charset="0"/>
              <a:cs typeface="Arial" panose="020B0604020202020204" pitchFamily="34" charset="0"/>
            </a:endParaRPr>
          </a:p>
        </p:txBody>
      </p:sp>
      <p:sp>
        <p:nvSpPr>
          <p:cNvPr id="53273" name="Text Box 77"/>
          <p:cNvSpPr txBox="1">
            <a:spLocks noChangeArrowheads="1"/>
          </p:cNvSpPr>
          <p:nvPr/>
        </p:nvSpPr>
        <p:spPr bwMode="auto">
          <a:xfrm>
            <a:off x="6553200" y="5638800"/>
            <a:ext cx="2244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Clock feedthrough</a:t>
            </a:r>
            <a:endParaRPr lang="en-US" altLang="en-US" sz="2000" baseline="-25000">
              <a:latin typeface="Arial" panose="020B0604020202020204" pitchFamily="34" charset="0"/>
              <a:cs typeface="Arial" panose="020B0604020202020204" pitchFamily="34" charset="0"/>
            </a:endParaRPr>
          </a:p>
        </p:txBody>
      </p:sp>
      <p:sp>
        <p:nvSpPr>
          <p:cNvPr id="53274" name="Line 78"/>
          <p:cNvSpPr>
            <a:spLocks noChangeShapeType="1"/>
          </p:cNvSpPr>
          <p:nvPr/>
        </p:nvSpPr>
        <p:spPr bwMode="auto">
          <a:xfrm flipH="1">
            <a:off x="5105400" y="1981200"/>
            <a:ext cx="533400" cy="304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275" name="Line 79"/>
          <p:cNvSpPr>
            <a:spLocks noChangeShapeType="1"/>
          </p:cNvSpPr>
          <p:nvPr/>
        </p:nvSpPr>
        <p:spPr bwMode="auto">
          <a:xfrm flipH="1" flipV="1">
            <a:off x="6781800" y="4953000"/>
            <a:ext cx="381000" cy="838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27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DA9B531-4F54-4FCA-B66C-1B46AA595222}" type="slidenum">
              <a:rPr lang="en-US" altLang="en-US" smtClean="0">
                <a:latin typeface="Garamond" panose="02020404030301010803" pitchFamily="18" charset="0"/>
              </a:rPr>
              <a:pPr/>
              <a:t>21</a:t>
            </a:fld>
            <a:endParaRPr lang="en-US" altLang="en-US">
              <a:latin typeface="Garamond" panose="02020404030301010803" pitchFamily="18"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Prof. V.G. Oklobdzija</a:t>
            </a:r>
          </a:p>
          <a:p>
            <a:endParaRPr lang="en-US" altLang="en-US" sz="1400"/>
          </a:p>
        </p:txBody>
      </p:sp>
      <p:sp>
        <p:nvSpPr>
          <p:cNvPr id="6147" name="Footer Placeholder 4"/>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Advanced Digital Integrated Circuits</a:t>
            </a:r>
          </a:p>
        </p:txBody>
      </p:sp>
      <p:sp>
        <p:nvSpPr>
          <p:cNvPr id="6148"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5F11A23-14D4-43FA-97C8-1E89E5501F45}" type="slidenum">
              <a:rPr lang="en-US" altLang="en-US" sz="1400"/>
              <a:pPr/>
              <a:t>22</a:t>
            </a:fld>
            <a:endParaRPr lang="en-US" altLang="en-US" sz="1400"/>
          </a:p>
        </p:txBody>
      </p:sp>
      <p:sp>
        <p:nvSpPr>
          <p:cNvPr id="6149" name="Rectangle 2"/>
          <p:cNvSpPr>
            <a:spLocks noGrp="1" noChangeArrowheads="1"/>
          </p:cNvSpPr>
          <p:nvPr>
            <p:ph type="title"/>
          </p:nvPr>
        </p:nvSpPr>
        <p:spPr>
          <a:xfrm>
            <a:off x="685800" y="333375"/>
            <a:ext cx="7772400" cy="935038"/>
          </a:xfrm>
        </p:spPr>
        <p:txBody>
          <a:bodyPr/>
          <a:lstStyle/>
          <a:p>
            <a:pPr eaLnBrk="1" hangingPunct="1"/>
            <a:r>
              <a:rPr lang="en-US" altLang="zh-CN" dirty="0">
                <a:ea typeface="SimSun" panose="02010600030101010101" pitchFamily="2" charset="-122"/>
              </a:rPr>
              <a:t>Radiation induced charge </a:t>
            </a:r>
            <a:endParaRPr lang="en-US" altLang="en-US" dirty="0"/>
          </a:p>
        </p:txBody>
      </p:sp>
      <p:sp>
        <p:nvSpPr>
          <p:cNvPr id="6150"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6151" name="Object 4"/>
          <p:cNvGraphicFramePr>
            <a:graphicFrameLocks noChangeAspect="1"/>
          </p:cNvGraphicFramePr>
          <p:nvPr/>
        </p:nvGraphicFramePr>
        <p:xfrm>
          <a:off x="2051050" y="1844675"/>
          <a:ext cx="5184775" cy="4249738"/>
        </p:xfrm>
        <a:graphic>
          <a:graphicData uri="http://schemas.openxmlformats.org/presentationml/2006/ole">
            <mc:AlternateContent xmlns:mc="http://schemas.openxmlformats.org/markup-compatibility/2006">
              <mc:Choice xmlns:v="urn:schemas-microsoft-com:vml" Requires="v">
                <p:oleObj spid="_x0000_s55340" name="Visio" r:id="rId3" imgW="1949027" imgH="1654138" progId="Visio.Drawing.6">
                  <p:embed/>
                </p:oleObj>
              </mc:Choice>
              <mc:Fallback>
                <p:oleObj name="Visio" r:id="rId3" imgW="1949027" imgH="1654138"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1844675"/>
                        <a:ext cx="5184775" cy="424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55104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DDD75DE-102B-4A91-A9A3-10B0271783E9}" type="slidenum">
              <a:rPr lang="en-US" altLang="en-US" sz="1400"/>
              <a:pPr/>
              <a:t>23</a:t>
            </a:fld>
            <a:endParaRPr lang="en-US" altLang="en-US" sz="1400"/>
          </a:p>
        </p:txBody>
      </p:sp>
      <p:sp>
        <p:nvSpPr>
          <p:cNvPr id="7173" name="Rectangle 2"/>
          <p:cNvSpPr>
            <a:spLocks noGrp="1" noChangeArrowheads="1"/>
          </p:cNvSpPr>
          <p:nvPr>
            <p:ph type="title"/>
          </p:nvPr>
        </p:nvSpPr>
        <p:spPr>
          <a:xfrm>
            <a:off x="395288" y="1528762"/>
            <a:ext cx="2408097" cy="1747838"/>
          </a:xfrm>
        </p:spPr>
        <p:txBody>
          <a:bodyPr/>
          <a:lstStyle/>
          <a:p>
            <a:pPr algn="l" eaLnBrk="1" hangingPunct="1"/>
            <a:r>
              <a:rPr lang="en-US" altLang="zh-CN" sz="2000" dirty="0">
                <a:ea typeface="SimSun" panose="02010600030101010101" pitchFamily="2" charset="-122"/>
              </a:rPr>
              <a:t>Accidental charge caused by capacitive or inductive coupling between the signal lines Y and Z. (a) </a:t>
            </a:r>
            <a:br>
              <a:rPr lang="en-US" altLang="zh-CN" sz="2000" dirty="0">
                <a:ea typeface="SimSun" panose="02010600030101010101" pitchFamily="2" charset="-122"/>
              </a:rPr>
            </a:br>
            <a:endParaRPr lang="en-US" altLang="en-US" sz="2000" dirty="0"/>
          </a:p>
        </p:txBody>
      </p:sp>
      <p:sp>
        <p:nvSpPr>
          <p:cNvPr id="7174" name="Rectangle 5"/>
          <p:cNvSpPr>
            <a:spLocks noChangeArrowheads="1"/>
          </p:cNvSpPr>
          <p:nvPr/>
        </p:nvSpPr>
        <p:spPr bwMode="auto">
          <a:xfrm>
            <a:off x="0" y="1730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 name="Rectangle 2"/>
          <p:cNvSpPr txBox="1">
            <a:spLocks noChangeArrowheads="1"/>
          </p:cNvSpPr>
          <p:nvPr/>
        </p:nvSpPr>
        <p:spPr bwMode="auto">
          <a:xfrm>
            <a:off x="685800" y="333375"/>
            <a:ext cx="7772400"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cs typeface="B Nazanin" pitchFamily="2" charset="-78"/>
              </a:defRPr>
            </a:lvl2pPr>
            <a:lvl3pPr algn="l" rtl="0" eaLnBrk="0" fontAlgn="base" hangingPunct="0">
              <a:spcBef>
                <a:spcPct val="0"/>
              </a:spcBef>
              <a:spcAft>
                <a:spcPct val="0"/>
              </a:spcAft>
              <a:defRPr sz="4200">
                <a:solidFill>
                  <a:schemeClr val="tx2"/>
                </a:solidFill>
                <a:latin typeface="Garamond" pitchFamily="18" charset="0"/>
                <a:cs typeface="B Nazanin" pitchFamily="2" charset="-78"/>
              </a:defRPr>
            </a:lvl3pPr>
            <a:lvl4pPr algn="l" rtl="0" eaLnBrk="0" fontAlgn="base" hangingPunct="0">
              <a:spcBef>
                <a:spcPct val="0"/>
              </a:spcBef>
              <a:spcAft>
                <a:spcPct val="0"/>
              </a:spcAft>
              <a:defRPr sz="4200">
                <a:solidFill>
                  <a:schemeClr val="tx2"/>
                </a:solidFill>
                <a:latin typeface="Garamond" pitchFamily="18" charset="0"/>
                <a:cs typeface="B Nazanin" pitchFamily="2" charset="-78"/>
              </a:defRPr>
            </a:lvl4pPr>
            <a:lvl5pPr algn="l" rtl="0" eaLnBrk="0" fontAlgn="base" hangingPunct="0">
              <a:spcBef>
                <a:spcPct val="0"/>
              </a:spcBef>
              <a:spcAft>
                <a:spcPct val="0"/>
              </a:spcAft>
              <a:defRPr sz="4200">
                <a:solidFill>
                  <a:schemeClr val="tx2"/>
                </a:solidFill>
                <a:latin typeface="Garamond" pitchFamily="18" charset="0"/>
                <a:cs typeface="B Nazanin" pitchFamily="2" charset="-78"/>
              </a:defRPr>
            </a:lvl5pPr>
            <a:lvl6pPr marL="457200" algn="l" rtl="0" fontAlgn="base">
              <a:spcBef>
                <a:spcPct val="0"/>
              </a:spcBef>
              <a:spcAft>
                <a:spcPct val="0"/>
              </a:spcAft>
              <a:defRPr sz="4200">
                <a:solidFill>
                  <a:schemeClr val="tx2"/>
                </a:solidFill>
                <a:latin typeface="Garamond" pitchFamily="18" charset="0"/>
                <a:cs typeface="Arial" charset="0"/>
              </a:defRPr>
            </a:lvl6pPr>
            <a:lvl7pPr marL="914400" algn="l" rtl="0" fontAlgn="base">
              <a:spcBef>
                <a:spcPct val="0"/>
              </a:spcBef>
              <a:spcAft>
                <a:spcPct val="0"/>
              </a:spcAft>
              <a:defRPr sz="4200">
                <a:solidFill>
                  <a:schemeClr val="tx2"/>
                </a:solidFill>
                <a:latin typeface="Garamond" pitchFamily="18" charset="0"/>
                <a:cs typeface="Arial" charset="0"/>
              </a:defRPr>
            </a:lvl7pPr>
            <a:lvl8pPr marL="1371600" algn="l" rtl="0" fontAlgn="base">
              <a:spcBef>
                <a:spcPct val="0"/>
              </a:spcBef>
              <a:spcAft>
                <a:spcPct val="0"/>
              </a:spcAft>
              <a:defRPr sz="4200">
                <a:solidFill>
                  <a:schemeClr val="tx2"/>
                </a:solidFill>
                <a:latin typeface="Garamond" pitchFamily="18" charset="0"/>
                <a:cs typeface="Arial" charset="0"/>
              </a:defRPr>
            </a:lvl8pPr>
            <a:lvl9pPr marL="1828800" algn="l" rtl="0" fontAlgn="base">
              <a:spcBef>
                <a:spcPct val="0"/>
              </a:spcBef>
              <a:spcAft>
                <a:spcPct val="0"/>
              </a:spcAft>
              <a:defRPr sz="4200">
                <a:solidFill>
                  <a:schemeClr val="tx2"/>
                </a:solidFill>
                <a:latin typeface="Garamond" pitchFamily="18" charset="0"/>
                <a:cs typeface="Arial" charset="0"/>
              </a:defRPr>
            </a:lvl9pPr>
          </a:lstStyle>
          <a:p>
            <a:pPr eaLnBrk="1" hangingPunct="1"/>
            <a:r>
              <a:rPr lang="en-US" altLang="zh-CN" kern="0" dirty="0">
                <a:ea typeface="SimSun" panose="02010600030101010101" pitchFamily="2" charset="-122"/>
              </a:rPr>
              <a:t>Crosstalk</a:t>
            </a:r>
            <a:endParaRPr lang="en-US" altLang="en-US" kern="0" dirty="0"/>
          </a:p>
        </p:txBody>
      </p:sp>
      <p:pic>
        <p:nvPicPr>
          <p:cNvPr id="2" name="Picture 1"/>
          <p:cNvPicPr>
            <a:picLocks noChangeAspect="1"/>
          </p:cNvPicPr>
          <p:nvPr/>
        </p:nvPicPr>
        <p:blipFill>
          <a:blip r:embed="rId2"/>
          <a:stretch>
            <a:fillRect/>
          </a:stretch>
        </p:blipFill>
        <p:spPr>
          <a:xfrm>
            <a:off x="2676525" y="838200"/>
            <a:ext cx="6345232" cy="2895600"/>
          </a:xfrm>
          <a:prstGeom prst="rect">
            <a:avLst/>
          </a:prstGeom>
        </p:spPr>
      </p:pic>
      <p:pic>
        <p:nvPicPr>
          <p:cNvPr id="3" name="Picture 2"/>
          <p:cNvPicPr>
            <a:picLocks noChangeAspect="1"/>
          </p:cNvPicPr>
          <p:nvPr/>
        </p:nvPicPr>
        <p:blipFill>
          <a:blip r:embed="rId3"/>
          <a:stretch>
            <a:fillRect/>
          </a:stretch>
        </p:blipFill>
        <p:spPr>
          <a:xfrm>
            <a:off x="3333750" y="4192586"/>
            <a:ext cx="5353050" cy="2028825"/>
          </a:xfrm>
          <a:prstGeom prst="rect">
            <a:avLst/>
          </a:prstGeom>
        </p:spPr>
      </p:pic>
      <p:sp>
        <p:nvSpPr>
          <p:cNvPr id="9" name="Rectangle 2"/>
          <p:cNvSpPr txBox="1">
            <a:spLocks noChangeArrowheads="1"/>
          </p:cNvSpPr>
          <p:nvPr/>
        </p:nvSpPr>
        <p:spPr bwMode="auto">
          <a:xfrm>
            <a:off x="425768" y="4384672"/>
            <a:ext cx="2408097" cy="164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cs typeface="B Nazanin" pitchFamily="2" charset="-78"/>
              </a:defRPr>
            </a:lvl2pPr>
            <a:lvl3pPr algn="l" rtl="0" eaLnBrk="0" fontAlgn="base" hangingPunct="0">
              <a:spcBef>
                <a:spcPct val="0"/>
              </a:spcBef>
              <a:spcAft>
                <a:spcPct val="0"/>
              </a:spcAft>
              <a:defRPr sz="4200">
                <a:solidFill>
                  <a:schemeClr val="tx2"/>
                </a:solidFill>
                <a:latin typeface="Garamond" pitchFamily="18" charset="0"/>
                <a:cs typeface="B Nazanin" pitchFamily="2" charset="-78"/>
              </a:defRPr>
            </a:lvl3pPr>
            <a:lvl4pPr algn="l" rtl="0" eaLnBrk="0" fontAlgn="base" hangingPunct="0">
              <a:spcBef>
                <a:spcPct val="0"/>
              </a:spcBef>
              <a:spcAft>
                <a:spcPct val="0"/>
              </a:spcAft>
              <a:defRPr sz="4200">
                <a:solidFill>
                  <a:schemeClr val="tx2"/>
                </a:solidFill>
                <a:latin typeface="Garamond" pitchFamily="18" charset="0"/>
                <a:cs typeface="B Nazanin" pitchFamily="2" charset="-78"/>
              </a:defRPr>
            </a:lvl4pPr>
            <a:lvl5pPr algn="l" rtl="0" eaLnBrk="0" fontAlgn="base" hangingPunct="0">
              <a:spcBef>
                <a:spcPct val="0"/>
              </a:spcBef>
              <a:spcAft>
                <a:spcPct val="0"/>
              </a:spcAft>
              <a:defRPr sz="4200">
                <a:solidFill>
                  <a:schemeClr val="tx2"/>
                </a:solidFill>
                <a:latin typeface="Garamond" pitchFamily="18" charset="0"/>
                <a:cs typeface="B Nazanin" pitchFamily="2" charset="-78"/>
              </a:defRPr>
            </a:lvl5pPr>
            <a:lvl6pPr marL="457200" algn="l" rtl="0" fontAlgn="base">
              <a:spcBef>
                <a:spcPct val="0"/>
              </a:spcBef>
              <a:spcAft>
                <a:spcPct val="0"/>
              </a:spcAft>
              <a:defRPr sz="4200">
                <a:solidFill>
                  <a:schemeClr val="tx2"/>
                </a:solidFill>
                <a:latin typeface="Garamond" pitchFamily="18" charset="0"/>
                <a:cs typeface="Arial" charset="0"/>
              </a:defRPr>
            </a:lvl6pPr>
            <a:lvl7pPr marL="914400" algn="l" rtl="0" fontAlgn="base">
              <a:spcBef>
                <a:spcPct val="0"/>
              </a:spcBef>
              <a:spcAft>
                <a:spcPct val="0"/>
              </a:spcAft>
              <a:defRPr sz="4200">
                <a:solidFill>
                  <a:schemeClr val="tx2"/>
                </a:solidFill>
                <a:latin typeface="Garamond" pitchFamily="18" charset="0"/>
                <a:cs typeface="Arial" charset="0"/>
              </a:defRPr>
            </a:lvl7pPr>
            <a:lvl8pPr marL="1371600" algn="l" rtl="0" fontAlgn="base">
              <a:spcBef>
                <a:spcPct val="0"/>
              </a:spcBef>
              <a:spcAft>
                <a:spcPct val="0"/>
              </a:spcAft>
              <a:defRPr sz="4200">
                <a:solidFill>
                  <a:schemeClr val="tx2"/>
                </a:solidFill>
                <a:latin typeface="Garamond" pitchFamily="18" charset="0"/>
                <a:cs typeface="Arial" charset="0"/>
              </a:defRPr>
            </a:lvl8pPr>
            <a:lvl9pPr marL="1828800" algn="l" rtl="0" fontAlgn="base">
              <a:spcBef>
                <a:spcPct val="0"/>
              </a:spcBef>
              <a:spcAft>
                <a:spcPct val="0"/>
              </a:spcAft>
              <a:defRPr sz="4200">
                <a:solidFill>
                  <a:schemeClr val="tx2"/>
                </a:solidFill>
                <a:latin typeface="Garamond" pitchFamily="18" charset="0"/>
                <a:cs typeface="Arial" charset="0"/>
              </a:defRPr>
            </a:lvl9pPr>
          </a:lstStyle>
          <a:p>
            <a:pPr eaLnBrk="1" hangingPunct="1"/>
            <a:r>
              <a:rPr lang="en-US" altLang="zh-CN" sz="2000" kern="0" dirty="0">
                <a:ea typeface="SimSun" panose="02010600030101010101" pitchFamily="2" charset="-122"/>
              </a:rPr>
              <a:t>Prevention by inserting and inverter between the affected line and the pass-transistor switch (b) </a:t>
            </a:r>
            <a:endParaRPr lang="en-US" altLang="en-US" sz="2000" kern="0" dirty="0"/>
          </a:p>
        </p:txBody>
      </p:sp>
    </p:spTree>
    <p:extLst>
      <p:ext uri="{BB962C8B-B14F-4D97-AF65-F5344CB8AC3E}">
        <p14:creationId xmlns:p14="http://schemas.microsoft.com/office/powerpoint/2010/main" val="212714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762000" y="304800"/>
            <a:ext cx="7772400" cy="914400"/>
          </a:xfrm>
        </p:spPr>
        <p:txBody>
          <a:bodyPr/>
          <a:lstStyle/>
          <a:p>
            <a:pPr algn="ctr"/>
            <a:r>
              <a:rPr lang="en-US" altLang="en-US" dirty="0" err="1"/>
              <a:t>Backgate</a:t>
            </a:r>
            <a:r>
              <a:rPr lang="en-US" altLang="en-US" dirty="0"/>
              <a:t> coupling </a:t>
            </a:r>
            <a:r>
              <a:rPr lang="en-US" altLang="en-US" sz="3200" dirty="0"/>
              <a:t>(capacitive coupling)</a:t>
            </a:r>
          </a:p>
        </p:txBody>
      </p:sp>
      <p:sp>
        <p:nvSpPr>
          <p:cNvPr id="55299" name="Text Box 76"/>
          <p:cNvSpPr txBox="1">
            <a:spLocks noChangeArrowheads="1"/>
          </p:cNvSpPr>
          <p:nvPr/>
        </p:nvSpPr>
        <p:spPr bwMode="auto">
          <a:xfrm>
            <a:off x="474663" y="5018088"/>
            <a:ext cx="1752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Dynamic gate</a:t>
            </a:r>
            <a:endParaRPr lang="en-US" altLang="en-US" sz="2000" baseline="-25000">
              <a:latin typeface="Arial" panose="020B0604020202020204" pitchFamily="34" charset="0"/>
              <a:cs typeface="Arial" panose="020B0604020202020204" pitchFamily="34" charset="0"/>
            </a:endParaRPr>
          </a:p>
        </p:txBody>
      </p:sp>
      <p:sp>
        <p:nvSpPr>
          <p:cNvPr id="55300" name="Text Box 77"/>
          <p:cNvSpPr txBox="1">
            <a:spLocks noChangeArrowheads="1"/>
          </p:cNvSpPr>
          <p:nvPr/>
        </p:nvSpPr>
        <p:spPr bwMode="auto">
          <a:xfrm>
            <a:off x="4419600" y="5145088"/>
            <a:ext cx="13954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Static gate</a:t>
            </a:r>
            <a:endParaRPr lang="en-US" altLang="en-US" sz="2000" baseline="-25000">
              <a:latin typeface="Arial" panose="020B0604020202020204" pitchFamily="34" charset="0"/>
              <a:cs typeface="Arial" panose="020B0604020202020204" pitchFamily="34" charset="0"/>
            </a:endParaRPr>
          </a:p>
        </p:txBody>
      </p:sp>
      <p:pic>
        <p:nvPicPr>
          <p:cNvPr id="55301"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19200"/>
            <a:ext cx="7953375" cy="35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2"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02325" y="4102100"/>
            <a:ext cx="3219450"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3" name="TextBox 3"/>
          <p:cNvSpPr txBox="1">
            <a:spLocks noChangeArrowheads="1"/>
          </p:cNvSpPr>
          <p:nvPr/>
        </p:nvSpPr>
        <p:spPr bwMode="auto">
          <a:xfrm>
            <a:off x="7824788" y="3733800"/>
            <a:ext cx="12430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Due to lick feedthrough</a:t>
            </a:r>
          </a:p>
        </p:txBody>
      </p:sp>
      <p:sp>
        <p:nvSpPr>
          <p:cNvPr id="5530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5ACB42D-C9A2-4E97-BD64-37F9635B5DB1}" type="slidenum">
              <a:rPr lang="en-US" altLang="en-US" smtClean="0">
                <a:latin typeface="Garamond" panose="02020404030301010803" pitchFamily="18" charset="0"/>
              </a:rPr>
              <a:pPr/>
              <a:t>24</a:t>
            </a:fld>
            <a:endParaRPr lang="en-US" altLang="en-US">
              <a:latin typeface="Garamond" panose="02020404030301010803" pitchFamily="18"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a:t>Cascading Dynamic Gates</a:t>
            </a:r>
          </a:p>
        </p:txBody>
      </p:sp>
      <p:grpSp>
        <p:nvGrpSpPr>
          <p:cNvPr id="57347" name="Group 3"/>
          <p:cNvGrpSpPr>
            <a:grpSpLocks/>
          </p:cNvGrpSpPr>
          <p:nvPr/>
        </p:nvGrpSpPr>
        <p:grpSpPr bwMode="auto">
          <a:xfrm>
            <a:off x="1066800" y="1889125"/>
            <a:ext cx="533400" cy="762000"/>
            <a:chOff x="2064" y="2208"/>
            <a:chExt cx="336" cy="480"/>
          </a:xfrm>
        </p:grpSpPr>
        <p:sp>
          <p:nvSpPr>
            <p:cNvPr id="57456" name="Line 4"/>
            <p:cNvSpPr>
              <a:spLocks noChangeShapeType="1"/>
            </p:cNvSpPr>
            <p:nvPr/>
          </p:nvSpPr>
          <p:spPr bwMode="auto">
            <a:xfrm>
              <a:off x="2256" y="235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57" name="Line 5"/>
            <p:cNvSpPr>
              <a:spLocks noChangeShapeType="1"/>
            </p:cNvSpPr>
            <p:nvPr/>
          </p:nvSpPr>
          <p:spPr bwMode="auto">
            <a:xfrm>
              <a:off x="2256"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58" name="Line 6"/>
            <p:cNvSpPr>
              <a:spLocks noChangeShapeType="1"/>
            </p:cNvSpPr>
            <p:nvPr/>
          </p:nvSpPr>
          <p:spPr bwMode="auto">
            <a:xfrm>
              <a:off x="2256" y="2544"/>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59" name="Line 7"/>
            <p:cNvSpPr>
              <a:spLocks noChangeShapeType="1"/>
            </p:cNvSpPr>
            <p:nvPr/>
          </p:nvSpPr>
          <p:spPr bwMode="auto">
            <a:xfrm>
              <a:off x="2208"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60" name="Line 8"/>
            <p:cNvSpPr>
              <a:spLocks noChangeShapeType="1"/>
            </p:cNvSpPr>
            <p:nvPr/>
          </p:nvSpPr>
          <p:spPr bwMode="auto">
            <a:xfrm>
              <a:off x="2400" y="25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61" name="Line 9"/>
            <p:cNvSpPr>
              <a:spLocks noChangeShapeType="1"/>
            </p:cNvSpPr>
            <p:nvPr/>
          </p:nvSpPr>
          <p:spPr bwMode="auto">
            <a:xfrm>
              <a:off x="2064" y="244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62" name="Line 10"/>
            <p:cNvSpPr>
              <a:spLocks noChangeShapeType="1"/>
            </p:cNvSpPr>
            <p:nvPr/>
          </p:nvSpPr>
          <p:spPr bwMode="auto">
            <a:xfrm>
              <a:off x="2400"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63" name="Oval 11"/>
            <p:cNvSpPr>
              <a:spLocks noChangeArrowheads="1"/>
            </p:cNvSpPr>
            <p:nvPr/>
          </p:nvSpPr>
          <p:spPr bwMode="auto">
            <a:xfrm>
              <a:off x="2160" y="2448"/>
              <a:ext cx="48" cy="4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600">
                <a:latin typeface="Arial" panose="020B0604020202020204" pitchFamily="34" charset="0"/>
                <a:cs typeface="Arial" panose="020B0604020202020204" pitchFamily="34" charset="0"/>
              </a:endParaRPr>
            </a:p>
          </p:txBody>
        </p:sp>
      </p:grpSp>
      <p:grpSp>
        <p:nvGrpSpPr>
          <p:cNvPr id="57348" name="Group 12"/>
          <p:cNvGrpSpPr>
            <a:grpSpLocks/>
          </p:cNvGrpSpPr>
          <p:nvPr/>
        </p:nvGrpSpPr>
        <p:grpSpPr bwMode="auto">
          <a:xfrm>
            <a:off x="1066800" y="2803525"/>
            <a:ext cx="533400" cy="762000"/>
            <a:chOff x="2784" y="3264"/>
            <a:chExt cx="336" cy="480"/>
          </a:xfrm>
        </p:grpSpPr>
        <p:grpSp>
          <p:nvGrpSpPr>
            <p:cNvPr id="57448" name="Group 13"/>
            <p:cNvGrpSpPr>
              <a:grpSpLocks/>
            </p:cNvGrpSpPr>
            <p:nvPr/>
          </p:nvGrpSpPr>
          <p:grpSpPr bwMode="auto">
            <a:xfrm>
              <a:off x="2784" y="3408"/>
              <a:ext cx="336" cy="336"/>
              <a:chOff x="1008" y="2016"/>
              <a:chExt cx="336" cy="336"/>
            </a:xfrm>
          </p:grpSpPr>
          <p:sp>
            <p:nvSpPr>
              <p:cNvPr id="57450" name="Line 14"/>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51" name="Line 15"/>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52" name="Line 16"/>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53" name="Line 17"/>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54" name="Line 18"/>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55" name="Line 19"/>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7449" name="Line 20"/>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7349" name="Group 21"/>
          <p:cNvGrpSpPr>
            <a:grpSpLocks/>
          </p:cNvGrpSpPr>
          <p:nvPr/>
        </p:nvGrpSpPr>
        <p:grpSpPr bwMode="auto">
          <a:xfrm>
            <a:off x="1066800" y="3413125"/>
            <a:ext cx="533400" cy="762000"/>
            <a:chOff x="2784" y="3264"/>
            <a:chExt cx="336" cy="480"/>
          </a:xfrm>
        </p:grpSpPr>
        <p:grpSp>
          <p:nvGrpSpPr>
            <p:cNvPr id="57440" name="Group 22"/>
            <p:cNvGrpSpPr>
              <a:grpSpLocks/>
            </p:cNvGrpSpPr>
            <p:nvPr/>
          </p:nvGrpSpPr>
          <p:grpSpPr bwMode="auto">
            <a:xfrm>
              <a:off x="2784" y="3408"/>
              <a:ext cx="336" cy="336"/>
              <a:chOff x="1008" y="2016"/>
              <a:chExt cx="336" cy="336"/>
            </a:xfrm>
          </p:grpSpPr>
          <p:sp>
            <p:nvSpPr>
              <p:cNvPr id="57442" name="Line 23"/>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43" name="Line 24"/>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44" name="Line 25"/>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45" name="Line 26"/>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46" name="Line 27"/>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47" name="Line 28"/>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7441" name="Line 29"/>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7350" name="Group 30"/>
          <p:cNvGrpSpPr>
            <a:grpSpLocks/>
          </p:cNvGrpSpPr>
          <p:nvPr/>
        </p:nvGrpSpPr>
        <p:grpSpPr bwMode="auto">
          <a:xfrm>
            <a:off x="1447800" y="4022725"/>
            <a:ext cx="304800" cy="304800"/>
            <a:chOff x="2400" y="3744"/>
            <a:chExt cx="192" cy="192"/>
          </a:xfrm>
        </p:grpSpPr>
        <p:grpSp>
          <p:nvGrpSpPr>
            <p:cNvPr id="57436" name="Group 31"/>
            <p:cNvGrpSpPr>
              <a:grpSpLocks/>
            </p:cNvGrpSpPr>
            <p:nvPr/>
          </p:nvGrpSpPr>
          <p:grpSpPr bwMode="auto">
            <a:xfrm>
              <a:off x="2400" y="3888"/>
              <a:ext cx="192" cy="48"/>
              <a:chOff x="2592" y="3504"/>
              <a:chExt cx="192" cy="48"/>
            </a:xfrm>
          </p:grpSpPr>
          <p:sp>
            <p:nvSpPr>
              <p:cNvPr id="57438" name="Line 32"/>
              <p:cNvSpPr>
                <a:spLocks noChangeShapeType="1"/>
              </p:cNvSpPr>
              <p:nvPr/>
            </p:nvSpPr>
            <p:spPr bwMode="auto">
              <a:xfrm>
                <a:off x="2592" y="350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39" name="Line 33"/>
              <p:cNvSpPr>
                <a:spLocks noChangeShapeType="1"/>
              </p:cNvSpPr>
              <p:nvPr/>
            </p:nvSpPr>
            <p:spPr bwMode="auto">
              <a:xfrm>
                <a:off x="2640" y="355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7437" name="Line 34"/>
            <p:cNvSpPr>
              <a:spLocks noChangeShapeType="1"/>
            </p:cNvSpPr>
            <p:nvPr/>
          </p:nvSpPr>
          <p:spPr bwMode="auto">
            <a:xfrm>
              <a:off x="2496" y="37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7351" name="Line 35"/>
          <p:cNvSpPr>
            <a:spLocks noChangeShapeType="1"/>
          </p:cNvSpPr>
          <p:nvPr/>
        </p:nvSpPr>
        <p:spPr bwMode="auto">
          <a:xfrm>
            <a:off x="1600200" y="2574925"/>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2" name="Line 36"/>
          <p:cNvSpPr>
            <a:spLocks noChangeShapeType="1"/>
          </p:cNvSpPr>
          <p:nvPr/>
        </p:nvSpPr>
        <p:spPr bwMode="auto">
          <a:xfrm>
            <a:off x="1600200" y="2651125"/>
            <a:ext cx="838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3" name="Line 37"/>
          <p:cNvSpPr>
            <a:spLocks noChangeShapeType="1"/>
          </p:cNvSpPr>
          <p:nvPr/>
        </p:nvSpPr>
        <p:spPr bwMode="auto">
          <a:xfrm>
            <a:off x="1447800" y="1889125"/>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4" name="Text Box 38"/>
          <p:cNvSpPr txBox="1">
            <a:spLocks noChangeArrowheads="1"/>
          </p:cNvSpPr>
          <p:nvPr/>
        </p:nvSpPr>
        <p:spPr bwMode="auto">
          <a:xfrm>
            <a:off x="381000" y="3565525"/>
            <a:ext cx="517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Clk</a:t>
            </a:r>
            <a:endParaRPr lang="en-US" altLang="en-US" sz="1800" baseline="-25000">
              <a:latin typeface="Arial" panose="020B0604020202020204" pitchFamily="34" charset="0"/>
              <a:cs typeface="Arial" panose="020B0604020202020204" pitchFamily="34" charset="0"/>
            </a:endParaRPr>
          </a:p>
        </p:txBody>
      </p:sp>
      <p:sp>
        <p:nvSpPr>
          <p:cNvPr id="57355" name="Text Box 39"/>
          <p:cNvSpPr txBox="1">
            <a:spLocks noChangeArrowheads="1"/>
          </p:cNvSpPr>
          <p:nvPr/>
        </p:nvSpPr>
        <p:spPr bwMode="auto">
          <a:xfrm>
            <a:off x="381000" y="2041525"/>
            <a:ext cx="517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Clk</a:t>
            </a:r>
            <a:endParaRPr lang="en-US" altLang="en-US" sz="1800" baseline="-25000">
              <a:latin typeface="Arial" panose="020B0604020202020204" pitchFamily="34" charset="0"/>
              <a:cs typeface="Arial" panose="020B0604020202020204" pitchFamily="34" charset="0"/>
            </a:endParaRPr>
          </a:p>
        </p:txBody>
      </p:sp>
      <p:sp>
        <p:nvSpPr>
          <p:cNvPr id="57356" name="Text Box 40"/>
          <p:cNvSpPr txBox="1">
            <a:spLocks noChangeArrowheads="1"/>
          </p:cNvSpPr>
          <p:nvPr/>
        </p:nvSpPr>
        <p:spPr bwMode="auto">
          <a:xfrm>
            <a:off x="1676400" y="2574925"/>
            <a:ext cx="6842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Out1</a:t>
            </a:r>
            <a:endParaRPr lang="en-US" altLang="en-US" sz="1800" baseline="-25000">
              <a:latin typeface="Arial" panose="020B0604020202020204" pitchFamily="34" charset="0"/>
              <a:cs typeface="Arial" panose="020B0604020202020204" pitchFamily="34" charset="0"/>
            </a:endParaRPr>
          </a:p>
        </p:txBody>
      </p:sp>
      <p:sp>
        <p:nvSpPr>
          <p:cNvPr id="57357" name="Text Box 41"/>
          <p:cNvSpPr txBox="1">
            <a:spLocks noChangeArrowheads="1"/>
          </p:cNvSpPr>
          <p:nvPr/>
        </p:nvSpPr>
        <p:spPr bwMode="auto">
          <a:xfrm>
            <a:off x="685800" y="2955925"/>
            <a:ext cx="376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In</a:t>
            </a:r>
            <a:endParaRPr lang="en-US" altLang="en-US" sz="1800" baseline="-25000">
              <a:latin typeface="Arial" panose="020B0604020202020204" pitchFamily="34" charset="0"/>
              <a:cs typeface="Arial" panose="020B0604020202020204" pitchFamily="34" charset="0"/>
            </a:endParaRPr>
          </a:p>
        </p:txBody>
      </p:sp>
      <p:sp>
        <p:nvSpPr>
          <p:cNvPr id="57358" name="Text Box 42"/>
          <p:cNvSpPr txBox="1">
            <a:spLocks noChangeArrowheads="1"/>
          </p:cNvSpPr>
          <p:nvPr/>
        </p:nvSpPr>
        <p:spPr bwMode="auto">
          <a:xfrm>
            <a:off x="1295400" y="2117725"/>
            <a:ext cx="431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600">
                <a:latin typeface="Arial" panose="020B0604020202020204" pitchFamily="34" charset="0"/>
                <a:cs typeface="Arial" panose="020B0604020202020204" pitchFamily="34" charset="0"/>
              </a:rPr>
              <a:t>M</a:t>
            </a:r>
            <a:r>
              <a:rPr lang="en-US" altLang="en-US" sz="1600" baseline="-25000">
                <a:latin typeface="Arial" panose="020B0604020202020204" pitchFamily="34" charset="0"/>
                <a:cs typeface="Arial" panose="020B0604020202020204" pitchFamily="34" charset="0"/>
              </a:rPr>
              <a:t>p</a:t>
            </a:r>
          </a:p>
        </p:txBody>
      </p:sp>
      <p:sp>
        <p:nvSpPr>
          <p:cNvPr id="57359" name="Text Box 43"/>
          <p:cNvSpPr txBox="1">
            <a:spLocks noChangeArrowheads="1"/>
          </p:cNvSpPr>
          <p:nvPr/>
        </p:nvSpPr>
        <p:spPr bwMode="auto">
          <a:xfrm>
            <a:off x="1295400" y="3641725"/>
            <a:ext cx="431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600">
                <a:latin typeface="Arial" panose="020B0604020202020204" pitchFamily="34" charset="0"/>
                <a:cs typeface="Arial" panose="020B0604020202020204" pitchFamily="34" charset="0"/>
              </a:rPr>
              <a:t>M</a:t>
            </a:r>
            <a:r>
              <a:rPr lang="en-US" altLang="en-US" sz="1600" baseline="-25000">
                <a:latin typeface="Arial" panose="020B0604020202020204" pitchFamily="34" charset="0"/>
                <a:cs typeface="Arial" panose="020B0604020202020204" pitchFamily="34" charset="0"/>
              </a:rPr>
              <a:t>e</a:t>
            </a:r>
          </a:p>
        </p:txBody>
      </p:sp>
      <p:grpSp>
        <p:nvGrpSpPr>
          <p:cNvPr id="57360" name="Group 44"/>
          <p:cNvGrpSpPr>
            <a:grpSpLocks/>
          </p:cNvGrpSpPr>
          <p:nvPr/>
        </p:nvGrpSpPr>
        <p:grpSpPr bwMode="auto">
          <a:xfrm>
            <a:off x="2590800" y="1889125"/>
            <a:ext cx="533400" cy="762000"/>
            <a:chOff x="2064" y="2208"/>
            <a:chExt cx="336" cy="480"/>
          </a:xfrm>
        </p:grpSpPr>
        <p:sp>
          <p:nvSpPr>
            <p:cNvPr id="57428" name="Line 45"/>
            <p:cNvSpPr>
              <a:spLocks noChangeShapeType="1"/>
            </p:cNvSpPr>
            <p:nvPr/>
          </p:nvSpPr>
          <p:spPr bwMode="auto">
            <a:xfrm>
              <a:off x="2256" y="235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29" name="Line 46"/>
            <p:cNvSpPr>
              <a:spLocks noChangeShapeType="1"/>
            </p:cNvSpPr>
            <p:nvPr/>
          </p:nvSpPr>
          <p:spPr bwMode="auto">
            <a:xfrm>
              <a:off x="2256"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30" name="Line 47"/>
            <p:cNvSpPr>
              <a:spLocks noChangeShapeType="1"/>
            </p:cNvSpPr>
            <p:nvPr/>
          </p:nvSpPr>
          <p:spPr bwMode="auto">
            <a:xfrm>
              <a:off x="2256" y="2544"/>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31" name="Line 48"/>
            <p:cNvSpPr>
              <a:spLocks noChangeShapeType="1"/>
            </p:cNvSpPr>
            <p:nvPr/>
          </p:nvSpPr>
          <p:spPr bwMode="auto">
            <a:xfrm>
              <a:off x="2208"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32" name="Line 49"/>
            <p:cNvSpPr>
              <a:spLocks noChangeShapeType="1"/>
            </p:cNvSpPr>
            <p:nvPr/>
          </p:nvSpPr>
          <p:spPr bwMode="auto">
            <a:xfrm>
              <a:off x="2400" y="25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33" name="Line 50"/>
            <p:cNvSpPr>
              <a:spLocks noChangeShapeType="1"/>
            </p:cNvSpPr>
            <p:nvPr/>
          </p:nvSpPr>
          <p:spPr bwMode="auto">
            <a:xfrm>
              <a:off x="2064" y="244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34" name="Line 51"/>
            <p:cNvSpPr>
              <a:spLocks noChangeShapeType="1"/>
            </p:cNvSpPr>
            <p:nvPr/>
          </p:nvSpPr>
          <p:spPr bwMode="auto">
            <a:xfrm>
              <a:off x="2400"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35" name="Oval 52"/>
            <p:cNvSpPr>
              <a:spLocks noChangeArrowheads="1"/>
            </p:cNvSpPr>
            <p:nvPr/>
          </p:nvSpPr>
          <p:spPr bwMode="auto">
            <a:xfrm>
              <a:off x="2160" y="2448"/>
              <a:ext cx="48" cy="4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600">
                <a:latin typeface="Arial" panose="020B0604020202020204" pitchFamily="34" charset="0"/>
                <a:cs typeface="Arial" panose="020B0604020202020204" pitchFamily="34" charset="0"/>
              </a:endParaRPr>
            </a:p>
          </p:txBody>
        </p:sp>
      </p:grpSp>
      <p:grpSp>
        <p:nvGrpSpPr>
          <p:cNvPr id="57361" name="Group 53"/>
          <p:cNvGrpSpPr>
            <a:grpSpLocks/>
          </p:cNvGrpSpPr>
          <p:nvPr/>
        </p:nvGrpSpPr>
        <p:grpSpPr bwMode="auto">
          <a:xfrm>
            <a:off x="2590800" y="2803525"/>
            <a:ext cx="533400" cy="762000"/>
            <a:chOff x="2784" y="3264"/>
            <a:chExt cx="336" cy="480"/>
          </a:xfrm>
        </p:grpSpPr>
        <p:grpSp>
          <p:nvGrpSpPr>
            <p:cNvPr id="57420" name="Group 54"/>
            <p:cNvGrpSpPr>
              <a:grpSpLocks/>
            </p:cNvGrpSpPr>
            <p:nvPr/>
          </p:nvGrpSpPr>
          <p:grpSpPr bwMode="auto">
            <a:xfrm>
              <a:off x="2784" y="3408"/>
              <a:ext cx="336" cy="336"/>
              <a:chOff x="1008" y="2016"/>
              <a:chExt cx="336" cy="336"/>
            </a:xfrm>
          </p:grpSpPr>
          <p:sp>
            <p:nvSpPr>
              <p:cNvPr id="57422" name="Line 55"/>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23" name="Line 56"/>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24" name="Line 57"/>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25" name="Line 58"/>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26" name="Line 59"/>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27" name="Line 60"/>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7421" name="Line 61"/>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7362" name="Group 62"/>
          <p:cNvGrpSpPr>
            <a:grpSpLocks/>
          </p:cNvGrpSpPr>
          <p:nvPr/>
        </p:nvGrpSpPr>
        <p:grpSpPr bwMode="auto">
          <a:xfrm>
            <a:off x="2590800" y="3413125"/>
            <a:ext cx="533400" cy="762000"/>
            <a:chOff x="2784" y="3264"/>
            <a:chExt cx="336" cy="480"/>
          </a:xfrm>
        </p:grpSpPr>
        <p:grpSp>
          <p:nvGrpSpPr>
            <p:cNvPr id="57412" name="Group 63"/>
            <p:cNvGrpSpPr>
              <a:grpSpLocks/>
            </p:cNvGrpSpPr>
            <p:nvPr/>
          </p:nvGrpSpPr>
          <p:grpSpPr bwMode="auto">
            <a:xfrm>
              <a:off x="2784" y="3408"/>
              <a:ext cx="336" cy="336"/>
              <a:chOff x="1008" y="2016"/>
              <a:chExt cx="336" cy="336"/>
            </a:xfrm>
          </p:grpSpPr>
          <p:sp>
            <p:nvSpPr>
              <p:cNvPr id="57414" name="Line 64"/>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15" name="Line 65"/>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16" name="Line 66"/>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17" name="Line 67"/>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18" name="Line 68"/>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19" name="Line 69"/>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7413" name="Line 70"/>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7363" name="Group 71"/>
          <p:cNvGrpSpPr>
            <a:grpSpLocks/>
          </p:cNvGrpSpPr>
          <p:nvPr/>
        </p:nvGrpSpPr>
        <p:grpSpPr bwMode="auto">
          <a:xfrm>
            <a:off x="2971800" y="4022725"/>
            <a:ext cx="304800" cy="304800"/>
            <a:chOff x="2400" y="3744"/>
            <a:chExt cx="192" cy="192"/>
          </a:xfrm>
        </p:grpSpPr>
        <p:grpSp>
          <p:nvGrpSpPr>
            <p:cNvPr id="57408" name="Group 72"/>
            <p:cNvGrpSpPr>
              <a:grpSpLocks/>
            </p:cNvGrpSpPr>
            <p:nvPr/>
          </p:nvGrpSpPr>
          <p:grpSpPr bwMode="auto">
            <a:xfrm>
              <a:off x="2400" y="3888"/>
              <a:ext cx="192" cy="48"/>
              <a:chOff x="2592" y="3504"/>
              <a:chExt cx="192" cy="48"/>
            </a:xfrm>
          </p:grpSpPr>
          <p:sp>
            <p:nvSpPr>
              <p:cNvPr id="57410" name="Line 73"/>
              <p:cNvSpPr>
                <a:spLocks noChangeShapeType="1"/>
              </p:cNvSpPr>
              <p:nvPr/>
            </p:nvSpPr>
            <p:spPr bwMode="auto">
              <a:xfrm>
                <a:off x="2592" y="350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11" name="Line 74"/>
              <p:cNvSpPr>
                <a:spLocks noChangeShapeType="1"/>
              </p:cNvSpPr>
              <p:nvPr/>
            </p:nvSpPr>
            <p:spPr bwMode="auto">
              <a:xfrm>
                <a:off x="2640" y="355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7409" name="Line 75"/>
            <p:cNvSpPr>
              <a:spLocks noChangeShapeType="1"/>
            </p:cNvSpPr>
            <p:nvPr/>
          </p:nvSpPr>
          <p:spPr bwMode="auto">
            <a:xfrm>
              <a:off x="2496" y="37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7364" name="Line 76"/>
          <p:cNvSpPr>
            <a:spLocks noChangeShapeType="1"/>
          </p:cNvSpPr>
          <p:nvPr/>
        </p:nvSpPr>
        <p:spPr bwMode="auto">
          <a:xfrm>
            <a:off x="3124200" y="2574925"/>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5" name="Line 77"/>
          <p:cNvSpPr>
            <a:spLocks noChangeShapeType="1"/>
          </p:cNvSpPr>
          <p:nvPr/>
        </p:nvSpPr>
        <p:spPr bwMode="auto">
          <a:xfrm>
            <a:off x="2971800" y="1889125"/>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6" name="Text Box 78"/>
          <p:cNvSpPr txBox="1">
            <a:spLocks noChangeArrowheads="1"/>
          </p:cNvSpPr>
          <p:nvPr/>
        </p:nvSpPr>
        <p:spPr bwMode="auto">
          <a:xfrm>
            <a:off x="2819400" y="2117725"/>
            <a:ext cx="431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600">
                <a:latin typeface="Arial" panose="020B0604020202020204" pitchFamily="34" charset="0"/>
                <a:cs typeface="Arial" panose="020B0604020202020204" pitchFamily="34" charset="0"/>
              </a:rPr>
              <a:t>M</a:t>
            </a:r>
            <a:r>
              <a:rPr lang="en-US" altLang="en-US" sz="1600" baseline="-25000">
                <a:latin typeface="Arial" panose="020B0604020202020204" pitchFamily="34" charset="0"/>
                <a:cs typeface="Arial" panose="020B0604020202020204" pitchFamily="34" charset="0"/>
              </a:rPr>
              <a:t>p</a:t>
            </a:r>
          </a:p>
        </p:txBody>
      </p:sp>
      <p:sp>
        <p:nvSpPr>
          <p:cNvPr id="57367" name="Text Box 79"/>
          <p:cNvSpPr txBox="1">
            <a:spLocks noChangeArrowheads="1"/>
          </p:cNvSpPr>
          <p:nvPr/>
        </p:nvSpPr>
        <p:spPr bwMode="auto">
          <a:xfrm>
            <a:off x="2819400" y="3641725"/>
            <a:ext cx="431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600">
                <a:latin typeface="Arial" panose="020B0604020202020204" pitchFamily="34" charset="0"/>
                <a:cs typeface="Arial" panose="020B0604020202020204" pitchFamily="34" charset="0"/>
              </a:rPr>
              <a:t>M</a:t>
            </a:r>
            <a:r>
              <a:rPr lang="en-US" altLang="en-US" sz="1600" baseline="-25000">
                <a:latin typeface="Arial" panose="020B0604020202020204" pitchFamily="34" charset="0"/>
                <a:cs typeface="Arial" panose="020B0604020202020204" pitchFamily="34" charset="0"/>
              </a:rPr>
              <a:t>e</a:t>
            </a:r>
          </a:p>
        </p:txBody>
      </p:sp>
      <p:sp>
        <p:nvSpPr>
          <p:cNvPr id="57368" name="Text Box 80"/>
          <p:cNvSpPr txBox="1">
            <a:spLocks noChangeArrowheads="1"/>
          </p:cNvSpPr>
          <p:nvPr/>
        </p:nvSpPr>
        <p:spPr bwMode="auto">
          <a:xfrm>
            <a:off x="1981200" y="1965325"/>
            <a:ext cx="517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Clk</a:t>
            </a:r>
            <a:endParaRPr lang="en-US" altLang="en-US" sz="1800" baseline="-25000">
              <a:latin typeface="Arial" panose="020B0604020202020204" pitchFamily="34" charset="0"/>
              <a:cs typeface="Arial" panose="020B0604020202020204" pitchFamily="34" charset="0"/>
            </a:endParaRPr>
          </a:p>
        </p:txBody>
      </p:sp>
      <p:sp>
        <p:nvSpPr>
          <p:cNvPr id="57369" name="Line 81"/>
          <p:cNvSpPr>
            <a:spLocks noChangeShapeType="1"/>
          </p:cNvSpPr>
          <p:nvPr/>
        </p:nvSpPr>
        <p:spPr bwMode="auto">
          <a:xfrm>
            <a:off x="2438400" y="2651125"/>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70" name="Line 82"/>
          <p:cNvSpPr>
            <a:spLocks noChangeShapeType="1"/>
          </p:cNvSpPr>
          <p:nvPr/>
        </p:nvSpPr>
        <p:spPr bwMode="auto">
          <a:xfrm>
            <a:off x="2438400" y="3184525"/>
            <a:ext cx="152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71" name="Text Box 83"/>
          <p:cNvSpPr txBox="1">
            <a:spLocks noChangeArrowheads="1"/>
          </p:cNvSpPr>
          <p:nvPr/>
        </p:nvSpPr>
        <p:spPr bwMode="auto">
          <a:xfrm>
            <a:off x="1981200" y="3565525"/>
            <a:ext cx="517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Clk</a:t>
            </a:r>
            <a:endParaRPr lang="en-US" altLang="en-US" sz="1800" baseline="-25000">
              <a:latin typeface="Arial" panose="020B0604020202020204" pitchFamily="34" charset="0"/>
              <a:cs typeface="Arial" panose="020B0604020202020204" pitchFamily="34" charset="0"/>
            </a:endParaRPr>
          </a:p>
        </p:txBody>
      </p:sp>
      <p:sp>
        <p:nvSpPr>
          <p:cNvPr id="57372" name="Line 84"/>
          <p:cNvSpPr>
            <a:spLocks noChangeShapeType="1"/>
          </p:cNvSpPr>
          <p:nvPr/>
        </p:nvSpPr>
        <p:spPr bwMode="auto">
          <a:xfrm>
            <a:off x="3124200" y="2651125"/>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73" name="Text Box 85"/>
          <p:cNvSpPr txBox="1">
            <a:spLocks noChangeArrowheads="1"/>
          </p:cNvSpPr>
          <p:nvPr/>
        </p:nvSpPr>
        <p:spPr bwMode="auto">
          <a:xfrm>
            <a:off x="3276600" y="2346325"/>
            <a:ext cx="6842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Out2</a:t>
            </a:r>
            <a:endParaRPr lang="en-US" altLang="en-US" sz="1800" baseline="-25000">
              <a:latin typeface="Arial" panose="020B0604020202020204" pitchFamily="34" charset="0"/>
              <a:cs typeface="Arial" panose="020B0604020202020204" pitchFamily="34" charset="0"/>
            </a:endParaRPr>
          </a:p>
        </p:txBody>
      </p:sp>
      <p:sp>
        <p:nvSpPr>
          <p:cNvPr id="57374" name="Line 86"/>
          <p:cNvSpPr>
            <a:spLocks noChangeShapeType="1"/>
          </p:cNvSpPr>
          <p:nvPr/>
        </p:nvSpPr>
        <p:spPr bwMode="auto">
          <a:xfrm>
            <a:off x="4572000" y="1660525"/>
            <a:ext cx="0" cy="35814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7375" name="Line 87"/>
          <p:cNvSpPr>
            <a:spLocks noChangeShapeType="1"/>
          </p:cNvSpPr>
          <p:nvPr/>
        </p:nvSpPr>
        <p:spPr bwMode="auto">
          <a:xfrm>
            <a:off x="4572000" y="5241925"/>
            <a:ext cx="32004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76" name="Text Box 88"/>
          <p:cNvSpPr txBox="1">
            <a:spLocks noChangeArrowheads="1"/>
          </p:cNvSpPr>
          <p:nvPr/>
        </p:nvSpPr>
        <p:spPr bwMode="auto">
          <a:xfrm>
            <a:off x="4191000" y="1431925"/>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V</a:t>
            </a:r>
            <a:endParaRPr lang="en-US" altLang="en-US" sz="2000" baseline="-25000">
              <a:latin typeface="Arial" panose="020B0604020202020204" pitchFamily="34" charset="0"/>
              <a:cs typeface="Arial" panose="020B0604020202020204" pitchFamily="34" charset="0"/>
            </a:endParaRPr>
          </a:p>
        </p:txBody>
      </p:sp>
      <p:sp>
        <p:nvSpPr>
          <p:cNvPr id="57377" name="Text Box 89"/>
          <p:cNvSpPr txBox="1">
            <a:spLocks noChangeArrowheads="1"/>
          </p:cNvSpPr>
          <p:nvPr/>
        </p:nvSpPr>
        <p:spPr bwMode="auto">
          <a:xfrm>
            <a:off x="7772400" y="5089525"/>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t</a:t>
            </a:r>
            <a:endParaRPr lang="en-US" altLang="en-US" sz="2000" baseline="-25000">
              <a:latin typeface="Arial" panose="020B0604020202020204" pitchFamily="34" charset="0"/>
              <a:cs typeface="Arial" panose="020B0604020202020204" pitchFamily="34" charset="0"/>
            </a:endParaRPr>
          </a:p>
        </p:txBody>
      </p:sp>
      <p:grpSp>
        <p:nvGrpSpPr>
          <p:cNvPr id="16" name="Group 90"/>
          <p:cNvGrpSpPr>
            <a:grpSpLocks/>
          </p:cNvGrpSpPr>
          <p:nvPr/>
        </p:nvGrpSpPr>
        <p:grpSpPr bwMode="auto">
          <a:xfrm>
            <a:off x="4572000" y="1889125"/>
            <a:ext cx="2971800" cy="549275"/>
            <a:chOff x="2880" y="1344"/>
            <a:chExt cx="1872" cy="346"/>
          </a:xfrm>
        </p:grpSpPr>
        <p:sp>
          <p:nvSpPr>
            <p:cNvPr id="57402" name="Line 91"/>
            <p:cNvSpPr>
              <a:spLocks noChangeShapeType="1"/>
            </p:cNvSpPr>
            <p:nvPr/>
          </p:nvSpPr>
          <p:spPr bwMode="auto">
            <a:xfrm>
              <a:off x="2880" y="1680"/>
              <a:ext cx="5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03" name="Line 92"/>
            <p:cNvSpPr>
              <a:spLocks noChangeShapeType="1"/>
            </p:cNvSpPr>
            <p:nvPr/>
          </p:nvSpPr>
          <p:spPr bwMode="auto">
            <a:xfrm flipV="1">
              <a:off x="3456" y="1344"/>
              <a:ext cx="96" cy="3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04" name="Line 93"/>
            <p:cNvSpPr>
              <a:spLocks noChangeShapeType="1"/>
            </p:cNvSpPr>
            <p:nvPr/>
          </p:nvSpPr>
          <p:spPr bwMode="auto">
            <a:xfrm>
              <a:off x="3552" y="1344"/>
              <a:ext cx="7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05" name="Line 94"/>
            <p:cNvSpPr>
              <a:spLocks noChangeShapeType="1"/>
            </p:cNvSpPr>
            <p:nvPr/>
          </p:nvSpPr>
          <p:spPr bwMode="auto">
            <a:xfrm>
              <a:off x="4320" y="1344"/>
              <a:ext cx="96" cy="3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06" name="Line 95"/>
            <p:cNvSpPr>
              <a:spLocks noChangeShapeType="1"/>
            </p:cNvSpPr>
            <p:nvPr/>
          </p:nvSpPr>
          <p:spPr bwMode="auto">
            <a:xfrm>
              <a:off x="4416" y="1680"/>
              <a:ext cx="33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07" name="Text Box 96"/>
            <p:cNvSpPr txBox="1">
              <a:spLocks noChangeArrowheads="1"/>
            </p:cNvSpPr>
            <p:nvPr/>
          </p:nvSpPr>
          <p:spPr bwMode="auto">
            <a:xfrm>
              <a:off x="2928" y="1440"/>
              <a:ext cx="3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Clk</a:t>
              </a:r>
              <a:endParaRPr lang="en-US" altLang="en-US" sz="2000" baseline="-25000">
                <a:latin typeface="Arial" panose="020B0604020202020204" pitchFamily="34" charset="0"/>
                <a:cs typeface="Arial" panose="020B0604020202020204" pitchFamily="34" charset="0"/>
              </a:endParaRPr>
            </a:p>
          </p:txBody>
        </p:sp>
      </p:grpSp>
      <p:grpSp>
        <p:nvGrpSpPr>
          <p:cNvPr id="17" name="Group 97"/>
          <p:cNvGrpSpPr>
            <a:grpSpLocks/>
          </p:cNvGrpSpPr>
          <p:nvPr/>
        </p:nvGrpSpPr>
        <p:grpSpPr bwMode="auto">
          <a:xfrm>
            <a:off x="4572000" y="2651125"/>
            <a:ext cx="2971800" cy="549275"/>
            <a:chOff x="2880" y="1824"/>
            <a:chExt cx="1872" cy="346"/>
          </a:xfrm>
        </p:grpSpPr>
        <p:sp>
          <p:nvSpPr>
            <p:cNvPr id="57398" name="Line 98"/>
            <p:cNvSpPr>
              <a:spLocks noChangeShapeType="1"/>
            </p:cNvSpPr>
            <p:nvPr/>
          </p:nvSpPr>
          <p:spPr bwMode="auto">
            <a:xfrm>
              <a:off x="2880" y="2160"/>
              <a:ext cx="2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99" name="Line 99"/>
            <p:cNvSpPr>
              <a:spLocks noChangeShapeType="1"/>
            </p:cNvSpPr>
            <p:nvPr/>
          </p:nvSpPr>
          <p:spPr bwMode="auto">
            <a:xfrm flipV="1">
              <a:off x="3168" y="1824"/>
              <a:ext cx="96" cy="3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00" name="Line 100"/>
            <p:cNvSpPr>
              <a:spLocks noChangeShapeType="1"/>
            </p:cNvSpPr>
            <p:nvPr/>
          </p:nvSpPr>
          <p:spPr bwMode="auto">
            <a:xfrm>
              <a:off x="3264" y="1824"/>
              <a:ext cx="14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01" name="Text Box 101"/>
            <p:cNvSpPr txBox="1">
              <a:spLocks noChangeArrowheads="1"/>
            </p:cNvSpPr>
            <p:nvPr/>
          </p:nvSpPr>
          <p:spPr bwMode="auto">
            <a:xfrm>
              <a:off x="2928" y="1920"/>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In</a:t>
              </a:r>
              <a:endParaRPr lang="en-US" altLang="en-US" sz="2000" baseline="-25000">
                <a:latin typeface="Arial" panose="020B0604020202020204" pitchFamily="34" charset="0"/>
                <a:cs typeface="Arial" panose="020B0604020202020204" pitchFamily="34" charset="0"/>
              </a:endParaRPr>
            </a:p>
          </p:txBody>
        </p:sp>
      </p:grpSp>
      <p:grpSp>
        <p:nvGrpSpPr>
          <p:cNvPr id="18" name="Group 102"/>
          <p:cNvGrpSpPr>
            <a:grpSpLocks/>
          </p:cNvGrpSpPr>
          <p:nvPr/>
        </p:nvGrpSpPr>
        <p:grpSpPr bwMode="auto">
          <a:xfrm>
            <a:off x="4572000" y="3413125"/>
            <a:ext cx="3048000" cy="625475"/>
            <a:chOff x="2880" y="2304"/>
            <a:chExt cx="1920" cy="394"/>
          </a:xfrm>
        </p:grpSpPr>
        <p:sp>
          <p:nvSpPr>
            <p:cNvPr id="57394" name="Line 103"/>
            <p:cNvSpPr>
              <a:spLocks noChangeShapeType="1"/>
            </p:cNvSpPr>
            <p:nvPr/>
          </p:nvSpPr>
          <p:spPr bwMode="auto">
            <a:xfrm>
              <a:off x="2880" y="2304"/>
              <a:ext cx="5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95" name="Line 104"/>
            <p:cNvSpPr>
              <a:spLocks noChangeShapeType="1"/>
            </p:cNvSpPr>
            <p:nvPr/>
          </p:nvSpPr>
          <p:spPr bwMode="auto">
            <a:xfrm>
              <a:off x="3792" y="2640"/>
              <a:ext cx="10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96" name="Freeform 105"/>
            <p:cNvSpPr>
              <a:spLocks/>
            </p:cNvSpPr>
            <p:nvPr/>
          </p:nvSpPr>
          <p:spPr bwMode="auto">
            <a:xfrm>
              <a:off x="3447" y="2304"/>
              <a:ext cx="375" cy="338"/>
            </a:xfrm>
            <a:custGeom>
              <a:avLst/>
              <a:gdLst>
                <a:gd name="T0" fmla="*/ 0 w 375"/>
                <a:gd name="T1" fmla="*/ 0 h 338"/>
                <a:gd name="T2" fmla="*/ 55 w 375"/>
                <a:gd name="T3" fmla="*/ 18 h 338"/>
                <a:gd name="T4" fmla="*/ 82 w 375"/>
                <a:gd name="T5" fmla="*/ 27 h 338"/>
                <a:gd name="T6" fmla="*/ 146 w 375"/>
                <a:gd name="T7" fmla="*/ 91 h 338"/>
                <a:gd name="T8" fmla="*/ 164 w 375"/>
                <a:gd name="T9" fmla="*/ 110 h 338"/>
                <a:gd name="T10" fmla="*/ 174 w 375"/>
                <a:gd name="T11" fmla="*/ 137 h 338"/>
                <a:gd name="T12" fmla="*/ 192 w 375"/>
                <a:gd name="T13" fmla="*/ 165 h 338"/>
                <a:gd name="T14" fmla="*/ 210 w 375"/>
                <a:gd name="T15" fmla="*/ 219 h 338"/>
                <a:gd name="T16" fmla="*/ 320 w 375"/>
                <a:gd name="T17" fmla="*/ 311 h 338"/>
                <a:gd name="T18" fmla="*/ 347 w 375"/>
                <a:gd name="T19" fmla="*/ 329 h 338"/>
                <a:gd name="T20" fmla="*/ 375 w 375"/>
                <a:gd name="T21" fmla="*/ 338 h 3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5"/>
                <a:gd name="T34" fmla="*/ 0 h 338"/>
                <a:gd name="T35" fmla="*/ 375 w 375"/>
                <a:gd name="T36" fmla="*/ 338 h 3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5" h="338">
                  <a:moveTo>
                    <a:pt x="0" y="0"/>
                  </a:moveTo>
                  <a:cubicBezTo>
                    <a:pt x="18" y="6"/>
                    <a:pt x="37" y="12"/>
                    <a:pt x="55" y="18"/>
                  </a:cubicBezTo>
                  <a:cubicBezTo>
                    <a:pt x="64" y="21"/>
                    <a:pt x="82" y="27"/>
                    <a:pt x="82" y="27"/>
                  </a:cubicBezTo>
                  <a:cubicBezTo>
                    <a:pt x="123" y="70"/>
                    <a:pt x="73" y="18"/>
                    <a:pt x="146" y="91"/>
                  </a:cubicBezTo>
                  <a:cubicBezTo>
                    <a:pt x="152" y="97"/>
                    <a:pt x="164" y="110"/>
                    <a:pt x="164" y="110"/>
                  </a:cubicBezTo>
                  <a:cubicBezTo>
                    <a:pt x="167" y="119"/>
                    <a:pt x="170" y="128"/>
                    <a:pt x="174" y="137"/>
                  </a:cubicBezTo>
                  <a:cubicBezTo>
                    <a:pt x="179" y="147"/>
                    <a:pt x="188" y="155"/>
                    <a:pt x="192" y="165"/>
                  </a:cubicBezTo>
                  <a:cubicBezTo>
                    <a:pt x="200" y="182"/>
                    <a:pt x="197" y="205"/>
                    <a:pt x="210" y="219"/>
                  </a:cubicBezTo>
                  <a:cubicBezTo>
                    <a:pt x="246" y="256"/>
                    <a:pt x="269" y="295"/>
                    <a:pt x="320" y="311"/>
                  </a:cubicBezTo>
                  <a:cubicBezTo>
                    <a:pt x="329" y="317"/>
                    <a:pt x="337" y="324"/>
                    <a:pt x="347" y="329"/>
                  </a:cubicBezTo>
                  <a:cubicBezTo>
                    <a:pt x="356" y="333"/>
                    <a:pt x="375" y="338"/>
                    <a:pt x="375" y="338"/>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397" name="Text Box 106"/>
            <p:cNvSpPr txBox="1">
              <a:spLocks noChangeArrowheads="1"/>
            </p:cNvSpPr>
            <p:nvPr/>
          </p:nvSpPr>
          <p:spPr bwMode="auto">
            <a:xfrm>
              <a:off x="2928" y="2448"/>
              <a:ext cx="4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Out1</a:t>
              </a:r>
              <a:endParaRPr lang="en-US" altLang="en-US" sz="2000" baseline="-25000">
                <a:latin typeface="Arial" panose="020B0604020202020204" pitchFamily="34" charset="0"/>
                <a:cs typeface="Arial" panose="020B0604020202020204" pitchFamily="34" charset="0"/>
              </a:endParaRPr>
            </a:p>
          </p:txBody>
        </p:sp>
      </p:grpSp>
      <p:grpSp>
        <p:nvGrpSpPr>
          <p:cNvPr id="19" name="Group 107"/>
          <p:cNvGrpSpPr>
            <a:grpSpLocks/>
          </p:cNvGrpSpPr>
          <p:nvPr/>
        </p:nvGrpSpPr>
        <p:grpSpPr bwMode="auto">
          <a:xfrm>
            <a:off x="4572000" y="4251325"/>
            <a:ext cx="3862388" cy="549275"/>
            <a:chOff x="2880" y="2832"/>
            <a:chExt cx="2433" cy="346"/>
          </a:xfrm>
        </p:grpSpPr>
        <p:sp>
          <p:nvSpPr>
            <p:cNvPr id="57387" name="Line 108"/>
            <p:cNvSpPr>
              <a:spLocks noChangeShapeType="1"/>
            </p:cNvSpPr>
            <p:nvPr/>
          </p:nvSpPr>
          <p:spPr bwMode="auto">
            <a:xfrm>
              <a:off x="2880" y="2880"/>
              <a:ext cx="4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88" name="Line 109"/>
            <p:cNvSpPr>
              <a:spLocks noChangeShapeType="1"/>
            </p:cNvSpPr>
            <p:nvPr/>
          </p:nvSpPr>
          <p:spPr bwMode="auto">
            <a:xfrm>
              <a:off x="3648" y="3072"/>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89" name="Freeform 110"/>
            <p:cNvSpPr>
              <a:spLocks/>
            </p:cNvSpPr>
            <p:nvPr/>
          </p:nvSpPr>
          <p:spPr bwMode="auto">
            <a:xfrm>
              <a:off x="3360" y="2880"/>
              <a:ext cx="329" cy="201"/>
            </a:xfrm>
            <a:custGeom>
              <a:avLst/>
              <a:gdLst>
                <a:gd name="T0" fmla="*/ 0 w 329"/>
                <a:gd name="T1" fmla="*/ 0 h 201"/>
                <a:gd name="T2" fmla="*/ 91 w 329"/>
                <a:gd name="T3" fmla="*/ 9 h 201"/>
                <a:gd name="T4" fmla="*/ 165 w 329"/>
                <a:gd name="T5" fmla="*/ 64 h 201"/>
                <a:gd name="T6" fmla="*/ 283 w 329"/>
                <a:gd name="T7" fmla="*/ 183 h 201"/>
                <a:gd name="T8" fmla="*/ 329 w 329"/>
                <a:gd name="T9" fmla="*/ 201 h 201"/>
                <a:gd name="T10" fmla="*/ 0 60000 65536"/>
                <a:gd name="T11" fmla="*/ 0 60000 65536"/>
                <a:gd name="T12" fmla="*/ 0 60000 65536"/>
                <a:gd name="T13" fmla="*/ 0 60000 65536"/>
                <a:gd name="T14" fmla="*/ 0 60000 65536"/>
                <a:gd name="T15" fmla="*/ 0 w 329"/>
                <a:gd name="T16" fmla="*/ 0 h 201"/>
                <a:gd name="T17" fmla="*/ 329 w 329"/>
                <a:gd name="T18" fmla="*/ 201 h 201"/>
              </a:gdLst>
              <a:ahLst/>
              <a:cxnLst>
                <a:cxn ang="T10">
                  <a:pos x="T0" y="T1"/>
                </a:cxn>
                <a:cxn ang="T11">
                  <a:pos x="T2" y="T3"/>
                </a:cxn>
                <a:cxn ang="T12">
                  <a:pos x="T4" y="T5"/>
                </a:cxn>
                <a:cxn ang="T13">
                  <a:pos x="T6" y="T7"/>
                </a:cxn>
                <a:cxn ang="T14">
                  <a:pos x="T8" y="T9"/>
                </a:cxn>
              </a:cxnLst>
              <a:rect l="T15" t="T16" r="T17" b="T18"/>
              <a:pathLst>
                <a:path w="329" h="201">
                  <a:moveTo>
                    <a:pt x="0" y="0"/>
                  </a:moveTo>
                  <a:cubicBezTo>
                    <a:pt x="30" y="3"/>
                    <a:pt x="61" y="2"/>
                    <a:pt x="91" y="9"/>
                  </a:cubicBezTo>
                  <a:cubicBezTo>
                    <a:pt x="115" y="14"/>
                    <a:pt x="145" y="51"/>
                    <a:pt x="165" y="64"/>
                  </a:cubicBezTo>
                  <a:cubicBezTo>
                    <a:pt x="193" y="106"/>
                    <a:pt x="236" y="159"/>
                    <a:pt x="283" y="183"/>
                  </a:cubicBezTo>
                  <a:cubicBezTo>
                    <a:pt x="298" y="190"/>
                    <a:pt x="314" y="194"/>
                    <a:pt x="329" y="201"/>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390" name="Text Box 111"/>
            <p:cNvSpPr txBox="1">
              <a:spLocks noChangeArrowheads="1"/>
            </p:cNvSpPr>
            <p:nvPr/>
          </p:nvSpPr>
          <p:spPr bwMode="auto">
            <a:xfrm>
              <a:off x="3024" y="2928"/>
              <a:ext cx="4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Out2</a:t>
              </a:r>
              <a:endParaRPr lang="en-US" altLang="en-US" sz="2000" baseline="-25000">
                <a:latin typeface="Arial" panose="020B0604020202020204" pitchFamily="34" charset="0"/>
                <a:cs typeface="Arial" panose="020B0604020202020204" pitchFamily="34" charset="0"/>
              </a:endParaRPr>
            </a:p>
          </p:txBody>
        </p:sp>
        <p:sp>
          <p:nvSpPr>
            <p:cNvPr id="57391" name="Line 112"/>
            <p:cNvSpPr>
              <a:spLocks noChangeShapeType="1"/>
            </p:cNvSpPr>
            <p:nvPr/>
          </p:nvSpPr>
          <p:spPr bwMode="auto">
            <a:xfrm>
              <a:off x="3504" y="2880"/>
              <a:ext cx="1296"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57392" name="Line 113"/>
            <p:cNvSpPr>
              <a:spLocks noChangeShapeType="1"/>
            </p:cNvSpPr>
            <p:nvPr/>
          </p:nvSpPr>
          <p:spPr bwMode="auto">
            <a:xfrm>
              <a:off x="4896" y="2880"/>
              <a:ext cx="0" cy="192"/>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93" name="Text Box 114"/>
            <p:cNvSpPr txBox="1">
              <a:spLocks noChangeArrowheads="1"/>
            </p:cNvSpPr>
            <p:nvPr/>
          </p:nvSpPr>
          <p:spPr bwMode="auto">
            <a:xfrm>
              <a:off x="4992" y="2832"/>
              <a:ext cx="3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sym typeface="Symbol" panose="05050102010706020507" pitchFamily="18" charset="2"/>
                </a:rPr>
                <a:t></a:t>
              </a:r>
              <a:r>
                <a:rPr lang="en-US" altLang="en-US" sz="2000">
                  <a:latin typeface="Arial" panose="020B0604020202020204" pitchFamily="34" charset="0"/>
                  <a:cs typeface="Arial" panose="020B0604020202020204" pitchFamily="34" charset="0"/>
                </a:rPr>
                <a:t>V</a:t>
              </a:r>
              <a:endParaRPr lang="en-US" altLang="en-US" sz="2000" baseline="-25000">
                <a:latin typeface="Arial" panose="020B0604020202020204" pitchFamily="34" charset="0"/>
                <a:cs typeface="Arial" panose="020B0604020202020204" pitchFamily="34" charset="0"/>
              </a:endParaRPr>
            </a:p>
          </p:txBody>
        </p:sp>
      </p:grpSp>
      <p:grpSp>
        <p:nvGrpSpPr>
          <p:cNvPr id="20" name="Group 115"/>
          <p:cNvGrpSpPr>
            <a:grpSpLocks/>
          </p:cNvGrpSpPr>
          <p:nvPr/>
        </p:nvGrpSpPr>
        <p:grpSpPr bwMode="auto">
          <a:xfrm>
            <a:off x="5867400" y="3489325"/>
            <a:ext cx="547688" cy="1143000"/>
            <a:chOff x="3696" y="2352"/>
            <a:chExt cx="345" cy="720"/>
          </a:xfrm>
        </p:grpSpPr>
        <p:sp>
          <p:nvSpPr>
            <p:cNvPr id="57385" name="Line 116"/>
            <p:cNvSpPr>
              <a:spLocks noChangeShapeType="1"/>
            </p:cNvSpPr>
            <p:nvPr/>
          </p:nvSpPr>
          <p:spPr bwMode="auto">
            <a:xfrm flipV="1">
              <a:off x="3696" y="2592"/>
              <a:ext cx="0" cy="480"/>
            </a:xfrm>
            <a:prstGeom prst="line">
              <a:avLst/>
            </a:prstGeom>
            <a:noFill/>
            <a:ln w="12700">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7386" name="Text Box 117"/>
            <p:cNvSpPr txBox="1">
              <a:spLocks noChangeArrowheads="1"/>
            </p:cNvSpPr>
            <p:nvPr/>
          </p:nvSpPr>
          <p:spPr bwMode="auto">
            <a:xfrm>
              <a:off x="3696" y="2352"/>
              <a:ext cx="34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V</a:t>
              </a:r>
              <a:r>
                <a:rPr lang="en-US" altLang="en-US" sz="2000" baseline="-25000">
                  <a:latin typeface="Arial" panose="020B0604020202020204" pitchFamily="34" charset="0"/>
                  <a:cs typeface="Arial" panose="020B0604020202020204" pitchFamily="34" charset="0"/>
                </a:rPr>
                <a:t>Tn</a:t>
              </a:r>
            </a:p>
          </p:txBody>
        </p:sp>
      </p:grpSp>
      <p:sp>
        <p:nvSpPr>
          <p:cNvPr id="781430" name="Text Box 118"/>
          <p:cNvSpPr txBox="1">
            <a:spLocks noChangeArrowheads="1"/>
          </p:cNvSpPr>
          <p:nvPr/>
        </p:nvSpPr>
        <p:spPr bwMode="auto">
          <a:xfrm>
            <a:off x="1600200" y="5622925"/>
            <a:ext cx="6629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solidFill>
                  <a:srgbClr val="FF0000"/>
                </a:solidFill>
                <a:latin typeface="Arial" panose="020B0604020202020204" pitchFamily="34" charset="0"/>
                <a:cs typeface="Arial" panose="020B0604020202020204" pitchFamily="34" charset="0"/>
              </a:rPr>
              <a:t>Only 0 </a:t>
            </a:r>
            <a:r>
              <a:rPr lang="en-US" altLang="en-US" sz="1800">
                <a:solidFill>
                  <a:srgbClr val="FF0000"/>
                </a:solidFill>
                <a:latin typeface="Arial" panose="020B0604020202020204" pitchFamily="34" charset="0"/>
                <a:cs typeface="Arial" panose="020B0604020202020204" pitchFamily="34" charset="0"/>
                <a:sym typeface="Symbol" panose="05050102010706020507" pitchFamily="18" charset="2"/>
              </a:rPr>
              <a:t> 1 transitions allowed at inputs!</a:t>
            </a:r>
            <a:endParaRPr lang="en-US" altLang="en-US" sz="1800">
              <a:solidFill>
                <a:srgbClr val="FF0000"/>
              </a:solidFill>
              <a:latin typeface="Arial" panose="020B0604020202020204" pitchFamily="34" charset="0"/>
              <a:cs typeface="Arial" panose="020B0604020202020204" pitchFamily="34" charset="0"/>
            </a:endParaRPr>
          </a:p>
        </p:txBody>
      </p:sp>
      <p:sp>
        <p:nvSpPr>
          <p:cNvPr id="5738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AA691F8-0C0C-4D5C-9C07-34AB68B1ED2B}" type="slidenum">
              <a:rPr lang="en-US" altLang="en-US" smtClean="0">
                <a:latin typeface="Garamond" panose="02020404030301010803" pitchFamily="18" charset="0"/>
              </a:rPr>
              <a:pPr/>
              <a:t>25</a:t>
            </a:fld>
            <a:endParaRPr lang="en-US" altLang="en-US">
              <a:latin typeface="Garamond" panose="02020404030301010803"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814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430"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a:t>Domino Logic</a:t>
            </a:r>
          </a:p>
        </p:txBody>
      </p:sp>
      <p:grpSp>
        <p:nvGrpSpPr>
          <p:cNvPr id="59395" name="Group 3"/>
          <p:cNvGrpSpPr>
            <a:grpSpLocks/>
          </p:cNvGrpSpPr>
          <p:nvPr/>
        </p:nvGrpSpPr>
        <p:grpSpPr bwMode="auto">
          <a:xfrm>
            <a:off x="3352800" y="2895600"/>
            <a:ext cx="457200" cy="381000"/>
            <a:chOff x="3312" y="1632"/>
            <a:chExt cx="288" cy="240"/>
          </a:xfrm>
        </p:grpSpPr>
        <p:sp>
          <p:nvSpPr>
            <p:cNvPr id="59496" name="AutoShape 4"/>
            <p:cNvSpPr>
              <a:spLocks noChangeArrowheads="1"/>
            </p:cNvSpPr>
            <p:nvPr/>
          </p:nvSpPr>
          <p:spPr bwMode="auto">
            <a:xfrm rot="5400000">
              <a:off x="3312" y="1632"/>
              <a:ext cx="240" cy="240"/>
            </a:xfrm>
            <a:prstGeom prst="triangle">
              <a:avLst>
                <a:gd name="adj" fmla="val 5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600">
                <a:latin typeface="Arial" panose="020B0604020202020204" pitchFamily="34" charset="0"/>
                <a:cs typeface="Arial" panose="020B0604020202020204" pitchFamily="34" charset="0"/>
              </a:endParaRPr>
            </a:p>
          </p:txBody>
        </p:sp>
        <p:sp>
          <p:nvSpPr>
            <p:cNvPr id="59497" name="Oval 5"/>
            <p:cNvSpPr>
              <a:spLocks noChangeArrowheads="1"/>
            </p:cNvSpPr>
            <p:nvPr/>
          </p:nvSpPr>
          <p:spPr bwMode="auto">
            <a:xfrm rot="5400000">
              <a:off x="3552" y="1728"/>
              <a:ext cx="48" cy="4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600">
                <a:latin typeface="Arial" panose="020B0604020202020204" pitchFamily="34" charset="0"/>
                <a:cs typeface="Arial" panose="020B0604020202020204" pitchFamily="34" charset="0"/>
              </a:endParaRPr>
            </a:p>
          </p:txBody>
        </p:sp>
      </p:grpSp>
      <p:grpSp>
        <p:nvGrpSpPr>
          <p:cNvPr id="59396" name="Group 6"/>
          <p:cNvGrpSpPr>
            <a:grpSpLocks/>
          </p:cNvGrpSpPr>
          <p:nvPr/>
        </p:nvGrpSpPr>
        <p:grpSpPr bwMode="auto">
          <a:xfrm>
            <a:off x="1981200" y="4343400"/>
            <a:ext cx="533400" cy="762000"/>
            <a:chOff x="2784" y="3264"/>
            <a:chExt cx="336" cy="480"/>
          </a:xfrm>
        </p:grpSpPr>
        <p:grpSp>
          <p:nvGrpSpPr>
            <p:cNvPr id="59488" name="Group 7"/>
            <p:cNvGrpSpPr>
              <a:grpSpLocks/>
            </p:cNvGrpSpPr>
            <p:nvPr/>
          </p:nvGrpSpPr>
          <p:grpSpPr bwMode="auto">
            <a:xfrm>
              <a:off x="2784" y="3408"/>
              <a:ext cx="336" cy="336"/>
              <a:chOff x="1008" y="2016"/>
              <a:chExt cx="336" cy="336"/>
            </a:xfrm>
          </p:grpSpPr>
          <p:sp>
            <p:nvSpPr>
              <p:cNvPr id="59490" name="Line 8"/>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91" name="Line 9"/>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92" name="Line 10"/>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93" name="Line 11"/>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94" name="Line 12"/>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95" name="Line 13"/>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9489" name="Line 14"/>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9397" name="Group 15"/>
          <p:cNvGrpSpPr>
            <a:grpSpLocks/>
          </p:cNvGrpSpPr>
          <p:nvPr/>
        </p:nvGrpSpPr>
        <p:grpSpPr bwMode="auto">
          <a:xfrm>
            <a:off x="1905000" y="2209800"/>
            <a:ext cx="533400" cy="762000"/>
            <a:chOff x="2064" y="2208"/>
            <a:chExt cx="336" cy="480"/>
          </a:xfrm>
        </p:grpSpPr>
        <p:sp>
          <p:nvSpPr>
            <p:cNvPr id="59480" name="Line 16"/>
            <p:cNvSpPr>
              <a:spLocks noChangeShapeType="1"/>
            </p:cNvSpPr>
            <p:nvPr/>
          </p:nvSpPr>
          <p:spPr bwMode="auto">
            <a:xfrm>
              <a:off x="2256" y="235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81" name="Line 17"/>
            <p:cNvSpPr>
              <a:spLocks noChangeShapeType="1"/>
            </p:cNvSpPr>
            <p:nvPr/>
          </p:nvSpPr>
          <p:spPr bwMode="auto">
            <a:xfrm>
              <a:off x="2256"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82" name="Line 18"/>
            <p:cNvSpPr>
              <a:spLocks noChangeShapeType="1"/>
            </p:cNvSpPr>
            <p:nvPr/>
          </p:nvSpPr>
          <p:spPr bwMode="auto">
            <a:xfrm>
              <a:off x="2256" y="2544"/>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83" name="Line 19"/>
            <p:cNvSpPr>
              <a:spLocks noChangeShapeType="1"/>
            </p:cNvSpPr>
            <p:nvPr/>
          </p:nvSpPr>
          <p:spPr bwMode="auto">
            <a:xfrm>
              <a:off x="2208"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84" name="Line 20"/>
            <p:cNvSpPr>
              <a:spLocks noChangeShapeType="1"/>
            </p:cNvSpPr>
            <p:nvPr/>
          </p:nvSpPr>
          <p:spPr bwMode="auto">
            <a:xfrm>
              <a:off x="2400" y="25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85" name="Line 21"/>
            <p:cNvSpPr>
              <a:spLocks noChangeShapeType="1"/>
            </p:cNvSpPr>
            <p:nvPr/>
          </p:nvSpPr>
          <p:spPr bwMode="auto">
            <a:xfrm>
              <a:off x="2064" y="244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86" name="Line 22"/>
            <p:cNvSpPr>
              <a:spLocks noChangeShapeType="1"/>
            </p:cNvSpPr>
            <p:nvPr/>
          </p:nvSpPr>
          <p:spPr bwMode="auto">
            <a:xfrm>
              <a:off x="2400"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87" name="Oval 23"/>
            <p:cNvSpPr>
              <a:spLocks noChangeArrowheads="1"/>
            </p:cNvSpPr>
            <p:nvPr/>
          </p:nvSpPr>
          <p:spPr bwMode="auto">
            <a:xfrm>
              <a:off x="2160" y="2448"/>
              <a:ext cx="48" cy="4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600">
                <a:latin typeface="Arial" panose="020B0604020202020204" pitchFamily="34" charset="0"/>
                <a:cs typeface="Arial" panose="020B0604020202020204" pitchFamily="34" charset="0"/>
              </a:endParaRPr>
            </a:p>
          </p:txBody>
        </p:sp>
      </p:grpSp>
      <p:sp>
        <p:nvSpPr>
          <p:cNvPr id="59398" name="Text Box 24"/>
          <p:cNvSpPr txBox="1">
            <a:spLocks noChangeArrowheads="1"/>
          </p:cNvSpPr>
          <p:nvPr/>
        </p:nvSpPr>
        <p:spPr bwMode="auto">
          <a:xfrm>
            <a:off x="1143000" y="3276600"/>
            <a:ext cx="4619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In</a:t>
            </a:r>
            <a:r>
              <a:rPr lang="en-US" altLang="en-US" sz="1800" baseline="-25000">
                <a:latin typeface="Arial" panose="020B0604020202020204" pitchFamily="34" charset="0"/>
                <a:cs typeface="Arial" panose="020B0604020202020204" pitchFamily="34" charset="0"/>
              </a:rPr>
              <a:t>1</a:t>
            </a:r>
          </a:p>
        </p:txBody>
      </p:sp>
      <p:grpSp>
        <p:nvGrpSpPr>
          <p:cNvPr id="59399" name="Group 25"/>
          <p:cNvGrpSpPr>
            <a:grpSpLocks/>
          </p:cNvGrpSpPr>
          <p:nvPr/>
        </p:nvGrpSpPr>
        <p:grpSpPr bwMode="auto">
          <a:xfrm>
            <a:off x="2362200" y="4953000"/>
            <a:ext cx="304800" cy="304800"/>
            <a:chOff x="2400" y="3744"/>
            <a:chExt cx="192" cy="192"/>
          </a:xfrm>
        </p:grpSpPr>
        <p:grpSp>
          <p:nvGrpSpPr>
            <p:cNvPr id="59476" name="Group 26"/>
            <p:cNvGrpSpPr>
              <a:grpSpLocks/>
            </p:cNvGrpSpPr>
            <p:nvPr/>
          </p:nvGrpSpPr>
          <p:grpSpPr bwMode="auto">
            <a:xfrm>
              <a:off x="2400" y="3888"/>
              <a:ext cx="192" cy="48"/>
              <a:chOff x="2592" y="3504"/>
              <a:chExt cx="192" cy="48"/>
            </a:xfrm>
          </p:grpSpPr>
          <p:sp>
            <p:nvSpPr>
              <p:cNvPr id="59478" name="Line 27"/>
              <p:cNvSpPr>
                <a:spLocks noChangeShapeType="1"/>
              </p:cNvSpPr>
              <p:nvPr/>
            </p:nvSpPr>
            <p:spPr bwMode="auto">
              <a:xfrm>
                <a:off x="2592" y="350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79" name="Line 28"/>
              <p:cNvSpPr>
                <a:spLocks noChangeShapeType="1"/>
              </p:cNvSpPr>
              <p:nvPr/>
            </p:nvSpPr>
            <p:spPr bwMode="auto">
              <a:xfrm>
                <a:off x="2640" y="355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9477" name="Line 29"/>
            <p:cNvSpPr>
              <a:spLocks noChangeShapeType="1"/>
            </p:cNvSpPr>
            <p:nvPr/>
          </p:nvSpPr>
          <p:spPr bwMode="auto">
            <a:xfrm>
              <a:off x="2496" y="37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9400" name="Line 30"/>
          <p:cNvSpPr>
            <a:spLocks noChangeShapeType="1"/>
          </p:cNvSpPr>
          <p:nvPr/>
        </p:nvSpPr>
        <p:spPr bwMode="auto">
          <a:xfrm>
            <a:off x="2286000" y="22098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01" name="Rectangle 31" descr="20%"/>
          <p:cNvSpPr>
            <a:spLocks noChangeArrowheads="1"/>
          </p:cNvSpPr>
          <p:nvPr/>
        </p:nvSpPr>
        <p:spPr bwMode="auto">
          <a:xfrm>
            <a:off x="1981200" y="3276600"/>
            <a:ext cx="1066800" cy="1143000"/>
          </a:xfrm>
          <a:prstGeom prst="rect">
            <a:avLst/>
          </a:prstGeom>
          <a:pattFill prst="pct20">
            <a:fgClr>
              <a:schemeClr val="bg2"/>
            </a:fgClr>
            <a:bgClr>
              <a:srgbClr val="FFFFFF"/>
            </a:bgClr>
          </a:pattFill>
          <a:ln w="12700">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600">
              <a:latin typeface="Arial" panose="020B0604020202020204" pitchFamily="34" charset="0"/>
              <a:cs typeface="Arial" panose="020B0604020202020204" pitchFamily="34" charset="0"/>
            </a:endParaRPr>
          </a:p>
        </p:txBody>
      </p:sp>
      <p:sp>
        <p:nvSpPr>
          <p:cNvPr id="59402" name="Line 32"/>
          <p:cNvSpPr>
            <a:spLocks noChangeShapeType="1"/>
          </p:cNvSpPr>
          <p:nvPr/>
        </p:nvSpPr>
        <p:spPr bwMode="auto">
          <a:xfrm>
            <a:off x="2438400" y="2895600"/>
            <a:ext cx="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03" name="Line 33"/>
          <p:cNvSpPr>
            <a:spLocks noChangeShapeType="1"/>
          </p:cNvSpPr>
          <p:nvPr/>
        </p:nvSpPr>
        <p:spPr bwMode="auto">
          <a:xfrm>
            <a:off x="1600200" y="3505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04" name="Line 34"/>
          <p:cNvSpPr>
            <a:spLocks noChangeShapeType="1"/>
          </p:cNvSpPr>
          <p:nvPr/>
        </p:nvSpPr>
        <p:spPr bwMode="auto">
          <a:xfrm>
            <a:off x="1600200" y="3886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05" name="Line 35"/>
          <p:cNvSpPr>
            <a:spLocks noChangeShapeType="1"/>
          </p:cNvSpPr>
          <p:nvPr/>
        </p:nvSpPr>
        <p:spPr bwMode="auto">
          <a:xfrm>
            <a:off x="1600200" y="41910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06" name="Text Box 36"/>
          <p:cNvSpPr txBox="1">
            <a:spLocks noChangeArrowheads="1"/>
          </p:cNvSpPr>
          <p:nvPr/>
        </p:nvSpPr>
        <p:spPr bwMode="auto">
          <a:xfrm>
            <a:off x="1143000" y="3657600"/>
            <a:ext cx="4619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In</a:t>
            </a:r>
            <a:r>
              <a:rPr lang="en-US" altLang="en-US" sz="1800" baseline="-25000">
                <a:latin typeface="Arial" panose="020B0604020202020204" pitchFamily="34" charset="0"/>
                <a:cs typeface="Arial" panose="020B0604020202020204" pitchFamily="34" charset="0"/>
              </a:rPr>
              <a:t>2</a:t>
            </a:r>
          </a:p>
        </p:txBody>
      </p:sp>
      <p:sp>
        <p:nvSpPr>
          <p:cNvPr id="59407" name="Text Box 37"/>
          <p:cNvSpPr txBox="1">
            <a:spLocks noChangeArrowheads="1"/>
          </p:cNvSpPr>
          <p:nvPr/>
        </p:nvSpPr>
        <p:spPr bwMode="auto">
          <a:xfrm>
            <a:off x="2133600" y="3657600"/>
            <a:ext cx="671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PDN</a:t>
            </a:r>
            <a:endParaRPr lang="en-US" altLang="en-US" sz="1800" baseline="-25000">
              <a:latin typeface="Arial" panose="020B0604020202020204" pitchFamily="34" charset="0"/>
              <a:cs typeface="Arial" panose="020B0604020202020204" pitchFamily="34" charset="0"/>
            </a:endParaRPr>
          </a:p>
        </p:txBody>
      </p:sp>
      <p:sp>
        <p:nvSpPr>
          <p:cNvPr id="59408" name="Text Box 38"/>
          <p:cNvSpPr txBox="1">
            <a:spLocks noChangeArrowheads="1"/>
          </p:cNvSpPr>
          <p:nvPr/>
        </p:nvSpPr>
        <p:spPr bwMode="auto">
          <a:xfrm>
            <a:off x="1143000" y="4038600"/>
            <a:ext cx="4619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In</a:t>
            </a:r>
            <a:r>
              <a:rPr lang="en-US" altLang="en-US" sz="1800" baseline="-25000">
                <a:latin typeface="Arial" panose="020B0604020202020204" pitchFamily="34" charset="0"/>
                <a:cs typeface="Arial" panose="020B0604020202020204" pitchFamily="34" charset="0"/>
              </a:rPr>
              <a:t>3</a:t>
            </a:r>
          </a:p>
        </p:txBody>
      </p:sp>
      <p:sp>
        <p:nvSpPr>
          <p:cNvPr id="59409" name="Text Box 39"/>
          <p:cNvSpPr txBox="1">
            <a:spLocks noChangeArrowheads="1"/>
          </p:cNvSpPr>
          <p:nvPr/>
        </p:nvSpPr>
        <p:spPr bwMode="auto">
          <a:xfrm>
            <a:off x="2286000" y="4572000"/>
            <a:ext cx="431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600">
                <a:latin typeface="Arial" panose="020B0604020202020204" pitchFamily="34" charset="0"/>
                <a:cs typeface="Arial" panose="020B0604020202020204" pitchFamily="34" charset="0"/>
              </a:rPr>
              <a:t>M</a:t>
            </a:r>
            <a:r>
              <a:rPr lang="en-US" altLang="en-US" sz="1600" baseline="-25000">
                <a:latin typeface="Arial" panose="020B0604020202020204" pitchFamily="34" charset="0"/>
                <a:cs typeface="Arial" panose="020B0604020202020204" pitchFamily="34" charset="0"/>
              </a:rPr>
              <a:t>e</a:t>
            </a:r>
          </a:p>
        </p:txBody>
      </p:sp>
      <p:sp>
        <p:nvSpPr>
          <p:cNvPr id="59410" name="Text Box 40"/>
          <p:cNvSpPr txBox="1">
            <a:spLocks noChangeArrowheads="1"/>
          </p:cNvSpPr>
          <p:nvPr/>
        </p:nvSpPr>
        <p:spPr bwMode="auto">
          <a:xfrm>
            <a:off x="2209800" y="2438400"/>
            <a:ext cx="431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600">
                <a:latin typeface="Arial" panose="020B0604020202020204" pitchFamily="34" charset="0"/>
                <a:cs typeface="Arial" panose="020B0604020202020204" pitchFamily="34" charset="0"/>
              </a:rPr>
              <a:t>M</a:t>
            </a:r>
            <a:r>
              <a:rPr lang="en-US" altLang="en-US" sz="1600" baseline="-25000">
                <a:latin typeface="Arial" panose="020B0604020202020204" pitchFamily="34" charset="0"/>
                <a:cs typeface="Arial" panose="020B0604020202020204" pitchFamily="34" charset="0"/>
              </a:rPr>
              <a:t>p</a:t>
            </a:r>
          </a:p>
        </p:txBody>
      </p:sp>
      <p:sp>
        <p:nvSpPr>
          <p:cNvPr id="59411" name="Text Box 41"/>
          <p:cNvSpPr txBox="1">
            <a:spLocks noChangeArrowheads="1"/>
          </p:cNvSpPr>
          <p:nvPr/>
        </p:nvSpPr>
        <p:spPr bwMode="auto">
          <a:xfrm>
            <a:off x="1371600" y="4572000"/>
            <a:ext cx="517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Clk</a:t>
            </a:r>
            <a:endParaRPr lang="en-US" altLang="en-US" sz="1800" baseline="-25000">
              <a:latin typeface="Arial" panose="020B0604020202020204" pitchFamily="34" charset="0"/>
              <a:cs typeface="Arial" panose="020B0604020202020204" pitchFamily="34" charset="0"/>
            </a:endParaRPr>
          </a:p>
        </p:txBody>
      </p:sp>
      <p:sp>
        <p:nvSpPr>
          <p:cNvPr id="59412" name="Text Box 42"/>
          <p:cNvSpPr txBox="1">
            <a:spLocks noChangeArrowheads="1"/>
          </p:cNvSpPr>
          <p:nvPr/>
        </p:nvSpPr>
        <p:spPr bwMode="auto">
          <a:xfrm>
            <a:off x="1295400" y="2438400"/>
            <a:ext cx="517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Clk</a:t>
            </a:r>
            <a:endParaRPr lang="en-US" altLang="en-US" sz="1800" baseline="-25000">
              <a:latin typeface="Arial" panose="020B0604020202020204" pitchFamily="34" charset="0"/>
              <a:cs typeface="Arial" panose="020B0604020202020204" pitchFamily="34" charset="0"/>
            </a:endParaRPr>
          </a:p>
        </p:txBody>
      </p:sp>
      <p:sp>
        <p:nvSpPr>
          <p:cNvPr id="59413" name="Line 43"/>
          <p:cNvSpPr>
            <a:spLocks noChangeShapeType="1"/>
          </p:cNvSpPr>
          <p:nvPr/>
        </p:nvSpPr>
        <p:spPr bwMode="auto">
          <a:xfrm>
            <a:off x="2438400" y="3048000"/>
            <a:ext cx="914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14" name="Text Box 44"/>
          <p:cNvSpPr txBox="1">
            <a:spLocks noChangeArrowheads="1"/>
          </p:cNvSpPr>
          <p:nvPr/>
        </p:nvSpPr>
        <p:spPr bwMode="auto">
          <a:xfrm>
            <a:off x="3657600" y="2590800"/>
            <a:ext cx="6842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Out1</a:t>
            </a:r>
            <a:endParaRPr lang="en-US" altLang="en-US" sz="1800" baseline="-25000">
              <a:latin typeface="Arial" panose="020B0604020202020204" pitchFamily="34" charset="0"/>
              <a:cs typeface="Arial" panose="020B0604020202020204" pitchFamily="34" charset="0"/>
            </a:endParaRPr>
          </a:p>
        </p:txBody>
      </p:sp>
      <p:grpSp>
        <p:nvGrpSpPr>
          <p:cNvPr id="59415" name="Group 45"/>
          <p:cNvGrpSpPr>
            <a:grpSpLocks/>
          </p:cNvGrpSpPr>
          <p:nvPr/>
        </p:nvGrpSpPr>
        <p:grpSpPr bwMode="auto">
          <a:xfrm>
            <a:off x="5181600" y="4267200"/>
            <a:ext cx="533400" cy="762000"/>
            <a:chOff x="2784" y="3264"/>
            <a:chExt cx="336" cy="480"/>
          </a:xfrm>
        </p:grpSpPr>
        <p:grpSp>
          <p:nvGrpSpPr>
            <p:cNvPr id="59468" name="Group 46"/>
            <p:cNvGrpSpPr>
              <a:grpSpLocks/>
            </p:cNvGrpSpPr>
            <p:nvPr/>
          </p:nvGrpSpPr>
          <p:grpSpPr bwMode="auto">
            <a:xfrm>
              <a:off x="2784" y="3408"/>
              <a:ext cx="336" cy="336"/>
              <a:chOff x="1008" y="2016"/>
              <a:chExt cx="336" cy="336"/>
            </a:xfrm>
          </p:grpSpPr>
          <p:sp>
            <p:nvSpPr>
              <p:cNvPr id="59470" name="Line 47"/>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71" name="Line 48"/>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72" name="Line 49"/>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73" name="Line 50"/>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74" name="Line 51"/>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75" name="Line 52"/>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9469" name="Line 53"/>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9416" name="Group 54"/>
          <p:cNvGrpSpPr>
            <a:grpSpLocks/>
          </p:cNvGrpSpPr>
          <p:nvPr/>
        </p:nvGrpSpPr>
        <p:grpSpPr bwMode="auto">
          <a:xfrm>
            <a:off x="5105400" y="2133600"/>
            <a:ext cx="533400" cy="762000"/>
            <a:chOff x="2064" y="2208"/>
            <a:chExt cx="336" cy="480"/>
          </a:xfrm>
        </p:grpSpPr>
        <p:sp>
          <p:nvSpPr>
            <p:cNvPr id="59460" name="Line 55"/>
            <p:cNvSpPr>
              <a:spLocks noChangeShapeType="1"/>
            </p:cNvSpPr>
            <p:nvPr/>
          </p:nvSpPr>
          <p:spPr bwMode="auto">
            <a:xfrm>
              <a:off x="2256" y="235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61" name="Line 56"/>
            <p:cNvSpPr>
              <a:spLocks noChangeShapeType="1"/>
            </p:cNvSpPr>
            <p:nvPr/>
          </p:nvSpPr>
          <p:spPr bwMode="auto">
            <a:xfrm>
              <a:off x="2256"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62" name="Line 57"/>
            <p:cNvSpPr>
              <a:spLocks noChangeShapeType="1"/>
            </p:cNvSpPr>
            <p:nvPr/>
          </p:nvSpPr>
          <p:spPr bwMode="auto">
            <a:xfrm>
              <a:off x="2256" y="2544"/>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63" name="Line 58"/>
            <p:cNvSpPr>
              <a:spLocks noChangeShapeType="1"/>
            </p:cNvSpPr>
            <p:nvPr/>
          </p:nvSpPr>
          <p:spPr bwMode="auto">
            <a:xfrm>
              <a:off x="2208"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64" name="Line 59"/>
            <p:cNvSpPr>
              <a:spLocks noChangeShapeType="1"/>
            </p:cNvSpPr>
            <p:nvPr/>
          </p:nvSpPr>
          <p:spPr bwMode="auto">
            <a:xfrm>
              <a:off x="2400" y="25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65" name="Line 60"/>
            <p:cNvSpPr>
              <a:spLocks noChangeShapeType="1"/>
            </p:cNvSpPr>
            <p:nvPr/>
          </p:nvSpPr>
          <p:spPr bwMode="auto">
            <a:xfrm>
              <a:off x="2064" y="244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66" name="Line 61"/>
            <p:cNvSpPr>
              <a:spLocks noChangeShapeType="1"/>
            </p:cNvSpPr>
            <p:nvPr/>
          </p:nvSpPr>
          <p:spPr bwMode="auto">
            <a:xfrm>
              <a:off x="2400"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67" name="Oval 62"/>
            <p:cNvSpPr>
              <a:spLocks noChangeArrowheads="1"/>
            </p:cNvSpPr>
            <p:nvPr/>
          </p:nvSpPr>
          <p:spPr bwMode="auto">
            <a:xfrm>
              <a:off x="2160" y="2448"/>
              <a:ext cx="48" cy="4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600">
                <a:latin typeface="Arial" panose="020B0604020202020204" pitchFamily="34" charset="0"/>
                <a:cs typeface="Arial" panose="020B0604020202020204" pitchFamily="34" charset="0"/>
              </a:endParaRPr>
            </a:p>
          </p:txBody>
        </p:sp>
      </p:grpSp>
      <p:grpSp>
        <p:nvGrpSpPr>
          <p:cNvPr id="59417" name="Group 63"/>
          <p:cNvGrpSpPr>
            <a:grpSpLocks/>
          </p:cNvGrpSpPr>
          <p:nvPr/>
        </p:nvGrpSpPr>
        <p:grpSpPr bwMode="auto">
          <a:xfrm>
            <a:off x="5562600" y="4876800"/>
            <a:ext cx="304800" cy="304800"/>
            <a:chOff x="2400" y="3744"/>
            <a:chExt cx="192" cy="192"/>
          </a:xfrm>
        </p:grpSpPr>
        <p:grpSp>
          <p:nvGrpSpPr>
            <p:cNvPr id="59456" name="Group 64"/>
            <p:cNvGrpSpPr>
              <a:grpSpLocks/>
            </p:cNvGrpSpPr>
            <p:nvPr/>
          </p:nvGrpSpPr>
          <p:grpSpPr bwMode="auto">
            <a:xfrm>
              <a:off x="2400" y="3888"/>
              <a:ext cx="192" cy="48"/>
              <a:chOff x="2592" y="3504"/>
              <a:chExt cx="192" cy="48"/>
            </a:xfrm>
          </p:grpSpPr>
          <p:sp>
            <p:nvSpPr>
              <p:cNvPr id="59458" name="Line 65"/>
              <p:cNvSpPr>
                <a:spLocks noChangeShapeType="1"/>
              </p:cNvSpPr>
              <p:nvPr/>
            </p:nvSpPr>
            <p:spPr bwMode="auto">
              <a:xfrm>
                <a:off x="2592" y="350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59" name="Line 66"/>
              <p:cNvSpPr>
                <a:spLocks noChangeShapeType="1"/>
              </p:cNvSpPr>
              <p:nvPr/>
            </p:nvSpPr>
            <p:spPr bwMode="auto">
              <a:xfrm>
                <a:off x="2640" y="355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9457" name="Line 67"/>
            <p:cNvSpPr>
              <a:spLocks noChangeShapeType="1"/>
            </p:cNvSpPr>
            <p:nvPr/>
          </p:nvSpPr>
          <p:spPr bwMode="auto">
            <a:xfrm>
              <a:off x="2496" y="37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9418" name="Line 68"/>
          <p:cNvSpPr>
            <a:spLocks noChangeShapeType="1"/>
          </p:cNvSpPr>
          <p:nvPr/>
        </p:nvSpPr>
        <p:spPr bwMode="auto">
          <a:xfrm>
            <a:off x="5486400" y="2133600"/>
            <a:ext cx="762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19" name="Rectangle 69" descr="20%"/>
          <p:cNvSpPr>
            <a:spLocks noChangeArrowheads="1"/>
          </p:cNvSpPr>
          <p:nvPr/>
        </p:nvSpPr>
        <p:spPr bwMode="auto">
          <a:xfrm>
            <a:off x="5181600" y="3200400"/>
            <a:ext cx="1066800" cy="1143000"/>
          </a:xfrm>
          <a:prstGeom prst="rect">
            <a:avLst/>
          </a:prstGeom>
          <a:pattFill prst="pct20">
            <a:fgClr>
              <a:schemeClr val="bg2"/>
            </a:fgClr>
            <a:bgClr>
              <a:srgbClr val="FFFFFF"/>
            </a:bgClr>
          </a:pattFill>
          <a:ln w="12700">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600">
              <a:latin typeface="Arial" panose="020B0604020202020204" pitchFamily="34" charset="0"/>
              <a:cs typeface="Arial" panose="020B0604020202020204" pitchFamily="34" charset="0"/>
            </a:endParaRPr>
          </a:p>
        </p:txBody>
      </p:sp>
      <p:sp>
        <p:nvSpPr>
          <p:cNvPr id="59420" name="Line 70"/>
          <p:cNvSpPr>
            <a:spLocks noChangeShapeType="1"/>
          </p:cNvSpPr>
          <p:nvPr/>
        </p:nvSpPr>
        <p:spPr bwMode="auto">
          <a:xfrm>
            <a:off x="5638800" y="2819400"/>
            <a:ext cx="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21" name="Line 71"/>
          <p:cNvSpPr>
            <a:spLocks noChangeShapeType="1"/>
          </p:cNvSpPr>
          <p:nvPr/>
        </p:nvSpPr>
        <p:spPr bwMode="auto">
          <a:xfrm>
            <a:off x="4800600" y="34290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22" name="Line 72"/>
          <p:cNvSpPr>
            <a:spLocks noChangeShapeType="1"/>
          </p:cNvSpPr>
          <p:nvPr/>
        </p:nvSpPr>
        <p:spPr bwMode="auto">
          <a:xfrm>
            <a:off x="4800600" y="38100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23" name="Line 73"/>
          <p:cNvSpPr>
            <a:spLocks noChangeShapeType="1"/>
          </p:cNvSpPr>
          <p:nvPr/>
        </p:nvSpPr>
        <p:spPr bwMode="auto">
          <a:xfrm>
            <a:off x="4800600" y="41148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24" name="Text Box 74"/>
          <p:cNvSpPr txBox="1">
            <a:spLocks noChangeArrowheads="1"/>
          </p:cNvSpPr>
          <p:nvPr/>
        </p:nvSpPr>
        <p:spPr bwMode="auto">
          <a:xfrm>
            <a:off x="4419600" y="3581400"/>
            <a:ext cx="4619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In</a:t>
            </a:r>
            <a:r>
              <a:rPr lang="en-US" altLang="en-US" sz="1800" baseline="-25000">
                <a:latin typeface="Arial" panose="020B0604020202020204" pitchFamily="34" charset="0"/>
                <a:cs typeface="Arial" panose="020B0604020202020204" pitchFamily="34" charset="0"/>
              </a:rPr>
              <a:t>4</a:t>
            </a:r>
          </a:p>
        </p:txBody>
      </p:sp>
      <p:sp>
        <p:nvSpPr>
          <p:cNvPr id="59425" name="Text Box 75"/>
          <p:cNvSpPr txBox="1">
            <a:spLocks noChangeArrowheads="1"/>
          </p:cNvSpPr>
          <p:nvPr/>
        </p:nvSpPr>
        <p:spPr bwMode="auto">
          <a:xfrm>
            <a:off x="5334000" y="3581400"/>
            <a:ext cx="671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PDN</a:t>
            </a:r>
            <a:endParaRPr lang="en-US" altLang="en-US" sz="1800" baseline="-25000">
              <a:latin typeface="Arial" panose="020B0604020202020204" pitchFamily="34" charset="0"/>
              <a:cs typeface="Arial" panose="020B0604020202020204" pitchFamily="34" charset="0"/>
            </a:endParaRPr>
          </a:p>
        </p:txBody>
      </p:sp>
      <p:sp>
        <p:nvSpPr>
          <p:cNvPr id="59426" name="Text Box 76"/>
          <p:cNvSpPr txBox="1">
            <a:spLocks noChangeArrowheads="1"/>
          </p:cNvSpPr>
          <p:nvPr/>
        </p:nvSpPr>
        <p:spPr bwMode="auto">
          <a:xfrm>
            <a:off x="4419600" y="3962400"/>
            <a:ext cx="4619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In</a:t>
            </a:r>
            <a:r>
              <a:rPr lang="en-US" altLang="en-US" sz="1800" baseline="-25000">
                <a:latin typeface="Arial" panose="020B0604020202020204" pitchFamily="34" charset="0"/>
                <a:cs typeface="Arial" panose="020B0604020202020204" pitchFamily="34" charset="0"/>
              </a:rPr>
              <a:t>5</a:t>
            </a:r>
          </a:p>
        </p:txBody>
      </p:sp>
      <p:sp>
        <p:nvSpPr>
          <p:cNvPr id="59427" name="Text Box 77"/>
          <p:cNvSpPr txBox="1">
            <a:spLocks noChangeArrowheads="1"/>
          </p:cNvSpPr>
          <p:nvPr/>
        </p:nvSpPr>
        <p:spPr bwMode="auto">
          <a:xfrm>
            <a:off x="5486400" y="4495800"/>
            <a:ext cx="431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600">
                <a:latin typeface="Arial" panose="020B0604020202020204" pitchFamily="34" charset="0"/>
                <a:cs typeface="Arial" panose="020B0604020202020204" pitchFamily="34" charset="0"/>
              </a:rPr>
              <a:t>M</a:t>
            </a:r>
            <a:r>
              <a:rPr lang="en-US" altLang="en-US" sz="1600" baseline="-25000">
                <a:latin typeface="Arial" panose="020B0604020202020204" pitchFamily="34" charset="0"/>
                <a:cs typeface="Arial" panose="020B0604020202020204" pitchFamily="34" charset="0"/>
              </a:rPr>
              <a:t>e</a:t>
            </a:r>
          </a:p>
        </p:txBody>
      </p:sp>
      <p:sp>
        <p:nvSpPr>
          <p:cNvPr id="59428" name="Text Box 78"/>
          <p:cNvSpPr txBox="1">
            <a:spLocks noChangeArrowheads="1"/>
          </p:cNvSpPr>
          <p:nvPr/>
        </p:nvSpPr>
        <p:spPr bwMode="auto">
          <a:xfrm>
            <a:off x="5410200" y="2362200"/>
            <a:ext cx="431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600">
                <a:latin typeface="Arial" panose="020B0604020202020204" pitchFamily="34" charset="0"/>
                <a:cs typeface="Arial" panose="020B0604020202020204" pitchFamily="34" charset="0"/>
              </a:rPr>
              <a:t>M</a:t>
            </a:r>
            <a:r>
              <a:rPr lang="en-US" altLang="en-US" sz="1600" baseline="-25000">
                <a:latin typeface="Arial" panose="020B0604020202020204" pitchFamily="34" charset="0"/>
                <a:cs typeface="Arial" panose="020B0604020202020204" pitchFamily="34" charset="0"/>
              </a:rPr>
              <a:t>p</a:t>
            </a:r>
          </a:p>
        </p:txBody>
      </p:sp>
      <p:sp>
        <p:nvSpPr>
          <p:cNvPr id="59429" name="Text Box 79"/>
          <p:cNvSpPr txBox="1">
            <a:spLocks noChangeArrowheads="1"/>
          </p:cNvSpPr>
          <p:nvPr/>
        </p:nvSpPr>
        <p:spPr bwMode="auto">
          <a:xfrm>
            <a:off x="4572000" y="4495800"/>
            <a:ext cx="517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Clk</a:t>
            </a:r>
            <a:endParaRPr lang="en-US" altLang="en-US" sz="1800" baseline="-25000">
              <a:latin typeface="Arial" panose="020B0604020202020204" pitchFamily="34" charset="0"/>
              <a:cs typeface="Arial" panose="020B0604020202020204" pitchFamily="34" charset="0"/>
            </a:endParaRPr>
          </a:p>
        </p:txBody>
      </p:sp>
      <p:sp>
        <p:nvSpPr>
          <p:cNvPr id="59430" name="Text Box 80"/>
          <p:cNvSpPr txBox="1">
            <a:spLocks noChangeArrowheads="1"/>
          </p:cNvSpPr>
          <p:nvPr/>
        </p:nvSpPr>
        <p:spPr bwMode="auto">
          <a:xfrm>
            <a:off x="4495800" y="2362200"/>
            <a:ext cx="517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Clk</a:t>
            </a:r>
            <a:endParaRPr lang="en-US" altLang="en-US" sz="1800" baseline="-25000">
              <a:latin typeface="Arial" panose="020B0604020202020204" pitchFamily="34" charset="0"/>
              <a:cs typeface="Arial" panose="020B0604020202020204" pitchFamily="34" charset="0"/>
            </a:endParaRPr>
          </a:p>
        </p:txBody>
      </p:sp>
      <p:sp>
        <p:nvSpPr>
          <p:cNvPr id="59431" name="Line 81"/>
          <p:cNvSpPr>
            <a:spLocks noChangeShapeType="1"/>
          </p:cNvSpPr>
          <p:nvPr/>
        </p:nvSpPr>
        <p:spPr bwMode="auto">
          <a:xfrm>
            <a:off x="5638800" y="2971800"/>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32" name="Text Box 82"/>
          <p:cNvSpPr txBox="1">
            <a:spLocks noChangeArrowheads="1"/>
          </p:cNvSpPr>
          <p:nvPr/>
        </p:nvSpPr>
        <p:spPr bwMode="auto">
          <a:xfrm>
            <a:off x="7391400" y="2590800"/>
            <a:ext cx="6842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Out2</a:t>
            </a:r>
            <a:endParaRPr lang="en-US" altLang="en-US" sz="1800" baseline="-25000">
              <a:latin typeface="Arial" panose="020B0604020202020204" pitchFamily="34" charset="0"/>
              <a:cs typeface="Arial" panose="020B0604020202020204" pitchFamily="34" charset="0"/>
            </a:endParaRPr>
          </a:p>
        </p:txBody>
      </p:sp>
      <p:sp>
        <p:nvSpPr>
          <p:cNvPr id="59433" name="Line 83"/>
          <p:cNvSpPr>
            <a:spLocks noChangeShapeType="1"/>
          </p:cNvSpPr>
          <p:nvPr/>
        </p:nvSpPr>
        <p:spPr bwMode="auto">
          <a:xfrm>
            <a:off x="3810000" y="3048000"/>
            <a:ext cx="53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34" name="Line 84"/>
          <p:cNvSpPr>
            <a:spLocks noChangeShapeType="1"/>
          </p:cNvSpPr>
          <p:nvPr/>
        </p:nvSpPr>
        <p:spPr bwMode="auto">
          <a:xfrm>
            <a:off x="4343400" y="3048000"/>
            <a:ext cx="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35" name="Line 85"/>
          <p:cNvSpPr>
            <a:spLocks noChangeShapeType="1"/>
          </p:cNvSpPr>
          <p:nvPr/>
        </p:nvSpPr>
        <p:spPr bwMode="auto">
          <a:xfrm>
            <a:off x="4343400" y="3429000"/>
            <a:ext cx="457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9436" name="Group 86"/>
          <p:cNvGrpSpPr>
            <a:grpSpLocks/>
          </p:cNvGrpSpPr>
          <p:nvPr/>
        </p:nvGrpSpPr>
        <p:grpSpPr bwMode="auto">
          <a:xfrm>
            <a:off x="6629400" y="2819400"/>
            <a:ext cx="457200" cy="381000"/>
            <a:chOff x="3312" y="1632"/>
            <a:chExt cx="288" cy="240"/>
          </a:xfrm>
        </p:grpSpPr>
        <p:sp>
          <p:nvSpPr>
            <p:cNvPr id="59454" name="AutoShape 87"/>
            <p:cNvSpPr>
              <a:spLocks noChangeArrowheads="1"/>
            </p:cNvSpPr>
            <p:nvPr/>
          </p:nvSpPr>
          <p:spPr bwMode="auto">
            <a:xfrm rot="5400000">
              <a:off x="3312" y="1632"/>
              <a:ext cx="240" cy="240"/>
            </a:xfrm>
            <a:prstGeom prst="triangle">
              <a:avLst>
                <a:gd name="adj" fmla="val 5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600">
                <a:latin typeface="Arial" panose="020B0604020202020204" pitchFamily="34" charset="0"/>
                <a:cs typeface="Arial" panose="020B0604020202020204" pitchFamily="34" charset="0"/>
              </a:endParaRPr>
            </a:p>
          </p:txBody>
        </p:sp>
        <p:sp>
          <p:nvSpPr>
            <p:cNvPr id="59455" name="Oval 88"/>
            <p:cNvSpPr>
              <a:spLocks noChangeArrowheads="1"/>
            </p:cNvSpPr>
            <p:nvPr/>
          </p:nvSpPr>
          <p:spPr bwMode="auto">
            <a:xfrm rot="5400000">
              <a:off x="3552" y="1728"/>
              <a:ext cx="48" cy="4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600">
                <a:latin typeface="Arial" panose="020B0604020202020204" pitchFamily="34" charset="0"/>
                <a:cs typeface="Arial" panose="020B0604020202020204" pitchFamily="34" charset="0"/>
              </a:endParaRPr>
            </a:p>
          </p:txBody>
        </p:sp>
      </p:grpSp>
      <p:sp>
        <p:nvSpPr>
          <p:cNvPr id="59437" name="Line 89"/>
          <p:cNvSpPr>
            <a:spLocks noChangeShapeType="1"/>
          </p:cNvSpPr>
          <p:nvPr/>
        </p:nvSpPr>
        <p:spPr bwMode="auto">
          <a:xfrm>
            <a:off x="7086600" y="2971800"/>
            <a:ext cx="53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9438" name="Group 90"/>
          <p:cNvGrpSpPr>
            <a:grpSpLocks/>
          </p:cNvGrpSpPr>
          <p:nvPr/>
        </p:nvGrpSpPr>
        <p:grpSpPr bwMode="auto">
          <a:xfrm flipH="1">
            <a:off x="6096000" y="2133600"/>
            <a:ext cx="533400" cy="762000"/>
            <a:chOff x="2064" y="2208"/>
            <a:chExt cx="336" cy="480"/>
          </a:xfrm>
        </p:grpSpPr>
        <p:sp>
          <p:nvSpPr>
            <p:cNvPr id="59446" name="Line 91"/>
            <p:cNvSpPr>
              <a:spLocks noChangeShapeType="1"/>
            </p:cNvSpPr>
            <p:nvPr/>
          </p:nvSpPr>
          <p:spPr bwMode="auto">
            <a:xfrm>
              <a:off x="2256" y="235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47" name="Line 92"/>
            <p:cNvSpPr>
              <a:spLocks noChangeShapeType="1"/>
            </p:cNvSpPr>
            <p:nvPr/>
          </p:nvSpPr>
          <p:spPr bwMode="auto">
            <a:xfrm>
              <a:off x="2256"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48" name="Line 93"/>
            <p:cNvSpPr>
              <a:spLocks noChangeShapeType="1"/>
            </p:cNvSpPr>
            <p:nvPr/>
          </p:nvSpPr>
          <p:spPr bwMode="auto">
            <a:xfrm>
              <a:off x="2256" y="2544"/>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49" name="Line 94"/>
            <p:cNvSpPr>
              <a:spLocks noChangeShapeType="1"/>
            </p:cNvSpPr>
            <p:nvPr/>
          </p:nvSpPr>
          <p:spPr bwMode="auto">
            <a:xfrm>
              <a:off x="2208"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50" name="Line 95"/>
            <p:cNvSpPr>
              <a:spLocks noChangeShapeType="1"/>
            </p:cNvSpPr>
            <p:nvPr/>
          </p:nvSpPr>
          <p:spPr bwMode="auto">
            <a:xfrm>
              <a:off x="2400" y="25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51" name="Line 96"/>
            <p:cNvSpPr>
              <a:spLocks noChangeShapeType="1"/>
            </p:cNvSpPr>
            <p:nvPr/>
          </p:nvSpPr>
          <p:spPr bwMode="auto">
            <a:xfrm>
              <a:off x="2064" y="244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52" name="Line 97"/>
            <p:cNvSpPr>
              <a:spLocks noChangeShapeType="1"/>
            </p:cNvSpPr>
            <p:nvPr/>
          </p:nvSpPr>
          <p:spPr bwMode="auto">
            <a:xfrm>
              <a:off x="2400"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53" name="Oval 98"/>
            <p:cNvSpPr>
              <a:spLocks noChangeArrowheads="1"/>
            </p:cNvSpPr>
            <p:nvPr/>
          </p:nvSpPr>
          <p:spPr bwMode="auto">
            <a:xfrm>
              <a:off x="2160" y="2448"/>
              <a:ext cx="48" cy="4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600">
                <a:latin typeface="Arial" panose="020B0604020202020204" pitchFamily="34" charset="0"/>
                <a:cs typeface="Arial" panose="020B0604020202020204" pitchFamily="34" charset="0"/>
              </a:endParaRPr>
            </a:p>
          </p:txBody>
        </p:sp>
      </p:grpSp>
      <p:sp>
        <p:nvSpPr>
          <p:cNvPr id="59439" name="Line 99"/>
          <p:cNvSpPr>
            <a:spLocks noChangeShapeType="1"/>
          </p:cNvSpPr>
          <p:nvPr/>
        </p:nvSpPr>
        <p:spPr bwMode="auto">
          <a:xfrm>
            <a:off x="6096000" y="2895600"/>
            <a:ext cx="0"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40" name="Line 100"/>
          <p:cNvSpPr>
            <a:spLocks noChangeShapeType="1"/>
          </p:cNvSpPr>
          <p:nvPr/>
        </p:nvSpPr>
        <p:spPr bwMode="auto">
          <a:xfrm>
            <a:off x="7315200" y="2514600"/>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41" name="Line 101"/>
          <p:cNvSpPr>
            <a:spLocks noChangeShapeType="1"/>
          </p:cNvSpPr>
          <p:nvPr/>
        </p:nvSpPr>
        <p:spPr bwMode="auto">
          <a:xfrm>
            <a:off x="6553200" y="2514600"/>
            <a:ext cx="762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42" name="Text Box 102"/>
          <p:cNvSpPr txBox="1">
            <a:spLocks noChangeArrowheads="1"/>
          </p:cNvSpPr>
          <p:nvPr/>
        </p:nvSpPr>
        <p:spPr bwMode="auto">
          <a:xfrm>
            <a:off x="5867400" y="2362200"/>
            <a:ext cx="5000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600">
                <a:latin typeface="Arial" panose="020B0604020202020204" pitchFamily="34" charset="0"/>
                <a:cs typeface="Arial" panose="020B0604020202020204" pitchFamily="34" charset="0"/>
              </a:rPr>
              <a:t>M</a:t>
            </a:r>
            <a:r>
              <a:rPr lang="en-US" altLang="en-US" sz="1600" baseline="-25000">
                <a:latin typeface="Arial" panose="020B0604020202020204" pitchFamily="34" charset="0"/>
                <a:cs typeface="Arial" panose="020B0604020202020204" pitchFamily="34" charset="0"/>
              </a:rPr>
              <a:t>kp</a:t>
            </a:r>
          </a:p>
        </p:txBody>
      </p:sp>
      <p:sp>
        <p:nvSpPr>
          <p:cNvPr id="783463" name="Text Box 103"/>
          <p:cNvSpPr txBox="1">
            <a:spLocks noChangeArrowheads="1"/>
          </p:cNvSpPr>
          <p:nvPr/>
        </p:nvSpPr>
        <p:spPr bwMode="auto">
          <a:xfrm>
            <a:off x="2514600" y="2743200"/>
            <a:ext cx="660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400">
                <a:solidFill>
                  <a:schemeClr val="accent1"/>
                </a:solidFill>
                <a:latin typeface="Arial" panose="020B0604020202020204" pitchFamily="34" charset="0"/>
                <a:cs typeface="Arial" panose="020B0604020202020204" pitchFamily="34" charset="0"/>
              </a:rPr>
              <a:t>1 </a:t>
            </a:r>
            <a:r>
              <a:rPr lang="en-US" altLang="en-US" sz="1400">
                <a:solidFill>
                  <a:schemeClr val="accent1"/>
                </a:solidFill>
                <a:latin typeface="Arial" panose="020B0604020202020204" pitchFamily="34" charset="0"/>
                <a:cs typeface="Arial" panose="020B0604020202020204" pitchFamily="34" charset="0"/>
                <a:sym typeface="Symbol" panose="05050102010706020507" pitchFamily="18" charset="2"/>
              </a:rPr>
              <a:t> 1</a:t>
            </a:r>
          </a:p>
          <a:p>
            <a:pPr eaLnBrk="1" hangingPunct="1">
              <a:spcBef>
                <a:spcPct val="0"/>
              </a:spcBef>
              <a:buClrTx/>
              <a:buSzTx/>
              <a:buFontTx/>
              <a:buNone/>
            </a:pPr>
            <a:r>
              <a:rPr lang="en-US" altLang="en-US" sz="1400">
                <a:solidFill>
                  <a:schemeClr val="accent1"/>
                </a:solidFill>
                <a:latin typeface="Arial" panose="020B0604020202020204" pitchFamily="34" charset="0"/>
                <a:cs typeface="Arial" panose="020B0604020202020204" pitchFamily="34" charset="0"/>
                <a:sym typeface="Symbol" panose="05050102010706020507" pitchFamily="18" charset="2"/>
              </a:rPr>
              <a:t>1  0</a:t>
            </a:r>
          </a:p>
        </p:txBody>
      </p:sp>
      <p:sp>
        <p:nvSpPr>
          <p:cNvPr id="783464" name="Text Box 104"/>
          <p:cNvSpPr txBox="1">
            <a:spLocks noChangeArrowheads="1"/>
          </p:cNvSpPr>
          <p:nvPr/>
        </p:nvSpPr>
        <p:spPr bwMode="auto">
          <a:xfrm>
            <a:off x="4419600" y="3124200"/>
            <a:ext cx="660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400">
                <a:solidFill>
                  <a:schemeClr val="accent1"/>
                </a:solidFill>
                <a:latin typeface="Arial" panose="020B0604020202020204" pitchFamily="34" charset="0"/>
                <a:cs typeface="Arial" panose="020B0604020202020204" pitchFamily="34" charset="0"/>
              </a:rPr>
              <a:t>0 </a:t>
            </a:r>
            <a:r>
              <a:rPr lang="en-US" altLang="en-US" sz="1400">
                <a:solidFill>
                  <a:schemeClr val="accent1"/>
                </a:solidFill>
                <a:latin typeface="Arial" panose="020B0604020202020204" pitchFamily="34" charset="0"/>
                <a:cs typeface="Arial" panose="020B0604020202020204" pitchFamily="34" charset="0"/>
                <a:sym typeface="Symbol" panose="05050102010706020507" pitchFamily="18" charset="2"/>
              </a:rPr>
              <a:t> 0</a:t>
            </a:r>
          </a:p>
          <a:p>
            <a:pPr eaLnBrk="1" hangingPunct="1">
              <a:spcBef>
                <a:spcPct val="0"/>
              </a:spcBef>
              <a:buClrTx/>
              <a:buSzTx/>
              <a:buFontTx/>
              <a:buNone/>
            </a:pPr>
            <a:r>
              <a:rPr lang="en-US" altLang="en-US" sz="1400">
                <a:solidFill>
                  <a:schemeClr val="accent1"/>
                </a:solidFill>
                <a:latin typeface="Arial" panose="020B0604020202020204" pitchFamily="34" charset="0"/>
                <a:cs typeface="Arial" panose="020B0604020202020204" pitchFamily="34" charset="0"/>
                <a:sym typeface="Symbol" panose="05050102010706020507" pitchFamily="18" charset="2"/>
              </a:rPr>
              <a:t>0  1</a:t>
            </a:r>
          </a:p>
        </p:txBody>
      </p:sp>
      <p:sp>
        <p:nvSpPr>
          <p:cNvPr id="5944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3DA9F61-1DD0-4E3D-A471-60EAF175B15F}" type="slidenum">
              <a:rPr lang="en-US" altLang="en-US" smtClean="0">
                <a:latin typeface="Garamond" panose="02020404030301010803" pitchFamily="18" charset="0"/>
              </a:rPr>
              <a:pPr/>
              <a:t>26</a:t>
            </a:fld>
            <a:endParaRPr lang="en-US" altLang="en-US">
              <a:latin typeface="Garamond" panose="02020404030301010803"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34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834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463" grpId="0" autoUpdateAnimBg="0"/>
      <p:bldP spid="783464"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6"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CBE79AB-CE8D-46F9-AC3E-2BC7DD4A2AC0}" type="slidenum">
              <a:rPr lang="en-US" altLang="en-US" sz="1400"/>
              <a:pPr/>
              <a:t>27</a:t>
            </a:fld>
            <a:endParaRPr lang="en-US" altLang="en-US" sz="1400"/>
          </a:p>
        </p:txBody>
      </p:sp>
      <p:sp>
        <p:nvSpPr>
          <p:cNvPr id="8197" name="Rectangle 2"/>
          <p:cNvSpPr>
            <a:spLocks noGrp="1" noChangeArrowheads="1"/>
          </p:cNvSpPr>
          <p:nvPr>
            <p:ph type="title"/>
          </p:nvPr>
        </p:nvSpPr>
        <p:spPr>
          <a:xfrm>
            <a:off x="738981" y="339383"/>
            <a:ext cx="7772400" cy="692150"/>
          </a:xfrm>
        </p:spPr>
        <p:txBody>
          <a:bodyPr/>
          <a:lstStyle/>
          <a:p>
            <a:pPr eaLnBrk="1" hangingPunct="1"/>
            <a:r>
              <a:rPr lang="en-US" altLang="en-US" sz="4000" dirty="0"/>
              <a:t>CMOS Domino Logic Operation</a:t>
            </a:r>
          </a:p>
        </p:txBody>
      </p:sp>
      <p:graphicFrame>
        <p:nvGraphicFramePr>
          <p:cNvPr id="8198" name="Object 4"/>
          <p:cNvGraphicFramePr>
            <a:graphicFrameLocks noChangeAspect="1"/>
          </p:cNvGraphicFramePr>
          <p:nvPr/>
        </p:nvGraphicFramePr>
        <p:xfrm>
          <a:off x="0" y="1995488"/>
          <a:ext cx="9144000" cy="2868612"/>
        </p:xfrm>
        <a:graphic>
          <a:graphicData uri="http://schemas.openxmlformats.org/presentationml/2006/ole">
            <mc:AlternateContent xmlns:mc="http://schemas.openxmlformats.org/markup-compatibility/2006">
              <mc:Choice xmlns:v="urn:schemas-microsoft-com:vml" Requires="v">
                <p:oleObj spid="_x0000_s54318" name="Visio" r:id="rId3" imgW="7065122" imgH="2226850" progId="Visio.Drawing.6">
                  <p:embed/>
                </p:oleObj>
              </mc:Choice>
              <mc:Fallback>
                <p:oleObj name="Visio" r:id="rId3" imgW="7065122" imgH="222685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95488"/>
                        <a:ext cx="9144000" cy="286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6" name="Freeform 6"/>
          <p:cNvSpPr>
            <a:spLocks/>
          </p:cNvSpPr>
          <p:nvPr/>
        </p:nvSpPr>
        <p:spPr bwMode="auto">
          <a:xfrm>
            <a:off x="1116013" y="3213100"/>
            <a:ext cx="134937" cy="987425"/>
          </a:xfrm>
          <a:custGeom>
            <a:avLst/>
            <a:gdLst>
              <a:gd name="T0" fmla="*/ 17462 w 85"/>
              <a:gd name="T1" fmla="*/ 0 h 622"/>
              <a:gd name="T2" fmla="*/ 53975 w 85"/>
              <a:gd name="T3" fmla="*/ 66675 h 622"/>
              <a:gd name="T4" fmla="*/ 84137 w 85"/>
              <a:gd name="T5" fmla="*/ 111125 h 622"/>
              <a:gd name="T6" fmla="*/ 120650 w 85"/>
              <a:gd name="T7" fmla="*/ 206375 h 622"/>
              <a:gd name="T8" fmla="*/ 134937 w 85"/>
              <a:gd name="T9" fmla="*/ 287338 h 622"/>
              <a:gd name="T10" fmla="*/ 128587 w 85"/>
              <a:gd name="T11" fmla="*/ 663575 h 622"/>
              <a:gd name="T12" fmla="*/ 53975 w 85"/>
              <a:gd name="T13" fmla="*/ 758825 h 622"/>
              <a:gd name="T14" fmla="*/ 17462 w 85"/>
              <a:gd name="T15" fmla="*/ 819150 h 622"/>
              <a:gd name="T16" fmla="*/ 3175 w 85"/>
              <a:gd name="T17" fmla="*/ 987425 h 6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5" h="622">
                <a:moveTo>
                  <a:pt x="11" y="0"/>
                </a:moveTo>
                <a:cubicBezTo>
                  <a:pt x="20" y="24"/>
                  <a:pt x="13" y="10"/>
                  <a:pt x="34" y="42"/>
                </a:cubicBezTo>
                <a:cubicBezTo>
                  <a:pt x="40" y="51"/>
                  <a:pt x="53" y="70"/>
                  <a:pt x="53" y="70"/>
                </a:cubicBezTo>
                <a:cubicBezTo>
                  <a:pt x="59" y="91"/>
                  <a:pt x="71" y="108"/>
                  <a:pt x="76" y="130"/>
                </a:cubicBezTo>
                <a:cubicBezTo>
                  <a:pt x="80" y="147"/>
                  <a:pt x="85" y="181"/>
                  <a:pt x="85" y="181"/>
                </a:cubicBezTo>
                <a:cubicBezTo>
                  <a:pt x="84" y="260"/>
                  <a:pt x="85" y="339"/>
                  <a:pt x="81" y="418"/>
                </a:cubicBezTo>
                <a:cubicBezTo>
                  <a:pt x="80" y="444"/>
                  <a:pt x="58" y="471"/>
                  <a:pt x="34" y="478"/>
                </a:cubicBezTo>
                <a:cubicBezTo>
                  <a:pt x="23" y="490"/>
                  <a:pt x="20" y="503"/>
                  <a:pt x="11" y="516"/>
                </a:cubicBezTo>
                <a:cubicBezTo>
                  <a:pt x="0" y="554"/>
                  <a:pt x="2" y="580"/>
                  <a:pt x="2" y="622"/>
                </a:cubicBezTo>
              </a:path>
            </a:pathLst>
          </a:custGeom>
          <a:noFill/>
          <a:ln w="38100"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8" name="Freeform 8"/>
          <p:cNvSpPr>
            <a:spLocks/>
          </p:cNvSpPr>
          <p:nvPr/>
        </p:nvSpPr>
        <p:spPr bwMode="auto">
          <a:xfrm>
            <a:off x="3492500" y="2781300"/>
            <a:ext cx="134938" cy="987425"/>
          </a:xfrm>
          <a:custGeom>
            <a:avLst/>
            <a:gdLst>
              <a:gd name="T0" fmla="*/ 17463 w 85"/>
              <a:gd name="T1" fmla="*/ 0 h 622"/>
              <a:gd name="T2" fmla="*/ 53975 w 85"/>
              <a:gd name="T3" fmla="*/ 66675 h 622"/>
              <a:gd name="T4" fmla="*/ 84138 w 85"/>
              <a:gd name="T5" fmla="*/ 111125 h 622"/>
              <a:gd name="T6" fmla="*/ 120650 w 85"/>
              <a:gd name="T7" fmla="*/ 206375 h 622"/>
              <a:gd name="T8" fmla="*/ 134938 w 85"/>
              <a:gd name="T9" fmla="*/ 287338 h 622"/>
              <a:gd name="T10" fmla="*/ 128588 w 85"/>
              <a:gd name="T11" fmla="*/ 663575 h 622"/>
              <a:gd name="T12" fmla="*/ 53975 w 85"/>
              <a:gd name="T13" fmla="*/ 758825 h 622"/>
              <a:gd name="T14" fmla="*/ 17463 w 85"/>
              <a:gd name="T15" fmla="*/ 819150 h 622"/>
              <a:gd name="T16" fmla="*/ 3175 w 85"/>
              <a:gd name="T17" fmla="*/ 987425 h 6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5" h="622">
                <a:moveTo>
                  <a:pt x="11" y="0"/>
                </a:moveTo>
                <a:cubicBezTo>
                  <a:pt x="20" y="24"/>
                  <a:pt x="13" y="10"/>
                  <a:pt x="34" y="42"/>
                </a:cubicBezTo>
                <a:cubicBezTo>
                  <a:pt x="40" y="51"/>
                  <a:pt x="53" y="70"/>
                  <a:pt x="53" y="70"/>
                </a:cubicBezTo>
                <a:cubicBezTo>
                  <a:pt x="59" y="91"/>
                  <a:pt x="71" y="108"/>
                  <a:pt x="76" y="130"/>
                </a:cubicBezTo>
                <a:cubicBezTo>
                  <a:pt x="80" y="147"/>
                  <a:pt x="85" y="181"/>
                  <a:pt x="85" y="181"/>
                </a:cubicBezTo>
                <a:cubicBezTo>
                  <a:pt x="84" y="260"/>
                  <a:pt x="85" y="339"/>
                  <a:pt x="81" y="418"/>
                </a:cubicBezTo>
                <a:cubicBezTo>
                  <a:pt x="80" y="444"/>
                  <a:pt x="58" y="471"/>
                  <a:pt x="34" y="478"/>
                </a:cubicBezTo>
                <a:cubicBezTo>
                  <a:pt x="23" y="490"/>
                  <a:pt x="20" y="503"/>
                  <a:pt x="11" y="516"/>
                </a:cubicBezTo>
                <a:cubicBezTo>
                  <a:pt x="0" y="554"/>
                  <a:pt x="2" y="580"/>
                  <a:pt x="2" y="622"/>
                </a:cubicBezTo>
              </a:path>
            </a:pathLst>
          </a:custGeom>
          <a:noFill/>
          <a:ln w="38100"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9" name="Freeform 9"/>
          <p:cNvSpPr>
            <a:spLocks/>
          </p:cNvSpPr>
          <p:nvPr/>
        </p:nvSpPr>
        <p:spPr bwMode="auto">
          <a:xfrm>
            <a:off x="5435600" y="3213100"/>
            <a:ext cx="134938" cy="987425"/>
          </a:xfrm>
          <a:custGeom>
            <a:avLst/>
            <a:gdLst>
              <a:gd name="T0" fmla="*/ 17463 w 85"/>
              <a:gd name="T1" fmla="*/ 0 h 622"/>
              <a:gd name="T2" fmla="*/ 53975 w 85"/>
              <a:gd name="T3" fmla="*/ 66675 h 622"/>
              <a:gd name="T4" fmla="*/ 84138 w 85"/>
              <a:gd name="T5" fmla="*/ 111125 h 622"/>
              <a:gd name="T6" fmla="*/ 120650 w 85"/>
              <a:gd name="T7" fmla="*/ 206375 h 622"/>
              <a:gd name="T8" fmla="*/ 134938 w 85"/>
              <a:gd name="T9" fmla="*/ 287338 h 622"/>
              <a:gd name="T10" fmla="*/ 128588 w 85"/>
              <a:gd name="T11" fmla="*/ 663575 h 622"/>
              <a:gd name="T12" fmla="*/ 53975 w 85"/>
              <a:gd name="T13" fmla="*/ 758825 h 622"/>
              <a:gd name="T14" fmla="*/ 17463 w 85"/>
              <a:gd name="T15" fmla="*/ 819150 h 622"/>
              <a:gd name="T16" fmla="*/ 3175 w 85"/>
              <a:gd name="T17" fmla="*/ 987425 h 6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5" h="622">
                <a:moveTo>
                  <a:pt x="11" y="0"/>
                </a:moveTo>
                <a:cubicBezTo>
                  <a:pt x="20" y="24"/>
                  <a:pt x="13" y="10"/>
                  <a:pt x="34" y="42"/>
                </a:cubicBezTo>
                <a:cubicBezTo>
                  <a:pt x="40" y="51"/>
                  <a:pt x="53" y="70"/>
                  <a:pt x="53" y="70"/>
                </a:cubicBezTo>
                <a:cubicBezTo>
                  <a:pt x="59" y="91"/>
                  <a:pt x="71" y="108"/>
                  <a:pt x="76" y="130"/>
                </a:cubicBezTo>
                <a:cubicBezTo>
                  <a:pt x="80" y="147"/>
                  <a:pt x="85" y="181"/>
                  <a:pt x="85" y="181"/>
                </a:cubicBezTo>
                <a:cubicBezTo>
                  <a:pt x="84" y="260"/>
                  <a:pt x="85" y="339"/>
                  <a:pt x="81" y="418"/>
                </a:cubicBezTo>
                <a:cubicBezTo>
                  <a:pt x="80" y="444"/>
                  <a:pt x="58" y="471"/>
                  <a:pt x="34" y="478"/>
                </a:cubicBezTo>
                <a:cubicBezTo>
                  <a:pt x="23" y="490"/>
                  <a:pt x="20" y="503"/>
                  <a:pt x="11" y="516"/>
                </a:cubicBezTo>
                <a:cubicBezTo>
                  <a:pt x="0" y="554"/>
                  <a:pt x="2" y="580"/>
                  <a:pt x="2" y="622"/>
                </a:cubicBezTo>
              </a:path>
            </a:pathLst>
          </a:custGeom>
          <a:noFill/>
          <a:ln w="38100"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0" name="Freeform 10"/>
          <p:cNvSpPr>
            <a:spLocks/>
          </p:cNvSpPr>
          <p:nvPr/>
        </p:nvSpPr>
        <p:spPr bwMode="auto">
          <a:xfrm>
            <a:off x="7812088" y="2852738"/>
            <a:ext cx="215900" cy="936625"/>
          </a:xfrm>
          <a:custGeom>
            <a:avLst/>
            <a:gdLst>
              <a:gd name="T0" fmla="*/ 27940 w 85"/>
              <a:gd name="T1" fmla="*/ 0 h 622"/>
              <a:gd name="T2" fmla="*/ 86360 w 85"/>
              <a:gd name="T3" fmla="*/ 63245 h 622"/>
              <a:gd name="T4" fmla="*/ 134620 w 85"/>
              <a:gd name="T5" fmla="*/ 105408 h 622"/>
              <a:gd name="T6" fmla="*/ 193040 w 85"/>
              <a:gd name="T7" fmla="*/ 195758 h 622"/>
              <a:gd name="T8" fmla="*/ 215900 w 85"/>
              <a:gd name="T9" fmla="*/ 272555 h 622"/>
              <a:gd name="T10" fmla="*/ 205740 w 85"/>
              <a:gd name="T11" fmla="*/ 629436 h 622"/>
              <a:gd name="T12" fmla="*/ 86360 w 85"/>
              <a:gd name="T13" fmla="*/ 719786 h 622"/>
              <a:gd name="T14" fmla="*/ 27940 w 85"/>
              <a:gd name="T15" fmla="*/ 777007 h 622"/>
              <a:gd name="T16" fmla="*/ 5080 w 85"/>
              <a:gd name="T17" fmla="*/ 936625 h 6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5" h="622">
                <a:moveTo>
                  <a:pt x="11" y="0"/>
                </a:moveTo>
                <a:cubicBezTo>
                  <a:pt x="20" y="24"/>
                  <a:pt x="13" y="10"/>
                  <a:pt x="34" y="42"/>
                </a:cubicBezTo>
                <a:cubicBezTo>
                  <a:pt x="40" y="51"/>
                  <a:pt x="53" y="70"/>
                  <a:pt x="53" y="70"/>
                </a:cubicBezTo>
                <a:cubicBezTo>
                  <a:pt x="59" y="91"/>
                  <a:pt x="71" y="108"/>
                  <a:pt x="76" y="130"/>
                </a:cubicBezTo>
                <a:cubicBezTo>
                  <a:pt x="80" y="147"/>
                  <a:pt x="85" y="181"/>
                  <a:pt x="85" y="181"/>
                </a:cubicBezTo>
                <a:cubicBezTo>
                  <a:pt x="84" y="260"/>
                  <a:pt x="85" y="339"/>
                  <a:pt x="81" y="418"/>
                </a:cubicBezTo>
                <a:cubicBezTo>
                  <a:pt x="80" y="444"/>
                  <a:pt x="58" y="471"/>
                  <a:pt x="34" y="478"/>
                </a:cubicBezTo>
                <a:cubicBezTo>
                  <a:pt x="23" y="490"/>
                  <a:pt x="20" y="503"/>
                  <a:pt x="11" y="516"/>
                </a:cubicBezTo>
                <a:cubicBezTo>
                  <a:pt x="0" y="554"/>
                  <a:pt x="2" y="580"/>
                  <a:pt x="2" y="622"/>
                </a:cubicBezTo>
              </a:path>
            </a:pathLst>
          </a:custGeom>
          <a:noFill/>
          <a:ln w="38100"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2" name="Text Box 12"/>
          <p:cNvSpPr txBox="1">
            <a:spLocks noChangeArrowheads="1"/>
          </p:cNvSpPr>
          <p:nvPr/>
        </p:nvSpPr>
        <p:spPr bwMode="auto">
          <a:xfrm>
            <a:off x="1187450" y="2801938"/>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rgbClr val="FF0000"/>
                </a:solidFill>
              </a:rPr>
              <a:t>0</a:t>
            </a:r>
          </a:p>
        </p:txBody>
      </p:sp>
      <p:sp>
        <p:nvSpPr>
          <p:cNvPr id="20493" name="Text Box 13"/>
          <p:cNvSpPr txBox="1">
            <a:spLocks noChangeArrowheads="1"/>
          </p:cNvSpPr>
          <p:nvPr/>
        </p:nvSpPr>
        <p:spPr bwMode="auto">
          <a:xfrm>
            <a:off x="2051050" y="27813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a:solidFill>
                  <a:srgbClr val="FF0000"/>
                </a:solidFill>
              </a:rPr>
              <a:t>1</a:t>
            </a:r>
          </a:p>
        </p:txBody>
      </p:sp>
      <p:sp>
        <p:nvSpPr>
          <p:cNvPr id="20494" name="Text Box 14"/>
          <p:cNvSpPr txBox="1">
            <a:spLocks noChangeArrowheads="1"/>
          </p:cNvSpPr>
          <p:nvPr/>
        </p:nvSpPr>
        <p:spPr bwMode="auto">
          <a:xfrm>
            <a:off x="3563938" y="2276475"/>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rgbClr val="FF0000"/>
                </a:solidFill>
              </a:rPr>
              <a:t>0</a:t>
            </a:r>
          </a:p>
        </p:txBody>
      </p:sp>
      <p:sp>
        <p:nvSpPr>
          <p:cNvPr id="20495" name="Text Box 15"/>
          <p:cNvSpPr txBox="1">
            <a:spLocks noChangeArrowheads="1"/>
          </p:cNvSpPr>
          <p:nvPr/>
        </p:nvSpPr>
        <p:spPr bwMode="auto">
          <a:xfrm>
            <a:off x="4356100" y="22764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a:solidFill>
                  <a:srgbClr val="FF0000"/>
                </a:solidFill>
              </a:rPr>
              <a:t>1</a:t>
            </a:r>
          </a:p>
        </p:txBody>
      </p:sp>
      <p:sp>
        <p:nvSpPr>
          <p:cNvPr id="20496" name="Text Box 16"/>
          <p:cNvSpPr txBox="1">
            <a:spLocks noChangeArrowheads="1"/>
          </p:cNvSpPr>
          <p:nvPr/>
        </p:nvSpPr>
        <p:spPr bwMode="auto">
          <a:xfrm>
            <a:off x="5580063" y="2781300"/>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rgbClr val="FF0000"/>
                </a:solidFill>
              </a:rPr>
              <a:t>0</a:t>
            </a:r>
          </a:p>
        </p:txBody>
      </p:sp>
      <p:sp>
        <p:nvSpPr>
          <p:cNvPr id="20497" name="Text Box 17"/>
          <p:cNvSpPr txBox="1">
            <a:spLocks noChangeArrowheads="1"/>
          </p:cNvSpPr>
          <p:nvPr/>
        </p:nvSpPr>
        <p:spPr bwMode="auto">
          <a:xfrm>
            <a:off x="6372225" y="27813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a:solidFill>
                  <a:srgbClr val="FF0000"/>
                </a:solidFill>
              </a:rPr>
              <a:t>1</a:t>
            </a:r>
          </a:p>
        </p:txBody>
      </p:sp>
      <p:sp>
        <p:nvSpPr>
          <p:cNvPr id="20498" name="Text Box 18"/>
          <p:cNvSpPr txBox="1">
            <a:spLocks noChangeArrowheads="1"/>
          </p:cNvSpPr>
          <p:nvPr/>
        </p:nvSpPr>
        <p:spPr bwMode="auto">
          <a:xfrm>
            <a:off x="7956550" y="2420938"/>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rgbClr val="FF0000"/>
                </a:solidFill>
              </a:rPr>
              <a:t>0</a:t>
            </a:r>
          </a:p>
        </p:txBody>
      </p:sp>
      <p:sp>
        <p:nvSpPr>
          <p:cNvPr id="20499" name="Text Box 19"/>
          <p:cNvSpPr txBox="1">
            <a:spLocks noChangeArrowheads="1"/>
          </p:cNvSpPr>
          <p:nvPr/>
        </p:nvSpPr>
        <p:spPr bwMode="auto">
          <a:xfrm>
            <a:off x="8675688" y="23495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a:solidFill>
                  <a:srgbClr val="FF0000"/>
                </a:solidFill>
              </a:rPr>
              <a:t>1</a:t>
            </a:r>
          </a:p>
        </p:txBody>
      </p:sp>
      <p:sp>
        <p:nvSpPr>
          <p:cNvPr id="20500" name="Text Box 20"/>
          <p:cNvSpPr txBox="1">
            <a:spLocks noChangeArrowheads="1"/>
          </p:cNvSpPr>
          <p:nvPr/>
        </p:nvSpPr>
        <p:spPr bwMode="auto">
          <a:xfrm>
            <a:off x="1187450" y="2708275"/>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a:solidFill>
                  <a:schemeClr val="accent2"/>
                </a:solidFill>
              </a:rPr>
              <a:t>1</a:t>
            </a:r>
          </a:p>
        </p:txBody>
      </p:sp>
      <p:sp>
        <p:nvSpPr>
          <p:cNvPr id="20501" name="Text Box 21"/>
          <p:cNvSpPr txBox="1">
            <a:spLocks noChangeArrowheads="1"/>
          </p:cNvSpPr>
          <p:nvPr/>
        </p:nvSpPr>
        <p:spPr bwMode="auto">
          <a:xfrm>
            <a:off x="3563938" y="2276475"/>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a:solidFill>
                  <a:schemeClr val="accent2"/>
                </a:solidFill>
              </a:rPr>
              <a:t>1</a:t>
            </a:r>
          </a:p>
        </p:txBody>
      </p:sp>
      <p:sp>
        <p:nvSpPr>
          <p:cNvPr id="20502" name="Text Box 22"/>
          <p:cNvSpPr txBox="1">
            <a:spLocks noChangeArrowheads="1"/>
          </p:cNvSpPr>
          <p:nvPr/>
        </p:nvSpPr>
        <p:spPr bwMode="auto">
          <a:xfrm>
            <a:off x="5580063" y="2708275"/>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a:solidFill>
                  <a:schemeClr val="accent2"/>
                </a:solidFill>
              </a:rPr>
              <a:t>1</a:t>
            </a:r>
          </a:p>
        </p:txBody>
      </p:sp>
      <p:sp>
        <p:nvSpPr>
          <p:cNvPr id="20503" name="Text Box 23"/>
          <p:cNvSpPr txBox="1">
            <a:spLocks noChangeArrowheads="1"/>
          </p:cNvSpPr>
          <p:nvPr/>
        </p:nvSpPr>
        <p:spPr bwMode="auto">
          <a:xfrm>
            <a:off x="7956550" y="23495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a:solidFill>
                  <a:schemeClr val="accent2"/>
                </a:solidFill>
              </a:rPr>
              <a:t>1</a:t>
            </a:r>
          </a:p>
        </p:txBody>
      </p:sp>
      <p:sp>
        <p:nvSpPr>
          <p:cNvPr id="8215" name="Text Box 24"/>
          <p:cNvSpPr txBox="1">
            <a:spLocks noChangeArrowheads="1"/>
          </p:cNvSpPr>
          <p:nvPr/>
        </p:nvSpPr>
        <p:spPr bwMode="auto">
          <a:xfrm>
            <a:off x="179388" y="45085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505" name="Text Box 25"/>
          <p:cNvSpPr txBox="1">
            <a:spLocks noChangeArrowheads="1"/>
          </p:cNvSpPr>
          <p:nvPr/>
        </p:nvSpPr>
        <p:spPr bwMode="auto">
          <a:xfrm>
            <a:off x="179388" y="4437063"/>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a:solidFill>
                  <a:schemeClr val="accent2"/>
                </a:solidFill>
              </a:rPr>
              <a:t>0</a:t>
            </a:r>
          </a:p>
        </p:txBody>
      </p:sp>
      <p:sp>
        <p:nvSpPr>
          <p:cNvPr id="20506" name="Text Box 26"/>
          <p:cNvSpPr txBox="1">
            <a:spLocks noChangeArrowheads="1"/>
          </p:cNvSpPr>
          <p:nvPr/>
        </p:nvSpPr>
        <p:spPr bwMode="auto">
          <a:xfrm>
            <a:off x="179388" y="4437063"/>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a:solidFill>
                  <a:srgbClr val="FF0000"/>
                </a:solidFill>
              </a:rPr>
              <a:t>1</a:t>
            </a:r>
          </a:p>
        </p:txBody>
      </p:sp>
      <p:sp>
        <p:nvSpPr>
          <p:cNvPr id="20507" name="Rectangle 27"/>
          <p:cNvSpPr>
            <a:spLocks noChangeArrowheads="1"/>
          </p:cNvSpPr>
          <p:nvPr/>
        </p:nvSpPr>
        <p:spPr bwMode="auto">
          <a:xfrm>
            <a:off x="3132138" y="5013325"/>
            <a:ext cx="215900" cy="1008063"/>
          </a:xfrm>
          <a:prstGeom prst="rect">
            <a:avLst/>
          </a:prstGeom>
          <a:solidFill>
            <a:srgbClr val="5F5F5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219" name="Text Box 28"/>
          <p:cNvSpPr txBox="1">
            <a:spLocks noChangeArrowheads="1"/>
          </p:cNvSpPr>
          <p:nvPr/>
        </p:nvSpPr>
        <p:spPr bwMode="auto">
          <a:xfrm>
            <a:off x="2608263" y="5969000"/>
            <a:ext cx="1301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Dominos</a:t>
            </a:r>
          </a:p>
        </p:txBody>
      </p:sp>
      <p:sp>
        <p:nvSpPr>
          <p:cNvPr id="20509" name="Rectangle 29"/>
          <p:cNvSpPr>
            <a:spLocks noChangeArrowheads="1"/>
          </p:cNvSpPr>
          <p:nvPr/>
        </p:nvSpPr>
        <p:spPr bwMode="auto">
          <a:xfrm>
            <a:off x="4067175" y="5013325"/>
            <a:ext cx="215900" cy="1008063"/>
          </a:xfrm>
          <a:prstGeom prst="rect">
            <a:avLst/>
          </a:prstGeom>
          <a:solidFill>
            <a:srgbClr val="5F5F5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510" name="Rectangle 30"/>
          <p:cNvSpPr>
            <a:spLocks noChangeArrowheads="1"/>
          </p:cNvSpPr>
          <p:nvPr/>
        </p:nvSpPr>
        <p:spPr bwMode="auto">
          <a:xfrm>
            <a:off x="5076825" y="5013325"/>
            <a:ext cx="215900" cy="1008063"/>
          </a:xfrm>
          <a:prstGeom prst="rect">
            <a:avLst/>
          </a:prstGeom>
          <a:solidFill>
            <a:srgbClr val="5F5F5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511" name="Rectangle 31"/>
          <p:cNvSpPr>
            <a:spLocks noChangeArrowheads="1"/>
          </p:cNvSpPr>
          <p:nvPr/>
        </p:nvSpPr>
        <p:spPr bwMode="auto">
          <a:xfrm>
            <a:off x="6011863" y="5013325"/>
            <a:ext cx="215900" cy="1008063"/>
          </a:xfrm>
          <a:prstGeom prst="rect">
            <a:avLst/>
          </a:prstGeom>
          <a:solidFill>
            <a:srgbClr val="5F5F5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512" name="Rectangle 32"/>
          <p:cNvSpPr>
            <a:spLocks noChangeArrowheads="1"/>
          </p:cNvSpPr>
          <p:nvPr/>
        </p:nvSpPr>
        <p:spPr bwMode="auto">
          <a:xfrm rot="3752473">
            <a:off x="3504407" y="5269706"/>
            <a:ext cx="215900" cy="1008063"/>
          </a:xfrm>
          <a:prstGeom prst="rect">
            <a:avLst/>
          </a:prstGeom>
          <a:solidFill>
            <a:srgbClr val="5F5F5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513" name="Rectangle 33"/>
          <p:cNvSpPr>
            <a:spLocks noChangeArrowheads="1"/>
          </p:cNvSpPr>
          <p:nvPr/>
        </p:nvSpPr>
        <p:spPr bwMode="auto">
          <a:xfrm rot="3793860">
            <a:off x="4527550" y="5203825"/>
            <a:ext cx="195263" cy="1008063"/>
          </a:xfrm>
          <a:prstGeom prst="rect">
            <a:avLst/>
          </a:prstGeom>
          <a:solidFill>
            <a:srgbClr val="5F5F5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514" name="Rectangle 34"/>
          <p:cNvSpPr>
            <a:spLocks noChangeArrowheads="1"/>
          </p:cNvSpPr>
          <p:nvPr/>
        </p:nvSpPr>
        <p:spPr bwMode="auto">
          <a:xfrm rot="3815522">
            <a:off x="5499100" y="5248276"/>
            <a:ext cx="185737" cy="1008062"/>
          </a:xfrm>
          <a:prstGeom prst="rect">
            <a:avLst/>
          </a:prstGeom>
          <a:solidFill>
            <a:srgbClr val="5F5F5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515" name="Rectangle 35"/>
          <p:cNvSpPr>
            <a:spLocks noChangeArrowheads="1"/>
          </p:cNvSpPr>
          <p:nvPr/>
        </p:nvSpPr>
        <p:spPr bwMode="auto">
          <a:xfrm rot="3686056">
            <a:off x="6411912" y="5191126"/>
            <a:ext cx="195263" cy="1008062"/>
          </a:xfrm>
          <a:prstGeom prst="rect">
            <a:avLst/>
          </a:prstGeom>
          <a:solidFill>
            <a:srgbClr val="5F5F5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Tree>
    <p:extLst>
      <p:ext uri="{BB962C8B-B14F-4D97-AF65-F5344CB8AC3E}">
        <p14:creationId xmlns:p14="http://schemas.microsoft.com/office/powerpoint/2010/main" val="16047491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50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50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5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5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506"/>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20505"/>
                                        </p:tgtEl>
                                        <p:attrNameLst>
                                          <p:attrName>style.visibility</p:attrName>
                                        </p:attrNameLst>
                                      </p:cBhvr>
                                      <p:to>
                                        <p:strVal val="hidden"/>
                                      </p:to>
                                    </p:set>
                                  </p:childTnLst>
                                </p:cTn>
                              </p:par>
                              <p:par>
                                <p:cTn id="23" presetID="3" presetClass="exit" presetSubtype="10" fill="hold" grpId="1" nodeType="withEffect">
                                  <p:stCondLst>
                                    <p:cond delay="0"/>
                                  </p:stCondLst>
                                  <p:childTnLst>
                                    <p:animEffect transition="out" filter="blinds(horizontal)">
                                      <p:cBhvr>
                                        <p:cTn id="24" dur="500"/>
                                        <p:tgtEl>
                                          <p:spTgt spid="20500"/>
                                        </p:tgtEl>
                                      </p:cBhvr>
                                    </p:animEffect>
                                    <p:set>
                                      <p:cBhvr>
                                        <p:cTn id="25" dur="1" fill="hold">
                                          <p:stCondLst>
                                            <p:cond delay="499"/>
                                          </p:stCondLst>
                                        </p:cTn>
                                        <p:tgtEl>
                                          <p:spTgt spid="20500"/>
                                        </p:tgtEl>
                                        <p:attrNameLst>
                                          <p:attrName>style.visibility</p:attrName>
                                        </p:attrNameLst>
                                      </p:cBhvr>
                                      <p:to>
                                        <p:strVal val="hidden"/>
                                      </p:to>
                                    </p:set>
                                  </p:childTnLst>
                                </p:cTn>
                              </p:par>
                              <p:par>
                                <p:cTn id="26" presetID="49" presetClass="exit" presetSubtype="0" accel="100000" fill="hold" grpId="0" nodeType="withEffect">
                                  <p:stCondLst>
                                    <p:cond delay="0"/>
                                  </p:stCondLst>
                                  <p:childTnLst>
                                    <p:anim calcmode="lin" valueType="num">
                                      <p:cBhvr>
                                        <p:cTn id="27" dur="500"/>
                                        <p:tgtEl>
                                          <p:spTgt spid="20507"/>
                                        </p:tgtEl>
                                        <p:attrNameLst>
                                          <p:attrName>ppt_w</p:attrName>
                                        </p:attrNameLst>
                                      </p:cBhvr>
                                      <p:tavLst>
                                        <p:tav tm="0">
                                          <p:val>
                                            <p:strVal val="ppt_w"/>
                                          </p:val>
                                        </p:tav>
                                        <p:tav tm="100000">
                                          <p:val>
                                            <p:fltVal val="0"/>
                                          </p:val>
                                        </p:tav>
                                      </p:tavLst>
                                    </p:anim>
                                    <p:anim calcmode="lin" valueType="num">
                                      <p:cBhvr>
                                        <p:cTn id="28" dur="500"/>
                                        <p:tgtEl>
                                          <p:spTgt spid="20507"/>
                                        </p:tgtEl>
                                        <p:attrNameLst>
                                          <p:attrName>ppt_h</p:attrName>
                                        </p:attrNameLst>
                                      </p:cBhvr>
                                      <p:tavLst>
                                        <p:tav tm="0">
                                          <p:val>
                                            <p:strVal val="ppt_h"/>
                                          </p:val>
                                        </p:tav>
                                        <p:tav tm="100000">
                                          <p:val>
                                            <p:fltVal val="0"/>
                                          </p:val>
                                        </p:tav>
                                      </p:tavLst>
                                    </p:anim>
                                    <p:anim calcmode="lin" valueType="num">
                                      <p:cBhvr>
                                        <p:cTn id="29" dur="500"/>
                                        <p:tgtEl>
                                          <p:spTgt spid="20507"/>
                                        </p:tgtEl>
                                        <p:attrNameLst>
                                          <p:attrName>style.rotation</p:attrName>
                                        </p:attrNameLst>
                                      </p:cBhvr>
                                      <p:tavLst>
                                        <p:tav tm="0">
                                          <p:val>
                                            <p:fltVal val="0"/>
                                          </p:val>
                                        </p:tav>
                                        <p:tav tm="100000">
                                          <p:val>
                                            <p:fltVal val="360"/>
                                          </p:val>
                                        </p:tav>
                                      </p:tavLst>
                                    </p:anim>
                                    <p:animEffect transition="out" filter="fade">
                                      <p:cBhvr>
                                        <p:cTn id="30" dur="500"/>
                                        <p:tgtEl>
                                          <p:spTgt spid="20507"/>
                                        </p:tgtEl>
                                      </p:cBhvr>
                                    </p:animEffect>
                                    <p:set>
                                      <p:cBhvr>
                                        <p:cTn id="31" dur="1" fill="hold">
                                          <p:stCondLst>
                                            <p:cond delay="499"/>
                                          </p:stCondLst>
                                        </p:cTn>
                                        <p:tgtEl>
                                          <p:spTgt spid="20507"/>
                                        </p:tgtEl>
                                        <p:attrNameLst>
                                          <p:attrName>style.visibility</p:attrName>
                                        </p:attrNameLst>
                                      </p:cBhvr>
                                      <p:to>
                                        <p:strVal val="hidden"/>
                                      </p:to>
                                    </p:set>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20512"/>
                                        </p:tgtEl>
                                        <p:attrNameLst>
                                          <p:attrName>style.visibility</p:attrName>
                                        </p:attrNameLst>
                                      </p:cBhvr>
                                      <p:to>
                                        <p:strVal val="visible"/>
                                      </p:to>
                                    </p:set>
                                  </p:childTnLst>
                                </p:cTn>
                              </p:par>
                            </p:childTnLst>
                          </p:cTn>
                        </p:par>
                        <p:par>
                          <p:cTn id="35" fill="hold" nodeType="afterGroup">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20492"/>
                                        </p:tgtEl>
                                        <p:attrNameLst>
                                          <p:attrName>style.visibility</p:attrName>
                                        </p:attrNameLst>
                                      </p:cBhvr>
                                      <p:to>
                                        <p:strVal val="visible"/>
                                      </p:to>
                                    </p:set>
                                  </p:childTnLst>
                                </p:cTn>
                              </p:par>
                            </p:childTnLst>
                          </p:cTn>
                        </p:par>
                        <p:par>
                          <p:cTn id="38" fill="hold" nodeType="afterGroup">
                            <p:stCondLst>
                              <p:cond delay="500"/>
                            </p:stCondLst>
                            <p:childTnLst>
                              <p:par>
                                <p:cTn id="39" presetID="1" presetClass="entr" presetSubtype="0" fill="hold" grpId="0" nodeType="afterEffect">
                                  <p:stCondLst>
                                    <p:cond delay="500"/>
                                  </p:stCondLst>
                                  <p:childTnLst>
                                    <p:set>
                                      <p:cBhvr>
                                        <p:cTn id="40" dur="1" fill="hold">
                                          <p:stCondLst>
                                            <p:cond delay="0"/>
                                          </p:stCondLst>
                                        </p:cTn>
                                        <p:tgtEl>
                                          <p:spTgt spid="20493"/>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0488"/>
                                        </p:tgtEl>
                                        <p:attrNameLst>
                                          <p:attrName>style.visibility</p:attrName>
                                        </p:attrNameLst>
                                      </p:cBhvr>
                                      <p:to>
                                        <p:strVal val="visible"/>
                                      </p:to>
                                    </p:set>
                                  </p:childTnLst>
                                </p:cTn>
                              </p:par>
                              <p:par>
                                <p:cTn id="45" presetID="3" presetClass="exit" presetSubtype="10" fill="hold" grpId="1" nodeType="withEffect">
                                  <p:stCondLst>
                                    <p:cond delay="0"/>
                                  </p:stCondLst>
                                  <p:childTnLst>
                                    <p:animEffect transition="out" filter="blinds(horizontal)">
                                      <p:cBhvr>
                                        <p:cTn id="46" dur="500"/>
                                        <p:tgtEl>
                                          <p:spTgt spid="20501"/>
                                        </p:tgtEl>
                                      </p:cBhvr>
                                    </p:animEffect>
                                    <p:set>
                                      <p:cBhvr>
                                        <p:cTn id="47" dur="1" fill="hold">
                                          <p:stCondLst>
                                            <p:cond delay="499"/>
                                          </p:stCondLst>
                                        </p:cTn>
                                        <p:tgtEl>
                                          <p:spTgt spid="20501"/>
                                        </p:tgtEl>
                                        <p:attrNameLst>
                                          <p:attrName>style.visibility</p:attrName>
                                        </p:attrNameLst>
                                      </p:cBhvr>
                                      <p:to>
                                        <p:strVal val="hidden"/>
                                      </p:to>
                                    </p:set>
                                  </p:childTnLst>
                                </p:cTn>
                              </p:par>
                              <p:par>
                                <p:cTn id="48" presetID="49" presetClass="exit" presetSubtype="0" accel="100000" fill="hold" grpId="0" nodeType="withEffect">
                                  <p:stCondLst>
                                    <p:cond delay="0"/>
                                  </p:stCondLst>
                                  <p:childTnLst>
                                    <p:anim calcmode="lin" valueType="num">
                                      <p:cBhvr>
                                        <p:cTn id="49" dur="800"/>
                                        <p:tgtEl>
                                          <p:spTgt spid="20509"/>
                                        </p:tgtEl>
                                        <p:attrNameLst>
                                          <p:attrName>ppt_w</p:attrName>
                                        </p:attrNameLst>
                                      </p:cBhvr>
                                      <p:tavLst>
                                        <p:tav tm="0">
                                          <p:val>
                                            <p:strVal val="ppt_w"/>
                                          </p:val>
                                        </p:tav>
                                        <p:tav tm="100000">
                                          <p:val>
                                            <p:fltVal val="0"/>
                                          </p:val>
                                        </p:tav>
                                      </p:tavLst>
                                    </p:anim>
                                    <p:anim calcmode="lin" valueType="num">
                                      <p:cBhvr>
                                        <p:cTn id="50" dur="800"/>
                                        <p:tgtEl>
                                          <p:spTgt spid="20509"/>
                                        </p:tgtEl>
                                        <p:attrNameLst>
                                          <p:attrName>ppt_h</p:attrName>
                                        </p:attrNameLst>
                                      </p:cBhvr>
                                      <p:tavLst>
                                        <p:tav tm="0">
                                          <p:val>
                                            <p:strVal val="ppt_h"/>
                                          </p:val>
                                        </p:tav>
                                        <p:tav tm="100000">
                                          <p:val>
                                            <p:fltVal val="0"/>
                                          </p:val>
                                        </p:tav>
                                      </p:tavLst>
                                    </p:anim>
                                    <p:anim calcmode="lin" valueType="num">
                                      <p:cBhvr>
                                        <p:cTn id="51" dur="800"/>
                                        <p:tgtEl>
                                          <p:spTgt spid="20509"/>
                                        </p:tgtEl>
                                        <p:attrNameLst>
                                          <p:attrName>style.rotation</p:attrName>
                                        </p:attrNameLst>
                                      </p:cBhvr>
                                      <p:tavLst>
                                        <p:tav tm="0">
                                          <p:val>
                                            <p:fltVal val="0"/>
                                          </p:val>
                                        </p:tav>
                                        <p:tav tm="100000">
                                          <p:val>
                                            <p:fltVal val="360"/>
                                          </p:val>
                                        </p:tav>
                                      </p:tavLst>
                                    </p:anim>
                                    <p:animEffect transition="out" filter="fade">
                                      <p:cBhvr>
                                        <p:cTn id="52" dur="800"/>
                                        <p:tgtEl>
                                          <p:spTgt spid="20509"/>
                                        </p:tgtEl>
                                      </p:cBhvr>
                                    </p:animEffect>
                                    <p:set>
                                      <p:cBhvr>
                                        <p:cTn id="53" dur="1" fill="hold">
                                          <p:stCondLst>
                                            <p:cond delay="799"/>
                                          </p:stCondLst>
                                        </p:cTn>
                                        <p:tgtEl>
                                          <p:spTgt spid="20509"/>
                                        </p:tgtEl>
                                        <p:attrNameLst>
                                          <p:attrName>style.visibility</p:attrName>
                                        </p:attrNameLst>
                                      </p:cBhvr>
                                      <p:to>
                                        <p:strVal val="hidden"/>
                                      </p:to>
                                    </p:set>
                                  </p:childTnLst>
                                </p:cTn>
                              </p:par>
                            </p:childTnLst>
                          </p:cTn>
                        </p:par>
                        <p:par>
                          <p:cTn id="54" fill="hold" nodeType="afterGroup">
                            <p:stCondLst>
                              <p:cond delay="800"/>
                            </p:stCondLst>
                            <p:childTnLst>
                              <p:par>
                                <p:cTn id="55" presetID="1" presetClass="entr" presetSubtype="0" fill="hold" grpId="0" nodeType="afterEffect">
                                  <p:stCondLst>
                                    <p:cond delay="0"/>
                                  </p:stCondLst>
                                  <p:childTnLst>
                                    <p:set>
                                      <p:cBhvr>
                                        <p:cTn id="56" dur="1" fill="hold">
                                          <p:stCondLst>
                                            <p:cond delay="0"/>
                                          </p:stCondLst>
                                        </p:cTn>
                                        <p:tgtEl>
                                          <p:spTgt spid="20513"/>
                                        </p:tgtEl>
                                        <p:attrNameLst>
                                          <p:attrName>style.visibility</p:attrName>
                                        </p:attrNameLst>
                                      </p:cBhvr>
                                      <p:to>
                                        <p:strVal val="visible"/>
                                      </p:to>
                                    </p:set>
                                  </p:childTnLst>
                                </p:cTn>
                              </p:par>
                            </p:childTnLst>
                          </p:cTn>
                        </p:par>
                        <p:par>
                          <p:cTn id="57" fill="hold" nodeType="afterGroup">
                            <p:stCondLst>
                              <p:cond delay="800"/>
                            </p:stCondLst>
                            <p:childTnLst>
                              <p:par>
                                <p:cTn id="58" presetID="1" presetClass="entr" presetSubtype="0" fill="hold" grpId="0" nodeType="afterEffect">
                                  <p:stCondLst>
                                    <p:cond delay="0"/>
                                  </p:stCondLst>
                                  <p:childTnLst>
                                    <p:set>
                                      <p:cBhvr>
                                        <p:cTn id="59" dur="1" fill="hold">
                                          <p:stCondLst>
                                            <p:cond delay="0"/>
                                          </p:stCondLst>
                                        </p:cTn>
                                        <p:tgtEl>
                                          <p:spTgt spid="20494"/>
                                        </p:tgtEl>
                                        <p:attrNameLst>
                                          <p:attrName>style.visibility</p:attrName>
                                        </p:attrNameLst>
                                      </p:cBhvr>
                                      <p:to>
                                        <p:strVal val="visible"/>
                                      </p:to>
                                    </p:set>
                                  </p:childTnLst>
                                </p:cTn>
                              </p:par>
                            </p:childTnLst>
                          </p:cTn>
                        </p:par>
                        <p:par>
                          <p:cTn id="60" fill="hold" nodeType="afterGroup">
                            <p:stCondLst>
                              <p:cond delay="800"/>
                            </p:stCondLst>
                            <p:childTnLst>
                              <p:par>
                                <p:cTn id="61" presetID="1" presetClass="entr" presetSubtype="0" fill="hold" grpId="0" nodeType="afterEffect">
                                  <p:stCondLst>
                                    <p:cond delay="400"/>
                                  </p:stCondLst>
                                  <p:childTnLst>
                                    <p:set>
                                      <p:cBhvr>
                                        <p:cTn id="62" dur="1" fill="hold">
                                          <p:stCondLst>
                                            <p:cond delay="0"/>
                                          </p:stCondLst>
                                        </p:cTn>
                                        <p:tgtEl>
                                          <p:spTgt spid="20495"/>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489"/>
                                        </p:tgtEl>
                                        <p:attrNameLst>
                                          <p:attrName>style.visibility</p:attrName>
                                        </p:attrNameLst>
                                      </p:cBhvr>
                                      <p:to>
                                        <p:strVal val="visible"/>
                                      </p:to>
                                    </p:set>
                                  </p:childTnLst>
                                </p:cTn>
                              </p:par>
                              <p:par>
                                <p:cTn id="67" presetID="3" presetClass="exit" presetSubtype="10" fill="hold" grpId="1" nodeType="withEffect">
                                  <p:stCondLst>
                                    <p:cond delay="0"/>
                                  </p:stCondLst>
                                  <p:childTnLst>
                                    <p:animEffect transition="out" filter="blinds(horizontal)">
                                      <p:cBhvr>
                                        <p:cTn id="68" dur="500"/>
                                        <p:tgtEl>
                                          <p:spTgt spid="20502"/>
                                        </p:tgtEl>
                                      </p:cBhvr>
                                    </p:animEffect>
                                    <p:set>
                                      <p:cBhvr>
                                        <p:cTn id="69" dur="1" fill="hold">
                                          <p:stCondLst>
                                            <p:cond delay="499"/>
                                          </p:stCondLst>
                                        </p:cTn>
                                        <p:tgtEl>
                                          <p:spTgt spid="20502"/>
                                        </p:tgtEl>
                                        <p:attrNameLst>
                                          <p:attrName>style.visibility</p:attrName>
                                        </p:attrNameLst>
                                      </p:cBhvr>
                                      <p:to>
                                        <p:strVal val="hidden"/>
                                      </p:to>
                                    </p:set>
                                  </p:childTnLst>
                                </p:cTn>
                              </p:par>
                              <p:par>
                                <p:cTn id="70" presetID="49" presetClass="exit" presetSubtype="0" accel="100000" fill="hold" grpId="0" nodeType="withEffect">
                                  <p:stCondLst>
                                    <p:cond delay="0"/>
                                  </p:stCondLst>
                                  <p:childTnLst>
                                    <p:anim calcmode="lin" valueType="num">
                                      <p:cBhvr>
                                        <p:cTn id="71" dur="500"/>
                                        <p:tgtEl>
                                          <p:spTgt spid="20510"/>
                                        </p:tgtEl>
                                        <p:attrNameLst>
                                          <p:attrName>ppt_w</p:attrName>
                                        </p:attrNameLst>
                                      </p:cBhvr>
                                      <p:tavLst>
                                        <p:tav tm="0">
                                          <p:val>
                                            <p:strVal val="ppt_w"/>
                                          </p:val>
                                        </p:tav>
                                        <p:tav tm="100000">
                                          <p:val>
                                            <p:fltVal val="0"/>
                                          </p:val>
                                        </p:tav>
                                      </p:tavLst>
                                    </p:anim>
                                    <p:anim calcmode="lin" valueType="num">
                                      <p:cBhvr>
                                        <p:cTn id="72" dur="500"/>
                                        <p:tgtEl>
                                          <p:spTgt spid="20510"/>
                                        </p:tgtEl>
                                        <p:attrNameLst>
                                          <p:attrName>ppt_h</p:attrName>
                                        </p:attrNameLst>
                                      </p:cBhvr>
                                      <p:tavLst>
                                        <p:tav tm="0">
                                          <p:val>
                                            <p:strVal val="ppt_h"/>
                                          </p:val>
                                        </p:tav>
                                        <p:tav tm="100000">
                                          <p:val>
                                            <p:fltVal val="0"/>
                                          </p:val>
                                        </p:tav>
                                      </p:tavLst>
                                    </p:anim>
                                    <p:anim calcmode="lin" valueType="num">
                                      <p:cBhvr>
                                        <p:cTn id="73" dur="500"/>
                                        <p:tgtEl>
                                          <p:spTgt spid="20510"/>
                                        </p:tgtEl>
                                        <p:attrNameLst>
                                          <p:attrName>style.rotation</p:attrName>
                                        </p:attrNameLst>
                                      </p:cBhvr>
                                      <p:tavLst>
                                        <p:tav tm="0">
                                          <p:val>
                                            <p:fltVal val="0"/>
                                          </p:val>
                                        </p:tav>
                                        <p:tav tm="100000">
                                          <p:val>
                                            <p:fltVal val="360"/>
                                          </p:val>
                                        </p:tav>
                                      </p:tavLst>
                                    </p:anim>
                                    <p:animEffect transition="out" filter="fade">
                                      <p:cBhvr>
                                        <p:cTn id="74" dur="500"/>
                                        <p:tgtEl>
                                          <p:spTgt spid="20510"/>
                                        </p:tgtEl>
                                      </p:cBhvr>
                                    </p:animEffect>
                                    <p:set>
                                      <p:cBhvr>
                                        <p:cTn id="75" dur="1" fill="hold">
                                          <p:stCondLst>
                                            <p:cond delay="499"/>
                                          </p:stCondLst>
                                        </p:cTn>
                                        <p:tgtEl>
                                          <p:spTgt spid="20510"/>
                                        </p:tgtEl>
                                        <p:attrNameLst>
                                          <p:attrName>style.visibility</p:attrName>
                                        </p:attrNameLst>
                                      </p:cBhvr>
                                      <p:to>
                                        <p:strVal val="hidden"/>
                                      </p:to>
                                    </p:set>
                                  </p:childTnLst>
                                </p:cTn>
                              </p:par>
                            </p:childTnLst>
                          </p:cTn>
                        </p:par>
                        <p:par>
                          <p:cTn id="76" fill="hold" nodeType="afterGroup">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20514"/>
                                        </p:tgtEl>
                                        <p:attrNameLst>
                                          <p:attrName>style.visibility</p:attrName>
                                        </p:attrNameLst>
                                      </p:cBhvr>
                                      <p:to>
                                        <p:strVal val="visible"/>
                                      </p:to>
                                    </p:set>
                                  </p:childTnLst>
                                </p:cTn>
                              </p:par>
                              <p:par>
                                <p:cTn id="79" presetID="1" presetClass="entr" presetSubtype="0" fill="hold" nodeType="withEffect">
                                  <p:stCondLst>
                                    <p:cond delay="100"/>
                                  </p:stCondLst>
                                  <p:childTnLst>
                                    <p:set>
                                      <p:cBhvr>
                                        <p:cTn id="80" dur="1" fill="hold">
                                          <p:stCondLst>
                                            <p:cond delay="0"/>
                                          </p:stCondLst>
                                        </p:cTn>
                                        <p:tgtEl>
                                          <p:spTgt spid="20496"/>
                                        </p:tgtEl>
                                        <p:attrNameLst>
                                          <p:attrName>style.visibility</p:attrName>
                                        </p:attrNameLst>
                                      </p:cBhvr>
                                      <p:to>
                                        <p:strVal val="visible"/>
                                      </p:to>
                                    </p:set>
                                  </p:childTnLst>
                                </p:cTn>
                              </p:par>
                              <p:par>
                                <p:cTn id="81" presetID="1" presetClass="entr" presetSubtype="0" fill="hold" nodeType="withEffect">
                                  <p:stCondLst>
                                    <p:cond delay="500"/>
                                  </p:stCondLst>
                                  <p:childTnLst>
                                    <p:set>
                                      <p:cBhvr>
                                        <p:cTn id="82" dur="1" fill="hold">
                                          <p:stCondLst>
                                            <p:cond delay="0"/>
                                          </p:stCondLst>
                                        </p:cTn>
                                        <p:tgtEl>
                                          <p:spTgt spid="20497"/>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0490"/>
                                        </p:tgtEl>
                                        <p:attrNameLst>
                                          <p:attrName>style.visibility</p:attrName>
                                        </p:attrNameLst>
                                      </p:cBhvr>
                                      <p:to>
                                        <p:strVal val="visible"/>
                                      </p:to>
                                    </p:set>
                                  </p:childTnLst>
                                </p:cTn>
                              </p:par>
                              <p:par>
                                <p:cTn id="87" presetID="3" presetClass="exit" presetSubtype="10" fill="hold" grpId="1" nodeType="withEffect">
                                  <p:stCondLst>
                                    <p:cond delay="0"/>
                                  </p:stCondLst>
                                  <p:childTnLst>
                                    <p:animEffect transition="out" filter="blinds(horizontal)">
                                      <p:cBhvr>
                                        <p:cTn id="88" dur="500"/>
                                        <p:tgtEl>
                                          <p:spTgt spid="20503"/>
                                        </p:tgtEl>
                                      </p:cBhvr>
                                    </p:animEffect>
                                    <p:set>
                                      <p:cBhvr>
                                        <p:cTn id="89" dur="1" fill="hold">
                                          <p:stCondLst>
                                            <p:cond delay="499"/>
                                          </p:stCondLst>
                                        </p:cTn>
                                        <p:tgtEl>
                                          <p:spTgt spid="20503"/>
                                        </p:tgtEl>
                                        <p:attrNameLst>
                                          <p:attrName>style.visibility</p:attrName>
                                        </p:attrNameLst>
                                      </p:cBhvr>
                                      <p:to>
                                        <p:strVal val="hidden"/>
                                      </p:to>
                                    </p:set>
                                  </p:childTnLst>
                                </p:cTn>
                              </p:par>
                              <p:par>
                                <p:cTn id="90" presetID="49" presetClass="exit" presetSubtype="0" accel="100000" fill="hold" grpId="0" nodeType="withEffect">
                                  <p:stCondLst>
                                    <p:cond delay="0"/>
                                  </p:stCondLst>
                                  <p:childTnLst>
                                    <p:anim calcmode="lin" valueType="num">
                                      <p:cBhvr>
                                        <p:cTn id="91" dur="500"/>
                                        <p:tgtEl>
                                          <p:spTgt spid="20511"/>
                                        </p:tgtEl>
                                        <p:attrNameLst>
                                          <p:attrName>ppt_w</p:attrName>
                                        </p:attrNameLst>
                                      </p:cBhvr>
                                      <p:tavLst>
                                        <p:tav tm="0">
                                          <p:val>
                                            <p:strVal val="ppt_w"/>
                                          </p:val>
                                        </p:tav>
                                        <p:tav tm="100000">
                                          <p:val>
                                            <p:fltVal val="0"/>
                                          </p:val>
                                        </p:tav>
                                      </p:tavLst>
                                    </p:anim>
                                    <p:anim calcmode="lin" valueType="num">
                                      <p:cBhvr>
                                        <p:cTn id="92" dur="500"/>
                                        <p:tgtEl>
                                          <p:spTgt spid="20511"/>
                                        </p:tgtEl>
                                        <p:attrNameLst>
                                          <p:attrName>ppt_h</p:attrName>
                                        </p:attrNameLst>
                                      </p:cBhvr>
                                      <p:tavLst>
                                        <p:tav tm="0">
                                          <p:val>
                                            <p:strVal val="ppt_h"/>
                                          </p:val>
                                        </p:tav>
                                        <p:tav tm="100000">
                                          <p:val>
                                            <p:fltVal val="0"/>
                                          </p:val>
                                        </p:tav>
                                      </p:tavLst>
                                    </p:anim>
                                    <p:anim calcmode="lin" valueType="num">
                                      <p:cBhvr>
                                        <p:cTn id="93" dur="500"/>
                                        <p:tgtEl>
                                          <p:spTgt spid="20511"/>
                                        </p:tgtEl>
                                        <p:attrNameLst>
                                          <p:attrName>style.rotation</p:attrName>
                                        </p:attrNameLst>
                                      </p:cBhvr>
                                      <p:tavLst>
                                        <p:tav tm="0">
                                          <p:val>
                                            <p:fltVal val="0"/>
                                          </p:val>
                                        </p:tav>
                                        <p:tav tm="100000">
                                          <p:val>
                                            <p:fltVal val="360"/>
                                          </p:val>
                                        </p:tav>
                                      </p:tavLst>
                                    </p:anim>
                                    <p:animEffect transition="out" filter="fade">
                                      <p:cBhvr>
                                        <p:cTn id="94" dur="500"/>
                                        <p:tgtEl>
                                          <p:spTgt spid="20511"/>
                                        </p:tgtEl>
                                      </p:cBhvr>
                                    </p:animEffect>
                                    <p:set>
                                      <p:cBhvr>
                                        <p:cTn id="95" dur="1" fill="hold">
                                          <p:stCondLst>
                                            <p:cond delay="499"/>
                                          </p:stCondLst>
                                        </p:cTn>
                                        <p:tgtEl>
                                          <p:spTgt spid="20511"/>
                                        </p:tgtEl>
                                        <p:attrNameLst>
                                          <p:attrName>style.visibility</p:attrName>
                                        </p:attrNameLst>
                                      </p:cBhvr>
                                      <p:to>
                                        <p:strVal val="hidden"/>
                                      </p:to>
                                    </p:set>
                                  </p:childTnLst>
                                </p:cTn>
                              </p:par>
                            </p:childTnLst>
                          </p:cTn>
                        </p:par>
                        <p:par>
                          <p:cTn id="96" fill="hold" nodeType="afterGroup">
                            <p:stCondLst>
                              <p:cond delay="500"/>
                            </p:stCondLst>
                            <p:childTnLst>
                              <p:par>
                                <p:cTn id="97" presetID="1" presetClass="entr" presetSubtype="0" fill="hold" grpId="0" nodeType="afterEffect">
                                  <p:stCondLst>
                                    <p:cond delay="0"/>
                                  </p:stCondLst>
                                  <p:childTnLst>
                                    <p:set>
                                      <p:cBhvr>
                                        <p:cTn id="98" dur="1" fill="hold">
                                          <p:stCondLst>
                                            <p:cond delay="0"/>
                                          </p:stCondLst>
                                        </p:cTn>
                                        <p:tgtEl>
                                          <p:spTgt spid="20515"/>
                                        </p:tgtEl>
                                        <p:attrNameLst>
                                          <p:attrName>style.visibility</p:attrName>
                                        </p:attrNameLst>
                                      </p:cBhvr>
                                      <p:to>
                                        <p:strVal val="visible"/>
                                      </p:to>
                                    </p:set>
                                  </p:childTnLst>
                                </p:cTn>
                              </p:par>
                            </p:childTnLst>
                          </p:cTn>
                        </p:par>
                        <p:par>
                          <p:cTn id="99" fill="hold" nodeType="afterGroup">
                            <p:stCondLst>
                              <p:cond delay="500"/>
                            </p:stCondLst>
                            <p:childTnLst>
                              <p:par>
                                <p:cTn id="100" presetID="1" presetClass="entr" presetSubtype="0" fill="hold" grpId="0" nodeType="afterEffect">
                                  <p:stCondLst>
                                    <p:cond delay="100"/>
                                  </p:stCondLst>
                                  <p:childTnLst>
                                    <p:set>
                                      <p:cBhvr>
                                        <p:cTn id="101" dur="1" fill="hold">
                                          <p:stCondLst>
                                            <p:cond delay="0"/>
                                          </p:stCondLst>
                                        </p:cTn>
                                        <p:tgtEl>
                                          <p:spTgt spid="20498"/>
                                        </p:tgtEl>
                                        <p:attrNameLst>
                                          <p:attrName>style.visibility</p:attrName>
                                        </p:attrNameLst>
                                      </p:cBhvr>
                                      <p:to>
                                        <p:strVal val="visible"/>
                                      </p:to>
                                    </p:set>
                                  </p:childTnLst>
                                </p:cTn>
                              </p:par>
                            </p:childTnLst>
                          </p:cTn>
                        </p:par>
                        <p:par>
                          <p:cTn id="102" fill="hold" nodeType="afterGroup">
                            <p:stCondLst>
                              <p:cond delay="600"/>
                            </p:stCondLst>
                            <p:childTnLst>
                              <p:par>
                                <p:cTn id="103" presetID="1" presetClass="entr" presetSubtype="0" fill="hold" grpId="0" nodeType="afterEffect">
                                  <p:stCondLst>
                                    <p:cond delay="400"/>
                                  </p:stCondLst>
                                  <p:childTnLst>
                                    <p:set>
                                      <p:cBhvr>
                                        <p:cTn id="104" dur="1" fill="hold">
                                          <p:stCondLst>
                                            <p:cond delay="0"/>
                                          </p:stCondLst>
                                        </p:cTn>
                                        <p:tgtEl>
                                          <p:spTgt spid="204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animBg="1"/>
      <p:bldP spid="20488" grpId="0" animBg="1"/>
      <p:bldP spid="20489" grpId="0" animBg="1"/>
      <p:bldP spid="20490" grpId="0" animBg="1"/>
      <p:bldP spid="20492" grpId="0"/>
      <p:bldP spid="20493" grpId="0"/>
      <p:bldP spid="20494" grpId="0"/>
      <p:bldP spid="20495" grpId="0"/>
      <p:bldP spid="20498" grpId="0"/>
      <p:bldP spid="20499" grpId="0"/>
      <p:bldP spid="20500" grpId="0"/>
      <p:bldP spid="20500" grpId="1"/>
      <p:bldP spid="20501" grpId="0"/>
      <p:bldP spid="20501" grpId="1"/>
      <p:bldP spid="20502" grpId="0"/>
      <p:bldP spid="20502" grpId="1"/>
      <p:bldP spid="20503" grpId="0"/>
      <p:bldP spid="20503" grpId="1"/>
      <p:bldP spid="20505" grpId="0"/>
      <p:bldP spid="20505" grpId="1"/>
      <p:bldP spid="20506" grpId="0"/>
      <p:bldP spid="20507" grpId="0" animBg="1"/>
      <p:bldP spid="20509" grpId="0" animBg="1"/>
      <p:bldP spid="20510" grpId="0" animBg="1"/>
      <p:bldP spid="20511" grpId="0" animBg="1"/>
      <p:bldP spid="20512" grpId="0" animBg="1"/>
      <p:bldP spid="20513" grpId="0" animBg="1"/>
      <p:bldP spid="20514" grpId="0" animBg="1"/>
      <p:bldP spid="205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en-US"/>
              <a:t>Properties of Domino Logic</a:t>
            </a:r>
          </a:p>
        </p:txBody>
      </p:sp>
      <p:sp>
        <p:nvSpPr>
          <p:cNvPr id="63491" name="Rectangle 3"/>
          <p:cNvSpPr>
            <a:spLocks noGrp="1" noChangeArrowheads="1"/>
          </p:cNvSpPr>
          <p:nvPr>
            <p:ph type="body" idx="1"/>
          </p:nvPr>
        </p:nvSpPr>
        <p:spPr>
          <a:xfrm>
            <a:off x="457200" y="1676400"/>
            <a:ext cx="8229600" cy="2649538"/>
          </a:xfrm>
        </p:spPr>
        <p:txBody>
          <a:bodyPr/>
          <a:lstStyle/>
          <a:p>
            <a:r>
              <a:rPr lang="en-US" altLang="en-US" sz="2400" dirty="0"/>
              <a:t>Only non-inverting logic can be implemented</a:t>
            </a:r>
          </a:p>
          <a:p>
            <a:r>
              <a:rPr lang="en-US" altLang="en-US" sz="2400" dirty="0"/>
              <a:t>Very high speed</a:t>
            </a:r>
          </a:p>
          <a:p>
            <a:r>
              <a:rPr lang="en-US" altLang="en-US" sz="2400" dirty="0" err="1"/>
              <a:t>tp</a:t>
            </a:r>
            <a:r>
              <a:rPr lang="en-US" altLang="en-US" sz="2400" baseline="-25000" dirty="0" err="1"/>
              <a:t>HL</a:t>
            </a:r>
            <a:r>
              <a:rPr lang="en-US" altLang="en-US" sz="2400" dirty="0"/>
              <a:t> = 0</a:t>
            </a:r>
          </a:p>
          <a:p>
            <a:pPr lvl="1"/>
            <a:r>
              <a:rPr lang="en-US" altLang="en-US" sz="2000" dirty="0"/>
              <a:t>static inverter can be skewed, only L-H transition</a:t>
            </a:r>
          </a:p>
          <a:p>
            <a:pPr lvl="1"/>
            <a:r>
              <a:rPr lang="en-US" altLang="en-US" sz="2000" dirty="0"/>
              <a:t>Input capacitance reduced – smaller logical effort </a:t>
            </a:r>
          </a:p>
          <a:p>
            <a:pPr lvl="1"/>
            <a:r>
              <a:rPr lang="en-US" altLang="en-US" sz="2000" dirty="0"/>
              <a:t>static inverter can be optimized to match fan-out (separation of fan-in and fan-out capacitances)</a:t>
            </a:r>
          </a:p>
          <a:p>
            <a:pPr lvl="1"/>
            <a:endParaRPr lang="en-US" altLang="en-US" sz="2000" dirty="0"/>
          </a:p>
          <a:p>
            <a:pPr lvl="1"/>
            <a:r>
              <a:rPr lang="en-US" altLang="en-US" sz="1800" i="1" dirty="0"/>
              <a:t>First 32 bit micro (</a:t>
            </a:r>
            <a:r>
              <a:rPr lang="en-US" altLang="en-US" sz="1800" i="1" dirty="0" err="1"/>
              <a:t>BellMAC</a:t>
            </a:r>
            <a:r>
              <a:rPr lang="en-US" altLang="en-US" sz="1800" i="1" dirty="0"/>
              <a:t> 32) was designed in Domino logic</a:t>
            </a:r>
          </a:p>
          <a:p>
            <a:pPr lvl="1"/>
            <a:endParaRPr lang="en-US" altLang="en-US" sz="2000" dirty="0"/>
          </a:p>
          <a:p>
            <a:endParaRPr lang="en-US" altLang="en-US" sz="2400" dirty="0"/>
          </a:p>
        </p:txBody>
      </p:sp>
      <p:sp>
        <p:nvSpPr>
          <p:cNvPr id="634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A28F522-2FA4-47D0-A0A9-87082CFEB647}" type="slidenum">
              <a:rPr lang="en-US" altLang="en-US" smtClean="0">
                <a:latin typeface="Garamond" panose="02020404030301010803" pitchFamily="18" charset="0"/>
              </a:rPr>
              <a:pPr/>
              <a:t>28</a:t>
            </a:fld>
            <a:endParaRPr lang="en-US" altLang="en-US">
              <a:latin typeface="Garamond" panose="02020404030301010803" pitchFamily="18" charset="0"/>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en-US"/>
              <a:t>Properties of Domino Logic</a:t>
            </a:r>
          </a:p>
        </p:txBody>
      </p:sp>
      <p:sp>
        <p:nvSpPr>
          <p:cNvPr id="63491" name="Rectangle 3"/>
          <p:cNvSpPr>
            <a:spLocks noGrp="1" noChangeArrowheads="1"/>
          </p:cNvSpPr>
          <p:nvPr>
            <p:ph type="body" idx="1"/>
          </p:nvPr>
        </p:nvSpPr>
        <p:spPr>
          <a:xfrm>
            <a:off x="381000" y="1143000"/>
            <a:ext cx="8534400" cy="4914900"/>
          </a:xfrm>
        </p:spPr>
        <p:txBody>
          <a:bodyPr/>
          <a:lstStyle/>
          <a:p>
            <a:endParaRPr lang="en-US" sz="2000" dirty="0"/>
          </a:p>
          <a:p>
            <a:r>
              <a:rPr lang="en-US" sz="2000" dirty="0">
                <a:solidFill>
                  <a:srgbClr val="00B050"/>
                </a:solidFill>
              </a:rPr>
              <a:t>Faster Gates: </a:t>
            </a:r>
          </a:p>
          <a:p>
            <a:pPr lvl="1"/>
            <a:r>
              <a:rPr lang="en-US" sz="1600" dirty="0">
                <a:solidFill>
                  <a:srgbClr val="00B050"/>
                </a:solidFill>
              </a:rPr>
              <a:t>Allows more logic per cycle with less delay</a:t>
            </a:r>
          </a:p>
          <a:p>
            <a:pPr lvl="1"/>
            <a:r>
              <a:rPr lang="en-US" sz="1600" dirty="0">
                <a:solidFill>
                  <a:srgbClr val="00B050"/>
                </a:solidFill>
              </a:rPr>
              <a:t>Allows for more complex gates (no dual P network)</a:t>
            </a:r>
          </a:p>
          <a:p>
            <a:r>
              <a:rPr lang="en-US" sz="2000" dirty="0">
                <a:solidFill>
                  <a:srgbClr val="FF0000"/>
                </a:solidFill>
              </a:rPr>
              <a:t>Increased Power:</a:t>
            </a:r>
          </a:p>
          <a:p>
            <a:pPr lvl="1"/>
            <a:r>
              <a:rPr lang="en-US" sz="1600" dirty="0" err="1">
                <a:solidFill>
                  <a:srgbClr val="FF0000"/>
                </a:solidFill>
              </a:rPr>
              <a:t>Precharging</a:t>
            </a:r>
            <a:r>
              <a:rPr lang="en-US" sz="1600" dirty="0">
                <a:solidFill>
                  <a:srgbClr val="FF0000"/>
                </a:solidFill>
              </a:rPr>
              <a:t> increases activity factors</a:t>
            </a:r>
          </a:p>
          <a:p>
            <a:pPr lvl="1"/>
            <a:r>
              <a:rPr lang="en-US" sz="1600" dirty="0">
                <a:solidFill>
                  <a:srgbClr val="FF0000"/>
                </a:solidFill>
              </a:rPr>
              <a:t>Increased clock load</a:t>
            </a:r>
          </a:p>
          <a:p>
            <a:r>
              <a:rPr lang="en-US" sz="2000" dirty="0">
                <a:solidFill>
                  <a:srgbClr val="FF0000"/>
                </a:solidFill>
              </a:rPr>
              <a:t>Increased Noise Sensitivity</a:t>
            </a:r>
          </a:p>
          <a:p>
            <a:pPr lvl="1"/>
            <a:r>
              <a:rPr lang="en-US" sz="1600" dirty="0">
                <a:solidFill>
                  <a:srgbClr val="FF0000"/>
                </a:solidFill>
              </a:rPr>
              <a:t> High gain means low noise immunity</a:t>
            </a:r>
          </a:p>
          <a:p>
            <a:pPr lvl="1"/>
            <a:r>
              <a:rPr lang="en-US" sz="1600" dirty="0">
                <a:solidFill>
                  <a:srgbClr val="FF0000"/>
                </a:solidFill>
              </a:rPr>
              <a:t>Charge sharing in complex gates</a:t>
            </a:r>
          </a:p>
          <a:p>
            <a:r>
              <a:rPr lang="en-US" sz="2000" dirty="0">
                <a:solidFill>
                  <a:srgbClr val="FF0000"/>
                </a:solidFill>
              </a:rPr>
              <a:t>Increased Design Time</a:t>
            </a:r>
          </a:p>
          <a:p>
            <a:pPr lvl="1"/>
            <a:r>
              <a:rPr lang="en-US" sz="1600" dirty="0">
                <a:solidFill>
                  <a:srgbClr val="FF0000"/>
                </a:solidFill>
              </a:rPr>
              <a:t>Added timing checks</a:t>
            </a:r>
          </a:p>
          <a:p>
            <a:pPr lvl="1"/>
            <a:r>
              <a:rPr lang="en-US" sz="1600" dirty="0">
                <a:solidFill>
                  <a:srgbClr val="FF0000"/>
                </a:solidFill>
              </a:rPr>
              <a:t>CAD tools less automated</a:t>
            </a:r>
          </a:p>
          <a:p>
            <a:r>
              <a:rPr lang="en-US" sz="2000" b="1" dirty="0"/>
              <a:t>Domino typically only used in the most timing critical paths.</a:t>
            </a:r>
            <a:endParaRPr lang="en-US" altLang="en-US" sz="2000" dirty="0"/>
          </a:p>
        </p:txBody>
      </p:sp>
      <p:sp>
        <p:nvSpPr>
          <p:cNvPr id="634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A28F522-2FA4-47D0-A0A9-87082CFEB647}" type="slidenum">
              <a:rPr lang="en-US" altLang="en-US" smtClean="0">
                <a:latin typeface="Garamond" panose="02020404030301010803" pitchFamily="18" charset="0"/>
              </a:rPr>
              <a:pPr/>
              <a:t>29</a:t>
            </a:fld>
            <a:endParaRPr lang="en-US" altLang="en-US">
              <a:latin typeface="Garamond" panose="02020404030301010803" pitchFamily="18" charset="0"/>
            </a:endParaRPr>
          </a:p>
        </p:txBody>
      </p:sp>
    </p:spTree>
    <p:extLst>
      <p:ext uri="{BB962C8B-B14F-4D97-AF65-F5344CB8AC3E}">
        <p14:creationId xmlns:p14="http://schemas.microsoft.com/office/powerpoint/2010/main" val="296275080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ctr"/>
            <a:r>
              <a:rPr lang="en-US" altLang="en-US" dirty="0"/>
              <a:t>Dynamic Logic Gates</a:t>
            </a:r>
          </a:p>
        </p:txBody>
      </p:sp>
      <p:grpSp>
        <p:nvGrpSpPr>
          <p:cNvPr id="21507" name="Group 3"/>
          <p:cNvGrpSpPr>
            <a:grpSpLocks/>
          </p:cNvGrpSpPr>
          <p:nvPr/>
        </p:nvGrpSpPr>
        <p:grpSpPr bwMode="auto">
          <a:xfrm>
            <a:off x="1752600" y="3886200"/>
            <a:ext cx="533400" cy="762000"/>
            <a:chOff x="2784" y="3264"/>
            <a:chExt cx="336" cy="480"/>
          </a:xfrm>
        </p:grpSpPr>
        <p:grpSp>
          <p:nvGrpSpPr>
            <p:cNvPr id="21616" name="Group 4"/>
            <p:cNvGrpSpPr>
              <a:grpSpLocks/>
            </p:cNvGrpSpPr>
            <p:nvPr/>
          </p:nvGrpSpPr>
          <p:grpSpPr bwMode="auto">
            <a:xfrm>
              <a:off x="2784" y="3408"/>
              <a:ext cx="336" cy="336"/>
              <a:chOff x="1008" y="2016"/>
              <a:chExt cx="336" cy="336"/>
            </a:xfrm>
          </p:grpSpPr>
          <p:sp>
            <p:nvSpPr>
              <p:cNvPr id="21618" name="Line 5"/>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19" name="Line 6"/>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20" name="Line 7"/>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21" name="Line 8"/>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22" name="Line 9"/>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23" name="Line 10"/>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617" name="Line 11"/>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508" name="Group 12"/>
          <p:cNvGrpSpPr>
            <a:grpSpLocks/>
          </p:cNvGrpSpPr>
          <p:nvPr/>
        </p:nvGrpSpPr>
        <p:grpSpPr bwMode="auto">
          <a:xfrm>
            <a:off x="1676400" y="1752600"/>
            <a:ext cx="533400" cy="762000"/>
            <a:chOff x="2064" y="2208"/>
            <a:chExt cx="336" cy="480"/>
          </a:xfrm>
        </p:grpSpPr>
        <p:sp>
          <p:nvSpPr>
            <p:cNvPr id="21608" name="Line 13"/>
            <p:cNvSpPr>
              <a:spLocks noChangeShapeType="1"/>
            </p:cNvSpPr>
            <p:nvPr/>
          </p:nvSpPr>
          <p:spPr bwMode="auto">
            <a:xfrm>
              <a:off x="2256" y="235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09" name="Line 14"/>
            <p:cNvSpPr>
              <a:spLocks noChangeShapeType="1"/>
            </p:cNvSpPr>
            <p:nvPr/>
          </p:nvSpPr>
          <p:spPr bwMode="auto">
            <a:xfrm>
              <a:off x="2256"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10" name="Line 15"/>
            <p:cNvSpPr>
              <a:spLocks noChangeShapeType="1"/>
            </p:cNvSpPr>
            <p:nvPr/>
          </p:nvSpPr>
          <p:spPr bwMode="auto">
            <a:xfrm>
              <a:off x="2256" y="2544"/>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11" name="Line 16"/>
            <p:cNvSpPr>
              <a:spLocks noChangeShapeType="1"/>
            </p:cNvSpPr>
            <p:nvPr/>
          </p:nvSpPr>
          <p:spPr bwMode="auto">
            <a:xfrm>
              <a:off x="2208"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12" name="Line 17"/>
            <p:cNvSpPr>
              <a:spLocks noChangeShapeType="1"/>
            </p:cNvSpPr>
            <p:nvPr/>
          </p:nvSpPr>
          <p:spPr bwMode="auto">
            <a:xfrm>
              <a:off x="2400" y="25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13" name="Line 18"/>
            <p:cNvSpPr>
              <a:spLocks noChangeShapeType="1"/>
            </p:cNvSpPr>
            <p:nvPr/>
          </p:nvSpPr>
          <p:spPr bwMode="auto">
            <a:xfrm>
              <a:off x="2064" y="244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14" name="Line 19"/>
            <p:cNvSpPr>
              <a:spLocks noChangeShapeType="1"/>
            </p:cNvSpPr>
            <p:nvPr/>
          </p:nvSpPr>
          <p:spPr bwMode="auto">
            <a:xfrm>
              <a:off x="2400"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15" name="Oval 20"/>
            <p:cNvSpPr>
              <a:spLocks noChangeArrowheads="1"/>
            </p:cNvSpPr>
            <p:nvPr/>
          </p:nvSpPr>
          <p:spPr bwMode="auto">
            <a:xfrm>
              <a:off x="2160" y="2448"/>
              <a:ext cx="48" cy="4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grpSp>
      <p:sp>
        <p:nvSpPr>
          <p:cNvPr id="21509" name="Text Box 21"/>
          <p:cNvSpPr txBox="1">
            <a:spLocks noChangeArrowheads="1"/>
          </p:cNvSpPr>
          <p:nvPr/>
        </p:nvSpPr>
        <p:spPr bwMode="auto">
          <a:xfrm>
            <a:off x="914400" y="2819400"/>
            <a:ext cx="487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In</a:t>
            </a:r>
            <a:r>
              <a:rPr lang="en-US" altLang="en-US" sz="2000" baseline="-25000">
                <a:latin typeface="Arial" panose="020B0604020202020204" pitchFamily="34" charset="0"/>
                <a:cs typeface="Arial" panose="020B0604020202020204" pitchFamily="34" charset="0"/>
              </a:rPr>
              <a:t>1</a:t>
            </a:r>
          </a:p>
        </p:txBody>
      </p:sp>
      <p:grpSp>
        <p:nvGrpSpPr>
          <p:cNvPr id="21510" name="Group 22"/>
          <p:cNvGrpSpPr>
            <a:grpSpLocks/>
          </p:cNvGrpSpPr>
          <p:nvPr/>
        </p:nvGrpSpPr>
        <p:grpSpPr bwMode="auto">
          <a:xfrm>
            <a:off x="2133600" y="4495800"/>
            <a:ext cx="304800" cy="304800"/>
            <a:chOff x="2400" y="3744"/>
            <a:chExt cx="192" cy="192"/>
          </a:xfrm>
        </p:grpSpPr>
        <p:grpSp>
          <p:nvGrpSpPr>
            <p:cNvPr id="21604" name="Group 23"/>
            <p:cNvGrpSpPr>
              <a:grpSpLocks/>
            </p:cNvGrpSpPr>
            <p:nvPr/>
          </p:nvGrpSpPr>
          <p:grpSpPr bwMode="auto">
            <a:xfrm>
              <a:off x="2400" y="3888"/>
              <a:ext cx="192" cy="48"/>
              <a:chOff x="2592" y="3504"/>
              <a:chExt cx="192" cy="48"/>
            </a:xfrm>
          </p:grpSpPr>
          <p:sp>
            <p:nvSpPr>
              <p:cNvPr id="21606" name="Line 24"/>
              <p:cNvSpPr>
                <a:spLocks noChangeShapeType="1"/>
              </p:cNvSpPr>
              <p:nvPr/>
            </p:nvSpPr>
            <p:spPr bwMode="auto">
              <a:xfrm>
                <a:off x="2592" y="350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07" name="Line 25"/>
              <p:cNvSpPr>
                <a:spLocks noChangeShapeType="1"/>
              </p:cNvSpPr>
              <p:nvPr/>
            </p:nvSpPr>
            <p:spPr bwMode="auto">
              <a:xfrm>
                <a:off x="2640" y="355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605" name="Line 26"/>
            <p:cNvSpPr>
              <a:spLocks noChangeShapeType="1"/>
            </p:cNvSpPr>
            <p:nvPr/>
          </p:nvSpPr>
          <p:spPr bwMode="auto">
            <a:xfrm>
              <a:off x="2496" y="37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511" name="Line 27"/>
          <p:cNvSpPr>
            <a:spLocks noChangeShapeType="1"/>
          </p:cNvSpPr>
          <p:nvPr/>
        </p:nvSpPr>
        <p:spPr bwMode="auto">
          <a:xfrm>
            <a:off x="2057400" y="17526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2" name="Rectangle 28" descr="20%"/>
          <p:cNvSpPr>
            <a:spLocks noChangeArrowheads="1"/>
          </p:cNvSpPr>
          <p:nvPr/>
        </p:nvSpPr>
        <p:spPr bwMode="auto">
          <a:xfrm>
            <a:off x="1752600" y="2819400"/>
            <a:ext cx="1066800" cy="1143000"/>
          </a:xfrm>
          <a:prstGeom prst="rect">
            <a:avLst/>
          </a:prstGeom>
          <a:pattFill prst="pct20">
            <a:fgClr>
              <a:schemeClr val="bg2"/>
            </a:fgClr>
            <a:bgClr>
              <a:srgbClr val="FFFFFF"/>
            </a:bgClr>
          </a:pattFill>
          <a:ln w="12700">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21513" name="Line 29"/>
          <p:cNvSpPr>
            <a:spLocks noChangeShapeType="1"/>
          </p:cNvSpPr>
          <p:nvPr/>
        </p:nvSpPr>
        <p:spPr bwMode="auto">
          <a:xfrm>
            <a:off x="2209800" y="2438400"/>
            <a:ext cx="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4" name="Line 30"/>
          <p:cNvSpPr>
            <a:spLocks noChangeShapeType="1"/>
          </p:cNvSpPr>
          <p:nvPr/>
        </p:nvSpPr>
        <p:spPr bwMode="auto">
          <a:xfrm>
            <a:off x="1371600" y="30480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5" name="Line 31"/>
          <p:cNvSpPr>
            <a:spLocks noChangeShapeType="1"/>
          </p:cNvSpPr>
          <p:nvPr/>
        </p:nvSpPr>
        <p:spPr bwMode="auto">
          <a:xfrm>
            <a:off x="1371600" y="34290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6" name="Line 32"/>
          <p:cNvSpPr>
            <a:spLocks noChangeShapeType="1"/>
          </p:cNvSpPr>
          <p:nvPr/>
        </p:nvSpPr>
        <p:spPr bwMode="auto">
          <a:xfrm>
            <a:off x="1371600" y="37338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7" name="Text Box 33"/>
          <p:cNvSpPr txBox="1">
            <a:spLocks noChangeArrowheads="1"/>
          </p:cNvSpPr>
          <p:nvPr/>
        </p:nvSpPr>
        <p:spPr bwMode="auto">
          <a:xfrm>
            <a:off x="914400" y="3200400"/>
            <a:ext cx="487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In</a:t>
            </a:r>
            <a:r>
              <a:rPr lang="en-US" altLang="en-US" sz="2000" baseline="-25000">
                <a:latin typeface="Arial" panose="020B0604020202020204" pitchFamily="34" charset="0"/>
                <a:cs typeface="Arial" panose="020B0604020202020204" pitchFamily="34" charset="0"/>
              </a:rPr>
              <a:t>2</a:t>
            </a:r>
          </a:p>
        </p:txBody>
      </p:sp>
      <p:sp>
        <p:nvSpPr>
          <p:cNvPr id="21518" name="Text Box 34"/>
          <p:cNvSpPr txBox="1">
            <a:spLocks noChangeArrowheads="1"/>
          </p:cNvSpPr>
          <p:nvPr/>
        </p:nvSpPr>
        <p:spPr bwMode="auto">
          <a:xfrm>
            <a:off x="1905000" y="3200400"/>
            <a:ext cx="722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PDN</a:t>
            </a:r>
            <a:endParaRPr lang="en-US" altLang="en-US" sz="2000" baseline="-25000">
              <a:latin typeface="Arial" panose="020B0604020202020204" pitchFamily="34" charset="0"/>
              <a:cs typeface="Arial" panose="020B0604020202020204" pitchFamily="34" charset="0"/>
            </a:endParaRPr>
          </a:p>
        </p:txBody>
      </p:sp>
      <p:sp>
        <p:nvSpPr>
          <p:cNvPr id="21519" name="Text Box 35"/>
          <p:cNvSpPr txBox="1">
            <a:spLocks noChangeArrowheads="1"/>
          </p:cNvSpPr>
          <p:nvPr/>
        </p:nvSpPr>
        <p:spPr bwMode="auto">
          <a:xfrm>
            <a:off x="914400" y="3581400"/>
            <a:ext cx="487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In</a:t>
            </a:r>
            <a:r>
              <a:rPr lang="en-US" altLang="en-US" sz="2000" baseline="-25000">
                <a:latin typeface="Arial" panose="020B0604020202020204" pitchFamily="34" charset="0"/>
                <a:cs typeface="Arial" panose="020B0604020202020204" pitchFamily="34" charset="0"/>
              </a:rPr>
              <a:t>3</a:t>
            </a:r>
          </a:p>
        </p:txBody>
      </p:sp>
      <p:sp>
        <p:nvSpPr>
          <p:cNvPr id="21520" name="Text Box 36"/>
          <p:cNvSpPr txBox="1">
            <a:spLocks noChangeArrowheads="1"/>
          </p:cNvSpPr>
          <p:nvPr/>
        </p:nvSpPr>
        <p:spPr bwMode="auto">
          <a:xfrm>
            <a:off x="2057400" y="4114800"/>
            <a:ext cx="4587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M</a:t>
            </a:r>
            <a:r>
              <a:rPr lang="en-US" altLang="en-US" sz="1800" baseline="-25000">
                <a:latin typeface="Arial" panose="020B0604020202020204" pitchFamily="34" charset="0"/>
                <a:cs typeface="Arial" panose="020B0604020202020204" pitchFamily="34" charset="0"/>
              </a:rPr>
              <a:t>e</a:t>
            </a:r>
          </a:p>
        </p:txBody>
      </p:sp>
      <p:sp>
        <p:nvSpPr>
          <p:cNvPr id="21521" name="Text Box 37"/>
          <p:cNvSpPr txBox="1">
            <a:spLocks noChangeArrowheads="1"/>
          </p:cNvSpPr>
          <p:nvPr/>
        </p:nvSpPr>
        <p:spPr bwMode="auto">
          <a:xfrm>
            <a:off x="1981200" y="1981200"/>
            <a:ext cx="4587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M</a:t>
            </a:r>
            <a:r>
              <a:rPr lang="en-US" altLang="en-US" sz="1800" baseline="-25000">
                <a:latin typeface="Arial" panose="020B0604020202020204" pitchFamily="34" charset="0"/>
                <a:cs typeface="Arial" panose="020B0604020202020204" pitchFamily="34" charset="0"/>
              </a:rPr>
              <a:t>p</a:t>
            </a:r>
          </a:p>
        </p:txBody>
      </p:sp>
      <p:sp>
        <p:nvSpPr>
          <p:cNvPr id="21522" name="Text Box 38"/>
          <p:cNvSpPr txBox="1">
            <a:spLocks noChangeArrowheads="1"/>
          </p:cNvSpPr>
          <p:nvPr/>
        </p:nvSpPr>
        <p:spPr bwMode="auto">
          <a:xfrm>
            <a:off x="1143000" y="4114800"/>
            <a:ext cx="552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Clk</a:t>
            </a:r>
            <a:endParaRPr lang="en-US" altLang="en-US" sz="2000" baseline="-25000">
              <a:latin typeface="Arial" panose="020B0604020202020204" pitchFamily="34" charset="0"/>
              <a:cs typeface="Arial" panose="020B0604020202020204" pitchFamily="34" charset="0"/>
            </a:endParaRPr>
          </a:p>
        </p:txBody>
      </p:sp>
      <p:sp>
        <p:nvSpPr>
          <p:cNvPr id="21523" name="Text Box 39"/>
          <p:cNvSpPr txBox="1">
            <a:spLocks noChangeArrowheads="1"/>
          </p:cNvSpPr>
          <p:nvPr/>
        </p:nvSpPr>
        <p:spPr bwMode="auto">
          <a:xfrm>
            <a:off x="1066800" y="1981200"/>
            <a:ext cx="552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Clk</a:t>
            </a:r>
            <a:endParaRPr lang="en-US" altLang="en-US" sz="2000" baseline="-25000">
              <a:latin typeface="Arial" panose="020B0604020202020204" pitchFamily="34" charset="0"/>
              <a:cs typeface="Arial" panose="020B0604020202020204" pitchFamily="34" charset="0"/>
            </a:endParaRPr>
          </a:p>
        </p:txBody>
      </p:sp>
      <p:sp>
        <p:nvSpPr>
          <p:cNvPr id="21524" name="Line 40"/>
          <p:cNvSpPr>
            <a:spLocks noChangeShapeType="1"/>
          </p:cNvSpPr>
          <p:nvPr/>
        </p:nvSpPr>
        <p:spPr bwMode="auto">
          <a:xfrm>
            <a:off x="2209800" y="2590800"/>
            <a:ext cx="1447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5" name="Text Box 41"/>
          <p:cNvSpPr txBox="1">
            <a:spLocks noChangeArrowheads="1"/>
          </p:cNvSpPr>
          <p:nvPr/>
        </p:nvSpPr>
        <p:spPr bwMode="auto">
          <a:xfrm>
            <a:off x="3657600" y="2362200"/>
            <a:ext cx="592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Out</a:t>
            </a:r>
            <a:endParaRPr lang="en-US" altLang="en-US" sz="2000" baseline="-25000">
              <a:latin typeface="Arial" panose="020B0604020202020204" pitchFamily="34" charset="0"/>
              <a:cs typeface="Arial" panose="020B0604020202020204" pitchFamily="34" charset="0"/>
            </a:endParaRPr>
          </a:p>
        </p:txBody>
      </p:sp>
      <p:grpSp>
        <p:nvGrpSpPr>
          <p:cNvPr id="21526" name="Group 42"/>
          <p:cNvGrpSpPr>
            <a:grpSpLocks/>
          </p:cNvGrpSpPr>
          <p:nvPr/>
        </p:nvGrpSpPr>
        <p:grpSpPr bwMode="auto">
          <a:xfrm>
            <a:off x="3200400" y="2590800"/>
            <a:ext cx="688975" cy="685800"/>
            <a:chOff x="1920" y="1872"/>
            <a:chExt cx="434" cy="432"/>
          </a:xfrm>
        </p:grpSpPr>
        <p:sp>
          <p:nvSpPr>
            <p:cNvPr id="21595" name="Line 43"/>
            <p:cNvSpPr>
              <a:spLocks noChangeShapeType="1"/>
            </p:cNvSpPr>
            <p:nvPr/>
          </p:nvSpPr>
          <p:spPr bwMode="auto">
            <a:xfrm>
              <a:off x="2016" y="187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96" name="Line 44"/>
            <p:cNvSpPr>
              <a:spLocks noChangeShapeType="1"/>
            </p:cNvSpPr>
            <p:nvPr/>
          </p:nvSpPr>
          <p:spPr bwMode="auto">
            <a:xfrm>
              <a:off x="1920" y="2112"/>
              <a:ext cx="1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97" name="Line 45"/>
            <p:cNvSpPr>
              <a:spLocks noChangeShapeType="1"/>
            </p:cNvSpPr>
            <p:nvPr/>
          </p:nvSpPr>
          <p:spPr bwMode="auto">
            <a:xfrm>
              <a:off x="1920" y="2064"/>
              <a:ext cx="1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1598" name="Group 46"/>
            <p:cNvGrpSpPr>
              <a:grpSpLocks/>
            </p:cNvGrpSpPr>
            <p:nvPr/>
          </p:nvGrpSpPr>
          <p:grpSpPr bwMode="auto">
            <a:xfrm>
              <a:off x="1920" y="2112"/>
              <a:ext cx="192" cy="192"/>
              <a:chOff x="2400" y="3744"/>
              <a:chExt cx="192" cy="192"/>
            </a:xfrm>
          </p:grpSpPr>
          <p:grpSp>
            <p:nvGrpSpPr>
              <p:cNvPr id="21600" name="Group 47"/>
              <p:cNvGrpSpPr>
                <a:grpSpLocks/>
              </p:cNvGrpSpPr>
              <p:nvPr/>
            </p:nvGrpSpPr>
            <p:grpSpPr bwMode="auto">
              <a:xfrm>
                <a:off x="2400" y="3888"/>
                <a:ext cx="192" cy="48"/>
                <a:chOff x="2592" y="3504"/>
                <a:chExt cx="192" cy="48"/>
              </a:xfrm>
            </p:grpSpPr>
            <p:sp>
              <p:nvSpPr>
                <p:cNvPr id="21602" name="Line 48"/>
                <p:cNvSpPr>
                  <a:spLocks noChangeShapeType="1"/>
                </p:cNvSpPr>
                <p:nvPr/>
              </p:nvSpPr>
              <p:spPr bwMode="auto">
                <a:xfrm>
                  <a:off x="2592" y="350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03" name="Line 49"/>
                <p:cNvSpPr>
                  <a:spLocks noChangeShapeType="1"/>
                </p:cNvSpPr>
                <p:nvPr/>
              </p:nvSpPr>
              <p:spPr bwMode="auto">
                <a:xfrm>
                  <a:off x="2640" y="355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601" name="Line 50"/>
              <p:cNvSpPr>
                <a:spLocks noChangeShapeType="1"/>
              </p:cNvSpPr>
              <p:nvPr/>
            </p:nvSpPr>
            <p:spPr bwMode="auto">
              <a:xfrm>
                <a:off x="2496" y="37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599" name="Text Box 51"/>
            <p:cNvSpPr txBox="1">
              <a:spLocks noChangeArrowheads="1"/>
            </p:cNvSpPr>
            <p:nvPr/>
          </p:nvSpPr>
          <p:spPr bwMode="auto">
            <a:xfrm>
              <a:off x="2064" y="2016"/>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C</a:t>
              </a:r>
              <a:r>
                <a:rPr lang="en-US" altLang="en-US" sz="2000" baseline="-25000">
                  <a:latin typeface="Arial" panose="020B0604020202020204" pitchFamily="34" charset="0"/>
                  <a:cs typeface="Arial" panose="020B0604020202020204" pitchFamily="34" charset="0"/>
                </a:rPr>
                <a:t>L</a:t>
              </a:r>
            </a:p>
          </p:txBody>
        </p:sp>
      </p:grpSp>
      <p:grpSp>
        <p:nvGrpSpPr>
          <p:cNvPr id="21527" name="Group 52"/>
          <p:cNvGrpSpPr>
            <a:grpSpLocks/>
          </p:cNvGrpSpPr>
          <p:nvPr/>
        </p:nvGrpSpPr>
        <p:grpSpPr bwMode="auto">
          <a:xfrm>
            <a:off x="5334000" y="1752600"/>
            <a:ext cx="2878138" cy="3429000"/>
            <a:chOff x="3408" y="1344"/>
            <a:chExt cx="1813" cy="2160"/>
          </a:xfrm>
        </p:grpSpPr>
        <p:grpSp>
          <p:nvGrpSpPr>
            <p:cNvPr id="21530" name="Group 53"/>
            <p:cNvGrpSpPr>
              <a:grpSpLocks/>
            </p:cNvGrpSpPr>
            <p:nvPr/>
          </p:nvGrpSpPr>
          <p:grpSpPr bwMode="auto">
            <a:xfrm>
              <a:off x="3936" y="1344"/>
              <a:ext cx="336" cy="480"/>
              <a:chOff x="2064" y="2208"/>
              <a:chExt cx="336" cy="480"/>
            </a:xfrm>
          </p:grpSpPr>
          <p:sp>
            <p:nvSpPr>
              <p:cNvPr id="21587" name="Line 54"/>
              <p:cNvSpPr>
                <a:spLocks noChangeShapeType="1"/>
              </p:cNvSpPr>
              <p:nvPr/>
            </p:nvSpPr>
            <p:spPr bwMode="auto">
              <a:xfrm>
                <a:off x="2256" y="235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88" name="Line 55"/>
              <p:cNvSpPr>
                <a:spLocks noChangeShapeType="1"/>
              </p:cNvSpPr>
              <p:nvPr/>
            </p:nvSpPr>
            <p:spPr bwMode="auto">
              <a:xfrm>
                <a:off x="2256"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89" name="Line 56"/>
              <p:cNvSpPr>
                <a:spLocks noChangeShapeType="1"/>
              </p:cNvSpPr>
              <p:nvPr/>
            </p:nvSpPr>
            <p:spPr bwMode="auto">
              <a:xfrm>
                <a:off x="2256" y="2544"/>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90" name="Line 57"/>
              <p:cNvSpPr>
                <a:spLocks noChangeShapeType="1"/>
              </p:cNvSpPr>
              <p:nvPr/>
            </p:nvSpPr>
            <p:spPr bwMode="auto">
              <a:xfrm>
                <a:off x="2208"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91" name="Line 58"/>
              <p:cNvSpPr>
                <a:spLocks noChangeShapeType="1"/>
              </p:cNvSpPr>
              <p:nvPr/>
            </p:nvSpPr>
            <p:spPr bwMode="auto">
              <a:xfrm>
                <a:off x="2400" y="25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92" name="Line 59"/>
              <p:cNvSpPr>
                <a:spLocks noChangeShapeType="1"/>
              </p:cNvSpPr>
              <p:nvPr/>
            </p:nvSpPr>
            <p:spPr bwMode="auto">
              <a:xfrm>
                <a:off x="2064" y="244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93" name="Line 60"/>
              <p:cNvSpPr>
                <a:spLocks noChangeShapeType="1"/>
              </p:cNvSpPr>
              <p:nvPr/>
            </p:nvSpPr>
            <p:spPr bwMode="auto">
              <a:xfrm>
                <a:off x="2400"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94" name="Oval 61"/>
              <p:cNvSpPr>
                <a:spLocks noChangeArrowheads="1"/>
              </p:cNvSpPr>
              <p:nvPr/>
            </p:nvSpPr>
            <p:spPr bwMode="auto">
              <a:xfrm>
                <a:off x="2160" y="2448"/>
                <a:ext cx="48" cy="4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grpSp>
        <p:sp>
          <p:nvSpPr>
            <p:cNvPr id="21531" name="Line 62"/>
            <p:cNvSpPr>
              <a:spLocks noChangeShapeType="1"/>
            </p:cNvSpPr>
            <p:nvPr/>
          </p:nvSpPr>
          <p:spPr bwMode="auto">
            <a:xfrm>
              <a:off x="4176" y="134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1532" name="Group 63"/>
            <p:cNvGrpSpPr>
              <a:grpSpLocks/>
            </p:cNvGrpSpPr>
            <p:nvPr/>
          </p:nvGrpSpPr>
          <p:grpSpPr bwMode="auto">
            <a:xfrm>
              <a:off x="3648" y="2064"/>
              <a:ext cx="336" cy="480"/>
              <a:chOff x="2784" y="3264"/>
              <a:chExt cx="336" cy="480"/>
            </a:xfrm>
          </p:grpSpPr>
          <p:grpSp>
            <p:nvGrpSpPr>
              <p:cNvPr id="21579" name="Group 64"/>
              <p:cNvGrpSpPr>
                <a:grpSpLocks/>
              </p:cNvGrpSpPr>
              <p:nvPr/>
            </p:nvGrpSpPr>
            <p:grpSpPr bwMode="auto">
              <a:xfrm>
                <a:off x="2784" y="3408"/>
                <a:ext cx="336" cy="336"/>
                <a:chOff x="1008" y="2016"/>
                <a:chExt cx="336" cy="336"/>
              </a:xfrm>
            </p:grpSpPr>
            <p:sp>
              <p:nvSpPr>
                <p:cNvPr id="21581" name="Line 65"/>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82" name="Line 66"/>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83" name="Line 67"/>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84" name="Line 68"/>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85" name="Line 69"/>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86" name="Line 70"/>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580" name="Line 71"/>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533" name="Group 72"/>
            <p:cNvGrpSpPr>
              <a:grpSpLocks/>
            </p:cNvGrpSpPr>
            <p:nvPr/>
          </p:nvGrpSpPr>
          <p:grpSpPr bwMode="auto">
            <a:xfrm>
              <a:off x="3648" y="2448"/>
              <a:ext cx="336" cy="480"/>
              <a:chOff x="2784" y="3264"/>
              <a:chExt cx="336" cy="480"/>
            </a:xfrm>
          </p:grpSpPr>
          <p:grpSp>
            <p:nvGrpSpPr>
              <p:cNvPr id="21571" name="Group 73"/>
              <p:cNvGrpSpPr>
                <a:grpSpLocks/>
              </p:cNvGrpSpPr>
              <p:nvPr/>
            </p:nvGrpSpPr>
            <p:grpSpPr bwMode="auto">
              <a:xfrm>
                <a:off x="2784" y="3408"/>
                <a:ext cx="336" cy="336"/>
                <a:chOff x="1008" y="2016"/>
                <a:chExt cx="336" cy="336"/>
              </a:xfrm>
            </p:grpSpPr>
            <p:sp>
              <p:nvSpPr>
                <p:cNvPr id="21573" name="Line 74"/>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74" name="Line 75"/>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75" name="Line 76"/>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76" name="Line 77"/>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77" name="Line 78"/>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78" name="Line 79"/>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572" name="Line 80"/>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534" name="Group 81"/>
            <p:cNvGrpSpPr>
              <a:grpSpLocks/>
            </p:cNvGrpSpPr>
            <p:nvPr/>
          </p:nvGrpSpPr>
          <p:grpSpPr bwMode="auto">
            <a:xfrm flipH="1">
              <a:off x="4560" y="2256"/>
              <a:ext cx="336" cy="480"/>
              <a:chOff x="2784" y="3264"/>
              <a:chExt cx="336" cy="480"/>
            </a:xfrm>
          </p:grpSpPr>
          <p:grpSp>
            <p:nvGrpSpPr>
              <p:cNvPr id="21563" name="Group 82"/>
              <p:cNvGrpSpPr>
                <a:grpSpLocks/>
              </p:cNvGrpSpPr>
              <p:nvPr/>
            </p:nvGrpSpPr>
            <p:grpSpPr bwMode="auto">
              <a:xfrm>
                <a:off x="2784" y="3408"/>
                <a:ext cx="336" cy="336"/>
                <a:chOff x="1008" y="2016"/>
                <a:chExt cx="336" cy="336"/>
              </a:xfrm>
            </p:grpSpPr>
            <p:sp>
              <p:nvSpPr>
                <p:cNvPr id="21565" name="Line 83"/>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66" name="Line 84"/>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67" name="Line 85"/>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68" name="Line 86"/>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69" name="Line 87"/>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70" name="Line 88"/>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564" name="Line 89"/>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535" name="Group 90"/>
            <p:cNvGrpSpPr>
              <a:grpSpLocks/>
            </p:cNvGrpSpPr>
            <p:nvPr/>
          </p:nvGrpSpPr>
          <p:grpSpPr bwMode="auto">
            <a:xfrm>
              <a:off x="3936" y="2928"/>
              <a:ext cx="336" cy="480"/>
              <a:chOff x="2784" y="3264"/>
              <a:chExt cx="336" cy="480"/>
            </a:xfrm>
          </p:grpSpPr>
          <p:grpSp>
            <p:nvGrpSpPr>
              <p:cNvPr id="21555" name="Group 91"/>
              <p:cNvGrpSpPr>
                <a:grpSpLocks/>
              </p:cNvGrpSpPr>
              <p:nvPr/>
            </p:nvGrpSpPr>
            <p:grpSpPr bwMode="auto">
              <a:xfrm>
                <a:off x="2784" y="3408"/>
                <a:ext cx="336" cy="336"/>
                <a:chOff x="1008" y="2016"/>
                <a:chExt cx="336" cy="336"/>
              </a:xfrm>
            </p:grpSpPr>
            <p:sp>
              <p:nvSpPr>
                <p:cNvPr id="21557" name="Line 92"/>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8" name="Line 93"/>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9" name="Line 94"/>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60" name="Line 95"/>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61" name="Line 96"/>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62" name="Line 97"/>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556" name="Line 98"/>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536" name="Line 99"/>
            <p:cNvSpPr>
              <a:spLocks noChangeShapeType="1"/>
            </p:cNvSpPr>
            <p:nvPr/>
          </p:nvSpPr>
          <p:spPr bwMode="auto">
            <a:xfrm>
              <a:off x="3984" y="2064"/>
              <a:ext cx="5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7" name="Line 100"/>
            <p:cNvSpPr>
              <a:spLocks noChangeShapeType="1"/>
            </p:cNvSpPr>
            <p:nvPr/>
          </p:nvSpPr>
          <p:spPr bwMode="auto">
            <a:xfrm>
              <a:off x="3984" y="2928"/>
              <a:ext cx="5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8" name="Line 101"/>
            <p:cNvSpPr>
              <a:spLocks noChangeShapeType="1"/>
            </p:cNvSpPr>
            <p:nvPr/>
          </p:nvSpPr>
          <p:spPr bwMode="auto">
            <a:xfrm>
              <a:off x="4560" y="273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9" name="Line 102"/>
            <p:cNvSpPr>
              <a:spLocks noChangeShapeType="1"/>
            </p:cNvSpPr>
            <p:nvPr/>
          </p:nvSpPr>
          <p:spPr bwMode="auto">
            <a:xfrm>
              <a:off x="4560" y="2064"/>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0" name="Line 103"/>
            <p:cNvSpPr>
              <a:spLocks noChangeShapeType="1"/>
            </p:cNvSpPr>
            <p:nvPr/>
          </p:nvSpPr>
          <p:spPr bwMode="auto">
            <a:xfrm>
              <a:off x="4272" y="1776"/>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1541" name="Group 104"/>
            <p:cNvGrpSpPr>
              <a:grpSpLocks/>
            </p:cNvGrpSpPr>
            <p:nvPr/>
          </p:nvGrpSpPr>
          <p:grpSpPr bwMode="auto">
            <a:xfrm>
              <a:off x="4176" y="3312"/>
              <a:ext cx="192" cy="192"/>
              <a:chOff x="2400" y="3744"/>
              <a:chExt cx="192" cy="192"/>
            </a:xfrm>
          </p:grpSpPr>
          <p:grpSp>
            <p:nvGrpSpPr>
              <p:cNvPr id="21551" name="Group 105"/>
              <p:cNvGrpSpPr>
                <a:grpSpLocks/>
              </p:cNvGrpSpPr>
              <p:nvPr/>
            </p:nvGrpSpPr>
            <p:grpSpPr bwMode="auto">
              <a:xfrm>
                <a:off x="2400" y="3888"/>
                <a:ext cx="192" cy="48"/>
                <a:chOff x="2592" y="3504"/>
                <a:chExt cx="192" cy="48"/>
              </a:xfrm>
            </p:grpSpPr>
            <p:sp>
              <p:nvSpPr>
                <p:cNvPr id="21553" name="Line 106"/>
                <p:cNvSpPr>
                  <a:spLocks noChangeShapeType="1"/>
                </p:cNvSpPr>
                <p:nvPr/>
              </p:nvSpPr>
              <p:spPr bwMode="auto">
                <a:xfrm>
                  <a:off x="2592" y="350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4" name="Line 107"/>
                <p:cNvSpPr>
                  <a:spLocks noChangeShapeType="1"/>
                </p:cNvSpPr>
                <p:nvPr/>
              </p:nvSpPr>
              <p:spPr bwMode="auto">
                <a:xfrm>
                  <a:off x="2640" y="355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552" name="Line 108"/>
              <p:cNvSpPr>
                <a:spLocks noChangeShapeType="1"/>
              </p:cNvSpPr>
              <p:nvPr/>
            </p:nvSpPr>
            <p:spPr bwMode="auto">
              <a:xfrm>
                <a:off x="2496" y="37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542" name="Line 109"/>
            <p:cNvSpPr>
              <a:spLocks noChangeShapeType="1"/>
            </p:cNvSpPr>
            <p:nvPr/>
          </p:nvSpPr>
          <p:spPr bwMode="auto">
            <a:xfrm>
              <a:off x="4272" y="1824"/>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3" name="Text Box 110"/>
            <p:cNvSpPr txBox="1">
              <a:spLocks noChangeArrowheads="1"/>
            </p:cNvSpPr>
            <p:nvPr/>
          </p:nvSpPr>
          <p:spPr bwMode="auto">
            <a:xfrm>
              <a:off x="4848" y="1728"/>
              <a:ext cx="3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Out</a:t>
              </a:r>
              <a:endParaRPr lang="en-US" altLang="en-US" sz="2000" baseline="-25000">
                <a:latin typeface="Arial" panose="020B0604020202020204" pitchFamily="34" charset="0"/>
                <a:cs typeface="Arial" panose="020B0604020202020204" pitchFamily="34" charset="0"/>
              </a:endParaRPr>
            </a:p>
          </p:txBody>
        </p:sp>
        <p:sp>
          <p:nvSpPr>
            <p:cNvPr id="21544" name="Text Box 111"/>
            <p:cNvSpPr txBox="1">
              <a:spLocks noChangeArrowheads="1"/>
            </p:cNvSpPr>
            <p:nvPr/>
          </p:nvSpPr>
          <p:spPr bwMode="auto">
            <a:xfrm>
              <a:off x="3552" y="1440"/>
              <a:ext cx="3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Clk</a:t>
              </a:r>
              <a:endParaRPr lang="en-US" altLang="en-US" sz="2000" baseline="-25000">
                <a:latin typeface="Arial" panose="020B0604020202020204" pitchFamily="34" charset="0"/>
                <a:cs typeface="Arial" panose="020B0604020202020204" pitchFamily="34" charset="0"/>
              </a:endParaRPr>
            </a:p>
          </p:txBody>
        </p:sp>
        <p:sp>
          <p:nvSpPr>
            <p:cNvPr id="21545" name="Text Box 112"/>
            <p:cNvSpPr txBox="1">
              <a:spLocks noChangeArrowheads="1"/>
            </p:cNvSpPr>
            <p:nvPr/>
          </p:nvSpPr>
          <p:spPr bwMode="auto">
            <a:xfrm>
              <a:off x="3600" y="3072"/>
              <a:ext cx="3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Clk</a:t>
              </a:r>
              <a:endParaRPr lang="en-US" altLang="en-US" sz="2000" baseline="-25000">
                <a:latin typeface="Arial" panose="020B0604020202020204" pitchFamily="34" charset="0"/>
                <a:cs typeface="Arial" panose="020B0604020202020204" pitchFamily="34" charset="0"/>
              </a:endParaRPr>
            </a:p>
          </p:txBody>
        </p:sp>
        <p:sp>
          <p:nvSpPr>
            <p:cNvPr id="21546" name="Text Box 113"/>
            <p:cNvSpPr txBox="1">
              <a:spLocks noChangeArrowheads="1"/>
            </p:cNvSpPr>
            <p:nvPr/>
          </p:nvSpPr>
          <p:spPr bwMode="auto">
            <a:xfrm>
              <a:off x="3408" y="2160"/>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A</a:t>
              </a:r>
              <a:endParaRPr lang="en-US" altLang="en-US" sz="2000" baseline="-25000">
                <a:latin typeface="Arial" panose="020B0604020202020204" pitchFamily="34" charset="0"/>
                <a:cs typeface="Arial" panose="020B0604020202020204" pitchFamily="34" charset="0"/>
              </a:endParaRPr>
            </a:p>
          </p:txBody>
        </p:sp>
        <p:sp>
          <p:nvSpPr>
            <p:cNvPr id="21547" name="Text Box 114"/>
            <p:cNvSpPr txBox="1">
              <a:spLocks noChangeArrowheads="1"/>
            </p:cNvSpPr>
            <p:nvPr/>
          </p:nvSpPr>
          <p:spPr bwMode="auto">
            <a:xfrm>
              <a:off x="3408" y="2592"/>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B</a:t>
              </a:r>
              <a:endParaRPr lang="en-US" altLang="en-US" sz="2000" baseline="-25000">
                <a:latin typeface="Arial" panose="020B0604020202020204" pitchFamily="34" charset="0"/>
                <a:cs typeface="Arial" panose="020B0604020202020204" pitchFamily="34" charset="0"/>
              </a:endParaRPr>
            </a:p>
          </p:txBody>
        </p:sp>
        <p:sp>
          <p:nvSpPr>
            <p:cNvPr id="21548" name="Text Box 115"/>
            <p:cNvSpPr txBox="1">
              <a:spLocks noChangeArrowheads="1"/>
            </p:cNvSpPr>
            <p:nvPr/>
          </p:nvSpPr>
          <p:spPr bwMode="auto">
            <a:xfrm>
              <a:off x="4896" y="2400"/>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C</a:t>
              </a:r>
              <a:endParaRPr lang="en-US" altLang="en-US" sz="2000" baseline="-25000">
                <a:latin typeface="Arial" panose="020B0604020202020204" pitchFamily="34" charset="0"/>
                <a:cs typeface="Arial" panose="020B0604020202020204" pitchFamily="34" charset="0"/>
              </a:endParaRPr>
            </a:p>
          </p:txBody>
        </p:sp>
        <p:sp>
          <p:nvSpPr>
            <p:cNvPr id="21549" name="Text Box 116"/>
            <p:cNvSpPr txBox="1">
              <a:spLocks noChangeArrowheads="1"/>
            </p:cNvSpPr>
            <p:nvPr/>
          </p:nvSpPr>
          <p:spPr bwMode="auto">
            <a:xfrm>
              <a:off x="4128" y="1488"/>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M</a:t>
              </a:r>
              <a:r>
                <a:rPr lang="en-US" altLang="en-US" sz="1800" baseline="-25000">
                  <a:latin typeface="Arial" panose="020B0604020202020204" pitchFamily="34" charset="0"/>
                  <a:cs typeface="Arial" panose="020B0604020202020204" pitchFamily="34" charset="0"/>
                </a:rPr>
                <a:t>p</a:t>
              </a:r>
            </a:p>
          </p:txBody>
        </p:sp>
        <p:sp>
          <p:nvSpPr>
            <p:cNvPr id="21550" name="Text Box 117"/>
            <p:cNvSpPr txBox="1">
              <a:spLocks noChangeArrowheads="1"/>
            </p:cNvSpPr>
            <p:nvPr/>
          </p:nvSpPr>
          <p:spPr bwMode="auto">
            <a:xfrm>
              <a:off x="4128" y="3072"/>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M</a:t>
              </a:r>
              <a:r>
                <a:rPr lang="en-US" altLang="en-US" sz="1800" baseline="-25000">
                  <a:latin typeface="Arial" panose="020B0604020202020204" pitchFamily="34" charset="0"/>
                  <a:cs typeface="Arial" panose="020B0604020202020204" pitchFamily="34" charset="0"/>
                </a:rPr>
                <a:t>e</a:t>
              </a:r>
            </a:p>
          </p:txBody>
        </p:sp>
      </p:grpSp>
      <p:sp>
        <p:nvSpPr>
          <p:cNvPr id="21528" name="Text Box 118"/>
          <p:cNvSpPr txBox="1">
            <a:spLocks noChangeArrowheads="1"/>
          </p:cNvSpPr>
          <p:nvPr/>
        </p:nvSpPr>
        <p:spPr bwMode="auto">
          <a:xfrm>
            <a:off x="1219200" y="4953000"/>
            <a:ext cx="35258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dirty="0">
                <a:latin typeface="Arial" panose="020B0604020202020204" pitchFamily="34" charset="0"/>
                <a:cs typeface="Arial" panose="020B0604020202020204" pitchFamily="34" charset="0"/>
              </a:rPr>
              <a:t>Two phase operation</a:t>
            </a:r>
          </a:p>
          <a:p>
            <a:pPr eaLnBrk="1" hangingPunct="1">
              <a:spcBef>
                <a:spcPct val="0"/>
              </a:spcBef>
              <a:buClrTx/>
              <a:buSzTx/>
              <a:buFontTx/>
              <a:buNone/>
            </a:pPr>
            <a:r>
              <a:rPr lang="en-US" altLang="en-US" sz="1800" dirty="0">
                <a:latin typeface="Arial" panose="020B0604020202020204" pitchFamily="34" charset="0"/>
                <a:cs typeface="Arial" panose="020B0604020202020204" pitchFamily="34" charset="0"/>
              </a:rPr>
              <a:t>      </a:t>
            </a:r>
            <a:r>
              <a:rPr lang="en-US" altLang="en-US" sz="1800" dirty="0" err="1">
                <a:solidFill>
                  <a:schemeClr val="accent1"/>
                </a:solidFill>
                <a:latin typeface="Arial" panose="020B0604020202020204" pitchFamily="34" charset="0"/>
                <a:cs typeface="Arial" panose="020B0604020202020204" pitchFamily="34" charset="0"/>
              </a:rPr>
              <a:t>Precharge</a:t>
            </a:r>
            <a:r>
              <a:rPr lang="en-US" altLang="en-US" sz="1800" dirty="0">
                <a:latin typeface="Arial" panose="020B0604020202020204" pitchFamily="34" charset="0"/>
                <a:cs typeface="Arial" panose="020B0604020202020204" pitchFamily="34" charset="0"/>
              </a:rPr>
              <a:t> (CLK = 0)</a:t>
            </a:r>
          </a:p>
          <a:p>
            <a:pPr eaLnBrk="1" hangingPunct="1">
              <a:spcBef>
                <a:spcPct val="0"/>
              </a:spcBef>
              <a:buClrTx/>
              <a:buSzTx/>
              <a:buFontTx/>
              <a:buNone/>
            </a:pPr>
            <a:r>
              <a:rPr lang="en-US" altLang="en-US" sz="1800" dirty="0">
                <a:latin typeface="Arial" panose="020B0604020202020204" pitchFamily="34" charset="0"/>
                <a:cs typeface="Arial" panose="020B0604020202020204" pitchFamily="34" charset="0"/>
              </a:rPr>
              <a:t>      </a:t>
            </a:r>
            <a:r>
              <a:rPr lang="en-US" altLang="en-US" sz="1800" dirty="0">
                <a:solidFill>
                  <a:srgbClr val="009900"/>
                </a:solidFill>
                <a:latin typeface="Arial" panose="020B0604020202020204" pitchFamily="34" charset="0"/>
                <a:cs typeface="Arial" panose="020B0604020202020204" pitchFamily="34" charset="0"/>
              </a:rPr>
              <a:t>Evaluate</a:t>
            </a:r>
            <a:r>
              <a:rPr lang="en-US" altLang="en-US" sz="1800" dirty="0">
                <a:latin typeface="Arial" panose="020B0604020202020204" pitchFamily="34" charset="0"/>
                <a:cs typeface="Arial" panose="020B0604020202020204" pitchFamily="34" charset="0"/>
              </a:rPr>
              <a:t>    (CLK = 1)</a:t>
            </a:r>
            <a:endParaRPr lang="en-US" altLang="en-US" sz="1800" baseline="-25000" dirty="0">
              <a:latin typeface="Arial" panose="020B0604020202020204" pitchFamily="34" charset="0"/>
              <a:cs typeface="Arial" panose="020B0604020202020204" pitchFamily="34" charset="0"/>
            </a:endParaRPr>
          </a:p>
        </p:txBody>
      </p:sp>
      <p:sp>
        <p:nvSpPr>
          <p:cNvPr id="2152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74951AD-1F80-4D2B-8CA0-7CC05602469F}" type="slidenum">
              <a:rPr lang="en-US" altLang="en-US" smtClean="0">
                <a:latin typeface="Garamond" panose="02020404030301010803" pitchFamily="18" charset="0"/>
              </a:rPr>
              <a:pPr/>
              <a:t>3</a:t>
            </a:fld>
            <a:endParaRPr lang="en-US" altLang="en-US">
              <a:latin typeface="Garamond" panose="02020404030301010803" pitchFamily="18" charset="0"/>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en-US" sz="3200" dirty="0"/>
              <a:t>Restructuring logic to enable implementation using </a:t>
            </a:r>
            <a:r>
              <a:rPr lang="en-US" altLang="en-US" sz="3200" dirty="0">
                <a:solidFill>
                  <a:srgbClr val="FF0000"/>
                </a:solidFill>
              </a:rPr>
              <a:t>non-inverting</a:t>
            </a:r>
            <a:r>
              <a:rPr lang="en-US" altLang="en-US" sz="3200" dirty="0"/>
              <a:t> Domino Logic</a:t>
            </a:r>
          </a:p>
        </p:txBody>
      </p:sp>
      <p:pic>
        <p:nvPicPr>
          <p:cNvPr id="6553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 y="2209800"/>
            <a:ext cx="89916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urved Up Arrow 4"/>
          <p:cNvSpPr/>
          <p:nvPr/>
        </p:nvSpPr>
        <p:spPr>
          <a:xfrm>
            <a:off x="2590800" y="5257800"/>
            <a:ext cx="2286000" cy="98583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6554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3D3BAC3-18C6-44E4-97DB-0B4A83ABAAA6}" type="slidenum">
              <a:rPr lang="en-US" altLang="en-US" smtClean="0">
                <a:latin typeface="Garamond" panose="02020404030301010803" pitchFamily="18" charset="0"/>
              </a:rPr>
              <a:pPr/>
              <a:t>30</a:t>
            </a:fld>
            <a:endParaRPr lang="en-US" altLang="en-US">
              <a:latin typeface="Garamond" panose="02020404030301010803" pitchFamily="18" charset="0"/>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tLang="en-US"/>
              <a:t>Designing with Domino Logic</a:t>
            </a:r>
          </a:p>
        </p:txBody>
      </p:sp>
      <p:sp>
        <p:nvSpPr>
          <p:cNvPr id="67587" name="Rectangle 4"/>
          <p:cNvSpPr>
            <a:spLocks noChangeArrowheads="1"/>
          </p:cNvSpPr>
          <p:nvPr/>
        </p:nvSpPr>
        <p:spPr bwMode="auto">
          <a:xfrm>
            <a:off x="2589213" y="2305050"/>
            <a:ext cx="1371600" cy="10668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588" name="Rectangle 5"/>
          <p:cNvSpPr>
            <a:spLocks noChangeArrowheads="1"/>
          </p:cNvSpPr>
          <p:nvPr/>
        </p:nvSpPr>
        <p:spPr bwMode="auto">
          <a:xfrm>
            <a:off x="2589213" y="2292350"/>
            <a:ext cx="1384300" cy="254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589" name="Rectangle 6"/>
          <p:cNvSpPr>
            <a:spLocks noChangeArrowheads="1"/>
          </p:cNvSpPr>
          <p:nvPr/>
        </p:nvSpPr>
        <p:spPr bwMode="auto">
          <a:xfrm>
            <a:off x="3948113" y="2305050"/>
            <a:ext cx="25400" cy="10795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590" name="Rectangle 7"/>
          <p:cNvSpPr>
            <a:spLocks noChangeArrowheads="1"/>
          </p:cNvSpPr>
          <p:nvPr/>
        </p:nvSpPr>
        <p:spPr bwMode="auto">
          <a:xfrm>
            <a:off x="2576513" y="3359150"/>
            <a:ext cx="1384300" cy="254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591" name="Rectangle 8"/>
          <p:cNvSpPr>
            <a:spLocks noChangeArrowheads="1"/>
          </p:cNvSpPr>
          <p:nvPr/>
        </p:nvSpPr>
        <p:spPr bwMode="auto">
          <a:xfrm>
            <a:off x="2576513" y="2292350"/>
            <a:ext cx="25400" cy="10795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592" name="Rectangle 9"/>
          <p:cNvSpPr>
            <a:spLocks noChangeArrowheads="1"/>
          </p:cNvSpPr>
          <p:nvPr/>
        </p:nvSpPr>
        <p:spPr bwMode="auto">
          <a:xfrm>
            <a:off x="5688013" y="1695450"/>
            <a:ext cx="2030412" cy="17526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593" name="Rectangle 10"/>
          <p:cNvSpPr>
            <a:spLocks noChangeArrowheads="1"/>
          </p:cNvSpPr>
          <p:nvPr/>
        </p:nvSpPr>
        <p:spPr bwMode="auto">
          <a:xfrm>
            <a:off x="5688013" y="1682750"/>
            <a:ext cx="2043112" cy="254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594" name="Rectangle 11"/>
          <p:cNvSpPr>
            <a:spLocks noChangeArrowheads="1"/>
          </p:cNvSpPr>
          <p:nvPr/>
        </p:nvSpPr>
        <p:spPr bwMode="auto">
          <a:xfrm>
            <a:off x="7705725" y="1695450"/>
            <a:ext cx="25400" cy="17653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595" name="Rectangle 12"/>
          <p:cNvSpPr>
            <a:spLocks noChangeArrowheads="1"/>
          </p:cNvSpPr>
          <p:nvPr/>
        </p:nvSpPr>
        <p:spPr bwMode="auto">
          <a:xfrm>
            <a:off x="5675313" y="3435350"/>
            <a:ext cx="2043112" cy="254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596" name="Rectangle 13"/>
          <p:cNvSpPr>
            <a:spLocks noChangeArrowheads="1"/>
          </p:cNvSpPr>
          <p:nvPr/>
        </p:nvSpPr>
        <p:spPr bwMode="auto">
          <a:xfrm>
            <a:off x="5675313" y="1682750"/>
            <a:ext cx="25400" cy="17653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597" name="Freeform 14"/>
          <p:cNvSpPr>
            <a:spLocks/>
          </p:cNvSpPr>
          <p:nvPr/>
        </p:nvSpPr>
        <p:spPr bwMode="auto">
          <a:xfrm>
            <a:off x="2716213" y="2622550"/>
            <a:ext cx="558800" cy="660400"/>
          </a:xfrm>
          <a:custGeom>
            <a:avLst/>
            <a:gdLst>
              <a:gd name="T0" fmla="*/ 0 w 352"/>
              <a:gd name="T1" fmla="*/ 0 h 416"/>
              <a:gd name="T2" fmla="*/ 0 w 352"/>
              <a:gd name="T3" fmla="*/ 2147483646 h 416"/>
              <a:gd name="T4" fmla="*/ 2147483646 w 352"/>
              <a:gd name="T5" fmla="*/ 2147483646 h 416"/>
              <a:gd name="T6" fmla="*/ 0 w 352"/>
              <a:gd name="T7" fmla="*/ 0 h 416"/>
              <a:gd name="T8" fmla="*/ 0 60000 65536"/>
              <a:gd name="T9" fmla="*/ 0 60000 65536"/>
              <a:gd name="T10" fmla="*/ 0 60000 65536"/>
              <a:gd name="T11" fmla="*/ 0 60000 65536"/>
              <a:gd name="T12" fmla="*/ 0 w 352"/>
              <a:gd name="T13" fmla="*/ 0 h 416"/>
              <a:gd name="T14" fmla="*/ 352 w 352"/>
              <a:gd name="T15" fmla="*/ 416 h 416"/>
            </a:gdLst>
            <a:ahLst/>
            <a:cxnLst>
              <a:cxn ang="T8">
                <a:pos x="T0" y="T1"/>
              </a:cxn>
              <a:cxn ang="T9">
                <a:pos x="T2" y="T3"/>
              </a:cxn>
              <a:cxn ang="T10">
                <a:pos x="T4" y="T5"/>
              </a:cxn>
              <a:cxn ang="T11">
                <a:pos x="T6" y="T7"/>
              </a:cxn>
            </a:cxnLst>
            <a:rect l="T12" t="T13" r="T14" b="T15"/>
            <a:pathLst>
              <a:path w="352" h="416">
                <a:moveTo>
                  <a:pt x="0" y="0"/>
                </a:moveTo>
                <a:lnTo>
                  <a:pt x="0" y="416"/>
                </a:lnTo>
                <a:lnTo>
                  <a:pt x="352" y="200"/>
                </a:lnTo>
                <a:lnTo>
                  <a:pt x="0"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598" name="Freeform 15"/>
          <p:cNvSpPr>
            <a:spLocks/>
          </p:cNvSpPr>
          <p:nvPr/>
        </p:nvSpPr>
        <p:spPr bwMode="auto">
          <a:xfrm>
            <a:off x="2703513" y="2622550"/>
            <a:ext cx="609600" cy="685800"/>
          </a:xfrm>
          <a:custGeom>
            <a:avLst/>
            <a:gdLst>
              <a:gd name="T0" fmla="*/ 2147483646 w 384"/>
              <a:gd name="T1" fmla="*/ 0 h 432"/>
              <a:gd name="T2" fmla="*/ 2147483646 w 384"/>
              <a:gd name="T3" fmla="*/ 2147483646 h 432"/>
              <a:gd name="T4" fmla="*/ 2147483646 w 384"/>
              <a:gd name="T5" fmla="*/ 2147483646 h 432"/>
              <a:gd name="T6" fmla="*/ 2147483646 w 384"/>
              <a:gd name="T7" fmla="*/ 2147483646 h 432"/>
              <a:gd name="T8" fmla="*/ 2147483646 w 384"/>
              <a:gd name="T9" fmla="*/ 2147483646 h 432"/>
              <a:gd name="T10" fmla="*/ 2147483646 w 384"/>
              <a:gd name="T11" fmla="*/ 2147483646 h 432"/>
              <a:gd name="T12" fmla="*/ 2147483646 w 384"/>
              <a:gd name="T13" fmla="*/ 2147483646 h 432"/>
              <a:gd name="T14" fmla="*/ 2147483646 w 384"/>
              <a:gd name="T15" fmla="*/ 2147483646 h 432"/>
              <a:gd name="T16" fmla="*/ 2147483646 w 384"/>
              <a:gd name="T17" fmla="*/ 2147483646 h 432"/>
              <a:gd name="T18" fmla="*/ 0 w 384"/>
              <a:gd name="T19" fmla="*/ 2147483646 h 432"/>
              <a:gd name="T20" fmla="*/ 0 w 384"/>
              <a:gd name="T21" fmla="*/ 2147483646 h 432"/>
              <a:gd name="T22" fmla="*/ 0 w 384"/>
              <a:gd name="T23" fmla="*/ 0 h 432"/>
              <a:gd name="T24" fmla="*/ 2147483646 w 384"/>
              <a:gd name="T25" fmla="*/ 0 h 4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4"/>
              <a:gd name="T40" fmla="*/ 0 h 432"/>
              <a:gd name="T41" fmla="*/ 384 w 384"/>
              <a:gd name="T42" fmla="*/ 432 h 4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4" h="432">
                <a:moveTo>
                  <a:pt x="16" y="0"/>
                </a:moveTo>
                <a:lnTo>
                  <a:pt x="16" y="416"/>
                </a:lnTo>
                <a:lnTo>
                  <a:pt x="16" y="424"/>
                </a:lnTo>
                <a:lnTo>
                  <a:pt x="8" y="408"/>
                </a:lnTo>
                <a:lnTo>
                  <a:pt x="360" y="192"/>
                </a:lnTo>
                <a:lnTo>
                  <a:pt x="368" y="192"/>
                </a:lnTo>
                <a:lnTo>
                  <a:pt x="384" y="200"/>
                </a:lnTo>
                <a:lnTo>
                  <a:pt x="368" y="208"/>
                </a:lnTo>
                <a:lnTo>
                  <a:pt x="16" y="424"/>
                </a:lnTo>
                <a:lnTo>
                  <a:pt x="0" y="432"/>
                </a:lnTo>
                <a:lnTo>
                  <a:pt x="0" y="416"/>
                </a:lnTo>
                <a:lnTo>
                  <a:pt x="0" y="0"/>
                </a:lnTo>
                <a:lnTo>
                  <a:pt x="16"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599" name="Freeform 16"/>
          <p:cNvSpPr>
            <a:spLocks/>
          </p:cNvSpPr>
          <p:nvPr/>
        </p:nvSpPr>
        <p:spPr bwMode="auto">
          <a:xfrm>
            <a:off x="2703513" y="2597150"/>
            <a:ext cx="584200" cy="355600"/>
          </a:xfrm>
          <a:custGeom>
            <a:avLst/>
            <a:gdLst>
              <a:gd name="T0" fmla="*/ 2147483646 w 368"/>
              <a:gd name="T1" fmla="*/ 2147483646 h 224"/>
              <a:gd name="T2" fmla="*/ 2147483646 w 368"/>
              <a:gd name="T3" fmla="*/ 2147483646 h 224"/>
              <a:gd name="T4" fmla="*/ 0 w 368"/>
              <a:gd name="T5" fmla="*/ 2147483646 h 224"/>
              <a:gd name="T6" fmla="*/ 0 w 368"/>
              <a:gd name="T7" fmla="*/ 0 h 224"/>
              <a:gd name="T8" fmla="*/ 2147483646 w 368"/>
              <a:gd name="T9" fmla="*/ 2147483646 h 224"/>
              <a:gd name="T10" fmla="*/ 2147483646 w 368"/>
              <a:gd name="T11" fmla="*/ 2147483646 h 224"/>
              <a:gd name="T12" fmla="*/ 2147483646 w 368"/>
              <a:gd name="T13" fmla="*/ 2147483646 h 224"/>
              <a:gd name="T14" fmla="*/ 0 60000 65536"/>
              <a:gd name="T15" fmla="*/ 0 60000 65536"/>
              <a:gd name="T16" fmla="*/ 0 60000 65536"/>
              <a:gd name="T17" fmla="*/ 0 60000 65536"/>
              <a:gd name="T18" fmla="*/ 0 60000 65536"/>
              <a:gd name="T19" fmla="*/ 0 60000 65536"/>
              <a:gd name="T20" fmla="*/ 0 60000 65536"/>
              <a:gd name="T21" fmla="*/ 0 w 368"/>
              <a:gd name="T22" fmla="*/ 0 h 224"/>
              <a:gd name="T23" fmla="*/ 368 w 368"/>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8" h="224">
                <a:moveTo>
                  <a:pt x="360" y="224"/>
                </a:moveTo>
                <a:lnTo>
                  <a:pt x="8" y="24"/>
                </a:lnTo>
                <a:lnTo>
                  <a:pt x="0" y="16"/>
                </a:lnTo>
                <a:lnTo>
                  <a:pt x="0" y="0"/>
                </a:lnTo>
                <a:lnTo>
                  <a:pt x="16" y="8"/>
                </a:lnTo>
                <a:lnTo>
                  <a:pt x="368" y="208"/>
                </a:lnTo>
                <a:lnTo>
                  <a:pt x="360" y="224"/>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600" name="Freeform 17"/>
          <p:cNvSpPr>
            <a:spLocks/>
          </p:cNvSpPr>
          <p:nvPr/>
        </p:nvSpPr>
        <p:spPr bwMode="auto">
          <a:xfrm>
            <a:off x="3287713" y="2889250"/>
            <a:ext cx="88900" cy="101600"/>
          </a:xfrm>
          <a:custGeom>
            <a:avLst/>
            <a:gdLst>
              <a:gd name="T0" fmla="*/ 2147483646 w 56"/>
              <a:gd name="T1" fmla="*/ 2147483646 h 64"/>
              <a:gd name="T2" fmla="*/ 2147483646 w 56"/>
              <a:gd name="T3" fmla="*/ 2147483646 h 64"/>
              <a:gd name="T4" fmla="*/ 2147483646 w 56"/>
              <a:gd name="T5" fmla="*/ 0 h 64"/>
              <a:gd name="T6" fmla="*/ 2147483646 w 56"/>
              <a:gd name="T7" fmla="*/ 2147483646 h 64"/>
              <a:gd name="T8" fmla="*/ 0 w 56"/>
              <a:gd name="T9" fmla="*/ 2147483646 h 64"/>
              <a:gd name="T10" fmla="*/ 2147483646 w 56"/>
              <a:gd name="T11" fmla="*/ 2147483646 h 64"/>
              <a:gd name="T12" fmla="*/ 2147483646 w 56"/>
              <a:gd name="T13" fmla="*/ 2147483646 h 64"/>
              <a:gd name="T14" fmla="*/ 2147483646 w 56"/>
              <a:gd name="T15" fmla="*/ 2147483646 h 64"/>
              <a:gd name="T16" fmla="*/ 2147483646 w 56"/>
              <a:gd name="T17" fmla="*/ 2147483646 h 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
              <a:gd name="T28" fmla="*/ 0 h 64"/>
              <a:gd name="T29" fmla="*/ 56 w 56"/>
              <a:gd name="T30" fmla="*/ 64 h 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 h="64">
                <a:moveTo>
                  <a:pt x="56" y="32"/>
                </a:moveTo>
                <a:lnTo>
                  <a:pt x="48" y="8"/>
                </a:lnTo>
                <a:lnTo>
                  <a:pt x="32" y="0"/>
                </a:lnTo>
                <a:lnTo>
                  <a:pt x="8" y="8"/>
                </a:lnTo>
                <a:lnTo>
                  <a:pt x="0" y="32"/>
                </a:lnTo>
                <a:lnTo>
                  <a:pt x="8" y="56"/>
                </a:lnTo>
                <a:lnTo>
                  <a:pt x="32" y="64"/>
                </a:lnTo>
                <a:lnTo>
                  <a:pt x="48" y="56"/>
                </a:lnTo>
                <a:lnTo>
                  <a:pt x="56" y="32"/>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601" name="Freeform 18"/>
          <p:cNvSpPr>
            <a:spLocks/>
          </p:cNvSpPr>
          <p:nvPr/>
        </p:nvSpPr>
        <p:spPr bwMode="auto">
          <a:xfrm>
            <a:off x="3275013" y="2876550"/>
            <a:ext cx="114300" cy="127000"/>
          </a:xfrm>
          <a:custGeom>
            <a:avLst/>
            <a:gdLst>
              <a:gd name="T0" fmla="*/ 2147483646 w 72"/>
              <a:gd name="T1" fmla="*/ 2147483646 h 80"/>
              <a:gd name="T2" fmla="*/ 2147483646 w 72"/>
              <a:gd name="T3" fmla="*/ 2147483646 h 80"/>
              <a:gd name="T4" fmla="*/ 2147483646 w 72"/>
              <a:gd name="T5" fmla="*/ 2147483646 h 80"/>
              <a:gd name="T6" fmla="*/ 2147483646 w 72"/>
              <a:gd name="T7" fmla="*/ 2147483646 h 80"/>
              <a:gd name="T8" fmla="*/ 2147483646 w 72"/>
              <a:gd name="T9" fmla="*/ 2147483646 h 80"/>
              <a:gd name="T10" fmla="*/ 2147483646 w 72"/>
              <a:gd name="T11" fmla="*/ 2147483646 h 80"/>
              <a:gd name="T12" fmla="*/ 2147483646 w 72"/>
              <a:gd name="T13" fmla="*/ 2147483646 h 80"/>
              <a:gd name="T14" fmla="*/ 2147483646 w 72"/>
              <a:gd name="T15" fmla="*/ 2147483646 h 80"/>
              <a:gd name="T16" fmla="*/ 2147483646 w 72"/>
              <a:gd name="T17" fmla="*/ 2147483646 h 80"/>
              <a:gd name="T18" fmla="*/ 2147483646 w 72"/>
              <a:gd name="T19" fmla="*/ 2147483646 h 80"/>
              <a:gd name="T20" fmla="*/ 2147483646 w 72"/>
              <a:gd name="T21" fmla="*/ 2147483646 h 80"/>
              <a:gd name="T22" fmla="*/ 2147483646 w 72"/>
              <a:gd name="T23" fmla="*/ 2147483646 h 80"/>
              <a:gd name="T24" fmla="*/ 2147483646 w 72"/>
              <a:gd name="T25" fmla="*/ 2147483646 h 80"/>
              <a:gd name="T26" fmla="*/ 2147483646 w 72"/>
              <a:gd name="T27" fmla="*/ 2147483646 h 80"/>
              <a:gd name="T28" fmla="*/ 2147483646 w 72"/>
              <a:gd name="T29" fmla="*/ 2147483646 h 80"/>
              <a:gd name="T30" fmla="*/ 2147483646 w 72"/>
              <a:gd name="T31" fmla="*/ 2147483646 h 80"/>
              <a:gd name="T32" fmla="*/ 2147483646 w 72"/>
              <a:gd name="T33" fmla="*/ 2147483646 h 80"/>
              <a:gd name="T34" fmla="*/ 2147483646 w 72"/>
              <a:gd name="T35" fmla="*/ 2147483646 h 80"/>
              <a:gd name="T36" fmla="*/ 2147483646 w 72"/>
              <a:gd name="T37" fmla="*/ 2147483646 h 80"/>
              <a:gd name="T38" fmla="*/ 2147483646 w 72"/>
              <a:gd name="T39" fmla="*/ 2147483646 h 80"/>
              <a:gd name="T40" fmla="*/ 2147483646 w 72"/>
              <a:gd name="T41" fmla="*/ 2147483646 h 80"/>
              <a:gd name="T42" fmla="*/ 2147483646 w 72"/>
              <a:gd name="T43" fmla="*/ 2147483646 h 80"/>
              <a:gd name="T44" fmla="*/ 2147483646 w 72"/>
              <a:gd name="T45" fmla="*/ 2147483646 h 80"/>
              <a:gd name="T46" fmla="*/ 2147483646 w 72"/>
              <a:gd name="T47" fmla="*/ 2147483646 h 80"/>
              <a:gd name="T48" fmla="*/ 2147483646 w 72"/>
              <a:gd name="T49" fmla="*/ 2147483646 h 80"/>
              <a:gd name="T50" fmla="*/ 2147483646 w 72"/>
              <a:gd name="T51" fmla="*/ 2147483646 h 80"/>
              <a:gd name="T52" fmla="*/ 2147483646 w 72"/>
              <a:gd name="T53" fmla="*/ 2147483646 h 80"/>
              <a:gd name="T54" fmla="*/ 2147483646 w 72"/>
              <a:gd name="T55" fmla="*/ 2147483646 h 80"/>
              <a:gd name="T56" fmla="*/ 2147483646 w 72"/>
              <a:gd name="T57" fmla="*/ 2147483646 h 80"/>
              <a:gd name="T58" fmla="*/ 2147483646 w 72"/>
              <a:gd name="T59" fmla="*/ 2147483646 h 80"/>
              <a:gd name="T60" fmla="*/ 2147483646 w 72"/>
              <a:gd name="T61" fmla="*/ 2147483646 h 80"/>
              <a:gd name="T62" fmla="*/ 2147483646 w 72"/>
              <a:gd name="T63" fmla="*/ 2147483646 h 80"/>
              <a:gd name="T64" fmla="*/ 2147483646 w 72"/>
              <a:gd name="T65" fmla="*/ 2147483646 h 80"/>
              <a:gd name="T66" fmla="*/ 2147483646 w 72"/>
              <a:gd name="T67" fmla="*/ 2147483646 h 80"/>
              <a:gd name="T68" fmla="*/ 2147483646 w 72"/>
              <a:gd name="T69" fmla="*/ 2147483646 h 80"/>
              <a:gd name="T70" fmla="*/ 0 w 72"/>
              <a:gd name="T71" fmla="*/ 2147483646 h 80"/>
              <a:gd name="T72" fmla="*/ 0 w 72"/>
              <a:gd name="T73" fmla="*/ 2147483646 h 80"/>
              <a:gd name="T74" fmla="*/ 0 w 72"/>
              <a:gd name="T75" fmla="*/ 2147483646 h 80"/>
              <a:gd name="T76" fmla="*/ 2147483646 w 72"/>
              <a:gd name="T77" fmla="*/ 2147483646 h 80"/>
              <a:gd name="T78" fmla="*/ 2147483646 w 72"/>
              <a:gd name="T79" fmla="*/ 2147483646 h 80"/>
              <a:gd name="T80" fmla="*/ 2147483646 w 72"/>
              <a:gd name="T81" fmla="*/ 2147483646 h 80"/>
              <a:gd name="T82" fmla="*/ 2147483646 w 72"/>
              <a:gd name="T83" fmla="*/ 0 h 80"/>
              <a:gd name="T84" fmla="*/ 2147483646 w 72"/>
              <a:gd name="T85" fmla="*/ 0 h 80"/>
              <a:gd name="T86" fmla="*/ 2147483646 w 72"/>
              <a:gd name="T87" fmla="*/ 0 h 80"/>
              <a:gd name="T88" fmla="*/ 2147483646 w 72"/>
              <a:gd name="T89" fmla="*/ 2147483646 h 80"/>
              <a:gd name="T90" fmla="*/ 2147483646 w 72"/>
              <a:gd name="T91" fmla="*/ 2147483646 h 80"/>
              <a:gd name="T92" fmla="*/ 2147483646 w 72"/>
              <a:gd name="T93" fmla="*/ 2147483646 h 80"/>
              <a:gd name="T94" fmla="*/ 2147483646 w 72"/>
              <a:gd name="T95" fmla="*/ 2147483646 h 80"/>
              <a:gd name="T96" fmla="*/ 2147483646 w 72"/>
              <a:gd name="T97" fmla="*/ 2147483646 h 8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2"/>
              <a:gd name="T148" fmla="*/ 0 h 80"/>
              <a:gd name="T149" fmla="*/ 72 w 72"/>
              <a:gd name="T150" fmla="*/ 80 h 8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2" h="80">
                <a:moveTo>
                  <a:pt x="56" y="48"/>
                </a:moveTo>
                <a:lnTo>
                  <a:pt x="48" y="24"/>
                </a:lnTo>
                <a:lnTo>
                  <a:pt x="56" y="24"/>
                </a:lnTo>
                <a:lnTo>
                  <a:pt x="40" y="16"/>
                </a:lnTo>
                <a:lnTo>
                  <a:pt x="48" y="16"/>
                </a:lnTo>
                <a:lnTo>
                  <a:pt x="24" y="24"/>
                </a:lnTo>
                <a:lnTo>
                  <a:pt x="16" y="48"/>
                </a:lnTo>
                <a:lnTo>
                  <a:pt x="16" y="40"/>
                </a:lnTo>
                <a:lnTo>
                  <a:pt x="24" y="64"/>
                </a:lnTo>
                <a:lnTo>
                  <a:pt x="24" y="56"/>
                </a:lnTo>
                <a:lnTo>
                  <a:pt x="48" y="64"/>
                </a:lnTo>
                <a:lnTo>
                  <a:pt x="40" y="64"/>
                </a:lnTo>
                <a:lnTo>
                  <a:pt x="56" y="56"/>
                </a:lnTo>
                <a:lnTo>
                  <a:pt x="48" y="64"/>
                </a:lnTo>
                <a:lnTo>
                  <a:pt x="56" y="40"/>
                </a:lnTo>
                <a:lnTo>
                  <a:pt x="72" y="48"/>
                </a:lnTo>
                <a:lnTo>
                  <a:pt x="64" y="72"/>
                </a:lnTo>
                <a:lnTo>
                  <a:pt x="48" y="80"/>
                </a:lnTo>
                <a:lnTo>
                  <a:pt x="40" y="80"/>
                </a:lnTo>
                <a:lnTo>
                  <a:pt x="16" y="72"/>
                </a:lnTo>
                <a:lnTo>
                  <a:pt x="8" y="72"/>
                </a:lnTo>
                <a:lnTo>
                  <a:pt x="0" y="48"/>
                </a:lnTo>
                <a:lnTo>
                  <a:pt x="0" y="40"/>
                </a:lnTo>
                <a:lnTo>
                  <a:pt x="8" y="16"/>
                </a:lnTo>
                <a:lnTo>
                  <a:pt x="16" y="8"/>
                </a:lnTo>
                <a:lnTo>
                  <a:pt x="40" y="0"/>
                </a:lnTo>
                <a:lnTo>
                  <a:pt x="48" y="0"/>
                </a:lnTo>
                <a:lnTo>
                  <a:pt x="64" y="8"/>
                </a:lnTo>
                <a:lnTo>
                  <a:pt x="64" y="16"/>
                </a:lnTo>
                <a:lnTo>
                  <a:pt x="72" y="40"/>
                </a:lnTo>
                <a:lnTo>
                  <a:pt x="56" y="48"/>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602" name="Freeform 19"/>
          <p:cNvSpPr>
            <a:spLocks/>
          </p:cNvSpPr>
          <p:nvPr/>
        </p:nvSpPr>
        <p:spPr bwMode="auto">
          <a:xfrm>
            <a:off x="3363913" y="2940050"/>
            <a:ext cx="25400" cy="12700"/>
          </a:xfrm>
          <a:custGeom>
            <a:avLst/>
            <a:gdLst>
              <a:gd name="T0" fmla="*/ 0 w 16"/>
              <a:gd name="T1" fmla="*/ 0 h 8"/>
              <a:gd name="T2" fmla="*/ 0 w 16"/>
              <a:gd name="T3" fmla="*/ 0 h 8"/>
              <a:gd name="T4" fmla="*/ 0 w 16"/>
              <a:gd name="T5" fmla="*/ 2147483646 h 8"/>
              <a:gd name="T6" fmla="*/ 2147483646 w 16"/>
              <a:gd name="T7" fmla="*/ 0 h 8"/>
              <a:gd name="T8" fmla="*/ 2147483646 w 16"/>
              <a:gd name="T9" fmla="*/ 2147483646 h 8"/>
              <a:gd name="T10" fmla="*/ 2147483646 w 16"/>
              <a:gd name="T11" fmla="*/ 2147483646 h 8"/>
              <a:gd name="T12" fmla="*/ 0 w 16"/>
              <a:gd name="T13" fmla="*/ 0 h 8"/>
              <a:gd name="T14" fmla="*/ 0 60000 65536"/>
              <a:gd name="T15" fmla="*/ 0 60000 65536"/>
              <a:gd name="T16" fmla="*/ 0 60000 65536"/>
              <a:gd name="T17" fmla="*/ 0 60000 65536"/>
              <a:gd name="T18" fmla="*/ 0 60000 65536"/>
              <a:gd name="T19" fmla="*/ 0 60000 65536"/>
              <a:gd name="T20" fmla="*/ 0 60000 65536"/>
              <a:gd name="T21" fmla="*/ 0 w 16"/>
              <a:gd name="T22" fmla="*/ 0 h 8"/>
              <a:gd name="T23" fmla="*/ 16 w 16"/>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8">
                <a:moveTo>
                  <a:pt x="0" y="0"/>
                </a:moveTo>
                <a:lnTo>
                  <a:pt x="0" y="0"/>
                </a:lnTo>
                <a:lnTo>
                  <a:pt x="0" y="8"/>
                </a:lnTo>
                <a:lnTo>
                  <a:pt x="16" y="0"/>
                </a:lnTo>
                <a:lnTo>
                  <a:pt x="16" y="8"/>
                </a:lnTo>
                <a:lnTo>
                  <a:pt x="0"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603" name="Rectangle 20"/>
          <p:cNvSpPr>
            <a:spLocks noChangeArrowheads="1"/>
          </p:cNvSpPr>
          <p:nvPr/>
        </p:nvSpPr>
        <p:spPr bwMode="auto">
          <a:xfrm>
            <a:off x="1638300" y="1822450"/>
            <a:ext cx="127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04" name="Rectangle 21"/>
          <p:cNvSpPr>
            <a:spLocks noChangeArrowheads="1"/>
          </p:cNvSpPr>
          <p:nvPr/>
        </p:nvSpPr>
        <p:spPr bwMode="auto">
          <a:xfrm>
            <a:off x="2159000" y="1822450"/>
            <a:ext cx="127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05" name="Rectangle 22"/>
          <p:cNvSpPr>
            <a:spLocks noChangeArrowheads="1"/>
          </p:cNvSpPr>
          <p:nvPr/>
        </p:nvSpPr>
        <p:spPr bwMode="auto">
          <a:xfrm>
            <a:off x="1651000" y="1822450"/>
            <a:ext cx="5080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06" name="Rectangle 23"/>
          <p:cNvSpPr>
            <a:spLocks noChangeArrowheads="1"/>
          </p:cNvSpPr>
          <p:nvPr/>
        </p:nvSpPr>
        <p:spPr bwMode="auto">
          <a:xfrm>
            <a:off x="1676400" y="1987550"/>
            <a:ext cx="25400" cy="127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07" name="Rectangle 24"/>
          <p:cNvSpPr>
            <a:spLocks noChangeArrowheads="1"/>
          </p:cNvSpPr>
          <p:nvPr/>
        </p:nvSpPr>
        <p:spPr bwMode="auto">
          <a:xfrm>
            <a:off x="1676400" y="2787650"/>
            <a:ext cx="25400" cy="127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08" name="Rectangle 25"/>
          <p:cNvSpPr>
            <a:spLocks noChangeArrowheads="1"/>
          </p:cNvSpPr>
          <p:nvPr/>
        </p:nvSpPr>
        <p:spPr bwMode="auto">
          <a:xfrm>
            <a:off x="1676400" y="2000250"/>
            <a:ext cx="25400" cy="787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09" name="Rectangle 26"/>
          <p:cNvSpPr>
            <a:spLocks noChangeArrowheads="1"/>
          </p:cNvSpPr>
          <p:nvPr/>
        </p:nvSpPr>
        <p:spPr bwMode="auto">
          <a:xfrm>
            <a:off x="1892300" y="2647950"/>
            <a:ext cx="127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10" name="Rectangle 27"/>
          <p:cNvSpPr>
            <a:spLocks noChangeArrowheads="1"/>
          </p:cNvSpPr>
          <p:nvPr/>
        </p:nvSpPr>
        <p:spPr bwMode="auto">
          <a:xfrm>
            <a:off x="1676400" y="2647950"/>
            <a:ext cx="2159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11" name="Rectangle 28"/>
          <p:cNvSpPr>
            <a:spLocks noChangeArrowheads="1"/>
          </p:cNvSpPr>
          <p:nvPr/>
        </p:nvSpPr>
        <p:spPr bwMode="auto">
          <a:xfrm>
            <a:off x="1676400" y="2114550"/>
            <a:ext cx="25400" cy="5461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12" name="Rectangle 29"/>
          <p:cNvSpPr>
            <a:spLocks noChangeArrowheads="1"/>
          </p:cNvSpPr>
          <p:nvPr/>
        </p:nvSpPr>
        <p:spPr bwMode="auto">
          <a:xfrm>
            <a:off x="1892300" y="2114550"/>
            <a:ext cx="127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13" name="Rectangle 30"/>
          <p:cNvSpPr>
            <a:spLocks noChangeArrowheads="1"/>
          </p:cNvSpPr>
          <p:nvPr/>
        </p:nvSpPr>
        <p:spPr bwMode="auto">
          <a:xfrm>
            <a:off x="1689100" y="2114550"/>
            <a:ext cx="2032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14" name="Rectangle 31"/>
          <p:cNvSpPr>
            <a:spLocks noChangeArrowheads="1"/>
          </p:cNvSpPr>
          <p:nvPr/>
        </p:nvSpPr>
        <p:spPr bwMode="auto">
          <a:xfrm>
            <a:off x="1892300" y="2127250"/>
            <a:ext cx="25400" cy="127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15" name="Rectangle 32"/>
          <p:cNvSpPr>
            <a:spLocks noChangeArrowheads="1"/>
          </p:cNvSpPr>
          <p:nvPr/>
        </p:nvSpPr>
        <p:spPr bwMode="auto">
          <a:xfrm>
            <a:off x="1892300" y="1860550"/>
            <a:ext cx="25400" cy="127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16" name="Rectangle 33"/>
          <p:cNvSpPr>
            <a:spLocks noChangeArrowheads="1"/>
          </p:cNvSpPr>
          <p:nvPr/>
        </p:nvSpPr>
        <p:spPr bwMode="auto">
          <a:xfrm>
            <a:off x="1892300" y="1873250"/>
            <a:ext cx="25400" cy="2540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17" name="Rectangle 34"/>
          <p:cNvSpPr>
            <a:spLocks noChangeArrowheads="1"/>
          </p:cNvSpPr>
          <p:nvPr/>
        </p:nvSpPr>
        <p:spPr bwMode="auto">
          <a:xfrm>
            <a:off x="1892300" y="2647950"/>
            <a:ext cx="25400" cy="127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18" name="Rectangle 35"/>
          <p:cNvSpPr>
            <a:spLocks noChangeArrowheads="1"/>
          </p:cNvSpPr>
          <p:nvPr/>
        </p:nvSpPr>
        <p:spPr bwMode="auto">
          <a:xfrm>
            <a:off x="1892300" y="2914650"/>
            <a:ext cx="25400" cy="127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19" name="Rectangle 36"/>
          <p:cNvSpPr>
            <a:spLocks noChangeArrowheads="1"/>
          </p:cNvSpPr>
          <p:nvPr/>
        </p:nvSpPr>
        <p:spPr bwMode="auto">
          <a:xfrm>
            <a:off x="1892300" y="2660650"/>
            <a:ext cx="25400" cy="2540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20" name="Rectangle 37"/>
          <p:cNvSpPr>
            <a:spLocks noChangeArrowheads="1"/>
          </p:cNvSpPr>
          <p:nvPr/>
        </p:nvSpPr>
        <p:spPr bwMode="auto">
          <a:xfrm>
            <a:off x="1562100" y="2114550"/>
            <a:ext cx="25400" cy="127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21" name="Rectangle 38"/>
          <p:cNvSpPr>
            <a:spLocks noChangeArrowheads="1"/>
          </p:cNvSpPr>
          <p:nvPr/>
        </p:nvSpPr>
        <p:spPr bwMode="auto">
          <a:xfrm>
            <a:off x="1562100" y="2647950"/>
            <a:ext cx="25400" cy="127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22" name="Rectangle 39"/>
          <p:cNvSpPr>
            <a:spLocks noChangeArrowheads="1"/>
          </p:cNvSpPr>
          <p:nvPr/>
        </p:nvSpPr>
        <p:spPr bwMode="auto">
          <a:xfrm>
            <a:off x="1562100" y="2127250"/>
            <a:ext cx="25400" cy="5207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23" name="Freeform 40"/>
          <p:cNvSpPr>
            <a:spLocks/>
          </p:cNvSpPr>
          <p:nvPr/>
        </p:nvSpPr>
        <p:spPr bwMode="auto">
          <a:xfrm>
            <a:off x="1435100" y="2292350"/>
            <a:ext cx="127000" cy="165100"/>
          </a:xfrm>
          <a:custGeom>
            <a:avLst/>
            <a:gdLst>
              <a:gd name="T0" fmla="*/ 2147483646 w 80"/>
              <a:gd name="T1" fmla="*/ 2147483646 h 104"/>
              <a:gd name="T2" fmla="*/ 2147483646 w 80"/>
              <a:gd name="T3" fmla="*/ 2147483646 h 104"/>
              <a:gd name="T4" fmla="*/ 2147483646 w 80"/>
              <a:gd name="T5" fmla="*/ 2147483646 h 104"/>
              <a:gd name="T6" fmla="*/ 2147483646 w 80"/>
              <a:gd name="T7" fmla="*/ 2147483646 h 104"/>
              <a:gd name="T8" fmla="*/ 2147483646 w 80"/>
              <a:gd name="T9" fmla="*/ 2147483646 h 104"/>
              <a:gd name="T10" fmla="*/ 2147483646 w 80"/>
              <a:gd name="T11" fmla="*/ 2147483646 h 104"/>
              <a:gd name="T12" fmla="*/ 2147483646 w 80"/>
              <a:gd name="T13" fmla="*/ 2147483646 h 104"/>
              <a:gd name="T14" fmla="*/ 2147483646 w 80"/>
              <a:gd name="T15" fmla="*/ 2147483646 h 104"/>
              <a:gd name="T16" fmla="*/ 2147483646 w 80"/>
              <a:gd name="T17" fmla="*/ 2147483646 h 104"/>
              <a:gd name="T18" fmla="*/ 2147483646 w 80"/>
              <a:gd name="T19" fmla="*/ 2147483646 h 104"/>
              <a:gd name="T20" fmla="*/ 2147483646 w 80"/>
              <a:gd name="T21" fmla="*/ 2147483646 h 104"/>
              <a:gd name="T22" fmla="*/ 2147483646 w 80"/>
              <a:gd name="T23" fmla="*/ 2147483646 h 104"/>
              <a:gd name="T24" fmla="*/ 2147483646 w 80"/>
              <a:gd name="T25" fmla="*/ 2147483646 h 104"/>
              <a:gd name="T26" fmla="*/ 2147483646 w 80"/>
              <a:gd name="T27" fmla="*/ 2147483646 h 104"/>
              <a:gd name="T28" fmla="*/ 2147483646 w 80"/>
              <a:gd name="T29" fmla="*/ 2147483646 h 104"/>
              <a:gd name="T30" fmla="*/ 2147483646 w 80"/>
              <a:gd name="T31" fmla="*/ 2147483646 h 104"/>
              <a:gd name="T32" fmla="*/ 2147483646 w 80"/>
              <a:gd name="T33" fmla="*/ 2147483646 h 104"/>
              <a:gd name="T34" fmla="*/ 2147483646 w 80"/>
              <a:gd name="T35" fmla="*/ 2147483646 h 104"/>
              <a:gd name="T36" fmla="*/ 2147483646 w 80"/>
              <a:gd name="T37" fmla="*/ 2147483646 h 104"/>
              <a:gd name="T38" fmla="*/ 2147483646 w 80"/>
              <a:gd name="T39" fmla="*/ 2147483646 h 104"/>
              <a:gd name="T40" fmla="*/ 2147483646 w 80"/>
              <a:gd name="T41" fmla="*/ 2147483646 h 104"/>
              <a:gd name="T42" fmla="*/ 2147483646 w 80"/>
              <a:gd name="T43" fmla="*/ 2147483646 h 104"/>
              <a:gd name="T44" fmla="*/ 2147483646 w 80"/>
              <a:gd name="T45" fmla="*/ 2147483646 h 104"/>
              <a:gd name="T46" fmla="*/ 2147483646 w 80"/>
              <a:gd name="T47" fmla="*/ 2147483646 h 104"/>
              <a:gd name="T48" fmla="*/ 2147483646 w 80"/>
              <a:gd name="T49" fmla="*/ 2147483646 h 104"/>
              <a:gd name="T50" fmla="*/ 2147483646 w 80"/>
              <a:gd name="T51" fmla="*/ 2147483646 h 104"/>
              <a:gd name="T52" fmla="*/ 2147483646 w 80"/>
              <a:gd name="T53" fmla="*/ 2147483646 h 104"/>
              <a:gd name="T54" fmla="*/ 2147483646 w 80"/>
              <a:gd name="T55" fmla="*/ 2147483646 h 104"/>
              <a:gd name="T56" fmla="*/ 2147483646 w 80"/>
              <a:gd name="T57" fmla="*/ 2147483646 h 104"/>
              <a:gd name="T58" fmla="*/ 2147483646 w 80"/>
              <a:gd name="T59" fmla="*/ 2147483646 h 104"/>
              <a:gd name="T60" fmla="*/ 2147483646 w 80"/>
              <a:gd name="T61" fmla="*/ 2147483646 h 104"/>
              <a:gd name="T62" fmla="*/ 2147483646 w 80"/>
              <a:gd name="T63" fmla="*/ 2147483646 h 104"/>
              <a:gd name="T64" fmla="*/ 2147483646 w 80"/>
              <a:gd name="T65" fmla="*/ 2147483646 h 104"/>
              <a:gd name="T66" fmla="*/ 2147483646 w 80"/>
              <a:gd name="T67" fmla="*/ 2147483646 h 104"/>
              <a:gd name="T68" fmla="*/ 2147483646 w 80"/>
              <a:gd name="T69" fmla="*/ 2147483646 h 104"/>
              <a:gd name="T70" fmla="*/ 0 w 80"/>
              <a:gd name="T71" fmla="*/ 2147483646 h 104"/>
              <a:gd name="T72" fmla="*/ 0 w 80"/>
              <a:gd name="T73" fmla="*/ 2147483646 h 104"/>
              <a:gd name="T74" fmla="*/ 0 w 80"/>
              <a:gd name="T75" fmla="*/ 2147483646 h 104"/>
              <a:gd name="T76" fmla="*/ 2147483646 w 80"/>
              <a:gd name="T77" fmla="*/ 2147483646 h 104"/>
              <a:gd name="T78" fmla="*/ 2147483646 w 80"/>
              <a:gd name="T79" fmla="*/ 2147483646 h 104"/>
              <a:gd name="T80" fmla="*/ 2147483646 w 80"/>
              <a:gd name="T81" fmla="*/ 2147483646 h 104"/>
              <a:gd name="T82" fmla="*/ 2147483646 w 80"/>
              <a:gd name="T83" fmla="*/ 0 h 104"/>
              <a:gd name="T84" fmla="*/ 2147483646 w 80"/>
              <a:gd name="T85" fmla="*/ 0 h 104"/>
              <a:gd name="T86" fmla="*/ 2147483646 w 80"/>
              <a:gd name="T87" fmla="*/ 2147483646 h 104"/>
              <a:gd name="T88" fmla="*/ 2147483646 w 80"/>
              <a:gd name="T89" fmla="*/ 2147483646 h 104"/>
              <a:gd name="T90" fmla="*/ 2147483646 w 80"/>
              <a:gd name="T91" fmla="*/ 2147483646 h 104"/>
              <a:gd name="T92" fmla="*/ 2147483646 w 80"/>
              <a:gd name="T93" fmla="*/ 2147483646 h 104"/>
              <a:gd name="T94" fmla="*/ 2147483646 w 80"/>
              <a:gd name="T95" fmla="*/ 2147483646 h 104"/>
              <a:gd name="T96" fmla="*/ 2147483646 w 80"/>
              <a:gd name="T97" fmla="*/ 2147483646 h 10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0"/>
              <a:gd name="T148" fmla="*/ 0 h 104"/>
              <a:gd name="T149" fmla="*/ 80 w 80"/>
              <a:gd name="T150" fmla="*/ 104 h 10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0" h="104">
                <a:moveTo>
                  <a:pt x="64" y="64"/>
                </a:moveTo>
                <a:lnTo>
                  <a:pt x="48" y="32"/>
                </a:lnTo>
                <a:lnTo>
                  <a:pt x="56" y="32"/>
                </a:lnTo>
                <a:lnTo>
                  <a:pt x="40" y="16"/>
                </a:lnTo>
                <a:lnTo>
                  <a:pt x="48" y="16"/>
                </a:lnTo>
                <a:lnTo>
                  <a:pt x="24" y="32"/>
                </a:lnTo>
                <a:lnTo>
                  <a:pt x="24" y="24"/>
                </a:lnTo>
                <a:lnTo>
                  <a:pt x="16" y="56"/>
                </a:lnTo>
                <a:lnTo>
                  <a:pt x="24" y="80"/>
                </a:lnTo>
                <a:lnTo>
                  <a:pt x="24" y="72"/>
                </a:lnTo>
                <a:lnTo>
                  <a:pt x="48" y="88"/>
                </a:lnTo>
                <a:lnTo>
                  <a:pt x="40" y="96"/>
                </a:lnTo>
                <a:lnTo>
                  <a:pt x="56" y="80"/>
                </a:lnTo>
                <a:lnTo>
                  <a:pt x="48" y="80"/>
                </a:lnTo>
                <a:lnTo>
                  <a:pt x="64" y="56"/>
                </a:lnTo>
                <a:lnTo>
                  <a:pt x="80" y="64"/>
                </a:lnTo>
                <a:lnTo>
                  <a:pt x="64" y="88"/>
                </a:lnTo>
                <a:lnTo>
                  <a:pt x="48" y="104"/>
                </a:lnTo>
                <a:lnTo>
                  <a:pt x="40" y="104"/>
                </a:lnTo>
                <a:lnTo>
                  <a:pt x="16" y="88"/>
                </a:lnTo>
                <a:lnTo>
                  <a:pt x="8" y="88"/>
                </a:lnTo>
                <a:lnTo>
                  <a:pt x="0" y="64"/>
                </a:lnTo>
                <a:lnTo>
                  <a:pt x="0" y="56"/>
                </a:lnTo>
                <a:lnTo>
                  <a:pt x="8" y="24"/>
                </a:lnTo>
                <a:lnTo>
                  <a:pt x="16" y="16"/>
                </a:lnTo>
                <a:lnTo>
                  <a:pt x="40" y="0"/>
                </a:lnTo>
                <a:lnTo>
                  <a:pt x="48" y="8"/>
                </a:lnTo>
                <a:lnTo>
                  <a:pt x="64" y="24"/>
                </a:lnTo>
                <a:lnTo>
                  <a:pt x="80" y="56"/>
                </a:lnTo>
                <a:lnTo>
                  <a:pt x="64" y="64"/>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624" name="Freeform 41"/>
          <p:cNvSpPr>
            <a:spLocks/>
          </p:cNvSpPr>
          <p:nvPr/>
        </p:nvSpPr>
        <p:spPr bwMode="auto">
          <a:xfrm>
            <a:off x="1536700" y="2381250"/>
            <a:ext cx="25400" cy="12700"/>
          </a:xfrm>
          <a:custGeom>
            <a:avLst/>
            <a:gdLst>
              <a:gd name="T0" fmla="*/ 0 w 16"/>
              <a:gd name="T1" fmla="*/ 0 h 8"/>
              <a:gd name="T2" fmla="*/ 0 w 16"/>
              <a:gd name="T3" fmla="*/ 0 h 8"/>
              <a:gd name="T4" fmla="*/ 0 w 16"/>
              <a:gd name="T5" fmla="*/ 2147483646 h 8"/>
              <a:gd name="T6" fmla="*/ 2147483646 w 16"/>
              <a:gd name="T7" fmla="*/ 0 h 8"/>
              <a:gd name="T8" fmla="*/ 2147483646 w 16"/>
              <a:gd name="T9" fmla="*/ 2147483646 h 8"/>
              <a:gd name="T10" fmla="*/ 2147483646 w 16"/>
              <a:gd name="T11" fmla="*/ 2147483646 h 8"/>
              <a:gd name="T12" fmla="*/ 0 w 16"/>
              <a:gd name="T13" fmla="*/ 0 h 8"/>
              <a:gd name="T14" fmla="*/ 0 60000 65536"/>
              <a:gd name="T15" fmla="*/ 0 60000 65536"/>
              <a:gd name="T16" fmla="*/ 0 60000 65536"/>
              <a:gd name="T17" fmla="*/ 0 60000 65536"/>
              <a:gd name="T18" fmla="*/ 0 60000 65536"/>
              <a:gd name="T19" fmla="*/ 0 60000 65536"/>
              <a:gd name="T20" fmla="*/ 0 60000 65536"/>
              <a:gd name="T21" fmla="*/ 0 w 16"/>
              <a:gd name="T22" fmla="*/ 0 h 8"/>
              <a:gd name="T23" fmla="*/ 16 w 16"/>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8">
                <a:moveTo>
                  <a:pt x="0" y="0"/>
                </a:moveTo>
                <a:lnTo>
                  <a:pt x="0" y="0"/>
                </a:lnTo>
                <a:lnTo>
                  <a:pt x="0" y="8"/>
                </a:lnTo>
                <a:lnTo>
                  <a:pt x="16" y="0"/>
                </a:lnTo>
                <a:lnTo>
                  <a:pt x="16" y="8"/>
                </a:lnTo>
                <a:lnTo>
                  <a:pt x="0"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625" name="Rectangle 42"/>
          <p:cNvSpPr>
            <a:spLocks noChangeArrowheads="1"/>
          </p:cNvSpPr>
          <p:nvPr/>
        </p:nvSpPr>
        <p:spPr bwMode="auto">
          <a:xfrm>
            <a:off x="1689100" y="4640263"/>
            <a:ext cx="25400" cy="127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26" name="Rectangle 43"/>
          <p:cNvSpPr>
            <a:spLocks noChangeArrowheads="1"/>
          </p:cNvSpPr>
          <p:nvPr/>
        </p:nvSpPr>
        <p:spPr bwMode="auto">
          <a:xfrm>
            <a:off x="1689100" y="5351463"/>
            <a:ext cx="25400" cy="127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27" name="Rectangle 44"/>
          <p:cNvSpPr>
            <a:spLocks noChangeArrowheads="1"/>
          </p:cNvSpPr>
          <p:nvPr/>
        </p:nvSpPr>
        <p:spPr bwMode="auto">
          <a:xfrm>
            <a:off x="1689100" y="4652963"/>
            <a:ext cx="25400" cy="6985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28" name="Rectangle 45"/>
          <p:cNvSpPr>
            <a:spLocks noChangeArrowheads="1"/>
          </p:cNvSpPr>
          <p:nvPr/>
        </p:nvSpPr>
        <p:spPr bwMode="auto">
          <a:xfrm>
            <a:off x="1917700" y="5224463"/>
            <a:ext cx="127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29" name="Rectangle 46"/>
          <p:cNvSpPr>
            <a:spLocks noChangeArrowheads="1"/>
          </p:cNvSpPr>
          <p:nvPr/>
        </p:nvSpPr>
        <p:spPr bwMode="auto">
          <a:xfrm>
            <a:off x="1689100" y="5224463"/>
            <a:ext cx="2286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30" name="Rectangle 47"/>
          <p:cNvSpPr>
            <a:spLocks noChangeArrowheads="1"/>
          </p:cNvSpPr>
          <p:nvPr/>
        </p:nvSpPr>
        <p:spPr bwMode="auto">
          <a:xfrm>
            <a:off x="1689100" y="4754563"/>
            <a:ext cx="25400" cy="4826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31" name="Rectangle 48"/>
          <p:cNvSpPr>
            <a:spLocks noChangeArrowheads="1"/>
          </p:cNvSpPr>
          <p:nvPr/>
        </p:nvSpPr>
        <p:spPr bwMode="auto">
          <a:xfrm>
            <a:off x="1917700" y="4754563"/>
            <a:ext cx="127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32" name="Rectangle 49"/>
          <p:cNvSpPr>
            <a:spLocks noChangeArrowheads="1"/>
          </p:cNvSpPr>
          <p:nvPr/>
        </p:nvSpPr>
        <p:spPr bwMode="auto">
          <a:xfrm>
            <a:off x="1701800" y="4754563"/>
            <a:ext cx="2159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33" name="Rectangle 50"/>
          <p:cNvSpPr>
            <a:spLocks noChangeArrowheads="1"/>
          </p:cNvSpPr>
          <p:nvPr/>
        </p:nvSpPr>
        <p:spPr bwMode="auto">
          <a:xfrm>
            <a:off x="1905000" y="4767263"/>
            <a:ext cx="25400" cy="127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34" name="Rectangle 51"/>
          <p:cNvSpPr>
            <a:spLocks noChangeArrowheads="1"/>
          </p:cNvSpPr>
          <p:nvPr/>
        </p:nvSpPr>
        <p:spPr bwMode="auto">
          <a:xfrm>
            <a:off x="1905000" y="4513263"/>
            <a:ext cx="25400" cy="127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35" name="Rectangle 52"/>
          <p:cNvSpPr>
            <a:spLocks noChangeArrowheads="1"/>
          </p:cNvSpPr>
          <p:nvPr/>
        </p:nvSpPr>
        <p:spPr bwMode="auto">
          <a:xfrm>
            <a:off x="1905000" y="4525963"/>
            <a:ext cx="25400" cy="2413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36" name="Rectangle 53"/>
          <p:cNvSpPr>
            <a:spLocks noChangeArrowheads="1"/>
          </p:cNvSpPr>
          <p:nvPr/>
        </p:nvSpPr>
        <p:spPr bwMode="auto">
          <a:xfrm>
            <a:off x="1905000" y="5224463"/>
            <a:ext cx="25400" cy="127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37" name="Rectangle 54"/>
          <p:cNvSpPr>
            <a:spLocks noChangeArrowheads="1"/>
          </p:cNvSpPr>
          <p:nvPr/>
        </p:nvSpPr>
        <p:spPr bwMode="auto">
          <a:xfrm>
            <a:off x="1905000" y="5465763"/>
            <a:ext cx="25400" cy="127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38" name="Rectangle 55"/>
          <p:cNvSpPr>
            <a:spLocks noChangeArrowheads="1"/>
          </p:cNvSpPr>
          <p:nvPr/>
        </p:nvSpPr>
        <p:spPr bwMode="auto">
          <a:xfrm>
            <a:off x="1905000" y="5237163"/>
            <a:ext cx="25400" cy="2286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39" name="Rectangle 56"/>
          <p:cNvSpPr>
            <a:spLocks noChangeArrowheads="1"/>
          </p:cNvSpPr>
          <p:nvPr/>
        </p:nvSpPr>
        <p:spPr bwMode="auto">
          <a:xfrm>
            <a:off x="1562100" y="4754563"/>
            <a:ext cx="25400" cy="127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40" name="Rectangle 57"/>
          <p:cNvSpPr>
            <a:spLocks noChangeArrowheads="1"/>
          </p:cNvSpPr>
          <p:nvPr/>
        </p:nvSpPr>
        <p:spPr bwMode="auto">
          <a:xfrm>
            <a:off x="1562100" y="5237163"/>
            <a:ext cx="25400" cy="127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41" name="Rectangle 58"/>
          <p:cNvSpPr>
            <a:spLocks noChangeArrowheads="1"/>
          </p:cNvSpPr>
          <p:nvPr/>
        </p:nvSpPr>
        <p:spPr bwMode="auto">
          <a:xfrm>
            <a:off x="1562100" y="4767263"/>
            <a:ext cx="25400" cy="4699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42" name="Rectangle 59"/>
          <p:cNvSpPr>
            <a:spLocks noChangeArrowheads="1"/>
          </p:cNvSpPr>
          <p:nvPr/>
        </p:nvSpPr>
        <p:spPr bwMode="auto">
          <a:xfrm>
            <a:off x="1384300" y="5008563"/>
            <a:ext cx="127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43" name="Rectangle 60"/>
          <p:cNvSpPr>
            <a:spLocks noChangeArrowheads="1"/>
          </p:cNvSpPr>
          <p:nvPr/>
        </p:nvSpPr>
        <p:spPr bwMode="auto">
          <a:xfrm>
            <a:off x="1574800" y="5008563"/>
            <a:ext cx="127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44" name="Rectangle 61"/>
          <p:cNvSpPr>
            <a:spLocks noChangeArrowheads="1"/>
          </p:cNvSpPr>
          <p:nvPr/>
        </p:nvSpPr>
        <p:spPr bwMode="auto">
          <a:xfrm>
            <a:off x="1397000" y="5008563"/>
            <a:ext cx="1778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45" name="Freeform 62"/>
          <p:cNvSpPr>
            <a:spLocks/>
          </p:cNvSpPr>
          <p:nvPr/>
        </p:nvSpPr>
        <p:spPr bwMode="auto">
          <a:xfrm>
            <a:off x="2006600" y="5592763"/>
            <a:ext cx="25400" cy="25400"/>
          </a:xfrm>
          <a:custGeom>
            <a:avLst/>
            <a:gdLst>
              <a:gd name="T0" fmla="*/ 2147483646 w 16"/>
              <a:gd name="T1" fmla="*/ 2147483646 h 16"/>
              <a:gd name="T2" fmla="*/ 2147483646 w 16"/>
              <a:gd name="T3" fmla="*/ 0 h 16"/>
              <a:gd name="T4" fmla="*/ 2147483646 w 16"/>
              <a:gd name="T5" fmla="*/ 0 h 16"/>
              <a:gd name="T6" fmla="*/ 0 w 16"/>
              <a:gd name="T7" fmla="*/ 0 h 16"/>
              <a:gd name="T8" fmla="*/ 0 w 16"/>
              <a:gd name="T9" fmla="*/ 2147483646 h 16"/>
              <a:gd name="T10" fmla="*/ 0 w 16"/>
              <a:gd name="T11" fmla="*/ 2147483646 h 16"/>
              <a:gd name="T12" fmla="*/ 2147483646 w 16"/>
              <a:gd name="T13" fmla="*/ 2147483646 h 16"/>
              <a:gd name="T14" fmla="*/ 2147483646 w 16"/>
              <a:gd name="T15" fmla="*/ 2147483646 h 16"/>
              <a:gd name="T16" fmla="*/ 2147483646 w 16"/>
              <a:gd name="T17" fmla="*/ 2147483646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6"/>
              <a:gd name="T29" fmla="*/ 16 w 16"/>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6">
                <a:moveTo>
                  <a:pt x="16" y="8"/>
                </a:moveTo>
                <a:lnTo>
                  <a:pt x="16" y="0"/>
                </a:lnTo>
                <a:lnTo>
                  <a:pt x="8" y="0"/>
                </a:lnTo>
                <a:lnTo>
                  <a:pt x="0" y="0"/>
                </a:lnTo>
                <a:lnTo>
                  <a:pt x="0" y="8"/>
                </a:lnTo>
                <a:lnTo>
                  <a:pt x="0" y="16"/>
                </a:lnTo>
                <a:lnTo>
                  <a:pt x="8" y="16"/>
                </a:lnTo>
                <a:lnTo>
                  <a:pt x="16" y="16"/>
                </a:lnTo>
                <a:lnTo>
                  <a:pt x="16" y="8"/>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646" name="Freeform 63"/>
          <p:cNvSpPr>
            <a:spLocks/>
          </p:cNvSpPr>
          <p:nvPr/>
        </p:nvSpPr>
        <p:spPr bwMode="auto">
          <a:xfrm>
            <a:off x="1803400" y="5592763"/>
            <a:ext cx="25400" cy="25400"/>
          </a:xfrm>
          <a:custGeom>
            <a:avLst/>
            <a:gdLst>
              <a:gd name="T0" fmla="*/ 2147483646 w 16"/>
              <a:gd name="T1" fmla="*/ 2147483646 h 16"/>
              <a:gd name="T2" fmla="*/ 2147483646 w 16"/>
              <a:gd name="T3" fmla="*/ 0 h 16"/>
              <a:gd name="T4" fmla="*/ 2147483646 w 16"/>
              <a:gd name="T5" fmla="*/ 0 h 16"/>
              <a:gd name="T6" fmla="*/ 0 w 16"/>
              <a:gd name="T7" fmla="*/ 0 h 16"/>
              <a:gd name="T8" fmla="*/ 0 w 16"/>
              <a:gd name="T9" fmla="*/ 2147483646 h 16"/>
              <a:gd name="T10" fmla="*/ 0 w 16"/>
              <a:gd name="T11" fmla="*/ 2147483646 h 16"/>
              <a:gd name="T12" fmla="*/ 2147483646 w 16"/>
              <a:gd name="T13" fmla="*/ 2147483646 h 16"/>
              <a:gd name="T14" fmla="*/ 2147483646 w 16"/>
              <a:gd name="T15" fmla="*/ 2147483646 h 16"/>
              <a:gd name="T16" fmla="*/ 2147483646 w 16"/>
              <a:gd name="T17" fmla="*/ 2147483646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6"/>
              <a:gd name="T29" fmla="*/ 16 w 16"/>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6">
                <a:moveTo>
                  <a:pt x="16" y="8"/>
                </a:moveTo>
                <a:lnTo>
                  <a:pt x="16" y="0"/>
                </a:lnTo>
                <a:lnTo>
                  <a:pt x="8" y="0"/>
                </a:lnTo>
                <a:lnTo>
                  <a:pt x="0" y="0"/>
                </a:lnTo>
                <a:lnTo>
                  <a:pt x="0" y="8"/>
                </a:lnTo>
                <a:lnTo>
                  <a:pt x="0" y="16"/>
                </a:lnTo>
                <a:lnTo>
                  <a:pt x="8" y="16"/>
                </a:lnTo>
                <a:lnTo>
                  <a:pt x="16" y="16"/>
                </a:lnTo>
                <a:lnTo>
                  <a:pt x="16" y="8"/>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647" name="Rectangle 64"/>
          <p:cNvSpPr>
            <a:spLocks noChangeArrowheads="1"/>
          </p:cNvSpPr>
          <p:nvPr/>
        </p:nvSpPr>
        <p:spPr bwMode="auto">
          <a:xfrm>
            <a:off x="1816100" y="5592763"/>
            <a:ext cx="2032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48" name="Freeform 65"/>
          <p:cNvSpPr>
            <a:spLocks/>
          </p:cNvSpPr>
          <p:nvPr/>
        </p:nvSpPr>
        <p:spPr bwMode="auto">
          <a:xfrm>
            <a:off x="2095500" y="5529263"/>
            <a:ext cx="25400" cy="25400"/>
          </a:xfrm>
          <a:custGeom>
            <a:avLst/>
            <a:gdLst>
              <a:gd name="T0" fmla="*/ 2147483646 w 16"/>
              <a:gd name="T1" fmla="*/ 2147483646 h 16"/>
              <a:gd name="T2" fmla="*/ 2147483646 w 16"/>
              <a:gd name="T3" fmla="*/ 0 h 16"/>
              <a:gd name="T4" fmla="*/ 2147483646 w 16"/>
              <a:gd name="T5" fmla="*/ 0 h 16"/>
              <a:gd name="T6" fmla="*/ 0 w 16"/>
              <a:gd name="T7" fmla="*/ 0 h 16"/>
              <a:gd name="T8" fmla="*/ 0 w 16"/>
              <a:gd name="T9" fmla="*/ 2147483646 h 16"/>
              <a:gd name="T10" fmla="*/ 0 w 16"/>
              <a:gd name="T11" fmla="*/ 2147483646 h 16"/>
              <a:gd name="T12" fmla="*/ 2147483646 w 16"/>
              <a:gd name="T13" fmla="*/ 2147483646 h 16"/>
              <a:gd name="T14" fmla="*/ 2147483646 w 16"/>
              <a:gd name="T15" fmla="*/ 2147483646 h 16"/>
              <a:gd name="T16" fmla="*/ 2147483646 w 16"/>
              <a:gd name="T17" fmla="*/ 2147483646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6"/>
              <a:gd name="T29" fmla="*/ 16 w 16"/>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6">
                <a:moveTo>
                  <a:pt x="16" y="8"/>
                </a:moveTo>
                <a:lnTo>
                  <a:pt x="16" y="0"/>
                </a:lnTo>
                <a:lnTo>
                  <a:pt x="8" y="0"/>
                </a:lnTo>
                <a:lnTo>
                  <a:pt x="0" y="0"/>
                </a:lnTo>
                <a:lnTo>
                  <a:pt x="0" y="8"/>
                </a:lnTo>
                <a:lnTo>
                  <a:pt x="0" y="16"/>
                </a:lnTo>
                <a:lnTo>
                  <a:pt x="8" y="16"/>
                </a:lnTo>
                <a:lnTo>
                  <a:pt x="16" y="16"/>
                </a:lnTo>
                <a:lnTo>
                  <a:pt x="16" y="8"/>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649" name="Freeform 66"/>
          <p:cNvSpPr>
            <a:spLocks/>
          </p:cNvSpPr>
          <p:nvPr/>
        </p:nvSpPr>
        <p:spPr bwMode="auto">
          <a:xfrm>
            <a:off x="1701800" y="5529263"/>
            <a:ext cx="25400" cy="25400"/>
          </a:xfrm>
          <a:custGeom>
            <a:avLst/>
            <a:gdLst>
              <a:gd name="T0" fmla="*/ 2147483646 w 16"/>
              <a:gd name="T1" fmla="*/ 2147483646 h 16"/>
              <a:gd name="T2" fmla="*/ 2147483646 w 16"/>
              <a:gd name="T3" fmla="*/ 0 h 16"/>
              <a:gd name="T4" fmla="*/ 2147483646 w 16"/>
              <a:gd name="T5" fmla="*/ 0 h 16"/>
              <a:gd name="T6" fmla="*/ 0 w 16"/>
              <a:gd name="T7" fmla="*/ 0 h 16"/>
              <a:gd name="T8" fmla="*/ 0 w 16"/>
              <a:gd name="T9" fmla="*/ 2147483646 h 16"/>
              <a:gd name="T10" fmla="*/ 0 w 16"/>
              <a:gd name="T11" fmla="*/ 2147483646 h 16"/>
              <a:gd name="T12" fmla="*/ 2147483646 w 16"/>
              <a:gd name="T13" fmla="*/ 2147483646 h 16"/>
              <a:gd name="T14" fmla="*/ 2147483646 w 16"/>
              <a:gd name="T15" fmla="*/ 2147483646 h 16"/>
              <a:gd name="T16" fmla="*/ 2147483646 w 16"/>
              <a:gd name="T17" fmla="*/ 2147483646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6"/>
              <a:gd name="T29" fmla="*/ 16 w 16"/>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6">
                <a:moveTo>
                  <a:pt x="16" y="8"/>
                </a:moveTo>
                <a:lnTo>
                  <a:pt x="16" y="0"/>
                </a:lnTo>
                <a:lnTo>
                  <a:pt x="8" y="0"/>
                </a:lnTo>
                <a:lnTo>
                  <a:pt x="0" y="0"/>
                </a:lnTo>
                <a:lnTo>
                  <a:pt x="0" y="8"/>
                </a:lnTo>
                <a:lnTo>
                  <a:pt x="0" y="16"/>
                </a:lnTo>
                <a:lnTo>
                  <a:pt x="8" y="16"/>
                </a:lnTo>
                <a:lnTo>
                  <a:pt x="16" y="16"/>
                </a:lnTo>
                <a:lnTo>
                  <a:pt x="16" y="8"/>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650" name="Rectangle 67"/>
          <p:cNvSpPr>
            <a:spLocks noChangeArrowheads="1"/>
          </p:cNvSpPr>
          <p:nvPr/>
        </p:nvSpPr>
        <p:spPr bwMode="auto">
          <a:xfrm>
            <a:off x="1714500" y="5529263"/>
            <a:ext cx="3937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51" name="Freeform 68"/>
          <p:cNvSpPr>
            <a:spLocks/>
          </p:cNvSpPr>
          <p:nvPr/>
        </p:nvSpPr>
        <p:spPr bwMode="auto">
          <a:xfrm>
            <a:off x="2197100" y="5478463"/>
            <a:ext cx="25400" cy="25400"/>
          </a:xfrm>
          <a:custGeom>
            <a:avLst/>
            <a:gdLst>
              <a:gd name="T0" fmla="*/ 2147483646 w 16"/>
              <a:gd name="T1" fmla="*/ 2147483646 h 16"/>
              <a:gd name="T2" fmla="*/ 2147483646 w 16"/>
              <a:gd name="T3" fmla="*/ 0 h 16"/>
              <a:gd name="T4" fmla="*/ 2147483646 w 16"/>
              <a:gd name="T5" fmla="*/ 0 h 16"/>
              <a:gd name="T6" fmla="*/ 0 w 16"/>
              <a:gd name="T7" fmla="*/ 0 h 16"/>
              <a:gd name="T8" fmla="*/ 0 w 16"/>
              <a:gd name="T9" fmla="*/ 2147483646 h 16"/>
              <a:gd name="T10" fmla="*/ 0 w 16"/>
              <a:gd name="T11" fmla="*/ 2147483646 h 16"/>
              <a:gd name="T12" fmla="*/ 2147483646 w 16"/>
              <a:gd name="T13" fmla="*/ 2147483646 h 16"/>
              <a:gd name="T14" fmla="*/ 2147483646 w 16"/>
              <a:gd name="T15" fmla="*/ 2147483646 h 16"/>
              <a:gd name="T16" fmla="*/ 2147483646 w 16"/>
              <a:gd name="T17" fmla="*/ 2147483646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6"/>
              <a:gd name="T29" fmla="*/ 16 w 16"/>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6">
                <a:moveTo>
                  <a:pt x="16" y="8"/>
                </a:moveTo>
                <a:lnTo>
                  <a:pt x="16" y="0"/>
                </a:lnTo>
                <a:lnTo>
                  <a:pt x="8" y="0"/>
                </a:lnTo>
                <a:lnTo>
                  <a:pt x="0" y="0"/>
                </a:lnTo>
                <a:lnTo>
                  <a:pt x="0" y="8"/>
                </a:lnTo>
                <a:lnTo>
                  <a:pt x="0" y="16"/>
                </a:lnTo>
                <a:lnTo>
                  <a:pt x="8" y="16"/>
                </a:lnTo>
                <a:lnTo>
                  <a:pt x="16" y="16"/>
                </a:lnTo>
                <a:lnTo>
                  <a:pt x="16" y="8"/>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652" name="Freeform 69"/>
          <p:cNvSpPr>
            <a:spLocks/>
          </p:cNvSpPr>
          <p:nvPr/>
        </p:nvSpPr>
        <p:spPr bwMode="auto">
          <a:xfrm>
            <a:off x="1612900" y="5478463"/>
            <a:ext cx="25400" cy="25400"/>
          </a:xfrm>
          <a:custGeom>
            <a:avLst/>
            <a:gdLst>
              <a:gd name="T0" fmla="*/ 2147483646 w 16"/>
              <a:gd name="T1" fmla="*/ 2147483646 h 16"/>
              <a:gd name="T2" fmla="*/ 2147483646 w 16"/>
              <a:gd name="T3" fmla="*/ 0 h 16"/>
              <a:gd name="T4" fmla="*/ 2147483646 w 16"/>
              <a:gd name="T5" fmla="*/ 0 h 16"/>
              <a:gd name="T6" fmla="*/ 0 w 16"/>
              <a:gd name="T7" fmla="*/ 0 h 16"/>
              <a:gd name="T8" fmla="*/ 0 w 16"/>
              <a:gd name="T9" fmla="*/ 2147483646 h 16"/>
              <a:gd name="T10" fmla="*/ 0 w 16"/>
              <a:gd name="T11" fmla="*/ 2147483646 h 16"/>
              <a:gd name="T12" fmla="*/ 2147483646 w 16"/>
              <a:gd name="T13" fmla="*/ 2147483646 h 16"/>
              <a:gd name="T14" fmla="*/ 2147483646 w 16"/>
              <a:gd name="T15" fmla="*/ 2147483646 h 16"/>
              <a:gd name="T16" fmla="*/ 2147483646 w 16"/>
              <a:gd name="T17" fmla="*/ 2147483646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6"/>
              <a:gd name="T29" fmla="*/ 16 w 16"/>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6">
                <a:moveTo>
                  <a:pt x="16" y="8"/>
                </a:moveTo>
                <a:lnTo>
                  <a:pt x="16" y="0"/>
                </a:lnTo>
                <a:lnTo>
                  <a:pt x="8" y="0"/>
                </a:lnTo>
                <a:lnTo>
                  <a:pt x="0" y="0"/>
                </a:lnTo>
                <a:lnTo>
                  <a:pt x="0" y="8"/>
                </a:lnTo>
                <a:lnTo>
                  <a:pt x="0" y="16"/>
                </a:lnTo>
                <a:lnTo>
                  <a:pt x="8" y="16"/>
                </a:lnTo>
                <a:lnTo>
                  <a:pt x="16" y="16"/>
                </a:lnTo>
                <a:lnTo>
                  <a:pt x="16" y="8"/>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653" name="Rectangle 70"/>
          <p:cNvSpPr>
            <a:spLocks noChangeArrowheads="1"/>
          </p:cNvSpPr>
          <p:nvPr/>
        </p:nvSpPr>
        <p:spPr bwMode="auto">
          <a:xfrm>
            <a:off x="1625600" y="5478463"/>
            <a:ext cx="5842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54" name="Rectangle 71"/>
          <p:cNvSpPr>
            <a:spLocks noChangeArrowheads="1"/>
          </p:cNvSpPr>
          <p:nvPr/>
        </p:nvSpPr>
        <p:spPr bwMode="auto">
          <a:xfrm>
            <a:off x="1778000" y="2228850"/>
            <a:ext cx="190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solidFill>
                  <a:srgbClr val="000000"/>
                </a:solidFill>
                <a:latin typeface="Times New Roman" panose="02020603050405020304" pitchFamily="18" charset="0"/>
                <a:cs typeface="Arial" panose="020B0604020202020204" pitchFamily="34" charset="0"/>
              </a:rPr>
              <a:t>M</a:t>
            </a:r>
            <a:endParaRPr lang="en-US" altLang="en-US" sz="1800">
              <a:latin typeface="Arial" panose="020B0604020202020204" pitchFamily="34" charset="0"/>
              <a:cs typeface="Arial" panose="020B0604020202020204" pitchFamily="34" charset="0"/>
            </a:endParaRPr>
          </a:p>
        </p:txBody>
      </p:sp>
      <p:sp>
        <p:nvSpPr>
          <p:cNvPr id="67655" name="Rectangle 72"/>
          <p:cNvSpPr>
            <a:spLocks noChangeArrowheads="1"/>
          </p:cNvSpPr>
          <p:nvPr/>
        </p:nvSpPr>
        <p:spPr bwMode="auto">
          <a:xfrm>
            <a:off x="1968500" y="2330450"/>
            <a:ext cx="889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400">
                <a:solidFill>
                  <a:srgbClr val="000000"/>
                </a:solidFill>
                <a:latin typeface="Times New Roman" panose="02020603050405020304" pitchFamily="18" charset="0"/>
                <a:cs typeface="Arial" panose="020B0604020202020204" pitchFamily="34" charset="0"/>
              </a:rPr>
              <a:t>p</a:t>
            </a:r>
            <a:endParaRPr lang="en-US" altLang="en-US" sz="1800">
              <a:latin typeface="Arial" panose="020B0604020202020204" pitchFamily="34" charset="0"/>
              <a:cs typeface="Arial" panose="020B0604020202020204" pitchFamily="34" charset="0"/>
            </a:endParaRPr>
          </a:p>
        </p:txBody>
      </p:sp>
      <p:sp>
        <p:nvSpPr>
          <p:cNvPr id="67656" name="Rectangle 73"/>
          <p:cNvSpPr>
            <a:spLocks noChangeArrowheads="1"/>
          </p:cNvSpPr>
          <p:nvPr/>
        </p:nvSpPr>
        <p:spPr bwMode="auto">
          <a:xfrm>
            <a:off x="1816100" y="4830763"/>
            <a:ext cx="203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b="1">
                <a:solidFill>
                  <a:srgbClr val="000000"/>
                </a:solidFill>
                <a:latin typeface="Times New Roman" panose="02020603050405020304" pitchFamily="18" charset="0"/>
                <a:cs typeface="Arial" panose="020B0604020202020204" pitchFamily="34" charset="0"/>
              </a:rPr>
              <a:t>M</a:t>
            </a:r>
            <a:endParaRPr lang="en-US" altLang="en-US" sz="1800">
              <a:latin typeface="Arial" panose="020B0604020202020204" pitchFamily="34" charset="0"/>
              <a:cs typeface="Arial" panose="020B0604020202020204" pitchFamily="34" charset="0"/>
            </a:endParaRPr>
          </a:p>
        </p:txBody>
      </p:sp>
      <p:sp>
        <p:nvSpPr>
          <p:cNvPr id="67657" name="Rectangle 74"/>
          <p:cNvSpPr>
            <a:spLocks noChangeArrowheads="1"/>
          </p:cNvSpPr>
          <p:nvPr/>
        </p:nvSpPr>
        <p:spPr bwMode="auto">
          <a:xfrm>
            <a:off x="2019300" y="4932363"/>
            <a:ext cx="793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400" b="1">
                <a:solidFill>
                  <a:srgbClr val="000000"/>
                </a:solidFill>
                <a:latin typeface="Times New Roman" panose="02020603050405020304" pitchFamily="18" charset="0"/>
                <a:cs typeface="Arial" panose="020B0604020202020204" pitchFamily="34" charset="0"/>
              </a:rPr>
              <a:t>e</a:t>
            </a:r>
            <a:endParaRPr lang="en-US" altLang="en-US" sz="1800">
              <a:latin typeface="Arial" panose="020B0604020202020204" pitchFamily="34" charset="0"/>
              <a:cs typeface="Arial" panose="020B0604020202020204" pitchFamily="34" charset="0"/>
            </a:endParaRPr>
          </a:p>
        </p:txBody>
      </p:sp>
      <p:sp>
        <p:nvSpPr>
          <p:cNvPr id="67658" name="Rectangle 75"/>
          <p:cNvSpPr>
            <a:spLocks noChangeArrowheads="1"/>
          </p:cNvSpPr>
          <p:nvPr/>
        </p:nvSpPr>
        <p:spPr bwMode="auto">
          <a:xfrm>
            <a:off x="1739900" y="1403350"/>
            <a:ext cx="152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b="1">
                <a:solidFill>
                  <a:srgbClr val="000000"/>
                </a:solidFill>
                <a:latin typeface="Times New Roman" panose="02020603050405020304" pitchFamily="18" charset="0"/>
                <a:cs typeface="Arial" panose="020B0604020202020204" pitchFamily="34" charset="0"/>
              </a:rPr>
              <a:t>V</a:t>
            </a:r>
            <a:endParaRPr lang="en-US" altLang="en-US" sz="1800">
              <a:latin typeface="Arial" panose="020B0604020202020204" pitchFamily="34" charset="0"/>
              <a:cs typeface="Arial" panose="020B0604020202020204" pitchFamily="34" charset="0"/>
            </a:endParaRPr>
          </a:p>
        </p:txBody>
      </p:sp>
      <p:sp>
        <p:nvSpPr>
          <p:cNvPr id="67659" name="Rectangle 76"/>
          <p:cNvSpPr>
            <a:spLocks noChangeArrowheads="1"/>
          </p:cNvSpPr>
          <p:nvPr/>
        </p:nvSpPr>
        <p:spPr bwMode="auto">
          <a:xfrm>
            <a:off x="1892300" y="1504950"/>
            <a:ext cx="2571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400" b="1">
                <a:solidFill>
                  <a:srgbClr val="000000"/>
                </a:solidFill>
                <a:latin typeface="Times New Roman" panose="02020603050405020304" pitchFamily="18" charset="0"/>
                <a:cs typeface="Arial" panose="020B0604020202020204" pitchFamily="34" charset="0"/>
              </a:rPr>
              <a:t>DD</a:t>
            </a:r>
            <a:endParaRPr lang="en-US" altLang="en-US" sz="1800">
              <a:latin typeface="Arial" panose="020B0604020202020204" pitchFamily="34" charset="0"/>
              <a:cs typeface="Arial" panose="020B0604020202020204" pitchFamily="34" charset="0"/>
            </a:endParaRPr>
          </a:p>
        </p:txBody>
      </p:sp>
      <p:sp>
        <p:nvSpPr>
          <p:cNvPr id="67660" name="Rectangle 77"/>
          <p:cNvSpPr>
            <a:spLocks noChangeArrowheads="1"/>
          </p:cNvSpPr>
          <p:nvPr/>
        </p:nvSpPr>
        <p:spPr bwMode="auto">
          <a:xfrm>
            <a:off x="1333500" y="3282950"/>
            <a:ext cx="1141413"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61" name="Rectangle 78"/>
          <p:cNvSpPr>
            <a:spLocks noChangeArrowheads="1"/>
          </p:cNvSpPr>
          <p:nvPr/>
        </p:nvSpPr>
        <p:spPr bwMode="auto">
          <a:xfrm>
            <a:off x="2451100" y="3295650"/>
            <a:ext cx="23813" cy="1243013"/>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62" name="Rectangle 79"/>
          <p:cNvSpPr>
            <a:spLocks noChangeArrowheads="1"/>
          </p:cNvSpPr>
          <p:nvPr/>
        </p:nvSpPr>
        <p:spPr bwMode="auto">
          <a:xfrm>
            <a:off x="1320800" y="4513263"/>
            <a:ext cx="1141413"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63" name="Rectangle 80"/>
          <p:cNvSpPr>
            <a:spLocks noChangeArrowheads="1"/>
          </p:cNvSpPr>
          <p:nvPr/>
        </p:nvSpPr>
        <p:spPr bwMode="auto">
          <a:xfrm>
            <a:off x="1320800" y="3282950"/>
            <a:ext cx="25400" cy="1243013"/>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64" name="Rectangle 81"/>
          <p:cNvSpPr>
            <a:spLocks noChangeArrowheads="1"/>
          </p:cNvSpPr>
          <p:nvPr/>
        </p:nvSpPr>
        <p:spPr bwMode="auto">
          <a:xfrm>
            <a:off x="1625600" y="3725863"/>
            <a:ext cx="469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b="1">
                <a:solidFill>
                  <a:srgbClr val="000000"/>
                </a:solidFill>
                <a:latin typeface="Times New Roman" panose="02020603050405020304" pitchFamily="18" charset="0"/>
                <a:cs typeface="Arial" panose="020B0604020202020204" pitchFamily="34" charset="0"/>
              </a:rPr>
              <a:t>PDN</a:t>
            </a:r>
            <a:endParaRPr lang="en-US" altLang="en-US" sz="1800">
              <a:latin typeface="Arial" panose="020B0604020202020204" pitchFamily="34" charset="0"/>
              <a:cs typeface="Arial" panose="020B0604020202020204" pitchFamily="34" charset="0"/>
            </a:endParaRPr>
          </a:p>
        </p:txBody>
      </p:sp>
      <p:sp>
        <p:nvSpPr>
          <p:cNvPr id="67665" name="Rectangle 82"/>
          <p:cNvSpPr>
            <a:spLocks noChangeArrowheads="1"/>
          </p:cNvSpPr>
          <p:nvPr/>
        </p:nvSpPr>
        <p:spPr bwMode="auto">
          <a:xfrm>
            <a:off x="1892300" y="2889250"/>
            <a:ext cx="25400" cy="127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66" name="Rectangle 83"/>
          <p:cNvSpPr>
            <a:spLocks noChangeArrowheads="1"/>
          </p:cNvSpPr>
          <p:nvPr/>
        </p:nvSpPr>
        <p:spPr bwMode="auto">
          <a:xfrm>
            <a:off x="1892300" y="3295650"/>
            <a:ext cx="25400" cy="127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67" name="Rectangle 84"/>
          <p:cNvSpPr>
            <a:spLocks noChangeArrowheads="1"/>
          </p:cNvSpPr>
          <p:nvPr/>
        </p:nvSpPr>
        <p:spPr bwMode="auto">
          <a:xfrm>
            <a:off x="1892300" y="2901950"/>
            <a:ext cx="25400" cy="3937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68" name="Rectangle 85"/>
          <p:cNvSpPr>
            <a:spLocks noChangeArrowheads="1"/>
          </p:cNvSpPr>
          <p:nvPr/>
        </p:nvSpPr>
        <p:spPr bwMode="auto">
          <a:xfrm>
            <a:off x="977900" y="3598863"/>
            <a:ext cx="127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69" name="Rectangle 86"/>
          <p:cNvSpPr>
            <a:spLocks noChangeArrowheads="1"/>
          </p:cNvSpPr>
          <p:nvPr/>
        </p:nvSpPr>
        <p:spPr bwMode="auto">
          <a:xfrm>
            <a:off x="1333500" y="3598863"/>
            <a:ext cx="127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70" name="Rectangle 87"/>
          <p:cNvSpPr>
            <a:spLocks noChangeArrowheads="1"/>
          </p:cNvSpPr>
          <p:nvPr/>
        </p:nvSpPr>
        <p:spPr bwMode="auto">
          <a:xfrm>
            <a:off x="990600" y="3598863"/>
            <a:ext cx="3429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71" name="Rectangle 88"/>
          <p:cNvSpPr>
            <a:spLocks noChangeArrowheads="1"/>
          </p:cNvSpPr>
          <p:nvPr/>
        </p:nvSpPr>
        <p:spPr bwMode="auto">
          <a:xfrm>
            <a:off x="977900" y="3929063"/>
            <a:ext cx="127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72" name="Rectangle 89"/>
          <p:cNvSpPr>
            <a:spLocks noChangeArrowheads="1"/>
          </p:cNvSpPr>
          <p:nvPr/>
        </p:nvSpPr>
        <p:spPr bwMode="auto">
          <a:xfrm>
            <a:off x="1333500" y="3929063"/>
            <a:ext cx="127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73" name="Rectangle 90"/>
          <p:cNvSpPr>
            <a:spLocks noChangeArrowheads="1"/>
          </p:cNvSpPr>
          <p:nvPr/>
        </p:nvSpPr>
        <p:spPr bwMode="auto">
          <a:xfrm>
            <a:off x="990600" y="3929063"/>
            <a:ext cx="3429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74" name="Rectangle 91"/>
          <p:cNvSpPr>
            <a:spLocks noChangeArrowheads="1"/>
          </p:cNvSpPr>
          <p:nvPr/>
        </p:nvSpPr>
        <p:spPr bwMode="auto">
          <a:xfrm>
            <a:off x="977900" y="4246563"/>
            <a:ext cx="127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75" name="Rectangle 92"/>
          <p:cNvSpPr>
            <a:spLocks noChangeArrowheads="1"/>
          </p:cNvSpPr>
          <p:nvPr/>
        </p:nvSpPr>
        <p:spPr bwMode="auto">
          <a:xfrm>
            <a:off x="1333500" y="4246563"/>
            <a:ext cx="127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76" name="Rectangle 93"/>
          <p:cNvSpPr>
            <a:spLocks noChangeArrowheads="1"/>
          </p:cNvSpPr>
          <p:nvPr/>
        </p:nvSpPr>
        <p:spPr bwMode="auto">
          <a:xfrm>
            <a:off x="990600" y="4246563"/>
            <a:ext cx="3429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77" name="Rectangle 94"/>
          <p:cNvSpPr>
            <a:spLocks noChangeArrowheads="1"/>
          </p:cNvSpPr>
          <p:nvPr/>
        </p:nvSpPr>
        <p:spPr bwMode="auto">
          <a:xfrm>
            <a:off x="1231900" y="2368550"/>
            <a:ext cx="127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78" name="Rectangle 95"/>
          <p:cNvSpPr>
            <a:spLocks noChangeArrowheads="1"/>
          </p:cNvSpPr>
          <p:nvPr/>
        </p:nvSpPr>
        <p:spPr bwMode="auto">
          <a:xfrm>
            <a:off x="1447800" y="2368550"/>
            <a:ext cx="127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79" name="Rectangle 96"/>
          <p:cNvSpPr>
            <a:spLocks noChangeArrowheads="1"/>
          </p:cNvSpPr>
          <p:nvPr/>
        </p:nvSpPr>
        <p:spPr bwMode="auto">
          <a:xfrm>
            <a:off x="1244600" y="2368550"/>
            <a:ext cx="2032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80" name="Rectangle 97"/>
          <p:cNvSpPr>
            <a:spLocks noChangeArrowheads="1"/>
          </p:cNvSpPr>
          <p:nvPr/>
        </p:nvSpPr>
        <p:spPr bwMode="auto">
          <a:xfrm>
            <a:off x="850900" y="2216150"/>
            <a:ext cx="330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solidFill>
                  <a:srgbClr val="000000"/>
                </a:solidFill>
                <a:latin typeface="Times New Roman" panose="02020603050405020304" pitchFamily="18" charset="0"/>
                <a:cs typeface="Arial" panose="020B0604020202020204" pitchFamily="34" charset="0"/>
              </a:rPr>
              <a:t>Clk</a:t>
            </a:r>
            <a:endParaRPr lang="en-US" altLang="en-US" sz="1800">
              <a:latin typeface="Times New Roman" panose="02020603050405020304" pitchFamily="18" charset="0"/>
              <a:cs typeface="Arial" panose="020B0604020202020204" pitchFamily="34" charset="0"/>
            </a:endParaRPr>
          </a:p>
        </p:txBody>
      </p:sp>
      <p:sp>
        <p:nvSpPr>
          <p:cNvPr id="67681" name="Rectangle 98"/>
          <p:cNvSpPr>
            <a:spLocks noChangeArrowheads="1"/>
          </p:cNvSpPr>
          <p:nvPr/>
        </p:nvSpPr>
        <p:spPr bwMode="auto">
          <a:xfrm>
            <a:off x="622300" y="3435350"/>
            <a:ext cx="215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b="1">
                <a:solidFill>
                  <a:srgbClr val="000000"/>
                </a:solidFill>
                <a:latin typeface="Times New Roman" panose="02020603050405020304" pitchFamily="18" charset="0"/>
                <a:cs typeface="Arial" panose="020B0604020202020204" pitchFamily="34" charset="0"/>
              </a:rPr>
              <a:t>In</a:t>
            </a:r>
            <a:endParaRPr lang="en-US" altLang="en-US" sz="1800">
              <a:latin typeface="Arial" panose="020B0604020202020204" pitchFamily="34" charset="0"/>
              <a:cs typeface="Arial" panose="020B0604020202020204" pitchFamily="34" charset="0"/>
            </a:endParaRPr>
          </a:p>
        </p:txBody>
      </p:sp>
      <p:sp>
        <p:nvSpPr>
          <p:cNvPr id="67682" name="Rectangle 99"/>
          <p:cNvSpPr>
            <a:spLocks noChangeArrowheads="1"/>
          </p:cNvSpPr>
          <p:nvPr/>
        </p:nvSpPr>
        <p:spPr bwMode="auto">
          <a:xfrm>
            <a:off x="838200" y="3535363"/>
            <a:ext cx="889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400" b="1">
                <a:solidFill>
                  <a:srgbClr val="000000"/>
                </a:solidFill>
                <a:latin typeface="Times New Roman" panose="02020603050405020304" pitchFamily="18" charset="0"/>
                <a:cs typeface="Arial" panose="020B0604020202020204" pitchFamily="34" charset="0"/>
              </a:rPr>
              <a:t>1</a:t>
            </a:r>
            <a:endParaRPr lang="en-US" altLang="en-US" sz="1800">
              <a:latin typeface="Arial" panose="020B0604020202020204" pitchFamily="34" charset="0"/>
              <a:cs typeface="Arial" panose="020B0604020202020204" pitchFamily="34" charset="0"/>
            </a:endParaRPr>
          </a:p>
        </p:txBody>
      </p:sp>
      <p:sp>
        <p:nvSpPr>
          <p:cNvPr id="67683" name="Rectangle 100"/>
          <p:cNvSpPr>
            <a:spLocks noChangeArrowheads="1"/>
          </p:cNvSpPr>
          <p:nvPr/>
        </p:nvSpPr>
        <p:spPr bwMode="auto">
          <a:xfrm>
            <a:off x="622300" y="3751263"/>
            <a:ext cx="215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b="1">
                <a:solidFill>
                  <a:srgbClr val="000000"/>
                </a:solidFill>
                <a:latin typeface="Times New Roman" panose="02020603050405020304" pitchFamily="18" charset="0"/>
                <a:cs typeface="Arial" panose="020B0604020202020204" pitchFamily="34" charset="0"/>
              </a:rPr>
              <a:t>In</a:t>
            </a:r>
            <a:endParaRPr lang="en-US" altLang="en-US" sz="1800">
              <a:latin typeface="Arial" panose="020B0604020202020204" pitchFamily="34" charset="0"/>
              <a:cs typeface="Arial" panose="020B0604020202020204" pitchFamily="34" charset="0"/>
            </a:endParaRPr>
          </a:p>
        </p:txBody>
      </p:sp>
      <p:sp>
        <p:nvSpPr>
          <p:cNvPr id="67684" name="Rectangle 101"/>
          <p:cNvSpPr>
            <a:spLocks noChangeArrowheads="1"/>
          </p:cNvSpPr>
          <p:nvPr/>
        </p:nvSpPr>
        <p:spPr bwMode="auto">
          <a:xfrm>
            <a:off x="838200" y="3852863"/>
            <a:ext cx="889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400" b="1">
                <a:solidFill>
                  <a:srgbClr val="000000"/>
                </a:solidFill>
                <a:latin typeface="Times New Roman" panose="02020603050405020304" pitchFamily="18" charset="0"/>
                <a:cs typeface="Arial" panose="020B0604020202020204" pitchFamily="34" charset="0"/>
              </a:rPr>
              <a:t>2</a:t>
            </a:r>
            <a:endParaRPr lang="en-US" altLang="en-US" sz="1800">
              <a:latin typeface="Arial" panose="020B0604020202020204" pitchFamily="34" charset="0"/>
              <a:cs typeface="Arial" panose="020B0604020202020204" pitchFamily="34" charset="0"/>
            </a:endParaRPr>
          </a:p>
        </p:txBody>
      </p:sp>
      <p:sp>
        <p:nvSpPr>
          <p:cNvPr id="67685" name="Rectangle 102"/>
          <p:cNvSpPr>
            <a:spLocks noChangeArrowheads="1"/>
          </p:cNvSpPr>
          <p:nvPr/>
        </p:nvSpPr>
        <p:spPr bwMode="auto">
          <a:xfrm>
            <a:off x="622300" y="4094163"/>
            <a:ext cx="215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b="1">
                <a:solidFill>
                  <a:srgbClr val="000000"/>
                </a:solidFill>
                <a:latin typeface="Times New Roman" panose="02020603050405020304" pitchFamily="18" charset="0"/>
                <a:cs typeface="Arial" panose="020B0604020202020204" pitchFamily="34" charset="0"/>
              </a:rPr>
              <a:t>In</a:t>
            </a:r>
            <a:endParaRPr lang="en-US" altLang="en-US" sz="1800">
              <a:latin typeface="Arial" panose="020B0604020202020204" pitchFamily="34" charset="0"/>
              <a:cs typeface="Arial" panose="020B0604020202020204" pitchFamily="34" charset="0"/>
            </a:endParaRPr>
          </a:p>
        </p:txBody>
      </p:sp>
      <p:sp>
        <p:nvSpPr>
          <p:cNvPr id="67686" name="Rectangle 103"/>
          <p:cNvSpPr>
            <a:spLocks noChangeArrowheads="1"/>
          </p:cNvSpPr>
          <p:nvPr/>
        </p:nvSpPr>
        <p:spPr bwMode="auto">
          <a:xfrm>
            <a:off x="838200" y="4183063"/>
            <a:ext cx="889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400" b="1">
                <a:solidFill>
                  <a:srgbClr val="000000"/>
                </a:solidFill>
                <a:latin typeface="Times New Roman" panose="02020603050405020304" pitchFamily="18" charset="0"/>
                <a:cs typeface="Arial" panose="020B0604020202020204" pitchFamily="34" charset="0"/>
              </a:rPr>
              <a:t>3</a:t>
            </a:r>
            <a:endParaRPr lang="en-US" altLang="en-US" sz="1800">
              <a:latin typeface="Arial" panose="020B0604020202020204" pitchFamily="34" charset="0"/>
              <a:cs typeface="Arial" panose="020B0604020202020204" pitchFamily="34" charset="0"/>
            </a:endParaRPr>
          </a:p>
        </p:txBody>
      </p:sp>
      <p:sp>
        <p:nvSpPr>
          <p:cNvPr id="67687" name="Rectangle 104"/>
          <p:cNvSpPr>
            <a:spLocks noChangeArrowheads="1"/>
          </p:cNvSpPr>
          <p:nvPr/>
        </p:nvSpPr>
        <p:spPr bwMode="auto">
          <a:xfrm>
            <a:off x="3376613" y="2520950"/>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solidFill>
                  <a:srgbClr val="000000"/>
                </a:solidFill>
                <a:latin typeface="Times New Roman" panose="02020603050405020304" pitchFamily="18" charset="0"/>
                <a:cs typeface="Arial" panose="020B0604020202020204" pitchFamily="34" charset="0"/>
              </a:rPr>
              <a:t>Out1</a:t>
            </a:r>
            <a:endParaRPr lang="en-US" altLang="en-US" sz="1800">
              <a:latin typeface="Arial" panose="020B0604020202020204" pitchFamily="34" charset="0"/>
              <a:cs typeface="Arial" panose="020B0604020202020204" pitchFamily="34" charset="0"/>
            </a:endParaRPr>
          </a:p>
        </p:txBody>
      </p:sp>
      <p:sp>
        <p:nvSpPr>
          <p:cNvPr id="67688" name="Rectangle 105"/>
          <p:cNvSpPr>
            <a:spLocks noChangeArrowheads="1"/>
          </p:cNvSpPr>
          <p:nvPr/>
        </p:nvSpPr>
        <p:spPr bwMode="auto">
          <a:xfrm>
            <a:off x="977900" y="4856163"/>
            <a:ext cx="330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solidFill>
                  <a:srgbClr val="000000"/>
                </a:solidFill>
                <a:latin typeface="Times New Roman" panose="02020603050405020304" pitchFamily="18" charset="0"/>
                <a:cs typeface="Arial" panose="020B0604020202020204" pitchFamily="34" charset="0"/>
              </a:rPr>
              <a:t>Clk</a:t>
            </a:r>
            <a:endParaRPr lang="en-US" altLang="en-US" sz="1800">
              <a:latin typeface="Times New Roman" panose="02020603050405020304" pitchFamily="18" charset="0"/>
              <a:cs typeface="Arial" panose="020B0604020202020204" pitchFamily="34" charset="0"/>
            </a:endParaRPr>
          </a:p>
        </p:txBody>
      </p:sp>
      <p:sp>
        <p:nvSpPr>
          <p:cNvPr id="67689" name="Rectangle 106"/>
          <p:cNvSpPr>
            <a:spLocks noChangeArrowheads="1"/>
          </p:cNvSpPr>
          <p:nvPr/>
        </p:nvSpPr>
        <p:spPr bwMode="auto">
          <a:xfrm>
            <a:off x="4735513" y="1847850"/>
            <a:ext cx="127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90" name="Rectangle 107"/>
          <p:cNvSpPr>
            <a:spLocks noChangeArrowheads="1"/>
          </p:cNvSpPr>
          <p:nvPr/>
        </p:nvSpPr>
        <p:spPr bwMode="auto">
          <a:xfrm>
            <a:off x="5268913" y="1847850"/>
            <a:ext cx="127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91" name="Rectangle 108"/>
          <p:cNvSpPr>
            <a:spLocks noChangeArrowheads="1"/>
          </p:cNvSpPr>
          <p:nvPr/>
        </p:nvSpPr>
        <p:spPr bwMode="auto">
          <a:xfrm>
            <a:off x="4748213" y="1847850"/>
            <a:ext cx="5207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92" name="Rectangle 109"/>
          <p:cNvSpPr>
            <a:spLocks noChangeArrowheads="1"/>
          </p:cNvSpPr>
          <p:nvPr/>
        </p:nvSpPr>
        <p:spPr bwMode="auto">
          <a:xfrm>
            <a:off x="4773613" y="2012950"/>
            <a:ext cx="25400" cy="127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93" name="Rectangle 110"/>
          <p:cNvSpPr>
            <a:spLocks noChangeArrowheads="1"/>
          </p:cNvSpPr>
          <p:nvPr/>
        </p:nvSpPr>
        <p:spPr bwMode="auto">
          <a:xfrm>
            <a:off x="4773613" y="2813050"/>
            <a:ext cx="25400" cy="127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94" name="Rectangle 111"/>
          <p:cNvSpPr>
            <a:spLocks noChangeArrowheads="1"/>
          </p:cNvSpPr>
          <p:nvPr/>
        </p:nvSpPr>
        <p:spPr bwMode="auto">
          <a:xfrm>
            <a:off x="4773613" y="2025650"/>
            <a:ext cx="25400" cy="787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95" name="Rectangle 112"/>
          <p:cNvSpPr>
            <a:spLocks noChangeArrowheads="1"/>
          </p:cNvSpPr>
          <p:nvPr/>
        </p:nvSpPr>
        <p:spPr bwMode="auto">
          <a:xfrm>
            <a:off x="5002213" y="2673350"/>
            <a:ext cx="127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96" name="Rectangle 113"/>
          <p:cNvSpPr>
            <a:spLocks noChangeArrowheads="1"/>
          </p:cNvSpPr>
          <p:nvPr/>
        </p:nvSpPr>
        <p:spPr bwMode="auto">
          <a:xfrm>
            <a:off x="4773613" y="2673350"/>
            <a:ext cx="2286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97" name="Rectangle 114"/>
          <p:cNvSpPr>
            <a:spLocks noChangeArrowheads="1"/>
          </p:cNvSpPr>
          <p:nvPr/>
        </p:nvSpPr>
        <p:spPr bwMode="auto">
          <a:xfrm>
            <a:off x="4773613" y="2152650"/>
            <a:ext cx="25400" cy="533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98" name="Rectangle 115"/>
          <p:cNvSpPr>
            <a:spLocks noChangeArrowheads="1"/>
          </p:cNvSpPr>
          <p:nvPr/>
        </p:nvSpPr>
        <p:spPr bwMode="auto">
          <a:xfrm>
            <a:off x="5002213" y="2152650"/>
            <a:ext cx="127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699" name="Rectangle 116"/>
          <p:cNvSpPr>
            <a:spLocks noChangeArrowheads="1"/>
          </p:cNvSpPr>
          <p:nvPr/>
        </p:nvSpPr>
        <p:spPr bwMode="auto">
          <a:xfrm>
            <a:off x="4786313" y="2152650"/>
            <a:ext cx="2159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00" name="Rectangle 117"/>
          <p:cNvSpPr>
            <a:spLocks noChangeArrowheads="1"/>
          </p:cNvSpPr>
          <p:nvPr/>
        </p:nvSpPr>
        <p:spPr bwMode="auto">
          <a:xfrm>
            <a:off x="4989513" y="2165350"/>
            <a:ext cx="25400" cy="127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01" name="Rectangle 118"/>
          <p:cNvSpPr>
            <a:spLocks noChangeArrowheads="1"/>
          </p:cNvSpPr>
          <p:nvPr/>
        </p:nvSpPr>
        <p:spPr bwMode="auto">
          <a:xfrm>
            <a:off x="4989513" y="1885950"/>
            <a:ext cx="25400" cy="127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02" name="Rectangle 119"/>
          <p:cNvSpPr>
            <a:spLocks noChangeArrowheads="1"/>
          </p:cNvSpPr>
          <p:nvPr/>
        </p:nvSpPr>
        <p:spPr bwMode="auto">
          <a:xfrm>
            <a:off x="4989513" y="1898650"/>
            <a:ext cx="25400" cy="2667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03" name="Rectangle 120"/>
          <p:cNvSpPr>
            <a:spLocks noChangeArrowheads="1"/>
          </p:cNvSpPr>
          <p:nvPr/>
        </p:nvSpPr>
        <p:spPr bwMode="auto">
          <a:xfrm>
            <a:off x="4989513" y="2673350"/>
            <a:ext cx="25400" cy="127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04" name="Rectangle 121"/>
          <p:cNvSpPr>
            <a:spLocks noChangeArrowheads="1"/>
          </p:cNvSpPr>
          <p:nvPr/>
        </p:nvSpPr>
        <p:spPr bwMode="auto">
          <a:xfrm>
            <a:off x="4989513" y="2940050"/>
            <a:ext cx="25400" cy="127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05" name="Rectangle 122"/>
          <p:cNvSpPr>
            <a:spLocks noChangeArrowheads="1"/>
          </p:cNvSpPr>
          <p:nvPr/>
        </p:nvSpPr>
        <p:spPr bwMode="auto">
          <a:xfrm>
            <a:off x="4989513" y="2686050"/>
            <a:ext cx="25400" cy="2540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06" name="Rectangle 123"/>
          <p:cNvSpPr>
            <a:spLocks noChangeArrowheads="1"/>
          </p:cNvSpPr>
          <p:nvPr/>
        </p:nvSpPr>
        <p:spPr bwMode="auto">
          <a:xfrm>
            <a:off x="4659313" y="2139950"/>
            <a:ext cx="25400" cy="127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07" name="Rectangle 124"/>
          <p:cNvSpPr>
            <a:spLocks noChangeArrowheads="1"/>
          </p:cNvSpPr>
          <p:nvPr/>
        </p:nvSpPr>
        <p:spPr bwMode="auto">
          <a:xfrm>
            <a:off x="4659313" y="2673350"/>
            <a:ext cx="25400" cy="127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08" name="Rectangle 125"/>
          <p:cNvSpPr>
            <a:spLocks noChangeArrowheads="1"/>
          </p:cNvSpPr>
          <p:nvPr/>
        </p:nvSpPr>
        <p:spPr bwMode="auto">
          <a:xfrm>
            <a:off x="4659313" y="2152650"/>
            <a:ext cx="25400" cy="5207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09" name="Freeform 126"/>
          <p:cNvSpPr>
            <a:spLocks/>
          </p:cNvSpPr>
          <p:nvPr/>
        </p:nvSpPr>
        <p:spPr bwMode="auto">
          <a:xfrm>
            <a:off x="4532313" y="2330450"/>
            <a:ext cx="127000" cy="152400"/>
          </a:xfrm>
          <a:custGeom>
            <a:avLst/>
            <a:gdLst>
              <a:gd name="T0" fmla="*/ 2147483646 w 80"/>
              <a:gd name="T1" fmla="*/ 2147483646 h 96"/>
              <a:gd name="T2" fmla="*/ 2147483646 w 80"/>
              <a:gd name="T3" fmla="*/ 2147483646 h 96"/>
              <a:gd name="T4" fmla="*/ 2147483646 w 80"/>
              <a:gd name="T5" fmla="*/ 2147483646 h 96"/>
              <a:gd name="T6" fmla="*/ 2147483646 w 80"/>
              <a:gd name="T7" fmla="*/ 2147483646 h 96"/>
              <a:gd name="T8" fmla="*/ 2147483646 w 80"/>
              <a:gd name="T9" fmla="*/ 2147483646 h 96"/>
              <a:gd name="T10" fmla="*/ 2147483646 w 80"/>
              <a:gd name="T11" fmla="*/ 2147483646 h 96"/>
              <a:gd name="T12" fmla="*/ 2147483646 w 80"/>
              <a:gd name="T13" fmla="*/ 2147483646 h 96"/>
              <a:gd name="T14" fmla="*/ 2147483646 w 80"/>
              <a:gd name="T15" fmla="*/ 2147483646 h 96"/>
              <a:gd name="T16" fmla="*/ 2147483646 w 80"/>
              <a:gd name="T17" fmla="*/ 2147483646 h 96"/>
              <a:gd name="T18" fmla="*/ 2147483646 w 80"/>
              <a:gd name="T19" fmla="*/ 2147483646 h 96"/>
              <a:gd name="T20" fmla="*/ 2147483646 w 80"/>
              <a:gd name="T21" fmla="*/ 2147483646 h 96"/>
              <a:gd name="T22" fmla="*/ 2147483646 w 80"/>
              <a:gd name="T23" fmla="*/ 2147483646 h 96"/>
              <a:gd name="T24" fmla="*/ 2147483646 w 80"/>
              <a:gd name="T25" fmla="*/ 2147483646 h 96"/>
              <a:gd name="T26" fmla="*/ 2147483646 w 80"/>
              <a:gd name="T27" fmla="*/ 2147483646 h 96"/>
              <a:gd name="T28" fmla="*/ 2147483646 w 80"/>
              <a:gd name="T29" fmla="*/ 2147483646 h 96"/>
              <a:gd name="T30" fmla="*/ 2147483646 w 80"/>
              <a:gd name="T31" fmla="*/ 2147483646 h 96"/>
              <a:gd name="T32" fmla="*/ 2147483646 w 80"/>
              <a:gd name="T33" fmla="*/ 2147483646 h 96"/>
              <a:gd name="T34" fmla="*/ 2147483646 w 80"/>
              <a:gd name="T35" fmla="*/ 2147483646 h 96"/>
              <a:gd name="T36" fmla="*/ 2147483646 w 80"/>
              <a:gd name="T37" fmla="*/ 2147483646 h 96"/>
              <a:gd name="T38" fmla="*/ 2147483646 w 80"/>
              <a:gd name="T39" fmla="*/ 2147483646 h 96"/>
              <a:gd name="T40" fmla="*/ 2147483646 w 80"/>
              <a:gd name="T41" fmla="*/ 2147483646 h 96"/>
              <a:gd name="T42" fmla="*/ 2147483646 w 80"/>
              <a:gd name="T43" fmla="*/ 2147483646 h 96"/>
              <a:gd name="T44" fmla="*/ 2147483646 w 80"/>
              <a:gd name="T45" fmla="*/ 2147483646 h 96"/>
              <a:gd name="T46" fmla="*/ 2147483646 w 80"/>
              <a:gd name="T47" fmla="*/ 2147483646 h 96"/>
              <a:gd name="T48" fmla="*/ 2147483646 w 80"/>
              <a:gd name="T49" fmla="*/ 2147483646 h 96"/>
              <a:gd name="T50" fmla="*/ 2147483646 w 80"/>
              <a:gd name="T51" fmla="*/ 2147483646 h 96"/>
              <a:gd name="T52" fmla="*/ 2147483646 w 80"/>
              <a:gd name="T53" fmla="*/ 2147483646 h 96"/>
              <a:gd name="T54" fmla="*/ 2147483646 w 80"/>
              <a:gd name="T55" fmla="*/ 2147483646 h 96"/>
              <a:gd name="T56" fmla="*/ 2147483646 w 80"/>
              <a:gd name="T57" fmla="*/ 2147483646 h 96"/>
              <a:gd name="T58" fmla="*/ 2147483646 w 80"/>
              <a:gd name="T59" fmla="*/ 2147483646 h 96"/>
              <a:gd name="T60" fmla="*/ 2147483646 w 80"/>
              <a:gd name="T61" fmla="*/ 2147483646 h 96"/>
              <a:gd name="T62" fmla="*/ 2147483646 w 80"/>
              <a:gd name="T63" fmla="*/ 2147483646 h 96"/>
              <a:gd name="T64" fmla="*/ 2147483646 w 80"/>
              <a:gd name="T65" fmla="*/ 2147483646 h 96"/>
              <a:gd name="T66" fmla="*/ 2147483646 w 80"/>
              <a:gd name="T67" fmla="*/ 2147483646 h 96"/>
              <a:gd name="T68" fmla="*/ 2147483646 w 80"/>
              <a:gd name="T69" fmla="*/ 2147483646 h 96"/>
              <a:gd name="T70" fmla="*/ 0 w 80"/>
              <a:gd name="T71" fmla="*/ 2147483646 h 96"/>
              <a:gd name="T72" fmla="*/ 0 w 80"/>
              <a:gd name="T73" fmla="*/ 2147483646 h 96"/>
              <a:gd name="T74" fmla="*/ 0 w 80"/>
              <a:gd name="T75" fmla="*/ 2147483646 h 96"/>
              <a:gd name="T76" fmla="*/ 2147483646 w 80"/>
              <a:gd name="T77" fmla="*/ 2147483646 h 96"/>
              <a:gd name="T78" fmla="*/ 2147483646 w 80"/>
              <a:gd name="T79" fmla="*/ 2147483646 h 96"/>
              <a:gd name="T80" fmla="*/ 2147483646 w 80"/>
              <a:gd name="T81" fmla="*/ 2147483646 h 96"/>
              <a:gd name="T82" fmla="*/ 2147483646 w 80"/>
              <a:gd name="T83" fmla="*/ 0 h 96"/>
              <a:gd name="T84" fmla="*/ 2147483646 w 80"/>
              <a:gd name="T85" fmla="*/ 0 h 96"/>
              <a:gd name="T86" fmla="*/ 2147483646 w 80"/>
              <a:gd name="T87" fmla="*/ 0 h 96"/>
              <a:gd name="T88" fmla="*/ 2147483646 w 80"/>
              <a:gd name="T89" fmla="*/ 2147483646 h 96"/>
              <a:gd name="T90" fmla="*/ 2147483646 w 80"/>
              <a:gd name="T91" fmla="*/ 2147483646 h 96"/>
              <a:gd name="T92" fmla="*/ 2147483646 w 80"/>
              <a:gd name="T93" fmla="*/ 2147483646 h 96"/>
              <a:gd name="T94" fmla="*/ 2147483646 w 80"/>
              <a:gd name="T95" fmla="*/ 2147483646 h 96"/>
              <a:gd name="T96" fmla="*/ 2147483646 w 80"/>
              <a:gd name="T97" fmla="*/ 2147483646 h 9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0"/>
              <a:gd name="T148" fmla="*/ 0 h 96"/>
              <a:gd name="T149" fmla="*/ 80 w 80"/>
              <a:gd name="T150" fmla="*/ 96 h 9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0" h="96">
                <a:moveTo>
                  <a:pt x="64" y="48"/>
                </a:moveTo>
                <a:lnTo>
                  <a:pt x="56" y="16"/>
                </a:lnTo>
                <a:lnTo>
                  <a:pt x="64" y="24"/>
                </a:lnTo>
                <a:lnTo>
                  <a:pt x="40" y="16"/>
                </a:lnTo>
                <a:lnTo>
                  <a:pt x="48" y="16"/>
                </a:lnTo>
                <a:lnTo>
                  <a:pt x="24" y="24"/>
                </a:lnTo>
                <a:lnTo>
                  <a:pt x="24" y="16"/>
                </a:lnTo>
                <a:lnTo>
                  <a:pt x="16" y="48"/>
                </a:lnTo>
                <a:lnTo>
                  <a:pt x="24" y="72"/>
                </a:lnTo>
                <a:lnTo>
                  <a:pt x="24" y="64"/>
                </a:lnTo>
                <a:lnTo>
                  <a:pt x="48" y="80"/>
                </a:lnTo>
                <a:lnTo>
                  <a:pt x="40" y="80"/>
                </a:lnTo>
                <a:lnTo>
                  <a:pt x="64" y="64"/>
                </a:lnTo>
                <a:lnTo>
                  <a:pt x="56" y="72"/>
                </a:lnTo>
                <a:lnTo>
                  <a:pt x="64" y="48"/>
                </a:lnTo>
                <a:lnTo>
                  <a:pt x="80" y="56"/>
                </a:lnTo>
                <a:lnTo>
                  <a:pt x="72" y="80"/>
                </a:lnTo>
                <a:lnTo>
                  <a:pt x="48" y="96"/>
                </a:lnTo>
                <a:lnTo>
                  <a:pt x="40" y="96"/>
                </a:lnTo>
                <a:lnTo>
                  <a:pt x="16" y="80"/>
                </a:lnTo>
                <a:lnTo>
                  <a:pt x="8" y="80"/>
                </a:lnTo>
                <a:lnTo>
                  <a:pt x="0" y="56"/>
                </a:lnTo>
                <a:lnTo>
                  <a:pt x="0" y="48"/>
                </a:lnTo>
                <a:lnTo>
                  <a:pt x="8" y="16"/>
                </a:lnTo>
                <a:lnTo>
                  <a:pt x="16" y="8"/>
                </a:lnTo>
                <a:lnTo>
                  <a:pt x="40" y="0"/>
                </a:lnTo>
                <a:lnTo>
                  <a:pt x="48" y="0"/>
                </a:lnTo>
                <a:lnTo>
                  <a:pt x="72" y="8"/>
                </a:lnTo>
                <a:lnTo>
                  <a:pt x="72" y="16"/>
                </a:lnTo>
                <a:lnTo>
                  <a:pt x="80" y="48"/>
                </a:lnTo>
                <a:lnTo>
                  <a:pt x="64" y="48"/>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710" name="Freeform 127"/>
          <p:cNvSpPr>
            <a:spLocks/>
          </p:cNvSpPr>
          <p:nvPr/>
        </p:nvSpPr>
        <p:spPr bwMode="auto">
          <a:xfrm>
            <a:off x="4633913" y="2406650"/>
            <a:ext cx="25400" cy="12700"/>
          </a:xfrm>
          <a:custGeom>
            <a:avLst/>
            <a:gdLst>
              <a:gd name="T0" fmla="*/ 0 w 16"/>
              <a:gd name="T1" fmla="*/ 0 h 8"/>
              <a:gd name="T2" fmla="*/ 0 w 16"/>
              <a:gd name="T3" fmla="*/ 0 h 8"/>
              <a:gd name="T4" fmla="*/ 0 w 16"/>
              <a:gd name="T5" fmla="*/ 0 h 8"/>
              <a:gd name="T6" fmla="*/ 2147483646 w 16"/>
              <a:gd name="T7" fmla="*/ 0 h 8"/>
              <a:gd name="T8" fmla="*/ 2147483646 w 16"/>
              <a:gd name="T9" fmla="*/ 2147483646 h 8"/>
              <a:gd name="T10" fmla="*/ 2147483646 w 16"/>
              <a:gd name="T11" fmla="*/ 2147483646 h 8"/>
              <a:gd name="T12" fmla="*/ 0 w 16"/>
              <a:gd name="T13" fmla="*/ 0 h 8"/>
              <a:gd name="T14" fmla="*/ 0 60000 65536"/>
              <a:gd name="T15" fmla="*/ 0 60000 65536"/>
              <a:gd name="T16" fmla="*/ 0 60000 65536"/>
              <a:gd name="T17" fmla="*/ 0 60000 65536"/>
              <a:gd name="T18" fmla="*/ 0 60000 65536"/>
              <a:gd name="T19" fmla="*/ 0 60000 65536"/>
              <a:gd name="T20" fmla="*/ 0 60000 65536"/>
              <a:gd name="T21" fmla="*/ 0 w 16"/>
              <a:gd name="T22" fmla="*/ 0 h 8"/>
              <a:gd name="T23" fmla="*/ 16 w 16"/>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8">
                <a:moveTo>
                  <a:pt x="0" y="0"/>
                </a:moveTo>
                <a:lnTo>
                  <a:pt x="0" y="0"/>
                </a:lnTo>
                <a:lnTo>
                  <a:pt x="16" y="0"/>
                </a:lnTo>
                <a:lnTo>
                  <a:pt x="16" y="8"/>
                </a:lnTo>
                <a:lnTo>
                  <a:pt x="0"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711" name="Rectangle 128"/>
          <p:cNvSpPr>
            <a:spLocks noChangeArrowheads="1"/>
          </p:cNvSpPr>
          <p:nvPr/>
        </p:nvSpPr>
        <p:spPr bwMode="auto">
          <a:xfrm>
            <a:off x="4786313" y="4665663"/>
            <a:ext cx="25400" cy="127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12" name="Rectangle 129"/>
          <p:cNvSpPr>
            <a:spLocks noChangeArrowheads="1"/>
          </p:cNvSpPr>
          <p:nvPr/>
        </p:nvSpPr>
        <p:spPr bwMode="auto">
          <a:xfrm>
            <a:off x="4786313" y="5376863"/>
            <a:ext cx="25400" cy="127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13" name="Rectangle 130"/>
          <p:cNvSpPr>
            <a:spLocks noChangeArrowheads="1"/>
          </p:cNvSpPr>
          <p:nvPr/>
        </p:nvSpPr>
        <p:spPr bwMode="auto">
          <a:xfrm>
            <a:off x="4786313" y="4678363"/>
            <a:ext cx="25400" cy="6985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14" name="Rectangle 131"/>
          <p:cNvSpPr>
            <a:spLocks noChangeArrowheads="1"/>
          </p:cNvSpPr>
          <p:nvPr/>
        </p:nvSpPr>
        <p:spPr bwMode="auto">
          <a:xfrm>
            <a:off x="5014913" y="5249863"/>
            <a:ext cx="127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15" name="Rectangle 132"/>
          <p:cNvSpPr>
            <a:spLocks noChangeArrowheads="1"/>
          </p:cNvSpPr>
          <p:nvPr/>
        </p:nvSpPr>
        <p:spPr bwMode="auto">
          <a:xfrm>
            <a:off x="4786313" y="5249863"/>
            <a:ext cx="2286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16" name="Rectangle 133"/>
          <p:cNvSpPr>
            <a:spLocks noChangeArrowheads="1"/>
          </p:cNvSpPr>
          <p:nvPr/>
        </p:nvSpPr>
        <p:spPr bwMode="auto">
          <a:xfrm>
            <a:off x="4786313" y="4779963"/>
            <a:ext cx="25400" cy="4826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17" name="Rectangle 134"/>
          <p:cNvSpPr>
            <a:spLocks noChangeArrowheads="1"/>
          </p:cNvSpPr>
          <p:nvPr/>
        </p:nvSpPr>
        <p:spPr bwMode="auto">
          <a:xfrm>
            <a:off x="5014913" y="4779963"/>
            <a:ext cx="127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18" name="Rectangle 135"/>
          <p:cNvSpPr>
            <a:spLocks noChangeArrowheads="1"/>
          </p:cNvSpPr>
          <p:nvPr/>
        </p:nvSpPr>
        <p:spPr bwMode="auto">
          <a:xfrm>
            <a:off x="4799013" y="4779963"/>
            <a:ext cx="2159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19" name="Rectangle 136"/>
          <p:cNvSpPr>
            <a:spLocks noChangeArrowheads="1"/>
          </p:cNvSpPr>
          <p:nvPr/>
        </p:nvSpPr>
        <p:spPr bwMode="auto">
          <a:xfrm>
            <a:off x="5002213" y="4792663"/>
            <a:ext cx="25400" cy="127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20" name="Rectangle 137"/>
          <p:cNvSpPr>
            <a:spLocks noChangeArrowheads="1"/>
          </p:cNvSpPr>
          <p:nvPr/>
        </p:nvSpPr>
        <p:spPr bwMode="auto">
          <a:xfrm>
            <a:off x="5002213" y="4538663"/>
            <a:ext cx="25400" cy="127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21" name="Rectangle 138"/>
          <p:cNvSpPr>
            <a:spLocks noChangeArrowheads="1"/>
          </p:cNvSpPr>
          <p:nvPr/>
        </p:nvSpPr>
        <p:spPr bwMode="auto">
          <a:xfrm>
            <a:off x="5002213" y="4551363"/>
            <a:ext cx="25400" cy="2413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22" name="Rectangle 139"/>
          <p:cNvSpPr>
            <a:spLocks noChangeArrowheads="1"/>
          </p:cNvSpPr>
          <p:nvPr/>
        </p:nvSpPr>
        <p:spPr bwMode="auto">
          <a:xfrm>
            <a:off x="5002213" y="5249863"/>
            <a:ext cx="25400" cy="127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23" name="Rectangle 140"/>
          <p:cNvSpPr>
            <a:spLocks noChangeArrowheads="1"/>
          </p:cNvSpPr>
          <p:nvPr/>
        </p:nvSpPr>
        <p:spPr bwMode="auto">
          <a:xfrm>
            <a:off x="5002213" y="5491163"/>
            <a:ext cx="25400" cy="127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24" name="Rectangle 141"/>
          <p:cNvSpPr>
            <a:spLocks noChangeArrowheads="1"/>
          </p:cNvSpPr>
          <p:nvPr/>
        </p:nvSpPr>
        <p:spPr bwMode="auto">
          <a:xfrm>
            <a:off x="5002213" y="5262563"/>
            <a:ext cx="25400" cy="2286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25" name="Rectangle 142"/>
          <p:cNvSpPr>
            <a:spLocks noChangeArrowheads="1"/>
          </p:cNvSpPr>
          <p:nvPr/>
        </p:nvSpPr>
        <p:spPr bwMode="auto">
          <a:xfrm>
            <a:off x="4659313" y="4779963"/>
            <a:ext cx="25400" cy="127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26" name="Rectangle 143"/>
          <p:cNvSpPr>
            <a:spLocks noChangeArrowheads="1"/>
          </p:cNvSpPr>
          <p:nvPr/>
        </p:nvSpPr>
        <p:spPr bwMode="auto">
          <a:xfrm>
            <a:off x="4659313" y="5262563"/>
            <a:ext cx="25400" cy="127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27" name="Rectangle 144"/>
          <p:cNvSpPr>
            <a:spLocks noChangeArrowheads="1"/>
          </p:cNvSpPr>
          <p:nvPr/>
        </p:nvSpPr>
        <p:spPr bwMode="auto">
          <a:xfrm>
            <a:off x="4659313" y="4792663"/>
            <a:ext cx="25400" cy="4699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28" name="Rectangle 145"/>
          <p:cNvSpPr>
            <a:spLocks noChangeArrowheads="1"/>
          </p:cNvSpPr>
          <p:nvPr/>
        </p:nvSpPr>
        <p:spPr bwMode="auto">
          <a:xfrm>
            <a:off x="4468813" y="5033963"/>
            <a:ext cx="127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29" name="Rectangle 146"/>
          <p:cNvSpPr>
            <a:spLocks noChangeArrowheads="1"/>
          </p:cNvSpPr>
          <p:nvPr/>
        </p:nvSpPr>
        <p:spPr bwMode="auto">
          <a:xfrm>
            <a:off x="4672013" y="5033963"/>
            <a:ext cx="127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30" name="Rectangle 147"/>
          <p:cNvSpPr>
            <a:spLocks noChangeArrowheads="1"/>
          </p:cNvSpPr>
          <p:nvPr/>
        </p:nvSpPr>
        <p:spPr bwMode="auto">
          <a:xfrm>
            <a:off x="4481513" y="5033963"/>
            <a:ext cx="1905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31" name="Freeform 148"/>
          <p:cNvSpPr>
            <a:spLocks/>
          </p:cNvSpPr>
          <p:nvPr/>
        </p:nvSpPr>
        <p:spPr bwMode="auto">
          <a:xfrm>
            <a:off x="5103813" y="5618163"/>
            <a:ext cx="25400" cy="25400"/>
          </a:xfrm>
          <a:custGeom>
            <a:avLst/>
            <a:gdLst>
              <a:gd name="T0" fmla="*/ 2147483646 w 16"/>
              <a:gd name="T1" fmla="*/ 2147483646 h 16"/>
              <a:gd name="T2" fmla="*/ 2147483646 w 16"/>
              <a:gd name="T3" fmla="*/ 0 h 16"/>
              <a:gd name="T4" fmla="*/ 2147483646 w 16"/>
              <a:gd name="T5" fmla="*/ 0 h 16"/>
              <a:gd name="T6" fmla="*/ 0 w 16"/>
              <a:gd name="T7" fmla="*/ 0 h 16"/>
              <a:gd name="T8" fmla="*/ 0 w 16"/>
              <a:gd name="T9" fmla="*/ 2147483646 h 16"/>
              <a:gd name="T10" fmla="*/ 0 w 16"/>
              <a:gd name="T11" fmla="*/ 2147483646 h 16"/>
              <a:gd name="T12" fmla="*/ 2147483646 w 16"/>
              <a:gd name="T13" fmla="*/ 2147483646 h 16"/>
              <a:gd name="T14" fmla="*/ 2147483646 w 16"/>
              <a:gd name="T15" fmla="*/ 2147483646 h 16"/>
              <a:gd name="T16" fmla="*/ 2147483646 w 16"/>
              <a:gd name="T17" fmla="*/ 2147483646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6"/>
              <a:gd name="T29" fmla="*/ 16 w 16"/>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6">
                <a:moveTo>
                  <a:pt x="16" y="8"/>
                </a:moveTo>
                <a:lnTo>
                  <a:pt x="16" y="0"/>
                </a:lnTo>
                <a:lnTo>
                  <a:pt x="8" y="0"/>
                </a:lnTo>
                <a:lnTo>
                  <a:pt x="0" y="0"/>
                </a:lnTo>
                <a:lnTo>
                  <a:pt x="0" y="8"/>
                </a:lnTo>
                <a:lnTo>
                  <a:pt x="0" y="16"/>
                </a:lnTo>
                <a:lnTo>
                  <a:pt x="8" y="16"/>
                </a:lnTo>
                <a:lnTo>
                  <a:pt x="16" y="16"/>
                </a:lnTo>
                <a:lnTo>
                  <a:pt x="16" y="8"/>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732" name="Freeform 149"/>
          <p:cNvSpPr>
            <a:spLocks/>
          </p:cNvSpPr>
          <p:nvPr/>
        </p:nvSpPr>
        <p:spPr bwMode="auto">
          <a:xfrm>
            <a:off x="4900613" y="5618163"/>
            <a:ext cx="25400" cy="25400"/>
          </a:xfrm>
          <a:custGeom>
            <a:avLst/>
            <a:gdLst>
              <a:gd name="T0" fmla="*/ 2147483646 w 16"/>
              <a:gd name="T1" fmla="*/ 2147483646 h 16"/>
              <a:gd name="T2" fmla="*/ 2147483646 w 16"/>
              <a:gd name="T3" fmla="*/ 0 h 16"/>
              <a:gd name="T4" fmla="*/ 2147483646 w 16"/>
              <a:gd name="T5" fmla="*/ 0 h 16"/>
              <a:gd name="T6" fmla="*/ 0 w 16"/>
              <a:gd name="T7" fmla="*/ 0 h 16"/>
              <a:gd name="T8" fmla="*/ 0 w 16"/>
              <a:gd name="T9" fmla="*/ 2147483646 h 16"/>
              <a:gd name="T10" fmla="*/ 0 w 16"/>
              <a:gd name="T11" fmla="*/ 2147483646 h 16"/>
              <a:gd name="T12" fmla="*/ 2147483646 w 16"/>
              <a:gd name="T13" fmla="*/ 2147483646 h 16"/>
              <a:gd name="T14" fmla="*/ 2147483646 w 16"/>
              <a:gd name="T15" fmla="*/ 2147483646 h 16"/>
              <a:gd name="T16" fmla="*/ 2147483646 w 16"/>
              <a:gd name="T17" fmla="*/ 2147483646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6"/>
              <a:gd name="T29" fmla="*/ 16 w 16"/>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6">
                <a:moveTo>
                  <a:pt x="16" y="8"/>
                </a:moveTo>
                <a:lnTo>
                  <a:pt x="16" y="0"/>
                </a:lnTo>
                <a:lnTo>
                  <a:pt x="8" y="0"/>
                </a:lnTo>
                <a:lnTo>
                  <a:pt x="0" y="0"/>
                </a:lnTo>
                <a:lnTo>
                  <a:pt x="0" y="8"/>
                </a:lnTo>
                <a:lnTo>
                  <a:pt x="0" y="16"/>
                </a:lnTo>
                <a:lnTo>
                  <a:pt x="8" y="16"/>
                </a:lnTo>
                <a:lnTo>
                  <a:pt x="16" y="16"/>
                </a:lnTo>
                <a:lnTo>
                  <a:pt x="16" y="8"/>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733" name="Rectangle 150"/>
          <p:cNvSpPr>
            <a:spLocks noChangeArrowheads="1"/>
          </p:cNvSpPr>
          <p:nvPr/>
        </p:nvSpPr>
        <p:spPr bwMode="auto">
          <a:xfrm>
            <a:off x="4913313" y="5618163"/>
            <a:ext cx="2032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34" name="Freeform 151"/>
          <p:cNvSpPr>
            <a:spLocks/>
          </p:cNvSpPr>
          <p:nvPr/>
        </p:nvSpPr>
        <p:spPr bwMode="auto">
          <a:xfrm>
            <a:off x="5205413" y="5567363"/>
            <a:ext cx="25400" cy="25400"/>
          </a:xfrm>
          <a:custGeom>
            <a:avLst/>
            <a:gdLst>
              <a:gd name="T0" fmla="*/ 2147483646 w 16"/>
              <a:gd name="T1" fmla="*/ 2147483646 h 16"/>
              <a:gd name="T2" fmla="*/ 2147483646 w 16"/>
              <a:gd name="T3" fmla="*/ 0 h 16"/>
              <a:gd name="T4" fmla="*/ 2147483646 w 16"/>
              <a:gd name="T5" fmla="*/ 0 h 16"/>
              <a:gd name="T6" fmla="*/ 0 w 16"/>
              <a:gd name="T7" fmla="*/ 0 h 16"/>
              <a:gd name="T8" fmla="*/ 0 w 16"/>
              <a:gd name="T9" fmla="*/ 2147483646 h 16"/>
              <a:gd name="T10" fmla="*/ 0 w 16"/>
              <a:gd name="T11" fmla="*/ 2147483646 h 16"/>
              <a:gd name="T12" fmla="*/ 2147483646 w 16"/>
              <a:gd name="T13" fmla="*/ 2147483646 h 16"/>
              <a:gd name="T14" fmla="*/ 2147483646 w 16"/>
              <a:gd name="T15" fmla="*/ 2147483646 h 16"/>
              <a:gd name="T16" fmla="*/ 2147483646 w 16"/>
              <a:gd name="T17" fmla="*/ 2147483646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6"/>
              <a:gd name="T29" fmla="*/ 16 w 16"/>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6">
                <a:moveTo>
                  <a:pt x="16" y="8"/>
                </a:moveTo>
                <a:lnTo>
                  <a:pt x="16" y="0"/>
                </a:lnTo>
                <a:lnTo>
                  <a:pt x="8" y="0"/>
                </a:lnTo>
                <a:lnTo>
                  <a:pt x="0" y="0"/>
                </a:lnTo>
                <a:lnTo>
                  <a:pt x="0" y="8"/>
                </a:lnTo>
                <a:lnTo>
                  <a:pt x="0" y="16"/>
                </a:lnTo>
                <a:lnTo>
                  <a:pt x="8" y="16"/>
                </a:lnTo>
                <a:lnTo>
                  <a:pt x="16" y="16"/>
                </a:lnTo>
                <a:lnTo>
                  <a:pt x="16" y="8"/>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735" name="Freeform 152"/>
          <p:cNvSpPr>
            <a:spLocks/>
          </p:cNvSpPr>
          <p:nvPr/>
        </p:nvSpPr>
        <p:spPr bwMode="auto">
          <a:xfrm>
            <a:off x="4811713" y="5567363"/>
            <a:ext cx="25400" cy="25400"/>
          </a:xfrm>
          <a:custGeom>
            <a:avLst/>
            <a:gdLst>
              <a:gd name="T0" fmla="*/ 2147483646 w 16"/>
              <a:gd name="T1" fmla="*/ 2147483646 h 16"/>
              <a:gd name="T2" fmla="*/ 2147483646 w 16"/>
              <a:gd name="T3" fmla="*/ 0 h 16"/>
              <a:gd name="T4" fmla="*/ 2147483646 w 16"/>
              <a:gd name="T5" fmla="*/ 0 h 16"/>
              <a:gd name="T6" fmla="*/ 0 w 16"/>
              <a:gd name="T7" fmla="*/ 0 h 16"/>
              <a:gd name="T8" fmla="*/ 0 w 16"/>
              <a:gd name="T9" fmla="*/ 2147483646 h 16"/>
              <a:gd name="T10" fmla="*/ 0 w 16"/>
              <a:gd name="T11" fmla="*/ 2147483646 h 16"/>
              <a:gd name="T12" fmla="*/ 2147483646 w 16"/>
              <a:gd name="T13" fmla="*/ 2147483646 h 16"/>
              <a:gd name="T14" fmla="*/ 2147483646 w 16"/>
              <a:gd name="T15" fmla="*/ 2147483646 h 16"/>
              <a:gd name="T16" fmla="*/ 2147483646 w 16"/>
              <a:gd name="T17" fmla="*/ 2147483646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6"/>
              <a:gd name="T29" fmla="*/ 16 w 16"/>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6">
                <a:moveTo>
                  <a:pt x="16" y="8"/>
                </a:moveTo>
                <a:lnTo>
                  <a:pt x="16" y="0"/>
                </a:lnTo>
                <a:lnTo>
                  <a:pt x="8" y="0"/>
                </a:lnTo>
                <a:lnTo>
                  <a:pt x="0" y="0"/>
                </a:lnTo>
                <a:lnTo>
                  <a:pt x="0" y="8"/>
                </a:lnTo>
                <a:lnTo>
                  <a:pt x="0" y="16"/>
                </a:lnTo>
                <a:lnTo>
                  <a:pt x="8" y="16"/>
                </a:lnTo>
                <a:lnTo>
                  <a:pt x="16" y="16"/>
                </a:lnTo>
                <a:lnTo>
                  <a:pt x="16" y="8"/>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736" name="Rectangle 153"/>
          <p:cNvSpPr>
            <a:spLocks noChangeArrowheads="1"/>
          </p:cNvSpPr>
          <p:nvPr/>
        </p:nvSpPr>
        <p:spPr bwMode="auto">
          <a:xfrm>
            <a:off x="4824413" y="5567363"/>
            <a:ext cx="3937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37" name="Freeform 154"/>
          <p:cNvSpPr>
            <a:spLocks/>
          </p:cNvSpPr>
          <p:nvPr/>
        </p:nvSpPr>
        <p:spPr bwMode="auto">
          <a:xfrm>
            <a:off x="5294313" y="5503863"/>
            <a:ext cx="25400" cy="25400"/>
          </a:xfrm>
          <a:custGeom>
            <a:avLst/>
            <a:gdLst>
              <a:gd name="T0" fmla="*/ 2147483646 w 16"/>
              <a:gd name="T1" fmla="*/ 2147483646 h 16"/>
              <a:gd name="T2" fmla="*/ 2147483646 w 16"/>
              <a:gd name="T3" fmla="*/ 0 h 16"/>
              <a:gd name="T4" fmla="*/ 2147483646 w 16"/>
              <a:gd name="T5" fmla="*/ 0 h 16"/>
              <a:gd name="T6" fmla="*/ 0 w 16"/>
              <a:gd name="T7" fmla="*/ 0 h 16"/>
              <a:gd name="T8" fmla="*/ 0 w 16"/>
              <a:gd name="T9" fmla="*/ 2147483646 h 16"/>
              <a:gd name="T10" fmla="*/ 0 w 16"/>
              <a:gd name="T11" fmla="*/ 2147483646 h 16"/>
              <a:gd name="T12" fmla="*/ 2147483646 w 16"/>
              <a:gd name="T13" fmla="*/ 2147483646 h 16"/>
              <a:gd name="T14" fmla="*/ 2147483646 w 16"/>
              <a:gd name="T15" fmla="*/ 2147483646 h 16"/>
              <a:gd name="T16" fmla="*/ 2147483646 w 16"/>
              <a:gd name="T17" fmla="*/ 2147483646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6"/>
              <a:gd name="T29" fmla="*/ 16 w 16"/>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6">
                <a:moveTo>
                  <a:pt x="16" y="8"/>
                </a:moveTo>
                <a:lnTo>
                  <a:pt x="16" y="0"/>
                </a:lnTo>
                <a:lnTo>
                  <a:pt x="8" y="0"/>
                </a:lnTo>
                <a:lnTo>
                  <a:pt x="0" y="0"/>
                </a:lnTo>
                <a:lnTo>
                  <a:pt x="0" y="8"/>
                </a:lnTo>
                <a:lnTo>
                  <a:pt x="0" y="16"/>
                </a:lnTo>
                <a:lnTo>
                  <a:pt x="8" y="16"/>
                </a:lnTo>
                <a:lnTo>
                  <a:pt x="16" y="16"/>
                </a:lnTo>
                <a:lnTo>
                  <a:pt x="16" y="8"/>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738" name="Freeform 155"/>
          <p:cNvSpPr>
            <a:spLocks/>
          </p:cNvSpPr>
          <p:nvPr/>
        </p:nvSpPr>
        <p:spPr bwMode="auto">
          <a:xfrm>
            <a:off x="4710113" y="5503863"/>
            <a:ext cx="25400" cy="25400"/>
          </a:xfrm>
          <a:custGeom>
            <a:avLst/>
            <a:gdLst>
              <a:gd name="T0" fmla="*/ 2147483646 w 16"/>
              <a:gd name="T1" fmla="*/ 2147483646 h 16"/>
              <a:gd name="T2" fmla="*/ 2147483646 w 16"/>
              <a:gd name="T3" fmla="*/ 0 h 16"/>
              <a:gd name="T4" fmla="*/ 2147483646 w 16"/>
              <a:gd name="T5" fmla="*/ 0 h 16"/>
              <a:gd name="T6" fmla="*/ 0 w 16"/>
              <a:gd name="T7" fmla="*/ 0 h 16"/>
              <a:gd name="T8" fmla="*/ 0 w 16"/>
              <a:gd name="T9" fmla="*/ 2147483646 h 16"/>
              <a:gd name="T10" fmla="*/ 0 w 16"/>
              <a:gd name="T11" fmla="*/ 2147483646 h 16"/>
              <a:gd name="T12" fmla="*/ 2147483646 w 16"/>
              <a:gd name="T13" fmla="*/ 2147483646 h 16"/>
              <a:gd name="T14" fmla="*/ 2147483646 w 16"/>
              <a:gd name="T15" fmla="*/ 2147483646 h 16"/>
              <a:gd name="T16" fmla="*/ 2147483646 w 16"/>
              <a:gd name="T17" fmla="*/ 2147483646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6"/>
              <a:gd name="T29" fmla="*/ 16 w 16"/>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6">
                <a:moveTo>
                  <a:pt x="16" y="8"/>
                </a:moveTo>
                <a:lnTo>
                  <a:pt x="16" y="0"/>
                </a:lnTo>
                <a:lnTo>
                  <a:pt x="8" y="0"/>
                </a:lnTo>
                <a:lnTo>
                  <a:pt x="0" y="0"/>
                </a:lnTo>
                <a:lnTo>
                  <a:pt x="0" y="8"/>
                </a:lnTo>
                <a:lnTo>
                  <a:pt x="0" y="16"/>
                </a:lnTo>
                <a:lnTo>
                  <a:pt x="8" y="16"/>
                </a:lnTo>
                <a:lnTo>
                  <a:pt x="16" y="16"/>
                </a:lnTo>
                <a:lnTo>
                  <a:pt x="16" y="8"/>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739" name="Rectangle 156"/>
          <p:cNvSpPr>
            <a:spLocks noChangeArrowheads="1"/>
          </p:cNvSpPr>
          <p:nvPr/>
        </p:nvSpPr>
        <p:spPr bwMode="auto">
          <a:xfrm>
            <a:off x="4722813" y="5503863"/>
            <a:ext cx="5842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40" name="Rectangle 157"/>
          <p:cNvSpPr>
            <a:spLocks noChangeArrowheads="1"/>
          </p:cNvSpPr>
          <p:nvPr/>
        </p:nvSpPr>
        <p:spPr bwMode="auto">
          <a:xfrm>
            <a:off x="4875213" y="2266950"/>
            <a:ext cx="190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solidFill>
                  <a:srgbClr val="000000"/>
                </a:solidFill>
                <a:latin typeface="Times New Roman" panose="02020603050405020304" pitchFamily="18" charset="0"/>
                <a:cs typeface="Arial" panose="020B0604020202020204" pitchFamily="34" charset="0"/>
              </a:rPr>
              <a:t>M</a:t>
            </a:r>
            <a:endParaRPr lang="en-US" altLang="en-US" sz="1800">
              <a:latin typeface="Arial" panose="020B0604020202020204" pitchFamily="34" charset="0"/>
              <a:cs typeface="Arial" panose="020B0604020202020204" pitchFamily="34" charset="0"/>
            </a:endParaRPr>
          </a:p>
        </p:txBody>
      </p:sp>
      <p:sp>
        <p:nvSpPr>
          <p:cNvPr id="67741" name="Rectangle 158"/>
          <p:cNvSpPr>
            <a:spLocks noChangeArrowheads="1"/>
          </p:cNvSpPr>
          <p:nvPr/>
        </p:nvSpPr>
        <p:spPr bwMode="auto">
          <a:xfrm>
            <a:off x="5065713" y="2355850"/>
            <a:ext cx="889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400">
                <a:solidFill>
                  <a:srgbClr val="000000"/>
                </a:solidFill>
                <a:latin typeface="Times New Roman" panose="02020603050405020304" pitchFamily="18" charset="0"/>
                <a:cs typeface="Arial" panose="020B0604020202020204" pitchFamily="34" charset="0"/>
              </a:rPr>
              <a:t>p</a:t>
            </a:r>
            <a:endParaRPr lang="en-US" altLang="en-US" sz="1800">
              <a:latin typeface="Arial" panose="020B0604020202020204" pitchFamily="34" charset="0"/>
              <a:cs typeface="Arial" panose="020B0604020202020204" pitchFamily="34" charset="0"/>
            </a:endParaRPr>
          </a:p>
        </p:txBody>
      </p:sp>
      <p:sp>
        <p:nvSpPr>
          <p:cNvPr id="67742" name="Rectangle 159"/>
          <p:cNvSpPr>
            <a:spLocks noChangeArrowheads="1"/>
          </p:cNvSpPr>
          <p:nvPr/>
        </p:nvSpPr>
        <p:spPr bwMode="auto">
          <a:xfrm>
            <a:off x="4913313" y="4856163"/>
            <a:ext cx="203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b="1">
                <a:solidFill>
                  <a:srgbClr val="000000"/>
                </a:solidFill>
                <a:latin typeface="Times New Roman" panose="02020603050405020304" pitchFamily="18" charset="0"/>
                <a:cs typeface="Arial" panose="020B0604020202020204" pitchFamily="34" charset="0"/>
              </a:rPr>
              <a:t>M</a:t>
            </a:r>
            <a:endParaRPr lang="en-US" altLang="en-US" sz="1800">
              <a:latin typeface="Arial" panose="020B0604020202020204" pitchFamily="34" charset="0"/>
              <a:cs typeface="Arial" panose="020B0604020202020204" pitchFamily="34" charset="0"/>
            </a:endParaRPr>
          </a:p>
        </p:txBody>
      </p:sp>
      <p:sp>
        <p:nvSpPr>
          <p:cNvPr id="67743" name="Rectangle 160"/>
          <p:cNvSpPr>
            <a:spLocks noChangeArrowheads="1"/>
          </p:cNvSpPr>
          <p:nvPr/>
        </p:nvSpPr>
        <p:spPr bwMode="auto">
          <a:xfrm>
            <a:off x="5116513" y="4957763"/>
            <a:ext cx="793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400" b="1">
                <a:solidFill>
                  <a:srgbClr val="000000"/>
                </a:solidFill>
                <a:latin typeface="Times New Roman" panose="02020603050405020304" pitchFamily="18" charset="0"/>
                <a:cs typeface="Arial" panose="020B0604020202020204" pitchFamily="34" charset="0"/>
              </a:rPr>
              <a:t>e</a:t>
            </a:r>
            <a:endParaRPr lang="en-US" altLang="en-US" sz="1800">
              <a:latin typeface="Arial" panose="020B0604020202020204" pitchFamily="34" charset="0"/>
              <a:cs typeface="Arial" panose="020B0604020202020204" pitchFamily="34" charset="0"/>
            </a:endParaRPr>
          </a:p>
        </p:txBody>
      </p:sp>
      <p:sp>
        <p:nvSpPr>
          <p:cNvPr id="67744" name="Rectangle 161"/>
          <p:cNvSpPr>
            <a:spLocks noChangeArrowheads="1"/>
          </p:cNvSpPr>
          <p:nvPr/>
        </p:nvSpPr>
        <p:spPr bwMode="auto">
          <a:xfrm>
            <a:off x="4837113" y="1441450"/>
            <a:ext cx="139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solidFill>
                  <a:srgbClr val="000000"/>
                </a:solidFill>
                <a:latin typeface="Times New Roman" panose="02020603050405020304" pitchFamily="18" charset="0"/>
                <a:cs typeface="Arial" panose="020B0604020202020204" pitchFamily="34" charset="0"/>
              </a:rPr>
              <a:t>V</a:t>
            </a:r>
            <a:endParaRPr lang="en-US" altLang="en-US" sz="1800">
              <a:latin typeface="Arial" panose="020B0604020202020204" pitchFamily="34" charset="0"/>
              <a:cs typeface="Arial" panose="020B0604020202020204" pitchFamily="34" charset="0"/>
            </a:endParaRPr>
          </a:p>
        </p:txBody>
      </p:sp>
      <p:sp>
        <p:nvSpPr>
          <p:cNvPr id="67745" name="Rectangle 162"/>
          <p:cNvSpPr>
            <a:spLocks noChangeArrowheads="1"/>
          </p:cNvSpPr>
          <p:nvPr/>
        </p:nvSpPr>
        <p:spPr bwMode="auto">
          <a:xfrm>
            <a:off x="4976813" y="1530350"/>
            <a:ext cx="2571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400">
                <a:solidFill>
                  <a:srgbClr val="000000"/>
                </a:solidFill>
                <a:latin typeface="Times New Roman" panose="02020603050405020304" pitchFamily="18" charset="0"/>
                <a:cs typeface="Arial" panose="020B0604020202020204" pitchFamily="34" charset="0"/>
              </a:rPr>
              <a:t>DD</a:t>
            </a:r>
            <a:endParaRPr lang="en-US" altLang="en-US" sz="1800">
              <a:latin typeface="Arial" panose="020B0604020202020204" pitchFamily="34" charset="0"/>
              <a:cs typeface="Arial" panose="020B0604020202020204" pitchFamily="34" charset="0"/>
            </a:endParaRPr>
          </a:p>
        </p:txBody>
      </p:sp>
      <p:sp>
        <p:nvSpPr>
          <p:cNvPr id="67746" name="Rectangle 163"/>
          <p:cNvSpPr>
            <a:spLocks noChangeArrowheads="1"/>
          </p:cNvSpPr>
          <p:nvPr/>
        </p:nvSpPr>
        <p:spPr bwMode="auto">
          <a:xfrm>
            <a:off x="4430713" y="3308350"/>
            <a:ext cx="11557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47" name="Rectangle 164"/>
          <p:cNvSpPr>
            <a:spLocks noChangeArrowheads="1"/>
          </p:cNvSpPr>
          <p:nvPr/>
        </p:nvSpPr>
        <p:spPr bwMode="auto">
          <a:xfrm>
            <a:off x="5561013" y="3321050"/>
            <a:ext cx="25400" cy="1243013"/>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48" name="Rectangle 165"/>
          <p:cNvSpPr>
            <a:spLocks noChangeArrowheads="1"/>
          </p:cNvSpPr>
          <p:nvPr/>
        </p:nvSpPr>
        <p:spPr bwMode="auto">
          <a:xfrm>
            <a:off x="4418013" y="4538663"/>
            <a:ext cx="11557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49" name="Rectangle 166"/>
          <p:cNvSpPr>
            <a:spLocks noChangeArrowheads="1"/>
          </p:cNvSpPr>
          <p:nvPr/>
        </p:nvSpPr>
        <p:spPr bwMode="auto">
          <a:xfrm>
            <a:off x="4418013" y="3308350"/>
            <a:ext cx="25400" cy="1243013"/>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50" name="Rectangle 167"/>
          <p:cNvSpPr>
            <a:spLocks noChangeArrowheads="1"/>
          </p:cNvSpPr>
          <p:nvPr/>
        </p:nvSpPr>
        <p:spPr bwMode="auto">
          <a:xfrm>
            <a:off x="4722813" y="3751263"/>
            <a:ext cx="469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b="1">
                <a:solidFill>
                  <a:srgbClr val="000000"/>
                </a:solidFill>
                <a:latin typeface="Times New Roman" panose="02020603050405020304" pitchFamily="18" charset="0"/>
                <a:cs typeface="Arial" panose="020B0604020202020204" pitchFamily="34" charset="0"/>
              </a:rPr>
              <a:t>PDN</a:t>
            </a:r>
            <a:endParaRPr lang="en-US" altLang="en-US" sz="1800">
              <a:latin typeface="Arial" panose="020B0604020202020204" pitchFamily="34" charset="0"/>
              <a:cs typeface="Arial" panose="020B0604020202020204" pitchFamily="34" charset="0"/>
            </a:endParaRPr>
          </a:p>
        </p:txBody>
      </p:sp>
      <p:sp>
        <p:nvSpPr>
          <p:cNvPr id="67751" name="Rectangle 168"/>
          <p:cNvSpPr>
            <a:spLocks noChangeArrowheads="1"/>
          </p:cNvSpPr>
          <p:nvPr/>
        </p:nvSpPr>
        <p:spPr bwMode="auto">
          <a:xfrm>
            <a:off x="4989513" y="2914650"/>
            <a:ext cx="25400" cy="127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52" name="Rectangle 169"/>
          <p:cNvSpPr>
            <a:spLocks noChangeArrowheads="1"/>
          </p:cNvSpPr>
          <p:nvPr/>
        </p:nvSpPr>
        <p:spPr bwMode="auto">
          <a:xfrm>
            <a:off x="4989513" y="3321050"/>
            <a:ext cx="25400" cy="127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53" name="Rectangle 170"/>
          <p:cNvSpPr>
            <a:spLocks noChangeArrowheads="1"/>
          </p:cNvSpPr>
          <p:nvPr/>
        </p:nvSpPr>
        <p:spPr bwMode="auto">
          <a:xfrm>
            <a:off x="4989513" y="2927350"/>
            <a:ext cx="25400" cy="3937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54" name="Rectangle 171"/>
          <p:cNvSpPr>
            <a:spLocks noChangeArrowheads="1"/>
          </p:cNvSpPr>
          <p:nvPr/>
        </p:nvSpPr>
        <p:spPr bwMode="auto">
          <a:xfrm>
            <a:off x="4062413" y="3624263"/>
            <a:ext cx="127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55" name="Rectangle 172"/>
          <p:cNvSpPr>
            <a:spLocks noChangeArrowheads="1"/>
          </p:cNvSpPr>
          <p:nvPr/>
        </p:nvSpPr>
        <p:spPr bwMode="auto">
          <a:xfrm>
            <a:off x="4430713" y="3624263"/>
            <a:ext cx="127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56" name="Rectangle 173"/>
          <p:cNvSpPr>
            <a:spLocks noChangeArrowheads="1"/>
          </p:cNvSpPr>
          <p:nvPr/>
        </p:nvSpPr>
        <p:spPr bwMode="auto">
          <a:xfrm>
            <a:off x="4075113" y="3624263"/>
            <a:ext cx="3556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57" name="Rectangle 174"/>
          <p:cNvSpPr>
            <a:spLocks noChangeArrowheads="1"/>
          </p:cNvSpPr>
          <p:nvPr/>
        </p:nvSpPr>
        <p:spPr bwMode="auto">
          <a:xfrm>
            <a:off x="4062413" y="3954463"/>
            <a:ext cx="127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58" name="Rectangle 175"/>
          <p:cNvSpPr>
            <a:spLocks noChangeArrowheads="1"/>
          </p:cNvSpPr>
          <p:nvPr/>
        </p:nvSpPr>
        <p:spPr bwMode="auto">
          <a:xfrm>
            <a:off x="4430713" y="3954463"/>
            <a:ext cx="127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59" name="Rectangle 176"/>
          <p:cNvSpPr>
            <a:spLocks noChangeArrowheads="1"/>
          </p:cNvSpPr>
          <p:nvPr/>
        </p:nvSpPr>
        <p:spPr bwMode="auto">
          <a:xfrm>
            <a:off x="4075113" y="3954463"/>
            <a:ext cx="3556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60" name="Rectangle 177"/>
          <p:cNvSpPr>
            <a:spLocks noChangeArrowheads="1"/>
          </p:cNvSpPr>
          <p:nvPr/>
        </p:nvSpPr>
        <p:spPr bwMode="auto">
          <a:xfrm>
            <a:off x="4329113" y="2406650"/>
            <a:ext cx="127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61" name="Rectangle 178"/>
          <p:cNvSpPr>
            <a:spLocks noChangeArrowheads="1"/>
          </p:cNvSpPr>
          <p:nvPr/>
        </p:nvSpPr>
        <p:spPr bwMode="auto">
          <a:xfrm>
            <a:off x="4545013" y="2406650"/>
            <a:ext cx="127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62" name="Rectangle 179"/>
          <p:cNvSpPr>
            <a:spLocks noChangeArrowheads="1"/>
          </p:cNvSpPr>
          <p:nvPr/>
        </p:nvSpPr>
        <p:spPr bwMode="auto">
          <a:xfrm>
            <a:off x="4341813" y="2406650"/>
            <a:ext cx="2032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63" name="Rectangle 180"/>
          <p:cNvSpPr>
            <a:spLocks noChangeArrowheads="1"/>
          </p:cNvSpPr>
          <p:nvPr/>
        </p:nvSpPr>
        <p:spPr bwMode="auto">
          <a:xfrm>
            <a:off x="3998913" y="2241550"/>
            <a:ext cx="330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solidFill>
                  <a:srgbClr val="000000"/>
                </a:solidFill>
                <a:latin typeface="Times New Roman" panose="02020603050405020304" pitchFamily="18" charset="0"/>
                <a:cs typeface="Arial" panose="020B0604020202020204" pitchFamily="34" charset="0"/>
              </a:rPr>
              <a:t>Clk</a:t>
            </a:r>
            <a:endParaRPr lang="en-US" altLang="en-US" sz="1800">
              <a:latin typeface="Times New Roman" panose="02020603050405020304" pitchFamily="18" charset="0"/>
              <a:cs typeface="Arial" panose="020B0604020202020204" pitchFamily="34" charset="0"/>
            </a:endParaRPr>
          </a:p>
        </p:txBody>
      </p:sp>
      <p:sp>
        <p:nvSpPr>
          <p:cNvPr id="67764" name="Rectangle 181"/>
          <p:cNvSpPr>
            <a:spLocks noChangeArrowheads="1"/>
          </p:cNvSpPr>
          <p:nvPr/>
        </p:nvSpPr>
        <p:spPr bwMode="auto">
          <a:xfrm>
            <a:off x="3719513" y="3776663"/>
            <a:ext cx="215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b="1">
                <a:solidFill>
                  <a:srgbClr val="000000"/>
                </a:solidFill>
                <a:latin typeface="Times New Roman" panose="02020603050405020304" pitchFamily="18" charset="0"/>
                <a:cs typeface="Arial" panose="020B0604020202020204" pitchFamily="34" charset="0"/>
              </a:rPr>
              <a:t>In</a:t>
            </a:r>
            <a:endParaRPr lang="en-US" altLang="en-US" sz="1800">
              <a:latin typeface="Arial" panose="020B0604020202020204" pitchFamily="34" charset="0"/>
              <a:cs typeface="Arial" panose="020B0604020202020204" pitchFamily="34" charset="0"/>
            </a:endParaRPr>
          </a:p>
        </p:txBody>
      </p:sp>
      <p:sp>
        <p:nvSpPr>
          <p:cNvPr id="67765" name="Rectangle 182"/>
          <p:cNvSpPr>
            <a:spLocks noChangeArrowheads="1"/>
          </p:cNvSpPr>
          <p:nvPr/>
        </p:nvSpPr>
        <p:spPr bwMode="auto">
          <a:xfrm>
            <a:off x="3935413" y="3878263"/>
            <a:ext cx="889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400" b="1">
                <a:solidFill>
                  <a:srgbClr val="000000"/>
                </a:solidFill>
                <a:latin typeface="Times New Roman" panose="02020603050405020304" pitchFamily="18" charset="0"/>
                <a:cs typeface="Arial" panose="020B0604020202020204" pitchFamily="34" charset="0"/>
              </a:rPr>
              <a:t>4</a:t>
            </a:r>
            <a:endParaRPr lang="en-US" altLang="en-US" sz="1800">
              <a:latin typeface="Arial" panose="020B0604020202020204" pitchFamily="34" charset="0"/>
              <a:cs typeface="Arial" panose="020B0604020202020204" pitchFamily="34" charset="0"/>
            </a:endParaRPr>
          </a:p>
        </p:txBody>
      </p:sp>
      <p:sp>
        <p:nvSpPr>
          <p:cNvPr id="67766" name="Rectangle 183"/>
          <p:cNvSpPr>
            <a:spLocks noChangeArrowheads="1"/>
          </p:cNvSpPr>
          <p:nvPr/>
        </p:nvSpPr>
        <p:spPr bwMode="auto">
          <a:xfrm>
            <a:off x="4075113" y="4881563"/>
            <a:ext cx="330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solidFill>
                  <a:srgbClr val="000000"/>
                </a:solidFill>
                <a:latin typeface="Times New Roman" panose="02020603050405020304" pitchFamily="18" charset="0"/>
                <a:cs typeface="Arial" panose="020B0604020202020204" pitchFamily="34" charset="0"/>
              </a:rPr>
              <a:t>Clk</a:t>
            </a:r>
            <a:endParaRPr lang="en-US" altLang="en-US" sz="1800">
              <a:latin typeface="Times New Roman" panose="02020603050405020304" pitchFamily="18" charset="0"/>
              <a:cs typeface="Arial" panose="020B0604020202020204" pitchFamily="34" charset="0"/>
            </a:endParaRPr>
          </a:p>
        </p:txBody>
      </p:sp>
      <p:sp>
        <p:nvSpPr>
          <p:cNvPr id="67767" name="Rectangle 184"/>
          <p:cNvSpPr>
            <a:spLocks noChangeArrowheads="1"/>
          </p:cNvSpPr>
          <p:nvPr/>
        </p:nvSpPr>
        <p:spPr bwMode="auto">
          <a:xfrm>
            <a:off x="3363913" y="2927350"/>
            <a:ext cx="127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68" name="Rectangle 185"/>
          <p:cNvSpPr>
            <a:spLocks noChangeArrowheads="1"/>
          </p:cNvSpPr>
          <p:nvPr/>
        </p:nvSpPr>
        <p:spPr bwMode="auto">
          <a:xfrm>
            <a:off x="3376613" y="2927350"/>
            <a:ext cx="2921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69" name="Rectangle 186"/>
          <p:cNvSpPr>
            <a:spLocks noChangeArrowheads="1"/>
          </p:cNvSpPr>
          <p:nvPr/>
        </p:nvSpPr>
        <p:spPr bwMode="auto">
          <a:xfrm>
            <a:off x="3643313" y="2940050"/>
            <a:ext cx="25400" cy="709613"/>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70" name="Rectangle 187"/>
          <p:cNvSpPr>
            <a:spLocks noChangeArrowheads="1"/>
          </p:cNvSpPr>
          <p:nvPr/>
        </p:nvSpPr>
        <p:spPr bwMode="auto">
          <a:xfrm>
            <a:off x="4151313" y="3624263"/>
            <a:ext cx="127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71" name="Rectangle 188"/>
          <p:cNvSpPr>
            <a:spLocks noChangeArrowheads="1"/>
          </p:cNvSpPr>
          <p:nvPr/>
        </p:nvSpPr>
        <p:spPr bwMode="auto">
          <a:xfrm>
            <a:off x="3656013" y="3624263"/>
            <a:ext cx="4953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72" name="Rectangle 189"/>
          <p:cNvSpPr>
            <a:spLocks noChangeArrowheads="1"/>
          </p:cNvSpPr>
          <p:nvPr/>
        </p:nvSpPr>
        <p:spPr bwMode="auto">
          <a:xfrm>
            <a:off x="4989513" y="2952750"/>
            <a:ext cx="127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73" name="Rectangle 190"/>
          <p:cNvSpPr>
            <a:spLocks noChangeArrowheads="1"/>
          </p:cNvSpPr>
          <p:nvPr/>
        </p:nvSpPr>
        <p:spPr bwMode="auto">
          <a:xfrm>
            <a:off x="6423025" y="2952750"/>
            <a:ext cx="127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74" name="Rectangle 191"/>
          <p:cNvSpPr>
            <a:spLocks noChangeArrowheads="1"/>
          </p:cNvSpPr>
          <p:nvPr/>
        </p:nvSpPr>
        <p:spPr bwMode="auto">
          <a:xfrm>
            <a:off x="5002213" y="2952750"/>
            <a:ext cx="1420812"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75" name="Freeform 192"/>
          <p:cNvSpPr>
            <a:spLocks/>
          </p:cNvSpPr>
          <p:nvPr/>
        </p:nvSpPr>
        <p:spPr bwMode="auto">
          <a:xfrm>
            <a:off x="6423025" y="2635250"/>
            <a:ext cx="558800" cy="660400"/>
          </a:xfrm>
          <a:custGeom>
            <a:avLst/>
            <a:gdLst>
              <a:gd name="T0" fmla="*/ 0 w 352"/>
              <a:gd name="T1" fmla="*/ 0 h 416"/>
              <a:gd name="T2" fmla="*/ 0 w 352"/>
              <a:gd name="T3" fmla="*/ 2147483646 h 416"/>
              <a:gd name="T4" fmla="*/ 2147483646 w 352"/>
              <a:gd name="T5" fmla="*/ 2147483646 h 416"/>
              <a:gd name="T6" fmla="*/ 0 w 352"/>
              <a:gd name="T7" fmla="*/ 0 h 416"/>
              <a:gd name="T8" fmla="*/ 0 60000 65536"/>
              <a:gd name="T9" fmla="*/ 0 60000 65536"/>
              <a:gd name="T10" fmla="*/ 0 60000 65536"/>
              <a:gd name="T11" fmla="*/ 0 60000 65536"/>
              <a:gd name="T12" fmla="*/ 0 w 352"/>
              <a:gd name="T13" fmla="*/ 0 h 416"/>
              <a:gd name="T14" fmla="*/ 352 w 352"/>
              <a:gd name="T15" fmla="*/ 416 h 416"/>
            </a:gdLst>
            <a:ahLst/>
            <a:cxnLst>
              <a:cxn ang="T8">
                <a:pos x="T0" y="T1"/>
              </a:cxn>
              <a:cxn ang="T9">
                <a:pos x="T2" y="T3"/>
              </a:cxn>
              <a:cxn ang="T10">
                <a:pos x="T4" y="T5"/>
              </a:cxn>
              <a:cxn ang="T11">
                <a:pos x="T6" y="T7"/>
              </a:cxn>
            </a:cxnLst>
            <a:rect l="T12" t="T13" r="T14" b="T15"/>
            <a:pathLst>
              <a:path w="352" h="416">
                <a:moveTo>
                  <a:pt x="0" y="0"/>
                </a:moveTo>
                <a:lnTo>
                  <a:pt x="0" y="416"/>
                </a:lnTo>
                <a:lnTo>
                  <a:pt x="352" y="200"/>
                </a:lnTo>
                <a:lnTo>
                  <a:pt x="0"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776" name="Freeform 193"/>
          <p:cNvSpPr>
            <a:spLocks/>
          </p:cNvSpPr>
          <p:nvPr/>
        </p:nvSpPr>
        <p:spPr bwMode="auto">
          <a:xfrm>
            <a:off x="6410325" y="2635250"/>
            <a:ext cx="609600" cy="685800"/>
          </a:xfrm>
          <a:custGeom>
            <a:avLst/>
            <a:gdLst>
              <a:gd name="T0" fmla="*/ 2147483646 w 384"/>
              <a:gd name="T1" fmla="*/ 0 h 432"/>
              <a:gd name="T2" fmla="*/ 2147483646 w 384"/>
              <a:gd name="T3" fmla="*/ 2147483646 h 432"/>
              <a:gd name="T4" fmla="*/ 2147483646 w 384"/>
              <a:gd name="T5" fmla="*/ 2147483646 h 432"/>
              <a:gd name="T6" fmla="*/ 2147483646 w 384"/>
              <a:gd name="T7" fmla="*/ 2147483646 h 432"/>
              <a:gd name="T8" fmla="*/ 2147483646 w 384"/>
              <a:gd name="T9" fmla="*/ 2147483646 h 432"/>
              <a:gd name="T10" fmla="*/ 2147483646 w 384"/>
              <a:gd name="T11" fmla="*/ 2147483646 h 432"/>
              <a:gd name="T12" fmla="*/ 2147483646 w 384"/>
              <a:gd name="T13" fmla="*/ 2147483646 h 432"/>
              <a:gd name="T14" fmla="*/ 2147483646 w 384"/>
              <a:gd name="T15" fmla="*/ 2147483646 h 432"/>
              <a:gd name="T16" fmla="*/ 2147483646 w 384"/>
              <a:gd name="T17" fmla="*/ 2147483646 h 432"/>
              <a:gd name="T18" fmla="*/ 0 w 384"/>
              <a:gd name="T19" fmla="*/ 2147483646 h 432"/>
              <a:gd name="T20" fmla="*/ 0 w 384"/>
              <a:gd name="T21" fmla="*/ 2147483646 h 432"/>
              <a:gd name="T22" fmla="*/ 0 w 384"/>
              <a:gd name="T23" fmla="*/ 0 h 432"/>
              <a:gd name="T24" fmla="*/ 2147483646 w 384"/>
              <a:gd name="T25" fmla="*/ 0 h 4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4"/>
              <a:gd name="T40" fmla="*/ 0 h 432"/>
              <a:gd name="T41" fmla="*/ 384 w 384"/>
              <a:gd name="T42" fmla="*/ 432 h 4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4" h="432">
                <a:moveTo>
                  <a:pt x="16" y="0"/>
                </a:moveTo>
                <a:lnTo>
                  <a:pt x="16" y="416"/>
                </a:lnTo>
                <a:lnTo>
                  <a:pt x="16" y="424"/>
                </a:lnTo>
                <a:lnTo>
                  <a:pt x="8" y="408"/>
                </a:lnTo>
                <a:lnTo>
                  <a:pt x="360" y="192"/>
                </a:lnTo>
                <a:lnTo>
                  <a:pt x="368" y="192"/>
                </a:lnTo>
                <a:lnTo>
                  <a:pt x="384" y="200"/>
                </a:lnTo>
                <a:lnTo>
                  <a:pt x="368" y="208"/>
                </a:lnTo>
                <a:lnTo>
                  <a:pt x="16" y="424"/>
                </a:lnTo>
                <a:lnTo>
                  <a:pt x="0" y="432"/>
                </a:lnTo>
                <a:lnTo>
                  <a:pt x="0" y="416"/>
                </a:lnTo>
                <a:lnTo>
                  <a:pt x="0" y="0"/>
                </a:lnTo>
                <a:lnTo>
                  <a:pt x="16"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777" name="Freeform 194"/>
          <p:cNvSpPr>
            <a:spLocks/>
          </p:cNvSpPr>
          <p:nvPr/>
        </p:nvSpPr>
        <p:spPr bwMode="auto">
          <a:xfrm>
            <a:off x="6410325" y="2609850"/>
            <a:ext cx="584200" cy="355600"/>
          </a:xfrm>
          <a:custGeom>
            <a:avLst/>
            <a:gdLst>
              <a:gd name="T0" fmla="*/ 2147483646 w 368"/>
              <a:gd name="T1" fmla="*/ 2147483646 h 224"/>
              <a:gd name="T2" fmla="*/ 2147483646 w 368"/>
              <a:gd name="T3" fmla="*/ 2147483646 h 224"/>
              <a:gd name="T4" fmla="*/ 0 w 368"/>
              <a:gd name="T5" fmla="*/ 2147483646 h 224"/>
              <a:gd name="T6" fmla="*/ 0 w 368"/>
              <a:gd name="T7" fmla="*/ 0 h 224"/>
              <a:gd name="T8" fmla="*/ 2147483646 w 368"/>
              <a:gd name="T9" fmla="*/ 2147483646 h 224"/>
              <a:gd name="T10" fmla="*/ 2147483646 w 368"/>
              <a:gd name="T11" fmla="*/ 2147483646 h 224"/>
              <a:gd name="T12" fmla="*/ 2147483646 w 368"/>
              <a:gd name="T13" fmla="*/ 2147483646 h 224"/>
              <a:gd name="T14" fmla="*/ 0 60000 65536"/>
              <a:gd name="T15" fmla="*/ 0 60000 65536"/>
              <a:gd name="T16" fmla="*/ 0 60000 65536"/>
              <a:gd name="T17" fmla="*/ 0 60000 65536"/>
              <a:gd name="T18" fmla="*/ 0 60000 65536"/>
              <a:gd name="T19" fmla="*/ 0 60000 65536"/>
              <a:gd name="T20" fmla="*/ 0 60000 65536"/>
              <a:gd name="T21" fmla="*/ 0 w 368"/>
              <a:gd name="T22" fmla="*/ 0 h 224"/>
              <a:gd name="T23" fmla="*/ 368 w 368"/>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8" h="224">
                <a:moveTo>
                  <a:pt x="360" y="224"/>
                </a:moveTo>
                <a:lnTo>
                  <a:pt x="8" y="24"/>
                </a:lnTo>
                <a:lnTo>
                  <a:pt x="0" y="16"/>
                </a:lnTo>
                <a:lnTo>
                  <a:pt x="0" y="0"/>
                </a:lnTo>
                <a:lnTo>
                  <a:pt x="16" y="8"/>
                </a:lnTo>
                <a:lnTo>
                  <a:pt x="368" y="208"/>
                </a:lnTo>
                <a:lnTo>
                  <a:pt x="360" y="224"/>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778" name="Freeform 195"/>
          <p:cNvSpPr>
            <a:spLocks/>
          </p:cNvSpPr>
          <p:nvPr/>
        </p:nvSpPr>
        <p:spPr bwMode="auto">
          <a:xfrm>
            <a:off x="6994525" y="2901950"/>
            <a:ext cx="88900" cy="101600"/>
          </a:xfrm>
          <a:custGeom>
            <a:avLst/>
            <a:gdLst>
              <a:gd name="T0" fmla="*/ 2147483646 w 56"/>
              <a:gd name="T1" fmla="*/ 2147483646 h 64"/>
              <a:gd name="T2" fmla="*/ 2147483646 w 56"/>
              <a:gd name="T3" fmla="*/ 2147483646 h 64"/>
              <a:gd name="T4" fmla="*/ 2147483646 w 56"/>
              <a:gd name="T5" fmla="*/ 0 h 64"/>
              <a:gd name="T6" fmla="*/ 2147483646 w 56"/>
              <a:gd name="T7" fmla="*/ 2147483646 h 64"/>
              <a:gd name="T8" fmla="*/ 0 w 56"/>
              <a:gd name="T9" fmla="*/ 2147483646 h 64"/>
              <a:gd name="T10" fmla="*/ 2147483646 w 56"/>
              <a:gd name="T11" fmla="*/ 2147483646 h 64"/>
              <a:gd name="T12" fmla="*/ 2147483646 w 56"/>
              <a:gd name="T13" fmla="*/ 2147483646 h 64"/>
              <a:gd name="T14" fmla="*/ 2147483646 w 56"/>
              <a:gd name="T15" fmla="*/ 2147483646 h 64"/>
              <a:gd name="T16" fmla="*/ 2147483646 w 56"/>
              <a:gd name="T17" fmla="*/ 2147483646 h 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
              <a:gd name="T28" fmla="*/ 0 h 64"/>
              <a:gd name="T29" fmla="*/ 56 w 56"/>
              <a:gd name="T30" fmla="*/ 64 h 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 h="64">
                <a:moveTo>
                  <a:pt x="56" y="32"/>
                </a:moveTo>
                <a:lnTo>
                  <a:pt x="48" y="8"/>
                </a:lnTo>
                <a:lnTo>
                  <a:pt x="24" y="0"/>
                </a:lnTo>
                <a:lnTo>
                  <a:pt x="8" y="8"/>
                </a:lnTo>
                <a:lnTo>
                  <a:pt x="0" y="32"/>
                </a:lnTo>
                <a:lnTo>
                  <a:pt x="8" y="56"/>
                </a:lnTo>
                <a:lnTo>
                  <a:pt x="24" y="64"/>
                </a:lnTo>
                <a:lnTo>
                  <a:pt x="48" y="56"/>
                </a:lnTo>
                <a:lnTo>
                  <a:pt x="56" y="32"/>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779" name="Freeform 196"/>
          <p:cNvSpPr>
            <a:spLocks/>
          </p:cNvSpPr>
          <p:nvPr/>
        </p:nvSpPr>
        <p:spPr bwMode="auto">
          <a:xfrm>
            <a:off x="6981825" y="2889250"/>
            <a:ext cx="114300" cy="127000"/>
          </a:xfrm>
          <a:custGeom>
            <a:avLst/>
            <a:gdLst>
              <a:gd name="T0" fmla="*/ 2147483646 w 72"/>
              <a:gd name="T1" fmla="*/ 2147483646 h 80"/>
              <a:gd name="T2" fmla="*/ 2147483646 w 72"/>
              <a:gd name="T3" fmla="*/ 2147483646 h 80"/>
              <a:gd name="T4" fmla="*/ 2147483646 w 72"/>
              <a:gd name="T5" fmla="*/ 2147483646 h 80"/>
              <a:gd name="T6" fmla="*/ 2147483646 w 72"/>
              <a:gd name="T7" fmla="*/ 2147483646 h 80"/>
              <a:gd name="T8" fmla="*/ 2147483646 w 72"/>
              <a:gd name="T9" fmla="*/ 2147483646 h 80"/>
              <a:gd name="T10" fmla="*/ 2147483646 w 72"/>
              <a:gd name="T11" fmla="*/ 2147483646 h 80"/>
              <a:gd name="T12" fmla="*/ 2147483646 w 72"/>
              <a:gd name="T13" fmla="*/ 2147483646 h 80"/>
              <a:gd name="T14" fmla="*/ 2147483646 w 72"/>
              <a:gd name="T15" fmla="*/ 2147483646 h 80"/>
              <a:gd name="T16" fmla="*/ 2147483646 w 72"/>
              <a:gd name="T17" fmla="*/ 2147483646 h 80"/>
              <a:gd name="T18" fmla="*/ 2147483646 w 72"/>
              <a:gd name="T19" fmla="*/ 2147483646 h 80"/>
              <a:gd name="T20" fmla="*/ 2147483646 w 72"/>
              <a:gd name="T21" fmla="*/ 2147483646 h 80"/>
              <a:gd name="T22" fmla="*/ 2147483646 w 72"/>
              <a:gd name="T23" fmla="*/ 2147483646 h 80"/>
              <a:gd name="T24" fmla="*/ 2147483646 w 72"/>
              <a:gd name="T25" fmla="*/ 2147483646 h 80"/>
              <a:gd name="T26" fmla="*/ 2147483646 w 72"/>
              <a:gd name="T27" fmla="*/ 2147483646 h 80"/>
              <a:gd name="T28" fmla="*/ 2147483646 w 72"/>
              <a:gd name="T29" fmla="*/ 2147483646 h 80"/>
              <a:gd name="T30" fmla="*/ 2147483646 w 72"/>
              <a:gd name="T31" fmla="*/ 2147483646 h 80"/>
              <a:gd name="T32" fmla="*/ 2147483646 w 72"/>
              <a:gd name="T33" fmla="*/ 2147483646 h 80"/>
              <a:gd name="T34" fmla="*/ 2147483646 w 72"/>
              <a:gd name="T35" fmla="*/ 2147483646 h 80"/>
              <a:gd name="T36" fmla="*/ 2147483646 w 72"/>
              <a:gd name="T37" fmla="*/ 2147483646 h 80"/>
              <a:gd name="T38" fmla="*/ 2147483646 w 72"/>
              <a:gd name="T39" fmla="*/ 2147483646 h 80"/>
              <a:gd name="T40" fmla="*/ 2147483646 w 72"/>
              <a:gd name="T41" fmla="*/ 2147483646 h 80"/>
              <a:gd name="T42" fmla="*/ 2147483646 w 72"/>
              <a:gd name="T43" fmla="*/ 2147483646 h 80"/>
              <a:gd name="T44" fmla="*/ 2147483646 w 72"/>
              <a:gd name="T45" fmla="*/ 2147483646 h 80"/>
              <a:gd name="T46" fmla="*/ 2147483646 w 72"/>
              <a:gd name="T47" fmla="*/ 2147483646 h 80"/>
              <a:gd name="T48" fmla="*/ 2147483646 w 72"/>
              <a:gd name="T49" fmla="*/ 2147483646 h 80"/>
              <a:gd name="T50" fmla="*/ 2147483646 w 72"/>
              <a:gd name="T51" fmla="*/ 2147483646 h 80"/>
              <a:gd name="T52" fmla="*/ 2147483646 w 72"/>
              <a:gd name="T53" fmla="*/ 2147483646 h 80"/>
              <a:gd name="T54" fmla="*/ 2147483646 w 72"/>
              <a:gd name="T55" fmla="*/ 2147483646 h 80"/>
              <a:gd name="T56" fmla="*/ 2147483646 w 72"/>
              <a:gd name="T57" fmla="*/ 2147483646 h 80"/>
              <a:gd name="T58" fmla="*/ 2147483646 w 72"/>
              <a:gd name="T59" fmla="*/ 2147483646 h 80"/>
              <a:gd name="T60" fmla="*/ 2147483646 w 72"/>
              <a:gd name="T61" fmla="*/ 2147483646 h 80"/>
              <a:gd name="T62" fmla="*/ 2147483646 w 72"/>
              <a:gd name="T63" fmla="*/ 2147483646 h 80"/>
              <a:gd name="T64" fmla="*/ 2147483646 w 72"/>
              <a:gd name="T65" fmla="*/ 2147483646 h 80"/>
              <a:gd name="T66" fmla="*/ 2147483646 w 72"/>
              <a:gd name="T67" fmla="*/ 2147483646 h 80"/>
              <a:gd name="T68" fmla="*/ 2147483646 w 72"/>
              <a:gd name="T69" fmla="*/ 2147483646 h 80"/>
              <a:gd name="T70" fmla="*/ 0 w 72"/>
              <a:gd name="T71" fmla="*/ 2147483646 h 80"/>
              <a:gd name="T72" fmla="*/ 0 w 72"/>
              <a:gd name="T73" fmla="*/ 2147483646 h 80"/>
              <a:gd name="T74" fmla="*/ 0 w 72"/>
              <a:gd name="T75" fmla="*/ 2147483646 h 80"/>
              <a:gd name="T76" fmla="*/ 2147483646 w 72"/>
              <a:gd name="T77" fmla="*/ 2147483646 h 80"/>
              <a:gd name="T78" fmla="*/ 2147483646 w 72"/>
              <a:gd name="T79" fmla="*/ 2147483646 h 80"/>
              <a:gd name="T80" fmla="*/ 2147483646 w 72"/>
              <a:gd name="T81" fmla="*/ 2147483646 h 80"/>
              <a:gd name="T82" fmla="*/ 2147483646 w 72"/>
              <a:gd name="T83" fmla="*/ 0 h 80"/>
              <a:gd name="T84" fmla="*/ 2147483646 w 72"/>
              <a:gd name="T85" fmla="*/ 0 h 80"/>
              <a:gd name="T86" fmla="*/ 2147483646 w 72"/>
              <a:gd name="T87" fmla="*/ 0 h 80"/>
              <a:gd name="T88" fmla="*/ 2147483646 w 72"/>
              <a:gd name="T89" fmla="*/ 2147483646 h 80"/>
              <a:gd name="T90" fmla="*/ 2147483646 w 72"/>
              <a:gd name="T91" fmla="*/ 2147483646 h 80"/>
              <a:gd name="T92" fmla="*/ 2147483646 w 72"/>
              <a:gd name="T93" fmla="*/ 2147483646 h 80"/>
              <a:gd name="T94" fmla="*/ 2147483646 w 72"/>
              <a:gd name="T95" fmla="*/ 2147483646 h 80"/>
              <a:gd name="T96" fmla="*/ 2147483646 w 72"/>
              <a:gd name="T97" fmla="*/ 2147483646 h 8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2"/>
              <a:gd name="T148" fmla="*/ 0 h 80"/>
              <a:gd name="T149" fmla="*/ 72 w 72"/>
              <a:gd name="T150" fmla="*/ 80 h 8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2" h="80">
                <a:moveTo>
                  <a:pt x="56" y="48"/>
                </a:moveTo>
                <a:lnTo>
                  <a:pt x="48" y="24"/>
                </a:lnTo>
                <a:lnTo>
                  <a:pt x="56" y="24"/>
                </a:lnTo>
                <a:lnTo>
                  <a:pt x="32" y="16"/>
                </a:lnTo>
                <a:lnTo>
                  <a:pt x="40" y="16"/>
                </a:lnTo>
                <a:lnTo>
                  <a:pt x="24" y="24"/>
                </a:lnTo>
                <a:lnTo>
                  <a:pt x="16" y="48"/>
                </a:lnTo>
                <a:lnTo>
                  <a:pt x="16" y="40"/>
                </a:lnTo>
                <a:lnTo>
                  <a:pt x="24" y="64"/>
                </a:lnTo>
                <a:lnTo>
                  <a:pt x="24" y="56"/>
                </a:lnTo>
                <a:lnTo>
                  <a:pt x="40" y="64"/>
                </a:lnTo>
                <a:lnTo>
                  <a:pt x="32" y="64"/>
                </a:lnTo>
                <a:lnTo>
                  <a:pt x="56" y="56"/>
                </a:lnTo>
                <a:lnTo>
                  <a:pt x="48" y="64"/>
                </a:lnTo>
                <a:lnTo>
                  <a:pt x="56" y="40"/>
                </a:lnTo>
                <a:lnTo>
                  <a:pt x="72" y="48"/>
                </a:lnTo>
                <a:lnTo>
                  <a:pt x="64" y="72"/>
                </a:lnTo>
                <a:lnTo>
                  <a:pt x="40" y="80"/>
                </a:lnTo>
                <a:lnTo>
                  <a:pt x="32" y="80"/>
                </a:lnTo>
                <a:lnTo>
                  <a:pt x="16" y="72"/>
                </a:lnTo>
                <a:lnTo>
                  <a:pt x="8" y="72"/>
                </a:lnTo>
                <a:lnTo>
                  <a:pt x="0" y="48"/>
                </a:lnTo>
                <a:lnTo>
                  <a:pt x="0" y="40"/>
                </a:lnTo>
                <a:lnTo>
                  <a:pt x="8" y="16"/>
                </a:lnTo>
                <a:lnTo>
                  <a:pt x="16" y="8"/>
                </a:lnTo>
                <a:lnTo>
                  <a:pt x="32" y="0"/>
                </a:lnTo>
                <a:lnTo>
                  <a:pt x="40" y="0"/>
                </a:lnTo>
                <a:lnTo>
                  <a:pt x="64" y="8"/>
                </a:lnTo>
                <a:lnTo>
                  <a:pt x="64" y="16"/>
                </a:lnTo>
                <a:lnTo>
                  <a:pt x="72" y="40"/>
                </a:lnTo>
                <a:lnTo>
                  <a:pt x="56" y="48"/>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780" name="Freeform 197"/>
          <p:cNvSpPr>
            <a:spLocks/>
          </p:cNvSpPr>
          <p:nvPr/>
        </p:nvSpPr>
        <p:spPr bwMode="auto">
          <a:xfrm>
            <a:off x="7070725" y="2952750"/>
            <a:ext cx="25400" cy="12700"/>
          </a:xfrm>
          <a:custGeom>
            <a:avLst/>
            <a:gdLst>
              <a:gd name="T0" fmla="*/ 0 w 16"/>
              <a:gd name="T1" fmla="*/ 0 h 8"/>
              <a:gd name="T2" fmla="*/ 0 w 16"/>
              <a:gd name="T3" fmla="*/ 0 h 8"/>
              <a:gd name="T4" fmla="*/ 0 w 16"/>
              <a:gd name="T5" fmla="*/ 2147483646 h 8"/>
              <a:gd name="T6" fmla="*/ 2147483646 w 16"/>
              <a:gd name="T7" fmla="*/ 0 h 8"/>
              <a:gd name="T8" fmla="*/ 2147483646 w 16"/>
              <a:gd name="T9" fmla="*/ 2147483646 h 8"/>
              <a:gd name="T10" fmla="*/ 2147483646 w 16"/>
              <a:gd name="T11" fmla="*/ 2147483646 h 8"/>
              <a:gd name="T12" fmla="*/ 0 w 16"/>
              <a:gd name="T13" fmla="*/ 0 h 8"/>
              <a:gd name="T14" fmla="*/ 0 60000 65536"/>
              <a:gd name="T15" fmla="*/ 0 60000 65536"/>
              <a:gd name="T16" fmla="*/ 0 60000 65536"/>
              <a:gd name="T17" fmla="*/ 0 60000 65536"/>
              <a:gd name="T18" fmla="*/ 0 60000 65536"/>
              <a:gd name="T19" fmla="*/ 0 60000 65536"/>
              <a:gd name="T20" fmla="*/ 0 60000 65536"/>
              <a:gd name="T21" fmla="*/ 0 w 16"/>
              <a:gd name="T22" fmla="*/ 0 h 8"/>
              <a:gd name="T23" fmla="*/ 16 w 16"/>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8">
                <a:moveTo>
                  <a:pt x="0" y="0"/>
                </a:moveTo>
                <a:lnTo>
                  <a:pt x="0" y="0"/>
                </a:lnTo>
                <a:lnTo>
                  <a:pt x="0" y="8"/>
                </a:lnTo>
                <a:lnTo>
                  <a:pt x="16" y="0"/>
                </a:lnTo>
                <a:lnTo>
                  <a:pt x="16" y="8"/>
                </a:lnTo>
                <a:lnTo>
                  <a:pt x="0"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781" name="Rectangle 198"/>
          <p:cNvSpPr>
            <a:spLocks noChangeArrowheads="1"/>
          </p:cNvSpPr>
          <p:nvPr/>
        </p:nvSpPr>
        <p:spPr bwMode="auto">
          <a:xfrm>
            <a:off x="7083425" y="2940050"/>
            <a:ext cx="12700" cy="25400"/>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82" name="Rectangle 199"/>
          <p:cNvSpPr>
            <a:spLocks noChangeArrowheads="1"/>
          </p:cNvSpPr>
          <p:nvPr/>
        </p:nvSpPr>
        <p:spPr bwMode="auto">
          <a:xfrm>
            <a:off x="7413625" y="2940050"/>
            <a:ext cx="12700" cy="25400"/>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83" name="Rectangle 200"/>
          <p:cNvSpPr>
            <a:spLocks noChangeArrowheads="1"/>
          </p:cNvSpPr>
          <p:nvPr/>
        </p:nvSpPr>
        <p:spPr bwMode="auto">
          <a:xfrm>
            <a:off x="7096125" y="2940050"/>
            <a:ext cx="317500" cy="25400"/>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84" name="Rectangle 201"/>
          <p:cNvSpPr>
            <a:spLocks noChangeArrowheads="1"/>
          </p:cNvSpPr>
          <p:nvPr/>
        </p:nvSpPr>
        <p:spPr bwMode="auto">
          <a:xfrm>
            <a:off x="7121525" y="3028950"/>
            <a:ext cx="469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b="1">
                <a:solidFill>
                  <a:srgbClr val="000000"/>
                </a:solidFill>
                <a:latin typeface="Times New Roman" panose="02020603050405020304" pitchFamily="18" charset="0"/>
                <a:cs typeface="Arial" panose="020B0604020202020204" pitchFamily="34" charset="0"/>
              </a:rPr>
              <a:t>Out2</a:t>
            </a:r>
            <a:endParaRPr lang="en-US" altLang="en-US" sz="1800">
              <a:latin typeface="Arial" panose="020B0604020202020204" pitchFamily="34" charset="0"/>
              <a:cs typeface="Arial" panose="020B0604020202020204" pitchFamily="34" charset="0"/>
            </a:endParaRPr>
          </a:p>
        </p:txBody>
      </p:sp>
      <p:sp>
        <p:nvSpPr>
          <p:cNvPr id="67785" name="Rectangle 202"/>
          <p:cNvSpPr>
            <a:spLocks noChangeArrowheads="1"/>
          </p:cNvSpPr>
          <p:nvPr/>
        </p:nvSpPr>
        <p:spPr bwMode="auto">
          <a:xfrm>
            <a:off x="2703513" y="2940050"/>
            <a:ext cx="127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86" name="Rectangle 203"/>
          <p:cNvSpPr>
            <a:spLocks noChangeArrowheads="1"/>
          </p:cNvSpPr>
          <p:nvPr/>
        </p:nvSpPr>
        <p:spPr bwMode="auto">
          <a:xfrm>
            <a:off x="1866900" y="2940050"/>
            <a:ext cx="127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87" name="Rectangle 204"/>
          <p:cNvSpPr>
            <a:spLocks noChangeArrowheads="1"/>
          </p:cNvSpPr>
          <p:nvPr/>
        </p:nvSpPr>
        <p:spPr bwMode="auto">
          <a:xfrm>
            <a:off x="1879600" y="2940050"/>
            <a:ext cx="823913"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88" name="Rectangle 205"/>
          <p:cNvSpPr>
            <a:spLocks noChangeArrowheads="1"/>
          </p:cNvSpPr>
          <p:nvPr/>
        </p:nvSpPr>
        <p:spPr bwMode="auto">
          <a:xfrm>
            <a:off x="6181725" y="2089150"/>
            <a:ext cx="12700" cy="25400"/>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89" name="Rectangle 206"/>
          <p:cNvSpPr>
            <a:spLocks noChangeArrowheads="1"/>
          </p:cNvSpPr>
          <p:nvPr/>
        </p:nvSpPr>
        <p:spPr bwMode="auto">
          <a:xfrm>
            <a:off x="5764213" y="2089150"/>
            <a:ext cx="12700" cy="25400"/>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90" name="Rectangle 207"/>
          <p:cNvSpPr>
            <a:spLocks noChangeArrowheads="1"/>
          </p:cNvSpPr>
          <p:nvPr/>
        </p:nvSpPr>
        <p:spPr bwMode="auto">
          <a:xfrm>
            <a:off x="5776913" y="2089150"/>
            <a:ext cx="404812" cy="25400"/>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91" name="Rectangle 208"/>
          <p:cNvSpPr>
            <a:spLocks noChangeArrowheads="1"/>
          </p:cNvSpPr>
          <p:nvPr/>
        </p:nvSpPr>
        <p:spPr bwMode="auto">
          <a:xfrm>
            <a:off x="6143625" y="2228850"/>
            <a:ext cx="25400" cy="12700"/>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92" name="Rectangle 209"/>
          <p:cNvSpPr>
            <a:spLocks noChangeArrowheads="1"/>
          </p:cNvSpPr>
          <p:nvPr/>
        </p:nvSpPr>
        <p:spPr bwMode="auto">
          <a:xfrm>
            <a:off x="6143625" y="2863850"/>
            <a:ext cx="25400" cy="12700"/>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93" name="Rectangle 210"/>
          <p:cNvSpPr>
            <a:spLocks noChangeArrowheads="1"/>
          </p:cNvSpPr>
          <p:nvPr/>
        </p:nvSpPr>
        <p:spPr bwMode="auto">
          <a:xfrm>
            <a:off x="6143625" y="2241550"/>
            <a:ext cx="25400" cy="622300"/>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94" name="Rectangle 211"/>
          <p:cNvSpPr>
            <a:spLocks noChangeArrowheads="1"/>
          </p:cNvSpPr>
          <p:nvPr/>
        </p:nvSpPr>
        <p:spPr bwMode="auto">
          <a:xfrm>
            <a:off x="5967413" y="2749550"/>
            <a:ext cx="12700" cy="25400"/>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95" name="Rectangle 212"/>
          <p:cNvSpPr>
            <a:spLocks noChangeArrowheads="1"/>
          </p:cNvSpPr>
          <p:nvPr/>
        </p:nvSpPr>
        <p:spPr bwMode="auto">
          <a:xfrm>
            <a:off x="5980113" y="2749550"/>
            <a:ext cx="188912" cy="25400"/>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96" name="Rectangle 213"/>
          <p:cNvSpPr>
            <a:spLocks noChangeArrowheads="1"/>
          </p:cNvSpPr>
          <p:nvPr/>
        </p:nvSpPr>
        <p:spPr bwMode="auto">
          <a:xfrm>
            <a:off x="6143625" y="2330450"/>
            <a:ext cx="25400" cy="431800"/>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97" name="Rectangle 214"/>
          <p:cNvSpPr>
            <a:spLocks noChangeArrowheads="1"/>
          </p:cNvSpPr>
          <p:nvPr/>
        </p:nvSpPr>
        <p:spPr bwMode="auto">
          <a:xfrm>
            <a:off x="5967413" y="2330450"/>
            <a:ext cx="12700" cy="25400"/>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98" name="Rectangle 215"/>
          <p:cNvSpPr>
            <a:spLocks noChangeArrowheads="1"/>
          </p:cNvSpPr>
          <p:nvPr/>
        </p:nvSpPr>
        <p:spPr bwMode="auto">
          <a:xfrm>
            <a:off x="5980113" y="2330450"/>
            <a:ext cx="176212" cy="25400"/>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799" name="Rectangle 216"/>
          <p:cNvSpPr>
            <a:spLocks noChangeArrowheads="1"/>
          </p:cNvSpPr>
          <p:nvPr/>
        </p:nvSpPr>
        <p:spPr bwMode="auto">
          <a:xfrm>
            <a:off x="5967413" y="2343150"/>
            <a:ext cx="25400" cy="12700"/>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800" name="Rectangle 217"/>
          <p:cNvSpPr>
            <a:spLocks noChangeArrowheads="1"/>
          </p:cNvSpPr>
          <p:nvPr/>
        </p:nvSpPr>
        <p:spPr bwMode="auto">
          <a:xfrm>
            <a:off x="5967413" y="2114550"/>
            <a:ext cx="25400" cy="12700"/>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801" name="Rectangle 218"/>
          <p:cNvSpPr>
            <a:spLocks noChangeArrowheads="1"/>
          </p:cNvSpPr>
          <p:nvPr/>
        </p:nvSpPr>
        <p:spPr bwMode="auto">
          <a:xfrm>
            <a:off x="5967413" y="2127250"/>
            <a:ext cx="25400" cy="215900"/>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802" name="Rectangle 219"/>
          <p:cNvSpPr>
            <a:spLocks noChangeArrowheads="1"/>
          </p:cNvSpPr>
          <p:nvPr/>
        </p:nvSpPr>
        <p:spPr bwMode="auto">
          <a:xfrm>
            <a:off x="5967413" y="2749550"/>
            <a:ext cx="25400" cy="12700"/>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803" name="Rectangle 220"/>
          <p:cNvSpPr>
            <a:spLocks noChangeArrowheads="1"/>
          </p:cNvSpPr>
          <p:nvPr/>
        </p:nvSpPr>
        <p:spPr bwMode="auto">
          <a:xfrm>
            <a:off x="5967413" y="2965450"/>
            <a:ext cx="25400" cy="12700"/>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804" name="Rectangle 221"/>
          <p:cNvSpPr>
            <a:spLocks noChangeArrowheads="1"/>
          </p:cNvSpPr>
          <p:nvPr/>
        </p:nvSpPr>
        <p:spPr bwMode="auto">
          <a:xfrm>
            <a:off x="5967413" y="2762250"/>
            <a:ext cx="25400" cy="203200"/>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805" name="Rectangle 222"/>
          <p:cNvSpPr>
            <a:spLocks noChangeArrowheads="1"/>
          </p:cNvSpPr>
          <p:nvPr/>
        </p:nvSpPr>
        <p:spPr bwMode="auto">
          <a:xfrm>
            <a:off x="6232525" y="2330450"/>
            <a:ext cx="25400" cy="12700"/>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806" name="Rectangle 223"/>
          <p:cNvSpPr>
            <a:spLocks noChangeArrowheads="1"/>
          </p:cNvSpPr>
          <p:nvPr/>
        </p:nvSpPr>
        <p:spPr bwMode="auto">
          <a:xfrm>
            <a:off x="6232525" y="2749550"/>
            <a:ext cx="25400" cy="12700"/>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807" name="Rectangle 224"/>
          <p:cNvSpPr>
            <a:spLocks noChangeArrowheads="1"/>
          </p:cNvSpPr>
          <p:nvPr/>
        </p:nvSpPr>
        <p:spPr bwMode="auto">
          <a:xfrm>
            <a:off x="6232525" y="2343150"/>
            <a:ext cx="25400" cy="406400"/>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808" name="Freeform 225"/>
          <p:cNvSpPr>
            <a:spLocks/>
          </p:cNvSpPr>
          <p:nvPr/>
        </p:nvSpPr>
        <p:spPr bwMode="auto">
          <a:xfrm>
            <a:off x="6257925" y="2470150"/>
            <a:ext cx="101600" cy="127000"/>
          </a:xfrm>
          <a:custGeom>
            <a:avLst/>
            <a:gdLst>
              <a:gd name="T0" fmla="*/ 2147483646 w 64"/>
              <a:gd name="T1" fmla="*/ 2147483646 h 80"/>
              <a:gd name="T2" fmla="*/ 2147483646 w 64"/>
              <a:gd name="T3" fmla="*/ 2147483646 h 80"/>
              <a:gd name="T4" fmla="*/ 2147483646 w 64"/>
              <a:gd name="T5" fmla="*/ 2147483646 h 80"/>
              <a:gd name="T6" fmla="*/ 2147483646 w 64"/>
              <a:gd name="T7" fmla="*/ 2147483646 h 80"/>
              <a:gd name="T8" fmla="*/ 2147483646 w 64"/>
              <a:gd name="T9" fmla="*/ 2147483646 h 80"/>
              <a:gd name="T10" fmla="*/ 2147483646 w 64"/>
              <a:gd name="T11" fmla="*/ 2147483646 h 80"/>
              <a:gd name="T12" fmla="*/ 2147483646 w 64"/>
              <a:gd name="T13" fmla="*/ 2147483646 h 80"/>
              <a:gd name="T14" fmla="*/ 2147483646 w 64"/>
              <a:gd name="T15" fmla="*/ 2147483646 h 80"/>
              <a:gd name="T16" fmla="*/ 2147483646 w 64"/>
              <a:gd name="T17" fmla="*/ 2147483646 h 80"/>
              <a:gd name="T18" fmla="*/ 2147483646 w 64"/>
              <a:gd name="T19" fmla="*/ 2147483646 h 80"/>
              <a:gd name="T20" fmla="*/ 2147483646 w 64"/>
              <a:gd name="T21" fmla="*/ 2147483646 h 80"/>
              <a:gd name="T22" fmla="*/ 2147483646 w 64"/>
              <a:gd name="T23" fmla="*/ 2147483646 h 80"/>
              <a:gd name="T24" fmla="*/ 2147483646 w 64"/>
              <a:gd name="T25" fmla="*/ 2147483646 h 80"/>
              <a:gd name="T26" fmla="*/ 2147483646 w 64"/>
              <a:gd name="T27" fmla="*/ 2147483646 h 80"/>
              <a:gd name="T28" fmla="*/ 2147483646 w 64"/>
              <a:gd name="T29" fmla="*/ 2147483646 h 80"/>
              <a:gd name="T30" fmla="*/ 2147483646 w 64"/>
              <a:gd name="T31" fmla="*/ 2147483646 h 80"/>
              <a:gd name="T32" fmla="*/ 2147483646 w 64"/>
              <a:gd name="T33" fmla="*/ 2147483646 h 80"/>
              <a:gd name="T34" fmla="*/ 2147483646 w 64"/>
              <a:gd name="T35" fmla="*/ 2147483646 h 80"/>
              <a:gd name="T36" fmla="*/ 2147483646 w 64"/>
              <a:gd name="T37" fmla="*/ 2147483646 h 80"/>
              <a:gd name="T38" fmla="*/ 2147483646 w 64"/>
              <a:gd name="T39" fmla="*/ 2147483646 h 80"/>
              <a:gd name="T40" fmla="*/ 2147483646 w 64"/>
              <a:gd name="T41" fmla="*/ 2147483646 h 80"/>
              <a:gd name="T42" fmla="*/ 2147483646 w 64"/>
              <a:gd name="T43" fmla="*/ 2147483646 h 80"/>
              <a:gd name="T44" fmla="*/ 2147483646 w 64"/>
              <a:gd name="T45" fmla="*/ 2147483646 h 80"/>
              <a:gd name="T46" fmla="*/ 2147483646 w 64"/>
              <a:gd name="T47" fmla="*/ 2147483646 h 80"/>
              <a:gd name="T48" fmla="*/ 2147483646 w 64"/>
              <a:gd name="T49" fmla="*/ 2147483646 h 80"/>
              <a:gd name="T50" fmla="*/ 2147483646 w 64"/>
              <a:gd name="T51" fmla="*/ 2147483646 h 80"/>
              <a:gd name="T52" fmla="*/ 2147483646 w 64"/>
              <a:gd name="T53" fmla="*/ 2147483646 h 80"/>
              <a:gd name="T54" fmla="*/ 2147483646 w 64"/>
              <a:gd name="T55" fmla="*/ 2147483646 h 80"/>
              <a:gd name="T56" fmla="*/ 2147483646 w 64"/>
              <a:gd name="T57" fmla="*/ 2147483646 h 80"/>
              <a:gd name="T58" fmla="*/ 2147483646 w 64"/>
              <a:gd name="T59" fmla="*/ 2147483646 h 80"/>
              <a:gd name="T60" fmla="*/ 2147483646 w 64"/>
              <a:gd name="T61" fmla="*/ 2147483646 h 80"/>
              <a:gd name="T62" fmla="*/ 2147483646 w 64"/>
              <a:gd name="T63" fmla="*/ 2147483646 h 80"/>
              <a:gd name="T64" fmla="*/ 2147483646 w 64"/>
              <a:gd name="T65" fmla="*/ 2147483646 h 80"/>
              <a:gd name="T66" fmla="*/ 2147483646 w 64"/>
              <a:gd name="T67" fmla="*/ 2147483646 h 80"/>
              <a:gd name="T68" fmla="*/ 0 w 64"/>
              <a:gd name="T69" fmla="*/ 2147483646 h 80"/>
              <a:gd name="T70" fmla="*/ 0 w 64"/>
              <a:gd name="T71" fmla="*/ 2147483646 h 80"/>
              <a:gd name="T72" fmla="*/ 0 w 64"/>
              <a:gd name="T73" fmla="*/ 2147483646 h 80"/>
              <a:gd name="T74" fmla="*/ 0 w 64"/>
              <a:gd name="T75" fmla="*/ 2147483646 h 80"/>
              <a:gd name="T76" fmla="*/ 0 w 64"/>
              <a:gd name="T77" fmla="*/ 2147483646 h 80"/>
              <a:gd name="T78" fmla="*/ 0 w 64"/>
              <a:gd name="T79" fmla="*/ 2147483646 h 80"/>
              <a:gd name="T80" fmla="*/ 2147483646 w 64"/>
              <a:gd name="T81" fmla="*/ 2147483646 h 80"/>
              <a:gd name="T82" fmla="*/ 2147483646 w 64"/>
              <a:gd name="T83" fmla="*/ 0 h 80"/>
              <a:gd name="T84" fmla="*/ 2147483646 w 64"/>
              <a:gd name="T85" fmla="*/ 0 h 80"/>
              <a:gd name="T86" fmla="*/ 2147483646 w 64"/>
              <a:gd name="T87" fmla="*/ 0 h 80"/>
              <a:gd name="T88" fmla="*/ 2147483646 w 64"/>
              <a:gd name="T89" fmla="*/ 2147483646 h 80"/>
              <a:gd name="T90" fmla="*/ 2147483646 w 64"/>
              <a:gd name="T91" fmla="*/ 2147483646 h 80"/>
              <a:gd name="T92" fmla="*/ 2147483646 w 64"/>
              <a:gd name="T93" fmla="*/ 2147483646 h 80"/>
              <a:gd name="T94" fmla="*/ 2147483646 w 64"/>
              <a:gd name="T95" fmla="*/ 2147483646 h 80"/>
              <a:gd name="T96" fmla="*/ 2147483646 w 64"/>
              <a:gd name="T97" fmla="*/ 2147483646 h 8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4"/>
              <a:gd name="T148" fmla="*/ 0 h 80"/>
              <a:gd name="T149" fmla="*/ 64 w 64"/>
              <a:gd name="T150" fmla="*/ 80 h 8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4" h="80">
                <a:moveTo>
                  <a:pt x="48" y="48"/>
                </a:moveTo>
                <a:lnTo>
                  <a:pt x="40" y="24"/>
                </a:lnTo>
                <a:lnTo>
                  <a:pt x="48" y="24"/>
                </a:lnTo>
                <a:lnTo>
                  <a:pt x="32" y="16"/>
                </a:lnTo>
                <a:lnTo>
                  <a:pt x="40" y="16"/>
                </a:lnTo>
                <a:lnTo>
                  <a:pt x="16" y="24"/>
                </a:lnTo>
                <a:lnTo>
                  <a:pt x="16" y="16"/>
                </a:lnTo>
                <a:lnTo>
                  <a:pt x="16" y="40"/>
                </a:lnTo>
                <a:lnTo>
                  <a:pt x="16" y="64"/>
                </a:lnTo>
                <a:lnTo>
                  <a:pt x="16" y="56"/>
                </a:lnTo>
                <a:lnTo>
                  <a:pt x="40" y="64"/>
                </a:lnTo>
                <a:lnTo>
                  <a:pt x="32" y="64"/>
                </a:lnTo>
                <a:lnTo>
                  <a:pt x="48" y="56"/>
                </a:lnTo>
                <a:lnTo>
                  <a:pt x="40" y="64"/>
                </a:lnTo>
                <a:lnTo>
                  <a:pt x="48" y="40"/>
                </a:lnTo>
                <a:lnTo>
                  <a:pt x="64" y="48"/>
                </a:lnTo>
                <a:lnTo>
                  <a:pt x="56" y="72"/>
                </a:lnTo>
                <a:lnTo>
                  <a:pt x="40" y="80"/>
                </a:lnTo>
                <a:lnTo>
                  <a:pt x="32" y="80"/>
                </a:lnTo>
                <a:lnTo>
                  <a:pt x="8" y="72"/>
                </a:lnTo>
                <a:lnTo>
                  <a:pt x="0" y="64"/>
                </a:lnTo>
                <a:lnTo>
                  <a:pt x="0" y="40"/>
                </a:lnTo>
                <a:lnTo>
                  <a:pt x="0" y="16"/>
                </a:lnTo>
                <a:lnTo>
                  <a:pt x="8" y="8"/>
                </a:lnTo>
                <a:lnTo>
                  <a:pt x="32" y="0"/>
                </a:lnTo>
                <a:lnTo>
                  <a:pt x="40" y="0"/>
                </a:lnTo>
                <a:lnTo>
                  <a:pt x="56" y="8"/>
                </a:lnTo>
                <a:lnTo>
                  <a:pt x="56" y="16"/>
                </a:lnTo>
                <a:lnTo>
                  <a:pt x="64" y="40"/>
                </a:lnTo>
                <a:lnTo>
                  <a:pt x="48" y="48"/>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809" name="Freeform 226"/>
          <p:cNvSpPr>
            <a:spLocks/>
          </p:cNvSpPr>
          <p:nvPr/>
        </p:nvSpPr>
        <p:spPr bwMode="auto">
          <a:xfrm>
            <a:off x="6334125" y="2533650"/>
            <a:ext cx="25400" cy="12700"/>
          </a:xfrm>
          <a:custGeom>
            <a:avLst/>
            <a:gdLst>
              <a:gd name="T0" fmla="*/ 0 w 16"/>
              <a:gd name="T1" fmla="*/ 0 h 8"/>
              <a:gd name="T2" fmla="*/ 0 w 16"/>
              <a:gd name="T3" fmla="*/ 0 h 8"/>
              <a:gd name="T4" fmla="*/ 0 w 16"/>
              <a:gd name="T5" fmla="*/ 2147483646 h 8"/>
              <a:gd name="T6" fmla="*/ 2147483646 w 16"/>
              <a:gd name="T7" fmla="*/ 0 h 8"/>
              <a:gd name="T8" fmla="*/ 2147483646 w 16"/>
              <a:gd name="T9" fmla="*/ 2147483646 h 8"/>
              <a:gd name="T10" fmla="*/ 2147483646 w 16"/>
              <a:gd name="T11" fmla="*/ 2147483646 h 8"/>
              <a:gd name="T12" fmla="*/ 0 w 16"/>
              <a:gd name="T13" fmla="*/ 0 h 8"/>
              <a:gd name="T14" fmla="*/ 0 60000 65536"/>
              <a:gd name="T15" fmla="*/ 0 60000 65536"/>
              <a:gd name="T16" fmla="*/ 0 60000 65536"/>
              <a:gd name="T17" fmla="*/ 0 60000 65536"/>
              <a:gd name="T18" fmla="*/ 0 60000 65536"/>
              <a:gd name="T19" fmla="*/ 0 60000 65536"/>
              <a:gd name="T20" fmla="*/ 0 60000 65536"/>
              <a:gd name="T21" fmla="*/ 0 w 16"/>
              <a:gd name="T22" fmla="*/ 0 h 8"/>
              <a:gd name="T23" fmla="*/ 16 w 16"/>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8">
                <a:moveTo>
                  <a:pt x="0" y="0"/>
                </a:moveTo>
                <a:lnTo>
                  <a:pt x="0" y="0"/>
                </a:lnTo>
                <a:lnTo>
                  <a:pt x="0" y="8"/>
                </a:lnTo>
                <a:lnTo>
                  <a:pt x="16" y="0"/>
                </a:lnTo>
                <a:lnTo>
                  <a:pt x="16" y="8"/>
                </a:lnTo>
                <a:lnTo>
                  <a:pt x="0"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810" name="Rectangle 227"/>
          <p:cNvSpPr>
            <a:spLocks noChangeArrowheads="1"/>
          </p:cNvSpPr>
          <p:nvPr/>
        </p:nvSpPr>
        <p:spPr bwMode="auto">
          <a:xfrm>
            <a:off x="5802313" y="2381250"/>
            <a:ext cx="203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b="1">
                <a:solidFill>
                  <a:srgbClr val="000000"/>
                </a:solidFill>
                <a:latin typeface="Times New Roman" panose="02020603050405020304" pitchFamily="18" charset="0"/>
                <a:cs typeface="Arial" panose="020B0604020202020204" pitchFamily="34" charset="0"/>
              </a:rPr>
              <a:t>M</a:t>
            </a:r>
            <a:endParaRPr lang="en-US" altLang="en-US" sz="1800">
              <a:latin typeface="Arial" panose="020B0604020202020204" pitchFamily="34" charset="0"/>
              <a:cs typeface="Arial" panose="020B0604020202020204" pitchFamily="34" charset="0"/>
            </a:endParaRPr>
          </a:p>
        </p:txBody>
      </p:sp>
      <p:sp>
        <p:nvSpPr>
          <p:cNvPr id="67811" name="Rectangle 228"/>
          <p:cNvSpPr>
            <a:spLocks noChangeArrowheads="1"/>
          </p:cNvSpPr>
          <p:nvPr/>
        </p:nvSpPr>
        <p:spPr bwMode="auto">
          <a:xfrm>
            <a:off x="6005513" y="2482850"/>
            <a:ext cx="698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400" b="1">
                <a:solidFill>
                  <a:srgbClr val="000000"/>
                </a:solidFill>
                <a:latin typeface="Times New Roman" panose="02020603050405020304" pitchFamily="18" charset="0"/>
                <a:cs typeface="Arial" panose="020B0604020202020204" pitchFamily="34" charset="0"/>
              </a:rPr>
              <a:t>r</a:t>
            </a:r>
            <a:endParaRPr lang="en-US" altLang="en-US" sz="1800">
              <a:latin typeface="Arial" panose="020B0604020202020204" pitchFamily="34" charset="0"/>
              <a:cs typeface="Arial" panose="020B0604020202020204" pitchFamily="34" charset="0"/>
            </a:endParaRPr>
          </a:p>
        </p:txBody>
      </p:sp>
      <p:sp>
        <p:nvSpPr>
          <p:cNvPr id="67812" name="Rectangle 229"/>
          <p:cNvSpPr>
            <a:spLocks noChangeArrowheads="1"/>
          </p:cNvSpPr>
          <p:nvPr/>
        </p:nvSpPr>
        <p:spPr bwMode="auto">
          <a:xfrm>
            <a:off x="6499225" y="2533650"/>
            <a:ext cx="12700" cy="25400"/>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813" name="Rectangle 230"/>
          <p:cNvSpPr>
            <a:spLocks noChangeArrowheads="1"/>
          </p:cNvSpPr>
          <p:nvPr/>
        </p:nvSpPr>
        <p:spPr bwMode="auto">
          <a:xfrm>
            <a:off x="6334125" y="2533650"/>
            <a:ext cx="12700" cy="25400"/>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814" name="Rectangle 231"/>
          <p:cNvSpPr>
            <a:spLocks noChangeArrowheads="1"/>
          </p:cNvSpPr>
          <p:nvPr/>
        </p:nvSpPr>
        <p:spPr bwMode="auto">
          <a:xfrm>
            <a:off x="6346825" y="2533650"/>
            <a:ext cx="152400" cy="25400"/>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815" name="Rectangle 232"/>
          <p:cNvSpPr>
            <a:spLocks noChangeArrowheads="1"/>
          </p:cNvSpPr>
          <p:nvPr/>
        </p:nvSpPr>
        <p:spPr bwMode="auto">
          <a:xfrm>
            <a:off x="6473825" y="2533650"/>
            <a:ext cx="12700" cy="25400"/>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816" name="Rectangle 233"/>
          <p:cNvSpPr>
            <a:spLocks noChangeArrowheads="1"/>
          </p:cNvSpPr>
          <p:nvPr/>
        </p:nvSpPr>
        <p:spPr bwMode="auto">
          <a:xfrm>
            <a:off x="6486525" y="2533650"/>
            <a:ext cx="711200" cy="25400"/>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817" name="Rectangle 234"/>
          <p:cNvSpPr>
            <a:spLocks noChangeArrowheads="1"/>
          </p:cNvSpPr>
          <p:nvPr/>
        </p:nvSpPr>
        <p:spPr bwMode="auto">
          <a:xfrm>
            <a:off x="7172325" y="2940050"/>
            <a:ext cx="25400" cy="12700"/>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818" name="Rectangle 235"/>
          <p:cNvSpPr>
            <a:spLocks noChangeArrowheads="1"/>
          </p:cNvSpPr>
          <p:nvPr/>
        </p:nvSpPr>
        <p:spPr bwMode="auto">
          <a:xfrm>
            <a:off x="7172325" y="2546350"/>
            <a:ext cx="25400" cy="393700"/>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67819" name="Rectangle 236"/>
          <p:cNvSpPr>
            <a:spLocks noChangeArrowheads="1"/>
          </p:cNvSpPr>
          <p:nvPr/>
        </p:nvSpPr>
        <p:spPr bwMode="auto">
          <a:xfrm>
            <a:off x="5942013" y="1733550"/>
            <a:ext cx="152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b="1">
                <a:solidFill>
                  <a:srgbClr val="000000"/>
                </a:solidFill>
                <a:latin typeface="Times New Roman" panose="02020603050405020304" pitchFamily="18" charset="0"/>
                <a:cs typeface="Arial" panose="020B0604020202020204" pitchFamily="34" charset="0"/>
              </a:rPr>
              <a:t>V</a:t>
            </a:r>
            <a:endParaRPr lang="en-US" altLang="en-US" sz="1800">
              <a:latin typeface="Arial" panose="020B0604020202020204" pitchFamily="34" charset="0"/>
              <a:cs typeface="Arial" panose="020B0604020202020204" pitchFamily="34" charset="0"/>
            </a:endParaRPr>
          </a:p>
        </p:txBody>
      </p:sp>
      <p:sp>
        <p:nvSpPr>
          <p:cNvPr id="67820" name="Rectangle 237"/>
          <p:cNvSpPr>
            <a:spLocks noChangeArrowheads="1"/>
          </p:cNvSpPr>
          <p:nvPr/>
        </p:nvSpPr>
        <p:spPr bwMode="auto">
          <a:xfrm>
            <a:off x="6094413" y="1822450"/>
            <a:ext cx="2571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400" b="1">
                <a:solidFill>
                  <a:srgbClr val="000000"/>
                </a:solidFill>
                <a:latin typeface="Times New Roman" panose="02020603050405020304" pitchFamily="18" charset="0"/>
                <a:cs typeface="Arial" panose="020B0604020202020204" pitchFamily="34" charset="0"/>
              </a:rPr>
              <a:t>DD</a:t>
            </a:r>
            <a:endParaRPr lang="en-US" altLang="en-US" sz="1800">
              <a:latin typeface="Arial" panose="020B0604020202020204" pitchFamily="34" charset="0"/>
              <a:cs typeface="Arial" panose="020B0604020202020204" pitchFamily="34" charset="0"/>
            </a:endParaRPr>
          </a:p>
        </p:txBody>
      </p:sp>
      <p:sp>
        <p:nvSpPr>
          <p:cNvPr id="67821" name="Freeform 238"/>
          <p:cNvSpPr>
            <a:spLocks/>
          </p:cNvSpPr>
          <p:nvPr/>
        </p:nvSpPr>
        <p:spPr bwMode="auto">
          <a:xfrm>
            <a:off x="7159625" y="2914650"/>
            <a:ext cx="63500" cy="76200"/>
          </a:xfrm>
          <a:custGeom>
            <a:avLst/>
            <a:gdLst>
              <a:gd name="T0" fmla="*/ 2147483646 w 40"/>
              <a:gd name="T1" fmla="*/ 2147483646 h 48"/>
              <a:gd name="T2" fmla="*/ 2147483646 w 40"/>
              <a:gd name="T3" fmla="*/ 2147483646 h 48"/>
              <a:gd name="T4" fmla="*/ 2147483646 w 40"/>
              <a:gd name="T5" fmla="*/ 0 h 48"/>
              <a:gd name="T6" fmla="*/ 2147483646 w 40"/>
              <a:gd name="T7" fmla="*/ 2147483646 h 48"/>
              <a:gd name="T8" fmla="*/ 0 w 40"/>
              <a:gd name="T9" fmla="*/ 2147483646 h 48"/>
              <a:gd name="T10" fmla="*/ 2147483646 w 40"/>
              <a:gd name="T11" fmla="*/ 2147483646 h 48"/>
              <a:gd name="T12" fmla="*/ 2147483646 w 40"/>
              <a:gd name="T13" fmla="*/ 2147483646 h 48"/>
              <a:gd name="T14" fmla="*/ 2147483646 w 40"/>
              <a:gd name="T15" fmla="*/ 2147483646 h 48"/>
              <a:gd name="T16" fmla="*/ 2147483646 w 40"/>
              <a:gd name="T17" fmla="*/ 2147483646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48"/>
              <a:gd name="T29" fmla="*/ 40 w 40"/>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48">
                <a:moveTo>
                  <a:pt x="40" y="24"/>
                </a:moveTo>
                <a:lnTo>
                  <a:pt x="32" y="8"/>
                </a:lnTo>
                <a:lnTo>
                  <a:pt x="16" y="0"/>
                </a:lnTo>
                <a:lnTo>
                  <a:pt x="8" y="8"/>
                </a:lnTo>
                <a:lnTo>
                  <a:pt x="0" y="24"/>
                </a:lnTo>
                <a:lnTo>
                  <a:pt x="8" y="40"/>
                </a:lnTo>
                <a:lnTo>
                  <a:pt x="16" y="48"/>
                </a:lnTo>
                <a:lnTo>
                  <a:pt x="32" y="40"/>
                </a:lnTo>
                <a:lnTo>
                  <a:pt x="40" y="24"/>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822" name="Freeform 239"/>
          <p:cNvSpPr>
            <a:spLocks/>
          </p:cNvSpPr>
          <p:nvPr/>
        </p:nvSpPr>
        <p:spPr bwMode="auto">
          <a:xfrm>
            <a:off x="7146925" y="2901950"/>
            <a:ext cx="88900" cy="101600"/>
          </a:xfrm>
          <a:custGeom>
            <a:avLst/>
            <a:gdLst>
              <a:gd name="T0" fmla="*/ 2147483646 w 56"/>
              <a:gd name="T1" fmla="*/ 2147483646 h 64"/>
              <a:gd name="T2" fmla="*/ 2147483646 w 56"/>
              <a:gd name="T3" fmla="*/ 2147483646 h 64"/>
              <a:gd name="T4" fmla="*/ 2147483646 w 56"/>
              <a:gd name="T5" fmla="*/ 2147483646 h 64"/>
              <a:gd name="T6" fmla="*/ 2147483646 w 56"/>
              <a:gd name="T7" fmla="*/ 2147483646 h 64"/>
              <a:gd name="T8" fmla="*/ 2147483646 w 56"/>
              <a:gd name="T9" fmla="*/ 2147483646 h 64"/>
              <a:gd name="T10" fmla="*/ 2147483646 w 56"/>
              <a:gd name="T11" fmla="*/ 2147483646 h 64"/>
              <a:gd name="T12" fmla="*/ 2147483646 w 56"/>
              <a:gd name="T13" fmla="*/ 2147483646 h 64"/>
              <a:gd name="T14" fmla="*/ 2147483646 w 56"/>
              <a:gd name="T15" fmla="*/ 2147483646 h 64"/>
              <a:gd name="T16" fmla="*/ 2147483646 w 56"/>
              <a:gd name="T17" fmla="*/ 2147483646 h 64"/>
              <a:gd name="T18" fmla="*/ 2147483646 w 56"/>
              <a:gd name="T19" fmla="*/ 2147483646 h 64"/>
              <a:gd name="T20" fmla="*/ 2147483646 w 56"/>
              <a:gd name="T21" fmla="*/ 2147483646 h 64"/>
              <a:gd name="T22" fmla="*/ 2147483646 w 56"/>
              <a:gd name="T23" fmla="*/ 2147483646 h 64"/>
              <a:gd name="T24" fmla="*/ 2147483646 w 56"/>
              <a:gd name="T25" fmla="*/ 2147483646 h 64"/>
              <a:gd name="T26" fmla="*/ 2147483646 w 56"/>
              <a:gd name="T27" fmla="*/ 2147483646 h 64"/>
              <a:gd name="T28" fmla="*/ 2147483646 w 56"/>
              <a:gd name="T29" fmla="*/ 2147483646 h 64"/>
              <a:gd name="T30" fmla="*/ 2147483646 w 56"/>
              <a:gd name="T31" fmla="*/ 2147483646 h 64"/>
              <a:gd name="T32" fmla="*/ 2147483646 w 56"/>
              <a:gd name="T33" fmla="*/ 2147483646 h 64"/>
              <a:gd name="T34" fmla="*/ 2147483646 w 56"/>
              <a:gd name="T35" fmla="*/ 2147483646 h 64"/>
              <a:gd name="T36" fmla="*/ 2147483646 w 56"/>
              <a:gd name="T37" fmla="*/ 2147483646 h 64"/>
              <a:gd name="T38" fmla="*/ 2147483646 w 56"/>
              <a:gd name="T39" fmla="*/ 2147483646 h 64"/>
              <a:gd name="T40" fmla="*/ 2147483646 w 56"/>
              <a:gd name="T41" fmla="*/ 2147483646 h 64"/>
              <a:gd name="T42" fmla="*/ 2147483646 w 56"/>
              <a:gd name="T43" fmla="*/ 2147483646 h 64"/>
              <a:gd name="T44" fmla="*/ 2147483646 w 56"/>
              <a:gd name="T45" fmla="*/ 2147483646 h 64"/>
              <a:gd name="T46" fmla="*/ 2147483646 w 56"/>
              <a:gd name="T47" fmla="*/ 2147483646 h 64"/>
              <a:gd name="T48" fmla="*/ 2147483646 w 56"/>
              <a:gd name="T49" fmla="*/ 2147483646 h 64"/>
              <a:gd name="T50" fmla="*/ 2147483646 w 56"/>
              <a:gd name="T51" fmla="*/ 2147483646 h 64"/>
              <a:gd name="T52" fmla="*/ 2147483646 w 56"/>
              <a:gd name="T53" fmla="*/ 2147483646 h 64"/>
              <a:gd name="T54" fmla="*/ 2147483646 w 56"/>
              <a:gd name="T55" fmla="*/ 2147483646 h 64"/>
              <a:gd name="T56" fmla="*/ 2147483646 w 56"/>
              <a:gd name="T57" fmla="*/ 2147483646 h 64"/>
              <a:gd name="T58" fmla="*/ 2147483646 w 56"/>
              <a:gd name="T59" fmla="*/ 2147483646 h 64"/>
              <a:gd name="T60" fmla="*/ 2147483646 w 56"/>
              <a:gd name="T61" fmla="*/ 2147483646 h 64"/>
              <a:gd name="T62" fmla="*/ 2147483646 w 56"/>
              <a:gd name="T63" fmla="*/ 2147483646 h 64"/>
              <a:gd name="T64" fmla="*/ 2147483646 w 56"/>
              <a:gd name="T65" fmla="*/ 2147483646 h 64"/>
              <a:gd name="T66" fmla="*/ 2147483646 w 56"/>
              <a:gd name="T67" fmla="*/ 2147483646 h 64"/>
              <a:gd name="T68" fmla="*/ 2147483646 w 56"/>
              <a:gd name="T69" fmla="*/ 2147483646 h 64"/>
              <a:gd name="T70" fmla="*/ 0 w 56"/>
              <a:gd name="T71" fmla="*/ 2147483646 h 64"/>
              <a:gd name="T72" fmla="*/ 0 w 56"/>
              <a:gd name="T73" fmla="*/ 2147483646 h 64"/>
              <a:gd name="T74" fmla="*/ 0 w 56"/>
              <a:gd name="T75" fmla="*/ 2147483646 h 64"/>
              <a:gd name="T76" fmla="*/ 2147483646 w 56"/>
              <a:gd name="T77" fmla="*/ 2147483646 h 64"/>
              <a:gd name="T78" fmla="*/ 2147483646 w 56"/>
              <a:gd name="T79" fmla="*/ 2147483646 h 64"/>
              <a:gd name="T80" fmla="*/ 2147483646 w 56"/>
              <a:gd name="T81" fmla="*/ 2147483646 h 64"/>
              <a:gd name="T82" fmla="*/ 2147483646 w 56"/>
              <a:gd name="T83" fmla="*/ 2147483646 h 64"/>
              <a:gd name="T84" fmla="*/ 2147483646 w 56"/>
              <a:gd name="T85" fmla="*/ 2147483646 h 64"/>
              <a:gd name="T86" fmla="*/ 2147483646 w 56"/>
              <a:gd name="T87" fmla="*/ 0 h 64"/>
              <a:gd name="T88" fmla="*/ 2147483646 w 56"/>
              <a:gd name="T89" fmla="*/ 2147483646 h 64"/>
              <a:gd name="T90" fmla="*/ 2147483646 w 56"/>
              <a:gd name="T91" fmla="*/ 2147483646 h 64"/>
              <a:gd name="T92" fmla="*/ 2147483646 w 56"/>
              <a:gd name="T93" fmla="*/ 2147483646 h 64"/>
              <a:gd name="T94" fmla="*/ 2147483646 w 56"/>
              <a:gd name="T95" fmla="*/ 2147483646 h 64"/>
              <a:gd name="T96" fmla="*/ 2147483646 w 56"/>
              <a:gd name="T97" fmla="*/ 2147483646 h 6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6"/>
              <a:gd name="T148" fmla="*/ 0 h 64"/>
              <a:gd name="T149" fmla="*/ 56 w 56"/>
              <a:gd name="T150" fmla="*/ 64 h 6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6" h="64">
                <a:moveTo>
                  <a:pt x="40" y="40"/>
                </a:moveTo>
                <a:lnTo>
                  <a:pt x="32" y="24"/>
                </a:lnTo>
                <a:lnTo>
                  <a:pt x="40" y="24"/>
                </a:lnTo>
                <a:lnTo>
                  <a:pt x="24" y="16"/>
                </a:lnTo>
                <a:lnTo>
                  <a:pt x="32" y="16"/>
                </a:lnTo>
                <a:lnTo>
                  <a:pt x="24" y="24"/>
                </a:lnTo>
                <a:lnTo>
                  <a:pt x="16" y="40"/>
                </a:lnTo>
                <a:lnTo>
                  <a:pt x="16" y="32"/>
                </a:lnTo>
                <a:lnTo>
                  <a:pt x="24" y="48"/>
                </a:lnTo>
                <a:lnTo>
                  <a:pt x="32" y="56"/>
                </a:lnTo>
                <a:lnTo>
                  <a:pt x="24" y="48"/>
                </a:lnTo>
                <a:lnTo>
                  <a:pt x="40" y="40"/>
                </a:lnTo>
                <a:lnTo>
                  <a:pt x="32" y="48"/>
                </a:lnTo>
                <a:lnTo>
                  <a:pt x="40" y="32"/>
                </a:lnTo>
                <a:lnTo>
                  <a:pt x="56" y="40"/>
                </a:lnTo>
                <a:lnTo>
                  <a:pt x="48" y="56"/>
                </a:lnTo>
                <a:lnTo>
                  <a:pt x="32" y="64"/>
                </a:lnTo>
                <a:lnTo>
                  <a:pt x="24" y="64"/>
                </a:lnTo>
                <a:lnTo>
                  <a:pt x="16" y="56"/>
                </a:lnTo>
                <a:lnTo>
                  <a:pt x="8" y="56"/>
                </a:lnTo>
                <a:lnTo>
                  <a:pt x="0" y="40"/>
                </a:lnTo>
                <a:lnTo>
                  <a:pt x="0" y="32"/>
                </a:lnTo>
                <a:lnTo>
                  <a:pt x="8" y="16"/>
                </a:lnTo>
                <a:lnTo>
                  <a:pt x="16" y="16"/>
                </a:lnTo>
                <a:lnTo>
                  <a:pt x="24" y="8"/>
                </a:lnTo>
                <a:lnTo>
                  <a:pt x="32" y="0"/>
                </a:lnTo>
                <a:lnTo>
                  <a:pt x="48" y="8"/>
                </a:lnTo>
                <a:lnTo>
                  <a:pt x="48" y="16"/>
                </a:lnTo>
                <a:lnTo>
                  <a:pt x="56" y="32"/>
                </a:lnTo>
                <a:lnTo>
                  <a:pt x="40" y="4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823" name="Freeform 240"/>
          <p:cNvSpPr>
            <a:spLocks/>
          </p:cNvSpPr>
          <p:nvPr/>
        </p:nvSpPr>
        <p:spPr bwMode="auto">
          <a:xfrm>
            <a:off x="7210425" y="2952750"/>
            <a:ext cx="25400" cy="12700"/>
          </a:xfrm>
          <a:custGeom>
            <a:avLst/>
            <a:gdLst>
              <a:gd name="T0" fmla="*/ 0 w 16"/>
              <a:gd name="T1" fmla="*/ 0 h 8"/>
              <a:gd name="T2" fmla="*/ 0 w 16"/>
              <a:gd name="T3" fmla="*/ 0 h 8"/>
              <a:gd name="T4" fmla="*/ 0 w 16"/>
              <a:gd name="T5" fmla="*/ 2147483646 h 8"/>
              <a:gd name="T6" fmla="*/ 2147483646 w 16"/>
              <a:gd name="T7" fmla="*/ 0 h 8"/>
              <a:gd name="T8" fmla="*/ 2147483646 w 16"/>
              <a:gd name="T9" fmla="*/ 2147483646 h 8"/>
              <a:gd name="T10" fmla="*/ 2147483646 w 16"/>
              <a:gd name="T11" fmla="*/ 2147483646 h 8"/>
              <a:gd name="T12" fmla="*/ 0 w 16"/>
              <a:gd name="T13" fmla="*/ 0 h 8"/>
              <a:gd name="T14" fmla="*/ 0 60000 65536"/>
              <a:gd name="T15" fmla="*/ 0 60000 65536"/>
              <a:gd name="T16" fmla="*/ 0 60000 65536"/>
              <a:gd name="T17" fmla="*/ 0 60000 65536"/>
              <a:gd name="T18" fmla="*/ 0 60000 65536"/>
              <a:gd name="T19" fmla="*/ 0 60000 65536"/>
              <a:gd name="T20" fmla="*/ 0 60000 65536"/>
              <a:gd name="T21" fmla="*/ 0 w 16"/>
              <a:gd name="T22" fmla="*/ 0 h 8"/>
              <a:gd name="T23" fmla="*/ 16 w 16"/>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8">
                <a:moveTo>
                  <a:pt x="0" y="0"/>
                </a:moveTo>
                <a:lnTo>
                  <a:pt x="0" y="0"/>
                </a:lnTo>
                <a:lnTo>
                  <a:pt x="0" y="8"/>
                </a:lnTo>
                <a:lnTo>
                  <a:pt x="16" y="0"/>
                </a:lnTo>
                <a:lnTo>
                  <a:pt x="16" y="8"/>
                </a:lnTo>
                <a:lnTo>
                  <a:pt x="0"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824" name="Freeform 241"/>
          <p:cNvSpPr>
            <a:spLocks/>
          </p:cNvSpPr>
          <p:nvPr/>
        </p:nvSpPr>
        <p:spPr bwMode="auto">
          <a:xfrm>
            <a:off x="5954713" y="2914650"/>
            <a:ext cx="63500" cy="76200"/>
          </a:xfrm>
          <a:custGeom>
            <a:avLst/>
            <a:gdLst>
              <a:gd name="T0" fmla="*/ 2147483646 w 40"/>
              <a:gd name="T1" fmla="*/ 2147483646 h 48"/>
              <a:gd name="T2" fmla="*/ 2147483646 w 40"/>
              <a:gd name="T3" fmla="*/ 2147483646 h 48"/>
              <a:gd name="T4" fmla="*/ 2147483646 w 40"/>
              <a:gd name="T5" fmla="*/ 0 h 48"/>
              <a:gd name="T6" fmla="*/ 2147483646 w 40"/>
              <a:gd name="T7" fmla="*/ 2147483646 h 48"/>
              <a:gd name="T8" fmla="*/ 0 w 40"/>
              <a:gd name="T9" fmla="*/ 2147483646 h 48"/>
              <a:gd name="T10" fmla="*/ 2147483646 w 40"/>
              <a:gd name="T11" fmla="*/ 2147483646 h 48"/>
              <a:gd name="T12" fmla="*/ 2147483646 w 40"/>
              <a:gd name="T13" fmla="*/ 2147483646 h 48"/>
              <a:gd name="T14" fmla="*/ 2147483646 w 40"/>
              <a:gd name="T15" fmla="*/ 2147483646 h 48"/>
              <a:gd name="T16" fmla="*/ 2147483646 w 40"/>
              <a:gd name="T17" fmla="*/ 2147483646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48"/>
              <a:gd name="T29" fmla="*/ 40 w 40"/>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48">
                <a:moveTo>
                  <a:pt x="40" y="24"/>
                </a:moveTo>
                <a:lnTo>
                  <a:pt x="32" y="8"/>
                </a:lnTo>
                <a:lnTo>
                  <a:pt x="16" y="0"/>
                </a:lnTo>
                <a:lnTo>
                  <a:pt x="8" y="8"/>
                </a:lnTo>
                <a:lnTo>
                  <a:pt x="0" y="24"/>
                </a:lnTo>
                <a:lnTo>
                  <a:pt x="8" y="40"/>
                </a:lnTo>
                <a:lnTo>
                  <a:pt x="16" y="48"/>
                </a:lnTo>
                <a:lnTo>
                  <a:pt x="32" y="40"/>
                </a:lnTo>
                <a:lnTo>
                  <a:pt x="40" y="24"/>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825" name="Freeform 242"/>
          <p:cNvSpPr>
            <a:spLocks/>
          </p:cNvSpPr>
          <p:nvPr/>
        </p:nvSpPr>
        <p:spPr bwMode="auto">
          <a:xfrm>
            <a:off x="5942013" y="2901950"/>
            <a:ext cx="88900" cy="101600"/>
          </a:xfrm>
          <a:custGeom>
            <a:avLst/>
            <a:gdLst>
              <a:gd name="T0" fmla="*/ 2147483646 w 56"/>
              <a:gd name="T1" fmla="*/ 2147483646 h 64"/>
              <a:gd name="T2" fmla="*/ 2147483646 w 56"/>
              <a:gd name="T3" fmla="*/ 2147483646 h 64"/>
              <a:gd name="T4" fmla="*/ 2147483646 w 56"/>
              <a:gd name="T5" fmla="*/ 2147483646 h 64"/>
              <a:gd name="T6" fmla="*/ 2147483646 w 56"/>
              <a:gd name="T7" fmla="*/ 2147483646 h 64"/>
              <a:gd name="T8" fmla="*/ 2147483646 w 56"/>
              <a:gd name="T9" fmla="*/ 2147483646 h 64"/>
              <a:gd name="T10" fmla="*/ 2147483646 w 56"/>
              <a:gd name="T11" fmla="*/ 2147483646 h 64"/>
              <a:gd name="T12" fmla="*/ 2147483646 w 56"/>
              <a:gd name="T13" fmla="*/ 2147483646 h 64"/>
              <a:gd name="T14" fmla="*/ 2147483646 w 56"/>
              <a:gd name="T15" fmla="*/ 2147483646 h 64"/>
              <a:gd name="T16" fmla="*/ 2147483646 w 56"/>
              <a:gd name="T17" fmla="*/ 2147483646 h 64"/>
              <a:gd name="T18" fmla="*/ 2147483646 w 56"/>
              <a:gd name="T19" fmla="*/ 2147483646 h 64"/>
              <a:gd name="T20" fmla="*/ 2147483646 w 56"/>
              <a:gd name="T21" fmla="*/ 2147483646 h 64"/>
              <a:gd name="T22" fmla="*/ 2147483646 w 56"/>
              <a:gd name="T23" fmla="*/ 2147483646 h 64"/>
              <a:gd name="T24" fmla="*/ 2147483646 w 56"/>
              <a:gd name="T25" fmla="*/ 2147483646 h 64"/>
              <a:gd name="T26" fmla="*/ 2147483646 w 56"/>
              <a:gd name="T27" fmla="*/ 2147483646 h 64"/>
              <a:gd name="T28" fmla="*/ 2147483646 w 56"/>
              <a:gd name="T29" fmla="*/ 2147483646 h 64"/>
              <a:gd name="T30" fmla="*/ 2147483646 w 56"/>
              <a:gd name="T31" fmla="*/ 2147483646 h 64"/>
              <a:gd name="T32" fmla="*/ 2147483646 w 56"/>
              <a:gd name="T33" fmla="*/ 2147483646 h 64"/>
              <a:gd name="T34" fmla="*/ 2147483646 w 56"/>
              <a:gd name="T35" fmla="*/ 2147483646 h 64"/>
              <a:gd name="T36" fmla="*/ 2147483646 w 56"/>
              <a:gd name="T37" fmla="*/ 2147483646 h 64"/>
              <a:gd name="T38" fmla="*/ 2147483646 w 56"/>
              <a:gd name="T39" fmla="*/ 2147483646 h 64"/>
              <a:gd name="T40" fmla="*/ 2147483646 w 56"/>
              <a:gd name="T41" fmla="*/ 2147483646 h 64"/>
              <a:gd name="T42" fmla="*/ 2147483646 w 56"/>
              <a:gd name="T43" fmla="*/ 2147483646 h 64"/>
              <a:gd name="T44" fmla="*/ 2147483646 w 56"/>
              <a:gd name="T45" fmla="*/ 2147483646 h 64"/>
              <a:gd name="T46" fmla="*/ 2147483646 w 56"/>
              <a:gd name="T47" fmla="*/ 2147483646 h 64"/>
              <a:gd name="T48" fmla="*/ 2147483646 w 56"/>
              <a:gd name="T49" fmla="*/ 2147483646 h 64"/>
              <a:gd name="T50" fmla="*/ 2147483646 w 56"/>
              <a:gd name="T51" fmla="*/ 2147483646 h 64"/>
              <a:gd name="T52" fmla="*/ 2147483646 w 56"/>
              <a:gd name="T53" fmla="*/ 2147483646 h 64"/>
              <a:gd name="T54" fmla="*/ 2147483646 w 56"/>
              <a:gd name="T55" fmla="*/ 2147483646 h 64"/>
              <a:gd name="T56" fmla="*/ 2147483646 w 56"/>
              <a:gd name="T57" fmla="*/ 2147483646 h 64"/>
              <a:gd name="T58" fmla="*/ 2147483646 w 56"/>
              <a:gd name="T59" fmla="*/ 2147483646 h 64"/>
              <a:gd name="T60" fmla="*/ 2147483646 w 56"/>
              <a:gd name="T61" fmla="*/ 2147483646 h 64"/>
              <a:gd name="T62" fmla="*/ 2147483646 w 56"/>
              <a:gd name="T63" fmla="*/ 2147483646 h 64"/>
              <a:gd name="T64" fmla="*/ 2147483646 w 56"/>
              <a:gd name="T65" fmla="*/ 2147483646 h 64"/>
              <a:gd name="T66" fmla="*/ 2147483646 w 56"/>
              <a:gd name="T67" fmla="*/ 2147483646 h 64"/>
              <a:gd name="T68" fmla="*/ 2147483646 w 56"/>
              <a:gd name="T69" fmla="*/ 2147483646 h 64"/>
              <a:gd name="T70" fmla="*/ 0 w 56"/>
              <a:gd name="T71" fmla="*/ 2147483646 h 64"/>
              <a:gd name="T72" fmla="*/ 0 w 56"/>
              <a:gd name="T73" fmla="*/ 2147483646 h 64"/>
              <a:gd name="T74" fmla="*/ 0 w 56"/>
              <a:gd name="T75" fmla="*/ 2147483646 h 64"/>
              <a:gd name="T76" fmla="*/ 2147483646 w 56"/>
              <a:gd name="T77" fmla="*/ 2147483646 h 64"/>
              <a:gd name="T78" fmla="*/ 2147483646 w 56"/>
              <a:gd name="T79" fmla="*/ 2147483646 h 64"/>
              <a:gd name="T80" fmla="*/ 2147483646 w 56"/>
              <a:gd name="T81" fmla="*/ 2147483646 h 64"/>
              <a:gd name="T82" fmla="*/ 2147483646 w 56"/>
              <a:gd name="T83" fmla="*/ 2147483646 h 64"/>
              <a:gd name="T84" fmla="*/ 2147483646 w 56"/>
              <a:gd name="T85" fmla="*/ 2147483646 h 64"/>
              <a:gd name="T86" fmla="*/ 2147483646 w 56"/>
              <a:gd name="T87" fmla="*/ 0 h 64"/>
              <a:gd name="T88" fmla="*/ 2147483646 w 56"/>
              <a:gd name="T89" fmla="*/ 2147483646 h 64"/>
              <a:gd name="T90" fmla="*/ 2147483646 w 56"/>
              <a:gd name="T91" fmla="*/ 2147483646 h 64"/>
              <a:gd name="T92" fmla="*/ 2147483646 w 56"/>
              <a:gd name="T93" fmla="*/ 2147483646 h 64"/>
              <a:gd name="T94" fmla="*/ 2147483646 w 56"/>
              <a:gd name="T95" fmla="*/ 2147483646 h 64"/>
              <a:gd name="T96" fmla="*/ 2147483646 w 56"/>
              <a:gd name="T97" fmla="*/ 2147483646 h 6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6"/>
              <a:gd name="T148" fmla="*/ 0 h 64"/>
              <a:gd name="T149" fmla="*/ 56 w 56"/>
              <a:gd name="T150" fmla="*/ 64 h 6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6" h="64">
                <a:moveTo>
                  <a:pt x="40" y="40"/>
                </a:moveTo>
                <a:lnTo>
                  <a:pt x="32" y="24"/>
                </a:lnTo>
                <a:lnTo>
                  <a:pt x="40" y="24"/>
                </a:lnTo>
                <a:lnTo>
                  <a:pt x="24" y="16"/>
                </a:lnTo>
                <a:lnTo>
                  <a:pt x="32" y="16"/>
                </a:lnTo>
                <a:lnTo>
                  <a:pt x="24" y="24"/>
                </a:lnTo>
                <a:lnTo>
                  <a:pt x="16" y="40"/>
                </a:lnTo>
                <a:lnTo>
                  <a:pt x="16" y="32"/>
                </a:lnTo>
                <a:lnTo>
                  <a:pt x="24" y="48"/>
                </a:lnTo>
                <a:lnTo>
                  <a:pt x="32" y="56"/>
                </a:lnTo>
                <a:lnTo>
                  <a:pt x="24" y="48"/>
                </a:lnTo>
                <a:lnTo>
                  <a:pt x="40" y="40"/>
                </a:lnTo>
                <a:lnTo>
                  <a:pt x="32" y="48"/>
                </a:lnTo>
                <a:lnTo>
                  <a:pt x="40" y="32"/>
                </a:lnTo>
                <a:lnTo>
                  <a:pt x="56" y="40"/>
                </a:lnTo>
                <a:lnTo>
                  <a:pt x="48" y="56"/>
                </a:lnTo>
                <a:lnTo>
                  <a:pt x="32" y="64"/>
                </a:lnTo>
                <a:lnTo>
                  <a:pt x="24" y="64"/>
                </a:lnTo>
                <a:lnTo>
                  <a:pt x="16" y="56"/>
                </a:lnTo>
                <a:lnTo>
                  <a:pt x="8" y="56"/>
                </a:lnTo>
                <a:lnTo>
                  <a:pt x="0" y="40"/>
                </a:lnTo>
                <a:lnTo>
                  <a:pt x="0" y="32"/>
                </a:lnTo>
                <a:lnTo>
                  <a:pt x="8" y="16"/>
                </a:lnTo>
                <a:lnTo>
                  <a:pt x="16" y="16"/>
                </a:lnTo>
                <a:lnTo>
                  <a:pt x="24" y="8"/>
                </a:lnTo>
                <a:lnTo>
                  <a:pt x="32" y="0"/>
                </a:lnTo>
                <a:lnTo>
                  <a:pt x="48" y="8"/>
                </a:lnTo>
                <a:lnTo>
                  <a:pt x="48" y="16"/>
                </a:lnTo>
                <a:lnTo>
                  <a:pt x="56" y="32"/>
                </a:lnTo>
                <a:lnTo>
                  <a:pt x="40" y="4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826" name="Freeform 243"/>
          <p:cNvSpPr>
            <a:spLocks/>
          </p:cNvSpPr>
          <p:nvPr/>
        </p:nvSpPr>
        <p:spPr bwMode="auto">
          <a:xfrm>
            <a:off x="6005513" y="2952750"/>
            <a:ext cx="25400" cy="12700"/>
          </a:xfrm>
          <a:custGeom>
            <a:avLst/>
            <a:gdLst>
              <a:gd name="T0" fmla="*/ 0 w 16"/>
              <a:gd name="T1" fmla="*/ 0 h 8"/>
              <a:gd name="T2" fmla="*/ 0 w 16"/>
              <a:gd name="T3" fmla="*/ 0 h 8"/>
              <a:gd name="T4" fmla="*/ 0 w 16"/>
              <a:gd name="T5" fmla="*/ 2147483646 h 8"/>
              <a:gd name="T6" fmla="*/ 2147483646 w 16"/>
              <a:gd name="T7" fmla="*/ 0 h 8"/>
              <a:gd name="T8" fmla="*/ 2147483646 w 16"/>
              <a:gd name="T9" fmla="*/ 2147483646 h 8"/>
              <a:gd name="T10" fmla="*/ 2147483646 w 16"/>
              <a:gd name="T11" fmla="*/ 2147483646 h 8"/>
              <a:gd name="T12" fmla="*/ 0 w 16"/>
              <a:gd name="T13" fmla="*/ 0 h 8"/>
              <a:gd name="T14" fmla="*/ 0 60000 65536"/>
              <a:gd name="T15" fmla="*/ 0 60000 65536"/>
              <a:gd name="T16" fmla="*/ 0 60000 65536"/>
              <a:gd name="T17" fmla="*/ 0 60000 65536"/>
              <a:gd name="T18" fmla="*/ 0 60000 65536"/>
              <a:gd name="T19" fmla="*/ 0 60000 65536"/>
              <a:gd name="T20" fmla="*/ 0 60000 65536"/>
              <a:gd name="T21" fmla="*/ 0 w 16"/>
              <a:gd name="T22" fmla="*/ 0 h 8"/>
              <a:gd name="T23" fmla="*/ 16 w 16"/>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8">
                <a:moveTo>
                  <a:pt x="0" y="0"/>
                </a:moveTo>
                <a:lnTo>
                  <a:pt x="0" y="0"/>
                </a:lnTo>
                <a:lnTo>
                  <a:pt x="0" y="8"/>
                </a:lnTo>
                <a:lnTo>
                  <a:pt x="16" y="0"/>
                </a:lnTo>
                <a:lnTo>
                  <a:pt x="16" y="8"/>
                </a:lnTo>
                <a:lnTo>
                  <a:pt x="0"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827" name="Freeform 244"/>
          <p:cNvSpPr>
            <a:spLocks/>
          </p:cNvSpPr>
          <p:nvPr/>
        </p:nvSpPr>
        <p:spPr bwMode="auto">
          <a:xfrm>
            <a:off x="4964113" y="2914650"/>
            <a:ext cx="63500" cy="76200"/>
          </a:xfrm>
          <a:custGeom>
            <a:avLst/>
            <a:gdLst>
              <a:gd name="T0" fmla="*/ 2147483646 w 40"/>
              <a:gd name="T1" fmla="*/ 2147483646 h 48"/>
              <a:gd name="T2" fmla="*/ 2147483646 w 40"/>
              <a:gd name="T3" fmla="*/ 2147483646 h 48"/>
              <a:gd name="T4" fmla="*/ 2147483646 w 40"/>
              <a:gd name="T5" fmla="*/ 0 h 48"/>
              <a:gd name="T6" fmla="*/ 2147483646 w 40"/>
              <a:gd name="T7" fmla="*/ 2147483646 h 48"/>
              <a:gd name="T8" fmla="*/ 0 w 40"/>
              <a:gd name="T9" fmla="*/ 2147483646 h 48"/>
              <a:gd name="T10" fmla="*/ 2147483646 w 40"/>
              <a:gd name="T11" fmla="*/ 2147483646 h 48"/>
              <a:gd name="T12" fmla="*/ 2147483646 w 40"/>
              <a:gd name="T13" fmla="*/ 2147483646 h 48"/>
              <a:gd name="T14" fmla="*/ 2147483646 w 40"/>
              <a:gd name="T15" fmla="*/ 2147483646 h 48"/>
              <a:gd name="T16" fmla="*/ 2147483646 w 40"/>
              <a:gd name="T17" fmla="*/ 2147483646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48"/>
              <a:gd name="T29" fmla="*/ 40 w 40"/>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48">
                <a:moveTo>
                  <a:pt x="40" y="24"/>
                </a:moveTo>
                <a:lnTo>
                  <a:pt x="40" y="8"/>
                </a:lnTo>
                <a:lnTo>
                  <a:pt x="24" y="0"/>
                </a:lnTo>
                <a:lnTo>
                  <a:pt x="8" y="8"/>
                </a:lnTo>
                <a:lnTo>
                  <a:pt x="0" y="24"/>
                </a:lnTo>
                <a:lnTo>
                  <a:pt x="8" y="40"/>
                </a:lnTo>
                <a:lnTo>
                  <a:pt x="24" y="48"/>
                </a:lnTo>
                <a:lnTo>
                  <a:pt x="40" y="40"/>
                </a:lnTo>
                <a:lnTo>
                  <a:pt x="40" y="24"/>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828" name="Freeform 245"/>
          <p:cNvSpPr>
            <a:spLocks/>
          </p:cNvSpPr>
          <p:nvPr/>
        </p:nvSpPr>
        <p:spPr bwMode="auto">
          <a:xfrm>
            <a:off x="4951413" y="2901950"/>
            <a:ext cx="88900" cy="101600"/>
          </a:xfrm>
          <a:custGeom>
            <a:avLst/>
            <a:gdLst>
              <a:gd name="T0" fmla="*/ 2147483646 w 56"/>
              <a:gd name="T1" fmla="*/ 2147483646 h 64"/>
              <a:gd name="T2" fmla="*/ 2147483646 w 56"/>
              <a:gd name="T3" fmla="*/ 2147483646 h 64"/>
              <a:gd name="T4" fmla="*/ 2147483646 w 56"/>
              <a:gd name="T5" fmla="*/ 2147483646 h 64"/>
              <a:gd name="T6" fmla="*/ 2147483646 w 56"/>
              <a:gd name="T7" fmla="*/ 2147483646 h 64"/>
              <a:gd name="T8" fmla="*/ 2147483646 w 56"/>
              <a:gd name="T9" fmla="*/ 2147483646 h 64"/>
              <a:gd name="T10" fmla="*/ 2147483646 w 56"/>
              <a:gd name="T11" fmla="*/ 2147483646 h 64"/>
              <a:gd name="T12" fmla="*/ 2147483646 w 56"/>
              <a:gd name="T13" fmla="*/ 2147483646 h 64"/>
              <a:gd name="T14" fmla="*/ 2147483646 w 56"/>
              <a:gd name="T15" fmla="*/ 2147483646 h 64"/>
              <a:gd name="T16" fmla="*/ 2147483646 w 56"/>
              <a:gd name="T17" fmla="*/ 2147483646 h 64"/>
              <a:gd name="T18" fmla="*/ 2147483646 w 56"/>
              <a:gd name="T19" fmla="*/ 2147483646 h 64"/>
              <a:gd name="T20" fmla="*/ 2147483646 w 56"/>
              <a:gd name="T21" fmla="*/ 2147483646 h 64"/>
              <a:gd name="T22" fmla="*/ 2147483646 w 56"/>
              <a:gd name="T23" fmla="*/ 2147483646 h 64"/>
              <a:gd name="T24" fmla="*/ 2147483646 w 56"/>
              <a:gd name="T25" fmla="*/ 2147483646 h 64"/>
              <a:gd name="T26" fmla="*/ 2147483646 w 56"/>
              <a:gd name="T27" fmla="*/ 2147483646 h 64"/>
              <a:gd name="T28" fmla="*/ 2147483646 w 56"/>
              <a:gd name="T29" fmla="*/ 2147483646 h 64"/>
              <a:gd name="T30" fmla="*/ 2147483646 w 56"/>
              <a:gd name="T31" fmla="*/ 2147483646 h 64"/>
              <a:gd name="T32" fmla="*/ 2147483646 w 56"/>
              <a:gd name="T33" fmla="*/ 2147483646 h 64"/>
              <a:gd name="T34" fmla="*/ 2147483646 w 56"/>
              <a:gd name="T35" fmla="*/ 2147483646 h 64"/>
              <a:gd name="T36" fmla="*/ 2147483646 w 56"/>
              <a:gd name="T37" fmla="*/ 2147483646 h 64"/>
              <a:gd name="T38" fmla="*/ 2147483646 w 56"/>
              <a:gd name="T39" fmla="*/ 2147483646 h 64"/>
              <a:gd name="T40" fmla="*/ 2147483646 w 56"/>
              <a:gd name="T41" fmla="*/ 2147483646 h 64"/>
              <a:gd name="T42" fmla="*/ 2147483646 w 56"/>
              <a:gd name="T43" fmla="*/ 2147483646 h 64"/>
              <a:gd name="T44" fmla="*/ 2147483646 w 56"/>
              <a:gd name="T45" fmla="*/ 2147483646 h 64"/>
              <a:gd name="T46" fmla="*/ 2147483646 w 56"/>
              <a:gd name="T47" fmla="*/ 2147483646 h 64"/>
              <a:gd name="T48" fmla="*/ 2147483646 w 56"/>
              <a:gd name="T49" fmla="*/ 2147483646 h 64"/>
              <a:gd name="T50" fmla="*/ 2147483646 w 56"/>
              <a:gd name="T51" fmla="*/ 2147483646 h 64"/>
              <a:gd name="T52" fmla="*/ 2147483646 w 56"/>
              <a:gd name="T53" fmla="*/ 2147483646 h 64"/>
              <a:gd name="T54" fmla="*/ 2147483646 w 56"/>
              <a:gd name="T55" fmla="*/ 2147483646 h 64"/>
              <a:gd name="T56" fmla="*/ 2147483646 w 56"/>
              <a:gd name="T57" fmla="*/ 2147483646 h 64"/>
              <a:gd name="T58" fmla="*/ 2147483646 w 56"/>
              <a:gd name="T59" fmla="*/ 2147483646 h 64"/>
              <a:gd name="T60" fmla="*/ 2147483646 w 56"/>
              <a:gd name="T61" fmla="*/ 2147483646 h 64"/>
              <a:gd name="T62" fmla="*/ 2147483646 w 56"/>
              <a:gd name="T63" fmla="*/ 2147483646 h 64"/>
              <a:gd name="T64" fmla="*/ 2147483646 w 56"/>
              <a:gd name="T65" fmla="*/ 2147483646 h 64"/>
              <a:gd name="T66" fmla="*/ 2147483646 w 56"/>
              <a:gd name="T67" fmla="*/ 2147483646 h 64"/>
              <a:gd name="T68" fmla="*/ 2147483646 w 56"/>
              <a:gd name="T69" fmla="*/ 2147483646 h 64"/>
              <a:gd name="T70" fmla="*/ 0 w 56"/>
              <a:gd name="T71" fmla="*/ 2147483646 h 64"/>
              <a:gd name="T72" fmla="*/ 0 w 56"/>
              <a:gd name="T73" fmla="*/ 2147483646 h 64"/>
              <a:gd name="T74" fmla="*/ 0 w 56"/>
              <a:gd name="T75" fmla="*/ 2147483646 h 64"/>
              <a:gd name="T76" fmla="*/ 2147483646 w 56"/>
              <a:gd name="T77" fmla="*/ 2147483646 h 64"/>
              <a:gd name="T78" fmla="*/ 2147483646 w 56"/>
              <a:gd name="T79" fmla="*/ 2147483646 h 64"/>
              <a:gd name="T80" fmla="*/ 2147483646 w 56"/>
              <a:gd name="T81" fmla="*/ 2147483646 h 64"/>
              <a:gd name="T82" fmla="*/ 2147483646 w 56"/>
              <a:gd name="T83" fmla="*/ 0 h 64"/>
              <a:gd name="T84" fmla="*/ 2147483646 w 56"/>
              <a:gd name="T85" fmla="*/ 0 h 64"/>
              <a:gd name="T86" fmla="*/ 2147483646 w 56"/>
              <a:gd name="T87" fmla="*/ 0 h 64"/>
              <a:gd name="T88" fmla="*/ 2147483646 w 56"/>
              <a:gd name="T89" fmla="*/ 2147483646 h 64"/>
              <a:gd name="T90" fmla="*/ 2147483646 w 56"/>
              <a:gd name="T91" fmla="*/ 2147483646 h 64"/>
              <a:gd name="T92" fmla="*/ 2147483646 w 56"/>
              <a:gd name="T93" fmla="*/ 2147483646 h 64"/>
              <a:gd name="T94" fmla="*/ 2147483646 w 56"/>
              <a:gd name="T95" fmla="*/ 2147483646 h 64"/>
              <a:gd name="T96" fmla="*/ 2147483646 w 56"/>
              <a:gd name="T97" fmla="*/ 2147483646 h 6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6"/>
              <a:gd name="T148" fmla="*/ 0 h 64"/>
              <a:gd name="T149" fmla="*/ 56 w 56"/>
              <a:gd name="T150" fmla="*/ 64 h 6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6" h="64">
                <a:moveTo>
                  <a:pt x="40" y="32"/>
                </a:moveTo>
                <a:lnTo>
                  <a:pt x="40" y="16"/>
                </a:lnTo>
                <a:lnTo>
                  <a:pt x="48" y="24"/>
                </a:lnTo>
                <a:lnTo>
                  <a:pt x="32" y="16"/>
                </a:lnTo>
                <a:lnTo>
                  <a:pt x="40" y="16"/>
                </a:lnTo>
                <a:lnTo>
                  <a:pt x="24" y="24"/>
                </a:lnTo>
                <a:lnTo>
                  <a:pt x="16" y="40"/>
                </a:lnTo>
                <a:lnTo>
                  <a:pt x="16" y="32"/>
                </a:lnTo>
                <a:lnTo>
                  <a:pt x="24" y="48"/>
                </a:lnTo>
                <a:lnTo>
                  <a:pt x="24" y="40"/>
                </a:lnTo>
                <a:lnTo>
                  <a:pt x="40" y="48"/>
                </a:lnTo>
                <a:lnTo>
                  <a:pt x="32" y="48"/>
                </a:lnTo>
                <a:lnTo>
                  <a:pt x="48" y="40"/>
                </a:lnTo>
                <a:lnTo>
                  <a:pt x="40" y="48"/>
                </a:lnTo>
                <a:lnTo>
                  <a:pt x="40" y="32"/>
                </a:lnTo>
                <a:lnTo>
                  <a:pt x="56" y="32"/>
                </a:lnTo>
                <a:lnTo>
                  <a:pt x="56" y="48"/>
                </a:lnTo>
                <a:lnTo>
                  <a:pt x="56" y="56"/>
                </a:lnTo>
                <a:lnTo>
                  <a:pt x="40" y="64"/>
                </a:lnTo>
                <a:lnTo>
                  <a:pt x="32" y="64"/>
                </a:lnTo>
                <a:lnTo>
                  <a:pt x="16" y="56"/>
                </a:lnTo>
                <a:lnTo>
                  <a:pt x="8" y="56"/>
                </a:lnTo>
                <a:lnTo>
                  <a:pt x="0" y="40"/>
                </a:lnTo>
                <a:lnTo>
                  <a:pt x="0" y="32"/>
                </a:lnTo>
                <a:lnTo>
                  <a:pt x="8" y="16"/>
                </a:lnTo>
                <a:lnTo>
                  <a:pt x="16" y="8"/>
                </a:lnTo>
                <a:lnTo>
                  <a:pt x="32" y="0"/>
                </a:lnTo>
                <a:lnTo>
                  <a:pt x="40" y="0"/>
                </a:lnTo>
                <a:lnTo>
                  <a:pt x="56" y="8"/>
                </a:lnTo>
                <a:lnTo>
                  <a:pt x="56" y="16"/>
                </a:lnTo>
                <a:lnTo>
                  <a:pt x="56" y="32"/>
                </a:lnTo>
                <a:lnTo>
                  <a:pt x="40" y="32"/>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829" name="Freeform 246"/>
          <p:cNvSpPr>
            <a:spLocks/>
          </p:cNvSpPr>
          <p:nvPr/>
        </p:nvSpPr>
        <p:spPr bwMode="auto">
          <a:xfrm>
            <a:off x="5014913" y="2952750"/>
            <a:ext cx="25400" cy="1588"/>
          </a:xfrm>
          <a:custGeom>
            <a:avLst/>
            <a:gdLst>
              <a:gd name="T0" fmla="*/ 0 w 16"/>
              <a:gd name="T1" fmla="*/ 0 h 1588"/>
              <a:gd name="T2" fmla="*/ 0 w 16"/>
              <a:gd name="T3" fmla="*/ 0 h 1588"/>
              <a:gd name="T4" fmla="*/ 0 w 16"/>
              <a:gd name="T5" fmla="*/ 0 h 1588"/>
              <a:gd name="T6" fmla="*/ 2147483646 w 16"/>
              <a:gd name="T7" fmla="*/ 0 h 1588"/>
              <a:gd name="T8" fmla="*/ 2147483646 w 16"/>
              <a:gd name="T9" fmla="*/ 0 h 1588"/>
              <a:gd name="T10" fmla="*/ 2147483646 w 16"/>
              <a:gd name="T11" fmla="*/ 0 h 1588"/>
              <a:gd name="T12" fmla="*/ 0 w 16"/>
              <a:gd name="T13" fmla="*/ 0 h 1588"/>
              <a:gd name="T14" fmla="*/ 0 60000 65536"/>
              <a:gd name="T15" fmla="*/ 0 60000 65536"/>
              <a:gd name="T16" fmla="*/ 0 60000 65536"/>
              <a:gd name="T17" fmla="*/ 0 60000 65536"/>
              <a:gd name="T18" fmla="*/ 0 60000 65536"/>
              <a:gd name="T19" fmla="*/ 0 60000 65536"/>
              <a:gd name="T20" fmla="*/ 0 60000 65536"/>
              <a:gd name="T21" fmla="*/ 0 w 16"/>
              <a:gd name="T22" fmla="*/ 0 h 1588"/>
              <a:gd name="T23" fmla="*/ 16 w 16"/>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1588">
                <a:moveTo>
                  <a:pt x="0" y="0"/>
                </a:moveTo>
                <a:lnTo>
                  <a:pt x="0" y="0"/>
                </a:lnTo>
                <a:lnTo>
                  <a:pt x="16" y="0"/>
                </a:lnTo>
                <a:lnTo>
                  <a:pt x="0"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830" name="Freeform 247"/>
          <p:cNvSpPr>
            <a:spLocks/>
          </p:cNvSpPr>
          <p:nvPr/>
        </p:nvSpPr>
        <p:spPr bwMode="auto">
          <a:xfrm>
            <a:off x="1854200" y="2901950"/>
            <a:ext cx="63500" cy="76200"/>
          </a:xfrm>
          <a:custGeom>
            <a:avLst/>
            <a:gdLst>
              <a:gd name="T0" fmla="*/ 2147483646 w 40"/>
              <a:gd name="T1" fmla="*/ 2147483646 h 48"/>
              <a:gd name="T2" fmla="*/ 2147483646 w 40"/>
              <a:gd name="T3" fmla="*/ 2147483646 h 48"/>
              <a:gd name="T4" fmla="*/ 2147483646 w 40"/>
              <a:gd name="T5" fmla="*/ 0 h 48"/>
              <a:gd name="T6" fmla="*/ 2147483646 w 40"/>
              <a:gd name="T7" fmla="*/ 2147483646 h 48"/>
              <a:gd name="T8" fmla="*/ 0 w 40"/>
              <a:gd name="T9" fmla="*/ 2147483646 h 48"/>
              <a:gd name="T10" fmla="*/ 2147483646 w 40"/>
              <a:gd name="T11" fmla="*/ 2147483646 h 48"/>
              <a:gd name="T12" fmla="*/ 2147483646 w 40"/>
              <a:gd name="T13" fmla="*/ 2147483646 h 48"/>
              <a:gd name="T14" fmla="*/ 2147483646 w 40"/>
              <a:gd name="T15" fmla="*/ 2147483646 h 48"/>
              <a:gd name="T16" fmla="*/ 2147483646 w 40"/>
              <a:gd name="T17" fmla="*/ 2147483646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48"/>
              <a:gd name="T29" fmla="*/ 40 w 40"/>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48">
                <a:moveTo>
                  <a:pt x="40" y="24"/>
                </a:moveTo>
                <a:lnTo>
                  <a:pt x="40" y="8"/>
                </a:lnTo>
                <a:lnTo>
                  <a:pt x="24" y="0"/>
                </a:lnTo>
                <a:lnTo>
                  <a:pt x="8" y="8"/>
                </a:lnTo>
                <a:lnTo>
                  <a:pt x="0" y="24"/>
                </a:lnTo>
                <a:lnTo>
                  <a:pt x="8" y="40"/>
                </a:lnTo>
                <a:lnTo>
                  <a:pt x="24" y="48"/>
                </a:lnTo>
                <a:lnTo>
                  <a:pt x="40" y="40"/>
                </a:lnTo>
                <a:lnTo>
                  <a:pt x="40" y="24"/>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831" name="Freeform 248"/>
          <p:cNvSpPr>
            <a:spLocks/>
          </p:cNvSpPr>
          <p:nvPr/>
        </p:nvSpPr>
        <p:spPr bwMode="auto">
          <a:xfrm>
            <a:off x="1841500" y="2889250"/>
            <a:ext cx="88900" cy="101600"/>
          </a:xfrm>
          <a:custGeom>
            <a:avLst/>
            <a:gdLst>
              <a:gd name="T0" fmla="*/ 2147483646 w 56"/>
              <a:gd name="T1" fmla="*/ 2147483646 h 64"/>
              <a:gd name="T2" fmla="*/ 2147483646 w 56"/>
              <a:gd name="T3" fmla="*/ 2147483646 h 64"/>
              <a:gd name="T4" fmla="*/ 2147483646 w 56"/>
              <a:gd name="T5" fmla="*/ 2147483646 h 64"/>
              <a:gd name="T6" fmla="*/ 2147483646 w 56"/>
              <a:gd name="T7" fmla="*/ 2147483646 h 64"/>
              <a:gd name="T8" fmla="*/ 2147483646 w 56"/>
              <a:gd name="T9" fmla="*/ 2147483646 h 64"/>
              <a:gd name="T10" fmla="*/ 2147483646 w 56"/>
              <a:gd name="T11" fmla="*/ 2147483646 h 64"/>
              <a:gd name="T12" fmla="*/ 2147483646 w 56"/>
              <a:gd name="T13" fmla="*/ 2147483646 h 64"/>
              <a:gd name="T14" fmla="*/ 2147483646 w 56"/>
              <a:gd name="T15" fmla="*/ 2147483646 h 64"/>
              <a:gd name="T16" fmla="*/ 2147483646 w 56"/>
              <a:gd name="T17" fmla="*/ 2147483646 h 64"/>
              <a:gd name="T18" fmla="*/ 2147483646 w 56"/>
              <a:gd name="T19" fmla="*/ 2147483646 h 64"/>
              <a:gd name="T20" fmla="*/ 2147483646 w 56"/>
              <a:gd name="T21" fmla="*/ 2147483646 h 64"/>
              <a:gd name="T22" fmla="*/ 2147483646 w 56"/>
              <a:gd name="T23" fmla="*/ 2147483646 h 64"/>
              <a:gd name="T24" fmla="*/ 2147483646 w 56"/>
              <a:gd name="T25" fmla="*/ 2147483646 h 64"/>
              <a:gd name="T26" fmla="*/ 2147483646 w 56"/>
              <a:gd name="T27" fmla="*/ 2147483646 h 64"/>
              <a:gd name="T28" fmla="*/ 2147483646 w 56"/>
              <a:gd name="T29" fmla="*/ 2147483646 h 64"/>
              <a:gd name="T30" fmla="*/ 2147483646 w 56"/>
              <a:gd name="T31" fmla="*/ 2147483646 h 64"/>
              <a:gd name="T32" fmla="*/ 2147483646 w 56"/>
              <a:gd name="T33" fmla="*/ 2147483646 h 64"/>
              <a:gd name="T34" fmla="*/ 2147483646 w 56"/>
              <a:gd name="T35" fmla="*/ 2147483646 h 64"/>
              <a:gd name="T36" fmla="*/ 2147483646 w 56"/>
              <a:gd name="T37" fmla="*/ 2147483646 h 64"/>
              <a:gd name="T38" fmla="*/ 2147483646 w 56"/>
              <a:gd name="T39" fmla="*/ 2147483646 h 64"/>
              <a:gd name="T40" fmla="*/ 2147483646 w 56"/>
              <a:gd name="T41" fmla="*/ 2147483646 h 64"/>
              <a:gd name="T42" fmla="*/ 2147483646 w 56"/>
              <a:gd name="T43" fmla="*/ 2147483646 h 64"/>
              <a:gd name="T44" fmla="*/ 2147483646 w 56"/>
              <a:gd name="T45" fmla="*/ 2147483646 h 64"/>
              <a:gd name="T46" fmla="*/ 2147483646 w 56"/>
              <a:gd name="T47" fmla="*/ 2147483646 h 64"/>
              <a:gd name="T48" fmla="*/ 2147483646 w 56"/>
              <a:gd name="T49" fmla="*/ 2147483646 h 64"/>
              <a:gd name="T50" fmla="*/ 2147483646 w 56"/>
              <a:gd name="T51" fmla="*/ 2147483646 h 64"/>
              <a:gd name="T52" fmla="*/ 2147483646 w 56"/>
              <a:gd name="T53" fmla="*/ 2147483646 h 64"/>
              <a:gd name="T54" fmla="*/ 2147483646 w 56"/>
              <a:gd name="T55" fmla="*/ 2147483646 h 64"/>
              <a:gd name="T56" fmla="*/ 2147483646 w 56"/>
              <a:gd name="T57" fmla="*/ 2147483646 h 64"/>
              <a:gd name="T58" fmla="*/ 2147483646 w 56"/>
              <a:gd name="T59" fmla="*/ 2147483646 h 64"/>
              <a:gd name="T60" fmla="*/ 2147483646 w 56"/>
              <a:gd name="T61" fmla="*/ 2147483646 h 64"/>
              <a:gd name="T62" fmla="*/ 2147483646 w 56"/>
              <a:gd name="T63" fmla="*/ 2147483646 h 64"/>
              <a:gd name="T64" fmla="*/ 2147483646 w 56"/>
              <a:gd name="T65" fmla="*/ 2147483646 h 64"/>
              <a:gd name="T66" fmla="*/ 2147483646 w 56"/>
              <a:gd name="T67" fmla="*/ 2147483646 h 64"/>
              <a:gd name="T68" fmla="*/ 2147483646 w 56"/>
              <a:gd name="T69" fmla="*/ 2147483646 h 64"/>
              <a:gd name="T70" fmla="*/ 0 w 56"/>
              <a:gd name="T71" fmla="*/ 2147483646 h 64"/>
              <a:gd name="T72" fmla="*/ 0 w 56"/>
              <a:gd name="T73" fmla="*/ 2147483646 h 64"/>
              <a:gd name="T74" fmla="*/ 0 w 56"/>
              <a:gd name="T75" fmla="*/ 2147483646 h 64"/>
              <a:gd name="T76" fmla="*/ 2147483646 w 56"/>
              <a:gd name="T77" fmla="*/ 2147483646 h 64"/>
              <a:gd name="T78" fmla="*/ 2147483646 w 56"/>
              <a:gd name="T79" fmla="*/ 2147483646 h 64"/>
              <a:gd name="T80" fmla="*/ 2147483646 w 56"/>
              <a:gd name="T81" fmla="*/ 2147483646 h 64"/>
              <a:gd name="T82" fmla="*/ 2147483646 w 56"/>
              <a:gd name="T83" fmla="*/ 0 h 64"/>
              <a:gd name="T84" fmla="*/ 2147483646 w 56"/>
              <a:gd name="T85" fmla="*/ 0 h 64"/>
              <a:gd name="T86" fmla="*/ 2147483646 w 56"/>
              <a:gd name="T87" fmla="*/ 0 h 64"/>
              <a:gd name="T88" fmla="*/ 2147483646 w 56"/>
              <a:gd name="T89" fmla="*/ 2147483646 h 64"/>
              <a:gd name="T90" fmla="*/ 2147483646 w 56"/>
              <a:gd name="T91" fmla="*/ 2147483646 h 64"/>
              <a:gd name="T92" fmla="*/ 2147483646 w 56"/>
              <a:gd name="T93" fmla="*/ 2147483646 h 64"/>
              <a:gd name="T94" fmla="*/ 2147483646 w 56"/>
              <a:gd name="T95" fmla="*/ 2147483646 h 64"/>
              <a:gd name="T96" fmla="*/ 2147483646 w 56"/>
              <a:gd name="T97" fmla="*/ 2147483646 h 6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6"/>
              <a:gd name="T148" fmla="*/ 0 h 64"/>
              <a:gd name="T149" fmla="*/ 56 w 56"/>
              <a:gd name="T150" fmla="*/ 64 h 6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6" h="64">
                <a:moveTo>
                  <a:pt x="40" y="32"/>
                </a:moveTo>
                <a:lnTo>
                  <a:pt x="40" y="16"/>
                </a:lnTo>
                <a:lnTo>
                  <a:pt x="48" y="24"/>
                </a:lnTo>
                <a:lnTo>
                  <a:pt x="32" y="16"/>
                </a:lnTo>
                <a:lnTo>
                  <a:pt x="40" y="16"/>
                </a:lnTo>
                <a:lnTo>
                  <a:pt x="24" y="24"/>
                </a:lnTo>
                <a:lnTo>
                  <a:pt x="16" y="40"/>
                </a:lnTo>
                <a:lnTo>
                  <a:pt x="16" y="32"/>
                </a:lnTo>
                <a:lnTo>
                  <a:pt x="24" y="48"/>
                </a:lnTo>
                <a:lnTo>
                  <a:pt x="24" y="40"/>
                </a:lnTo>
                <a:lnTo>
                  <a:pt x="40" y="48"/>
                </a:lnTo>
                <a:lnTo>
                  <a:pt x="32" y="48"/>
                </a:lnTo>
                <a:lnTo>
                  <a:pt x="48" y="40"/>
                </a:lnTo>
                <a:lnTo>
                  <a:pt x="40" y="48"/>
                </a:lnTo>
                <a:lnTo>
                  <a:pt x="40" y="32"/>
                </a:lnTo>
                <a:lnTo>
                  <a:pt x="56" y="32"/>
                </a:lnTo>
                <a:lnTo>
                  <a:pt x="56" y="48"/>
                </a:lnTo>
                <a:lnTo>
                  <a:pt x="56" y="56"/>
                </a:lnTo>
                <a:lnTo>
                  <a:pt x="40" y="64"/>
                </a:lnTo>
                <a:lnTo>
                  <a:pt x="32" y="64"/>
                </a:lnTo>
                <a:lnTo>
                  <a:pt x="16" y="56"/>
                </a:lnTo>
                <a:lnTo>
                  <a:pt x="8" y="56"/>
                </a:lnTo>
                <a:lnTo>
                  <a:pt x="0" y="40"/>
                </a:lnTo>
                <a:lnTo>
                  <a:pt x="0" y="32"/>
                </a:lnTo>
                <a:lnTo>
                  <a:pt x="8" y="16"/>
                </a:lnTo>
                <a:lnTo>
                  <a:pt x="16" y="8"/>
                </a:lnTo>
                <a:lnTo>
                  <a:pt x="32" y="0"/>
                </a:lnTo>
                <a:lnTo>
                  <a:pt x="40" y="0"/>
                </a:lnTo>
                <a:lnTo>
                  <a:pt x="56" y="8"/>
                </a:lnTo>
                <a:lnTo>
                  <a:pt x="56" y="16"/>
                </a:lnTo>
                <a:lnTo>
                  <a:pt x="56" y="32"/>
                </a:lnTo>
                <a:lnTo>
                  <a:pt x="40" y="32"/>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832" name="Freeform 249"/>
          <p:cNvSpPr>
            <a:spLocks/>
          </p:cNvSpPr>
          <p:nvPr/>
        </p:nvSpPr>
        <p:spPr bwMode="auto">
          <a:xfrm>
            <a:off x="1905000" y="2940050"/>
            <a:ext cx="25400" cy="1588"/>
          </a:xfrm>
          <a:custGeom>
            <a:avLst/>
            <a:gdLst>
              <a:gd name="T0" fmla="*/ 0 w 16"/>
              <a:gd name="T1" fmla="*/ 0 h 1588"/>
              <a:gd name="T2" fmla="*/ 0 w 16"/>
              <a:gd name="T3" fmla="*/ 0 h 1588"/>
              <a:gd name="T4" fmla="*/ 0 w 16"/>
              <a:gd name="T5" fmla="*/ 0 h 1588"/>
              <a:gd name="T6" fmla="*/ 2147483646 w 16"/>
              <a:gd name="T7" fmla="*/ 0 h 1588"/>
              <a:gd name="T8" fmla="*/ 2147483646 w 16"/>
              <a:gd name="T9" fmla="*/ 0 h 1588"/>
              <a:gd name="T10" fmla="*/ 2147483646 w 16"/>
              <a:gd name="T11" fmla="*/ 0 h 1588"/>
              <a:gd name="T12" fmla="*/ 0 w 16"/>
              <a:gd name="T13" fmla="*/ 0 h 1588"/>
              <a:gd name="T14" fmla="*/ 0 60000 65536"/>
              <a:gd name="T15" fmla="*/ 0 60000 65536"/>
              <a:gd name="T16" fmla="*/ 0 60000 65536"/>
              <a:gd name="T17" fmla="*/ 0 60000 65536"/>
              <a:gd name="T18" fmla="*/ 0 60000 65536"/>
              <a:gd name="T19" fmla="*/ 0 60000 65536"/>
              <a:gd name="T20" fmla="*/ 0 60000 65536"/>
              <a:gd name="T21" fmla="*/ 0 w 16"/>
              <a:gd name="T22" fmla="*/ 0 h 1588"/>
              <a:gd name="T23" fmla="*/ 16 w 16"/>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1588">
                <a:moveTo>
                  <a:pt x="0" y="0"/>
                </a:moveTo>
                <a:lnTo>
                  <a:pt x="0" y="0"/>
                </a:lnTo>
                <a:lnTo>
                  <a:pt x="16" y="0"/>
                </a:lnTo>
                <a:lnTo>
                  <a:pt x="0"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833" name="Freeform 250"/>
          <p:cNvSpPr>
            <a:spLocks/>
          </p:cNvSpPr>
          <p:nvPr/>
        </p:nvSpPr>
        <p:spPr bwMode="auto">
          <a:xfrm>
            <a:off x="7375525" y="2914650"/>
            <a:ext cx="63500" cy="76200"/>
          </a:xfrm>
          <a:custGeom>
            <a:avLst/>
            <a:gdLst>
              <a:gd name="T0" fmla="*/ 2147483646 w 40"/>
              <a:gd name="T1" fmla="*/ 2147483646 h 48"/>
              <a:gd name="T2" fmla="*/ 2147483646 w 40"/>
              <a:gd name="T3" fmla="*/ 2147483646 h 48"/>
              <a:gd name="T4" fmla="*/ 2147483646 w 40"/>
              <a:gd name="T5" fmla="*/ 0 h 48"/>
              <a:gd name="T6" fmla="*/ 2147483646 w 40"/>
              <a:gd name="T7" fmla="*/ 2147483646 h 48"/>
              <a:gd name="T8" fmla="*/ 0 w 40"/>
              <a:gd name="T9" fmla="*/ 2147483646 h 48"/>
              <a:gd name="T10" fmla="*/ 2147483646 w 40"/>
              <a:gd name="T11" fmla="*/ 2147483646 h 48"/>
              <a:gd name="T12" fmla="*/ 2147483646 w 40"/>
              <a:gd name="T13" fmla="*/ 2147483646 h 48"/>
              <a:gd name="T14" fmla="*/ 2147483646 w 40"/>
              <a:gd name="T15" fmla="*/ 2147483646 h 48"/>
              <a:gd name="T16" fmla="*/ 2147483646 w 40"/>
              <a:gd name="T17" fmla="*/ 2147483646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48"/>
              <a:gd name="T29" fmla="*/ 40 w 40"/>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48">
                <a:moveTo>
                  <a:pt x="40" y="24"/>
                </a:moveTo>
                <a:lnTo>
                  <a:pt x="32" y="8"/>
                </a:lnTo>
                <a:lnTo>
                  <a:pt x="24" y="0"/>
                </a:lnTo>
                <a:lnTo>
                  <a:pt x="8" y="8"/>
                </a:lnTo>
                <a:lnTo>
                  <a:pt x="0" y="24"/>
                </a:lnTo>
                <a:lnTo>
                  <a:pt x="8" y="40"/>
                </a:lnTo>
                <a:lnTo>
                  <a:pt x="24" y="48"/>
                </a:lnTo>
                <a:lnTo>
                  <a:pt x="32" y="40"/>
                </a:lnTo>
                <a:lnTo>
                  <a:pt x="40" y="24"/>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834" name="Freeform 251"/>
          <p:cNvSpPr>
            <a:spLocks/>
          </p:cNvSpPr>
          <p:nvPr/>
        </p:nvSpPr>
        <p:spPr bwMode="auto">
          <a:xfrm>
            <a:off x="7362825" y="2901950"/>
            <a:ext cx="88900" cy="101600"/>
          </a:xfrm>
          <a:custGeom>
            <a:avLst/>
            <a:gdLst>
              <a:gd name="T0" fmla="*/ 2147483646 w 56"/>
              <a:gd name="T1" fmla="*/ 2147483646 h 64"/>
              <a:gd name="T2" fmla="*/ 2147483646 w 56"/>
              <a:gd name="T3" fmla="*/ 2147483646 h 64"/>
              <a:gd name="T4" fmla="*/ 2147483646 w 56"/>
              <a:gd name="T5" fmla="*/ 2147483646 h 64"/>
              <a:gd name="T6" fmla="*/ 2147483646 w 56"/>
              <a:gd name="T7" fmla="*/ 2147483646 h 64"/>
              <a:gd name="T8" fmla="*/ 2147483646 w 56"/>
              <a:gd name="T9" fmla="*/ 2147483646 h 64"/>
              <a:gd name="T10" fmla="*/ 2147483646 w 56"/>
              <a:gd name="T11" fmla="*/ 2147483646 h 64"/>
              <a:gd name="T12" fmla="*/ 2147483646 w 56"/>
              <a:gd name="T13" fmla="*/ 2147483646 h 64"/>
              <a:gd name="T14" fmla="*/ 2147483646 w 56"/>
              <a:gd name="T15" fmla="*/ 2147483646 h 64"/>
              <a:gd name="T16" fmla="*/ 2147483646 w 56"/>
              <a:gd name="T17" fmla="*/ 2147483646 h 64"/>
              <a:gd name="T18" fmla="*/ 2147483646 w 56"/>
              <a:gd name="T19" fmla="*/ 2147483646 h 64"/>
              <a:gd name="T20" fmla="*/ 2147483646 w 56"/>
              <a:gd name="T21" fmla="*/ 2147483646 h 64"/>
              <a:gd name="T22" fmla="*/ 2147483646 w 56"/>
              <a:gd name="T23" fmla="*/ 2147483646 h 64"/>
              <a:gd name="T24" fmla="*/ 2147483646 w 56"/>
              <a:gd name="T25" fmla="*/ 2147483646 h 64"/>
              <a:gd name="T26" fmla="*/ 2147483646 w 56"/>
              <a:gd name="T27" fmla="*/ 2147483646 h 64"/>
              <a:gd name="T28" fmla="*/ 2147483646 w 56"/>
              <a:gd name="T29" fmla="*/ 2147483646 h 64"/>
              <a:gd name="T30" fmla="*/ 2147483646 w 56"/>
              <a:gd name="T31" fmla="*/ 2147483646 h 64"/>
              <a:gd name="T32" fmla="*/ 2147483646 w 56"/>
              <a:gd name="T33" fmla="*/ 2147483646 h 64"/>
              <a:gd name="T34" fmla="*/ 2147483646 w 56"/>
              <a:gd name="T35" fmla="*/ 2147483646 h 64"/>
              <a:gd name="T36" fmla="*/ 2147483646 w 56"/>
              <a:gd name="T37" fmla="*/ 2147483646 h 64"/>
              <a:gd name="T38" fmla="*/ 2147483646 w 56"/>
              <a:gd name="T39" fmla="*/ 2147483646 h 64"/>
              <a:gd name="T40" fmla="*/ 2147483646 w 56"/>
              <a:gd name="T41" fmla="*/ 2147483646 h 64"/>
              <a:gd name="T42" fmla="*/ 2147483646 w 56"/>
              <a:gd name="T43" fmla="*/ 2147483646 h 64"/>
              <a:gd name="T44" fmla="*/ 2147483646 w 56"/>
              <a:gd name="T45" fmla="*/ 2147483646 h 64"/>
              <a:gd name="T46" fmla="*/ 2147483646 w 56"/>
              <a:gd name="T47" fmla="*/ 2147483646 h 64"/>
              <a:gd name="T48" fmla="*/ 2147483646 w 56"/>
              <a:gd name="T49" fmla="*/ 2147483646 h 64"/>
              <a:gd name="T50" fmla="*/ 2147483646 w 56"/>
              <a:gd name="T51" fmla="*/ 2147483646 h 64"/>
              <a:gd name="T52" fmla="*/ 2147483646 w 56"/>
              <a:gd name="T53" fmla="*/ 2147483646 h 64"/>
              <a:gd name="T54" fmla="*/ 2147483646 w 56"/>
              <a:gd name="T55" fmla="*/ 2147483646 h 64"/>
              <a:gd name="T56" fmla="*/ 2147483646 w 56"/>
              <a:gd name="T57" fmla="*/ 2147483646 h 64"/>
              <a:gd name="T58" fmla="*/ 2147483646 w 56"/>
              <a:gd name="T59" fmla="*/ 2147483646 h 64"/>
              <a:gd name="T60" fmla="*/ 2147483646 w 56"/>
              <a:gd name="T61" fmla="*/ 2147483646 h 64"/>
              <a:gd name="T62" fmla="*/ 2147483646 w 56"/>
              <a:gd name="T63" fmla="*/ 2147483646 h 64"/>
              <a:gd name="T64" fmla="*/ 2147483646 w 56"/>
              <a:gd name="T65" fmla="*/ 2147483646 h 64"/>
              <a:gd name="T66" fmla="*/ 2147483646 w 56"/>
              <a:gd name="T67" fmla="*/ 2147483646 h 64"/>
              <a:gd name="T68" fmla="*/ 2147483646 w 56"/>
              <a:gd name="T69" fmla="*/ 2147483646 h 64"/>
              <a:gd name="T70" fmla="*/ 0 w 56"/>
              <a:gd name="T71" fmla="*/ 2147483646 h 64"/>
              <a:gd name="T72" fmla="*/ 0 w 56"/>
              <a:gd name="T73" fmla="*/ 2147483646 h 64"/>
              <a:gd name="T74" fmla="*/ 0 w 56"/>
              <a:gd name="T75" fmla="*/ 2147483646 h 64"/>
              <a:gd name="T76" fmla="*/ 2147483646 w 56"/>
              <a:gd name="T77" fmla="*/ 2147483646 h 64"/>
              <a:gd name="T78" fmla="*/ 2147483646 w 56"/>
              <a:gd name="T79" fmla="*/ 2147483646 h 64"/>
              <a:gd name="T80" fmla="*/ 2147483646 w 56"/>
              <a:gd name="T81" fmla="*/ 2147483646 h 64"/>
              <a:gd name="T82" fmla="*/ 2147483646 w 56"/>
              <a:gd name="T83" fmla="*/ 0 h 64"/>
              <a:gd name="T84" fmla="*/ 2147483646 w 56"/>
              <a:gd name="T85" fmla="*/ 0 h 64"/>
              <a:gd name="T86" fmla="*/ 2147483646 w 56"/>
              <a:gd name="T87" fmla="*/ 2147483646 h 64"/>
              <a:gd name="T88" fmla="*/ 2147483646 w 56"/>
              <a:gd name="T89" fmla="*/ 2147483646 h 64"/>
              <a:gd name="T90" fmla="*/ 2147483646 w 56"/>
              <a:gd name="T91" fmla="*/ 2147483646 h 64"/>
              <a:gd name="T92" fmla="*/ 2147483646 w 56"/>
              <a:gd name="T93" fmla="*/ 2147483646 h 64"/>
              <a:gd name="T94" fmla="*/ 2147483646 w 56"/>
              <a:gd name="T95" fmla="*/ 2147483646 h 64"/>
              <a:gd name="T96" fmla="*/ 2147483646 w 56"/>
              <a:gd name="T97" fmla="*/ 2147483646 h 6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6"/>
              <a:gd name="T148" fmla="*/ 0 h 64"/>
              <a:gd name="T149" fmla="*/ 56 w 56"/>
              <a:gd name="T150" fmla="*/ 64 h 6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6" h="64">
                <a:moveTo>
                  <a:pt x="40" y="40"/>
                </a:moveTo>
                <a:lnTo>
                  <a:pt x="32" y="24"/>
                </a:lnTo>
                <a:lnTo>
                  <a:pt x="40" y="24"/>
                </a:lnTo>
                <a:lnTo>
                  <a:pt x="32" y="16"/>
                </a:lnTo>
                <a:lnTo>
                  <a:pt x="40" y="16"/>
                </a:lnTo>
                <a:lnTo>
                  <a:pt x="24" y="24"/>
                </a:lnTo>
                <a:lnTo>
                  <a:pt x="16" y="40"/>
                </a:lnTo>
                <a:lnTo>
                  <a:pt x="16" y="32"/>
                </a:lnTo>
                <a:lnTo>
                  <a:pt x="24" y="48"/>
                </a:lnTo>
                <a:lnTo>
                  <a:pt x="24" y="40"/>
                </a:lnTo>
                <a:lnTo>
                  <a:pt x="40" y="48"/>
                </a:lnTo>
                <a:lnTo>
                  <a:pt x="32" y="56"/>
                </a:lnTo>
                <a:lnTo>
                  <a:pt x="40" y="48"/>
                </a:lnTo>
                <a:lnTo>
                  <a:pt x="32" y="48"/>
                </a:lnTo>
                <a:lnTo>
                  <a:pt x="40" y="32"/>
                </a:lnTo>
                <a:lnTo>
                  <a:pt x="56" y="40"/>
                </a:lnTo>
                <a:lnTo>
                  <a:pt x="48" y="56"/>
                </a:lnTo>
                <a:lnTo>
                  <a:pt x="40" y="64"/>
                </a:lnTo>
                <a:lnTo>
                  <a:pt x="32" y="64"/>
                </a:lnTo>
                <a:lnTo>
                  <a:pt x="16" y="56"/>
                </a:lnTo>
                <a:lnTo>
                  <a:pt x="8" y="56"/>
                </a:lnTo>
                <a:lnTo>
                  <a:pt x="0" y="40"/>
                </a:lnTo>
                <a:lnTo>
                  <a:pt x="0" y="32"/>
                </a:lnTo>
                <a:lnTo>
                  <a:pt x="8" y="16"/>
                </a:lnTo>
                <a:lnTo>
                  <a:pt x="16" y="8"/>
                </a:lnTo>
                <a:lnTo>
                  <a:pt x="32" y="0"/>
                </a:lnTo>
                <a:lnTo>
                  <a:pt x="40" y="8"/>
                </a:lnTo>
                <a:lnTo>
                  <a:pt x="48" y="16"/>
                </a:lnTo>
                <a:lnTo>
                  <a:pt x="56" y="32"/>
                </a:lnTo>
                <a:lnTo>
                  <a:pt x="40" y="4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835" name="Freeform 252"/>
          <p:cNvSpPr>
            <a:spLocks/>
          </p:cNvSpPr>
          <p:nvPr/>
        </p:nvSpPr>
        <p:spPr bwMode="auto">
          <a:xfrm>
            <a:off x="7426325" y="2952750"/>
            <a:ext cx="25400" cy="12700"/>
          </a:xfrm>
          <a:custGeom>
            <a:avLst/>
            <a:gdLst>
              <a:gd name="T0" fmla="*/ 0 w 16"/>
              <a:gd name="T1" fmla="*/ 0 h 8"/>
              <a:gd name="T2" fmla="*/ 0 w 16"/>
              <a:gd name="T3" fmla="*/ 0 h 8"/>
              <a:gd name="T4" fmla="*/ 0 w 16"/>
              <a:gd name="T5" fmla="*/ 2147483646 h 8"/>
              <a:gd name="T6" fmla="*/ 2147483646 w 16"/>
              <a:gd name="T7" fmla="*/ 0 h 8"/>
              <a:gd name="T8" fmla="*/ 2147483646 w 16"/>
              <a:gd name="T9" fmla="*/ 2147483646 h 8"/>
              <a:gd name="T10" fmla="*/ 2147483646 w 16"/>
              <a:gd name="T11" fmla="*/ 2147483646 h 8"/>
              <a:gd name="T12" fmla="*/ 0 w 16"/>
              <a:gd name="T13" fmla="*/ 0 h 8"/>
              <a:gd name="T14" fmla="*/ 0 60000 65536"/>
              <a:gd name="T15" fmla="*/ 0 60000 65536"/>
              <a:gd name="T16" fmla="*/ 0 60000 65536"/>
              <a:gd name="T17" fmla="*/ 0 60000 65536"/>
              <a:gd name="T18" fmla="*/ 0 60000 65536"/>
              <a:gd name="T19" fmla="*/ 0 60000 65536"/>
              <a:gd name="T20" fmla="*/ 0 60000 65536"/>
              <a:gd name="T21" fmla="*/ 0 w 16"/>
              <a:gd name="T22" fmla="*/ 0 h 8"/>
              <a:gd name="T23" fmla="*/ 16 w 16"/>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8">
                <a:moveTo>
                  <a:pt x="0" y="0"/>
                </a:moveTo>
                <a:lnTo>
                  <a:pt x="0" y="0"/>
                </a:lnTo>
                <a:lnTo>
                  <a:pt x="0" y="8"/>
                </a:lnTo>
                <a:lnTo>
                  <a:pt x="16" y="0"/>
                </a:lnTo>
                <a:lnTo>
                  <a:pt x="16" y="8"/>
                </a:lnTo>
                <a:lnTo>
                  <a:pt x="0"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836" name="Line 253"/>
          <p:cNvSpPr>
            <a:spLocks noChangeShapeType="1"/>
          </p:cNvSpPr>
          <p:nvPr/>
        </p:nvSpPr>
        <p:spPr bwMode="auto">
          <a:xfrm>
            <a:off x="4427538" y="4611688"/>
            <a:ext cx="1058862" cy="8413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837" name="Line 254"/>
          <p:cNvSpPr>
            <a:spLocks noChangeShapeType="1"/>
          </p:cNvSpPr>
          <p:nvPr/>
        </p:nvSpPr>
        <p:spPr bwMode="auto">
          <a:xfrm flipH="1">
            <a:off x="4513263" y="4640263"/>
            <a:ext cx="755650" cy="8556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838" name="Line 255"/>
          <p:cNvSpPr>
            <a:spLocks noChangeShapeType="1"/>
          </p:cNvSpPr>
          <p:nvPr/>
        </p:nvSpPr>
        <p:spPr bwMode="auto">
          <a:xfrm flipV="1">
            <a:off x="3338513" y="4016375"/>
            <a:ext cx="392112" cy="14065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839" name="Text Box 256"/>
          <p:cNvSpPr txBox="1">
            <a:spLocks noChangeArrowheads="1"/>
          </p:cNvSpPr>
          <p:nvPr/>
        </p:nvSpPr>
        <p:spPr bwMode="auto">
          <a:xfrm>
            <a:off x="2249488" y="5360988"/>
            <a:ext cx="21034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algn="ctr" eaLnBrk="1" hangingPunct="1">
              <a:spcBef>
                <a:spcPct val="0"/>
              </a:spcBef>
              <a:buClrTx/>
              <a:buSzTx/>
              <a:buFontTx/>
              <a:buNone/>
            </a:pPr>
            <a:r>
              <a:rPr lang="en-US" altLang="en-US" sz="2000">
                <a:latin typeface="Arial" panose="020B0604020202020204" pitchFamily="34" charset="0"/>
                <a:cs typeface="Arial" panose="020B0604020202020204" pitchFamily="34" charset="0"/>
              </a:rPr>
              <a:t>Inputs = 0</a:t>
            </a:r>
          </a:p>
          <a:p>
            <a:pPr algn="ctr" eaLnBrk="1" hangingPunct="1">
              <a:spcBef>
                <a:spcPct val="0"/>
              </a:spcBef>
              <a:buClrTx/>
              <a:buSzTx/>
              <a:buFontTx/>
              <a:buNone/>
            </a:pPr>
            <a:r>
              <a:rPr lang="en-US" altLang="en-US" sz="2000">
                <a:latin typeface="Arial" panose="020B0604020202020204" pitchFamily="34" charset="0"/>
                <a:cs typeface="Arial" panose="020B0604020202020204" pitchFamily="34" charset="0"/>
              </a:rPr>
              <a:t>during precharge</a:t>
            </a:r>
          </a:p>
        </p:txBody>
      </p:sp>
      <p:sp>
        <p:nvSpPr>
          <p:cNvPr id="67840" name="Line 257"/>
          <p:cNvSpPr>
            <a:spLocks noChangeShapeType="1"/>
          </p:cNvSpPr>
          <p:nvPr/>
        </p:nvSpPr>
        <p:spPr bwMode="auto">
          <a:xfrm flipH="1">
            <a:off x="5311775" y="4595813"/>
            <a:ext cx="1001713" cy="3206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841" name="Text Box 258"/>
          <p:cNvSpPr txBox="1">
            <a:spLocks noChangeArrowheads="1"/>
          </p:cNvSpPr>
          <p:nvPr/>
        </p:nvSpPr>
        <p:spPr bwMode="auto">
          <a:xfrm>
            <a:off x="6192838" y="4273550"/>
            <a:ext cx="2301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Can be eliminated!</a:t>
            </a:r>
          </a:p>
        </p:txBody>
      </p:sp>
      <p:sp>
        <p:nvSpPr>
          <p:cNvPr id="6784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0EBA320-EF91-4699-B31A-2686681D0317}" type="slidenum">
              <a:rPr lang="en-US" altLang="en-US" smtClean="0">
                <a:latin typeface="Garamond" panose="02020404030301010803" pitchFamily="18" charset="0"/>
              </a:rPr>
              <a:pPr/>
              <a:t>31</a:t>
            </a:fld>
            <a:endParaRPr lang="en-US" altLang="en-US">
              <a:latin typeface="Garamond" panose="02020404030301010803"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en-US"/>
              <a:t>Footless Domino</a:t>
            </a:r>
          </a:p>
        </p:txBody>
      </p:sp>
      <p:sp>
        <p:nvSpPr>
          <p:cNvPr id="69635" name="Text Box 4"/>
          <p:cNvSpPr txBox="1">
            <a:spLocks noChangeArrowheads="1"/>
          </p:cNvSpPr>
          <p:nvPr/>
        </p:nvSpPr>
        <p:spPr bwMode="auto">
          <a:xfrm>
            <a:off x="838200" y="5029200"/>
            <a:ext cx="73914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marL="342900" indent="-342900" eaLnBrk="1" hangingPunct="1">
              <a:spcBef>
                <a:spcPct val="0"/>
              </a:spcBef>
              <a:buClrTx/>
              <a:buSzTx/>
            </a:pPr>
            <a:r>
              <a:rPr lang="en-US" altLang="en-US" sz="2000" dirty="0">
                <a:latin typeface="Arial" panose="020B0604020202020204" pitchFamily="34" charset="0"/>
                <a:cs typeface="Arial" panose="020B0604020202020204" pitchFamily="34" charset="0"/>
              </a:rPr>
              <a:t>The first gate in the chain needs a foot switch</a:t>
            </a:r>
          </a:p>
          <a:p>
            <a:pPr marL="342900" indent="-342900" eaLnBrk="1" hangingPunct="1">
              <a:spcBef>
                <a:spcPct val="0"/>
              </a:spcBef>
              <a:buClrTx/>
              <a:buSzTx/>
            </a:pPr>
            <a:r>
              <a:rPr lang="en-US" altLang="en-US" sz="2000" dirty="0" err="1">
                <a:latin typeface="Arial" panose="020B0604020202020204" pitchFamily="34" charset="0"/>
                <a:cs typeface="Arial" panose="020B0604020202020204" pitchFamily="34" charset="0"/>
              </a:rPr>
              <a:t>Precharge</a:t>
            </a:r>
            <a:r>
              <a:rPr lang="en-US" altLang="en-US" sz="2000" dirty="0">
                <a:latin typeface="Arial" panose="020B0604020202020204" pitchFamily="34" charset="0"/>
                <a:cs typeface="Arial" panose="020B0604020202020204" pitchFamily="34" charset="0"/>
              </a:rPr>
              <a:t> is rippling – short-circuit current</a:t>
            </a:r>
          </a:p>
          <a:p>
            <a:pPr marL="342900" indent="-342900" eaLnBrk="1" hangingPunct="1">
              <a:spcBef>
                <a:spcPct val="0"/>
              </a:spcBef>
              <a:buClrTx/>
              <a:buSzTx/>
            </a:pPr>
            <a:r>
              <a:rPr lang="en-US" altLang="en-US" sz="2000" dirty="0">
                <a:latin typeface="Arial" panose="020B0604020202020204" pitchFamily="34" charset="0"/>
                <a:cs typeface="Arial" panose="020B0604020202020204" pitchFamily="34" charset="0"/>
              </a:rPr>
              <a:t>A solution is to delay the clock for each stage</a:t>
            </a:r>
          </a:p>
        </p:txBody>
      </p:sp>
      <p:pic>
        <p:nvPicPr>
          <p:cNvPr id="696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417638"/>
            <a:ext cx="8732370"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963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335540D-62AB-4D49-985E-C621D37A25BE}" type="slidenum">
              <a:rPr lang="en-US" altLang="en-US" smtClean="0">
                <a:latin typeface="Garamond" panose="02020404030301010803" pitchFamily="18" charset="0"/>
              </a:rPr>
              <a:pPr/>
              <a:t>32</a:t>
            </a:fld>
            <a:endParaRPr lang="en-US" altLang="en-US">
              <a:latin typeface="Garamond" panose="02020404030301010803"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457200" y="277813"/>
            <a:ext cx="7391400" cy="712787"/>
          </a:xfrm>
        </p:spPr>
        <p:txBody>
          <a:bodyPr/>
          <a:lstStyle/>
          <a:p>
            <a:r>
              <a:rPr lang="en-US" altLang="en-US" sz="3600"/>
              <a:t>Multiple output Domino</a:t>
            </a:r>
          </a:p>
        </p:txBody>
      </p:sp>
      <p:pic>
        <p:nvPicPr>
          <p:cNvPr id="71683"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73200" y="1116013"/>
            <a:ext cx="6367463" cy="505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0ABC75-BA5B-42AC-BBB0-FE2ABC07F36A}" type="slidenum">
              <a:rPr lang="en-US" altLang="en-US" smtClean="0">
                <a:latin typeface="Garamond" panose="02020404030301010803" pitchFamily="18" charset="0"/>
              </a:rPr>
              <a:pPr/>
              <a:t>33</a:t>
            </a:fld>
            <a:endParaRPr lang="en-US" altLang="en-US">
              <a:latin typeface="Garamond" panose="02020404030301010803" pitchFamily="18" charset="0"/>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277813"/>
            <a:ext cx="7391400" cy="712787"/>
          </a:xfrm>
        </p:spPr>
        <p:txBody>
          <a:bodyPr/>
          <a:lstStyle/>
          <a:p>
            <a:r>
              <a:rPr lang="en-US" altLang="en-US" sz="3600"/>
              <a:t>Compound Domino logic</a:t>
            </a:r>
          </a:p>
        </p:txBody>
      </p:sp>
      <p:sp>
        <p:nvSpPr>
          <p:cNvPr id="73731" name="Rectangle 2"/>
          <p:cNvSpPr>
            <a:spLocks noChangeArrowheads="1"/>
          </p:cNvSpPr>
          <p:nvPr/>
        </p:nvSpPr>
        <p:spPr bwMode="auto">
          <a:xfrm>
            <a:off x="228600" y="5602288"/>
            <a:ext cx="8686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Compound Domino logic where complex static gates can be placed at the output of dynamic gates.</a:t>
            </a:r>
          </a:p>
        </p:txBody>
      </p:sp>
      <p:pic>
        <p:nvPicPr>
          <p:cNvPr id="7373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8500" y="1143000"/>
            <a:ext cx="7759700" cy="432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A6557C7-3B00-4625-9BA7-3EAA36DFBE5E}" type="slidenum">
              <a:rPr lang="en-US" altLang="en-US" smtClean="0">
                <a:latin typeface="Garamond" panose="02020404030301010803" pitchFamily="18" charset="0"/>
              </a:rPr>
              <a:pPr/>
              <a:t>34</a:t>
            </a:fld>
            <a:endParaRPr lang="en-US" altLang="en-US">
              <a:latin typeface="Garamond" panose="02020404030301010803" pitchFamily="18" charset="0"/>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en-US"/>
              <a:t>Domino optimizations</a:t>
            </a:r>
          </a:p>
        </p:txBody>
      </p:sp>
      <p:sp>
        <p:nvSpPr>
          <p:cNvPr id="75779" name="Rectangle 1"/>
          <p:cNvSpPr>
            <a:spLocks noChangeArrowheads="1"/>
          </p:cNvSpPr>
          <p:nvPr/>
        </p:nvSpPr>
        <p:spPr bwMode="auto">
          <a:xfrm>
            <a:off x="304800" y="1104900"/>
            <a:ext cx="8686800" cy="168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7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000" dirty="0">
                <a:latin typeface="Tahoma" panose="020B0604030504040204" pitchFamily="34" charset="0"/>
                <a:cs typeface="Tahoma" panose="020B0604030504040204" pitchFamily="34" charset="0"/>
              </a:rPr>
              <a:t>Each domino gate triggers next one, like a string of dominos  toppling over</a:t>
            </a:r>
          </a:p>
          <a:p>
            <a:pPr>
              <a:lnSpc>
                <a:spcPct val="107000"/>
              </a:lnSpc>
            </a:pPr>
            <a:r>
              <a:rPr lang="en-US" altLang="en-US" sz="2000" dirty="0">
                <a:latin typeface="Tahoma" panose="020B0604030504040204" pitchFamily="34" charset="0"/>
                <a:cs typeface="Tahoma" panose="020B0604030504040204" pitchFamily="34" charset="0"/>
              </a:rPr>
              <a:t>Gates evaluate sequentially, </a:t>
            </a:r>
            <a:r>
              <a:rPr lang="en-US" altLang="en-US" sz="2000" dirty="0" err="1">
                <a:latin typeface="Tahoma" panose="020B0604030504040204" pitchFamily="34" charset="0"/>
                <a:cs typeface="Tahoma" panose="020B0604030504040204" pitchFamily="34" charset="0"/>
              </a:rPr>
              <a:t>precharge</a:t>
            </a:r>
            <a:r>
              <a:rPr lang="en-US" altLang="en-US" sz="2000" dirty="0">
                <a:latin typeface="Tahoma" panose="020B0604030504040204" pitchFamily="34" charset="0"/>
                <a:cs typeface="Tahoma" panose="020B0604030504040204" pitchFamily="34" charset="0"/>
              </a:rPr>
              <a:t> in parallel </a:t>
            </a:r>
          </a:p>
          <a:p>
            <a:pPr>
              <a:lnSpc>
                <a:spcPct val="107000"/>
              </a:lnSpc>
            </a:pPr>
            <a:r>
              <a:rPr lang="en-US" altLang="en-US" sz="2000" dirty="0">
                <a:latin typeface="Tahoma" panose="020B0604030504040204" pitchFamily="34" charset="0"/>
                <a:cs typeface="Tahoma" panose="020B0604030504040204" pitchFamily="34" charset="0"/>
              </a:rPr>
              <a:t>Evaluation is more critical than </a:t>
            </a:r>
            <a:r>
              <a:rPr lang="en-US" altLang="en-US" sz="2000" dirty="0" err="1">
                <a:latin typeface="Tahoma" panose="020B0604030504040204" pitchFamily="34" charset="0"/>
                <a:cs typeface="Tahoma" panose="020B0604030504040204" pitchFamily="34" charset="0"/>
              </a:rPr>
              <a:t>precharge</a:t>
            </a:r>
            <a:endParaRPr lang="en-US" altLang="en-US" sz="2000" dirty="0">
              <a:latin typeface="Tahoma" panose="020B0604030504040204" pitchFamily="34" charset="0"/>
              <a:cs typeface="Tahoma" panose="020B0604030504040204" pitchFamily="34" charset="0"/>
            </a:endParaRPr>
          </a:p>
          <a:p>
            <a:pPr>
              <a:spcBef>
                <a:spcPts val="88"/>
              </a:spcBef>
            </a:pPr>
            <a:r>
              <a:rPr lang="en-US" altLang="en-US" sz="2000" dirty="0">
                <a:solidFill>
                  <a:srgbClr val="FF0000"/>
                </a:solidFill>
                <a:latin typeface="Tahoma" panose="020B0604030504040204" pitchFamily="34" charset="0"/>
                <a:cs typeface="Tahoma" panose="020B0604030504040204" pitchFamily="34" charset="0"/>
              </a:rPr>
              <a:t>HI-skewed static stages </a:t>
            </a:r>
            <a:r>
              <a:rPr lang="en-US" altLang="en-US" sz="2000" dirty="0">
                <a:latin typeface="Tahoma" panose="020B0604030504040204" pitchFamily="34" charset="0"/>
                <a:cs typeface="Tahoma" panose="020B0604030504040204" pitchFamily="34" charset="0"/>
              </a:rPr>
              <a:t>can perform logic (</a:t>
            </a:r>
            <a:r>
              <a:rPr lang="en-US" sz="2000" dirty="0"/>
              <a:t>Skewed gates favor one edge over another)</a:t>
            </a:r>
            <a:endParaRPr lang="en-US" altLang="en-US" sz="2000" dirty="0">
              <a:latin typeface="Tahoma" panose="020B0604030504040204" pitchFamily="34" charset="0"/>
              <a:cs typeface="Tahoma" panose="020B0604030504040204" pitchFamily="34" charset="0"/>
            </a:endParaRPr>
          </a:p>
        </p:txBody>
      </p:sp>
      <p:sp>
        <p:nvSpPr>
          <p:cNvPr id="75780" name="object 30"/>
          <p:cNvSpPr>
            <a:spLocks noChangeArrowheads="1"/>
          </p:cNvSpPr>
          <p:nvPr/>
        </p:nvSpPr>
        <p:spPr bwMode="auto">
          <a:xfrm>
            <a:off x="3492500" y="2563813"/>
            <a:ext cx="5575300" cy="367982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7578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BBB0DD1-4333-4E66-A277-F8CA48D8F9F8}" type="slidenum">
              <a:rPr lang="en-US" altLang="en-US" smtClean="0">
                <a:latin typeface="Garamond" panose="02020404030301010803" pitchFamily="18" charset="0"/>
              </a:rPr>
              <a:pPr/>
              <a:t>35</a:t>
            </a:fld>
            <a:endParaRPr lang="en-US" altLang="en-US">
              <a:latin typeface="Garamond" panose="02020404030301010803" pitchFamily="18" charset="0"/>
            </a:endParaRPr>
          </a:p>
        </p:txBody>
      </p:sp>
      <p:sp>
        <p:nvSpPr>
          <p:cNvPr id="2" name="Rectangle 1"/>
          <p:cNvSpPr/>
          <p:nvPr/>
        </p:nvSpPr>
        <p:spPr>
          <a:xfrm>
            <a:off x="76200" y="2972564"/>
            <a:ext cx="3416300" cy="2308324"/>
          </a:xfrm>
          <a:prstGeom prst="rect">
            <a:avLst/>
          </a:prstGeom>
        </p:spPr>
        <p:txBody>
          <a:bodyPr wrap="square">
            <a:spAutoFit/>
          </a:bodyPr>
          <a:lstStyle/>
          <a:p>
            <a:r>
              <a:rPr lang="en-US" sz="1600" dirty="0"/>
              <a:t>Using a higher or lower P/N ratio favors rising or falling outputs, respectively. For example, with a P/N ratio of 4/1, the input does not have to fall as far as VDD/2 before the output could switch. We call such a circuit a “high skewed” gate and use it on paths where the critical transition is a rising output</a:t>
            </a:r>
            <a:endParaRPr lang="fa-IR" altLang="en-US" sz="16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371600" y="190500"/>
            <a:ext cx="5715000" cy="609600"/>
          </a:xfrm>
          <a:effectLst>
            <a:outerShdw dist="17961" dir="18900000" algn="ctr" rotWithShape="0">
              <a:schemeClr val="tx1"/>
            </a:outerShdw>
          </a:effectLst>
        </p:spPr>
        <p:txBody>
          <a:bodyPr lIns="92075" tIns="46038" rIns="92075" bIns="46038"/>
          <a:lstStyle/>
          <a:p>
            <a:pPr algn="ctr" rtl="1"/>
            <a:r>
              <a:rPr lang="fa-IR" altLang="en-US" sz="2800" b="1" dirty="0"/>
              <a:t>منطق تفاضلی</a:t>
            </a:r>
            <a:r>
              <a:rPr lang="en-US" altLang="en-US" sz="2800" b="1" dirty="0"/>
              <a:t> </a:t>
            </a:r>
            <a:r>
              <a:rPr lang="en-US" altLang="en-US" sz="2800" dirty="0"/>
              <a:t>Domino</a:t>
            </a:r>
            <a:br>
              <a:rPr lang="en-US" altLang="en-US" sz="2800" dirty="0"/>
            </a:br>
            <a:r>
              <a:rPr lang="en-US" altLang="en-US" sz="2800" dirty="0"/>
              <a:t>Differential (Dual Rail) Domino</a:t>
            </a:r>
          </a:p>
        </p:txBody>
      </p:sp>
      <p:sp>
        <p:nvSpPr>
          <p:cNvPr id="106499" name="Content Placeholder 18"/>
          <p:cNvSpPr>
            <a:spLocks noGrp="1"/>
          </p:cNvSpPr>
          <p:nvPr>
            <p:ph idx="1"/>
          </p:nvPr>
        </p:nvSpPr>
        <p:spPr>
          <a:xfrm>
            <a:off x="304800" y="1352550"/>
            <a:ext cx="8686800" cy="533400"/>
          </a:xfrm>
        </p:spPr>
        <p:txBody>
          <a:bodyPr/>
          <a:lstStyle/>
          <a:p>
            <a:pPr algn="r" rtl="1">
              <a:buFont typeface="Wingdings" panose="05000000000000000000" pitchFamily="2" charset="2"/>
              <a:buNone/>
            </a:pPr>
            <a:r>
              <a:rPr lang="fa-IR" altLang="en-US" sz="2400" dirty="0"/>
              <a:t>ترکیب طراحی منطق تفاضلی و تکنیک های پویا منطق تفاضلی دامینو را ایجاد می کند</a:t>
            </a:r>
            <a:endParaRPr lang="en-US" altLang="en-US" sz="2400" dirty="0"/>
          </a:p>
        </p:txBody>
      </p:sp>
      <p:sp>
        <p:nvSpPr>
          <p:cNvPr id="10650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pic>
        <p:nvPicPr>
          <p:cNvPr id="10650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85950"/>
            <a:ext cx="5943600" cy="375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18"/>
          <p:cNvSpPr txBox="1">
            <a:spLocks/>
          </p:cNvSpPr>
          <p:nvPr/>
        </p:nvSpPr>
        <p:spPr bwMode="auto">
          <a:xfrm>
            <a:off x="228600" y="2627432"/>
            <a:ext cx="8686800" cy="3124200"/>
          </a:xfrm>
          <a:prstGeom prst="rect">
            <a:avLst/>
          </a:prstGeom>
          <a:noFill/>
          <a:ln w="9525">
            <a:noFill/>
            <a:miter lim="800000"/>
            <a:headEnd/>
            <a:tailEnd/>
          </a:ln>
        </p:spPr>
        <p:txBody>
          <a:bodyPr/>
          <a:lstStyle/>
          <a:p>
            <a:pPr marL="342900" indent="-342900" algn="r" rtl="1">
              <a:spcBef>
                <a:spcPct val="20000"/>
              </a:spcBef>
              <a:buClr>
                <a:schemeClr val="accent1"/>
              </a:buClr>
              <a:buSzPct val="65000"/>
              <a:defRPr/>
            </a:pPr>
            <a:r>
              <a:rPr lang="fa-IR" sz="2000" dirty="0">
                <a:latin typeface="Arial" charset="0"/>
                <a:cs typeface="+mn-cs"/>
              </a:rPr>
              <a:t>اتلاف توان </a:t>
            </a:r>
            <a:r>
              <a:rPr lang="en-US" sz="2000" dirty="0">
                <a:latin typeface="Arial" charset="0"/>
                <a:cs typeface="+mn-cs"/>
              </a:rPr>
              <a:t>dc</a:t>
            </a:r>
            <a:r>
              <a:rPr lang="fa-IR" sz="2000" dirty="0">
                <a:latin typeface="Arial" charset="0"/>
                <a:cs typeface="+mn-cs"/>
              </a:rPr>
              <a:t> آن بسیار کم است </a:t>
            </a:r>
          </a:p>
          <a:p>
            <a:pPr marL="342900" indent="-342900" algn="r" rtl="1">
              <a:spcBef>
                <a:spcPct val="20000"/>
              </a:spcBef>
              <a:buClr>
                <a:schemeClr val="accent1"/>
              </a:buClr>
              <a:buSzPct val="65000"/>
              <a:defRPr/>
            </a:pPr>
            <a:r>
              <a:rPr lang="fa-IR" sz="2000" dirty="0">
                <a:latin typeface="Arial" charset="0"/>
                <a:cs typeface="+mn-cs"/>
              </a:rPr>
              <a:t>در حالی که سرعت آن مناسب است</a:t>
            </a:r>
          </a:p>
          <a:p>
            <a:pPr marL="342900" indent="-342900" algn="r" rtl="1">
              <a:spcBef>
                <a:spcPct val="20000"/>
              </a:spcBef>
              <a:buClr>
                <a:schemeClr val="accent1"/>
              </a:buClr>
              <a:buSzPct val="65000"/>
              <a:defRPr/>
            </a:pPr>
            <a:r>
              <a:rPr lang="fa-IR" sz="2000" dirty="0">
                <a:latin typeface="Arial" charset="0"/>
                <a:cs typeface="+mn-cs"/>
              </a:rPr>
              <a:t>به دلیل وجود بافرهای خروجی، قابلیت تحریک</a:t>
            </a:r>
          </a:p>
          <a:p>
            <a:pPr marL="342900" indent="-342900" algn="r" rtl="1">
              <a:spcBef>
                <a:spcPct val="20000"/>
              </a:spcBef>
              <a:buClr>
                <a:schemeClr val="accent1"/>
              </a:buClr>
              <a:buSzPct val="65000"/>
              <a:defRPr/>
            </a:pPr>
            <a:r>
              <a:rPr lang="fa-IR" sz="2000" dirty="0">
                <a:latin typeface="Arial" charset="0"/>
                <a:cs typeface="+mn-cs"/>
              </a:rPr>
              <a:t>خروجی آن بسیار مناسب است</a:t>
            </a:r>
          </a:p>
          <a:p>
            <a:pPr marL="342900" indent="-342900" algn="r" rtl="1">
              <a:spcBef>
                <a:spcPct val="20000"/>
              </a:spcBef>
              <a:buClr>
                <a:schemeClr val="accent1"/>
              </a:buClr>
              <a:buSzPct val="65000"/>
              <a:defRPr/>
            </a:pPr>
            <a:r>
              <a:rPr lang="fa-IR" sz="2000" dirty="0">
                <a:latin typeface="Arial" charset="0"/>
                <a:cs typeface="+mn-cs"/>
              </a:rPr>
              <a:t>و مهمتر از همه، یکی از مهمترین محدودیت های</a:t>
            </a:r>
          </a:p>
          <a:p>
            <a:pPr marL="342900" indent="-342900" algn="r" rtl="1">
              <a:spcBef>
                <a:spcPct val="20000"/>
              </a:spcBef>
              <a:buClr>
                <a:schemeClr val="accent1"/>
              </a:buClr>
              <a:buSzPct val="65000"/>
              <a:defRPr/>
            </a:pPr>
            <a:r>
              <a:rPr lang="fa-IR" sz="2000" dirty="0">
                <a:latin typeface="Arial" charset="0"/>
                <a:cs typeface="+mn-cs"/>
              </a:rPr>
              <a:t>منطق </a:t>
            </a:r>
            <a:r>
              <a:rPr lang="en-US" sz="2000" dirty="0">
                <a:latin typeface="Arial" charset="0"/>
                <a:cs typeface="+mn-cs"/>
              </a:rPr>
              <a:t>Domino</a:t>
            </a:r>
            <a:r>
              <a:rPr lang="fa-IR" sz="2000" dirty="0">
                <a:latin typeface="Arial" charset="0"/>
                <a:cs typeface="+mn-cs"/>
              </a:rPr>
              <a:t> این است که به دلیل تفاضلی بودن</a:t>
            </a:r>
          </a:p>
          <a:p>
            <a:pPr marL="342900" indent="-342900" algn="r" rtl="1">
              <a:spcBef>
                <a:spcPct val="20000"/>
              </a:spcBef>
              <a:buClr>
                <a:schemeClr val="accent1"/>
              </a:buClr>
              <a:buSzPct val="65000"/>
              <a:defRPr/>
            </a:pPr>
            <a:r>
              <a:rPr lang="fa-IR" sz="2000" dirty="0">
                <a:latin typeface="Arial" charset="0"/>
                <a:cs typeface="+mn-cs"/>
              </a:rPr>
              <a:t>ذاتی این منطق، پیچیدگی های پیاده سازی توابع معکوسی،</a:t>
            </a:r>
          </a:p>
          <a:p>
            <a:pPr marL="342900" indent="-342900" algn="r" rtl="1">
              <a:spcBef>
                <a:spcPct val="20000"/>
              </a:spcBef>
              <a:buClr>
                <a:schemeClr val="accent1"/>
              </a:buClr>
              <a:buSzPct val="65000"/>
              <a:defRPr/>
            </a:pPr>
            <a:r>
              <a:rPr lang="fa-IR" sz="2000" dirty="0">
                <a:latin typeface="Arial" charset="0"/>
                <a:cs typeface="+mn-cs"/>
              </a:rPr>
              <a:t>حذف شده است</a:t>
            </a:r>
          </a:p>
          <a:p>
            <a:pPr marL="342900" indent="-342900" algn="r" rtl="1">
              <a:spcBef>
                <a:spcPct val="20000"/>
              </a:spcBef>
              <a:buClr>
                <a:schemeClr val="accent1"/>
              </a:buClr>
              <a:buSzPct val="65000"/>
              <a:defRPr/>
            </a:pPr>
            <a:r>
              <a:rPr lang="fa-IR" sz="2000" dirty="0">
                <a:latin typeface="Arial" charset="0"/>
                <a:cs typeface="+mn-cs"/>
              </a:rPr>
              <a:t>در منطق تفاضلی </a:t>
            </a:r>
            <a:r>
              <a:rPr lang="en-US" sz="2000" dirty="0">
                <a:latin typeface="Arial" charset="0"/>
                <a:cs typeface="+mn-cs"/>
              </a:rPr>
              <a:t>Domino</a:t>
            </a:r>
            <a:r>
              <a:rPr lang="fa-IR" sz="2000" dirty="0">
                <a:latin typeface="Arial" charset="0"/>
                <a:cs typeface="+mn-cs"/>
              </a:rPr>
              <a:t> این نوع توابع به سادگی با پیاده سازی تابع منطقی غیرمعکوسی و تعویض خطوط خروجی آن پیاده سازی می شود</a:t>
            </a:r>
            <a:endParaRPr lang="en-US" sz="2000" kern="0" dirty="0">
              <a:latin typeface="+mn-lt"/>
              <a:cs typeface="+mn-cs"/>
            </a:endParaRPr>
          </a:p>
        </p:txBody>
      </p:sp>
      <p:sp>
        <p:nvSpPr>
          <p:cNvPr id="1065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8EDB302-83D3-4C63-BA41-B4F18C0B8D4F}" type="slidenum">
              <a:rPr lang="en-US" altLang="en-US" smtClean="0">
                <a:latin typeface="Garamond" panose="02020404030301010803" pitchFamily="18" charset="0"/>
              </a:rPr>
              <a:pPr/>
              <a:t>36</a:t>
            </a:fld>
            <a:endParaRPr lang="en-US" altLang="en-US">
              <a:latin typeface="Garamond" panose="02020404030301010803" pitchFamily="18" charset="0"/>
            </a:endParaRPr>
          </a:p>
        </p:txBody>
      </p:sp>
    </p:spTree>
    <p:extLst>
      <p:ext uri="{BB962C8B-B14F-4D97-AF65-F5344CB8AC3E}">
        <p14:creationId xmlns:p14="http://schemas.microsoft.com/office/powerpoint/2010/main" val="1588901668"/>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1371600" y="190500"/>
            <a:ext cx="5715000" cy="876300"/>
          </a:xfrm>
          <a:effectLst>
            <a:outerShdw dist="17961" dir="18900000" algn="ctr" rotWithShape="0">
              <a:schemeClr val="tx1"/>
            </a:outerShdw>
          </a:effectLst>
        </p:spPr>
        <p:txBody>
          <a:bodyPr lIns="92075" tIns="46038" rIns="92075" bIns="46038"/>
          <a:lstStyle/>
          <a:p>
            <a:pPr algn="ctr" rtl="1"/>
            <a:r>
              <a:rPr lang="fa-IR" altLang="en-US" sz="2800" b="1" dirty="0"/>
              <a:t>منطق تفاضلی</a:t>
            </a:r>
            <a:r>
              <a:rPr lang="en-US" altLang="en-US" sz="2800" b="1" dirty="0"/>
              <a:t> </a:t>
            </a:r>
            <a:r>
              <a:rPr lang="en-US" altLang="en-US" sz="2800" dirty="0"/>
              <a:t>Domino</a:t>
            </a:r>
            <a:br>
              <a:rPr lang="en-US" altLang="en-US" sz="2800" dirty="0"/>
            </a:br>
            <a:r>
              <a:rPr lang="en-US" altLang="en-US" sz="2800" dirty="0"/>
              <a:t>Differential (Dual Rail) Domino</a:t>
            </a:r>
          </a:p>
        </p:txBody>
      </p:sp>
      <p:sp>
        <p:nvSpPr>
          <p:cNvPr id="108547" name="Content Placeholder 18"/>
          <p:cNvSpPr>
            <a:spLocks noGrp="1"/>
          </p:cNvSpPr>
          <p:nvPr>
            <p:ph idx="1"/>
          </p:nvPr>
        </p:nvSpPr>
        <p:spPr>
          <a:xfrm>
            <a:off x="298938" y="1447800"/>
            <a:ext cx="8686800" cy="1068388"/>
          </a:xfrm>
        </p:spPr>
        <p:txBody>
          <a:bodyPr/>
          <a:lstStyle/>
          <a:p>
            <a:pPr algn="r" rtl="1">
              <a:buFont typeface="Wingdings" panose="05000000000000000000" pitchFamily="2" charset="2"/>
              <a:buNone/>
            </a:pPr>
            <a:r>
              <a:rPr lang="fa-IR" altLang="en-US" sz="2400" dirty="0"/>
              <a:t>هنگامی که ظرفیت بار خروجی کوچک است، معکوس کننده ها</a:t>
            </a:r>
            <a:r>
              <a:rPr lang="en-US" altLang="en-US" sz="2400" dirty="0"/>
              <a:t> </a:t>
            </a:r>
            <a:r>
              <a:rPr lang="fa-IR" altLang="en-US" sz="2400" dirty="0"/>
              <a:t>در خروجی را می توان حذف نمود</a:t>
            </a:r>
          </a:p>
          <a:p>
            <a:pPr algn="r" rtl="1">
              <a:buFont typeface="Wingdings" panose="05000000000000000000" pitchFamily="2" charset="2"/>
              <a:buNone/>
            </a:pPr>
            <a:endParaRPr lang="en-US" altLang="en-US" sz="2400" dirty="0"/>
          </a:p>
          <a:p>
            <a:pPr algn="r" rtl="1">
              <a:buFont typeface="Wingdings" panose="05000000000000000000" pitchFamily="2" charset="2"/>
              <a:buNone/>
            </a:pPr>
            <a:endParaRPr lang="en-US" altLang="en-US" sz="2400" dirty="0"/>
          </a:p>
          <a:p>
            <a:pPr algn="r" rtl="1">
              <a:buFont typeface="Wingdings" panose="05000000000000000000" pitchFamily="2" charset="2"/>
              <a:buNone/>
            </a:pPr>
            <a:endParaRPr lang="fa-IR" altLang="en-US" sz="2400" dirty="0"/>
          </a:p>
          <a:p>
            <a:pPr algn="r" rtl="1">
              <a:buFont typeface="Wingdings" panose="05000000000000000000" pitchFamily="2" charset="2"/>
              <a:buNone/>
            </a:pPr>
            <a:r>
              <a:rPr lang="fa-IR" altLang="en-US" sz="2400" dirty="0"/>
              <a:t> این روش پیاده سازی دارای</a:t>
            </a:r>
          </a:p>
          <a:p>
            <a:pPr algn="r" rtl="1">
              <a:buFont typeface="Wingdings" panose="05000000000000000000" pitchFamily="2" charset="2"/>
              <a:buNone/>
            </a:pPr>
            <a:r>
              <a:rPr lang="fa-IR" altLang="en-US" sz="2400" dirty="0"/>
              <a:t>تأخیر و حاصل ضرب</a:t>
            </a:r>
            <a:endParaRPr lang="en-US" altLang="en-US" sz="2400" dirty="0"/>
          </a:p>
          <a:p>
            <a:pPr algn="r" rtl="1">
              <a:buFont typeface="Wingdings" panose="05000000000000000000" pitchFamily="2" charset="2"/>
              <a:buNone/>
            </a:pPr>
            <a:r>
              <a:rPr lang="fa-IR" altLang="en-US" sz="2400" dirty="0"/>
              <a:t>توان- تأخیر</a:t>
            </a:r>
            <a:r>
              <a:rPr lang="en-US" altLang="en-US" sz="2400" dirty="0"/>
              <a:t> </a:t>
            </a:r>
            <a:r>
              <a:rPr lang="fa-IR" altLang="en-US" sz="2400" dirty="0"/>
              <a:t>بسیار اندک است</a:t>
            </a:r>
            <a:endParaRPr lang="en-US" altLang="en-US" sz="2400" dirty="0"/>
          </a:p>
        </p:txBody>
      </p:sp>
      <p:sp>
        <p:nvSpPr>
          <p:cNvPr id="10854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pic>
        <p:nvPicPr>
          <p:cNvPr id="10854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938" y="2058988"/>
            <a:ext cx="5181600" cy="441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B648D69-EA41-48CA-8633-B20F5833A502}" type="slidenum">
              <a:rPr lang="en-US" altLang="en-US" smtClean="0">
                <a:latin typeface="Garamond" panose="02020404030301010803" pitchFamily="18" charset="0"/>
              </a:rPr>
              <a:pPr/>
              <a:t>37</a:t>
            </a:fld>
            <a:endParaRPr lang="en-US" altLang="en-US">
              <a:latin typeface="Garamond" panose="02020404030301010803" pitchFamily="18" charset="0"/>
            </a:endParaRPr>
          </a:p>
        </p:txBody>
      </p:sp>
    </p:spTree>
    <p:extLst>
      <p:ext uri="{BB962C8B-B14F-4D97-AF65-F5344CB8AC3E}">
        <p14:creationId xmlns:p14="http://schemas.microsoft.com/office/powerpoint/2010/main" val="513439621"/>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en-US"/>
              <a:t>Differential (Dual Rail) Domino</a:t>
            </a:r>
          </a:p>
        </p:txBody>
      </p:sp>
      <p:grpSp>
        <p:nvGrpSpPr>
          <p:cNvPr id="77827" name="Group 3"/>
          <p:cNvGrpSpPr>
            <a:grpSpLocks/>
          </p:cNvGrpSpPr>
          <p:nvPr/>
        </p:nvGrpSpPr>
        <p:grpSpPr bwMode="auto">
          <a:xfrm>
            <a:off x="2819400" y="4191000"/>
            <a:ext cx="533400" cy="762000"/>
            <a:chOff x="2784" y="3264"/>
            <a:chExt cx="336" cy="480"/>
          </a:xfrm>
        </p:grpSpPr>
        <p:grpSp>
          <p:nvGrpSpPr>
            <p:cNvPr id="77949" name="Group 4"/>
            <p:cNvGrpSpPr>
              <a:grpSpLocks/>
            </p:cNvGrpSpPr>
            <p:nvPr/>
          </p:nvGrpSpPr>
          <p:grpSpPr bwMode="auto">
            <a:xfrm>
              <a:off x="2784" y="3408"/>
              <a:ext cx="336" cy="336"/>
              <a:chOff x="1008" y="2016"/>
              <a:chExt cx="336" cy="336"/>
            </a:xfrm>
          </p:grpSpPr>
          <p:sp>
            <p:nvSpPr>
              <p:cNvPr id="77951" name="Line 5"/>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52" name="Line 6"/>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53" name="Line 7"/>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54" name="Line 8"/>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55" name="Line 9"/>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56" name="Line 10"/>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7950" name="Line 11"/>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7828" name="Group 12"/>
          <p:cNvGrpSpPr>
            <a:grpSpLocks/>
          </p:cNvGrpSpPr>
          <p:nvPr/>
        </p:nvGrpSpPr>
        <p:grpSpPr bwMode="auto">
          <a:xfrm>
            <a:off x="2819400" y="1981200"/>
            <a:ext cx="533400" cy="762000"/>
            <a:chOff x="2064" y="2208"/>
            <a:chExt cx="336" cy="480"/>
          </a:xfrm>
        </p:grpSpPr>
        <p:sp>
          <p:nvSpPr>
            <p:cNvPr id="77941" name="Line 13"/>
            <p:cNvSpPr>
              <a:spLocks noChangeShapeType="1"/>
            </p:cNvSpPr>
            <p:nvPr/>
          </p:nvSpPr>
          <p:spPr bwMode="auto">
            <a:xfrm>
              <a:off x="2256" y="235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42" name="Line 14"/>
            <p:cNvSpPr>
              <a:spLocks noChangeShapeType="1"/>
            </p:cNvSpPr>
            <p:nvPr/>
          </p:nvSpPr>
          <p:spPr bwMode="auto">
            <a:xfrm>
              <a:off x="2256"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43" name="Line 15"/>
            <p:cNvSpPr>
              <a:spLocks noChangeShapeType="1"/>
            </p:cNvSpPr>
            <p:nvPr/>
          </p:nvSpPr>
          <p:spPr bwMode="auto">
            <a:xfrm>
              <a:off x="2256" y="2544"/>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44" name="Line 16"/>
            <p:cNvSpPr>
              <a:spLocks noChangeShapeType="1"/>
            </p:cNvSpPr>
            <p:nvPr/>
          </p:nvSpPr>
          <p:spPr bwMode="auto">
            <a:xfrm>
              <a:off x="2208"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45" name="Line 17"/>
            <p:cNvSpPr>
              <a:spLocks noChangeShapeType="1"/>
            </p:cNvSpPr>
            <p:nvPr/>
          </p:nvSpPr>
          <p:spPr bwMode="auto">
            <a:xfrm>
              <a:off x="2400" y="25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46" name="Line 18"/>
            <p:cNvSpPr>
              <a:spLocks noChangeShapeType="1"/>
            </p:cNvSpPr>
            <p:nvPr/>
          </p:nvSpPr>
          <p:spPr bwMode="auto">
            <a:xfrm>
              <a:off x="2064" y="244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47" name="Line 19"/>
            <p:cNvSpPr>
              <a:spLocks noChangeShapeType="1"/>
            </p:cNvSpPr>
            <p:nvPr/>
          </p:nvSpPr>
          <p:spPr bwMode="auto">
            <a:xfrm>
              <a:off x="2400"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48" name="Oval 20"/>
            <p:cNvSpPr>
              <a:spLocks noChangeArrowheads="1"/>
            </p:cNvSpPr>
            <p:nvPr/>
          </p:nvSpPr>
          <p:spPr bwMode="auto">
            <a:xfrm>
              <a:off x="2160" y="2448"/>
              <a:ext cx="48" cy="4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grpSp>
      <p:sp>
        <p:nvSpPr>
          <p:cNvPr id="77829" name="Text Box 21"/>
          <p:cNvSpPr txBox="1">
            <a:spLocks noChangeArrowheads="1"/>
          </p:cNvSpPr>
          <p:nvPr/>
        </p:nvSpPr>
        <p:spPr bwMode="auto">
          <a:xfrm>
            <a:off x="2362200" y="31242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A</a:t>
            </a:r>
            <a:endParaRPr lang="en-US" altLang="en-US" sz="2000" baseline="-25000">
              <a:latin typeface="Arial" panose="020B0604020202020204" pitchFamily="34" charset="0"/>
              <a:cs typeface="Arial" panose="020B0604020202020204" pitchFamily="34" charset="0"/>
            </a:endParaRPr>
          </a:p>
        </p:txBody>
      </p:sp>
      <p:grpSp>
        <p:nvGrpSpPr>
          <p:cNvPr id="77830" name="Group 22"/>
          <p:cNvGrpSpPr>
            <a:grpSpLocks/>
          </p:cNvGrpSpPr>
          <p:nvPr/>
        </p:nvGrpSpPr>
        <p:grpSpPr bwMode="auto">
          <a:xfrm>
            <a:off x="3200400" y="4800600"/>
            <a:ext cx="304800" cy="304800"/>
            <a:chOff x="2400" y="3744"/>
            <a:chExt cx="192" cy="192"/>
          </a:xfrm>
        </p:grpSpPr>
        <p:grpSp>
          <p:nvGrpSpPr>
            <p:cNvPr id="77937" name="Group 23"/>
            <p:cNvGrpSpPr>
              <a:grpSpLocks/>
            </p:cNvGrpSpPr>
            <p:nvPr/>
          </p:nvGrpSpPr>
          <p:grpSpPr bwMode="auto">
            <a:xfrm>
              <a:off x="2400" y="3888"/>
              <a:ext cx="192" cy="48"/>
              <a:chOff x="2592" y="3504"/>
              <a:chExt cx="192" cy="48"/>
            </a:xfrm>
          </p:grpSpPr>
          <p:sp>
            <p:nvSpPr>
              <p:cNvPr id="77939" name="Line 24"/>
              <p:cNvSpPr>
                <a:spLocks noChangeShapeType="1"/>
              </p:cNvSpPr>
              <p:nvPr/>
            </p:nvSpPr>
            <p:spPr bwMode="auto">
              <a:xfrm>
                <a:off x="2592" y="350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40" name="Line 25"/>
              <p:cNvSpPr>
                <a:spLocks noChangeShapeType="1"/>
              </p:cNvSpPr>
              <p:nvPr/>
            </p:nvSpPr>
            <p:spPr bwMode="auto">
              <a:xfrm>
                <a:off x="2640" y="355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7938" name="Line 26"/>
            <p:cNvSpPr>
              <a:spLocks noChangeShapeType="1"/>
            </p:cNvSpPr>
            <p:nvPr/>
          </p:nvSpPr>
          <p:spPr bwMode="auto">
            <a:xfrm>
              <a:off x="2496" y="37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7831" name="Line 27"/>
          <p:cNvSpPr>
            <a:spLocks noChangeShapeType="1"/>
          </p:cNvSpPr>
          <p:nvPr/>
        </p:nvSpPr>
        <p:spPr bwMode="auto">
          <a:xfrm>
            <a:off x="3200400" y="1981200"/>
            <a:ext cx="762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32" name="Line 28"/>
          <p:cNvSpPr>
            <a:spLocks noChangeShapeType="1"/>
          </p:cNvSpPr>
          <p:nvPr/>
        </p:nvSpPr>
        <p:spPr bwMode="auto">
          <a:xfrm>
            <a:off x="3352800" y="2667000"/>
            <a:ext cx="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33" name="Text Box 29"/>
          <p:cNvSpPr txBox="1">
            <a:spLocks noChangeArrowheads="1"/>
          </p:cNvSpPr>
          <p:nvPr/>
        </p:nvSpPr>
        <p:spPr bwMode="auto">
          <a:xfrm>
            <a:off x="2362200" y="37338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B</a:t>
            </a:r>
            <a:endParaRPr lang="en-US" altLang="en-US" sz="2000" baseline="-25000">
              <a:latin typeface="Arial" panose="020B0604020202020204" pitchFamily="34" charset="0"/>
              <a:cs typeface="Arial" panose="020B0604020202020204" pitchFamily="34" charset="0"/>
            </a:endParaRPr>
          </a:p>
        </p:txBody>
      </p:sp>
      <p:sp>
        <p:nvSpPr>
          <p:cNvPr id="77834" name="Text Box 30"/>
          <p:cNvSpPr txBox="1">
            <a:spLocks noChangeArrowheads="1"/>
          </p:cNvSpPr>
          <p:nvPr/>
        </p:nvSpPr>
        <p:spPr bwMode="auto">
          <a:xfrm>
            <a:off x="3124200" y="4419600"/>
            <a:ext cx="4587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M</a:t>
            </a:r>
            <a:r>
              <a:rPr lang="en-US" altLang="en-US" sz="1800" baseline="-25000">
                <a:latin typeface="Arial" panose="020B0604020202020204" pitchFamily="34" charset="0"/>
                <a:cs typeface="Arial" panose="020B0604020202020204" pitchFamily="34" charset="0"/>
              </a:rPr>
              <a:t>e</a:t>
            </a:r>
          </a:p>
        </p:txBody>
      </p:sp>
      <p:sp>
        <p:nvSpPr>
          <p:cNvPr id="77835" name="Text Box 31"/>
          <p:cNvSpPr txBox="1">
            <a:spLocks noChangeArrowheads="1"/>
          </p:cNvSpPr>
          <p:nvPr/>
        </p:nvSpPr>
        <p:spPr bwMode="auto">
          <a:xfrm>
            <a:off x="3124200" y="2209800"/>
            <a:ext cx="4587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M</a:t>
            </a:r>
            <a:r>
              <a:rPr lang="en-US" altLang="en-US" sz="1800" baseline="-25000">
                <a:latin typeface="Arial" panose="020B0604020202020204" pitchFamily="34" charset="0"/>
                <a:cs typeface="Arial" panose="020B0604020202020204" pitchFamily="34" charset="0"/>
              </a:rPr>
              <a:t>p</a:t>
            </a:r>
          </a:p>
        </p:txBody>
      </p:sp>
      <p:sp>
        <p:nvSpPr>
          <p:cNvPr id="77836" name="Text Box 32"/>
          <p:cNvSpPr txBox="1">
            <a:spLocks noChangeArrowheads="1"/>
          </p:cNvSpPr>
          <p:nvPr/>
        </p:nvSpPr>
        <p:spPr bwMode="auto">
          <a:xfrm>
            <a:off x="2209800" y="4419600"/>
            <a:ext cx="552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Clk</a:t>
            </a:r>
            <a:endParaRPr lang="en-US" altLang="en-US" sz="2000" baseline="-25000">
              <a:latin typeface="Arial" panose="020B0604020202020204" pitchFamily="34" charset="0"/>
              <a:cs typeface="Arial" panose="020B0604020202020204" pitchFamily="34" charset="0"/>
            </a:endParaRPr>
          </a:p>
        </p:txBody>
      </p:sp>
      <p:sp>
        <p:nvSpPr>
          <p:cNvPr id="77837" name="Text Box 33"/>
          <p:cNvSpPr txBox="1">
            <a:spLocks noChangeArrowheads="1"/>
          </p:cNvSpPr>
          <p:nvPr/>
        </p:nvSpPr>
        <p:spPr bwMode="auto">
          <a:xfrm>
            <a:off x="2209800" y="2209800"/>
            <a:ext cx="552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Clk</a:t>
            </a:r>
            <a:endParaRPr lang="en-US" altLang="en-US" sz="2000" baseline="-25000">
              <a:latin typeface="Arial" panose="020B0604020202020204" pitchFamily="34" charset="0"/>
              <a:cs typeface="Arial" panose="020B0604020202020204" pitchFamily="34" charset="0"/>
            </a:endParaRPr>
          </a:p>
        </p:txBody>
      </p:sp>
      <p:sp>
        <p:nvSpPr>
          <p:cNvPr id="77838" name="Line 34"/>
          <p:cNvSpPr>
            <a:spLocks noChangeShapeType="1"/>
          </p:cNvSpPr>
          <p:nvPr/>
        </p:nvSpPr>
        <p:spPr bwMode="auto">
          <a:xfrm flipV="1">
            <a:off x="2590800" y="2743200"/>
            <a:ext cx="1752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39" name="Text Box 35"/>
          <p:cNvSpPr txBox="1">
            <a:spLocks noChangeArrowheads="1"/>
          </p:cNvSpPr>
          <p:nvPr/>
        </p:nvSpPr>
        <p:spPr bwMode="auto">
          <a:xfrm>
            <a:off x="228600" y="2514600"/>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Out = AB</a:t>
            </a:r>
            <a:endParaRPr lang="en-US" altLang="en-US" sz="2000" baseline="-25000">
              <a:latin typeface="Arial" panose="020B0604020202020204" pitchFamily="34" charset="0"/>
              <a:cs typeface="Arial" panose="020B0604020202020204" pitchFamily="34" charset="0"/>
            </a:endParaRPr>
          </a:p>
        </p:txBody>
      </p:sp>
      <p:grpSp>
        <p:nvGrpSpPr>
          <p:cNvPr id="77840" name="Group 36"/>
          <p:cNvGrpSpPr>
            <a:grpSpLocks/>
          </p:cNvGrpSpPr>
          <p:nvPr/>
        </p:nvGrpSpPr>
        <p:grpSpPr bwMode="auto">
          <a:xfrm>
            <a:off x="2819400" y="3581400"/>
            <a:ext cx="533400" cy="762000"/>
            <a:chOff x="2784" y="3264"/>
            <a:chExt cx="336" cy="480"/>
          </a:xfrm>
        </p:grpSpPr>
        <p:grpSp>
          <p:nvGrpSpPr>
            <p:cNvPr id="77929" name="Group 37"/>
            <p:cNvGrpSpPr>
              <a:grpSpLocks/>
            </p:cNvGrpSpPr>
            <p:nvPr/>
          </p:nvGrpSpPr>
          <p:grpSpPr bwMode="auto">
            <a:xfrm>
              <a:off x="2784" y="3408"/>
              <a:ext cx="336" cy="336"/>
              <a:chOff x="1008" y="2016"/>
              <a:chExt cx="336" cy="336"/>
            </a:xfrm>
          </p:grpSpPr>
          <p:sp>
            <p:nvSpPr>
              <p:cNvPr id="77931" name="Line 38"/>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32" name="Line 39"/>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33" name="Line 40"/>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34" name="Line 41"/>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35" name="Line 42"/>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36" name="Line 43"/>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7930" name="Line 44"/>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7841" name="Group 45"/>
          <p:cNvGrpSpPr>
            <a:grpSpLocks/>
          </p:cNvGrpSpPr>
          <p:nvPr/>
        </p:nvGrpSpPr>
        <p:grpSpPr bwMode="auto">
          <a:xfrm>
            <a:off x="2819400" y="2971800"/>
            <a:ext cx="533400" cy="762000"/>
            <a:chOff x="2784" y="3264"/>
            <a:chExt cx="336" cy="480"/>
          </a:xfrm>
        </p:grpSpPr>
        <p:grpSp>
          <p:nvGrpSpPr>
            <p:cNvPr id="77921" name="Group 46"/>
            <p:cNvGrpSpPr>
              <a:grpSpLocks/>
            </p:cNvGrpSpPr>
            <p:nvPr/>
          </p:nvGrpSpPr>
          <p:grpSpPr bwMode="auto">
            <a:xfrm>
              <a:off x="2784" y="3408"/>
              <a:ext cx="336" cy="336"/>
              <a:chOff x="1008" y="2016"/>
              <a:chExt cx="336" cy="336"/>
            </a:xfrm>
          </p:grpSpPr>
          <p:sp>
            <p:nvSpPr>
              <p:cNvPr id="77923" name="Line 47"/>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24" name="Line 48"/>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25" name="Line 49"/>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26" name="Line 50"/>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27" name="Line 51"/>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28" name="Line 52"/>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7922" name="Line 53"/>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7842" name="Text Box 54"/>
          <p:cNvSpPr txBox="1">
            <a:spLocks noChangeArrowheads="1"/>
          </p:cNvSpPr>
          <p:nvPr/>
        </p:nvSpPr>
        <p:spPr bwMode="auto">
          <a:xfrm>
            <a:off x="4419600" y="3352800"/>
            <a:ext cx="423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!A</a:t>
            </a:r>
            <a:endParaRPr lang="en-US" altLang="en-US" sz="2000" baseline="-25000">
              <a:latin typeface="Arial" panose="020B0604020202020204" pitchFamily="34" charset="0"/>
              <a:cs typeface="Arial" panose="020B0604020202020204" pitchFamily="34" charset="0"/>
            </a:endParaRPr>
          </a:p>
        </p:txBody>
      </p:sp>
      <p:grpSp>
        <p:nvGrpSpPr>
          <p:cNvPr id="77843" name="Group 55"/>
          <p:cNvGrpSpPr>
            <a:grpSpLocks/>
          </p:cNvGrpSpPr>
          <p:nvPr/>
        </p:nvGrpSpPr>
        <p:grpSpPr bwMode="auto">
          <a:xfrm>
            <a:off x="4876800" y="3200400"/>
            <a:ext cx="533400" cy="762000"/>
            <a:chOff x="2784" y="3264"/>
            <a:chExt cx="336" cy="480"/>
          </a:xfrm>
        </p:grpSpPr>
        <p:grpSp>
          <p:nvGrpSpPr>
            <p:cNvPr id="77913" name="Group 56"/>
            <p:cNvGrpSpPr>
              <a:grpSpLocks/>
            </p:cNvGrpSpPr>
            <p:nvPr/>
          </p:nvGrpSpPr>
          <p:grpSpPr bwMode="auto">
            <a:xfrm>
              <a:off x="2784" y="3408"/>
              <a:ext cx="336" cy="336"/>
              <a:chOff x="1008" y="2016"/>
              <a:chExt cx="336" cy="336"/>
            </a:xfrm>
          </p:grpSpPr>
          <p:sp>
            <p:nvSpPr>
              <p:cNvPr id="77915" name="Line 57"/>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16" name="Line 58"/>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17" name="Line 59"/>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18" name="Line 60"/>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19" name="Line 61"/>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20" name="Line 62"/>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7914" name="Line 63"/>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7844" name="Text Box 64"/>
          <p:cNvSpPr txBox="1">
            <a:spLocks noChangeArrowheads="1"/>
          </p:cNvSpPr>
          <p:nvPr/>
        </p:nvSpPr>
        <p:spPr bwMode="auto">
          <a:xfrm>
            <a:off x="6477000" y="3352800"/>
            <a:ext cx="423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!B</a:t>
            </a:r>
            <a:endParaRPr lang="en-US" altLang="en-US" sz="2000" baseline="-25000">
              <a:latin typeface="Arial" panose="020B0604020202020204" pitchFamily="34" charset="0"/>
              <a:cs typeface="Arial" panose="020B0604020202020204" pitchFamily="34" charset="0"/>
            </a:endParaRPr>
          </a:p>
        </p:txBody>
      </p:sp>
      <p:grpSp>
        <p:nvGrpSpPr>
          <p:cNvPr id="77845" name="Group 65"/>
          <p:cNvGrpSpPr>
            <a:grpSpLocks/>
          </p:cNvGrpSpPr>
          <p:nvPr/>
        </p:nvGrpSpPr>
        <p:grpSpPr bwMode="auto">
          <a:xfrm flipH="1">
            <a:off x="5943600" y="3200400"/>
            <a:ext cx="533400" cy="762000"/>
            <a:chOff x="2784" y="3264"/>
            <a:chExt cx="336" cy="480"/>
          </a:xfrm>
        </p:grpSpPr>
        <p:grpSp>
          <p:nvGrpSpPr>
            <p:cNvPr id="77905" name="Group 66"/>
            <p:cNvGrpSpPr>
              <a:grpSpLocks/>
            </p:cNvGrpSpPr>
            <p:nvPr/>
          </p:nvGrpSpPr>
          <p:grpSpPr bwMode="auto">
            <a:xfrm>
              <a:off x="2784" y="3408"/>
              <a:ext cx="336" cy="336"/>
              <a:chOff x="1008" y="2016"/>
              <a:chExt cx="336" cy="336"/>
            </a:xfrm>
          </p:grpSpPr>
          <p:sp>
            <p:nvSpPr>
              <p:cNvPr id="77907" name="Line 67"/>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08" name="Line 68"/>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09" name="Line 69"/>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10" name="Line 70"/>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11" name="Line 71"/>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12" name="Line 72"/>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7906" name="Line 73"/>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7846" name="Line 74"/>
          <p:cNvSpPr>
            <a:spLocks noChangeShapeType="1"/>
          </p:cNvSpPr>
          <p:nvPr/>
        </p:nvSpPr>
        <p:spPr bwMode="auto">
          <a:xfrm>
            <a:off x="5410200" y="3962400"/>
            <a:ext cx="53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47" name="Line 75"/>
          <p:cNvSpPr>
            <a:spLocks noChangeShapeType="1"/>
          </p:cNvSpPr>
          <p:nvPr/>
        </p:nvSpPr>
        <p:spPr bwMode="auto">
          <a:xfrm>
            <a:off x="3352800" y="4267200"/>
            <a:ext cx="2362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48" name="Line 76"/>
          <p:cNvSpPr>
            <a:spLocks noChangeShapeType="1"/>
          </p:cNvSpPr>
          <p:nvPr/>
        </p:nvSpPr>
        <p:spPr bwMode="auto">
          <a:xfrm>
            <a:off x="5715000" y="3962400"/>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77849" name="Group 77"/>
          <p:cNvGrpSpPr>
            <a:grpSpLocks/>
          </p:cNvGrpSpPr>
          <p:nvPr/>
        </p:nvGrpSpPr>
        <p:grpSpPr bwMode="auto">
          <a:xfrm flipH="1">
            <a:off x="3810000" y="1981200"/>
            <a:ext cx="533400" cy="762000"/>
            <a:chOff x="2064" y="2208"/>
            <a:chExt cx="336" cy="480"/>
          </a:xfrm>
        </p:grpSpPr>
        <p:sp>
          <p:nvSpPr>
            <p:cNvPr id="77897" name="Line 78"/>
            <p:cNvSpPr>
              <a:spLocks noChangeShapeType="1"/>
            </p:cNvSpPr>
            <p:nvPr/>
          </p:nvSpPr>
          <p:spPr bwMode="auto">
            <a:xfrm>
              <a:off x="2256" y="235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98" name="Line 79"/>
            <p:cNvSpPr>
              <a:spLocks noChangeShapeType="1"/>
            </p:cNvSpPr>
            <p:nvPr/>
          </p:nvSpPr>
          <p:spPr bwMode="auto">
            <a:xfrm>
              <a:off x="2256"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99" name="Line 80"/>
            <p:cNvSpPr>
              <a:spLocks noChangeShapeType="1"/>
            </p:cNvSpPr>
            <p:nvPr/>
          </p:nvSpPr>
          <p:spPr bwMode="auto">
            <a:xfrm>
              <a:off x="2256" y="2544"/>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00" name="Line 81"/>
            <p:cNvSpPr>
              <a:spLocks noChangeShapeType="1"/>
            </p:cNvSpPr>
            <p:nvPr/>
          </p:nvSpPr>
          <p:spPr bwMode="auto">
            <a:xfrm>
              <a:off x="2208"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01" name="Line 82"/>
            <p:cNvSpPr>
              <a:spLocks noChangeShapeType="1"/>
            </p:cNvSpPr>
            <p:nvPr/>
          </p:nvSpPr>
          <p:spPr bwMode="auto">
            <a:xfrm>
              <a:off x="2400" y="25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02" name="Line 83"/>
            <p:cNvSpPr>
              <a:spLocks noChangeShapeType="1"/>
            </p:cNvSpPr>
            <p:nvPr/>
          </p:nvSpPr>
          <p:spPr bwMode="auto">
            <a:xfrm>
              <a:off x="2064" y="244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03" name="Line 84"/>
            <p:cNvSpPr>
              <a:spLocks noChangeShapeType="1"/>
            </p:cNvSpPr>
            <p:nvPr/>
          </p:nvSpPr>
          <p:spPr bwMode="auto">
            <a:xfrm>
              <a:off x="2400"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04" name="Oval 85"/>
            <p:cNvSpPr>
              <a:spLocks noChangeArrowheads="1"/>
            </p:cNvSpPr>
            <p:nvPr/>
          </p:nvSpPr>
          <p:spPr bwMode="auto">
            <a:xfrm>
              <a:off x="2160" y="2448"/>
              <a:ext cx="48" cy="4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grpSp>
      <p:sp>
        <p:nvSpPr>
          <p:cNvPr id="77850" name="Text Box 86"/>
          <p:cNvSpPr txBox="1">
            <a:spLocks noChangeArrowheads="1"/>
          </p:cNvSpPr>
          <p:nvPr/>
        </p:nvSpPr>
        <p:spPr bwMode="auto">
          <a:xfrm>
            <a:off x="3581400" y="2209800"/>
            <a:ext cx="5349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M</a:t>
            </a:r>
            <a:r>
              <a:rPr lang="en-US" altLang="en-US" sz="1800" baseline="-25000">
                <a:latin typeface="Arial" panose="020B0604020202020204" pitchFamily="34" charset="0"/>
                <a:cs typeface="Arial" panose="020B0604020202020204" pitchFamily="34" charset="0"/>
              </a:rPr>
              <a:t>kp</a:t>
            </a:r>
          </a:p>
        </p:txBody>
      </p:sp>
      <p:grpSp>
        <p:nvGrpSpPr>
          <p:cNvPr id="77851" name="Group 87"/>
          <p:cNvGrpSpPr>
            <a:grpSpLocks/>
          </p:cNvGrpSpPr>
          <p:nvPr/>
        </p:nvGrpSpPr>
        <p:grpSpPr bwMode="auto">
          <a:xfrm>
            <a:off x="4953000" y="1981200"/>
            <a:ext cx="533400" cy="762000"/>
            <a:chOff x="2064" y="2208"/>
            <a:chExt cx="336" cy="480"/>
          </a:xfrm>
        </p:grpSpPr>
        <p:sp>
          <p:nvSpPr>
            <p:cNvPr id="77889" name="Line 88"/>
            <p:cNvSpPr>
              <a:spLocks noChangeShapeType="1"/>
            </p:cNvSpPr>
            <p:nvPr/>
          </p:nvSpPr>
          <p:spPr bwMode="auto">
            <a:xfrm>
              <a:off x="2256" y="235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90" name="Line 89"/>
            <p:cNvSpPr>
              <a:spLocks noChangeShapeType="1"/>
            </p:cNvSpPr>
            <p:nvPr/>
          </p:nvSpPr>
          <p:spPr bwMode="auto">
            <a:xfrm>
              <a:off x="2256"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91" name="Line 90"/>
            <p:cNvSpPr>
              <a:spLocks noChangeShapeType="1"/>
            </p:cNvSpPr>
            <p:nvPr/>
          </p:nvSpPr>
          <p:spPr bwMode="auto">
            <a:xfrm>
              <a:off x="2256" y="2544"/>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92" name="Line 91"/>
            <p:cNvSpPr>
              <a:spLocks noChangeShapeType="1"/>
            </p:cNvSpPr>
            <p:nvPr/>
          </p:nvSpPr>
          <p:spPr bwMode="auto">
            <a:xfrm>
              <a:off x="2208"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93" name="Line 92"/>
            <p:cNvSpPr>
              <a:spLocks noChangeShapeType="1"/>
            </p:cNvSpPr>
            <p:nvPr/>
          </p:nvSpPr>
          <p:spPr bwMode="auto">
            <a:xfrm>
              <a:off x="2400" y="25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94" name="Line 93"/>
            <p:cNvSpPr>
              <a:spLocks noChangeShapeType="1"/>
            </p:cNvSpPr>
            <p:nvPr/>
          </p:nvSpPr>
          <p:spPr bwMode="auto">
            <a:xfrm>
              <a:off x="2064" y="244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95" name="Line 94"/>
            <p:cNvSpPr>
              <a:spLocks noChangeShapeType="1"/>
            </p:cNvSpPr>
            <p:nvPr/>
          </p:nvSpPr>
          <p:spPr bwMode="auto">
            <a:xfrm>
              <a:off x="2400"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96" name="Oval 95"/>
            <p:cNvSpPr>
              <a:spLocks noChangeArrowheads="1"/>
            </p:cNvSpPr>
            <p:nvPr/>
          </p:nvSpPr>
          <p:spPr bwMode="auto">
            <a:xfrm>
              <a:off x="2160" y="2448"/>
              <a:ext cx="48" cy="4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grpSp>
      <p:grpSp>
        <p:nvGrpSpPr>
          <p:cNvPr id="77852" name="Group 96"/>
          <p:cNvGrpSpPr>
            <a:grpSpLocks/>
          </p:cNvGrpSpPr>
          <p:nvPr/>
        </p:nvGrpSpPr>
        <p:grpSpPr bwMode="auto">
          <a:xfrm flipH="1">
            <a:off x="5943600" y="1981200"/>
            <a:ext cx="533400" cy="762000"/>
            <a:chOff x="2064" y="2208"/>
            <a:chExt cx="336" cy="480"/>
          </a:xfrm>
        </p:grpSpPr>
        <p:sp>
          <p:nvSpPr>
            <p:cNvPr id="77881" name="Line 97"/>
            <p:cNvSpPr>
              <a:spLocks noChangeShapeType="1"/>
            </p:cNvSpPr>
            <p:nvPr/>
          </p:nvSpPr>
          <p:spPr bwMode="auto">
            <a:xfrm>
              <a:off x="2256" y="235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82" name="Line 98"/>
            <p:cNvSpPr>
              <a:spLocks noChangeShapeType="1"/>
            </p:cNvSpPr>
            <p:nvPr/>
          </p:nvSpPr>
          <p:spPr bwMode="auto">
            <a:xfrm>
              <a:off x="2256"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83" name="Line 99"/>
            <p:cNvSpPr>
              <a:spLocks noChangeShapeType="1"/>
            </p:cNvSpPr>
            <p:nvPr/>
          </p:nvSpPr>
          <p:spPr bwMode="auto">
            <a:xfrm>
              <a:off x="2256" y="2544"/>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84" name="Line 100"/>
            <p:cNvSpPr>
              <a:spLocks noChangeShapeType="1"/>
            </p:cNvSpPr>
            <p:nvPr/>
          </p:nvSpPr>
          <p:spPr bwMode="auto">
            <a:xfrm>
              <a:off x="2208"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85" name="Line 101"/>
            <p:cNvSpPr>
              <a:spLocks noChangeShapeType="1"/>
            </p:cNvSpPr>
            <p:nvPr/>
          </p:nvSpPr>
          <p:spPr bwMode="auto">
            <a:xfrm>
              <a:off x="2400" y="25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86" name="Line 102"/>
            <p:cNvSpPr>
              <a:spLocks noChangeShapeType="1"/>
            </p:cNvSpPr>
            <p:nvPr/>
          </p:nvSpPr>
          <p:spPr bwMode="auto">
            <a:xfrm>
              <a:off x="2064" y="244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87" name="Line 103"/>
            <p:cNvSpPr>
              <a:spLocks noChangeShapeType="1"/>
            </p:cNvSpPr>
            <p:nvPr/>
          </p:nvSpPr>
          <p:spPr bwMode="auto">
            <a:xfrm>
              <a:off x="2400"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88" name="Oval 104"/>
            <p:cNvSpPr>
              <a:spLocks noChangeArrowheads="1"/>
            </p:cNvSpPr>
            <p:nvPr/>
          </p:nvSpPr>
          <p:spPr bwMode="auto">
            <a:xfrm>
              <a:off x="2160" y="2448"/>
              <a:ext cx="48" cy="4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grpSp>
      <p:sp>
        <p:nvSpPr>
          <p:cNvPr id="77853" name="Line 105"/>
          <p:cNvSpPr>
            <a:spLocks noChangeShapeType="1"/>
          </p:cNvSpPr>
          <p:nvPr/>
        </p:nvSpPr>
        <p:spPr bwMode="auto">
          <a:xfrm>
            <a:off x="5410200" y="3200400"/>
            <a:ext cx="53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54" name="Line 106"/>
          <p:cNvSpPr>
            <a:spLocks noChangeShapeType="1"/>
          </p:cNvSpPr>
          <p:nvPr/>
        </p:nvSpPr>
        <p:spPr bwMode="auto">
          <a:xfrm>
            <a:off x="5943600" y="2667000"/>
            <a:ext cx="0" cy="609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55" name="Line 107"/>
          <p:cNvSpPr>
            <a:spLocks noChangeShapeType="1"/>
          </p:cNvSpPr>
          <p:nvPr/>
        </p:nvSpPr>
        <p:spPr bwMode="auto">
          <a:xfrm>
            <a:off x="4953000" y="2743200"/>
            <a:ext cx="1752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77856" name="Group 108"/>
          <p:cNvGrpSpPr>
            <a:grpSpLocks/>
          </p:cNvGrpSpPr>
          <p:nvPr/>
        </p:nvGrpSpPr>
        <p:grpSpPr bwMode="auto">
          <a:xfrm>
            <a:off x="6705600" y="2514600"/>
            <a:ext cx="457200" cy="381000"/>
            <a:chOff x="3312" y="1632"/>
            <a:chExt cx="288" cy="240"/>
          </a:xfrm>
        </p:grpSpPr>
        <p:sp>
          <p:nvSpPr>
            <p:cNvPr id="77879" name="AutoShape 109"/>
            <p:cNvSpPr>
              <a:spLocks noChangeArrowheads="1"/>
            </p:cNvSpPr>
            <p:nvPr/>
          </p:nvSpPr>
          <p:spPr bwMode="auto">
            <a:xfrm rot="5400000">
              <a:off x="3312" y="1632"/>
              <a:ext cx="240" cy="240"/>
            </a:xfrm>
            <a:prstGeom prst="triangle">
              <a:avLst>
                <a:gd name="adj" fmla="val 5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77880" name="Oval 110"/>
            <p:cNvSpPr>
              <a:spLocks noChangeArrowheads="1"/>
            </p:cNvSpPr>
            <p:nvPr/>
          </p:nvSpPr>
          <p:spPr bwMode="auto">
            <a:xfrm rot="5400000">
              <a:off x="3552" y="1728"/>
              <a:ext cx="48" cy="4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grpSp>
      <p:grpSp>
        <p:nvGrpSpPr>
          <p:cNvPr id="77857" name="Group 111"/>
          <p:cNvGrpSpPr>
            <a:grpSpLocks/>
          </p:cNvGrpSpPr>
          <p:nvPr/>
        </p:nvGrpSpPr>
        <p:grpSpPr bwMode="auto">
          <a:xfrm flipH="1">
            <a:off x="2133600" y="2590800"/>
            <a:ext cx="457200" cy="381000"/>
            <a:chOff x="3312" y="1632"/>
            <a:chExt cx="288" cy="240"/>
          </a:xfrm>
        </p:grpSpPr>
        <p:sp>
          <p:nvSpPr>
            <p:cNvPr id="77877" name="AutoShape 112"/>
            <p:cNvSpPr>
              <a:spLocks noChangeArrowheads="1"/>
            </p:cNvSpPr>
            <p:nvPr/>
          </p:nvSpPr>
          <p:spPr bwMode="auto">
            <a:xfrm rot="5400000">
              <a:off x="3312" y="1632"/>
              <a:ext cx="240" cy="240"/>
            </a:xfrm>
            <a:prstGeom prst="triangle">
              <a:avLst>
                <a:gd name="adj" fmla="val 5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77878" name="Oval 113"/>
            <p:cNvSpPr>
              <a:spLocks noChangeArrowheads="1"/>
            </p:cNvSpPr>
            <p:nvPr/>
          </p:nvSpPr>
          <p:spPr bwMode="auto">
            <a:xfrm rot="5400000">
              <a:off x="3552" y="1728"/>
              <a:ext cx="48" cy="4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grpSp>
      <p:sp>
        <p:nvSpPr>
          <p:cNvPr id="77858" name="Text Box 114"/>
          <p:cNvSpPr txBox="1">
            <a:spLocks noChangeArrowheads="1"/>
          </p:cNvSpPr>
          <p:nvPr/>
        </p:nvSpPr>
        <p:spPr bwMode="auto">
          <a:xfrm>
            <a:off x="6477000" y="2133600"/>
            <a:ext cx="552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Clk</a:t>
            </a:r>
            <a:endParaRPr lang="en-US" altLang="en-US" sz="2000" baseline="-25000">
              <a:latin typeface="Arial" panose="020B0604020202020204" pitchFamily="34" charset="0"/>
              <a:cs typeface="Arial" panose="020B0604020202020204" pitchFamily="34" charset="0"/>
            </a:endParaRPr>
          </a:p>
        </p:txBody>
      </p:sp>
      <p:sp>
        <p:nvSpPr>
          <p:cNvPr id="77859" name="Line 115"/>
          <p:cNvSpPr>
            <a:spLocks noChangeShapeType="1"/>
          </p:cNvSpPr>
          <p:nvPr/>
        </p:nvSpPr>
        <p:spPr bwMode="auto">
          <a:xfrm>
            <a:off x="1828800" y="2743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60" name="Line 116"/>
          <p:cNvSpPr>
            <a:spLocks noChangeShapeType="1"/>
          </p:cNvSpPr>
          <p:nvPr/>
        </p:nvSpPr>
        <p:spPr bwMode="auto">
          <a:xfrm>
            <a:off x="7086600" y="2667000"/>
            <a:ext cx="457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61" name="Text Box 117"/>
          <p:cNvSpPr txBox="1">
            <a:spLocks noChangeArrowheads="1"/>
          </p:cNvSpPr>
          <p:nvPr/>
        </p:nvSpPr>
        <p:spPr bwMode="auto">
          <a:xfrm>
            <a:off x="7616825" y="2438400"/>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Out = AB</a:t>
            </a:r>
            <a:endParaRPr lang="en-US" altLang="en-US" sz="2000" baseline="-25000">
              <a:latin typeface="Arial" panose="020B0604020202020204" pitchFamily="34" charset="0"/>
              <a:cs typeface="Arial" panose="020B0604020202020204" pitchFamily="34" charset="0"/>
            </a:endParaRPr>
          </a:p>
        </p:txBody>
      </p:sp>
      <p:sp>
        <p:nvSpPr>
          <p:cNvPr id="77862" name="Line 118"/>
          <p:cNvSpPr>
            <a:spLocks noChangeShapeType="1"/>
          </p:cNvSpPr>
          <p:nvPr/>
        </p:nvSpPr>
        <p:spPr bwMode="auto">
          <a:xfrm>
            <a:off x="5334000" y="1981200"/>
            <a:ext cx="762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63" name="Text Box 119"/>
          <p:cNvSpPr txBox="1">
            <a:spLocks noChangeArrowheads="1"/>
          </p:cNvSpPr>
          <p:nvPr/>
        </p:nvSpPr>
        <p:spPr bwMode="auto">
          <a:xfrm>
            <a:off x="5181600" y="2209800"/>
            <a:ext cx="5349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M</a:t>
            </a:r>
            <a:r>
              <a:rPr lang="en-US" altLang="en-US" sz="1800" baseline="-25000">
                <a:latin typeface="Arial" panose="020B0604020202020204" pitchFamily="34" charset="0"/>
                <a:cs typeface="Arial" panose="020B0604020202020204" pitchFamily="34" charset="0"/>
              </a:rPr>
              <a:t>kp</a:t>
            </a:r>
          </a:p>
        </p:txBody>
      </p:sp>
      <p:sp>
        <p:nvSpPr>
          <p:cNvPr id="77864" name="Text Box 120"/>
          <p:cNvSpPr txBox="1">
            <a:spLocks noChangeArrowheads="1"/>
          </p:cNvSpPr>
          <p:nvPr/>
        </p:nvSpPr>
        <p:spPr bwMode="auto">
          <a:xfrm>
            <a:off x="5791200" y="2209800"/>
            <a:ext cx="4587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M</a:t>
            </a:r>
            <a:r>
              <a:rPr lang="en-US" altLang="en-US" sz="1800" baseline="-25000">
                <a:latin typeface="Arial" panose="020B0604020202020204" pitchFamily="34" charset="0"/>
                <a:cs typeface="Arial" panose="020B0604020202020204" pitchFamily="34" charset="0"/>
              </a:rPr>
              <a:t>p</a:t>
            </a:r>
          </a:p>
        </p:txBody>
      </p:sp>
      <p:sp>
        <p:nvSpPr>
          <p:cNvPr id="77865" name="Line 121"/>
          <p:cNvSpPr>
            <a:spLocks noChangeShapeType="1"/>
          </p:cNvSpPr>
          <p:nvPr/>
        </p:nvSpPr>
        <p:spPr bwMode="auto">
          <a:xfrm flipH="1">
            <a:off x="4343400" y="2362200"/>
            <a:ext cx="6096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66" name="Line 122"/>
          <p:cNvSpPr>
            <a:spLocks noChangeShapeType="1"/>
          </p:cNvSpPr>
          <p:nvPr/>
        </p:nvSpPr>
        <p:spPr bwMode="auto">
          <a:xfrm>
            <a:off x="4343400" y="2362200"/>
            <a:ext cx="2286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67" name="Line 123"/>
          <p:cNvSpPr>
            <a:spLocks noChangeShapeType="1"/>
          </p:cNvSpPr>
          <p:nvPr/>
        </p:nvSpPr>
        <p:spPr bwMode="auto">
          <a:xfrm>
            <a:off x="4800600" y="2667000"/>
            <a:ext cx="152400"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68" name="Line 124"/>
          <p:cNvSpPr>
            <a:spLocks noChangeShapeType="1"/>
          </p:cNvSpPr>
          <p:nvPr/>
        </p:nvSpPr>
        <p:spPr bwMode="auto">
          <a:xfrm>
            <a:off x="4495800" y="2438400"/>
            <a:ext cx="304800" cy="2286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90654" name="Text Box 126"/>
          <p:cNvSpPr txBox="1">
            <a:spLocks noChangeArrowheads="1"/>
          </p:cNvSpPr>
          <p:nvPr/>
        </p:nvSpPr>
        <p:spPr bwMode="auto">
          <a:xfrm>
            <a:off x="1828800" y="2667000"/>
            <a:ext cx="1095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solidFill>
                  <a:schemeClr val="accent1"/>
                </a:solidFill>
                <a:latin typeface="Arial" panose="020B0604020202020204" pitchFamily="34" charset="0"/>
                <a:cs typeface="Arial" panose="020B0604020202020204" pitchFamily="34" charset="0"/>
              </a:rPr>
              <a:t>1         0</a:t>
            </a:r>
            <a:endParaRPr lang="en-US" altLang="en-US" sz="2000" baseline="-25000">
              <a:solidFill>
                <a:schemeClr val="accent1"/>
              </a:solidFill>
              <a:latin typeface="Arial" panose="020B0604020202020204" pitchFamily="34" charset="0"/>
              <a:cs typeface="Arial" panose="020B0604020202020204" pitchFamily="34" charset="0"/>
            </a:endParaRPr>
          </a:p>
        </p:txBody>
      </p:sp>
      <p:sp>
        <p:nvSpPr>
          <p:cNvPr id="790655" name="Text Box 127"/>
          <p:cNvSpPr txBox="1">
            <a:spLocks noChangeArrowheads="1"/>
          </p:cNvSpPr>
          <p:nvPr/>
        </p:nvSpPr>
        <p:spPr bwMode="auto">
          <a:xfrm>
            <a:off x="6324600" y="2667000"/>
            <a:ext cx="1235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solidFill>
                  <a:schemeClr val="accent1"/>
                </a:solidFill>
                <a:latin typeface="Arial" panose="020B0604020202020204" pitchFamily="34" charset="0"/>
                <a:cs typeface="Arial" panose="020B0604020202020204" pitchFamily="34" charset="0"/>
              </a:rPr>
              <a:t>1           0</a:t>
            </a:r>
            <a:endParaRPr lang="en-US" altLang="en-US" sz="2000" baseline="-25000">
              <a:solidFill>
                <a:schemeClr val="accent1"/>
              </a:solidFill>
              <a:latin typeface="Arial" panose="020B0604020202020204" pitchFamily="34" charset="0"/>
              <a:cs typeface="Arial" panose="020B0604020202020204" pitchFamily="34" charset="0"/>
            </a:endParaRPr>
          </a:p>
        </p:txBody>
      </p:sp>
      <p:sp>
        <p:nvSpPr>
          <p:cNvPr id="790656" name="Text Box 128"/>
          <p:cNvSpPr txBox="1">
            <a:spLocks noChangeArrowheads="1"/>
          </p:cNvSpPr>
          <p:nvPr/>
        </p:nvSpPr>
        <p:spPr bwMode="auto">
          <a:xfrm>
            <a:off x="5029200" y="1905000"/>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solidFill>
                  <a:schemeClr val="accent1"/>
                </a:solidFill>
                <a:latin typeface="Arial" panose="020B0604020202020204" pitchFamily="34" charset="0"/>
                <a:cs typeface="Arial" panose="020B0604020202020204" pitchFamily="34" charset="0"/>
              </a:rPr>
              <a:t>on</a:t>
            </a:r>
            <a:endParaRPr lang="en-US" altLang="en-US" sz="2000" baseline="-25000">
              <a:solidFill>
                <a:schemeClr val="accent1"/>
              </a:solidFill>
              <a:latin typeface="Arial" panose="020B0604020202020204" pitchFamily="34" charset="0"/>
              <a:cs typeface="Arial" panose="020B0604020202020204" pitchFamily="34" charset="0"/>
            </a:endParaRPr>
          </a:p>
        </p:txBody>
      </p:sp>
      <p:sp>
        <p:nvSpPr>
          <p:cNvPr id="790657" name="Text Box 129"/>
          <p:cNvSpPr txBox="1">
            <a:spLocks noChangeArrowheads="1"/>
          </p:cNvSpPr>
          <p:nvPr/>
        </p:nvSpPr>
        <p:spPr bwMode="auto">
          <a:xfrm>
            <a:off x="3810000" y="1828800"/>
            <a:ext cx="465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solidFill>
                  <a:schemeClr val="accent1"/>
                </a:solidFill>
                <a:latin typeface="Arial" panose="020B0604020202020204" pitchFamily="34" charset="0"/>
                <a:cs typeface="Arial" panose="020B0604020202020204" pitchFamily="34" charset="0"/>
              </a:rPr>
              <a:t>off</a:t>
            </a:r>
            <a:endParaRPr lang="en-US" altLang="en-US" sz="2000" baseline="-25000">
              <a:solidFill>
                <a:schemeClr val="accent1"/>
              </a:solidFill>
              <a:latin typeface="Arial" panose="020B0604020202020204" pitchFamily="34" charset="0"/>
              <a:cs typeface="Arial" panose="020B0604020202020204" pitchFamily="34" charset="0"/>
            </a:endParaRPr>
          </a:p>
        </p:txBody>
      </p:sp>
      <p:sp>
        <p:nvSpPr>
          <p:cNvPr id="77874" name="Line 130"/>
          <p:cNvSpPr>
            <a:spLocks noChangeShapeType="1"/>
          </p:cNvSpPr>
          <p:nvPr/>
        </p:nvSpPr>
        <p:spPr bwMode="auto">
          <a:xfrm>
            <a:off x="322263" y="2562225"/>
            <a:ext cx="4111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75" name="Line 131"/>
          <p:cNvSpPr>
            <a:spLocks noChangeShapeType="1"/>
          </p:cNvSpPr>
          <p:nvPr/>
        </p:nvSpPr>
        <p:spPr bwMode="auto">
          <a:xfrm>
            <a:off x="989013" y="2559050"/>
            <a:ext cx="4111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7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67FB940-546D-4A38-9358-AB76730882C0}" type="slidenum">
              <a:rPr lang="en-US" altLang="en-US" smtClean="0">
                <a:latin typeface="Garamond" panose="02020404030301010803" pitchFamily="18" charset="0"/>
              </a:rPr>
              <a:pPr/>
              <a:t>38</a:t>
            </a:fld>
            <a:endParaRPr lang="en-US" altLang="en-US">
              <a:latin typeface="Garamond" panose="02020404030301010803"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06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9065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906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906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654" grpId="0" autoUpdateAnimBg="0"/>
      <p:bldP spid="790655" grpId="0" autoUpdateAnimBg="0"/>
      <p:bldP spid="790656" grpId="0" autoUpdateAnimBg="0"/>
      <p:bldP spid="790657"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en-US" dirty="0"/>
              <a:t>Differential (Dual Rail) Domino</a:t>
            </a:r>
          </a:p>
        </p:txBody>
      </p:sp>
      <p:sp>
        <p:nvSpPr>
          <p:cNvPr id="79875" name="Rectangle 1"/>
          <p:cNvSpPr>
            <a:spLocks noChangeArrowheads="1"/>
          </p:cNvSpPr>
          <p:nvPr/>
        </p:nvSpPr>
        <p:spPr bwMode="auto">
          <a:xfrm>
            <a:off x="307975" y="1139825"/>
            <a:ext cx="83693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7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000">
                <a:latin typeface="Tahoma" panose="020B0604030504040204" pitchFamily="34" charset="0"/>
                <a:cs typeface="Tahoma" panose="020B0604030504040204" pitchFamily="34" charset="0"/>
              </a:rPr>
              <a:t>Sometimes possible to share transistors</a:t>
            </a:r>
          </a:p>
          <a:p>
            <a:pPr>
              <a:lnSpc>
                <a:spcPct val="104000"/>
              </a:lnSpc>
              <a:spcBef>
                <a:spcPts val="175"/>
              </a:spcBef>
            </a:pPr>
            <a:r>
              <a:rPr lang="en-US" altLang="en-US">
                <a:latin typeface="Tahoma" panose="020B0604030504040204" pitchFamily="34" charset="0"/>
                <a:cs typeface="Tahoma" panose="020B0604030504040204" pitchFamily="34" charset="0"/>
              </a:rPr>
              <a:t>Sharing works well in implementations of symmetric functions</a:t>
            </a:r>
          </a:p>
        </p:txBody>
      </p:sp>
      <p:sp>
        <p:nvSpPr>
          <p:cNvPr id="79876" name="object 14"/>
          <p:cNvSpPr>
            <a:spLocks noChangeArrowheads="1"/>
          </p:cNvSpPr>
          <p:nvPr/>
        </p:nvSpPr>
        <p:spPr bwMode="auto">
          <a:xfrm>
            <a:off x="160338" y="2590800"/>
            <a:ext cx="8831262" cy="32162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7987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11AAF1E-75CC-4D71-9267-F9B5A6089251}" type="slidenum">
              <a:rPr lang="en-US" altLang="en-US" smtClean="0">
                <a:latin typeface="Garamond" panose="02020404030301010803" pitchFamily="18" charset="0"/>
              </a:rPr>
              <a:pPr/>
              <a:t>39</a:t>
            </a:fld>
            <a:endParaRPr lang="en-US" altLang="en-US">
              <a:latin typeface="Garamond" panose="02020404030301010803" pitchFamily="18"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ctr"/>
            <a:r>
              <a:rPr lang="en-US" altLang="en-US" dirty="0"/>
              <a:t>Dynamic Logic Gates</a:t>
            </a:r>
          </a:p>
        </p:txBody>
      </p:sp>
      <p:grpSp>
        <p:nvGrpSpPr>
          <p:cNvPr id="23555" name="Group 3"/>
          <p:cNvGrpSpPr>
            <a:grpSpLocks/>
          </p:cNvGrpSpPr>
          <p:nvPr/>
        </p:nvGrpSpPr>
        <p:grpSpPr bwMode="auto">
          <a:xfrm>
            <a:off x="1752600" y="3886200"/>
            <a:ext cx="533400" cy="762000"/>
            <a:chOff x="2784" y="3264"/>
            <a:chExt cx="336" cy="480"/>
          </a:xfrm>
        </p:grpSpPr>
        <p:grpSp>
          <p:nvGrpSpPr>
            <p:cNvPr id="23672" name="Group 4"/>
            <p:cNvGrpSpPr>
              <a:grpSpLocks/>
            </p:cNvGrpSpPr>
            <p:nvPr/>
          </p:nvGrpSpPr>
          <p:grpSpPr bwMode="auto">
            <a:xfrm>
              <a:off x="2784" y="3408"/>
              <a:ext cx="336" cy="336"/>
              <a:chOff x="1008" y="2016"/>
              <a:chExt cx="336" cy="336"/>
            </a:xfrm>
          </p:grpSpPr>
          <p:sp>
            <p:nvSpPr>
              <p:cNvPr id="23674" name="Line 5"/>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5" name="Line 6"/>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6" name="Line 7"/>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7" name="Line 8"/>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8" name="Line 9"/>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9" name="Line 10"/>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673" name="Line 11"/>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3556" name="Group 12"/>
          <p:cNvGrpSpPr>
            <a:grpSpLocks/>
          </p:cNvGrpSpPr>
          <p:nvPr/>
        </p:nvGrpSpPr>
        <p:grpSpPr bwMode="auto">
          <a:xfrm>
            <a:off x="1676400" y="1752600"/>
            <a:ext cx="533400" cy="762000"/>
            <a:chOff x="2064" y="2208"/>
            <a:chExt cx="336" cy="480"/>
          </a:xfrm>
        </p:grpSpPr>
        <p:sp>
          <p:nvSpPr>
            <p:cNvPr id="23664" name="Line 13"/>
            <p:cNvSpPr>
              <a:spLocks noChangeShapeType="1"/>
            </p:cNvSpPr>
            <p:nvPr/>
          </p:nvSpPr>
          <p:spPr bwMode="auto">
            <a:xfrm>
              <a:off x="2256" y="235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5" name="Line 14"/>
            <p:cNvSpPr>
              <a:spLocks noChangeShapeType="1"/>
            </p:cNvSpPr>
            <p:nvPr/>
          </p:nvSpPr>
          <p:spPr bwMode="auto">
            <a:xfrm>
              <a:off x="2256"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6" name="Line 15"/>
            <p:cNvSpPr>
              <a:spLocks noChangeShapeType="1"/>
            </p:cNvSpPr>
            <p:nvPr/>
          </p:nvSpPr>
          <p:spPr bwMode="auto">
            <a:xfrm>
              <a:off x="2256" y="2544"/>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7" name="Line 16"/>
            <p:cNvSpPr>
              <a:spLocks noChangeShapeType="1"/>
            </p:cNvSpPr>
            <p:nvPr/>
          </p:nvSpPr>
          <p:spPr bwMode="auto">
            <a:xfrm>
              <a:off x="2208"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8" name="Line 17"/>
            <p:cNvSpPr>
              <a:spLocks noChangeShapeType="1"/>
            </p:cNvSpPr>
            <p:nvPr/>
          </p:nvSpPr>
          <p:spPr bwMode="auto">
            <a:xfrm>
              <a:off x="2400" y="25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9" name="Line 18"/>
            <p:cNvSpPr>
              <a:spLocks noChangeShapeType="1"/>
            </p:cNvSpPr>
            <p:nvPr/>
          </p:nvSpPr>
          <p:spPr bwMode="auto">
            <a:xfrm>
              <a:off x="2064" y="244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0" name="Line 19"/>
            <p:cNvSpPr>
              <a:spLocks noChangeShapeType="1"/>
            </p:cNvSpPr>
            <p:nvPr/>
          </p:nvSpPr>
          <p:spPr bwMode="auto">
            <a:xfrm>
              <a:off x="2400"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1" name="Oval 20"/>
            <p:cNvSpPr>
              <a:spLocks noChangeArrowheads="1"/>
            </p:cNvSpPr>
            <p:nvPr/>
          </p:nvSpPr>
          <p:spPr bwMode="auto">
            <a:xfrm>
              <a:off x="2160" y="2448"/>
              <a:ext cx="48" cy="4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grpSp>
      <p:sp>
        <p:nvSpPr>
          <p:cNvPr id="23557" name="Text Box 21"/>
          <p:cNvSpPr txBox="1">
            <a:spLocks noChangeArrowheads="1"/>
          </p:cNvSpPr>
          <p:nvPr/>
        </p:nvSpPr>
        <p:spPr bwMode="auto">
          <a:xfrm>
            <a:off x="914400" y="2819400"/>
            <a:ext cx="487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In</a:t>
            </a:r>
            <a:r>
              <a:rPr lang="en-US" altLang="en-US" sz="2000" baseline="-25000">
                <a:latin typeface="Arial" panose="020B0604020202020204" pitchFamily="34" charset="0"/>
                <a:cs typeface="Arial" panose="020B0604020202020204" pitchFamily="34" charset="0"/>
              </a:rPr>
              <a:t>1</a:t>
            </a:r>
          </a:p>
        </p:txBody>
      </p:sp>
      <p:grpSp>
        <p:nvGrpSpPr>
          <p:cNvPr id="23558" name="Group 22"/>
          <p:cNvGrpSpPr>
            <a:grpSpLocks/>
          </p:cNvGrpSpPr>
          <p:nvPr/>
        </p:nvGrpSpPr>
        <p:grpSpPr bwMode="auto">
          <a:xfrm>
            <a:off x="2133600" y="4495800"/>
            <a:ext cx="304800" cy="304800"/>
            <a:chOff x="2400" y="3744"/>
            <a:chExt cx="192" cy="192"/>
          </a:xfrm>
        </p:grpSpPr>
        <p:grpSp>
          <p:nvGrpSpPr>
            <p:cNvPr id="23660" name="Group 23"/>
            <p:cNvGrpSpPr>
              <a:grpSpLocks/>
            </p:cNvGrpSpPr>
            <p:nvPr/>
          </p:nvGrpSpPr>
          <p:grpSpPr bwMode="auto">
            <a:xfrm>
              <a:off x="2400" y="3888"/>
              <a:ext cx="192" cy="48"/>
              <a:chOff x="2592" y="3504"/>
              <a:chExt cx="192" cy="48"/>
            </a:xfrm>
          </p:grpSpPr>
          <p:sp>
            <p:nvSpPr>
              <p:cNvPr id="23662" name="Line 24"/>
              <p:cNvSpPr>
                <a:spLocks noChangeShapeType="1"/>
              </p:cNvSpPr>
              <p:nvPr/>
            </p:nvSpPr>
            <p:spPr bwMode="auto">
              <a:xfrm>
                <a:off x="2592" y="350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3" name="Line 25"/>
              <p:cNvSpPr>
                <a:spLocks noChangeShapeType="1"/>
              </p:cNvSpPr>
              <p:nvPr/>
            </p:nvSpPr>
            <p:spPr bwMode="auto">
              <a:xfrm>
                <a:off x="2640" y="355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661" name="Line 26"/>
            <p:cNvSpPr>
              <a:spLocks noChangeShapeType="1"/>
            </p:cNvSpPr>
            <p:nvPr/>
          </p:nvSpPr>
          <p:spPr bwMode="auto">
            <a:xfrm>
              <a:off x="2496" y="37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559" name="Line 27"/>
          <p:cNvSpPr>
            <a:spLocks noChangeShapeType="1"/>
          </p:cNvSpPr>
          <p:nvPr/>
        </p:nvSpPr>
        <p:spPr bwMode="auto">
          <a:xfrm>
            <a:off x="2057400" y="17526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0" name="Rectangle 28" descr="20%"/>
          <p:cNvSpPr>
            <a:spLocks noChangeArrowheads="1"/>
          </p:cNvSpPr>
          <p:nvPr/>
        </p:nvSpPr>
        <p:spPr bwMode="auto">
          <a:xfrm>
            <a:off x="1752600" y="2819400"/>
            <a:ext cx="1066800" cy="1143000"/>
          </a:xfrm>
          <a:prstGeom prst="rect">
            <a:avLst/>
          </a:prstGeom>
          <a:pattFill prst="pct20">
            <a:fgClr>
              <a:schemeClr val="bg2"/>
            </a:fgClr>
            <a:bgClr>
              <a:srgbClr val="FFFFFF"/>
            </a:bgClr>
          </a:pattFill>
          <a:ln w="12700">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23561" name="Line 29"/>
          <p:cNvSpPr>
            <a:spLocks noChangeShapeType="1"/>
          </p:cNvSpPr>
          <p:nvPr/>
        </p:nvSpPr>
        <p:spPr bwMode="auto">
          <a:xfrm>
            <a:off x="2209800" y="2438400"/>
            <a:ext cx="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2" name="Line 30"/>
          <p:cNvSpPr>
            <a:spLocks noChangeShapeType="1"/>
          </p:cNvSpPr>
          <p:nvPr/>
        </p:nvSpPr>
        <p:spPr bwMode="auto">
          <a:xfrm>
            <a:off x="1371600" y="30480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3" name="Line 31"/>
          <p:cNvSpPr>
            <a:spLocks noChangeShapeType="1"/>
          </p:cNvSpPr>
          <p:nvPr/>
        </p:nvSpPr>
        <p:spPr bwMode="auto">
          <a:xfrm>
            <a:off x="1371600" y="34290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4" name="Line 32"/>
          <p:cNvSpPr>
            <a:spLocks noChangeShapeType="1"/>
          </p:cNvSpPr>
          <p:nvPr/>
        </p:nvSpPr>
        <p:spPr bwMode="auto">
          <a:xfrm>
            <a:off x="1371600" y="37338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5" name="Text Box 33"/>
          <p:cNvSpPr txBox="1">
            <a:spLocks noChangeArrowheads="1"/>
          </p:cNvSpPr>
          <p:nvPr/>
        </p:nvSpPr>
        <p:spPr bwMode="auto">
          <a:xfrm>
            <a:off x="914400" y="3200400"/>
            <a:ext cx="487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In</a:t>
            </a:r>
            <a:r>
              <a:rPr lang="en-US" altLang="en-US" sz="2000" baseline="-25000">
                <a:latin typeface="Arial" panose="020B0604020202020204" pitchFamily="34" charset="0"/>
                <a:cs typeface="Arial" panose="020B0604020202020204" pitchFamily="34" charset="0"/>
              </a:rPr>
              <a:t>2</a:t>
            </a:r>
          </a:p>
        </p:txBody>
      </p:sp>
      <p:sp>
        <p:nvSpPr>
          <p:cNvPr id="23566" name="Text Box 34"/>
          <p:cNvSpPr txBox="1">
            <a:spLocks noChangeArrowheads="1"/>
          </p:cNvSpPr>
          <p:nvPr/>
        </p:nvSpPr>
        <p:spPr bwMode="auto">
          <a:xfrm>
            <a:off x="1905000" y="3200400"/>
            <a:ext cx="722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PDN</a:t>
            </a:r>
            <a:endParaRPr lang="en-US" altLang="en-US" sz="2000" baseline="-25000">
              <a:latin typeface="Arial" panose="020B0604020202020204" pitchFamily="34" charset="0"/>
              <a:cs typeface="Arial" panose="020B0604020202020204" pitchFamily="34" charset="0"/>
            </a:endParaRPr>
          </a:p>
        </p:txBody>
      </p:sp>
      <p:sp>
        <p:nvSpPr>
          <p:cNvPr id="23567" name="Text Box 35"/>
          <p:cNvSpPr txBox="1">
            <a:spLocks noChangeArrowheads="1"/>
          </p:cNvSpPr>
          <p:nvPr/>
        </p:nvSpPr>
        <p:spPr bwMode="auto">
          <a:xfrm>
            <a:off x="914400" y="3581400"/>
            <a:ext cx="487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In</a:t>
            </a:r>
            <a:r>
              <a:rPr lang="en-US" altLang="en-US" sz="2000" baseline="-25000">
                <a:latin typeface="Arial" panose="020B0604020202020204" pitchFamily="34" charset="0"/>
                <a:cs typeface="Arial" panose="020B0604020202020204" pitchFamily="34" charset="0"/>
              </a:rPr>
              <a:t>3</a:t>
            </a:r>
          </a:p>
        </p:txBody>
      </p:sp>
      <p:sp>
        <p:nvSpPr>
          <p:cNvPr id="23568" name="Text Box 36"/>
          <p:cNvSpPr txBox="1">
            <a:spLocks noChangeArrowheads="1"/>
          </p:cNvSpPr>
          <p:nvPr/>
        </p:nvSpPr>
        <p:spPr bwMode="auto">
          <a:xfrm>
            <a:off x="2057400" y="4114800"/>
            <a:ext cx="4587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M</a:t>
            </a:r>
            <a:r>
              <a:rPr lang="en-US" altLang="en-US" sz="1800" baseline="-25000">
                <a:latin typeface="Arial" panose="020B0604020202020204" pitchFamily="34" charset="0"/>
                <a:cs typeface="Arial" panose="020B0604020202020204" pitchFamily="34" charset="0"/>
              </a:rPr>
              <a:t>e</a:t>
            </a:r>
          </a:p>
        </p:txBody>
      </p:sp>
      <p:sp>
        <p:nvSpPr>
          <p:cNvPr id="23569" name="Text Box 37"/>
          <p:cNvSpPr txBox="1">
            <a:spLocks noChangeArrowheads="1"/>
          </p:cNvSpPr>
          <p:nvPr/>
        </p:nvSpPr>
        <p:spPr bwMode="auto">
          <a:xfrm>
            <a:off x="1981200" y="1981200"/>
            <a:ext cx="4587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M</a:t>
            </a:r>
            <a:r>
              <a:rPr lang="en-US" altLang="en-US" sz="1800" baseline="-25000">
                <a:latin typeface="Arial" panose="020B0604020202020204" pitchFamily="34" charset="0"/>
                <a:cs typeface="Arial" panose="020B0604020202020204" pitchFamily="34" charset="0"/>
              </a:rPr>
              <a:t>p</a:t>
            </a:r>
          </a:p>
        </p:txBody>
      </p:sp>
      <p:sp>
        <p:nvSpPr>
          <p:cNvPr id="23570" name="Text Box 38"/>
          <p:cNvSpPr txBox="1">
            <a:spLocks noChangeArrowheads="1"/>
          </p:cNvSpPr>
          <p:nvPr/>
        </p:nvSpPr>
        <p:spPr bwMode="auto">
          <a:xfrm>
            <a:off x="1143000" y="4114800"/>
            <a:ext cx="552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Clk</a:t>
            </a:r>
            <a:endParaRPr lang="en-US" altLang="en-US" sz="2000" baseline="-25000">
              <a:latin typeface="Arial" panose="020B0604020202020204" pitchFamily="34" charset="0"/>
              <a:cs typeface="Arial" panose="020B0604020202020204" pitchFamily="34" charset="0"/>
            </a:endParaRPr>
          </a:p>
        </p:txBody>
      </p:sp>
      <p:sp>
        <p:nvSpPr>
          <p:cNvPr id="23571" name="Text Box 39"/>
          <p:cNvSpPr txBox="1">
            <a:spLocks noChangeArrowheads="1"/>
          </p:cNvSpPr>
          <p:nvPr/>
        </p:nvSpPr>
        <p:spPr bwMode="auto">
          <a:xfrm>
            <a:off x="1066800" y="1981200"/>
            <a:ext cx="552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Clk</a:t>
            </a:r>
            <a:endParaRPr lang="en-US" altLang="en-US" sz="2000" baseline="-25000">
              <a:latin typeface="Arial" panose="020B0604020202020204" pitchFamily="34" charset="0"/>
              <a:cs typeface="Arial" panose="020B0604020202020204" pitchFamily="34" charset="0"/>
            </a:endParaRPr>
          </a:p>
        </p:txBody>
      </p:sp>
      <p:sp>
        <p:nvSpPr>
          <p:cNvPr id="23572" name="Line 40"/>
          <p:cNvSpPr>
            <a:spLocks noChangeShapeType="1"/>
          </p:cNvSpPr>
          <p:nvPr/>
        </p:nvSpPr>
        <p:spPr bwMode="auto">
          <a:xfrm>
            <a:off x="2209800" y="2590800"/>
            <a:ext cx="1447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3" name="Text Box 41"/>
          <p:cNvSpPr txBox="1">
            <a:spLocks noChangeArrowheads="1"/>
          </p:cNvSpPr>
          <p:nvPr/>
        </p:nvSpPr>
        <p:spPr bwMode="auto">
          <a:xfrm>
            <a:off x="3657600" y="2362200"/>
            <a:ext cx="592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Out</a:t>
            </a:r>
            <a:endParaRPr lang="en-US" altLang="en-US" sz="2000" baseline="-25000">
              <a:latin typeface="Arial" panose="020B0604020202020204" pitchFamily="34" charset="0"/>
              <a:cs typeface="Arial" panose="020B0604020202020204" pitchFamily="34" charset="0"/>
            </a:endParaRPr>
          </a:p>
        </p:txBody>
      </p:sp>
      <p:grpSp>
        <p:nvGrpSpPr>
          <p:cNvPr id="23574" name="Group 42"/>
          <p:cNvGrpSpPr>
            <a:grpSpLocks/>
          </p:cNvGrpSpPr>
          <p:nvPr/>
        </p:nvGrpSpPr>
        <p:grpSpPr bwMode="auto">
          <a:xfrm>
            <a:off x="3200400" y="2590800"/>
            <a:ext cx="688975" cy="685800"/>
            <a:chOff x="1920" y="1872"/>
            <a:chExt cx="434" cy="432"/>
          </a:xfrm>
        </p:grpSpPr>
        <p:sp>
          <p:nvSpPr>
            <p:cNvPr id="23651" name="Line 43"/>
            <p:cNvSpPr>
              <a:spLocks noChangeShapeType="1"/>
            </p:cNvSpPr>
            <p:nvPr/>
          </p:nvSpPr>
          <p:spPr bwMode="auto">
            <a:xfrm>
              <a:off x="2016" y="187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52" name="Line 44"/>
            <p:cNvSpPr>
              <a:spLocks noChangeShapeType="1"/>
            </p:cNvSpPr>
            <p:nvPr/>
          </p:nvSpPr>
          <p:spPr bwMode="auto">
            <a:xfrm>
              <a:off x="1920" y="2112"/>
              <a:ext cx="1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53" name="Line 45"/>
            <p:cNvSpPr>
              <a:spLocks noChangeShapeType="1"/>
            </p:cNvSpPr>
            <p:nvPr/>
          </p:nvSpPr>
          <p:spPr bwMode="auto">
            <a:xfrm>
              <a:off x="1920" y="2064"/>
              <a:ext cx="1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3654" name="Group 46"/>
            <p:cNvGrpSpPr>
              <a:grpSpLocks/>
            </p:cNvGrpSpPr>
            <p:nvPr/>
          </p:nvGrpSpPr>
          <p:grpSpPr bwMode="auto">
            <a:xfrm>
              <a:off x="1920" y="2112"/>
              <a:ext cx="192" cy="192"/>
              <a:chOff x="2400" y="3744"/>
              <a:chExt cx="192" cy="192"/>
            </a:xfrm>
          </p:grpSpPr>
          <p:grpSp>
            <p:nvGrpSpPr>
              <p:cNvPr id="23656" name="Group 47"/>
              <p:cNvGrpSpPr>
                <a:grpSpLocks/>
              </p:cNvGrpSpPr>
              <p:nvPr/>
            </p:nvGrpSpPr>
            <p:grpSpPr bwMode="auto">
              <a:xfrm>
                <a:off x="2400" y="3888"/>
                <a:ext cx="192" cy="48"/>
                <a:chOff x="2592" y="3504"/>
                <a:chExt cx="192" cy="48"/>
              </a:xfrm>
            </p:grpSpPr>
            <p:sp>
              <p:nvSpPr>
                <p:cNvPr id="23658" name="Line 48"/>
                <p:cNvSpPr>
                  <a:spLocks noChangeShapeType="1"/>
                </p:cNvSpPr>
                <p:nvPr/>
              </p:nvSpPr>
              <p:spPr bwMode="auto">
                <a:xfrm>
                  <a:off x="2592" y="350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59" name="Line 49"/>
                <p:cNvSpPr>
                  <a:spLocks noChangeShapeType="1"/>
                </p:cNvSpPr>
                <p:nvPr/>
              </p:nvSpPr>
              <p:spPr bwMode="auto">
                <a:xfrm>
                  <a:off x="2640" y="355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657" name="Line 50"/>
              <p:cNvSpPr>
                <a:spLocks noChangeShapeType="1"/>
              </p:cNvSpPr>
              <p:nvPr/>
            </p:nvSpPr>
            <p:spPr bwMode="auto">
              <a:xfrm>
                <a:off x="2496" y="37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655" name="Text Box 51"/>
            <p:cNvSpPr txBox="1">
              <a:spLocks noChangeArrowheads="1"/>
            </p:cNvSpPr>
            <p:nvPr/>
          </p:nvSpPr>
          <p:spPr bwMode="auto">
            <a:xfrm>
              <a:off x="2064" y="2016"/>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C</a:t>
              </a:r>
              <a:r>
                <a:rPr lang="en-US" altLang="en-US" sz="2000" baseline="-25000">
                  <a:latin typeface="Arial" panose="020B0604020202020204" pitchFamily="34" charset="0"/>
                  <a:cs typeface="Arial" panose="020B0604020202020204" pitchFamily="34" charset="0"/>
                </a:rPr>
                <a:t>L</a:t>
              </a:r>
            </a:p>
          </p:txBody>
        </p:sp>
      </p:grpSp>
      <p:grpSp>
        <p:nvGrpSpPr>
          <p:cNvPr id="23575" name="Group 52"/>
          <p:cNvGrpSpPr>
            <a:grpSpLocks/>
          </p:cNvGrpSpPr>
          <p:nvPr/>
        </p:nvGrpSpPr>
        <p:grpSpPr bwMode="auto">
          <a:xfrm>
            <a:off x="5334000" y="1752600"/>
            <a:ext cx="2878138" cy="3429000"/>
            <a:chOff x="3408" y="1344"/>
            <a:chExt cx="1813" cy="2160"/>
          </a:xfrm>
        </p:grpSpPr>
        <p:grpSp>
          <p:nvGrpSpPr>
            <p:cNvPr id="23586" name="Group 53"/>
            <p:cNvGrpSpPr>
              <a:grpSpLocks/>
            </p:cNvGrpSpPr>
            <p:nvPr/>
          </p:nvGrpSpPr>
          <p:grpSpPr bwMode="auto">
            <a:xfrm>
              <a:off x="3936" y="1344"/>
              <a:ext cx="336" cy="480"/>
              <a:chOff x="2064" y="2208"/>
              <a:chExt cx="336" cy="480"/>
            </a:xfrm>
          </p:grpSpPr>
          <p:sp>
            <p:nvSpPr>
              <p:cNvPr id="23643" name="Line 54"/>
              <p:cNvSpPr>
                <a:spLocks noChangeShapeType="1"/>
              </p:cNvSpPr>
              <p:nvPr/>
            </p:nvSpPr>
            <p:spPr bwMode="auto">
              <a:xfrm>
                <a:off x="2256" y="235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44" name="Line 55"/>
              <p:cNvSpPr>
                <a:spLocks noChangeShapeType="1"/>
              </p:cNvSpPr>
              <p:nvPr/>
            </p:nvSpPr>
            <p:spPr bwMode="auto">
              <a:xfrm>
                <a:off x="2256"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45" name="Line 56"/>
              <p:cNvSpPr>
                <a:spLocks noChangeShapeType="1"/>
              </p:cNvSpPr>
              <p:nvPr/>
            </p:nvSpPr>
            <p:spPr bwMode="auto">
              <a:xfrm>
                <a:off x="2256" y="2544"/>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46" name="Line 57"/>
              <p:cNvSpPr>
                <a:spLocks noChangeShapeType="1"/>
              </p:cNvSpPr>
              <p:nvPr/>
            </p:nvSpPr>
            <p:spPr bwMode="auto">
              <a:xfrm>
                <a:off x="2208"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47" name="Line 58"/>
              <p:cNvSpPr>
                <a:spLocks noChangeShapeType="1"/>
              </p:cNvSpPr>
              <p:nvPr/>
            </p:nvSpPr>
            <p:spPr bwMode="auto">
              <a:xfrm>
                <a:off x="2400" y="25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48" name="Line 59"/>
              <p:cNvSpPr>
                <a:spLocks noChangeShapeType="1"/>
              </p:cNvSpPr>
              <p:nvPr/>
            </p:nvSpPr>
            <p:spPr bwMode="auto">
              <a:xfrm>
                <a:off x="2064" y="244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49" name="Line 60"/>
              <p:cNvSpPr>
                <a:spLocks noChangeShapeType="1"/>
              </p:cNvSpPr>
              <p:nvPr/>
            </p:nvSpPr>
            <p:spPr bwMode="auto">
              <a:xfrm>
                <a:off x="2400"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50" name="Oval 61"/>
              <p:cNvSpPr>
                <a:spLocks noChangeArrowheads="1"/>
              </p:cNvSpPr>
              <p:nvPr/>
            </p:nvSpPr>
            <p:spPr bwMode="auto">
              <a:xfrm>
                <a:off x="2160" y="2448"/>
                <a:ext cx="48" cy="4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grpSp>
        <p:sp>
          <p:nvSpPr>
            <p:cNvPr id="23587" name="Line 62"/>
            <p:cNvSpPr>
              <a:spLocks noChangeShapeType="1"/>
            </p:cNvSpPr>
            <p:nvPr/>
          </p:nvSpPr>
          <p:spPr bwMode="auto">
            <a:xfrm>
              <a:off x="4176" y="134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3588" name="Group 63"/>
            <p:cNvGrpSpPr>
              <a:grpSpLocks/>
            </p:cNvGrpSpPr>
            <p:nvPr/>
          </p:nvGrpSpPr>
          <p:grpSpPr bwMode="auto">
            <a:xfrm>
              <a:off x="3648" y="2064"/>
              <a:ext cx="336" cy="480"/>
              <a:chOff x="2784" y="3264"/>
              <a:chExt cx="336" cy="480"/>
            </a:xfrm>
          </p:grpSpPr>
          <p:grpSp>
            <p:nvGrpSpPr>
              <p:cNvPr id="23635" name="Group 64"/>
              <p:cNvGrpSpPr>
                <a:grpSpLocks/>
              </p:cNvGrpSpPr>
              <p:nvPr/>
            </p:nvGrpSpPr>
            <p:grpSpPr bwMode="auto">
              <a:xfrm>
                <a:off x="2784" y="3408"/>
                <a:ext cx="336" cy="336"/>
                <a:chOff x="1008" y="2016"/>
                <a:chExt cx="336" cy="336"/>
              </a:xfrm>
            </p:grpSpPr>
            <p:sp>
              <p:nvSpPr>
                <p:cNvPr id="23637" name="Line 65"/>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38" name="Line 66"/>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39" name="Line 67"/>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40" name="Line 68"/>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41" name="Line 69"/>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42" name="Line 70"/>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636" name="Line 71"/>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3589" name="Group 72"/>
            <p:cNvGrpSpPr>
              <a:grpSpLocks/>
            </p:cNvGrpSpPr>
            <p:nvPr/>
          </p:nvGrpSpPr>
          <p:grpSpPr bwMode="auto">
            <a:xfrm>
              <a:off x="3648" y="2448"/>
              <a:ext cx="336" cy="480"/>
              <a:chOff x="2784" y="3264"/>
              <a:chExt cx="336" cy="480"/>
            </a:xfrm>
          </p:grpSpPr>
          <p:grpSp>
            <p:nvGrpSpPr>
              <p:cNvPr id="23627" name="Group 73"/>
              <p:cNvGrpSpPr>
                <a:grpSpLocks/>
              </p:cNvGrpSpPr>
              <p:nvPr/>
            </p:nvGrpSpPr>
            <p:grpSpPr bwMode="auto">
              <a:xfrm>
                <a:off x="2784" y="3408"/>
                <a:ext cx="336" cy="336"/>
                <a:chOff x="1008" y="2016"/>
                <a:chExt cx="336" cy="336"/>
              </a:xfrm>
            </p:grpSpPr>
            <p:sp>
              <p:nvSpPr>
                <p:cNvPr id="23629" name="Line 74"/>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30" name="Line 75"/>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31" name="Line 76"/>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32" name="Line 77"/>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33" name="Line 78"/>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34" name="Line 79"/>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628" name="Line 80"/>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3590" name="Group 81"/>
            <p:cNvGrpSpPr>
              <a:grpSpLocks/>
            </p:cNvGrpSpPr>
            <p:nvPr/>
          </p:nvGrpSpPr>
          <p:grpSpPr bwMode="auto">
            <a:xfrm flipH="1">
              <a:off x="4560" y="2256"/>
              <a:ext cx="336" cy="480"/>
              <a:chOff x="2784" y="3264"/>
              <a:chExt cx="336" cy="480"/>
            </a:xfrm>
          </p:grpSpPr>
          <p:grpSp>
            <p:nvGrpSpPr>
              <p:cNvPr id="23619" name="Group 82"/>
              <p:cNvGrpSpPr>
                <a:grpSpLocks/>
              </p:cNvGrpSpPr>
              <p:nvPr/>
            </p:nvGrpSpPr>
            <p:grpSpPr bwMode="auto">
              <a:xfrm>
                <a:off x="2784" y="3408"/>
                <a:ext cx="336" cy="336"/>
                <a:chOff x="1008" y="2016"/>
                <a:chExt cx="336" cy="336"/>
              </a:xfrm>
            </p:grpSpPr>
            <p:sp>
              <p:nvSpPr>
                <p:cNvPr id="23621" name="Line 83"/>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22" name="Line 84"/>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23" name="Line 85"/>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24" name="Line 86"/>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25" name="Line 87"/>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26" name="Line 88"/>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620" name="Line 89"/>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3591" name="Group 90"/>
            <p:cNvGrpSpPr>
              <a:grpSpLocks/>
            </p:cNvGrpSpPr>
            <p:nvPr/>
          </p:nvGrpSpPr>
          <p:grpSpPr bwMode="auto">
            <a:xfrm>
              <a:off x="3936" y="2928"/>
              <a:ext cx="336" cy="480"/>
              <a:chOff x="2784" y="3264"/>
              <a:chExt cx="336" cy="480"/>
            </a:xfrm>
          </p:grpSpPr>
          <p:grpSp>
            <p:nvGrpSpPr>
              <p:cNvPr id="23611" name="Group 91"/>
              <p:cNvGrpSpPr>
                <a:grpSpLocks/>
              </p:cNvGrpSpPr>
              <p:nvPr/>
            </p:nvGrpSpPr>
            <p:grpSpPr bwMode="auto">
              <a:xfrm>
                <a:off x="2784" y="3408"/>
                <a:ext cx="336" cy="336"/>
                <a:chOff x="1008" y="2016"/>
                <a:chExt cx="336" cy="336"/>
              </a:xfrm>
            </p:grpSpPr>
            <p:sp>
              <p:nvSpPr>
                <p:cNvPr id="23613" name="Line 92"/>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4" name="Line 93"/>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5" name="Line 94"/>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6" name="Line 95"/>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7" name="Line 96"/>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8" name="Line 97"/>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612" name="Line 98"/>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592" name="Line 99"/>
            <p:cNvSpPr>
              <a:spLocks noChangeShapeType="1"/>
            </p:cNvSpPr>
            <p:nvPr/>
          </p:nvSpPr>
          <p:spPr bwMode="auto">
            <a:xfrm>
              <a:off x="3984" y="2064"/>
              <a:ext cx="5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3" name="Line 100"/>
            <p:cNvSpPr>
              <a:spLocks noChangeShapeType="1"/>
            </p:cNvSpPr>
            <p:nvPr/>
          </p:nvSpPr>
          <p:spPr bwMode="auto">
            <a:xfrm>
              <a:off x="3984" y="2928"/>
              <a:ext cx="5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4" name="Line 101"/>
            <p:cNvSpPr>
              <a:spLocks noChangeShapeType="1"/>
            </p:cNvSpPr>
            <p:nvPr/>
          </p:nvSpPr>
          <p:spPr bwMode="auto">
            <a:xfrm>
              <a:off x="4560" y="273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5" name="Line 102"/>
            <p:cNvSpPr>
              <a:spLocks noChangeShapeType="1"/>
            </p:cNvSpPr>
            <p:nvPr/>
          </p:nvSpPr>
          <p:spPr bwMode="auto">
            <a:xfrm>
              <a:off x="4560" y="2064"/>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6" name="Line 103"/>
            <p:cNvSpPr>
              <a:spLocks noChangeShapeType="1"/>
            </p:cNvSpPr>
            <p:nvPr/>
          </p:nvSpPr>
          <p:spPr bwMode="auto">
            <a:xfrm>
              <a:off x="4272" y="1776"/>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3597" name="Group 104"/>
            <p:cNvGrpSpPr>
              <a:grpSpLocks/>
            </p:cNvGrpSpPr>
            <p:nvPr/>
          </p:nvGrpSpPr>
          <p:grpSpPr bwMode="auto">
            <a:xfrm>
              <a:off x="4176" y="3312"/>
              <a:ext cx="192" cy="192"/>
              <a:chOff x="2400" y="3744"/>
              <a:chExt cx="192" cy="192"/>
            </a:xfrm>
          </p:grpSpPr>
          <p:grpSp>
            <p:nvGrpSpPr>
              <p:cNvPr id="23607" name="Group 105"/>
              <p:cNvGrpSpPr>
                <a:grpSpLocks/>
              </p:cNvGrpSpPr>
              <p:nvPr/>
            </p:nvGrpSpPr>
            <p:grpSpPr bwMode="auto">
              <a:xfrm>
                <a:off x="2400" y="3888"/>
                <a:ext cx="192" cy="48"/>
                <a:chOff x="2592" y="3504"/>
                <a:chExt cx="192" cy="48"/>
              </a:xfrm>
            </p:grpSpPr>
            <p:sp>
              <p:nvSpPr>
                <p:cNvPr id="23609" name="Line 106"/>
                <p:cNvSpPr>
                  <a:spLocks noChangeShapeType="1"/>
                </p:cNvSpPr>
                <p:nvPr/>
              </p:nvSpPr>
              <p:spPr bwMode="auto">
                <a:xfrm>
                  <a:off x="2592" y="350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0" name="Line 107"/>
                <p:cNvSpPr>
                  <a:spLocks noChangeShapeType="1"/>
                </p:cNvSpPr>
                <p:nvPr/>
              </p:nvSpPr>
              <p:spPr bwMode="auto">
                <a:xfrm>
                  <a:off x="2640" y="355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608" name="Line 108"/>
              <p:cNvSpPr>
                <a:spLocks noChangeShapeType="1"/>
              </p:cNvSpPr>
              <p:nvPr/>
            </p:nvSpPr>
            <p:spPr bwMode="auto">
              <a:xfrm>
                <a:off x="2496" y="37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598" name="Line 109"/>
            <p:cNvSpPr>
              <a:spLocks noChangeShapeType="1"/>
            </p:cNvSpPr>
            <p:nvPr/>
          </p:nvSpPr>
          <p:spPr bwMode="auto">
            <a:xfrm>
              <a:off x="4272" y="1824"/>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9" name="Text Box 110"/>
            <p:cNvSpPr txBox="1">
              <a:spLocks noChangeArrowheads="1"/>
            </p:cNvSpPr>
            <p:nvPr/>
          </p:nvSpPr>
          <p:spPr bwMode="auto">
            <a:xfrm>
              <a:off x="4848" y="1728"/>
              <a:ext cx="3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Out</a:t>
              </a:r>
              <a:endParaRPr lang="en-US" altLang="en-US" sz="2000" baseline="-25000">
                <a:latin typeface="Arial" panose="020B0604020202020204" pitchFamily="34" charset="0"/>
                <a:cs typeface="Arial" panose="020B0604020202020204" pitchFamily="34" charset="0"/>
              </a:endParaRPr>
            </a:p>
          </p:txBody>
        </p:sp>
        <p:sp>
          <p:nvSpPr>
            <p:cNvPr id="23600" name="Text Box 111"/>
            <p:cNvSpPr txBox="1">
              <a:spLocks noChangeArrowheads="1"/>
            </p:cNvSpPr>
            <p:nvPr/>
          </p:nvSpPr>
          <p:spPr bwMode="auto">
            <a:xfrm>
              <a:off x="3552" y="1440"/>
              <a:ext cx="3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Clk</a:t>
              </a:r>
              <a:endParaRPr lang="en-US" altLang="en-US" sz="2000" baseline="-25000">
                <a:latin typeface="Arial" panose="020B0604020202020204" pitchFamily="34" charset="0"/>
                <a:cs typeface="Arial" panose="020B0604020202020204" pitchFamily="34" charset="0"/>
              </a:endParaRPr>
            </a:p>
          </p:txBody>
        </p:sp>
        <p:sp>
          <p:nvSpPr>
            <p:cNvPr id="23601" name="Text Box 112"/>
            <p:cNvSpPr txBox="1">
              <a:spLocks noChangeArrowheads="1"/>
            </p:cNvSpPr>
            <p:nvPr/>
          </p:nvSpPr>
          <p:spPr bwMode="auto">
            <a:xfrm>
              <a:off x="3600" y="3072"/>
              <a:ext cx="3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Clk</a:t>
              </a:r>
              <a:endParaRPr lang="en-US" altLang="en-US" sz="2000" baseline="-25000">
                <a:latin typeface="Arial" panose="020B0604020202020204" pitchFamily="34" charset="0"/>
                <a:cs typeface="Arial" panose="020B0604020202020204" pitchFamily="34" charset="0"/>
              </a:endParaRPr>
            </a:p>
          </p:txBody>
        </p:sp>
        <p:sp>
          <p:nvSpPr>
            <p:cNvPr id="23602" name="Text Box 113"/>
            <p:cNvSpPr txBox="1">
              <a:spLocks noChangeArrowheads="1"/>
            </p:cNvSpPr>
            <p:nvPr/>
          </p:nvSpPr>
          <p:spPr bwMode="auto">
            <a:xfrm>
              <a:off x="3408" y="2160"/>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A</a:t>
              </a:r>
              <a:endParaRPr lang="en-US" altLang="en-US" sz="2000" baseline="-25000">
                <a:latin typeface="Arial" panose="020B0604020202020204" pitchFamily="34" charset="0"/>
                <a:cs typeface="Arial" panose="020B0604020202020204" pitchFamily="34" charset="0"/>
              </a:endParaRPr>
            </a:p>
          </p:txBody>
        </p:sp>
        <p:sp>
          <p:nvSpPr>
            <p:cNvPr id="23603" name="Text Box 114"/>
            <p:cNvSpPr txBox="1">
              <a:spLocks noChangeArrowheads="1"/>
            </p:cNvSpPr>
            <p:nvPr/>
          </p:nvSpPr>
          <p:spPr bwMode="auto">
            <a:xfrm>
              <a:off x="3408" y="2592"/>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B</a:t>
              </a:r>
              <a:endParaRPr lang="en-US" altLang="en-US" sz="2000" baseline="-25000">
                <a:latin typeface="Arial" panose="020B0604020202020204" pitchFamily="34" charset="0"/>
                <a:cs typeface="Arial" panose="020B0604020202020204" pitchFamily="34" charset="0"/>
              </a:endParaRPr>
            </a:p>
          </p:txBody>
        </p:sp>
        <p:sp>
          <p:nvSpPr>
            <p:cNvPr id="23604" name="Text Box 115"/>
            <p:cNvSpPr txBox="1">
              <a:spLocks noChangeArrowheads="1"/>
            </p:cNvSpPr>
            <p:nvPr/>
          </p:nvSpPr>
          <p:spPr bwMode="auto">
            <a:xfrm>
              <a:off x="4896" y="2400"/>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C</a:t>
              </a:r>
              <a:endParaRPr lang="en-US" altLang="en-US" sz="2000" baseline="-25000">
                <a:latin typeface="Arial" panose="020B0604020202020204" pitchFamily="34" charset="0"/>
                <a:cs typeface="Arial" panose="020B0604020202020204" pitchFamily="34" charset="0"/>
              </a:endParaRPr>
            </a:p>
          </p:txBody>
        </p:sp>
        <p:sp>
          <p:nvSpPr>
            <p:cNvPr id="23605" name="Text Box 116"/>
            <p:cNvSpPr txBox="1">
              <a:spLocks noChangeArrowheads="1"/>
            </p:cNvSpPr>
            <p:nvPr/>
          </p:nvSpPr>
          <p:spPr bwMode="auto">
            <a:xfrm>
              <a:off x="4128" y="1488"/>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M</a:t>
              </a:r>
              <a:r>
                <a:rPr lang="en-US" altLang="en-US" sz="1800" baseline="-25000">
                  <a:latin typeface="Arial" panose="020B0604020202020204" pitchFamily="34" charset="0"/>
                  <a:cs typeface="Arial" panose="020B0604020202020204" pitchFamily="34" charset="0"/>
                </a:rPr>
                <a:t>p</a:t>
              </a:r>
            </a:p>
          </p:txBody>
        </p:sp>
        <p:sp>
          <p:nvSpPr>
            <p:cNvPr id="23606" name="Text Box 117"/>
            <p:cNvSpPr txBox="1">
              <a:spLocks noChangeArrowheads="1"/>
            </p:cNvSpPr>
            <p:nvPr/>
          </p:nvSpPr>
          <p:spPr bwMode="auto">
            <a:xfrm>
              <a:off x="4128" y="3072"/>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M</a:t>
              </a:r>
              <a:r>
                <a:rPr lang="en-US" altLang="en-US" sz="1800" baseline="-25000">
                  <a:latin typeface="Arial" panose="020B0604020202020204" pitchFamily="34" charset="0"/>
                  <a:cs typeface="Arial" panose="020B0604020202020204" pitchFamily="34" charset="0"/>
                </a:rPr>
                <a:t>e</a:t>
              </a:r>
            </a:p>
          </p:txBody>
        </p:sp>
      </p:grpSp>
      <p:sp>
        <p:nvSpPr>
          <p:cNvPr id="23576" name="Text Box 118"/>
          <p:cNvSpPr txBox="1">
            <a:spLocks noChangeArrowheads="1"/>
          </p:cNvSpPr>
          <p:nvPr/>
        </p:nvSpPr>
        <p:spPr bwMode="auto">
          <a:xfrm>
            <a:off x="1219200" y="4953000"/>
            <a:ext cx="33734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Two phase operation</a:t>
            </a:r>
          </a:p>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      </a:t>
            </a:r>
            <a:r>
              <a:rPr lang="en-US" altLang="en-US" sz="1800">
                <a:solidFill>
                  <a:schemeClr val="accent1"/>
                </a:solidFill>
                <a:latin typeface="Arial" panose="020B0604020202020204" pitchFamily="34" charset="0"/>
                <a:cs typeface="Arial" panose="020B0604020202020204" pitchFamily="34" charset="0"/>
              </a:rPr>
              <a:t>Precharge</a:t>
            </a:r>
            <a:r>
              <a:rPr lang="en-US" altLang="en-US" sz="1800">
                <a:latin typeface="Arial" panose="020B0604020202020204" pitchFamily="34" charset="0"/>
                <a:cs typeface="Arial" panose="020B0604020202020204" pitchFamily="34" charset="0"/>
              </a:rPr>
              <a:t> (Clk = 0)</a:t>
            </a:r>
          </a:p>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      </a:t>
            </a:r>
            <a:r>
              <a:rPr lang="en-US" altLang="en-US" sz="1800">
                <a:solidFill>
                  <a:srgbClr val="009900"/>
                </a:solidFill>
                <a:latin typeface="Arial" panose="020B0604020202020204" pitchFamily="34" charset="0"/>
                <a:cs typeface="Arial" panose="020B0604020202020204" pitchFamily="34" charset="0"/>
              </a:rPr>
              <a:t>Evaluate</a:t>
            </a:r>
            <a:r>
              <a:rPr lang="en-US" altLang="en-US" sz="1800">
                <a:latin typeface="Arial" panose="020B0604020202020204" pitchFamily="34" charset="0"/>
                <a:cs typeface="Arial" panose="020B0604020202020204" pitchFamily="34" charset="0"/>
              </a:rPr>
              <a:t>    (Clk = 1)</a:t>
            </a:r>
            <a:endParaRPr lang="en-US" altLang="en-US" sz="1800" baseline="-25000">
              <a:latin typeface="Arial" panose="020B0604020202020204" pitchFamily="34" charset="0"/>
              <a:cs typeface="Arial" panose="020B0604020202020204" pitchFamily="34" charset="0"/>
            </a:endParaRPr>
          </a:p>
        </p:txBody>
      </p:sp>
      <p:sp>
        <p:nvSpPr>
          <p:cNvPr id="754807" name="Text Box 119"/>
          <p:cNvSpPr txBox="1">
            <a:spLocks noChangeArrowheads="1"/>
          </p:cNvSpPr>
          <p:nvPr/>
        </p:nvSpPr>
        <p:spPr bwMode="auto">
          <a:xfrm>
            <a:off x="6781800" y="2057400"/>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solidFill>
                  <a:schemeClr val="accent1"/>
                </a:solidFill>
                <a:latin typeface="Arial" panose="020B0604020202020204" pitchFamily="34" charset="0"/>
                <a:cs typeface="Arial" panose="020B0604020202020204" pitchFamily="34" charset="0"/>
              </a:rPr>
              <a:t>on</a:t>
            </a:r>
            <a:endParaRPr lang="en-US" altLang="en-US" sz="2000" baseline="-25000">
              <a:solidFill>
                <a:schemeClr val="accent1"/>
              </a:solidFill>
              <a:latin typeface="Arial" panose="020B0604020202020204" pitchFamily="34" charset="0"/>
              <a:cs typeface="Arial" panose="020B0604020202020204" pitchFamily="34" charset="0"/>
            </a:endParaRPr>
          </a:p>
        </p:txBody>
      </p:sp>
      <p:sp>
        <p:nvSpPr>
          <p:cNvPr id="754808" name="Text Box 120"/>
          <p:cNvSpPr txBox="1">
            <a:spLocks noChangeArrowheads="1"/>
          </p:cNvSpPr>
          <p:nvPr/>
        </p:nvSpPr>
        <p:spPr bwMode="auto">
          <a:xfrm>
            <a:off x="6781800" y="4267200"/>
            <a:ext cx="465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solidFill>
                  <a:schemeClr val="accent1"/>
                </a:solidFill>
                <a:latin typeface="Arial" panose="020B0604020202020204" pitchFamily="34" charset="0"/>
                <a:cs typeface="Arial" panose="020B0604020202020204" pitchFamily="34" charset="0"/>
              </a:rPr>
              <a:t>off</a:t>
            </a:r>
            <a:endParaRPr lang="en-US" altLang="en-US" sz="2000" baseline="-25000">
              <a:solidFill>
                <a:schemeClr val="accent1"/>
              </a:solidFill>
              <a:latin typeface="Arial" panose="020B0604020202020204" pitchFamily="34" charset="0"/>
              <a:cs typeface="Arial" panose="020B0604020202020204" pitchFamily="34" charset="0"/>
            </a:endParaRPr>
          </a:p>
        </p:txBody>
      </p:sp>
      <p:sp>
        <p:nvSpPr>
          <p:cNvPr id="754809" name="Text Box 121"/>
          <p:cNvSpPr txBox="1">
            <a:spLocks noChangeArrowheads="1"/>
          </p:cNvSpPr>
          <p:nvPr/>
        </p:nvSpPr>
        <p:spPr bwMode="auto">
          <a:xfrm>
            <a:off x="7924800" y="21336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solidFill>
                  <a:schemeClr val="accent1"/>
                </a:solidFill>
                <a:latin typeface="Arial" panose="020B0604020202020204" pitchFamily="34" charset="0"/>
                <a:cs typeface="Arial" panose="020B0604020202020204" pitchFamily="34" charset="0"/>
              </a:rPr>
              <a:t>1</a:t>
            </a:r>
            <a:endParaRPr lang="en-US" altLang="en-US" sz="2000" baseline="-25000">
              <a:solidFill>
                <a:schemeClr val="accent1"/>
              </a:solidFill>
              <a:latin typeface="Arial" panose="020B0604020202020204" pitchFamily="34" charset="0"/>
              <a:cs typeface="Arial" panose="020B0604020202020204" pitchFamily="34" charset="0"/>
            </a:endParaRPr>
          </a:p>
        </p:txBody>
      </p:sp>
      <p:sp>
        <p:nvSpPr>
          <p:cNvPr id="754810" name="Text Box 122"/>
          <p:cNvSpPr txBox="1">
            <a:spLocks noChangeArrowheads="1"/>
          </p:cNvSpPr>
          <p:nvPr/>
        </p:nvSpPr>
        <p:spPr bwMode="auto">
          <a:xfrm>
            <a:off x="6781800" y="1752600"/>
            <a:ext cx="465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solidFill>
                  <a:srgbClr val="009900"/>
                </a:solidFill>
                <a:latin typeface="Arial" panose="020B0604020202020204" pitchFamily="34" charset="0"/>
                <a:cs typeface="Arial" panose="020B0604020202020204" pitchFamily="34" charset="0"/>
              </a:rPr>
              <a:t>off</a:t>
            </a:r>
            <a:endParaRPr lang="en-US" altLang="en-US" sz="2000" baseline="-25000">
              <a:solidFill>
                <a:srgbClr val="009900"/>
              </a:solidFill>
              <a:latin typeface="Arial" panose="020B0604020202020204" pitchFamily="34" charset="0"/>
              <a:cs typeface="Arial" panose="020B0604020202020204" pitchFamily="34" charset="0"/>
            </a:endParaRPr>
          </a:p>
        </p:txBody>
      </p:sp>
      <p:sp>
        <p:nvSpPr>
          <p:cNvPr id="754811" name="Text Box 123"/>
          <p:cNvSpPr txBox="1">
            <a:spLocks noChangeArrowheads="1"/>
          </p:cNvSpPr>
          <p:nvPr/>
        </p:nvSpPr>
        <p:spPr bwMode="auto">
          <a:xfrm>
            <a:off x="6781800" y="4572000"/>
            <a:ext cx="465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solidFill>
                  <a:srgbClr val="009900"/>
                </a:solidFill>
                <a:latin typeface="Arial" panose="020B0604020202020204" pitchFamily="34" charset="0"/>
                <a:cs typeface="Arial" panose="020B0604020202020204" pitchFamily="34" charset="0"/>
              </a:rPr>
              <a:t>on</a:t>
            </a:r>
            <a:endParaRPr lang="en-US" altLang="en-US" sz="2000" baseline="-25000">
              <a:solidFill>
                <a:srgbClr val="009900"/>
              </a:solidFill>
              <a:latin typeface="Arial" panose="020B0604020202020204" pitchFamily="34" charset="0"/>
              <a:cs typeface="Arial" panose="020B0604020202020204" pitchFamily="34" charset="0"/>
            </a:endParaRPr>
          </a:p>
        </p:txBody>
      </p:sp>
      <p:grpSp>
        <p:nvGrpSpPr>
          <p:cNvPr id="22" name="Group 124"/>
          <p:cNvGrpSpPr>
            <a:grpSpLocks/>
          </p:cNvGrpSpPr>
          <p:nvPr/>
        </p:nvGrpSpPr>
        <p:grpSpPr bwMode="auto">
          <a:xfrm>
            <a:off x="7620000" y="2743200"/>
            <a:ext cx="1192213" cy="396875"/>
            <a:chOff x="4800" y="1728"/>
            <a:chExt cx="751" cy="250"/>
          </a:xfrm>
        </p:grpSpPr>
        <p:sp>
          <p:nvSpPr>
            <p:cNvPr id="23584" name="Text Box 125"/>
            <p:cNvSpPr txBox="1">
              <a:spLocks noChangeArrowheads="1"/>
            </p:cNvSpPr>
            <p:nvPr/>
          </p:nvSpPr>
          <p:spPr bwMode="auto">
            <a:xfrm>
              <a:off x="4800" y="1728"/>
              <a:ext cx="75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solidFill>
                    <a:srgbClr val="009900"/>
                  </a:solidFill>
                  <a:latin typeface="Arial" panose="020B0604020202020204" pitchFamily="34" charset="0"/>
                  <a:cs typeface="Arial" panose="020B0604020202020204" pitchFamily="34" charset="0"/>
                </a:rPr>
                <a:t>((AB)+C)</a:t>
              </a:r>
              <a:endParaRPr lang="en-US" altLang="en-US" sz="2000" baseline="-25000">
                <a:solidFill>
                  <a:srgbClr val="009900"/>
                </a:solidFill>
                <a:latin typeface="Arial" panose="020B0604020202020204" pitchFamily="34" charset="0"/>
                <a:cs typeface="Arial" panose="020B0604020202020204" pitchFamily="34" charset="0"/>
              </a:endParaRPr>
            </a:p>
          </p:txBody>
        </p:sp>
        <p:sp>
          <p:nvSpPr>
            <p:cNvPr id="23585" name="Line 126"/>
            <p:cNvSpPr>
              <a:spLocks noChangeShapeType="1"/>
            </p:cNvSpPr>
            <p:nvPr/>
          </p:nvSpPr>
          <p:spPr bwMode="auto">
            <a:xfrm>
              <a:off x="4896" y="1728"/>
              <a:ext cx="624"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58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1166A81-04B2-4AA4-9168-49A791A30BF5}" type="slidenum">
              <a:rPr lang="en-US" altLang="en-US" smtClean="0">
                <a:latin typeface="Garamond" panose="02020404030301010803" pitchFamily="18" charset="0"/>
              </a:rPr>
              <a:pPr/>
              <a:t>4</a:t>
            </a:fld>
            <a:endParaRPr lang="en-US" altLang="en-US">
              <a:latin typeface="Garamond" panose="02020404030301010803"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4807"/>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2000"/>
                                  </p:stCondLst>
                                  <p:childTnLst>
                                    <p:set>
                                      <p:cBhvr>
                                        <p:cTn id="9" dur="1" fill="hold">
                                          <p:stCondLst>
                                            <p:cond delay="499"/>
                                          </p:stCondLst>
                                        </p:cTn>
                                        <p:tgtEl>
                                          <p:spTgt spid="754808"/>
                                        </p:tgtEl>
                                        <p:attrNameLst>
                                          <p:attrName>style.visibility</p:attrName>
                                        </p:attrNameLst>
                                      </p:cBhvr>
                                      <p:to>
                                        <p:strVal val="visible"/>
                                      </p:to>
                                    </p:set>
                                  </p:childTnLst>
                                </p:cTn>
                              </p:par>
                            </p:childTnLst>
                          </p:cTn>
                        </p:par>
                        <p:par>
                          <p:cTn id="10" fill="hold" nodeType="afterGroup">
                            <p:stCondLst>
                              <p:cond delay="3000"/>
                            </p:stCondLst>
                            <p:childTnLst>
                              <p:par>
                                <p:cTn id="11" presetID="1" presetClass="entr" presetSubtype="0" fill="hold" grpId="0" nodeType="afterEffect">
                                  <p:stCondLst>
                                    <p:cond delay="1000"/>
                                  </p:stCondLst>
                                  <p:childTnLst>
                                    <p:set>
                                      <p:cBhvr>
                                        <p:cTn id="12" dur="1" fill="hold">
                                          <p:stCondLst>
                                            <p:cond delay="499"/>
                                          </p:stCondLst>
                                        </p:cTn>
                                        <p:tgtEl>
                                          <p:spTgt spid="75480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754810"/>
                                        </p:tgtEl>
                                        <p:attrNameLst>
                                          <p:attrName>style.visibility</p:attrName>
                                        </p:attrNameLst>
                                      </p:cBhvr>
                                      <p:to>
                                        <p:strVal val="visible"/>
                                      </p:to>
                                    </p:set>
                                  </p:childTnLst>
                                </p:cTn>
                              </p:par>
                            </p:childTnLst>
                          </p:cTn>
                        </p:par>
                        <p:par>
                          <p:cTn id="17" fill="hold" nodeType="afterGroup">
                            <p:stCondLst>
                              <p:cond delay="500"/>
                            </p:stCondLst>
                            <p:childTnLst>
                              <p:par>
                                <p:cTn id="18" presetID="1" presetClass="entr" presetSubtype="0" fill="hold" grpId="0" nodeType="afterEffect">
                                  <p:stCondLst>
                                    <p:cond delay="1000"/>
                                  </p:stCondLst>
                                  <p:childTnLst>
                                    <p:set>
                                      <p:cBhvr>
                                        <p:cTn id="19" dur="1" fill="hold">
                                          <p:stCondLst>
                                            <p:cond delay="499"/>
                                          </p:stCondLst>
                                        </p:cTn>
                                        <p:tgtEl>
                                          <p:spTgt spid="754811"/>
                                        </p:tgtEl>
                                        <p:attrNameLst>
                                          <p:attrName>style.visibility</p:attrName>
                                        </p:attrNameLst>
                                      </p:cBhvr>
                                      <p:to>
                                        <p:strVal val="visible"/>
                                      </p:to>
                                    </p:set>
                                  </p:childTnLst>
                                </p:cTn>
                              </p:par>
                            </p:childTnLst>
                          </p:cTn>
                        </p:par>
                        <p:par>
                          <p:cTn id="20" fill="hold" nodeType="afterGroup">
                            <p:stCondLst>
                              <p:cond delay="2000"/>
                            </p:stCondLst>
                            <p:childTnLst>
                              <p:par>
                                <p:cTn id="21" presetID="2" presetClass="entr" presetSubtype="8" fill="hold" nodeType="afterEffect">
                                  <p:stCondLst>
                                    <p:cond delay="100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0-#ppt_w/2"/>
                                          </p:val>
                                        </p:tav>
                                        <p:tav tm="100000">
                                          <p:val>
                                            <p:strVal val="#ppt_x"/>
                                          </p:val>
                                        </p:tav>
                                      </p:tavLst>
                                    </p:anim>
                                    <p:anim calcmode="lin" valueType="num">
                                      <p:cBhvr additive="base">
                                        <p:cTn id="24"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807" grpId="0" autoUpdateAnimBg="0"/>
      <p:bldP spid="754808" grpId="0" autoUpdateAnimBg="0"/>
      <p:bldP spid="754809" grpId="0" autoUpdateAnimBg="0"/>
      <p:bldP spid="754810" grpId="0" autoUpdateAnimBg="0"/>
      <p:bldP spid="754811"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7200" y="277813"/>
            <a:ext cx="8229600" cy="712787"/>
          </a:xfrm>
        </p:spPr>
        <p:txBody>
          <a:bodyPr/>
          <a:lstStyle/>
          <a:p>
            <a:r>
              <a:rPr lang="en-US" altLang="en-US" dirty="0"/>
              <a:t>Dynamic CVSL </a:t>
            </a:r>
            <a:r>
              <a:rPr lang="en-US" altLang="en-US" sz="2000" dirty="0"/>
              <a:t>(Cascade Voltage Switch Logic)</a:t>
            </a:r>
            <a:r>
              <a:rPr lang="en-US" altLang="en-US" dirty="0"/>
              <a:t> XOR</a:t>
            </a:r>
          </a:p>
        </p:txBody>
      </p:sp>
      <p:pic>
        <p:nvPicPr>
          <p:cNvPr id="83971"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66825" y="1135161"/>
            <a:ext cx="6610350"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5F00781-479A-42F3-9115-C9523B948DFA}" type="slidenum">
              <a:rPr lang="en-US" altLang="en-US" smtClean="0">
                <a:latin typeface="Garamond" panose="02020404030301010803" pitchFamily="18" charset="0"/>
              </a:rPr>
              <a:pPr/>
              <a:t>40</a:t>
            </a:fld>
            <a:endParaRPr lang="en-US" altLang="en-US">
              <a:latin typeface="Garamond" panose="02020404030301010803" pitchFamily="18" charset="0"/>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44D073B-741E-461C-AFEF-144DCB0F19CE}" type="slidenum">
              <a:rPr lang="en-US" altLang="en-US" sz="1400"/>
              <a:pPr/>
              <a:t>41</a:t>
            </a:fld>
            <a:endParaRPr lang="en-US" altLang="en-US" sz="1400"/>
          </a:p>
        </p:txBody>
      </p:sp>
      <p:sp>
        <p:nvSpPr>
          <p:cNvPr id="13317" name="Rectangle 2"/>
          <p:cNvSpPr>
            <a:spLocks noGrp="1" noChangeArrowheads="1"/>
          </p:cNvSpPr>
          <p:nvPr>
            <p:ph type="title"/>
          </p:nvPr>
        </p:nvSpPr>
        <p:spPr>
          <a:xfrm>
            <a:off x="684213" y="0"/>
            <a:ext cx="7772400" cy="476250"/>
          </a:xfrm>
        </p:spPr>
        <p:txBody>
          <a:bodyPr/>
          <a:lstStyle/>
          <a:p>
            <a:pPr eaLnBrk="1" hangingPunct="1"/>
            <a:r>
              <a:rPr lang="en-US" altLang="zh-CN" sz="3200">
                <a:ea typeface="SimSun" panose="02010600030101010101" pitchFamily="2" charset="-122"/>
              </a:rPr>
              <a:t>Switching Asymmetry in DCVSL</a:t>
            </a:r>
            <a:endParaRPr lang="en-US" altLang="en-US" sz="3200"/>
          </a:p>
        </p:txBody>
      </p:sp>
      <p:sp>
        <p:nvSpPr>
          <p:cNvPr id="13318" name="Rectangle 5"/>
          <p:cNvSpPr>
            <a:spLocks noChangeArrowheads="1"/>
          </p:cNvSpPr>
          <p:nvPr/>
        </p:nvSpPr>
        <p:spPr bwMode="auto">
          <a:xfrm>
            <a:off x="0" y="1211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aphicFrame>
        <p:nvGraphicFramePr>
          <p:cNvPr id="13319" name="Object 4"/>
          <p:cNvGraphicFramePr>
            <a:graphicFrameLocks noChangeAspect="1"/>
          </p:cNvGraphicFramePr>
          <p:nvPr/>
        </p:nvGraphicFramePr>
        <p:xfrm>
          <a:off x="789782" y="476250"/>
          <a:ext cx="7561262" cy="6111875"/>
        </p:xfrm>
        <a:graphic>
          <a:graphicData uri="http://schemas.openxmlformats.org/presentationml/2006/ole">
            <mc:AlternateContent xmlns:mc="http://schemas.openxmlformats.org/markup-compatibility/2006">
              <mc:Choice xmlns:v="urn:schemas-microsoft-com:vml" Requires="v">
                <p:oleObj spid="_x0000_s58380" name="Visio" r:id="rId3" imgW="7517045" imgH="6163914" progId="Visio.Drawing.6">
                  <p:embed/>
                </p:oleObj>
              </mc:Choice>
              <mc:Fallback>
                <p:oleObj name="Visio" r:id="rId3" imgW="7517045" imgH="6163914"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782" y="476250"/>
                        <a:ext cx="7561262" cy="611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0" name="Text Box 6"/>
          <p:cNvSpPr txBox="1">
            <a:spLocks noChangeArrowheads="1"/>
          </p:cNvSpPr>
          <p:nvPr/>
        </p:nvSpPr>
        <p:spPr bwMode="auto">
          <a:xfrm>
            <a:off x="5651500" y="3789363"/>
            <a:ext cx="32766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CN" sz="2000" dirty="0">
                <a:solidFill>
                  <a:schemeClr val="accent2"/>
                </a:solidFill>
                <a:ea typeface="SimSun" panose="02010600030101010101" pitchFamily="2" charset="-122"/>
              </a:rPr>
              <a:t>This asymmetry causes current spikes and increased power consumption !</a:t>
            </a:r>
          </a:p>
          <a:p>
            <a:pPr eaLnBrk="1" hangingPunct="1"/>
            <a:r>
              <a:rPr lang="en-US" altLang="en-US" sz="2000" dirty="0"/>
              <a:t>Drawback: area, power </a:t>
            </a:r>
          </a:p>
        </p:txBody>
      </p:sp>
    </p:spTree>
    <p:extLst>
      <p:ext uri="{BB962C8B-B14F-4D97-AF65-F5344CB8AC3E}">
        <p14:creationId xmlns:p14="http://schemas.microsoft.com/office/powerpoint/2010/main" val="26392079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algn="ctr"/>
            <a:r>
              <a:rPr lang="en-US" altLang="en-US" sz="3600" dirty="0"/>
              <a:t>DRDAAL power consumption</a:t>
            </a:r>
          </a:p>
        </p:txBody>
      </p:sp>
      <p:sp>
        <p:nvSpPr>
          <p:cNvPr id="792660" name="Text Box 84"/>
          <p:cNvSpPr txBox="1">
            <a:spLocks noChangeArrowheads="1"/>
          </p:cNvSpPr>
          <p:nvPr/>
        </p:nvSpPr>
        <p:spPr bwMode="auto">
          <a:xfrm>
            <a:off x="372867" y="5776396"/>
            <a:ext cx="8285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sz="1800" dirty="0"/>
              <a:t>Power comparison of DRDAAL full adder with different logic designs</a:t>
            </a:r>
            <a:endParaRPr lang="en-US" altLang="en-US" sz="1800" dirty="0">
              <a:solidFill>
                <a:schemeClr val="accent1"/>
              </a:solidFill>
              <a:latin typeface="Arial" panose="020B0604020202020204" pitchFamily="34" charset="0"/>
              <a:cs typeface="Arial" panose="020B0604020202020204" pitchFamily="34" charset="0"/>
            </a:endParaRPr>
          </a:p>
        </p:txBody>
      </p:sp>
      <p:sp>
        <p:nvSpPr>
          <p:cNvPr id="8606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4877A92-7ACC-40CD-8F72-B15EE337A7E5}" type="slidenum">
              <a:rPr lang="en-US" altLang="en-US" smtClean="0">
                <a:latin typeface="Garamond" panose="02020404030301010803" pitchFamily="18" charset="0"/>
              </a:rPr>
              <a:pPr/>
              <a:t>42</a:t>
            </a:fld>
            <a:endParaRPr lang="en-US" altLang="en-US">
              <a:latin typeface="Garamond" panose="02020404030301010803" pitchFamily="18" charset="0"/>
            </a:endParaRPr>
          </a:p>
        </p:txBody>
      </p:sp>
      <p:pic>
        <p:nvPicPr>
          <p:cNvPr id="3" name="Picture 2"/>
          <p:cNvPicPr>
            <a:picLocks noChangeAspect="1"/>
          </p:cNvPicPr>
          <p:nvPr/>
        </p:nvPicPr>
        <p:blipFill>
          <a:blip r:embed="rId3"/>
          <a:stretch>
            <a:fillRect/>
          </a:stretch>
        </p:blipFill>
        <p:spPr>
          <a:xfrm>
            <a:off x="762000" y="1330324"/>
            <a:ext cx="6668628" cy="4348162"/>
          </a:xfrm>
          <a:prstGeom prst="rect">
            <a:avLst/>
          </a:prstGeom>
        </p:spPr>
      </p:pic>
    </p:spTree>
    <p:extLst>
      <p:ext uri="{BB962C8B-B14F-4D97-AF65-F5344CB8AC3E}">
        <p14:creationId xmlns:p14="http://schemas.microsoft.com/office/powerpoint/2010/main" val="4167030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26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2660"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en-US"/>
              <a:t>np-CMOS</a:t>
            </a:r>
          </a:p>
        </p:txBody>
      </p:sp>
      <p:sp>
        <p:nvSpPr>
          <p:cNvPr id="792660" name="Text Box 84"/>
          <p:cNvSpPr txBox="1">
            <a:spLocks noChangeArrowheads="1"/>
          </p:cNvSpPr>
          <p:nvPr/>
        </p:nvSpPr>
        <p:spPr bwMode="auto">
          <a:xfrm>
            <a:off x="311851" y="4979874"/>
            <a:ext cx="825377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dirty="0">
                <a:solidFill>
                  <a:srgbClr val="FF0000"/>
                </a:solidFill>
                <a:latin typeface="Arial" panose="020B0604020202020204" pitchFamily="34" charset="0"/>
                <a:cs typeface="Arial" panose="020B0604020202020204" pitchFamily="34" charset="0"/>
              </a:rPr>
              <a:t>Only 0 </a:t>
            </a:r>
            <a:r>
              <a:rPr lang="en-US" altLang="en-US" sz="1800" dirty="0">
                <a:solidFill>
                  <a:srgbClr val="FF0000"/>
                </a:solidFill>
                <a:latin typeface="Arial" panose="020B0604020202020204" pitchFamily="34" charset="0"/>
                <a:cs typeface="Arial" panose="020B0604020202020204" pitchFamily="34" charset="0"/>
                <a:sym typeface="Symbol" panose="05050102010706020507" pitchFamily="18" charset="2"/>
              </a:rPr>
              <a:t></a:t>
            </a:r>
            <a:r>
              <a:rPr lang="en-US" altLang="en-US" sz="1800" dirty="0">
                <a:solidFill>
                  <a:srgbClr val="FF0000"/>
                </a:solidFill>
                <a:latin typeface="Arial" panose="020B0604020202020204" pitchFamily="34" charset="0"/>
                <a:cs typeface="Arial" panose="020B0604020202020204" pitchFamily="34" charset="0"/>
              </a:rPr>
              <a:t> 1 transitions allowed at inputs of PDN Only 1 </a:t>
            </a:r>
            <a:r>
              <a:rPr lang="en-US" altLang="en-US" sz="1800" dirty="0">
                <a:solidFill>
                  <a:srgbClr val="FF0000"/>
                </a:solidFill>
                <a:latin typeface="Arial" panose="020B0604020202020204" pitchFamily="34" charset="0"/>
                <a:cs typeface="Arial" panose="020B0604020202020204" pitchFamily="34" charset="0"/>
                <a:sym typeface="Symbol" panose="05050102010706020507" pitchFamily="18" charset="2"/>
              </a:rPr>
              <a:t></a:t>
            </a:r>
            <a:r>
              <a:rPr lang="en-US" altLang="en-US" sz="1800" dirty="0">
                <a:solidFill>
                  <a:srgbClr val="FF0000"/>
                </a:solidFill>
                <a:latin typeface="Arial" panose="020B0604020202020204" pitchFamily="34" charset="0"/>
                <a:cs typeface="Arial" panose="020B0604020202020204" pitchFamily="34" charset="0"/>
              </a:rPr>
              <a:t> 0 transitions allowed at inputs of PUN</a:t>
            </a:r>
          </a:p>
          <a:p>
            <a:pPr eaLnBrk="1" hangingPunct="1">
              <a:spcBef>
                <a:spcPct val="0"/>
              </a:spcBef>
              <a:buClrTx/>
              <a:buSzTx/>
              <a:buFontTx/>
              <a:buNone/>
            </a:pPr>
            <a:r>
              <a:rPr lang="en-US" altLang="en-US" sz="1800" dirty="0"/>
              <a:t>Really dense layouts and very high speed (20% faster than domino with the correct sizing)</a:t>
            </a:r>
            <a:endParaRPr lang="en-US" altLang="en-US" sz="1800" dirty="0">
              <a:solidFill>
                <a:srgbClr val="FF0000"/>
              </a:solidFill>
              <a:latin typeface="Arial" panose="020B0604020202020204" pitchFamily="34" charset="0"/>
              <a:cs typeface="Arial" panose="020B0604020202020204" pitchFamily="34" charset="0"/>
            </a:endParaRPr>
          </a:p>
          <a:p>
            <a:pPr eaLnBrk="1" hangingPunct="1">
              <a:spcBef>
                <a:spcPct val="0"/>
              </a:spcBef>
              <a:buClrTx/>
              <a:buSzTx/>
              <a:buNone/>
            </a:pPr>
            <a:r>
              <a:rPr lang="en-US" altLang="en-US" sz="1600" i="1" dirty="0"/>
              <a:t>DEC alpha uses np-CMOS logic (</a:t>
            </a:r>
            <a:r>
              <a:rPr lang="en-US" altLang="en-US" sz="1600" i="1" dirty="0" err="1"/>
              <a:t>Dobberpuhl</a:t>
            </a:r>
            <a:r>
              <a:rPr lang="en-US" altLang="en-US" sz="1600" i="1" dirty="0"/>
              <a:t>)</a:t>
            </a:r>
          </a:p>
        </p:txBody>
      </p:sp>
      <p:grpSp>
        <p:nvGrpSpPr>
          <p:cNvPr id="2" name="Group 1"/>
          <p:cNvGrpSpPr/>
          <p:nvPr/>
        </p:nvGrpSpPr>
        <p:grpSpPr>
          <a:xfrm>
            <a:off x="701040" y="1145699"/>
            <a:ext cx="7924800" cy="3611562"/>
            <a:chOff x="1371600" y="1905000"/>
            <a:chExt cx="6886575" cy="3124200"/>
          </a:xfrm>
        </p:grpSpPr>
        <p:grpSp>
          <p:nvGrpSpPr>
            <p:cNvPr id="86019" name="Group 3"/>
            <p:cNvGrpSpPr>
              <a:grpSpLocks/>
            </p:cNvGrpSpPr>
            <p:nvPr/>
          </p:nvGrpSpPr>
          <p:grpSpPr bwMode="auto">
            <a:xfrm>
              <a:off x="2209800" y="4114800"/>
              <a:ext cx="533400" cy="762000"/>
              <a:chOff x="2784" y="3264"/>
              <a:chExt cx="336" cy="480"/>
            </a:xfrm>
          </p:grpSpPr>
          <p:grpSp>
            <p:nvGrpSpPr>
              <p:cNvPr id="86096" name="Group 4"/>
              <p:cNvGrpSpPr>
                <a:grpSpLocks/>
              </p:cNvGrpSpPr>
              <p:nvPr/>
            </p:nvGrpSpPr>
            <p:grpSpPr bwMode="auto">
              <a:xfrm>
                <a:off x="2784" y="3408"/>
                <a:ext cx="336" cy="336"/>
                <a:chOff x="1008" y="2016"/>
                <a:chExt cx="336" cy="336"/>
              </a:xfrm>
            </p:grpSpPr>
            <p:sp>
              <p:nvSpPr>
                <p:cNvPr id="86098" name="Line 5"/>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99" name="Line 6"/>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100" name="Line 7"/>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101" name="Line 8"/>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102" name="Line 9"/>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103" name="Line 10"/>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6097" name="Line 11"/>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6020" name="Group 12"/>
            <p:cNvGrpSpPr>
              <a:grpSpLocks/>
            </p:cNvGrpSpPr>
            <p:nvPr/>
          </p:nvGrpSpPr>
          <p:grpSpPr bwMode="auto">
            <a:xfrm>
              <a:off x="2133600" y="1981200"/>
              <a:ext cx="533400" cy="762000"/>
              <a:chOff x="2064" y="2208"/>
              <a:chExt cx="336" cy="480"/>
            </a:xfrm>
          </p:grpSpPr>
          <p:sp>
            <p:nvSpPr>
              <p:cNvPr id="86088" name="Line 13"/>
              <p:cNvSpPr>
                <a:spLocks noChangeShapeType="1"/>
              </p:cNvSpPr>
              <p:nvPr/>
            </p:nvSpPr>
            <p:spPr bwMode="auto">
              <a:xfrm>
                <a:off x="2256" y="235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89" name="Line 14"/>
              <p:cNvSpPr>
                <a:spLocks noChangeShapeType="1"/>
              </p:cNvSpPr>
              <p:nvPr/>
            </p:nvSpPr>
            <p:spPr bwMode="auto">
              <a:xfrm>
                <a:off x="2256"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90" name="Line 15"/>
              <p:cNvSpPr>
                <a:spLocks noChangeShapeType="1"/>
              </p:cNvSpPr>
              <p:nvPr/>
            </p:nvSpPr>
            <p:spPr bwMode="auto">
              <a:xfrm>
                <a:off x="2256" y="2544"/>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91" name="Line 16"/>
              <p:cNvSpPr>
                <a:spLocks noChangeShapeType="1"/>
              </p:cNvSpPr>
              <p:nvPr/>
            </p:nvSpPr>
            <p:spPr bwMode="auto">
              <a:xfrm>
                <a:off x="2208"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92" name="Line 17"/>
              <p:cNvSpPr>
                <a:spLocks noChangeShapeType="1"/>
              </p:cNvSpPr>
              <p:nvPr/>
            </p:nvSpPr>
            <p:spPr bwMode="auto">
              <a:xfrm>
                <a:off x="2400" y="25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93" name="Line 18"/>
              <p:cNvSpPr>
                <a:spLocks noChangeShapeType="1"/>
              </p:cNvSpPr>
              <p:nvPr/>
            </p:nvSpPr>
            <p:spPr bwMode="auto">
              <a:xfrm>
                <a:off x="2064" y="244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94" name="Line 19"/>
              <p:cNvSpPr>
                <a:spLocks noChangeShapeType="1"/>
              </p:cNvSpPr>
              <p:nvPr/>
            </p:nvSpPr>
            <p:spPr bwMode="auto">
              <a:xfrm>
                <a:off x="2400"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95" name="Oval 20"/>
              <p:cNvSpPr>
                <a:spLocks noChangeArrowheads="1"/>
              </p:cNvSpPr>
              <p:nvPr/>
            </p:nvSpPr>
            <p:spPr bwMode="auto">
              <a:xfrm>
                <a:off x="2160" y="2448"/>
                <a:ext cx="48" cy="4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grpSp>
        <p:sp>
          <p:nvSpPr>
            <p:cNvPr id="86021" name="Text Box 21"/>
            <p:cNvSpPr txBox="1">
              <a:spLocks noChangeArrowheads="1"/>
            </p:cNvSpPr>
            <p:nvPr/>
          </p:nvSpPr>
          <p:spPr bwMode="auto">
            <a:xfrm>
              <a:off x="1371600" y="3048000"/>
              <a:ext cx="487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In</a:t>
              </a:r>
              <a:r>
                <a:rPr lang="en-US" altLang="en-US" sz="2000" baseline="-25000">
                  <a:latin typeface="Arial" panose="020B0604020202020204" pitchFamily="34" charset="0"/>
                  <a:cs typeface="Arial" panose="020B0604020202020204" pitchFamily="34" charset="0"/>
                </a:rPr>
                <a:t>1</a:t>
              </a:r>
            </a:p>
          </p:txBody>
        </p:sp>
        <p:grpSp>
          <p:nvGrpSpPr>
            <p:cNvPr id="86022" name="Group 22"/>
            <p:cNvGrpSpPr>
              <a:grpSpLocks/>
            </p:cNvGrpSpPr>
            <p:nvPr/>
          </p:nvGrpSpPr>
          <p:grpSpPr bwMode="auto">
            <a:xfrm>
              <a:off x="2590800" y="4724400"/>
              <a:ext cx="304800" cy="304800"/>
              <a:chOff x="2400" y="3744"/>
              <a:chExt cx="192" cy="192"/>
            </a:xfrm>
          </p:grpSpPr>
          <p:grpSp>
            <p:nvGrpSpPr>
              <p:cNvPr id="86084" name="Group 23"/>
              <p:cNvGrpSpPr>
                <a:grpSpLocks/>
              </p:cNvGrpSpPr>
              <p:nvPr/>
            </p:nvGrpSpPr>
            <p:grpSpPr bwMode="auto">
              <a:xfrm>
                <a:off x="2400" y="3888"/>
                <a:ext cx="192" cy="48"/>
                <a:chOff x="2592" y="3504"/>
                <a:chExt cx="192" cy="48"/>
              </a:xfrm>
            </p:grpSpPr>
            <p:sp>
              <p:nvSpPr>
                <p:cNvPr id="86086" name="Line 24"/>
                <p:cNvSpPr>
                  <a:spLocks noChangeShapeType="1"/>
                </p:cNvSpPr>
                <p:nvPr/>
              </p:nvSpPr>
              <p:spPr bwMode="auto">
                <a:xfrm>
                  <a:off x="2592" y="350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87" name="Line 25"/>
                <p:cNvSpPr>
                  <a:spLocks noChangeShapeType="1"/>
                </p:cNvSpPr>
                <p:nvPr/>
              </p:nvSpPr>
              <p:spPr bwMode="auto">
                <a:xfrm>
                  <a:off x="2640" y="355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6085" name="Line 26"/>
              <p:cNvSpPr>
                <a:spLocks noChangeShapeType="1"/>
              </p:cNvSpPr>
              <p:nvPr/>
            </p:nvSpPr>
            <p:spPr bwMode="auto">
              <a:xfrm>
                <a:off x="2496" y="37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6023" name="Line 27"/>
            <p:cNvSpPr>
              <a:spLocks noChangeShapeType="1"/>
            </p:cNvSpPr>
            <p:nvPr/>
          </p:nvSpPr>
          <p:spPr bwMode="auto">
            <a:xfrm>
              <a:off x="2514600" y="19812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24" name="Rectangle 28" descr="20%"/>
            <p:cNvSpPr>
              <a:spLocks noChangeArrowheads="1"/>
            </p:cNvSpPr>
            <p:nvPr/>
          </p:nvSpPr>
          <p:spPr bwMode="auto">
            <a:xfrm>
              <a:off x="2209800" y="3048000"/>
              <a:ext cx="1066800" cy="1143000"/>
            </a:xfrm>
            <a:prstGeom prst="rect">
              <a:avLst/>
            </a:prstGeom>
            <a:pattFill prst="pct20">
              <a:fgClr>
                <a:schemeClr val="bg2"/>
              </a:fgClr>
              <a:bgClr>
                <a:srgbClr val="FFFFFF"/>
              </a:bgClr>
            </a:pattFill>
            <a:ln w="12700">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86025" name="Line 29"/>
            <p:cNvSpPr>
              <a:spLocks noChangeShapeType="1"/>
            </p:cNvSpPr>
            <p:nvPr/>
          </p:nvSpPr>
          <p:spPr bwMode="auto">
            <a:xfrm>
              <a:off x="2667000" y="2667000"/>
              <a:ext cx="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26" name="Line 30"/>
            <p:cNvSpPr>
              <a:spLocks noChangeShapeType="1"/>
            </p:cNvSpPr>
            <p:nvPr/>
          </p:nvSpPr>
          <p:spPr bwMode="auto">
            <a:xfrm>
              <a:off x="1828800" y="32766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27" name="Line 31"/>
            <p:cNvSpPr>
              <a:spLocks noChangeShapeType="1"/>
            </p:cNvSpPr>
            <p:nvPr/>
          </p:nvSpPr>
          <p:spPr bwMode="auto">
            <a:xfrm>
              <a:off x="1828800" y="36576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28" name="Line 32"/>
            <p:cNvSpPr>
              <a:spLocks noChangeShapeType="1"/>
            </p:cNvSpPr>
            <p:nvPr/>
          </p:nvSpPr>
          <p:spPr bwMode="auto">
            <a:xfrm>
              <a:off x="1828800" y="39624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29" name="Text Box 33"/>
            <p:cNvSpPr txBox="1">
              <a:spLocks noChangeArrowheads="1"/>
            </p:cNvSpPr>
            <p:nvPr/>
          </p:nvSpPr>
          <p:spPr bwMode="auto">
            <a:xfrm>
              <a:off x="1371600" y="3429000"/>
              <a:ext cx="487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In</a:t>
              </a:r>
              <a:r>
                <a:rPr lang="en-US" altLang="en-US" sz="2000" baseline="-25000">
                  <a:latin typeface="Arial" panose="020B0604020202020204" pitchFamily="34" charset="0"/>
                  <a:cs typeface="Arial" panose="020B0604020202020204" pitchFamily="34" charset="0"/>
                </a:rPr>
                <a:t>2</a:t>
              </a:r>
            </a:p>
          </p:txBody>
        </p:sp>
        <p:sp>
          <p:nvSpPr>
            <p:cNvPr id="86030" name="Text Box 34"/>
            <p:cNvSpPr txBox="1">
              <a:spLocks noChangeArrowheads="1"/>
            </p:cNvSpPr>
            <p:nvPr/>
          </p:nvSpPr>
          <p:spPr bwMode="auto">
            <a:xfrm>
              <a:off x="2362200" y="3429000"/>
              <a:ext cx="722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PDN</a:t>
              </a:r>
              <a:endParaRPr lang="en-US" altLang="en-US" sz="2000" baseline="-25000">
                <a:latin typeface="Arial" panose="020B0604020202020204" pitchFamily="34" charset="0"/>
                <a:cs typeface="Arial" panose="020B0604020202020204" pitchFamily="34" charset="0"/>
              </a:endParaRPr>
            </a:p>
          </p:txBody>
        </p:sp>
        <p:sp>
          <p:nvSpPr>
            <p:cNvPr id="86031" name="Text Box 35"/>
            <p:cNvSpPr txBox="1">
              <a:spLocks noChangeArrowheads="1"/>
            </p:cNvSpPr>
            <p:nvPr/>
          </p:nvSpPr>
          <p:spPr bwMode="auto">
            <a:xfrm>
              <a:off x="1371600" y="3810000"/>
              <a:ext cx="487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In</a:t>
              </a:r>
              <a:r>
                <a:rPr lang="en-US" altLang="en-US" sz="2000" baseline="-25000">
                  <a:latin typeface="Arial" panose="020B0604020202020204" pitchFamily="34" charset="0"/>
                  <a:cs typeface="Arial" panose="020B0604020202020204" pitchFamily="34" charset="0"/>
                </a:rPr>
                <a:t>3</a:t>
              </a:r>
            </a:p>
          </p:txBody>
        </p:sp>
        <p:sp>
          <p:nvSpPr>
            <p:cNvPr id="86032" name="Text Box 36"/>
            <p:cNvSpPr txBox="1">
              <a:spLocks noChangeArrowheads="1"/>
            </p:cNvSpPr>
            <p:nvPr/>
          </p:nvSpPr>
          <p:spPr bwMode="auto">
            <a:xfrm>
              <a:off x="2514600" y="4343400"/>
              <a:ext cx="4587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M</a:t>
              </a:r>
              <a:r>
                <a:rPr lang="en-US" altLang="en-US" sz="1800" baseline="-25000">
                  <a:latin typeface="Arial" panose="020B0604020202020204" pitchFamily="34" charset="0"/>
                  <a:cs typeface="Arial" panose="020B0604020202020204" pitchFamily="34" charset="0"/>
                </a:rPr>
                <a:t>e</a:t>
              </a:r>
            </a:p>
          </p:txBody>
        </p:sp>
        <p:sp>
          <p:nvSpPr>
            <p:cNvPr id="86033" name="Text Box 37"/>
            <p:cNvSpPr txBox="1">
              <a:spLocks noChangeArrowheads="1"/>
            </p:cNvSpPr>
            <p:nvPr/>
          </p:nvSpPr>
          <p:spPr bwMode="auto">
            <a:xfrm>
              <a:off x="2438400" y="2209800"/>
              <a:ext cx="4587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M</a:t>
              </a:r>
              <a:r>
                <a:rPr lang="en-US" altLang="en-US" sz="1800" baseline="-25000">
                  <a:latin typeface="Arial" panose="020B0604020202020204" pitchFamily="34" charset="0"/>
                  <a:cs typeface="Arial" panose="020B0604020202020204" pitchFamily="34" charset="0"/>
                </a:rPr>
                <a:t>p</a:t>
              </a:r>
            </a:p>
          </p:txBody>
        </p:sp>
        <p:sp>
          <p:nvSpPr>
            <p:cNvPr id="86034" name="Text Box 38"/>
            <p:cNvSpPr txBox="1">
              <a:spLocks noChangeArrowheads="1"/>
            </p:cNvSpPr>
            <p:nvPr/>
          </p:nvSpPr>
          <p:spPr bwMode="auto">
            <a:xfrm>
              <a:off x="1600200" y="4343400"/>
              <a:ext cx="552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Clk</a:t>
              </a:r>
              <a:endParaRPr lang="en-US" altLang="en-US" sz="2000" baseline="-25000">
                <a:latin typeface="Arial" panose="020B0604020202020204" pitchFamily="34" charset="0"/>
                <a:cs typeface="Arial" panose="020B0604020202020204" pitchFamily="34" charset="0"/>
              </a:endParaRPr>
            </a:p>
          </p:txBody>
        </p:sp>
        <p:sp>
          <p:nvSpPr>
            <p:cNvPr id="86035" name="Text Box 39"/>
            <p:cNvSpPr txBox="1">
              <a:spLocks noChangeArrowheads="1"/>
            </p:cNvSpPr>
            <p:nvPr/>
          </p:nvSpPr>
          <p:spPr bwMode="auto">
            <a:xfrm>
              <a:off x="1524000" y="2209800"/>
              <a:ext cx="552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Clk</a:t>
              </a:r>
              <a:endParaRPr lang="en-US" altLang="en-US" sz="2000" baseline="-25000">
                <a:latin typeface="Arial" panose="020B0604020202020204" pitchFamily="34" charset="0"/>
                <a:cs typeface="Arial" panose="020B0604020202020204" pitchFamily="34" charset="0"/>
              </a:endParaRPr>
            </a:p>
          </p:txBody>
        </p:sp>
        <p:sp>
          <p:nvSpPr>
            <p:cNvPr id="86036" name="Line 40"/>
            <p:cNvSpPr>
              <a:spLocks noChangeShapeType="1"/>
            </p:cNvSpPr>
            <p:nvPr/>
          </p:nvSpPr>
          <p:spPr bwMode="auto">
            <a:xfrm>
              <a:off x="2667000" y="2819400"/>
              <a:ext cx="914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37" name="Text Box 41"/>
            <p:cNvSpPr txBox="1">
              <a:spLocks noChangeArrowheads="1"/>
            </p:cNvSpPr>
            <p:nvPr/>
          </p:nvSpPr>
          <p:spPr bwMode="auto">
            <a:xfrm>
              <a:off x="3886200" y="2362200"/>
              <a:ext cx="733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Out1</a:t>
              </a:r>
              <a:endParaRPr lang="en-US" altLang="en-US" sz="2000" baseline="-25000">
                <a:latin typeface="Arial" panose="020B0604020202020204" pitchFamily="34" charset="0"/>
                <a:cs typeface="Arial" panose="020B0604020202020204" pitchFamily="34" charset="0"/>
              </a:endParaRPr>
            </a:p>
          </p:txBody>
        </p:sp>
        <p:grpSp>
          <p:nvGrpSpPr>
            <p:cNvPr id="86038" name="Group 42"/>
            <p:cNvGrpSpPr>
              <a:grpSpLocks/>
            </p:cNvGrpSpPr>
            <p:nvPr/>
          </p:nvGrpSpPr>
          <p:grpSpPr bwMode="auto">
            <a:xfrm>
              <a:off x="5410200" y="4038600"/>
              <a:ext cx="533400" cy="762000"/>
              <a:chOff x="2784" y="3264"/>
              <a:chExt cx="336" cy="480"/>
            </a:xfrm>
          </p:grpSpPr>
          <p:grpSp>
            <p:nvGrpSpPr>
              <p:cNvPr id="86076" name="Group 43"/>
              <p:cNvGrpSpPr>
                <a:grpSpLocks/>
              </p:cNvGrpSpPr>
              <p:nvPr/>
            </p:nvGrpSpPr>
            <p:grpSpPr bwMode="auto">
              <a:xfrm>
                <a:off x="2784" y="3408"/>
                <a:ext cx="336" cy="336"/>
                <a:chOff x="1008" y="2016"/>
                <a:chExt cx="336" cy="336"/>
              </a:xfrm>
            </p:grpSpPr>
            <p:sp>
              <p:nvSpPr>
                <p:cNvPr id="86078" name="Line 44"/>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79" name="Line 45"/>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80" name="Line 46"/>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81" name="Line 47"/>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82" name="Line 48"/>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83" name="Line 49"/>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6077" name="Line 50"/>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6039" name="Group 51"/>
            <p:cNvGrpSpPr>
              <a:grpSpLocks/>
            </p:cNvGrpSpPr>
            <p:nvPr/>
          </p:nvGrpSpPr>
          <p:grpSpPr bwMode="auto">
            <a:xfrm>
              <a:off x="5334000" y="1905000"/>
              <a:ext cx="533400" cy="762000"/>
              <a:chOff x="2064" y="2208"/>
              <a:chExt cx="336" cy="480"/>
            </a:xfrm>
          </p:grpSpPr>
          <p:sp>
            <p:nvSpPr>
              <p:cNvPr id="86068" name="Line 52"/>
              <p:cNvSpPr>
                <a:spLocks noChangeShapeType="1"/>
              </p:cNvSpPr>
              <p:nvPr/>
            </p:nvSpPr>
            <p:spPr bwMode="auto">
              <a:xfrm>
                <a:off x="2256" y="235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69" name="Line 53"/>
              <p:cNvSpPr>
                <a:spLocks noChangeShapeType="1"/>
              </p:cNvSpPr>
              <p:nvPr/>
            </p:nvSpPr>
            <p:spPr bwMode="auto">
              <a:xfrm>
                <a:off x="2256"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70" name="Line 54"/>
              <p:cNvSpPr>
                <a:spLocks noChangeShapeType="1"/>
              </p:cNvSpPr>
              <p:nvPr/>
            </p:nvSpPr>
            <p:spPr bwMode="auto">
              <a:xfrm>
                <a:off x="2256" y="2544"/>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71" name="Line 55"/>
              <p:cNvSpPr>
                <a:spLocks noChangeShapeType="1"/>
              </p:cNvSpPr>
              <p:nvPr/>
            </p:nvSpPr>
            <p:spPr bwMode="auto">
              <a:xfrm>
                <a:off x="2208"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72" name="Line 56"/>
              <p:cNvSpPr>
                <a:spLocks noChangeShapeType="1"/>
              </p:cNvSpPr>
              <p:nvPr/>
            </p:nvSpPr>
            <p:spPr bwMode="auto">
              <a:xfrm>
                <a:off x="2400" y="25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73" name="Line 57"/>
              <p:cNvSpPr>
                <a:spLocks noChangeShapeType="1"/>
              </p:cNvSpPr>
              <p:nvPr/>
            </p:nvSpPr>
            <p:spPr bwMode="auto">
              <a:xfrm>
                <a:off x="2064" y="244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74" name="Line 58"/>
              <p:cNvSpPr>
                <a:spLocks noChangeShapeType="1"/>
              </p:cNvSpPr>
              <p:nvPr/>
            </p:nvSpPr>
            <p:spPr bwMode="auto">
              <a:xfrm>
                <a:off x="2400"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75" name="Oval 59"/>
              <p:cNvSpPr>
                <a:spLocks noChangeArrowheads="1"/>
              </p:cNvSpPr>
              <p:nvPr/>
            </p:nvSpPr>
            <p:spPr bwMode="auto">
              <a:xfrm>
                <a:off x="2160" y="2448"/>
                <a:ext cx="48" cy="4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grpSp>
        <p:grpSp>
          <p:nvGrpSpPr>
            <p:cNvPr id="86040" name="Group 60"/>
            <p:cNvGrpSpPr>
              <a:grpSpLocks/>
            </p:cNvGrpSpPr>
            <p:nvPr/>
          </p:nvGrpSpPr>
          <p:grpSpPr bwMode="auto">
            <a:xfrm>
              <a:off x="5791200" y="4648200"/>
              <a:ext cx="304800" cy="304800"/>
              <a:chOff x="2400" y="3744"/>
              <a:chExt cx="192" cy="192"/>
            </a:xfrm>
          </p:grpSpPr>
          <p:grpSp>
            <p:nvGrpSpPr>
              <p:cNvPr id="86064" name="Group 61"/>
              <p:cNvGrpSpPr>
                <a:grpSpLocks/>
              </p:cNvGrpSpPr>
              <p:nvPr/>
            </p:nvGrpSpPr>
            <p:grpSpPr bwMode="auto">
              <a:xfrm>
                <a:off x="2400" y="3888"/>
                <a:ext cx="192" cy="48"/>
                <a:chOff x="2592" y="3504"/>
                <a:chExt cx="192" cy="48"/>
              </a:xfrm>
            </p:grpSpPr>
            <p:sp>
              <p:nvSpPr>
                <p:cNvPr id="86066" name="Line 62"/>
                <p:cNvSpPr>
                  <a:spLocks noChangeShapeType="1"/>
                </p:cNvSpPr>
                <p:nvPr/>
              </p:nvSpPr>
              <p:spPr bwMode="auto">
                <a:xfrm>
                  <a:off x="2592" y="350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67" name="Line 63"/>
                <p:cNvSpPr>
                  <a:spLocks noChangeShapeType="1"/>
                </p:cNvSpPr>
                <p:nvPr/>
              </p:nvSpPr>
              <p:spPr bwMode="auto">
                <a:xfrm>
                  <a:off x="2640" y="355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6065" name="Line 64"/>
              <p:cNvSpPr>
                <a:spLocks noChangeShapeType="1"/>
              </p:cNvSpPr>
              <p:nvPr/>
            </p:nvSpPr>
            <p:spPr bwMode="auto">
              <a:xfrm>
                <a:off x="2496" y="37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6041" name="Line 65"/>
            <p:cNvSpPr>
              <a:spLocks noChangeShapeType="1"/>
            </p:cNvSpPr>
            <p:nvPr/>
          </p:nvSpPr>
          <p:spPr bwMode="auto">
            <a:xfrm>
              <a:off x="5715000" y="19050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42" name="Rectangle 66" descr="20%"/>
            <p:cNvSpPr>
              <a:spLocks noChangeArrowheads="1"/>
            </p:cNvSpPr>
            <p:nvPr/>
          </p:nvSpPr>
          <p:spPr bwMode="auto">
            <a:xfrm>
              <a:off x="5410200" y="2590800"/>
              <a:ext cx="1066800" cy="1143000"/>
            </a:xfrm>
            <a:prstGeom prst="rect">
              <a:avLst/>
            </a:prstGeom>
            <a:pattFill prst="pct20">
              <a:fgClr>
                <a:schemeClr val="bg2"/>
              </a:fgClr>
              <a:bgClr>
                <a:srgbClr val="FFFFFF"/>
              </a:bgClr>
            </a:pattFill>
            <a:ln w="12700">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86043" name="Line 67"/>
            <p:cNvSpPr>
              <a:spLocks noChangeShapeType="1"/>
            </p:cNvSpPr>
            <p:nvPr/>
          </p:nvSpPr>
          <p:spPr bwMode="auto">
            <a:xfrm>
              <a:off x="5791200" y="2590800"/>
              <a:ext cx="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44" name="Line 68"/>
            <p:cNvSpPr>
              <a:spLocks noChangeShapeType="1"/>
            </p:cNvSpPr>
            <p:nvPr/>
          </p:nvSpPr>
          <p:spPr bwMode="auto">
            <a:xfrm>
              <a:off x="5029200" y="28194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45" name="Line 69"/>
            <p:cNvSpPr>
              <a:spLocks noChangeShapeType="1"/>
            </p:cNvSpPr>
            <p:nvPr/>
          </p:nvSpPr>
          <p:spPr bwMode="auto">
            <a:xfrm>
              <a:off x="5029200" y="32004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46" name="Line 70"/>
            <p:cNvSpPr>
              <a:spLocks noChangeShapeType="1"/>
            </p:cNvSpPr>
            <p:nvPr/>
          </p:nvSpPr>
          <p:spPr bwMode="auto">
            <a:xfrm>
              <a:off x="5029200" y="3505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47" name="Text Box 71"/>
            <p:cNvSpPr txBox="1">
              <a:spLocks noChangeArrowheads="1"/>
            </p:cNvSpPr>
            <p:nvPr/>
          </p:nvSpPr>
          <p:spPr bwMode="auto">
            <a:xfrm>
              <a:off x="4648200" y="2971800"/>
              <a:ext cx="487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In</a:t>
              </a:r>
              <a:r>
                <a:rPr lang="en-US" altLang="en-US" sz="2000" baseline="-25000">
                  <a:latin typeface="Arial" panose="020B0604020202020204" pitchFamily="34" charset="0"/>
                  <a:cs typeface="Arial" panose="020B0604020202020204" pitchFamily="34" charset="0"/>
                </a:rPr>
                <a:t>4</a:t>
              </a:r>
            </a:p>
          </p:txBody>
        </p:sp>
        <p:sp>
          <p:nvSpPr>
            <p:cNvPr id="86048" name="Text Box 72"/>
            <p:cNvSpPr txBox="1">
              <a:spLocks noChangeArrowheads="1"/>
            </p:cNvSpPr>
            <p:nvPr/>
          </p:nvSpPr>
          <p:spPr bwMode="auto">
            <a:xfrm>
              <a:off x="5562600" y="2971800"/>
              <a:ext cx="722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PUN</a:t>
              </a:r>
              <a:endParaRPr lang="en-US" altLang="en-US" sz="2000" baseline="-25000">
                <a:latin typeface="Arial" panose="020B0604020202020204" pitchFamily="34" charset="0"/>
                <a:cs typeface="Arial" panose="020B0604020202020204" pitchFamily="34" charset="0"/>
              </a:endParaRPr>
            </a:p>
          </p:txBody>
        </p:sp>
        <p:sp>
          <p:nvSpPr>
            <p:cNvPr id="86049" name="Text Box 73"/>
            <p:cNvSpPr txBox="1">
              <a:spLocks noChangeArrowheads="1"/>
            </p:cNvSpPr>
            <p:nvPr/>
          </p:nvSpPr>
          <p:spPr bwMode="auto">
            <a:xfrm>
              <a:off x="4648200" y="3352800"/>
              <a:ext cx="487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In</a:t>
              </a:r>
              <a:r>
                <a:rPr lang="en-US" altLang="en-US" sz="2000" baseline="-25000">
                  <a:latin typeface="Arial" panose="020B0604020202020204" pitchFamily="34" charset="0"/>
                  <a:cs typeface="Arial" panose="020B0604020202020204" pitchFamily="34" charset="0"/>
                </a:rPr>
                <a:t>5</a:t>
              </a:r>
            </a:p>
          </p:txBody>
        </p:sp>
        <p:sp>
          <p:nvSpPr>
            <p:cNvPr id="86050" name="Text Box 74"/>
            <p:cNvSpPr txBox="1">
              <a:spLocks noChangeArrowheads="1"/>
            </p:cNvSpPr>
            <p:nvPr/>
          </p:nvSpPr>
          <p:spPr bwMode="auto">
            <a:xfrm>
              <a:off x="5638800" y="2133600"/>
              <a:ext cx="4587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M</a:t>
              </a:r>
              <a:r>
                <a:rPr lang="en-US" altLang="en-US" sz="1800" baseline="-25000">
                  <a:latin typeface="Arial" panose="020B0604020202020204" pitchFamily="34" charset="0"/>
                  <a:cs typeface="Arial" panose="020B0604020202020204" pitchFamily="34" charset="0"/>
                </a:rPr>
                <a:t>e</a:t>
              </a:r>
            </a:p>
          </p:txBody>
        </p:sp>
        <p:sp>
          <p:nvSpPr>
            <p:cNvPr id="86051" name="Text Box 75"/>
            <p:cNvSpPr txBox="1">
              <a:spLocks noChangeArrowheads="1"/>
            </p:cNvSpPr>
            <p:nvPr/>
          </p:nvSpPr>
          <p:spPr bwMode="auto">
            <a:xfrm>
              <a:off x="5715000" y="4267200"/>
              <a:ext cx="4587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M</a:t>
              </a:r>
              <a:r>
                <a:rPr lang="en-US" altLang="en-US" sz="1800" baseline="-25000">
                  <a:latin typeface="Arial" panose="020B0604020202020204" pitchFamily="34" charset="0"/>
                  <a:cs typeface="Arial" panose="020B0604020202020204" pitchFamily="34" charset="0"/>
                </a:rPr>
                <a:t>p</a:t>
              </a:r>
            </a:p>
          </p:txBody>
        </p:sp>
        <p:sp>
          <p:nvSpPr>
            <p:cNvPr id="86052" name="Text Box 76"/>
            <p:cNvSpPr txBox="1">
              <a:spLocks noChangeArrowheads="1"/>
            </p:cNvSpPr>
            <p:nvPr/>
          </p:nvSpPr>
          <p:spPr bwMode="auto">
            <a:xfrm>
              <a:off x="4648200" y="4267200"/>
              <a:ext cx="552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Clk</a:t>
              </a:r>
              <a:endParaRPr lang="en-US" altLang="en-US" sz="2000" baseline="-25000">
                <a:latin typeface="Arial" panose="020B0604020202020204" pitchFamily="34" charset="0"/>
                <a:cs typeface="Arial" panose="020B0604020202020204" pitchFamily="34" charset="0"/>
              </a:endParaRPr>
            </a:p>
          </p:txBody>
        </p:sp>
        <p:sp>
          <p:nvSpPr>
            <p:cNvPr id="86053" name="Text Box 77"/>
            <p:cNvSpPr txBox="1">
              <a:spLocks noChangeArrowheads="1"/>
            </p:cNvSpPr>
            <p:nvPr/>
          </p:nvSpPr>
          <p:spPr bwMode="auto">
            <a:xfrm>
              <a:off x="4648200" y="2133600"/>
              <a:ext cx="552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Clk</a:t>
              </a:r>
              <a:endParaRPr lang="en-US" altLang="en-US" sz="2000" baseline="-25000">
                <a:latin typeface="Arial" panose="020B0604020202020204" pitchFamily="34" charset="0"/>
                <a:cs typeface="Arial" panose="020B0604020202020204" pitchFamily="34" charset="0"/>
              </a:endParaRPr>
            </a:p>
          </p:txBody>
        </p:sp>
        <p:sp>
          <p:nvSpPr>
            <p:cNvPr id="86054" name="Text Box 78"/>
            <p:cNvSpPr txBox="1">
              <a:spLocks noChangeArrowheads="1"/>
            </p:cNvSpPr>
            <p:nvPr/>
          </p:nvSpPr>
          <p:spPr bwMode="auto">
            <a:xfrm>
              <a:off x="7086600" y="3810000"/>
              <a:ext cx="11715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Out2</a:t>
              </a:r>
            </a:p>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(to PDN)</a:t>
              </a:r>
              <a:endParaRPr lang="en-US" altLang="en-US" sz="2000" baseline="-25000">
                <a:latin typeface="Arial" panose="020B0604020202020204" pitchFamily="34" charset="0"/>
                <a:cs typeface="Arial" panose="020B0604020202020204" pitchFamily="34" charset="0"/>
              </a:endParaRPr>
            </a:p>
          </p:txBody>
        </p:sp>
        <p:sp>
          <p:nvSpPr>
            <p:cNvPr id="86055" name="Line 79"/>
            <p:cNvSpPr>
              <a:spLocks noChangeShapeType="1"/>
            </p:cNvSpPr>
            <p:nvPr/>
          </p:nvSpPr>
          <p:spPr bwMode="auto">
            <a:xfrm>
              <a:off x="3505200" y="2819400"/>
              <a:ext cx="1600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56" name="Line 80"/>
            <p:cNvSpPr>
              <a:spLocks noChangeShapeType="1"/>
            </p:cNvSpPr>
            <p:nvPr/>
          </p:nvSpPr>
          <p:spPr bwMode="auto">
            <a:xfrm>
              <a:off x="5943600" y="4038600"/>
              <a:ext cx="1219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2657" name="Text Box 81"/>
            <p:cNvSpPr txBox="1">
              <a:spLocks noChangeArrowheads="1"/>
            </p:cNvSpPr>
            <p:nvPr/>
          </p:nvSpPr>
          <p:spPr bwMode="auto">
            <a:xfrm>
              <a:off x="2895600" y="2514600"/>
              <a:ext cx="7239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600">
                  <a:solidFill>
                    <a:schemeClr val="accent1"/>
                  </a:solidFill>
                  <a:latin typeface="Arial" panose="020B0604020202020204" pitchFamily="34" charset="0"/>
                  <a:cs typeface="Arial" panose="020B0604020202020204" pitchFamily="34" charset="0"/>
                </a:rPr>
                <a:t>1 </a:t>
              </a:r>
              <a:r>
                <a:rPr lang="en-US" altLang="en-US" sz="1600">
                  <a:solidFill>
                    <a:schemeClr val="accent1"/>
                  </a:solidFill>
                  <a:latin typeface="Arial" panose="020B0604020202020204" pitchFamily="34" charset="0"/>
                  <a:cs typeface="Arial" panose="020B0604020202020204" pitchFamily="34" charset="0"/>
                  <a:sym typeface="Symbol" panose="05050102010706020507" pitchFamily="18" charset="2"/>
                </a:rPr>
                <a:t> 1</a:t>
              </a:r>
            </a:p>
            <a:p>
              <a:pPr eaLnBrk="1" hangingPunct="1">
                <a:spcBef>
                  <a:spcPct val="0"/>
                </a:spcBef>
                <a:buClrTx/>
                <a:buSzTx/>
                <a:buFontTx/>
                <a:buNone/>
              </a:pPr>
              <a:r>
                <a:rPr lang="en-US" altLang="en-US" sz="1600">
                  <a:solidFill>
                    <a:schemeClr val="accent1"/>
                  </a:solidFill>
                  <a:latin typeface="Arial" panose="020B0604020202020204" pitchFamily="34" charset="0"/>
                  <a:cs typeface="Arial" panose="020B0604020202020204" pitchFamily="34" charset="0"/>
                  <a:sym typeface="Symbol" panose="05050102010706020507" pitchFamily="18" charset="2"/>
                </a:rPr>
                <a:t>1  0</a:t>
              </a:r>
            </a:p>
          </p:txBody>
        </p:sp>
        <p:sp>
          <p:nvSpPr>
            <p:cNvPr id="792658" name="Text Box 82"/>
            <p:cNvSpPr txBox="1">
              <a:spLocks noChangeArrowheads="1"/>
            </p:cNvSpPr>
            <p:nvPr/>
          </p:nvSpPr>
          <p:spPr bwMode="auto">
            <a:xfrm>
              <a:off x="6248400" y="3733800"/>
              <a:ext cx="7239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600">
                  <a:solidFill>
                    <a:schemeClr val="accent1"/>
                  </a:solidFill>
                  <a:latin typeface="Arial" panose="020B0604020202020204" pitchFamily="34" charset="0"/>
                  <a:cs typeface="Arial" panose="020B0604020202020204" pitchFamily="34" charset="0"/>
                </a:rPr>
                <a:t>0 </a:t>
              </a:r>
              <a:r>
                <a:rPr lang="en-US" altLang="en-US" sz="1600">
                  <a:solidFill>
                    <a:schemeClr val="accent1"/>
                  </a:solidFill>
                  <a:latin typeface="Arial" panose="020B0604020202020204" pitchFamily="34" charset="0"/>
                  <a:cs typeface="Arial" panose="020B0604020202020204" pitchFamily="34" charset="0"/>
                  <a:sym typeface="Symbol" panose="05050102010706020507" pitchFamily="18" charset="2"/>
                </a:rPr>
                <a:t> 0</a:t>
              </a:r>
            </a:p>
            <a:p>
              <a:pPr eaLnBrk="1" hangingPunct="1">
                <a:spcBef>
                  <a:spcPct val="0"/>
                </a:spcBef>
                <a:buClrTx/>
                <a:buSzTx/>
                <a:buFontTx/>
                <a:buNone/>
              </a:pPr>
              <a:r>
                <a:rPr lang="en-US" altLang="en-US" sz="1600">
                  <a:solidFill>
                    <a:schemeClr val="accent1"/>
                  </a:solidFill>
                  <a:latin typeface="Arial" panose="020B0604020202020204" pitchFamily="34" charset="0"/>
                  <a:cs typeface="Arial" panose="020B0604020202020204" pitchFamily="34" charset="0"/>
                  <a:sym typeface="Symbol" panose="05050102010706020507" pitchFamily="18" charset="2"/>
                </a:rPr>
                <a:t>0  1</a:t>
              </a:r>
            </a:p>
          </p:txBody>
        </p:sp>
        <p:sp>
          <p:nvSpPr>
            <p:cNvPr id="86059" name="Line 83"/>
            <p:cNvSpPr>
              <a:spLocks noChangeShapeType="1"/>
            </p:cNvSpPr>
            <p:nvPr/>
          </p:nvSpPr>
          <p:spPr bwMode="auto">
            <a:xfrm>
              <a:off x="5943600" y="3733800"/>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61" name="Line 85"/>
            <p:cNvSpPr>
              <a:spLocks noChangeShapeType="1"/>
            </p:cNvSpPr>
            <p:nvPr/>
          </p:nvSpPr>
          <p:spPr bwMode="auto">
            <a:xfrm>
              <a:off x="4725988" y="4314825"/>
              <a:ext cx="4111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62" name="Line 87"/>
            <p:cNvSpPr>
              <a:spLocks noChangeShapeType="1"/>
            </p:cNvSpPr>
            <p:nvPr/>
          </p:nvSpPr>
          <p:spPr bwMode="auto">
            <a:xfrm>
              <a:off x="4724400" y="2187575"/>
              <a:ext cx="4111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606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4877A92-7ACC-40CD-8F72-B15EE337A7E5}" type="slidenum">
              <a:rPr lang="en-US" altLang="en-US" smtClean="0">
                <a:latin typeface="Garamond" panose="02020404030301010803" pitchFamily="18" charset="0"/>
              </a:rPr>
              <a:pPr/>
              <a:t>43</a:t>
            </a:fld>
            <a:endParaRPr lang="en-US" altLang="en-US">
              <a:latin typeface="Garamond" panose="02020404030301010803" pitchFamily="18" charset="0"/>
            </a:endParaRPr>
          </a:p>
        </p:txBody>
      </p:sp>
    </p:spTree>
    <p:extLst>
      <p:ext uri="{BB962C8B-B14F-4D97-AF65-F5344CB8AC3E}">
        <p14:creationId xmlns:p14="http://schemas.microsoft.com/office/powerpoint/2010/main" val="15173144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26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2660"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en-US"/>
              <a:t>NORA Logic</a:t>
            </a:r>
          </a:p>
        </p:txBody>
      </p:sp>
      <p:grpSp>
        <p:nvGrpSpPr>
          <p:cNvPr id="88067" name="Group 3"/>
          <p:cNvGrpSpPr>
            <a:grpSpLocks/>
          </p:cNvGrpSpPr>
          <p:nvPr/>
        </p:nvGrpSpPr>
        <p:grpSpPr bwMode="auto">
          <a:xfrm>
            <a:off x="2209800" y="3962400"/>
            <a:ext cx="533400" cy="762000"/>
            <a:chOff x="2784" y="3264"/>
            <a:chExt cx="336" cy="480"/>
          </a:xfrm>
        </p:grpSpPr>
        <p:grpSp>
          <p:nvGrpSpPr>
            <p:cNvPr id="88156" name="Group 4"/>
            <p:cNvGrpSpPr>
              <a:grpSpLocks/>
            </p:cNvGrpSpPr>
            <p:nvPr/>
          </p:nvGrpSpPr>
          <p:grpSpPr bwMode="auto">
            <a:xfrm>
              <a:off x="2784" y="3408"/>
              <a:ext cx="336" cy="336"/>
              <a:chOff x="1008" y="2016"/>
              <a:chExt cx="336" cy="336"/>
            </a:xfrm>
          </p:grpSpPr>
          <p:sp>
            <p:nvSpPr>
              <p:cNvPr id="88158" name="Line 5"/>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59" name="Line 6"/>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60" name="Line 7"/>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61" name="Line 8"/>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62" name="Line 9"/>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63" name="Line 10"/>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8157" name="Line 11"/>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8068" name="Group 12"/>
          <p:cNvGrpSpPr>
            <a:grpSpLocks/>
          </p:cNvGrpSpPr>
          <p:nvPr/>
        </p:nvGrpSpPr>
        <p:grpSpPr bwMode="auto">
          <a:xfrm>
            <a:off x="2133600" y="1828800"/>
            <a:ext cx="533400" cy="762000"/>
            <a:chOff x="2064" y="2208"/>
            <a:chExt cx="336" cy="480"/>
          </a:xfrm>
        </p:grpSpPr>
        <p:sp>
          <p:nvSpPr>
            <p:cNvPr id="88148" name="Line 13"/>
            <p:cNvSpPr>
              <a:spLocks noChangeShapeType="1"/>
            </p:cNvSpPr>
            <p:nvPr/>
          </p:nvSpPr>
          <p:spPr bwMode="auto">
            <a:xfrm>
              <a:off x="2256" y="235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49" name="Line 14"/>
            <p:cNvSpPr>
              <a:spLocks noChangeShapeType="1"/>
            </p:cNvSpPr>
            <p:nvPr/>
          </p:nvSpPr>
          <p:spPr bwMode="auto">
            <a:xfrm>
              <a:off x="2256"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50" name="Line 15"/>
            <p:cNvSpPr>
              <a:spLocks noChangeShapeType="1"/>
            </p:cNvSpPr>
            <p:nvPr/>
          </p:nvSpPr>
          <p:spPr bwMode="auto">
            <a:xfrm>
              <a:off x="2256" y="2544"/>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51" name="Line 16"/>
            <p:cNvSpPr>
              <a:spLocks noChangeShapeType="1"/>
            </p:cNvSpPr>
            <p:nvPr/>
          </p:nvSpPr>
          <p:spPr bwMode="auto">
            <a:xfrm>
              <a:off x="2208"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52" name="Line 17"/>
            <p:cNvSpPr>
              <a:spLocks noChangeShapeType="1"/>
            </p:cNvSpPr>
            <p:nvPr/>
          </p:nvSpPr>
          <p:spPr bwMode="auto">
            <a:xfrm>
              <a:off x="2400" y="25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53" name="Line 18"/>
            <p:cNvSpPr>
              <a:spLocks noChangeShapeType="1"/>
            </p:cNvSpPr>
            <p:nvPr/>
          </p:nvSpPr>
          <p:spPr bwMode="auto">
            <a:xfrm>
              <a:off x="2064" y="244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54" name="Line 19"/>
            <p:cNvSpPr>
              <a:spLocks noChangeShapeType="1"/>
            </p:cNvSpPr>
            <p:nvPr/>
          </p:nvSpPr>
          <p:spPr bwMode="auto">
            <a:xfrm>
              <a:off x="2400"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55" name="Oval 20"/>
            <p:cNvSpPr>
              <a:spLocks noChangeArrowheads="1"/>
            </p:cNvSpPr>
            <p:nvPr/>
          </p:nvSpPr>
          <p:spPr bwMode="auto">
            <a:xfrm>
              <a:off x="2160" y="2448"/>
              <a:ext cx="48" cy="4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grpSp>
      <p:sp>
        <p:nvSpPr>
          <p:cNvPr id="88069" name="Text Box 21"/>
          <p:cNvSpPr txBox="1">
            <a:spLocks noChangeArrowheads="1"/>
          </p:cNvSpPr>
          <p:nvPr/>
        </p:nvSpPr>
        <p:spPr bwMode="auto">
          <a:xfrm>
            <a:off x="1371600" y="2895600"/>
            <a:ext cx="487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In</a:t>
            </a:r>
            <a:r>
              <a:rPr lang="en-US" altLang="en-US" sz="2000" baseline="-25000">
                <a:latin typeface="Arial" panose="020B0604020202020204" pitchFamily="34" charset="0"/>
                <a:cs typeface="Arial" panose="020B0604020202020204" pitchFamily="34" charset="0"/>
              </a:rPr>
              <a:t>1</a:t>
            </a:r>
          </a:p>
        </p:txBody>
      </p:sp>
      <p:grpSp>
        <p:nvGrpSpPr>
          <p:cNvPr id="88070" name="Group 22"/>
          <p:cNvGrpSpPr>
            <a:grpSpLocks/>
          </p:cNvGrpSpPr>
          <p:nvPr/>
        </p:nvGrpSpPr>
        <p:grpSpPr bwMode="auto">
          <a:xfrm>
            <a:off x="2590800" y="4572000"/>
            <a:ext cx="304800" cy="304800"/>
            <a:chOff x="2400" y="3744"/>
            <a:chExt cx="192" cy="192"/>
          </a:xfrm>
        </p:grpSpPr>
        <p:grpSp>
          <p:nvGrpSpPr>
            <p:cNvPr id="88144" name="Group 23"/>
            <p:cNvGrpSpPr>
              <a:grpSpLocks/>
            </p:cNvGrpSpPr>
            <p:nvPr/>
          </p:nvGrpSpPr>
          <p:grpSpPr bwMode="auto">
            <a:xfrm>
              <a:off x="2400" y="3888"/>
              <a:ext cx="192" cy="48"/>
              <a:chOff x="2592" y="3504"/>
              <a:chExt cx="192" cy="48"/>
            </a:xfrm>
          </p:grpSpPr>
          <p:sp>
            <p:nvSpPr>
              <p:cNvPr id="88146" name="Line 24"/>
              <p:cNvSpPr>
                <a:spLocks noChangeShapeType="1"/>
              </p:cNvSpPr>
              <p:nvPr/>
            </p:nvSpPr>
            <p:spPr bwMode="auto">
              <a:xfrm>
                <a:off x="2592" y="350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47" name="Line 25"/>
              <p:cNvSpPr>
                <a:spLocks noChangeShapeType="1"/>
              </p:cNvSpPr>
              <p:nvPr/>
            </p:nvSpPr>
            <p:spPr bwMode="auto">
              <a:xfrm>
                <a:off x="2640" y="355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8145" name="Line 26"/>
            <p:cNvSpPr>
              <a:spLocks noChangeShapeType="1"/>
            </p:cNvSpPr>
            <p:nvPr/>
          </p:nvSpPr>
          <p:spPr bwMode="auto">
            <a:xfrm>
              <a:off x="2496" y="37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8071" name="Line 27"/>
          <p:cNvSpPr>
            <a:spLocks noChangeShapeType="1"/>
          </p:cNvSpPr>
          <p:nvPr/>
        </p:nvSpPr>
        <p:spPr bwMode="auto">
          <a:xfrm>
            <a:off x="2514600" y="18288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72" name="Rectangle 28" descr="20%"/>
          <p:cNvSpPr>
            <a:spLocks noChangeArrowheads="1"/>
          </p:cNvSpPr>
          <p:nvPr/>
        </p:nvSpPr>
        <p:spPr bwMode="auto">
          <a:xfrm>
            <a:off x="2209800" y="2895600"/>
            <a:ext cx="1066800" cy="1143000"/>
          </a:xfrm>
          <a:prstGeom prst="rect">
            <a:avLst/>
          </a:prstGeom>
          <a:pattFill prst="pct20">
            <a:fgClr>
              <a:schemeClr val="bg2"/>
            </a:fgClr>
            <a:bgClr>
              <a:srgbClr val="FFFFFF"/>
            </a:bgClr>
          </a:pattFill>
          <a:ln w="12700">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88073" name="Line 29"/>
          <p:cNvSpPr>
            <a:spLocks noChangeShapeType="1"/>
          </p:cNvSpPr>
          <p:nvPr/>
        </p:nvSpPr>
        <p:spPr bwMode="auto">
          <a:xfrm>
            <a:off x="2667000" y="2514600"/>
            <a:ext cx="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74" name="Line 30"/>
          <p:cNvSpPr>
            <a:spLocks noChangeShapeType="1"/>
          </p:cNvSpPr>
          <p:nvPr/>
        </p:nvSpPr>
        <p:spPr bwMode="auto">
          <a:xfrm>
            <a:off x="18288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75" name="Line 31"/>
          <p:cNvSpPr>
            <a:spLocks noChangeShapeType="1"/>
          </p:cNvSpPr>
          <p:nvPr/>
        </p:nvSpPr>
        <p:spPr bwMode="auto">
          <a:xfrm>
            <a:off x="1828800" y="3505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76" name="Line 32"/>
          <p:cNvSpPr>
            <a:spLocks noChangeShapeType="1"/>
          </p:cNvSpPr>
          <p:nvPr/>
        </p:nvSpPr>
        <p:spPr bwMode="auto">
          <a:xfrm>
            <a:off x="1828800" y="38100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77" name="Text Box 33"/>
          <p:cNvSpPr txBox="1">
            <a:spLocks noChangeArrowheads="1"/>
          </p:cNvSpPr>
          <p:nvPr/>
        </p:nvSpPr>
        <p:spPr bwMode="auto">
          <a:xfrm>
            <a:off x="1371600" y="3276600"/>
            <a:ext cx="487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In</a:t>
            </a:r>
            <a:r>
              <a:rPr lang="en-US" altLang="en-US" sz="2000" baseline="-25000">
                <a:latin typeface="Arial" panose="020B0604020202020204" pitchFamily="34" charset="0"/>
                <a:cs typeface="Arial" panose="020B0604020202020204" pitchFamily="34" charset="0"/>
              </a:rPr>
              <a:t>2</a:t>
            </a:r>
          </a:p>
        </p:txBody>
      </p:sp>
      <p:sp>
        <p:nvSpPr>
          <p:cNvPr id="88078" name="Text Box 34"/>
          <p:cNvSpPr txBox="1">
            <a:spLocks noChangeArrowheads="1"/>
          </p:cNvSpPr>
          <p:nvPr/>
        </p:nvSpPr>
        <p:spPr bwMode="auto">
          <a:xfrm>
            <a:off x="2362200" y="3276600"/>
            <a:ext cx="722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PDN</a:t>
            </a:r>
            <a:endParaRPr lang="en-US" altLang="en-US" sz="2000" baseline="-25000">
              <a:latin typeface="Arial" panose="020B0604020202020204" pitchFamily="34" charset="0"/>
              <a:cs typeface="Arial" panose="020B0604020202020204" pitchFamily="34" charset="0"/>
            </a:endParaRPr>
          </a:p>
        </p:txBody>
      </p:sp>
      <p:sp>
        <p:nvSpPr>
          <p:cNvPr id="88079" name="Text Box 35"/>
          <p:cNvSpPr txBox="1">
            <a:spLocks noChangeArrowheads="1"/>
          </p:cNvSpPr>
          <p:nvPr/>
        </p:nvSpPr>
        <p:spPr bwMode="auto">
          <a:xfrm>
            <a:off x="1371600" y="3657600"/>
            <a:ext cx="487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In</a:t>
            </a:r>
            <a:r>
              <a:rPr lang="en-US" altLang="en-US" sz="2000" baseline="-25000">
                <a:latin typeface="Arial" panose="020B0604020202020204" pitchFamily="34" charset="0"/>
                <a:cs typeface="Arial" panose="020B0604020202020204" pitchFamily="34" charset="0"/>
              </a:rPr>
              <a:t>3</a:t>
            </a:r>
          </a:p>
        </p:txBody>
      </p:sp>
      <p:sp>
        <p:nvSpPr>
          <p:cNvPr id="88080" name="Text Box 36"/>
          <p:cNvSpPr txBox="1">
            <a:spLocks noChangeArrowheads="1"/>
          </p:cNvSpPr>
          <p:nvPr/>
        </p:nvSpPr>
        <p:spPr bwMode="auto">
          <a:xfrm>
            <a:off x="2514600" y="4191000"/>
            <a:ext cx="4587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M</a:t>
            </a:r>
            <a:r>
              <a:rPr lang="en-US" altLang="en-US" sz="1800" baseline="-25000">
                <a:latin typeface="Arial" panose="020B0604020202020204" pitchFamily="34" charset="0"/>
                <a:cs typeface="Arial" panose="020B0604020202020204" pitchFamily="34" charset="0"/>
              </a:rPr>
              <a:t>e</a:t>
            </a:r>
          </a:p>
        </p:txBody>
      </p:sp>
      <p:sp>
        <p:nvSpPr>
          <p:cNvPr id="88081" name="Text Box 37"/>
          <p:cNvSpPr txBox="1">
            <a:spLocks noChangeArrowheads="1"/>
          </p:cNvSpPr>
          <p:nvPr/>
        </p:nvSpPr>
        <p:spPr bwMode="auto">
          <a:xfrm>
            <a:off x="2438400" y="2057400"/>
            <a:ext cx="4587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M</a:t>
            </a:r>
            <a:r>
              <a:rPr lang="en-US" altLang="en-US" sz="1800" baseline="-25000">
                <a:latin typeface="Arial" panose="020B0604020202020204" pitchFamily="34" charset="0"/>
                <a:cs typeface="Arial" panose="020B0604020202020204" pitchFamily="34" charset="0"/>
              </a:rPr>
              <a:t>p</a:t>
            </a:r>
          </a:p>
        </p:txBody>
      </p:sp>
      <p:sp>
        <p:nvSpPr>
          <p:cNvPr id="88082" name="Text Box 38"/>
          <p:cNvSpPr txBox="1">
            <a:spLocks noChangeArrowheads="1"/>
          </p:cNvSpPr>
          <p:nvPr/>
        </p:nvSpPr>
        <p:spPr bwMode="auto">
          <a:xfrm>
            <a:off x="1600200" y="4191000"/>
            <a:ext cx="552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Clk</a:t>
            </a:r>
            <a:endParaRPr lang="en-US" altLang="en-US" sz="2000" baseline="-25000">
              <a:latin typeface="Arial" panose="020B0604020202020204" pitchFamily="34" charset="0"/>
              <a:cs typeface="Arial" panose="020B0604020202020204" pitchFamily="34" charset="0"/>
            </a:endParaRPr>
          </a:p>
        </p:txBody>
      </p:sp>
      <p:sp>
        <p:nvSpPr>
          <p:cNvPr id="88083" name="Text Box 39"/>
          <p:cNvSpPr txBox="1">
            <a:spLocks noChangeArrowheads="1"/>
          </p:cNvSpPr>
          <p:nvPr/>
        </p:nvSpPr>
        <p:spPr bwMode="auto">
          <a:xfrm>
            <a:off x="1524000" y="2057400"/>
            <a:ext cx="552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Clk</a:t>
            </a:r>
            <a:endParaRPr lang="en-US" altLang="en-US" sz="2000" baseline="-25000">
              <a:latin typeface="Arial" panose="020B0604020202020204" pitchFamily="34" charset="0"/>
              <a:cs typeface="Arial" panose="020B0604020202020204" pitchFamily="34" charset="0"/>
            </a:endParaRPr>
          </a:p>
        </p:txBody>
      </p:sp>
      <p:sp>
        <p:nvSpPr>
          <p:cNvPr id="88084" name="Line 40"/>
          <p:cNvSpPr>
            <a:spLocks noChangeShapeType="1"/>
          </p:cNvSpPr>
          <p:nvPr/>
        </p:nvSpPr>
        <p:spPr bwMode="auto">
          <a:xfrm>
            <a:off x="2667000" y="2667000"/>
            <a:ext cx="914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85" name="Text Box 41"/>
          <p:cNvSpPr txBox="1">
            <a:spLocks noChangeArrowheads="1"/>
          </p:cNvSpPr>
          <p:nvPr/>
        </p:nvSpPr>
        <p:spPr bwMode="auto">
          <a:xfrm>
            <a:off x="3886200" y="2209800"/>
            <a:ext cx="733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Out1</a:t>
            </a:r>
            <a:endParaRPr lang="en-US" altLang="en-US" sz="2000" baseline="-25000">
              <a:latin typeface="Arial" panose="020B0604020202020204" pitchFamily="34" charset="0"/>
              <a:cs typeface="Arial" panose="020B0604020202020204" pitchFamily="34" charset="0"/>
            </a:endParaRPr>
          </a:p>
        </p:txBody>
      </p:sp>
      <p:grpSp>
        <p:nvGrpSpPr>
          <p:cNvPr id="88086" name="Group 42"/>
          <p:cNvGrpSpPr>
            <a:grpSpLocks/>
          </p:cNvGrpSpPr>
          <p:nvPr/>
        </p:nvGrpSpPr>
        <p:grpSpPr bwMode="auto">
          <a:xfrm>
            <a:off x="5410200" y="3886200"/>
            <a:ext cx="533400" cy="762000"/>
            <a:chOff x="2784" y="3264"/>
            <a:chExt cx="336" cy="480"/>
          </a:xfrm>
        </p:grpSpPr>
        <p:grpSp>
          <p:nvGrpSpPr>
            <p:cNvPr id="88136" name="Group 43"/>
            <p:cNvGrpSpPr>
              <a:grpSpLocks/>
            </p:cNvGrpSpPr>
            <p:nvPr/>
          </p:nvGrpSpPr>
          <p:grpSpPr bwMode="auto">
            <a:xfrm>
              <a:off x="2784" y="3408"/>
              <a:ext cx="336" cy="336"/>
              <a:chOff x="1008" y="2016"/>
              <a:chExt cx="336" cy="336"/>
            </a:xfrm>
          </p:grpSpPr>
          <p:sp>
            <p:nvSpPr>
              <p:cNvPr id="88138" name="Line 44"/>
              <p:cNvSpPr>
                <a:spLocks noChangeShapeType="1"/>
              </p:cNvSpPr>
              <p:nvPr/>
            </p:nvSpPr>
            <p:spPr bwMode="auto">
              <a:xfrm>
                <a:off x="1200" y="2016"/>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39" name="Line 45"/>
              <p:cNvSpPr>
                <a:spLocks noChangeShapeType="1"/>
              </p:cNvSpPr>
              <p:nvPr/>
            </p:nvSpPr>
            <p:spPr bwMode="auto">
              <a:xfrm>
                <a:off x="1200"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40" name="Line 46"/>
              <p:cNvSpPr>
                <a:spLocks noChangeShapeType="1"/>
              </p:cNvSpPr>
              <p:nvPr/>
            </p:nvSpPr>
            <p:spPr bwMode="auto">
              <a:xfrm>
                <a:off x="1200" y="220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41" name="Line 47"/>
              <p:cNvSpPr>
                <a:spLocks noChangeShapeType="1"/>
              </p:cNvSpPr>
              <p:nvPr/>
            </p:nvSpPr>
            <p:spPr bwMode="auto">
              <a:xfrm>
                <a:off x="1152" y="201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42" name="Line 48"/>
              <p:cNvSpPr>
                <a:spLocks noChangeShapeType="1"/>
              </p:cNvSpPr>
              <p:nvPr/>
            </p:nvSpPr>
            <p:spPr bwMode="auto">
              <a:xfrm>
                <a:off x="1344"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43" name="Line 49"/>
              <p:cNvSpPr>
                <a:spLocks noChangeShapeType="1"/>
              </p:cNvSpPr>
              <p:nvPr/>
            </p:nvSpPr>
            <p:spPr bwMode="auto">
              <a:xfrm>
                <a:off x="1008"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8137" name="Line 50"/>
            <p:cNvSpPr>
              <a:spLocks noChangeShapeType="1"/>
            </p:cNvSpPr>
            <p:nvPr/>
          </p:nvSpPr>
          <p:spPr bwMode="auto">
            <a:xfrm flipV="1">
              <a:off x="3120" y="326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8087" name="Group 51"/>
          <p:cNvGrpSpPr>
            <a:grpSpLocks/>
          </p:cNvGrpSpPr>
          <p:nvPr/>
        </p:nvGrpSpPr>
        <p:grpSpPr bwMode="auto">
          <a:xfrm>
            <a:off x="5334000" y="1752600"/>
            <a:ext cx="533400" cy="762000"/>
            <a:chOff x="2064" y="2208"/>
            <a:chExt cx="336" cy="480"/>
          </a:xfrm>
        </p:grpSpPr>
        <p:sp>
          <p:nvSpPr>
            <p:cNvPr id="88128" name="Line 52"/>
            <p:cNvSpPr>
              <a:spLocks noChangeShapeType="1"/>
            </p:cNvSpPr>
            <p:nvPr/>
          </p:nvSpPr>
          <p:spPr bwMode="auto">
            <a:xfrm>
              <a:off x="2256" y="235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29" name="Line 53"/>
            <p:cNvSpPr>
              <a:spLocks noChangeShapeType="1"/>
            </p:cNvSpPr>
            <p:nvPr/>
          </p:nvSpPr>
          <p:spPr bwMode="auto">
            <a:xfrm>
              <a:off x="2256"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30" name="Line 54"/>
            <p:cNvSpPr>
              <a:spLocks noChangeShapeType="1"/>
            </p:cNvSpPr>
            <p:nvPr/>
          </p:nvSpPr>
          <p:spPr bwMode="auto">
            <a:xfrm>
              <a:off x="2256" y="2544"/>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31" name="Line 55"/>
            <p:cNvSpPr>
              <a:spLocks noChangeShapeType="1"/>
            </p:cNvSpPr>
            <p:nvPr/>
          </p:nvSpPr>
          <p:spPr bwMode="auto">
            <a:xfrm>
              <a:off x="2208" y="2352"/>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32" name="Line 56"/>
            <p:cNvSpPr>
              <a:spLocks noChangeShapeType="1"/>
            </p:cNvSpPr>
            <p:nvPr/>
          </p:nvSpPr>
          <p:spPr bwMode="auto">
            <a:xfrm>
              <a:off x="2400" y="25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33" name="Line 57"/>
            <p:cNvSpPr>
              <a:spLocks noChangeShapeType="1"/>
            </p:cNvSpPr>
            <p:nvPr/>
          </p:nvSpPr>
          <p:spPr bwMode="auto">
            <a:xfrm>
              <a:off x="2064" y="244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34" name="Line 58"/>
            <p:cNvSpPr>
              <a:spLocks noChangeShapeType="1"/>
            </p:cNvSpPr>
            <p:nvPr/>
          </p:nvSpPr>
          <p:spPr bwMode="auto">
            <a:xfrm>
              <a:off x="2400" y="2208"/>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35" name="Oval 59"/>
            <p:cNvSpPr>
              <a:spLocks noChangeArrowheads="1"/>
            </p:cNvSpPr>
            <p:nvPr/>
          </p:nvSpPr>
          <p:spPr bwMode="auto">
            <a:xfrm>
              <a:off x="2160" y="2448"/>
              <a:ext cx="48" cy="4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grpSp>
      <p:grpSp>
        <p:nvGrpSpPr>
          <p:cNvPr id="88088" name="Group 60"/>
          <p:cNvGrpSpPr>
            <a:grpSpLocks/>
          </p:cNvGrpSpPr>
          <p:nvPr/>
        </p:nvGrpSpPr>
        <p:grpSpPr bwMode="auto">
          <a:xfrm>
            <a:off x="5791200" y="4495800"/>
            <a:ext cx="304800" cy="304800"/>
            <a:chOff x="2400" y="3744"/>
            <a:chExt cx="192" cy="192"/>
          </a:xfrm>
        </p:grpSpPr>
        <p:grpSp>
          <p:nvGrpSpPr>
            <p:cNvPr id="88124" name="Group 61"/>
            <p:cNvGrpSpPr>
              <a:grpSpLocks/>
            </p:cNvGrpSpPr>
            <p:nvPr/>
          </p:nvGrpSpPr>
          <p:grpSpPr bwMode="auto">
            <a:xfrm>
              <a:off x="2400" y="3888"/>
              <a:ext cx="192" cy="48"/>
              <a:chOff x="2592" y="3504"/>
              <a:chExt cx="192" cy="48"/>
            </a:xfrm>
          </p:grpSpPr>
          <p:sp>
            <p:nvSpPr>
              <p:cNvPr id="88126" name="Line 62"/>
              <p:cNvSpPr>
                <a:spLocks noChangeShapeType="1"/>
              </p:cNvSpPr>
              <p:nvPr/>
            </p:nvSpPr>
            <p:spPr bwMode="auto">
              <a:xfrm>
                <a:off x="2592" y="350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27" name="Line 63"/>
              <p:cNvSpPr>
                <a:spLocks noChangeShapeType="1"/>
              </p:cNvSpPr>
              <p:nvPr/>
            </p:nvSpPr>
            <p:spPr bwMode="auto">
              <a:xfrm>
                <a:off x="2640" y="355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8125" name="Line 64"/>
            <p:cNvSpPr>
              <a:spLocks noChangeShapeType="1"/>
            </p:cNvSpPr>
            <p:nvPr/>
          </p:nvSpPr>
          <p:spPr bwMode="auto">
            <a:xfrm>
              <a:off x="2496" y="374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8089" name="Line 65"/>
          <p:cNvSpPr>
            <a:spLocks noChangeShapeType="1"/>
          </p:cNvSpPr>
          <p:nvPr/>
        </p:nvSpPr>
        <p:spPr bwMode="auto">
          <a:xfrm>
            <a:off x="5715000" y="17526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90" name="Rectangle 66" descr="20%"/>
          <p:cNvSpPr>
            <a:spLocks noChangeArrowheads="1"/>
          </p:cNvSpPr>
          <p:nvPr/>
        </p:nvSpPr>
        <p:spPr bwMode="auto">
          <a:xfrm>
            <a:off x="5410200" y="2438400"/>
            <a:ext cx="1066800" cy="1143000"/>
          </a:xfrm>
          <a:prstGeom prst="rect">
            <a:avLst/>
          </a:prstGeom>
          <a:pattFill prst="pct20">
            <a:fgClr>
              <a:schemeClr val="bg2"/>
            </a:fgClr>
            <a:bgClr>
              <a:srgbClr val="FFFFFF"/>
            </a:bgClr>
          </a:pattFill>
          <a:ln w="12700">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88091" name="Line 67"/>
          <p:cNvSpPr>
            <a:spLocks noChangeShapeType="1"/>
          </p:cNvSpPr>
          <p:nvPr/>
        </p:nvSpPr>
        <p:spPr bwMode="auto">
          <a:xfrm>
            <a:off x="5791200" y="2438400"/>
            <a:ext cx="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92" name="Line 68"/>
          <p:cNvSpPr>
            <a:spLocks noChangeShapeType="1"/>
          </p:cNvSpPr>
          <p:nvPr/>
        </p:nvSpPr>
        <p:spPr bwMode="auto">
          <a:xfrm>
            <a:off x="5029200" y="26670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93" name="Line 69"/>
          <p:cNvSpPr>
            <a:spLocks noChangeShapeType="1"/>
          </p:cNvSpPr>
          <p:nvPr/>
        </p:nvSpPr>
        <p:spPr bwMode="auto">
          <a:xfrm>
            <a:off x="5029200" y="30480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94" name="Line 70"/>
          <p:cNvSpPr>
            <a:spLocks noChangeShapeType="1"/>
          </p:cNvSpPr>
          <p:nvPr/>
        </p:nvSpPr>
        <p:spPr bwMode="auto">
          <a:xfrm>
            <a:off x="5029200" y="33528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95" name="Text Box 71"/>
          <p:cNvSpPr txBox="1">
            <a:spLocks noChangeArrowheads="1"/>
          </p:cNvSpPr>
          <p:nvPr/>
        </p:nvSpPr>
        <p:spPr bwMode="auto">
          <a:xfrm>
            <a:off x="4648200" y="2819400"/>
            <a:ext cx="487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In</a:t>
            </a:r>
            <a:r>
              <a:rPr lang="en-US" altLang="en-US" sz="2000" baseline="-25000">
                <a:latin typeface="Arial" panose="020B0604020202020204" pitchFamily="34" charset="0"/>
                <a:cs typeface="Arial" panose="020B0604020202020204" pitchFamily="34" charset="0"/>
              </a:rPr>
              <a:t>4</a:t>
            </a:r>
          </a:p>
        </p:txBody>
      </p:sp>
      <p:sp>
        <p:nvSpPr>
          <p:cNvPr id="88096" name="Text Box 72"/>
          <p:cNvSpPr txBox="1">
            <a:spLocks noChangeArrowheads="1"/>
          </p:cNvSpPr>
          <p:nvPr/>
        </p:nvSpPr>
        <p:spPr bwMode="auto">
          <a:xfrm>
            <a:off x="5562600" y="2819400"/>
            <a:ext cx="722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PUN</a:t>
            </a:r>
            <a:endParaRPr lang="en-US" altLang="en-US" sz="2000" baseline="-25000">
              <a:latin typeface="Arial" panose="020B0604020202020204" pitchFamily="34" charset="0"/>
              <a:cs typeface="Arial" panose="020B0604020202020204" pitchFamily="34" charset="0"/>
            </a:endParaRPr>
          </a:p>
        </p:txBody>
      </p:sp>
      <p:sp>
        <p:nvSpPr>
          <p:cNvPr id="88097" name="Text Box 73"/>
          <p:cNvSpPr txBox="1">
            <a:spLocks noChangeArrowheads="1"/>
          </p:cNvSpPr>
          <p:nvPr/>
        </p:nvSpPr>
        <p:spPr bwMode="auto">
          <a:xfrm>
            <a:off x="4648200" y="3200400"/>
            <a:ext cx="487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In</a:t>
            </a:r>
            <a:r>
              <a:rPr lang="en-US" altLang="en-US" sz="2000" baseline="-25000">
                <a:latin typeface="Arial" panose="020B0604020202020204" pitchFamily="34" charset="0"/>
                <a:cs typeface="Arial" panose="020B0604020202020204" pitchFamily="34" charset="0"/>
              </a:rPr>
              <a:t>5</a:t>
            </a:r>
          </a:p>
        </p:txBody>
      </p:sp>
      <p:sp>
        <p:nvSpPr>
          <p:cNvPr id="88098" name="Text Box 74"/>
          <p:cNvSpPr txBox="1">
            <a:spLocks noChangeArrowheads="1"/>
          </p:cNvSpPr>
          <p:nvPr/>
        </p:nvSpPr>
        <p:spPr bwMode="auto">
          <a:xfrm>
            <a:off x="5638800" y="1981200"/>
            <a:ext cx="4587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M</a:t>
            </a:r>
            <a:r>
              <a:rPr lang="en-US" altLang="en-US" sz="1800" baseline="-25000">
                <a:latin typeface="Arial" panose="020B0604020202020204" pitchFamily="34" charset="0"/>
                <a:cs typeface="Arial" panose="020B0604020202020204" pitchFamily="34" charset="0"/>
              </a:rPr>
              <a:t>e</a:t>
            </a:r>
          </a:p>
        </p:txBody>
      </p:sp>
      <p:sp>
        <p:nvSpPr>
          <p:cNvPr id="88099" name="Text Box 75"/>
          <p:cNvSpPr txBox="1">
            <a:spLocks noChangeArrowheads="1"/>
          </p:cNvSpPr>
          <p:nvPr/>
        </p:nvSpPr>
        <p:spPr bwMode="auto">
          <a:xfrm>
            <a:off x="5715000" y="4114800"/>
            <a:ext cx="4587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latin typeface="Arial" panose="020B0604020202020204" pitchFamily="34" charset="0"/>
                <a:cs typeface="Arial" panose="020B0604020202020204" pitchFamily="34" charset="0"/>
              </a:rPr>
              <a:t>M</a:t>
            </a:r>
            <a:r>
              <a:rPr lang="en-US" altLang="en-US" sz="1800" baseline="-25000">
                <a:latin typeface="Arial" panose="020B0604020202020204" pitchFamily="34" charset="0"/>
                <a:cs typeface="Arial" panose="020B0604020202020204" pitchFamily="34" charset="0"/>
              </a:rPr>
              <a:t>p</a:t>
            </a:r>
          </a:p>
        </p:txBody>
      </p:sp>
      <p:sp>
        <p:nvSpPr>
          <p:cNvPr id="88100" name="Text Box 76"/>
          <p:cNvSpPr txBox="1">
            <a:spLocks noChangeArrowheads="1"/>
          </p:cNvSpPr>
          <p:nvPr/>
        </p:nvSpPr>
        <p:spPr bwMode="auto">
          <a:xfrm>
            <a:off x="4648200" y="4114800"/>
            <a:ext cx="552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Clk</a:t>
            </a:r>
            <a:endParaRPr lang="en-US" altLang="en-US" sz="2000" baseline="-25000">
              <a:latin typeface="Arial" panose="020B0604020202020204" pitchFamily="34" charset="0"/>
              <a:cs typeface="Arial" panose="020B0604020202020204" pitchFamily="34" charset="0"/>
            </a:endParaRPr>
          </a:p>
        </p:txBody>
      </p:sp>
      <p:sp>
        <p:nvSpPr>
          <p:cNvPr id="88101" name="Text Box 77"/>
          <p:cNvSpPr txBox="1">
            <a:spLocks noChangeArrowheads="1"/>
          </p:cNvSpPr>
          <p:nvPr/>
        </p:nvSpPr>
        <p:spPr bwMode="auto">
          <a:xfrm>
            <a:off x="4648200" y="1981200"/>
            <a:ext cx="552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Clk</a:t>
            </a:r>
            <a:endParaRPr lang="en-US" altLang="en-US" sz="2000" baseline="-25000">
              <a:latin typeface="Arial" panose="020B0604020202020204" pitchFamily="34" charset="0"/>
              <a:cs typeface="Arial" panose="020B0604020202020204" pitchFamily="34" charset="0"/>
            </a:endParaRPr>
          </a:p>
        </p:txBody>
      </p:sp>
      <p:sp>
        <p:nvSpPr>
          <p:cNvPr id="88102" name="Text Box 78"/>
          <p:cNvSpPr txBox="1">
            <a:spLocks noChangeArrowheads="1"/>
          </p:cNvSpPr>
          <p:nvPr/>
        </p:nvSpPr>
        <p:spPr bwMode="auto">
          <a:xfrm>
            <a:off x="7543800" y="3657600"/>
            <a:ext cx="11715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Out2</a:t>
            </a:r>
          </a:p>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(to PDN)</a:t>
            </a:r>
            <a:endParaRPr lang="en-US" altLang="en-US" sz="2000" baseline="-25000">
              <a:latin typeface="Arial" panose="020B0604020202020204" pitchFamily="34" charset="0"/>
              <a:cs typeface="Arial" panose="020B0604020202020204" pitchFamily="34" charset="0"/>
            </a:endParaRPr>
          </a:p>
        </p:txBody>
      </p:sp>
      <p:sp>
        <p:nvSpPr>
          <p:cNvPr id="88103" name="Line 79"/>
          <p:cNvSpPr>
            <a:spLocks noChangeShapeType="1"/>
          </p:cNvSpPr>
          <p:nvPr/>
        </p:nvSpPr>
        <p:spPr bwMode="auto">
          <a:xfrm>
            <a:off x="3505200" y="2667000"/>
            <a:ext cx="1600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04" name="Line 80"/>
          <p:cNvSpPr>
            <a:spLocks noChangeShapeType="1"/>
          </p:cNvSpPr>
          <p:nvPr/>
        </p:nvSpPr>
        <p:spPr bwMode="auto">
          <a:xfrm>
            <a:off x="5943600" y="3886200"/>
            <a:ext cx="1600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05" name="Text Box 81"/>
          <p:cNvSpPr txBox="1">
            <a:spLocks noChangeArrowheads="1"/>
          </p:cNvSpPr>
          <p:nvPr/>
        </p:nvSpPr>
        <p:spPr bwMode="auto">
          <a:xfrm>
            <a:off x="2895600" y="2362200"/>
            <a:ext cx="7239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600">
                <a:solidFill>
                  <a:schemeClr val="accent1"/>
                </a:solidFill>
                <a:latin typeface="Arial" panose="020B0604020202020204" pitchFamily="34" charset="0"/>
                <a:cs typeface="Arial" panose="020B0604020202020204" pitchFamily="34" charset="0"/>
              </a:rPr>
              <a:t>1 </a:t>
            </a:r>
            <a:r>
              <a:rPr lang="en-US" altLang="en-US" sz="1600">
                <a:solidFill>
                  <a:schemeClr val="accent1"/>
                </a:solidFill>
                <a:latin typeface="Arial" panose="020B0604020202020204" pitchFamily="34" charset="0"/>
                <a:cs typeface="Arial" panose="020B0604020202020204" pitchFamily="34" charset="0"/>
                <a:sym typeface="Symbol" panose="05050102010706020507" pitchFamily="18" charset="2"/>
              </a:rPr>
              <a:t> 1</a:t>
            </a:r>
          </a:p>
          <a:p>
            <a:pPr eaLnBrk="1" hangingPunct="1">
              <a:spcBef>
                <a:spcPct val="0"/>
              </a:spcBef>
              <a:buClrTx/>
              <a:buSzTx/>
              <a:buFontTx/>
              <a:buNone/>
            </a:pPr>
            <a:r>
              <a:rPr lang="en-US" altLang="en-US" sz="1600">
                <a:solidFill>
                  <a:schemeClr val="accent1"/>
                </a:solidFill>
                <a:latin typeface="Arial" panose="020B0604020202020204" pitchFamily="34" charset="0"/>
                <a:cs typeface="Arial" panose="020B0604020202020204" pitchFamily="34" charset="0"/>
                <a:sym typeface="Symbol" panose="05050102010706020507" pitchFamily="18" charset="2"/>
              </a:rPr>
              <a:t>1  0</a:t>
            </a:r>
          </a:p>
        </p:txBody>
      </p:sp>
      <p:sp>
        <p:nvSpPr>
          <p:cNvPr id="88106" name="Text Box 82"/>
          <p:cNvSpPr txBox="1">
            <a:spLocks noChangeArrowheads="1"/>
          </p:cNvSpPr>
          <p:nvPr/>
        </p:nvSpPr>
        <p:spPr bwMode="auto">
          <a:xfrm>
            <a:off x="6248400" y="3581400"/>
            <a:ext cx="7239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600">
                <a:solidFill>
                  <a:schemeClr val="accent1"/>
                </a:solidFill>
                <a:latin typeface="Arial" panose="020B0604020202020204" pitchFamily="34" charset="0"/>
                <a:cs typeface="Arial" panose="020B0604020202020204" pitchFamily="34" charset="0"/>
              </a:rPr>
              <a:t>0 </a:t>
            </a:r>
            <a:r>
              <a:rPr lang="en-US" altLang="en-US" sz="1600">
                <a:solidFill>
                  <a:schemeClr val="accent1"/>
                </a:solidFill>
                <a:latin typeface="Arial" panose="020B0604020202020204" pitchFamily="34" charset="0"/>
                <a:cs typeface="Arial" panose="020B0604020202020204" pitchFamily="34" charset="0"/>
                <a:sym typeface="Symbol" panose="05050102010706020507" pitchFamily="18" charset="2"/>
              </a:rPr>
              <a:t> 0</a:t>
            </a:r>
          </a:p>
          <a:p>
            <a:pPr eaLnBrk="1" hangingPunct="1">
              <a:spcBef>
                <a:spcPct val="0"/>
              </a:spcBef>
              <a:buClrTx/>
              <a:buSzTx/>
              <a:buFontTx/>
              <a:buNone/>
            </a:pPr>
            <a:r>
              <a:rPr lang="en-US" altLang="en-US" sz="1600">
                <a:solidFill>
                  <a:schemeClr val="accent1"/>
                </a:solidFill>
                <a:latin typeface="Arial" panose="020B0604020202020204" pitchFamily="34" charset="0"/>
                <a:cs typeface="Arial" panose="020B0604020202020204" pitchFamily="34" charset="0"/>
                <a:sym typeface="Symbol" panose="05050102010706020507" pitchFamily="18" charset="2"/>
              </a:rPr>
              <a:t>0  1</a:t>
            </a:r>
          </a:p>
        </p:txBody>
      </p:sp>
      <p:sp>
        <p:nvSpPr>
          <p:cNvPr id="88107" name="Line 83"/>
          <p:cNvSpPr>
            <a:spLocks noChangeShapeType="1"/>
          </p:cNvSpPr>
          <p:nvPr/>
        </p:nvSpPr>
        <p:spPr bwMode="auto">
          <a:xfrm>
            <a:off x="5943600" y="3581400"/>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8108" name="Group 84"/>
          <p:cNvGrpSpPr>
            <a:grpSpLocks/>
          </p:cNvGrpSpPr>
          <p:nvPr/>
        </p:nvGrpSpPr>
        <p:grpSpPr bwMode="auto">
          <a:xfrm rot="16200000" flipH="1">
            <a:off x="3695700" y="4152900"/>
            <a:ext cx="457200" cy="381000"/>
            <a:chOff x="3312" y="1632"/>
            <a:chExt cx="288" cy="240"/>
          </a:xfrm>
        </p:grpSpPr>
        <p:sp>
          <p:nvSpPr>
            <p:cNvPr id="88122" name="AutoShape 85"/>
            <p:cNvSpPr>
              <a:spLocks noChangeArrowheads="1"/>
            </p:cNvSpPr>
            <p:nvPr/>
          </p:nvSpPr>
          <p:spPr bwMode="auto">
            <a:xfrm rot="5400000">
              <a:off x="3312" y="1632"/>
              <a:ext cx="240" cy="240"/>
            </a:xfrm>
            <a:prstGeom prst="triangle">
              <a:avLst>
                <a:gd name="adj" fmla="val 5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88123" name="Oval 86"/>
            <p:cNvSpPr>
              <a:spLocks noChangeArrowheads="1"/>
            </p:cNvSpPr>
            <p:nvPr/>
          </p:nvSpPr>
          <p:spPr bwMode="auto">
            <a:xfrm rot="5400000">
              <a:off x="3552" y="1728"/>
              <a:ext cx="48" cy="4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grpSp>
      <p:sp>
        <p:nvSpPr>
          <p:cNvPr id="88109" name="Line 87"/>
          <p:cNvSpPr>
            <a:spLocks noChangeShapeType="1"/>
          </p:cNvSpPr>
          <p:nvPr/>
        </p:nvSpPr>
        <p:spPr bwMode="auto">
          <a:xfrm>
            <a:off x="3962400" y="2667000"/>
            <a:ext cx="0" cy="1447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10" name="Line 88"/>
          <p:cNvSpPr>
            <a:spLocks noChangeShapeType="1"/>
          </p:cNvSpPr>
          <p:nvPr/>
        </p:nvSpPr>
        <p:spPr bwMode="auto">
          <a:xfrm>
            <a:off x="3962400" y="4572000"/>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11" name="Text Box 89"/>
          <p:cNvSpPr txBox="1">
            <a:spLocks noChangeArrowheads="1"/>
          </p:cNvSpPr>
          <p:nvPr/>
        </p:nvSpPr>
        <p:spPr bwMode="auto">
          <a:xfrm>
            <a:off x="3429000" y="4876800"/>
            <a:ext cx="10429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to other</a:t>
            </a:r>
          </a:p>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PDN’s</a:t>
            </a:r>
            <a:endParaRPr lang="en-US" altLang="en-US" sz="2000" baseline="-25000">
              <a:latin typeface="Arial" panose="020B0604020202020204" pitchFamily="34" charset="0"/>
              <a:cs typeface="Arial" panose="020B0604020202020204" pitchFamily="34" charset="0"/>
            </a:endParaRPr>
          </a:p>
        </p:txBody>
      </p:sp>
      <p:grpSp>
        <p:nvGrpSpPr>
          <p:cNvPr id="88112" name="Group 90"/>
          <p:cNvGrpSpPr>
            <a:grpSpLocks/>
          </p:cNvGrpSpPr>
          <p:nvPr/>
        </p:nvGrpSpPr>
        <p:grpSpPr bwMode="auto">
          <a:xfrm rot="16200000" flipH="1">
            <a:off x="6896100" y="4152900"/>
            <a:ext cx="457200" cy="381000"/>
            <a:chOff x="3312" y="1632"/>
            <a:chExt cx="288" cy="240"/>
          </a:xfrm>
        </p:grpSpPr>
        <p:sp>
          <p:nvSpPr>
            <p:cNvPr id="88120" name="AutoShape 91"/>
            <p:cNvSpPr>
              <a:spLocks noChangeArrowheads="1"/>
            </p:cNvSpPr>
            <p:nvPr/>
          </p:nvSpPr>
          <p:spPr bwMode="auto">
            <a:xfrm rot="5400000">
              <a:off x="3312" y="1632"/>
              <a:ext cx="240" cy="240"/>
            </a:xfrm>
            <a:prstGeom prst="triangle">
              <a:avLst>
                <a:gd name="adj" fmla="val 5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88121" name="Oval 92"/>
            <p:cNvSpPr>
              <a:spLocks noChangeArrowheads="1"/>
            </p:cNvSpPr>
            <p:nvPr/>
          </p:nvSpPr>
          <p:spPr bwMode="auto">
            <a:xfrm rot="5400000">
              <a:off x="3552" y="1728"/>
              <a:ext cx="48" cy="4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grpSp>
      <p:sp>
        <p:nvSpPr>
          <p:cNvPr id="88113" name="Line 93"/>
          <p:cNvSpPr>
            <a:spLocks noChangeShapeType="1"/>
          </p:cNvSpPr>
          <p:nvPr/>
        </p:nvSpPr>
        <p:spPr bwMode="auto">
          <a:xfrm>
            <a:off x="7162800" y="38862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14" name="Line 94"/>
          <p:cNvSpPr>
            <a:spLocks noChangeShapeType="1"/>
          </p:cNvSpPr>
          <p:nvPr/>
        </p:nvSpPr>
        <p:spPr bwMode="auto">
          <a:xfrm>
            <a:off x="7162800" y="4572000"/>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15" name="Text Box 95"/>
          <p:cNvSpPr txBox="1">
            <a:spLocks noChangeArrowheads="1"/>
          </p:cNvSpPr>
          <p:nvPr/>
        </p:nvSpPr>
        <p:spPr bwMode="auto">
          <a:xfrm>
            <a:off x="6705600" y="4876800"/>
            <a:ext cx="10429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to other</a:t>
            </a:r>
          </a:p>
          <a:p>
            <a:pPr eaLnBrk="1" hangingPunct="1">
              <a:spcBef>
                <a:spcPct val="0"/>
              </a:spcBef>
              <a:buClrTx/>
              <a:buSzTx/>
              <a:buFontTx/>
              <a:buNone/>
            </a:pPr>
            <a:r>
              <a:rPr lang="en-US" altLang="en-US" sz="2000">
                <a:latin typeface="Arial" panose="020B0604020202020204" pitchFamily="34" charset="0"/>
                <a:cs typeface="Arial" panose="020B0604020202020204" pitchFamily="34" charset="0"/>
              </a:rPr>
              <a:t>PUN’s</a:t>
            </a:r>
            <a:endParaRPr lang="en-US" altLang="en-US" sz="2000" baseline="-25000">
              <a:latin typeface="Arial" panose="020B0604020202020204" pitchFamily="34" charset="0"/>
              <a:cs typeface="Arial" panose="020B0604020202020204" pitchFamily="34" charset="0"/>
            </a:endParaRPr>
          </a:p>
        </p:txBody>
      </p:sp>
      <p:sp>
        <p:nvSpPr>
          <p:cNvPr id="88116" name="Text Box 96"/>
          <p:cNvSpPr txBox="1">
            <a:spLocks noChangeArrowheads="1"/>
          </p:cNvSpPr>
          <p:nvPr/>
        </p:nvSpPr>
        <p:spPr bwMode="auto">
          <a:xfrm>
            <a:off x="706438" y="5770563"/>
            <a:ext cx="3765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r>
              <a:rPr lang="en-US" altLang="en-US" sz="1800">
                <a:solidFill>
                  <a:srgbClr val="0000B6"/>
                </a:solidFill>
                <a:latin typeface="Arial" panose="020B0604020202020204" pitchFamily="34" charset="0"/>
                <a:cs typeface="Arial" panose="020B0604020202020204" pitchFamily="34" charset="0"/>
              </a:rPr>
              <a:t>WARNING: Very sensitive to noise!</a:t>
            </a:r>
          </a:p>
        </p:txBody>
      </p:sp>
      <p:sp>
        <p:nvSpPr>
          <p:cNvPr id="88117" name="Line 97"/>
          <p:cNvSpPr>
            <a:spLocks noChangeShapeType="1"/>
          </p:cNvSpPr>
          <p:nvPr/>
        </p:nvSpPr>
        <p:spPr bwMode="auto">
          <a:xfrm>
            <a:off x="4725988" y="4159250"/>
            <a:ext cx="4111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18" name="Line 98"/>
          <p:cNvSpPr>
            <a:spLocks noChangeShapeType="1"/>
          </p:cNvSpPr>
          <p:nvPr/>
        </p:nvSpPr>
        <p:spPr bwMode="auto">
          <a:xfrm>
            <a:off x="4724400" y="2032000"/>
            <a:ext cx="4111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1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28BE0EE-B4DC-4E86-8FBA-B003F0F80F58}" type="slidenum">
              <a:rPr lang="en-US" altLang="en-US" smtClean="0">
                <a:latin typeface="Garamond" panose="02020404030301010803" pitchFamily="18" charset="0"/>
              </a:rPr>
              <a:pPr/>
              <a:t>44</a:t>
            </a:fld>
            <a:endParaRPr lang="en-US" altLang="en-US">
              <a:latin typeface="Garamond" panose="02020404030301010803" pitchFamily="18" charset="0"/>
            </a:endParaRPr>
          </a:p>
        </p:txBody>
      </p:sp>
    </p:spTree>
    <p:extLst>
      <p:ext uri="{BB962C8B-B14F-4D97-AF65-F5344CB8AC3E}">
        <p14:creationId xmlns:p14="http://schemas.microsoft.com/office/powerpoint/2010/main" val="757561631"/>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en-US" sz="3600"/>
              <a:t>NORA Logic (Domino with Clocked Latch)</a:t>
            </a:r>
          </a:p>
        </p:txBody>
      </p:sp>
      <p:pic>
        <p:nvPicPr>
          <p:cNvPr id="90115" name="Picture 9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00200"/>
            <a:ext cx="6553200" cy="464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6" name="Rectangle 4"/>
          <p:cNvSpPr>
            <a:spLocks noChangeArrowheads="1"/>
          </p:cNvSpPr>
          <p:nvPr/>
        </p:nvSpPr>
        <p:spPr bwMode="auto">
          <a:xfrm>
            <a:off x="4953000" y="1143000"/>
            <a:ext cx="4038600" cy="214153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pPr>
            <a:r>
              <a:rPr lang="en-US" altLang="en-US" sz="2400"/>
              <a:t>Combines NP Domino logic sections with C</a:t>
            </a:r>
            <a:r>
              <a:rPr lang="en-US" altLang="en-US" sz="2400" baseline="30000"/>
              <a:t>2</a:t>
            </a:r>
            <a:r>
              <a:rPr lang="en-US" altLang="en-US" sz="2400"/>
              <a:t>MOS latch</a:t>
            </a:r>
          </a:p>
          <a:p>
            <a:pPr lvl="1">
              <a:lnSpc>
                <a:spcPct val="90000"/>
              </a:lnSpc>
            </a:pPr>
            <a:r>
              <a:rPr lang="en-US" altLang="en-US" sz="2000"/>
              <a:t>n-logic block can drive p-logic block or another n-logic block with a static inverter</a:t>
            </a:r>
          </a:p>
          <a:p>
            <a:pPr lvl="1">
              <a:lnSpc>
                <a:spcPct val="90000"/>
              </a:lnSpc>
            </a:pPr>
            <a:r>
              <a:rPr lang="en-US" altLang="en-US" sz="2000"/>
              <a:t>similarly for a p-logic block</a:t>
            </a:r>
          </a:p>
          <a:p>
            <a:pPr lvl="1">
              <a:lnSpc>
                <a:spcPct val="90000"/>
              </a:lnSpc>
            </a:pPr>
            <a:r>
              <a:rPr lang="en-US" altLang="en-US" sz="2000"/>
              <a:t>Must end in a C</a:t>
            </a:r>
            <a:r>
              <a:rPr lang="en-US" altLang="en-US" sz="2000" baseline="30000"/>
              <a:t>2</a:t>
            </a:r>
            <a:r>
              <a:rPr lang="en-US" altLang="en-US" sz="2000"/>
              <a:t>MOS latch</a:t>
            </a:r>
          </a:p>
        </p:txBody>
      </p:sp>
      <p:sp>
        <p:nvSpPr>
          <p:cNvPr id="90117" name="Rectangle 1"/>
          <p:cNvSpPr>
            <a:spLocks noChangeArrowheads="1"/>
          </p:cNvSpPr>
          <p:nvPr/>
        </p:nvSpPr>
        <p:spPr bwMode="auto">
          <a:xfrm>
            <a:off x="5349240" y="4572000"/>
            <a:ext cx="3657600" cy="136652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pPr>
            <a:r>
              <a:rPr lang="en-US" altLang="en-US" sz="2000" dirty="0"/>
              <a:t>Rules to avoid race conditions:</a:t>
            </a:r>
          </a:p>
          <a:p>
            <a:pPr lvl="1">
              <a:lnSpc>
                <a:spcPct val="90000"/>
              </a:lnSpc>
            </a:pPr>
            <a:r>
              <a:rPr lang="en-US" altLang="en-US" dirty="0"/>
              <a:t>During </a:t>
            </a:r>
            <a:r>
              <a:rPr lang="en-US" altLang="en-US" dirty="0" err="1"/>
              <a:t>precharge</a:t>
            </a:r>
            <a:r>
              <a:rPr lang="en-US" altLang="en-US" dirty="0"/>
              <a:t>, logic blocks are OFF</a:t>
            </a:r>
          </a:p>
          <a:p>
            <a:pPr lvl="1">
              <a:lnSpc>
                <a:spcPct val="90000"/>
              </a:lnSpc>
            </a:pPr>
            <a:r>
              <a:rPr lang="en-US" altLang="en-US" dirty="0"/>
              <a:t>During </a:t>
            </a:r>
            <a:r>
              <a:rPr lang="en-US" altLang="en-US" dirty="0" err="1"/>
              <a:t>eval</a:t>
            </a:r>
            <a:r>
              <a:rPr lang="en-US" altLang="en-US" dirty="0"/>
              <a:t>, internal inputs make only one transition</a:t>
            </a:r>
          </a:p>
        </p:txBody>
      </p:sp>
      <p:sp>
        <p:nvSpPr>
          <p:cNvPr id="9011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B3D260B-F122-4ECD-B1F4-9D814834D4C3}" type="slidenum">
              <a:rPr lang="en-US" altLang="en-US" smtClean="0">
                <a:latin typeface="Garamond" panose="02020404030301010803" pitchFamily="18" charset="0"/>
              </a:rPr>
              <a:pPr/>
              <a:t>45</a:t>
            </a:fld>
            <a:endParaRPr lang="en-US" altLang="en-US">
              <a:latin typeface="Garamond" panose="02020404030301010803" pitchFamily="18" charset="0"/>
            </a:endParaRPr>
          </a:p>
        </p:txBody>
      </p:sp>
    </p:spTree>
    <p:extLst>
      <p:ext uri="{BB962C8B-B14F-4D97-AF65-F5344CB8AC3E}">
        <p14:creationId xmlns:p14="http://schemas.microsoft.com/office/powerpoint/2010/main" val="4255841001"/>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685800" y="152400"/>
            <a:ext cx="7772400" cy="685800"/>
          </a:xfrm>
        </p:spPr>
        <p:txBody>
          <a:bodyPr/>
          <a:lstStyle/>
          <a:p>
            <a:r>
              <a:rPr lang="en-US" altLang="en-US" sz="3200"/>
              <a:t>Pipelined NORA CMOS Circuit Operation</a:t>
            </a:r>
          </a:p>
        </p:txBody>
      </p:sp>
      <p:sp>
        <p:nvSpPr>
          <p:cNvPr id="92163" name="Rectangle 4"/>
          <p:cNvSpPr>
            <a:spLocks noGrp="1" noChangeArrowheads="1"/>
          </p:cNvSpPr>
          <p:nvPr>
            <p:ph type="body" sz="half" idx="2"/>
          </p:nvPr>
        </p:nvSpPr>
        <p:spPr>
          <a:xfrm>
            <a:off x="4572000" y="990600"/>
            <a:ext cx="4495800" cy="5105400"/>
          </a:xfrm>
        </p:spPr>
        <p:txBody>
          <a:bodyPr/>
          <a:lstStyle/>
          <a:p>
            <a:r>
              <a:rPr lang="en-US" altLang="en-US" sz="1800"/>
              <a:t>With pipelined NORA CMOS logic design</a:t>
            </a:r>
          </a:p>
          <a:p>
            <a:pPr lvl="1"/>
            <a:r>
              <a:rPr lang="en-US" altLang="en-US" sz="1600"/>
              <a:t>one can alternate N and P stages between C</a:t>
            </a:r>
            <a:r>
              <a:rPr lang="en-US" altLang="en-US" sz="1600" baseline="30000"/>
              <a:t>2</a:t>
            </a:r>
            <a:r>
              <a:rPr lang="en-US" altLang="en-US" sz="1600"/>
              <a:t>MOS latches where </a:t>
            </a:r>
            <a:r>
              <a:rPr lang="en-US" altLang="en-US" sz="1600">
                <a:sym typeface="Symbol" panose="05050102010706020507" pitchFamily="18" charset="2"/>
              </a:rPr>
              <a:t> high is used for evaluation as shown in (a)</a:t>
            </a:r>
          </a:p>
          <a:p>
            <a:pPr lvl="1"/>
            <a:r>
              <a:rPr lang="en-US" altLang="en-US" sz="1600">
                <a:sym typeface="Symbol" panose="05050102010706020507" pitchFamily="18" charset="2"/>
              </a:rPr>
              <a:t>Or, one can alternate N and P stages similarly between C</a:t>
            </a:r>
            <a:r>
              <a:rPr lang="en-US" altLang="en-US" sz="1600" baseline="30000">
                <a:sym typeface="Symbol" panose="05050102010706020507" pitchFamily="18" charset="2"/>
              </a:rPr>
              <a:t>2</a:t>
            </a:r>
            <a:r>
              <a:rPr lang="en-US" altLang="en-US" sz="1600">
                <a:sym typeface="Symbol" panose="05050102010706020507" pitchFamily="18" charset="2"/>
              </a:rPr>
              <a:t>MOS latches with ’ high used for evaluation as in (b)</a:t>
            </a:r>
          </a:p>
          <a:p>
            <a:pPr lvl="1"/>
            <a:r>
              <a:rPr lang="en-US" altLang="en-US" sz="1600">
                <a:sym typeface="Symbol" panose="05050102010706020507" pitchFamily="18" charset="2"/>
              </a:rPr>
              <a:t> sections may be alternately cascaded with ’ sections as shown in (c)</a:t>
            </a:r>
          </a:p>
          <a:p>
            <a:r>
              <a:rPr lang="en-US" altLang="en-US" sz="1800">
                <a:sym typeface="Symbol" panose="05050102010706020507" pitchFamily="18" charset="2"/>
              </a:rPr>
              <a:t>During the evaluation phase, the logic ripples through each stage in succession up to the next C</a:t>
            </a:r>
            <a:r>
              <a:rPr lang="en-US" altLang="en-US" sz="1800" baseline="30000">
                <a:sym typeface="Symbol" panose="05050102010706020507" pitchFamily="18" charset="2"/>
              </a:rPr>
              <a:t>2</a:t>
            </a:r>
            <a:r>
              <a:rPr lang="en-US" altLang="en-US" sz="1800">
                <a:sym typeface="Symbol" panose="05050102010706020507" pitchFamily="18" charset="2"/>
              </a:rPr>
              <a:t>MOS latch</a:t>
            </a:r>
          </a:p>
        </p:txBody>
      </p:sp>
      <p:pic>
        <p:nvPicPr>
          <p:cNvPr id="92164" name="Picture 5" descr="C:\My Images\sc571_chap9_15.b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838200"/>
            <a:ext cx="4114800" cy="598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377C5D7-2E29-44FD-9F34-C0DAB62C3EA2}" type="slidenum">
              <a:rPr lang="en-US" altLang="en-US" smtClean="0">
                <a:latin typeface="Garamond" panose="02020404030301010803" pitchFamily="18" charset="0"/>
              </a:rPr>
              <a:pPr/>
              <a:t>46</a:t>
            </a:fld>
            <a:endParaRPr lang="en-US" altLang="en-US">
              <a:latin typeface="Garamond" panose="02020404030301010803" pitchFamily="18" charset="0"/>
            </a:endParaRPr>
          </a:p>
        </p:txBody>
      </p:sp>
    </p:spTree>
    <p:extLst>
      <p:ext uri="{BB962C8B-B14F-4D97-AF65-F5344CB8AC3E}">
        <p14:creationId xmlns:p14="http://schemas.microsoft.com/office/powerpoint/2010/main" val="1598713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en-US" sz="3600"/>
              <a:t>No-Race</a:t>
            </a:r>
          </a:p>
        </p:txBody>
      </p:sp>
      <p:pic>
        <p:nvPicPr>
          <p:cNvPr id="9318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43000"/>
            <a:ext cx="84201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B65EA0-D750-45D0-8CE6-78454FA7D5A0}" type="slidenum">
              <a:rPr lang="en-US" altLang="en-US" smtClean="0">
                <a:latin typeface="Garamond" panose="02020404030301010803" pitchFamily="18" charset="0"/>
              </a:rPr>
              <a:pPr/>
              <a:t>47</a:t>
            </a:fld>
            <a:endParaRPr lang="en-US" altLang="en-US">
              <a:latin typeface="Garamond" panose="02020404030301010803" pitchFamily="18" charset="0"/>
            </a:endParaRPr>
          </a:p>
        </p:txBody>
      </p:sp>
    </p:spTree>
    <p:extLst>
      <p:ext uri="{BB962C8B-B14F-4D97-AF65-F5344CB8AC3E}">
        <p14:creationId xmlns:p14="http://schemas.microsoft.com/office/powerpoint/2010/main" val="19247494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533400"/>
            <a:ext cx="5535613"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5" name="Rectangle 2"/>
          <p:cNvSpPr>
            <a:spLocks noGrp="1" noChangeArrowheads="1"/>
          </p:cNvSpPr>
          <p:nvPr>
            <p:ph type="title"/>
          </p:nvPr>
        </p:nvSpPr>
        <p:spPr/>
        <p:txBody>
          <a:bodyPr/>
          <a:lstStyle/>
          <a:p>
            <a:r>
              <a:rPr lang="en-US" altLang="en-US" sz="3600"/>
              <a:t>Full Adder with </a:t>
            </a:r>
            <a:br>
              <a:rPr lang="en-US" altLang="en-US" sz="3600"/>
            </a:br>
            <a:r>
              <a:rPr lang="en-US" altLang="en-US" sz="3600"/>
              <a:t>No-Race</a:t>
            </a:r>
          </a:p>
        </p:txBody>
      </p:sp>
      <p:sp>
        <p:nvSpPr>
          <p:cNvPr id="9523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75807D9-BE95-4052-9748-B32863DB52A0}" type="slidenum">
              <a:rPr lang="en-US" altLang="en-US" smtClean="0">
                <a:latin typeface="Garamond" panose="02020404030301010803" pitchFamily="18" charset="0"/>
              </a:rPr>
              <a:pPr/>
              <a:t>48</a:t>
            </a:fld>
            <a:endParaRPr lang="en-US" altLang="en-US">
              <a:latin typeface="Garamond" panose="02020404030301010803" pitchFamily="18" charset="0"/>
            </a:endParaRPr>
          </a:p>
        </p:txBody>
      </p:sp>
    </p:spTree>
    <p:extLst>
      <p:ext uri="{BB962C8B-B14F-4D97-AF65-F5344CB8AC3E}">
        <p14:creationId xmlns:p14="http://schemas.microsoft.com/office/powerpoint/2010/main" val="19350119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685800" y="228600"/>
            <a:ext cx="7772400" cy="685800"/>
          </a:xfrm>
        </p:spPr>
        <p:txBody>
          <a:bodyPr/>
          <a:lstStyle/>
          <a:p>
            <a:r>
              <a:rPr lang="en-US" altLang="en-US" sz="3200"/>
              <a:t>Zipper CMOS Dynamic Logic</a:t>
            </a:r>
          </a:p>
        </p:txBody>
      </p:sp>
      <p:sp>
        <p:nvSpPr>
          <p:cNvPr id="97283" name="Rectangle 4"/>
          <p:cNvSpPr>
            <a:spLocks noGrp="1" noChangeArrowheads="1"/>
          </p:cNvSpPr>
          <p:nvPr>
            <p:ph type="body" sz="half" idx="2"/>
          </p:nvPr>
        </p:nvSpPr>
        <p:spPr>
          <a:xfrm>
            <a:off x="4343400" y="1219200"/>
            <a:ext cx="4724400" cy="4419600"/>
          </a:xfrm>
        </p:spPr>
        <p:txBody>
          <a:bodyPr/>
          <a:lstStyle/>
          <a:p>
            <a:r>
              <a:rPr lang="en-US" altLang="en-US" sz="1800" b="1" dirty="0"/>
              <a:t>Zipper CMOS logic</a:t>
            </a:r>
            <a:r>
              <a:rPr lang="en-US" altLang="en-US" sz="1800" dirty="0"/>
              <a:t> is a scheme for </a:t>
            </a:r>
            <a:r>
              <a:rPr lang="en-US" altLang="en-US" sz="1800" dirty="0">
                <a:solidFill>
                  <a:srgbClr val="FF0000"/>
                </a:solidFill>
              </a:rPr>
              <a:t>improving charge leakage </a:t>
            </a:r>
            <a:r>
              <a:rPr lang="en-US" altLang="en-US" sz="1800" dirty="0"/>
              <a:t>and </a:t>
            </a:r>
            <a:r>
              <a:rPr lang="en-US" altLang="en-US" sz="1800" dirty="0">
                <a:solidFill>
                  <a:srgbClr val="FF0000"/>
                </a:solidFill>
              </a:rPr>
              <a:t>charge sharing</a:t>
            </a:r>
            <a:r>
              <a:rPr lang="en-US" altLang="en-US" sz="1800" dirty="0"/>
              <a:t> problems</a:t>
            </a:r>
          </a:p>
          <a:p>
            <a:r>
              <a:rPr lang="en-US" altLang="en-US" sz="1800" dirty="0"/>
              <a:t>Pre-charge transistors receive a slightly modified clock where the clock pulse (during pre-charge off time) holds the pre-charge transistor at weak conduction in order to provide a trickle pre-charge current during the evaluation phase</a:t>
            </a:r>
          </a:p>
          <a:p>
            <a:pPr lvl="1"/>
            <a:r>
              <a:rPr lang="en-US" altLang="en-US" sz="1600" dirty="0"/>
              <a:t>PMOS pre-charge transistor gates are held at </a:t>
            </a:r>
            <a:r>
              <a:rPr lang="en-US" altLang="en-US" sz="1600" dirty="0" err="1">
                <a:solidFill>
                  <a:srgbClr val="FF0000"/>
                </a:solidFill>
              </a:rPr>
              <a:t>Vdd</a:t>
            </a:r>
            <a:r>
              <a:rPr lang="en-US" altLang="en-US" sz="1600" dirty="0">
                <a:solidFill>
                  <a:srgbClr val="FF0000"/>
                </a:solidFill>
              </a:rPr>
              <a:t> - |</a:t>
            </a:r>
            <a:r>
              <a:rPr lang="en-US" altLang="en-US" sz="1600" dirty="0" err="1">
                <a:solidFill>
                  <a:srgbClr val="FF0000"/>
                </a:solidFill>
              </a:rPr>
              <a:t>Vtp</a:t>
            </a:r>
            <a:r>
              <a:rPr lang="en-US" altLang="en-US" sz="1600" dirty="0">
                <a:solidFill>
                  <a:srgbClr val="FF0000"/>
                </a:solidFill>
              </a:rPr>
              <a:t>|</a:t>
            </a:r>
          </a:p>
          <a:p>
            <a:pPr lvl="1"/>
            <a:r>
              <a:rPr lang="en-US" altLang="en-US" sz="1600" dirty="0"/>
              <a:t>NMOS pre-charge transistor gates are held at </a:t>
            </a:r>
            <a:r>
              <a:rPr lang="en-US" altLang="en-US" sz="1600" dirty="0" err="1">
                <a:solidFill>
                  <a:srgbClr val="FF0000"/>
                </a:solidFill>
              </a:rPr>
              <a:t>Vtn</a:t>
            </a:r>
            <a:r>
              <a:rPr lang="en-US" altLang="en-US" sz="1600" dirty="0">
                <a:solidFill>
                  <a:srgbClr val="FF0000"/>
                </a:solidFill>
              </a:rPr>
              <a:t> above GND</a:t>
            </a:r>
          </a:p>
        </p:txBody>
      </p:sp>
      <p:pic>
        <p:nvPicPr>
          <p:cNvPr id="97284" name="Picture 5" descr="C:\My Images\sc571_chap9_13.b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914400"/>
            <a:ext cx="41910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45E67C3-0144-41C3-ABC9-80E16417A1EB}" type="slidenum">
              <a:rPr lang="en-US" altLang="en-US" smtClean="0">
                <a:latin typeface="Garamond" panose="02020404030301010803" pitchFamily="18" charset="0"/>
              </a:rPr>
              <a:pPr/>
              <a:t>49</a:t>
            </a:fld>
            <a:endParaRPr lang="en-US" altLang="en-US">
              <a:latin typeface="Garamond" panose="02020404030301010803" pitchFamily="18" charset="0"/>
            </a:endParaRPr>
          </a:p>
        </p:txBody>
      </p:sp>
    </p:spTree>
    <p:extLst>
      <p:ext uri="{BB962C8B-B14F-4D97-AF65-F5344CB8AC3E}">
        <p14:creationId xmlns:p14="http://schemas.microsoft.com/office/powerpoint/2010/main" val="2489622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057400" y="228600"/>
            <a:ext cx="4495800" cy="901700"/>
          </a:xfrm>
          <a:effectLst>
            <a:outerShdw dist="17961" dir="18900000" algn="ctr" rotWithShape="0">
              <a:schemeClr val="tx1"/>
            </a:outerShdw>
          </a:effectLst>
        </p:spPr>
        <p:txBody>
          <a:bodyPr lIns="92075" tIns="46038" rIns="92075" bIns="46038"/>
          <a:lstStyle/>
          <a:p>
            <a:pPr algn="ctr" rtl="1"/>
            <a:r>
              <a:rPr lang="en-US" dirty="0" err="1"/>
              <a:t>precharging</a:t>
            </a:r>
            <a:endParaRPr lang="en-US" dirty="0"/>
          </a:p>
        </p:txBody>
      </p:sp>
      <p:sp>
        <p:nvSpPr>
          <p:cNvPr id="25603" name="Content Placeholder 18"/>
          <p:cNvSpPr>
            <a:spLocks noGrp="1"/>
          </p:cNvSpPr>
          <p:nvPr>
            <p:ph idx="1"/>
          </p:nvPr>
        </p:nvSpPr>
        <p:spPr>
          <a:xfrm>
            <a:off x="609600" y="1371600"/>
            <a:ext cx="8229600" cy="4953000"/>
          </a:xfrm>
        </p:spPr>
        <p:txBody>
          <a:bodyPr/>
          <a:lstStyle/>
          <a:p>
            <a:pPr algn="r" rtl="1"/>
            <a:r>
              <a:rPr lang="fa-IR" altLang="en-US" sz="2800"/>
              <a:t>افزایش سرعت سوئیچینگ: </a:t>
            </a:r>
            <a:endParaRPr lang="en-US" altLang="en-US" sz="2800"/>
          </a:p>
          <a:p>
            <a:pPr algn="r" rtl="1">
              <a:buFont typeface="Wingdings" panose="05000000000000000000" pitchFamily="2" charset="2"/>
              <a:buNone/>
            </a:pPr>
            <a:r>
              <a:rPr lang="fa-IR" altLang="en-US" sz="2800"/>
              <a:t>تا خیر انتشار نزولی از </a:t>
            </a:r>
          </a:p>
          <a:p>
            <a:pPr algn="r" rtl="1">
              <a:buFont typeface="Wingdings" panose="05000000000000000000" pitchFamily="2" charset="2"/>
              <a:buNone/>
            </a:pPr>
            <a:r>
              <a:rPr lang="fa-IR" altLang="en-US" sz="2800"/>
              <a:t>رابطه زیر تعیین می شود</a:t>
            </a:r>
          </a:p>
          <a:p>
            <a:pPr algn="r" rtl="1">
              <a:buFont typeface="Wingdings" panose="05000000000000000000" pitchFamily="2" charset="2"/>
              <a:buNone/>
            </a:pPr>
            <a:endParaRPr lang="fa-IR" altLang="en-US" sz="2800"/>
          </a:p>
          <a:p>
            <a:pPr algn="r" rtl="1">
              <a:buFont typeface="Wingdings" panose="05000000000000000000" pitchFamily="2" charset="2"/>
              <a:buNone/>
            </a:pPr>
            <a:endParaRPr lang="fa-IR" altLang="en-US" sz="2800"/>
          </a:p>
          <a:p>
            <a:pPr algn="r" rtl="1">
              <a:buFont typeface="Wingdings" panose="05000000000000000000" pitchFamily="2" charset="2"/>
              <a:buNone/>
            </a:pPr>
            <a:r>
              <a:rPr lang="fa-IR" altLang="en-US" sz="2800"/>
              <a:t>و تاخیر انتشار صعودی</a:t>
            </a:r>
          </a:p>
          <a:p>
            <a:pPr algn="r" rtl="1">
              <a:buFont typeface="Wingdings" panose="05000000000000000000" pitchFamily="2" charset="2"/>
              <a:buNone/>
            </a:pPr>
            <a:r>
              <a:rPr lang="fa-IR" altLang="en-US" sz="2800"/>
              <a:t>(که کند بود) حل می شود</a:t>
            </a:r>
          </a:p>
          <a:p>
            <a:pPr algn="r" rtl="1">
              <a:buFont typeface="Wingdings" panose="05000000000000000000" pitchFamily="2" charset="2"/>
              <a:buNone/>
            </a:pPr>
            <a:endParaRPr lang="fa-IR" altLang="en-US" sz="2800"/>
          </a:p>
          <a:p>
            <a:pPr algn="r" rtl="1"/>
            <a:r>
              <a:rPr lang="fa-IR" altLang="en-US" sz="2800"/>
              <a:t>و کاهش مصرف توان </a:t>
            </a:r>
            <a:r>
              <a:rPr lang="fa-IR" altLang="en-US" sz="2400"/>
              <a:t>(مسیر مستقیم بین زمین و </a:t>
            </a:r>
            <a:r>
              <a:rPr lang="en-US" altLang="en-US" sz="2400"/>
              <a:t>Vdd</a:t>
            </a:r>
            <a:r>
              <a:rPr lang="fa-IR" altLang="en-US" sz="2400"/>
              <a:t> اصلا وجود ندارد)</a:t>
            </a:r>
            <a:endParaRPr lang="fa-IR" altLang="en-US" sz="2800"/>
          </a:p>
        </p:txBody>
      </p:sp>
      <p:pic>
        <p:nvPicPr>
          <p:cNvPr id="25604" name="Picture 2"/>
          <p:cNvPicPr>
            <a:picLocks noChangeAspect="1" noChangeArrowheads="1"/>
          </p:cNvPicPr>
          <p:nvPr/>
        </p:nvPicPr>
        <p:blipFill>
          <a:blip r:embed="rId3">
            <a:extLst>
              <a:ext uri="{28A0092B-C50C-407E-A947-70E740481C1C}">
                <a14:useLocalDpi xmlns:a14="http://schemas.microsoft.com/office/drawing/2010/main" val="0"/>
              </a:ext>
            </a:extLst>
          </a:blip>
          <a:srcRect l="1337" r="6438" b="9091"/>
          <a:stretch>
            <a:fillRect/>
          </a:stretch>
        </p:blipFill>
        <p:spPr bwMode="auto">
          <a:xfrm>
            <a:off x="304800" y="1143000"/>
            <a:ext cx="52578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4"/>
          <p:cNvPicPr>
            <a:picLocks noChangeAspect="1" noChangeArrowheads="1"/>
          </p:cNvPicPr>
          <p:nvPr/>
        </p:nvPicPr>
        <p:blipFill>
          <a:blip r:embed="rId4">
            <a:extLst>
              <a:ext uri="{28A0092B-C50C-407E-A947-70E740481C1C}">
                <a14:useLocalDpi xmlns:a14="http://schemas.microsoft.com/office/drawing/2010/main" val="0"/>
              </a:ext>
            </a:extLst>
          </a:blip>
          <a:srcRect r="65891" b="-2129"/>
          <a:stretch>
            <a:fillRect/>
          </a:stretch>
        </p:blipFill>
        <p:spPr bwMode="auto">
          <a:xfrm>
            <a:off x="5562600" y="2971800"/>
            <a:ext cx="279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08CFCA2-8E4A-4582-B092-942F4FBD76C8}" type="slidenum">
              <a:rPr lang="en-US" altLang="en-US" smtClean="0">
                <a:latin typeface="Garamond" panose="02020404030301010803" pitchFamily="18" charset="0"/>
              </a:rPr>
              <a:pPr/>
              <a:t>5</a:t>
            </a:fld>
            <a:endParaRPr lang="en-US" altLang="en-US">
              <a:latin typeface="Garamond" panose="02020404030301010803" pitchFamily="18" charset="0"/>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en-US"/>
              <a:t>Zipper</a:t>
            </a:r>
          </a:p>
        </p:txBody>
      </p:sp>
      <p:sp>
        <p:nvSpPr>
          <p:cNvPr id="983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2440354-74C1-4EEC-8EA1-E416D12B3561}" type="slidenum">
              <a:rPr lang="en-US" altLang="en-US" smtClean="0">
                <a:latin typeface="Garamond" panose="02020404030301010803" pitchFamily="18" charset="0"/>
              </a:rPr>
              <a:pPr/>
              <a:t>50</a:t>
            </a:fld>
            <a:endParaRPr lang="en-US" altLang="en-US">
              <a:latin typeface="Garamond" panose="02020404030301010803" pitchFamily="18" charset="0"/>
            </a:endParaRPr>
          </a:p>
        </p:txBody>
      </p:sp>
      <p:pic>
        <p:nvPicPr>
          <p:cNvPr id="98308"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923925"/>
            <a:ext cx="5334000" cy="494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14400" y="914400"/>
            <a:ext cx="24384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105025"/>
            <a:ext cx="203835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32168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304800" y="152400"/>
            <a:ext cx="8534400" cy="762000"/>
          </a:xfrm>
        </p:spPr>
        <p:txBody>
          <a:bodyPr/>
          <a:lstStyle/>
          <a:p>
            <a:r>
              <a:rPr lang="en-US" altLang="en-US" sz="3200"/>
              <a:t>Pipelined True Single Phase Clock (TSPC) CMOS</a:t>
            </a:r>
          </a:p>
        </p:txBody>
      </p:sp>
      <p:sp>
        <p:nvSpPr>
          <p:cNvPr id="100355" name="Rectangle 4"/>
          <p:cNvSpPr>
            <a:spLocks noGrp="1" noChangeArrowheads="1"/>
          </p:cNvSpPr>
          <p:nvPr>
            <p:ph type="body" sz="half" idx="2"/>
          </p:nvPr>
        </p:nvSpPr>
        <p:spPr>
          <a:xfrm>
            <a:off x="304800" y="838200"/>
            <a:ext cx="8763000" cy="3048000"/>
          </a:xfrm>
        </p:spPr>
        <p:txBody>
          <a:bodyPr/>
          <a:lstStyle/>
          <a:p>
            <a:r>
              <a:rPr lang="en-US" altLang="en-US" sz="1800"/>
              <a:t>A TSPC system (without any inverted clocks required) can be built as shown below</a:t>
            </a:r>
          </a:p>
          <a:p>
            <a:r>
              <a:rPr lang="en-US" altLang="en-US" sz="1800"/>
              <a:t>Each NMOS and PMOS stage is followed by a dynamic latch (inverter) built with only the single phase clock </a:t>
            </a:r>
            <a:r>
              <a:rPr lang="en-US" altLang="en-US" sz="1800">
                <a:sym typeface="Symbol" panose="05050102010706020507" pitchFamily="18" charset="2"/>
              </a:rPr>
              <a:t></a:t>
            </a:r>
          </a:p>
          <a:p>
            <a:r>
              <a:rPr lang="en-US" altLang="en-US" sz="1800">
                <a:sym typeface="Symbol" panose="05050102010706020507" pitchFamily="18" charset="2"/>
              </a:rPr>
              <a:t>The single phase clock  is used for both NMOS and PMOS stages</a:t>
            </a:r>
          </a:p>
          <a:p>
            <a:pPr lvl="1"/>
            <a:r>
              <a:rPr lang="en-US" altLang="en-US" sz="1600">
                <a:sym typeface="Symbol" panose="05050102010706020507" pitchFamily="18" charset="2"/>
              </a:rPr>
              <a:t>NMOS logic stages pre-charge when  is low and evaluate when  is high</a:t>
            </a:r>
          </a:p>
          <a:p>
            <a:pPr lvl="1"/>
            <a:r>
              <a:rPr lang="en-US" altLang="en-US" sz="1600">
                <a:sym typeface="Symbol" panose="05050102010706020507" pitchFamily="18" charset="2"/>
              </a:rPr>
              <a:t>PMOS logic stages pre-charge when  is high and evaluate when  is low</a:t>
            </a:r>
          </a:p>
          <a:p>
            <a:r>
              <a:rPr lang="en-US" altLang="en-US" sz="1800">
                <a:sym typeface="Symbol" panose="05050102010706020507" pitchFamily="18" charset="2"/>
              </a:rPr>
              <a:t>With inverter latches between each stage, an erroneous evaluate condition can not exist</a:t>
            </a:r>
          </a:p>
          <a:p>
            <a:r>
              <a:rPr lang="en-US" altLang="en-US" sz="1800">
                <a:sym typeface="Symbol" panose="05050102010706020507" pitchFamily="18" charset="2"/>
              </a:rPr>
              <a:t>Attractive circuit for use in pipelined, high performance processor logic </a:t>
            </a:r>
          </a:p>
        </p:txBody>
      </p:sp>
      <p:pic>
        <p:nvPicPr>
          <p:cNvPr id="100356" name="Picture 5" descr="C:\My Images\sc571_chap9_16.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5388" y="3962400"/>
            <a:ext cx="6424612"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2F49734-726C-4D4C-9DA6-3764F2F9848A}" type="slidenum">
              <a:rPr lang="en-US" altLang="en-US" smtClean="0">
                <a:latin typeface="Garamond" panose="02020404030301010803" pitchFamily="18" charset="0"/>
              </a:rPr>
              <a:pPr/>
              <a:t>51</a:t>
            </a:fld>
            <a:endParaRPr lang="en-US" altLang="en-US">
              <a:latin typeface="Garamond" panose="02020404030301010803" pitchFamily="18" charset="0"/>
            </a:endParaRPr>
          </a:p>
        </p:txBody>
      </p:sp>
    </p:spTree>
    <p:extLst>
      <p:ext uri="{BB962C8B-B14F-4D97-AF65-F5344CB8AC3E}">
        <p14:creationId xmlns:p14="http://schemas.microsoft.com/office/powerpoint/2010/main" val="38748364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600200" y="457200"/>
            <a:ext cx="7191375" cy="901700"/>
          </a:xfrm>
          <a:effectLst>
            <a:outerShdw dist="17961" dir="18900000" algn="ctr" rotWithShape="0">
              <a:schemeClr val="tx1"/>
            </a:outerShdw>
          </a:effectLst>
        </p:spPr>
        <p:txBody>
          <a:bodyPr lIns="92075" tIns="46038" rIns="92075" bIns="46038"/>
          <a:lstStyle/>
          <a:p>
            <a:pPr algn="ctr" rtl="1" eaLnBrk="1" hangingPunct="1"/>
            <a:r>
              <a:rPr lang="fa-IR" altLang="en-US"/>
              <a:t>پالس های ساعت دو فازی </a:t>
            </a:r>
            <a:endParaRPr lang="en-US" altLang="en-US">
              <a:solidFill>
                <a:schemeClr val="tx1"/>
              </a:solidFill>
              <a:latin typeface="Arial" panose="020B0604020202020204" pitchFamily="34" charset="0"/>
            </a:endParaRPr>
          </a:p>
        </p:txBody>
      </p:sp>
      <p:pic>
        <p:nvPicPr>
          <p:cNvPr id="16387"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81000" y="1219200"/>
            <a:ext cx="3019425" cy="2981325"/>
          </a:xfrm>
          <a:noFill/>
        </p:spPr>
      </p:pic>
      <p:pic>
        <p:nvPicPr>
          <p:cNvPr id="16388" name="Picture 6"/>
          <p:cNvPicPr>
            <a:picLocks noChangeAspect="1" noChangeArrowheads="1"/>
          </p:cNvPicPr>
          <p:nvPr/>
        </p:nvPicPr>
        <p:blipFill>
          <a:blip r:embed="rId4">
            <a:extLst>
              <a:ext uri="{28A0092B-C50C-407E-A947-70E740481C1C}">
                <a14:useLocalDpi xmlns:a14="http://schemas.microsoft.com/office/drawing/2010/main" val="0"/>
              </a:ext>
            </a:extLst>
          </a:blip>
          <a:srcRect r="75385" b="-29031"/>
          <a:stretch>
            <a:fillRect/>
          </a:stretch>
        </p:blipFill>
        <p:spPr bwMode="auto">
          <a:xfrm>
            <a:off x="4572000" y="1905000"/>
            <a:ext cx="19510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2819400"/>
            <a:ext cx="4311650" cy="321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EA60F9A-354C-413E-AF2F-93EFF32A134B}" type="slidenum">
              <a:rPr lang="en-US" altLang="en-US" smtClean="0">
                <a:latin typeface="Garamond" panose="02020404030301010803" pitchFamily="18" charset="0"/>
              </a:rPr>
              <a:pPr/>
              <a:t>52</a:t>
            </a:fld>
            <a:endParaRPr lang="en-US" altLang="en-US">
              <a:latin typeface="Garamond" panose="02020404030301010803" pitchFamily="18" charset="0"/>
            </a:endParaRPr>
          </a:p>
        </p:txBody>
      </p:sp>
    </p:spTree>
    <p:extLst>
      <p:ext uri="{BB962C8B-B14F-4D97-AF65-F5344CB8AC3E}">
        <p14:creationId xmlns:p14="http://schemas.microsoft.com/office/powerpoint/2010/main" val="45489764"/>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228600"/>
            <a:ext cx="7772400" cy="533400"/>
          </a:xfrm>
        </p:spPr>
        <p:txBody>
          <a:bodyPr/>
          <a:lstStyle/>
          <a:p>
            <a:r>
              <a:rPr lang="en-US" altLang="en-US" sz="3200"/>
              <a:t>Dynamic Registers with Two Phase Clocks</a:t>
            </a:r>
          </a:p>
        </p:txBody>
      </p:sp>
      <p:sp>
        <p:nvSpPr>
          <p:cNvPr id="18435" name="Rectangle 4"/>
          <p:cNvSpPr>
            <a:spLocks noGrp="1" noChangeArrowheads="1"/>
          </p:cNvSpPr>
          <p:nvPr>
            <p:ph type="body" sz="half" idx="2"/>
          </p:nvPr>
        </p:nvSpPr>
        <p:spPr>
          <a:xfrm>
            <a:off x="4114800" y="914400"/>
            <a:ext cx="4876800" cy="5334000"/>
          </a:xfrm>
        </p:spPr>
        <p:txBody>
          <a:bodyPr/>
          <a:lstStyle/>
          <a:p>
            <a:r>
              <a:rPr lang="en-US" altLang="en-US" sz="1800" dirty="0"/>
              <a:t>Dynamic register with pass gates and two phase clocking is shown</a:t>
            </a:r>
          </a:p>
          <a:p>
            <a:pPr lvl="1"/>
            <a:r>
              <a:rPr lang="en-US" altLang="en-US" sz="1600" dirty="0"/>
              <a:t>Clocks </a:t>
            </a:r>
            <a:r>
              <a:rPr lang="en-US" altLang="en-US" sz="1600" i="1" dirty="0">
                <a:solidFill>
                  <a:srgbClr val="FF0000"/>
                </a:solidFill>
              </a:rPr>
              <a:t>phi1</a:t>
            </a:r>
            <a:r>
              <a:rPr lang="en-US" altLang="en-US" sz="1600" dirty="0"/>
              <a:t> and </a:t>
            </a:r>
            <a:r>
              <a:rPr lang="en-US" altLang="en-US" sz="1600" dirty="0">
                <a:solidFill>
                  <a:srgbClr val="FF0000"/>
                </a:solidFill>
              </a:rPr>
              <a:t>phi2</a:t>
            </a:r>
            <a:r>
              <a:rPr lang="en-US" altLang="en-US" sz="1600" dirty="0"/>
              <a:t> are non-overlapping</a:t>
            </a:r>
          </a:p>
          <a:p>
            <a:pPr lvl="1"/>
            <a:r>
              <a:rPr lang="en-US" altLang="en-US" sz="1600" dirty="0"/>
              <a:t>When phi1 is high &amp; phi2 is zero,</a:t>
            </a:r>
          </a:p>
          <a:p>
            <a:pPr lvl="2"/>
            <a:r>
              <a:rPr lang="en-US" altLang="en-US" sz="1400" dirty="0"/>
              <a:t>1</a:t>
            </a:r>
            <a:r>
              <a:rPr lang="en-US" altLang="en-US" sz="1400" baseline="30000" dirty="0"/>
              <a:t>st</a:t>
            </a:r>
            <a:r>
              <a:rPr lang="en-US" altLang="en-US" sz="1400" dirty="0"/>
              <a:t> pass gate is closed and D data charges gate capacitance C1 of 1</a:t>
            </a:r>
            <a:r>
              <a:rPr lang="en-US" altLang="en-US" sz="1400" baseline="30000" dirty="0"/>
              <a:t>st</a:t>
            </a:r>
            <a:r>
              <a:rPr lang="en-US" altLang="en-US" sz="1400" dirty="0"/>
              <a:t> inverter </a:t>
            </a:r>
          </a:p>
          <a:p>
            <a:pPr lvl="2"/>
            <a:r>
              <a:rPr lang="en-US" altLang="en-US" sz="1400" dirty="0"/>
              <a:t>2</a:t>
            </a:r>
            <a:r>
              <a:rPr lang="en-US" altLang="en-US" sz="1400" baseline="30000" dirty="0"/>
              <a:t>nd</a:t>
            </a:r>
            <a:r>
              <a:rPr lang="en-US" altLang="en-US" sz="1400" dirty="0"/>
              <a:t> pass gate is open trapping prior charge on C2</a:t>
            </a:r>
          </a:p>
          <a:p>
            <a:pPr lvl="1"/>
            <a:r>
              <a:rPr lang="en-US" altLang="en-US" sz="1600" dirty="0"/>
              <a:t>When phi1 is low and phi2 is high,</a:t>
            </a:r>
          </a:p>
          <a:p>
            <a:pPr lvl="2"/>
            <a:r>
              <a:rPr lang="en-US" altLang="en-US" sz="1400" dirty="0"/>
              <a:t>1</a:t>
            </a:r>
            <a:r>
              <a:rPr lang="en-US" altLang="en-US" sz="1400" baseline="30000" dirty="0"/>
              <a:t>st</a:t>
            </a:r>
            <a:r>
              <a:rPr lang="en-US" altLang="en-US" sz="1400" dirty="0"/>
              <a:t> pass gate opens trapping D data on C1</a:t>
            </a:r>
          </a:p>
          <a:p>
            <a:pPr lvl="2"/>
            <a:r>
              <a:rPr lang="en-US" altLang="en-US" sz="1400" dirty="0"/>
              <a:t>2</a:t>
            </a:r>
            <a:r>
              <a:rPr lang="en-US" altLang="en-US" sz="1400" baseline="30000" dirty="0"/>
              <a:t>nd</a:t>
            </a:r>
            <a:r>
              <a:rPr lang="en-US" altLang="en-US" sz="1400" dirty="0"/>
              <a:t> pass gate closes allowing C2 to charge with inverted D data</a:t>
            </a:r>
          </a:p>
          <a:p>
            <a:r>
              <a:rPr lang="en-US" altLang="en-US" sz="1800" dirty="0">
                <a:solidFill>
                  <a:srgbClr val="FF0000"/>
                </a:solidFill>
              </a:rPr>
              <a:t>If clock skew or sloppy rise/fall time </a:t>
            </a:r>
            <a:r>
              <a:rPr lang="en-US" altLang="en-US" sz="1800" dirty="0"/>
              <a:t>clock buffers cause overlap of phi1 and phi2 clocks,</a:t>
            </a:r>
          </a:p>
          <a:p>
            <a:pPr lvl="1"/>
            <a:r>
              <a:rPr lang="en-US" altLang="en-US" sz="1600" dirty="0"/>
              <a:t>Both pass gates can be closed at the same time causing mixing of old and new data and therefore loss of data integrity!</a:t>
            </a:r>
          </a:p>
        </p:txBody>
      </p:sp>
      <p:pic>
        <p:nvPicPr>
          <p:cNvPr id="18436" name="Picture 7" descr="C:\My Images\design_60.b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62000"/>
            <a:ext cx="4038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4FF5E02-32D5-4ADF-A9C1-54DA9EE330C0}" type="slidenum">
              <a:rPr lang="en-US" altLang="en-US" smtClean="0">
                <a:latin typeface="Garamond" panose="02020404030301010803" pitchFamily="18" charset="0"/>
              </a:rPr>
              <a:pPr/>
              <a:t>53</a:t>
            </a:fld>
            <a:endParaRPr lang="en-US" altLang="en-US">
              <a:latin typeface="Garamond" panose="02020404030301010803" pitchFamily="18" charset="0"/>
            </a:endParaRPr>
          </a:p>
        </p:txBody>
      </p:sp>
    </p:spTree>
    <p:extLst>
      <p:ext uri="{BB962C8B-B14F-4D97-AF65-F5344CB8AC3E}">
        <p14:creationId xmlns:p14="http://schemas.microsoft.com/office/powerpoint/2010/main" val="30864018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457200" y="228600"/>
            <a:ext cx="8305800" cy="533400"/>
          </a:xfrm>
        </p:spPr>
        <p:txBody>
          <a:bodyPr/>
          <a:lstStyle/>
          <a:p>
            <a:r>
              <a:rPr lang="en-US" altLang="en-US" sz="3200"/>
              <a:t>Two Phase Dynamic Registers (Compact Form)</a:t>
            </a:r>
          </a:p>
        </p:txBody>
      </p:sp>
      <p:sp>
        <p:nvSpPr>
          <p:cNvPr id="19460" name="Rectangle 4"/>
          <p:cNvSpPr>
            <a:spLocks noGrp="1" noChangeArrowheads="1"/>
          </p:cNvSpPr>
          <p:nvPr>
            <p:ph type="body" sz="half" idx="2"/>
          </p:nvPr>
        </p:nvSpPr>
        <p:spPr>
          <a:xfrm>
            <a:off x="4419600" y="914400"/>
            <a:ext cx="4495800" cy="5410200"/>
          </a:xfrm>
        </p:spPr>
        <p:txBody>
          <a:bodyPr/>
          <a:lstStyle/>
          <a:p>
            <a:r>
              <a:rPr lang="en-US" altLang="en-US" sz="1800" dirty="0"/>
              <a:t>Compact implementation of two phase dynamic registers shown at left using a tri-state buffer form.</a:t>
            </a:r>
          </a:p>
          <a:p>
            <a:pPr lvl="1"/>
            <a:r>
              <a:rPr lang="en-US" altLang="en-US" sz="1600" dirty="0"/>
              <a:t>Transmission gate and inverter integrated into one circuit</a:t>
            </a:r>
          </a:p>
          <a:p>
            <a:pPr lvl="1"/>
            <a:r>
              <a:rPr lang="en-US" altLang="en-US" sz="1600" dirty="0"/>
              <a:t>Two versions:</a:t>
            </a:r>
          </a:p>
          <a:p>
            <a:pPr lvl="2"/>
            <a:r>
              <a:rPr lang="en-US" altLang="en-US" sz="1400" dirty="0"/>
              <a:t>Pass devices closest to output</a:t>
            </a:r>
          </a:p>
          <a:p>
            <a:pPr lvl="2"/>
            <a:r>
              <a:rPr lang="en-US" altLang="en-US" sz="1400" dirty="0"/>
              <a:t>Inverter devices closest to output</a:t>
            </a:r>
          </a:p>
          <a:p>
            <a:r>
              <a:rPr lang="en-US" altLang="en-US" sz="1800" dirty="0"/>
              <a:t>Two phase dynamic registers and logic is often preferred over single phase because</a:t>
            </a:r>
          </a:p>
          <a:p>
            <a:pPr lvl="1"/>
            <a:r>
              <a:rPr lang="en-US" altLang="en-US" sz="1600" dirty="0"/>
              <a:t>Due to finite rise and fall times, the CLK and CLK’ are not truly non-overlapping</a:t>
            </a:r>
          </a:p>
          <a:p>
            <a:pPr lvl="1"/>
            <a:r>
              <a:rPr lang="en-US" altLang="en-US" sz="1600" dirty="0"/>
              <a:t>Clock skew often is a problem due to the fact that CLK’ is usually generated from CLK using an inverter circuit and also due to the practical problem of distributing clock lines without any skew</a:t>
            </a:r>
          </a:p>
        </p:txBody>
      </p:sp>
      <p:sp>
        <p:nvSpPr>
          <p:cNvPr id="1946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51A572B-E797-40C1-875F-E6E86768028E}" type="slidenum">
              <a:rPr lang="en-US" altLang="en-US" smtClean="0">
                <a:latin typeface="Garamond" panose="02020404030301010803" pitchFamily="18" charset="0"/>
              </a:rPr>
              <a:pPr/>
              <a:t>54</a:t>
            </a:fld>
            <a:endParaRPr lang="en-US" altLang="en-US">
              <a:latin typeface="Garamond" panose="02020404030301010803" pitchFamily="18" charset="0"/>
            </a:endParaRPr>
          </a:p>
        </p:txBody>
      </p:sp>
      <p:pic>
        <p:nvPicPr>
          <p:cNvPr id="2" name="Picture 1"/>
          <p:cNvPicPr>
            <a:picLocks noChangeAspect="1"/>
          </p:cNvPicPr>
          <p:nvPr/>
        </p:nvPicPr>
        <p:blipFill>
          <a:blip r:embed="rId2"/>
          <a:stretch>
            <a:fillRect/>
          </a:stretch>
        </p:blipFill>
        <p:spPr>
          <a:xfrm>
            <a:off x="152400" y="923109"/>
            <a:ext cx="4267200" cy="5838825"/>
          </a:xfrm>
          <a:prstGeom prst="rect">
            <a:avLst/>
          </a:prstGeom>
        </p:spPr>
      </p:pic>
    </p:spTree>
    <p:extLst>
      <p:ext uri="{BB962C8B-B14F-4D97-AF65-F5344CB8AC3E}">
        <p14:creationId xmlns:p14="http://schemas.microsoft.com/office/powerpoint/2010/main" val="35791738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81000" y="76200"/>
            <a:ext cx="8382000" cy="609600"/>
          </a:xfrm>
        </p:spPr>
        <p:txBody>
          <a:bodyPr/>
          <a:lstStyle/>
          <a:p>
            <a:r>
              <a:rPr lang="en-US" altLang="en-US" sz="3200"/>
              <a:t>Dynamic Shift Registers with Enhancement Load</a:t>
            </a:r>
          </a:p>
        </p:txBody>
      </p:sp>
      <p:sp>
        <p:nvSpPr>
          <p:cNvPr id="20483" name="Rectangle 4"/>
          <p:cNvSpPr>
            <a:spLocks noGrp="1" noChangeArrowheads="1"/>
          </p:cNvSpPr>
          <p:nvPr>
            <p:ph type="body" sz="half" idx="2"/>
          </p:nvPr>
        </p:nvSpPr>
        <p:spPr>
          <a:xfrm>
            <a:off x="4362994" y="685800"/>
            <a:ext cx="4648200" cy="4267200"/>
          </a:xfrm>
        </p:spPr>
        <p:txBody>
          <a:bodyPr/>
          <a:lstStyle/>
          <a:p>
            <a:pPr>
              <a:lnSpc>
                <a:spcPct val="90000"/>
              </a:lnSpc>
            </a:pPr>
            <a:r>
              <a:rPr lang="en-US" altLang="en-US" sz="1600" dirty="0"/>
              <a:t>a dynamic shift register implemented with a technique named “</a:t>
            </a:r>
            <a:r>
              <a:rPr lang="en-US" altLang="en-US" sz="1600" b="1" dirty="0" err="1">
                <a:solidFill>
                  <a:srgbClr val="FF0000"/>
                </a:solidFill>
              </a:rPr>
              <a:t>ratiod</a:t>
            </a:r>
            <a:r>
              <a:rPr lang="en-US" altLang="en-US" sz="1600" b="1" dirty="0">
                <a:solidFill>
                  <a:srgbClr val="FF0000"/>
                </a:solidFill>
              </a:rPr>
              <a:t> dynamic logic</a:t>
            </a:r>
            <a:r>
              <a:rPr lang="en-US" altLang="en-US" sz="1600" dirty="0">
                <a:solidFill>
                  <a:srgbClr val="FF0000"/>
                </a:solidFill>
              </a:rPr>
              <a:t>”.</a:t>
            </a:r>
          </a:p>
          <a:p>
            <a:pPr lvl="1">
              <a:lnSpc>
                <a:spcPct val="90000"/>
              </a:lnSpc>
            </a:pPr>
            <a:r>
              <a:rPr lang="en-US" altLang="en-US" sz="1400" dirty="0">
                <a:sym typeface="Symbol" panose="05050102010706020507" pitchFamily="18" charset="2"/>
              </a:rPr>
              <a:t>1 and 2 are non-overlapping clocks</a:t>
            </a:r>
          </a:p>
          <a:p>
            <a:pPr lvl="1">
              <a:lnSpc>
                <a:spcPct val="90000"/>
              </a:lnSpc>
            </a:pPr>
            <a:r>
              <a:rPr lang="en-US" altLang="en-US" sz="1400" dirty="0"/>
              <a:t>When </a:t>
            </a:r>
            <a:r>
              <a:rPr lang="en-US" altLang="en-US" sz="1400" dirty="0">
                <a:solidFill>
                  <a:srgbClr val="FF0000"/>
                </a:solidFill>
                <a:sym typeface="Symbol" panose="05050102010706020507" pitchFamily="18" charset="2"/>
              </a:rPr>
              <a:t>1 is high</a:t>
            </a:r>
            <a:r>
              <a:rPr lang="en-US" altLang="en-US" sz="1400" dirty="0">
                <a:sym typeface="Symbol" panose="05050102010706020507" pitchFamily="18" charset="2"/>
              </a:rPr>
              <a:t>, </a:t>
            </a:r>
            <a:r>
              <a:rPr lang="en-US" altLang="en-US" sz="1400" dirty="0">
                <a:solidFill>
                  <a:srgbClr val="FF0000"/>
                </a:solidFill>
                <a:sym typeface="Symbol" panose="05050102010706020507" pitchFamily="18" charset="2"/>
              </a:rPr>
              <a:t>Cin1</a:t>
            </a:r>
            <a:r>
              <a:rPr lang="en-US" altLang="en-US" sz="1400" dirty="0">
                <a:sym typeface="Symbol" panose="05050102010706020507" pitchFamily="18" charset="2"/>
              </a:rPr>
              <a:t> charges to </a:t>
            </a:r>
            <a:r>
              <a:rPr lang="en-US" altLang="en-US" sz="1400" dirty="0" err="1">
                <a:solidFill>
                  <a:srgbClr val="FF0000"/>
                </a:solidFill>
                <a:sym typeface="Symbol" panose="05050102010706020507" pitchFamily="18" charset="2"/>
              </a:rPr>
              <a:t>Vdd</a:t>
            </a:r>
            <a:r>
              <a:rPr lang="en-US" altLang="en-US" sz="1400" dirty="0">
                <a:solidFill>
                  <a:srgbClr val="FF0000"/>
                </a:solidFill>
                <a:sym typeface="Symbol" panose="05050102010706020507" pitchFamily="18" charset="2"/>
              </a:rPr>
              <a:t> – </a:t>
            </a:r>
            <a:r>
              <a:rPr lang="en-US" altLang="en-US" sz="1400" dirty="0" err="1">
                <a:solidFill>
                  <a:srgbClr val="FF0000"/>
                </a:solidFill>
                <a:sym typeface="Symbol" panose="05050102010706020507" pitchFamily="18" charset="2"/>
              </a:rPr>
              <a:t>Vt</a:t>
            </a:r>
            <a:r>
              <a:rPr lang="en-US" altLang="en-US" sz="1400" dirty="0">
                <a:solidFill>
                  <a:srgbClr val="FF0000"/>
                </a:solidFill>
                <a:sym typeface="Symbol" panose="05050102010706020507" pitchFamily="18" charset="2"/>
              </a:rPr>
              <a:t> </a:t>
            </a:r>
            <a:r>
              <a:rPr lang="en-US" altLang="en-US" sz="1400" dirty="0">
                <a:sym typeface="Symbol" panose="05050102010706020507" pitchFamily="18" charset="2"/>
              </a:rPr>
              <a:t>if </a:t>
            </a:r>
            <a:r>
              <a:rPr lang="en-US" altLang="en-US" sz="1400" dirty="0">
                <a:solidFill>
                  <a:srgbClr val="FF0000"/>
                </a:solidFill>
                <a:sym typeface="Symbol" panose="05050102010706020507" pitchFamily="18" charset="2"/>
              </a:rPr>
              <a:t>Vin is high </a:t>
            </a:r>
            <a:r>
              <a:rPr lang="en-US" altLang="en-US" sz="1400" dirty="0">
                <a:sym typeface="Symbol" panose="05050102010706020507" pitchFamily="18" charset="2"/>
              </a:rPr>
              <a:t>or to </a:t>
            </a:r>
            <a:r>
              <a:rPr lang="en-US" altLang="en-US" sz="1400" dirty="0">
                <a:solidFill>
                  <a:srgbClr val="FF0000"/>
                </a:solidFill>
                <a:sym typeface="Symbol" panose="05050102010706020507" pitchFamily="18" charset="2"/>
              </a:rPr>
              <a:t>GND</a:t>
            </a:r>
            <a:r>
              <a:rPr lang="en-US" altLang="en-US" sz="1400" dirty="0">
                <a:sym typeface="Symbol" panose="05050102010706020507" pitchFamily="18" charset="2"/>
              </a:rPr>
              <a:t> if </a:t>
            </a:r>
            <a:r>
              <a:rPr lang="en-US" altLang="en-US" sz="1400" dirty="0">
                <a:solidFill>
                  <a:srgbClr val="FF0000"/>
                </a:solidFill>
                <a:sym typeface="Symbol" panose="05050102010706020507" pitchFamily="18" charset="2"/>
              </a:rPr>
              <a:t>Vin is low</a:t>
            </a:r>
          </a:p>
          <a:p>
            <a:pPr lvl="1">
              <a:lnSpc>
                <a:spcPct val="90000"/>
              </a:lnSpc>
            </a:pPr>
            <a:r>
              <a:rPr lang="en-US" altLang="en-US" sz="1400" dirty="0">
                <a:sym typeface="Symbol" panose="05050102010706020507" pitchFamily="18" charset="2"/>
              </a:rPr>
              <a:t>When 1 drops and 2 comes up, the input data is trapped on Cin1 and yields a logic output on Cout1 which is transferred to Cin2</a:t>
            </a:r>
          </a:p>
          <a:p>
            <a:pPr lvl="1">
              <a:lnSpc>
                <a:spcPct val="90000"/>
              </a:lnSpc>
            </a:pPr>
            <a:r>
              <a:rPr lang="en-US" altLang="en-US" sz="1400" dirty="0">
                <a:sym typeface="Symbol" panose="05050102010706020507" pitchFamily="18" charset="2"/>
              </a:rPr>
              <a:t>When 2 drops and 1 comes up again, the logic output on Cout1 is trapped on Cin2, which yields a logic output on Cout2, which is transferred to Cin3, etc.</a:t>
            </a:r>
          </a:p>
          <a:p>
            <a:pPr lvl="1">
              <a:lnSpc>
                <a:spcPct val="90000"/>
              </a:lnSpc>
            </a:pPr>
            <a:r>
              <a:rPr lang="en-US" altLang="en-US" sz="1400" dirty="0">
                <a:sym typeface="Symbol" panose="05050102010706020507" pitchFamily="18" charset="2"/>
              </a:rPr>
              <a:t>To avoid losing too much voltage on the logic high level, </a:t>
            </a:r>
            <a:r>
              <a:rPr lang="en-US" altLang="en-US" sz="1400" dirty="0" err="1">
                <a:sym typeface="Symbol" panose="05050102010706020507" pitchFamily="18" charset="2"/>
              </a:rPr>
              <a:t>Cout</a:t>
            </a:r>
            <a:r>
              <a:rPr lang="en-US" altLang="en-US" sz="1400" baseline="-25000" dirty="0" err="1">
                <a:sym typeface="Symbol" panose="05050102010706020507" pitchFamily="18" charset="2"/>
              </a:rPr>
              <a:t>n</a:t>
            </a:r>
            <a:r>
              <a:rPr lang="en-US" altLang="en-US" sz="1400" dirty="0">
                <a:sym typeface="Symbol" panose="05050102010706020507" pitchFamily="18" charset="2"/>
              </a:rPr>
              <a:t> &gt;&gt; Cin</a:t>
            </a:r>
            <a:r>
              <a:rPr lang="en-US" altLang="en-US" sz="1400" baseline="-25000" dirty="0">
                <a:sym typeface="Symbol" panose="05050102010706020507" pitchFamily="18" charset="2"/>
              </a:rPr>
              <a:t>n+1</a:t>
            </a:r>
            <a:r>
              <a:rPr lang="en-US" altLang="en-US" sz="1400" dirty="0">
                <a:sym typeface="Symbol" panose="05050102010706020507" pitchFamily="18" charset="2"/>
              </a:rPr>
              <a:t> is desired</a:t>
            </a:r>
          </a:p>
          <a:p>
            <a:pPr lvl="1">
              <a:lnSpc>
                <a:spcPct val="90000"/>
              </a:lnSpc>
            </a:pPr>
            <a:r>
              <a:rPr lang="en-US" altLang="en-US" sz="1400" dirty="0">
                <a:sym typeface="Symbol" panose="05050102010706020507" pitchFamily="18" charset="2"/>
              </a:rPr>
              <a:t>Each inverter must be </a:t>
            </a:r>
            <a:r>
              <a:rPr lang="en-US" altLang="en-US" sz="1400" dirty="0" err="1">
                <a:sym typeface="Symbol" panose="05050102010706020507" pitchFamily="18" charset="2"/>
              </a:rPr>
              <a:t>ratioed</a:t>
            </a:r>
            <a:r>
              <a:rPr lang="en-US" altLang="en-US" sz="1400" dirty="0">
                <a:sym typeface="Symbol" panose="05050102010706020507" pitchFamily="18" charset="2"/>
              </a:rPr>
              <a:t> to achieve a desired V</a:t>
            </a:r>
            <a:r>
              <a:rPr lang="en-US" altLang="en-US" sz="1400" baseline="-25000" dirty="0">
                <a:sym typeface="Symbol" panose="05050102010706020507" pitchFamily="18" charset="2"/>
              </a:rPr>
              <a:t>OL</a:t>
            </a:r>
            <a:r>
              <a:rPr lang="en-US" altLang="en-US" sz="1400" dirty="0">
                <a:sym typeface="Symbol" panose="05050102010706020507" pitchFamily="18" charset="2"/>
              </a:rPr>
              <a:t> (e.g. when 2 is high on 1</a:t>
            </a:r>
            <a:r>
              <a:rPr lang="en-US" altLang="en-US" sz="1400" baseline="30000" dirty="0">
                <a:sym typeface="Symbol" panose="05050102010706020507" pitchFamily="18" charset="2"/>
              </a:rPr>
              <a:t>st</a:t>
            </a:r>
            <a:r>
              <a:rPr lang="en-US" altLang="en-US" sz="1400" dirty="0">
                <a:sym typeface="Symbol" panose="05050102010706020507" pitchFamily="18" charset="2"/>
              </a:rPr>
              <a:t> </a:t>
            </a:r>
            <a:r>
              <a:rPr lang="en-US" altLang="en-US" sz="1400" dirty="0" err="1">
                <a:sym typeface="Symbol" panose="05050102010706020507" pitchFamily="18" charset="2"/>
              </a:rPr>
              <a:t>inv</a:t>
            </a:r>
            <a:r>
              <a:rPr lang="en-US" altLang="en-US" sz="1400" dirty="0">
                <a:sym typeface="Symbol" panose="05050102010706020507" pitchFamily="18" charset="2"/>
              </a:rPr>
              <a:t>)</a:t>
            </a:r>
          </a:p>
        </p:txBody>
      </p:sp>
      <p:pic>
        <p:nvPicPr>
          <p:cNvPr id="20484" name="Picture 5" descr="C:\My Images\sc571_chap9_8.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90600"/>
            <a:ext cx="459648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7" descr="C:\My Images\sc571_chap9_9.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733800"/>
            <a:ext cx="478132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D01E2B4-D729-49B0-BDBD-CE449C484B15}" type="slidenum">
              <a:rPr lang="en-US" altLang="en-US" smtClean="0">
                <a:latin typeface="Garamond" panose="02020404030301010803" pitchFamily="18" charset="0"/>
              </a:rPr>
              <a:pPr/>
              <a:t>55</a:t>
            </a:fld>
            <a:endParaRPr lang="en-US" altLang="en-US">
              <a:latin typeface="Garamond" panose="02020404030301010803" pitchFamily="18" charset="0"/>
            </a:endParaRPr>
          </a:p>
        </p:txBody>
      </p:sp>
      <p:sp>
        <p:nvSpPr>
          <p:cNvPr id="7" name="Rectangle 4"/>
          <p:cNvSpPr txBox="1">
            <a:spLocks noChangeArrowheads="1"/>
          </p:cNvSpPr>
          <p:nvPr/>
        </p:nvSpPr>
        <p:spPr bwMode="auto">
          <a:xfrm>
            <a:off x="4781320" y="4972050"/>
            <a:ext cx="443888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marL="0" indent="0">
              <a:lnSpc>
                <a:spcPct val="90000"/>
              </a:lnSpc>
              <a:buNone/>
            </a:pPr>
            <a:r>
              <a:rPr lang="en-US" altLang="en-US" sz="1600" kern="0" dirty="0">
                <a:sym typeface="Symbol" panose="05050102010706020507" pitchFamily="18" charset="2"/>
              </a:rPr>
              <a:t>The bottom left dynamic shift register is a “</a:t>
            </a:r>
            <a:r>
              <a:rPr lang="en-US" altLang="en-US" sz="1600" b="1" kern="0" dirty="0" err="1">
                <a:solidFill>
                  <a:srgbClr val="FF0000"/>
                </a:solidFill>
                <a:sym typeface="Symbol" panose="05050102010706020507" pitchFamily="18" charset="2"/>
              </a:rPr>
              <a:t>ratioless</a:t>
            </a:r>
            <a:r>
              <a:rPr lang="en-US" altLang="en-US" sz="1600" b="1" kern="0" dirty="0">
                <a:solidFill>
                  <a:srgbClr val="FF0000"/>
                </a:solidFill>
                <a:sym typeface="Symbol" panose="05050102010706020507" pitchFamily="18" charset="2"/>
              </a:rPr>
              <a:t> dynamic logic</a:t>
            </a:r>
            <a:r>
              <a:rPr lang="en-US" altLang="en-US" sz="1600" kern="0" dirty="0">
                <a:sym typeface="Symbol" panose="05050102010706020507" pitchFamily="18" charset="2"/>
              </a:rPr>
              <a:t>” circuit</a:t>
            </a:r>
          </a:p>
          <a:p>
            <a:pPr marL="344487" lvl="1" indent="0">
              <a:lnSpc>
                <a:spcPct val="90000"/>
              </a:lnSpc>
              <a:buNone/>
            </a:pPr>
            <a:r>
              <a:rPr lang="en-US" altLang="en-US" sz="1400" kern="0" dirty="0">
                <a:sym typeface="Symbol" panose="05050102010706020507" pitchFamily="18" charset="2"/>
              </a:rPr>
              <a:t>When 2 is high transferring data to stage 2, 1 has already turned off the stage 1 load transistor, allowing a V</a:t>
            </a:r>
            <a:r>
              <a:rPr lang="en-US" altLang="en-US" sz="1400" kern="0" baseline="-25000" dirty="0">
                <a:sym typeface="Symbol" panose="05050102010706020507" pitchFamily="18" charset="2"/>
              </a:rPr>
              <a:t>OL</a:t>
            </a:r>
            <a:r>
              <a:rPr lang="en-US" altLang="en-US" sz="1400" kern="0" dirty="0">
                <a:sym typeface="Symbol" panose="05050102010706020507" pitchFamily="18" charset="2"/>
              </a:rPr>
              <a:t> = 0 to be obtained without a ratio condition between load and driver transistors.</a:t>
            </a:r>
          </a:p>
        </p:txBody>
      </p:sp>
    </p:spTree>
    <p:extLst>
      <p:ext uri="{BB962C8B-B14F-4D97-AF65-F5344CB8AC3E}">
        <p14:creationId xmlns:p14="http://schemas.microsoft.com/office/powerpoint/2010/main" val="365219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5"/>
                                        </p:tgtEl>
                                        <p:attrNameLst>
                                          <p:attrName>style.visibility</p:attrName>
                                        </p:attrNameLst>
                                      </p:cBhvr>
                                      <p:to>
                                        <p:strVal val="visible"/>
                                      </p:to>
                                    </p:set>
                                    <p:anim calcmode="lin" valueType="num">
                                      <p:cBhvr additive="base">
                                        <p:cTn id="7" dur="500" fill="hold"/>
                                        <p:tgtEl>
                                          <p:spTgt spid="20485"/>
                                        </p:tgtEl>
                                        <p:attrNameLst>
                                          <p:attrName>ppt_x</p:attrName>
                                        </p:attrNameLst>
                                      </p:cBhvr>
                                      <p:tavLst>
                                        <p:tav tm="0">
                                          <p:val>
                                            <p:strVal val="#ppt_x"/>
                                          </p:val>
                                        </p:tav>
                                        <p:tav tm="100000">
                                          <p:val>
                                            <p:strVal val="#ppt_x"/>
                                          </p:val>
                                        </p:tav>
                                      </p:tavLst>
                                    </p:anim>
                                    <p:anim calcmode="lin" valueType="num">
                                      <p:cBhvr additive="base">
                                        <p:cTn id="8" dur="500" fill="hold"/>
                                        <p:tgtEl>
                                          <p:spTgt spid="2048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685800" y="228600"/>
            <a:ext cx="7772400" cy="533400"/>
          </a:xfrm>
        </p:spPr>
        <p:txBody>
          <a:bodyPr/>
          <a:lstStyle/>
          <a:p>
            <a:r>
              <a:rPr lang="en-US" altLang="en-US" sz="3200"/>
              <a:t>Two-Phase Dynamic Logic</a:t>
            </a:r>
          </a:p>
        </p:txBody>
      </p:sp>
      <p:sp>
        <p:nvSpPr>
          <p:cNvPr id="101379" name="Rectangle 4"/>
          <p:cNvSpPr>
            <a:spLocks noGrp="1" noChangeArrowheads="1"/>
          </p:cNvSpPr>
          <p:nvPr>
            <p:ph type="body" sz="half" idx="2"/>
          </p:nvPr>
        </p:nvSpPr>
        <p:spPr>
          <a:xfrm>
            <a:off x="5334000" y="914400"/>
            <a:ext cx="3657600" cy="5410200"/>
          </a:xfrm>
        </p:spPr>
        <p:txBody>
          <a:bodyPr/>
          <a:lstStyle/>
          <a:p>
            <a:pPr>
              <a:lnSpc>
                <a:spcPct val="90000"/>
              </a:lnSpc>
            </a:pPr>
            <a:r>
              <a:rPr lang="en-US" altLang="en-US" sz="1800" dirty="0"/>
              <a:t>Two phase dynamic logic similar to two phase dynamic register circuits</a:t>
            </a:r>
          </a:p>
          <a:p>
            <a:pPr>
              <a:lnSpc>
                <a:spcPct val="90000"/>
              </a:lnSpc>
            </a:pPr>
            <a:r>
              <a:rPr lang="en-US" altLang="en-US" sz="1800" dirty="0"/>
              <a:t>Top figure shows </a:t>
            </a:r>
            <a:r>
              <a:rPr lang="en-US" altLang="en-US" sz="1800" dirty="0">
                <a:solidFill>
                  <a:srgbClr val="FF0000"/>
                </a:solidFill>
              </a:rPr>
              <a:t>n type </a:t>
            </a:r>
            <a:r>
              <a:rPr lang="en-US" altLang="en-US" sz="1800" dirty="0"/>
              <a:t>logic stages with two phase non-overlapping clocks</a:t>
            </a:r>
          </a:p>
          <a:p>
            <a:pPr lvl="1">
              <a:lnSpc>
                <a:spcPct val="90000"/>
              </a:lnSpc>
            </a:pPr>
            <a:r>
              <a:rPr lang="en-US" altLang="en-US" sz="1600" dirty="0">
                <a:solidFill>
                  <a:srgbClr val="FF0000"/>
                </a:solidFill>
              </a:rPr>
              <a:t>phi1 high</a:t>
            </a:r>
            <a:r>
              <a:rPr lang="en-US" altLang="en-US" sz="1600" dirty="0"/>
              <a:t>:  </a:t>
            </a:r>
            <a:r>
              <a:rPr lang="en-US" altLang="en-US" sz="1600" dirty="0" err="1"/>
              <a:t>precharge</a:t>
            </a:r>
            <a:r>
              <a:rPr lang="en-US" altLang="en-US" sz="1600" dirty="0"/>
              <a:t> phi1 logic, evaluate phi2 logic</a:t>
            </a:r>
          </a:p>
          <a:p>
            <a:pPr lvl="1">
              <a:lnSpc>
                <a:spcPct val="90000"/>
              </a:lnSpc>
            </a:pPr>
            <a:r>
              <a:rPr lang="en-US" altLang="en-US" sz="1600" dirty="0">
                <a:solidFill>
                  <a:srgbClr val="FF0000"/>
                </a:solidFill>
              </a:rPr>
              <a:t>phi2 high</a:t>
            </a:r>
            <a:r>
              <a:rPr lang="en-US" altLang="en-US" sz="1600" dirty="0"/>
              <a:t>:  </a:t>
            </a:r>
            <a:r>
              <a:rPr lang="en-US" altLang="en-US" sz="1600" dirty="0" err="1"/>
              <a:t>precharge</a:t>
            </a:r>
            <a:r>
              <a:rPr lang="en-US" altLang="en-US" sz="1600" dirty="0"/>
              <a:t> phi2 logic, evaluate phi1 logic</a:t>
            </a:r>
          </a:p>
          <a:p>
            <a:pPr>
              <a:lnSpc>
                <a:spcPct val="90000"/>
              </a:lnSpc>
            </a:pPr>
            <a:r>
              <a:rPr lang="en-US" altLang="en-US" sz="1800" dirty="0"/>
              <a:t>Bottom figure shows use of Domino logic having both phi1 and phi2 logic stages</a:t>
            </a:r>
          </a:p>
          <a:p>
            <a:pPr lvl="1">
              <a:lnSpc>
                <a:spcPct val="90000"/>
              </a:lnSpc>
            </a:pPr>
            <a:r>
              <a:rPr lang="en-US" altLang="en-US" sz="1600" dirty="0"/>
              <a:t>Each block is separated from other by a clocked pass gate register/latch to store the logic result</a:t>
            </a:r>
          </a:p>
          <a:p>
            <a:pPr lvl="1">
              <a:lnSpc>
                <a:spcPct val="90000"/>
              </a:lnSpc>
            </a:pPr>
            <a:r>
              <a:rPr lang="en-US" altLang="en-US" sz="1600" dirty="0"/>
              <a:t>Note that inverters must be used between successive stages of the same clock logic</a:t>
            </a:r>
          </a:p>
        </p:txBody>
      </p:sp>
      <p:pic>
        <p:nvPicPr>
          <p:cNvPr id="101380" name="Picture 6" descr="C:\My Images\design_62.b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838200"/>
            <a:ext cx="5181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81" name="Picture 7" descr="C:\My Images\design_63.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572000"/>
            <a:ext cx="52578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F26A84E-F2AB-44CD-8353-3FED9ED42AF3}" type="slidenum">
              <a:rPr lang="en-US" altLang="en-US" smtClean="0">
                <a:latin typeface="Garamond" panose="02020404030301010803" pitchFamily="18" charset="0"/>
              </a:rPr>
              <a:pPr/>
              <a:t>56</a:t>
            </a:fld>
            <a:endParaRPr lang="en-US" altLang="en-US">
              <a:latin typeface="Garamond" panose="02020404030301010803" pitchFamily="18" charset="0"/>
            </a:endParaRPr>
          </a:p>
        </p:txBody>
      </p:sp>
    </p:spTree>
    <p:extLst>
      <p:ext uri="{BB962C8B-B14F-4D97-AF65-F5344CB8AC3E}">
        <p14:creationId xmlns:p14="http://schemas.microsoft.com/office/powerpoint/2010/main" val="25768698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Picture 7" descr="C:\My Images\design_64.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463" y="3962400"/>
            <a:ext cx="7856537"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3" name="Rectangle 2"/>
          <p:cNvSpPr>
            <a:spLocks noGrp="1" noChangeArrowheads="1"/>
          </p:cNvSpPr>
          <p:nvPr>
            <p:ph type="title"/>
          </p:nvPr>
        </p:nvSpPr>
        <p:spPr>
          <a:xfrm>
            <a:off x="838200" y="228600"/>
            <a:ext cx="7772400" cy="533400"/>
          </a:xfrm>
        </p:spPr>
        <p:txBody>
          <a:bodyPr/>
          <a:lstStyle/>
          <a:p>
            <a:r>
              <a:rPr lang="en-US" altLang="en-US" sz="3200"/>
              <a:t>Four Phase Clocking and Registers</a:t>
            </a:r>
          </a:p>
        </p:txBody>
      </p:sp>
      <p:sp>
        <p:nvSpPr>
          <p:cNvPr id="102404" name="Rectangle 4"/>
          <p:cNvSpPr>
            <a:spLocks noGrp="1" noChangeArrowheads="1"/>
          </p:cNvSpPr>
          <p:nvPr>
            <p:ph type="body" sz="half" idx="2"/>
          </p:nvPr>
        </p:nvSpPr>
        <p:spPr>
          <a:xfrm>
            <a:off x="152400" y="838200"/>
            <a:ext cx="8915400" cy="3505200"/>
          </a:xfrm>
        </p:spPr>
        <p:txBody>
          <a:bodyPr/>
          <a:lstStyle/>
          <a:p>
            <a:pPr>
              <a:lnSpc>
                <a:spcPct val="90000"/>
              </a:lnSpc>
            </a:pPr>
            <a:r>
              <a:rPr lang="en-US" altLang="en-US" sz="1800" dirty="0"/>
              <a:t>Four phase logic adds an evaluation phase to the existing </a:t>
            </a:r>
            <a:r>
              <a:rPr lang="en-US" altLang="en-US" sz="1800" dirty="0" err="1"/>
              <a:t>precharge</a:t>
            </a:r>
            <a:r>
              <a:rPr lang="en-US" altLang="en-US" sz="1800" dirty="0"/>
              <a:t> and evaluation phases of two-phase structures.</a:t>
            </a:r>
          </a:p>
          <a:p>
            <a:pPr>
              <a:lnSpc>
                <a:spcPct val="90000"/>
              </a:lnSpc>
            </a:pPr>
            <a:r>
              <a:rPr lang="en-US" altLang="en-US" sz="1800" dirty="0"/>
              <a:t>Simple four-phase structure below illustrates operation:</a:t>
            </a:r>
          </a:p>
          <a:p>
            <a:pPr lvl="1">
              <a:lnSpc>
                <a:spcPct val="90000"/>
              </a:lnSpc>
            </a:pPr>
            <a:r>
              <a:rPr lang="en-US" altLang="en-US" sz="1600" dirty="0"/>
              <a:t>during </a:t>
            </a:r>
            <a:r>
              <a:rPr lang="en-US" altLang="en-US" sz="1600" i="1" dirty="0">
                <a:solidFill>
                  <a:srgbClr val="FF0000"/>
                </a:solidFill>
              </a:rPr>
              <a:t>t1</a:t>
            </a:r>
            <a:r>
              <a:rPr lang="en-US" altLang="en-US" sz="1600" dirty="0">
                <a:solidFill>
                  <a:srgbClr val="FF0000"/>
                </a:solidFill>
              </a:rPr>
              <a:t> </a:t>
            </a:r>
            <a:r>
              <a:rPr lang="en-US" altLang="en-US" sz="1600" dirty="0"/>
              <a:t>inverter1 is in </a:t>
            </a:r>
            <a:r>
              <a:rPr lang="en-US" altLang="en-US" sz="1600" b="1" dirty="0" err="1"/>
              <a:t>precharge</a:t>
            </a:r>
            <a:r>
              <a:rPr lang="en-US" altLang="en-US" sz="1600" dirty="0"/>
              <a:t> phase;  node n1 charges to </a:t>
            </a:r>
            <a:r>
              <a:rPr lang="en-US" altLang="en-US" sz="1600" dirty="0" err="1"/>
              <a:t>Vdd</a:t>
            </a:r>
            <a:endParaRPr lang="en-US" altLang="en-US" sz="1600" dirty="0"/>
          </a:p>
          <a:p>
            <a:pPr lvl="1">
              <a:lnSpc>
                <a:spcPct val="90000"/>
              </a:lnSpc>
            </a:pPr>
            <a:r>
              <a:rPr lang="en-US" altLang="en-US" sz="1600" dirty="0"/>
              <a:t>during </a:t>
            </a:r>
            <a:r>
              <a:rPr lang="en-US" altLang="en-US" sz="1600" i="1" dirty="0">
                <a:solidFill>
                  <a:srgbClr val="FF0000"/>
                </a:solidFill>
              </a:rPr>
              <a:t>t2</a:t>
            </a:r>
            <a:r>
              <a:rPr lang="en-US" altLang="en-US" sz="1600" dirty="0">
                <a:solidFill>
                  <a:srgbClr val="FF0000"/>
                </a:solidFill>
              </a:rPr>
              <a:t> </a:t>
            </a:r>
            <a:r>
              <a:rPr lang="en-US" altLang="en-US" sz="1600" dirty="0"/>
              <a:t>inverter1</a:t>
            </a:r>
            <a:r>
              <a:rPr lang="en-US" altLang="en-US" sz="1600" i="1" dirty="0"/>
              <a:t> </a:t>
            </a:r>
            <a:r>
              <a:rPr lang="en-US" altLang="en-US" sz="1600" b="1" dirty="0"/>
              <a:t>evaluates</a:t>
            </a:r>
            <a:r>
              <a:rPr lang="en-US" altLang="en-US" sz="1600" dirty="0"/>
              <a:t> since both NFET devices in n-tree leg are ON</a:t>
            </a:r>
          </a:p>
          <a:p>
            <a:pPr lvl="1">
              <a:lnSpc>
                <a:spcPct val="90000"/>
              </a:lnSpc>
            </a:pPr>
            <a:r>
              <a:rPr lang="en-US" altLang="en-US" sz="1600" dirty="0"/>
              <a:t>during </a:t>
            </a:r>
            <a:r>
              <a:rPr lang="en-US" altLang="en-US" sz="1600" i="1" dirty="0">
                <a:solidFill>
                  <a:srgbClr val="FF0000"/>
                </a:solidFill>
              </a:rPr>
              <a:t>t3</a:t>
            </a:r>
            <a:r>
              <a:rPr lang="en-US" altLang="en-US" sz="1600" dirty="0">
                <a:solidFill>
                  <a:srgbClr val="FF0000"/>
                </a:solidFill>
              </a:rPr>
              <a:t> </a:t>
            </a:r>
            <a:r>
              <a:rPr lang="en-US" altLang="en-US" sz="1600" dirty="0"/>
              <a:t>inverter2 </a:t>
            </a:r>
            <a:r>
              <a:rPr lang="en-US" altLang="en-US" sz="1600" dirty="0" err="1"/>
              <a:t>precharges</a:t>
            </a:r>
            <a:r>
              <a:rPr lang="en-US" altLang="en-US" sz="1600" dirty="0"/>
              <a:t> and inverter1 is in </a:t>
            </a:r>
            <a:r>
              <a:rPr lang="en-US" altLang="en-US" sz="1600" b="1" dirty="0"/>
              <a:t>hold</a:t>
            </a:r>
            <a:r>
              <a:rPr lang="en-US" altLang="en-US" sz="1600" dirty="0"/>
              <a:t> phase (i.e. both N and P devices are OFF isolating node n1</a:t>
            </a:r>
          </a:p>
          <a:p>
            <a:pPr lvl="1">
              <a:lnSpc>
                <a:spcPct val="90000"/>
              </a:lnSpc>
            </a:pPr>
            <a:r>
              <a:rPr lang="en-US" altLang="en-US" sz="1600" dirty="0"/>
              <a:t>during </a:t>
            </a:r>
            <a:r>
              <a:rPr lang="en-US" altLang="en-US" sz="1600" i="1" dirty="0">
                <a:solidFill>
                  <a:srgbClr val="FF0000"/>
                </a:solidFill>
              </a:rPr>
              <a:t>t4</a:t>
            </a:r>
            <a:r>
              <a:rPr lang="en-US" altLang="en-US" sz="1600" dirty="0">
                <a:solidFill>
                  <a:srgbClr val="FF0000"/>
                </a:solidFill>
              </a:rPr>
              <a:t> </a:t>
            </a:r>
            <a:r>
              <a:rPr lang="en-US" altLang="en-US" sz="1600" dirty="0"/>
              <a:t>inverter2 evaluates while inverter1 continues in </a:t>
            </a:r>
            <a:r>
              <a:rPr lang="en-US" altLang="en-US" sz="1600" b="1" dirty="0"/>
              <a:t>hold</a:t>
            </a:r>
            <a:r>
              <a:rPr lang="en-US" altLang="en-US" sz="1600" dirty="0"/>
              <a:t> phase</a:t>
            </a:r>
          </a:p>
          <a:p>
            <a:pPr>
              <a:lnSpc>
                <a:spcPct val="90000"/>
              </a:lnSpc>
            </a:pPr>
            <a:r>
              <a:rPr lang="en-US" altLang="en-US" sz="1800" dirty="0"/>
              <a:t>Note that the hold phase is really </a:t>
            </a:r>
            <a:r>
              <a:rPr lang="en-US" altLang="en-US" sz="1800" dirty="0">
                <a:solidFill>
                  <a:srgbClr val="FF0000"/>
                </a:solidFill>
              </a:rPr>
              <a:t>two clock phases </a:t>
            </a:r>
            <a:r>
              <a:rPr lang="en-US" altLang="en-US" sz="1800" dirty="0"/>
              <a:t>long</a:t>
            </a:r>
          </a:p>
          <a:p>
            <a:pPr>
              <a:lnSpc>
                <a:spcPct val="90000"/>
              </a:lnSpc>
            </a:pPr>
            <a:r>
              <a:rPr lang="en-US" altLang="en-US" sz="1800" dirty="0"/>
              <a:t>Due to charge sharing during the </a:t>
            </a:r>
            <a:r>
              <a:rPr lang="en-US" altLang="en-US" sz="1800" i="1" dirty="0">
                <a:solidFill>
                  <a:srgbClr val="FF0000"/>
                </a:solidFill>
              </a:rPr>
              <a:t>t2</a:t>
            </a:r>
            <a:r>
              <a:rPr lang="en-US" altLang="en-US" sz="1800" dirty="0">
                <a:solidFill>
                  <a:srgbClr val="FF0000"/>
                </a:solidFill>
              </a:rPr>
              <a:t> </a:t>
            </a:r>
            <a:r>
              <a:rPr lang="en-US" altLang="en-US" sz="1800" dirty="0"/>
              <a:t>phase, clk2 is sometimes replaced by clk12 (and clk4 is replaced by clk34) by keeping clk12 high during both </a:t>
            </a:r>
            <a:r>
              <a:rPr lang="en-US" altLang="en-US" sz="1800" i="1" dirty="0">
                <a:solidFill>
                  <a:srgbClr val="FF0000"/>
                </a:solidFill>
              </a:rPr>
              <a:t>t1</a:t>
            </a:r>
            <a:r>
              <a:rPr lang="en-US" altLang="en-US" sz="1800" dirty="0">
                <a:solidFill>
                  <a:srgbClr val="FF0000"/>
                </a:solidFill>
              </a:rPr>
              <a:t> </a:t>
            </a:r>
            <a:r>
              <a:rPr lang="en-US" altLang="en-US" sz="1800" dirty="0"/>
              <a:t>and </a:t>
            </a:r>
            <a:r>
              <a:rPr lang="en-US" altLang="en-US" sz="1800" i="1" dirty="0">
                <a:solidFill>
                  <a:srgbClr val="FF0000"/>
                </a:solidFill>
              </a:rPr>
              <a:t>t2</a:t>
            </a:r>
            <a:r>
              <a:rPr lang="en-US" altLang="en-US" sz="1800" dirty="0">
                <a:solidFill>
                  <a:srgbClr val="FF0000"/>
                </a:solidFill>
              </a:rPr>
              <a:t> </a:t>
            </a:r>
            <a:r>
              <a:rPr lang="en-US" altLang="en-US" sz="1800" dirty="0"/>
              <a:t>phases.</a:t>
            </a:r>
          </a:p>
        </p:txBody>
      </p:sp>
      <p:sp>
        <p:nvSpPr>
          <p:cNvPr id="10240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77BB9D3-92C7-4D6D-B825-2F065ADCE69C}" type="slidenum">
              <a:rPr lang="en-US" altLang="en-US" smtClean="0">
                <a:latin typeface="Garamond" panose="02020404030301010803" pitchFamily="18" charset="0"/>
              </a:rPr>
              <a:pPr/>
              <a:t>57</a:t>
            </a:fld>
            <a:endParaRPr lang="en-US" altLang="en-US">
              <a:latin typeface="Garamond" panose="02020404030301010803" pitchFamily="18" charset="0"/>
            </a:endParaRPr>
          </a:p>
        </p:txBody>
      </p:sp>
      <p:cxnSp>
        <p:nvCxnSpPr>
          <p:cNvPr id="3" name="Straight Connector 2"/>
          <p:cNvCxnSpPr/>
          <p:nvPr/>
        </p:nvCxnSpPr>
        <p:spPr>
          <a:xfrm flipV="1">
            <a:off x="5562600" y="4038600"/>
            <a:ext cx="0" cy="243840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2407" name="TextBox 3"/>
          <p:cNvSpPr txBox="1">
            <a:spLocks noChangeArrowheads="1"/>
          </p:cNvSpPr>
          <p:nvPr/>
        </p:nvSpPr>
        <p:spPr bwMode="auto">
          <a:xfrm>
            <a:off x="5410200" y="6445250"/>
            <a:ext cx="3762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solidFill>
                  <a:srgbClr val="FF0000"/>
                </a:solidFill>
              </a:rPr>
              <a:t>t1</a:t>
            </a:r>
          </a:p>
        </p:txBody>
      </p:sp>
      <p:cxnSp>
        <p:nvCxnSpPr>
          <p:cNvPr id="10" name="Straight Connector 9"/>
          <p:cNvCxnSpPr/>
          <p:nvPr/>
        </p:nvCxnSpPr>
        <p:spPr>
          <a:xfrm flipV="1">
            <a:off x="6024563" y="4038600"/>
            <a:ext cx="0" cy="243840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2409" name="TextBox 10"/>
          <p:cNvSpPr txBox="1">
            <a:spLocks noChangeArrowheads="1"/>
          </p:cNvSpPr>
          <p:nvPr/>
        </p:nvSpPr>
        <p:spPr bwMode="auto">
          <a:xfrm>
            <a:off x="5872163" y="6445250"/>
            <a:ext cx="3762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solidFill>
                  <a:srgbClr val="FF0000"/>
                </a:solidFill>
              </a:rPr>
              <a:t>t2</a:t>
            </a:r>
          </a:p>
        </p:txBody>
      </p:sp>
      <p:cxnSp>
        <p:nvCxnSpPr>
          <p:cNvPr id="12" name="Straight Connector 11"/>
          <p:cNvCxnSpPr/>
          <p:nvPr/>
        </p:nvCxnSpPr>
        <p:spPr>
          <a:xfrm flipV="1">
            <a:off x="6477000" y="4038600"/>
            <a:ext cx="0" cy="243840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2411" name="TextBox 12"/>
          <p:cNvSpPr txBox="1">
            <a:spLocks noChangeArrowheads="1"/>
          </p:cNvSpPr>
          <p:nvPr/>
        </p:nvSpPr>
        <p:spPr bwMode="auto">
          <a:xfrm>
            <a:off x="6324600" y="6445250"/>
            <a:ext cx="3762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solidFill>
                  <a:srgbClr val="FF0000"/>
                </a:solidFill>
              </a:rPr>
              <a:t>t3</a:t>
            </a:r>
          </a:p>
        </p:txBody>
      </p:sp>
      <p:cxnSp>
        <p:nvCxnSpPr>
          <p:cNvPr id="14" name="Straight Connector 13"/>
          <p:cNvCxnSpPr/>
          <p:nvPr/>
        </p:nvCxnSpPr>
        <p:spPr>
          <a:xfrm flipV="1">
            <a:off x="6938963" y="4038600"/>
            <a:ext cx="0" cy="243840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2413" name="TextBox 14"/>
          <p:cNvSpPr txBox="1">
            <a:spLocks noChangeArrowheads="1"/>
          </p:cNvSpPr>
          <p:nvPr/>
        </p:nvSpPr>
        <p:spPr bwMode="auto">
          <a:xfrm>
            <a:off x="6786563" y="6445250"/>
            <a:ext cx="3762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solidFill>
                  <a:srgbClr val="FF0000"/>
                </a:solidFill>
              </a:rPr>
              <a:t>t4</a:t>
            </a:r>
          </a:p>
        </p:txBody>
      </p:sp>
    </p:spTree>
    <p:extLst>
      <p:ext uri="{BB962C8B-B14F-4D97-AF65-F5344CB8AC3E}">
        <p14:creationId xmlns:p14="http://schemas.microsoft.com/office/powerpoint/2010/main" val="42509727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8600" y="3846252"/>
            <a:ext cx="7953424" cy="2630748"/>
          </a:xfrm>
          <a:prstGeom prst="rect">
            <a:avLst/>
          </a:prstGeom>
        </p:spPr>
      </p:pic>
      <p:sp>
        <p:nvSpPr>
          <p:cNvPr id="103426" name="Rectangle 2"/>
          <p:cNvSpPr>
            <a:spLocks noGrp="1" noChangeArrowheads="1"/>
          </p:cNvSpPr>
          <p:nvPr>
            <p:ph type="title"/>
          </p:nvPr>
        </p:nvSpPr>
        <p:spPr>
          <a:xfrm>
            <a:off x="685800" y="152400"/>
            <a:ext cx="7772400" cy="457200"/>
          </a:xfrm>
        </p:spPr>
        <p:txBody>
          <a:bodyPr/>
          <a:lstStyle/>
          <a:p>
            <a:r>
              <a:rPr lang="en-US" altLang="en-US" sz="3200"/>
              <a:t>Four-Phase Logic Structures</a:t>
            </a:r>
          </a:p>
        </p:txBody>
      </p:sp>
      <p:sp>
        <p:nvSpPr>
          <p:cNvPr id="103427" name="Rectangle 4"/>
          <p:cNvSpPr>
            <a:spLocks noGrp="1" noChangeArrowheads="1"/>
          </p:cNvSpPr>
          <p:nvPr>
            <p:ph type="body" sz="half" idx="2"/>
          </p:nvPr>
        </p:nvSpPr>
        <p:spPr>
          <a:xfrm>
            <a:off x="160338" y="739112"/>
            <a:ext cx="8983662" cy="2819400"/>
          </a:xfrm>
        </p:spPr>
        <p:txBody>
          <a:bodyPr/>
          <a:lstStyle/>
          <a:p>
            <a:r>
              <a:rPr lang="en-US" altLang="en-US" sz="2000" dirty="0"/>
              <a:t>Four phase logic structure shown using transmission gate to isolate data on z during hold time:</a:t>
            </a:r>
          </a:p>
          <a:p>
            <a:pPr lvl="1"/>
            <a:r>
              <a:rPr lang="en-US" altLang="en-US" sz="1800" dirty="0"/>
              <a:t>during clk1 time, -clk12 is down causing </a:t>
            </a:r>
            <a:r>
              <a:rPr lang="en-US" altLang="en-US" sz="1800" dirty="0" err="1"/>
              <a:t>Pz</a:t>
            </a:r>
            <a:r>
              <a:rPr lang="en-US" altLang="en-US" sz="1800" dirty="0"/>
              <a:t> to be </a:t>
            </a:r>
            <a:r>
              <a:rPr lang="en-US" altLang="en-US" sz="1800" dirty="0" err="1"/>
              <a:t>precharged</a:t>
            </a:r>
            <a:r>
              <a:rPr lang="en-US" altLang="en-US" sz="1800" dirty="0"/>
              <a:t> to </a:t>
            </a:r>
            <a:r>
              <a:rPr lang="en-US" altLang="en-US" sz="1800" dirty="0" err="1"/>
              <a:t>Vdd</a:t>
            </a:r>
            <a:endParaRPr lang="en-US" altLang="en-US" sz="1800" dirty="0"/>
          </a:p>
          <a:p>
            <a:pPr lvl="1"/>
            <a:r>
              <a:rPr lang="en-US" altLang="en-US" sz="1800" dirty="0"/>
              <a:t>during clk2 time, -clk12 is still down keeping </a:t>
            </a:r>
            <a:r>
              <a:rPr lang="en-US" altLang="en-US" sz="1800" dirty="0" err="1"/>
              <a:t>precharge</a:t>
            </a:r>
            <a:r>
              <a:rPr lang="en-US" altLang="en-US" sz="1800" dirty="0"/>
              <a:t> active, but clk23 goes high thus </a:t>
            </a:r>
            <a:r>
              <a:rPr lang="en-US" altLang="en-US" sz="1800" dirty="0" err="1"/>
              <a:t>precharging</a:t>
            </a:r>
            <a:r>
              <a:rPr lang="en-US" altLang="en-US" sz="1800" dirty="0"/>
              <a:t> node z</a:t>
            </a:r>
          </a:p>
          <a:p>
            <a:pPr lvl="1"/>
            <a:r>
              <a:rPr lang="en-US" altLang="en-US" sz="1800" dirty="0"/>
              <a:t>during clk3 time, </a:t>
            </a:r>
            <a:r>
              <a:rPr lang="en-US" altLang="en-US" sz="1800" dirty="0" err="1"/>
              <a:t>precharge</a:t>
            </a:r>
            <a:r>
              <a:rPr lang="en-US" altLang="en-US" sz="1800" dirty="0"/>
              <a:t> of node </a:t>
            </a:r>
            <a:r>
              <a:rPr lang="en-US" altLang="en-US" sz="1800" dirty="0" err="1"/>
              <a:t>Pz</a:t>
            </a:r>
            <a:r>
              <a:rPr lang="en-US" altLang="en-US" sz="1800" dirty="0"/>
              <a:t> ends and evaluation begins with </a:t>
            </a:r>
            <a:r>
              <a:rPr lang="en-US" altLang="en-US" sz="1800" dirty="0" err="1"/>
              <a:t>Xgate</a:t>
            </a:r>
            <a:r>
              <a:rPr lang="en-US" altLang="en-US" sz="1800" dirty="0"/>
              <a:t> still closed</a:t>
            </a:r>
          </a:p>
          <a:p>
            <a:pPr lvl="1"/>
            <a:r>
              <a:rPr lang="en-US" altLang="en-US" sz="1800" dirty="0"/>
              <a:t>during clk4 time, the transmission gate opens and the correct data is isolated on node z</a:t>
            </a:r>
          </a:p>
          <a:p>
            <a:r>
              <a:rPr lang="en-US" altLang="en-US" sz="1800" dirty="0"/>
              <a:t>For the gate shown, z is valid during phases 4 and 1</a:t>
            </a:r>
          </a:p>
        </p:txBody>
      </p:sp>
      <p:sp>
        <p:nvSpPr>
          <p:cNvPr id="10342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CA6EE62-2E73-44BC-9EE2-18D80BF72C90}" type="slidenum">
              <a:rPr lang="en-US" altLang="en-US" smtClean="0">
                <a:latin typeface="Garamond" panose="02020404030301010803" pitchFamily="18" charset="0"/>
              </a:rPr>
              <a:pPr/>
              <a:t>58</a:t>
            </a:fld>
            <a:endParaRPr lang="en-US" altLang="en-US">
              <a:latin typeface="Garamond" panose="02020404030301010803" pitchFamily="18" charset="0"/>
            </a:endParaRPr>
          </a:p>
        </p:txBody>
      </p:sp>
    </p:spTree>
    <p:extLst>
      <p:ext uri="{BB962C8B-B14F-4D97-AF65-F5344CB8AC3E}">
        <p14:creationId xmlns:p14="http://schemas.microsoft.com/office/powerpoint/2010/main" val="42470517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6" descr="C:\My Images\design_66.b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820738"/>
            <a:ext cx="5029200" cy="576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1" name="Rectangle 2"/>
          <p:cNvSpPr>
            <a:spLocks noGrp="1" noChangeArrowheads="1"/>
          </p:cNvSpPr>
          <p:nvPr>
            <p:ph type="title"/>
          </p:nvPr>
        </p:nvSpPr>
        <p:spPr>
          <a:xfrm>
            <a:off x="685800" y="228600"/>
            <a:ext cx="8001000" cy="609600"/>
          </a:xfrm>
        </p:spPr>
        <p:txBody>
          <a:bodyPr/>
          <a:lstStyle/>
          <a:p>
            <a:r>
              <a:rPr lang="en-US" altLang="en-US" sz="3200"/>
              <a:t>Four Phase Logic:  Allowable Interconnections</a:t>
            </a:r>
          </a:p>
        </p:txBody>
      </p:sp>
      <p:sp>
        <p:nvSpPr>
          <p:cNvPr id="104452" name="Rectangle 4"/>
          <p:cNvSpPr>
            <a:spLocks noGrp="1" noChangeArrowheads="1"/>
          </p:cNvSpPr>
          <p:nvPr>
            <p:ph type="body" sz="half" idx="2"/>
          </p:nvPr>
        </p:nvSpPr>
        <p:spPr>
          <a:xfrm>
            <a:off x="4724400" y="1066800"/>
            <a:ext cx="4267200" cy="5181600"/>
          </a:xfrm>
        </p:spPr>
        <p:txBody>
          <a:bodyPr/>
          <a:lstStyle/>
          <a:p>
            <a:r>
              <a:rPr lang="en-US" altLang="en-US" sz="1800"/>
              <a:t>Using four different type logic gates as shown in previous chart (where Type refers to the evaluation phase time), four phase logic can be used in pipelined logic structures where each type must be used per the allowable interconnection diagram at the left</a:t>
            </a:r>
          </a:p>
          <a:p>
            <a:pPr lvl="1"/>
            <a:r>
              <a:rPr lang="en-US" altLang="en-US" sz="1600"/>
              <a:t>a Type 1 gate can feed Type 2 or Type 3 gates</a:t>
            </a:r>
          </a:p>
          <a:p>
            <a:pPr lvl="1"/>
            <a:r>
              <a:rPr lang="en-US" altLang="en-US" sz="1600"/>
              <a:t>a Type 2 gate can feed Types 3 and 4</a:t>
            </a:r>
          </a:p>
          <a:p>
            <a:pPr lvl="1"/>
            <a:r>
              <a:rPr lang="en-US" altLang="en-US" sz="1600"/>
              <a:t>a Type 3 gate can feed Types 4 and 1</a:t>
            </a:r>
          </a:p>
          <a:p>
            <a:pPr lvl="1"/>
            <a:r>
              <a:rPr lang="en-US" altLang="en-US" sz="1600"/>
              <a:t>a type 4 gate can feed Types 1 and 2</a:t>
            </a:r>
          </a:p>
        </p:txBody>
      </p:sp>
      <p:sp>
        <p:nvSpPr>
          <p:cNvPr id="10445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B904006-F039-4B65-81AE-D5ABF75A1C64}" type="slidenum">
              <a:rPr lang="en-US" altLang="en-US" smtClean="0">
                <a:latin typeface="Garamond" panose="02020404030301010803" pitchFamily="18" charset="0"/>
              </a:rPr>
              <a:pPr/>
              <a:t>59</a:t>
            </a:fld>
            <a:endParaRPr lang="en-US" altLang="en-US">
              <a:latin typeface="Garamond" panose="02020404030301010803" pitchFamily="18" charset="0"/>
            </a:endParaRPr>
          </a:p>
        </p:txBody>
      </p:sp>
    </p:spTree>
    <p:extLst>
      <p:ext uri="{BB962C8B-B14F-4D97-AF65-F5344CB8AC3E}">
        <p14:creationId xmlns:p14="http://schemas.microsoft.com/office/powerpoint/2010/main" val="2554940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t>Dynamic CMOS</a:t>
            </a:r>
          </a:p>
        </p:txBody>
      </p:sp>
      <p:sp>
        <p:nvSpPr>
          <p:cNvPr id="751619" name="Rectangle 3"/>
          <p:cNvSpPr>
            <a:spLocks noGrp="1" noChangeArrowheads="1"/>
          </p:cNvSpPr>
          <p:nvPr>
            <p:ph type="body" idx="1"/>
          </p:nvPr>
        </p:nvSpPr>
        <p:spPr/>
        <p:txBody>
          <a:bodyPr/>
          <a:lstStyle/>
          <a:p>
            <a:pPr>
              <a:lnSpc>
                <a:spcPct val="90000"/>
              </a:lnSpc>
            </a:pPr>
            <a:r>
              <a:rPr lang="en-US" altLang="en-US" sz="2800" dirty="0"/>
              <a:t>In </a:t>
            </a:r>
            <a:r>
              <a:rPr lang="en-US" altLang="en-US" sz="2800" dirty="0">
                <a:solidFill>
                  <a:schemeClr val="accent1"/>
                </a:solidFill>
              </a:rPr>
              <a:t>static</a:t>
            </a:r>
            <a:r>
              <a:rPr lang="en-US" altLang="en-US" sz="2800" dirty="0"/>
              <a:t> circuits at every point in time (except when switching) the output is connected to either GND or V</a:t>
            </a:r>
            <a:r>
              <a:rPr lang="en-US" altLang="en-US" sz="2800" baseline="-25000" dirty="0"/>
              <a:t>DD</a:t>
            </a:r>
            <a:r>
              <a:rPr lang="en-US" altLang="en-US" sz="2800" dirty="0"/>
              <a:t> via a low resistance path.</a:t>
            </a:r>
          </a:p>
          <a:p>
            <a:pPr lvl="1">
              <a:lnSpc>
                <a:spcPct val="90000"/>
              </a:lnSpc>
            </a:pPr>
            <a:r>
              <a:rPr lang="en-US" altLang="en-US" sz="2400" dirty="0"/>
              <a:t>fan-in of </a:t>
            </a:r>
            <a:r>
              <a:rPr lang="en-US" altLang="en-US" sz="2400" i="1" dirty="0"/>
              <a:t>n</a:t>
            </a:r>
            <a:r>
              <a:rPr lang="en-US" altLang="en-US" sz="2400" dirty="0"/>
              <a:t> requires 2</a:t>
            </a:r>
            <a:r>
              <a:rPr lang="en-US" altLang="en-US" sz="2400" i="1" dirty="0"/>
              <a:t>n</a:t>
            </a:r>
            <a:r>
              <a:rPr lang="en-US" altLang="en-US" sz="2400" dirty="0"/>
              <a:t> (</a:t>
            </a:r>
            <a:r>
              <a:rPr lang="en-US" altLang="en-US" sz="2400" i="1" dirty="0"/>
              <a:t>n</a:t>
            </a:r>
            <a:r>
              <a:rPr lang="en-US" altLang="en-US" sz="2400" dirty="0"/>
              <a:t> N-type + </a:t>
            </a:r>
            <a:r>
              <a:rPr lang="en-US" altLang="en-US" sz="2400" i="1" dirty="0"/>
              <a:t>n</a:t>
            </a:r>
            <a:r>
              <a:rPr lang="en-US" altLang="en-US" sz="2400" dirty="0"/>
              <a:t> P-type) devices</a:t>
            </a:r>
          </a:p>
          <a:p>
            <a:pPr>
              <a:lnSpc>
                <a:spcPct val="90000"/>
              </a:lnSpc>
            </a:pPr>
            <a:endParaRPr lang="en-US" altLang="en-US" sz="2800" dirty="0"/>
          </a:p>
          <a:p>
            <a:pPr>
              <a:lnSpc>
                <a:spcPct val="90000"/>
              </a:lnSpc>
            </a:pPr>
            <a:r>
              <a:rPr lang="en-US" altLang="en-US" sz="2800" dirty="0">
                <a:solidFill>
                  <a:schemeClr val="accent1"/>
                </a:solidFill>
              </a:rPr>
              <a:t>Dynamic</a:t>
            </a:r>
            <a:r>
              <a:rPr lang="en-US" altLang="en-US" sz="2800" dirty="0"/>
              <a:t> circuits rely on the temporary storage of signal values on the capacitance of high impedance nodes.</a:t>
            </a:r>
          </a:p>
          <a:p>
            <a:pPr lvl="1">
              <a:lnSpc>
                <a:spcPct val="90000"/>
              </a:lnSpc>
            </a:pPr>
            <a:r>
              <a:rPr lang="en-US" altLang="en-US" sz="2400"/>
              <a:t>requires </a:t>
            </a:r>
            <a:r>
              <a:rPr lang="en-US" altLang="en-US" sz="2400" i="1"/>
              <a:t>n</a:t>
            </a:r>
            <a:r>
              <a:rPr lang="en-US" altLang="en-US" sz="2400"/>
              <a:t> </a:t>
            </a:r>
            <a:r>
              <a:rPr lang="en-US" altLang="en-US" sz="2400" dirty="0"/>
              <a:t>+ 2 (</a:t>
            </a:r>
            <a:r>
              <a:rPr lang="en-US" altLang="en-US" sz="2400" i="1" dirty="0"/>
              <a:t>n</a:t>
            </a:r>
            <a:r>
              <a:rPr lang="en-US" altLang="en-US" sz="2400" dirty="0"/>
              <a:t>+1 N-type + 1 P-type) transistors</a:t>
            </a:r>
          </a:p>
        </p:txBody>
      </p:sp>
      <p:sp>
        <p:nvSpPr>
          <p:cNvPr id="819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530E224-4A4C-468C-BE41-F7197461A33F}" type="slidenum">
              <a:rPr lang="en-US" altLang="en-US" smtClean="0">
                <a:latin typeface="Garamond" panose="02020404030301010803" pitchFamily="18" charset="0"/>
              </a:rPr>
              <a:pPr/>
              <a:t>6</a:t>
            </a:fld>
            <a:endParaRPr lang="en-US" altLang="en-US">
              <a:latin typeface="Garamond" panose="02020404030301010803" pitchFamily="18" charset="0"/>
            </a:endParaRPr>
          </a:p>
        </p:txBody>
      </p:sp>
    </p:spTree>
    <p:extLst>
      <p:ext uri="{BB962C8B-B14F-4D97-AF65-F5344CB8AC3E}">
        <p14:creationId xmlns:p14="http://schemas.microsoft.com/office/powerpoint/2010/main" val="14456788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75161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51619">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516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19"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685800" y="228600"/>
            <a:ext cx="7772400" cy="609600"/>
          </a:xfrm>
        </p:spPr>
        <p:txBody>
          <a:bodyPr/>
          <a:lstStyle/>
          <a:p>
            <a:r>
              <a:rPr lang="en-US" altLang="en-US" sz="3200"/>
              <a:t>Two-Phase Clock Generator</a:t>
            </a:r>
          </a:p>
        </p:txBody>
      </p:sp>
      <p:sp>
        <p:nvSpPr>
          <p:cNvPr id="105475" name="Rectangle 4"/>
          <p:cNvSpPr>
            <a:spLocks noGrp="1" noChangeArrowheads="1"/>
          </p:cNvSpPr>
          <p:nvPr>
            <p:ph type="body" sz="half" idx="2"/>
          </p:nvPr>
        </p:nvSpPr>
        <p:spPr>
          <a:xfrm>
            <a:off x="381000" y="1219200"/>
            <a:ext cx="8382000" cy="3810000"/>
          </a:xfrm>
        </p:spPr>
        <p:txBody>
          <a:bodyPr/>
          <a:lstStyle/>
          <a:p>
            <a:r>
              <a:rPr lang="en-US" altLang="en-US" sz="2000"/>
              <a:t>Phi1 and Phi2 clocks may be generated from a master clock using a two-phase clock generator circuit</a:t>
            </a:r>
          </a:p>
          <a:p>
            <a:pPr lvl="1"/>
            <a:r>
              <a:rPr lang="en-US" altLang="en-US" sz="1800"/>
              <a:t>RS type cross-coupled latch with delay built into each feedback loop</a:t>
            </a:r>
          </a:p>
          <a:p>
            <a:pPr lvl="1"/>
            <a:r>
              <a:rPr lang="en-US" altLang="en-US" sz="1800"/>
              <a:t>Use an even number of inverters in each feedback loop</a:t>
            </a:r>
          </a:p>
          <a:p>
            <a:pPr lvl="2"/>
            <a:r>
              <a:rPr lang="en-US" altLang="en-US" sz="1600"/>
              <a:t>The delay built into the feedback loop sets the non-overlap period in the two out-of-phase clocks</a:t>
            </a:r>
          </a:p>
          <a:p>
            <a:pPr lvl="1"/>
            <a:r>
              <a:rPr lang="en-US" altLang="en-US" sz="1800"/>
              <a:t>NOR (or NAND) gates used to synchronize the generator with a master clock input</a:t>
            </a:r>
          </a:p>
          <a:p>
            <a:r>
              <a:rPr lang="en-US" altLang="en-US" sz="2000"/>
              <a:t>Alternately, it may be desired to bring both phases on the chip as inputs and distribute both clocks globally</a:t>
            </a:r>
          </a:p>
        </p:txBody>
      </p:sp>
      <p:sp>
        <p:nvSpPr>
          <p:cNvPr id="10547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71F99A8-1EAB-4D2A-8DD7-D7241930E2C3}" type="slidenum">
              <a:rPr lang="en-US" altLang="en-US" smtClean="0">
                <a:latin typeface="Garamond" panose="02020404030301010803" pitchFamily="18" charset="0"/>
              </a:rPr>
              <a:pPr/>
              <a:t>60</a:t>
            </a:fld>
            <a:endParaRPr lang="en-US" altLang="en-US">
              <a:latin typeface="Garamond" panose="02020404030301010803" pitchFamily="18" charset="0"/>
            </a:endParaRPr>
          </a:p>
        </p:txBody>
      </p:sp>
    </p:spTree>
    <p:extLst>
      <p:ext uri="{BB962C8B-B14F-4D97-AF65-F5344CB8AC3E}">
        <p14:creationId xmlns:p14="http://schemas.microsoft.com/office/powerpoint/2010/main" val="27932656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1371600" y="228600"/>
            <a:ext cx="5715000" cy="609600"/>
          </a:xfrm>
          <a:effectLst>
            <a:outerShdw dist="17961" dir="18900000" algn="ctr" rotWithShape="0">
              <a:schemeClr val="tx1"/>
            </a:outerShdw>
          </a:effectLst>
        </p:spPr>
        <p:txBody>
          <a:bodyPr lIns="92075" tIns="46038" rIns="92075" bIns="46038"/>
          <a:lstStyle/>
          <a:p>
            <a:pPr algn="ctr" rtl="1"/>
            <a:r>
              <a:rPr lang="fa-IR" altLang="en-US" sz="2800" b="1"/>
              <a:t>منطق تفاضلی</a:t>
            </a:r>
            <a:r>
              <a:rPr lang="en-US" altLang="en-US" sz="2800" b="1"/>
              <a:t> </a:t>
            </a:r>
            <a:r>
              <a:rPr lang="en-US" altLang="en-US" sz="2800"/>
              <a:t>NoRA </a:t>
            </a:r>
          </a:p>
        </p:txBody>
      </p:sp>
      <p:sp>
        <p:nvSpPr>
          <p:cNvPr id="110595" name="Content Placeholder 18"/>
          <p:cNvSpPr>
            <a:spLocks noGrp="1"/>
          </p:cNvSpPr>
          <p:nvPr>
            <p:ph idx="1"/>
          </p:nvPr>
        </p:nvSpPr>
        <p:spPr>
          <a:xfrm>
            <a:off x="304800" y="990600"/>
            <a:ext cx="8686800" cy="533400"/>
          </a:xfrm>
        </p:spPr>
        <p:txBody>
          <a:bodyPr/>
          <a:lstStyle/>
          <a:p>
            <a:pPr algn="r" rtl="1">
              <a:buFont typeface="Wingdings" panose="05000000000000000000" pitchFamily="2" charset="2"/>
              <a:buNone/>
            </a:pPr>
            <a:r>
              <a:rPr lang="fa-IR" altLang="en-US" sz="2400"/>
              <a:t>استفاده از لچ های </a:t>
            </a:r>
            <a:r>
              <a:rPr lang="en-US" altLang="en-US" sz="2400"/>
              <a:t>clocked</a:t>
            </a:r>
            <a:r>
              <a:rPr lang="fa-IR" altLang="en-US" sz="2400"/>
              <a:t> و منطق </a:t>
            </a:r>
            <a:r>
              <a:rPr lang="en-US" altLang="en-US" sz="2400"/>
              <a:t>NORA </a:t>
            </a:r>
          </a:p>
        </p:txBody>
      </p:sp>
      <p:sp>
        <p:nvSpPr>
          <p:cNvPr id="11059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pic>
        <p:nvPicPr>
          <p:cNvPr id="1105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00200"/>
            <a:ext cx="56388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18"/>
          <p:cNvSpPr txBox="1">
            <a:spLocks/>
          </p:cNvSpPr>
          <p:nvPr/>
        </p:nvSpPr>
        <p:spPr bwMode="auto">
          <a:xfrm>
            <a:off x="228600" y="3810000"/>
            <a:ext cx="8686800" cy="2514600"/>
          </a:xfrm>
          <a:prstGeom prst="rect">
            <a:avLst/>
          </a:prstGeom>
          <a:noFill/>
          <a:ln w="9525">
            <a:noFill/>
            <a:miter lim="800000"/>
            <a:headEnd/>
            <a:tailEnd/>
          </a:ln>
        </p:spPr>
        <p:txBody>
          <a:bodyPr/>
          <a:lstStyle/>
          <a:p>
            <a:pPr marL="342900" indent="-342900" algn="r" rtl="1">
              <a:spcBef>
                <a:spcPct val="20000"/>
              </a:spcBef>
              <a:buClr>
                <a:schemeClr val="accent1"/>
              </a:buClr>
              <a:buSzPct val="65000"/>
              <a:defRPr/>
            </a:pPr>
            <a:r>
              <a:rPr lang="fa-IR" sz="2000" dirty="0">
                <a:latin typeface="Arial" charset="0"/>
                <a:cs typeface="+mn-cs"/>
              </a:rPr>
              <a:t>معکوس کننده های خروجی با لچ های </a:t>
            </a:r>
            <a:r>
              <a:rPr lang="en-US" sz="2000" dirty="0">
                <a:latin typeface="Arial" charset="0"/>
                <a:cs typeface="+mn-cs"/>
              </a:rPr>
              <a:t>clocked</a:t>
            </a:r>
            <a:r>
              <a:rPr lang="fa-IR" sz="2000" dirty="0">
                <a:latin typeface="Arial" charset="0"/>
                <a:cs typeface="+mn-cs"/>
              </a:rPr>
              <a:t> </a:t>
            </a:r>
          </a:p>
          <a:p>
            <a:pPr marL="342900" indent="-342900" algn="r" rtl="1">
              <a:spcBef>
                <a:spcPct val="20000"/>
              </a:spcBef>
              <a:buClr>
                <a:schemeClr val="accent1"/>
              </a:buClr>
              <a:buSzPct val="65000"/>
              <a:defRPr/>
            </a:pPr>
            <a:r>
              <a:rPr lang="fa-IR" sz="2000" dirty="0">
                <a:latin typeface="Arial" charset="0"/>
                <a:cs typeface="+mn-cs"/>
              </a:rPr>
              <a:t>جایگزین شده است</a:t>
            </a:r>
          </a:p>
          <a:p>
            <a:pPr marL="342900" indent="-342900" algn="r" rtl="1">
              <a:spcBef>
                <a:spcPct val="20000"/>
              </a:spcBef>
              <a:buClr>
                <a:schemeClr val="accent1"/>
              </a:buClr>
              <a:buSzPct val="65000"/>
              <a:defRPr/>
            </a:pPr>
            <a:endParaRPr lang="fa-IR" sz="2000" dirty="0">
              <a:latin typeface="Arial" charset="0"/>
              <a:cs typeface="+mn-cs"/>
            </a:endParaRPr>
          </a:p>
          <a:p>
            <a:pPr marL="342900" indent="-342900" algn="r" rtl="1">
              <a:spcBef>
                <a:spcPct val="20000"/>
              </a:spcBef>
              <a:buClr>
                <a:schemeClr val="accent1"/>
              </a:buClr>
              <a:buSzPct val="65000"/>
              <a:defRPr/>
            </a:pPr>
            <a:r>
              <a:rPr lang="fa-IR" sz="2000" dirty="0">
                <a:latin typeface="Arial" charset="0"/>
                <a:cs typeface="+mn-cs"/>
              </a:rPr>
              <a:t>یک ترانزیستور کانال </a:t>
            </a:r>
            <a:r>
              <a:rPr lang="en-US" sz="2000" dirty="0">
                <a:latin typeface="Arial" charset="0"/>
                <a:cs typeface="+mn-cs"/>
              </a:rPr>
              <a:t>p</a:t>
            </a:r>
            <a:r>
              <a:rPr lang="fa-IR" sz="2000" dirty="0">
                <a:latin typeface="Arial" charset="0"/>
                <a:cs typeface="+mn-cs"/>
              </a:rPr>
              <a:t> در هر لچ </a:t>
            </a:r>
            <a:r>
              <a:rPr lang="en-US" sz="2000" dirty="0">
                <a:latin typeface="Arial" charset="0"/>
                <a:cs typeface="+mn-cs"/>
              </a:rPr>
              <a:t>clocked</a:t>
            </a:r>
            <a:r>
              <a:rPr lang="fa-IR" sz="2000" dirty="0">
                <a:latin typeface="Arial" charset="0"/>
                <a:cs typeface="+mn-cs"/>
              </a:rPr>
              <a:t> حذف شده است چون وقتی گیت های تفاضلی در حال پیش شارژ هستند گره های </a:t>
            </a:r>
            <a:r>
              <a:rPr lang="en-US" sz="2000" dirty="0">
                <a:latin typeface="Arial" charset="0"/>
                <a:cs typeface="+mn-cs"/>
              </a:rPr>
              <a:t>V</a:t>
            </a:r>
            <a:r>
              <a:rPr lang="en-US" sz="2000" baseline="-25000" dirty="0">
                <a:latin typeface="Arial" charset="0"/>
                <a:cs typeface="+mn-cs"/>
              </a:rPr>
              <a:t>1</a:t>
            </a:r>
            <a:r>
              <a:rPr lang="en-US" sz="2000" baseline="30000" dirty="0">
                <a:latin typeface="Arial" charset="0"/>
                <a:cs typeface="+mn-cs"/>
              </a:rPr>
              <a:t>+</a:t>
            </a:r>
            <a:r>
              <a:rPr lang="fa-IR" sz="2000" dirty="0">
                <a:latin typeface="Arial" charset="0"/>
                <a:cs typeface="+mn-cs"/>
              </a:rPr>
              <a:t>و</a:t>
            </a:r>
            <a:r>
              <a:rPr lang="en-US" sz="2000" dirty="0">
                <a:latin typeface="Arial" charset="0"/>
                <a:cs typeface="+mn-cs"/>
              </a:rPr>
              <a:t>V</a:t>
            </a:r>
            <a:r>
              <a:rPr lang="en-US" sz="2000" baseline="-25000" dirty="0">
                <a:latin typeface="Arial" charset="0"/>
                <a:cs typeface="+mn-cs"/>
              </a:rPr>
              <a:t>1</a:t>
            </a:r>
            <a:r>
              <a:rPr lang="en-US" sz="2000" baseline="30000" dirty="0">
                <a:latin typeface="Arial" charset="0"/>
                <a:cs typeface="+mn-cs"/>
              </a:rPr>
              <a:t>-</a:t>
            </a:r>
            <a:r>
              <a:rPr lang="fa-IR" sz="2000" dirty="0">
                <a:latin typeface="Arial" charset="0"/>
                <a:cs typeface="+mn-cs"/>
              </a:rPr>
              <a:t> و در ولتاژهای بالا هستند و بنابر این لچ ها در وضعیت امپدانس بالای خود هستند، تضمین شده است بنابراین لچ های </a:t>
            </a:r>
            <a:r>
              <a:rPr lang="en-US" sz="2000" dirty="0">
                <a:latin typeface="Arial" charset="0"/>
                <a:cs typeface="+mn-cs"/>
              </a:rPr>
              <a:t>clocked</a:t>
            </a:r>
            <a:r>
              <a:rPr lang="fa-IR" sz="2000" dirty="0">
                <a:latin typeface="Arial" charset="0"/>
                <a:cs typeface="+mn-cs"/>
              </a:rPr>
              <a:t> دارای یک </a:t>
            </a:r>
            <a:r>
              <a:rPr lang="en-US" sz="2000" dirty="0">
                <a:latin typeface="Arial" charset="0"/>
                <a:cs typeface="+mn-cs"/>
              </a:rPr>
              <a:t>V</a:t>
            </a:r>
            <a:r>
              <a:rPr lang="en-US" sz="2000" baseline="-25000" dirty="0">
                <a:latin typeface="Arial" charset="0"/>
                <a:cs typeface="+mn-cs"/>
              </a:rPr>
              <a:t>DD</a:t>
            </a:r>
            <a:r>
              <a:rPr lang="fa-IR" sz="2000" dirty="0">
                <a:latin typeface="Arial" charset="0"/>
                <a:cs typeface="+mn-cs"/>
              </a:rPr>
              <a:t> در امپدانس بالا می باشند بدون این که ترانزیستور کانال </a:t>
            </a:r>
            <a:r>
              <a:rPr lang="en-US" sz="2000" dirty="0">
                <a:latin typeface="Arial" charset="0"/>
                <a:cs typeface="+mn-cs"/>
              </a:rPr>
              <a:t>p</a:t>
            </a:r>
            <a:r>
              <a:rPr lang="fa-IR" sz="2000" dirty="0">
                <a:latin typeface="Arial" charset="0"/>
                <a:cs typeface="+mn-cs"/>
              </a:rPr>
              <a:t> اضافی وجود داشته باشد.</a:t>
            </a:r>
            <a:endParaRPr lang="en-US" sz="2000" kern="0" dirty="0">
              <a:latin typeface="+mn-lt"/>
              <a:cs typeface="+mn-cs"/>
            </a:endParaRPr>
          </a:p>
        </p:txBody>
      </p:sp>
      <p:sp>
        <p:nvSpPr>
          <p:cNvPr id="1105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ECD8A0C-103D-4397-84FC-8A7C96C4EA05}" type="slidenum">
              <a:rPr lang="en-US" altLang="en-US" smtClean="0">
                <a:latin typeface="Garamond" panose="02020404030301010803" pitchFamily="18" charset="0"/>
              </a:rPr>
              <a:pPr/>
              <a:t>61</a:t>
            </a:fld>
            <a:endParaRPr lang="en-US" altLang="en-US">
              <a:latin typeface="Garamond" panose="02020404030301010803" pitchFamily="18" charset="0"/>
            </a:endParaRPr>
          </a:p>
        </p:txBody>
      </p:sp>
    </p:spTree>
    <p:extLst>
      <p:ext uri="{BB962C8B-B14F-4D97-AF65-F5344CB8AC3E}">
        <p14:creationId xmlns:p14="http://schemas.microsoft.com/office/powerpoint/2010/main" val="2395572549"/>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720850"/>
            <a:ext cx="4267200"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3" name="Rectangle 2"/>
          <p:cNvSpPr>
            <a:spLocks noGrp="1" noChangeArrowheads="1"/>
          </p:cNvSpPr>
          <p:nvPr>
            <p:ph type="title"/>
          </p:nvPr>
        </p:nvSpPr>
        <p:spPr>
          <a:xfrm>
            <a:off x="1371600" y="228600"/>
            <a:ext cx="5715000" cy="609600"/>
          </a:xfrm>
          <a:effectLst>
            <a:outerShdw dist="17961" dir="18900000" algn="ctr" rotWithShape="0">
              <a:schemeClr val="tx1"/>
            </a:outerShdw>
          </a:effectLst>
        </p:spPr>
        <p:txBody>
          <a:bodyPr lIns="92075" tIns="46038" rIns="92075" bIns="46038"/>
          <a:lstStyle/>
          <a:p>
            <a:pPr algn="ctr" rtl="1"/>
            <a:r>
              <a:rPr lang="fa-IR" altLang="en-US" sz="2800" b="1"/>
              <a:t>منطق تفاضلی</a:t>
            </a:r>
            <a:r>
              <a:rPr lang="en-US" altLang="en-US" sz="2800" b="1"/>
              <a:t> </a:t>
            </a:r>
            <a:r>
              <a:rPr lang="fa-IR" altLang="en-US" sz="2800" b="1"/>
              <a:t>احیا کننده</a:t>
            </a:r>
            <a:r>
              <a:rPr lang="en-US" altLang="en-US" sz="2800" b="1"/>
              <a:t> regenerative </a:t>
            </a:r>
            <a:endParaRPr lang="en-US" altLang="en-US" sz="2800"/>
          </a:p>
        </p:txBody>
      </p:sp>
      <p:sp>
        <p:nvSpPr>
          <p:cNvPr id="112644" name="Content Placeholder 18"/>
          <p:cNvSpPr>
            <a:spLocks noGrp="1"/>
          </p:cNvSpPr>
          <p:nvPr>
            <p:ph idx="1"/>
          </p:nvPr>
        </p:nvSpPr>
        <p:spPr>
          <a:xfrm>
            <a:off x="228600" y="990600"/>
            <a:ext cx="8686800" cy="533400"/>
          </a:xfrm>
        </p:spPr>
        <p:txBody>
          <a:bodyPr/>
          <a:lstStyle/>
          <a:p>
            <a:pPr algn="r" rtl="1">
              <a:buFont typeface="Wingdings" panose="05000000000000000000" pitchFamily="2" charset="2"/>
              <a:buNone/>
            </a:pPr>
            <a:r>
              <a:rPr lang="fa-IR" altLang="en-US" sz="2000"/>
              <a:t>اگر مدارهای منطقی دارای شبکه های تحریک بزرگ با گره ها و ترانزیستورهای سری زیاد باشند، بسیار کند خواهند بود لذا از تقویت کننده های حساس برای تسریع آن استفاده می شود</a:t>
            </a:r>
            <a:endParaRPr lang="en-US" altLang="en-US" sz="2000"/>
          </a:p>
        </p:txBody>
      </p:sp>
      <p:sp>
        <p:nvSpPr>
          <p:cNvPr id="11264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7" name="Content Placeholder 18"/>
          <p:cNvSpPr txBox="1">
            <a:spLocks/>
          </p:cNvSpPr>
          <p:nvPr/>
        </p:nvSpPr>
        <p:spPr bwMode="auto">
          <a:xfrm>
            <a:off x="228600" y="1752600"/>
            <a:ext cx="8686800" cy="4572000"/>
          </a:xfrm>
          <a:prstGeom prst="rect">
            <a:avLst/>
          </a:prstGeom>
          <a:noFill/>
          <a:ln w="9525">
            <a:noFill/>
            <a:miter lim="800000"/>
            <a:headEnd/>
            <a:tailEnd/>
          </a:ln>
        </p:spPr>
        <p:txBody>
          <a:bodyPr/>
          <a:lstStyle/>
          <a:p>
            <a:pPr marL="342900" indent="-342900" algn="r" rtl="1">
              <a:spcBef>
                <a:spcPct val="20000"/>
              </a:spcBef>
              <a:buClr>
                <a:schemeClr val="accent1"/>
              </a:buClr>
              <a:buSzPct val="65000"/>
              <a:defRPr/>
            </a:pPr>
            <a:r>
              <a:rPr lang="fa-IR" sz="2000" dirty="0">
                <a:latin typeface="Arial" charset="0"/>
                <a:cs typeface="+mn-cs"/>
              </a:rPr>
              <a:t>وقتی </a:t>
            </a:r>
            <a:r>
              <a:rPr lang="en-US" sz="2000" dirty="0">
                <a:latin typeface="Arial" charset="0"/>
                <a:cs typeface="+mn-cs"/>
              </a:rPr>
              <a:t>φ=0</a:t>
            </a:r>
            <a:r>
              <a:rPr lang="fa-IR" sz="2000" dirty="0">
                <a:latin typeface="Arial" charset="0"/>
                <a:cs typeface="+mn-cs"/>
              </a:rPr>
              <a:t> ترانزیستورهای </a:t>
            </a:r>
            <a:r>
              <a:rPr lang="en-US" sz="2000" dirty="0">
                <a:latin typeface="Arial" charset="0"/>
                <a:cs typeface="+mn-cs"/>
              </a:rPr>
              <a:t>Q</a:t>
            </a:r>
            <a:r>
              <a:rPr lang="en-US" sz="2000" baseline="-25000" dirty="0">
                <a:latin typeface="Arial" charset="0"/>
                <a:cs typeface="+mn-cs"/>
              </a:rPr>
              <a:t>1</a:t>
            </a:r>
            <a:r>
              <a:rPr lang="fa-IR" sz="2000" dirty="0">
                <a:latin typeface="Arial" charset="0"/>
                <a:cs typeface="+mn-cs"/>
              </a:rPr>
              <a:t> و </a:t>
            </a:r>
            <a:r>
              <a:rPr lang="en-US" sz="2000" dirty="0">
                <a:latin typeface="Arial" charset="0"/>
                <a:cs typeface="+mn-cs"/>
              </a:rPr>
              <a:t>Q</a:t>
            </a:r>
            <a:r>
              <a:rPr lang="en-US" sz="2000" baseline="-25000" dirty="0">
                <a:latin typeface="Arial" charset="0"/>
                <a:cs typeface="+mn-cs"/>
              </a:rPr>
              <a:t>2</a:t>
            </a:r>
            <a:r>
              <a:rPr lang="fa-IR" sz="2000" dirty="0">
                <a:latin typeface="Arial" charset="0"/>
                <a:cs typeface="+mn-cs"/>
              </a:rPr>
              <a:t> روشن </a:t>
            </a:r>
          </a:p>
          <a:p>
            <a:pPr marL="342900" indent="-342900" algn="r" rtl="1">
              <a:spcBef>
                <a:spcPct val="20000"/>
              </a:spcBef>
              <a:buClr>
                <a:schemeClr val="accent1"/>
              </a:buClr>
              <a:buSzPct val="65000"/>
              <a:defRPr/>
            </a:pPr>
            <a:r>
              <a:rPr lang="fa-IR" sz="2000" dirty="0">
                <a:latin typeface="Arial" charset="0"/>
                <a:cs typeface="+mn-cs"/>
              </a:rPr>
              <a:t>می شوند و چون ترانزیستورهای عریض هستند</a:t>
            </a:r>
          </a:p>
          <a:p>
            <a:pPr marL="342900" indent="-342900" algn="r" rtl="1">
              <a:spcBef>
                <a:spcPct val="20000"/>
              </a:spcBef>
              <a:buClr>
                <a:schemeClr val="accent1"/>
              </a:buClr>
              <a:buSzPct val="65000"/>
              <a:defRPr/>
            </a:pPr>
            <a:r>
              <a:rPr lang="fa-IR" sz="2000" dirty="0">
                <a:latin typeface="Arial" charset="0"/>
                <a:cs typeface="+mn-cs"/>
              </a:rPr>
              <a:t>هر دو گره </a:t>
            </a:r>
            <a:r>
              <a:rPr lang="en-US" sz="2000" dirty="0">
                <a:latin typeface="Arial" charset="0"/>
                <a:cs typeface="+mn-cs"/>
              </a:rPr>
              <a:t>V</a:t>
            </a:r>
            <a:r>
              <a:rPr lang="en-US" sz="2000" baseline="-25000" dirty="0">
                <a:latin typeface="Arial" charset="0"/>
                <a:cs typeface="+mn-cs"/>
              </a:rPr>
              <a:t>1</a:t>
            </a:r>
            <a:r>
              <a:rPr lang="en-US" sz="2000" baseline="30000" dirty="0">
                <a:latin typeface="Arial" charset="0"/>
                <a:cs typeface="+mn-cs"/>
              </a:rPr>
              <a:t>+</a:t>
            </a:r>
            <a:r>
              <a:rPr lang="fa-IR" sz="2000" dirty="0">
                <a:latin typeface="Arial" charset="0"/>
                <a:cs typeface="+mn-cs"/>
              </a:rPr>
              <a:t>و</a:t>
            </a:r>
            <a:r>
              <a:rPr lang="en-US" sz="2000" dirty="0">
                <a:latin typeface="Arial" charset="0"/>
                <a:cs typeface="+mn-cs"/>
              </a:rPr>
              <a:t>V</a:t>
            </a:r>
            <a:r>
              <a:rPr lang="en-US" sz="2000" baseline="-25000" dirty="0">
                <a:latin typeface="Arial" charset="0"/>
                <a:cs typeface="+mn-cs"/>
              </a:rPr>
              <a:t>1</a:t>
            </a:r>
            <a:r>
              <a:rPr lang="en-US" sz="2000" baseline="30000" dirty="0">
                <a:latin typeface="Arial" charset="0"/>
                <a:cs typeface="+mn-cs"/>
              </a:rPr>
              <a:t>-</a:t>
            </a:r>
            <a:r>
              <a:rPr lang="fa-IR" sz="2000" dirty="0">
                <a:latin typeface="Arial" charset="0"/>
                <a:cs typeface="+mn-cs"/>
              </a:rPr>
              <a:t>  را حدود </a:t>
            </a:r>
            <a:r>
              <a:rPr lang="en-US" sz="2000" dirty="0">
                <a:latin typeface="Arial" charset="0"/>
                <a:cs typeface="+mn-cs"/>
              </a:rPr>
              <a:t>V</a:t>
            </a:r>
            <a:r>
              <a:rPr lang="en-US" sz="2000" baseline="-25000" dirty="0">
                <a:latin typeface="Arial" charset="0"/>
                <a:cs typeface="+mn-cs"/>
              </a:rPr>
              <a:t>DD</a:t>
            </a:r>
            <a:r>
              <a:rPr lang="fa-IR" sz="2000" dirty="0">
                <a:latin typeface="Arial" charset="0"/>
                <a:cs typeface="+mn-cs"/>
              </a:rPr>
              <a:t> می برند.</a:t>
            </a:r>
          </a:p>
          <a:p>
            <a:pPr marL="342900" indent="-342900" algn="r" rtl="1">
              <a:spcBef>
                <a:spcPct val="20000"/>
              </a:spcBef>
              <a:buClr>
                <a:schemeClr val="accent1"/>
              </a:buClr>
              <a:buSzPct val="65000"/>
              <a:defRPr/>
            </a:pPr>
            <a:r>
              <a:rPr lang="fa-IR" sz="2000" dirty="0">
                <a:latin typeface="Arial" charset="0"/>
                <a:cs typeface="+mn-cs"/>
              </a:rPr>
              <a:t> بسته به این که کدام طرف شبکه درختی کانال </a:t>
            </a:r>
            <a:r>
              <a:rPr lang="en-US" sz="2000" dirty="0">
                <a:latin typeface="Arial" charset="0"/>
                <a:cs typeface="+mn-cs"/>
              </a:rPr>
              <a:t>n</a:t>
            </a:r>
            <a:r>
              <a:rPr lang="fa-IR" sz="2000" dirty="0">
                <a:latin typeface="Arial" charset="0"/>
                <a:cs typeface="+mn-cs"/>
              </a:rPr>
              <a:t> </a:t>
            </a:r>
          </a:p>
          <a:p>
            <a:pPr marL="342900" indent="-342900" algn="r" rtl="1">
              <a:spcBef>
                <a:spcPct val="20000"/>
              </a:spcBef>
              <a:buClr>
                <a:schemeClr val="accent1"/>
              </a:buClr>
              <a:buSzPct val="65000"/>
              <a:defRPr/>
            </a:pPr>
            <a:r>
              <a:rPr lang="fa-IR" sz="2000" dirty="0">
                <a:latin typeface="Arial" charset="0"/>
                <a:cs typeface="+mn-cs"/>
              </a:rPr>
              <a:t>تفاضلی دارای امپدانس کم باشد، یکی از گره های فوق</a:t>
            </a:r>
          </a:p>
          <a:p>
            <a:pPr marL="342900" indent="-342900" algn="r" rtl="1">
              <a:spcBef>
                <a:spcPct val="20000"/>
              </a:spcBef>
              <a:buClr>
                <a:schemeClr val="accent1"/>
              </a:buClr>
              <a:buSzPct val="65000"/>
              <a:defRPr/>
            </a:pPr>
            <a:r>
              <a:rPr lang="fa-IR" sz="2000" dirty="0">
                <a:latin typeface="Arial" charset="0"/>
                <a:cs typeface="+mn-cs"/>
              </a:rPr>
              <a:t>در سطح ولتاژ پایینتری نسبت به دیگری قرار خواهد گرفت</a:t>
            </a:r>
          </a:p>
          <a:p>
            <a:pPr marL="342900" indent="-342900" algn="r" rtl="1">
              <a:spcBef>
                <a:spcPct val="20000"/>
              </a:spcBef>
              <a:buClr>
                <a:schemeClr val="accent1"/>
              </a:buClr>
              <a:buSzPct val="65000"/>
              <a:defRPr/>
            </a:pPr>
            <a:r>
              <a:rPr lang="fa-IR" sz="2000" dirty="0">
                <a:latin typeface="Arial" charset="0"/>
                <a:cs typeface="+mn-cs"/>
              </a:rPr>
              <a:t>وقتی </a:t>
            </a:r>
            <a:r>
              <a:rPr lang="en-US" sz="2000" dirty="0">
                <a:latin typeface="Arial" charset="0"/>
                <a:cs typeface="+mn-cs"/>
              </a:rPr>
              <a:t>φ=1</a:t>
            </a:r>
            <a:r>
              <a:rPr lang="fa-IR" sz="2000" dirty="0">
                <a:latin typeface="Arial" charset="0"/>
                <a:cs typeface="+mn-cs"/>
              </a:rPr>
              <a:t>، ترانزیستور بار کانال </a:t>
            </a:r>
            <a:r>
              <a:rPr lang="en-US" sz="2000" dirty="0">
                <a:latin typeface="Arial" charset="0"/>
                <a:cs typeface="+mn-cs"/>
              </a:rPr>
              <a:t>p</a:t>
            </a:r>
            <a:r>
              <a:rPr lang="fa-IR" sz="2000" dirty="0">
                <a:latin typeface="Arial" charset="0"/>
                <a:cs typeface="+mn-cs"/>
              </a:rPr>
              <a:t> پویا خاموش می شود</a:t>
            </a:r>
          </a:p>
          <a:p>
            <a:pPr marL="342900" indent="-342900" algn="r" rtl="1">
              <a:spcBef>
                <a:spcPct val="20000"/>
              </a:spcBef>
              <a:buClr>
                <a:schemeClr val="accent1"/>
              </a:buClr>
              <a:buSzPct val="65000"/>
              <a:defRPr/>
            </a:pPr>
            <a:r>
              <a:rPr lang="fa-IR" sz="2000" dirty="0">
                <a:latin typeface="Arial" charset="0"/>
                <a:cs typeface="+mn-cs"/>
              </a:rPr>
              <a:t>و تقویت کننده حساس متشکل از </a:t>
            </a:r>
            <a:r>
              <a:rPr lang="en-US" sz="2000" dirty="0">
                <a:latin typeface="Arial" charset="0"/>
                <a:cs typeface="+mn-cs"/>
              </a:rPr>
              <a:t>Q</a:t>
            </a:r>
            <a:r>
              <a:rPr lang="en-US" sz="2000" baseline="-25000" dirty="0">
                <a:latin typeface="Arial" charset="0"/>
                <a:cs typeface="+mn-cs"/>
              </a:rPr>
              <a:t>3</a:t>
            </a:r>
            <a:r>
              <a:rPr lang="fa-IR" sz="2000" dirty="0">
                <a:latin typeface="Arial" charset="0"/>
                <a:cs typeface="+mn-cs"/>
              </a:rPr>
              <a:t>، </a:t>
            </a:r>
            <a:r>
              <a:rPr lang="en-US" sz="2000" dirty="0">
                <a:latin typeface="Arial" charset="0"/>
                <a:cs typeface="+mn-cs"/>
              </a:rPr>
              <a:t>Q</a:t>
            </a:r>
            <a:r>
              <a:rPr lang="en-US" sz="2000" baseline="-25000" dirty="0">
                <a:latin typeface="Arial" charset="0"/>
                <a:cs typeface="+mn-cs"/>
              </a:rPr>
              <a:t>4</a:t>
            </a:r>
            <a:r>
              <a:rPr lang="fa-IR" sz="2000" dirty="0">
                <a:latin typeface="Arial" charset="0"/>
                <a:cs typeface="+mn-cs"/>
              </a:rPr>
              <a:t> و </a:t>
            </a:r>
            <a:r>
              <a:rPr lang="en-US" sz="2000" dirty="0">
                <a:latin typeface="Arial" charset="0"/>
                <a:cs typeface="+mn-cs"/>
              </a:rPr>
              <a:t>Q</a:t>
            </a:r>
            <a:r>
              <a:rPr lang="en-US" sz="2000" baseline="-25000" dirty="0">
                <a:latin typeface="Arial" charset="0"/>
                <a:cs typeface="+mn-cs"/>
              </a:rPr>
              <a:t>5</a:t>
            </a:r>
            <a:r>
              <a:rPr lang="fa-IR" sz="2000" dirty="0">
                <a:latin typeface="Arial" charset="0"/>
                <a:cs typeface="+mn-cs"/>
              </a:rPr>
              <a:t> به کار </a:t>
            </a:r>
          </a:p>
          <a:p>
            <a:pPr marL="342900" indent="-342900" algn="r" rtl="1">
              <a:spcBef>
                <a:spcPct val="20000"/>
              </a:spcBef>
              <a:buClr>
                <a:schemeClr val="accent1"/>
              </a:buClr>
              <a:buSzPct val="65000"/>
              <a:defRPr/>
            </a:pPr>
            <a:r>
              <a:rPr lang="fa-IR" sz="2000" dirty="0">
                <a:latin typeface="Arial" charset="0"/>
                <a:cs typeface="+mn-cs"/>
              </a:rPr>
              <a:t>می افتد. این مدار تزویجی به سرعت یکی از گره های </a:t>
            </a:r>
            <a:endParaRPr lang="en-US" sz="2000" dirty="0">
              <a:latin typeface="Arial" charset="0"/>
              <a:cs typeface="+mn-cs"/>
            </a:endParaRPr>
          </a:p>
          <a:p>
            <a:pPr marL="342900" indent="-342900" algn="r" rtl="1">
              <a:spcBef>
                <a:spcPct val="20000"/>
              </a:spcBef>
              <a:buClr>
                <a:schemeClr val="accent1"/>
              </a:buClr>
              <a:buSzPct val="65000"/>
              <a:defRPr/>
            </a:pPr>
            <a:r>
              <a:rPr lang="fa-IR" sz="2000" dirty="0">
                <a:latin typeface="Arial" charset="0"/>
                <a:cs typeface="+mn-cs"/>
              </a:rPr>
              <a:t>مذکور</a:t>
            </a:r>
            <a:r>
              <a:rPr lang="en-US" sz="2000" dirty="0">
                <a:latin typeface="Arial" charset="0"/>
                <a:cs typeface="+mn-cs"/>
              </a:rPr>
              <a:t> </a:t>
            </a:r>
            <a:r>
              <a:rPr lang="fa-IR" sz="2000" dirty="0">
                <a:latin typeface="Arial" charset="0"/>
                <a:cs typeface="+mn-cs"/>
              </a:rPr>
              <a:t>را که در ابتدا در ولتاژ کمتری قرار داشتند دشارژ </a:t>
            </a:r>
            <a:endParaRPr lang="en-US" sz="2000" dirty="0">
              <a:latin typeface="Arial" charset="0"/>
              <a:cs typeface="+mn-cs"/>
            </a:endParaRPr>
          </a:p>
          <a:p>
            <a:pPr marL="342900" indent="-342900" algn="r" rtl="1">
              <a:spcBef>
                <a:spcPct val="20000"/>
              </a:spcBef>
              <a:buClr>
                <a:schemeClr val="accent1"/>
              </a:buClr>
              <a:buSzPct val="65000"/>
              <a:defRPr/>
            </a:pPr>
            <a:r>
              <a:rPr lang="fa-IR" sz="2000" dirty="0">
                <a:latin typeface="Arial" charset="0"/>
                <a:cs typeface="+mn-cs"/>
              </a:rPr>
              <a:t>می کند.</a:t>
            </a:r>
            <a:r>
              <a:rPr lang="en-US" sz="2000" dirty="0">
                <a:latin typeface="Arial" charset="0"/>
                <a:cs typeface="+mn-cs"/>
              </a:rPr>
              <a:t> </a:t>
            </a:r>
            <a:r>
              <a:rPr lang="fa-IR" sz="2000" dirty="0">
                <a:latin typeface="Arial" charset="0"/>
                <a:cs typeface="+mn-cs"/>
              </a:rPr>
              <a:t>گره دیگر که در ابتدا در </a:t>
            </a:r>
            <a:r>
              <a:rPr lang="en-US" sz="2000" dirty="0">
                <a:latin typeface="Arial" charset="0"/>
                <a:cs typeface="+mn-cs"/>
              </a:rPr>
              <a:t>V</a:t>
            </a:r>
            <a:r>
              <a:rPr lang="en-US" sz="2000" baseline="-25000" dirty="0">
                <a:latin typeface="Arial" charset="0"/>
                <a:cs typeface="+mn-cs"/>
              </a:rPr>
              <a:t>DD</a:t>
            </a:r>
            <a:r>
              <a:rPr lang="fa-IR" sz="2000" dirty="0">
                <a:latin typeface="Arial" charset="0"/>
                <a:cs typeface="+mn-cs"/>
              </a:rPr>
              <a:t> قرار داشت تنها اندکی دشارژ خواهد</a:t>
            </a:r>
            <a:endParaRPr lang="en-US" sz="2000" kern="0" dirty="0">
              <a:latin typeface="+mn-lt"/>
              <a:cs typeface="+mn-cs"/>
            </a:endParaRPr>
          </a:p>
        </p:txBody>
      </p:sp>
      <p:sp>
        <p:nvSpPr>
          <p:cNvPr id="1126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94A4D33-2521-4905-A024-481A1A5C3E12}" type="slidenum">
              <a:rPr lang="en-US" altLang="en-US" smtClean="0">
                <a:latin typeface="Garamond" panose="02020404030301010803" pitchFamily="18" charset="0"/>
              </a:rPr>
              <a:pPr/>
              <a:t>62</a:t>
            </a:fld>
            <a:endParaRPr lang="en-US" altLang="en-US">
              <a:latin typeface="Garamond" panose="02020404030301010803" pitchFamily="18" charset="0"/>
            </a:endParaRPr>
          </a:p>
        </p:txBody>
      </p:sp>
    </p:spTree>
    <p:extLst>
      <p:ext uri="{BB962C8B-B14F-4D97-AF65-F5344CB8AC3E}">
        <p14:creationId xmlns:p14="http://schemas.microsoft.com/office/powerpoint/2010/main" val="271184348"/>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413" y="990600"/>
            <a:ext cx="6096000" cy="421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1" name="Rectangle 2"/>
          <p:cNvSpPr>
            <a:spLocks noGrp="1" noChangeArrowheads="1"/>
          </p:cNvSpPr>
          <p:nvPr>
            <p:ph type="title"/>
          </p:nvPr>
        </p:nvSpPr>
        <p:spPr>
          <a:xfrm>
            <a:off x="1371600" y="228600"/>
            <a:ext cx="5715000" cy="609600"/>
          </a:xfrm>
          <a:effectLst>
            <a:outerShdw dist="17961" dir="18900000" algn="ctr" rotWithShape="0">
              <a:schemeClr val="tx1"/>
            </a:outerShdw>
          </a:effectLst>
        </p:spPr>
        <p:txBody>
          <a:bodyPr lIns="92075" tIns="46038" rIns="92075" bIns="46038"/>
          <a:lstStyle/>
          <a:p>
            <a:pPr algn="ctr" rtl="1"/>
            <a:r>
              <a:rPr lang="fa-IR" altLang="en-US" sz="2800" b="1"/>
              <a:t>منطق تفاضلی</a:t>
            </a:r>
            <a:r>
              <a:rPr lang="en-US" altLang="en-US" sz="2800" b="1"/>
              <a:t> </a:t>
            </a:r>
            <a:r>
              <a:rPr lang="fa-IR" altLang="en-US" sz="2800" b="1"/>
              <a:t>احیا کننده</a:t>
            </a:r>
            <a:endParaRPr lang="en-US" altLang="en-US" sz="2800"/>
          </a:p>
        </p:txBody>
      </p:sp>
      <p:sp>
        <p:nvSpPr>
          <p:cNvPr id="114692" name="Content Placeholder 18"/>
          <p:cNvSpPr>
            <a:spLocks noGrp="1"/>
          </p:cNvSpPr>
          <p:nvPr>
            <p:ph idx="1"/>
          </p:nvPr>
        </p:nvSpPr>
        <p:spPr>
          <a:xfrm>
            <a:off x="228600" y="990600"/>
            <a:ext cx="8686800" cy="533400"/>
          </a:xfrm>
        </p:spPr>
        <p:txBody>
          <a:bodyPr/>
          <a:lstStyle/>
          <a:p>
            <a:pPr algn="r" rtl="1">
              <a:buFont typeface="Wingdings" panose="05000000000000000000" pitchFamily="2" charset="2"/>
              <a:buNone/>
            </a:pPr>
            <a:r>
              <a:rPr lang="fa-IR" altLang="en-US" sz="2000"/>
              <a:t>روش دیگری برای پیاده سازی مدارهای منطقی تفاضلی احیاکننده </a:t>
            </a:r>
            <a:endParaRPr lang="en-US" altLang="en-US" sz="2000"/>
          </a:p>
        </p:txBody>
      </p:sp>
      <p:sp>
        <p:nvSpPr>
          <p:cNvPr id="11469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Verdana" panose="020B0604030504040204" pitchFamily="34" charset="0"/>
                <a:cs typeface="B Nazanin" panose="00000400000000000000" pitchFamily="2" charset="-78"/>
              </a:defRPr>
            </a:lvl9pPr>
          </a:lstStyle>
          <a:p>
            <a:pPr eaLnBrk="1" hangingPunct="1">
              <a:spcBef>
                <a:spcPct val="0"/>
              </a:spcBef>
              <a:buClrTx/>
              <a:buSzTx/>
              <a:buFontTx/>
              <a:buNone/>
            </a:pPr>
            <a:endParaRPr lang="fa-IR" altLang="en-US" sz="1800">
              <a:latin typeface="Arial" panose="020B0604020202020204" pitchFamily="34" charset="0"/>
              <a:cs typeface="Arial" panose="020B0604020202020204" pitchFamily="34" charset="0"/>
            </a:endParaRPr>
          </a:p>
        </p:txBody>
      </p:sp>
      <p:sp>
        <p:nvSpPr>
          <p:cNvPr id="1146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03D4A38-629D-4043-AB46-3110CA9E3D49}" type="slidenum">
              <a:rPr lang="en-US" altLang="en-US" smtClean="0">
                <a:latin typeface="Garamond" panose="02020404030301010803" pitchFamily="18" charset="0"/>
              </a:rPr>
              <a:pPr/>
              <a:t>63</a:t>
            </a:fld>
            <a:endParaRPr lang="en-US" altLang="en-US">
              <a:latin typeface="Garamond" panose="02020404030301010803" pitchFamily="18" charset="0"/>
            </a:endParaRPr>
          </a:p>
        </p:txBody>
      </p:sp>
      <p:sp>
        <p:nvSpPr>
          <p:cNvPr id="2" name="Rectangle 1"/>
          <p:cNvSpPr>
            <a:spLocks noRot="1" noChangeAspect="1" noMove="1" noResize="1" noEditPoints="1" noAdjustHandles="1" noChangeArrowheads="1" noChangeShapeType="1" noTextEdit="1"/>
          </p:cNvSpPr>
          <p:nvPr/>
        </p:nvSpPr>
        <p:spPr>
          <a:xfrm>
            <a:off x="22484" y="5099925"/>
            <a:ext cx="6302115" cy="1200329"/>
          </a:xfrm>
          <a:prstGeom prst="rect">
            <a:avLst/>
          </a:prstGeom>
          <a:blipFill rotWithShape="0">
            <a:blip r:embed="rId4"/>
            <a:stretch>
              <a:fillRect l="-1258" t="-2030" r="-871" b="-7614"/>
            </a:stretch>
          </a:blipFill>
        </p:spPr>
        <p:txBody>
          <a:bodyPr/>
          <a:lstStyle/>
          <a:p>
            <a:r>
              <a:rPr lang="en-US">
                <a:noFill/>
              </a:rPr>
              <a:t> </a:t>
            </a:r>
          </a:p>
        </p:txBody>
      </p:sp>
      <p:sp>
        <p:nvSpPr>
          <p:cNvPr id="3" name="Rectangle 2"/>
          <p:cNvSpPr>
            <a:spLocks noRot="1" noChangeAspect="1" noMove="1" noResize="1" noEditPoints="1" noAdjustHandles="1" noChangeArrowheads="1" noChangeShapeType="1" noTextEdit="1"/>
          </p:cNvSpPr>
          <p:nvPr/>
        </p:nvSpPr>
        <p:spPr>
          <a:xfrm>
            <a:off x="6221541" y="2060705"/>
            <a:ext cx="2878111" cy="2959272"/>
          </a:xfrm>
          <a:prstGeom prst="rect">
            <a:avLst/>
          </a:prstGeom>
          <a:blipFill rotWithShape="0">
            <a:blip r:embed="rId5"/>
            <a:stretch>
              <a:fillRect l="-3814" r="-1695" b="-2887"/>
            </a:stretch>
          </a:blipFill>
        </p:spPr>
        <p:txBody>
          <a:bodyPr/>
          <a:lstStyle/>
          <a:p>
            <a:r>
              <a:rPr lang="en-US">
                <a:noFill/>
              </a:rPr>
              <a:t> </a:t>
            </a:r>
          </a:p>
        </p:txBody>
      </p:sp>
    </p:spTree>
    <p:extLst>
      <p:ext uri="{BB962C8B-B14F-4D97-AF65-F5344CB8AC3E}">
        <p14:creationId xmlns:p14="http://schemas.microsoft.com/office/powerpoint/2010/main" val="1893673213"/>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685800" y="228600"/>
            <a:ext cx="7772400" cy="609600"/>
          </a:xfrm>
        </p:spPr>
        <p:txBody>
          <a:bodyPr/>
          <a:lstStyle/>
          <a:p>
            <a:pPr algn="ctr"/>
            <a:r>
              <a:rPr lang="fa-IR" altLang="en-US" sz="3200" b="1"/>
              <a:t>کدام خانواده منطقی را انتخاب کنیم؟</a:t>
            </a:r>
            <a:endParaRPr lang="en-US" altLang="en-US" sz="3200"/>
          </a:p>
        </p:txBody>
      </p:sp>
      <p:sp>
        <p:nvSpPr>
          <p:cNvPr id="116739" name="Rectangle 4"/>
          <p:cNvSpPr>
            <a:spLocks noGrp="1" noChangeArrowheads="1"/>
          </p:cNvSpPr>
          <p:nvPr>
            <p:ph type="body" sz="half" idx="2"/>
          </p:nvPr>
        </p:nvSpPr>
        <p:spPr>
          <a:xfrm>
            <a:off x="381000" y="1371600"/>
            <a:ext cx="8077200" cy="4724400"/>
          </a:xfrm>
        </p:spPr>
        <p:txBody>
          <a:bodyPr/>
          <a:lstStyle/>
          <a:p>
            <a:r>
              <a:rPr lang="en-US" altLang="en-US" sz="2400"/>
              <a:t>Each of the circuit styles has its advantages and disadvantages</a:t>
            </a:r>
          </a:p>
          <a:p>
            <a:r>
              <a:rPr lang="en-US" altLang="en-US" sz="2400"/>
              <a:t>Which one to select depends upon the primary requirement: </a:t>
            </a:r>
            <a:r>
              <a:rPr lang="en-US" altLang="en-US" sz="2400">
                <a:solidFill>
                  <a:srgbClr val="FF0000"/>
                </a:solidFill>
              </a:rPr>
              <a:t>ease of design, robustness, area, speed, or power dissipation, system clocking requirements, fan-out, functionality, ease of testing</a:t>
            </a:r>
          </a:p>
          <a:p>
            <a:r>
              <a:rPr lang="en-US" altLang="en-US" sz="2400"/>
              <a:t>No single style optimizes all these measures at the same time</a:t>
            </a:r>
          </a:p>
          <a:p>
            <a:r>
              <a:rPr lang="en-US" altLang="en-US" sz="2400"/>
              <a:t>Even more, the approach of choice can vary from logic function to logic function</a:t>
            </a:r>
          </a:p>
        </p:txBody>
      </p:sp>
      <p:sp>
        <p:nvSpPr>
          <p:cNvPr id="11674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CB1771C-1ECF-4A17-ABAE-EE58FD55F263}" type="slidenum">
              <a:rPr lang="en-US" altLang="en-US" smtClean="0">
                <a:latin typeface="Garamond" panose="02020404030301010803" pitchFamily="18" charset="0"/>
              </a:rPr>
              <a:pPr/>
              <a:t>64</a:t>
            </a:fld>
            <a:endParaRPr lang="en-US" altLang="en-US">
              <a:latin typeface="Garamond" panose="02020404030301010803" pitchFamily="18" charset="0"/>
            </a:endParaRPr>
          </a:p>
        </p:txBody>
      </p:sp>
    </p:spTree>
    <p:extLst>
      <p:ext uri="{BB962C8B-B14F-4D97-AF65-F5344CB8AC3E}">
        <p14:creationId xmlns:p14="http://schemas.microsoft.com/office/powerpoint/2010/main" val="36886414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685800" y="228600"/>
            <a:ext cx="7772400" cy="609600"/>
          </a:xfrm>
        </p:spPr>
        <p:txBody>
          <a:bodyPr/>
          <a:lstStyle/>
          <a:p>
            <a:pPr algn="ctr"/>
            <a:r>
              <a:rPr lang="fa-IR" altLang="en-US" sz="3200" b="1"/>
              <a:t>منطق استاتیک؟</a:t>
            </a:r>
            <a:endParaRPr lang="en-US" altLang="en-US" sz="3200"/>
          </a:p>
        </p:txBody>
      </p:sp>
      <p:sp>
        <p:nvSpPr>
          <p:cNvPr id="117763" name="Rectangle 4"/>
          <p:cNvSpPr>
            <a:spLocks noGrp="1" noChangeArrowheads="1"/>
          </p:cNvSpPr>
          <p:nvPr>
            <p:ph type="body" sz="half" idx="2"/>
          </p:nvPr>
        </p:nvSpPr>
        <p:spPr>
          <a:xfrm>
            <a:off x="381000" y="1219200"/>
            <a:ext cx="8534400" cy="3810000"/>
          </a:xfrm>
        </p:spPr>
        <p:txBody>
          <a:bodyPr/>
          <a:lstStyle/>
          <a:p>
            <a:r>
              <a:rPr lang="en-US" altLang="en-US" sz="2400" dirty="0"/>
              <a:t>The </a:t>
            </a:r>
            <a:r>
              <a:rPr lang="en-US" altLang="en-US" sz="2400" dirty="0">
                <a:solidFill>
                  <a:srgbClr val="FF0000"/>
                </a:solidFill>
              </a:rPr>
              <a:t>static</a:t>
            </a:r>
            <a:r>
              <a:rPr lang="en-US" altLang="en-US" sz="2400" dirty="0"/>
              <a:t> approach has the advantage of being robust in the presence of noise</a:t>
            </a:r>
          </a:p>
          <a:p>
            <a:r>
              <a:rPr lang="en-US" altLang="en-US" sz="2400" dirty="0"/>
              <a:t>This makes the design process rather trouble-free and amenable to a high degree of </a:t>
            </a:r>
            <a:r>
              <a:rPr lang="en-US" altLang="en-US" sz="2400" dirty="0">
                <a:solidFill>
                  <a:srgbClr val="FF0000"/>
                </a:solidFill>
              </a:rPr>
              <a:t>automation</a:t>
            </a:r>
          </a:p>
          <a:p>
            <a:r>
              <a:rPr lang="en-US" altLang="en-US" sz="2400" dirty="0"/>
              <a:t>This ease-of-design does not come for free: for complex gates with a large fan-in, complementary CMOS becomes expensive in terms of </a:t>
            </a:r>
            <a:r>
              <a:rPr lang="en-US" altLang="en-US" sz="2400" dirty="0">
                <a:solidFill>
                  <a:srgbClr val="FF0000"/>
                </a:solidFill>
              </a:rPr>
              <a:t>area and performance</a:t>
            </a:r>
          </a:p>
          <a:p>
            <a:r>
              <a:rPr lang="en-US" altLang="en-US" sz="2400" dirty="0"/>
              <a:t> Alternative static logic styles have therefore been devised </a:t>
            </a:r>
            <a:r>
              <a:rPr lang="en-US" altLang="en-US" sz="2400" dirty="0">
                <a:solidFill>
                  <a:srgbClr val="FF0000"/>
                </a:solidFill>
              </a:rPr>
              <a:t>Pseudo-NMOS</a:t>
            </a:r>
            <a:r>
              <a:rPr lang="en-US" altLang="en-US" sz="2400" dirty="0"/>
              <a:t> is simple and fast at the expense of a reduced noise margin and static power dissipation</a:t>
            </a:r>
          </a:p>
        </p:txBody>
      </p:sp>
      <p:sp>
        <p:nvSpPr>
          <p:cNvPr id="11776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992A84F-6E70-4496-B84B-23FDD06C2E6B}" type="slidenum">
              <a:rPr lang="en-US" altLang="en-US" smtClean="0">
                <a:latin typeface="Garamond" panose="02020404030301010803" pitchFamily="18" charset="0"/>
              </a:rPr>
              <a:pPr/>
              <a:t>65</a:t>
            </a:fld>
            <a:endParaRPr lang="en-US" altLang="en-US">
              <a:latin typeface="Garamond" panose="02020404030301010803" pitchFamily="18" charset="0"/>
            </a:endParaRPr>
          </a:p>
        </p:txBody>
      </p:sp>
    </p:spTree>
    <p:extLst>
      <p:ext uri="{BB962C8B-B14F-4D97-AF65-F5344CB8AC3E}">
        <p14:creationId xmlns:p14="http://schemas.microsoft.com/office/powerpoint/2010/main" val="26352445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685800" y="228600"/>
            <a:ext cx="7772400" cy="609600"/>
          </a:xfrm>
        </p:spPr>
        <p:txBody>
          <a:bodyPr/>
          <a:lstStyle/>
          <a:p>
            <a:pPr algn="ctr"/>
            <a:r>
              <a:rPr lang="fa-IR" altLang="en-US" sz="3200" b="1"/>
              <a:t>منطق دینامیک یا ترانزیستور عبور؟</a:t>
            </a:r>
            <a:endParaRPr lang="en-US" altLang="en-US" sz="3200"/>
          </a:p>
        </p:txBody>
      </p:sp>
      <p:sp>
        <p:nvSpPr>
          <p:cNvPr id="118787" name="Rectangle 4"/>
          <p:cNvSpPr>
            <a:spLocks noGrp="1" noChangeArrowheads="1"/>
          </p:cNvSpPr>
          <p:nvPr>
            <p:ph type="body" sz="half" idx="2"/>
          </p:nvPr>
        </p:nvSpPr>
        <p:spPr>
          <a:xfrm>
            <a:off x="190500" y="990600"/>
            <a:ext cx="8763000" cy="4343400"/>
          </a:xfrm>
        </p:spPr>
        <p:txBody>
          <a:bodyPr/>
          <a:lstStyle/>
          <a:p>
            <a:r>
              <a:rPr lang="en-US" altLang="en-US" sz="2400" dirty="0">
                <a:solidFill>
                  <a:srgbClr val="FF0000"/>
                </a:solidFill>
              </a:rPr>
              <a:t>Pass-transistor logic </a:t>
            </a:r>
            <a:r>
              <a:rPr lang="en-US" altLang="en-US" sz="2400" dirty="0"/>
              <a:t>is attractive for the implementation of a number of specific circuits, such as multiplexers and XOR- dominated logic such as adders</a:t>
            </a:r>
          </a:p>
          <a:p>
            <a:r>
              <a:rPr lang="en-US" altLang="en-US" sz="2400" dirty="0">
                <a:solidFill>
                  <a:srgbClr val="FF0000"/>
                </a:solidFill>
              </a:rPr>
              <a:t>Dynamic logic</a:t>
            </a:r>
            <a:r>
              <a:rPr lang="en-US" altLang="en-US" sz="2400" dirty="0"/>
              <a:t>, on the other hand, makes it possible to implement fast and small complex gates</a:t>
            </a:r>
          </a:p>
          <a:p>
            <a:r>
              <a:rPr lang="en-US" altLang="en-US" sz="2400" dirty="0"/>
              <a:t>This comes at a price. Parasitic effects such as charge sharing make the design process a precarious job</a:t>
            </a:r>
          </a:p>
          <a:p>
            <a:r>
              <a:rPr lang="en-US" altLang="en-US" sz="2400" dirty="0"/>
              <a:t> </a:t>
            </a:r>
            <a:r>
              <a:rPr lang="en-US" altLang="en-US" sz="2400" dirty="0">
                <a:solidFill>
                  <a:srgbClr val="FF0000"/>
                </a:solidFill>
              </a:rPr>
              <a:t>Charge leakage </a:t>
            </a:r>
            <a:r>
              <a:rPr lang="en-US" altLang="en-US" sz="2400" dirty="0"/>
              <a:t>forces a periodic refresh, which puts a lower bound on the operating frequency of the circuit</a:t>
            </a:r>
          </a:p>
        </p:txBody>
      </p:sp>
      <p:sp>
        <p:nvSpPr>
          <p:cNvPr id="11878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311EB6C-6185-46FB-A0D8-652F1A547BEE}" type="slidenum">
              <a:rPr lang="en-US" altLang="en-US" smtClean="0">
                <a:latin typeface="Garamond" panose="02020404030301010803" pitchFamily="18" charset="0"/>
              </a:rPr>
              <a:pPr/>
              <a:t>66</a:t>
            </a:fld>
            <a:endParaRPr lang="en-US" altLang="en-US">
              <a:latin typeface="Garamond" panose="02020404030301010803" pitchFamily="18" charset="0"/>
            </a:endParaRPr>
          </a:p>
        </p:txBody>
      </p:sp>
    </p:spTree>
    <p:extLst>
      <p:ext uri="{BB962C8B-B14F-4D97-AF65-F5344CB8AC3E}">
        <p14:creationId xmlns:p14="http://schemas.microsoft.com/office/powerpoint/2010/main" val="42220286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685800" y="228600"/>
            <a:ext cx="7772400" cy="609600"/>
          </a:xfrm>
        </p:spPr>
        <p:txBody>
          <a:bodyPr/>
          <a:lstStyle/>
          <a:p>
            <a:pPr algn="ctr"/>
            <a:r>
              <a:rPr lang="fa-IR" altLang="en-US" sz="3200" b="1"/>
              <a:t>ترجیح غالب کدام است؟</a:t>
            </a:r>
            <a:endParaRPr lang="en-US" altLang="en-US" sz="3200"/>
          </a:p>
        </p:txBody>
      </p:sp>
      <p:sp>
        <p:nvSpPr>
          <p:cNvPr id="119811" name="Rectangle 4"/>
          <p:cNvSpPr>
            <a:spLocks noGrp="1" noChangeArrowheads="1"/>
          </p:cNvSpPr>
          <p:nvPr>
            <p:ph type="body" sz="half" idx="2"/>
          </p:nvPr>
        </p:nvSpPr>
        <p:spPr>
          <a:xfrm>
            <a:off x="228600" y="1600200"/>
            <a:ext cx="8763000" cy="4495800"/>
          </a:xfrm>
        </p:spPr>
        <p:txBody>
          <a:bodyPr/>
          <a:lstStyle/>
          <a:p>
            <a:r>
              <a:rPr lang="en-US" altLang="en-US" sz="2400" dirty="0"/>
              <a:t>Current trend is towards an increased use of </a:t>
            </a:r>
            <a:r>
              <a:rPr lang="en-US" altLang="en-US" sz="2400" dirty="0">
                <a:solidFill>
                  <a:srgbClr val="FF0000"/>
                </a:solidFill>
              </a:rPr>
              <a:t>complementary static CMOS</a:t>
            </a:r>
          </a:p>
          <a:p>
            <a:r>
              <a:rPr lang="en-US" altLang="en-US" sz="2400" dirty="0"/>
              <a:t>This tendency is inspired by the increased use of </a:t>
            </a:r>
            <a:r>
              <a:rPr lang="en-US" altLang="en-US" sz="2400" dirty="0">
                <a:solidFill>
                  <a:srgbClr val="FF0000"/>
                </a:solidFill>
              </a:rPr>
              <a:t>design-automation tools</a:t>
            </a:r>
            <a:r>
              <a:rPr lang="en-US" altLang="en-US" sz="2400" dirty="0"/>
              <a:t> at the logic design level</a:t>
            </a:r>
          </a:p>
          <a:p>
            <a:r>
              <a:rPr lang="en-US" altLang="en-US" sz="2400" dirty="0"/>
              <a:t>These tools emphasize optimization at the </a:t>
            </a:r>
            <a:r>
              <a:rPr lang="en-US" altLang="en-US" sz="2400" dirty="0">
                <a:solidFill>
                  <a:srgbClr val="FF0000"/>
                </a:solidFill>
              </a:rPr>
              <a:t>logic</a:t>
            </a:r>
            <a:r>
              <a:rPr lang="en-US" altLang="en-US" sz="2400" dirty="0"/>
              <a:t> rather than the </a:t>
            </a:r>
            <a:r>
              <a:rPr lang="en-US" altLang="en-US" sz="2400" dirty="0">
                <a:solidFill>
                  <a:srgbClr val="FF0000"/>
                </a:solidFill>
              </a:rPr>
              <a:t>circuit</a:t>
            </a:r>
            <a:r>
              <a:rPr lang="en-US" altLang="en-US" sz="2400" dirty="0"/>
              <a:t> level and put a premium on </a:t>
            </a:r>
            <a:r>
              <a:rPr lang="en-US" altLang="en-US" sz="2400" dirty="0">
                <a:solidFill>
                  <a:srgbClr val="FF0000"/>
                </a:solidFill>
              </a:rPr>
              <a:t>robustness</a:t>
            </a:r>
          </a:p>
          <a:p>
            <a:r>
              <a:rPr lang="en-US" altLang="en-US" sz="2400" dirty="0"/>
              <a:t>Another argument is that static CMOS is more amenable to </a:t>
            </a:r>
            <a:r>
              <a:rPr lang="en-US" altLang="en-US" sz="2400" dirty="0">
                <a:solidFill>
                  <a:srgbClr val="FF0000"/>
                </a:solidFill>
              </a:rPr>
              <a:t>voltage scaling </a:t>
            </a:r>
            <a:r>
              <a:rPr lang="en-US" altLang="en-US" sz="2400" dirty="0"/>
              <a:t>than some of other approaches</a:t>
            </a:r>
          </a:p>
        </p:txBody>
      </p:sp>
      <p:sp>
        <p:nvSpPr>
          <p:cNvPr id="11981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A36F06E-B36B-4DDB-B8A7-597DEBB89D31}" type="slidenum">
              <a:rPr lang="en-US" altLang="en-US" smtClean="0">
                <a:latin typeface="Garamond" panose="02020404030301010803" pitchFamily="18" charset="0"/>
              </a:rPr>
              <a:pPr/>
              <a:t>67</a:t>
            </a:fld>
            <a:endParaRPr lang="en-US" altLang="en-US">
              <a:latin typeface="Garamond" panose="02020404030301010803" pitchFamily="18" charset="0"/>
            </a:endParaRPr>
          </a:p>
        </p:txBody>
      </p:sp>
    </p:spTree>
    <p:extLst>
      <p:ext uri="{BB962C8B-B14F-4D97-AF65-F5344CB8AC3E}">
        <p14:creationId xmlns:p14="http://schemas.microsoft.com/office/powerpoint/2010/main" val="36319646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8163" y="304800"/>
            <a:ext cx="8067675" cy="646113"/>
          </a:xfrm>
        </p:spPr>
        <p:txBody>
          <a:bodyPr lIns="0" tIns="0" rIns="0" bIns="0" rtlCol="0">
            <a:spAutoFit/>
          </a:bodyPr>
          <a:lstStyle/>
          <a:p>
            <a:pPr marL="156891" algn="ctr">
              <a:tabLst>
                <a:tab pos="7351451" algn="l"/>
              </a:tabLst>
              <a:defRPr/>
            </a:pPr>
            <a:r>
              <a:rPr lang="fa-IR" spc="-251" dirty="0"/>
              <a:t>یک مقایسه</a:t>
            </a:r>
            <a:endParaRPr spc="-4" dirty="0"/>
          </a:p>
        </p:txBody>
      </p:sp>
      <p:graphicFrame>
        <p:nvGraphicFramePr>
          <p:cNvPr id="5" name="object 5"/>
          <p:cNvGraphicFramePr>
            <a:graphicFrameLocks noGrp="1"/>
          </p:cNvGraphicFramePr>
          <p:nvPr/>
        </p:nvGraphicFramePr>
        <p:xfrm>
          <a:off x="652463" y="2514600"/>
          <a:ext cx="7837487" cy="2713040"/>
        </p:xfrm>
        <a:graphic>
          <a:graphicData uri="http://schemas.openxmlformats.org/drawingml/2006/table">
            <a:tbl>
              <a:tblPr/>
              <a:tblGrid>
                <a:gridCol w="1789112">
                  <a:extLst>
                    <a:ext uri="{9D8B030D-6E8A-4147-A177-3AD203B41FA5}">
                      <a16:colId xmlns:a16="http://schemas.microsoft.com/office/drawing/2014/main" val="20000"/>
                    </a:ext>
                  </a:extLst>
                </a:gridCol>
                <a:gridCol w="1277938">
                  <a:extLst>
                    <a:ext uri="{9D8B030D-6E8A-4147-A177-3AD203B41FA5}">
                      <a16:colId xmlns:a16="http://schemas.microsoft.com/office/drawing/2014/main" val="20001"/>
                    </a:ext>
                  </a:extLst>
                </a:gridCol>
                <a:gridCol w="1192212">
                  <a:extLst>
                    <a:ext uri="{9D8B030D-6E8A-4147-A177-3AD203B41FA5}">
                      <a16:colId xmlns:a16="http://schemas.microsoft.com/office/drawing/2014/main" val="20002"/>
                    </a:ext>
                  </a:extLst>
                </a:gridCol>
                <a:gridCol w="1449388">
                  <a:extLst>
                    <a:ext uri="{9D8B030D-6E8A-4147-A177-3AD203B41FA5}">
                      <a16:colId xmlns:a16="http://schemas.microsoft.com/office/drawing/2014/main" val="20003"/>
                    </a:ext>
                  </a:extLst>
                </a:gridCol>
                <a:gridCol w="1022350">
                  <a:extLst>
                    <a:ext uri="{9D8B030D-6E8A-4147-A177-3AD203B41FA5}">
                      <a16:colId xmlns:a16="http://schemas.microsoft.com/office/drawing/2014/main" val="20004"/>
                    </a:ext>
                  </a:extLst>
                </a:gridCol>
                <a:gridCol w="1106487">
                  <a:extLst>
                    <a:ext uri="{9D8B030D-6E8A-4147-A177-3AD203B41FA5}">
                      <a16:colId xmlns:a16="http://schemas.microsoft.com/office/drawing/2014/main" val="20005"/>
                    </a:ext>
                  </a:extLst>
                </a:gridCol>
              </a:tblGrid>
              <a:tr h="560388">
                <a:tc>
                  <a:txBody>
                    <a:bodyPr/>
                    <a:lstStyle>
                      <a:lvl1pPr>
                        <a:spcBef>
                          <a:spcPct val="20000"/>
                        </a:spcBef>
                        <a:buClr>
                          <a:schemeClr val="accent1"/>
                        </a:buClr>
                        <a:buSzPct val="65000"/>
                        <a:buFont typeface="Wingdings" panose="05000000000000000000" pitchFamily="2" charset="2"/>
                        <a:defRPr sz="26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9pPr>
                    </a:lstStyle>
                    <a:p>
                      <a:pPr marL="0" marR="0" lvl="0" indent="0" algn="ctr" defTabSz="914400" rtl="0" eaLnBrk="1" fontAlgn="base" latinLnBrk="0" hangingPunct="1">
                        <a:lnSpc>
                          <a:spcPts val="235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Arial" panose="020B0604020202020204" pitchFamily="34" charset="0"/>
                          <a:cs typeface="Arial" panose="020B0604020202020204" pitchFamily="34" charset="0"/>
                        </a:rPr>
                        <a:t>Style</a:t>
                      </a:r>
                      <a:endPar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28193" cap="flat" cmpd="sng" algn="ctr">
                      <a:solidFill>
                        <a:srgbClr val="000000"/>
                      </a:solidFill>
                      <a:prstDash val="solid"/>
                      <a:round/>
                      <a:headEnd type="none" w="med" len="med"/>
                      <a:tailEnd type="none" w="med" len="med"/>
                    </a:lnL>
                    <a:lnR w="12953" cap="flat" cmpd="sng" algn="ctr">
                      <a:solidFill>
                        <a:srgbClr val="000000"/>
                      </a:solidFill>
                      <a:prstDash val="solid"/>
                      <a:round/>
                      <a:headEnd type="none" w="med" len="med"/>
                      <a:tailEnd type="none" w="med" len="med"/>
                    </a:lnR>
                    <a:lnT w="28194" cap="flat" cmpd="sng" algn="ctr">
                      <a:solidFill>
                        <a:srgbClr val="000000"/>
                      </a:solidFill>
                      <a:prstDash val="solid"/>
                      <a:round/>
                      <a:headEnd type="none" w="med" len="med"/>
                      <a:tailEnd type="none" w="med" len="med"/>
                    </a:lnT>
                    <a:lnB w="28194"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9pPr>
                    </a:lstStyle>
                    <a:p>
                      <a:pPr marL="0" marR="0" lvl="0" indent="0" algn="ctr" defTabSz="914400" rtl="0" eaLnBrk="1" fontAlgn="base" latinLnBrk="0" hangingPunct="1">
                        <a:lnSpc>
                          <a:spcPts val="235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Arial" panose="020B0604020202020204" pitchFamily="34" charset="0"/>
                          <a:cs typeface="Arial" panose="020B0604020202020204" pitchFamily="34" charset="0"/>
                        </a:rPr>
                        <a:t># Trans</a:t>
                      </a:r>
                      <a:endPar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12953" cap="flat" cmpd="sng" algn="ctr">
                      <a:solidFill>
                        <a:srgbClr val="000000"/>
                      </a:solidFill>
                      <a:prstDash val="solid"/>
                      <a:round/>
                      <a:headEnd type="none" w="med" len="med"/>
                      <a:tailEnd type="none" w="med" len="med"/>
                    </a:lnL>
                    <a:lnR w="12953" cap="flat" cmpd="sng" algn="ctr">
                      <a:solidFill>
                        <a:srgbClr val="000000"/>
                      </a:solidFill>
                      <a:prstDash val="solid"/>
                      <a:round/>
                      <a:headEnd type="none" w="med" len="med"/>
                      <a:tailEnd type="none" w="med" len="med"/>
                    </a:lnR>
                    <a:lnT w="28194" cap="flat" cmpd="sng" algn="ctr">
                      <a:solidFill>
                        <a:srgbClr val="000000"/>
                      </a:solidFill>
                      <a:prstDash val="solid"/>
                      <a:round/>
                      <a:headEnd type="none" w="med" len="med"/>
                      <a:tailEnd type="none" w="med" len="med"/>
                    </a:lnT>
                    <a:lnB w="28194"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9pPr>
                    </a:lstStyle>
                    <a:p>
                      <a:pPr marL="0" marR="0" lvl="0" indent="0" algn="ctr" defTabSz="914400" rtl="0" eaLnBrk="1" fontAlgn="base" latinLnBrk="0" hangingPunct="1">
                        <a:lnSpc>
                          <a:spcPts val="235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Arial" panose="020B0604020202020204" pitchFamily="34" charset="0"/>
                          <a:cs typeface="Arial" panose="020B0604020202020204" pitchFamily="34" charset="0"/>
                        </a:rPr>
                        <a:t>Ease</a:t>
                      </a:r>
                      <a:endPar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12953" cap="flat" cmpd="sng" algn="ctr">
                      <a:solidFill>
                        <a:srgbClr val="000000"/>
                      </a:solidFill>
                      <a:prstDash val="solid"/>
                      <a:round/>
                      <a:headEnd type="none" w="med" len="med"/>
                      <a:tailEnd type="none" w="med" len="med"/>
                    </a:lnL>
                    <a:lnR w="12953" cap="flat" cmpd="sng" algn="ctr">
                      <a:solidFill>
                        <a:srgbClr val="000000"/>
                      </a:solidFill>
                      <a:prstDash val="solid"/>
                      <a:round/>
                      <a:headEnd type="none" w="med" len="med"/>
                      <a:tailEnd type="none" w="med" len="med"/>
                    </a:lnR>
                    <a:lnT w="28194" cap="flat" cmpd="sng" algn="ctr">
                      <a:solidFill>
                        <a:srgbClr val="000000"/>
                      </a:solidFill>
                      <a:prstDash val="solid"/>
                      <a:round/>
                      <a:headEnd type="none" w="med" len="med"/>
                      <a:tailEnd type="none" w="med" len="med"/>
                    </a:lnT>
                    <a:lnB w="28194"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9pPr>
                    </a:lstStyle>
                    <a:p>
                      <a:pPr marL="0" marR="0" lvl="0" indent="0" algn="ctr" defTabSz="914400" rtl="0" eaLnBrk="1" fontAlgn="base" latinLnBrk="0" hangingPunct="1">
                        <a:lnSpc>
                          <a:spcPts val="235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Arial" panose="020B0604020202020204" pitchFamily="34" charset="0"/>
                          <a:cs typeface="Arial" panose="020B0604020202020204" pitchFamily="34" charset="0"/>
                        </a:rPr>
                        <a:t>Ratioed?</a:t>
                      </a:r>
                      <a:endPar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12953" cap="flat" cmpd="sng" algn="ctr">
                      <a:solidFill>
                        <a:srgbClr val="000000"/>
                      </a:solidFill>
                      <a:prstDash val="solid"/>
                      <a:round/>
                      <a:headEnd type="none" w="med" len="med"/>
                      <a:tailEnd type="none" w="med" len="med"/>
                    </a:lnL>
                    <a:lnR w="12953" cap="flat" cmpd="sng" algn="ctr">
                      <a:solidFill>
                        <a:srgbClr val="000000"/>
                      </a:solidFill>
                      <a:prstDash val="solid"/>
                      <a:round/>
                      <a:headEnd type="none" w="med" len="med"/>
                      <a:tailEnd type="none" w="med" len="med"/>
                    </a:lnR>
                    <a:lnT w="28194" cap="flat" cmpd="sng" algn="ctr">
                      <a:solidFill>
                        <a:srgbClr val="000000"/>
                      </a:solidFill>
                      <a:prstDash val="solid"/>
                      <a:round/>
                      <a:headEnd type="none" w="med" len="med"/>
                      <a:tailEnd type="none" w="med" len="med"/>
                    </a:lnT>
                    <a:lnB w="28194"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9pPr>
                    </a:lstStyle>
                    <a:p>
                      <a:pPr marL="0" marR="0" lvl="0" indent="0" algn="ctr" defTabSz="914400" rtl="0" eaLnBrk="1" fontAlgn="base" latinLnBrk="0" hangingPunct="1">
                        <a:lnSpc>
                          <a:spcPts val="235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Arial" panose="020B0604020202020204" pitchFamily="34" charset="0"/>
                          <a:cs typeface="Arial" panose="020B0604020202020204" pitchFamily="34" charset="0"/>
                        </a:rPr>
                        <a:t>Delay</a:t>
                      </a:r>
                      <a:endPar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12953" cap="flat" cmpd="sng" algn="ctr">
                      <a:solidFill>
                        <a:srgbClr val="000000"/>
                      </a:solidFill>
                      <a:prstDash val="solid"/>
                      <a:round/>
                      <a:headEnd type="none" w="med" len="med"/>
                      <a:tailEnd type="none" w="med" len="med"/>
                    </a:lnL>
                    <a:lnR w="12953" cap="flat" cmpd="sng" algn="ctr">
                      <a:solidFill>
                        <a:srgbClr val="000000"/>
                      </a:solidFill>
                      <a:prstDash val="solid"/>
                      <a:round/>
                      <a:headEnd type="none" w="med" len="med"/>
                      <a:tailEnd type="none" w="med" len="med"/>
                    </a:lnR>
                    <a:lnT w="28194" cap="flat" cmpd="sng" algn="ctr">
                      <a:solidFill>
                        <a:srgbClr val="000000"/>
                      </a:solidFill>
                      <a:prstDash val="solid"/>
                      <a:round/>
                      <a:headEnd type="none" w="med" len="med"/>
                      <a:tailEnd type="none" w="med" len="med"/>
                    </a:lnT>
                    <a:lnB w="28194" cap="flat" cmpd="sng" algn="ctr">
                      <a:solidFill>
                        <a:srgbClr val="000000"/>
                      </a:solidFill>
                      <a:prstDash val="solid"/>
                      <a:round/>
                      <a:headEnd type="none" w="med" len="med"/>
                      <a:tailEnd type="none" w="med" len="med"/>
                    </a:lnB>
                    <a:lnTlToBr>
                      <a:noFill/>
                    </a:lnTlToBr>
                    <a:lnBlToTr>
                      <a:noFill/>
                    </a:lnBlToTr>
                    <a:noFill/>
                  </a:tcPr>
                </a:tc>
                <a:tc>
                  <a:txBody>
                    <a:bodyPr/>
                    <a:lstStyle>
                      <a:lvl1pPr marL="1588">
                        <a:spcBef>
                          <a:spcPct val="20000"/>
                        </a:spcBef>
                        <a:buClr>
                          <a:schemeClr val="accent1"/>
                        </a:buClr>
                        <a:buSzPct val="65000"/>
                        <a:buFont typeface="Wingdings" panose="05000000000000000000" pitchFamily="2" charset="2"/>
                        <a:defRPr sz="26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9pPr>
                    </a:lstStyle>
                    <a:p>
                      <a:pPr marL="1588" marR="0" lvl="0" indent="0" algn="ctr" defTabSz="914400" rtl="0" eaLnBrk="1" fontAlgn="base" latinLnBrk="0" hangingPunct="1">
                        <a:lnSpc>
                          <a:spcPts val="235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Arial" panose="020B0604020202020204" pitchFamily="34" charset="0"/>
                          <a:cs typeface="Arial" panose="020B0604020202020204" pitchFamily="34" charset="0"/>
                        </a:rPr>
                        <a:t>Power</a:t>
                      </a:r>
                      <a:endPar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12953" cap="flat" cmpd="sng" algn="ctr">
                      <a:solidFill>
                        <a:srgbClr val="000000"/>
                      </a:solidFill>
                      <a:prstDash val="solid"/>
                      <a:round/>
                      <a:headEnd type="none" w="med" len="med"/>
                      <a:tailEnd type="none" w="med" len="med"/>
                    </a:lnL>
                    <a:lnR w="28194" cap="flat" cmpd="sng" algn="ctr">
                      <a:solidFill>
                        <a:srgbClr val="000000"/>
                      </a:solidFill>
                      <a:prstDash val="solid"/>
                      <a:round/>
                      <a:headEnd type="none" w="med" len="med"/>
                      <a:tailEnd type="none" w="med" len="med"/>
                    </a:lnR>
                    <a:lnT w="28194" cap="flat" cmpd="sng" algn="ctr">
                      <a:solidFill>
                        <a:srgbClr val="000000"/>
                      </a:solidFill>
                      <a:prstDash val="solid"/>
                      <a:round/>
                      <a:headEnd type="none" w="med" len="med"/>
                      <a:tailEnd type="none" w="med" len="med"/>
                    </a:lnT>
                    <a:lnB w="28194"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8163">
                <a:tc>
                  <a:txBody>
                    <a:bodyPr/>
                    <a:lstStyle>
                      <a:lvl1pPr>
                        <a:spcBef>
                          <a:spcPct val="20000"/>
                        </a:spcBef>
                        <a:buClr>
                          <a:schemeClr val="accent1"/>
                        </a:buClr>
                        <a:buSzPct val="65000"/>
                        <a:buFont typeface="Wingdings" panose="05000000000000000000" pitchFamily="2" charset="2"/>
                        <a:defRPr sz="26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9pPr>
                    </a:lstStyle>
                    <a:p>
                      <a:pPr marL="0" marR="0" lvl="0" indent="0" algn="ctr" defTabSz="914400" rtl="0" eaLnBrk="1" fontAlgn="base" latinLnBrk="0" hangingPunct="1">
                        <a:lnSpc>
                          <a:spcPts val="235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Comp Static</a:t>
                      </a:r>
                    </a:p>
                  </a:txBody>
                  <a:tcPr marL="0" marR="0" marT="0" marB="0" horzOverflow="overflow">
                    <a:lnL w="28193" cap="flat" cmpd="sng" algn="ctr">
                      <a:solidFill>
                        <a:srgbClr val="000000"/>
                      </a:solidFill>
                      <a:prstDash val="solid"/>
                      <a:round/>
                      <a:headEnd type="none" w="med" len="med"/>
                      <a:tailEnd type="none" w="med" len="med"/>
                    </a:lnL>
                    <a:lnR w="12953" cap="flat" cmpd="sng" algn="ctr">
                      <a:solidFill>
                        <a:srgbClr val="000000"/>
                      </a:solidFill>
                      <a:prstDash val="solid"/>
                      <a:round/>
                      <a:headEnd type="none" w="med" len="med"/>
                      <a:tailEnd type="none" w="med" len="med"/>
                    </a:lnR>
                    <a:lnT w="28194" cap="flat" cmpd="sng" algn="ctr">
                      <a:solidFill>
                        <a:srgbClr val="000000"/>
                      </a:solidFill>
                      <a:prstDash val="solid"/>
                      <a:round/>
                      <a:headEnd type="none" w="med" len="med"/>
                      <a:tailEnd type="none" w="med" len="med"/>
                    </a:lnT>
                    <a:lnB w="12953"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9pPr>
                    </a:lstStyle>
                    <a:p>
                      <a:pPr marL="0" marR="0" lvl="0" indent="0" algn="ctr" defTabSz="914400" rtl="0" eaLnBrk="1" fontAlgn="base" latinLnBrk="0" hangingPunct="1">
                        <a:lnSpc>
                          <a:spcPts val="235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8</a:t>
                      </a:r>
                    </a:p>
                  </a:txBody>
                  <a:tcPr marL="0" marR="0" marT="0" marB="0" horzOverflow="overflow">
                    <a:lnL w="12953" cap="flat" cmpd="sng" algn="ctr">
                      <a:solidFill>
                        <a:srgbClr val="000000"/>
                      </a:solidFill>
                      <a:prstDash val="solid"/>
                      <a:round/>
                      <a:headEnd type="none" w="med" len="med"/>
                      <a:tailEnd type="none" w="med" len="med"/>
                    </a:lnL>
                    <a:lnR w="12953" cap="flat" cmpd="sng" algn="ctr">
                      <a:solidFill>
                        <a:srgbClr val="000000"/>
                      </a:solidFill>
                      <a:prstDash val="solid"/>
                      <a:round/>
                      <a:headEnd type="none" w="med" len="med"/>
                      <a:tailEnd type="none" w="med" len="med"/>
                    </a:lnR>
                    <a:lnT w="28194" cap="flat" cmpd="sng" algn="ctr">
                      <a:solidFill>
                        <a:srgbClr val="000000"/>
                      </a:solidFill>
                      <a:prstDash val="solid"/>
                      <a:round/>
                      <a:headEnd type="none" w="med" len="med"/>
                      <a:tailEnd type="none" w="med" len="med"/>
                    </a:lnT>
                    <a:lnB w="12953"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9pPr>
                    </a:lstStyle>
                    <a:p>
                      <a:pPr marL="0" marR="0" lvl="0" indent="0" algn="ctr" defTabSz="914400" rtl="0" eaLnBrk="1" fontAlgn="base" latinLnBrk="0" hangingPunct="1">
                        <a:lnSpc>
                          <a:spcPts val="235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1</a:t>
                      </a:r>
                    </a:p>
                  </a:txBody>
                  <a:tcPr marL="0" marR="0" marT="0" marB="0" horzOverflow="overflow">
                    <a:lnL w="12953" cap="flat" cmpd="sng" algn="ctr">
                      <a:solidFill>
                        <a:srgbClr val="000000"/>
                      </a:solidFill>
                      <a:prstDash val="solid"/>
                      <a:round/>
                      <a:headEnd type="none" w="med" len="med"/>
                      <a:tailEnd type="none" w="med" len="med"/>
                    </a:lnL>
                    <a:lnR w="12953" cap="flat" cmpd="sng" algn="ctr">
                      <a:solidFill>
                        <a:srgbClr val="000000"/>
                      </a:solidFill>
                      <a:prstDash val="solid"/>
                      <a:round/>
                      <a:headEnd type="none" w="med" len="med"/>
                      <a:tailEnd type="none" w="med" len="med"/>
                    </a:lnR>
                    <a:lnT w="28194" cap="flat" cmpd="sng" algn="ctr">
                      <a:solidFill>
                        <a:srgbClr val="000000"/>
                      </a:solidFill>
                      <a:prstDash val="solid"/>
                      <a:round/>
                      <a:headEnd type="none" w="med" len="med"/>
                      <a:tailEnd type="none" w="med" len="med"/>
                    </a:lnT>
                    <a:lnB w="12953"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9pPr>
                    </a:lstStyle>
                    <a:p>
                      <a:pPr marL="0" marR="0" lvl="0" indent="0" algn="ctr" defTabSz="914400" rtl="0" eaLnBrk="1" fontAlgn="base" latinLnBrk="0" hangingPunct="1">
                        <a:lnSpc>
                          <a:spcPts val="235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no</a:t>
                      </a:r>
                    </a:p>
                  </a:txBody>
                  <a:tcPr marL="0" marR="0" marT="0" marB="0" horzOverflow="overflow">
                    <a:lnL w="12953" cap="flat" cmpd="sng" algn="ctr">
                      <a:solidFill>
                        <a:srgbClr val="000000"/>
                      </a:solidFill>
                      <a:prstDash val="solid"/>
                      <a:round/>
                      <a:headEnd type="none" w="med" len="med"/>
                      <a:tailEnd type="none" w="med" len="med"/>
                    </a:lnL>
                    <a:lnR w="12953" cap="flat" cmpd="sng" algn="ctr">
                      <a:solidFill>
                        <a:srgbClr val="000000"/>
                      </a:solidFill>
                      <a:prstDash val="solid"/>
                      <a:round/>
                      <a:headEnd type="none" w="med" len="med"/>
                      <a:tailEnd type="none" w="med" len="med"/>
                    </a:lnR>
                    <a:lnT w="28194" cap="flat" cmpd="sng" algn="ctr">
                      <a:solidFill>
                        <a:srgbClr val="000000"/>
                      </a:solidFill>
                      <a:prstDash val="solid"/>
                      <a:round/>
                      <a:headEnd type="none" w="med" len="med"/>
                      <a:tailEnd type="none" w="med" len="med"/>
                    </a:lnT>
                    <a:lnB w="12953"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9pPr>
                    </a:lstStyle>
                    <a:p>
                      <a:pPr marL="0" marR="0" lvl="0" indent="0" algn="ctr" defTabSz="914400" rtl="0" eaLnBrk="1" fontAlgn="base" latinLnBrk="0" hangingPunct="1">
                        <a:lnSpc>
                          <a:spcPts val="235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3</a:t>
                      </a:r>
                    </a:p>
                  </a:txBody>
                  <a:tcPr marL="0" marR="0" marT="0" marB="0" horzOverflow="overflow">
                    <a:lnL w="12953" cap="flat" cmpd="sng" algn="ctr">
                      <a:solidFill>
                        <a:srgbClr val="000000"/>
                      </a:solidFill>
                      <a:prstDash val="solid"/>
                      <a:round/>
                      <a:headEnd type="none" w="med" len="med"/>
                      <a:tailEnd type="none" w="med" len="med"/>
                    </a:lnL>
                    <a:lnR w="12953" cap="flat" cmpd="sng" algn="ctr">
                      <a:solidFill>
                        <a:srgbClr val="000000"/>
                      </a:solidFill>
                      <a:prstDash val="solid"/>
                      <a:round/>
                      <a:headEnd type="none" w="med" len="med"/>
                      <a:tailEnd type="none" w="med" len="med"/>
                    </a:lnR>
                    <a:lnT w="28194" cap="flat" cmpd="sng" algn="ctr">
                      <a:solidFill>
                        <a:srgbClr val="000000"/>
                      </a:solidFill>
                      <a:prstDash val="solid"/>
                      <a:round/>
                      <a:headEnd type="none" w="med" len="med"/>
                      <a:tailEnd type="none" w="med" len="med"/>
                    </a:lnT>
                    <a:lnB w="12953" cap="flat" cmpd="sng" algn="ctr">
                      <a:solidFill>
                        <a:srgbClr val="000000"/>
                      </a:solidFill>
                      <a:prstDash val="solid"/>
                      <a:round/>
                      <a:headEnd type="none" w="med" len="med"/>
                      <a:tailEnd type="none" w="med" len="med"/>
                    </a:lnB>
                    <a:lnTlToBr>
                      <a:noFill/>
                    </a:lnTlToBr>
                    <a:lnBlToTr>
                      <a:noFill/>
                    </a:lnBlToTr>
                    <a:noFill/>
                  </a:tcPr>
                </a:tc>
                <a:tc>
                  <a:txBody>
                    <a:bodyPr/>
                    <a:lstStyle>
                      <a:lvl1pPr marL="4763">
                        <a:spcBef>
                          <a:spcPct val="20000"/>
                        </a:spcBef>
                        <a:buClr>
                          <a:schemeClr val="accent1"/>
                        </a:buClr>
                        <a:buSzPct val="65000"/>
                        <a:buFont typeface="Wingdings" panose="05000000000000000000" pitchFamily="2" charset="2"/>
                        <a:defRPr sz="26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9pPr>
                    </a:lstStyle>
                    <a:p>
                      <a:pPr marL="4763" marR="0" lvl="0" indent="0" algn="ctr" defTabSz="914400" rtl="0" eaLnBrk="1" fontAlgn="base" latinLnBrk="0" hangingPunct="1">
                        <a:lnSpc>
                          <a:spcPts val="235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1</a:t>
                      </a:r>
                    </a:p>
                  </a:txBody>
                  <a:tcPr marL="0" marR="0" marT="0" marB="0" horzOverflow="overflow">
                    <a:lnL w="12953" cap="flat" cmpd="sng" algn="ctr">
                      <a:solidFill>
                        <a:srgbClr val="000000"/>
                      </a:solidFill>
                      <a:prstDash val="solid"/>
                      <a:round/>
                      <a:headEnd type="none" w="med" len="med"/>
                      <a:tailEnd type="none" w="med" len="med"/>
                    </a:lnL>
                    <a:lnR w="28194" cap="flat" cmpd="sng" algn="ctr">
                      <a:solidFill>
                        <a:srgbClr val="000000"/>
                      </a:solidFill>
                      <a:prstDash val="solid"/>
                      <a:round/>
                      <a:headEnd type="none" w="med" len="med"/>
                      <a:tailEnd type="none" w="med" len="med"/>
                    </a:lnR>
                    <a:lnT w="28194" cap="flat" cmpd="sng" algn="ctr">
                      <a:solidFill>
                        <a:srgbClr val="000000"/>
                      </a:solidFill>
                      <a:prstDash val="solid"/>
                      <a:round/>
                      <a:headEnd type="none" w="med" len="med"/>
                      <a:tailEnd type="none" w="med" len="med"/>
                    </a:lnT>
                    <a:lnB w="12953"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8163">
                <a:tc>
                  <a:txBody>
                    <a:bodyPr/>
                    <a:lstStyle>
                      <a:lvl1pPr>
                        <a:spcBef>
                          <a:spcPct val="20000"/>
                        </a:spcBef>
                        <a:buClr>
                          <a:schemeClr val="accent1"/>
                        </a:buClr>
                        <a:buSzPct val="65000"/>
                        <a:buFont typeface="Wingdings" panose="05000000000000000000" pitchFamily="2" charset="2"/>
                        <a:defRPr sz="26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9pPr>
                    </a:lstStyle>
                    <a:p>
                      <a:pPr marL="0" marR="0" lvl="0" indent="0" algn="ctr" defTabSz="914400" rtl="0" eaLnBrk="1" fontAlgn="base" latinLnBrk="0" hangingPunct="1">
                        <a:lnSpc>
                          <a:spcPct val="100000"/>
                        </a:lnSpc>
                        <a:spcBef>
                          <a:spcPts val="13"/>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CPL*</a:t>
                      </a:r>
                    </a:p>
                  </a:txBody>
                  <a:tcPr marL="0" marR="0" marT="0" marB="0" horzOverflow="overflow">
                    <a:lnL w="28193" cap="flat" cmpd="sng" algn="ctr">
                      <a:solidFill>
                        <a:srgbClr val="000000"/>
                      </a:solidFill>
                      <a:prstDash val="solid"/>
                      <a:round/>
                      <a:headEnd type="none" w="med" len="med"/>
                      <a:tailEnd type="none" w="med" len="med"/>
                    </a:lnL>
                    <a:lnR w="12953" cap="flat" cmpd="sng" algn="ctr">
                      <a:solidFill>
                        <a:srgbClr val="000000"/>
                      </a:solidFill>
                      <a:prstDash val="solid"/>
                      <a:round/>
                      <a:headEnd type="none" w="med" len="med"/>
                      <a:tailEnd type="none" w="med" len="med"/>
                    </a:lnR>
                    <a:lnT w="12953" cap="flat" cmpd="sng" algn="ctr">
                      <a:solidFill>
                        <a:srgbClr val="000000"/>
                      </a:solidFill>
                      <a:prstDash val="solid"/>
                      <a:round/>
                      <a:headEnd type="none" w="med" len="med"/>
                      <a:tailEnd type="none" w="med" len="med"/>
                    </a:lnT>
                    <a:lnB w="12953"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9pPr>
                    </a:lstStyle>
                    <a:p>
                      <a:pPr marL="0" marR="0" lvl="0" indent="0" algn="ctr" defTabSz="914400" rtl="0" eaLnBrk="1" fontAlgn="base" latinLnBrk="0" hangingPunct="1">
                        <a:lnSpc>
                          <a:spcPct val="100000"/>
                        </a:lnSpc>
                        <a:spcBef>
                          <a:spcPts val="13"/>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12 + 2</a:t>
                      </a:r>
                    </a:p>
                  </a:txBody>
                  <a:tcPr marL="0" marR="0" marT="0" marB="0" horzOverflow="overflow">
                    <a:lnL w="12953" cap="flat" cmpd="sng" algn="ctr">
                      <a:solidFill>
                        <a:srgbClr val="000000"/>
                      </a:solidFill>
                      <a:prstDash val="solid"/>
                      <a:round/>
                      <a:headEnd type="none" w="med" len="med"/>
                      <a:tailEnd type="none" w="med" len="med"/>
                    </a:lnL>
                    <a:lnR w="12953" cap="flat" cmpd="sng" algn="ctr">
                      <a:solidFill>
                        <a:srgbClr val="000000"/>
                      </a:solidFill>
                      <a:prstDash val="solid"/>
                      <a:round/>
                      <a:headEnd type="none" w="med" len="med"/>
                      <a:tailEnd type="none" w="med" len="med"/>
                    </a:lnR>
                    <a:lnT w="12953" cap="flat" cmpd="sng" algn="ctr">
                      <a:solidFill>
                        <a:srgbClr val="000000"/>
                      </a:solidFill>
                      <a:prstDash val="solid"/>
                      <a:round/>
                      <a:headEnd type="none" w="med" len="med"/>
                      <a:tailEnd type="none" w="med" len="med"/>
                    </a:lnT>
                    <a:lnB w="12953"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9pPr>
                    </a:lstStyle>
                    <a:p>
                      <a:pPr marL="0" marR="0" lvl="0" indent="0" algn="ctr" defTabSz="914400" rtl="0" eaLnBrk="1" fontAlgn="base" latinLnBrk="0" hangingPunct="1">
                        <a:lnSpc>
                          <a:spcPct val="100000"/>
                        </a:lnSpc>
                        <a:spcBef>
                          <a:spcPts val="13"/>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2</a:t>
                      </a:r>
                    </a:p>
                  </a:txBody>
                  <a:tcPr marL="0" marR="0" marT="0" marB="0" horzOverflow="overflow">
                    <a:lnL w="12953" cap="flat" cmpd="sng" algn="ctr">
                      <a:solidFill>
                        <a:srgbClr val="000000"/>
                      </a:solidFill>
                      <a:prstDash val="solid"/>
                      <a:round/>
                      <a:headEnd type="none" w="med" len="med"/>
                      <a:tailEnd type="none" w="med" len="med"/>
                    </a:lnL>
                    <a:lnR w="12953" cap="flat" cmpd="sng" algn="ctr">
                      <a:solidFill>
                        <a:srgbClr val="000000"/>
                      </a:solidFill>
                      <a:prstDash val="solid"/>
                      <a:round/>
                      <a:headEnd type="none" w="med" len="med"/>
                      <a:tailEnd type="none" w="med" len="med"/>
                    </a:lnR>
                    <a:lnT w="12953" cap="flat" cmpd="sng" algn="ctr">
                      <a:solidFill>
                        <a:srgbClr val="000000"/>
                      </a:solidFill>
                      <a:prstDash val="solid"/>
                      <a:round/>
                      <a:headEnd type="none" w="med" len="med"/>
                      <a:tailEnd type="none" w="med" len="med"/>
                    </a:lnT>
                    <a:lnB w="12953"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9pPr>
                    </a:lstStyle>
                    <a:p>
                      <a:pPr marL="0" marR="0" lvl="0" indent="0" algn="ctr" defTabSz="914400" rtl="0" eaLnBrk="1" fontAlgn="base" latinLnBrk="0" hangingPunct="1">
                        <a:lnSpc>
                          <a:spcPct val="100000"/>
                        </a:lnSpc>
                        <a:spcBef>
                          <a:spcPts val="13"/>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no</a:t>
                      </a:r>
                    </a:p>
                  </a:txBody>
                  <a:tcPr marL="0" marR="0" marT="0" marB="0" horzOverflow="overflow">
                    <a:lnL w="12953" cap="flat" cmpd="sng" algn="ctr">
                      <a:solidFill>
                        <a:srgbClr val="000000"/>
                      </a:solidFill>
                      <a:prstDash val="solid"/>
                      <a:round/>
                      <a:headEnd type="none" w="med" len="med"/>
                      <a:tailEnd type="none" w="med" len="med"/>
                    </a:lnL>
                    <a:lnR w="12953" cap="flat" cmpd="sng" algn="ctr">
                      <a:solidFill>
                        <a:srgbClr val="000000"/>
                      </a:solidFill>
                      <a:prstDash val="solid"/>
                      <a:round/>
                      <a:headEnd type="none" w="med" len="med"/>
                      <a:tailEnd type="none" w="med" len="med"/>
                    </a:lnR>
                    <a:lnT w="12953" cap="flat" cmpd="sng" algn="ctr">
                      <a:solidFill>
                        <a:srgbClr val="000000"/>
                      </a:solidFill>
                      <a:prstDash val="solid"/>
                      <a:round/>
                      <a:headEnd type="none" w="med" len="med"/>
                      <a:tailEnd type="none" w="med" len="med"/>
                    </a:lnT>
                    <a:lnB w="12953"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9pPr>
                    </a:lstStyle>
                    <a:p>
                      <a:pPr marL="0" marR="0" lvl="0" indent="0" algn="ctr" defTabSz="914400" rtl="0" eaLnBrk="1" fontAlgn="base" latinLnBrk="0" hangingPunct="1">
                        <a:lnSpc>
                          <a:spcPct val="100000"/>
                        </a:lnSpc>
                        <a:spcBef>
                          <a:spcPts val="13"/>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4</a:t>
                      </a:r>
                    </a:p>
                  </a:txBody>
                  <a:tcPr marL="0" marR="0" marT="0" marB="0" horzOverflow="overflow">
                    <a:lnL w="12953" cap="flat" cmpd="sng" algn="ctr">
                      <a:solidFill>
                        <a:srgbClr val="000000"/>
                      </a:solidFill>
                      <a:prstDash val="solid"/>
                      <a:round/>
                      <a:headEnd type="none" w="med" len="med"/>
                      <a:tailEnd type="none" w="med" len="med"/>
                    </a:lnL>
                    <a:lnR w="12953" cap="flat" cmpd="sng" algn="ctr">
                      <a:solidFill>
                        <a:srgbClr val="000000"/>
                      </a:solidFill>
                      <a:prstDash val="solid"/>
                      <a:round/>
                      <a:headEnd type="none" w="med" len="med"/>
                      <a:tailEnd type="none" w="med" len="med"/>
                    </a:lnR>
                    <a:lnT w="12953" cap="flat" cmpd="sng" algn="ctr">
                      <a:solidFill>
                        <a:srgbClr val="000000"/>
                      </a:solidFill>
                      <a:prstDash val="solid"/>
                      <a:round/>
                      <a:headEnd type="none" w="med" len="med"/>
                      <a:tailEnd type="none" w="med" len="med"/>
                    </a:lnT>
                    <a:lnB w="12953" cap="flat" cmpd="sng" algn="ctr">
                      <a:solidFill>
                        <a:srgbClr val="000000"/>
                      </a:solidFill>
                      <a:prstDash val="solid"/>
                      <a:round/>
                      <a:headEnd type="none" w="med" len="med"/>
                      <a:tailEnd type="none" w="med" len="med"/>
                    </a:lnB>
                    <a:lnTlToBr>
                      <a:noFill/>
                    </a:lnTlToBr>
                    <a:lnBlToTr>
                      <a:noFill/>
                    </a:lnBlToTr>
                    <a:noFill/>
                  </a:tcPr>
                </a:tc>
                <a:tc>
                  <a:txBody>
                    <a:bodyPr/>
                    <a:lstStyle>
                      <a:lvl1pPr marL="4763">
                        <a:spcBef>
                          <a:spcPct val="20000"/>
                        </a:spcBef>
                        <a:buClr>
                          <a:schemeClr val="accent1"/>
                        </a:buClr>
                        <a:buSzPct val="65000"/>
                        <a:buFont typeface="Wingdings" panose="05000000000000000000" pitchFamily="2" charset="2"/>
                        <a:defRPr sz="26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9pPr>
                    </a:lstStyle>
                    <a:p>
                      <a:pPr marL="4763" marR="0" lvl="0" indent="0" algn="ctr" defTabSz="914400" rtl="0" eaLnBrk="1" fontAlgn="base" latinLnBrk="0" hangingPunct="1">
                        <a:lnSpc>
                          <a:spcPct val="100000"/>
                        </a:lnSpc>
                        <a:spcBef>
                          <a:spcPts val="13"/>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3</a:t>
                      </a:r>
                    </a:p>
                  </a:txBody>
                  <a:tcPr marL="0" marR="0" marT="0" marB="0" horzOverflow="overflow">
                    <a:lnL w="12953" cap="flat" cmpd="sng" algn="ctr">
                      <a:solidFill>
                        <a:srgbClr val="000000"/>
                      </a:solidFill>
                      <a:prstDash val="solid"/>
                      <a:round/>
                      <a:headEnd type="none" w="med" len="med"/>
                      <a:tailEnd type="none" w="med" len="med"/>
                    </a:lnL>
                    <a:lnR w="28194" cap="flat" cmpd="sng" algn="ctr">
                      <a:solidFill>
                        <a:srgbClr val="000000"/>
                      </a:solidFill>
                      <a:prstDash val="solid"/>
                      <a:round/>
                      <a:headEnd type="none" w="med" len="med"/>
                      <a:tailEnd type="none" w="med" len="med"/>
                    </a:lnR>
                    <a:lnT w="12953" cap="flat" cmpd="sng" algn="ctr">
                      <a:solidFill>
                        <a:srgbClr val="000000"/>
                      </a:solidFill>
                      <a:prstDash val="solid"/>
                      <a:round/>
                      <a:headEnd type="none" w="med" len="med"/>
                      <a:tailEnd type="none" w="med" len="med"/>
                    </a:lnT>
                    <a:lnB w="12953"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8163">
                <a:tc>
                  <a:txBody>
                    <a:bodyPr/>
                    <a:lstStyle>
                      <a:lvl1pPr>
                        <a:spcBef>
                          <a:spcPct val="20000"/>
                        </a:spcBef>
                        <a:buClr>
                          <a:schemeClr val="accent1"/>
                        </a:buClr>
                        <a:buSzPct val="65000"/>
                        <a:buFont typeface="Wingdings" panose="05000000000000000000" pitchFamily="2" charset="2"/>
                        <a:defRPr sz="26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9pPr>
                    </a:lstStyle>
                    <a:p>
                      <a:pPr marL="0" marR="0" lvl="0" indent="0" algn="ctr" defTabSz="914400" rtl="0" eaLnBrk="1" fontAlgn="base" latinLnBrk="0" hangingPunct="1">
                        <a:lnSpc>
                          <a:spcPct val="100000"/>
                        </a:lnSpc>
                        <a:spcBef>
                          <a:spcPts val="13"/>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domino</a:t>
                      </a:r>
                    </a:p>
                  </a:txBody>
                  <a:tcPr marL="0" marR="0" marT="0" marB="0" horzOverflow="overflow">
                    <a:lnL w="28194" cap="flat" cmpd="sng" algn="ctr">
                      <a:solidFill>
                        <a:srgbClr val="000000"/>
                      </a:solidFill>
                      <a:prstDash val="solid"/>
                      <a:round/>
                      <a:headEnd type="none" w="med" len="med"/>
                      <a:tailEnd type="none" w="med" len="med"/>
                    </a:lnL>
                    <a:lnR w="12953" cap="flat" cmpd="sng" algn="ctr">
                      <a:solidFill>
                        <a:srgbClr val="000000"/>
                      </a:solidFill>
                      <a:prstDash val="solid"/>
                      <a:round/>
                      <a:headEnd type="none" w="med" len="med"/>
                      <a:tailEnd type="none" w="med" len="med"/>
                    </a:lnR>
                    <a:lnT w="12953" cap="flat" cmpd="sng" algn="ctr">
                      <a:solidFill>
                        <a:srgbClr val="000000"/>
                      </a:solidFill>
                      <a:prstDash val="solid"/>
                      <a:round/>
                      <a:headEnd type="none" w="med" len="med"/>
                      <a:tailEnd type="none" w="med" len="med"/>
                    </a:lnT>
                    <a:lnB w="12953"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9pPr>
                    </a:lstStyle>
                    <a:p>
                      <a:pPr marL="0" marR="0" lvl="0" indent="0" algn="ctr" defTabSz="914400" rtl="0" eaLnBrk="1" fontAlgn="base" latinLnBrk="0" hangingPunct="1">
                        <a:lnSpc>
                          <a:spcPct val="100000"/>
                        </a:lnSpc>
                        <a:spcBef>
                          <a:spcPts val="13"/>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6 + 2</a:t>
                      </a:r>
                    </a:p>
                  </a:txBody>
                  <a:tcPr marL="0" marR="0" marT="0" marB="0" horzOverflow="overflow">
                    <a:lnL w="12953" cap="flat" cmpd="sng" algn="ctr">
                      <a:solidFill>
                        <a:srgbClr val="000000"/>
                      </a:solidFill>
                      <a:prstDash val="solid"/>
                      <a:round/>
                      <a:headEnd type="none" w="med" len="med"/>
                      <a:tailEnd type="none" w="med" len="med"/>
                    </a:lnL>
                    <a:lnR w="12953" cap="flat" cmpd="sng" algn="ctr">
                      <a:solidFill>
                        <a:srgbClr val="000000"/>
                      </a:solidFill>
                      <a:prstDash val="solid"/>
                      <a:round/>
                      <a:headEnd type="none" w="med" len="med"/>
                      <a:tailEnd type="none" w="med" len="med"/>
                    </a:lnR>
                    <a:lnT w="12953" cap="flat" cmpd="sng" algn="ctr">
                      <a:solidFill>
                        <a:srgbClr val="000000"/>
                      </a:solidFill>
                      <a:prstDash val="solid"/>
                      <a:round/>
                      <a:headEnd type="none" w="med" len="med"/>
                      <a:tailEnd type="none" w="med" len="med"/>
                    </a:lnT>
                    <a:lnB w="12953"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9pPr>
                    </a:lstStyle>
                    <a:p>
                      <a:pPr marL="0" marR="0" lvl="0" indent="0" algn="ctr" defTabSz="914400" rtl="0" eaLnBrk="1" fontAlgn="base" latinLnBrk="0" hangingPunct="1">
                        <a:lnSpc>
                          <a:spcPct val="100000"/>
                        </a:lnSpc>
                        <a:spcBef>
                          <a:spcPts val="13"/>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4</a:t>
                      </a:r>
                    </a:p>
                  </a:txBody>
                  <a:tcPr marL="0" marR="0" marT="0" marB="0" horzOverflow="overflow">
                    <a:lnL w="12953" cap="flat" cmpd="sng" algn="ctr">
                      <a:solidFill>
                        <a:srgbClr val="000000"/>
                      </a:solidFill>
                      <a:prstDash val="solid"/>
                      <a:round/>
                      <a:headEnd type="none" w="med" len="med"/>
                      <a:tailEnd type="none" w="med" len="med"/>
                    </a:lnL>
                    <a:lnR w="12953" cap="flat" cmpd="sng" algn="ctr">
                      <a:solidFill>
                        <a:srgbClr val="000000"/>
                      </a:solidFill>
                      <a:prstDash val="solid"/>
                      <a:round/>
                      <a:headEnd type="none" w="med" len="med"/>
                      <a:tailEnd type="none" w="med" len="med"/>
                    </a:lnR>
                    <a:lnT w="12953" cap="flat" cmpd="sng" algn="ctr">
                      <a:solidFill>
                        <a:srgbClr val="000000"/>
                      </a:solidFill>
                      <a:prstDash val="solid"/>
                      <a:round/>
                      <a:headEnd type="none" w="med" len="med"/>
                      <a:tailEnd type="none" w="med" len="med"/>
                    </a:lnT>
                    <a:lnB w="12953"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9pPr>
                    </a:lstStyle>
                    <a:p>
                      <a:pPr marL="0" marR="0" lvl="0" indent="0" algn="ctr" defTabSz="914400" rtl="0" eaLnBrk="1" fontAlgn="base" latinLnBrk="0" hangingPunct="1">
                        <a:lnSpc>
                          <a:spcPct val="100000"/>
                        </a:lnSpc>
                        <a:spcBef>
                          <a:spcPts val="13"/>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no</a:t>
                      </a:r>
                    </a:p>
                  </a:txBody>
                  <a:tcPr marL="0" marR="0" marT="0" marB="0" horzOverflow="overflow">
                    <a:lnL w="12953" cap="flat" cmpd="sng" algn="ctr">
                      <a:solidFill>
                        <a:srgbClr val="000000"/>
                      </a:solidFill>
                      <a:prstDash val="solid"/>
                      <a:round/>
                      <a:headEnd type="none" w="med" len="med"/>
                      <a:tailEnd type="none" w="med" len="med"/>
                    </a:lnL>
                    <a:lnR w="12953" cap="flat" cmpd="sng" algn="ctr">
                      <a:solidFill>
                        <a:srgbClr val="000000"/>
                      </a:solidFill>
                      <a:prstDash val="solid"/>
                      <a:round/>
                      <a:headEnd type="none" w="med" len="med"/>
                      <a:tailEnd type="none" w="med" len="med"/>
                    </a:lnR>
                    <a:lnT w="12953" cap="flat" cmpd="sng" algn="ctr">
                      <a:solidFill>
                        <a:srgbClr val="000000"/>
                      </a:solidFill>
                      <a:prstDash val="solid"/>
                      <a:round/>
                      <a:headEnd type="none" w="med" len="med"/>
                      <a:tailEnd type="none" w="med" len="med"/>
                    </a:lnT>
                    <a:lnB w="12953"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9pPr>
                    </a:lstStyle>
                    <a:p>
                      <a:pPr marL="0" marR="0" lvl="0" indent="0" algn="ctr" defTabSz="914400" rtl="0" eaLnBrk="1" fontAlgn="base" latinLnBrk="0" hangingPunct="1">
                        <a:lnSpc>
                          <a:spcPct val="100000"/>
                        </a:lnSpc>
                        <a:spcBef>
                          <a:spcPts val="13"/>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2</a:t>
                      </a:r>
                    </a:p>
                  </a:txBody>
                  <a:tcPr marL="0" marR="0" marT="0" marB="0" horzOverflow="overflow">
                    <a:lnL w="12953" cap="flat" cmpd="sng" algn="ctr">
                      <a:solidFill>
                        <a:srgbClr val="000000"/>
                      </a:solidFill>
                      <a:prstDash val="solid"/>
                      <a:round/>
                      <a:headEnd type="none" w="med" len="med"/>
                      <a:tailEnd type="none" w="med" len="med"/>
                    </a:lnL>
                    <a:lnR w="12953" cap="flat" cmpd="sng" algn="ctr">
                      <a:solidFill>
                        <a:srgbClr val="000000"/>
                      </a:solidFill>
                      <a:prstDash val="solid"/>
                      <a:round/>
                      <a:headEnd type="none" w="med" len="med"/>
                      <a:tailEnd type="none" w="med" len="med"/>
                    </a:lnR>
                    <a:lnT w="12953" cap="flat" cmpd="sng" algn="ctr">
                      <a:solidFill>
                        <a:srgbClr val="000000"/>
                      </a:solidFill>
                      <a:prstDash val="solid"/>
                      <a:round/>
                      <a:headEnd type="none" w="med" len="med"/>
                      <a:tailEnd type="none" w="med" len="med"/>
                    </a:lnT>
                    <a:lnB w="12953" cap="flat" cmpd="sng" algn="ctr">
                      <a:solidFill>
                        <a:srgbClr val="000000"/>
                      </a:solidFill>
                      <a:prstDash val="solid"/>
                      <a:round/>
                      <a:headEnd type="none" w="med" len="med"/>
                      <a:tailEnd type="none" w="med" len="med"/>
                    </a:lnB>
                    <a:lnTlToBr>
                      <a:noFill/>
                    </a:lnTlToBr>
                    <a:lnBlToTr>
                      <a:noFill/>
                    </a:lnBlToTr>
                    <a:noFill/>
                  </a:tcPr>
                </a:tc>
                <a:tc>
                  <a:txBody>
                    <a:bodyPr/>
                    <a:lstStyle>
                      <a:lvl1pPr marL="1588">
                        <a:spcBef>
                          <a:spcPct val="20000"/>
                        </a:spcBef>
                        <a:buClr>
                          <a:schemeClr val="accent1"/>
                        </a:buClr>
                        <a:buSzPct val="65000"/>
                        <a:buFont typeface="Wingdings" panose="05000000000000000000" pitchFamily="2" charset="2"/>
                        <a:defRPr sz="26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9pPr>
                    </a:lstStyle>
                    <a:p>
                      <a:pPr marL="1588" marR="0" lvl="0" indent="0" algn="ctr" defTabSz="914400" rtl="0" eaLnBrk="1" fontAlgn="base" latinLnBrk="0" hangingPunct="1">
                        <a:lnSpc>
                          <a:spcPct val="100000"/>
                        </a:lnSpc>
                        <a:spcBef>
                          <a:spcPts val="13"/>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2 + clk</a:t>
                      </a:r>
                    </a:p>
                  </a:txBody>
                  <a:tcPr marL="0" marR="0" marT="0" marB="0" horzOverflow="overflow">
                    <a:lnL w="12953" cap="flat" cmpd="sng" algn="ctr">
                      <a:solidFill>
                        <a:srgbClr val="000000"/>
                      </a:solidFill>
                      <a:prstDash val="solid"/>
                      <a:round/>
                      <a:headEnd type="none" w="med" len="med"/>
                      <a:tailEnd type="none" w="med" len="med"/>
                    </a:lnL>
                    <a:lnR w="28194" cap="flat" cmpd="sng" algn="ctr">
                      <a:solidFill>
                        <a:srgbClr val="000000"/>
                      </a:solidFill>
                      <a:prstDash val="solid"/>
                      <a:round/>
                      <a:headEnd type="none" w="med" len="med"/>
                      <a:tailEnd type="none" w="med" len="med"/>
                    </a:lnR>
                    <a:lnT w="12953" cap="flat" cmpd="sng" algn="ctr">
                      <a:solidFill>
                        <a:srgbClr val="000000"/>
                      </a:solidFill>
                      <a:prstDash val="solid"/>
                      <a:round/>
                      <a:headEnd type="none" w="med" len="med"/>
                      <a:tailEnd type="none" w="med" len="med"/>
                    </a:lnT>
                    <a:lnB w="12953"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8163">
                <a:tc>
                  <a:txBody>
                    <a:bodyPr/>
                    <a:lstStyle>
                      <a:lvl1pPr>
                        <a:spcBef>
                          <a:spcPct val="20000"/>
                        </a:spcBef>
                        <a:buClr>
                          <a:schemeClr val="accent1"/>
                        </a:buClr>
                        <a:buSzPct val="65000"/>
                        <a:buFont typeface="Wingdings" panose="05000000000000000000" pitchFamily="2" charset="2"/>
                        <a:defRPr sz="26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9pPr>
                    </a:lstStyle>
                    <a:p>
                      <a:pPr marL="0" marR="0" lvl="0" indent="0" algn="ctr" defTabSz="914400" rtl="0" eaLnBrk="1" fontAlgn="base" latinLnBrk="0" hangingPunct="1">
                        <a:lnSpc>
                          <a:spcPct val="100000"/>
                        </a:lnSpc>
                        <a:spcBef>
                          <a:spcPts val="13"/>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DCVSL*</a:t>
                      </a:r>
                    </a:p>
                  </a:txBody>
                  <a:tcPr marL="0" marR="0" marT="0" marB="0" horzOverflow="overflow">
                    <a:lnL w="28194" cap="flat" cmpd="sng" algn="ctr">
                      <a:solidFill>
                        <a:srgbClr val="000000"/>
                      </a:solidFill>
                      <a:prstDash val="solid"/>
                      <a:round/>
                      <a:headEnd type="none" w="med" len="med"/>
                      <a:tailEnd type="none" w="med" len="med"/>
                    </a:lnL>
                    <a:lnR w="12953" cap="flat" cmpd="sng" algn="ctr">
                      <a:solidFill>
                        <a:srgbClr val="000000"/>
                      </a:solidFill>
                      <a:prstDash val="solid"/>
                      <a:round/>
                      <a:headEnd type="none" w="med" len="med"/>
                      <a:tailEnd type="none" w="med" len="med"/>
                    </a:lnR>
                    <a:lnT w="12953" cap="flat" cmpd="sng" algn="ctr">
                      <a:solidFill>
                        <a:srgbClr val="000000"/>
                      </a:solidFill>
                      <a:prstDash val="solid"/>
                      <a:round/>
                      <a:headEnd type="none" w="med" len="med"/>
                      <a:tailEnd type="none" w="med" len="med"/>
                    </a:lnT>
                    <a:lnB w="28194"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9pPr>
                    </a:lstStyle>
                    <a:p>
                      <a:pPr marL="0" marR="0" lvl="0" indent="0" algn="ctr" defTabSz="914400" rtl="0" eaLnBrk="1" fontAlgn="base" latinLnBrk="0" hangingPunct="1">
                        <a:lnSpc>
                          <a:spcPct val="100000"/>
                        </a:lnSpc>
                        <a:spcBef>
                          <a:spcPts val="13"/>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10</a:t>
                      </a:r>
                    </a:p>
                  </a:txBody>
                  <a:tcPr marL="0" marR="0" marT="0" marB="0" horzOverflow="overflow">
                    <a:lnL w="12953" cap="flat" cmpd="sng" algn="ctr">
                      <a:solidFill>
                        <a:srgbClr val="000000"/>
                      </a:solidFill>
                      <a:prstDash val="solid"/>
                      <a:round/>
                      <a:headEnd type="none" w="med" len="med"/>
                      <a:tailEnd type="none" w="med" len="med"/>
                    </a:lnL>
                    <a:lnR w="12953" cap="flat" cmpd="sng" algn="ctr">
                      <a:solidFill>
                        <a:srgbClr val="000000"/>
                      </a:solidFill>
                      <a:prstDash val="solid"/>
                      <a:round/>
                      <a:headEnd type="none" w="med" len="med"/>
                      <a:tailEnd type="none" w="med" len="med"/>
                    </a:lnR>
                    <a:lnT w="12953" cap="flat" cmpd="sng" algn="ctr">
                      <a:solidFill>
                        <a:srgbClr val="000000"/>
                      </a:solidFill>
                      <a:prstDash val="solid"/>
                      <a:round/>
                      <a:headEnd type="none" w="med" len="med"/>
                      <a:tailEnd type="none" w="med" len="med"/>
                    </a:lnT>
                    <a:lnB w="28194"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9pPr>
                    </a:lstStyle>
                    <a:p>
                      <a:pPr marL="0" marR="0" lvl="0" indent="0" algn="ctr" defTabSz="914400" rtl="0" eaLnBrk="1" fontAlgn="base" latinLnBrk="0" hangingPunct="1">
                        <a:lnSpc>
                          <a:spcPct val="100000"/>
                        </a:lnSpc>
                        <a:spcBef>
                          <a:spcPts val="13"/>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3</a:t>
                      </a:r>
                    </a:p>
                  </a:txBody>
                  <a:tcPr marL="0" marR="0" marT="0" marB="0" horzOverflow="overflow">
                    <a:lnL w="12953" cap="flat" cmpd="sng" algn="ctr">
                      <a:solidFill>
                        <a:srgbClr val="000000"/>
                      </a:solidFill>
                      <a:prstDash val="solid"/>
                      <a:round/>
                      <a:headEnd type="none" w="med" len="med"/>
                      <a:tailEnd type="none" w="med" len="med"/>
                    </a:lnL>
                    <a:lnR w="12953" cap="flat" cmpd="sng" algn="ctr">
                      <a:solidFill>
                        <a:srgbClr val="000000"/>
                      </a:solidFill>
                      <a:prstDash val="solid"/>
                      <a:round/>
                      <a:headEnd type="none" w="med" len="med"/>
                      <a:tailEnd type="none" w="med" len="med"/>
                    </a:lnR>
                    <a:lnT w="12953" cap="flat" cmpd="sng" algn="ctr">
                      <a:solidFill>
                        <a:srgbClr val="000000"/>
                      </a:solidFill>
                      <a:prstDash val="solid"/>
                      <a:round/>
                      <a:headEnd type="none" w="med" len="med"/>
                      <a:tailEnd type="none" w="med" len="med"/>
                    </a:lnT>
                    <a:lnB w="28194"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9pPr>
                    </a:lstStyle>
                    <a:p>
                      <a:pPr marL="0" marR="0" lvl="0" indent="0" algn="ctr" defTabSz="914400" rtl="0" eaLnBrk="1" fontAlgn="base" latinLnBrk="0" hangingPunct="1">
                        <a:lnSpc>
                          <a:spcPct val="100000"/>
                        </a:lnSpc>
                        <a:spcBef>
                          <a:spcPts val="13"/>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yes</a:t>
                      </a:r>
                    </a:p>
                  </a:txBody>
                  <a:tcPr marL="0" marR="0" marT="0" marB="0" horzOverflow="overflow">
                    <a:lnL w="12953" cap="flat" cmpd="sng" algn="ctr">
                      <a:solidFill>
                        <a:srgbClr val="000000"/>
                      </a:solidFill>
                      <a:prstDash val="solid"/>
                      <a:round/>
                      <a:headEnd type="none" w="med" len="med"/>
                      <a:tailEnd type="none" w="med" len="med"/>
                    </a:lnL>
                    <a:lnR w="12953" cap="flat" cmpd="sng" algn="ctr">
                      <a:solidFill>
                        <a:srgbClr val="000000"/>
                      </a:solidFill>
                      <a:prstDash val="solid"/>
                      <a:round/>
                      <a:headEnd type="none" w="med" len="med"/>
                      <a:tailEnd type="none" w="med" len="med"/>
                    </a:lnR>
                    <a:lnT w="12953" cap="flat" cmpd="sng" algn="ctr">
                      <a:solidFill>
                        <a:srgbClr val="000000"/>
                      </a:solidFill>
                      <a:prstDash val="solid"/>
                      <a:round/>
                      <a:headEnd type="none" w="med" len="med"/>
                      <a:tailEnd type="none" w="med" len="med"/>
                    </a:lnT>
                    <a:lnB w="28194"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9pPr>
                    </a:lstStyle>
                    <a:p>
                      <a:pPr marL="0" marR="0" lvl="0" indent="0" algn="ctr" defTabSz="914400" rtl="0" eaLnBrk="1" fontAlgn="base" latinLnBrk="0" hangingPunct="1">
                        <a:lnSpc>
                          <a:spcPct val="100000"/>
                        </a:lnSpc>
                        <a:spcBef>
                          <a:spcPts val="13"/>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1</a:t>
                      </a:r>
                    </a:p>
                  </a:txBody>
                  <a:tcPr marL="0" marR="0" marT="0" marB="0" horzOverflow="overflow">
                    <a:lnL w="12953" cap="flat" cmpd="sng" algn="ctr">
                      <a:solidFill>
                        <a:srgbClr val="000000"/>
                      </a:solidFill>
                      <a:prstDash val="solid"/>
                      <a:round/>
                      <a:headEnd type="none" w="med" len="med"/>
                      <a:tailEnd type="none" w="med" len="med"/>
                    </a:lnL>
                    <a:lnR w="12953" cap="flat" cmpd="sng" algn="ctr">
                      <a:solidFill>
                        <a:srgbClr val="000000"/>
                      </a:solidFill>
                      <a:prstDash val="solid"/>
                      <a:round/>
                      <a:headEnd type="none" w="med" len="med"/>
                      <a:tailEnd type="none" w="med" len="med"/>
                    </a:lnR>
                    <a:lnT w="12953" cap="flat" cmpd="sng" algn="ctr">
                      <a:solidFill>
                        <a:srgbClr val="000000"/>
                      </a:solidFill>
                      <a:prstDash val="solid"/>
                      <a:round/>
                      <a:headEnd type="none" w="med" len="med"/>
                      <a:tailEnd type="none" w="med" len="med"/>
                    </a:lnT>
                    <a:lnB w="28194" cap="flat" cmpd="sng" algn="ctr">
                      <a:solidFill>
                        <a:srgbClr val="000000"/>
                      </a:solidFill>
                      <a:prstDash val="solid"/>
                      <a:round/>
                      <a:headEnd type="none" w="med" len="med"/>
                      <a:tailEnd type="none" w="med" len="med"/>
                    </a:lnB>
                    <a:lnTlToBr>
                      <a:noFill/>
                    </a:lnTlToBr>
                    <a:lnBlToTr>
                      <a:noFill/>
                    </a:lnBlToTr>
                    <a:noFill/>
                  </a:tcPr>
                </a:tc>
                <a:tc>
                  <a:txBody>
                    <a:bodyPr/>
                    <a:lstStyle>
                      <a:lvl1pPr marL="4763">
                        <a:spcBef>
                          <a:spcPct val="20000"/>
                        </a:spcBef>
                        <a:buClr>
                          <a:schemeClr val="accent1"/>
                        </a:buClr>
                        <a:buSzPct val="65000"/>
                        <a:buFont typeface="Wingdings" panose="05000000000000000000" pitchFamily="2" charset="2"/>
                        <a:defRPr sz="2600">
                          <a:solidFill>
                            <a:schemeClr val="tx1"/>
                          </a:solidFill>
                          <a:latin typeface="Verdana" panose="020B0604030504040204" pitchFamily="34" charset="0"/>
                          <a:cs typeface="B Nazanin" panose="00000400000000000000" pitchFamily="2" charset="-78"/>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Verdana" panose="020B0604030504040204" pitchFamily="34" charset="0"/>
                          <a:cs typeface="B Nazanin" panose="00000400000000000000" pitchFamily="2" charset="-78"/>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cs typeface="B Nazanin" panose="00000400000000000000" pitchFamily="2" charset="-78"/>
                        </a:defRPr>
                      </a:lvl3pPr>
                      <a:lvl4pPr marL="1600200" indent="-228600">
                        <a:spcBef>
                          <a:spcPct val="20000"/>
                        </a:spcBef>
                        <a:buClr>
                          <a:schemeClr val="accent2"/>
                        </a:buClr>
                        <a:buSzPct val="70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4pPr>
                      <a:lvl5pPr marL="2057400" indent="-228600">
                        <a:spcBef>
                          <a:spcPct val="20000"/>
                        </a:spcBef>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Verdana" panose="020B0604030504040204" pitchFamily="34" charset="0"/>
                          <a:cs typeface="B Nazanin" panose="00000400000000000000" pitchFamily="2" charset="-78"/>
                        </a:defRPr>
                      </a:lvl9pPr>
                    </a:lstStyle>
                    <a:p>
                      <a:pPr marL="4763" marR="0" lvl="0" indent="0" algn="ctr" defTabSz="914400" rtl="0" eaLnBrk="1" fontAlgn="base" latinLnBrk="0" hangingPunct="1">
                        <a:lnSpc>
                          <a:spcPct val="100000"/>
                        </a:lnSpc>
                        <a:spcBef>
                          <a:spcPts val="13"/>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4</a:t>
                      </a:r>
                    </a:p>
                  </a:txBody>
                  <a:tcPr marL="0" marR="0" marT="0" marB="0" horzOverflow="overflow">
                    <a:lnL w="12953" cap="flat" cmpd="sng" algn="ctr">
                      <a:solidFill>
                        <a:srgbClr val="000000"/>
                      </a:solidFill>
                      <a:prstDash val="solid"/>
                      <a:round/>
                      <a:headEnd type="none" w="med" len="med"/>
                      <a:tailEnd type="none" w="med" len="med"/>
                    </a:lnL>
                    <a:lnR w="28194" cap="flat" cmpd="sng" algn="ctr">
                      <a:solidFill>
                        <a:srgbClr val="000000"/>
                      </a:solidFill>
                      <a:prstDash val="solid"/>
                      <a:round/>
                      <a:headEnd type="none" w="med" len="med"/>
                      <a:tailEnd type="none" w="med" len="med"/>
                    </a:lnR>
                    <a:lnT w="12953" cap="flat" cmpd="sng" algn="ctr">
                      <a:solidFill>
                        <a:srgbClr val="000000"/>
                      </a:solidFill>
                      <a:prstDash val="solid"/>
                      <a:round/>
                      <a:headEnd type="none" w="med" len="med"/>
                      <a:tailEnd type="none" w="med" len="med"/>
                    </a:lnT>
                    <a:lnB w="28194"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object 6"/>
          <p:cNvSpPr txBox="1"/>
          <p:nvPr/>
        </p:nvSpPr>
        <p:spPr>
          <a:xfrm>
            <a:off x="538163" y="5486400"/>
            <a:ext cx="7170737" cy="276225"/>
          </a:xfrm>
          <a:prstGeom prst="rect">
            <a:avLst/>
          </a:prstGeom>
        </p:spPr>
        <p:txBody>
          <a:bodyPr lIns="0" tIns="0" rIns="0" bIns="0">
            <a:spAutoFit/>
          </a:bodyPr>
          <a:lstStyle/>
          <a:p>
            <a:pPr marL="708250">
              <a:defRPr/>
            </a:pPr>
            <a:r>
              <a:rPr spc="-4" dirty="0">
                <a:latin typeface="Arial"/>
                <a:cs typeface="Arial"/>
              </a:rPr>
              <a:t>* </a:t>
            </a:r>
            <a:r>
              <a:rPr spc="-9" dirty="0">
                <a:latin typeface="Arial"/>
                <a:cs typeface="Arial"/>
              </a:rPr>
              <a:t>Dual</a:t>
            </a:r>
            <a:r>
              <a:rPr spc="-62" dirty="0">
                <a:latin typeface="Arial"/>
                <a:cs typeface="Arial"/>
              </a:rPr>
              <a:t> </a:t>
            </a:r>
            <a:r>
              <a:rPr spc="-9" dirty="0">
                <a:latin typeface="Arial"/>
                <a:cs typeface="Arial"/>
              </a:rPr>
              <a:t>Rail</a:t>
            </a:r>
            <a:endParaRPr dirty="0">
              <a:latin typeface="Arial"/>
              <a:cs typeface="Arial"/>
            </a:endParaRPr>
          </a:p>
        </p:txBody>
      </p:sp>
      <p:sp>
        <p:nvSpPr>
          <p:cNvPr id="120881" name="Rectangle 2"/>
          <p:cNvSpPr>
            <a:spLocks noChangeArrowheads="1"/>
          </p:cNvSpPr>
          <p:nvPr/>
        </p:nvSpPr>
        <p:spPr bwMode="auto">
          <a:xfrm>
            <a:off x="3529086" y="1600200"/>
            <a:ext cx="20858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ts val="1350"/>
              </a:spcBef>
            </a:pPr>
            <a:r>
              <a:rPr lang="en-US" altLang="en-US" sz="2400" dirty="0"/>
              <a:t>4-input NAND</a:t>
            </a:r>
          </a:p>
        </p:txBody>
      </p:sp>
      <p:sp>
        <p:nvSpPr>
          <p:cNvPr id="120882" name="Slide Number Placeholder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D493666-ABBE-48A1-8742-82DAD93F7A96}" type="slidenum">
              <a:rPr lang="en-US" altLang="en-US" smtClean="0">
                <a:latin typeface="Garamond" panose="02020404030301010803" pitchFamily="18" charset="0"/>
              </a:rPr>
              <a:pPr/>
              <a:t>68</a:t>
            </a:fld>
            <a:endParaRPr lang="en-US" altLang="en-US">
              <a:latin typeface="Garamond" panose="02020404030301010803" pitchFamily="18" charset="0"/>
            </a:endParaRPr>
          </a:p>
        </p:txBody>
      </p:sp>
    </p:spTree>
    <p:extLst>
      <p:ext uri="{BB962C8B-B14F-4D97-AF65-F5344CB8AC3E}">
        <p14:creationId xmlns:p14="http://schemas.microsoft.com/office/powerpoint/2010/main" val="30471147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z="4000" dirty="0"/>
              <a:t>Static CMOS Path vs </a:t>
            </a:r>
            <a:r>
              <a:rPr lang="en-US" altLang="en-US" sz="4000" dirty="0"/>
              <a:t>Dynamic </a:t>
            </a:r>
            <a:r>
              <a:rPr lang="en-US" sz="4000" dirty="0"/>
              <a:t>Path</a:t>
            </a:r>
            <a:endParaRPr lang="en-US" altLang="en-US" sz="4000" dirty="0"/>
          </a:p>
        </p:txBody>
      </p:sp>
      <p:sp>
        <p:nvSpPr>
          <p:cNvPr id="751619" name="Rectangle 3"/>
          <p:cNvSpPr>
            <a:spLocks noGrp="1" noChangeArrowheads="1"/>
          </p:cNvSpPr>
          <p:nvPr>
            <p:ph type="body" idx="1"/>
          </p:nvPr>
        </p:nvSpPr>
        <p:spPr>
          <a:xfrm>
            <a:off x="231821" y="5854611"/>
            <a:ext cx="8493125" cy="568325"/>
          </a:xfrm>
        </p:spPr>
        <p:txBody>
          <a:bodyPr/>
          <a:lstStyle/>
          <a:p>
            <a:r>
              <a:rPr lang="en-US" sz="2000" dirty="0"/>
              <a:t>Dynamic performs the same logic as static CMOS with significantly less delay</a:t>
            </a:r>
            <a:endParaRPr lang="en-US" altLang="en-US" sz="2000" dirty="0"/>
          </a:p>
        </p:txBody>
      </p:sp>
      <p:sp>
        <p:nvSpPr>
          <p:cNvPr id="1024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B6A51A6-A127-499E-B1F2-F60CB54DADFB}" type="slidenum">
              <a:rPr lang="en-US" altLang="en-US" smtClean="0">
                <a:latin typeface="Garamond" panose="02020404030301010803" pitchFamily="18" charset="0"/>
              </a:rPr>
              <a:pPr/>
              <a:t>69</a:t>
            </a:fld>
            <a:endParaRPr lang="en-US" altLang="en-US">
              <a:latin typeface="Garamond" panose="02020404030301010803" pitchFamily="18" charset="0"/>
            </a:endParaRPr>
          </a:p>
        </p:txBody>
      </p:sp>
      <p:pic>
        <p:nvPicPr>
          <p:cNvPr id="3" name="Picture 2"/>
          <p:cNvPicPr>
            <a:picLocks noChangeAspect="1"/>
          </p:cNvPicPr>
          <p:nvPr/>
        </p:nvPicPr>
        <p:blipFill>
          <a:blip r:embed="rId3"/>
          <a:stretch>
            <a:fillRect/>
          </a:stretch>
        </p:blipFill>
        <p:spPr>
          <a:xfrm>
            <a:off x="239487" y="1226706"/>
            <a:ext cx="8485459" cy="4433391"/>
          </a:xfrm>
          <a:prstGeom prst="rect">
            <a:avLst/>
          </a:prstGeom>
        </p:spPr>
      </p:pic>
    </p:spTree>
    <p:extLst>
      <p:ext uri="{BB962C8B-B14F-4D97-AF65-F5344CB8AC3E}">
        <p14:creationId xmlns:p14="http://schemas.microsoft.com/office/powerpoint/2010/main" val="11932380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16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19"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a:t>Conditions on Output</a:t>
            </a:r>
          </a:p>
        </p:txBody>
      </p:sp>
      <p:sp>
        <p:nvSpPr>
          <p:cNvPr id="756739" name="Rectangle 3"/>
          <p:cNvSpPr>
            <a:spLocks noGrp="1" noChangeArrowheads="1"/>
          </p:cNvSpPr>
          <p:nvPr>
            <p:ph type="body" idx="1"/>
          </p:nvPr>
        </p:nvSpPr>
        <p:spPr/>
        <p:txBody>
          <a:bodyPr/>
          <a:lstStyle/>
          <a:p>
            <a:pPr>
              <a:lnSpc>
                <a:spcPct val="90000"/>
              </a:lnSpc>
            </a:pPr>
            <a:r>
              <a:rPr lang="en-US" altLang="en-US" sz="2800"/>
              <a:t>Once the output of a dynamic gate is discharged, it cannot be charged again until the next precharge operation.</a:t>
            </a:r>
          </a:p>
          <a:p>
            <a:pPr>
              <a:lnSpc>
                <a:spcPct val="90000"/>
              </a:lnSpc>
            </a:pPr>
            <a:r>
              <a:rPr lang="en-US" altLang="en-US" sz="2800"/>
              <a:t>Inputs to the gate can make </a:t>
            </a:r>
            <a:r>
              <a:rPr lang="en-US" altLang="en-US" sz="2800">
                <a:solidFill>
                  <a:schemeClr val="accent1"/>
                </a:solidFill>
              </a:rPr>
              <a:t>at most</a:t>
            </a:r>
            <a:r>
              <a:rPr lang="en-US" altLang="en-US" sz="2800"/>
              <a:t> one transition during evaluation.</a:t>
            </a:r>
          </a:p>
          <a:p>
            <a:pPr>
              <a:lnSpc>
                <a:spcPct val="90000"/>
              </a:lnSpc>
            </a:pPr>
            <a:endParaRPr lang="en-US" altLang="en-US" sz="2800"/>
          </a:p>
          <a:p>
            <a:pPr>
              <a:lnSpc>
                <a:spcPct val="90000"/>
              </a:lnSpc>
            </a:pPr>
            <a:r>
              <a:rPr lang="en-US" altLang="en-US" sz="2800"/>
              <a:t>Output can be in the high impedance state during and after evaluation (PDN off), state is stored on C</a:t>
            </a:r>
            <a:r>
              <a:rPr lang="en-US" altLang="en-US" sz="2800" baseline="-25000"/>
              <a:t>L</a:t>
            </a:r>
          </a:p>
        </p:txBody>
      </p:sp>
      <p:sp>
        <p:nvSpPr>
          <p:cNvPr id="2765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96DD5B5-AB49-43AD-B939-9B30523C6C69}" type="slidenum">
              <a:rPr lang="en-US" altLang="en-US" smtClean="0">
                <a:latin typeface="Garamond" panose="02020404030301010803" pitchFamily="18" charset="0"/>
              </a:rPr>
              <a:pPr/>
              <a:t>7</a:t>
            </a:fld>
            <a:endParaRPr lang="en-US" altLang="en-US">
              <a:latin typeface="Garamond" panose="02020404030301010803"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67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567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567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739"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1029" descr="C:\My Images\sc571_chap9_4.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0800" y="3886200"/>
            <a:ext cx="6799018" cy="268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 name="Rectangle 1026"/>
          <p:cNvSpPr>
            <a:spLocks noGrp="1" noChangeArrowheads="1"/>
          </p:cNvSpPr>
          <p:nvPr>
            <p:ph type="title"/>
          </p:nvPr>
        </p:nvSpPr>
        <p:spPr>
          <a:xfrm>
            <a:off x="457200" y="152400"/>
            <a:ext cx="8305800" cy="609600"/>
          </a:xfrm>
        </p:spPr>
        <p:txBody>
          <a:bodyPr/>
          <a:lstStyle/>
          <a:p>
            <a:r>
              <a:rPr lang="en-US" altLang="en-US" sz="2800"/>
              <a:t>Leakage and Subthreshold Current in Dynamic Pass Gate</a:t>
            </a:r>
          </a:p>
        </p:txBody>
      </p:sp>
      <p:sp>
        <p:nvSpPr>
          <p:cNvPr id="12291" name="Rectangle 1028"/>
          <p:cNvSpPr>
            <a:spLocks noGrp="1" noChangeArrowheads="1"/>
          </p:cNvSpPr>
          <p:nvPr>
            <p:ph type="body" sz="half" idx="2"/>
          </p:nvPr>
        </p:nvSpPr>
        <p:spPr>
          <a:xfrm>
            <a:off x="304800" y="838200"/>
            <a:ext cx="8758238" cy="3352800"/>
          </a:xfrm>
        </p:spPr>
        <p:txBody>
          <a:bodyPr/>
          <a:lstStyle/>
          <a:p>
            <a:r>
              <a:rPr lang="en-US" altLang="en-US" sz="1800" dirty="0"/>
              <a:t>Charge can leak off the storage capacitor </a:t>
            </a:r>
            <a:r>
              <a:rPr lang="en-US" altLang="en-US" sz="1800" i="1" dirty="0" err="1">
                <a:solidFill>
                  <a:srgbClr val="FF0000"/>
                </a:solidFill>
              </a:rPr>
              <a:t>Cx</a:t>
            </a:r>
            <a:r>
              <a:rPr lang="en-US" altLang="en-US" sz="1800" dirty="0">
                <a:solidFill>
                  <a:srgbClr val="FF0000"/>
                </a:solidFill>
              </a:rPr>
              <a:t> </a:t>
            </a:r>
            <a:r>
              <a:rPr lang="en-US" altLang="en-US" sz="1800" dirty="0"/>
              <a:t>mainly from two sources:</a:t>
            </a:r>
          </a:p>
          <a:p>
            <a:pPr lvl="1"/>
            <a:r>
              <a:rPr lang="en-US" altLang="en-US" sz="1600" dirty="0"/>
              <a:t>PN junction leakage of the NMOS drain (source) junction</a:t>
            </a:r>
          </a:p>
          <a:p>
            <a:pPr lvl="1"/>
            <a:r>
              <a:rPr lang="en-US" altLang="en-US" sz="1600" dirty="0" err="1"/>
              <a:t>Subthreshold</a:t>
            </a:r>
            <a:r>
              <a:rPr lang="en-US" altLang="en-US" sz="1600" dirty="0"/>
              <a:t> current (I</a:t>
            </a:r>
            <a:r>
              <a:rPr lang="en-US" altLang="en-US" sz="1600" baseline="-25000" dirty="0"/>
              <a:t>OFF</a:t>
            </a:r>
            <a:r>
              <a:rPr lang="en-US" altLang="en-US" sz="1600" dirty="0"/>
              <a:t>) through MP when its gate is down at zero volts</a:t>
            </a:r>
          </a:p>
          <a:p>
            <a:r>
              <a:rPr lang="en-US" altLang="en-US" sz="1800" dirty="0"/>
              <a:t>One can solve for the maximum amount of time </a:t>
            </a:r>
            <a:r>
              <a:rPr lang="en-US" altLang="en-US" sz="1800" i="1" dirty="0">
                <a:solidFill>
                  <a:srgbClr val="FF0000"/>
                </a:solidFill>
                <a:sym typeface="Symbol" panose="05050102010706020507" pitchFamily="18" charset="2"/>
              </a:rPr>
              <a:t>t</a:t>
            </a:r>
            <a:r>
              <a:rPr lang="en-US" altLang="en-US" sz="1800" dirty="0">
                <a:sym typeface="Symbol" panose="05050102010706020507" pitchFamily="18" charset="2"/>
              </a:rPr>
              <a:t> that </a:t>
            </a:r>
            <a:r>
              <a:rPr lang="en-US" altLang="en-US" sz="1800" dirty="0"/>
              <a:t>charge can be retained on </a:t>
            </a:r>
            <a:r>
              <a:rPr lang="en-US" altLang="en-US" sz="1800" i="1" dirty="0" err="1">
                <a:solidFill>
                  <a:srgbClr val="FF0000"/>
                </a:solidFill>
              </a:rPr>
              <a:t>Cx</a:t>
            </a:r>
            <a:r>
              <a:rPr lang="en-US" altLang="en-US" sz="1800" dirty="0"/>
              <a:t> using the differential equation  C dv/</a:t>
            </a:r>
            <a:r>
              <a:rPr lang="en-US" altLang="en-US" sz="1800" dirty="0" err="1"/>
              <a:t>dt</a:t>
            </a:r>
            <a:r>
              <a:rPr lang="en-US" altLang="en-US" sz="1800" dirty="0"/>
              <a:t> = I, where </a:t>
            </a:r>
          </a:p>
          <a:p>
            <a:pPr lvl="1"/>
            <a:r>
              <a:rPr lang="en-US" altLang="en-US" sz="1600" i="1" dirty="0">
                <a:solidFill>
                  <a:srgbClr val="FF0000"/>
                </a:solidFill>
              </a:rPr>
              <a:t>I</a:t>
            </a:r>
            <a:r>
              <a:rPr lang="en-US" altLang="en-US" sz="1600" dirty="0"/>
              <a:t> is the total of the reverse PN junction leakage and the </a:t>
            </a:r>
            <a:r>
              <a:rPr lang="en-US" altLang="en-US" sz="1600" i="1" dirty="0">
                <a:solidFill>
                  <a:srgbClr val="FF0000"/>
                </a:solidFill>
              </a:rPr>
              <a:t>I</a:t>
            </a:r>
            <a:r>
              <a:rPr lang="en-US" altLang="en-US" sz="1600" i="1" baseline="-25000" dirty="0">
                <a:solidFill>
                  <a:srgbClr val="FF0000"/>
                </a:solidFill>
              </a:rPr>
              <a:t>OFF</a:t>
            </a:r>
            <a:r>
              <a:rPr lang="en-US" altLang="en-US" sz="1600" dirty="0"/>
              <a:t> current</a:t>
            </a:r>
          </a:p>
          <a:p>
            <a:pPr lvl="1"/>
            <a:r>
              <a:rPr lang="en-US" altLang="en-US" sz="1600" i="1" dirty="0">
                <a:solidFill>
                  <a:srgbClr val="FF0000"/>
                </a:solidFill>
              </a:rPr>
              <a:t>C</a:t>
            </a:r>
            <a:r>
              <a:rPr lang="en-US" altLang="en-US" sz="1600" dirty="0"/>
              <a:t> is the total load capacitance due to gate, junction, wire, and poly capacitance</a:t>
            </a:r>
          </a:p>
          <a:p>
            <a:pPr lvl="1"/>
            <a:r>
              <a:rPr lang="en-US" altLang="en-US" sz="1600" dirty="0"/>
              <a:t>the maximum allowable </a:t>
            </a:r>
            <a:r>
              <a:rPr lang="en-US" altLang="en-US" sz="1600" i="1" dirty="0">
                <a:solidFill>
                  <a:srgbClr val="FF0000"/>
                </a:solidFill>
                <a:sym typeface="Symbol" panose="05050102010706020507" pitchFamily="18" charset="2"/>
              </a:rPr>
              <a:t>V</a:t>
            </a:r>
            <a:r>
              <a:rPr lang="en-US" altLang="en-US" sz="1600" dirty="0">
                <a:sym typeface="Symbol" panose="05050102010706020507" pitchFamily="18" charset="2"/>
              </a:rPr>
              <a:t> in order to preserve the logic </a:t>
            </a:r>
            <a:r>
              <a:rPr lang="en-US" altLang="en-US" sz="1600" i="1" dirty="0">
                <a:solidFill>
                  <a:srgbClr val="FF0000"/>
                </a:solidFill>
                <a:sym typeface="Symbol" panose="05050102010706020507" pitchFamily="18" charset="2"/>
              </a:rPr>
              <a:t>“1”</a:t>
            </a:r>
            <a:r>
              <a:rPr lang="en-US" altLang="en-US" sz="1600" dirty="0">
                <a:sym typeface="Symbol" panose="05050102010706020507" pitchFamily="18" charset="2"/>
              </a:rPr>
              <a:t> level is known</a:t>
            </a:r>
          </a:p>
          <a:p>
            <a:pPr lvl="2"/>
            <a:r>
              <a:rPr lang="en-US" altLang="en-US" sz="1400" dirty="0"/>
              <a:t>Typically </a:t>
            </a:r>
            <a:r>
              <a:rPr lang="en-US" altLang="en-US" sz="1400" dirty="0">
                <a:sym typeface="Symbol" panose="05050102010706020507" pitchFamily="18" charset="2"/>
              </a:rPr>
              <a:t>V ~ </a:t>
            </a:r>
            <a:r>
              <a:rPr lang="en-US" altLang="en-US" sz="1400" dirty="0" err="1">
                <a:sym typeface="Symbol" panose="05050102010706020507" pitchFamily="18" charset="2"/>
              </a:rPr>
              <a:t>Vdd</a:t>
            </a:r>
            <a:r>
              <a:rPr lang="en-US" altLang="en-US" sz="1400" dirty="0">
                <a:sym typeface="Symbol" panose="05050102010706020507" pitchFamily="18" charset="2"/>
              </a:rPr>
              <a:t> – </a:t>
            </a:r>
            <a:r>
              <a:rPr lang="en-US" altLang="en-US" sz="1400" dirty="0" err="1">
                <a:sym typeface="Symbol" panose="05050102010706020507" pitchFamily="18" charset="2"/>
              </a:rPr>
              <a:t>Vtn</a:t>
            </a:r>
            <a:r>
              <a:rPr lang="en-US" altLang="en-US" sz="1400" dirty="0">
                <a:sym typeface="Symbol" panose="05050102010706020507" pitchFamily="18" charset="2"/>
              </a:rPr>
              <a:t> – ½ </a:t>
            </a:r>
            <a:r>
              <a:rPr lang="en-US" altLang="en-US" sz="1400" dirty="0" err="1">
                <a:sym typeface="Symbol" panose="05050102010706020507" pitchFamily="18" charset="2"/>
              </a:rPr>
              <a:t>Vdd</a:t>
            </a:r>
            <a:r>
              <a:rPr lang="en-US" altLang="en-US" sz="1400" dirty="0">
                <a:sym typeface="Symbol" panose="05050102010706020507" pitchFamily="18" charset="2"/>
              </a:rPr>
              <a:t> = ½ </a:t>
            </a:r>
            <a:r>
              <a:rPr lang="en-US" altLang="en-US" sz="1400" dirty="0" err="1">
                <a:sym typeface="Symbol" panose="05050102010706020507" pitchFamily="18" charset="2"/>
              </a:rPr>
              <a:t>Vdd</a:t>
            </a:r>
            <a:r>
              <a:rPr lang="en-US" altLang="en-US" sz="1400" dirty="0">
                <a:sym typeface="Symbol" panose="05050102010706020507" pitchFamily="18" charset="2"/>
              </a:rPr>
              <a:t> – </a:t>
            </a:r>
            <a:r>
              <a:rPr lang="en-US" altLang="en-US" sz="1400" dirty="0" err="1">
                <a:sym typeface="Symbol" panose="05050102010706020507" pitchFamily="18" charset="2"/>
              </a:rPr>
              <a:t>Vtn</a:t>
            </a:r>
            <a:r>
              <a:rPr lang="en-US" altLang="en-US" sz="1400" dirty="0">
                <a:sym typeface="Symbol" panose="05050102010706020507" pitchFamily="18" charset="2"/>
              </a:rPr>
              <a:t> </a:t>
            </a:r>
          </a:p>
          <a:p>
            <a:r>
              <a:rPr lang="en-US" altLang="en-US" sz="1800" dirty="0">
                <a:sym typeface="Symbol" panose="05050102010706020507" pitchFamily="18" charset="2"/>
              </a:rPr>
              <a:t>The minimum frequency of operation can be found from f ~ 1/(2 t) </a:t>
            </a:r>
          </a:p>
        </p:txBody>
      </p:sp>
      <p:sp>
        <p:nvSpPr>
          <p:cNvPr id="1229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9D59885-5877-4E0F-99FA-D5C3BE9E8AE7}" type="slidenum">
              <a:rPr lang="en-US" altLang="en-US" smtClean="0">
                <a:latin typeface="Garamond" panose="02020404030301010803" pitchFamily="18" charset="0"/>
              </a:rPr>
              <a:pPr/>
              <a:t>70</a:t>
            </a:fld>
            <a:endParaRPr lang="en-US" altLang="en-US">
              <a:latin typeface="Garamond" panose="02020404030301010803" pitchFamily="18" charset="0"/>
            </a:endParaRPr>
          </a:p>
        </p:txBody>
      </p:sp>
    </p:spTree>
    <p:extLst>
      <p:ext uri="{BB962C8B-B14F-4D97-AF65-F5344CB8AC3E}">
        <p14:creationId xmlns:p14="http://schemas.microsoft.com/office/powerpoint/2010/main" val="24882398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76200"/>
            <a:ext cx="7772400" cy="533400"/>
          </a:xfrm>
        </p:spPr>
        <p:txBody>
          <a:bodyPr/>
          <a:lstStyle/>
          <a:p>
            <a:r>
              <a:rPr lang="en-US" altLang="en-US" sz="3200"/>
              <a:t>Dynamic Bootstrapping Technique</a:t>
            </a:r>
          </a:p>
        </p:txBody>
      </p:sp>
      <p:sp>
        <p:nvSpPr>
          <p:cNvPr id="14339" name="Rectangle 4"/>
          <p:cNvSpPr>
            <a:spLocks noGrp="1" noChangeArrowheads="1"/>
          </p:cNvSpPr>
          <p:nvPr>
            <p:ph type="body" sz="half" idx="2"/>
          </p:nvPr>
        </p:nvSpPr>
        <p:spPr>
          <a:xfrm>
            <a:off x="2667000" y="762000"/>
            <a:ext cx="6400800" cy="2971800"/>
          </a:xfrm>
        </p:spPr>
        <p:txBody>
          <a:bodyPr/>
          <a:lstStyle/>
          <a:p>
            <a:pPr>
              <a:lnSpc>
                <a:spcPct val="90000"/>
              </a:lnSpc>
            </a:pPr>
            <a:r>
              <a:rPr lang="en-US" altLang="en-US" sz="1600" b="1" dirty="0"/>
              <a:t>Bootstrapping</a:t>
            </a:r>
            <a:r>
              <a:rPr lang="en-US" altLang="en-US" sz="1600" dirty="0"/>
              <a:t> is a technique that is sometimes used to charge up a transistor gate to a voltage higher than </a:t>
            </a:r>
            <a:r>
              <a:rPr lang="en-US" altLang="en-US" sz="1600" dirty="0" err="1"/>
              <a:t>Vdd</a:t>
            </a:r>
            <a:r>
              <a:rPr lang="en-US" altLang="en-US" sz="1600" dirty="0"/>
              <a:t> when that transistor has to drive a line to the full </a:t>
            </a:r>
            <a:r>
              <a:rPr lang="en-US" altLang="en-US" sz="1600" dirty="0" err="1"/>
              <a:t>Vdd</a:t>
            </a:r>
            <a:endParaRPr lang="en-US" altLang="en-US" sz="1600" dirty="0"/>
          </a:p>
          <a:p>
            <a:pPr>
              <a:lnSpc>
                <a:spcPct val="90000"/>
              </a:lnSpc>
            </a:pPr>
            <a:r>
              <a:rPr lang="en-US" altLang="en-US" sz="1600" dirty="0"/>
              <a:t>At left is a NMOS bootstrap driver often used in memory circuits to drive a highly capacitive word line</a:t>
            </a:r>
          </a:p>
          <a:p>
            <a:pPr>
              <a:lnSpc>
                <a:spcPct val="90000"/>
              </a:lnSpc>
            </a:pPr>
            <a:r>
              <a:rPr lang="en-US" altLang="en-US" sz="1600" dirty="0"/>
              <a:t>Operation:</a:t>
            </a:r>
          </a:p>
          <a:p>
            <a:pPr lvl="1">
              <a:lnSpc>
                <a:spcPct val="90000"/>
              </a:lnSpc>
            </a:pPr>
            <a:r>
              <a:rPr lang="en-US" altLang="en-US" sz="1400" dirty="0"/>
              <a:t>When Vin = high, M1 is on, holding </a:t>
            </a:r>
            <a:r>
              <a:rPr lang="en-US" altLang="en-US" sz="1400" dirty="0" err="1"/>
              <a:t>Vout</a:t>
            </a:r>
            <a:r>
              <a:rPr lang="en-US" altLang="en-US" sz="1400" dirty="0"/>
              <a:t> low while M3 charges </a:t>
            </a:r>
            <a:r>
              <a:rPr lang="en-US" altLang="en-US" sz="1400" dirty="0" err="1"/>
              <a:t>Vx</a:t>
            </a:r>
            <a:r>
              <a:rPr lang="en-US" altLang="en-US" sz="1400" dirty="0"/>
              <a:t> to </a:t>
            </a:r>
            <a:r>
              <a:rPr lang="en-US" altLang="en-US" sz="1400" dirty="0" err="1"/>
              <a:t>Vdd</a:t>
            </a:r>
            <a:r>
              <a:rPr lang="en-US" altLang="en-US" sz="1400" dirty="0"/>
              <a:t> – Vt.  Thus, </a:t>
            </a:r>
            <a:r>
              <a:rPr lang="en-US" altLang="en-US" sz="1400" dirty="0" err="1"/>
              <a:t>C</a:t>
            </a:r>
            <a:r>
              <a:rPr lang="en-US" altLang="en-US" sz="1400" baseline="-25000" dirty="0" err="1"/>
              <a:t>boot</a:t>
            </a:r>
            <a:r>
              <a:rPr lang="en-US" altLang="en-US" sz="1400" dirty="0"/>
              <a:t> is charged to </a:t>
            </a:r>
            <a:r>
              <a:rPr lang="en-US" altLang="en-US" sz="1400" dirty="0" err="1"/>
              <a:t>Vdd</a:t>
            </a:r>
            <a:r>
              <a:rPr lang="en-US" altLang="en-US" sz="1400" dirty="0"/>
              <a:t> – </a:t>
            </a:r>
            <a:r>
              <a:rPr lang="en-US" altLang="en-US" sz="1400" dirty="0" err="1"/>
              <a:t>Vt</a:t>
            </a:r>
            <a:r>
              <a:rPr lang="en-US" altLang="en-US" sz="1400" dirty="0"/>
              <a:t> – V</a:t>
            </a:r>
            <a:r>
              <a:rPr lang="en-US" altLang="en-US" sz="1400" baseline="-25000" dirty="0"/>
              <a:t>OL</a:t>
            </a:r>
            <a:endParaRPr lang="en-US" altLang="en-US" sz="1400" dirty="0"/>
          </a:p>
          <a:p>
            <a:pPr lvl="1">
              <a:lnSpc>
                <a:spcPct val="90000"/>
              </a:lnSpc>
            </a:pPr>
            <a:r>
              <a:rPr lang="en-US" altLang="en-US" sz="1400" dirty="0"/>
              <a:t>When Vin goes low, turning M1 off, M2 starts charging </a:t>
            </a:r>
            <a:r>
              <a:rPr lang="en-US" altLang="en-US" sz="1400" dirty="0" err="1"/>
              <a:t>Vout</a:t>
            </a:r>
            <a:r>
              <a:rPr lang="en-US" altLang="en-US" sz="1400" dirty="0"/>
              <a:t> high.  If </a:t>
            </a:r>
            <a:r>
              <a:rPr lang="en-US" altLang="en-US" sz="1400" dirty="0" err="1"/>
              <a:t>C</a:t>
            </a:r>
            <a:r>
              <a:rPr lang="en-US" altLang="en-US" sz="1400" baseline="-25000" dirty="0" err="1"/>
              <a:t>boot</a:t>
            </a:r>
            <a:r>
              <a:rPr lang="en-US" altLang="en-US" sz="1400" dirty="0"/>
              <a:t> &gt; C</a:t>
            </a:r>
            <a:r>
              <a:rPr lang="en-US" altLang="en-US" sz="1400" baseline="-25000" dirty="0"/>
              <a:t>s</a:t>
            </a:r>
            <a:r>
              <a:rPr lang="en-US" altLang="en-US" sz="1400" dirty="0"/>
              <a:t>, most of the increase in </a:t>
            </a:r>
            <a:r>
              <a:rPr lang="en-US" altLang="en-US" sz="1400" dirty="0" err="1"/>
              <a:t>Vout</a:t>
            </a:r>
            <a:r>
              <a:rPr lang="en-US" altLang="en-US" sz="1400" dirty="0"/>
              <a:t> is “booted” to </a:t>
            </a:r>
            <a:r>
              <a:rPr lang="en-US" altLang="en-US" sz="1400" dirty="0" err="1"/>
              <a:t>Vx</a:t>
            </a:r>
            <a:r>
              <a:rPr lang="en-US" altLang="en-US" sz="1400" dirty="0"/>
              <a:t>, raising the voltage at </a:t>
            </a:r>
            <a:r>
              <a:rPr lang="en-US" altLang="en-US" sz="1400" dirty="0" err="1"/>
              <a:t>Vx</a:t>
            </a:r>
            <a:r>
              <a:rPr lang="en-US" altLang="en-US" sz="1400" dirty="0"/>
              <a:t> to well above </a:t>
            </a:r>
            <a:r>
              <a:rPr lang="en-US" altLang="en-US" sz="1400" dirty="0" err="1"/>
              <a:t>Vdd</a:t>
            </a:r>
            <a:r>
              <a:rPr lang="en-US" altLang="en-US" sz="1400" dirty="0"/>
              <a:t>.</a:t>
            </a:r>
            <a:endParaRPr lang="en-US" altLang="en-US" sz="1400" baseline="-25000" dirty="0"/>
          </a:p>
        </p:txBody>
      </p:sp>
      <p:pic>
        <p:nvPicPr>
          <p:cNvPr id="14340" name="Picture 5" descr="C:\My Images\sc571_chap9_5.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03263"/>
            <a:ext cx="2667000" cy="280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6" descr="C:\My Images\sc571_chap9_6.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9450" y="4038600"/>
            <a:ext cx="180975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7" descr="C:\My Images\sc571_chap9_7.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962400"/>
            <a:ext cx="3200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Rectangle 9"/>
          <p:cNvSpPr>
            <a:spLocks noChangeArrowheads="1"/>
          </p:cNvSpPr>
          <p:nvPr/>
        </p:nvSpPr>
        <p:spPr bwMode="auto">
          <a:xfrm>
            <a:off x="5029200" y="3810000"/>
            <a:ext cx="40386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FontTx/>
              <a:buChar char="•"/>
            </a:pPr>
            <a:r>
              <a:rPr lang="en-US" altLang="en-US" dirty="0">
                <a:latin typeface="Times New Roman" panose="02020603050405020304" pitchFamily="18" charset="0"/>
              </a:rPr>
              <a:t>It is desired to obtain </a:t>
            </a:r>
            <a:r>
              <a:rPr lang="en-US" altLang="en-US" dirty="0" err="1">
                <a:latin typeface="Times New Roman" panose="02020603050405020304" pitchFamily="18" charset="0"/>
              </a:rPr>
              <a:t>Vx</a:t>
            </a:r>
            <a:r>
              <a:rPr lang="en-US" altLang="en-US" dirty="0">
                <a:latin typeface="Times New Roman" panose="02020603050405020304" pitchFamily="18" charset="0"/>
              </a:rPr>
              <a:t> &gt; </a:t>
            </a:r>
            <a:r>
              <a:rPr lang="en-US" altLang="en-US" dirty="0" err="1">
                <a:latin typeface="Times New Roman" panose="02020603050405020304" pitchFamily="18" charset="0"/>
              </a:rPr>
              <a:t>Vdd</a:t>
            </a:r>
            <a:r>
              <a:rPr lang="en-US" altLang="en-US" dirty="0">
                <a:latin typeface="Times New Roman" panose="02020603050405020304" pitchFamily="18" charset="0"/>
              </a:rPr>
              <a:t> + </a:t>
            </a:r>
            <a:r>
              <a:rPr lang="en-US" altLang="en-US" dirty="0" err="1">
                <a:latin typeface="Times New Roman" panose="02020603050405020304" pitchFamily="18" charset="0"/>
              </a:rPr>
              <a:t>Vt</a:t>
            </a:r>
            <a:r>
              <a:rPr lang="en-US" altLang="en-US" dirty="0">
                <a:latin typeface="Times New Roman" panose="02020603050405020304" pitchFamily="18" charset="0"/>
              </a:rPr>
              <a:t> in order to keep M2 linear, to allow </a:t>
            </a:r>
            <a:r>
              <a:rPr lang="en-US" altLang="en-US" dirty="0" err="1">
                <a:latin typeface="Times New Roman" panose="02020603050405020304" pitchFamily="18" charset="0"/>
              </a:rPr>
              <a:t>Vout</a:t>
            </a:r>
            <a:r>
              <a:rPr lang="en-US" altLang="en-US" dirty="0">
                <a:latin typeface="Times New Roman" panose="02020603050405020304" pitchFamily="18" charset="0"/>
              </a:rPr>
              <a:t> to be charged fully to </a:t>
            </a:r>
            <a:r>
              <a:rPr lang="en-US" altLang="en-US" dirty="0" err="1">
                <a:latin typeface="Times New Roman" panose="02020603050405020304" pitchFamily="18" charset="0"/>
              </a:rPr>
              <a:t>Vdd</a:t>
            </a:r>
            <a:r>
              <a:rPr lang="en-US" altLang="en-US" dirty="0">
                <a:latin typeface="Times New Roman" panose="02020603050405020304" pitchFamily="18" charset="0"/>
              </a:rPr>
              <a:t>.</a:t>
            </a:r>
          </a:p>
          <a:p>
            <a:pPr>
              <a:spcBef>
                <a:spcPct val="20000"/>
              </a:spcBef>
              <a:buFontTx/>
              <a:buChar char="•"/>
            </a:pPr>
            <a:r>
              <a:rPr lang="en-US" altLang="en-US" dirty="0">
                <a:latin typeface="Times New Roman" panose="02020603050405020304" pitchFamily="18" charset="0"/>
              </a:rPr>
              <a:t>Parasitic capacitor C</a:t>
            </a:r>
            <a:r>
              <a:rPr lang="en-US" altLang="en-US" baseline="-25000" dirty="0">
                <a:latin typeface="Times New Roman" panose="02020603050405020304" pitchFamily="18" charset="0"/>
              </a:rPr>
              <a:t>s</a:t>
            </a:r>
            <a:r>
              <a:rPr lang="en-US" altLang="en-US" dirty="0">
                <a:latin typeface="Times New Roman" panose="02020603050405020304" pitchFamily="18" charset="0"/>
              </a:rPr>
              <a:t> bleeds some of the charge off </a:t>
            </a:r>
            <a:r>
              <a:rPr lang="en-US" altLang="en-US" dirty="0" err="1">
                <a:latin typeface="Times New Roman" panose="02020603050405020304" pitchFamily="18" charset="0"/>
              </a:rPr>
              <a:t>C</a:t>
            </a:r>
            <a:r>
              <a:rPr lang="en-US" altLang="en-US" baseline="-25000" dirty="0" err="1">
                <a:latin typeface="Times New Roman" panose="02020603050405020304" pitchFamily="18" charset="0"/>
              </a:rPr>
              <a:t>boot</a:t>
            </a:r>
            <a:r>
              <a:rPr lang="en-US" altLang="en-US" dirty="0">
                <a:latin typeface="Times New Roman" panose="02020603050405020304" pitchFamily="18" charset="0"/>
              </a:rPr>
              <a:t>, limiting the max voltage on </a:t>
            </a:r>
            <a:r>
              <a:rPr lang="en-US" altLang="en-US" dirty="0" err="1">
                <a:latin typeface="Times New Roman" panose="02020603050405020304" pitchFamily="18" charset="0"/>
              </a:rPr>
              <a:t>Vx</a:t>
            </a:r>
            <a:r>
              <a:rPr lang="en-US" altLang="en-US" dirty="0">
                <a:latin typeface="Times New Roman" panose="02020603050405020304" pitchFamily="18" charset="0"/>
              </a:rPr>
              <a:t> (charging coupling eq.)</a:t>
            </a:r>
          </a:p>
          <a:p>
            <a:pPr>
              <a:spcBef>
                <a:spcPct val="20000"/>
              </a:spcBef>
              <a:buFontTx/>
              <a:buChar char="•"/>
            </a:pPr>
            <a:r>
              <a:rPr lang="en-US" altLang="en-US" dirty="0">
                <a:latin typeface="Times New Roman" panose="02020603050405020304" pitchFamily="18" charset="0"/>
              </a:rPr>
              <a:t>Here </a:t>
            </a:r>
            <a:r>
              <a:rPr lang="en-US" altLang="en-US" dirty="0" err="1">
                <a:latin typeface="Times New Roman" panose="02020603050405020304" pitchFamily="18" charset="0"/>
              </a:rPr>
              <a:t>C</a:t>
            </a:r>
            <a:r>
              <a:rPr lang="en-US" altLang="en-US" baseline="-25000" dirty="0" err="1">
                <a:latin typeface="Times New Roman" panose="02020603050405020304" pitchFamily="18" charset="0"/>
              </a:rPr>
              <a:t>boot</a:t>
            </a:r>
            <a:r>
              <a:rPr lang="en-US" altLang="en-US" dirty="0">
                <a:latin typeface="Times New Roman" panose="02020603050405020304" pitchFamily="18" charset="0"/>
              </a:rPr>
              <a:t> is implemented with a transistor having source tied to drain.</a:t>
            </a:r>
            <a:endParaRPr lang="en-US" altLang="en-US" baseline="-25000" dirty="0">
              <a:latin typeface="Times New Roman" panose="02020603050405020304" pitchFamily="18" charset="0"/>
            </a:endParaRPr>
          </a:p>
        </p:txBody>
      </p:sp>
      <p:sp>
        <p:nvSpPr>
          <p:cNvPr id="1434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53E0C7B-AC0C-49FA-BD96-AC108FAEDE5A}" type="slidenum">
              <a:rPr lang="en-US" altLang="en-US" smtClean="0">
                <a:latin typeface="Garamond" panose="02020404030301010803" pitchFamily="18" charset="0"/>
              </a:rPr>
              <a:pPr/>
              <a:t>71</a:t>
            </a:fld>
            <a:endParaRPr lang="en-US" altLang="en-US">
              <a:latin typeface="Garamond" panose="02020404030301010803" pitchFamily="18" charset="0"/>
            </a:endParaRPr>
          </a:p>
        </p:txBody>
      </p:sp>
    </p:spTree>
    <p:extLst>
      <p:ext uri="{BB962C8B-B14F-4D97-AF65-F5344CB8AC3E}">
        <p14:creationId xmlns:p14="http://schemas.microsoft.com/office/powerpoint/2010/main" val="24698012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6" descr="C:\My Images\design_54.b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332163"/>
            <a:ext cx="80010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2"/>
          <p:cNvSpPr>
            <a:spLocks noGrp="1" noChangeArrowheads="1"/>
          </p:cNvSpPr>
          <p:nvPr>
            <p:ph type="title"/>
          </p:nvPr>
        </p:nvSpPr>
        <p:spPr>
          <a:xfrm>
            <a:off x="609600" y="152400"/>
            <a:ext cx="7772400" cy="533400"/>
          </a:xfrm>
        </p:spPr>
        <p:txBody>
          <a:bodyPr/>
          <a:lstStyle/>
          <a:p>
            <a:r>
              <a:rPr lang="en-US" altLang="en-US" sz="3200"/>
              <a:t>Dynamic Latches with a Single Clock</a:t>
            </a:r>
          </a:p>
        </p:txBody>
      </p:sp>
      <p:sp>
        <p:nvSpPr>
          <p:cNvPr id="15364" name="Rectangle 4"/>
          <p:cNvSpPr>
            <a:spLocks noGrp="1" noChangeArrowheads="1"/>
          </p:cNvSpPr>
          <p:nvPr>
            <p:ph type="body" sz="half" idx="2"/>
          </p:nvPr>
        </p:nvSpPr>
        <p:spPr>
          <a:xfrm>
            <a:off x="228600" y="762000"/>
            <a:ext cx="8686800" cy="2590800"/>
          </a:xfrm>
        </p:spPr>
        <p:txBody>
          <a:bodyPr/>
          <a:lstStyle/>
          <a:p>
            <a:pPr>
              <a:lnSpc>
                <a:spcPct val="90000"/>
              </a:lnSpc>
            </a:pPr>
            <a:r>
              <a:rPr lang="en-US" altLang="en-US" sz="1800" dirty="0"/>
              <a:t>Dynamic latches eliminate dc feedback leg by storing data on gate capacitance of inverter (or logic gate) and switching charge in or out with a transmission gate</a:t>
            </a:r>
          </a:p>
          <a:p>
            <a:pPr lvl="1">
              <a:lnSpc>
                <a:spcPct val="90000"/>
              </a:lnSpc>
            </a:pPr>
            <a:r>
              <a:rPr lang="en-US" altLang="en-US" sz="1600" dirty="0"/>
              <a:t>Minimum frequency of operation is typically of the order of 50-100 KHz so as not to lose data due to junction or gate leakage from the node</a:t>
            </a:r>
          </a:p>
          <a:p>
            <a:pPr lvl="1">
              <a:lnSpc>
                <a:spcPct val="90000"/>
              </a:lnSpc>
            </a:pPr>
            <a:r>
              <a:rPr lang="en-US" altLang="en-US" sz="1600" dirty="0"/>
              <a:t>Can be clocked at high frequency since very little delay in latch elements</a:t>
            </a:r>
          </a:p>
          <a:p>
            <a:pPr>
              <a:lnSpc>
                <a:spcPct val="90000"/>
              </a:lnSpc>
            </a:pPr>
            <a:r>
              <a:rPr lang="en-US" altLang="en-US" sz="1800" dirty="0"/>
              <a:t>Examples:</a:t>
            </a:r>
          </a:p>
          <a:p>
            <a:pPr lvl="1">
              <a:lnSpc>
                <a:spcPct val="90000"/>
              </a:lnSpc>
            </a:pPr>
            <a:r>
              <a:rPr lang="en-US" altLang="en-US" sz="1600" dirty="0"/>
              <a:t>(a)  or (b)  show simple transmission gate latch concept</a:t>
            </a:r>
          </a:p>
          <a:p>
            <a:pPr lvl="1">
              <a:lnSpc>
                <a:spcPct val="90000"/>
              </a:lnSpc>
            </a:pPr>
            <a:r>
              <a:rPr lang="en-US" altLang="en-US" sz="1600" dirty="0"/>
              <a:t>(c )   tri-state inverter dynamic latch holds data on gate when </a:t>
            </a:r>
            <a:r>
              <a:rPr lang="en-US" altLang="en-US" sz="1600" dirty="0" err="1"/>
              <a:t>clk</a:t>
            </a:r>
            <a:r>
              <a:rPr lang="en-US" altLang="en-US" sz="1600" dirty="0"/>
              <a:t> is high</a:t>
            </a:r>
          </a:p>
          <a:p>
            <a:pPr lvl="1">
              <a:lnSpc>
                <a:spcPct val="90000"/>
              </a:lnSpc>
            </a:pPr>
            <a:r>
              <a:rPr lang="en-US" altLang="en-US" sz="1600" dirty="0"/>
              <a:t>(d) and (e)  dynamic D register</a:t>
            </a:r>
          </a:p>
        </p:txBody>
      </p:sp>
      <p:sp>
        <p:nvSpPr>
          <p:cNvPr id="1536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A903F4C-CD2E-459B-8CC2-8B6FEFB79BA9}" type="slidenum">
              <a:rPr lang="en-US" altLang="en-US" smtClean="0">
                <a:latin typeface="Garamond" panose="02020404030301010803" pitchFamily="18" charset="0"/>
              </a:rPr>
              <a:pPr/>
              <a:t>72</a:t>
            </a:fld>
            <a:endParaRPr lang="en-US" altLang="en-US">
              <a:latin typeface="Garamond" panose="02020404030301010803" pitchFamily="18" charset="0"/>
            </a:endParaRPr>
          </a:p>
        </p:txBody>
      </p:sp>
    </p:spTree>
    <p:extLst>
      <p:ext uri="{BB962C8B-B14F-4D97-AF65-F5344CB8AC3E}">
        <p14:creationId xmlns:p14="http://schemas.microsoft.com/office/powerpoint/2010/main" val="1033699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t>Properties of Dynamic Gates</a:t>
            </a:r>
          </a:p>
        </p:txBody>
      </p:sp>
      <p:sp>
        <p:nvSpPr>
          <p:cNvPr id="758787" name="Rectangle 3"/>
          <p:cNvSpPr>
            <a:spLocks noGrp="1" noChangeArrowheads="1"/>
          </p:cNvSpPr>
          <p:nvPr>
            <p:ph type="body" idx="1"/>
          </p:nvPr>
        </p:nvSpPr>
        <p:spPr>
          <a:xfrm>
            <a:off x="381000" y="1524000"/>
            <a:ext cx="8534400" cy="4876800"/>
          </a:xfrm>
        </p:spPr>
        <p:txBody>
          <a:bodyPr/>
          <a:lstStyle/>
          <a:p>
            <a:r>
              <a:rPr lang="en-US" altLang="en-US" sz="2400" dirty="0"/>
              <a:t>Logic function is implemented by the PDN only</a:t>
            </a:r>
          </a:p>
          <a:p>
            <a:pPr lvl="1"/>
            <a:r>
              <a:rPr lang="en-US" altLang="en-US" sz="1800" dirty="0"/>
              <a:t>number of transistors is N + 2 (versus 2N for static complementary CMOS)</a:t>
            </a:r>
          </a:p>
          <a:p>
            <a:r>
              <a:rPr lang="en-US" altLang="en-US" sz="2400" dirty="0"/>
              <a:t>Full swing outputs (V</a:t>
            </a:r>
            <a:r>
              <a:rPr lang="en-US" altLang="en-US" sz="2400" baseline="-25000" dirty="0"/>
              <a:t>OL</a:t>
            </a:r>
            <a:r>
              <a:rPr lang="en-US" altLang="en-US" sz="2400" dirty="0"/>
              <a:t> = GND and V</a:t>
            </a:r>
            <a:r>
              <a:rPr lang="en-US" altLang="en-US" sz="2400" baseline="-25000" dirty="0"/>
              <a:t>OH</a:t>
            </a:r>
            <a:r>
              <a:rPr lang="en-US" altLang="en-US" sz="2400" dirty="0"/>
              <a:t> = V</a:t>
            </a:r>
            <a:r>
              <a:rPr lang="en-US" altLang="en-US" sz="2400" baseline="-25000" dirty="0"/>
              <a:t>DD</a:t>
            </a:r>
            <a:r>
              <a:rPr lang="en-US" altLang="en-US" sz="2400" dirty="0"/>
              <a:t>)</a:t>
            </a:r>
          </a:p>
          <a:p>
            <a:r>
              <a:rPr lang="en-US" altLang="en-US" sz="2400" dirty="0"/>
              <a:t>Non-</a:t>
            </a:r>
            <a:r>
              <a:rPr lang="en-US" altLang="en-US" sz="2400" dirty="0" err="1"/>
              <a:t>ratiod</a:t>
            </a:r>
            <a:r>
              <a:rPr lang="en-US" altLang="en-US" sz="2400" dirty="0"/>
              <a:t> - sizing of the devices does not affect the logic levels</a:t>
            </a:r>
          </a:p>
          <a:p>
            <a:r>
              <a:rPr lang="en-US" altLang="en-US" sz="2400" dirty="0"/>
              <a:t>Faster switching speeds</a:t>
            </a:r>
          </a:p>
          <a:p>
            <a:pPr lvl="1"/>
            <a:r>
              <a:rPr lang="en-US" altLang="en-US" sz="1800" dirty="0"/>
              <a:t>reduced load capacitance due to </a:t>
            </a:r>
            <a:r>
              <a:rPr lang="en-US" altLang="en-US" sz="1800" dirty="0">
                <a:solidFill>
                  <a:schemeClr val="accent1"/>
                </a:solidFill>
              </a:rPr>
              <a:t>lower input</a:t>
            </a:r>
            <a:r>
              <a:rPr lang="en-US" altLang="en-US" sz="1800" dirty="0"/>
              <a:t> capacitance (</a:t>
            </a:r>
            <a:r>
              <a:rPr lang="en-US" altLang="en-US" sz="1800" dirty="0" err="1"/>
              <a:t>C</a:t>
            </a:r>
            <a:r>
              <a:rPr lang="en-US" altLang="en-US" sz="1800" baseline="-25000" dirty="0" err="1"/>
              <a:t>in</a:t>
            </a:r>
            <a:r>
              <a:rPr lang="en-US" altLang="en-US" sz="1800" dirty="0"/>
              <a:t>)</a:t>
            </a:r>
          </a:p>
          <a:p>
            <a:pPr lvl="1"/>
            <a:r>
              <a:rPr lang="en-US" altLang="en-US" sz="1800" dirty="0"/>
              <a:t>reduced load capacitance due to smaller output loading (</a:t>
            </a:r>
            <a:r>
              <a:rPr lang="en-US" altLang="en-US" sz="1800" dirty="0" err="1"/>
              <a:t>C</a:t>
            </a:r>
            <a:r>
              <a:rPr lang="en-US" altLang="en-US" sz="1800" baseline="-25000" dirty="0" err="1"/>
              <a:t>out</a:t>
            </a:r>
            <a:r>
              <a:rPr lang="en-US" altLang="en-US" sz="1800" dirty="0"/>
              <a:t>)</a:t>
            </a:r>
          </a:p>
          <a:p>
            <a:pPr lvl="1"/>
            <a:r>
              <a:rPr lang="en-US" altLang="en-US" sz="1800" dirty="0"/>
              <a:t>no </a:t>
            </a:r>
            <a:r>
              <a:rPr lang="en-US" altLang="en-US" sz="1800" dirty="0" err="1"/>
              <a:t>I</a:t>
            </a:r>
            <a:r>
              <a:rPr lang="en-US" altLang="en-US" sz="1800" baseline="-25000" dirty="0" err="1"/>
              <a:t>sc</a:t>
            </a:r>
            <a:r>
              <a:rPr lang="en-US" altLang="en-US" sz="1800" dirty="0"/>
              <a:t>, so all the current provided by PDN goes into discharging C</a:t>
            </a:r>
            <a:r>
              <a:rPr lang="en-US" altLang="en-US" sz="1800" baseline="-25000" dirty="0"/>
              <a:t>L</a:t>
            </a:r>
          </a:p>
        </p:txBody>
      </p:sp>
      <p:sp>
        <p:nvSpPr>
          <p:cNvPr id="2970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C3E20E1-B794-4044-87E6-E147E10D2EE8}" type="slidenum">
              <a:rPr lang="en-US" altLang="en-US" smtClean="0">
                <a:latin typeface="Garamond" panose="02020404030301010803" pitchFamily="18" charset="0"/>
              </a:rPr>
              <a:pPr/>
              <a:t>8</a:t>
            </a:fld>
            <a:endParaRPr lang="en-US" altLang="en-US">
              <a:latin typeface="Garamond" panose="02020404030301010803"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75878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587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5878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5878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75878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75878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7587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787" grpId="0" uiExpand="1"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19100" y="306388"/>
            <a:ext cx="8305800" cy="820737"/>
          </a:xfrm>
        </p:spPr>
        <p:txBody>
          <a:bodyPr/>
          <a:lstStyle/>
          <a:p>
            <a:r>
              <a:rPr lang="en-US" altLang="en-US"/>
              <a:t>Properties of Dynamic Gates</a:t>
            </a:r>
          </a:p>
        </p:txBody>
      </p:sp>
      <p:sp>
        <p:nvSpPr>
          <p:cNvPr id="760835" name="Rectangle 3"/>
          <p:cNvSpPr>
            <a:spLocks noGrp="1" noChangeArrowheads="1"/>
          </p:cNvSpPr>
          <p:nvPr>
            <p:ph type="body" idx="1"/>
          </p:nvPr>
        </p:nvSpPr>
        <p:spPr>
          <a:xfrm>
            <a:off x="381000" y="1524000"/>
            <a:ext cx="8534400" cy="5105400"/>
          </a:xfrm>
        </p:spPr>
        <p:txBody>
          <a:bodyPr/>
          <a:lstStyle/>
          <a:p>
            <a:pPr>
              <a:lnSpc>
                <a:spcPct val="90000"/>
              </a:lnSpc>
            </a:pPr>
            <a:r>
              <a:rPr lang="en-US" altLang="en-US" sz="2400">
                <a:cs typeface="Arial" panose="020B0604020202020204" pitchFamily="34" charset="0"/>
              </a:rPr>
              <a:t>Overall power dissipation usually </a:t>
            </a:r>
            <a:r>
              <a:rPr lang="en-US" altLang="en-US" sz="2400">
                <a:solidFill>
                  <a:schemeClr val="accent1"/>
                </a:solidFill>
                <a:cs typeface="Arial" panose="020B0604020202020204" pitchFamily="34" charset="0"/>
              </a:rPr>
              <a:t>higher</a:t>
            </a:r>
            <a:r>
              <a:rPr lang="en-US" altLang="en-US" sz="2400">
                <a:cs typeface="Arial" panose="020B0604020202020204" pitchFamily="34" charset="0"/>
              </a:rPr>
              <a:t> than static CMOS</a:t>
            </a:r>
          </a:p>
          <a:p>
            <a:pPr lvl="1">
              <a:lnSpc>
                <a:spcPct val="90000"/>
              </a:lnSpc>
              <a:buSzTx/>
            </a:pPr>
            <a:r>
              <a:rPr lang="en-US" altLang="en-US" sz="2000">
                <a:cs typeface="Arial" panose="020B0604020202020204" pitchFamily="34" charset="0"/>
              </a:rPr>
              <a:t>no static current path ever exists between V</a:t>
            </a:r>
            <a:r>
              <a:rPr lang="en-US" altLang="en-US" sz="2000" baseline="-25000">
                <a:cs typeface="Arial" panose="020B0604020202020204" pitchFamily="34" charset="0"/>
              </a:rPr>
              <a:t>DD</a:t>
            </a:r>
            <a:r>
              <a:rPr lang="en-US" altLang="en-US" sz="2000">
                <a:cs typeface="Arial" panose="020B0604020202020204" pitchFamily="34" charset="0"/>
              </a:rPr>
              <a:t> and GND (including P</a:t>
            </a:r>
            <a:r>
              <a:rPr lang="en-US" altLang="en-US" sz="2000" baseline="-25000">
                <a:cs typeface="Arial" panose="020B0604020202020204" pitchFamily="34" charset="0"/>
              </a:rPr>
              <a:t>sc</a:t>
            </a:r>
            <a:r>
              <a:rPr lang="en-US" altLang="en-US" sz="2000">
                <a:cs typeface="Arial" panose="020B0604020202020204" pitchFamily="34" charset="0"/>
              </a:rPr>
              <a:t>)</a:t>
            </a:r>
          </a:p>
          <a:p>
            <a:pPr lvl="1">
              <a:lnSpc>
                <a:spcPct val="90000"/>
              </a:lnSpc>
              <a:buSzTx/>
            </a:pPr>
            <a:r>
              <a:rPr lang="en-US" altLang="en-US" sz="2000">
                <a:cs typeface="Arial" panose="020B0604020202020204" pitchFamily="34" charset="0"/>
              </a:rPr>
              <a:t>no glitching</a:t>
            </a:r>
          </a:p>
          <a:p>
            <a:pPr lvl="1">
              <a:lnSpc>
                <a:spcPct val="90000"/>
              </a:lnSpc>
              <a:buSzTx/>
            </a:pPr>
            <a:r>
              <a:rPr lang="en-US" altLang="en-US" sz="2000">
                <a:solidFill>
                  <a:schemeClr val="accent1"/>
                </a:solidFill>
                <a:cs typeface="Arial" panose="020B0604020202020204" pitchFamily="34" charset="0"/>
              </a:rPr>
              <a:t>higher transition probabilities</a:t>
            </a:r>
          </a:p>
          <a:p>
            <a:pPr lvl="1">
              <a:lnSpc>
                <a:spcPct val="90000"/>
              </a:lnSpc>
              <a:buSzTx/>
            </a:pPr>
            <a:r>
              <a:rPr lang="en-US" altLang="en-US" sz="2000">
                <a:solidFill>
                  <a:schemeClr val="accent1"/>
                </a:solidFill>
                <a:cs typeface="Arial" panose="020B0604020202020204" pitchFamily="34" charset="0"/>
              </a:rPr>
              <a:t>extra load on Clk</a:t>
            </a:r>
          </a:p>
          <a:p>
            <a:r>
              <a:rPr lang="en-US" altLang="en-US" sz="2400"/>
              <a:t>PDN starts to work as soon as the input signals exceed V</a:t>
            </a:r>
            <a:r>
              <a:rPr lang="en-US" altLang="en-US" sz="2400" baseline="-25000"/>
              <a:t>Tn</a:t>
            </a:r>
            <a:r>
              <a:rPr lang="en-US" altLang="en-US" sz="2400"/>
              <a:t>, so V</a:t>
            </a:r>
            <a:r>
              <a:rPr lang="en-US" altLang="en-US" sz="2400" baseline="-25000"/>
              <a:t>M</a:t>
            </a:r>
            <a:r>
              <a:rPr lang="en-US" altLang="en-US" sz="2400"/>
              <a:t>, V</a:t>
            </a:r>
            <a:r>
              <a:rPr lang="en-US" altLang="en-US" sz="2400" baseline="-25000"/>
              <a:t>IH</a:t>
            </a:r>
            <a:r>
              <a:rPr lang="en-US" altLang="en-US" sz="2400"/>
              <a:t> and V</a:t>
            </a:r>
            <a:r>
              <a:rPr lang="en-US" altLang="en-US" sz="2400" baseline="-25000"/>
              <a:t>IL</a:t>
            </a:r>
            <a:r>
              <a:rPr lang="en-US" altLang="en-US" sz="2400"/>
              <a:t> equal to V</a:t>
            </a:r>
            <a:r>
              <a:rPr lang="en-US" altLang="en-US" sz="2400" baseline="-25000"/>
              <a:t>Tn</a:t>
            </a:r>
            <a:endParaRPr lang="en-US" altLang="en-US" sz="2400"/>
          </a:p>
          <a:p>
            <a:pPr lvl="1"/>
            <a:r>
              <a:rPr lang="en-US" altLang="en-US" sz="2000"/>
              <a:t>low noise margin (NM</a:t>
            </a:r>
            <a:r>
              <a:rPr lang="en-US" altLang="en-US" sz="2000" baseline="-25000"/>
              <a:t>L</a:t>
            </a:r>
            <a:r>
              <a:rPr lang="en-US" altLang="en-US" sz="2000"/>
              <a:t>)</a:t>
            </a:r>
          </a:p>
          <a:p>
            <a:r>
              <a:rPr lang="en-US" altLang="en-US" sz="2400"/>
              <a:t>Needs a precharge/evaluate clock</a:t>
            </a:r>
          </a:p>
        </p:txBody>
      </p:sp>
      <p:sp>
        <p:nvSpPr>
          <p:cNvPr id="3174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C4E0B86-F10F-453B-ACDA-2B5F5E534EAE}" type="slidenum">
              <a:rPr lang="en-US" altLang="en-US" smtClean="0">
                <a:latin typeface="Garamond" panose="02020404030301010803" pitchFamily="18" charset="0"/>
              </a:rPr>
              <a:pPr/>
              <a:t>9</a:t>
            </a:fld>
            <a:endParaRPr lang="en-US" altLang="en-US">
              <a:latin typeface="Garamond" panose="02020404030301010803"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76083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6083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76083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60835">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76083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760835">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608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0835" grpId="0" uiExpand="1" build="p" autoUpdateAnimBg="0"/>
    </p:bld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Custom 1">
      <a:majorFont>
        <a:latin typeface="Garamond"/>
        <a:ea typeface=""/>
        <a:cs typeface="B Nazanin"/>
      </a:majorFont>
      <a:minorFont>
        <a:latin typeface="Verdana"/>
        <a:ea typeface=""/>
        <a:cs typeface="B Nazani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7379</TotalTime>
  <Words>5052</Words>
  <Application>Microsoft Office PowerPoint</Application>
  <PresentationFormat>On-screen Show (4:3)</PresentationFormat>
  <Paragraphs>884</Paragraphs>
  <Slides>72</Slides>
  <Notes>49</Notes>
  <HiddenSlides>1</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72</vt:i4>
      </vt:variant>
    </vt:vector>
  </HeadingPairs>
  <TitlesOfParts>
    <vt:vector size="84" baseType="lpstr">
      <vt:lpstr>Arial</vt:lpstr>
      <vt:lpstr>Calibri</vt:lpstr>
      <vt:lpstr>Garamond</vt:lpstr>
      <vt:lpstr>Lucida Console</vt:lpstr>
      <vt:lpstr>Symbol</vt:lpstr>
      <vt:lpstr>Tahoma</vt:lpstr>
      <vt:lpstr>Times New Roman</vt:lpstr>
      <vt:lpstr>Verdana</vt:lpstr>
      <vt:lpstr>Wingdings</vt:lpstr>
      <vt:lpstr>Edge</vt:lpstr>
      <vt:lpstr>Chart</vt:lpstr>
      <vt:lpstr>Visio</vt:lpstr>
      <vt:lpstr>گيت های دینامیک CMOS</vt:lpstr>
      <vt:lpstr>عملکرد گیتهای دینامیک</vt:lpstr>
      <vt:lpstr>Dynamic Logic Gates</vt:lpstr>
      <vt:lpstr>Dynamic Logic Gates</vt:lpstr>
      <vt:lpstr>precharging</vt:lpstr>
      <vt:lpstr>Dynamic CMOS</vt:lpstr>
      <vt:lpstr>Conditions on Output</vt:lpstr>
      <vt:lpstr>Properties of Dynamic Gates</vt:lpstr>
      <vt:lpstr>Properties of Dynamic Gates</vt:lpstr>
      <vt:lpstr>Dynamic CMOS</vt:lpstr>
      <vt:lpstr>Issues in Dynamic Design 1: Charge Leakage</vt:lpstr>
      <vt:lpstr>Solution to Charge Leakage</vt:lpstr>
      <vt:lpstr>Solution 2 to Charge Leakage</vt:lpstr>
      <vt:lpstr>Issues in Dynamic Design 2: Charge Sharing</vt:lpstr>
      <vt:lpstr>Charge Sharing Example</vt:lpstr>
      <vt:lpstr>Charge Sharing</vt:lpstr>
      <vt:lpstr>Solution to Charge Redistribution</vt:lpstr>
      <vt:lpstr>Solution to Charge Redistribution</vt:lpstr>
      <vt:lpstr>charge sharing in pass transistors</vt:lpstr>
      <vt:lpstr>Issues in Dynamic Design  Clock Feedthrough</vt:lpstr>
      <vt:lpstr>Clock Feedthrough</vt:lpstr>
      <vt:lpstr>Radiation induced charge </vt:lpstr>
      <vt:lpstr>Accidental charge caused by capacitive or inductive coupling between the signal lines Y and Z. (a)  </vt:lpstr>
      <vt:lpstr>Backgate coupling (capacitive coupling)</vt:lpstr>
      <vt:lpstr>Cascading Dynamic Gates</vt:lpstr>
      <vt:lpstr>Domino Logic</vt:lpstr>
      <vt:lpstr>CMOS Domino Logic Operation</vt:lpstr>
      <vt:lpstr>Properties of Domino Logic</vt:lpstr>
      <vt:lpstr>Properties of Domino Logic</vt:lpstr>
      <vt:lpstr>Restructuring logic to enable implementation using non-inverting Domino Logic</vt:lpstr>
      <vt:lpstr>Designing with Domino Logic</vt:lpstr>
      <vt:lpstr>Footless Domino</vt:lpstr>
      <vt:lpstr>Multiple output Domino</vt:lpstr>
      <vt:lpstr>Compound Domino logic</vt:lpstr>
      <vt:lpstr>Domino optimizations</vt:lpstr>
      <vt:lpstr>منطق تفاضلی Domino Differential (Dual Rail) Domino</vt:lpstr>
      <vt:lpstr>منطق تفاضلی Domino Differential (Dual Rail) Domino</vt:lpstr>
      <vt:lpstr>Differential (Dual Rail) Domino</vt:lpstr>
      <vt:lpstr>Differential (Dual Rail) Domino</vt:lpstr>
      <vt:lpstr>Dynamic CVSL (Cascade Voltage Switch Logic) XOR</vt:lpstr>
      <vt:lpstr>Switching Asymmetry in DCVSL</vt:lpstr>
      <vt:lpstr>DRDAAL power consumption</vt:lpstr>
      <vt:lpstr>np-CMOS</vt:lpstr>
      <vt:lpstr>NORA Logic</vt:lpstr>
      <vt:lpstr>NORA Logic (Domino with Clocked Latch)</vt:lpstr>
      <vt:lpstr>Pipelined NORA CMOS Circuit Operation</vt:lpstr>
      <vt:lpstr>No-Race</vt:lpstr>
      <vt:lpstr>Full Adder with  No-Race</vt:lpstr>
      <vt:lpstr>Zipper CMOS Dynamic Logic</vt:lpstr>
      <vt:lpstr>Zipper</vt:lpstr>
      <vt:lpstr>Pipelined True Single Phase Clock (TSPC) CMOS</vt:lpstr>
      <vt:lpstr>پالس های ساعت دو فازی </vt:lpstr>
      <vt:lpstr>Dynamic Registers with Two Phase Clocks</vt:lpstr>
      <vt:lpstr>Two Phase Dynamic Registers (Compact Form)</vt:lpstr>
      <vt:lpstr>Dynamic Shift Registers with Enhancement Load</vt:lpstr>
      <vt:lpstr>Two-Phase Dynamic Logic</vt:lpstr>
      <vt:lpstr>Four Phase Clocking and Registers</vt:lpstr>
      <vt:lpstr>Four-Phase Logic Structures</vt:lpstr>
      <vt:lpstr>Four Phase Logic:  Allowable Interconnections</vt:lpstr>
      <vt:lpstr>Two-Phase Clock Generator</vt:lpstr>
      <vt:lpstr>منطق تفاضلی NoRA </vt:lpstr>
      <vt:lpstr>منطق تفاضلی احیا کننده regenerative </vt:lpstr>
      <vt:lpstr>منطق تفاضلی احیا کننده</vt:lpstr>
      <vt:lpstr>کدام خانواده منطقی را انتخاب کنیم؟</vt:lpstr>
      <vt:lpstr>منطق استاتیک؟</vt:lpstr>
      <vt:lpstr>منطق دینامیک یا ترانزیستور عبور؟</vt:lpstr>
      <vt:lpstr>ترجیح غالب کدام است؟</vt:lpstr>
      <vt:lpstr>یک مقایسه</vt:lpstr>
      <vt:lpstr>Static CMOS Path vs Dynamic Path</vt:lpstr>
      <vt:lpstr>Leakage and Subthreshold Current in Dynamic Pass Gate</vt:lpstr>
      <vt:lpstr>Dynamic Bootstrapping Technique</vt:lpstr>
      <vt:lpstr>Dynamic Latches with a Single Clock</vt:lpstr>
    </vt:vector>
  </TitlesOfParts>
  <Company>Hebrew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creator>Jeff Rosenschein</dc:creator>
  <cp:lastModifiedBy>PC</cp:lastModifiedBy>
  <cp:revision>373</cp:revision>
  <dcterms:created xsi:type="dcterms:W3CDTF">2002-10-07T15:26:45Z</dcterms:created>
  <dcterms:modified xsi:type="dcterms:W3CDTF">2021-01-03T10:49:45Z</dcterms:modified>
</cp:coreProperties>
</file>