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9" r:id="rId1"/>
  </p:sldMasterIdLst>
  <p:notesMasterIdLst>
    <p:notesMasterId r:id="rId18"/>
  </p:notesMasterIdLst>
  <p:sldIdLst>
    <p:sldId id="256" r:id="rId2"/>
    <p:sldId id="297" r:id="rId3"/>
    <p:sldId id="324" r:id="rId4"/>
    <p:sldId id="328" r:id="rId5"/>
    <p:sldId id="329" r:id="rId6"/>
    <p:sldId id="330" r:id="rId7"/>
    <p:sldId id="299" r:id="rId8"/>
    <p:sldId id="331" r:id="rId9"/>
    <p:sldId id="304" r:id="rId10"/>
    <p:sldId id="325" r:id="rId11"/>
    <p:sldId id="267" r:id="rId12"/>
    <p:sldId id="268" r:id="rId13"/>
    <p:sldId id="319" r:id="rId14"/>
    <p:sldId id="276" r:id="rId15"/>
    <p:sldId id="307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70" autoAdjust="0"/>
  </p:normalViewPr>
  <p:slideViewPr>
    <p:cSldViewPr>
      <p:cViewPr varScale="1">
        <p:scale>
          <a:sx n="66" d="100"/>
          <a:sy n="66" d="100"/>
        </p:scale>
        <p:origin x="184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95A3160-8721-424E-ABFE-77348BDA2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D847B8-E944-459E-B507-ED2290D06651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E4BF03-4537-49CF-90B9-853CBE1EB5AD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7307E5-3B7A-4E0B-860A-EF8003AC12D1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88ECBC-BF1F-40D4-8FF0-480DEAAFA58A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C515CC-8A75-4832-9DB5-3AB01E85C647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59FEBA-5D7B-4ABA-BE66-A96C3C87811F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>
              <a:lnSpc>
                <a:spcPct val="80000"/>
              </a:lnSpc>
            </a:pPr>
            <a:endParaRPr lang="fa-IR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algn="r" rtl="1">
              <a:buFontTx/>
              <a:buChar char="-"/>
            </a:pPr>
            <a:endParaRPr lang="fa-IR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8EAE63-30B8-4409-95C0-2A0EBA065057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C2C940-8BDB-4F6E-82F0-E55B0676EDAF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a-I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E0F976-2685-4A5B-8A5E-5780D40939E4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087FB-C314-4E99-897E-A570B2757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4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4437-001E-4668-90C6-ED13C1E56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9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91D23-E89D-47C2-9303-F018148C19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08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0313F-FC75-4C87-8FE0-AC40A1B9F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1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745DC-3BBB-48E4-A1BD-FA45E1439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41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E4C5D-8440-4CC7-92D2-11DACCF58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27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86F08-6AF9-4F62-B58A-2F05BF388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F2AB9-FBB8-4D83-881C-8493E4553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80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57895-0F2D-4E8D-9EFF-CFD685330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1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73C2-53DD-4A97-95DF-A7B4F44713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7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5821E-7F5A-4F1A-8904-F454BEDD00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5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32C419A-FAED-45A9-980F-D1F68F2C8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fa-IR" b="1" smtClean="0"/>
              <a:t>Intelligent Information Retrieval</a:t>
            </a:r>
            <a:br>
              <a:rPr lang="en-US" altLang="fa-IR" b="1" smtClean="0"/>
            </a:br>
            <a:r>
              <a:rPr lang="en-US" altLang="fa-IR" b="1" smtClean="0"/>
              <a:t/>
            </a:r>
            <a:br>
              <a:rPr lang="en-US" altLang="fa-IR" b="1" smtClean="0"/>
            </a:br>
            <a:r>
              <a:rPr lang="en-US" altLang="fa-IR" b="1" smtClean="0"/>
              <a:t>Course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en-US" smtClean="0"/>
              <a:t>Main techniques for harnessing big text data: text retrieval + text mining</a:t>
            </a:r>
            <a:endParaRPr lang="fa-IR" altLang="en-US" smtClean="0"/>
          </a:p>
        </p:txBody>
      </p:sp>
      <p:sp>
        <p:nvSpPr>
          <p:cNvPr id="4" name="Can 3"/>
          <p:cNvSpPr/>
          <p:nvPr/>
        </p:nvSpPr>
        <p:spPr>
          <a:xfrm>
            <a:off x="76200" y="3886200"/>
            <a:ext cx="1981200" cy="1905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b="1" dirty="0"/>
              <a:t>Big text data</a:t>
            </a:r>
            <a:endParaRPr lang="fa-IR" sz="2400" b="1" dirty="0"/>
          </a:p>
        </p:txBody>
      </p:sp>
      <p:sp>
        <p:nvSpPr>
          <p:cNvPr id="5" name="Can 4"/>
          <p:cNvSpPr/>
          <p:nvPr/>
        </p:nvSpPr>
        <p:spPr>
          <a:xfrm>
            <a:off x="2590800" y="4114800"/>
            <a:ext cx="1752600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b="1" dirty="0"/>
              <a:t>Small relevant data</a:t>
            </a:r>
            <a:endParaRPr lang="fa-IR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4572000"/>
            <a:ext cx="1752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b="1" dirty="0"/>
              <a:t>Knowledge</a:t>
            </a:r>
            <a:endParaRPr lang="fa-IR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162800" y="45720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b="1" dirty="0"/>
              <a:t>Many Applications</a:t>
            </a:r>
            <a:endParaRPr lang="fa-IR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2514600"/>
            <a:ext cx="17526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b="1" dirty="0"/>
              <a:t>Text retrieval</a:t>
            </a:r>
            <a:endParaRPr lang="fa-IR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33800" y="2514600"/>
            <a:ext cx="17526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b="1" dirty="0"/>
              <a:t>Text mining</a:t>
            </a:r>
            <a:endParaRPr lang="fa-IR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2133600" y="4838700"/>
            <a:ext cx="365125" cy="419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fa-IR"/>
          </a:p>
        </p:txBody>
      </p:sp>
      <p:sp>
        <p:nvSpPr>
          <p:cNvPr id="11" name="Right Arrow 10"/>
          <p:cNvSpPr/>
          <p:nvPr/>
        </p:nvSpPr>
        <p:spPr>
          <a:xfrm>
            <a:off x="4419600" y="4845050"/>
            <a:ext cx="365125" cy="419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fa-IR"/>
          </a:p>
        </p:txBody>
      </p:sp>
      <p:sp>
        <p:nvSpPr>
          <p:cNvPr id="12" name="Right Arrow 11"/>
          <p:cNvSpPr/>
          <p:nvPr/>
        </p:nvSpPr>
        <p:spPr>
          <a:xfrm>
            <a:off x="6705600" y="4929188"/>
            <a:ext cx="365125" cy="419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fa-IR"/>
          </a:p>
        </p:txBody>
      </p:sp>
      <p:sp>
        <p:nvSpPr>
          <p:cNvPr id="13" name="Down Arrow 12"/>
          <p:cNvSpPr/>
          <p:nvPr/>
        </p:nvSpPr>
        <p:spPr>
          <a:xfrm>
            <a:off x="2133600" y="3886200"/>
            <a:ext cx="365125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fa-IR"/>
          </a:p>
        </p:txBody>
      </p:sp>
      <p:sp>
        <p:nvSpPr>
          <p:cNvPr id="14" name="Down Arrow 13"/>
          <p:cNvSpPr/>
          <p:nvPr/>
        </p:nvSpPr>
        <p:spPr>
          <a:xfrm>
            <a:off x="4435475" y="3902075"/>
            <a:ext cx="365125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Examples of text </a:t>
            </a:r>
            <a:br>
              <a:rPr lang="en-US" sz="4000" smtClean="0"/>
            </a:br>
            <a:r>
              <a:rPr lang="en-US" sz="4000" smtClean="0"/>
              <a:t>management 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dirty="0" smtClean="0"/>
              <a:t>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Web search engines (Google, </a:t>
            </a:r>
            <a:r>
              <a:rPr lang="en-US" altLang="fa-IR" sz="1800" smtClean="0"/>
              <a:t>Bing</a:t>
            </a:r>
            <a:r>
              <a:rPr lang="en-US" altLang="fa-IR" sz="1800" smtClean="0"/>
              <a:t>, </a:t>
            </a:r>
            <a:r>
              <a:rPr lang="en-US" altLang="fa-IR" sz="1800" smtClean="0"/>
              <a:t>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Library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dirty="0" smtClean="0"/>
              <a:t>Filtering/Recommendation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News 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Spam email 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Literature/movie recommender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dirty="0" smtClean="0"/>
              <a:t>Categorization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Automatically sorting emails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dirty="0" smtClean="0"/>
              <a:t>Mining/Extraction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Discovering major complaints from email in customer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Bioinformatics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dirty="0" smtClean="0"/>
              <a:t>Many others…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Elements of text information management technologies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133600" y="3602038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Search </a:t>
            </a:r>
          </a:p>
        </p:txBody>
      </p:sp>
      <p:sp>
        <p:nvSpPr>
          <p:cNvPr id="22532" name="AutoShape 5"/>
          <p:cNvSpPr>
            <a:spLocks noChangeArrowheads="1"/>
          </p:cNvSpPr>
          <p:nvPr/>
        </p:nvSpPr>
        <p:spPr bwMode="auto">
          <a:xfrm>
            <a:off x="3657600" y="6010275"/>
            <a:ext cx="2057400" cy="757238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Raw Text </a:t>
            </a: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4267200" y="5791200"/>
            <a:ext cx="838200" cy="2143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1981200" y="5105400"/>
            <a:ext cx="525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2133600" y="284003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Filtering 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2133600" y="4364038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Categorization 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2133600" y="2230438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Summarization</a:t>
            </a:r>
            <a:r>
              <a:rPr lang="en-US" altLang="fa-IR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638800" y="4364038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Clustering 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2254250" y="5180013"/>
            <a:ext cx="498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Natural Language Content Analysis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5715000" y="3602038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Extraction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5867400" y="2916238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5257800" y="2230438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Visualization</a:t>
            </a:r>
          </a:p>
        </p:txBody>
      </p:sp>
      <p:sp>
        <p:nvSpPr>
          <p:cNvPr id="22543" name="AutoShape 16"/>
          <p:cNvSpPr>
            <a:spLocks/>
          </p:cNvSpPr>
          <p:nvPr/>
        </p:nvSpPr>
        <p:spPr bwMode="auto">
          <a:xfrm>
            <a:off x="1828800" y="2459038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  <p:sp>
        <p:nvSpPr>
          <p:cNvPr id="22544" name="AutoShape 17"/>
          <p:cNvSpPr>
            <a:spLocks noChangeArrowheads="1"/>
          </p:cNvSpPr>
          <p:nvPr/>
        </p:nvSpPr>
        <p:spPr bwMode="auto">
          <a:xfrm>
            <a:off x="228600" y="2992438"/>
            <a:ext cx="1524000" cy="1219200"/>
          </a:xfrm>
          <a:prstGeom prst="leftArrow">
            <a:avLst>
              <a:gd name="adj1" fmla="val 50000"/>
              <a:gd name="adj2" fmla="val 31250"/>
            </a:avLst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152400" y="2214563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Retrieval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Applications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7391400" y="2230438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Mining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anose="020B0604020202020204" pitchFamily="34" charset="0"/>
              </a:rPr>
              <a:t>Applications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323850" y="329723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anose="020B0604020202020204" pitchFamily="34" charset="0"/>
              </a:rPr>
              <a:t>Information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anose="020B0604020202020204" pitchFamily="34" charset="0"/>
              </a:rPr>
              <a:t>Access</a:t>
            </a:r>
          </a:p>
        </p:txBody>
      </p:sp>
      <p:sp>
        <p:nvSpPr>
          <p:cNvPr id="22548" name="AutoShape 21"/>
          <p:cNvSpPr>
            <a:spLocks noChangeArrowheads="1"/>
          </p:cNvSpPr>
          <p:nvPr/>
        </p:nvSpPr>
        <p:spPr bwMode="auto">
          <a:xfrm flipH="1">
            <a:off x="7543800" y="3068638"/>
            <a:ext cx="1447800" cy="1219200"/>
          </a:xfrm>
          <a:prstGeom prst="leftArrow">
            <a:avLst>
              <a:gd name="adj1" fmla="val 50000"/>
              <a:gd name="adj2" fmla="val 29688"/>
            </a:avLst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7473950" y="3322638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anose="020B0604020202020204" pitchFamily="34" charset="0"/>
              </a:rPr>
              <a:t>Knowledge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anose="020B0604020202020204" pitchFamily="34" charset="0"/>
              </a:rPr>
              <a:t>Acquisition</a:t>
            </a:r>
          </a:p>
        </p:txBody>
      </p:sp>
      <p:sp>
        <p:nvSpPr>
          <p:cNvPr id="22550" name="AutoShape 23"/>
          <p:cNvSpPr>
            <a:spLocks/>
          </p:cNvSpPr>
          <p:nvPr/>
        </p:nvSpPr>
        <p:spPr bwMode="auto">
          <a:xfrm flipH="1">
            <a:off x="7162800" y="2382838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  <p:sp>
        <p:nvSpPr>
          <p:cNvPr id="22551" name="Oval 24"/>
          <p:cNvSpPr>
            <a:spLocks noChangeArrowheads="1"/>
          </p:cNvSpPr>
          <p:nvPr/>
        </p:nvSpPr>
        <p:spPr bwMode="auto">
          <a:xfrm>
            <a:off x="3810000" y="2992438"/>
            <a:ext cx="1676400" cy="1066800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anose="020B0604020202020204" pitchFamily="34" charset="0"/>
              </a:rPr>
              <a:t>Information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anose="020B0604020202020204" pitchFamily="34" charset="0"/>
              </a:rPr>
              <a:t>Organization</a:t>
            </a:r>
            <a:endParaRPr lang="en-US" altLang="fa-IR" sz="2400" b="1">
              <a:latin typeface="Arial" panose="020B0604020202020204" pitchFamily="34" charset="0"/>
            </a:endParaRPr>
          </a:p>
        </p:txBody>
      </p:sp>
      <p:sp>
        <p:nvSpPr>
          <p:cNvPr id="22552" name="Line 25"/>
          <p:cNvSpPr>
            <a:spLocks noChangeShapeType="1"/>
          </p:cNvSpPr>
          <p:nvPr/>
        </p:nvSpPr>
        <p:spPr bwMode="auto">
          <a:xfrm>
            <a:off x="3962400" y="2611438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>
            <a:off x="5105400" y="3983038"/>
            <a:ext cx="4572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7"/>
          <p:cNvSpPr>
            <a:spLocks noChangeShapeType="1"/>
          </p:cNvSpPr>
          <p:nvPr/>
        </p:nvSpPr>
        <p:spPr bwMode="auto">
          <a:xfrm>
            <a:off x="3505200" y="3068638"/>
            <a:ext cx="45720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 flipH="1">
            <a:off x="3962400" y="4059238"/>
            <a:ext cx="4572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9"/>
          <p:cNvSpPr>
            <a:spLocks noChangeShapeType="1"/>
          </p:cNvSpPr>
          <p:nvPr/>
        </p:nvSpPr>
        <p:spPr bwMode="auto">
          <a:xfrm flipH="1">
            <a:off x="4953000" y="2611438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 flipH="1">
            <a:off x="5334000" y="3068638"/>
            <a:ext cx="53340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>
            <a:off x="5334000" y="3830638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 flipV="1">
            <a:off x="3352800" y="3678238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AutoShape 33"/>
          <p:cNvSpPr>
            <a:spLocks noChangeArrowheads="1"/>
          </p:cNvSpPr>
          <p:nvPr/>
        </p:nvSpPr>
        <p:spPr bwMode="auto">
          <a:xfrm>
            <a:off x="2590800" y="4876800"/>
            <a:ext cx="838200" cy="2143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  <p:sp>
        <p:nvSpPr>
          <p:cNvPr id="22561" name="AutoShape 34"/>
          <p:cNvSpPr>
            <a:spLocks noChangeArrowheads="1"/>
          </p:cNvSpPr>
          <p:nvPr/>
        </p:nvSpPr>
        <p:spPr bwMode="auto">
          <a:xfrm>
            <a:off x="4191000" y="4876800"/>
            <a:ext cx="838200" cy="2143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  <p:sp>
        <p:nvSpPr>
          <p:cNvPr id="22562" name="AutoShape 35"/>
          <p:cNvSpPr>
            <a:spLocks noChangeArrowheads="1"/>
          </p:cNvSpPr>
          <p:nvPr/>
        </p:nvSpPr>
        <p:spPr bwMode="auto">
          <a:xfrm>
            <a:off x="5867400" y="4876800"/>
            <a:ext cx="838200" cy="2143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86800" cy="1066800"/>
          </a:xfrm>
        </p:spPr>
        <p:txBody>
          <a:bodyPr/>
          <a:lstStyle/>
          <a:p>
            <a:r>
              <a:rPr lang="en-US" altLang="fa-IR" smtClean="0"/>
              <a:t>Major Research Milestones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48768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fa-IR" sz="1800" smtClean="0"/>
              <a:t>Early days (late 1950s to 1960s): foundation and founding of the field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Luhn’s work on automatic encoding 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Cleverdon’s Cranfield evaluation methodology and index experiments 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Salton’s early work on SMART system and experiments</a:t>
            </a:r>
          </a:p>
          <a:p>
            <a:pPr>
              <a:spcBef>
                <a:spcPts val="800"/>
              </a:spcBef>
            </a:pPr>
            <a:r>
              <a:rPr lang="en-US" altLang="fa-IR" sz="1800" smtClean="0"/>
              <a:t>1970s-1980s: a large number of retrieval models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Vector space model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Probabilistic models</a:t>
            </a:r>
          </a:p>
          <a:p>
            <a:pPr>
              <a:spcBef>
                <a:spcPts val="800"/>
              </a:spcBef>
            </a:pPr>
            <a:r>
              <a:rPr lang="en-US" altLang="fa-IR" sz="1800" smtClean="0"/>
              <a:t>1990s: further development of retrieval models and new tasks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Language models 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TREC evaluation  </a:t>
            </a:r>
          </a:p>
          <a:p>
            <a:pPr>
              <a:spcBef>
                <a:spcPts val="800"/>
              </a:spcBef>
            </a:pPr>
            <a:r>
              <a:rPr lang="en-US" altLang="fa-IR" sz="1800" smtClean="0"/>
              <a:t>2000s-present: more applications, especially Web search and interactions with other fields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Web search 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Learning to rank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Scalability (e.g., MapReduce)  </a:t>
            </a:r>
          </a:p>
          <a:p>
            <a:pPr lvl="1">
              <a:spcBef>
                <a:spcPts val="800"/>
              </a:spcBef>
            </a:pPr>
            <a:r>
              <a:rPr lang="en-US" altLang="fa-IR" sz="1800" smtClean="0"/>
              <a:t>Neural IR</a:t>
            </a:r>
          </a:p>
          <a:p>
            <a:pPr lvl="1">
              <a:spcBef>
                <a:spcPts val="800"/>
              </a:spcBef>
            </a:pPr>
            <a:endParaRPr lang="en-US" altLang="fa-IR" sz="1800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B1966832-9792-451A-8946-1B3F8B4EB6C8}" type="slidenum">
              <a:rPr lang="en-US" altLang="fa-IR" sz="1400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4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8113" y="1138238"/>
            <a:ext cx="3019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Indexing: auto vs. manual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1806575"/>
            <a:ext cx="13509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743200"/>
            <a:ext cx="21653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Indexing + Search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038600"/>
            <a:ext cx="54546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Large-scale evaluation, beyond ad hoc retrieval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2625" y="5308600"/>
            <a:ext cx="21986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Web search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Machine learning 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Scalability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Related research areas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2819400" y="2895600"/>
            <a:ext cx="3276600" cy="19812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Retrieval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2971800" y="1600200"/>
            <a:ext cx="3505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Applications: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Web, Bioinformatics…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5486400" y="2438400"/>
            <a:ext cx="3276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Library &amp; 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Sciences</a:t>
            </a:r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5486400" y="37338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Databases</a:t>
            </a:r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2819400" y="4267200"/>
            <a:ext cx="34290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Software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Computer Systems</a:t>
            </a:r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685800" y="3657600"/>
            <a:ext cx="2667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Natural Language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Processing</a:t>
            </a:r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457200" y="2286000"/>
            <a:ext cx="3200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Machine Learning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Publications/societies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2819400" y="2895600"/>
            <a:ext cx="3276600" cy="19812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Retrieval 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971800" y="1600200"/>
            <a:ext cx="3505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Applications: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Web, Bioinformatics…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486400" y="2438400"/>
            <a:ext cx="3276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Library &amp; 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Sciences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486400" y="37338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Databases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819400" y="4267200"/>
            <a:ext cx="34290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Software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Computer Systems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85800" y="3657600"/>
            <a:ext cx="2667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Natural Language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Processing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57200" y="2286000"/>
            <a:ext cx="3200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Machine Learning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Data Mining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400">
              <a:latin typeface="Arial" panose="020B060402020202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789363" y="3581400"/>
            <a:ext cx="1443037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Gill Sans MT" panose="020B0502020104020203" pitchFamily="34" charset="0"/>
              </a:rPr>
              <a:t>ACM SIGIR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632200" y="3970338"/>
            <a:ext cx="180340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ECIR, CIKM, WSDM,TREC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TOIS, IRJ, IPM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4114800" y="5343525"/>
            <a:ext cx="790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Gill Sans MT" panose="020B0502020104020203" pitchFamily="34" charset="0"/>
              </a:rPr>
              <a:t>OSDI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6207125" y="4800600"/>
            <a:ext cx="1785938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400" b="1">
                <a:latin typeface="Gill Sans MT" panose="020B0502020104020203" pitchFamily="34" charset="0"/>
              </a:rPr>
              <a:t>EDBT, TODS, ICDE</a:t>
            </a:r>
          </a:p>
        </p:txBody>
      </p:sp>
      <p:sp>
        <p:nvSpPr>
          <p:cNvPr id="28686" name="Text Box 15"/>
          <p:cNvSpPr txBox="1">
            <a:spLocks noChangeArrowheads="1"/>
          </p:cNvSpPr>
          <p:nvPr/>
        </p:nvSpPr>
        <p:spPr bwMode="auto">
          <a:xfrm>
            <a:off x="5948363" y="4343400"/>
            <a:ext cx="250190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Gill Sans MT" panose="020B0502020104020203" pitchFamily="34" charset="0"/>
              </a:rPr>
              <a:t>ACM SIGMOD, VLDB</a:t>
            </a: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3657600" y="2819400"/>
            <a:ext cx="14351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400" b="1">
                <a:latin typeface="Gill Sans MT" panose="020B0502020104020203" pitchFamily="34" charset="0"/>
              </a:rPr>
              <a:t>RECOMB, PSB</a:t>
            </a: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3732213" y="2286000"/>
            <a:ext cx="701675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ISMB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4819650" y="2092325"/>
            <a:ext cx="903288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WWW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6583363" y="3352800"/>
            <a:ext cx="7969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Gill Sans MT" panose="020B0502020104020203" pitchFamily="34" charset="0"/>
              </a:rPr>
              <a:t>JASIS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715000" y="3429000"/>
            <a:ext cx="6985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JCDL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990600" y="2778125"/>
            <a:ext cx="1616075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400" b="1">
                <a:latin typeface="Gill Sans MT" panose="020B0502020104020203" pitchFamily="34" charset="0"/>
              </a:rPr>
              <a:t>ICML, NIPS, UAI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1676400" y="2320925"/>
            <a:ext cx="723900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ICML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1668463" y="3692525"/>
            <a:ext cx="738187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AAAI</a:t>
            </a: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1350963" y="3235325"/>
            <a:ext cx="1574800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ACM SIGKDD</a:t>
            </a:r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625475" y="4800600"/>
            <a:ext cx="2398713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400" b="1">
                <a:latin typeface="Gill Sans MT" panose="020B0502020104020203" pitchFamily="34" charset="0"/>
              </a:rPr>
              <a:t>COLING, EMNLP, NAACL</a:t>
            </a: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1646238" y="4316413"/>
            <a:ext cx="635000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ACL</a:t>
            </a:r>
          </a:p>
        </p:txBody>
      </p:sp>
      <p:sp>
        <p:nvSpPr>
          <p:cNvPr id="28698" name="Rectangle 27"/>
          <p:cNvSpPr>
            <a:spLocks noChangeArrowheads="1"/>
          </p:cNvSpPr>
          <p:nvPr/>
        </p:nvSpPr>
        <p:spPr bwMode="auto">
          <a:xfrm>
            <a:off x="2743200" y="4052888"/>
            <a:ext cx="6810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Gill Sans MT" panose="020B0502020104020203" pitchFamily="34" charset="0"/>
              </a:rPr>
              <a:t>HLT</a:t>
            </a:r>
          </a:p>
        </p:txBody>
      </p:sp>
      <p:sp>
        <p:nvSpPr>
          <p:cNvPr id="28699" name="Text Box 18"/>
          <p:cNvSpPr txBox="1">
            <a:spLocks noChangeArrowheads="1"/>
          </p:cNvSpPr>
          <p:nvPr/>
        </p:nvSpPr>
        <p:spPr bwMode="auto">
          <a:xfrm>
            <a:off x="5194300" y="2514600"/>
            <a:ext cx="893763" cy="3381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1">
                <a:latin typeface="Gill Sans MT" panose="020B0502020104020203" pitchFamily="34" charset="0"/>
              </a:rPr>
              <a:t>WSDM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Information overload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z="2500" i="1" dirty="0" smtClean="0"/>
              <a:t>A state of having more information available that one can readily assimilate, that is, people have difficulty absorbing the information into their base of knowledge. This hinders decision-making and judgment by causing stress and cognitive impediments such as confusion, uncertainty and distraction.</a:t>
            </a:r>
            <a:r>
              <a:rPr lang="en-US" altLang="fa-IR" i="1" dirty="0" smtClean="0"/>
              <a:t> </a:t>
            </a:r>
          </a:p>
          <a:p>
            <a:pPr eaLnBrk="1" hangingPunct="1"/>
            <a:r>
              <a:rPr lang="en-US" sz="2500" i="1" dirty="0" smtClean="0"/>
              <a:t>A </a:t>
            </a:r>
            <a:r>
              <a:rPr lang="en-US" sz="2500" i="1" dirty="0"/>
              <a:t>newer </a:t>
            </a:r>
            <a:r>
              <a:rPr lang="en-US" sz="2500" i="1" dirty="0" smtClean="0"/>
              <a:t>definition </a:t>
            </a:r>
            <a:r>
              <a:rPr lang="en-US" sz="2500" i="1" dirty="0"/>
              <a:t>focuses on time and resources aspects. W</a:t>
            </a:r>
            <a:r>
              <a:rPr lang="en-US" sz="2500" i="1" dirty="0" smtClean="0"/>
              <a:t>hen </a:t>
            </a:r>
            <a:r>
              <a:rPr lang="en-US" sz="2500" i="1" dirty="0"/>
              <a:t>a decision-maker is given many sets of information, </a:t>
            </a:r>
            <a:r>
              <a:rPr lang="en-US" sz="2500" i="1" dirty="0" smtClean="0"/>
              <a:t>the </a:t>
            </a:r>
            <a:r>
              <a:rPr lang="en-US" sz="2500" i="1" dirty="0"/>
              <a:t>quality of its decision is decreased because of the individual’s limitation of scarce resources to process all the information and optimally make the best decision.</a:t>
            </a:r>
            <a:endParaRPr lang="en-US" altLang="fa-IR" sz="2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How much information? (2022)</a:t>
            </a:r>
            <a:endParaRPr lang="fa-IR" altLang="fa-I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Every minute:</a:t>
            </a:r>
          </a:p>
          <a:p>
            <a:pPr>
              <a:defRPr/>
            </a:pPr>
            <a:r>
              <a:rPr lang="en-US" sz="2800" dirty="0" smtClean="0"/>
              <a:t>GOOGLE users conduct 5.9M searches</a:t>
            </a:r>
          </a:p>
          <a:p>
            <a:pPr>
              <a:defRPr/>
            </a:pPr>
            <a:r>
              <a:rPr lang="en-US" sz="2800" dirty="0" smtClean="0"/>
              <a:t>TWITTER users share 347.2k tweets</a:t>
            </a:r>
          </a:p>
          <a:p>
            <a:pPr>
              <a:defRPr/>
            </a:pPr>
            <a:r>
              <a:rPr lang="en-US" sz="2800" dirty="0" smtClean="0"/>
              <a:t>INSTAGRAM users share 66k photos</a:t>
            </a:r>
          </a:p>
          <a:p>
            <a:pPr>
              <a:defRPr/>
            </a:pPr>
            <a:r>
              <a:rPr lang="en-US" sz="2800" dirty="0" smtClean="0"/>
              <a:t>FACEBOOK users share 1.7M pieces of content</a:t>
            </a:r>
          </a:p>
          <a:p>
            <a:pPr>
              <a:defRPr/>
            </a:pPr>
            <a:r>
              <a:rPr lang="en-US" sz="2800" dirty="0" smtClean="0"/>
              <a:t>AMAZON shoppers spend $443k</a:t>
            </a:r>
          </a:p>
          <a:p>
            <a:pPr>
              <a:defRPr/>
            </a:pPr>
            <a:r>
              <a:rPr lang="en-US" sz="2800" dirty="0" smtClean="0"/>
              <a:t>SNAPCHAT users send 2.43M snaps</a:t>
            </a:r>
          </a:p>
          <a:p>
            <a:pPr>
              <a:defRPr/>
            </a:pPr>
            <a:r>
              <a:rPr lang="en-US" sz="2800" dirty="0" smtClean="0"/>
              <a:t>EMAIL users send 231.4M messages</a:t>
            </a:r>
          </a:p>
          <a:p>
            <a:pPr>
              <a:defRPr/>
            </a:pPr>
            <a:r>
              <a:rPr lang="en-US" sz="2800" dirty="0"/>
              <a:t>People send 16M </a:t>
            </a:r>
            <a:r>
              <a:rPr lang="en-US" sz="2800" dirty="0" smtClean="0"/>
              <a:t>texts</a:t>
            </a:r>
            <a:endParaRPr lang="en-US" sz="2800" dirty="0"/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F148F9-A1FC-4C18-B9B1-60244DDB5E9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0" y="0"/>
            <a:ext cx="3754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2664966"/>
            <a:ext cx="7924800" cy="144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duct feature dns 1 vs 10 stats 22 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278711"/>
            <a:ext cx="19050000" cy="49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Data Never Sleeps 1.0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 smtClean="0"/>
              <a:t>Data Never Sleeps 10.0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1.03125 -0.0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The special role of textual information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The most natural way of encoding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Think about scientific literature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The most common type of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Think about the amount of textual information we produce and consume every 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A universal representation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It can be used to describe other media of information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990600" y="5410200"/>
            <a:ext cx="7010400" cy="9144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anose="020B0604020202020204" pitchFamily="34" charset="0"/>
              </a:rPr>
              <a:t>We mostly focus on text information in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dirty="0"/>
              <a:t>Motivation: Harnessing </a:t>
            </a:r>
            <a:r>
              <a:rPr lang="en-US" dirty="0" smtClean="0"/>
              <a:t>big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data is </a:t>
            </a:r>
            <a:r>
              <a:rPr lang="en-US" b="1" dirty="0"/>
              <a:t>ubiquitous</a:t>
            </a:r>
            <a:r>
              <a:rPr lang="en-US" dirty="0"/>
              <a:t> and </a:t>
            </a:r>
            <a:r>
              <a:rPr lang="en-US" b="1" dirty="0"/>
              <a:t>growing rapidly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Internet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Blogs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News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Email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Literature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Twitter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…</a:t>
            </a:r>
            <a:endParaRPr lang="en-US" sz="3200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9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77967" lvl="1" indent="0">
              <a:buNone/>
            </a:pPr>
            <a:endParaRPr lang="en-US" altLang="en-US" sz="4900" dirty="0">
              <a:cs typeface="Arial" panose="020B0604020202020204" pitchFamily="34" charset="0"/>
            </a:endParaRPr>
          </a:p>
          <a:p>
            <a:endParaRPr lang="en-US" altLang="en-US" sz="5500" dirty="0">
              <a:cs typeface="Arial" panose="020B0604020202020204" pitchFamily="34" charset="0"/>
            </a:endParaRPr>
          </a:p>
          <a:p>
            <a:endParaRPr lang="en-US" altLang="en-US" sz="55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1" y="3810000"/>
            <a:ext cx="1806577" cy="507219"/>
          </a:xfrm>
          <a:prstGeom prst="rect">
            <a:avLst/>
          </a:prstGeom>
          <a:noFill/>
        </p:spPr>
        <p:txBody>
          <a:bodyPr wrap="none" lIns="75593" tIns="37797" rIns="75593" bIns="37797" rtlCol="0">
            <a:spAutoFit/>
          </a:bodyPr>
          <a:lstStyle/>
          <a:p>
            <a:pPr defTabSz="7557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  <a:cs typeface="+mn-cs"/>
              </a:rPr>
              <a:t>Knowledge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697499" y="2583548"/>
            <a:ext cx="457200" cy="2971800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557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57979" y="3951178"/>
            <a:ext cx="408524" cy="243843"/>
          </a:xfrm>
          <a:prstGeom prst="right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3" tIns="37797" rIns="75593" bIns="37797" rtlCol="0" anchor="ctr"/>
          <a:lstStyle/>
          <a:p>
            <a:pPr algn="ctr" defTabSz="7557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6325338" y="3657600"/>
            <a:ext cx="2209062" cy="95410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defTabSz="755772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  <a:latin typeface="Calibri"/>
                <a:ea typeface="MS PGothic" pitchFamily="34" charset="-128"/>
              </a:rPr>
              <a:t>Many</a:t>
            </a:r>
          </a:p>
          <a:p>
            <a:pPr algn="ctr" defTabSz="755772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  <a:latin typeface="Calibri"/>
                <a:ea typeface="MS PGothic" pitchFamily="34" charset="-128"/>
              </a:rPr>
              <a:t>applications!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918777" y="3989648"/>
            <a:ext cx="408524" cy="243843"/>
          </a:xfrm>
          <a:prstGeom prst="right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3" tIns="37797" rIns="75593" bIns="37797" rtlCol="0" anchor="ctr"/>
          <a:lstStyle/>
          <a:p>
            <a:pPr algn="ctr" defTabSz="7557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5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Many challenges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can we</a:t>
            </a:r>
          </a:p>
          <a:p>
            <a:pPr lvl="1" eaLnBrk="1" hangingPunct="1"/>
            <a:r>
              <a:rPr lang="en-US" altLang="fa-IR" smtClean="0"/>
              <a:t>find useful information?</a:t>
            </a:r>
          </a:p>
          <a:p>
            <a:pPr lvl="1" eaLnBrk="1" hangingPunct="1"/>
            <a:r>
              <a:rPr lang="en-US" altLang="fa-IR" smtClean="0"/>
              <a:t>organize information automatically?</a:t>
            </a:r>
          </a:p>
          <a:p>
            <a:pPr lvl="1" eaLnBrk="1" hangingPunct="1"/>
            <a:r>
              <a:rPr lang="en-US" altLang="fa-IR" smtClean="0"/>
              <a:t>extract patterns?</a:t>
            </a:r>
          </a:p>
          <a:p>
            <a:pPr lvl="1" eaLnBrk="1" hangingPunct="1"/>
            <a:r>
              <a:rPr lang="en-US" altLang="fa-IR" smtClean="0"/>
              <a:t>…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600200" y="4267200"/>
            <a:ext cx="6172200" cy="12192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>
                <a:latin typeface="Arial" panose="020B0604020202020204" pitchFamily="34" charset="0"/>
              </a:rPr>
              <a:t>How to manage text information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>
                <a:latin typeface="Arial" panose="020B0604020202020204" pitchFamily="34" charset="0"/>
              </a:rPr>
              <a:t>effectively and efficiently?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587</Words>
  <Application>Microsoft Office PowerPoint</Application>
  <PresentationFormat>On-screen Show (4:3)</PresentationFormat>
  <Paragraphs>179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PGothic</vt:lpstr>
      <vt:lpstr>Arial</vt:lpstr>
      <vt:lpstr>Calibri</vt:lpstr>
      <vt:lpstr>Gill Sans MT</vt:lpstr>
      <vt:lpstr>Times New Roman</vt:lpstr>
      <vt:lpstr>Wingdings</vt:lpstr>
      <vt:lpstr>Office Theme</vt:lpstr>
      <vt:lpstr>Intelligent Information Retrieval  Course Overview</vt:lpstr>
      <vt:lpstr>Information overload problem</vt:lpstr>
      <vt:lpstr>How much information? (2022)</vt:lpstr>
      <vt:lpstr>PowerPoint Presentation</vt:lpstr>
      <vt:lpstr>PowerPoint Presentation</vt:lpstr>
      <vt:lpstr>Data Never Sleeps 1.0  vs.  Data Never Sleeps 10.0</vt:lpstr>
      <vt:lpstr>The special role of textual information</vt:lpstr>
      <vt:lpstr>Motivation: Harnessing big text data</vt:lpstr>
      <vt:lpstr>Many challenges</vt:lpstr>
      <vt:lpstr>Main techniques for harnessing big text data: text retrieval + text mining</vt:lpstr>
      <vt:lpstr>Examples of text  management applications</vt:lpstr>
      <vt:lpstr>Elements of text information management technologies</vt:lpstr>
      <vt:lpstr>Major Research Milestones</vt:lpstr>
      <vt:lpstr>Related research areas</vt:lpstr>
      <vt:lpstr>Publications/societies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2022-09-19T05:37:36Z</dcterms:created>
  <dcterms:modified xsi:type="dcterms:W3CDTF">2023-09-25T09:37:44Z</dcterms:modified>
</cp:coreProperties>
</file>