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82" r:id="rId1"/>
  </p:sldMasterIdLst>
  <p:notesMasterIdLst>
    <p:notesMasterId r:id="rId66"/>
  </p:notesMasterIdLst>
  <p:handoutMasterIdLst>
    <p:handoutMasterId r:id="rId67"/>
  </p:handoutMasterIdLst>
  <p:sldIdLst>
    <p:sldId id="256" r:id="rId2"/>
    <p:sldId id="627" r:id="rId3"/>
    <p:sldId id="628" r:id="rId4"/>
    <p:sldId id="629" r:id="rId5"/>
    <p:sldId id="630" r:id="rId6"/>
    <p:sldId id="631" r:id="rId7"/>
    <p:sldId id="633" r:id="rId8"/>
    <p:sldId id="634" r:id="rId9"/>
    <p:sldId id="635" r:id="rId10"/>
    <p:sldId id="636" r:id="rId11"/>
    <p:sldId id="637" r:id="rId12"/>
    <p:sldId id="638" r:id="rId13"/>
    <p:sldId id="712" r:id="rId14"/>
    <p:sldId id="640" r:id="rId15"/>
    <p:sldId id="667" r:id="rId16"/>
    <p:sldId id="668" r:id="rId17"/>
    <p:sldId id="641" r:id="rId18"/>
    <p:sldId id="642" r:id="rId19"/>
    <p:sldId id="669" r:id="rId20"/>
    <p:sldId id="665" r:id="rId21"/>
    <p:sldId id="704" r:id="rId22"/>
    <p:sldId id="705" r:id="rId23"/>
    <p:sldId id="706" r:id="rId24"/>
    <p:sldId id="707" r:id="rId25"/>
    <p:sldId id="643" r:id="rId26"/>
    <p:sldId id="666" r:id="rId27"/>
    <p:sldId id="645" r:id="rId28"/>
    <p:sldId id="644" r:id="rId29"/>
    <p:sldId id="646" r:id="rId30"/>
    <p:sldId id="647" r:id="rId31"/>
    <p:sldId id="648" r:id="rId32"/>
    <p:sldId id="649" r:id="rId33"/>
    <p:sldId id="657" r:id="rId34"/>
    <p:sldId id="671" r:id="rId35"/>
    <p:sldId id="672" r:id="rId36"/>
    <p:sldId id="709" r:id="rId37"/>
    <p:sldId id="710" r:id="rId38"/>
    <p:sldId id="673" r:id="rId39"/>
    <p:sldId id="711" r:id="rId40"/>
    <p:sldId id="674" r:id="rId41"/>
    <p:sldId id="675" r:id="rId42"/>
    <p:sldId id="656" r:id="rId43"/>
    <p:sldId id="682" r:id="rId44"/>
    <p:sldId id="683" r:id="rId45"/>
    <p:sldId id="686" r:id="rId46"/>
    <p:sldId id="688" r:id="rId47"/>
    <p:sldId id="689" r:id="rId48"/>
    <p:sldId id="690" r:id="rId49"/>
    <p:sldId id="684" r:id="rId50"/>
    <p:sldId id="676" r:id="rId51"/>
    <p:sldId id="677" r:id="rId52"/>
    <p:sldId id="678" r:id="rId53"/>
    <p:sldId id="700" r:id="rId54"/>
    <p:sldId id="681" r:id="rId55"/>
    <p:sldId id="699" r:id="rId56"/>
    <p:sldId id="698" r:id="rId57"/>
    <p:sldId id="693" r:id="rId58"/>
    <p:sldId id="694" r:id="rId59"/>
    <p:sldId id="695" r:id="rId60"/>
    <p:sldId id="696" r:id="rId61"/>
    <p:sldId id="697" r:id="rId62"/>
    <p:sldId id="680" r:id="rId63"/>
    <p:sldId id="701" r:id="rId64"/>
    <p:sldId id="702" r:id="rId65"/>
  </p:sldIdLst>
  <p:sldSz cx="9144000" cy="6858000" type="screen4x3"/>
  <p:notesSz cx="7038975" cy="91852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2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0066FF"/>
    <a:srgbClr val="0000CC"/>
    <a:srgbClr val="CC0000"/>
    <a:srgbClr val="000066"/>
    <a:srgbClr val="FFFF00"/>
    <a:srgbClr val="3333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5013" autoAdjust="0"/>
  </p:normalViewPr>
  <p:slideViewPr>
    <p:cSldViewPr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"/>
    </p:cViewPr>
  </p:sorterViewPr>
  <p:notesViewPr>
    <p:cSldViewPr>
      <p:cViewPr varScale="1">
        <p:scale>
          <a:sx n="46" d="100"/>
          <a:sy n="46" d="100"/>
        </p:scale>
        <p:origin x="-1170" y="-78"/>
      </p:cViewPr>
      <p:guideLst>
        <p:guide orient="horz" pos="2893"/>
        <p:guide pos="221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wmf"/><Relationship Id="rId1" Type="http://schemas.openxmlformats.org/officeDocument/2006/relationships/image" Target="../media/image29.wmf"/><Relationship Id="rId4" Type="http://schemas.openxmlformats.org/officeDocument/2006/relationships/image" Target="../media/image40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10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9388" y="0"/>
            <a:ext cx="30495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9388" y="8726488"/>
            <a:ext cx="30495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1F98966-706B-4055-8A07-89BBA8239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09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9388" y="0"/>
            <a:ext cx="30495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3963" y="688975"/>
            <a:ext cx="4592637" cy="3444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362450"/>
            <a:ext cx="51625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9388" y="8726488"/>
            <a:ext cx="30495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4EB773A-489B-4BA2-BEA9-8D73D5048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52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962AA6-49C3-4767-8C59-393640D33192}" type="slidenum">
              <a:rPr lang="en-US" altLang="fa-IR" sz="1200" smtClean="0"/>
              <a:pPr/>
              <a:t>1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3492B8-9A26-4939-A6C3-C1DBF17FC625}" type="slidenum">
              <a:rPr lang="en-US" altLang="fa-IR" sz="1200" smtClean="0"/>
              <a:pPr/>
              <a:t>10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EB773A-489B-4BA2-BEA9-8D73D504848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97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32C868-AFC4-48A1-878A-754B3F1FBC24}" type="slidenum">
              <a:rPr lang="en-US" altLang="fa-IR" sz="1200" smtClean="0"/>
              <a:pPr/>
              <a:t>12</a:t>
            </a:fld>
            <a:endParaRPr lang="en-US" altLang="fa-IR" sz="12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B51BEE-07BE-4100-A53C-4B9066B7CE2F}" type="slidenum">
              <a:rPr lang="en-US" altLang="fa-IR" sz="1200" smtClean="0"/>
              <a:pPr/>
              <a:t>13</a:t>
            </a:fld>
            <a:endParaRPr lang="en-US" altLang="fa-IR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0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DD9344-C1F9-4B73-BBD5-C936BD0C4569}" type="slidenum">
              <a:rPr lang="en-US" altLang="fa-IR" sz="1200" smtClean="0"/>
              <a:pPr/>
              <a:t>14</a:t>
            </a:fld>
            <a:endParaRPr lang="en-US" altLang="fa-IR" sz="12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862B5B-25AF-4AD8-9668-528AF2917BDC}" type="slidenum">
              <a:rPr lang="en-US" altLang="fa-IR" sz="1200" smtClean="0"/>
              <a:pPr/>
              <a:t>15</a:t>
            </a:fld>
            <a:endParaRPr lang="en-US" altLang="fa-IR" sz="120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4052D5-4F2C-4E56-9D1C-12ED4A6CB2C5}" type="slidenum">
              <a:rPr lang="en-US" altLang="fa-IR" sz="1200" smtClean="0"/>
              <a:pPr/>
              <a:t>16</a:t>
            </a:fld>
            <a:endParaRPr lang="en-US" altLang="fa-IR" sz="12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9765FF-98CB-4AD1-9BD5-4EAA52A43476}" type="slidenum">
              <a:rPr lang="en-US" altLang="fa-IR" sz="1200" smtClean="0"/>
              <a:pPr/>
              <a:t>17</a:t>
            </a:fld>
            <a:endParaRPr lang="en-US" altLang="fa-IR" sz="12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CF1F7D-E448-49C0-ABEB-E54108CB507E}" type="slidenum">
              <a:rPr lang="en-US" altLang="fa-IR" sz="1200" smtClean="0"/>
              <a:pPr/>
              <a:t>18</a:t>
            </a:fld>
            <a:endParaRPr lang="en-US" altLang="fa-IR" sz="12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50D6BB-9526-43E1-91E1-12E2C07672AD}" type="slidenum">
              <a:rPr lang="en-US" altLang="fa-IR" sz="1200" smtClean="0"/>
              <a:pPr/>
              <a:t>19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A96F0E-EA27-44F0-8DE4-35AE8AFD0493}" type="slidenum">
              <a:rPr lang="en-US" altLang="fa-IR" sz="1200" smtClean="0"/>
              <a:pPr/>
              <a:t>2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F68F5A4-3C1B-43A2-92B2-87F26206E192}" type="slidenum">
              <a:rPr lang="en-US" altLang="fa-IR" sz="1200" smtClean="0"/>
              <a:pPr/>
              <a:t>20</a:t>
            </a:fld>
            <a:endParaRPr lang="en-US" altLang="fa-IR" sz="12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213" y="4364038"/>
            <a:ext cx="5162550" cy="4132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EB773A-489B-4BA2-BEA9-8D73D504848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95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EB773A-489B-4BA2-BEA9-8D73D504848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97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EB773A-489B-4BA2-BEA9-8D73D504848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0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EB773A-489B-4BA2-BEA9-8D73D504848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34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4115B1-3FB0-409B-B7EE-529D3BCFC9AA}" type="slidenum">
              <a:rPr lang="en-US" altLang="fa-IR" sz="1200" smtClean="0"/>
              <a:pPr/>
              <a:t>25</a:t>
            </a:fld>
            <a:endParaRPr lang="en-US" altLang="fa-IR" sz="12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3B59D6-8A24-4C1D-899F-B58AE6BCC89B}" type="slidenum">
              <a:rPr lang="en-US" altLang="fa-IR" sz="1200" smtClean="0"/>
              <a:pPr/>
              <a:t>26</a:t>
            </a:fld>
            <a:endParaRPr lang="en-US" altLang="fa-IR" sz="12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213" y="4364038"/>
            <a:ext cx="5162550" cy="4132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F74E87-813B-41B5-9D23-6D64AB9DF2B4}" type="slidenum">
              <a:rPr lang="en-US" altLang="fa-IR" sz="1200" smtClean="0"/>
              <a:pPr/>
              <a:t>27</a:t>
            </a:fld>
            <a:endParaRPr lang="en-US" altLang="fa-IR" sz="12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89327F-B97D-4BF2-8B9C-FA366406A204}" type="slidenum">
              <a:rPr lang="en-US" altLang="fa-IR" sz="1200" smtClean="0"/>
              <a:pPr/>
              <a:t>28</a:t>
            </a:fld>
            <a:endParaRPr lang="en-US" altLang="fa-IR" sz="12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D13B29-17D2-49E3-98DE-5FD4E4CCD670}" type="slidenum">
              <a:rPr lang="en-US" altLang="fa-IR" sz="1200" smtClean="0"/>
              <a:pPr/>
              <a:t>29</a:t>
            </a:fld>
            <a:endParaRPr lang="en-US" altLang="fa-IR" sz="120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7291A0-2C21-49AC-86A3-8E50C9AEA018}" type="slidenum">
              <a:rPr lang="en-US" altLang="fa-IR" sz="1200" smtClean="0"/>
              <a:pPr/>
              <a:t>3</a:t>
            </a:fld>
            <a:endParaRPr lang="en-US" altLang="fa-IR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2DDBC0-8747-4BBC-A245-DABEBC7AB34B}" type="slidenum">
              <a:rPr lang="en-US" altLang="fa-IR" sz="1200" smtClean="0"/>
              <a:pPr/>
              <a:t>30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A93AB8-D211-4C6C-AB33-99F0169A3E54}" type="slidenum">
              <a:rPr lang="en-US" altLang="fa-IR" sz="1200" smtClean="0"/>
              <a:pPr/>
              <a:t>31</a:t>
            </a:fld>
            <a:endParaRPr lang="en-US" altLang="fa-IR" sz="12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813DDF-3D78-4C42-A198-2DB4B5B35D05}" type="slidenum">
              <a:rPr lang="en-US" altLang="fa-IR" sz="1200" smtClean="0"/>
              <a:pPr/>
              <a:t>32</a:t>
            </a:fld>
            <a:endParaRPr lang="en-US" altLang="fa-IR" sz="12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FD4E96-85BA-4C30-BAF4-26AD74C9DA48}" type="slidenum">
              <a:rPr lang="en-US" altLang="fa-IR" sz="1200" smtClean="0"/>
              <a:pPr/>
              <a:t>33</a:t>
            </a:fld>
            <a:endParaRPr lang="en-US" altLang="fa-IR" sz="12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ln/>
        </p:spPr>
      </p:sp>
      <p:sp>
        <p:nvSpPr>
          <p:cNvPr id="236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364038"/>
            <a:ext cx="5629275" cy="413226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394CEB-8642-47FF-935D-A78B57B8545E}" type="slidenum">
              <a:rPr lang="en-US" altLang="fa-IR" sz="1200" smtClean="0"/>
              <a:pPr/>
              <a:t>34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04073E-621C-4FDA-9F02-50A41CF25513}" type="slidenum">
              <a:rPr lang="en-US" altLang="fa-IR" sz="1200" smtClean="0"/>
              <a:pPr/>
              <a:t>35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EB773A-489B-4BA2-BEA9-8D73D504848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68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EB773A-489B-4BA2-BEA9-8D73D504848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34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A4996E-D7D9-4CAF-BA76-7A3D18BEF2B0}" type="slidenum">
              <a:rPr lang="en-US" altLang="fa-IR" sz="1200" smtClean="0"/>
              <a:pPr/>
              <a:t>38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EB773A-489B-4BA2-BEA9-8D73D504848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7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150D9C-3C86-4280-8F6C-F6D3389218D6}" type="slidenum">
              <a:rPr lang="en-US" altLang="fa-IR" sz="1200" smtClean="0"/>
              <a:pPr/>
              <a:t>4</a:t>
            </a:fld>
            <a:endParaRPr lang="en-US" altLang="fa-IR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364038"/>
            <a:ext cx="5629275" cy="41322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fa-I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93CD17-5BC9-41B4-83F3-3EC9B5962DFF}" type="slidenum">
              <a:rPr lang="en-US" altLang="fa-IR" sz="1200" smtClean="0"/>
              <a:pPr/>
              <a:t>40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EAC917-F0D7-4D37-A337-2444CC7D7D38}" type="slidenum">
              <a:rPr lang="en-US" altLang="fa-IR" sz="1200" smtClean="0"/>
              <a:pPr/>
              <a:t>41</a:t>
            </a:fld>
            <a:endParaRPr lang="en-US" altLang="fa-IR" sz="12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F6AB40-B71D-47A2-8EF6-5B7A47D8B532}" type="slidenum">
              <a:rPr lang="en-US" altLang="fa-IR" sz="1200" smtClean="0"/>
              <a:pPr/>
              <a:t>42</a:t>
            </a:fld>
            <a:endParaRPr lang="en-US" altLang="fa-IR" sz="12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91D42D-8B19-43FE-926E-84F31B9B72F8}" type="slidenum">
              <a:rPr lang="en-US" altLang="fa-IR" sz="1200" smtClean="0"/>
              <a:pPr/>
              <a:t>43</a:t>
            </a:fld>
            <a:endParaRPr lang="en-US" altLang="fa-IR" sz="12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364038"/>
            <a:ext cx="5629275" cy="4132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BCE160-9D86-40A6-883B-2A5C53FA21DF}" type="slidenum">
              <a:rPr lang="en-US" altLang="fa-IR" sz="1200" smtClean="0"/>
              <a:pPr/>
              <a:t>44</a:t>
            </a:fld>
            <a:endParaRPr lang="en-US" altLang="fa-IR" sz="12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364038"/>
            <a:ext cx="5629275" cy="4132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8A8EC4-353E-4CAE-8C43-E0D62C27DD6F}" type="slidenum">
              <a:rPr lang="en-US" altLang="fa-IR" sz="1200" smtClean="0"/>
              <a:pPr/>
              <a:t>45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86D794-0047-47BF-9E58-A838AEE21DFF}" type="slidenum">
              <a:rPr lang="en-US" altLang="fa-IR" sz="1200" smtClean="0"/>
              <a:pPr/>
              <a:t>46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30D49B-E738-42B9-93FB-6AF96CE99B40}" type="slidenum">
              <a:rPr lang="en-US" altLang="fa-IR" sz="1200" smtClean="0"/>
              <a:pPr/>
              <a:t>47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658010-A734-47EC-BDAD-1101CAA0C75F}" type="slidenum">
              <a:rPr lang="en-US" altLang="fa-IR" sz="1200" smtClean="0"/>
              <a:pPr/>
              <a:t>48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7EE0FD-E41F-4524-A750-32135FF28873}" type="slidenum">
              <a:rPr lang="en-US" altLang="fa-IR" sz="1200" smtClean="0"/>
              <a:pPr/>
              <a:t>49</a:t>
            </a:fld>
            <a:endParaRPr lang="en-US" altLang="fa-IR" sz="120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364038"/>
            <a:ext cx="5629275" cy="4132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96" tIns="46348" rIns="92696" bIns="46348"/>
          <a:lstStyle/>
          <a:p>
            <a:endParaRPr lang="fa-IR" altLang="fa-I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CDE0FC-FC88-429F-B663-CE4A86C0704C}" type="slidenum">
              <a:rPr lang="en-US" altLang="fa-IR" sz="1200" smtClean="0"/>
              <a:pPr/>
              <a:t>5</a:t>
            </a:fld>
            <a:endParaRPr lang="en-US" altLang="fa-IR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364038"/>
            <a:ext cx="5629275" cy="41322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fa-I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DD3C83-9F75-4EA3-844F-AC0CBD97D381}" type="slidenum">
              <a:rPr lang="en-US" altLang="fa-IR" sz="1200" smtClean="0"/>
              <a:pPr/>
              <a:t>50</a:t>
            </a:fld>
            <a:endParaRPr lang="en-US" altLang="fa-IR" sz="120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364038"/>
            <a:ext cx="5629275" cy="4132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D6F29E-D588-42DA-8B44-CE65DFA30670}" type="slidenum">
              <a:rPr lang="en-US" altLang="fa-IR" sz="1200" smtClean="0"/>
              <a:pPr/>
              <a:t>51</a:t>
            </a:fld>
            <a:endParaRPr lang="en-US" altLang="fa-IR" sz="120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364038"/>
            <a:ext cx="5629275" cy="4132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FC0FEB-6062-49F9-B453-9598A9B66037}" type="slidenum">
              <a:rPr lang="en-US" altLang="fa-IR" sz="1200" smtClean="0"/>
              <a:pPr/>
              <a:t>52</a:t>
            </a:fld>
            <a:endParaRPr lang="en-US" altLang="fa-IR" sz="120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364038"/>
            <a:ext cx="5629275" cy="4132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D5302B-9D5C-4BE8-B903-F29AD1B3A1DF}" type="slidenum">
              <a:rPr lang="en-US" altLang="fa-IR" sz="1200" smtClean="0"/>
              <a:pPr/>
              <a:t>53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EB773A-489B-4BA2-BEA9-8D73D504848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275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EB773A-489B-4BA2-BEA9-8D73D5048483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653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EB773A-489B-4BA2-BEA9-8D73D5048483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13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F37F59-E18B-42BA-8ACE-48A878618AF1}" type="slidenum">
              <a:rPr lang="en-US" altLang="fa-IR" sz="1200" smtClean="0"/>
              <a:pPr/>
              <a:t>57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 dirty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3D78C7-3820-4B45-99B4-BAFCDA4C342D}" type="slidenum">
              <a:rPr lang="en-US" altLang="fa-IR" sz="1200" smtClean="0"/>
              <a:pPr/>
              <a:t>58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 dirty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864BD9-960B-4485-B898-4B6EA7FF0087}" type="slidenum">
              <a:rPr lang="en-US" altLang="fa-IR" sz="1200" smtClean="0"/>
              <a:pPr/>
              <a:t>59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8E62D2-883E-4E2F-A43F-4292CFB39AA6}" type="slidenum">
              <a:rPr lang="en-US" altLang="fa-IR" sz="1200" smtClean="0"/>
              <a:pPr/>
              <a:t>6</a:t>
            </a:fld>
            <a:endParaRPr lang="en-US" altLang="fa-IR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CB6536-3FAD-43ED-B6F9-ACDEF3835D1F}" type="slidenum">
              <a:rPr lang="en-US" altLang="fa-IR" sz="1200" smtClean="0"/>
              <a:pPr/>
              <a:t>60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6B4594-8DD6-4820-8102-161B64E3FC79}" type="slidenum">
              <a:rPr lang="en-US" altLang="fa-IR" sz="1200" smtClean="0"/>
              <a:pPr/>
              <a:t>61</a:t>
            </a:fld>
            <a:endParaRPr lang="en-US" altLang="fa-IR" sz="1200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4159BC-4D2F-4E8D-94E8-943A5D6CB668}" type="slidenum">
              <a:rPr lang="en-US" altLang="fa-IR" sz="1200" smtClean="0"/>
              <a:pPr/>
              <a:t>62</a:t>
            </a:fld>
            <a:endParaRPr lang="en-US" altLang="fa-IR" sz="120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364038"/>
            <a:ext cx="5629275" cy="4132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4F155E-E3C2-43EA-9168-57AFE615CC0C}" type="slidenum">
              <a:rPr lang="en-US" altLang="fa-IR" sz="1200" smtClean="0"/>
              <a:pPr/>
              <a:t>63</a:t>
            </a:fld>
            <a:endParaRPr lang="en-US" altLang="fa-IR" sz="1200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4364038"/>
            <a:ext cx="5629275" cy="4132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EB773A-489B-4BA2-BEA9-8D73D5048483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4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4D2747-E9A1-44A4-8369-6D86D2CD328C}" type="slidenum">
              <a:rPr lang="en-US" altLang="fa-IR" sz="1200" smtClean="0"/>
              <a:pPr/>
              <a:t>7</a:t>
            </a:fld>
            <a:endParaRPr lang="en-US" altLang="fa-IR" sz="1200" smtClean="0"/>
          </a:p>
        </p:txBody>
      </p:sp>
      <p:sp>
        <p:nvSpPr>
          <p:cNvPr id="696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solidFill>
            <a:srgbClr val="FFFFFF"/>
          </a:solidFill>
          <a:ln/>
        </p:spPr>
      </p:sp>
      <p:sp>
        <p:nvSpPr>
          <p:cNvPr id="6963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04850" y="4364038"/>
            <a:ext cx="5629275" cy="41322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fa-I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B83FC6-FE5E-4E65-AB18-4E179E9B2387}" type="slidenum">
              <a:rPr lang="en-US" altLang="fa-IR" sz="1200" smtClean="0"/>
              <a:pPr/>
              <a:t>8</a:t>
            </a:fld>
            <a:endParaRPr lang="en-US" altLang="fa-IR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a-I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0275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BC3E71-33EC-43A2-BCBB-832D58C3BCAD}" type="slidenum">
              <a:rPr lang="en-US" altLang="fa-IR" sz="1200" smtClean="0"/>
              <a:pPr/>
              <a:t>9</a:t>
            </a:fld>
            <a:endParaRPr lang="en-US" altLang="fa-IR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fa-IR" altLang="fa-I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533AB-E9B0-4290-942E-63F2EC834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6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5E096-35FE-492F-A660-D804B0F5E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7674E-20D3-47CA-A03B-D10338F4F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4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68341-D9A6-474F-BDF7-42992595C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61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1529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72D32-8893-4649-97C5-567B95790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67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8C797-26A5-46FF-9EAF-422664863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95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D4A12-4C09-4DC8-B68B-EA379FCB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0D353-10F1-492A-A147-F2C13AD41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1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5A2AB-B8E5-49AD-82D2-1A07A2A2D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7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BF55D-1622-4DAF-925A-5A8D7AFFB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6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C8751-19BB-4A33-823A-84F67183C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4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B79FA-2637-45EF-A78D-28DAAE898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4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5080E-21DE-46E1-AB71-E148F9368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8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2C46-5835-4EE4-998F-16A7F3D56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3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A7326-F313-4346-83E8-B2227167F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4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20FA8C6-DF86-4C58-80AD-687BB830F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Relationship Id="rId9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1.png"/><Relationship Id="rId9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7.png"/><Relationship Id="rId4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40.png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35.bin"/><Relationship Id="rId3" Type="http://schemas.openxmlformats.org/officeDocument/2006/relationships/notesSlide" Target="../notesSlides/notesSlide33.xml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54.wmf"/><Relationship Id="rId25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38.bin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57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62.e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4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54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53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69.wmf"/><Relationship Id="rId5" Type="http://schemas.openxmlformats.org/officeDocument/2006/relationships/image" Target="../media/image10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5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55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5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60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6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87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fa-IR" smtClean="0"/>
              <a:t>Axiomatic Retrieval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E74E5-E34C-4788-A5D0-26779AD26E9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C00000"/>
                </a:solidFill>
              </a:rPr>
              <a:t>An Axiomatic Framework for </a:t>
            </a:r>
            <a:br>
              <a:rPr lang="en-US" smtClean="0">
                <a:solidFill>
                  <a:srgbClr val="C00000"/>
                </a:solidFill>
              </a:rPr>
            </a:br>
            <a:r>
              <a:rPr lang="en-US" smtClean="0">
                <a:solidFill>
                  <a:srgbClr val="C00000"/>
                </a:solidFill>
              </a:rPr>
              <a:t>Retrieval Functions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Component 1: Constraints to be satisfied by an effective retrieval function</a:t>
            </a:r>
          </a:p>
          <a:p>
            <a:pPr eaLnBrk="1" hangingPunct="1"/>
            <a:endParaRPr lang="en-US" altLang="fa-IR" smtClean="0"/>
          </a:p>
          <a:p>
            <a:pPr eaLnBrk="1" hangingPunct="1"/>
            <a:r>
              <a:rPr lang="en-US" altLang="fa-IR" smtClean="0"/>
              <a:t>Component 2: Function space that allows us to efficiently search for an effective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59C05-11FD-4F4F-96E3-941FFB8F1E2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Implementation of  Component 1: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Question: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How do we define retrieval constraints?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4B29A-89D4-46DF-9428-1BEB7FFAB30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The Three Major Heuristics</a:t>
            </a:r>
            <a:endParaRPr lang="en-US" altLang="fa-IR" smtClean="0"/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457200" y="1219200"/>
            <a:ext cx="7772400" cy="4648200"/>
            <a:chOff x="528" y="768"/>
            <a:chExt cx="4896" cy="2928"/>
          </a:xfrm>
        </p:grpSpPr>
        <p:sp>
          <p:nvSpPr>
            <p:cNvPr id="4126" name="Rectangle 3"/>
            <p:cNvSpPr>
              <a:spLocks noChangeArrowheads="1"/>
            </p:cNvSpPr>
            <p:nvPr/>
          </p:nvSpPr>
          <p:spPr bwMode="auto">
            <a:xfrm>
              <a:off x="528" y="768"/>
              <a:ext cx="4896" cy="2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>
                <a:spcBef>
                  <a:spcPct val="20000"/>
                </a:spcBef>
                <a:buFontTx/>
                <a:buChar char="•"/>
                <a:defRPr/>
              </a:pPr>
              <a:r>
                <a:rPr lang="en-US" altLang="zh-CN" sz="2800" dirty="0">
                  <a:latin typeface="+mj-lt"/>
                </a:rPr>
                <a:t>Pivoted Normalization Method</a:t>
              </a:r>
            </a:p>
            <a:p>
              <a:pPr marL="342900" indent="-342900" algn="l">
                <a:spcBef>
                  <a:spcPct val="20000"/>
                </a:spcBef>
                <a:buFontTx/>
                <a:buChar char="•"/>
                <a:defRPr/>
              </a:pPr>
              <a:endParaRPr lang="en-US" altLang="zh-CN" sz="2800" dirty="0"/>
            </a:p>
            <a:p>
              <a:pPr marL="342900" indent="-342900" algn="l">
                <a:spcBef>
                  <a:spcPct val="20000"/>
                </a:spcBef>
                <a:buFontTx/>
                <a:buChar char="•"/>
                <a:defRPr/>
              </a:pPr>
              <a:endParaRPr lang="en-US" altLang="zh-CN" sz="2800" dirty="0"/>
            </a:p>
            <a:p>
              <a:pPr marL="342900" indent="-342900" algn="l">
                <a:spcBef>
                  <a:spcPct val="20000"/>
                </a:spcBef>
                <a:buFontTx/>
                <a:buChar char="•"/>
                <a:defRPr/>
              </a:pPr>
              <a:r>
                <a:rPr lang="en-US" altLang="zh-CN" sz="2800" dirty="0" err="1">
                  <a:latin typeface="+mj-lt"/>
                </a:rPr>
                <a:t>Dirichlet</a:t>
              </a:r>
              <a:r>
                <a:rPr lang="en-US" altLang="zh-CN" sz="2800" dirty="0">
                  <a:latin typeface="+mj-lt"/>
                </a:rPr>
                <a:t> Prior Method</a:t>
              </a:r>
            </a:p>
            <a:p>
              <a:pPr marL="342900" indent="-342900" algn="l">
                <a:spcBef>
                  <a:spcPct val="20000"/>
                </a:spcBef>
                <a:buFontTx/>
                <a:buChar char="•"/>
                <a:defRPr/>
              </a:pPr>
              <a:endParaRPr lang="en-US" altLang="zh-CN" sz="2800" dirty="0"/>
            </a:p>
            <a:p>
              <a:pPr marL="342900" indent="-342900" algn="l">
                <a:spcBef>
                  <a:spcPct val="20000"/>
                </a:spcBef>
                <a:buFontTx/>
                <a:buChar char="•"/>
                <a:defRPr/>
              </a:pPr>
              <a:endParaRPr lang="en-US" altLang="zh-CN" sz="2800" dirty="0"/>
            </a:p>
            <a:p>
              <a:pPr marL="342900" indent="-342900" algn="l">
                <a:spcBef>
                  <a:spcPct val="20000"/>
                </a:spcBef>
                <a:buFontTx/>
                <a:buChar char="•"/>
                <a:defRPr/>
              </a:pPr>
              <a:r>
                <a:rPr lang="en-US" altLang="zh-CN" sz="2800" dirty="0">
                  <a:latin typeface="+mj-lt"/>
                </a:rPr>
                <a:t>Okapi Method</a:t>
              </a:r>
            </a:p>
          </p:txBody>
        </p:sp>
        <p:graphicFrame>
          <p:nvGraphicFramePr>
            <p:cNvPr id="13336" name="Object 2"/>
            <p:cNvGraphicFramePr>
              <a:graphicFrameLocks noChangeAspect="1"/>
            </p:cNvGraphicFramePr>
            <p:nvPr/>
          </p:nvGraphicFramePr>
          <p:xfrm>
            <a:off x="672" y="1143"/>
            <a:ext cx="2676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9" name="Equation" r:id="rId4" imgW="2705100" imgH="584200" progId="Equation.DSMT4">
                    <p:embed/>
                  </p:oleObj>
                </mc:Choice>
                <mc:Fallback>
                  <p:oleObj name="Equation" r:id="rId4" imgW="2705100" imgH="5842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43"/>
                          <a:ext cx="2676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3"/>
            <p:cNvGraphicFramePr>
              <a:graphicFrameLocks noChangeAspect="1"/>
            </p:cNvGraphicFramePr>
            <p:nvPr/>
          </p:nvGraphicFramePr>
          <p:xfrm>
            <a:off x="672" y="2096"/>
            <a:ext cx="3072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0" name="Equation" r:id="rId6" imgW="2959100" imgH="431800" progId="Equation.DSMT4">
                    <p:embed/>
                  </p:oleObj>
                </mc:Choice>
                <mc:Fallback>
                  <p:oleObj name="Equation" r:id="rId6" imgW="2959100" imgH="431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096"/>
                          <a:ext cx="3072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8" name="Object 4"/>
            <p:cNvGraphicFramePr>
              <a:graphicFrameLocks noChangeAspect="1"/>
            </p:cNvGraphicFramePr>
            <p:nvPr/>
          </p:nvGraphicFramePr>
          <p:xfrm>
            <a:off x="672" y="3112"/>
            <a:ext cx="4272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1" name="Equation" r:id="rId8" imgW="4279900" imgH="584200" progId="Equation.DSMT4">
                    <p:embed/>
                  </p:oleObj>
                </mc:Choice>
                <mc:Fallback>
                  <p:oleObj name="Equation" r:id="rId8" imgW="4279900" imgH="584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112"/>
                          <a:ext cx="4272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143000" y="1752600"/>
            <a:ext cx="7924800" cy="3886200"/>
            <a:chOff x="960" y="-2352"/>
            <a:chExt cx="4992" cy="2448"/>
          </a:xfrm>
        </p:grpSpPr>
        <p:sp>
          <p:nvSpPr>
            <p:cNvPr id="4121" name="Text Box 8"/>
            <p:cNvSpPr txBox="1">
              <a:spLocks noChangeArrowheads="1"/>
            </p:cNvSpPr>
            <p:nvPr/>
          </p:nvSpPr>
          <p:spPr bwMode="auto">
            <a:xfrm>
              <a:off x="3120" y="-1776"/>
              <a:ext cx="28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+mj-lt"/>
                </a:rPr>
                <a:t>Inverse </a:t>
              </a:r>
              <a:r>
                <a:rPr lang="en-US" altLang="zh-CN" b="1" dirty="0">
                  <a:solidFill>
                    <a:srgbClr val="FF0000"/>
                  </a:solidFill>
                  <a:latin typeface="+mj-lt"/>
                </a:rPr>
                <a:t>Document Frequency</a:t>
              </a:r>
            </a:p>
          </p:txBody>
        </p:sp>
        <p:grpSp>
          <p:nvGrpSpPr>
            <p:cNvPr id="13331" name="Group 9"/>
            <p:cNvGrpSpPr>
              <a:grpSpLocks/>
            </p:cNvGrpSpPr>
            <p:nvPr/>
          </p:nvGrpSpPr>
          <p:grpSpPr bwMode="auto">
            <a:xfrm>
              <a:off x="960" y="-2352"/>
              <a:ext cx="2400" cy="2448"/>
              <a:chOff x="960" y="1104"/>
              <a:chExt cx="2400" cy="2448"/>
            </a:xfrm>
          </p:grpSpPr>
          <p:sp>
            <p:nvSpPr>
              <p:cNvPr id="13332" name="Oval 10"/>
              <p:cNvSpPr>
                <a:spLocks noChangeArrowheads="1"/>
              </p:cNvSpPr>
              <p:nvPr/>
            </p:nvSpPr>
            <p:spPr bwMode="auto">
              <a:xfrm>
                <a:off x="1872" y="2304"/>
                <a:ext cx="816" cy="24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13333" name="Oval 11"/>
              <p:cNvSpPr>
                <a:spLocks noChangeArrowheads="1"/>
              </p:cNvSpPr>
              <p:nvPr/>
            </p:nvSpPr>
            <p:spPr bwMode="auto">
              <a:xfrm>
                <a:off x="2736" y="1104"/>
                <a:ext cx="624" cy="52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13334" name="Oval 12"/>
              <p:cNvSpPr>
                <a:spLocks noChangeArrowheads="1"/>
              </p:cNvSpPr>
              <p:nvPr/>
            </p:nvSpPr>
            <p:spPr bwMode="auto">
              <a:xfrm>
                <a:off x="960" y="2976"/>
                <a:ext cx="1200" cy="57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371600" y="2133600"/>
            <a:ext cx="7620000" cy="3810000"/>
            <a:chOff x="1104" y="1344"/>
            <a:chExt cx="4800" cy="2400"/>
          </a:xfrm>
        </p:grpSpPr>
        <p:sp>
          <p:nvSpPr>
            <p:cNvPr id="4116" name="Text Box 14"/>
            <p:cNvSpPr txBox="1">
              <a:spLocks noChangeArrowheads="1"/>
            </p:cNvSpPr>
            <p:nvPr/>
          </p:nvSpPr>
          <p:spPr bwMode="auto">
            <a:xfrm>
              <a:off x="2976" y="2544"/>
              <a:ext cx="29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+mj-lt"/>
                </a:rPr>
                <a:t>Document Length Normalization</a:t>
              </a:r>
            </a:p>
          </p:txBody>
        </p:sp>
        <p:grpSp>
          <p:nvGrpSpPr>
            <p:cNvPr id="13326" name="Group 15"/>
            <p:cNvGrpSpPr>
              <a:grpSpLocks/>
            </p:cNvGrpSpPr>
            <p:nvPr/>
          </p:nvGrpSpPr>
          <p:grpSpPr bwMode="auto">
            <a:xfrm>
              <a:off x="1104" y="1344"/>
              <a:ext cx="2640" cy="2400"/>
              <a:chOff x="1104" y="1344"/>
              <a:chExt cx="2640" cy="2400"/>
            </a:xfrm>
          </p:grpSpPr>
          <p:sp>
            <p:nvSpPr>
              <p:cNvPr id="13327" name="Oval 16"/>
              <p:cNvSpPr>
                <a:spLocks noChangeArrowheads="1"/>
              </p:cNvSpPr>
              <p:nvPr/>
            </p:nvSpPr>
            <p:spPr bwMode="auto">
              <a:xfrm>
                <a:off x="1104" y="1344"/>
                <a:ext cx="1104" cy="38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13328" name="Oval 17"/>
              <p:cNvSpPr>
                <a:spLocks noChangeArrowheads="1"/>
              </p:cNvSpPr>
              <p:nvPr/>
            </p:nvSpPr>
            <p:spPr bwMode="auto">
              <a:xfrm>
                <a:off x="2112" y="3312"/>
                <a:ext cx="1248" cy="43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13329" name="Oval 18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672" cy="57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1143000" y="1752600"/>
            <a:ext cx="7315200" cy="4051300"/>
            <a:chOff x="960" y="1104"/>
            <a:chExt cx="4608" cy="2552"/>
          </a:xfrm>
        </p:grpSpPr>
        <p:sp>
          <p:nvSpPr>
            <p:cNvPr id="13320" name="Text Box 20"/>
            <p:cNvSpPr txBox="1">
              <a:spLocks noChangeArrowheads="1"/>
            </p:cNvSpPr>
            <p:nvPr/>
          </p:nvSpPr>
          <p:spPr bwMode="auto">
            <a:xfrm>
              <a:off x="3648" y="2112"/>
              <a:ext cx="1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+mj-lt"/>
                </a:rPr>
                <a:t>Term Frequency</a:t>
              </a:r>
            </a:p>
          </p:txBody>
        </p:sp>
        <p:grpSp>
          <p:nvGrpSpPr>
            <p:cNvPr id="13321" name="Group 21"/>
            <p:cNvGrpSpPr>
              <a:grpSpLocks/>
            </p:cNvGrpSpPr>
            <p:nvPr/>
          </p:nvGrpSpPr>
          <p:grpSpPr bwMode="auto">
            <a:xfrm>
              <a:off x="960" y="1104"/>
              <a:ext cx="3024" cy="2552"/>
              <a:chOff x="960" y="1104"/>
              <a:chExt cx="3024" cy="2552"/>
            </a:xfrm>
          </p:grpSpPr>
          <p:sp>
            <p:nvSpPr>
              <p:cNvPr id="13322" name="Oval 22"/>
              <p:cNvSpPr>
                <a:spLocks noChangeArrowheads="1"/>
              </p:cNvSpPr>
              <p:nvPr/>
            </p:nvSpPr>
            <p:spPr bwMode="auto">
              <a:xfrm>
                <a:off x="960" y="1104"/>
                <a:ext cx="1248" cy="24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13323" name="Freeform 23"/>
              <p:cNvSpPr>
                <a:spLocks/>
              </p:cNvSpPr>
              <p:nvPr/>
            </p:nvSpPr>
            <p:spPr bwMode="auto">
              <a:xfrm>
                <a:off x="2344" y="3024"/>
                <a:ext cx="1640" cy="632"/>
              </a:xfrm>
              <a:custGeom>
                <a:avLst/>
                <a:gdLst>
                  <a:gd name="T0" fmla="*/ 152 w 1640"/>
                  <a:gd name="T1" fmla="*/ 96 h 632"/>
                  <a:gd name="T2" fmla="*/ 680 w 1640"/>
                  <a:gd name="T3" fmla="*/ 0 h 632"/>
                  <a:gd name="T4" fmla="*/ 1256 w 1640"/>
                  <a:gd name="T5" fmla="*/ 96 h 632"/>
                  <a:gd name="T6" fmla="*/ 1640 w 1640"/>
                  <a:gd name="T7" fmla="*/ 432 h 632"/>
                  <a:gd name="T8" fmla="*/ 1256 w 1640"/>
                  <a:gd name="T9" fmla="*/ 624 h 632"/>
                  <a:gd name="T10" fmla="*/ 920 w 1640"/>
                  <a:gd name="T11" fmla="*/ 384 h 632"/>
                  <a:gd name="T12" fmla="*/ 776 w 1640"/>
                  <a:gd name="T13" fmla="*/ 288 h 632"/>
                  <a:gd name="T14" fmla="*/ 104 w 1640"/>
                  <a:gd name="T15" fmla="*/ 288 h 632"/>
                  <a:gd name="T16" fmla="*/ 152 w 1640"/>
                  <a:gd name="T17" fmla="*/ 96 h 63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40"/>
                  <a:gd name="T28" fmla="*/ 0 h 632"/>
                  <a:gd name="T29" fmla="*/ 1640 w 1640"/>
                  <a:gd name="T30" fmla="*/ 632 h 63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40" h="632">
                    <a:moveTo>
                      <a:pt x="152" y="96"/>
                    </a:moveTo>
                    <a:cubicBezTo>
                      <a:pt x="248" y="48"/>
                      <a:pt x="496" y="0"/>
                      <a:pt x="680" y="0"/>
                    </a:cubicBezTo>
                    <a:cubicBezTo>
                      <a:pt x="864" y="0"/>
                      <a:pt x="1096" y="24"/>
                      <a:pt x="1256" y="96"/>
                    </a:cubicBezTo>
                    <a:cubicBezTo>
                      <a:pt x="1416" y="168"/>
                      <a:pt x="1640" y="344"/>
                      <a:pt x="1640" y="432"/>
                    </a:cubicBezTo>
                    <a:cubicBezTo>
                      <a:pt x="1640" y="520"/>
                      <a:pt x="1376" y="632"/>
                      <a:pt x="1256" y="624"/>
                    </a:cubicBezTo>
                    <a:cubicBezTo>
                      <a:pt x="1136" y="616"/>
                      <a:pt x="1000" y="440"/>
                      <a:pt x="920" y="384"/>
                    </a:cubicBezTo>
                    <a:cubicBezTo>
                      <a:pt x="840" y="328"/>
                      <a:pt x="912" y="304"/>
                      <a:pt x="776" y="288"/>
                    </a:cubicBezTo>
                    <a:cubicBezTo>
                      <a:pt x="640" y="272"/>
                      <a:pt x="208" y="320"/>
                      <a:pt x="104" y="288"/>
                    </a:cubicBezTo>
                    <a:cubicBezTo>
                      <a:pt x="0" y="256"/>
                      <a:pt x="56" y="144"/>
                      <a:pt x="152" y="96"/>
                    </a:cubicBez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3324" name="Freeform 24"/>
              <p:cNvSpPr>
                <a:spLocks/>
              </p:cNvSpPr>
              <p:nvPr/>
            </p:nvSpPr>
            <p:spPr bwMode="auto">
              <a:xfrm>
                <a:off x="1488" y="2016"/>
                <a:ext cx="1160" cy="416"/>
              </a:xfrm>
              <a:custGeom>
                <a:avLst/>
                <a:gdLst>
                  <a:gd name="T0" fmla="*/ 82 w 1208"/>
                  <a:gd name="T1" fmla="*/ 182 h 400"/>
                  <a:gd name="T2" fmla="*/ 450 w 1208"/>
                  <a:gd name="T3" fmla="*/ 70 h 400"/>
                  <a:gd name="T4" fmla="*/ 450 w 1208"/>
                  <a:gd name="T5" fmla="*/ 619 h 400"/>
                  <a:gd name="T6" fmla="*/ 61 w 1208"/>
                  <a:gd name="T7" fmla="*/ 842 h 400"/>
                  <a:gd name="T8" fmla="*/ 82 w 1208"/>
                  <a:gd name="T9" fmla="*/ 182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8"/>
                  <a:gd name="T16" fmla="*/ 0 h 400"/>
                  <a:gd name="T17" fmla="*/ 1208 w 120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8" h="400">
                    <a:moveTo>
                      <a:pt x="192" y="80"/>
                    </a:moveTo>
                    <a:cubicBezTo>
                      <a:pt x="344" y="24"/>
                      <a:pt x="912" y="0"/>
                      <a:pt x="1056" y="32"/>
                    </a:cubicBezTo>
                    <a:cubicBezTo>
                      <a:pt x="1200" y="64"/>
                      <a:pt x="1208" y="216"/>
                      <a:pt x="1056" y="272"/>
                    </a:cubicBezTo>
                    <a:cubicBezTo>
                      <a:pt x="904" y="328"/>
                      <a:pt x="288" y="400"/>
                      <a:pt x="144" y="368"/>
                    </a:cubicBezTo>
                    <a:cubicBezTo>
                      <a:pt x="0" y="336"/>
                      <a:pt x="40" y="136"/>
                      <a:pt x="192" y="80"/>
                    </a:cubicBez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34BBD-C279-4B03-B8B8-C006FC365B8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31" name="Text Box 22"/>
              <p:cNvSpPr txBox="1">
                <a:spLocks noChangeArrowheads="1"/>
              </p:cNvSpPr>
              <p:nvPr/>
            </p:nvSpPr>
            <p:spPr bwMode="auto">
              <a:xfrm>
                <a:off x="1066800" y="3581400"/>
                <a:ext cx="4191000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20000"/>
                  </a:spcBef>
                  <a:defRPr/>
                </a:pPr>
                <a:r>
                  <a:rPr lang="en-US" altLang="zh-CN" sz="20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000" b="0" dirty="0" smtClean="0">
                  <a:latin typeface="+mj-lt"/>
                </a:endParaRPr>
              </a:p>
              <a:p>
                <a:pPr algn="l">
                  <a:spcBef>
                    <a:spcPct val="20000"/>
                  </a:spcBef>
                  <a:defRPr/>
                </a:pPr>
                <a:r>
                  <a:rPr lang="en-US" altLang="zh-CN" sz="2000" dirty="0" smtClean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5131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581400"/>
                <a:ext cx="4191000" cy="769441"/>
              </a:xfrm>
              <a:prstGeom prst="rect">
                <a:avLst/>
              </a:prstGeom>
              <a:blipFill>
                <a:blip r:embed="rId4"/>
                <a:stretch>
                  <a:fillRect l="-1453" t="-4762" b="-1269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9" name="Rectangle 14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Term Frequency Constraints (TFC1)</a:t>
            </a:r>
          </a:p>
        </p:txBody>
      </p:sp>
      <p:sp>
        <p:nvSpPr>
          <p:cNvPr id="14340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667000"/>
            <a:ext cx="3810000" cy="396875"/>
          </a:xfrm>
        </p:spPr>
        <p:txBody>
          <a:bodyPr/>
          <a:lstStyle/>
          <a:p>
            <a:pPr eaLnBrk="1" hangingPunct="1"/>
            <a:r>
              <a:rPr lang="en-US" altLang="zh-CN" sz="2000" i="1" dirty="0" smtClean="0"/>
              <a:t>TFC1</a:t>
            </a:r>
          </a:p>
        </p:txBody>
      </p:sp>
      <p:graphicFrame>
        <p:nvGraphicFramePr>
          <p:cNvPr id="14342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46525" y="5562600"/>
          <a:ext cx="10795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143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5562600"/>
                        <a:ext cx="10795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6"/>
          <p:cNvSpPr txBox="1">
            <a:spLocks noChangeArrowheads="1"/>
          </p:cNvSpPr>
          <p:nvPr/>
        </p:nvSpPr>
        <p:spPr bwMode="auto">
          <a:xfrm>
            <a:off x="1066800" y="1255713"/>
            <a:ext cx="7010400" cy="1258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3366CC"/>
                </a:solidFill>
                <a:latin typeface="+mj-lt"/>
              </a:rPr>
              <a:t>TF weighting heuristic I:    			</a:t>
            </a:r>
            <a:r>
              <a:rPr lang="en-US" altLang="zh-CN" dirty="0">
                <a:solidFill>
                  <a:srgbClr val="3366CC"/>
                </a:solidFill>
                <a:latin typeface="+mj-lt"/>
              </a:rPr>
              <a:t>	Give a higher score to a document with more 	occurrences of a query term.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3" name="Text Box 26"/>
              <p:cNvSpPr txBox="1">
                <a:spLocks noChangeArrowheads="1"/>
              </p:cNvSpPr>
              <p:nvPr/>
            </p:nvSpPr>
            <p:spPr bwMode="auto">
              <a:xfrm>
                <a:off x="990600" y="3124200"/>
                <a:ext cx="44196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altLang="zh-CN" sz="20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000" dirty="0">
                    <a:latin typeface="+mj-lt"/>
                  </a:rPr>
                  <a:t> be a query and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000" i="1" dirty="0" smtClean="0">
                    <a:latin typeface="+mj-lt"/>
                  </a:rPr>
                  <a:t> </a:t>
                </a:r>
                <a:r>
                  <a:rPr lang="en-US" altLang="zh-CN" sz="2000" dirty="0">
                    <a:latin typeface="+mj-lt"/>
                  </a:rPr>
                  <a:t>be a document. </a:t>
                </a:r>
                <a:endParaRPr lang="en-US" altLang="zh-CN" sz="20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133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124200"/>
                <a:ext cx="4419600" cy="396875"/>
              </a:xfrm>
              <a:prstGeom prst="rect">
                <a:avLst/>
              </a:prstGeom>
              <a:blipFill>
                <a:blip r:embed="rId7"/>
                <a:stretch>
                  <a:fillRect t="-9231" r="-552" b="-261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8030" name="Object 5"/>
          <p:cNvGraphicFramePr>
            <a:graphicFrameLocks noChangeAspect="1"/>
          </p:cNvGraphicFramePr>
          <p:nvPr/>
        </p:nvGraphicFramePr>
        <p:xfrm>
          <a:off x="5465763" y="5078413"/>
          <a:ext cx="238283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Equation" r:id="rId8" imgW="1256755" imgH="215806" progId="Equation.3">
                  <p:embed/>
                </p:oleObj>
              </mc:Choice>
              <mc:Fallback>
                <p:oleObj name="Equation" r:id="rId8" imgW="1256755" imgH="215806" progId="Equation.3">
                  <p:embed/>
                  <p:pic>
                    <p:nvPicPr>
                      <p:cNvPr id="2980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5078413"/>
                        <a:ext cx="2382837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5410200" y="2667000"/>
            <a:ext cx="1905000" cy="1077913"/>
            <a:chOff x="3408" y="1680"/>
            <a:chExt cx="1200" cy="679"/>
          </a:xfrm>
        </p:grpSpPr>
        <p:sp>
          <p:nvSpPr>
            <p:cNvPr id="14362" name="Text Box 31"/>
            <p:cNvSpPr txBox="1">
              <a:spLocks noChangeArrowheads="1"/>
            </p:cNvSpPr>
            <p:nvPr/>
          </p:nvSpPr>
          <p:spPr bwMode="auto">
            <a:xfrm>
              <a:off x="3408" y="2071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400">
                  <a:latin typeface="Times New Roman" pitchFamily="18" charset="0"/>
                </a:rPr>
                <a:t>D :</a:t>
              </a:r>
            </a:p>
          </p:txBody>
        </p:sp>
        <p:sp>
          <p:nvSpPr>
            <p:cNvPr id="14363" name="Rectangle 33"/>
            <p:cNvSpPr>
              <a:spLocks noChangeArrowheads="1"/>
            </p:cNvSpPr>
            <p:nvPr/>
          </p:nvSpPr>
          <p:spPr bwMode="auto">
            <a:xfrm>
              <a:off x="3936" y="2167"/>
              <a:ext cx="672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grpSp>
          <p:nvGrpSpPr>
            <p:cNvPr id="14364" name="Group 51"/>
            <p:cNvGrpSpPr>
              <a:grpSpLocks/>
            </p:cNvGrpSpPr>
            <p:nvPr/>
          </p:nvGrpSpPr>
          <p:grpSpPr bwMode="auto">
            <a:xfrm>
              <a:off x="3408" y="1680"/>
              <a:ext cx="960" cy="442"/>
              <a:chOff x="3408" y="1680"/>
              <a:chExt cx="960" cy="442"/>
            </a:xfrm>
          </p:grpSpPr>
          <p:sp>
            <p:nvSpPr>
              <p:cNvPr id="14365" name="Text Box 30"/>
              <p:cNvSpPr txBox="1">
                <a:spLocks noChangeArrowheads="1"/>
              </p:cNvSpPr>
              <p:nvPr/>
            </p:nvSpPr>
            <p:spPr bwMode="auto">
              <a:xfrm>
                <a:off x="3408" y="1831"/>
                <a:ext cx="43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fa-IR" sz="2400">
                    <a:latin typeface="Times New Roman" pitchFamily="18" charset="0"/>
                  </a:rPr>
                  <a:t>Q :</a:t>
                </a:r>
              </a:p>
            </p:txBody>
          </p:sp>
          <p:sp>
            <p:nvSpPr>
              <p:cNvPr id="14366" name="Rectangle 32"/>
              <p:cNvSpPr>
                <a:spLocks noChangeArrowheads="1"/>
              </p:cNvSpPr>
              <p:nvPr/>
            </p:nvSpPr>
            <p:spPr bwMode="auto">
              <a:xfrm>
                <a:off x="3936" y="1927"/>
                <a:ext cx="144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14367" name="Rectangle 34"/>
              <p:cNvSpPr>
                <a:spLocks noChangeArrowheads="1"/>
              </p:cNvSpPr>
              <p:nvPr/>
            </p:nvSpPr>
            <p:spPr bwMode="auto">
              <a:xfrm>
                <a:off x="4080" y="1927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14368" name="Text Box 48"/>
              <p:cNvSpPr txBox="1">
                <a:spLocks noChangeArrowheads="1"/>
              </p:cNvSpPr>
              <p:nvPr/>
            </p:nvSpPr>
            <p:spPr bwMode="auto">
              <a:xfrm>
                <a:off x="4032" y="1680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fa-IR" sz="2000">
                    <a:latin typeface="Times New Roman" pitchFamily="18" charset="0"/>
                  </a:rPr>
                  <a:t>q</a:t>
                </a:r>
              </a:p>
            </p:txBody>
          </p:sp>
        </p:grp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5410200" y="3565525"/>
            <a:ext cx="2362200" cy="773113"/>
            <a:chOff x="3408" y="2246"/>
            <a:chExt cx="1488" cy="487"/>
          </a:xfrm>
        </p:grpSpPr>
        <p:grpSp>
          <p:nvGrpSpPr>
            <p:cNvPr id="14357" name="Group 35"/>
            <p:cNvGrpSpPr>
              <a:grpSpLocks/>
            </p:cNvGrpSpPr>
            <p:nvPr/>
          </p:nvGrpSpPr>
          <p:grpSpPr bwMode="auto">
            <a:xfrm>
              <a:off x="3408" y="2445"/>
              <a:ext cx="1344" cy="288"/>
              <a:chOff x="576" y="3696"/>
              <a:chExt cx="1344" cy="288"/>
            </a:xfrm>
          </p:grpSpPr>
          <p:sp>
            <p:nvSpPr>
              <p:cNvPr id="14359" name="Rectangle 36"/>
              <p:cNvSpPr>
                <a:spLocks noChangeArrowheads="1"/>
              </p:cNvSpPr>
              <p:nvPr/>
            </p:nvSpPr>
            <p:spPr bwMode="auto">
              <a:xfrm>
                <a:off x="1776" y="3744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14360" name="Text Box 37"/>
              <p:cNvSpPr txBox="1">
                <a:spLocks noChangeArrowheads="1"/>
              </p:cNvSpPr>
              <p:nvPr/>
            </p:nvSpPr>
            <p:spPr bwMode="auto">
              <a:xfrm>
                <a:off x="576" y="369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fa-IR" sz="2400">
                    <a:latin typeface="Times New Roman" pitchFamily="18" charset="0"/>
                  </a:rPr>
                  <a:t>D</a:t>
                </a:r>
                <a:r>
                  <a:rPr lang="en-US" altLang="fa-IR" sz="2400" baseline="-25000">
                    <a:latin typeface="Times New Roman" pitchFamily="18" charset="0"/>
                  </a:rPr>
                  <a:t>1</a:t>
                </a:r>
                <a:r>
                  <a:rPr lang="en-US" altLang="fa-IR" sz="2400"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4361" name="Rectangle 38"/>
              <p:cNvSpPr>
                <a:spLocks noChangeArrowheads="1"/>
              </p:cNvSpPr>
              <p:nvPr/>
            </p:nvSpPr>
            <p:spPr bwMode="auto">
              <a:xfrm>
                <a:off x="1104" y="3744"/>
                <a:ext cx="672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</p:grpSp>
        <p:sp>
          <p:nvSpPr>
            <p:cNvPr id="14358" name="Text Box 49"/>
            <p:cNvSpPr txBox="1">
              <a:spLocks noChangeArrowheads="1"/>
            </p:cNvSpPr>
            <p:nvPr/>
          </p:nvSpPr>
          <p:spPr bwMode="auto">
            <a:xfrm>
              <a:off x="4560" y="224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5334000" y="4175125"/>
            <a:ext cx="2514600" cy="701675"/>
            <a:chOff x="3360" y="2630"/>
            <a:chExt cx="1584" cy="442"/>
          </a:xfrm>
        </p:grpSpPr>
        <p:sp>
          <p:nvSpPr>
            <p:cNvPr id="14353" name="Rectangle 39"/>
            <p:cNvSpPr>
              <a:spLocks noChangeArrowheads="1"/>
            </p:cNvSpPr>
            <p:nvPr/>
          </p:nvSpPr>
          <p:spPr bwMode="auto">
            <a:xfrm>
              <a:off x="4608" y="2832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14354" name="Text Box 40"/>
            <p:cNvSpPr txBox="1">
              <a:spLocks noChangeArrowheads="1"/>
            </p:cNvSpPr>
            <p:nvPr/>
          </p:nvSpPr>
          <p:spPr bwMode="auto">
            <a:xfrm>
              <a:off x="3360" y="278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400">
                  <a:latin typeface="Times New Roman" pitchFamily="18" charset="0"/>
                </a:rPr>
                <a:t>D</a:t>
              </a:r>
              <a:r>
                <a:rPr lang="en-US" altLang="fa-IR" sz="2400" baseline="-25000">
                  <a:latin typeface="Times New Roman" pitchFamily="18" charset="0"/>
                </a:rPr>
                <a:t>2</a:t>
              </a:r>
              <a:r>
                <a:rPr lang="en-US" altLang="fa-IR" sz="2400"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4355" name="Rectangle 41"/>
            <p:cNvSpPr>
              <a:spLocks noChangeArrowheads="1"/>
            </p:cNvSpPr>
            <p:nvPr/>
          </p:nvSpPr>
          <p:spPr bwMode="auto">
            <a:xfrm>
              <a:off x="3936" y="2832"/>
              <a:ext cx="672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14356" name="Text Box 50"/>
            <p:cNvSpPr txBox="1">
              <a:spLocks noChangeArrowheads="1"/>
            </p:cNvSpPr>
            <p:nvPr/>
          </p:nvSpPr>
          <p:spPr bwMode="auto">
            <a:xfrm>
              <a:off x="4608" y="263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latin typeface="Times New Roman" pitchFamily="18" charset="0"/>
                </a:rPr>
                <a:t>t</a:t>
              </a:r>
            </a:p>
          </p:txBody>
        </p:sp>
      </p:grp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6FAF4-7BB6-44FA-9278-B6A06E104DB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0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Term Frequency Constraints (TFC2)</a:t>
            </a:r>
          </a:p>
        </p:txBody>
      </p:sp>
      <p:sp>
        <p:nvSpPr>
          <p:cNvPr id="15363" name="Rectangle 31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895600"/>
            <a:ext cx="6553200" cy="609600"/>
          </a:xfrm>
          <a:noFill/>
        </p:spPr>
        <p:txBody>
          <a:bodyPr/>
          <a:lstStyle/>
          <a:p>
            <a:pPr eaLnBrk="1" hangingPunct="1"/>
            <a:r>
              <a:rPr lang="en-US" altLang="zh-CN" sz="2400" i="1" smtClean="0"/>
              <a:t>TFC2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610600" cy="1508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3366CC"/>
                </a:solidFill>
                <a:latin typeface="+mj-lt"/>
              </a:rPr>
              <a:t>TF weighting heuristic II:   </a:t>
            </a:r>
          </a:p>
          <a:p>
            <a:pPr algn="l">
              <a:spcBef>
                <a:spcPct val="50000"/>
              </a:spcBef>
              <a:defRPr/>
            </a:pPr>
            <a:r>
              <a:rPr lang="en-US" b="1" dirty="0">
                <a:solidFill>
                  <a:srgbClr val="3366CC"/>
                </a:solidFill>
                <a:latin typeface="+mj-lt"/>
              </a:rPr>
              <a:t>	</a:t>
            </a:r>
            <a:r>
              <a:rPr lang="en-US" dirty="0">
                <a:solidFill>
                  <a:srgbClr val="3366CC"/>
                </a:solidFill>
                <a:latin typeface="+mj-lt"/>
              </a:rPr>
              <a:t>Require that the amount of increase in the score due to   	adding a query term must decrease as we add more terms.</a:t>
            </a:r>
            <a:r>
              <a:rPr lang="en-US" altLang="zh-CN" sz="2800" b="1" dirty="0">
                <a:solidFill>
                  <a:srgbClr val="3366CC"/>
                </a:solidFill>
                <a:latin typeface="+mj-lt"/>
              </a:rPr>
              <a:t>	</a:t>
            </a:r>
            <a:endParaRPr lang="en-US" altLang="zh-CN" dirty="0">
              <a:solidFill>
                <a:srgbClr val="3366CC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2" name="Text Box 21"/>
              <p:cNvSpPr txBox="1">
                <a:spLocks noChangeArrowheads="1"/>
              </p:cNvSpPr>
              <p:nvPr/>
            </p:nvSpPr>
            <p:spPr bwMode="auto">
              <a:xfrm>
                <a:off x="1066800" y="4191000"/>
                <a:ext cx="8001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20000"/>
                  </a:spcBef>
                  <a:defRPr/>
                </a:pPr>
                <a:r>
                  <a:rPr lang="en-US" altLang="zh-CN" sz="2000" dirty="0" smtClean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615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191000"/>
                <a:ext cx="8001000" cy="400110"/>
              </a:xfrm>
              <a:prstGeom prst="rect">
                <a:avLst/>
              </a:prstGeom>
              <a:blipFill>
                <a:blip r:embed="rId4"/>
                <a:stretch>
                  <a:fillRect l="-762" t="-9231" b="-261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3" name="Text Box 28"/>
              <p:cNvSpPr txBox="1">
                <a:spLocks noChangeArrowheads="1"/>
              </p:cNvSpPr>
              <p:nvPr/>
            </p:nvSpPr>
            <p:spPr bwMode="auto">
              <a:xfrm>
                <a:off x="838200" y="3429000"/>
                <a:ext cx="5257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000" dirty="0">
                    <a:latin typeface="+mj-lt"/>
                  </a:rPr>
                  <a:t> be a query with only one query term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i="1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6153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429000"/>
                <a:ext cx="5257800" cy="396875"/>
              </a:xfrm>
              <a:prstGeom prst="rect">
                <a:avLst/>
              </a:prstGeom>
              <a:blipFill>
                <a:blip r:embed="rId5"/>
                <a:stretch>
                  <a:fillRect t="-9231" b="-261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4" name="Text Box 29"/>
              <p:cNvSpPr txBox="1">
                <a:spLocks noChangeArrowheads="1"/>
              </p:cNvSpPr>
              <p:nvPr/>
            </p:nvSpPr>
            <p:spPr bwMode="auto">
              <a:xfrm>
                <a:off x="1066800" y="3810000"/>
                <a:ext cx="4114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lang="en-US" altLang="zh-CN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>
                    <a:latin typeface="+mj-lt"/>
                  </a:rPr>
                  <a:t> be a document</a:t>
                </a:r>
                <a:r>
                  <a:rPr lang="en-US" altLang="zh-CN" sz="2000" dirty="0" smtClean="0">
                    <a:latin typeface="+mj-lt"/>
                  </a:rPr>
                  <a:t>. </a:t>
                </a:r>
                <a:endParaRPr lang="en-US" altLang="zh-C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6154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810000"/>
                <a:ext cx="4114800" cy="396875"/>
              </a:xfrm>
              <a:prstGeom prst="rect">
                <a:avLst/>
              </a:prstGeom>
              <a:blipFill>
                <a:blip r:embed="rId6"/>
                <a:stretch>
                  <a:fillRect l="-1481" t="-7692" b="-276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533400" y="4648200"/>
            <a:ext cx="1346200" cy="914400"/>
            <a:chOff x="576" y="3072"/>
            <a:chExt cx="848" cy="576"/>
          </a:xfrm>
        </p:grpSpPr>
        <p:grpSp>
          <p:nvGrpSpPr>
            <p:cNvPr id="15384" name="Group 67"/>
            <p:cNvGrpSpPr>
              <a:grpSpLocks/>
            </p:cNvGrpSpPr>
            <p:nvPr/>
          </p:nvGrpSpPr>
          <p:grpSpPr bwMode="auto">
            <a:xfrm>
              <a:off x="576" y="3408"/>
              <a:ext cx="848" cy="240"/>
              <a:chOff x="576" y="3408"/>
              <a:chExt cx="848" cy="240"/>
            </a:xfrm>
          </p:grpSpPr>
          <p:sp>
            <p:nvSpPr>
              <p:cNvPr id="15389" name="Rectangle 12"/>
              <p:cNvSpPr>
                <a:spLocks noChangeArrowheads="1"/>
              </p:cNvSpPr>
              <p:nvPr/>
            </p:nvSpPr>
            <p:spPr bwMode="auto">
              <a:xfrm>
                <a:off x="576" y="3408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  <a:r>
                  <a:rPr lang="en-US" altLang="zh-CN" sz="2400"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5390" name="Rectangle 15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464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5385" name="Group 66"/>
            <p:cNvGrpSpPr>
              <a:grpSpLocks/>
            </p:cNvGrpSpPr>
            <p:nvPr/>
          </p:nvGrpSpPr>
          <p:grpSpPr bwMode="auto">
            <a:xfrm>
              <a:off x="576" y="3072"/>
              <a:ext cx="480" cy="336"/>
              <a:chOff x="576" y="3072"/>
              <a:chExt cx="480" cy="336"/>
            </a:xfrm>
          </p:grpSpPr>
          <p:sp>
            <p:nvSpPr>
              <p:cNvPr id="15386" name="Rectangle 33"/>
              <p:cNvSpPr>
                <a:spLocks noChangeArrowheads="1"/>
              </p:cNvSpPr>
              <p:nvPr/>
            </p:nvSpPr>
            <p:spPr bwMode="auto">
              <a:xfrm>
                <a:off x="576" y="3168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</a:rPr>
                  <a:t>Q:</a:t>
                </a:r>
              </a:p>
            </p:txBody>
          </p:sp>
          <p:sp>
            <p:nvSpPr>
              <p:cNvPr id="15387" name="Rectangle 34"/>
              <p:cNvSpPr>
                <a:spLocks noChangeArrowheads="1"/>
              </p:cNvSpPr>
              <p:nvPr/>
            </p:nvSpPr>
            <p:spPr bwMode="auto">
              <a:xfrm>
                <a:off x="960" y="3264"/>
                <a:ext cx="96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15388" name="Rectangle 36"/>
              <p:cNvSpPr>
                <a:spLocks noChangeArrowheads="1"/>
              </p:cNvSpPr>
              <p:nvPr/>
            </p:nvSpPr>
            <p:spPr bwMode="auto">
              <a:xfrm>
                <a:off x="912" y="307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 New Roman" pitchFamily="18" charset="0"/>
                  </a:rPr>
                  <a:t>q</a:t>
                </a:r>
              </a:p>
            </p:txBody>
          </p:sp>
        </p:grpSp>
      </p:grpSp>
      <p:graphicFrame>
        <p:nvGraphicFramePr>
          <p:cNvPr id="53" name="Object 2"/>
          <p:cNvGraphicFramePr>
            <a:graphicFrameLocks noChangeAspect="1"/>
          </p:cNvGraphicFramePr>
          <p:nvPr/>
        </p:nvGraphicFramePr>
        <p:xfrm>
          <a:off x="3276600" y="5562600"/>
          <a:ext cx="347662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7" imgW="2590800" imgH="228600" progId="Equation.3">
                  <p:embed/>
                </p:oleObj>
              </mc:Choice>
              <mc:Fallback>
                <p:oleObj name="Equation" r:id="rId7" imgW="2590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562600"/>
                        <a:ext cx="347662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33400" y="5410200"/>
            <a:ext cx="1600200" cy="533400"/>
            <a:chOff x="576" y="3552"/>
            <a:chExt cx="1008" cy="336"/>
          </a:xfrm>
        </p:grpSpPr>
        <p:sp>
          <p:nvSpPr>
            <p:cNvPr id="15380" name="Rectangle 14"/>
            <p:cNvSpPr>
              <a:spLocks noChangeArrowheads="1"/>
            </p:cNvSpPr>
            <p:nvPr/>
          </p:nvSpPr>
          <p:spPr bwMode="auto">
            <a:xfrm>
              <a:off x="576" y="3648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5381" name="Rectangle 48"/>
            <p:cNvSpPr>
              <a:spLocks noChangeArrowheads="1"/>
            </p:cNvSpPr>
            <p:nvPr/>
          </p:nvSpPr>
          <p:spPr bwMode="auto">
            <a:xfrm>
              <a:off x="960" y="3744"/>
              <a:ext cx="464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15382" name="Rectangle 50"/>
            <p:cNvSpPr>
              <a:spLocks noChangeArrowheads="1"/>
            </p:cNvSpPr>
            <p:nvPr/>
          </p:nvSpPr>
          <p:spPr bwMode="auto">
            <a:xfrm>
              <a:off x="1392" y="3744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15383" name="Rectangle 60"/>
            <p:cNvSpPr>
              <a:spLocks noChangeArrowheads="1"/>
            </p:cNvSpPr>
            <p:nvPr/>
          </p:nvSpPr>
          <p:spPr bwMode="auto">
            <a:xfrm>
              <a:off x="1440" y="3552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533400" y="5943600"/>
            <a:ext cx="1676400" cy="533400"/>
            <a:chOff x="576" y="3888"/>
            <a:chExt cx="1056" cy="336"/>
          </a:xfrm>
        </p:grpSpPr>
        <p:sp>
          <p:nvSpPr>
            <p:cNvPr id="15374" name="Rectangle 51"/>
            <p:cNvSpPr>
              <a:spLocks noChangeArrowheads="1"/>
            </p:cNvSpPr>
            <p:nvPr/>
          </p:nvSpPr>
          <p:spPr bwMode="auto">
            <a:xfrm>
              <a:off x="576" y="3984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  <a:r>
                <a:rPr lang="en-US" altLang="zh-CN" sz="2400"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5375" name="Rectangle 52"/>
            <p:cNvSpPr>
              <a:spLocks noChangeArrowheads="1"/>
            </p:cNvSpPr>
            <p:nvPr/>
          </p:nvSpPr>
          <p:spPr bwMode="auto">
            <a:xfrm>
              <a:off x="960" y="4080"/>
              <a:ext cx="464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15376" name="Rectangle 54"/>
            <p:cNvSpPr>
              <a:spLocks noChangeArrowheads="1"/>
            </p:cNvSpPr>
            <p:nvPr/>
          </p:nvSpPr>
          <p:spPr bwMode="auto">
            <a:xfrm>
              <a:off x="1392" y="408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15377" name="Rectangle 55"/>
            <p:cNvSpPr>
              <a:spLocks noChangeArrowheads="1"/>
            </p:cNvSpPr>
            <p:nvPr/>
          </p:nvSpPr>
          <p:spPr bwMode="auto">
            <a:xfrm>
              <a:off x="1488" y="408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15378" name="Rectangle 61"/>
            <p:cNvSpPr>
              <a:spLocks noChangeArrowheads="1"/>
            </p:cNvSpPr>
            <p:nvPr/>
          </p:nvSpPr>
          <p:spPr bwMode="auto">
            <a:xfrm>
              <a:off x="1488" y="3888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15379" name="Rectangle 62"/>
            <p:cNvSpPr>
              <a:spLocks noChangeArrowheads="1"/>
            </p:cNvSpPr>
            <p:nvPr/>
          </p:nvSpPr>
          <p:spPr bwMode="auto">
            <a:xfrm>
              <a:off x="1344" y="3888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q</a:t>
              </a:r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02F01-13BF-43A3-AEF9-DBA3CE86E7F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Term Frequency Constraints (TFC3)</a:t>
            </a:r>
          </a:p>
        </p:txBody>
      </p:sp>
      <p:sp>
        <p:nvSpPr>
          <p:cNvPr id="16387" name="Rectangle 31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743200"/>
            <a:ext cx="6553200" cy="609600"/>
          </a:xfrm>
          <a:noFill/>
        </p:spPr>
        <p:txBody>
          <a:bodyPr/>
          <a:lstStyle/>
          <a:p>
            <a:pPr eaLnBrk="1" hangingPunct="1"/>
            <a:r>
              <a:rPr lang="en-US" altLang="zh-CN" sz="2400" i="1" dirty="0" smtClean="0"/>
              <a:t>TFC3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610600" cy="138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3366CC"/>
                </a:solidFill>
                <a:latin typeface="+mj-lt"/>
              </a:rPr>
              <a:t>TF weighting heuristic III:   </a:t>
            </a:r>
          </a:p>
          <a:p>
            <a:pPr lvl="2" algn="l">
              <a:defRPr/>
            </a:pPr>
            <a:r>
              <a:rPr lang="en-US" sz="2000" dirty="0">
                <a:solidFill>
                  <a:srgbClr val="3366CC"/>
                </a:solidFill>
                <a:latin typeface="+mj-lt"/>
              </a:rPr>
              <a:t>if two documents have the same total occurrences of all query terms and all the query terms have same term discrimination value, a higher score will be given to the document covering more distinct query terms</a:t>
            </a:r>
            <a:endParaRPr lang="en-US" altLang="zh-CN" sz="2000" dirty="0">
              <a:solidFill>
                <a:srgbClr val="3366CC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2" name="Text Box 21"/>
              <p:cNvSpPr txBox="1">
                <a:spLocks noChangeArrowheads="1"/>
              </p:cNvSpPr>
              <p:nvPr/>
            </p:nvSpPr>
            <p:spPr bwMode="auto">
              <a:xfrm>
                <a:off x="1066800" y="4343400"/>
                <a:ext cx="46482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20000"/>
                  </a:spcBef>
                  <a:defRPr/>
                </a:pPr>
                <a:r>
                  <a:rPr lang="en-US" altLang="zh-CN" sz="2000" dirty="0" smtClean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𝑄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𝐷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615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343400"/>
                <a:ext cx="464820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311" t="-7692" b="-261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3" name="Text Box 28"/>
              <p:cNvSpPr txBox="1">
                <a:spLocks noChangeArrowheads="1"/>
              </p:cNvSpPr>
              <p:nvPr/>
            </p:nvSpPr>
            <p:spPr bwMode="auto">
              <a:xfrm>
                <a:off x="1066800" y="3200400"/>
                <a:ext cx="75438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latin typeface="+mj-lt"/>
                  </a:rPr>
                  <a:t>Let </a:t>
                </a:r>
                <a:r>
                  <a:rPr lang="en-US" altLang="zh-CN" sz="2000" i="1" dirty="0">
                    <a:latin typeface="+mj-lt"/>
                  </a:rPr>
                  <a:t>Q</a:t>
                </a:r>
                <a:r>
                  <a:rPr lang="en-US" altLang="zh-CN" sz="2000" dirty="0">
                    <a:latin typeface="+mj-lt"/>
                  </a:rPr>
                  <a:t> be a query with two query terms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𝑄</m:t>
                    </m:r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, </m:t>
                    </m:r>
                    <m:r>
                      <a:rPr lang="en-US" altLang="zh-CN" sz="2000" b="0" i="1" smtClean="0">
                        <a:latin typeface="Cambria Math"/>
                      </a:rPr>
                      <m:t>𝑡𝑑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r>
                      <a:rPr lang="en-US" altLang="zh-CN" sz="2000" b="0" i="1" smtClean="0">
                        <a:latin typeface="Cambria Math"/>
                      </a:rPr>
                      <m:t>𝑡𝑑</m:t>
                    </m:r>
                    <m:r>
                      <a:rPr lang="en-US" altLang="zh-CN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0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6153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200400"/>
                <a:ext cx="754380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808" t="-7576" b="-257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4" name="Text Box 29"/>
          <p:cNvSpPr txBox="1">
            <a:spLocks noChangeArrowheads="1"/>
          </p:cNvSpPr>
          <p:nvPr/>
        </p:nvSpPr>
        <p:spPr bwMode="auto">
          <a:xfrm>
            <a:off x="1066800" y="3581400"/>
            <a:ext cx="411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000" dirty="0">
                <a:latin typeface="+mj-lt"/>
              </a:rPr>
              <a:t>Let </a:t>
            </a:r>
            <a:r>
              <a:rPr lang="en-US" altLang="zh-CN" sz="2000" i="1" dirty="0">
                <a:latin typeface="+mj-lt"/>
              </a:rPr>
              <a:t>D</a:t>
            </a:r>
            <a:r>
              <a:rPr lang="en-US" altLang="zh-CN" sz="2000" dirty="0">
                <a:latin typeface="+mj-lt"/>
              </a:rPr>
              <a:t> be a document.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29"/>
              <p:cNvSpPr txBox="1">
                <a:spLocks noChangeArrowheads="1"/>
              </p:cNvSpPr>
              <p:nvPr/>
            </p:nvSpPr>
            <p:spPr bwMode="auto">
              <a:xfrm>
                <a:off x="1066800" y="3962400"/>
                <a:ext cx="41148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∈</m:t>
                    </m:r>
                    <m:r>
                      <a:rPr lang="en-US" altLang="zh-CN" sz="20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zh-CN" sz="2000" dirty="0">
                    <a:latin typeface="+mj-lt"/>
                    <a:sym typeface="Symbo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sym typeface="Symbol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sym typeface="Symbol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sym typeface="Symbol"/>
                      </a:rPr>
                      <m:t>∉</m:t>
                    </m:r>
                    <m:r>
                      <a:rPr lang="en-US" altLang="zh-CN" sz="2000" b="0" i="1" smtClean="0">
                        <a:latin typeface="Cambria Math"/>
                        <a:sym typeface="Symbol"/>
                      </a:rPr>
                      <m:t>𝐷</m:t>
                    </m:r>
                  </m:oMath>
                </a14:m>
                <a:endParaRPr lang="en-US" altLang="zh-CN" sz="20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31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962400"/>
                <a:ext cx="4114800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481" t="-7576" b="-257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Object 2"/>
          <p:cNvGraphicFramePr>
            <a:graphicFrameLocks noChangeAspect="1"/>
          </p:cNvGraphicFramePr>
          <p:nvPr/>
        </p:nvGraphicFramePr>
        <p:xfrm>
          <a:off x="4551363" y="5799138"/>
          <a:ext cx="1687512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7" imgW="1256755" imgH="215806" progId="Equation.3">
                  <p:embed/>
                </p:oleObj>
              </mc:Choice>
              <mc:Fallback>
                <p:oleObj name="Equation" r:id="rId7" imgW="1256755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3" y="5799138"/>
                        <a:ext cx="1687512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914400" y="4876800"/>
            <a:ext cx="1346200" cy="914400"/>
            <a:chOff x="914400" y="4876800"/>
            <a:chExt cx="1346200" cy="914400"/>
          </a:xfrm>
        </p:grpSpPr>
        <p:sp>
          <p:nvSpPr>
            <p:cNvPr id="16412" name="Rectangle 33"/>
            <p:cNvSpPr>
              <a:spLocks noChangeArrowheads="1"/>
            </p:cNvSpPr>
            <p:nvPr/>
          </p:nvSpPr>
          <p:spPr bwMode="auto">
            <a:xfrm>
              <a:off x="914400" y="50292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Q:</a:t>
              </a:r>
            </a:p>
          </p:txBody>
        </p:sp>
        <p:sp>
          <p:nvSpPr>
            <p:cNvPr id="16413" name="Rectangle 36"/>
            <p:cNvSpPr>
              <a:spLocks noChangeArrowheads="1"/>
            </p:cNvSpPr>
            <p:nvPr/>
          </p:nvSpPr>
          <p:spPr bwMode="auto">
            <a:xfrm>
              <a:off x="1447800" y="4876800"/>
              <a:ext cx="228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q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414" name="Rectangle 36"/>
            <p:cNvSpPr>
              <a:spLocks noChangeArrowheads="1"/>
            </p:cNvSpPr>
            <p:nvPr/>
          </p:nvSpPr>
          <p:spPr bwMode="auto">
            <a:xfrm>
              <a:off x="1752600" y="4876800"/>
              <a:ext cx="228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q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415" name="Rectangle 12"/>
            <p:cNvSpPr>
              <a:spLocks noChangeArrowheads="1"/>
            </p:cNvSpPr>
            <p:nvPr/>
          </p:nvSpPr>
          <p:spPr bwMode="auto">
            <a:xfrm>
              <a:off x="914400" y="54102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D:  </a:t>
              </a:r>
            </a:p>
          </p:txBody>
        </p:sp>
        <p:grpSp>
          <p:nvGrpSpPr>
            <p:cNvPr id="16416" name="Group 32"/>
            <p:cNvGrpSpPr>
              <a:grpSpLocks/>
            </p:cNvGrpSpPr>
            <p:nvPr/>
          </p:nvGrpSpPr>
          <p:grpSpPr bwMode="auto">
            <a:xfrm>
              <a:off x="1524000" y="5181600"/>
              <a:ext cx="304800" cy="152400"/>
              <a:chOff x="6248400" y="3059113"/>
              <a:chExt cx="457200" cy="228600"/>
            </a:xfrm>
          </p:grpSpPr>
          <p:sp>
            <p:nvSpPr>
              <p:cNvPr id="16420" name="Rectangle 32"/>
              <p:cNvSpPr>
                <a:spLocks noChangeArrowheads="1"/>
              </p:cNvSpPr>
              <p:nvPr/>
            </p:nvSpPr>
            <p:spPr bwMode="auto">
              <a:xfrm>
                <a:off x="6248400" y="3059113"/>
                <a:ext cx="228600" cy="2286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16421" name="Rectangle 34"/>
              <p:cNvSpPr>
                <a:spLocks noChangeArrowheads="1"/>
              </p:cNvSpPr>
              <p:nvPr/>
            </p:nvSpPr>
            <p:spPr bwMode="auto">
              <a:xfrm>
                <a:off x="6477000" y="3059113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6417" name="Group 37"/>
            <p:cNvGrpSpPr>
              <a:grpSpLocks/>
            </p:cNvGrpSpPr>
            <p:nvPr/>
          </p:nvGrpSpPr>
          <p:grpSpPr bwMode="auto">
            <a:xfrm>
              <a:off x="1524000" y="5562600"/>
              <a:ext cx="736600" cy="152400"/>
              <a:chOff x="1524000" y="5562600"/>
              <a:chExt cx="736600" cy="152400"/>
            </a:xfrm>
          </p:grpSpPr>
          <p:sp>
            <p:nvSpPr>
              <p:cNvPr id="16418" name="Rectangle 15"/>
              <p:cNvSpPr>
                <a:spLocks noChangeArrowheads="1"/>
              </p:cNvSpPr>
              <p:nvPr/>
            </p:nvSpPr>
            <p:spPr bwMode="auto">
              <a:xfrm>
                <a:off x="1524000" y="5562600"/>
                <a:ext cx="736600" cy="1524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16419" name="Rectangle 15"/>
              <p:cNvSpPr>
                <a:spLocks noChangeArrowheads="1"/>
              </p:cNvSpPr>
              <p:nvPr/>
            </p:nvSpPr>
            <p:spPr bwMode="auto">
              <a:xfrm>
                <a:off x="1524000" y="5562600"/>
                <a:ext cx="365760" cy="1524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914400" y="5791200"/>
            <a:ext cx="1752600" cy="381000"/>
            <a:chOff x="914400" y="5791200"/>
            <a:chExt cx="1752600" cy="381000"/>
          </a:xfrm>
        </p:grpSpPr>
        <p:grpSp>
          <p:nvGrpSpPr>
            <p:cNvPr id="16405" name="Group 71"/>
            <p:cNvGrpSpPr>
              <a:grpSpLocks/>
            </p:cNvGrpSpPr>
            <p:nvPr/>
          </p:nvGrpSpPr>
          <p:grpSpPr bwMode="auto">
            <a:xfrm>
              <a:off x="914400" y="5791200"/>
              <a:ext cx="1504950" cy="381000"/>
              <a:chOff x="576" y="3648"/>
              <a:chExt cx="948" cy="240"/>
            </a:xfrm>
          </p:grpSpPr>
          <p:sp>
            <p:nvSpPr>
              <p:cNvPr id="16410" name="Rectangle 14"/>
              <p:cNvSpPr>
                <a:spLocks noChangeArrowheads="1"/>
              </p:cNvSpPr>
              <p:nvPr/>
            </p:nvSpPr>
            <p:spPr bwMode="auto">
              <a:xfrm>
                <a:off x="576" y="3648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  <a:r>
                  <a:rPr lang="en-US" altLang="zh-CN" sz="2400"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11" name="Rectangle 50"/>
              <p:cNvSpPr>
                <a:spLocks noChangeArrowheads="1"/>
              </p:cNvSpPr>
              <p:nvPr/>
            </p:nvSpPr>
            <p:spPr bwMode="auto">
              <a:xfrm>
                <a:off x="1428" y="3744"/>
                <a:ext cx="96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6406" name="Group 38"/>
            <p:cNvGrpSpPr>
              <a:grpSpLocks/>
            </p:cNvGrpSpPr>
            <p:nvPr/>
          </p:nvGrpSpPr>
          <p:grpSpPr bwMode="auto">
            <a:xfrm>
              <a:off x="1527048" y="5943600"/>
              <a:ext cx="736600" cy="152400"/>
              <a:chOff x="1524000" y="5562600"/>
              <a:chExt cx="736600" cy="152400"/>
            </a:xfrm>
          </p:grpSpPr>
          <p:sp>
            <p:nvSpPr>
              <p:cNvPr id="16408" name="Rectangle 15"/>
              <p:cNvSpPr>
                <a:spLocks noChangeArrowheads="1"/>
              </p:cNvSpPr>
              <p:nvPr/>
            </p:nvSpPr>
            <p:spPr bwMode="auto">
              <a:xfrm>
                <a:off x="1524000" y="5562600"/>
                <a:ext cx="736600" cy="1524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16409" name="Rectangle 15"/>
              <p:cNvSpPr>
                <a:spLocks noChangeArrowheads="1"/>
              </p:cNvSpPr>
              <p:nvPr/>
            </p:nvSpPr>
            <p:spPr bwMode="auto">
              <a:xfrm>
                <a:off x="1524000" y="5562600"/>
                <a:ext cx="365760" cy="1524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</p:grpSp>
        <p:sp>
          <p:nvSpPr>
            <p:cNvPr id="16407" name="Rectangle 36"/>
            <p:cNvSpPr>
              <a:spLocks noChangeArrowheads="1"/>
            </p:cNvSpPr>
            <p:nvPr/>
          </p:nvSpPr>
          <p:spPr bwMode="auto">
            <a:xfrm>
              <a:off x="2438400" y="5867400"/>
              <a:ext cx="228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q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914400" y="6324600"/>
            <a:ext cx="1752600" cy="381000"/>
            <a:chOff x="914400" y="6324600"/>
            <a:chExt cx="1752600" cy="381000"/>
          </a:xfrm>
        </p:grpSpPr>
        <p:sp>
          <p:nvSpPr>
            <p:cNvPr id="16399" name="Rectangle 51"/>
            <p:cNvSpPr>
              <a:spLocks noChangeArrowheads="1"/>
            </p:cNvSpPr>
            <p:nvPr/>
          </p:nvSpPr>
          <p:spPr bwMode="auto">
            <a:xfrm>
              <a:off x="914400" y="63246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:</a:t>
              </a:r>
            </a:p>
          </p:txBody>
        </p:sp>
        <p:grpSp>
          <p:nvGrpSpPr>
            <p:cNvPr id="16400" name="Group 41"/>
            <p:cNvGrpSpPr>
              <a:grpSpLocks/>
            </p:cNvGrpSpPr>
            <p:nvPr/>
          </p:nvGrpSpPr>
          <p:grpSpPr bwMode="auto">
            <a:xfrm>
              <a:off x="1524000" y="6477000"/>
              <a:ext cx="736600" cy="152400"/>
              <a:chOff x="1524000" y="5562600"/>
              <a:chExt cx="736600" cy="152400"/>
            </a:xfrm>
          </p:grpSpPr>
          <p:sp>
            <p:nvSpPr>
              <p:cNvPr id="16403" name="Rectangle 15"/>
              <p:cNvSpPr>
                <a:spLocks noChangeArrowheads="1"/>
              </p:cNvSpPr>
              <p:nvPr/>
            </p:nvSpPr>
            <p:spPr bwMode="auto">
              <a:xfrm>
                <a:off x="1524000" y="5562600"/>
                <a:ext cx="736600" cy="1524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16404" name="Rectangle 15"/>
              <p:cNvSpPr>
                <a:spLocks noChangeArrowheads="1"/>
              </p:cNvSpPr>
              <p:nvPr/>
            </p:nvSpPr>
            <p:spPr bwMode="auto">
              <a:xfrm>
                <a:off x="1524000" y="5562600"/>
                <a:ext cx="365760" cy="1524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</p:grpSp>
        <p:sp>
          <p:nvSpPr>
            <p:cNvPr id="16401" name="Rectangle 34"/>
            <p:cNvSpPr>
              <a:spLocks noChangeArrowheads="1"/>
            </p:cNvSpPr>
            <p:nvPr/>
          </p:nvSpPr>
          <p:spPr bwMode="auto">
            <a:xfrm>
              <a:off x="2267712" y="6477000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16402" name="Rectangle 36"/>
            <p:cNvSpPr>
              <a:spLocks noChangeArrowheads="1"/>
            </p:cNvSpPr>
            <p:nvPr/>
          </p:nvSpPr>
          <p:spPr bwMode="auto">
            <a:xfrm>
              <a:off x="2438400" y="6400800"/>
              <a:ext cx="228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q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49181F-1C06-4819-924D-D7215B90DB1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Term Discrimination Constraint (TDC)</a:t>
            </a:r>
          </a:p>
        </p:txBody>
      </p:sp>
      <p:sp>
        <p:nvSpPr>
          <p:cNvPr id="18435" name="Rectangle 31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362200"/>
            <a:ext cx="6553200" cy="609600"/>
          </a:xfrm>
          <a:noFill/>
        </p:spPr>
        <p:txBody>
          <a:bodyPr/>
          <a:lstStyle/>
          <a:p>
            <a:pPr eaLnBrk="1" hangingPunct="1"/>
            <a:r>
              <a:rPr lang="en-US" altLang="zh-CN" sz="2400" i="1" smtClean="0"/>
              <a:t>TDC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610600" cy="892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3366CC"/>
                </a:solidFill>
                <a:latin typeface="+mj-lt"/>
              </a:rPr>
              <a:t>Term discrimination heuristic:   </a:t>
            </a:r>
          </a:p>
          <a:p>
            <a:pPr lvl="2" algn="l">
              <a:defRPr/>
            </a:pPr>
            <a:r>
              <a:rPr lang="en-US" dirty="0">
                <a:solidFill>
                  <a:srgbClr val="3366CC"/>
                </a:solidFill>
                <a:latin typeface="+mj-lt"/>
              </a:rPr>
              <a:t>penalize the terms popular in the collection</a:t>
            </a:r>
            <a:endParaRPr lang="en-US" altLang="zh-CN" dirty="0">
              <a:solidFill>
                <a:srgbClr val="3366CC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2" name="Text Box 21"/>
              <p:cNvSpPr txBox="1">
                <a:spLocks noChangeArrowheads="1"/>
              </p:cNvSpPr>
              <p:nvPr/>
            </p:nvSpPr>
            <p:spPr bwMode="auto">
              <a:xfrm>
                <a:off x="1066800" y="4860925"/>
                <a:ext cx="38862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20000"/>
                  </a:spcBef>
                  <a:defRPr/>
                </a:pPr>
                <a:r>
                  <a:rPr lang="en-US" altLang="zh-CN" sz="2000" dirty="0" smtClean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𝑄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𝐷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615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860925"/>
                <a:ext cx="388620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567" t="-7576" b="-257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3" name="Text Box 28"/>
              <p:cNvSpPr txBox="1">
                <a:spLocks noChangeArrowheads="1"/>
              </p:cNvSpPr>
              <p:nvPr/>
            </p:nvSpPr>
            <p:spPr bwMode="auto">
              <a:xfrm>
                <a:off x="1066800" y="2819400"/>
                <a:ext cx="75438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latin typeface="+mj-lt"/>
                  </a:rPr>
                  <a:t>Let </a:t>
                </a:r>
                <a:r>
                  <a:rPr lang="en-US" altLang="zh-CN" sz="2000" i="1" dirty="0">
                    <a:latin typeface="+mj-lt"/>
                  </a:rPr>
                  <a:t>Q</a:t>
                </a:r>
                <a:r>
                  <a:rPr lang="en-US" altLang="zh-CN" sz="2000" dirty="0">
                    <a:latin typeface="+mj-lt"/>
                  </a:rPr>
                  <a:t> be a query with two query </a:t>
                </a:r>
                <a:r>
                  <a:rPr lang="en-US" altLang="zh-CN" sz="2000" dirty="0" smtClean="0">
                    <a:latin typeface="+mj-lt"/>
                  </a:rPr>
                  <a:t>terms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𝑄</m:t>
                    </m:r>
                    <m:r>
                      <a:rPr lang="en-US" altLang="zh-CN" sz="2000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sz="20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6153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2819400"/>
                <a:ext cx="754380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808" t="-7692" b="-261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4" name="Text Box 29"/>
          <p:cNvSpPr txBox="1">
            <a:spLocks noChangeArrowheads="1"/>
          </p:cNvSpPr>
          <p:nvPr/>
        </p:nvSpPr>
        <p:spPr bwMode="auto">
          <a:xfrm>
            <a:off x="1066800" y="3200400"/>
            <a:ext cx="411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000" dirty="0">
                <a:latin typeface="+mj-lt"/>
              </a:rPr>
              <a:t>Let </a:t>
            </a:r>
            <a:r>
              <a:rPr lang="en-US" altLang="zh-CN" sz="2000" i="1" dirty="0">
                <a:latin typeface="+mj-lt"/>
              </a:rPr>
              <a:t>D</a:t>
            </a:r>
            <a:r>
              <a:rPr lang="en-US" altLang="zh-CN" sz="2000" dirty="0">
                <a:latin typeface="+mj-lt"/>
              </a:rPr>
              <a:t> be a document.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29"/>
              <p:cNvSpPr txBox="1">
                <a:spLocks noChangeArrowheads="1"/>
              </p:cNvSpPr>
              <p:nvPr/>
            </p:nvSpPr>
            <p:spPr bwMode="auto">
              <a:xfrm>
                <a:off x="1066800" y="4479925"/>
                <a:ext cx="4114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latin typeface="+mj-lt"/>
                  </a:rPr>
                  <a:t>If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𝑡𝑑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&gt;</m:t>
                    </m:r>
                    <m:r>
                      <a:rPr lang="en-US" altLang="zh-CN" sz="2000" b="0" i="1" smtClean="0">
                        <a:latin typeface="Cambria Math"/>
                      </a:rPr>
                      <m:t>𝑡𝑑</m:t>
                    </m:r>
                    <m:r>
                      <a:rPr lang="en-US" altLang="zh-CN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000" i="1" dirty="0"/>
              </a:p>
            </p:txBody>
          </p:sp>
        </mc:Choice>
        <mc:Fallback xmlns="">
          <p:sp>
            <p:nvSpPr>
              <p:cNvPr id="31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479925"/>
                <a:ext cx="4114800" cy="396875"/>
              </a:xfrm>
              <a:prstGeom prst="rect">
                <a:avLst/>
              </a:prstGeom>
              <a:blipFill rotWithShape="1">
                <a:blip r:embed="rId5"/>
                <a:stretch>
                  <a:fillRect l="-1481" t="-7692" b="-276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29"/>
              <p:cNvSpPr txBox="1">
                <a:spLocks noChangeArrowheads="1"/>
              </p:cNvSpPr>
              <p:nvPr/>
            </p:nvSpPr>
            <p:spPr bwMode="auto">
              <a:xfrm>
                <a:off x="1066800" y="3565525"/>
                <a:ext cx="48006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latin typeface="+mj-lt"/>
                  </a:rPr>
                  <a:t>Let </a:t>
                </a:r>
                <a:r>
                  <a:rPr lang="en-US" altLang="zh-CN" sz="2000" i="1" dirty="0">
                    <a:latin typeface="+mj-lt"/>
                  </a:rPr>
                  <a:t>D</a:t>
                </a:r>
                <a:r>
                  <a:rPr lang="en-US" altLang="zh-CN" sz="2000" i="1" baseline="-25000" dirty="0">
                    <a:latin typeface="+mj-lt"/>
                  </a:rPr>
                  <a:t>1</a:t>
                </a:r>
                <a:r>
                  <a:rPr lang="en-US" altLang="zh-CN" sz="2000" dirty="0">
                    <a:latin typeface="+mj-lt"/>
                  </a:rPr>
                  <a:t> be a document, containing </a:t>
                </a:r>
                <a:r>
                  <a:rPr lang="en-US" altLang="zh-CN" sz="2000" dirty="0" smtClean="0">
                    <a:latin typeface="+mj-lt"/>
                  </a:rPr>
                  <a:t>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565525"/>
                <a:ext cx="4800600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269" t="-7576" b="-257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29"/>
              <p:cNvSpPr txBox="1">
                <a:spLocks noChangeArrowheads="1"/>
              </p:cNvSpPr>
              <p:nvPr/>
            </p:nvSpPr>
            <p:spPr bwMode="auto">
              <a:xfrm>
                <a:off x="1066800" y="3946525"/>
                <a:ext cx="47244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latin typeface="+mj-lt"/>
                  </a:rPr>
                  <a:t>Let </a:t>
                </a:r>
                <a:r>
                  <a:rPr lang="en-US" altLang="zh-CN" sz="2000" i="1" dirty="0">
                    <a:latin typeface="+mj-lt"/>
                  </a:rPr>
                  <a:t>D</a:t>
                </a:r>
                <a:r>
                  <a:rPr lang="en-US" altLang="zh-CN" sz="2000" i="1" baseline="-25000" dirty="0">
                    <a:latin typeface="+mj-lt"/>
                  </a:rPr>
                  <a:t>2</a:t>
                </a:r>
                <a:r>
                  <a:rPr lang="en-US" altLang="zh-CN" sz="2000" dirty="0">
                    <a:latin typeface="+mj-lt"/>
                  </a:rPr>
                  <a:t> be a document, containing only </a:t>
                </a:r>
                <a:r>
                  <a:rPr lang="en-US" altLang="zh-CN" sz="20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2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946525"/>
                <a:ext cx="4724400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290" t="-7576" b="-257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29"/>
              <p:cNvSpPr txBox="1">
                <a:spLocks noChangeArrowheads="1"/>
              </p:cNvSpPr>
              <p:nvPr/>
            </p:nvSpPr>
            <p:spPr bwMode="auto">
              <a:xfrm>
                <a:off x="5867400" y="3810000"/>
                <a:ext cx="16764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altLang="zh-C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3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7400" y="3810000"/>
                <a:ext cx="1676400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36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1E299-6C49-4D7B-887C-A0DF49E6AA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5638800" y="3597275"/>
            <a:ext cx="228600" cy="7493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76200"/>
            <a:ext cx="9220200" cy="114300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solidFill>
                  <a:srgbClr val="C00000"/>
                </a:solidFill>
              </a:rPr>
              <a:t>Length Normalization Constraints (LNCs)</a:t>
            </a:r>
          </a:p>
        </p:txBody>
      </p:sp>
      <p:sp>
        <p:nvSpPr>
          <p:cNvPr id="7177" name="Text Box 3"/>
          <p:cNvSpPr txBox="1">
            <a:spLocks noChangeArrowheads="1"/>
          </p:cNvSpPr>
          <p:nvPr/>
        </p:nvSpPr>
        <p:spPr bwMode="auto">
          <a:xfrm>
            <a:off x="1219200" y="914400"/>
            <a:ext cx="7086600" cy="1258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3366CC"/>
                </a:solidFill>
                <a:latin typeface="+mj-lt"/>
              </a:rPr>
              <a:t>Document length normalization heuristics:</a:t>
            </a:r>
            <a:r>
              <a:rPr lang="en-US" altLang="zh-CN" dirty="0">
                <a:solidFill>
                  <a:srgbClr val="3366CC"/>
                </a:solidFill>
                <a:latin typeface="+mj-lt"/>
              </a:rPr>
              <a:t>		Penalize long documents(LNC1);                          	Avoid over-penalizing long documents (LNC2)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8" name="Text Box 51"/>
              <p:cNvSpPr txBox="1">
                <a:spLocks noChangeArrowheads="1"/>
              </p:cNvSpPr>
              <p:nvPr/>
            </p:nvSpPr>
            <p:spPr bwMode="auto">
              <a:xfrm>
                <a:off x="762000" y="2590800"/>
                <a:ext cx="510540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000" dirty="0">
                    <a:latin typeface="+mj-lt"/>
                  </a:rPr>
                  <a:t> be a query and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000" i="1" dirty="0">
                    <a:latin typeface="+mj-lt"/>
                  </a:rPr>
                  <a:t> </a:t>
                </a:r>
                <a:r>
                  <a:rPr lang="en-US" altLang="zh-CN" sz="2000" dirty="0">
                    <a:latin typeface="+mj-lt"/>
                  </a:rPr>
                  <a:t>be a document.</a:t>
                </a:r>
              </a:p>
              <a:p>
                <a:pPr algn="l">
                  <a:spcBef>
                    <a:spcPct val="50000"/>
                  </a:spcBef>
                  <a:defRPr/>
                </a:pPr>
                <a:r>
                  <a:rPr lang="en-US" altLang="zh-CN" sz="2000" dirty="0">
                    <a:latin typeface="+mj-lt"/>
                  </a:rPr>
                  <a:t>If </a:t>
                </a:r>
                <a:r>
                  <a:rPr lang="en-US" altLang="zh-CN" sz="2000" i="1" dirty="0">
                    <a:latin typeface="+mj-lt"/>
                  </a:rPr>
                  <a:t>t</a:t>
                </a:r>
                <a:r>
                  <a:rPr lang="en-US" altLang="zh-CN" sz="2000" dirty="0">
                    <a:latin typeface="+mj-lt"/>
                  </a:rPr>
                  <a:t> is a non-query term, </a:t>
                </a:r>
                <a:endParaRPr lang="en-US" altLang="zh-CN" sz="2000" dirty="0" smtClean="0">
                  <a:latin typeface="+mj-lt"/>
                </a:endParaRPr>
              </a:p>
              <a:p>
                <a:pPr algn="l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CN" sz="20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7178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590800"/>
                <a:ext cx="5105400" cy="1323439"/>
              </a:xfrm>
              <a:prstGeom prst="rect">
                <a:avLst/>
              </a:prstGeom>
              <a:blipFill>
                <a:blip r:embed="rId4"/>
                <a:stretch>
                  <a:fillRect l="-1193" t="-2304" b="-73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486400" y="3833813"/>
          <a:ext cx="21209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" name="Equation" r:id="rId5" imgW="1206500" imgH="203200" progId="Equation.3">
                  <p:embed/>
                </p:oleObj>
              </mc:Choice>
              <mc:Fallback>
                <p:oleObj name="Equation" r:id="rId5" imgW="12065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833813"/>
                        <a:ext cx="21209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334000" y="2286000"/>
            <a:ext cx="1981200" cy="838200"/>
            <a:chOff x="5334000" y="2286000"/>
            <a:chExt cx="1981200" cy="838200"/>
          </a:xfrm>
        </p:grpSpPr>
        <p:sp>
          <p:nvSpPr>
            <p:cNvPr id="19493" name="Text Box 56"/>
            <p:cNvSpPr txBox="1">
              <a:spLocks noChangeArrowheads="1"/>
            </p:cNvSpPr>
            <p:nvPr/>
          </p:nvSpPr>
          <p:spPr bwMode="auto">
            <a:xfrm>
              <a:off x="5410200" y="22860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400">
                  <a:latin typeface="Times New Roman" pitchFamily="18" charset="0"/>
                </a:rPr>
                <a:t>Q:</a:t>
              </a:r>
            </a:p>
          </p:txBody>
        </p:sp>
        <p:sp>
          <p:nvSpPr>
            <p:cNvPr id="19494" name="Text Box 57"/>
            <p:cNvSpPr txBox="1">
              <a:spLocks noChangeArrowheads="1"/>
            </p:cNvSpPr>
            <p:nvPr/>
          </p:nvSpPr>
          <p:spPr bwMode="auto">
            <a:xfrm>
              <a:off x="5334000" y="2667000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400">
                  <a:latin typeface="Times New Roman" pitchFamily="18" charset="0"/>
                </a:rPr>
                <a:t>D :</a:t>
              </a:r>
            </a:p>
          </p:txBody>
        </p:sp>
        <p:sp>
          <p:nvSpPr>
            <p:cNvPr id="19495" name="Rectangle 58"/>
            <p:cNvSpPr>
              <a:spLocks noChangeArrowheads="1"/>
            </p:cNvSpPr>
            <p:nvPr/>
          </p:nvSpPr>
          <p:spPr bwMode="auto">
            <a:xfrm>
              <a:off x="6248400" y="2438400"/>
              <a:ext cx="228600" cy="2286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19496" name="Rectangle 59"/>
            <p:cNvSpPr>
              <a:spLocks noChangeArrowheads="1"/>
            </p:cNvSpPr>
            <p:nvPr/>
          </p:nvSpPr>
          <p:spPr bwMode="auto">
            <a:xfrm>
              <a:off x="6248400" y="2819400"/>
              <a:ext cx="1066800" cy="2286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19497" name="Rectangle 60"/>
            <p:cNvSpPr>
              <a:spLocks noChangeArrowheads="1"/>
            </p:cNvSpPr>
            <p:nvPr/>
          </p:nvSpPr>
          <p:spPr bwMode="auto">
            <a:xfrm>
              <a:off x="6477000" y="24384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334000" y="2819400"/>
            <a:ext cx="2438400" cy="762000"/>
            <a:chOff x="5334000" y="2819400"/>
            <a:chExt cx="2438400" cy="762000"/>
          </a:xfrm>
        </p:grpSpPr>
        <p:grpSp>
          <p:nvGrpSpPr>
            <p:cNvPr id="19488" name="Group 61"/>
            <p:cNvGrpSpPr>
              <a:grpSpLocks/>
            </p:cNvGrpSpPr>
            <p:nvPr/>
          </p:nvGrpSpPr>
          <p:grpSpPr bwMode="auto">
            <a:xfrm>
              <a:off x="5334000" y="3124200"/>
              <a:ext cx="2209800" cy="457200"/>
              <a:chOff x="528" y="2592"/>
              <a:chExt cx="1392" cy="288"/>
            </a:xfrm>
          </p:grpSpPr>
          <p:sp>
            <p:nvSpPr>
              <p:cNvPr id="19490" name="Rectangle 62"/>
              <p:cNvSpPr>
                <a:spLocks noChangeArrowheads="1"/>
              </p:cNvSpPr>
              <p:nvPr/>
            </p:nvSpPr>
            <p:spPr bwMode="auto">
              <a:xfrm>
                <a:off x="1776" y="2640"/>
                <a:ext cx="144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19491" name="Text Box 63"/>
              <p:cNvSpPr txBox="1">
                <a:spLocks noChangeArrowheads="1"/>
              </p:cNvSpPr>
              <p:nvPr/>
            </p:nvSpPr>
            <p:spPr bwMode="auto">
              <a:xfrm>
                <a:off x="528" y="259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fa-IR" sz="2400">
                    <a:latin typeface="Times New Roman" pitchFamily="18" charset="0"/>
                  </a:rPr>
                  <a:t>D’:</a:t>
                </a:r>
              </a:p>
            </p:txBody>
          </p:sp>
          <p:sp>
            <p:nvSpPr>
              <p:cNvPr id="19492" name="Rectangle 64"/>
              <p:cNvSpPr>
                <a:spLocks noChangeArrowheads="1"/>
              </p:cNvSpPr>
              <p:nvPr/>
            </p:nvSpPr>
            <p:spPr bwMode="auto">
              <a:xfrm>
                <a:off x="1104" y="2640"/>
                <a:ext cx="672" cy="14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</p:grpSp>
        <p:sp>
          <p:nvSpPr>
            <p:cNvPr id="19489" name="Text Box 65"/>
            <p:cNvSpPr txBox="1">
              <a:spLocks noChangeArrowheads="1"/>
            </p:cNvSpPr>
            <p:nvPr/>
          </p:nvSpPr>
          <p:spPr bwMode="auto">
            <a:xfrm>
              <a:off x="7239000" y="2819400"/>
              <a:ext cx="533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latin typeface="Times New Roman" pitchFamily="18" charset="0"/>
                </a:rPr>
                <a:t>t</a:t>
              </a:r>
            </a:p>
          </p:txBody>
        </p:sp>
      </p:grpSp>
      <p:sp>
        <p:nvSpPr>
          <p:cNvPr id="7181" name="Rectangle 66"/>
          <p:cNvSpPr>
            <a:spLocks noChangeArrowheads="1"/>
          </p:cNvSpPr>
          <p:nvPr/>
        </p:nvSpPr>
        <p:spPr bwMode="auto">
          <a:xfrm>
            <a:off x="457200" y="22098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altLang="zh-CN" b="1" i="1" dirty="0">
                <a:latin typeface="+mj-lt"/>
              </a:rPr>
              <a:t>LNC1</a:t>
            </a:r>
            <a:r>
              <a:rPr lang="en-US" altLang="zh-CN" b="1" i="1" dirty="0"/>
              <a:t>	</a:t>
            </a:r>
            <a:endParaRPr lang="en-US" altLang="zh-CN" dirty="0"/>
          </a:p>
        </p:txBody>
      </p:sp>
      <p:sp>
        <p:nvSpPr>
          <p:cNvPr id="19467" name="Line 69"/>
          <p:cNvSpPr>
            <a:spLocks noChangeShapeType="1"/>
          </p:cNvSpPr>
          <p:nvPr/>
        </p:nvSpPr>
        <p:spPr bwMode="auto">
          <a:xfrm>
            <a:off x="685800" y="4267200"/>
            <a:ext cx="8305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" name="Group 3"/>
          <p:cNvGrpSpPr/>
          <p:nvPr/>
        </p:nvGrpSpPr>
        <p:grpSpPr>
          <a:xfrm>
            <a:off x="533400" y="4419600"/>
            <a:ext cx="7772400" cy="2111008"/>
            <a:chOff x="533400" y="4419600"/>
            <a:chExt cx="7772400" cy="2111008"/>
          </a:xfrm>
        </p:grpSpPr>
        <p:sp>
          <p:nvSpPr>
            <p:cNvPr id="5" name="Rectangle 68"/>
            <p:cNvSpPr>
              <a:spLocks noChangeArrowheads="1"/>
            </p:cNvSpPr>
            <p:nvPr/>
          </p:nvSpPr>
          <p:spPr bwMode="auto">
            <a:xfrm>
              <a:off x="533400" y="4419600"/>
              <a:ext cx="7772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>
                <a:lnSpc>
                  <a:spcPct val="90000"/>
                </a:lnSpc>
                <a:spcBef>
                  <a:spcPct val="20000"/>
                </a:spcBef>
                <a:buFontTx/>
                <a:buChar char="•"/>
                <a:defRPr/>
              </a:pPr>
              <a:r>
                <a:rPr lang="en-US" altLang="zh-CN" b="1" i="1" dirty="0">
                  <a:latin typeface="+mj-lt"/>
                </a:rPr>
                <a:t>LNC2	</a:t>
              </a:r>
              <a:endParaRPr lang="en-US" altLang="zh-CN" sz="2000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6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759567" y="4899392"/>
                  <a:ext cx="5105400" cy="1631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altLang="zh-CN" sz="2000" dirty="0" smtClean="0">
                      <a:latin typeface="+mj-lt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a14:m>
                  <a:r>
                    <a:rPr lang="en-US" altLang="zh-CN" sz="2000" dirty="0">
                      <a:latin typeface="+mj-lt"/>
                    </a:rPr>
                    <a:t> be a query and </a:t>
                  </a:r>
                  <a14:m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000" dirty="0">
                      <a:latin typeface="+mj-lt"/>
                    </a:rPr>
                    <a:t>be a document.</a:t>
                  </a:r>
                </a:p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altLang="zh-CN" sz="200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altLang="zh-CN" sz="2000" dirty="0" smtClean="0">
                      <a:latin typeface="+mj-lt"/>
                    </a:rPr>
                    <a:t>, </a:t>
                  </a:r>
                  <a:r>
                    <a:rPr lang="en-US" altLang="zh-CN" sz="2000" dirty="0">
                      <a:latin typeface="+mj-lt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i="1" baseline="-25000" dirty="0" err="1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altLang="zh-CN" sz="2000" i="1" baseline="-25000" dirty="0">
                      <a:latin typeface="+mj-lt"/>
                    </a:rPr>
                    <a:t> </a:t>
                  </a:r>
                  <a:r>
                    <a:rPr lang="en-US" altLang="zh-CN" sz="2000" dirty="0">
                      <a:latin typeface="+mj-lt"/>
                    </a:rPr>
                    <a:t>is constructed by concatenating </a:t>
                  </a:r>
                  <a14:m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US" altLang="zh-CN" sz="2000" dirty="0">
                      <a:latin typeface="+mj-lt"/>
                    </a:rPr>
                    <a:t> with itself </a:t>
                  </a:r>
                  <a14:m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altLang="zh-CN" sz="2000" dirty="0">
                      <a:latin typeface="+mj-lt"/>
                    </a:rPr>
                    <a:t> times</a:t>
                  </a:r>
                  <a:r>
                    <a:rPr lang="en-US" altLang="zh-CN" sz="2000" dirty="0" smtClean="0">
                      <a:latin typeface="+mj-lt"/>
                    </a:rPr>
                    <a:t>,</a:t>
                  </a:r>
                </a:p>
                <a:p>
                  <a:pPr algn="l">
                    <a:spcBef>
                      <a:spcPct val="50000"/>
                    </a:spcBef>
                    <a:defRPr/>
                  </a:pPr>
                  <a:r>
                    <a:rPr lang="en-US" altLang="zh-CN" sz="2000" dirty="0">
                      <a:latin typeface="+mj-lt"/>
                    </a:rPr>
                    <a:t>t</a:t>
                  </a:r>
                  <a:r>
                    <a:rPr lang="en-US" altLang="zh-CN" sz="2000" dirty="0" smtClean="0">
                      <a:latin typeface="+mj-lt"/>
                    </a:rPr>
                    <a:t>hen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2000" dirty="0" smtClean="0">
                      <a:latin typeface="+mj-lt"/>
                    </a:rPr>
                    <a:t> </a:t>
                  </a:r>
                  <a:endParaRPr lang="en-US" altLang="zh-CN" sz="20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7186" name="Text 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9567" y="4899392"/>
                  <a:ext cx="5105400" cy="1631216"/>
                </a:xfrm>
                <a:prstGeom prst="rect">
                  <a:avLst/>
                </a:prstGeom>
                <a:blipFill>
                  <a:blip r:embed="rId7"/>
                  <a:stretch>
                    <a:fillRect l="-1314" t="-2247" b="-599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5475288" y="6097588"/>
          <a:ext cx="21431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4" name="Equation" r:id="rId8" imgW="1219200" imgH="228600" progId="Equation.3">
                  <p:embed/>
                </p:oleObj>
              </mc:Choice>
              <mc:Fallback>
                <p:oleObj name="Equation" r:id="rId8" imgW="1219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6097588"/>
                        <a:ext cx="21431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5334000" y="4572000"/>
            <a:ext cx="1981200" cy="838200"/>
            <a:chOff x="5334000" y="4572000"/>
            <a:chExt cx="1981200" cy="838200"/>
          </a:xfrm>
        </p:grpSpPr>
        <p:sp>
          <p:nvSpPr>
            <p:cNvPr id="19477" name="Rectangle 75"/>
            <p:cNvSpPr>
              <a:spLocks noChangeArrowheads="1"/>
            </p:cNvSpPr>
            <p:nvPr/>
          </p:nvSpPr>
          <p:spPr bwMode="auto">
            <a:xfrm>
              <a:off x="6019800" y="4648200"/>
              <a:ext cx="228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800">
                <a:latin typeface="Times New Roman" pitchFamily="18" charset="0"/>
              </a:endParaRPr>
            </a:p>
          </p:txBody>
        </p:sp>
        <p:sp>
          <p:nvSpPr>
            <p:cNvPr id="19478" name="Text Box 98"/>
            <p:cNvSpPr txBox="1">
              <a:spLocks noChangeArrowheads="1"/>
            </p:cNvSpPr>
            <p:nvPr/>
          </p:nvSpPr>
          <p:spPr bwMode="auto">
            <a:xfrm>
              <a:off x="5410200" y="45720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400">
                  <a:latin typeface="Times New Roman" pitchFamily="18" charset="0"/>
                </a:rPr>
                <a:t>Q:</a:t>
              </a:r>
            </a:p>
          </p:txBody>
        </p:sp>
        <p:sp>
          <p:nvSpPr>
            <p:cNvPr id="19479" name="Text Box 99"/>
            <p:cNvSpPr txBox="1">
              <a:spLocks noChangeArrowheads="1"/>
            </p:cNvSpPr>
            <p:nvPr/>
          </p:nvSpPr>
          <p:spPr bwMode="auto">
            <a:xfrm>
              <a:off x="5334000" y="4953000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400">
                  <a:latin typeface="Times New Roman" pitchFamily="18" charset="0"/>
                </a:rPr>
                <a:t>D :</a:t>
              </a:r>
            </a:p>
          </p:txBody>
        </p:sp>
        <p:sp>
          <p:nvSpPr>
            <p:cNvPr id="19480" name="Rectangle 100"/>
            <p:cNvSpPr>
              <a:spLocks noChangeArrowheads="1"/>
            </p:cNvSpPr>
            <p:nvPr/>
          </p:nvSpPr>
          <p:spPr bwMode="auto">
            <a:xfrm>
              <a:off x="6248400" y="4724400"/>
              <a:ext cx="228600" cy="2286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19481" name="Rectangle 101"/>
            <p:cNvSpPr>
              <a:spLocks noChangeArrowheads="1"/>
            </p:cNvSpPr>
            <p:nvPr/>
          </p:nvSpPr>
          <p:spPr bwMode="auto">
            <a:xfrm>
              <a:off x="6248400" y="5105400"/>
              <a:ext cx="1066800" cy="228600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19482" name="Rectangle 102"/>
            <p:cNvSpPr>
              <a:spLocks noChangeArrowheads="1"/>
            </p:cNvSpPr>
            <p:nvPr/>
          </p:nvSpPr>
          <p:spPr bwMode="auto">
            <a:xfrm>
              <a:off x="6477000" y="47244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5334000" y="5257800"/>
            <a:ext cx="3048000" cy="762000"/>
            <a:chOff x="5334000" y="5257800"/>
            <a:chExt cx="3048000" cy="762000"/>
          </a:xfrm>
        </p:grpSpPr>
        <p:sp>
          <p:nvSpPr>
            <p:cNvPr id="19473" name="Text Box 105"/>
            <p:cNvSpPr txBox="1">
              <a:spLocks noChangeArrowheads="1"/>
            </p:cNvSpPr>
            <p:nvPr/>
          </p:nvSpPr>
          <p:spPr bwMode="auto">
            <a:xfrm>
              <a:off x="5334000" y="5410200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400">
                  <a:latin typeface="Times New Roman" pitchFamily="18" charset="0"/>
                </a:rPr>
                <a:t>D</a:t>
              </a:r>
              <a:r>
                <a:rPr lang="en-US" altLang="fa-IR" sz="2400" baseline="-25000">
                  <a:latin typeface="Times New Roman" pitchFamily="18" charset="0"/>
                </a:rPr>
                <a:t>k</a:t>
              </a:r>
              <a:r>
                <a:rPr lang="en-US" altLang="fa-IR" sz="2400"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9474" name="Rectangle 106"/>
            <p:cNvSpPr>
              <a:spLocks noChangeArrowheads="1"/>
            </p:cNvSpPr>
            <p:nvPr/>
          </p:nvSpPr>
          <p:spPr bwMode="auto">
            <a:xfrm>
              <a:off x="6248400" y="5486400"/>
              <a:ext cx="1066800" cy="228600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19475" name="Rectangle 108"/>
            <p:cNvSpPr>
              <a:spLocks noChangeArrowheads="1"/>
            </p:cNvSpPr>
            <p:nvPr/>
          </p:nvSpPr>
          <p:spPr bwMode="auto">
            <a:xfrm>
              <a:off x="7315200" y="5486400"/>
              <a:ext cx="1066800" cy="228600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19476" name="Line 82"/>
            <p:cNvSpPr>
              <a:spLocks noChangeShapeType="1"/>
            </p:cNvSpPr>
            <p:nvPr/>
          </p:nvSpPr>
          <p:spPr bwMode="auto">
            <a:xfrm>
              <a:off x="7315200" y="5257800"/>
              <a:ext cx="0" cy="762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AC73E9-7E61-4455-AA24-3FAFF37EF2D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TF-LENGTH Constraint (TF-LNC)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33045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z="2400" i="1" smtClean="0"/>
              <a:t>TF-LNC</a:t>
            </a:r>
          </a:p>
        </p:txBody>
      </p:sp>
      <p:graphicFrame>
        <p:nvGraphicFramePr>
          <p:cNvPr id="308257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6324600" y="4648200"/>
          <a:ext cx="22621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4" imgW="1206500" imgH="203200" progId="Equation.3">
                  <p:embed/>
                </p:oleObj>
              </mc:Choice>
              <mc:Fallback>
                <p:oleObj name="Equation" r:id="rId4" imgW="12065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648200"/>
                        <a:ext cx="22621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533400" y="1066800"/>
            <a:ext cx="8229600" cy="955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3366CC"/>
                </a:solidFill>
                <a:latin typeface="+mj-lt"/>
              </a:rPr>
              <a:t>TF-LN heuristic:						</a:t>
            </a:r>
            <a:r>
              <a:rPr lang="en-US" altLang="zh-CN" b="1" dirty="0">
                <a:solidFill>
                  <a:srgbClr val="3366CC"/>
                </a:solidFill>
                <a:latin typeface="+mj-lt"/>
              </a:rPr>
              <a:t>Regularize the interaction of TF and document length.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0" name="Text Box 23"/>
              <p:cNvSpPr txBox="1">
                <a:spLocks noChangeArrowheads="1"/>
              </p:cNvSpPr>
              <p:nvPr/>
            </p:nvSpPr>
            <p:spPr bwMode="auto">
              <a:xfrm>
                <a:off x="762000" y="2940050"/>
                <a:ext cx="4419600" cy="1508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20000"/>
                  </a:spcBef>
                  <a:defRPr/>
                </a:pPr>
                <a:r>
                  <a:rPr lang="en-US" altLang="zh-CN" sz="20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000" dirty="0">
                    <a:latin typeface="+mj-lt"/>
                  </a:rPr>
                  <a:t> be a query and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000" dirty="0">
                    <a:latin typeface="+mj-lt"/>
                  </a:rPr>
                  <a:t> be a document</a:t>
                </a:r>
                <a:r>
                  <a:rPr lang="en-US" altLang="zh-CN" sz="2000" dirty="0" smtClean="0">
                    <a:latin typeface="+mj-lt"/>
                  </a:rPr>
                  <a:t>.</a:t>
                </a:r>
              </a:p>
              <a:p>
                <a:pPr algn="l">
                  <a:spcBef>
                    <a:spcPct val="20000"/>
                  </a:spcBef>
                  <a:defRPr/>
                </a:pPr>
                <a:r>
                  <a:rPr lang="en-US" altLang="zh-CN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>
                    <a:latin typeface="+mj-lt"/>
                  </a:rPr>
                  <a:t> is a query term, </a:t>
                </a:r>
                <a:endParaRPr lang="en-US" altLang="zh-CN" sz="2000" dirty="0" smtClean="0">
                  <a:latin typeface="+mj-lt"/>
                </a:endParaRPr>
              </a:p>
              <a:p>
                <a:pPr algn="l">
                  <a:spcBef>
                    <a:spcPct val="20000"/>
                  </a:spcBef>
                  <a:defRPr/>
                </a:pPr>
                <a:r>
                  <a:rPr lang="en-US" altLang="zh-CN" sz="2000" dirty="0" smtClean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CN" sz="2000" dirty="0">
                  <a:latin typeface="+mj-lt"/>
                </a:endParaRPr>
              </a:p>
              <a:p>
                <a:pPr algn="l">
                  <a:spcBef>
                    <a:spcPct val="20000"/>
                  </a:spcBef>
                  <a:defRPr/>
                </a:pPr>
                <a:r>
                  <a:rPr lang="en-US" altLang="zh-CN" sz="2000" dirty="0" smtClean="0">
                    <a:latin typeface="+mj-lt"/>
                  </a:rPr>
                  <a:t> </a:t>
                </a:r>
                <a:endParaRPr lang="en-US" altLang="zh-C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200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940050"/>
                <a:ext cx="4419600" cy="1508105"/>
              </a:xfrm>
              <a:prstGeom prst="rect">
                <a:avLst/>
              </a:prstGeom>
              <a:blipFill>
                <a:blip r:embed="rId6"/>
                <a:stretch>
                  <a:fillRect l="-1379" t="-20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943600" y="2727325"/>
            <a:ext cx="1981200" cy="1082675"/>
            <a:chOff x="3744" y="1718"/>
            <a:chExt cx="1248" cy="682"/>
          </a:xfrm>
        </p:grpSpPr>
        <p:sp>
          <p:nvSpPr>
            <p:cNvPr id="20498" name="Text Box 34"/>
            <p:cNvSpPr txBox="1">
              <a:spLocks noChangeArrowheads="1"/>
            </p:cNvSpPr>
            <p:nvPr/>
          </p:nvSpPr>
          <p:spPr bwMode="auto">
            <a:xfrm>
              <a:off x="3792" y="1872"/>
              <a:ext cx="3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2400">
                  <a:latin typeface="Times New Roman" pitchFamily="18" charset="0"/>
                </a:rPr>
                <a:t>Q :</a:t>
              </a:r>
            </a:p>
          </p:txBody>
        </p:sp>
        <p:sp>
          <p:nvSpPr>
            <p:cNvPr id="20499" name="Text Box 35"/>
            <p:cNvSpPr txBox="1">
              <a:spLocks noChangeArrowheads="1"/>
            </p:cNvSpPr>
            <p:nvPr/>
          </p:nvSpPr>
          <p:spPr bwMode="auto">
            <a:xfrm>
              <a:off x="3744" y="211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400">
                  <a:latin typeface="Times New Roman" pitchFamily="18" charset="0"/>
                </a:rPr>
                <a:t>D :</a:t>
              </a:r>
            </a:p>
          </p:txBody>
        </p:sp>
        <p:sp>
          <p:nvSpPr>
            <p:cNvPr id="20500" name="Rectangle 36"/>
            <p:cNvSpPr>
              <a:spLocks noChangeArrowheads="1"/>
            </p:cNvSpPr>
            <p:nvPr/>
          </p:nvSpPr>
          <p:spPr bwMode="auto">
            <a:xfrm>
              <a:off x="4320" y="1968"/>
              <a:ext cx="144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20501" name="Rectangle 37"/>
            <p:cNvSpPr>
              <a:spLocks noChangeArrowheads="1"/>
            </p:cNvSpPr>
            <p:nvPr/>
          </p:nvSpPr>
          <p:spPr bwMode="auto">
            <a:xfrm>
              <a:off x="4320" y="2208"/>
              <a:ext cx="672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20502" name="Rectangle 38"/>
            <p:cNvSpPr>
              <a:spLocks noChangeArrowheads="1"/>
            </p:cNvSpPr>
            <p:nvPr/>
          </p:nvSpPr>
          <p:spPr bwMode="auto">
            <a:xfrm>
              <a:off x="4464" y="1968"/>
              <a:ext cx="144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20503" name="Text Box 44"/>
            <p:cNvSpPr txBox="1">
              <a:spLocks noChangeArrowheads="1"/>
            </p:cNvSpPr>
            <p:nvPr/>
          </p:nvSpPr>
          <p:spPr bwMode="auto">
            <a:xfrm>
              <a:off x="4416" y="171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5943600" y="3489325"/>
            <a:ext cx="2514600" cy="777875"/>
            <a:chOff x="3744" y="2198"/>
            <a:chExt cx="1584" cy="490"/>
          </a:xfrm>
        </p:grpSpPr>
        <p:grpSp>
          <p:nvGrpSpPr>
            <p:cNvPr id="20493" name="Group 39"/>
            <p:cNvGrpSpPr>
              <a:grpSpLocks/>
            </p:cNvGrpSpPr>
            <p:nvPr/>
          </p:nvGrpSpPr>
          <p:grpSpPr bwMode="auto">
            <a:xfrm>
              <a:off x="3744" y="2400"/>
              <a:ext cx="1392" cy="288"/>
              <a:chOff x="528" y="1440"/>
              <a:chExt cx="1392" cy="288"/>
            </a:xfrm>
          </p:grpSpPr>
          <p:sp>
            <p:nvSpPr>
              <p:cNvPr id="20495" name="Rectangle 40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144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20496" name="Text Box 41"/>
              <p:cNvSpPr txBox="1">
                <a:spLocks noChangeArrowheads="1"/>
              </p:cNvSpPr>
              <p:nvPr/>
            </p:nvSpPr>
            <p:spPr bwMode="auto">
              <a:xfrm>
                <a:off x="528" y="144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fa-IR" sz="2400">
                    <a:latin typeface="Times New Roman" pitchFamily="18" charset="0"/>
                  </a:rPr>
                  <a:t>D’:</a:t>
                </a:r>
              </a:p>
            </p:txBody>
          </p:sp>
          <p:sp>
            <p:nvSpPr>
              <p:cNvPr id="20497" name="Rectangle 42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672" cy="14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</p:grpSp>
        <p:sp>
          <p:nvSpPr>
            <p:cNvPr id="20494" name="Text Box 45"/>
            <p:cNvSpPr txBox="1">
              <a:spLocks noChangeArrowheads="1"/>
            </p:cNvSpPr>
            <p:nvPr/>
          </p:nvSpPr>
          <p:spPr bwMode="auto">
            <a:xfrm>
              <a:off x="4992" y="219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latin typeface="Times New Roman" pitchFamily="18" charset="0"/>
                </a:rPr>
                <a:t>q</a:t>
              </a: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0788EB-ECBE-4F33-B8A9-6AA93590D96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Summary of intuitions for each formalized constraint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1752600"/>
          <a:ext cx="8237538" cy="3779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5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73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Constraints</a:t>
                      </a:r>
                      <a:endParaRPr lang="en-US" sz="2000" b="1" dirty="0"/>
                    </a:p>
                  </a:txBody>
                  <a:tcPr marL="91441" marR="91441"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Intuitions</a:t>
                      </a:r>
                    </a:p>
                  </a:txBody>
                  <a:tcPr marL="91441" marR="91441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TFC1</a:t>
                      </a:r>
                      <a:endParaRPr lang="en-US" sz="2000" dirty="0"/>
                    </a:p>
                  </a:txBody>
                  <a:tcPr marL="91441" marR="91441"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to favor a document with more occurrence of a query term</a:t>
                      </a:r>
                    </a:p>
                  </a:txBody>
                  <a:tcPr marL="91441" marR="91441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TFC2</a:t>
                      </a:r>
                      <a:endParaRPr lang="en-US" sz="2000" dirty="0"/>
                    </a:p>
                  </a:txBody>
                  <a:tcPr marL="91441" marR="91441"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to ensure that the amount of increased score due to adding a query term must decrease as more terms are added</a:t>
                      </a:r>
                    </a:p>
                  </a:txBody>
                  <a:tcPr marL="91441" marR="91441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TFC3</a:t>
                      </a:r>
                      <a:endParaRPr lang="en-US" sz="2000" dirty="0"/>
                    </a:p>
                  </a:txBody>
                  <a:tcPr marL="91441" marR="91441"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to favor a document matching more distinct query terms</a:t>
                      </a:r>
                    </a:p>
                  </a:txBody>
                  <a:tcPr marL="91441" marR="91441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TDC</a:t>
                      </a:r>
                      <a:endParaRPr lang="en-US" sz="2000" dirty="0"/>
                    </a:p>
                  </a:txBody>
                  <a:tcPr marL="91441" marR="91441"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000" dirty="0" smtClean="0"/>
                        <a:t>to penalize the words popular in the collection and assign higher weights to discriminative terms</a:t>
                      </a:r>
                      <a:endParaRPr lang="en-US" sz="2000" dirty="0"/>
                    </a:p>
                  </a:txBody>
                  <a:tcPr marL="91441" marR="91441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LNC1</a:t>
                      </a:r>
                      <a:endParaRPr lang="en-US" sz="2000" dirty="0"/>
                    </a:p>
                  </a:txBody>
                  <a:tcPr marL="91441" marR="91441"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to penalize a long document</a:t>
                      </a:r>
                    </a:p>
                  </a:txBody>
                  <a:tcPr marL="91441" marR="91441"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LNC2, TF-LNC </a:t>
                      </a:r>
                      <a:endParaRPr lang="en-US" sz="2000" dirty="0"/>
                    </a:p>
                  </a:txBody>
                  <a:tcPr marL="91441" marR="91441"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to avoid over-penalizing a long document</a:t>
                      </a:r>
                    </a:p>
                  </a:txBody>
                  <a:tcPr marL="91441" marR="91441"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TF-LNC </a:t>
                      </a:r>
                      <a:endParaRPr lang="en-US" sz="2000" dirty="0"/>
                    </a:p>
                  </a:txBody>
                  <a:tcPr marL="91441" marR="91441"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to regulate the interaction of TF and document length</a:t>
                      </a:r>
                    </a:p>
                  </a:txBody>
                  <a:tcPr marL="91441" marR="91441" marT="45724" marB="4572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27516-B4F9-403A-B569-019F8738C2A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Notion of Relevance</a:t>
            </a:r>
            <a:br>
              <a:rPr lang="en-US" smtClean="0"/>
            </a:br>
            <a:endParaRPr lang="en-US" sz="3200" smtClean="0"/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838200" y="1143000"/>
            <a:ext cx="7737475" cy="1708150"/>
            <a:chOff x="528" y="768"/>
            <a:chExt cx="4874" cy="1076"/>
          </a:xfrm>
        </p:grpSpPr>
        <p:sp>
          <p:nvSpPr>
            <p:cNvPr id="3110" name="Text Box 4"/>
            <p:cNvSpPr txBox="1">
              <a:spLocks noChangeArrowheads="1"/>
            </p:cNvSpPr>
            <p:nvPr/>
          </p:nvSpPr>
          <p:spPr bwMode="auto">
            <a:xfrm>
              <a:off x="2256" y="768"/>
              <a:ext cx="8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000066"/>
                  </a:solidFill>
                  <a:latin typeface="Arial Narrow" pitchFamily="34" charset="0"/>
                </a:rPr>
                <a:t>Relevance</a:t>
              </a:r>
              <a:endParaRPr lang="en-US" altLang="fa-IR" sz="2400">
                <a:latin typeface="Times New Roman" pitchFamily="18" charset="0"/>
              </a:endParaRPr>
            </a:p>
          </p:txBody>
        </p:sp>
        <p:sp>
          <p:nvSpPr>
            <p:cNvPr id="3111" name="Rectangle 5"/>
            <p:cNvSpPr>
              <a:spLocks noChangeArrowheads="1"/>
            </p:cNvSpPr>
            <p:nvPr/>
          </p:nvSpPr>
          <p:spPr bwMode="auto">
            <a:xfrm>
              <a:off x="528" y="1440"/>
              <a:ext cx="12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</a:t>
              </a:r>
              <a:r>
                <a:rPr lang="en-US" altLang="fa-IR" sz="1800" b="1">
                  <a:solidFill>
                    <a:srgbClr val="000066"/>
                  </a:solidFill>
                  <a:latin typeface="Arial Narrow" pitchFamily="34" charset="0"/>
                </a:rPr>
                <a:t>(Rep(q), Rep(d)) 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000066"/>
                  </a:solidFill>
                  <a:latin typeface="Arial Narrow" pitchFamily="34" charset="0"/>
                </a:rPr>
                <a:t> Similarity</a:t>
              </a:r>
            </a:p>
          </p:txBody>
        </p:sp>
        <p:sp>
          <p:nvSpPr>
            <p:cNvPr id="3112" name="Rectangle 6"/>
            <p:cNvSpPr>
              <a:spLocks noChangeArrowheads="1"/>
            </p:cNvSpPr>
            <p:nvPr/>
          </p:nvSpPr>
          <p:spPr bwMode="auto">
            <a:xfrm>
              <a:off x="2042" y="1440"/>
              <a:ext cx="152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000066"/>
                  </a:solidFill>
                  <a:latin typeface="Arial Narrow" pitchFamily="34" charset="0"/>
                </a:rPr>
                <a:t>P(r=1|q,d)   r </a:t>
              </a:r>
              <a:r>
                <a:rPr lang="en-US" altLang="fa-IR" sz="18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{0,1}</a:t>
              </a:r>
              <a:r>
                <a:rPr lang="en-US" altLang="fa-IR" sz="1800" b="1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000066"/>
                  </a:solidFill>
                  <a:latin typeface="Arial Narrow" pitchFamily="34" charset="0"/>
                </a:rPr>
                <a:t> Probability of Relevance</a:t>
              </a:r>
            </a:p>
          </p:txBody>
        </p:sp>
        <p:sp>
          <p:nvSpPr>
            <p:cNvPr id="3113" name="Rectangle 7"/>
            <p:cNvSpPr>
              <a:spLocks noChangeArrowheads="1"/>
            </p:cNvSpPr>
            <p:nvPr/>
          </p:nvSpPr>
          <p:spPr bwMode="auto">
            <a:xfrm>
              <a:off x="3984" y="1439"/>
              <a:ext cx="1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000066"/>
                  </a:solidFill>
                  <a:latin typeface="Arial Narrow" pitchFamily="34" charset="0"/>
                </a:rPr>
                <a:t>P(d </a:t>
              </a:r>
              <a:r>
                <a:rPr lang="en-US" altLang="fa-IR" sz="1800" b="1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fa-IR" sz="1800" b="1">
                  <a:solidFill>
                    <a:srgbClr val="000066"/>
                  </a:solidFill>
                  <a:latin typeface="Arial Narrow" pitchFamily="34" charset="0"/>
                </a:rPr>
                <a:t>q) or P(q </a:t>
              </a:r>
              <a:r>
                <a:rPr lang="en-US" altLang="fa-IR" sz="1800" b="1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fa-IR" sz="1800" b="1">
                  <a:solidFill>
                    <a:srgbClr val="000066"/>
                  </a:solidFill>
                  <a:latin typeface="Arial Narrow" pitchFamily="34" charset="0"/>
                </a:rPr>
                <a:t>d)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solidFill>
                    <a:srgbClr val="000066"/>
                  </a:solidFill>
                  <a:latin typeface="Arial Narrow" pitchFamily="34" charset="0"/>
                </a:rPr>
                <a:t> Probabilistic inference</a:t>
              </a:r>
            </a:p>
          </p:txBody>
        </p:sp>
        <p:sp>
          <p:nvSpPr>
            <p:cNvPr id="3114" name="Line 8"/>
            <p:cNvSpPr>
              <a:spLocks noChangeShapeType="1"/>
            </p:cNvSpPr>
            <p:nvPr/>
          </p:nvSpPr>
          <p:spPr bwMode="auto">
            <a:xfrm flipH="1">
              <a:off x="1152" y="1104"/>
              <a:ext cx="14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15" name="Line 9"/>
            <p:cNvSpPr>
              <a:spLocks noChangeShapeType="1"/>
            </p:cNvSpPr>
            <p:nvPr/>
          </p:nvSpPr>
          <p:spPr bwMode="auto">
            <a:xfrm>
              <a:off x="2688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16" name="Line 10"/>
            <p:cNvSpPr>
              <a:spLocks noChangeShapeType="1"/>
            </p:cNvSpPr>
            <p:nvPr/>
          </p:nvSpPr>
          <p:spPr bwMode="auto">
            <a:xfrm>
              <a:off x="2928" y="1104"/>
              <a:ext cx="15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076" name="Group 11"/>
          <p:cNvGrpSpPr>
            <a:grpSpLocks/>
          </p:cNvGrpSpPr>
          <p:nvPr/>
        </p:nvGrpSpPr>
        <p:grpSpPr bwMode="auto">
          <a:xfrm>
            <a:off x="184150" y="2971800"/>
            <a:ext cx="2919413" cy="2578100"/>
            <a:chOff x="116" y="1920"/>
            <a:chExt cx="1839" cy="1624"/>
          </a:xfrm>
        </p:grpSpPr>
        <p:sp>
          <p:nvSpPr>
            <p:cNvPr id="3103" name="Rectangle 12"/>
            <p:cNvSpPr>
              <a:spLocks noChangeArrowheads="1"/>
            </p:cNvSpPr>
            <p:nvPr/>
          </p:nvSpPr>
          <p:spPr bwMode="auto">
            <a:xfrm>
              <a:off x="483" y="2175"/>
              <a:ext cx="90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rep &amp; </a:t>
              </a: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</a:rPr>
                <a:t> similarity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104" name="Line 13"/>
            <p:cNvSpPr>
              <a:spLocks noChangeShapeType="1"/>
            </p:cNvSpPr>
            <p:nvPr/>
          </p:nvSpPr>
          <p:spPr bwMode="auto">
            <a:xfrm>
              <a:off x="912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05" name="Line 14"/>
            <p:cNvSpPr>
              <a:spLocks noChangeShapeType="1"/>
            </p:cNvSpPr>
            <p:nvPr/>
          </p:nvSpPr>
          <p:spPr bwMode="auto">
            <a:xfrm flipH="1">
              <a:off x="480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06" name="Rectangle 15"/>
            <p:cNvSpPr>
              <a:spLocks noChangeArrowheads="1"/>
            </p:cNvSpPr>
            <p:nvPr/>
          </p:nvSpPr>
          <p:spPr bwMode="auto">
            <a:xfrm>
              <a:off x="116" y="2991"/>
              <a:ext cx="911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Vector space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(Salton et al., 75)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107" name="Line 16"/>
            <p:cNvSpPr>
              <a:spLocks noChangeShapeType="1"/>
            </p:cNvSpPr>
            <p:nvPr/>
          </p:nvSpPr>
          <p:spPr bwMode="auto">
            <a:xfrm>
              <a:off x="1008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08" name="Rectangle 17"/>
            <p:cNvSpPr>
              <a:spLocks noChangeArrowheads="1"/>
            </p:cNvSpPr>
            <p:nvPr/>
          </p:nvSpPr>
          <p:spPr bwMode="auto">
            <a:xfrm>
              <a:off x="1008" y="3024"/>
              <a:ext cx="947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distr.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</a:rPr>
                <a:t>(Wong &amp; Yao, 89)</a:t>
              </a:r>
            </a:p>
          </p:txBody>
        </p:sp>
        <p:sp>
          <p:nvSpPr>
            <p:cNvPr id="3109" name="Text Box 18"/>
            <p:cNvSpPr txBox="1">
              <a:spLocks noChangeArrowheads="1"/>
            </p:cNvSpPr>
            <p:nvPr/>
          </p:nvSpPr>
          <p:spPr bwMode="auto">
            <a:xfrm>
              <a:off x="720" y="259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077" name="Group 19"/>
          <p:cNvGrpSpPr>
            <a:grpSpLocks/>
          </p:cNvGrpSpPr>
          <p:nvPr/>
        </p:nvGrpSpPr>
        <p:grpSpPr bwMode="auto">
          <a:xfrm>
            <a:off x="2414588" y="2819400"/>
            <a:ext cx="2819400" cy="1206500"/>
            <a:chOff x="1521" y="1824"/>
            <a:chExt cx="1776" cy="760"/>
          </a:xfrm>
        </p:grpSpPr>
        <p:sp>
          <p:nvSpPr>
            <p:cNvPr id="3099" name="Rectangle 20"/>
            <p:cNvSpPr>
              <a:spLocks noChangeArrowheads="1"/>
            </p:cNvSpPr>
            <p:nvPr/>
          </p:nvSpPr>
          <p:spPr bwMode="auto">
            <a:xfrm>
              <a:off x="2640" y="2064"/>
              <a:ext cx="65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Generative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100" name="Line 21"/>
            <p:cNvSpPr>
              <a:spLocks noChangeShapeType="1"/>
            </p:cNvSpPr>
            <p:nvPr/>
          </p:nvSpPr>
          <p:spPr bwMode="auto">
            <a:xfrm flipH="1">
              <a:off x="2064" y="182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01" name="Rectangle 22"/>
            <p:cNvSpPr>
              <a:spLocks noChangeArrowheads="1"/>
            </p:cNvSpPr>
            <p:nvPr/>
          </p:nvSpPr>
          <p:spPr bwMode="auto">
            <a:xfrm>
              <a:off x="1521" y="2064"/>
              <a:ext cx="686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Regression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(Fox 83)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102" name="Line 23"/>
            <p:cNvSpPr>
              <a:spLocks noChangeShapeType="1"/>
            </p:cNvSpPr>
            <p:nvPr/>
          </p:nvSpPr>
          <p:spPr bwMode="auto">
            <a:xfrm>
              <a:off x="2688" y="182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078" name="Group 24"/>
          <p:cNvGrpSpPr>
            <a:grpSpLocks/>
          </p:cNvGrpSpPr>
          <p:nvPr/>
        </p:nvGrpSpPr>
        <p:grpSpPr bwMode="auto">
          <a:xfrm>
            <a:off x="3343275" y="4495800"/>
            <a:ext cx="1525588" cy="1298575"/>
            <a:chOff x="2106" y="2880"/>
            <a:chExt cx="961" cy="818"/>
          </a:xfrm>
        </p:grpSpPr>
        <p:sp>
          <p:nvSpPr>
            <p:cNvPr id="3097" name="Rectangle 25"/>
            <p:cNvSpPr>
              <a:spLocks noChangeArrowheads="1"/>
            </p:cNvSpPr>
            <p:nvPr/>
          </p:nvSpPr>
          <p:spPr bwMode="auto">
            <a:xfrm>
              <a:off x="2106" y="3024"/>
              <a:ext cx="961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Classical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</a:rPr>
                <a:t>(Robertson &amp;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</a:rPr>
                <a:t>Sparck Jones, 76)</a:t>
              </a:r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254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079" name="Group 27"/>
          <p:cNvGrpSpPr>
            <a:grpSpLocks/>
          </p:cNvGrpSpPr>
          <p:nvPr/>
        </p:nvGrpSpPr>
        <p:grpSpPr bwMode="auto">
          <a:xfrm>
            <a:off x="3505200" y="3733800"/>
            <a:ext cx="2481263" cy="809625"/>
            <a:chOff x="2208" y="2400"/>
            <a:chExt cx="1563" cy="510"/>
          </a:xfrm>
        </p:grpSpPr>
        <p:sp>
          <p:nvSpPr>
            <p:cNvPr id="3093" name="Rectangle 28"/>
            <p:cNvSpPr>
              <a:spLocks noChangeArrowheads="1"/>
            </p:cNvSpPr>
            <p:nvPr/>
          </p:nvSpPr>
          <p:spPr bwMode="auto">
            <a:xfrm>
              <a:off x="2208" y="2544"/>
              <a:ext cx="65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Doc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94" name="Line 29"/>
            <p:cNvSpPr>
              <a:spLocks noChangeShapeType="1"/>
            </p:cNvSpPr>
            <p:nvPr/>
          </p:nvSpPr>
          <p:spPr bwMode="auto">
            <a:xfrm flipH="1">
              <a:off x="2592" y="244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095" name="Rectangle 30"/>
            <p:cNvSpPr>
              <a:spLocks noChangeArrowheads="1"/>
            </p:cNvSpPr>
            <p:nvPr/>
          </p:nvSpPr>
          <p:spPr bwMode="auto">
            <a:xfrm>
              <a:off x="3120" y="2496"/>
              <a:ext cx="65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Query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96" name="Line 31"/>
            <p:cNvSpPr>
              <a:spLocks noChangeShapeType="1"/>
            </p:cNvSpPr>
            <p:nvPr/>
          </p:nvSpPr>
          <p:spPr bwMode="auto">
            <a:xfrm>
              <a:off x="3120" y="2400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080" name="Group 32"/>
          <p:cNvGrpSpPr>
            <a:grpSpLocks/>
          </p:cNvGrpSpPr>
          <p:nvPr/>
        </p:nvGrpSpPr>
        <p:grpSpPr bwMode="auto">
          <a:xfrm>
            <a:off x="4759325" y="4495800"/>
            <a:ext cx="1743075" cy="1298575"/>
            <a:chOff x="2998" y="2880"/>
            <a:chExt cx="1098" cy="818"/>
          </a:xfrm>
        </p:grpSpPr>
        <p:sp>
          <p:nvSpPr>
            <p:cNvPr id="3091" name="Rectangle 33"/>
            <p:cNvSpPr>
              <a:spLocks noChangeArrowheads="1"/>
            </p:cNvSpPr>
            <p:nvPr/>
          </p:nvSpPr>
          <p:spPr bwMode="auto">
            <a:xfrm>
              <a:off x="2998" y="3024"/>
              <a:ext cx="1098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LM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approach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</a:rPr>
                <a:t>(Ponte &amp; Croft, 98)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</a:rPr>
                <a:t>(Lafferty &amp; Zhai, 01a)</a:t>
              </a:r>
            </a:p>
          </p:txBody>
        </p:sp>
        <p:sp>
          <p:nvSpPr>
            <p:cNvPr id="3092" name="Line 34"/>
            <p:cNvSpPr>
              <a:spLocks noChangeShapeType="1"/>
            </p:cNvSpPr>
            <p:nvPr/>
          </p:nvSpPr>
          <p:spPr bwMode="auto">
            <a:xfrm>
              <a:off x="350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081" name="Group 35"/>
          <p:cNvGrpSpPr>
            <a:grpSpLocks/>
          </p:cNvGrpSpPr>
          <p:nvPr/>
        </p:nvGrpSpPr>
        <p:grpSpPr bwMode="auto">
          <a:xfrm>
            <a:off x="6172200" y="2819400"/>
            <a:ext cx="2971800" cy="2441575"/>
            <a:chOff x="3888" y="1824"/>
            <a:chExt cx="1872" cy="1538"/>
          </a:xfrm>
        </p:grpSpPr>
        <p:sp>
          <p:nvSpPr>
            <p:cNvPr id="3085" name="Rectangle 36"/>
            <p:cNvSpPr>
              <a:spLocks noChangeArrowheads="1"/>
            </p:cNvSpPr>
            <p:nvPr/>
          </p:nvSpPr>
          <p:spPr bwMode="auto">
            <a:xfrm>
              <a:off x="3888" y="2736"/>
              <a:ext cx="947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concept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space 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(Wong &amp; Yao, 95)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86" name="Line 37"/>
            <p:cNvSpPr>
              <a:spLocks noChangeShapeType="1"/>
            </p:cNvSpPr>
            <p:nvPr/>
          </p:nvSpPr>
          <p:spPr bwMode="auto">
            <a:xfrm>
              <a:off x="4800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087" name="Rectangle 38"/>
            <p:cNvSpPr>
              <a:spLocks noChangeArrowheads="1"/>
            </p:cNvSpPr>
            <p:nvPr/>
          </p:nvSpPr>
          <p:spPr bwMode="auto">
            <a:xfrm>
              <a:off x="4272" y="2112"/>
              <a:ext cx="97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inference system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88" name="Line 39"/>
            <p:cNvSpPr>
              <a:spLocks noChangeShapeType="1"/>
            </p:cNvSpPr>
            <p:nvPr/>
          </p:nvSpPr>
          <p:spPr bwMode="auto">
            <a:xfrm flipH="1">
              <a:off x="4368" y="24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089" name="Rectangle 40"/>
            <p:cNvSpPr>
              <a:spLocks noChangeArrowheads="1"/>
            </p:cNvSpPr>
            <p:nvPr/>
          </p:nvSpPr>
          <p:spPr bwMode="auto">
            <a:xfrm>
              <a:off x="4778" y="2688"/>
              <a:ext cx="982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Inference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network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 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(Turtle &amp; Croft, 91)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90" name="Line 41"/>
            <p:cNvSpPr>
              <a:spLocks noChangeShapeType="1"/>
            </p:cNvSpPr>
            <p:nvPr/>
          </p:nvSpPr>
          <p:spPr bwMode="auto">
            <a:xfrm>
              <a:off x="4992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3082" name="Rectangle 7"/>
          <p:cNvSpPr>
            <a:spLocks noChangeArrowheads="1"/>
          </p:cNvSpPr>
          <p:nvPr/>
        </p:nvSpPr>
        <p:spPr bwMode="auto">
          <a:xfrm>
            <a:off x="6342063" y="1295400"/>
            <a:ext cx="228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1">
                <a:solidFill>
                  <a:srgbClr val="000066"/>
                </a:solidFill>
                <a:latin typeface="Arial Narrow" pitchFamily="34" charset="0"/>
              </a:rPr>
              <a:t> </a:t>
            </a:r>
            <a:r>
              <a:rPr lang="en-US" altLang="fa-IR" sz="1800" b="1">
                <a:solidFill>
                  <a:srgbClr val="FF0000"/>
                </a:solidFill>
                <a:latin typeface="Arial Narrow" pitchFamily="34" charset="0"/>
              </a:rPr>
              <a:t>Relevance</a:t>
            </a:r>
            <a:r>
              <a:rPr lang="en-US" altLang="fa-IR" sz="2400" b="1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altLang="fa-IR" sz="1800" b="1">
                <a:solidFill>
                  <a:srgbClr val="FF0000"/>
                </a:solidFill>
                <a:latin typeface="Arial Narrow" pitchFamily="34" charset="0"/>
              </a:rPr>
              <a:t>constraints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>
                <a:solidFill>
                  <a:srgbClr val="FF0000"/>
                </a:solidFill>
                <a:latin typeface="Arial Narrow" pitchFamily="34" charset="0"/>
                <a:sym typeface="Symbol" pitchFamily="18" charset="2"/>
              </a:rPr>
              <a:t>(Fang et al. 04) </a:t>
            </a:r>
          </a:p>
        </p:txBody>
      </p:sp>
      <p:sp>
        <p:nvSpPr>
          <p:cNvPr id="3083" name="Line 9"/>
          <p:cNvSpPr>
            <a:spLocks noChangeShapeType="1"/>
          </p:cNvSpPr>
          <p:nvPr/>
        </p:nvSpPr>
        <p:spPr bwMode="auto">
          <a:xfrm>
            <a:off x="5140325" y="152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CB2F5-FF54-4958-B8ED-7F881962A1D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Analytical Evaluation</a:t>
            </a:r>
          </a:p>
        </p:txBody>
      </p:sp>
      <p:graphicFrame>
        <p:nvGraphicFramePr>
          <p:cNvPr id="2416643" name="Group 3"/>
          <p:cNvGraphicFramePr>
            <a:graphicFrameLocks noGrp="1"/>
          </p:cNvGraphicFramePr>
          <p:nvPr>
            <p:ph sz="quarter" idx="4294967295"/>
          </p:nvPr>
        </p:nvGraphicFramePr>
        <p:xfrm>
          <a:off x="228600" y="2514600"/>
          <a:ext cx="8686800" cy="2362202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Retrieval Formula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TFCs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TDC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LNC1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LNC2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TF-LNC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Pivoted Norm.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Conditional*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Conditional*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Dirichlet Prior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Conditional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Okapi (original)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Conditional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Conditional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Conditional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Conditional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Okapi (modified)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3ABB76-D19C-4777-B827-8D059A2F473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Evaluation </a:t>
            </a:r>
            <a:br>
              <a:rPr lang="en-US" dirty="0" smtClean="0"/>
            </a:br>
            <a:r>
              <a:rPr lang="en-US" dirty="0" smtClean="0"/>
              <a:t>Pivoted Normalization &amp; TFC1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𝑎𝑣𝑑𝑙</m:t>
                                  </m:r>
                                </m:den>
                              </m:f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TFC1:</a:t>
                </a:r>
              </a:p>
              <a:p>
                <a:pPr marL="400050" lvl="1" indent="0">
                  <a:buNone/>
                  <a:defRPr/>
                </a:pPr>
                <a:r>
                  <a:rPr lang="en-US" altLang="zh-CN" sz="2000" dirty="0"/>
                  <a:t>Let </a:t>
                </a:r>
                <a:r>
                  <a:rPr lang="en-US" altLang="zh-CN" sz="2000" i="1" dirty="0"/>
                  <a:t>Q</a:t>
                </a:r>
                <a:r>
                  <a:rPr lang="en-US" altLang="zh-CN" sz="2000" dirty="0"/>
                  <a:t> be a query and </a:t>
                </a:r>
                <a:r>
                  <a:rPr lang="en-US" altLang="zh-CN" sz="2000" i="1" dirty="0"/>
                  <a:t>D </a:t>
                </a:r>
                <a:r>
                  <a:rPr lang="en-US" altLang="zh-CN" sz="2000" dirty="0"/>
                  <a:t>be a document. </a:t>
                </a:r>
              </a:p>
              <a:p>
                <a:pPr marL="400050" lvl="1" indent="0">
                  <a:buNone/>
                  <a:defRPr/>
                </a:pPr>
                <a:r>
                  <a:rPr lang="en-US" altLang="zh-CN" sz="20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0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/>
              </a:p>
              <a:p>
                <a:pPr marL="400050" lvl="1" indent="0">
                  <a:buNone/>
                  <a:defRPr/>
                </a:pPr>
                <a:endParaRPr lang="en-US" sz="2000" dirty="0"/>
              </a:p>
              <a:p>
                <a:pPr marL="400050" lvl="1" indent="0">
                  <a:buNone/>
                  <a:defRPr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marL="400050" lvl="1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has an extra matched term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B79FA-2637-45EF-A78D-28DAAE89877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0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Evaluation </a:t>
            </a:r>
            <a:br>
              <a:rPr lang="en-US" dirty="0" smtClean="0"/>
            </a:br>
            <a:r>
              <a:rPr lang="en-US" dirty="0" smtClean="0"/>
              <a:t>Pivoted Normalization &amp; LNC1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𝑎𝑣𝑑𝑙</m:t>
                                  </m:r>
                                </m:den>
                              </m:f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LNC1:</a:t>
                </a:r>
              </a:p>
              <a:p>
                <a:pPr marL="400050" lvl="1" indent="0">
                  <a:buNone/>
                  <a:defRPr/>
                </a:pPr>
                <a:r>
                  <a:rPr lang="en-US" altLang="zh-CN" sz="2000" dirty="0"/>
                  <a:t>Let </a:t>
                </a:r>
                <a:r>
                  <a:rPr lang="en-US" altLang="zh-CN" sz="2000" i="1" dirty="0"/>
                  <a:t>Q</a:t>
                </a:r>
                <a:r>
                  <a:rPr lang="en-US" altLang="zh-CN" sz="2000" dirty="0"/>
                  <a:t> be a query and </a:t>
                </a:r>
                <a:r>
                  <a:rPr lang="en-US" altLang="zh-CN" sz="2000" i="1" dirty="0"/>
                  <a:t>D </a:t>
                </a:r>
                <a:r>
                  <a:rPr lang="en-US" altLang="zh-CN" sz="2000" dirty="0"/>
                  <a:t>be a document. </a:t>
                </a:r>
              </a:p>
              <a:p>
                <a:pPr marL="400050" lvl="1" indent="0">
                  <a:buNone/>
                  <a:defRPr/>
                </a:pPr>
                <a:r>
                  <a:rPr lang="en-US" altLang="zh-CN" sz="2000" dirty="0" smtClean="0"/>
                  <a:t>If w is a non-query term, 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400050" lvl="1" indent="0">
                  <a:buNone/>
                  <a:defRPr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marL="400050" lvl="1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, 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𝑎𝑣𝑑𝑙</m:t>
                                </m:r>
                              </m:den>
                            </m:f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 smtClean="0"/>
              </a:p>
              <a:p>
                <a:pPr marL="400050" lvl="1" indent="0" algn="ctr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𝑎𝑣𝑑𝑙</m:t>
                                  </m:r>
                                </m:den>
                              </m:f>
                            </m:den>
                          </m:f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 smtClean="0"/>
              </a:p>
              <a:p>
                <a:pPr marL="400050" lvl="1" indent="0">
                  <a:buNone/>
                  <a:defRPr/>
                </a:pPr>
                <a:r>
                  <a:rPr lang="en-US" sz="2000" dirty="0" smtClean="0"/>
                  <a:t>Thus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b="-1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B79FA-2637-45EF-A78D-28DAAE89877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7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Evaluation</a:t>
            </a:r>
            <a:br>
              <a:rPr lang="en-US" dirty="0" smtClean="0"/>
            </a:br>
            <a:r>
              <a:rPr lang="en-US" dirty="0" smtClean="0"/>
              <a:t> Okapi &amp; TFC1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𝑑𝑓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𝑑𝑓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f>
                                        <m:f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𝑎𝑣𝑑𝑙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TFC1:</a:t>
                </a:r>
              </a:p>
              <a:p>
                <a:pPr marL="400050" lvl="1" indent="0">
                  <a:buNone/>
                  <a:defRPr/>
                </a:pPr>
                <a:r>
                  <a:rPr lang="en-US" altLang="zh-CN" sz="2000" dirty="0"/>
                  <a:t>Let </a:t>
                </a:r>
                <a:r>
                  <a:rPr lang="en-US" altLang="zh-CN" sz="2000" i="1" dirty="0"/>
                  <a:t>Q</a:t>
                </a:r>
                <a:r>
                  <a:rPr lang="en-US" altLang="zh-CN" sz="2000" dirty="0"/>
                  <a:t> be a query and </a:t>
                </a:r>
                <a:r>
                  <a:rPr lang="en-US" altLang="zh-CN" sz="2000" i="1" dirty="0"/>
                  <a:t>D </a:t>
                </a:r>
                <a:r>
                  <a:rPr lang="en-US" altLang="zh-CN" sz="2000" dirty="0"/>
                  <a:t>be a document. </a:t>
                </a:r>
              </a:p>
              <a:p>
                <a:pPr marL="400050" lvl="1" indent="0">
                  <a:buNone/>
                  <a:defRPr/>
                </a:pPr>
                <a:r>
                  <a:rPr lang="en-US" altLang="zh-CN" sz="20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0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/>
              </a:p>
              <a:p>
                <a:pPr marL="400050" lvl="1" indent="0">
                  <a:buNone/>
                  <a:defRPr/>
                </a:pPr>
                <a:endParaRPr lang="en-US" sz="2000" dirty="0"/>
              </a:p>
              <a:p>
                <a:pPr marL="400050" lvl="1" indent="0">
                  <a:buNone/>
                  <a:defRPr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/>
                  <a:t>, TFC1 </a:t>
                </a:r>
                <a:r>
                  <a:rPr lang="en-US" sz="2000" dirty="0" smtClean="0"/>
                  <a:t>is not satisfied</a:t>
                </a:r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B79FA-2637-45EF-A78D-28DAAE89877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00200" y="1676400"/>
            <a:ext cx="1981200" cy="1143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0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Evaluation</a:t>
            </a:r>
            <a:br>
              <a:rPr lang="en-US" dirty="0" smtClean="0"/>
            </a:br>
            <a:r>
              <a:rPr lang="en-US" dirty="0" smtClean="0"/>
              <a:t>Okapi &amp; LNC1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𝑑𝑓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𝑑𝑓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f>
                                        <m:f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𝑎𝑣𝑑𝑙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/>
                  <a:t>LNC1:</a:t>
                </a:r>
              </a:p>
              <a:p>
                <a:pPr marL="400050" lvl="1" indent="0">
                  <a:buNone/>
                  <a:defRPr/>
                </a:pPr>
                <a:r>
                  <a:rPr lang="en-US" altLang="zh-CN" sz="2000" dirty="0"/>
                  <a:t>Let </a:t>
                </a:r>
                <a:r>
                  <a:rPr lang="en-US" altLang="zh-CN" sz="2000" i="1" dirty="0"/>
                  <a:t>Q</a:t>
                </a:r>
                <a:r>
                  <a:rPr lang="en-US" altLang="zh-CN" sz="2000" dirty="0"/>
                  <a:t> be a query and </a:t>
                </a:r>
                <a:r>
                  <a:rPr lang="en-US" altLang="zh-CN" sz="2000" i="1" dirty="0"/>
                  <a:t>D </a:t>
                </a:r>
                <a:r>
                  <a:rPr lang="en-US" altLang="zh-CN" sz="2000" dirty="0"/>
                  <a:t>be a document. </a:t>
                </a:r>
              </a:p>
              <a:p>
                <a:pPr marL="400050" lvl="1" indent="0">
                  <a:buNone/>
                  <a:defRPr/>
                </a:pPr>
                <a:r>
                  <a:rPr lang="en-US" altLang="zh-CN" sz="2000" dirty="0"/>
                  <a:t>If </a:t>
                </a:r>
                <a:r>
                  <a:rPr lang="en-US" altLang="zh-CN" sz="2000" dirty="0" smtClean="0"/>
                  <a:t>w </a:t>
                </a:r>
                <a:r>
                  <a:rPr lang="en-US" altLang="zh-CN" sz="2000" dirty="0"/>
                  <a:t>is a non-query term, then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00050" lvl="1" indent="0">
                  <a:buNone/>
                  <a:defRPr/>
                </a:pPr>
                <a:endParaRPr lang="en-US" sz="2000" dirty="0"/>
              </a:p>
              <a:p>
                <a:pPr marL="400050" lvl="1" indent="0">
                  <a:buNone/>
                  <a:defRPr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/>
                  <a:t>, LNC1 is not satisfied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B79FA-2637-45EF-A78D-28DAAE89877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00200" y="1676400"/>
            <a:ext cx="1981200" cy="1143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1752600"/>
            <a:ext cx="8382000" cy="2917825"/>
          </a:xfrm>
        </p:spPr>
        <p:txBody>
          <a:bodyPr/>
          <a:lstStyle/>
          <a:p>
            <a:pPr eaLnBrk="1" hangingPunct="1"/>
            <a:r>
              <a:rPr lang="en-US" altLang="fa-IR" smtClean="0">
                <a:solidFill>
                  <a:srgbClr val="C00000"/>
                </a:solidFill>
              </a:rPr>
              <a:t>Is constraint analysis related to the performance of a retrieval function?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04DC8-EDAA-4EEE-954E-491CA86FBB3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solidFill>
                  <a:srgbClr val="C00000"/>
                </a:solidFill>
              </a:rPr>
              <a:t>Benefits of Constraint Analysis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Provide an approximate bound for the parameters </a:t>
            </a:r>
          </a:p>
          <a:p>
            <a:pPr lvl="1"/>
            <a:r>
              <a:rPr lang="en-US" altLang="zh-CN" sz="2400" smtClean="0">
                <a:solidFill>
                  <a:srgbClr val="333333"/>
                </a:solidFill>
              </a:rPr>
              <a:t>A constraint may be satisfied only if the parameter is within a particular interval.</a:t>
            </a:r>
          </a:p>
          <a:p>
            <a:r>
              <a:rPr lang="en-US" altLang="zh-CN" sz="2800" smtClean="0"/>
              <a:t>Compare different formulas analytically without experimentations</a:t>
            </a:r>
          </a:p>
          <a:p>
            <a:pPr lvl="1"/>
            <a:r>
              <a:rPr lang="en-US" altLang="zh-CN" sz="2400" smtClean="0">
                <a:solidFill>
                  <a:srgbClr val="333333"/>
                </a:solidFill>
              </a:rPr>
              <a:t>When a formula does not satisfy the constraint, it often indicates non-optimality of the formula.</a:t>
            </a:r>
          </a:p>
          <a:p>
            <a:r>
              <a:rPr lang="en-US" altLang="zh-CN" sz="2800" smtClean="0"/>
              <a:t>Suggest how to improve the current retrieval models</a:t>
            </a:r>
          </a:p>
          <a:p>
            <a:pPr lvl="1"/>
            <a:r>
              <a:rPr lang="en-US" altLang="zh-CN" sz="2400" smtClean="0">
                <a:solidFill>
                  <a:srgbClr val="333333"/>
                </a:solidFill>
              </a:rPr>
              <a:t>Violation of constraints may pinpoint where a formula needs to be improved.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714F5-7F09-406F-A9F6-EFB03310E51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solidFill>
                  <a:srgbClr val="C00000"/>
                </a:solidFill>
              </a:rPr>
              <a:t>Conditional Satisfaction of Constraints </a:t>
            </a:r>
            <a:r>
              <a:rPr lang="en-US" altLang="zh-CN" sz="3600" smtClean="0">
                <a:solidFill>
                  <a:srgbClr val="C00000"/>
                </a:solidFill>
                <a:sym typeface="Symbol" pitchFamily="18" charset="2"/>
              </a:rPr>
              <a:t></a:t>
            </a:r>
            <a:r>
              <a:rPr lang="en-US" altLang="zh-CN" sz="3600" smtClean="0">
                <a:solidFill>
                  <a:srgbClr val="C00000"/>
                </a:solidFill>
                <a:sym typeface="Wingdings" pitchFamily="2" charset="2"/>
              </a:rPr>
              <a:t> Parameter Bounds</a:t>
            </a:r>
            <a:endParaRPr lang="en-US" altLang="zh-CN" sz="3600" smtClean="0">
              <a:solidFill>
                <a:srgbClr val="C00000"/>
              </a:solidFill>
            </a:endParaRPr>
          </a:p>
        </p:txBody>
      </p:sp>
      <p:sp>
        <p:nvSpPr>
          <p:cNvPr id="25603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74676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Pivoted Normalization Method	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14400" y="3886200"/>
            <a:ext cx="4694238" cy="2728913"/>
            <a:chOff x="672" y="2400"/>
            <a:chExt cx="2957" cy="1719"/>
          </a:xfrm>
        </p:grpSpPr>
        <p:grpSp>
          <p:nvGrpSpPr>
            <p:cNvPr id="25613" name="Group 3"/>
            <p:cNvGrpSpPr>
              <a:grpSpLocks/>
            </p:cNvGrpSpPr>
            <p:nvPr/>
          </p:nvGrpSpPr>
          <p:grpSpPr bwMode="auto">
            <a:xfrm>
              <a:off x="672" y="2400"/>
              <a:ext cx="2957" cy="1584"/>
              <a:chOff x="672" y="2400"/>
              <a:chExt cx="2957" cy="1584"/>
            </a:xfrm>
          </p:grpSpPr>
          <p:graphicFrame>
            <p:nvGraphicFramePr>
              <p:cNvPr id="25616" name="Object 3"/>
              <p:cNvGraphicFramePr>
                <a:graphicFrameLocks noChangeAspect="1"/>
              </p:cNvGraphicFramePr>
              <p:nvPr/>
            </p:nvGraphicFramePr>
            <p:xfrm>
              <a:off x="1680" y="2736"/>
              <a:ext cx="1949" cy="1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56" name="Bitmap Image" r:id="rId4" imgW="3153215" imgH="2019048" progId="Paint.Picture">
                      <p:embed/>
                    </p:oleObj>
                  </mc:Choice>
                  <mc:Fallback>
                    <p:oleObj name="Bitmap Image" r:id="rId4" imgW="3153215" imgH="2019048" progId="Paint.Picture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736"/>
                            <a:ext cx="1949" cy="1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57" name="Text Box 5"/>
              <p:cNvSpPr txBox="1">
                <a:spLocks noChangeArrowheads="1"/>
              </p:cNvSpPr>
              <p:nvPr/>
            </p:nvSpPr>
            <p:spPr bwMode="auto">
              <a:xfrm>
                <a:off x="672" y="2400"/>
                <a:ext cx="26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dirty="0">
                    <a:latin typeface="+mj-lt"/>
                  </a:rPr>
                  <a:t>Parameter sensitivity of </a:t>
                </a:r>
                <a:r>
                  <a:rPr lang="en-US" altLang="zh-CN" i="1" dirty="0">
                    <a:latin typeface="+mj-lt"/>
                  </a:rPr>
                  <a:t>s</a:t>
                </a:r>
              </a:p>
            </p:txBody>
          </p:sp>
        </p:grpSp>
        <p:sp>
          <p:nvSpPr>
            <p:cNvPr id="25614" name="Text Box 6"/>
            <p:cNvSpPr txBox="1">
              <a:spLocks noChangeArrowheads="1"/>
            </p:cNvSpPr>
            <p:nvPr/>
          </p:nvSpPr>
          <p:spPr bwMode="auto">
            <a:xfrm>
              <a:off x="2496" y="388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5615" name="Text Box 7"/>
            <p:cNvSpPr txBox="1">
              <a:spLocks noChangeArrowheads="1"/>
            </p:cNvSpPr>
            <p:nvPr/>
          </p:nvSpPr>
          <p:spPr bwMode="auto">
            <a:xfrm flipV="1">
              <a:off x="1440" y="2640"/>
              <a:ext cx="289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Avg. Prec. </a:t>
              </a:r>
            </a:p>
          </p:txBody>
        </p:sp>
      </p:grp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5715000" y="1228725"/>
            <a:ext cx="3657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latin typeface="+mj-lt"/>
              </a:rPr>
              <a:t>LNC2 </a:t>
            </a:r>
            <a:r>
              <a:rPr lang="en-US" altLang="zh-CN" sz="2800" dirty="0">
                <a:latin typeface="+mj-lt"/>
                <a:sym typeface="Symbol"/>
              </a:rPr>
              <a:t></a:t>
            </a:r>
            <a:r>
              <a:rPr lang="en-US" altLang="zh-CN" sz="2800" dirty="0">
                <a:latin typeface="+mj-lt"/>
                <a:sym typeface="Wingdings" pitchFamily="-32" charset="2"/>
              </a:rPr>
              <a:t> s&lt;0.4</a:t>
            </a:r>
            <a:endParaRPr lang="en-US" altLang="zh-CN" sz="2800" dirty="0">
              <a:latin typeface="+mj-lt"/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810000" y="4267200"/>
            <a:ext cx="685800" cy="1447800"/>
            <a:chOff x="2496" y="2688"/>
            <a:chExt cx="432" cy="912"/>
          </a:xfrm>
        </p:grpSpPr>
        <p:sp>
          <p:nvSpPr>
            <p:cNvPr id="25611" name="Line 12"/>
            <p:cNvSpPr>
              <a:spLocks noChangeShapeType="1"/>
            </p:cNvSpPr>
            <p:nvPr/>
          </p:nvSpPr>
          <p:spPr bwMode="auto">
            <a:xfrm>
              <a:off x="2496" y="2688"/>
              <a:ext cx="0" cy="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12" name="Text Box 13"/>
            <p:cNvSpPr txBox="1">
              <a:spLocks noChangeArrowheads="1"/>
            </p:cNvSpPr>
            <p:nvPr/>
          </p:nvSpPr>
          <p:spPr bwMode="auto">
            <a:xfrm>
              <a:off x="2496" y="3072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FF3300"/>
                  </a:solidFill>
                  <a:latin typeface="Times New Roman" pitchFamily="18" charset="0"/>
                </a:rPr>
                <a:t>0.4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990600" y="1765300"/>
            <a:ext cx="5105400" cy="2197100"/>
            <a:chOff x="624" y="1016"/>
            <a:chExt cx="3216" cy="1384"/>
          </a:xfrm>
        </p:grpSpPr>
        <p:graphicFrame>
          <p:nvGraphicFramePr>
            <p:cNvPr id="25609" name="Object 2"/>
            <p:cNvGraphicFramePr>
              <a:graphicFrameLocks noChangeAspect="1"/>
            </p:cNvGraphicFramePr>
            <p:nvPr/>
          </p:nvGraphicFramePr>
          <p:xfrm>
            <a:off x="816" y="1256"/>
            <a:ext cx="3024" cy="1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7" name="Bitmap Image" r:id="rId6" imgW="4933333" imgH="1867161" progId="Paint.Picture">
                    <p:embed/>
                  </p:oleObj>
                </mc:Choice>
                <mc:Fallback>
                  <p:oleObj name="Bitmap Image" r:id="rId6" imgW="4933333" imgH="1867161" progId="Paint.Picture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256"/>
                          <a:ext cx="3024" cy="1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16"/>
            <p:cNvSpPr txBox="1">
              <a:spLocks noChangeArrowheads="1"/>
            </p:cNvSpPr>
            <p:nvPr/>
          </p:nvSpPr>
          <p:spPr bwMode="auto">
            <a:xfrm>
              <a:off x="624" y="1016"/>
              <a:ext cx="31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dirty="0">
                  <a:latin typeface="+mj-lt"/>
                </a:rPr>
                <a:t>Optimal </a:t>
              </a:r>
              <a:r>
                <a:rPr lang="en-US" altLang="zh-CN" i="1" dirty="0">
                  <a:latin typeface="+mj-lt"/>
                </a:rPr>
                <a:t>s</a:t>
              </a:r>
              <a:r>
                <a:rPr lang="en-US" altLang="zh-CN" dirty="0">
                  <a:latin typeface="+mj-lt"/>
                </a:rPr>
                <a:t> (for average precision)</a:t>
              </a: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EDAF6-380F-4362-8F4A-FBFB5DEA049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>
          <a:xfrm>
            <a:off x="-152400" y="0"/>
            <a:ext cx="9525000" cy="114300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solidFill>
                  <a:srgbClr val="C00000"/>
                </a:solidFill>
              </a:rPr>
              <a:t>Violation of Constraints </a:t>
            </a:r>
            <a:r>
              <a:rPr lang="en-US" altLang="zh-CN" sz="3600" smtClean="0">
                <a:solidFill>
                  <a:srgbClr val="C00000"/>
                </a:solidFill>
                <a:sym typeface="Symbol" pitchFamily="18" charset="2"/>
              </a:rPr>
              <a:t></a:t>
            </a:r>
            <a:r>
              <a:rPr lang="en-US" altLang="zh-CN" sz="3600" smtClean="0">
                <a:solidFill>
                  <a:srgbClr val="C00000"/>
                </a:solidFill>
              </a:rPr>
              <a:t> Poor Performance</a:t>
            </a:r>
          </a:p>
        </p:txBody>
      </p:sp>
      <p:sp>
        <p:nvSpPr>
          <p:cNvPr id="9240" name="Oval 3"/>
          <p:cNvSpPr>
            <a:spLocks noChangeArrowheads="1"/>
          </p:cNvSpPr>
          <p:nvPr/>
        </p:nvSpPr>
        <p:spPr bwMode="auto">
          <a:xfrm>
            <a:off x="1752600" y="1600200"/>
            <a:ext cx="2079625" cy="838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6600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9241" name="Text Box 4"/>
          <p:cNvSpPr txBox="1">
            <a:spLocks noChangeArrowheads="1"/>
          </p:cNvSpPr>
          <p:nvPr/>
        </p:nvSpPr>
        <p:spPr bwMode="auto">
          <a:xfrm>
            <a:off x="685800" y="27432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336600"/>
                </a:solidFill>
                <a:latin typeface="+mj-lt"/>
              </a:rPr>
              <a:t>Negative when </a:t>
            </a:r>
            <a:r>
              <a:rPr lang="en-US" altLang="zh-CN" dirty="0" err="1">
                <a:solidFill>
                  <a:srgbClr val="336600"/>
                </a:solidFill>
                <a:latin typeface="+mj-lt"/>
              </a:rPr>
              <a:t>df</a:t>
            </a:r>
            <a:r>
              <a:rPr lang="en-US" altLang="zh-CN" dirty="0">
                <a:solidFill>
                  <a:srgbClr val="336600"/>
                </a:solidFill>
                <a:latin typeface="+mj-lt"/>
              </a:rPr>
              <a:t>(w) is large </a:t>
            </a:r>
            <a:r>
              <a:rPr lang="en-US" altLang="zh-CN" dirty="0">
                <a:solidFill>
                  <a:srgbClr val="336600"/>
                </a:solidFill>
                <a:latin typeface="+mj-lt"/>
                <a:sym typeface="Symbol"/>
              </a:rPr>
              <a:t></a:t>
            </a:r>
            <a:r>
              <a:rPr lang="en-US" altLang="zh-CN" dirty="0">
                <a:solidFill>
                  <a:srgbClr val="336600"/>
                </a:solidFill>
                <a:latin typeface="+mj-lt"/>
                <a:sym typeface="Wingdings" pitchFamily="-32" charset="2"/>
              </a:rPr>
              <a:t> Violate many constraints</a:t>
            </a:r>
            <a:endParaRPr lang="en-US" altLang="zh-CN" dirty="0">
              <a:solidFill>
                <a:srgbClr val="336600"/>
              </a:solidFill>
              <a:latin typeface="+mj-lt"/>
            </a:endParaRPr>
          </a:p>
        </p:txBody>
      </p:sp>
      <p:graphicFrame>
        <p:nvGraphicFramePr>
          <p:cNvPr id="26629" name="Object 2"/>
          <p:cNvGraphicFramePr>
            <a:graphicFrameLocks noChangeAspect="1"/>
          </p:cNvGraphicFramePr>
          <p:nvPr/>
        </p:nvGraphicFramePr>
        <p:xfrm>
          <a:off x="1423988" y="1800225"/>
          <a:ext cx="63484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6" name="Equation" r:id="rId4" imgW="4279900" imgH="584200" progId="Equation.DSMT4">
                  <p:embed/>
                </p:oleObj>
              </mc:Choice>
              <mc:Fallback>
                <p:oleObj name="Equation" r:id="rId4" imgW="4279900" imgH="584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1800225"/>
                        <a:ext cx="634841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609600" y="1066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+mj-lt"/>
              </a:rPr>
              <a:t>Okapi Method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3429000"/>
            <a:ext cx="8458200" cy="2881313"/>
            <a:chOff x="0" y="2160"/>
            <a:chExt cx="5328" cy="1815"/>
          </a:xfrm>
        </p:grpSpPr>
        <p:graphicFrame>
          <p:nvGraphicFramePr>
            <p:cNvPr id="26633" name="Object 3"/>
            <p:cNvGraphicFramePr>
              <a:graphicFrameLocks noChangeAspect="1"/>
            </p:cNvGraphicFramePr>
            <p:nvPr/>
          </p:nvGraphicFramePr>
          <p:xfrm>
            <a:off x="240" y="2400"/>
            <a:ext cx="2208" cy="1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7" name="Bitmap Image" r:id="rId6" imgW="3505689" imgH="2285714" progId="Paint.Picture">
                    <p:embed/>
                  </p:oleObj>
                </mc:Choice>
                <mc:Fallback>
                  <p:oleObj name="Bitmap Image" r:id="rId6" imgW="3505689" imgH="2285714" progId="Paint.Pictur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400"/>
                          <a:ext cx="2208" cy="1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4" name="Object 4"/>
            <p:cNvGraphicFramePr>
              <a:graphicFrameLocks noChangeAspect="1"/>
            </p:cNvGraphicFramePr>
            <p:nvPr/>
          </p:nvGraphicFramePr>
          <p:xfrm>
            <a:off x="3168" y="2400"/>
            <a:ext cx="2160" cy="1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8" name="Bitmap Image" r:id="rId8" imgW="3552381" imgH="2343477" progId="Paint.Picture">
                    <p:embed/>
                  </p:oleObj>
                </mc:Choice>
                <mc:Fallback>
                  <p:oleObj name="Bitmap Image" r:id="rId8" imgW="3552381" imgH="2343477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400"/>
                          <a:ext cx="2160" cy="1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35" name="Group 11"/>
            <p:cNvGrpSpPr>
              <a:grpSpLocks/>
            </p:cNvGrpSpPr>
            <p:nvPr/>
          </p:nvGrpSpPr>
          <p:grpSpPr bwMode="auto">
            <a:xfrm>
              <a:off x="2160" y="3369"/>
              <a:ext cx="2640" cy="327"/>
              <a:chOff x="2160" y="3456"/>
              <a:chExt cx="2640" cy="327"/>
            </a:xfrm>
          </p:grpSpPr>
          <p:sp>
            <p:nvSpPr>
              <p:cNvPr id="26646" name="Text Box 12"/>
              <p:cNvSpPr txBox="1">
                <a:spLocks noChangeArrowheads="1"/>
              </p:cNvSpPr>
              <p:nvPr/>
            </p:nvSpPr>
            <p:spPr bwMode="auto">
              <a:xfrm>
                <a:off x="2448" y="3552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008080"/>
                    </a:solidFill>
                    <a:latin typeface="Times New Roman" pitchFamily="18" charset="0"/>
                  </a:rPr>
                  <a:t>Pivoted</a:t>
                </a:r>
              </a:p>
            </p:txBody>
          </p:sp>
          <p:sp>
            <p:nvSpPr>
              <p:cNvPr id="26647" name="Line 13"/>
              <p:cNvSpPr>
                <a:spLocks noChangeShapeType="1"/>
              </p:cNvSpPr>
              <p:nvPr/>
            </p:nvSpPr>
            <p:spPr bwMode="auto">
              <a:xfrm flipV="1">
                <a:off x="2928" y="3600"/>
                <a:ext cx="1872" cy="96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6648" name="Line 14"/>
              <p:cNvSpPr>
                <a:spLocks noChangeShapeType="1"/>
              </p:cNvSpPr>
              <p:nvPr/>
            </p:nvSpPr>
            <p:spPr bwMode="auto">
              <a:xfrm flipH="1" flipV="1">
                <a:off x="2160" y="3456"/>
                <a:ext cx="336" cy="240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26636" name="Group 15"/>
            <p:cNvGrpSpPr>
              <a:grpSpLocks/>
            </p:cNvGrpSpPr>
            <p:nvPr/>
          </p:nvGrpSpPr>
          <p:grpSpPr bwMode="auto">
            <a:xfrm>
              <a:off x="2160" y="2544"/>
              <a:ext cx="1392" cy="624"/>
              <a:chOff x="2160" y="2880"/>
              <a:chExt cx="1392" cy="624"/>
            </a:xfrm>
          </p:grpSpPr>
          <p:sp>
            <p:nvSpPr>
              <p:cNvPr id="26643" name="Text Box 16"/>
              <p:cNvSpPr txBox="1">
                <a:spLocks noChangeArrowheads="1"/>
              </p:cNvSpPr>
              <p:nvPr/>
            </p:nvSpPr>
            <p:spPr bwMode="auto">
              <a:xfrm>
                <a:off x="2496" y="3120"/>
                <a:ext cx="528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FF00FF"/>
                    </a:solidFill>
                    <a:latin typeface="Times New Roman" pitchFamily="18" charset="0"/>
                  </a:rPr>
                  <a:t>Okapi</a:t>
                </a:r>
              </a:p>
            </p:txBody>
          </p:sp>
          <p:sp>
            <p:nvSpPr>
              <p:cNvPr id="26644" name="Line 17"/>
              <p:cNvSpPr>
                <a:spLocks noChangeShapeType="1"/>
              </p:cNvSpPr>
              <p:nvPr/>
            </p:nvSpPr>
            <p:spPr bwMode="auto">
              <a:xfrm>
                <a:off x="2976" y="3264"/>
                <a:ext cx="576" cy="24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6645" name="Line 18"/>
              <p:cNvSpPr>
                <a:spLocks noChangeShapeType="1"/>
              </p:cNvSpPr>
              <p:nvPr/>
            </p:nvSpPr>
            <p:spPr bwMode="auto">
              <a:xfrm flipH="1" flipV="1">
                <a:off x="2160" y="2880"/>
                <a:ext cx="384" cy="384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6637" name="Text Box 19"/>
            <p:cNvSpPr txBox="1">
              <a:spLocks noChangeArrowheads="1"/>
            </p:cNvSpPr>
            <p:nvPr/>
          </p:nvSpPr>
          <p:spPr bwMode="auto">
            <a:xfrm>
              <a:off x="288" y="2160"/>
              <a:ext cx="20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Times New Roman" pitchFamily="18" charset="0"/>
                </a:rPr>
                <a:t>	</a:t>
              </a:r>
              <a:r>
                <a:rPr lang="en-US" altLang="zh-CN" sz="1800" b="1">
                  <a:latin typeface="Times New Roman" pitchFamily="18" charset="0"/>
                </a:rPr>
                <a:t>keyword </a:t>
              </a:r>
              <a:r>
                <a:rPr lang="en-US" altLang="zh-CN" sz="1800">
                  <a:latin typeface="Times New Roman" pitchFamily="18" charset="0"/>
                </a:rPr>
                <a:t>query</a:t>
              </a:r>
            </a:p>
          </p:txBody>
        </p:sp>
        <p:sp>
          <p:nvSpPr>
            <p:cNvPr id="26638" name="Text Box 20"/>
            <p:cNvSpPr txBox="1">
              <a:spLocks noChangeArrowheads="1"/>
            </p:cNvSpPr>
            <p:nvPr/>
          </p:nvSpPr>
          <p:spPr bwMode="auto">
            <a:xfrm>
              <a:off x="3264" y="2160"/>
              <a:ext cx="20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Times New Roman" pitchFamily="18" charset="0"/>
                </a:rPr>
                <a:t>	</a:t>
              </a:r>
              <a:r>
                <a:rPr lang="en-US" altLang="zh-CN" sz="1800" b="1">
                  <a:latin typeface="Times New Roman" pitchFamily="18" charset="0"/>
                </a:rPr>
                <a:t>verbose </a:t>
              </a:r>
              <a:r>
                <a:rPr lang="en-US" altLang="zh-CN" sz="1800">
                  <a:latin typeface="Times New Roman" pitchFamily="18" charset="0"/>
                </a:rPr>
                <a:t>query</a:t>
              </a:r>
            </a:p>
          </p:txBody>
        </p:sp>
        <p:sp>
          <p:nvSpPr>
            <p:cNvPr id="26639" name="Text Box 21"/>
            <p:cNvSpPr txBox="1">
              <a:spLocks noChangeArrowheads="1"/>
            </p:cNvSpPr>
            <p:nvPr/>
          </p:nvSpPr>
          <p:spPr bwMode="auto">
            <a:xfrm>
              <a:off x="1008" y="374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s or b</a:t>
              </a:r>
            </a:p>
          </p:txBody>
        </p:sp>
        <p:sp>
          <p:nvSpPr>
            <p:cNvPr id="26640" name="Text Box 22"/>
            <p:cNvSpPr txBox="1">
              <a:spLocks noChangeArrowheads="1"/>
            </p:cNvSpPr>
            <p:nvPr/>
          </p:nvSpPr>
          <p:spPr bwMode="auto">
            <a:xfrm>
              <a:off x="3984" y="374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s or b</a:t>
              </a:r>
            </a:p>
          </p:txBody>
        </p:sp>
        <p:sp>
          <p:nvSpPr>
            <p:cNvPr id="26641" name="Text Box 23"/>
            <p:cNvSpPr txBox="1">
              <a:spLocks noChangeArrowheads="1"/>
            </p:cNvSpPr>
            <p:nvPr/>
          </p:nvSpPr>
          <p:spPr bwMode="auto">
            <a:xfrm flipV="1">
              <a:off x="0" y="2448"/>
              <a:ext cx="289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Avg. Prec</a:t>
              </a:r>
            </a:p>
          </p:txBody>
        </p:sp>
        <p:sp>
          <p:nvSpPr>
            <p:cNvPr id="26642" name="Text Box 24"/>
            <p:cNvSpPr txBox="1">
              <a:spLocks noChangeArrowheads="1"/>
            </p:cNvSpPr>
            <p:nvPr/>
          </p:nvSpPr>
          <p:spPr bwMode="auto">
            <a:xfrm flipV="1">
              <a:off x="2928" y="2448"/>
              <a:ext cx="289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Times New Roman" pitchFamily="18" charset="0"/>
                </a:rPr>
                <a:t>Avg. Prec</a:t>
              </a:r>
            </a:p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0CBC0-0C04-405B-8FDD-C5BC6EE067F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0" grpId="0" animBg="1"/>
      <p:bldP spid="92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C00000"/>
                </a:solidFill>
              </a:rPr>
              <a:t>Constraints Analysis </a:t>
            </a:r>
            <a:r>
              <a:rPr lang="en-US" altLang="zh-CN" sz="3600" dirty="0" smtClean="0">
                <a:solidFill>
                  <a:srgbClr val="C00000"/>
                </a:solidFill>
                <a:sym typeface="Symbol"/>
              </a:rPr>
              <a:t> </a:t>
            </a:r>
            <a:r>
              <a:rPr lang="en-US" altLang="zh-CN" sz="3600" dirty="0" smtClean="0">
                <a:solidFill>
                  <a:srgbClr val="C00000"/>
                </a:solidFill>
              </a:rPr>
              <a:t>Guidance for Improving a Retrieval Function</a:t>
            </a:r>
          </a:p>
        </p:txBody>
      </p:sp>
      <p:sp>
        <p:nvSpPr>
          <p:cNvPr id="11272" name="Oval 3"/>
          <p:cNvSpPr>
            <a:spLocks noChangeArrowheads="1"/>
          </p:cNvSpPr>
          <p:nvPr/>
        </p:nvSpPr>
        <p:spPr bwMode="auto">
          <a:xfrm>
            <a:off x="1905000" y="1600200"/>
            <a:ext cx="1900238" cy="838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6600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11273" name="Text Box 4"/>
          <p:cNvSpPr txBox="1">
            <a:spLocks noChangeArrowheads="1"/>
          </p:cNvSpPr>
          <p:nvPr/>
        </p:nvSpPr>
        <p:spPr bwMode="auto">
          <a:xfrm>
            <a:off x="76200" y="2819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6600CC"/>
                </a:solidFill>
                <a:latin typeface="+mj-lt"/>
              </a:rPr>
              <a:t>Make Okapi satisfy more constraints; expected to help verbose queries</a:t>
            </a:r>
          </a:p>
        </p:txBody>
      </p:sp>
      <p:graphicFrame>
        <p:nvGraphicFramePr>
          <p:cNvPr id="27653" name="Object 2"/>
          <p:cNvGraphicFramePr>
            <a:graphicFrameLocks noChangeAspect="1"/>
          </p:cNvGraphicFramePr>
          <p:nvPr/>
        </p:nvGraphicFramePr>
        <p:xfrm>
          <a:off x="1423988" y="1800225"/>
          <a:ext cx="63484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" name="Equation" r:id="rId4" imgW="4279900" imgH="584200" progId="Equation.DSMT4">
                  <p:embed/>
                </p:oleObj>
              </mc:Choice>
              <mc:Fallback>
                <p:oleObj name="Equation" r:id="rId4" imgW="4279900" imgH="584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1800225"/>
                        <a:ext cx="634841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6"/>
          <p:cNvSpPr>
            <a:spLocks noChangeArrowheads="1"/>
          </p:cNvSpPr>
          <p:nvPr/>
        </p:nvSpPr>
        <p:spPr bwMode="auto">
          <a:xfrm>
            <a:off x="609600" y="1066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+mj-lt"/>
              </a:rPr>
              <a:t>Modified Okapi Method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86000" y="1219200"/>
            <a:ext cx="3581400" cy="1524000"/>
            <a:chOff x="1440" y="480"/>
            <a:chExt cx="2256" cy="960"/>
          </a:xfrm>
        </p:grpSpPr>
        <p:graphicFrame>
          <p:nvGraphicFramePr>
            <p:cNvPr id="27678" name="Object 5"/>
            <p:cNvGraphicFramePr>
              <a:graphicFrameLocks noChangeAspect="1"/>
            </p:cNvGraphicFramePr>
            <p:nvPr/>
          </p:nvGraphicFramePr>
          <p:xfrm>
            <a:off x="3216" y="480"/>
            <a:ext cx="480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8" name="Equation" r:id="rId6" imgW="520700" imgH="419100" progId="Equation.DSMT4">
                    <p:embed/>
                  </p:oleObj>
                </mc:Choice>
                <mc:Fallback>
                  <p:oleObj name="Equation" r:id="rId6" imgW="520700" imgH="4191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480"/>
                          <a:ext cx="480" cy="3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9" name="Line 9"/>
            <p:cNvSpPr>
              <a:spLocks noChangeShapeType="1"/>
            </p:cNvSpPr>
            <p:nvPr/>
          </p:nvSpPr>
          <p:spPr bwMode="auto">
            <a:xfrm>
              <a:off x="1440" y="720"/>
              <a:ext cx="720" cy="72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7680" name="Freeform 10"/>
            <p:cNvSpPr>
              <a:spLocks/>
            </p:cNvSpPr>
            <p:nvPr/>
          </p:nvSpPr>
          <p:spPr bwMode="auto">
            <a:xfrm>
              <a:off x="2256" y="624"/>
              <a:ext cx="1024" cy="376"/>
            </a:xfrm>
            <a:custGeom>
              <a:avLst/>
              <a:gdLst>
                <a:gd name="T0" fmla="*/ 960 w 1024"/>
                <a:gd name="T1" fmla="*/ 40 h 376"/>
                <a:gd name="T2" fmla="*/ 912 w 1024"/>
                <a:gd name="T3" fmla="*/ 40 h 376"/>
                <a:gd name="T4" fmla="*/ 288 w 1024"/>
                <a:gd name="T5" fmla="*/ 40 h 376"/>
                <a:gd name="T6" fmla="*/ 48 w 1024"/>
                <a:gd name="T7" fmla="*/ 280 h 376"/>
                <a:gd name="T8" fmla="*/ 0 w 1024"/>
                <a:gd name="T9" fmla="*/ 376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4"/>
                <a:gd name="T16" fmla="*/ 0 h 376"/>
                <a:gd name="T17" fmla="*/ 1024 w 1024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4" h="376">
                  <a:moveTo>
                    <a:pt x="960" y="40"/>
                  </a:moveTo>
                  <a:cubicBezTo>
                    <a:pt x="992" y="40"/>
                    <a:pt x="1024" y="40"/>
                    <a:pt x="912" y="40"/>
                  </a:cubicBezTo>
                  <a:cubicBezTo>
                    <a:pt x="800" y="40"/>
                    <a:pt x="432" y="0"/>
                    <a:pt x="288" y="40"/>
                  </a:cubicBezTo>
                  <a:cubicBezTo>
                    <a:pt x="144" y="80"/>
                    <a:pt x="96" y="224"/>
                    <a:pt x="48" y="280"/>
                  </a:cubicBezTo>
                  <a:cubicBezTo>
                    <a:pt x="0" y="336"/>
                    <a:pt x="0" y="356"/>
                    <a:pt x="0" y="37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1000" y="3184525"/>
            <a:ext cx="8991600" cy="3216275"/>
            <a:chOff x="240" y="2006"/>
            <a:chExt cx="5664" cy="2026"/>
          </a:xfrm>
        </p:grpSpPr>
        <p:grpSp>
          <p:nvGrpSpPr>
            <p:cNvPr id="27658" name="Group 12"/>
            <p:cNvGrpSpPr>
              <a:grpSpLocks/>
            </p:cNvGrpSpPr>
            <p:nvPr/>
          </p:nvGrpSpPr>
          <p:grpSpPr bwMode="auto">
            <a:xfrm>
              <a:off x="240" y="2160"/>
              <a:ext cx="5137" cy="1872"/>
              <a:chOff x="240" y="2160"/>
              <a:chExt cx="5137" cy="1872"/>
            </a:xfrm>
          </p:grpSpPr>
          <p:grpSp>
            <p:nvGrpSpPr>
              <p:cNvPr id="27662" name="Group 13"/>
              <p:cNvGrpSpPr>
                <a:grpSpLocks/>
              </p:cNvGrpSpPr>
              <p:nvPr/>
            </p:nvGrpSpPr>
            <p:grpSpPr bwMode="auto">
              <a:xfrm>
                <a:off x="240" y="2160"/>
                <a:ext cx="5137" cy="1872"/>
                <a:chOff x="240" y="2208"/>
                <a:chExt cx="5137" cy="1872"/>
              </a:xfrm>
            </p:grpSpPr>
            <p:graphicFrame>
              <p:nvGraphicFramePr>
                <p:cNvPr id="27670" name="Object 3"/>
                <p:cNvGraphicFramePr>
                  <a:graphicFrameLocks noChangeAspect="1"/>
                </p:cNvGraphicFramePr>
                <p:nvPr/>
              </p:nvGraphicFramePr>
              <p:xfrm>
                <a:off x="457" y="2469"/>
                <a:ext cx="2160" cy="14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759" name="Bitmap Image" r:id="rId8" imgW="3428571" imgH="2247619" progId="Paint.Picture">
                        <p:embed/>
                      </p:oleObj>
                    </mc:Choice>
                    <mc:Fallback>
                      <p:oleObj name="Bitmap Image" r:id="rId8" imgW="3428571" imgH="2247619" progId="Paint.Picture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7" y="2469"/>
                              <a:ext cx="2160" cy="14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76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0" y="2217"/>
                  <a:ext cx="20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1800">
                      <a:latin typeface="Times New Roman" pitchFamily="18" charset="0"/>
                    </a:rPr>
                    <a:t>	</a:t>
                  </a:r>
                  <a:r>
                    <a:rPr lang="en-US" altLang="zh-CN" sz="1800" b="1">
                      <a:latin typeface="Times New Roman" pitchFamily="18" charset="0"/>
                    </a:rPr>
                    <a:t>keyword </a:t>
                  </a:r>
                  <a:r>
                    <a:rPr lang="en-US" altLang="zh-CN" sz="1800">
                      <a:latin typeface="Times New Roman" pitchFamily="18" charset="0"/>
                    </a:rPr>
                    <a:t>query</a:t>
                  </a:r>
                </a:p>
              </p:txBody>
            </p:sp>
            <p:sp>
              <p:nvSpPr>
                <p:cNvPr id="2767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216" y="2208"/>
                  <a:ext cx="20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1800">
                      <a:latin typeface="Times New Roman" pitchFamily="18" charset="0"/>
                    </a:rPr>
                    <a:t>	</a:t>
                  </a:r>
                  <a:r>
                    <a:rPr lang="en-US" altLang="zh-CN" sz="1800" b="1">
                      <a:latin typeface="Times New Roman" pitchFamily="18" charset="0"/>
                    </a:rPr>
                    <a:t>verbose </a:t>
                  </a:r>
                  <a:r>
                    <a:rPr lang="en-US" altLang="zh-CN" sz="1800">
                      <a:latin typeface="Times New Roman" pitchFamily="18" charset="0"/>
                    </a:rPr>
                    <a:t>query</a:t>
                  </a:r>
                </a:p>
              </p:txBody>
            </p:sp>
            <p:graphicFrame>
              <p:nvGraphicFramePr>
                <p:cNvPr id="27673" name="Object 4"/>
                <p:cNvGraphicFramePr>
                  <a:graphicFrameLocks noChangeAspect="1"/>
                </p:cNvGraphicFramePr>
                <p:nvPr/>
              </p:nvGraphicFramePr>
              <p:xfrm>
                <a:off x="3127" y="2454"/>
                <a:ext cx="2250" cy="14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760" name="Bitmap Image" r:id="rId10" imgW="3572374" imgH="2276793" progId="Paint.Picture">
                        <p:embed/>
                      </p:oleObj>
                    </mc:Choice>
                    <mc:Fallback>
                      <p:oleObj name="Bitmap Image" r:id="rId10" imgW="3572374" imgH="2276793" progId="Paint.Picture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27" y="2454"/>
                              <a:ext cx="2250" cy="143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76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49" y="3849"/>
                  <a:ext cx="52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>
                      <a:latin typeface="Times New Roman" pitchFamily="18" charset="0"/>
                    </a:rPr>
                    <a:t>s or b</a:t>
                  </a:r>
                </a:p>
              </p:txBody>
            </p:sp>
            <p:sp>
              <p:nvSpPr>
                <p:cNvPr id="2767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84" y="3849"/>
                  <a:ext cx="52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>
                      <a:latin typeface="Times New Roman" pitchFamily="18" charset="0"/>
                    </a:rPr>
                    <a:t>s or b</a:t>
                  </a:r>
                </a:p>
              </p:txBody>
            </p:sp>
            <p:sp>
              <p:nvSpPr>
                <p:cNvPr id="27676" name="Text Box 20"/>
                <p:cNvSpPr txBox="1">
                  <a:spLocks noChangeArrowheads="1"/>
                </p:cNvSpPr>
                <p:nvPr/>
              </p:nvSpPr>
              <p:spPr bwMode="auto">
                <a:xfrm flipV="1">
                  <a:off x="240" y="2640"/>
                  <a:ext cx="289" cy="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>
                      <a:latin typeface="Times New Roman" pitchFamily="18" charset="0"/>
                    </a:rPr>
                    <a:t>Avg. Prec.</a:t>
                  </a:r>
                </a:p>
              </p:txBody>
            </p:sp>
            <p:sp>
              <p:nvSpPr>
                <p:cNvPr id="27677" name="Text Box 21"/>
                <p:cNvSpPr txBox="1">
                  <a:spLocks noChangeArrowheads="1"/>
                </p:cNvSpPr>
                <p:nvPr/>
              </p:nvSpPr>
              <p:spPr bwMode="auto">
                <a:xfrm flipV="1">
                  <a:off x="2880" y="2688"/>
                  <a:ext cx="289" cy="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>
                      <a:latin typeface="Times New Roman" pitchFamily="18" charset="0"/>
                    </a:rPr>
                    <a:t>Avg. Prec.</a:t>
                  </a:r>
                </a:p>
              </p:txBody>
            </p:sp>
          </p:grpSp>
          <p:sp>
            <p:nvSpPr>
              <p:cNvPr id="27663" name="Text Box 22"/>
              <p:cNvSpPr txBox="1">
                <a:spLocks noChangeArrowheads="1"/>
              </p:cNvSpPr>
              <p:nvPr/>
            </p:nvSpPr>
            <p:spPr bwMode="auto">
              <a:xfrm>
                <a:off x="2448" y="3465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008080"/>
                    </a:solidFill>
                    <a:latin typeface="Times New Roman" pitchFamily="18" charset="0"/>
                  </a:rPr>
                  <a:t>Pivoted</a:t>
                </a:r>
              </a:p>
            </p:txBody>
          </p:sp>
          <p:sp>
            <p:nvSpPr>
              <p:cNvPr id="27664" name="Line 23"/>
              <p:cNvSpPr>
                <a:spLocks noChangeShapeType="1"/>
              </p:cNvSpPr>
              <p:nvPr/>
            </p:nvSpPr>
            <p:spPr bwMode="auto">
              <a:xfrm flipV="1">
                <a:off x="2928" y="3408"/>
                <a:ext cx="2016" cy="201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7665" name="Line 24"/>
              <p:cNvSpPr>
                <a:spLocks noChangeShapeType="1"/>
              </p:cNvSpPr>
              <p:nvPr/>
            </p:nvSpPr>
            <p:spPr bwMode="auto">
              <a:xfrm flipH="1" flipV="1">
                <a:off x="2208" y="3264"/>
                <a:ext cx="288" cy="345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grpSp>
            <p:nvGrpSpPr>
              <p:cNvPr id="27666" name="Group 25"/>
              <p:cNvGrpSpPr>
                <a:grpSpLocks/>
              </p:cNvGrpSpPr>
              <p:nvPr/>
            </p:nvGrpSpPr>
            <p:grpSpPr bwMode="auto">
              <a:xfrm>
                <a:off x="2160" y="2544"/>
                <a:ext cx="1392" cy="624"/>
                <a:chOff x="2160" y="2880"/>
                <a:chExt cx="1392" cy="624"/>
              </a:xfrm>
            </p:grpSpPr>
            <p:sp>
              <p:nvSpPr>
                <p:cNvPr id="2766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496" y="3120"/>
                  <a:ext cx="528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rgbClr val="FF00FF"/>
                      </a:solidFill>
                      <a:latin typeface="Times New Roman" pitchFamily="18" charset="0"/>
                    </a:rPr>
                    <a:t>Okapi</a:t>
                  </a:r>
                </a:p>
              </p:txBody>
            </p:sp>
            <p:sp>
              <p:nvSpPr>
                <p:cNvPr id="27668" name="Line 27"/>
                <p:cNvSpPr>
                  <a:spLocks noChangeShapeType="1"/>
                </p:cNvSpPr>
                <p:nvPr/>
              </p:nvSpPr>
              <p:spPr bwMode="auto">
                <a:xfrm>
                  <a:off x="2976" y="3264"/>
                  <a:ext cx="576" cy="240"/>
                </a:xfrm>
                <a:prstGeom prst="line">
                  <a:avLst/>
                </a:prstGeom>
                <a:noFill/>
                <a:ln w="28575">
                  <a:solidFill>
                    <a:srgbClr val="FF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27669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2160" y="2880"/>
                  <a:ext cx="384" cy="384"/>
                </a:xfrm>
                <a:prstGeom prst="line">
                  <a:avLst/>
                </a:prstGeom>
                <a:noFill/>
                <a:ln w="28575">
                  <a:solidFill>
                    <a:srgbClr val="FF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</p:grpSp>
        <p:grpSp>
          <p:nvGrpSpPr>
            <p:cNvPr id="27659" name="Group 29"/>
            <p:cNvGrpSpPr>
              <a:grpSpLocks/>
            </p:cNvGrpSpPr>
            <p:nvPr/>
          </p:nvGrpSpPr>
          <p:grpSpPr bwMode="auto">
            <a:xfrm>
              <a:off x="4512" y="2006"/>
              <a:ext cx="1392" cy="538"/>
              <a:chOff x="4512" y="2006"/>
              <a:chExt cx="1392" cy="538"/>
            </a:xfrm>
          </p:grpSpPr>
          <p:sp>
            <p:nvSpPr>
              <p:cNvPr id="27660" name="Text Box 30"/>
              <p:cNvSpPr txBox="1">
                <a:spLocks noChangeArrowheads="1"/>
              </p:cNvSpPr>
              <p:nvPr/>
            </p:nvSpPr>
            <p:spPr bwMode="auto">
              <a:xfrm>
                <a:off x="4512" y="2006"/>
                <a:ext cx="13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CC0000"/>
                    </a:solidFill>
                    <a:latin typeface="Times New Roman" pitchFamily="18" charset="0"/>
                  </a:rPr>
                  <a:t>Modified Okapi</a:t>
                </a:r>
              </a:p>
            </p:txBody>
          </p:sp>
          <p:sp>
            <p:nvSpPr>
              <p:cNvPr id="27661" name="Line 31"/>
              <p:cNvSpPr>
                <a:spLocks noChangeShapeType="1"/>
              </p:cNvSpPr>
              <p:nvPr/>
            </p:nvSpPr>
            <p:spPr bwMode="auto">
              <a:xfrm flipH="1">
                <a:off x="4752" y="2256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986B2-5B1B-4D46-B9A4-B8D9740F5C3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/>
      <p:bldP spid="112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fa-IR" sz="3600" smtClean="0">
                <a:solidFill>
                  <a:srgbClr val="C00000"/>
                </a:solidFill>
              </a:rPr>
              <a:t>Traditional Way of Modeling Relevance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04800" y="1371600"/>
            <a:ext cx="1676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800">
                <a:latin typeface="Times New Roman" pitchFamily="18" charset="0"/>
              </a:rPr>
              <a:t>Query</a:t>
            </a:r>
            <a:endParaRPr lang="en-US" altLang="fa-IR" sz="2400">
              <a:latin typeface="Times New Roman" pitchFamily="18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3276600"/>
            <a:ext cx="1676400" cy="625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800">
                <a:latin typeface="Times New Roman" pitchFamily="18" charset="0"/>
              </a:rPr>
              <a:t>Document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1828800" y="2286000"/>
            <a:ext cx="1905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800">
                <a:solidFill>
                  <a:srgbClr val="FF0000"/>
                </a:solidFill>
                <a:latin typeface="Times New Roman" pitchFamily="18" charset="0"/>
              </a:rPr>
              <a:t>Relevance?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524000" y="1981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V="1">
            <a:off x="1524000" y="2743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1981200" y="1371600"/>
            <a:ext cx="2514600" cy="2514600"/>
            <a:chOff x="1248" y="864"/>
            <a:chExt cx="1584" cy="1584"/>
          </a:xfrm>
        </p:grpSpPr>
        <p:sp>
          <p:nvSpPr>
            <p:cNvPr id="4123" name="Line 9"/>
            <p:cNvSpPr>
              <a:spLocks noChangeShapeType="1"/>
            </p:cNvSpPr>
            <p:nvPr/>
          </p:nvSpPr>
          <p:spPr bwMode="auto">
            <a:xfrm>
              <a:off x="1248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124" name="Line 10"/>
            <p:cNvSpPr>
              <a:spLocks noChangeShapeType="1"/>
            </p:cNvSpPr>
            <p:nvPr/>
          </p:nvSpPr>
          <p:spPr bwMode="auto">
            <a:xfrm flipV="1">
              <a:off x="1248" y="22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125" name="Rectangle 11"/>
            <p:cNvSpPr>
              <a:spLocks noChangeArrowheads="1"/>
            </p:cNvSpPr>
            <p:nvPr/>
          </p:nvSpPr>
          <p:spPr bwMode="auto">
            <a:xfrm>
              <a:off x="2064" y="864"/>
              <a:ext cx="76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800">
                  <a:latin typeface="Times New Roman" pitchFamily="18" charset="0"/>
                </a:rPr>
                <a:t>QRep</a:t>
              </a:r>
            </a:p>
          </p:txBody>
        </p:sp>
        <p:sp>
          <p:nvSpPr>
            <p:cNvPr id="4126" name="Rectangle 12"/>
            <p:cNvSpPr>
              <a:spLocks noChangeArrowheads="1"/>
            </p:cNvSpPr>
            <p:nvPr/>
          </p:nvSpPr>
          <p:spPr bwMode="auto">
            <a:xfrm>
              <a:off x="2064" y="2064"/>
              <a:ext cx="76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800">
                  <a:latin typeface="Times New Roman" pitchFamily="18" charset="0"/>
                </a:rPr>
                <a:t>DRep</a:t>
              </a:r>
            </a:p>
          </p:txBody>
        </p:sp>
      </p:grpSp>
      <p:sp>
        <p:nvSpPr>
          <p:cNvPr id="578619" name="Rectangle 59"/>
          <p:cNvSpPr>
            <a:spLocks noChangeArrowheads="1"/>
          </p:cNvSpPr>
          <p:nvPr/>
        </p:nvSpPr>
        <p:spPr bwMode="auto">
          <a:xfrm>
            <a:off x="228600" y="5638800"/>
            <a:ext cx="8610600" cy="1066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buFontTx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 No way to predict the performance and identify the weaknesses</a:t>
            </a:r>
          </a:p>
          <a:p>
            <a:pPr algn="l">
              <a:buFontTx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 Sophisticated</a:t>
            </a:r>
            <a:r>
              <a:rPr lang="en-US" dirty="0">
                <a:solidFill>
                  <a:schemeClr val="tx2"/>
                </a:solidFill>
                <a:latin typeface="+mj-lt"/>
                <a:sym typeface="Wingdings" pitchFamily="-32" charset="2"/>
              </a:rPr>
              <a:t> parameter tuning</a:t>
            </a:r>
            <a:endParaRPr lang="en-US" sz="2000" dirty="0">
              <a:solidFill>
                <a:schemeClr val="tx2"/>
              </a:solidFill>
              <a:latin typeface="+mj-lt"/>
              <a:sym typeface="Wingdings" pitchFamily="-32" charset="2"/>
            </a:endParaRPr>
          </a:p>
        </p:txBody>
      </p: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4495800" y="990600"/>
            <a:ext cx="4419600" cy="2438400"/>
            <a:chOff x="2832" y="624"/>
            <a:chExt cx="2784" cy="1536"/>
          </a:xfrm>
        </p:grpSpPr>
        <p:sp>
          <p:nvSpPr>
            <p:cNvPr id="4119" name="Oval 51"/>
            <p:cNvSpPr>
              <a:spLocks noChangeArrowheads="1"/>
            </p:cNvSpPr>
            <p:nvPr/>
          </p:nvSpPr>
          <p:spPr bwMode="auto">
            <a:xfrm>
              <a:off x="3456" y="1200"/>
              <a:ext cx="216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FF0000"/>
                  </a:solidFill>
                  <a:latin typeface="Times New Roman" pitchFamily="18" charset="0"/>
                </a:rPr>
                <a:t>Rel</a:t>
              </a:r>
              <a:r>
                <a:rPr lang="en-US" altLang="fa-IR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≈Sim(DRep,QRep)</a:t>
              </a:r>
            </a:p>
          </p:txBody>
        </p:sp>
        <p:sp>
          <p:nvSpPr>
            <p:cNvPr id="4120" name="Line 52"/>
            <p:cNvSpPr>
              <a:spLocks noChangeShapeType="1"/>
            </p:cNvSpPr>
            <p:nvPr/>
          </p:nvSpPr>
          <p:spPr bwMode="auto">
            <a:xfrm>
              <a:off x="2832" y="1056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121" name="Line 53"/>
            <p:cNvSpPr>
              <a:spLocks noChangeShapeType="1"/>
            </p:cNvSpPr>
            <p:nvPr/>
          </p:nvSpPr>
          <p:spPr bwMode="auto">
            <a:xfrm flipV="1">
              <a:off x="2832" y="1440"/>
              <a:ext cx="62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2" name="Text Box 76"/>
            <p:cNvSpPr txBox="1">
              <a:spLocks noChangeArrowheads="1"/>
            </p:cNvSpPr>
            <p:nvPr/>
          </p:nvSpPr>
          <p:spPr bwMode="auto">
            <a:xfrm>
              <a:off x="3648" y="624"/>
              <a:ext cx="1968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Vector Space Models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[Salton et al.75, Salton et al. 83, 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Salton et al. 89, Singhal96]</a:t>
              </a:r>
            </a:p>
          </p:txBody>
        </p:sp>
      </p:grp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495800" y="1738313"/>
            <a:ext cx="4419600" cy="3565525"/>
            <a:chOff x="2832" y="1095"/>
            <a:chExt cx="2784" cy="2246"/>
          </a:xfrm>
        </p:grpSpPr>
        <p:sp>
          <p:nvSpPr>
            <p:cNvPr id="4115" name="Oval 55"/>
            <p:cNvSpPr>
              <a:spLocks noChangeArrowheads="1"/>
            </p:cNvSpPr>
            <p:nvPr/>
          </p:nvSpPr>
          <p:spPr bwMode="auto">
            <a:xfrm>
              <a:off x="3456" y="1815"/>
              <a:ext cx="2160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FF0000"/>
                  </a:solidFill>
                  <a:latin typeface="Times New Roman" pitchFamily="18" charset="0"/>
                </a:rPr>
                <a:t>Rel≈P(R=1|DRep,QRep)</a:t>
              </a:r>
            </a:p>
          </p:txBody>
        </p:sp>
        <p:sp>
          <p:nvSpPr>
            <p:cNvPr id="4116" name="Line 56"/>
            <p:cNvSpPr>
              <a:spLocks noChangeShapeType="1"/>
            </p:cNvSpPr>
            <p:nvPr/>
          </p:nvSpPr>
          <p:spPr bwMode="auto">
            <a:xfrm>
              <a:off x="2832" y="1095"/>
              <a:ext cx="624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117" name="Line 57"/>
            <p:cNvSpPr>
              <a:spLocks noChangeShapeType="1"/>
            </p:cNvSpPr>
            <p:nvPr/>
          </p:nvSpPr>
          <p:spPr bwMode="auto">
            <a:xfrm flipV="1">
              <a:off x="2832" y="2055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8" name="Text Box 77"/>
            <p:cNvSpPr txBox="1">
              <a:spLocks noChangeArrowheads="1"/>
            </p:cNvSpPr>
            <p:nvPr/>
          </p:nvSpPr>
          <p:spPr bwMode="auto">
            <a:xfrm>
              <a:off x="3648" y="2352"/>
              <a:ext cx="1968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Probabilistic Models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</a:t>
              </a:r>
              <a:r>
                <a:rPr 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Fuhr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et al 92, Lafferty et al 03, 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Ponte et al 98, Robertson et al. 76, 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Turtle et al. 91, </a:t>
              </a:r>
              <a:r>
                <a:rPr 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Rijbergen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et al 77]</a:t>
              </a:r>
            </a:p>
            <a:p>
              <a:pPr>
                <a:defRPr/>
              </a:pP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108" name="Line 89"/>
          <p:cNvSpPr>
            <a:spLocks noChangeShapeType="1"/>
          </p:cNvSpPr>
          <p:nvPr/>
        </p:nvSpPr>
        <p:spPr bwMode="auto">
          <a:xfrm>
            <a:off x="5105400" y="1143000"/>
            <a:ext cx="76200" cy="434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371600" y="2344738"/>
            <a:ext cx="4191000" cy="3141662"/>
            <a:chOff x="864" y="1536"/>
            <a:chExt cx="2640" cy="1979"/>
          </a:xfrm>
        </p:grpSpPr>
        <p:sp>
          <p:nvSpPr>
            <p:cNvPr id="27" name="AutoShape 26"/>
            <p:cNvSpPr>
              <a:spLocks noChangeArrowheads="1"/>
            </p:cNvSpPr>
            <p:nvPr/>
          </p:nvSpPr>
          <p:spPr bwMode="auto">
            <a:xfrm>
              <a:off x="864" y="2939"/>
              <a:ext cx="1536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99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99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test collection</a:t>
              </a:r>
            </a:p>
          </p:txBody>
        </p:sp>
        <p:sp>
          <p:nvSpPr>
            <p:cNvPr id="4112" name="Line 27"/>
            <p:cNvSpPr>
              <a:spLocks noChangeShapeType="1"/>
            </p:cNvSpPr>
            <p:nvPr/>
          </p:nvSpPr>
          <p:spPr bwMode="auto">
            <a:xfrm>
              <a:off x="1632" y="1835"/>
              <a:ext cx="0" cy="1104"/>
            </a:xfrm>
            <a:prstGeom prst="line">
              <a:avLst/>
            </a:prstGeom>
            <a:noFill/>
            <a:ln w="12700" cap="rnd">
              <a:solidFill>
                <a:srgbClr val="99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113" name="Freeform 28"/>
            <p:cNvSpPr>
              <a:spLocks/>
            </p:cNvSpPr>
            <p:nvPr/>
          </p:nvSpPr>
          <p:spPr bwMode="auto">
            <a:xfrm>
              <a:off x="1872" y="1536"/>
              <a:ext cx="1632" cy="1392"/>
            </a:xfrm>
            <a:custGeom>
              <a:avLst/>
              <a:gdLst>
                <a:gd name="T0" fmla="*/ 38 w 2064"/>
                <a:gd name="T1" fmla="*/ 0 h 1296"/>
                <a:gd name="T2" fmla="*/ 27 w 2064"/>
                <a:gd name="T3" fmla="*/ 2910 h 1296"/>
                <a:gd name="T4" fmla="*/ 0 w 2064"/>
                <a:gd name="T5" fmla="*/ 4366 h 1296"/>
                <a:gd name="T6" fmla="*/ 0 60000 65536"/>
                <a:gd name="T7" fmla="*/ 0 60000 65536"/>
                <a:gd name="T8" fmla="*/ 0 60000 65536"/>
                <a:gd name="T9" fmla="*/ 0 w 2064"/>
                <a:gd name="T10" fmla="*/ 0 h 1296"/>
                <a:gd name="T11" fmla="*/ 2064 w 2064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4" h="1296">
                  <a:moveTo>
                    <a:pt x="2064" y="0"/>
                  </a:moveTo>
                  <a:cubicBezTo>
                    <a:pt x="1948" y="324"/>
                    <a:pt x="1832" y="648"/>
                    <a:pt x="1488" y="864"/>
                  </a:cubicBezTo>
                  <a:cubicBezTo>
                    <a:pt x="1144" y="1080"/>
                    <a:pt x="572" y="1188"/>
                    <a:pt x="0" y="1296"/>
                  </a:cubicBezTo>
                </a:path>
              </a:pathLst>
            </a:custGeom>
            <a:noFill/>
            <a:ln w="38100" cap="flat">
              <a:solidFill>
                <a:srgbClr val="99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114" name="Freeform 29"/>
            <p:cNvSpPr>
              <a:spLocks/>
            </p:cNvSpPr>
            <p:nvPr/>
          </p:nvSpPr>
          <p:spPr bwMode="auto">
            <a:xfrm>
              <a:off x="2400" y="2208"/>
              <a:ext cx="1104" cy="816"/>
            </a:xfrm>
            <a:custGeom>
              <a:avLst/>
              <a:gdLst>
                <a:gd name="T0" fmla="*/ 48 w 1344"/>
                <a:gd name="T1" fmla="*/ 0 h 864"/>
                <a:gd name="T2" fmla="*/ 39 w 1344"/>
                <a:gd name="T3" fmla="*/ 145 h 864"/>
                <a:gd name="T4" fmla="*/ 0 w 1344"/>
                <a:gd name="T5" fmla="*/ 328 h 864"/>
                <a:gd name="T6" fmla="*/ 0 60000 65536"/>
                <a:gd name="T7" fmla="*/ 0 60000 65536"/>
                <a:gd name="T8" fmla="*/ 0 60000 65536"/>
                <a:gd name="T9" fmla="*/ 0 w 1344"/>
                <a:gd name="T10" fmla="*/ 0 h 864"/>
                <a:gd name="T11" fmla="*/ 1344 w 13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4" h="864">
                  <a:moveTo>
                    <a:pt x="1344" y="0"/>
                  </a:moveTo>
                  <a:cubicBezTo>
                    <a:pt x="1336" y="120"/>
                    <a:pt x="1328" y="240"/>
                    <a:pt x="1104" y="384"/>
                  </a:cubicBezTo>
                  <a:cubicBezTo>
                    <a:pt x="880" y="528"/>
                    <a:pt x="440" y="696"/>
                    <a:pt x="0" y="864"/>
                  </a:cubicBezTo>
                </a:path>
              </a:pathLst>
            </a:custGeom>
            <a:noFill/>
            <a:ln w="38100" cap="flat">
              <a:solidFill>
                <a:srgbClr val="99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208934-BEB8-44C9-9849-4BC2AC23E22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6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</a:rPr>
              <a:t>Implementation of  Component 2: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Question: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How can we define a function space that can be searched efficiently?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4AF96-8663-4006-8ABF-BA0756C7269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"/>
          <p:cNvSpPr>
            <a:spLocks noGrp="1" noChangeArrowheads="1"/>
          </p:cNvSpPr>
          <p:nvPr>
            <p:ph type="title" sz="quarter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a-IR" smtClean="0">
                <a:solidFill>
                  <a:srgbClr val="C00000"/>
                </a:solidFill>
              </a:rPr>
              <a:t>Component 2: Function Space</a:t>
            </a:r>
          </a:p>
        </p:txBody>
      </p:sp>
      <p:sp>
        <p:nvSpPr>
          <p:cNvPr id="12296" name="Text Box 109"/>
          <p:cNvSpPr txBox="1">
            <a:spLocks noChangeArrowheads="1"/>
          </p:cNvSpPr>
          <p:nvPr/>
        </p:nvSpPr>
        <p:spPr bwMode="auto">
          <a:xfrm>
            <a:off x="4953000" y="2133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 dirty="0">
                <a:solidFill>
                  <a:srgbClr val="996600"/>
                </a:solidFill>
                <a:latin typeface="+mj-lt"/>
              </a:rPr>
              <a:t>Bag of terms</a:t>
            </a:r>
          </a:p>
        </p:txBody>
      </p:sp>
      <p:sp>
        <p:nvSpPr>
          <p:cNvPr id="12297" name="Text Box 116"/>
          <p:cNvSpPr txBox="1">
            <a:spLocks noChangeArrowheads="1"/>
          </p:cNvSpPr>
          <p:nvPr/>
        </p:nvSpPr>
        <p:spPr bwMode="auto">
          <a:xfrm>
            <a:off x="4953000" y="3328988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 dirty="0">
                <a:solidFill>
                  <a:srgbClr val="996600"/>
                </a:solidFill>
                <a:latin typeface="+mj-lt"/>
              </a:rPr>
              <a:t>Function Space</a:t>
            </a:r>
          </a:p>
        </p:txBody>
      </p:sp>
      <p:sp>
        <p:nvSpPr>
          <p:cNvPr id="12298" name="Text Box 120"/>
          <p:cNvSpPr txBox="1">
            <a:spLocks noChangeArrowheads="1"/>
          </p:cNvSpPr>
          <p:nvPr/>
        </p:nvSpPr>
        <p:spPr bwMode="auto">
          <a:xfrm>
            <a:off x="1828800" y="4433888"/>
            <a:ext cx="571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 dirty="0">
                <a:latin typeface="+mj-lt"/>
              </a:rPr>
              <a:t>Define the function space </a:t>
            </a:r>
            <a:r>
              <a:rPr lang="en-US" sz="2800" b="1" i="1" dirty="0">
                <a:solidFill>
                  <a:srgbClr val="008000"/>
                </a:solidFill>
                <a:latin typeface="+mj-lt"/>
              </a:rPr>
              <a:t>inductively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A70A6-D166-4353-9047-D7B07312486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71678" y="3379113"/>
                <a:ext cx="21428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78" y="3379113"/>
                <a:ext cx="21428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17282" y="1849347"/>
                <a:ext cx="2969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82" y="1849347"/>
                <a:ext cx="296901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17282" y="2548056"/>
                <a:ext cx="29643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82" y="2548056"/>
                <a:ext cx="296433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US" altLang="fa-IR" sz="3600" smtClean="0">
                <a:solidFill>
                  <a:srgbClr val="C00000"/>
                </a:solidFill>
              </a:rPr>
              <a:t>Inductive Definition of Function Space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715000" y="28035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457200" y="1431925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+mj-lt"/>
              </a:rPr>
              <a:t>Primitive weighting function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1812925"/>
            <a:ext cx="1066800" cy="914400"/>
            <a:chOff x="624" y="1104"/>
            <a:chExt cx="672" cy="576"/>
          </a:xfrm>
        </p:grpSpPr>
        <p:sp>
          <p:nvSpPr>
            <p:cNvPr id="30777" name="Rectangle 6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30778" name="Rectangle 7"/>
            <p:cNvSpPr>
              <a:spLocks noChangeArrowheads="1"/>
            </p:cNvSpPr>
            <p:nvPr/>
          </p:nvSpPr>
          <p:spPr bwMode="auto">
            <a:xfrm>
              <a:off x="1152" y="1152"/>
              <a:ext cx="144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30779" name="Text Box 8"/>
            <p:cNvSpPr txBox="1">
              <a:spLocks noChangeArrowheads="1"/>
            </p:cNvSpPr>
            <p:nvPr/>
          </p:nvSpPr>
          <p:spPr bwMode="auto">
            <a:xfrm>
              <a:off x="624" y="110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400">
                  <a:latin typeface="Times New Roman" pitchFamily="18" charset="0"/>
                </a:rPr>
                <a:t>Q:</a:t>
              </a:r>
            </a:p>
          </p:txBody>
        </p:sp>
        <p:sp>
          <p:nvSpPr>
            <p:cNvPr id="30780" name="Text Box 9"/>
            <p:cNvSpPr txBox="1">
              <a:spLocks noChangeArrowheads="1"/>
            </p:cNvSpPr>
            <p:nvPr/>
          </p:nvSpPr>
          <p:spPr bwMode="auto">
            <a:xfrm>
              <a:off x="624" y="139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400">
                  <a:latin typeface="Times New Roman" pitchFamily="18" charset="0"/>
                </a:rPr>
                <a:t>D: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90600" y="3336925"/>
            <a:ext cx="1066800" cy="914400"/>
            <a:chOff x="624" y="1872"/>
            <a:chExt cx="672" cy="576"/>
          </a:xfrm>
        </p:grpSpPr>
        <p:sp>
          <p:nvSpPr>
            <p:cNvPr id="30773" name="Text Box 11"/>
            <p:cNvSpPr txBox="1">
              <a:spLocks noChangeArrowheads="1"/>
            </p:cNvSpPr>
            <p:nvPr/>
          </p:nvSpPr>
          <p:spPr bwMode="auto">
            <a:xfrm>
              <a:off x="624" y="216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400">
                  <a:latin typeface="Times New Roman" pitchFamily="18" charset="0"/>
                </a:rPr>
                <a:t>D:</a:t>
              </a:r>
            </a:p>
          </p:txBody>
        </p:sp>
        <p:sp>
          <p:nvSpPr>
            <p:cNvPr id="30774" name="Rectangle 12"/>
            <p:cNvSpPr>
              <a:spLocks noChangeArrowheads="1"/>
            </p:cNvSpPr>
            <p:nvPr/>
          </p:nvSpPr>
          <p:spPr bwMode="auto">
            <a:xfrm>
              <a:off x="1152" y="1968"/>
              <a:ext cx="14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30775" name="Rectangle 13"/>
            <p:cNvSpPr>
              <a:spLocks noChangeArrowheads="1"/>
            </p:cNvSpPr>
            <p:nvPr/>
          </p:nvSpPr>
          <p:spPr bwMode="auto">
            <a:xfrm>
              <a:off x="1152" y="2256"/>
              <a:ext cx="144" cy="144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30776" name="Text Box 14"/>
            <p:cNvSpPr txBox="1">
              <a:spLocks noChangeArrowheads="1"/>
            </p:cNvSpPr>
            <p:nvPr/>
          </p:nvSpPr>
          <p:spPr bwMode="auto">
            <a:xfrm>
              <a:off x="624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400">
                  <a:latin typeface="Times New Roman" pitchFamily="18" charset="0"/>
                </a:rPr>
                <a:t>Q:</a:t>
              </a:r>
            </a:p>
          </p:txBody>
        </p:sp>
      </p:grpSp>
      <p:sp>
        <p:nvSpPr>
          <p:cNvPr id="30727" name="Line 15"/>
          <p:cNvSpPr>
            <a:spLocks noChangeShapeType="1"/>
          </p:cNvSpPr>
          <p:nvPr/>
        </p:nvSpPr>
        <p:spPr bwMode="auto">
          <a:xfrm>
            <a:off x="457200" y="2803525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0728" name="Line 16"/>
          <p:cNvSpPr>
            <a:spLocks noChangeShapeType="1"/>
          </p:cNvSpPr>
          <p:nvPr/>
        </p:nvSpPr>
        <p:spPr bwMode="auto">
          <a:xfrm>
            <a:off x="457200" y="4327525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1797050"/>
            <a:ext cx="3119438" cy="933450"/>
            <a:chOff x="1152" y="1766"/>
            <a:chExt cx="1965" cy="588"/>
          </a:xfrm>
        </p:grpSpPr>
        <p:graphicFrame>
          <p:nvGraphicFramePr>
            <p:cNvPr id="3076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8486089"/>
                </p:ext>
              </p:extLst>
            </p:nvPr>
          </p:nvGraphicFramePr>
          <p:xfrm>
            <a:off x="1536" y="1999"/>
            <a:ext cx="158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5" name="Equation" r:id="rId4" imgW="1879600" imgH="203200" progId="Equation.3">
                    <p:embed/>
                  </p:oleObj>
                </mc:Choice>
                <mc:Fallback>
                  <p:oleObj name="Equation" r:id="rId4" imgW="18796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999"/>
                          <a:ext cx="1581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67" name="Group 19"/>
            <p:cNvGrpSpPr>
              <a:grpSpLocks/>
            </p:cNvGrpSpPr>
            <p:nvPr/>
          </p:nvGrpSpPr>
          <p:grpSpPr bwMode="auto">
            <a:xfrm>
              <a:off x="1152" y="1766"/>
              <a:ext cx="744" cy="588"/>
              <a:chOff x="1152" y="1766"/>
              <a:chExt cx="744" cy="588"/>
            </a:xfrm>
          </p:grpSpPr>
          <p:grpSp>
            <p:nvGrpSpPr>
              <p:cNvPr id="30768" name="Group 20"/>
              <p:cNvGrpSpPr>
                <a:grpSpLocks/>
              </p:cNvGrpSpPr>
              <p:nvPr/>
            </p:nvGrpSpPr>
            <p:grpSpPr bwMode="auto">
              <a:xfrm>
                <a:off x="1152" y="1824"/>
                <a:ext cx="144" cy="480"/>
                <a:chOff x="1392" y="1152"/>
                <a:chExt cx="144" cy="480"/>
              </a:xfrm>
            </p:grpSpPr>
            <p:sp>
              <p:nvSpPr>
                <p:cNvPr id="30771" name="Rectangle 21"/>
                <p:cNvSpPr>
                  <a:spLocks noChangeArrowheads="1"/>
                </p:cNvSpPr>
                <p:nvPr/>
              </p:nvSpPr>
              <p:spPr bwMode="auto">
                <a:xfrm>
                  <a:off x="1392" y="1152"/>
                  <a:ext cx="144" cy="144"/>
                </a:xfrm>
                <a:prstGeom prst="rect">
                  <a:avLst/>
                </a:prstGeom>
                <a:solidFill>
                  <a:srgbClr val="0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fa-IR" altLang="fa-IR" sz="2400">
                    <a:latin typeface="Times New Roman" pitchFamily="18" charset="0"/>
                  </a:endParaRPr>
                </a:p>
              </p:txBody>
            </p:sp>
            <p:sp>
              <p:nvSpPr>
                <p:cNvPr id="30772" name="Rectangle 22"/>
                <p:cNvSpPr>
                  <a:spLocks noChangeArrowheads="1"/>
                </p:cNvSpPr>
                <p:nvPr/>
              </p:nvSpPr>
              <p:spPr bwMode="auto">
                <a:xfrm>
                  <a:off x="1392" y="1488"/>
                  <a:ext cx="144" cy="144"/>
                </a:xfrm>
                <a:prstGeom prst="rect">
                  <a:avLst/>
                </a:prstGeom>
                <a:solidFill>
                  <a:srgbClr val="0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fa-IR" altLang="fa-IR" sz="2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0769" name="Text Box 23"/>
              <p:cNvSpPr txBox="1">
                <a:spLocks noChangeArrowheads="1"/>
              </p:cNvSpPr>
              <p:nvPr/>
            </p:nvSpPr>
            <p:spPr bwMode="auto">
              <a:xfrm>
                <a:off x="1296" y="1766"/>
                <a:ext cx="3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fa-IR" sz="2000"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30770" name="Text Box 24"/>
              <p:cNvSpPr txBox="1">
                <a:spLocks noChangeArrowheads="1"/>
              </p:cNvSpPr>
              <p:nvPr/>
            </p:nvSpPr>
            <p:spPr bwMode="auto">
              <a:xfrm>
                <a:off x="1368" y="2102"/>
                <a:ext cx="52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fa-IR" sz="2000" dirty="0" smtClean="0">
                    <a:latin typeface="Times New Roman" pitchFamily="18" charset="0"/>
                  </a:rPr>
                  <a:t>d (=q)</a:t>
                </a:r>
                <a:endParaRPr lang="en-US" altLang="fa-IR" sz="2000" dirty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257800" y="1720851"/>
            <a:ext cx="3687763" cy="954088"/>
            <a:chOff x="3312" y="1718"/>
            <a:chExt cx="2323" cy="601"/>
          </a:xfrm>
        </p:grpSpPr>
        <p:graphicFrame>
          <p:nvGraphicFramePr>
            <p:cNvPr id="30757" name="Object 4"/>
            <p:cNvGraphicFramePr>
              <a:graphicFrameLocks noChangeAspect="1"/>
            </p:cNvGraphicFramePr>
            <p:nvPr/>
          </p:nvGraphicFramePr>
          <p:xfrm>
            <a:off x="4320" y="1927"/>
            <a:ext cx="1315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6" name="Equation" r:id="rId6" imgW="1473200" imgH="431800" progId="Equation.3">
                    <p:embed/>
                  </p:oleObj>
                </mc:Choice>
                <mc:Fallback>
                  <p:oleObj name="Equation" r:id="rId6" imgW="14732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927"/>
                          <a:ext cx="1315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58" name="Group 27"/>
            <p:cNvGrpSpPr>
              <a:grpSpLocks/>
            </p:cNvGrpSpPr>
            <p:nvPr/>
          </p:nvGrpSpPr>
          <p:grpSpPr bwMode="auto">
            <a:xfrm>
              <a:off x="3312" y="1718"/>
              <a:ext cx="1282" cy="601"/>
              <a:chOff x="3312" y="1718"/>
              <a:chExt cx="1282" cy="601"/>
            </a:xfrm>
          </p:grpSpPr>
          <p:grpSp>
            <p:nvGrpSpPr>
              <p:cNvPr id="30759" name="Group 28"/>
              <p:cNvGrpSpPr>
                <a:grpSpLocks/>
              </p:cNvGrpSpPr>
              <p:nvPr/>
            </p:nvGrpSpPr>
            <p:grpSpPr bwMode="auto">
              <a:xfrm>
                <a:off x="3312" y="1728"/>
                <a:ext cx="672" cy="576"/>
                <a:chOff x="3312" y="1056"/>
                <a:chExt cx="672" cy="576"/>
              </a:xfrm>
            </p:grpSpPr>
            <p:sp>
              <p:nvSpPr>
                <p:cNvPr id="30762" name="Rectangle 29"/>
                <p:cNvSpPr>
                  <a:spLocks noChangeArrowheads="1"/>
                </p:cNvSpPr>
                <p:nvPr/>
              </p:nvSpPr>
              <p:spPr bwMode="auto">
                <a:xfrm>
                  <a:off x="3840" y="1440"/>
                  <a:ext cx="144" cy="144"/>
                </a:xfrm>
                <a:prstGeom prst="rect">
                  <a:avLst/>
                </a:prstGeom>
                <a:solidFill>
                  <a:srgbClr val="0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fa-IR" altLang="fa-IR" sz="2400">
                    <a:latin typeface="Times New Roman" pitchFamily="18" charset="0"/>
                  </a:endParaRPr>
                </a:p>
              </p:txBody>
            </p:sp>
            <p:sp>
              <p:nvSpPr>
                <p:cNvPr id="30763" name="Rectangle 30"/>
                <p:cNvSpPr>
                  <a:spLocks noChangeArrowheads="1"/>
                </p:cNvSpPr>
                <p:nvPr/>
              </p:nvSpPr>
              <p:spPr bwMode="auto">
                <a:xfrm>
                  <a:off x="3840" y="1104"/>
                  <a:ext cx="144" cy="14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fa-IR" altLang="fa-IR" sz="2400">
                    <a:latin typeface="Times New Roman" pitchFamily="18" charset="0"/>
                  </a:endParaRPr>
                </a:p>
              </p:txBody>
            </p:sp>
            <p:sp>
              <p:nvSpPr>
                <p:cNvPr id="30764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312" y="1056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2400">
                      <a:latin typeface="Times New Roman" pitchFamily="18" charset="0"/>
                    </a:rPr>
                    <a:t>Q:</a:t>
                  </a:r>
                </a:p>
              </p:txBody>
            </p:sp>
            <p:sp>
              <p:nvSpPr>
                <p:cNvPr id="3076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312" y="1344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2400">
                      <a:latin typeface="Times New Roman" pitchFamily="18" charset="0"/>
                    </a:rPr>
                    <a:t>D:</a:t>
                  </a:r>
                </a:p>
              </p:txBody>
            </p:sp>
          </p:grpSp>
          <p:sp>
            <p:nvSpPr>
              <p:cNvPr id="30760" name="Text Box 33"/>
              <p:cNvSpPr txBox="1">
                <a:spLocks noChangeArrowheads="1"/>
              </p:cNvSpPr>
              <p:nvPr/>
            </p:nvSpPr>
            <p:spPr bwMode="auto">
              <a:xfrm>
                <a:off x="4045" y="2067"/>
                <a:ext cx="54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fa-IR" sz="2000" dirty="0" smtClean="0">
                    <a:latin typeface="Times New Roman" pitchFamily="18" charset="0"/>
                  </a:rPr>
                  <a:t>d (≠q)</a:t>
                </a:r>
                <a:endParaRPr lang="en-US" altLang="fa-IR" sz="2000" dirty="0">
                  <a:latin typeface="Times New Roman" pitchFamily="18" charset="0"/>
                </a:endParaRPr>
              </a:p>
            </p:txBody>
          </p:sp>
          <p:sp>
            <p:nvSpPr>
              <p:cNvPr id="30761" name="Text Box 34"/>
              <p:cNvSpPr txBox="1">
                <a:spLocks noChangeArrowheads="1"/>
              </p:cNvSpPr>
              <p:nvPr/>
            </p:nvSpPr>
            <p:spPr bwMode="auto">
              <a:xfrm>
                <a:off x="3984" y="1718"/>
                <a:ext cx="3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fa-IR" sz="2000">
                    <a:latin typeface="Times New Roman" pitchFamily="18" charset="0"/>
                  </a:rPr>
                  <a:t>q</a:t>
                </a:r>
              </a:p>
            </p:txBody>
          </p:sp>
        </p:grp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533400" y="2879725"/>
            <a:ext cx="8207375" cy="1371600"/>
            <a:chOff x="336" y="1814"/>
            <a:chExt cx="5170" cy="864"/>
          </a:xfrm>
        </p:grpSpPr>
        <p:sp>
          <p:nvSpPr>
            <p:cNvPr id="13341" name="Text Box 36"/>
            <p:cNvSpPr txBox="1">
              <a:spLocks noChangeArrowheads="1"/>
            </p:cNvSpPr>
            <p:nvPr/>
          </p:nvSpPr>
          <p:spPr bwMode="auto">
            <a:xfrm>
              <a:off x="336" y="1814"/>
              <a:ext cx="24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+mj-lt"/>
                </a:rPr>
                <a:t>Query growth function </a:t>
              </a:r>
            </a:p>
          </p:txBody>
        </p:sp>
        <p:grpSp>
          <p:nvGrpSpPr>
            <p:cNvPr id="30747" name="Group 37"/>
            <p:cNvGrpSpPr>
              <a:grpSpLocks/>
            </p:cNvGrpSpPr>
            <p:nvPr/>
          </p:nvGrpSpPr>
          <p:grpSpPr bwMode="auto">
            <a:xfrm>
              <a:off x="576" y="2102"/>
              <a:ext cx="4930" cy="576"/>
              <a:chOff x="576" y="2736"/>
              <a:chExt cx="4930" cy="576"/>
            </a:xfrm>
          </p:grpSpPr>
          <p:graphicFrame>
            <p:nvGraphicFramePr>
              <p:cNvPr id="30748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4911487"/>
                  </p:ext>
                </p:extLst>
              </p:nvPr>
            </p:nvGraphicFramePr>
            <p:xfrm>
              <a:off x="2304" y="2842"/>
              <a:ext cx="3202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7" name="Equation" r:id="rId8" imgW="3632200" imgH="203200" progId="Equation.3">
                      <p:embed/>
                    </p:oleObj>
                  </mc:Choice>
                  <mc:Fallback>
                    <p:oleObj name="Equation" r:id="rId8" imgW="3632200" imgH="2032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2842"/>
                            <a:ext cx="3202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749" name="Group 39"/>
              <p:cNvGrpSpPr>
                <a:grpSpLocks/>
              </p:cNvGrpSpPr>
              <p:nvPr/>
            </p:nvGrpSpPr>
            <p:grpSpPr bwMode="auto">
              <a:xfrm>
                <a:off x="576" y="2736"/>
                <a:ext cx="1200" cy="576"/>
                <a:chOff x="1344" y="2736"/>
                <a:chExt cx="1200" cy="576"/>
              </a:xfrm>
            </p:grpSpPr>
            <p:grpSp>
              <p:nvGrpSpPr>
                <p:cNvPr id="30750" name="Group 40"/>
                <p:cNvGrpSpPr>
                  <a:grpSpLocks/>
                </p:cNvGrpSpPr>
                <p:nvPr/>
              </p:nvGrpSpPr>
              <p:grpSpPr bwMode="auto">
                <a:xfrm>
                  <a:off x="1344" y="2736"/>
                  <a:ext cx="864" cy="576"/>
                  <a:chOff x="1536" y="1920"/>
                  <a:chExt cx="864" cy="576"/>
                </a:xfrm>
              </p:grpSpPr>
              <p:sp>
                <p:nvSpPr>
                  <p:cNvPr id="30752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016"/>
                    <a:ext cx="144" cy="144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algn="l">
                      <a:spcBef>
                        <a:spcPct val="20000"/>
                      </a:spcBef>
                      <a:buFont typeface="Arial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itchFamily="34" charset="0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itchFamily="34" charset="0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itchFamily="34" charset="0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075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84" y="2208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algn="l">
                      <a:spcBef>
                        <a:spcPct val="20000"/>
                      </a:spcBef>
                      <a:buFont typeface="Arial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itchFamily="34" charset="0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itchFamily="34" charset="0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itchFamily="34" charset="0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2400">
                        <a:latin typeface="Times New Roman" pitchFamily="18" charset="0"/>
                      </a:rPr>
                      <a:t>D:</a:t>
                    </a:r>
                  </a:p>
                </p:txBody>
              </p:sp>
              <p:sp>
                <p:nvSpPr>
                  <p:cNvPr id="30754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016"/>
                    <a:ext cx="144" cy="144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algn="l">
                      <a:spcBef>
                        <a:spcPct val="20000"/>
                      </a:spcBef>
                      <a:buFont typeface="Arial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itchFamily="34" charset="0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itchFamily="34" charset="0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itchFamily="34" charset="0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0755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304"/>
                    <a:ext cx="144" cy="144"/>
                  </a:xfrm>
                  <a:prstGeom prst="rect">
                    <a:avLst/>
                  </a:prstGeom>
                  <a:solidFill>
                    <a:srgbClr val="00808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algn="l">
                      <a:spcBef>
                        <a:spcPct val="20000"/>
                      </a:spcBef>
                      <a:buFont typeface="Arial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itchFamily="34" charset="0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itchFamily="34" charset="0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itchFamily="34" charset="0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0756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920"/>
                    <a:ext cx="4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algn="l">
                      <a:spcBef>
                        <a:spcPct val="20000"/>
                      </a:spcBef>
                      <a:buFont typeface="Arial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itchFamily="34" charset="0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itchFamily="34" charset="0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itchFamily="34" charset="0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2400">
                        <a:latin typeface="Times New Roman" pitchFamily="18" charset="0"/>
                      </a:rPr>
                      <a:t>Q’:</a:t>
                    </a:r>
                  </a:p>
                </p:txBody>
              </p:sp>
            </p:grpSp>
            <p:sp>
              <p:nvSpPr>
                <p:cNvPr id="3075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198" y="2736"/>
                  <a:ext cx="34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2000">
                      <a:latin typeface="Times New Roman" pitchFamily="18" charset="0"/>
                    </a:rPr>
                    <a:t>q’</a:t>
                  </a:r>
                </a:p>
              </p:txBody>
            </p:sp>
          </p:grpSp>
        </p:grpSp>
      </p:grp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533400" y="4479925"/>
            <a:ext cx="8205788" cy="1387475"/>
            <a:chOff x="336" y="2726"/>
            <a:chExt cx="5169" cy="874"/>
          </a:xfrm>
        </p:grpSpPr>
        <p:sp>
          <p:nvSpPr>
            <p:cNvPr id="13331" name="Text Box 48"/>
            <p:cNvSpPr txBox="1">
              <a:spLocks noChangeArrowheads="1"/>
            </p:cNvSpPr>
            <p:nvPr/>
          </p:nvSpPr>
          <p:spPr bwMode="auto">
            <a:xfrm>
              <a:off x="336" y="2726"/>
              <a:ext cx="29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+mj-lt"/>
                </a:rPr>
                <a:t>Document growth function </a:t>
              </a:r>
            </a:p>
          </p:txBody>
        </p:sp>
        <p:grpSp>
          <p:nvGrpSpPr>
            <p:cNvPr id="30736" name="Group 49"/>
            <p:cNvGrpSpPr>
              <a:grpSpLocks/>
            </p:cNvGrpSpPr>
            <p:nvPr/>
          </p:nvGrpSpPr>
          <p:grpSpPr bwMode="auto">
            <a:xfrm>
              <a:off x="576" y="3014"/>
              <a:ext cx="4929" cy="586"/>
              <a:chOff x="576" y="3648"/>
              <a:chExt cx="4929" cy="586"/>
            </a:xfrm>
          </p:grpSpPr>
          <p:graphicFrame>
            <p:nvGraphicFramePr>
              <p:cNvPr id="30737" name="Object 2"/>
              <p:cNvGraphicFramePr>
                <a:graphicFrameLocks noChangeAspect="1"/>
              </p:cNvGraphicFramePr>
              <p:nvPr/>
            </p:nvGraphicFramePr>
            <p:xfrm>
              <a:off x="2319" y="3795"/>
              <a:ext cx="3186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8" name="Equation" r:id="rId10" imgW="3657600" imgH="203200" progId="Equation.3">
                      <p:embed/>
                    </p:oleObj>
                  </mc:Choice>
                  <mc:Fallback>
                    <p:oleObj name="Equation" r:id="rId10" imgW="3657600" imgH="20320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19" y="3795"/>
                            <a:ext cx="3186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738" name="Group 51"/>
              <p:cNvGrpSpPr>
                <a:grpSpLocks/>
              </p:cNvGrpSpPr>
              <p:nvPr/>
            </p:nvGrpSpPr>
            <p:grpSpPr bwMode="auto">
              <a:xfrm>
                <a:off x="576" y="3648"/>
                <a:ext cx="1248" cy="586"/>
                <a:chOff x="1392" y="3600"/>
                <a:chExt cx="1248" cy="586"/>
              </a:xfrm>
            </p:grpSpPr>
            <p:grpSp>
              <p:nvGrpSpPr>
                <p:cNvPr id="30739" name="Group 52"/>
                <p:cNvGrpSpPr>
                  <a:grpSpLocks/>
                </p:cNvGrpSpPr>
                <p:nvPr/>
              </p:nvGrpSpPr>
              <p:grpSpPr bwMode="auto">
                <a:xfrm>
                  <a:off x="1392" y="3600"/>
                  <a:ext cx="912" cy="576"/>
                  <a:chOff x="576" y="2736"/>
                  <a:chExt cx="912" cy="576"/>
                </a:xfrm>
              </p:grpSpPr>
              <p:sp>
                <p:nvSpPr>
                  <p:cNvPr id="30741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2" y="2736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algn="l">
                      <a:spcBef>
                        <a:spcPct val="20000"/>
                      </a:spcBef>
                      <a:buFont typeface="Arial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itchFamily="34" charset="0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itchFamily="34" charset="0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itchFamily="34" charset="0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2400">
                        <a:latin typeface="Times New Roman" pitchFamily="18" charset="0"/>
                      </a:rPr>
                      <a:t>Q:</a:t>
                    </a:r>
                  </a:p>
                </p:txBody>
              </p:sp>
              <p:sp>
                <p:nvSpPr>
                  <p:cNvPr id="30742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6" y="3024"/>
                    <a:ext cx="4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algn="l">
                      <a:spcBef>
                        <a:spcPct val="20000"/>
                      </a:spcBef>
                      <a:buFont typeface="Arial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itchFamily="34" charset="0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itchFamily="34" charset="0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itchFamily="34" charset="0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2400">
                        <a:latin typeface="Times New Roman" pitchFamily="18" charset="0"/>
                      </a:rPr>
                      <a:t>D’:</a:t>
                    </a:r>
                  </a:p>
                </p:txBody>
              </p:sp>
              <p:sp>
                <p:nvSpPr>
                  <p:cNvPr id="3074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832"/>
                    <a:ext cx="144" cy="144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algn="l">
                      <a:spcBef>
                        <a:spcPct val="20000"/>
                      </a:spcBef>
                      <a:buFont typeface="Arial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itchFamily="34" charset="0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itchFamily="34" charset="0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itchFamily="34" charset="0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0744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144" cy="144"/>
                  </a:xfrm>
                  <a:prstGeom prst="rect">
                    <a:avLst/>
                  </a:prstGeom>
                  <a:solidFill>
                    <a:srgbClr val="00808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algn="l">
                      <a:spcBef>
                        <a:spcPct val="20000"/>
                      </a:spcBef>
                      <a:buFont typeface="Arial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itchFamily="34" charset="0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itchFamily="34" charset="0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itchFamily="34" charset="0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24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0745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120"/>
                    <a:ext cx="144" cy="144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algn="l">
                      <a:spcBef>
                        <a:spcPct val="20000"/>
                      </a:spcBef>
                      <a:buFont typeface="Arial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itchFamily="34" charset="0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itchFamily="34" charset="0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itchFamily="34" charset="0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Font typeface="Arial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24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3074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294" y="3936"/>
                  <a:ext cx="34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2000">
                      <a:latin typeface="Times New Roman" pitchFamily="18" charset="0"/>
                    </a:rPr>
                    <a:t>d’</a:t>
                  </a:r>
                </a:p>
              </p:txBody>
            </p:sp>
          </p:grpSp>
        </p:grpSp>
      </p:grpSp>
      <p:sp>
        <p:nvSpPr>
          <p:cNvPr id="394299" name="Text Box 59"/>
          <p:cNvSpPr txBox="1">
            <a:spLocks noChangeArrowheads="1"/>
          </p:cNvSpPr>
          <p:nvPr/>
        </p:nvSpPr>
        <p:spPr bwMode="auto">
          <a:xfrm>
            <a:off x="1219200" y="6019800"/>
            <a:ext cx="68580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+mj-lt"/>
              </a:rPr>
              <a:t>Need to ensure that this indeed defines a function</a:t>
            </a: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1F5B88-66F9-40F6-8BAC-61930A3AB1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4" grpId="0"/>
      <p:bldP spid="39429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Derivation of New Retrieval Functions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562600" y="2209800"/>
            <a:ext cx="3581400" cy="2514600"/>
            <a:chOff x="3504" y="1392"/>
            <a:chExt cx="2256" cy="1584"/>
          </a:xfrm>
        </p:grpSpPr>
        <p:sp>
          <p:nvSpPr>
            <p:cNvPr id="2361347" name="Text Box 3"/>
            <p:cNvSpPr txBox="1">
              <a:spLocks noChangeArrowheads="1"/>
            </p:cNvSpPr>
            <p:nvPr/>
          </p:nvSpPr>
          <p:spPr bwMode="auto">
            <a:xfrm>
              <a:off x="3888" y="168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lang="en-US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61348" name="Text Box 4"/>
            <p:cNvSpPr txBox="1">
              <a:spLocks noChangeArrowheads="1"/>
            </p:cNvSpPr>
            <p:nvPr/>
          </p:nvSpPr>
          <p:spPr bwMode="auto">
            <a:xfrm>
              <a:off x="4896" y="1584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lang="en-US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61349" name="Text Box 5"/>
            <p:cNvSpPr txBox="1">
              <a:spLocks noChangeArrowheads="1"/>
            </p:cNvSpPr>
            <p:nvPr/>
          </p:nvSpPr>
          <p:spPr bwMode="auto">
            <a:xfrm>
              <a:off x="4368" y="2649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lang="en-US" sz="1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1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31798" name="Group 6"/>
            <p:cNvGrpSpPr>
              <a:grpSpLocks/>
            </p:cNvGrpSpPr>
            <p:nvPr/>
          </p:nvGrpSpPr>
          <p:grpSpPr bwMode="auto">
            <a:xfrm>
              <a:off x="3504" y="1392"/>
              <a:ext cx="2256" cy="1584"/>
              <a:chOff x="3504" y="1968"/>
              <a:chExt cx="2256" cy="1584"/>
            </a:xfrm>
          </p:grpSpPr>
          <p:sp>
            <p:nvSpPr>
              <p:cNvPr id="31799" name="Oval 7"/>
              <p:cNvSpPr>
                <a:spLocks noChangeArrowheads="1"/>
              </p:cNvSpPr>
              <p:nvPr/>
            </p:nvSpPr>
            <p:spPr bwMode="auto">
              <a:xfrm>
                <a:off x="3504" y="1968"/>
                <a:ext cx="2256" cy="15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31800" name="Oval 8"/>
              <p:cNvSpPr>
                <a:spLocks noChangeArrowheads="1"/>
              </p:cNvSpPr>
              <p:nvPr/>
            </p:nvSpPr>
            <p:spPr bwMode="auto">
              <a:xfrm>
                <a:off x="4512" y="2160"/>
                <a:ext cx="912" cy="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31801" name="Oval 9"/>
              <p:cNvSpPr>
                <a:spLocks noChangeArrowheads="1"/>
              </p:cNvSpPr>
              <p:nvPr/>
            </p:nvSpPr>
            <p:spPr bwMode="auto">
              <a:xfrm>
                <a:off x="4176" y="2640"/>
                <a:ext cx="768" cy="81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31802" name="Oval 10"/>
              <p:cNvSpPr>
                <a:spLocks noChangeArrowheads="1"/>
              </p:cNvSpPr>
              <p:nvPr/>
            </p:nvSpPr>
            <p:spPr bwMode="auto">
              <a:xfrm>
                <a:off x="3792" y="2208"/>
                <a:ext cx="912" cy="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</p:grpSp>
      </p:grpSp>
      <p:graphicFrame>
        <p:nvGraphicFramePr>
          <p:cNvPr id="31748" name="Object 12"/>
          <p:cNvGraphicFramePr>
            <a:graphicFrameLocks noChangeAspect="1"/>
          </p:cNvGraphicFramePr>
          <p:nvPr/>
        </p:nvGraphicFramePr>
        <p:xfrm>
          <a:off x="3546475" y="1371600"/>
          <a:ext cx="9906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2" name="Equation" r:id="rId4" imgW="482600" imgH="152400" progId="Equation.3">
                  <p:embed/>
                </p:oleObj>
              </mc:Choice>
              <mc:Fallback>
                <p:oleObj name="Equation" r:id="rId4" imgW="482600" imgH="15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1371600"/>
                        <a:ext cx="9906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6200" y="1752600"/>
            <a:ext cx="5106988" cy="1163638"/>
            <a:chOff x="48" y="1104"/>
            <a:chExt cx="3217" cy="733"/>
          </a:xfrm>
        </p:grpSpPr>
        <p:sp>
          <p:nvSpPr>
            <p:cNvPr id="31788" name="Line 14"/>
            <p:cNvSpPr>
              <a:spLocks noChangeShapeType="1"/>
            </p:cNvSpPr>
            <p:nvPr/>
          </p:nvSpPr>
          <p:spPr bwMode="auto">
            <a:xfrm flipH="1">
              <a:off x="1728" y="1152"/>
              <a:ext cx="65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789" name="Line 15"/>
            <p:cNvSpPr>
              <a:spLocks noChangeShapeType="1"/>
            </p:cNvSpPr>
            <p:nvPr/>
          </p:nvSpPr>
          <p:spPr bwMode="auto">
            <a:xfrm>
              <a:off x="2474" y="11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790" name="Line 16"/>
            <p:cNvSpPr>
              <a:spLocks noChangeShapeType="1"/>
            </p:cNvSpPr>
            <p:nvPr/>
          </p:nvSpPr>
          <p:spPr bwMode="auto">
            <a:xfrm>
              <a:off x="2592" y="1152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graphicFrame>
          <p:nvGraphicFramePr>
            <p:cNvPr id="31791" name="Object 17"/>
            <p:cNvGraphicFramePr>
              <a:graphicFrameLocks noChangeAspect="1"/>
            </p:cNvGraphicFramePr>
            <p:nvPr/>
          </p:nvGraphicFramePr>
          <p:xfrm>
            <a:off x="1562" y="1536"/>
            <a:ext cx="236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3" name="Equation" r:id="rId6" imgW="139700" imgH="177800" progId="Equation.3">
                    <p:embed/>
                  </p:oleObj>
                </mc:Choice>
                <mc:Fallback>
                  <p:oleObj name="Equation" r:id="rId6" imgW="139700" imgH="177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1536"/>
                          <a:ext cx="236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2" name="Object 18"/>
            <p:cNvGraphicFramePr>
              <a:graphicFrameLocks noChangeAspect="1"/>
            </p:cNvGraphicFramePr>
            <p:nvPr/>
          </p:nvGraphicFramePr>
          <p:xfrm>
            <a:off x="2351" y="1568"/>
            <a:ext cx="19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4" name="Equation" r:id="rId8" imgW="114300" imgH="139700" progId="Equation.3">
                    <p:embed/>
                  </p:oleObj>
                </mc:Choice>
                <mc:Fallback>
                  <p:oleObj name="Equation" r:id="rId8" imgW="114300" imgH="1397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" y="1568"/>
                          <a:ext cx="19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3" name="Object 19"/>
            <p:cNvGraphicFramePr>
              <a:graphicFrameLocks noChangeAspect="1"/>
            </p:cNvGraphicFramePr>
            <p:nvPr/>
          </p:nvGraphicFramePr>
          <p:xfrm>
            <a:off x="3072" y="1536"/>
            <a:ext cx="19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5" name="Equation" r:id="rId10" imgW="114300" imgH="139700" progId="Equation.3">
                    <p:embed/>
                  </p:oleObj>
                </mc:Choice>
                <mc:Fallback>
                  <p:oleObj name="Equation" r:id="rId10" imgW="114300" imgH="1397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536"/>
                          <a:ext cx="19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1364" name="Text Box 20"/>
            <p:cNvSpPr txBox="1">
              <a:spLocks noChangeArrowheads="1"/>
            </p:cNvSpPr>
            <p:nvPr/>
          </p:nvSpPr>
          <p:spPr bwMode="auto">
            <a:xfrm>
              <a:off x="48" y="1104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b="1" dirty="0">
                  <a:solidFill>
                    <a:srgbClr val="008000"/>
                  </a:solidFill>
                  <a:latin typeface="+mj-lt"/>
                </a:rPr>
                <a:t>decompose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162800" y="3048000"/>
            <a:ext cx="609600" cy="685800"/>
            <a:chOff x="4512" y="1920"/>
            <a:chExt cx="384" cy="432"/>
          </a:xfrm>
        </p:grpSpPr>
        <p:sp>
          <p:nvSpPr>
            <p:cNvPr id="2361366" name="Rectangle 22"/>
            <p:cNvSpPr>
              <a:spLocks noChangeArrowheads="1"/>
            </p:cNvSpPr>
            <p:nvPr/>
          </p:nvSpPr>
          <p:spPr bwMode="auto">
            <a:xfrm>
              <a:off x="4608" y="1920"/>
              <a:ext cx="288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S’</a:t>
              </a:r>
            </a:p>
          </p:txBody>
        </p:sp>
        <p:sp>
          <p:nvSpPr>
            <p:cNvPr id="31787" name="Oval 23"/>
            <p:cNvSpPr>
              <a:spLocks noChangeArrowheads="1"/>
            </p:cNvSpPr>
            <p:nvPr/>
          </p:nvSpPr>
          <p:spPr bwMode="auto">
            <a:xfrm>
              <a:off x="4512" y="2112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562600" y="2209800"/>
            <a:ext cx="3581400" cy="2514600"/>
            <a:chOff x="3456" y="1392"/>
            <a:chExt cx="2256" cy="1584"/>
          </a:xfrm>
        </p:grpSpPr>
        <p:sp>
          <p:nvSpPr>
            <p:cNvPr id="31782" name="Oval 25"/>
            <p:cNvSpPr>
              <a:spLocks noChangeArrowheads="1"/>
            </p:cNvSpPr>
            <p:nvPr/>
          </p:nvSpPr>
          <p:spPr bwMode="auto">
            <a:xfrm>
              <a:off x="3456" y="1392"/>
              <a:ext cx="2256" cy="15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31783" name="Oval 26"/>
            <p:cNvSpPr>
              <a:spLocks noChangeArrowheads="1"/>
            </p:cNvSpPr>
            <p:nvPr/>
          </p:nvSpPr>
          <p:spPr bwMode="auto">
            <a:xfrm>
              <a:off x="4464" y="1584"/>
              <a:ext cx="912" cy="960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31784" name="Oval 27"/>
            <p:cNvSpPr>
              <a:spLocks noChangeArrowheads="1"/>
            </p:cNvSpPr>
            <p:nvPr/>
          </p:nvSpPr>
          <p:spPr bwMode="auto">
            <a:xfrm>
              <a:off x="4128" y="2064"/>
              <a:ext cx="768" cy="816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31785" name="Oval 28"/>
            <p:cNvSpPr>
              <a:spLocks noChangeArrowheads="1"/>
            </p:cNvSpPr>
            <p:nvPr/>
          </p:nvSpPr>
          <p:spPr bwMode="auto">
            <a:xfrm>
              <a:off x="3744" y="1632"/>
              <a:ext cx="912" cy="960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6781800" y="3581400"/>
            <a:ext cx="457200" cy="533400"/>
            <a:chOff x="4272" y="2256"/>
            <a:chExt cx="288" cy="336"/>
          </a:xfrm>
        </p:grpSpPr>
        <p:sp>
          <p:nvSpPr>
            <p:cNvPr id="31780" name="Oval 30"/>
            <p:cNvSpPr>
              <a:spLocks noChangeArrowheads="1"/>
            </p:cNvSpPr>
            <p:nvPr/>
          </p:nvSpPr>
          <p:spPr bwMode="auto">
            <a:xfrm>
              <a:off x="4272" y="2256"/>
              <a:ext cx="96" cy="96"/>
            </a:xfrm>
            <a:prstGeom prst="ellipse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2361375" name="Text Box 31"/>
            <p:cNvSpPr txBox="1">
              <a:spLocks noChangeArrowheads="1"/>
            </p:cNvSpPr>
            <p:nvPr/>
          </p:nvSpPr>
          <p:spPr bwMode="auto">
            <a:xfrm>
              <a:off x="4320" y="230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endParaRPr lang="en-US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361376" name="Oval 32"/>
          <p:cNvSpPr>
            <a:spLocks noChangeArrowheads="1"/>
          </p:cNvSpPr>
          <p:nvPr/>
        </p:nvSpPr>
        <p:spPr bwMode="auto">
          <a:xfrm>
            <a:off x="6248400" y="3048000"/>
            <a:ext cx="1219200" cy="1295400"/>
          </a:xfrm>
          <a:prstGeom prst="ellipse">
            <a:avLst/>
          </a:prstGeom>
          <a:noFill/>
          <a:ln w="38100">
            <a:solidFill>
              <a:srgbClr val="8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76200" y="2971800"/>
            <a:ext cx="5080000" cy="730250"/>
            <a:chOff x="0" y="1872"/>
            <a:chExt cx="3200" cy="460"/>
          </a:xfrm>
        </p:grpSpPr>
        <p:sp>
          <p:nvSpPr>
            <p:cNvPr id="2361378" name="Text Box 34"/>
            <p:cNvSpPr txBox="1">
              <a:spLocks noChangeArrowheads="1"/>
            </p:cNvSpPr>
            <p:nvPr/>
          </p:nvSpPr>
          <p:spPr bwMode="auto">
            <a:xfrm>
              <a:off x="0" y="1872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b="1" dirty="0">
                  <a:solidFill>
                    <a:srgbClr val="008000"/>
                  </a:solidFill>
                  <a:latin typeface="+mj-lt"/>
                </a:rPr>
                <a:t>generalize</a:t>
              </a:r>
            </a:p>
          </p:txBody>
        </p:sp>
        <p:graphicFrame>
          <p:nvGraphicFramePr>
            <p:cNvPr id="31774" name="Object 35"/>
            <p:cNvGraphicFramePr>
              <a:graphicFrameLocks noChangeAspect="1"/>
            </p:cNvGraphicFramePr>
            <p:nvPr/>
          </p:nvGraphicFramePr>
          <p:xfrm>
            <a:off x="1536" y="2155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6" name="Equation" r:id="rId12" imgW="139700" imgH="127000" progId="Equation.3">
                    <p:embed/>
                  </p:oleObj>
                </mc:Choice>
                <mc:Fallback>
                  <p:oleObj name="Equation" r:id="rId12" imgW="139700" imgH="1270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155"/>
                          <a:ext cx="19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5" name="Object 36"/>
            <p:cNvGraphicFramePr>
              <a:graphicFrameLocks noChangeAspect="1"/>
            </p:cNvGraphicFramePr>
            <p:nvPr/>
          </p:nvGraphicFramePr>
          <p:xfrm>
            <a:off x="2304" y="2157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7" name="Equation" r:id="rId14" imgW="139700" imgH="127000" progId="Equation.3">
                    <p:embed/>
                  </p:oleObj>
                </mc:Choice>
                <mc:Fallback>
                  <p:oleObj name="Equation" r:id="rId14" imgW="139700" imgH="1270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157"/>
                          <a:ext cx="19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6" name="Object 37"/>
            <p:cNvGraphicFramePr>
              <a:graphicFrameLocks noChangeAspect="1"/>
            </p:cNvGraphicFramePr>
            <p:nvPr/>
          </p:nvGraphicFramePr>
          <p:xfrm>
            <a:off x="2976" y="2137"/>
            <a:ext cx="224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8" name="Equation" r:id="rId16" imgW="152400" imgH="127000" progId="Equation.3">
                    <p:embed/>
                  </p:oleObj>
                </mc:Choice>
                <mc:Fallback>
                  <p:oleObj name="Equation" r:id="rId16" imgW="152400" imgH="1270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137"/>
                          <a:ext cx="224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7" name="Line 38"/>
            <p:cNvSpPr>
              <a:spLocks noChangeShapeType="1"/>
            </p:cNvSpPr>
            <p:nvPr/>
          </p:nvSpPr>
          <p:spPr bwMode="auto">
            <a:xfrm>
              <a:off x="1632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778" name="Line 39"/>
            <p:cNvSpPr>
              <a:spLocks noChangeShapeType="1"/>
            </p:cNvSpPr>
            <p:nvPr/>
          </p:nvSpPr>
          <p:spPr bwMode="auto">
            <a:xfrm>
              <a:off x="2400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779" name="Line 40"/>
            <p:cNvSpPr>
              <a:spLocks noChangeShapeType="1"/>
            </p:cNvSpPr>
            <p:nvPr/>
          </p:nvSpPr>
          <p:spPr bwMode="auto">
            <a:xfrm>
              <a:off x="3120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76200" y="3810000"/>
            <a:ext cx="5175250" cy="1011238"/>
            <a:chOff x="48" y="2400"/>
            <a:chExt cx="3260" cy="637"/>
          </a:xfrm>
        </p:grpSpPr>
        <p:sp>
          <p:nvSpPr>
            <p:cNvPr id="2361386" name="Text Box 42"/>
            <p:cNvSpPr txBox="1">
              <a:spLocks noChangeArrowheads="1"/>
            </p:cNvSpPr>
            <p:nvPr/>
          </p:nvSpPr>
          <p:spPr bwMode="auto">
            <a:xfrm>
              <a:off x="48" y="2688"/>
              <a:ext cx="1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b="1" dirty="0">
                  <a:solidFill>
                    <a:srgbClr val="008000"/>
                  </a:solidFill>
                  <a:latin typeface="+mj-lt"/>
                </a:rPr>
                <a:t>constrain</a:t>
              </a:r>
            </a:p>
          </p:txBody>
        </p:sp>
        <p:graphicFrame>
          <p:nvGraphicFramePr>
            <p:cNvPr id="31767" name="Object 43"/>
            <p:cNvGraphicFramePr>
              <a:graphicFrameLocks noChangeAspect="1"/>
            </p:cNvGraphicFramePr>
            <p:nvPr/>
          </p:nvGraphicFramePr>
          <p:xfrm>
            <a:off x="1519" y="2736"/>
            <a:ext cx="279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9" name="Equation" r:id="rId18" imgW="165100" imgH="177800" progId="Equation.3">
                    <p:embed/>
                  </p:oleObj>
                </mc:Choice>
                <mc:Fallback>
                  <p:oleObj name="Equation" r:id="rId18" imgW="165100" imgH="1778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736"/>
                          <a:ext cx="279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8" name="Object 44"/>
            <p:cNvGraphicFramePr>
              <a:graphicFrameLocks noChangeAspect="1"/>
            </p:cNvGraphicFramePr>
            <p:nvPr/>
          </p:nvGraphicFramePr>
          <p:xfrm>
            <a:off x="2330" y="2734"/>
            <a:ext cx="23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0" name="Equation" r:id="rId20" imgW="139700" imgH="165100" progId="Equation.3">
                    <p:embed/>
                  </p:oleObj>
                </mc:Choice>
                <mc:Fallback>
                  <p:oleObj name="Equation" r:id="rId20" imgW="139700" imgH="1651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0" y="2734"/>
                          <a:ext cx="23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9" name="Object 45"/>
            <p:cNvGraphicFramePr>
              <a:graphicFrameLocks noChangeAspect="1"/>
            </p:cNvGraphicFramePr>
            <p:nvPr/>
          </p:nvGraphicFramePr>
          <p:xfrm>
            <a:off x="3072" y="2723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1" name="Equation" r:id="rId22" imgW="139700" imgH="139700" progId="Equation.3">
                    <p:embed/>
                  </p:oleObj>
                </mc:Choice>
                <mc:Fallback>
                  <p:oleObj name="Equation" r:id="rId22" imgW="139700" imgH="1397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723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0" name="Line 46"/>
            <p:cNvSpPr>
              <a:spLocks noChangeShapeType="1"/>
            </p:cNvSpPr>
            <p:nvPr/>
          </p:nvSpPr>
          <p:spPr bwMode="auto">
            <a:xfrm>
              <a:off x="1680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771" name="Line 47"/>
            <p:cNvSpPr>
              <a:spLocks noChangeShapeType="1"/>
            </p:cNvSpPr>
            <p:nvPr/>
          </p:nvSpPr>
          <p:spPr bwMode="auto">
            <a:xfrm>
              <a:off x="2448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772" name="Line 48"/>
            <p:cNvSpPr>
              <a:spLocks noChangeShapeType="1"/>
            </p:cNvSpPr>
            <p:nvPr/>
          </p:nvSpPr>
          <p:spPr bwMode="auto">
            <a:xfrm>
              <a:off x="3168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2361394" name="Text Box 50"/>
          <p:cNvSpPr txBox="1">
            <a:spLocks noChangeArrowheads="1"/>
          </p:cNvSpPr>
          <p:nvPr/>
        </p:nvSpPr>
        <p:spPr bwMode="auto">
          <a:xfrm>
            <a:off x="5410200" y="1295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defRPr/>
            </a:pPr>
            <a:r>
              <a:rPr lang="en-US" b="1" dirty="0">
                <a:latin typeface="+mj-lt"/>
              </a:rPr>
              <a:t>existing function</a:t>
            </a:r>
          </a:p>
        </p:txBody>
      </p: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76200" y="4800600"/>
            <a:ext cx="8382000" cy="1066800"/>
            <a:chOff x="48" y="3024"/>
            <a:chExt cx="5280" cy="672"/>
          </a:xfrm>
        </p:grpSpPr>
        <p:grpSp>
          <p:nvGrpSpPr>
            <p:cNvPr id="31759" name="Group 52"/>
            <p:cNvGrpSpPr>
              <a:grpSpLocks/>
            </p:cNvGrpSpPr>
            <p:nvPr/>
          </p:nvGrpSpPr>
          <p:grpSpPr bwMode="auto">
            <a:xfrm>
              <a:off x="48" y="3024"/>
              <a:ext cx="3072" cy="630"/>
              <a:chOff x="48" y="3024"/>
              <a:chExt cx="3072" cy="630"/>
            </a:xfrm>
          </p:grpSpPr>
          <p:sp>
            <p:nvSpPr>
              <p:cNvPr id="2361397" name="Text Box 53"/>
              <p:cNvSpPr txBox="1">
                <a:spLocks noChangeArrowheads="1"/>
              </p:cNvSpPr>
              <p:nvPr/>
            </p:nvSpPr>
            <p:spPr bwMode="auto">
              <a:xfrm>
                <a:off x="48" y="3216"/>
                <a:ext cx="115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b="1" dirty="0">
                    <a:solidFill>
                      <a:srgbClr val="008000"/>
                    </a:solidFill>
                    <a:latin typeface="+mj-lt"/>
                  </a:rPr>
                  <a:t>assemble</a:t>
                </a:r>
              </a:p>
            </p:txBody>
          </p:sp>
          <p:graphicFrame>
            <p:nvGraphicFramePr>
              <p:cNvPr id="31762" name="Object 54"/>
              <p:cNvGraphicFramePr>
                <a:graphicFrameLocks noChangeAspect="1"/>
              </p:cNvGraphicFramePr>
              <p:nvPr/>
            </p:nvGraphicFramePr>
            <p:xfrm>
              <a:off x="2183" y="3456"/>
              <a:ext cx="674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22" name="Equation" r:id="rId24" imgW="520700" imgH="152400" progId="Equation.3">
                      <p:embed/>
                    </p:oleObj>
                  </mc:Choice>
                  <mc:Fallback>
                    <p:oleObj name="Equation" r:id="rId24" imgW="520700" imgH="152400" progId="Equation.3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3" y="3456"/>
                            <a:ext cx="674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63" name="Line 55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1764" name="Line 5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1765" name="Line 57"/>
              <p:cNvSpPr>
                <a:spLocks noChangeShapeType="1"/>
              </p:cNvSpPr>
              <p:nvPr/>
            </p:nvSpPr>
            <p:spPr bwMode="auto">
              <a:xfrm flipH="1">
                <a:off x="2592" y="3024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sp>
          <p:nvSpPr>
            <p:cNvPr id="2361402" name="Text Box 58"/>
            <p:cNvSpPr txBox="1">
              <a:spLocks noChangeArrowheads="1"/>
            </p:cNvSpPr>
            <p:nvPr/>
          </p:nvSpPr>
          <p:spPr bwMode="auto">
            <a:xfrm>
              <a:off x="3504" y="3408"/>
              <a:ext cx="18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b="1" dirty="0">
                  <a:latin typeface="+mj-lt"/>
                </a:rPr>
                <a:t>new function</a:t>
              </a:r>
            </a:p>
          </p:txBody>
        </p:sp>
      </p:grp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C66414-82BF-4B00-AB27-7BE19AA156F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37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  <a:noFill/>
        </p:spPr>
        <p:txBody>
          <a:bodyPr/>
          <a:lstStyle/>
          <a:p>
            <a:r>
              <a:rPr lang="en-US" altLang="fa-IR" smtClean="0">
                <a:solidFill>
                  <a:srgbClr val="C00000"/>
                </a:solidFill>
              </a:rPr>
              <a:t>Derivation of New Retrieval Functions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33400" y="1387475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a-IR" sz="2400" b="1">
                <a:latin typeface="Times New Roman" pitchFamily="18" charset="0"/>
              </a:rPr>
              <a:t>Decompose the existing retrieval functions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33400" y="25146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a-IR" sz="2400" b="1">
                <a:latin typeface="Times New Roman" pitchFamily="18" charset="0"/>
              </a:rPr>
              <a:t>Generalize each component function</a:t>
            </a: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2819400" y="18288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33400" y="3673475"/>
            <a:ext cx="769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a-IR" sz="2400" b="1">
                <a:latin typeface="Times New Roman" pitchFamily="18" charset="0"/>
              </a:rPr>
              <a:t>Use constraints to find some alternative implementation of a component function</a:t>
            </a:r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2819400" y="29718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2819400" y="44958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533400" y="5181600"/>
            <a:ext cx="769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a-IR" sz="2400" b="1">
                <a:latin typeface="Times New Roman" pitchFamily="18" charset="0"/>
              </a:rPr>
              <a:t>Assemble the new component functions to form a new retrieval function.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B1B43-DC3C-4841-93D3-B6FBA04025D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  <a:noFill/>
        </p:spPr>
        <p:txBody>
          <a:bodyPr/>
          <a:lstStyle/>
          <a:p>
            <a:r>
              <a:rPr lang="en-US" altLang="fa-IR" sz="3600" smtClean="0">
                <a:solidFill>
                  <a:srgbClr val="C00000"/>
                </a:solidFill>
              </a:rPr>
              <a:t>Component Function 1:</a:t>
            </a:r>
            <a:br>
              <a:rPr lang="en-US" altLang="fa-IR" sz="3600" smtClean="0">
                <a:solidFill>
                  <a:srgbClr val="C00000"/>
                </a:solidFill>
              </a:rPr>
            </a:br>
            <a:r>
              <a:rPr lang="en-US" altLang="fa-IR" sz="3600" u="sng" smtClean="0">
                <a:solidFill>
                  <a:srgbClr val="C00000"/>
                </a:solidFill>
              </a:rPr>
              <a:t>Primitive Weighting Function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33400" y="1387475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a-IR" sz="2400" b="1">
                <a:latin typeface="Times New Roman" pitchFamily="18" charset="0"/>
              </a:rPr>
              <a:t>Decompose the existing retrieval functions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33400" y="32004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a-IR" sz="2400" b="1">
                <a:latin typeface="Times New Roman" pitchFamily="18" charset="0"/>
              </a:rPr>
              <a:t>Generalize the component function</a:t>
            </a: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2819400" y="2133600"/>
            <a:ext cx="381000" cy="990600"/>
          </a:xfrm>
          <a:prstGeom prst="downArrow">
            <a:avLst>
              <a:gd name="adj1" fmla="val 50000"/>
              <a:gd name="adj2" fmla="val 6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3400" y="48768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a-IR" sz="2400" b="1">
                <a:latin typeface="Times New Roman" pitchFamily="18" charset="0"/>
              </a:rPr>
              <a:t>Use constraints to find some alternative implementation</a:t>
            </a:r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2819400" y="3810000"/>
            <a:ext cx="381000" cy="990600"/>
          </a:xfrm>
          <a:prstGeom prst="downArrow">
            <a:avLst>
              <a:gd name="adj1" fmla="val 50000"/>
              <a:gd name="adj2" fmla="val 6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418824" name="Text Box 8"/>
          <p:cNvSpPr txBox="1">
            <a:spLocks noChangeArrowheads="1"/>
          </p:cNvSpPr>
          <p:nvPr/>
        </p:nvSpPr>
        <p:spPr bwMode="auto">
          <a:xfrm>
            <a:off x="3657600" y="2209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a-IR" sz="2400">
                <a:solidFill>
                  <a:schemeClr val="accent2"/>
                </a:solidFill>
                <a:latin typeface="Times New Roman" pitchFamily="18" charset="0"/>
              </a:rPr>
              <a:t>Roughly IDF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581400" y="3657600"/>
            <a:ext cx="5029200" cy="1271588"/>
            <a:chOff x="2256" y="2304"/>
            <a:chExt cx="2832" cy="801"/>
          </a:xfrm>
        </p:grpSpPr>
        <p:grpSp>
          <p:nvGrpSpPr>
            <p:cNvPr id="33808" name="Group 10"/>
            <p:cNvGrpSpPr>
              <a:grpSpLocks/>
            </p:cNvGrpSpPr>
            <p:nvPr/>
          </p:nvGrpSpPr>
          <p:grpSpPr bwMode="auto">
            <a:xfrm>
              <a:off x="2256" y="2304"/>
              <a:ext cx="2448" cy="251"/>
              <a:chOff x="528" y="1429"/>
              <a:chExt cx="2448" cy="251"/>
            </a:xfrm>
          </p:grpSpPr>
          <p:graphicFrame>
            <p:nvGraphicFramePr>
              <p:cNvPr id="33811" name="Object 5"/>
              <p:cNvGraphicFramePr>
                <a:graphicFrameLocks noChangeAspect="1"/>
              </p:cNvGraphicFramePr>
              <p:nvPr/>
            </p:nvGraphicFramePr>
            <p:xfrm>
              <a:off x="1496" y="1477"/>
              <a:ext cx="1480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89" name="Equation" r:id="rId4" imgW="1485900" imgH="203200" progId="Equation.3">
                      <p:embed/>
                    </p:oleObj>
                  </mc:Choice>
                  <mc:Fallback>
                    <p:oleObj name="Equation" r:id="rId4" imgW="1485900" imgH="2032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96" y="1477"/>
                            <a:ext cx="1480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12" name="Text Box 12"/>
              <p:cNvSpPr txBox="1">
                <a:spLocks noChangeArrowheads="1"/>
              </p:cNvSpPr>
              <p:nvPr/>
            </p:nvSpPr>
            <p:spPr bwMode="auto">
              <a:xfrm>
                <a:off x="528" y="1429"/>
                <a:ext cx="11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fa-IR" sz="2000">
                    <a:solidFill>
                      <a:schemeClr val="accent2"/>
                    </a:solidFill>
                    <a:latin typeface="Times New Roman" pitchFamily="18" charset="0"/>
                  </a:rPr>
                  <a:t>Choice 1: </a:t>
                </a:r>
              </a:p>
            </p:txBody>
          </p:sp>
        </p:grpSp>
        <p:graphicFrame>
          <p:nvGraphicFramePr>
            <p:cNvPr id="33809" name="Object 4"/>
            <p:cNvGraphicFramePr>
              <a:graphicFrameLocks noChangeAspect="1"/>
            </p:cNvGraphicFramePr>
            <p:nvPr/>
          </p:nvGraphicFramePr>
          <p:xfrm>
            <a:off x="3241" y="2688"/>
            <a:ext cx="1847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0" name="Equation" r:id="rId6" imgW="1854200" imgH="419100" progId="Equation.3">
                    <p:embed/>
                  </p:oleObj>
                </mc:Choice>
                <mc:Fallback>
                  <p:oleObj name="Equation" r:id="rId6" imgW="1854200" imgH="4191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1" y="2688"/>
                          <a:ext cx="1847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0" name="Text Box 14"/>
            <p:cNvSpPr txBox="1">
              <a:spLocks noChangeArrowheads="1"/>
            </p:cNvSpPr>
            <p:nvPr/>
          </p:nvSpPr>
          <p:spPr bwMode="auto">
            <a:xfrm>
              <a:off x="2256" y="2726"/>
              <a:ext cx="1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solidFill>
                    <a:schemeClr val="accent2"/>
                  </a:solidFill>
                  <a:latin typeface="Times New Roman" pitchFamily="18" charset="0"/>
                </a:rPr>
                <a:t>Choice 2: 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219200" y="5357813"/>
            <a:ext cx="6248400" cy="1304925"/>
            <a:chOff x="768" y="3375"/>
            <a:chExt cx="3936" cy="822"/>
          </a:xfrm>
        </p:grpSpPr>
        <p:graphicFrame>
          <p:nvGraphicFramePr>
            <p:cNvPr id="33804" name="Object 2"/>
            <p:cNvGraphicFramePr>
              <a:graphicFrameLocks noChangeAspect="1"/>
            </p:cNvGraphicFramePr>
            <p:nvPr/>
          </p:nvGraphicFramePr>
          <p:xfrm>
            <a:off x="1950" y="3375"/>
            <a:ext cx="1328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1" name="Equation" r:id="rId8" imgW="1333500" imgH="419100" progId="Equation.3">
                    <p:embed/>
                  </p:oleObj>
                </mc:Choice>
                <mc:Fallback>
                  <p:oleObj name="Equation" r:id="rId8" imgW="1333500" imgH="4191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3375"/>
                          <a:ext cx="1328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5" name="Text Box 17"/>
            <p:cNvSpPr txBox="1">
              <a:spLocks noChangeArrowheads="1"/>
            </p:cNvSpPr>
            <p:nvPr/>
          </p:nvSpPr>
          <p:spPr bwMode="auto">
            <a:xfrm>
              <a:off x="768" y="3504"/>
              <a:ext cx="110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solidFill>
                    <a:schemeClr val="accent2"/>
                  </a:solidFill>
                  <a:latin typeface="Times New Roman" pitchFamily="18" charset="0"/>
                </a:rPr>
                <a:t>Choice 1: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solidFill>
                    <a:schemeClr val="accent2"/>
                  </a:solidFill>
                  <a:latin typeface="Times New Roman" pitchFamily="18" charset="0"/>
                </a:rPr>
                <a:t>Choice 2:</a:t>
              </a:r>
            </a:p>
          </p:txBody>
        </p:sp>
        <p:graphicFrame>
          <p:nvGraphicFramePr>
            <p:cNvPr id="33806" name="Object 3"/>
            <p:cNvGraphicFramePr>
              <a:graphicFrameLocks noChangeAspect="1"/>
            </p:cNvGraphicFramePr>
            <p:nvPr/>
          </p:nvGraphicFramePr>
          <p:xfrm>
            <a:off x="1920" y="3780"/>
            <a:ext cx="1379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2" name="Equation" r:id="rId10" imgW="1304983" imgH="342900" progId="Equation.3">
                    <p:embed/>
                  </p:oleObj>
                </mc:Choice>
                <mc:Fallback>
                  <p:oleObj name="Equation" r:id="rId10" imgW="1304983" imgH="342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780"/>
                          <a:ext cx="1379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7" name="Text Box 19"/>
            <p:cNvSpPr txBox="1">
              <a:spLocks noChangeArrowheads="1"/>
            </p:cNvSpPr>
            <p:nvPr/>
          </p:nvSpPr>
          <p:spPr bwMode="auto">
            <a:xfrm>
              <a:off x="3600" y="3504"/>
              <a:ext cx="110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solidFill>
                    <a:schemeClr val="accent2"/>
                  </a:solidFill>
                  <a:latin typeface="Times New Roman" pitchFamily="18" charset="0"/>
                </a:rPr>
                <a:t>EXP     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solidFill>
                    <a:schemeClr val="accent2"/>
                  </a:solidFill>
                  <a:latin typeface="Times New Roman" pitchFamily="18" charset="0"/>
                </a:rPr>
                <a:t>LOG</a:t>
              </a: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D0FC6-6E74-4EE9-BC3D-F9F79074F76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Weighting Function of </a:t>
            </a:r>
            <a:r>
              <a:rPr lang="en-US" dirty="0"/>
              <a:t>Pivoted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-76200" y="1600200"/>
                <a:ext cx="9296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𝑎𝑣𝑑𝑙</m:t>
                                  </m:r>
                                </m:den>
                              </m:f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𝑎𝑣𝑑𝑙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𝑎𝑣𝑑𝑙</m:t>
                              </m:r>
                            </m:den>
                          </m:f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6200" y="1600200"/>
                <a:ext cx="9296400" cy="45259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BF55D-1622-4DAF-925A-5A8D7AFFB9A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Weighting Function of Okapi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9067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𝑎𝑣𝑑𝑙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𝑎𝑣𝑑𝑙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𝑎𝑣𝑑𝑙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9067800" cy="45259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BF55D-1622-4DAF-925A-5A8D7AFFB9A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  <a:noFill/>
        </p:spPr>
        <p:txBody>
          <a:bodyPr/>
          <a:lstStyle/>
          <a:p>
            <a:r>
              <a:rPr lang="en-US" altLang="fa-IR" sz="3600" smtClean="0">
                <a:solidFill>
                  <a:srgbClr val="C00000"/>
                </a:solidFill>
              </a:rPr>
              <a:t>Component Function 2:</a:t>
            </a:r>
            <a:br>
              <a:rPr lang="en-US" altLang="fa-IR" sz="3600" smtClean="0">
                <a:solidFill>
                  <a:srgbClr val="C00000"/>
                </a:solidFill>
              </a:rPr>
            </a:br>
            <a:r>
              <a:rPr lang="en-US" altLang="fa-IR" sz="3600" u="sng" smtClean="0">
                <a:solidFill>
                  <a:srgbClr val="C00000"/>
                </a:solidFill>
              </a:rPr>
              <a:t>Query Growth Function</a:t>
            </a:r>
          </a:p>
        </p:txBody>
      </p:sp>
      <p:graphicFrame>
        <p:nvGraphicFramePr>
          <p:cNvPr id="19458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00200" y="3187700"/>
          <a:ext cx="6400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4" imgW="2374900" imgH="203200" progId="Equation.DSMT4">
                  <p:embed/>
                </p:oleObj>
              </mc:Choice>
              <mc:Fallback>
                <p:oleObj name="Equation" r:id="rId4" imgW="23749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87700"/>
                        <a:ext cx="6400800" cy="546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62000" y="21336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a-IR" sz="2800">
                <a:latin typeface="Times New Roman" pitchFamily="18" charset="0"/>
              </a:rPr>
              <a:t>Follow the existing retrieval functions:</a:t>
            </a:r>
          </a:p>
        </p:txBody>
      </p:sp>
      <p:graphicFrame>
        <p:nvGraphicFramePr>
          <p:cNvPr id="1945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286000" y="4038600"/>
          <a:ext cx="46482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Equation" r:id="rId6" imgW="2298700" imgH="203200" progId="Equation.DSMT4">
                  <p:embed/>
                </p:oleObj>
              </mc:Choice>
              <mc:Fallback>
                <p:oleObj name="Equation" r:id="rId6" imgW="22987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38600"/>
                        <a:ext cx="4648200" cy="411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C361B0-027C-4024-83E2-FE5127B2FA3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 smtClean="0"/>
              <a:t>Query Growth Function of </a:t>
            </a:r>
            <a:r>
              <a:rPr lang="en-US" dirty="0"/>
              <a:t>Pivoted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8991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𝑎𝑣𝑑𝑙</m:t>
                                  </m:r>
                                </m:den>
                              </m:f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8991600" cy="45259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BF55D-1622-4DAF-925A-5A8D7AFFB9A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6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fa-IR" smtClean="0">
                <a:solidFill>
                  <a:srgbClr val="C00000"/>
                </a:solidFill>
              </a:rPr>
              <a:t>No Way to Predict Performance</a:t>
            </a:r>
          </a:p>
        </p:txBody>
      </p:sp>
      <p:graphicFrame>
        <p:nvGraphicFramePr>
          <p:cNvPr id="5123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685800" y="1760538"/>
          <a:ext cx="7443788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4" imgW="3581400" imgH="546100" progId="Equation.3">
                  <p:embed/>
                </p:oleObj>
              </mc:Choice>
              <mc:Fallback>
                <p:oleObj name="Equation" r:id="rId4" imgW="3581400" imgH="546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60538"/>
                        <a:ext cx="7443788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2057400" y="1219200"/>
            <a:ext cx="5926138" cy="5295900"/>
            <a:chOff x="1296" y="768"/>
            <a:chExt cx="3733" cy="3336"/>
          </a:xfrm>
        </p:grpSpPr>
        <p:grpSp>
          <p:nvGrpSpPr>
            <p:cNvPr id="5126" name="Group 44"/>
            <p:cNvGrpSpPr>
              <a:grpSpLocks/>
            </p:cNvGrpSpPr>
            <p:nvPr/>
          </p:nvGrpSpPr>
          <p:grpSpPr bwMode="auto">
            <a:xfrm>
              <a:off x="3264" y="768"/>
              <a:ext cx="1765" cy="558"/>
              <a:chOff x="3504" y="1026"/>
              <a:chExt cx="1765" cy="558"/>
            </a:xfrm>
          </p:grpSpPr>
          <p:graphicFrame>
            <p:nvGraphicFramePr>
              <p:cNvPr id="5128" name="Object 3"/>
              <p:cNvGraphicFramePr>
                <a:graphicFrameLocks noChangeAspect="1"/>
              </p:cNvGraphicFramePr>
              <p:nvPr/>
            </p:nvGraphicFramePr>
            <p:xfrm>
              <a:off x="3899" y="1026"/>
              <a:ext cx="137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9" name="Equation" r:id="rId6" imgW="901700" imgH="177800" progId="Equation.3">
                      <p:embed/>
                    </p:oleObj>
                  </mc:Choice>
                  <mc:Fallback>
                    <p:oleObj name="Equation" r:id="rId6" imgW="901700" imgH="1778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9" y="1026"/>
                            <a:ext cx="1370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9" name="Line 42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728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pic>
          <p:nvPicPr>
            <p:cNvPr id="5127" name="Picture 70" descr="resb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1872"/>
              <a:ext cx="2784" cy="2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BCA2BB-3D99-4396-8A54-738138939E6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05000" y="4876800"/>
            <a:ext cx="3810000" cy="1143000"/>
            <a:chOff x="1200" y="3072"/>
            <a:chExt cx="2400" cy="720"/>
          </a:xfrm>
        </p:grpSpPr>
        <p:graphicFrame>
          <p:nvGraphicFramePr>
            <p:cNvPr id="35867" name="Object 4"/>
            <p:cNvGraphicFramePr>
              <a:graphicFrameLocks noChangeAspect="1"/>
            </p:cNvGraphicFramePr>
            <p:nvPr/>
          </p:nvGraphicFramePr>
          <p:xfrm>
            <a:off x="1200" y="3452"/>
            <a:ext cx="240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1" name="Equation" r:id="rId4" imgW="2781300" imgH="393700" progId="Equation.3">
                    <p:embed/>
                  </p:oleObj>
                </mc:Choice>
                <mc:Fallback>
                  <p:oleObj name="Equation" r:id="rId4" imgW="2781300" imgH="3937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452"/>
                          <a:ext cx="240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8" name="AutoShape 4"/>
            <p:cNvSpPr>
              <a:spLocks noChangeArrowheads="1"/>
            </p:cNvSpPr>
            <p:nvPr/>
          </p:nvSpPr>
          <p:spPr bwMode="auto">
            <a:xfrm>
              <a:off x="2928" y="3072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35869" name="AutoShape 5"/>
            <p:cNvSpPr>
              <a:spLocks noChangeArrowheads="1"/>
            </p:cNvSpPr>
            <p:nvPr/>
          </p:nvSpPr>
          <p:spPr bwMode="auto">
            <a:xfrm>
              <a:off x="1776" y="3072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514600" y="3200400"/>
            <a:ext cx="5014913" cy="1600200"/>
            <a:chOff x="1584" y="2016"/>
            <a:chExt cx="3159" cy="1008"/>
          </a:xfrm>
        </p:grpSpPr>
        <p:grpSp>
          <p:nvGrpSpPr>
            <p:cNvPr id="35859" name="Group 7"/>
            <p:cNvGrpSpPr>
              <a:grpSpLocks/>
            </p:cNvGrpSpPr>
            <p:nvPr/>
          </p:nvGrpSpPr>
          <p:grpSpPr bwMode="auto">
            <a:xfrm>
              <a:off x="1584" y="2640"/>
              <a:ext cx="3159" cy="384"/>
              <a:chOff x="1584" y="2640"/>
              <a:chExt cx="3159" cy="384"/>
            </a:xfrm>
          </p:grpSpPr>
          <p:graphicFrame>
            <p:nvGraphicFramePr>
              <p:cNvPr id="35863" name="Object 3"/>
              <p:cNvGraphicFramePr>
                <a:graphicFrameLocks noChangeAspect="1"/>
              </p:cNvGraphicFramePr>
              <p:nvPr/>
            </p:nvGraphicFramePr>
            <p:xfrm>
              <a:off x="1624" y="2708"/>
              <a:ext cx="3119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12" name="Equation" r:id="rId6" imgW="3060700" imgH="215900" progId="Equation.3">
                      <p:embed/>
                    </p:oleObj>
                  </mc:Choice>
                  <mc:Fallback>
                    <p:oleObj name="Equation" r:id="rId6" imgW="3060700" imgH="2159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4" y="2708"/>
                            <a:ext cx="3119" cy="22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64" name="Rectangle 9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576" cy="384"/>
              </a:xfrm>
              <a:prstGeom prst="rect">
                <a:avLst/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35865" name="Rectangle 10"/>
              <p:cNvSpPr>
                <a:spLocks noChangeArrowheads="1"/>
              </p:cNvSpPr>
              <p:nvPr/>
            </p:nvSpPr>
            <p:spPr bwMode="auto">
              <a:xfrm>
                <a:off x="2784" y="2640"/>
                <a:ext cx="576" cy="336"/>
              </a:xfrm>
              <a:prstGeom prst="rect">
                <a:avLst/>
              </a:prstGeom>
              <a:noFill/>
              <a:ln w="38100">
                <a:solidFill>
                  <a:srgbClr val="8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35866" name="Rectangle 11"/>
              <p:cNvSpPr>
                <a:spLocks noChangeArrowheads="1"/>
              </p:cNvSpPr>
              <p:nvPr/>
            </p:nvSpPr>
            <p:spPr bwMode="auto">
              <a:xfrm>
                <a:off x="3408" y="2640"/>
                <a:ext cx="672" cy="336"/>
              </a:xfrm>
              <a:prstGeom prst="rect">
                <a:avLst/>
              </a:prstGeom>
              <a:noFill/>
              <a:ln w="38100">
                <a:solidFill>
                  <a:srgbClr val="00CC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</p:grpSp>
        <p:sp>
          <p:nvSpPr>
            <p:cNvPr id="35860" name="AutoShape 12"/>
            <p:cNvSpPr>
              <a:spLocks noChangeArrowheads="1"/>
            </p:cNvSpPr>
            <p:nvPr/>
          </p:nvSpPr>
          <p:spPr bwMode="auto">
            <a:xfrm>
              <a:off x="1776" y="2064"/>
              <a:ext cx="192" cy="576"/>
            </a:xfrm>
            <a:prstGeom prst="downArrow">
              <a:avLst>
                <a:gd name="adj1" fmla="val 50000"/>
                <a:gd name="adj2" fmla="val 75000"/>
              </a:avLst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35861" name="AutoShape 13"/>
            <p:cNvSpPr>
              <a:spLocks noChangeArrowheads="1"/>
            </p:cNvSpPr>
            <p:nvPr/>
          </p:nvSpPr>
          <p:spPr bwMode="auto">
            <a:xfrm>
              <a:off x="2928" y="2064"/>
              <a:ext cx="192" cy="576"/>
            </a:xfrm>
            <a:prstGeom prst="downArrow">
              <a:avLst>
                <a:gd name="adj1" fmla="val 50000"/>
                <a:gd name="adj2" fmla="val 75000"/>
              </a:avLst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35862" name="AutoShape 14"/>
            <p:cNvSpPr>
              <a:spLocks noChangeArrowheads="1"/>
            </p:cNvSpPr>
            <p:nvPr/>
          </p:nvSpPr>
          <p:spPr bwMode="auto">
            <a:xfrm>
              <a:off x="3648" y="2016"/>
              <a:ext cx="192" cy="576"/>
            </a:xfrm>
            <a:prstGeom prst="downArrow">
              <a:avLst>
                <a:gd name="adj1" fmla="val 50000"/>
                <a:gd name="adj2" fmla="val 75000"/>
              </a:avLst>
            </a:pr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</p:grpSp>
      <p:sp>
        <p:nvSpPr>
          <p:cNvPr id="35844" name="Rectangle 15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  <a:noFill/>
        </p:spPr>
        <p:txBody>
          <a:bodyPr/>
          <a:lstStyle/>
          <a:p>
            <a:r>
              <a:rPr lang="en-US" altLang="fa-IR" sz="3600" smtClean="0">
                <a:solidFill>
                  <a:srgbClr val="C00000"/>
                </a:solidFill>
              </a:rPr>
              <a:t>Component Function 3:</a:t>
            </a:r>
            <a:br>
              <a:rPr lang="en-US" altLang="fa-IR" sz="3600" smtClean="0">
                <a:solidFill>
                  <a:srgbClr val="C00000"/>
                </a:solidFill>
              </a:rPr>
            </a:br>
            <a:r>
              <a:rPr lang="en-US" altLang="fa-IR" sz="3600" u="sng" smtClean="0">
                <a:solidFill>
                  <a:srgbClr val="C00000"/>
                </a:solidFill>
              </a:rPr>
              <a:t>Document Growth Function</a:t>
            </a:r>
          </a:p>
        </p:txBody>
      </p:sp>
      <p:sp>
        <p:nvSpPr>
          <p:cNvPr id="35845" name="Text Box 16"/>
          <p:cNvSpPr txBox="1">
            <a:spLocks noChangeArrowheads="1"/>
          </p:cNvSpPr>
          <p:nvPr/>
        </p:nvSpPr>
        <p:spPr bwMode="auto">
          <a:xfrm>
            <a:off x="533400" y="1387475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a-IR" sz="2400" b="1">
                <a:latin typeface="Times New Roman" pitchFamily="18" charset="0"/>
              </a:rPr>
              <a:t>Decompose the existing functions</a:t>
            </a:r>
          </a:p>
        </p:txBody>
      </p:sp>
      <p:sp>
        <p:nvSpPr>
          <p:cNvPr id="35846" name="Text Box 17"/>
          <p:cNvSpPr txBox="1">
            <a:spLocks noChangeArrowheads="1"/>
          </p:cNvSpPr>
          <p:nvPr/>
        </p:nvSpPr>
        <p:spPr bwMode="auto">
          <a:xfrm>
            <a:off x="533400" y="32004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a-IR" sz="2400" b="1" dirty="0">
                <a:latin typeface="Times New Roman" pitchFamily="18" charset="0"/>
              </a:rPr>
              <a:t>Generalize the component function of existing functions</a:t>
            </a:r>
          </a:p>
        </p:txBody>
      </p:sp>
      <p:sp>
        <p:nvSpPr>
          <p:cNvPr id="35847" name="AutoShape 18"/>
          <p:cNvSpPr>
            <a:spLocks noChangeArrowheads="1"/>
          </p:cNvSpPr>
          <p:nvPr/>
        </p:nvSpPr>
        <p:spPr bwMode="auto">
          <a:xfrm>
            <a:off x="1219200" y="2133600"/>
            <a:ext cx="381000" cy="990600"/>
          </a:xfrm>
          <a:prstGeom prst="downArrow">
            <a:avLst>
              <a:gd name="adj1" fmla="val 50000"/>
              <a:gd name="adj2" fmla="val 6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35848" name="Text Box 19"/>
          <p:cNvSpPr txBox="1">
            <a:spLocks noChangeArrowheads="1"/>
          </p:cNvSpPr>
          <p:nvPr/>
        </p:nvSpPr>
        <p:spPr bwMode="auto">
          <a:xfrm>
            <a:off x="381000" y="4876800"/>
            <a:ext cx="883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a-IR" sz="2400" b="1">
                <a:latin typeface="Times New Roman" pitchFamily="18" charset="0"/>
              </a:rPr>
              <a:t>Use constraints to find some alternative implementation</a:t>
            </a:r>
          </a:p>
        </p:txBody>
      </p:sp>
      <p:sp>
        <p:nvSpPr>
          <p:cNvPr id="35849" name="AutoShape 20"/>
          <p:cNvSpPr>
            <a:spLocks noChangeArrowheads="1"/>
          </p:cNvSpPr>
          <p:nvPr/>
        </p:nvSpPr>
        <p:spPr bwMode="auto">
          <a:xfrm>
            <a:off x="1219200" y="3810000"/>
            <a:ext cx="381000" cy="990600"/>
          </a:xfrm>
          <a:prstGeom prst="downArrow">
            <a:avLst>
              <a:gd name="adj1" fmla="val 50000"/>
              <a:gd name="adj2" fmla="val 6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35858" name="Text Box 23"/>
          <p:cNvSpPr txBox="1">
            <a:spLocks noChangeArrowheads="1"/>
          </p:cNvSpPr>
          <p:nvPr/>
        </p:nvSpPr>
        <p:spPr bwMode="auto">
          <a:xfrm>
            <a:off x="5257800" y="15240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a-IR" sz="2400">
                <a:solidFill>
                  <a:schemeClr val="accent2"/>
                </a:solidFill>
                <a:latin typeface="Times New Roman" pitchFamily="18" charset="0"/>
              </a:rPr>
              <a:t>Pivoted Normalization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F33BE3-CD26-418D-8253-4FFD9DB5730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31658" y="2335363"/>
                <a:ext cx="6962099" cy="73161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a-I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𝑠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𝑎𝑣𝑑𝑙</m:t>
                              </m:r>
                            </m:den>
                          </m:f>
                        </m:num>
                        <m:den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𝑠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𝑎𝑣𝑑𝑙</m:t>
                              </m:r>
                            </m:den>
                          </m:f>
                        </m:den>
                      </m:f>
                      <m:r>
                        <a:rPr lang="en-US" sz="12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1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𝑠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𝑎𝑣𝑑𝑙</m:t>
                              </m:r>
                            </m:den>
                          </m:f>
                        </m:num>
                        <m:den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𝑠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𝑎𝑣𝑑𝑙</m:t>
                              </m:r>
                            </m:den>
                          </m:f>
                        </m:den>
                      </m:f>
                      <m:r>
                        <a:rPr lang="en-US" sz="12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</m:d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/>
                        </a:rPr>
                        <m:t>.</m:t>
                      </m:r>
                      <m:r>
                        <a:rPr lang="en-US" sz="1200" b="0" i="1" smtClean="0">
                          <a:latin typeface="Cambria Math"/>
                        </a:rPr>
                        <m:t>𝑆</m:t>
                      </m:r>
                      <m:r>
                        <a:rPr lang="en-US" sz="1200" b="0" i="1" smtClean="0">
                          <a:latin typeface="Cambria Math"/>
                        </a:rPr>
                        <m:t>(</m:t>
                      </m:r>
                      <m:r>
                        <a:rPr lang="en-US" sz="1200" b="0" i="1" smtClean="0">
                          <a:latin typeface="Cambria Math"/>
                        </a:rPr>
                        <m:t>𝑄</m:t>
                      </m:r>
                      <m:r>
                        <a:rPr lang="en-US" sz="12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a-IR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8" y="2335363"/>
                <a:ext cx="6962099" cy="73161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362200" y="2286000"/>
            <a:ext cx="5943600" cy="914400"/>
            <a:chOff x="1632" y="1440"/>
            <a:chExt cx="3744" cy="576"/>
          </a:xfrm>
        </p:grpSpPr>
        <p:grpSp>
          <p:nvGrpSpPr>
            <p:cNvPr id="35853" name="Group 24"/>
            <p:cNvGrpSpPr>
              <a:grpSpLocks/>
            </p:cNvGrpSpPr>
            <p:nvPr/>
          </p:nvGrpSpPr>
          <p:grpSpPr bwMode="auto">
            <a:xfrm>
              <a:off x="1632" y="1440"/>
              <a:ext cx="1824" cy="576"/>
              <a:chOff x="1632" y="1440"/>
              <a:chExt cx="1824" cy="576"/>
            </a:xfrm>
          </p:grpSpPr>
          <p:sp>
            <p:nvSpPr>
              <p:cNvPr id="35855" name="Rectangle 25"/>
              <p:cNvSpPr>
                <a:spLocks noChangeArrowheads="1"/>
              </p:cNvSpPr>
              <p:nvPr/>
            </p:nvSpPr>
            <p:spPr bwMode="auto">
              <a:xfrm>
                <a:off x="1632" y="1440"/>
                <a:ext cx="768" cy="576"/>
              </a:xfrm>
              <a:prstGeom prst="rect">
                <a:avLst/>
              </a:prstGeom>
              <a:noFill/>
              <a:ln w="38100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35856" name="Rectangle 26"/>
              <p:cNvSpPr>
                <a:spLocks noChangeArrowheads="1"/>
              </p:cNvSpPr>
              <p:nvPr/>
            </p:nvSpPr>
            <p:spPr bwMode="auto">
              <a:xfrm>
                <a:off x="2784" y="1440"/>
                <a:ext cx="672" cy="576"/>
              </a:xfrm>
              <a:prstGeom prst="rect">
                <a:avLst/>
              </a:prstGeom>
              <a:noFill/>
              <a:ln w="38100">
                <a:solidFill>
                  <a:srgbClr val="8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</p:grpSp>
        <p:sp>
          <p:nvSpPr>
            <p:cNvPr id="35854" name="Rectangle 27"/>
            <p:cNvSpPr>
              <a:spLocks noChangeArrowheads="1"/>
            </p:cNvSpPr>
            <p:nvPr/>
          </p:nvSpPr>
          <p:spPr bwMode="auto">
            <a:xfrm>
              <a:off x="3504" y="1584"/>
              <a:ext cx="1872" cy="240"/>
            </a:xfrm>
            <a:prstGeom prst="rect">
              <a:avLst/>
            </a:prstGeom>
            <a:noFill/>
            <a:ln w="38100">
              <a:solidFill>
                <a:srgbClr val="00CC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fa-IR" sz="3600" smtClean="0">
                <a:solidFill>
                  <a:srgbClr val="C00000"/>
                </a:solidFill>
              </a:rPr>
              <a:t>Some Derived Formulas </a:t>
            </a:r>
            <a:endParaRPr lang="en-US" altLang="fa-IR" sz="1800" b="0" smtClean="0">
              <a:solidFill>
                <a:srgbClr val="C00000"/>
              </a:solidFill>
            </a:endParaRPr>
          </a:p>
        </p:txBody>
      </p:sp>
      <p:graphicFrame>
        <p:nvGraphicFramePr>
          <p:cNvPr id="415747" name="Group 3"/>
          <p:cNvGraphicFramePr>
            <a:graphicFrameLocks noGrp="1"/>
          </p:cNvGraphicFramePr>
          <p:nvPr>
            <p:ph sz="quarter" idx="1"/>
          </p:nvPr>
        </p:nvGraphicFramePr>
        <p:xfrm>
          <a:off x="228600" y="1371600"/>
          <a:ext cx="8686800" cy="228759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24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32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32" charset="0"/>
                        </a:rPr>
                        <a:t>Primitive Weighting Function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32" charset="0"/>
                        </a:rPr>
                        <a:t>LOG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32" charset="0"/>
                        </a:rPr>
                        <a:t>EXP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72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32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32" charset="0"/>
                        </a:rPr>
                        <a:t>PN-variation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3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3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32" charset="0"/>
                        </a:rPr>
                        <a:t>Okapi-variation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3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3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32" charset="0"/>
                        </a:rPr>
                        <a:t>DP-variation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3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3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893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33650" y="78327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1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783272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4" name="Object 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973763" y="2209800"/>
          <a:ext cx="28352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2" name="Equation" r:id="rId6" imgW="2540000" imgH="355600" progId="Equation.3">
                  <p:embed/>
                </p:oleObj>
              </mc:Choice>
              <mc:Fallback>
                <p:oleObj name="Equation" r:id="rId6" imgW="2540000" imgH="35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3" y="2209800"/>
                        <a:ext cx="28352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5" name="Object 4"/>
          <p:cNvGraphicFramePr>
            <a:graphicFrameLocks noChangeAspect="1"/>
          </p:cNvGraphicFramePr>
          <p:nvPr/>
        </p:nvGraphicFramePr>
        <p:xfrm>
          <a:off x="2790825" y="3187700"/>
          <a:ext cx="304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3" name="Equation" r:id="rId8" imgW="2743200" imgH="355600" progId="Equation.3">
                  <p:embed/>
                </p:oleObj>
              </mc:Choice>
              <mc:Fallback>
                <p:oleObj name="Equation" r:id="rId8" imgW="27432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3187700"/>
                        <a:ext cx="304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6" name="Object 5"/>
          <p:cNvGraphicFramePr>
            <a:graphicFrameLocks noChangeAspect="1"/>
          </p:cNvGraphicFramePr>
          <p:nvPr/>
        </p:nvGraphicFramePr>
        <p:xfrm>
          <a:off x="2854325" y="2727325"/>
          <a:ext cx="28257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4" name="Equation" r:id="rId10" imgW="2527300" imgH="355600" progId="Equation.3">
                  <p:embed/>
                </p:oleObj>
              </mc:Choice>
              <mc:Fallback>
                <p:oleObj name="Equation" r:id="rId10" imgW="2527300" imgH="35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2727325"/>
                        <a:ext cx="28257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7" name="Object 6"/>
          <p:cNvGraphicFramePr>
            <a:graphicFrameLocks noChangeAspect="1"/>
          </p:cNvGraphicFramePr>
          <p:nvPr/>
        </p:nvGraphicFramePr>
        <p:xfrm>
          <a:off x="5819775" y="2706688"/>
          <a:ext cx="29892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5" name="Equation" r:id="rId12" imgW="2540000" imgH="355600" progId="Equation.3">
                  <p:embed/>
                </p:oleObj>
              </mc:Choice>
              <mc:Fallback>
                <p:oleObj name="Equation" r:id="rId12" imgW="2540000" imgH="355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5" y="2706688"/>
                        <a:ext cx="29892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8" name="Object 7"/>
          <p:cNvGraphicFramePr>
            <a:graphicFrameLocks noChangeAspect="1"/>
          </p:cNvGraphicFramePr>
          <p:nvPr/>
        </p:nvGraphicFramePr>
        <p:xfrm>
          <a:off x="5894388" y="3203575"/>
          <a:ext cx="29178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6" name="Equation" r:id="rId14" imgW="2743200" imgH="355600" progId="Equation.3">
                  <p:embed/>
                </p:oleObj>
              </mc:Choice>
              <mc:Fallback>
                <p:oleObj name="Equation" r:id="rId14" imgW="2743200" imgH="355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388" y="3203575"/>
                        <a:ext cx="29178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9" name="Object 8"/>
          <p:cNvGraphicFramePr>
            <a:graphicFrameLocks noChangeAspect="1"/>
          </p:cNvGraphicFramePr>
          <p:nvPr/>
        </p:nvGraphicFramePr>
        <p:xfrm>
          <a:off x="2854325" y="2209800"/>
          <a:ext cx="29003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7" name="Equation" r:id="rId16" imgW="2527300" imgH="355600" progId="Equation.3">
                  <p:embed/>
                </p:oleObj>
              </mc:Choice>
              <mc:Fallback>
                <p:oleObj name="Equation" r:id="rId16" imgW="2527300" imgH="355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2209800"/>
                        <a:ext cx="290036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80" name="Oval 36"/>
          <p:cNvSpPr>
            <a:spLocks noChangeArrowheads="1"/>
          </p:cNvSpPr>
          <p:nvPr/>
        </p:nvSpPr>
        <p:spPr bwMode="auto">
          <a:xfrm>
            <a:off x="5638800" y="2590800"/>
            <a:ext cx="34290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524000" y="3200400"/>
            <a:ext cx="5867400" cy="1581150"/>
            <a:chOff x="960" y="1968"/>
            <a:chExt cx="3696" cy="996"/>
          </a:xfrm>
        </p:grpSpPr>
        <p:graphicFrame>
          <p:nvGraphicFramePr>
            <p:cNvPr id="36907" name="Object 9"/>
            <p:cNvGraphicFramePr>
              <a:graphicFrameLocks noChangeAspect="1"/>
            </p:cNvGraphicFramePr>
            <p:nvPr/>
          </p:nvGraphicFramePr>
          <p:xfrm>
            <a:off x="960" y="2400"/>
            <a:ext cx="2976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8" name="Equation" r:id="rId18" imgW="3086100" imgH="584200" progId="Equation.3">
                    <p:embed/>
                  </p:oleObj>
                </mc:Choice>
                <mc:Fallback>
                  <p:oleObj name="Equation" r:id="rId18" imgW="3086100" imgH="584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400"/>
                          <a:ext cx="2976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8" name="Line 39"/>
            <p:cNvSpPr>
              <a:spLocks noChangeShapeType="1"/>
            </p:cNvSpPr>
            <p:nvPr/>
          </p:nvSpPr>
          <p:spPr bwMode="auto">
            <a:xfrm flipH="1">
              <a:off x="4176" y="1968"/>
              <a:ext cx="48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6902" name="Text Box 40"/>
          <p:cNvSpPr txBox="1">
            <a:spLocks noChangeArrowheads="1"/>
          </p:cNvSpPr>
          <p:nvPr/>
        </p:nvSpPr>
        <p:spPr bwMode="auto">
          <a:xfrm rot="10862791" flipH="1">
            <a:off x="180975" y="2133600"/>
            <a:ext cx="7334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a-IR" sz="1800" b="1">
                <a:latin typeface="Times New Roman" pitchFamily="18" charset="0"/>
              </a:rPr>
              <a:t>Doc. Growth Func.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1371600" y="3733800"/>
            <a:ext cx="7696200" cy="1905000"/>
            <a:chOff x="864" y="2352"/>
            <a:chExt cx="4848" cy="1200"/>
          </a:xfrm>
        </p:grpSpPr>
        <p:sp>
          <p:nvSpPr>
            <p:cNvPr id="36905" name="Text Box 42"/>
            <p:cNvSpPr txBox="1">
              <a:spLocks noChangeArrowheads="1"/>
            </p:cNvSpPr>
            <p:nvPr/>
          </p:nvSpPr>
          <p:spPr bwMode="auto">
            <a:xfrm>
              <a:off x="864" y="3264"/>
              <a:ext cx="48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400">
                  <a:solidFill>
                    <a:srgbClr val="006699"/>
                  </a:solidFill>
                  <a:latin typeface="Times New Roman" pitchFamily="18" charset="0"/>
                </a:rPr>
                <a:t>Re-parameterization of Okapi TF with one parameter</a:t>
              </a:r>
            </a:p>
          </p:txBody>
        </p:sp>
        <p:sp>
          <p:nvSpPr>
            <p:cNvPr id="36906" name="Oval 43"/>
            <p:cNvSpPr>
              <a:spLocks noChangeArrowheads="1"/>
            </p:cNvSpPr>
            <p:nvPr/>
          </p:nvSpPr>
          <p:spPr bwMode="auto">
            <a:xfrm>
              <a:off x="2736" y="2352"/>
              <a:ext cx="1344" cy="816"/>
            </a:xfrm>
            <a:prstGeom prst="ellips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A7AC1-875F-4C97-97C9-F87751065A3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8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C00000"/>
                </a:solidFill>
              </a:rPr>
              <a:t>Derived Axiomatic Retrieval Function is More Robust</a:t>
            </a:r>
          </a:p>
        </p:txBody>
      </p:sp>
      <p:pic>
        <p:nvPicPr>
          <p:cNvPr id="37891" name="Picture 22" descr="al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981200"/>
            <a:ext cx="5638800" cy="3946525"/>
          </a:xfrm>
          <a:noFill/>
        </p:spPr>
      </p:pic>
      <p:sp>
        <p:nvSpPr>
          <p:cNvPr id="37892" name="Line 11"/>
          <p:cNvSpPr>
            <a:spLocks noChangeShapeType="1"/>
          </p:cNvSpPr>
          <p:nvPr/>
        </p:nvSpPr>
        <p:spPr bwMode="auto">
          <a:xfrm>
            <a:off x="2133600" y="1981200"/>
            <a:ext cx="6858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893" name="Text Box 12"/>
          <p:cNvSpPr txBox="1">
            <a:spLocks noChangeArrowheads="1"/>
          </p:cNvSpPr>
          <p:nvPr/>
        </p:nvSpPr>
        <p:spPr bwMode="auto">
          <a:xfrm>
            <a:off x="381000" y="16002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a-IR" sz="2000" b="1">
                <a:solidFill>
                  <a:srgbClr val="FF3300"/>
                </a:solidFill>
                <a:latin typeface="Times New Roman" pitchFamily="18" charset="0"/>
              </a:rPr>
              <a:t>Derived Formula</a:t>
            </a:r>
          </a:p>
        </p:txBody>
      </p:sp>
      <p:sp>
        <p:nvSpPr>
          <p:cNvPr id="37894" name="Text Box 13"/>
          <p:cNvSpPr txBox="1">
            <a:spLocks noChangeArrowheads="1"/>
          </p:cNvSpPr>
          <p:nvPr/>
        </p:nvSpPr>
        <p:spPr bwMode="auto">
          <a:xfrm>
            <a:off x="304800" y="2651125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a-IR" sz="2000" b="1">
                <a:solidFill>
                  <a:srgbClr val="660066"/>
                </a:solidFill>
                <a:latin typeface="Times New Roman" pitchFamily="18" charset="0"/>
              </a:rPr>
              <a:t>Modified Okapi</a:t>
            </a:r>
          </a:p>
        </p:txBody>
      </p:sp>
      <p:sp>
        <p:nvSpPr>
          <p:cNvPr id="37895" name="Line 14"/>
          <p:cNvSpPr>
            <a:spLocks noChangeShapeType="1"/>
          </p:cNvSpPr>
          <p:nvPr/>
        </p:nvSpPr>
        <p:spPr bwMode="auto">
          <a:xfrm>
            <a:off x="2057400" y="2971800"/>
            <a:ext cx="457200" cy="3810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896" name="Text Box 15"/>
          <p:cNvSpPr txBox="1">
            <a:spLocks noChangeArrowheads="1"/>
          </p:cNvSpPr>
          <p:nvPr/>
        </p:nvSpPr>
        <p:spPr bwMode="auto">
          <a:xfrm>
            <a:off x="7467600" y="2879725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a-IR" sz="2000" b="1">
                <a:solidFill>
                  <a:srgbClr val="008080"/>
                </a:solidFill>
                <a:latin typeface="Times New Roman" pitchFamily="18" charset="0"/>
              </a:rPr>
              <a:t>Pivoted</a:t>
            </a:r>
          </a:p>
        </p:txBody>
      </p:sp>
      <p:sp>
        <p:nvSpPr>
          <p:cNvPr id="37897" name="Text Box 16"/>
          <p:cNvSpPr txBox="1">
            <a:spLocks noChangeArrowheads="1"/>
          </p:cNvSpPr>
          <p:nvPr/>
        </p:nvSpPr>
        <p:spPr bwMode="auto">
          <a:xfrm>
            <a:off x="7467600" y="3717925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a-IR" sz="2000" b="1">
                <a:solidFill>
                  <a:srgbClr val="996600"/>
                </a:solidFill>
                <a:latin typeface="Times New Roman" pitchFamily="18" charset="0"/>
              </a:rPr>
              <a:t>Okapi</a:t>
            </a:r>
          </a:p>
        </p:txBody>
      </p:sp>
      <p:sp>
        <p:nvSpPr>
          <p:cNvPr id="37898" name="Line 17"/>
          <p:cNvSpPr>
            <a:spLocks noChangeShapeType="1"/>
          </p:cNvSpPr>
          <p:nvPr/>
        </p:nvSpPr>
        <p:spPr bwMode="auto">
          <a:xfrm flipH="1">
            <a:off x="6248400" y="3124200"/>
            <a:ext cx="1219200" cy="7620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7899" name="Line 18"/>
          <p:cNvSpPr>
            <a:spLocks noChangeShapeType="1"/>
          </p:cNvSpPr>
          <p:nvPr/>
        </p:nvSpPr>
        <p:spPr bwMode="auto">
          <a:xfrm flipH="1">
            <a:off x="6553200" y="3962400"/>
            <a:ext cx="990600" cy="60960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42109-3B2F-43EA-A9CF-0E432D6DB67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3600" smtClean="0">
                <a:solidFill>
                  <a:srgbClr val="C00000"/>
                </a:solidFill>
              </a:rPr>
              <a:t>Adding Semantic Term Matching</a:t>
            </a:r>
          </a:p>
        </p:txBody>
      </p:sp>
      <p:sp>
        <p:nvSpPr>
          <p:cNvPr id="38915" name="AutoShape 3"/>
          <p:cNvSpPr>
            <a:spLocks noChangeArrowheads="1"/>
          </p:cNvSpPr>
          <p:nvPr/>
        </p:nvSpPr>
        <p:spPr bwMode="auto">
          <a:xfrm>
            <a:off x="2667000" y="1600200"/>
            <a:ext cx="2971800" cy="4572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743200" y="1600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400" b="1">
                <a:solidFill>
                  <a:srgbClr val="FF0000"/>
                </a:solidFill>
                <a:latin typeface="Times New Roman" pitchFamily="18" charset="0"/>
              </a:rPr>
              <a:t>dog</a:t>
            </a:r>
            <a:endParaRPr lang="en-US" altLang="fa-IR" sz="2400" b="1">
              <a:solidFill>
                <a:srgbClr val="008000"/>
              </a:solidFill>
              <a:latin typeface="Times New Roman" pitchFamily="18" charset="0"/>
            </a:endParaRPr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5029200" y="2514600"/>
            <a:ext cx="3886200" cy="2819400"/>
            <a:chOff x="2784" y="2160"/>
            <a:chExt cx="2448" cy="1776"/>
          </a:xfrm>
        </p:grpSpPr>
        <p:sp>
          <p:nvSpPr>
            <p:cNvPr id="75789" name="Text Box 6"/>
            <p:cNvSpPr txBox="1">
              <a:spLocks noChangeArrowheads="1"/>
            </p:cNvSpPr>
            <p:nvPr/>
          </p:nvSpPr>
          <p:spPr bwMode="auto">
            <a:xfrm>
              <a:off x="2832" y="2208"/>
              <a:ext cx="2304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sz="2000" dirty="0">
                  <a:latin typeface="+mj-lt"/>
                </a:rPr>
                <a:t>Training </a:t>
              </a:r>
              <a:r>
                <a:rPr lang="en-US" sz="2000" b="1" dirty="0">
                  <a:solidFill>
                    <a:srgbClr val="B01F10"/>
                  </a:solidFill>
                  <a:latin typeface="+mj-lt"/>
                </a:rPr>
                <a:t>puppies</a:t>
              </a:r>
              <a:r>
                <a:rPr lang="en-US" sz="2000" dirty="0">
                  <a:latin typeface="+mj-lt"/>
                </a:rPr>
                <a:t> is not always easy: it requires work. </a:t>
              </a:r>
              <a:r>
                <a:rPr lang="en-US" sz="2000" b="1" dirty="0">
                  <a:solidFill>
                    <a:srgbClr val="B01F10"/>
                  </a:solidFill>
                  <a:latin typeface="+mj-lt"/>
                </a:rPr>
                <a:t>Puppies</a:t>
              </a:r>
              <a:r>
                <a:rPr lang="en-US" sz="2000" dirty="0">
                  <a:solidFill>
                    <a:srgbClr val="B01F10"/>
                  </a:solidFill>
                  <a:latin typeface="+mj-lt"/>
                </a:rPr>
                <a:t> </a:t>
              </a:r>
              <a:r>
                <a:rPr lang="en-US" sz="2000" dirty="0">
                  <a:latin typeface="+mj-lt"/>
                </a:rPr>
                <a:t>should be touched and held from birth, although only briefly and occasionally until their eyes and ears open. Otherwise the </a:t>
              </a:r>
              <a:r>
                <a:rPr lang="en-US" sz="2000" b="1" dirty="0">
                  <a:solidFill>
                    <a:srgbClr val="B01F10"/>
                  </a:solidFill>
                  <a:latin typeface="+mj-lt"/>
                </a:rPr>
                <a:t>puppy </a:t>
              </a:r>
              <a:r>
                <a:rPr lang="en-US" sz="2000" dirty="0">
                  <a:latin typeface="+mj-lt"/>
                </a:rPr>
                <a:t>may become vicious.</a:t>
              </a:r>
              <a:endParaRPr lang="en-US" dirty="0">
                <a:latin typeface="+mj-lt"/>
              </a:endParaRPr>
            </a:p>
          </p:txBody>
        </p:sp>
        <p:sp>
          <p:nvSpPr>
            <p:cNvPr id="38924" name="AutoShape 7"/>
            <p:cNvSpPr>
              <a:spLocks noChangeArrowheads="1"/>
            </p:cNvSpPr>
            <p:nvPr/>
          </p:nvSpPr>
          <p:spPr bwMode="auto">
            <a:xfrm>
              <a:off x="2784" y="2160"/>
              <a:ext cx="2448" cy="1776"/>
            </a:xfrm>
            <a:prstGeom prst="flowChartDocumen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</p:grpSp>
      <p:sp>
        <p:nvSpPr>
          <p:cNvPr id="38918" name="AutoShape 9"/>
          <p:cNvSpPr>
            <a:spLocks noChangeArrowheads="1"/>
          </p:cNvSpPr>
          <p:nvPr/>
        </p:nvSpPr>
        <p:spPr bwMode="auto">
          <a:xfrm>
            <a:off x="228600" y="2514600"/>
            <a:ext cx="3657600" cy="2971800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75788" name="Text Box 10"/>
          <p:cNvSpPr txBox="1">
            <a:spLocks noChangeArrowheads="1"/>
          </p:cNvSpPr>
          <p:nvPr/>
        </p:nvSpPr>
        <p:spPr bwMode="auto">
          <a:xfrm>
            <a:off x="304800" y="2590800"/>
            <a:ext cx="35814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A </a:t>
            </a:r>
            <a:r>
              <a:rPr lang="en-US" sz="2000" b="1" dirty="0">
                <a:latin typeface="+mj-lt"/>
              </a:rPr>
              <a:t>book</a:t>
            </a:r>
            <a:r>
              <a:rPr lang="en-US" sz="2000" dirty="0">
                <a:latin typeface="+mj-lt"/>
              </a:rPr>
              <a:t> is a collection of papers with text, pictures, usually bound together along one edge within covers. A </a:t>
            </a:r>
            <a:r>
              <a:rPr lang="en-US" sz="2000" b="1" dirty="0">
                <a:latin typeface="+mj-lt"/>
              </a:rPr>
              <a:t>book</a:t>
            </a:r>
            <a:r>
              <a:rPr lang="en-US" sz="2000" dirty="0">
                <a:latin typeface="+mj-lt"/>
              </a:rPr>
              <a:t> is also a literary work or a main division of such a work. A </a:t>
            </a:r>
            <a:r>
              <a:rPr lang="en-US" sz="2000" b="1" dirty="0">
                <a:latin typeface="+mj-lt"/>
              </a:rPr>
              <a:t>book</a:t>
            </a:r>
            <a:r>
              <a:rPr lang="en-US" sz="2000" dirty="0">
                <a:latin typeface="+mj-lt"/>
              </a:rPr>
              <a:t> produced in electronic format is known as an e-book. </a:t>
            </a:r>
          </a:p>
        </p:txBody>
      </p:sp>
      <p:sp>
        <p:nvSpPr>
          <p:cNvPr id="38920" name="Line 11"/>
          <p:cNvSpPr>
            <a:spLocks noChangeShapeType="1"/>
          </p:cNvSpPr>
          <p:nvPr/>
        </p:nvSpPr>
        <p:spPr bwMode="auto">
          <a:xfrm flipH="1">
            <a:off x="4038600" y="3200400"/>
            <a:ext cx="838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8921" name="Line 12"/>
          <p:cNvSpPr>
            <a:spLocks noChangeShapeType="1"/>
          </p:cNvSpPr>
          <p:nvPr/>
        </p:nvSpPr>
        <p:spPr bwMode="auto">
          <a:xfrm>
            <a:off x="4038600" y="3581400"/>
            <a:ext cx="838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672A98-3261-4534-B662-9F4CB6BA1FF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3600" smtClean="0">
                <a:solidFill>
                  <a:srgbClr val="C00000"/>
                </a:solidFill>
              </a:rPr>
              <a:t>General Approach </a:t>
            </a:r>
            <a:br>
              <a:rPr lang="en-US" altLang="fa-IR" sz="3600" smtClean="0">
                <a:solidFill>
                  <a:srgbClr val="C00000"/>
                </a:solidFill>
              </a:rPr>
            </a:br>
            <a:r>
              <a:rPr lang="en-US" altLang="fa-IR" sz="3600" smtClean="0">
                <a:solidFill>
                  <a:srgbClr val="C00000"/>
                </a:solidFill>
              </a:rPr>
              <a:t>to Semantic Term Matching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fa-IR" smtClean="0"/>
              <a:t>Select semantic similar terms</a:t>
            </a:r>
          </a:p>
          <a:p>
            <a:r>
              <a:rPr lang="en-US" altLang="fa-IR" smtClean="0"/>
              <a:t>Expand original query with the selected terms</a:t>
            </a:r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533400" y="2743200"/>
            <a:ext cx="1752600" cy="2590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2369541" name="Text Box 5"/>
          <p:cNvSpPr txBox="1">
            <a:spLocks noChangeArrowheads="1"/>
          </p:cNvSpPr>
          <p:nvPr/>
        </p:nvSpPr>
        <p:spPr bwMode="auto">
          <a:xfrm>
            <a:off x="685800" y="2819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chemeClr val="tx2"/>
                </a:solidFill>
              </a:rPr>
              <a:t>dog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en-US" sz="2000" b="1" dirty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685800" y="3233738"/>
            <a:ext cx="15240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puppy   </a:t>
            </a:r>
            <a:r>
              <a:rPr lang="en-US" altLang="fa-IR" sz="2000">
                <a:latin typeface="Times New Roman" pitchFamily="18" charset="0"/>
              </a:rPr>
              <a:t>0.5</a:t>
            </a:r>
            <a:r>
              <a:rPr lang="en-US" altLang="fa-IR" sz="2400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doggy   </a:t>
            </a:r>
            <a:r>
              <a:rPr lang="en-US" altLang="fa-IR" sz="2000">
                <a:latin typeface="Times New Roman" pitchFamily="18" charset="0"/>
              </a:rPr>
              <a:t>0.5</a:t>
            </a:r>
            <a:endParaRPr lang="en-US" altLang="fa-IR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hound   </a:t>
            </a:r>
            <a:r>
              <a:rPr lang="en-US" altLang="fa-IR" sz="2000">
                <a:latin typeface="Times New Roman" pitchFamily="18" charset="0"/>
              </a:rPr>
              <a:t>0.5</a:t>
            </a:r>
            <a:endParaRPr lang="en-US" altLang="fa-IR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bone     </a:t>
            </a:r>
            <a:r>
              <a:rPr lang="en-US" altLang="fa-IR" sz="2000">
                <a:latin typeface="Times New Roman" pitchFamily="18" charset="0"/>
              </a:rPr>
              <a:t>0.1</a:t>
            </a:r>
            <a:endParaRPr lang="en-US" altLang="fa-IR" sz="2400">
              <a:latin typeface="Times New Roman" pitchFamily="18" charset="0"/>
            </a:endParaRPr>
          </a:p>
        </p:txBody>
      </p:sp>
      <p:sp>
        <p:nvSpPr>
          <p:cNvPr id="2369543" name="Text Box 7"/>
          <p:cNvSpPr txBox="1">
            <a:spLocks noChangeArrowheads="1"/>
          </p:cNvSpPr>
          <p:nvPr/>
        </p:nvSpPr>
        <p:spPr bwMode="auto">
          <a:xfrm>
            <a:off x="2362200" y="3505200"/>
            <a:ext cx="7162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Key challenge: </a:t>
            </a:r>
          </a:p>
          <a:p>
            <a:pPr algn="l"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	How to weight selected terms?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 </a:t>
            </a:r>
          </a:p>
        </p:txBody>
      </p:sp>
      <p:sp>
        <p:nvSpPr>
          <p:cNvPr id="2369544" name="Text Box 8"/>
          <p:cNvSpPr txBox="1">
            <a:spLocks noChangeArrowheads="1"/>
          </p:cNvSpPr>
          <p:nvPr/>
        </p:nvSpPr>
        <p:spPr bwMode="auto">
          <a:xfrm>
            <a:off x="685800" y="5410200"/>
            <a:ext cx="7696200" cy="8302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defRPr/>
            </a:pPr>
            <a:r>
              <a:rPr lang="en-US" b="1" dirty="0">
                <a:latin typeface="+mj-lt"/>
              </a:rPr>
              <a:t>The proposed axiomatic approach provides guidance on how to weight terms appropriately. </a:t>
            </a: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304800" y="3276600"/>
            <a:ext cx="2209800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8734C-369E-4745-A250-B9A15A76DD8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954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Semantic Term Matching Constraints (STMC1)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fa-IR" sz="2400" smtClean="0"/>
              <a:t>Semantic similarity function: </a:t>
            </a:r>
            <a:r>
              <a:rPr lang="en-US" altLang="fa-IR" sz="2400" b="1" smtClean="0"/>
              <a:t>s(t, u) </a:t>
            </a:r>
            <a:r>
              <a:rPr lang="en-US" altLang="fa-IR" sz="2400" b="1" smtClean="0">
                <a:sym typeface="Symbol" pitchFamily="18" charset="2"/>
              </a:rPr>
              <a:t> [0, +]</a:t>
            </a:r>
          </a:p>
          <a:p>
            <a:r>
              <a:rPr lang="en-US" altLang="fa-IR" sz="2400" b="1" i="1" smtClean="0"/>
              <a:t>t</a:t>
            </a:r>
            <a:r>
              <a:rPr lang="en-US" altLang="fa-IR" sz="2400" smtClean="0"/>
              <a:t> is semantically more similar to </a:t>
            </a:r>
            <a:r>
              <a:rPr lang="en-US" altLang="fa-IR" sz="2400" b="1" i="1" smtClean="0"/>
              <a:t>u</a:t>
            </a:r>
            <a:r>
              <a:rPr lang="en-US" altLang="fa-IR" sz="2400" smtClean="0"/>
              <a:t> than to </a:t>
            </a:r>
            <a:r>
              <a:rPr lang="en-US" altLang="fa-IR" sz="2400" b="1" smtClean="0"/>
              <a:t>v</a:t>
            </a:r>
            <a:r>
              <a:rPr lang="en-US" altLang="fa-IR" sz="2400" smtClean="0"/>
              <a:t> iff </a:t>
            </a:r>
            <a:r>
              <a:rPr lang="en-US" altLang="fa-IR" sz="2400" b="1" smtClean="0"/>
              <a:t>s(t, u) &gt; s(t, v)</a:t>
            </a:r>
          </a:p>
          <a:p>
            <a:r>
              <a:rPr lang="en-US" altLang="fa-IR" sz="2400" smtClean="0"/>
              <a:t>A term has the highest similarity to itself: </a:t>
            </a:r>
            <a:r>
              <a:rPr lang="en-US" altLang="fa-IR" sz="2400" b="1" smtClean="0"/>
              <a:t>∀u </a:t>
            </a:r>
            <a:r>
              <a:rPr lang="en-US" altLang="fa-IR" sz="2400" b="1" smtClean="0">
                <a:sym typeface="Symbol" pitchFamily="18" charset="2"/>
              </a:rPr>
              <a:t></a:t>
            </a:r>
            <a:r>
              <a:rPr lang="en-US" altLang="fa-IR" sz="2400" b="1" smtClean="0"/>
              <a:t> t, s(t, t) &gt; s(t, u)</a:t>
            </a:r>
          </a:p>
          <a:p>
            <a:endParaRPr lang="en-US" altLang="fa-IR" sz="2400" smtClean="0"/>
          </a:p>
          <a:p>
            <a:endParaRPr lang="en-US" altLang="fa-IR" sz="2400" smtClean="0"/>
          </a:p>
          <a:p>
            <a:endParaRPr lang="en-US" altLang="fa-IR" sz="2400" smtClean="0"/>
          </a:p>
          <a:p>
            <a:endParaRPr lang="en-US" altLang="fa-IR" sz="2400" smtClean="0"/>
          </a:p>
          <a:p>
            <a:r>
              <a:rPr lang="en-US" altLang="fa-IR" sz="2400" smtClean="0"/>
              <a:t>STMC1</a:t>
            </a:r>
          </a:p>
          <a:p>
            <a:pPr>
              <a:buFont typeface="Arial" pitchFamily="34" charset="0"/>
              <a:buNone/>
            </a:pPr>
            <a:r>
              <a:rPr lang="en-US" altLang="fa-IR" sz="2400" smtClean="0"/>
              <a:t>	Let Q = {q} be a query with only one term q. </a:t>
            </a:r>
          </a:p>
          <a:p>
            <a:pPr>
              <a:buFont typeface="Arial" pitchFamily="34" charset="0"/>
              <a:buNone/>
            </a:pPr>
            <a:r>
              <a:rPr lang="en-US" altLang="fa-IR" sz="2400" smtClean="0"/>
              <a:t>	Let D1 = {d1} and D2 = {d2}, where q </a:t>
            </a:r>
            <a:r>
              <a:rPr lang="en-US" altLang="fa-IR" sz="2400" smtClean="0">
                <a:sym typeface="Symbol" pitchFamily="18" charset="2"/>
              </a:rPr>
              <a:t></a:t>
            </a:r>
            <a:r>
              <a:rPr lang="en-US" altLang="fa-IR" sz="2400" smtClean="0"/>
              <a:t> d1 and q </a:t>
            </a:r>
            <a:r>
              <a:rPr lang="en-US" altLang="fa-IR" sz="2400" smtClean="0">
                <a:sym typeface="Symbol" pitchFamily="18" charset="2"/>
              </a:rPr>
              <a:t></a:t>
            </a:r>
            <a:r>
              <a:rPr lang="en-US" altLang="fa-IR" sz="2400" smtClean="0"/>
              <a:t> d2. </a:t>
            </a:r>
          </a:p>
          <a:p>
            <a:pPr>
              <a:buFont typeface="Arial" pitchFamily="34" charset="0"/>
              <a:buNone/>
            </a:pPr>
            <a:r>
              <a:rPr lang="en-US" altLang="fa-IR" sz="2400" smtClean="0"/>
              <a:t>     If s(q, d1) &gt; s(q, d2), then S(Q,D1) &gt; S(Q,D2).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3146425"/>
            <a:ext cx="8610600" cy="12620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3366CC"/>
                </a:solidFill>
                <a:latin typeface="+mj-lt"/>
              </a:rPr>
              <a:t>Semantic term matching heuristic I:   </a:t>
            </a:r>
          </a:p>
          <a:p>
            <a:pPr lvl="1" algn="l">
              <a:defRPr/>
            </a:pPr>
            <a:r>
              <a:rPr lang="en-US" dirty="0">
                <a:solidFill>
                  <a:srgbClr val="3366CC"/>
                </a:solidFill>
                <a:latin typeface="+mj-lt"/>
              </a:rPr>
              <a:t>Give a higher score to a document with a term that is more semantically related to a query term</a:t>
            </a:r>
            <a:endParaRPr lang="en-US" altLang="zh-CN" dirty="0">
              <a:solidFill>
                <a:srgbClr val="3366CC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67991-C893-433E-8863-94276A23E3D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r>
              <a:rPr lang="en-US" altLang="fa-IR" smtClean="0"/>
              <a:t>Semantic Term Matching Constraints (STMC2)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STMC2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400" dirty="0" smtClean="0">
                <a:latin typeface="+mj-lt"/>
              </a:rPr>
              <a:t>	Let Q = {q} be a single term query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400" dirty="0" smtClean="0">
                <a:latin typeface="+mj-lt"/>
              </a:rPr>
              <a:t> 	Let d be a non-query term such that s(q, d) &gt; 0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400" dirty="0" smtClean="0">
                <a:latin typeface="+mj-lt"/>
              </a:rPr>
              <a:t>	If D1 and D2 are two documents where: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400" dirty="0" smtClean="0">
                <a:latin typeface="+mj-lt"/>
              </a:rPr>
              <a:t>		|D1| = 1,  c(q,D1) = 1, |D2| = k and c(d,D2) = k (k ≥ 1)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400" dirty="0" smtClean="0">
                <a:latin typeface="+mj-lt"/>
              </a:rPr>
              <a:t>		then S(Q,D1) ≥ S(Q,D2).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1568450"/>
            <a:ext cx="8610600" cy="163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3366CC"/>
                </a:solidFill>
                <a:latin typeface="+mj-lt"/>
              </a:rPr>
              <a:t>Semantic term matching heuristic II:   </a:t>
            </a:r>
          </a:p>
          <a:p>
            <a:pPr lvl="1" algn="l">
              <a:defRPr/>
            </a:pPr>
            <a:r>
              <a:rPr lang="en-US" dirty="0">
                <a:solidFill>
                  <a:srgbClr val="3366CC"/>
                </a:solidFill>
                <a:latin typeface="+mj-lt"/>
              </a:rPr>
              <a:t>Matching an original query term exactly should always contribute no less to the relevance score than matching a semantically related term</a:t>
            </a:r>
            <a:endParaRPr lang="en-US" altLang="zh-CN" dirty="0">
              <a:solidFill>
                <a:srgbClr val="3366CC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71E53-85D3-4799-819A-53024E897AD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r>
              <a:rPr lang="en-US" altLang="fa-IR" smtClean="0"/>
              <a:t>Semantic Term Matching Constraints (STMC3)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STMC3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r>
              <a:rPr lang="en-US" sz="2200" dirty="0" smtClean="0">
                <a:latin typeface="+mj-lt"/>
              </a:rPr>
              <a:t>Let Q = {q1, q2} be a query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200" dirty="0" smtClean="0">
                <a:latin typeface="+mj-lt"/>
              </a:rPr>
              <a:t>	Let d be a non-query term such that s(q2, d) &gt; 0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200" dirty="0" smtClean="0">
                <a:latin typeface="+mj-lt"/>
              </a:rPr>
              <a:t>	Let D1 and D2 be two documents.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200" dirty="0" smtClean="0">
                <a:latin typeface="+mj-lt"/>
              </a:rPr>
              <a:t>	If |D1| = |D2| &gt; 1, S({q1}, {q1}) = S({q2}, {q2}),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200" dirty="0" smtClean="0">
                <a:latin typeface="+mj-lt"/>
              </a:rPr>
              <a:t>         c(q1,D1) = |D1|, c(q1,D2) = |D2| − 1 and c(d,D2) = 1,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200" dirty="0" smtClean="0">
                <a:latin typeface="+mj-lt"/>
              </a:rPr>
              <a:t>	then S(Q,D1) ≤ S(Q,D2).</a:t>
            </a:r>
          </a:p>
          <a:p>
            <a:pPr>
              <a:defRPr/>
            </a:pPr>
            <a:endParaRPr lang="en-US" sz="2400" dirty="0" smtClean="0">
              <a:latin typeface="+mj-lt"/>
            </a:endParaRPr>
          </a:p>
          <a:p>
            <a:pPr>
              <a:defRPr/>
            </a:pPr>
            <a:endParaRPr lang="en-US" sz="240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1568450"/>
            <a:ext cx="8915400" cy="2062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3366CC"/>
                </a:solidFill>
                <a:latin typeface="+mj-lt"/>
              </a:rPr>
              <a:t>Semantic term matching heuristic III:   </a:t>
            </a:r>
          </a:p>
          <a:p>
            <a:pPr lvl="1" algn="l">
              <a:defRPr/>
            </a:pPr>
            <a:r>
              <a:rPr lang="en-US" sz="2000" dirty="0">
                <a:solidFill>
                  <a:srgbClr val="3366CC"/>
                </a:solidFill>
                <a:latin typeface="+mj-lt"/>
              </a:rPr>
              <a:t>Consider a query with two equally important terms q1 and q2. Suppose a document D1 matches q1 n (&gt; 1) times, but does not match q2 or any of its semantically related terms. If we change one of the occurrences of q1 in D1 to a term semantically related to q2 to form a document D2, D2 should not have a lower score than D1, because D2 covers more distinct query terms than D1.</a:t>
            </a:r>
            <a:endParaRPr lang="en-US" altLang="zh-CN" sz="2000" dirty="0">
              <a:solidFill>
                <a:srgbClr val="3366CC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0BD522-94F7-478D-8104-77578EEA2C6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Extension Based on STMCs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a-IR" smtClean="0"/>
              <a:t>Generalized primitive weighting function:</a:t>
            </a:r>
          </a:p>
          <a:p>
            <a:endParaRPr lang="en-US" altLang="fa-IR" smtClean="0"/>
          </a:p>
          <a:p>
            <a:pPr lvl="1">
              <a:buFont typeface="Arial" pitchFamily="34" charset="0"/>
              <a:buNone/>
            </a:pPr>
            <a:endParaRPr lang="en-US" altLang="fa-IR" smtClean="0"/>
          </a:p>
          <a:p>
            <a:pPr lvl="1">
              <a:buFont typeface="Arial" pitchFamily="34" charset="0"/>
              <a:buNone/>
            </a:pPr>
            <a:endParaRPr lang="en-US" altLang="fa-IR" smtClean="0"/>
          </a:p>
          <a:p>
            <a:pPr lvl="1">
              <a:buFont typeface="Arial" pitchFamily="34" charset="0"/>
              <a:buNone/>
            </a:pPr>
            <a:r>
              <a:rPr lang="en-US" altLang="fa-IR" smtClean="0"/>
              <a:t>e.g. 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133600" y="2286000"/>
          <a:ext cx="4724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3" name="Equation" r:id="rId4" imgW="1905000" imgH="203200" progId="Equation.3">
                  <p:embed/>
                </p:oleObj>
              </mc:Choice>
              <mc:Fallback>
                <p:oleObj name="Equation" r:id="rId4" imgW="19050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4724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905000" y="3886200"/>
          <a:ext cx="381000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name="Equation" r:id="rId6" imgW="1790700" imgH="914400" progId="Equation.3">
                  <p:embed/>
                </p:oleObj>
              </mc:Choice>
              <mc:Fallback>
                <p:oleObj name="Equation" r:id="rId6" imgW="17907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86200"/>
                        <a:ext cx="3810000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>
            <a:off x="3505200" y="57912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525" y="6096000"/>
            <a:ext cx="30654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regulate the weighting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0" y="2971800"/>
            <a:ext cx="36576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algn="l"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f is a monotonically increasing function</a:t>
            </a:r>
          </a:p>
          <a:p>
            <a:pPr lvl="1" algn="l"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∀q </a:t>
            </a:r>
            <a:r>
              <a:rPr lang="en-US" b="1" dirty="0">
                <a:solidFill>
                  <a:srgbClr val="FF0000"/>
                </a:solidFill>
                <a:latin typeface="+mj-lt"/>
                <a:sym typeface="Symbol"/>
              </a:rPr>
              <a:t>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Q, f(s(q, q)) = 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5334000" y="27432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9C998-A9F0-4AF8-9E20-67B45AB61C7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5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altLang="fa-IR" sz="4000" smtClean="0"/>
              <a:t>Effectiveness of Semantic Term Matching</a:t>
            </a:r>
            <a:endParaRPr lang="en-US" altLang="fa-IR" smtClean="0"/>
          </a:p>
        </p:txBody>
      </p:sp>
      <p:graphicFrame>
        <p:nvGraphicFramePr>
          <p:cNvPr id="2371587" name="Group 3"/>
          <p:cNvGraphicFramePr>
            <a:graphicFrameLocks noGrp="1"/>
          </p:cNvGraphicFramePr>
          <p:nvPr/>
        </p:nvGraphicFramePr>
        <p:xfrm>
          <a:off x="304800" y="1600200"/>
          <a:ext cx="8458200" cy="3794146"/>
        </p:xfrm>
        <a:graphic>
          <a:graphicData uri="http://schemas.openxmlformats.org/drawingml/2006/table">
            <a:tbl>
              <a:tblPr/>
              <a:tblGrid>
                <a:gridCol w="254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137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ROBUST04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ROBUST05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MAP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P@20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MAP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P@20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29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Syntactic term matching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(baseline)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0.248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0.352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0.192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0.379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49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Semantic term matching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0.302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(21.8%)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0.399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0.292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(51.0%)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0.502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5C35F-4F4D-4DE5-8718-C6D6FF43B7C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fa-IR" smtClean="0">
                <a:solidFill>
                  <a:srgbClr val="C00000"/>
                </a:solidFill>
              </a:rPr>
              <a:t>Sophisticated Parameter Tuning</a:t>
            </a:r>
          </a:p>
        </p:txBody>
      </p:sp>
      <p:graphicFrame>
        <p:nvGraphicFramePr>
          <p:cNvPr id="6147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04800" y="2057400"/>
          <a:ext cx="8382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4" imgW="4889500" imgH="546100" progId="Equation.3">
                  <p:embed/>
                </p:oleObj>
              </mc:Choice>
              <mc:Fallback>
                <p:oleObj name="Equation" r:id="rId4" imgW="4889500" imgH="546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57400"/>
                        <a:ext cx="83820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685800" y="3581400"/>
            <a:ext cx="73818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CC0000"/>
                </a:solidFill>
              </a:rPr>
              <a:t>“</a:t>
            </a:r>
            <a:r>
              <a:rPr lang="en-US" b="1" dirty="0">
                <a:solidFill>
                  <a:srgbClr val="CC0000"/>
                </a:solidFill>
                <a:latin typeface="+mj-lt"/>
              </a:rPr>
              <a:t>k</a:t>
            </a:r>
            <a:r>
              <a:rPr lang="en-US" b="1" baseline="-25000" dirty="0">
                <a:solidFill>
                  <a:srgbClr val="CC0000"/>
                </a:solidFill>
                <a:latin typeface="+mj-lt"/>
              </a:rPr>
              <a:t>1</a:t>
            </a:r>
            <a:r>
              <a:rPr lang="en-US" dirty="0">
                <a:solidFill>
                  <a:srgbClr val="CC0000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CC0000"/>
                </a:solidFill>
                <a:latin typeface="+mj-lt"/>
              </a:rPr>
              <a:t>b</a:t>
            </a:r>
            <a:r>
              <a:rPr lang="en-US" dirty="0">
                <a:solidFill>
                  <a:srgbClr val="CC0000"/>
                </a:solidFill>
                <a:latin typeface="+mj-lt"/>
              </a:rPr>
              <a:t> and </a:t>
            </a:r>
            <a:r>
              <a:rPr lang="en-US" b="1" dirty="0">
                <a:solidFill>
                  <a:srgbClr val="CC0000"/>
                </a:solidFill>
                <a:latin typeface="+mj-lt"/>
              </a:rPr>
              <a:t>k</a:t>
            </a:r>
            <a:r>
              <a:rPr lang="en-US" b="1" baseline="-25000" dirty="0">
                <a:solidFill>
                  <a:srgbClr val="CC0000"/>
                </a:solidFill>
                <a:latin typeface="+mj-lt"/>
              </a:rPr>
              <a:t>3</a:t>
            </a:r>
            <a:r>
              <a:rPr lang="en-US" dirty="0">
                <a:solidFill>
                  <a:srgbClr val="CC0000"/>
                </a:solidFill>
                <a:latin typeface="+mj-lt"/>
              </a:rPr>
              <a:t> are parameters which depend on the nature </a:t>
            </a:r>
          </a:p>
          <a:p>
            <a:pPr algn="l">
              <a:defRPr/>
            </a:pPr>
            <a:r>
              <a:rPr lang="en-US" dirty="0">
                <a:solidFill>
                  <a:srgbClr val="CC0000"/>
                </a:solidFill>
                <a:latin typeface="+mj-lt"/>
              </a:rPr>
              <a:t>of the queries and possibly on the database; </a:t>
            </a:r>
          </a:p>
          <a:p>
            <a:pPr algn="l">
              <a:defRPr/>
            </a:pPr>
            <a:r>
              <a:rPr lang="en-US" b="1" dirty="0">
                <a:solidFill>
                  <a:srgbClr val="CC0000"/>
                </a:solidFill>
                <a:latin typeface="+mj-lt"/>
              </a:rPr>
              <a:t>k</a:t>
            </a:r>
            <a:r>
              <a:rPr lang="en-US" b="1" baseline="-25000" dirty="0">
                <a:solidFill>
                  <a:srgbClr val="CC0000"/>
                </a:solidFill>
                <a:latin typeface="+mj-lt"/>
              </a:rPr>
              <a:t>1</a:t>
            </a:r>
            <a:r>
              <a:rPr lang="en-US" baseline="-25000" dirty="0">
                <a:solidFill>
                  <a:srgbClr val="CC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CC0000"/>
                </a:solidFill>
                <a:latin typeface="+mj-lt"/>
              </a:rPr>
              <a:t>and </a:t>
            </a:r>
            <a:r>
              <a:rPr lang="en-US" b="1" dirty="0">
                <a:solidFill>
                  <a:srgbClr val="CC0000"/>
                </a:solidFill>
                <a:latin typeface="+mj-lt"/>
              </a:rPr>
              <a:t>b</a:t>
            </a:r>
            <a:r>
              <a:rPr lang="en-US" dirty="0">
                <a:solidFill>
                  <a:srgbClr val="CC0000"/>
                </a:solidFill>
                <a:latin typeface="+mj-lt"/>
              </a:rPr>
              <a:t> default to 1.2 and 0.75 respectively,  </a:t>
            </a:r>
          </a:p>
          <a:p>
            <a:pPr algn="l">
              <a:defRPr/>
            </a:pPr>
            <a:r>
              <a:rPr lang="en-US" dirty="0">
                <a:solidFill>
                  <a:srgbClr val="CC0000"/>
                </a:solidFill>
                <a:latin typeface="+mj-lt"/>
              </a:rPr>
              <a:t>but smaller values of </a:t>
            </a:r>
            <a:r>
              <a:rPr lang="en-US" b="1" dirty="0">
                <a:solidFill>
                  <a:srgbClr val="CC0000"/>
                </a:solidFill>
                <a:latin typeface="+mj-lt"/>
              </a:rPr>
              <a:t>b</a:t>
            </a:r>
            <a:r>
              <a:rPr lang="en-US" dirty="0">
                <a:solidFill>
                  <a:srgbClr val="CC0000"/>
                </a:solidFill>
                <a:latin typeface="+mj-lt"/>
              </a:rPr>
              <a:t> are sometimes advantageous; </a:t>
            </a:r>
          </a:p>
          <a:p>
            <a:pPr algn="l">
              <a:defRPr/>
            </a:pPr>
            <a:r>
              <a:rPr lang="en-US" dirty="0">
                <a:solidFill>
                  <a:srgbClr val="CC0000"/>
                </a:solidFill>
                <a:latin typeface="+mj-lt"/>
              </a:rPr>
              <a:t>in long queries </a:t>
            </a:r>
            <a:r>
              <a:rPr lang="en-US" b="1" dirty="0">
                <a:solidFill>
                  <a:srgbClr val="CC0000"/>
                </a:solidFill>
                <a:latin typeface="+mj-lt"/>
              </a:rPr>
              <a:t>k</a:t>
            </a:r>
            <a:r>
              <a:rPr lang="en-US" b="1" baseline="-25000" dirty="0">
                <a:solidFill>
                  <a:srgbClr val="CC0000"/>
                </a:solidFill>
                <a:latin typeface="+mj-lt"/>
              </a:rPr>
              <a:t>3</a:t>
            </a:r>
            <a:r>
              <a:rPr lang="en-US" dirty="0">
                <a:solidFill>
                  <a:srgbClr val="CC0000"/>
                </a:solidFill>
                <a:latin typeface="+mj-lt"/>
              </a:rPr>
              <a:t> is often set to 7 or 1000.”</a:t>
            </a:r>
            <a:r>
              <a:rPr lang="en-US" sz="2000" dirty="0">
                <a:latin typeface="+mj-lt"/>
              </a:rPr>
              <a:t>   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5314950" y="5699125"/>
            <a:ext cx="2774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[Robertson et al. 1999]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724400" y="1981200"/>
            <a:ext cx="2743200" cy="914400"/>
            <a:chOff x="2976" y="1248"/>
            <a:chExt cx="1728" cy="576"/>
          </a:xfrm>
        </p:grpSpPr>
        <p:sp>
          <p:nvSpPr>
            <p:cNvPr id="6152" name="Oval 7"/>
            <p:cNvSpPr>
              <a:spLocks noChangeArrowheads="1"/>
            </p:cNvSpPr>
            <p:nvPr/>
          </p:nvSpPr>
          <p:spPr bwMode="auto">
            <a:xfrm>
              <a:off x="2976" y="1248"/>
              <a:ext cx="240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6153" name="Oval 8"/>
            <p:cNvSpPr>
              <a:spLocks noChangeArrowheads="1"/>
            </p:cNvSpPr>
            <p:nvPr/>
          </p:nvSpPr>
          <p:spPr bwMode="auto">
            <a:xfrm>
              <a:off x="3504" y="1584"/>
              <a:ext cx="144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6154" name="Oval 9"/>
            <p:cNvSpPr>
              <a:spLocks noChangeArrowheads="1"/>
            </p:cNvSpPr>
            <p:nvPr/>
          </p:nvSpPr>
          <p:spPr bwMode="auto">
            <a:xfrm>
              <a:off x="4512" y="1248"/>
              <a:ext cx="192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F6885-74A1-41A0-BC19-6922B29CC4A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altLang="fa-IR" sz="4000" dirty="0" smtClean="0">
                <a:solidFill>
                  <a:srgbClr val="C00000"/>
                </a:solidFill>
              </a:rPr>
              <a:t>Diagnostic evaluation for IR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4DCF9-E97A-4846-B741-4E3747D3646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fa-IR" sz="3200" smtClean="0">
                <a:solidFill>
                  <a:srgbClr val="C00000"/>
                </a:solidFill>
              </a:rPr>
              <a:t>Existing evaluation provides little explanation for the performance differences</a:t>
            </a:r>
          </a:p>
        </p:txBody>
      </p:sp>
      <p:graphicFrame>
        <p:nvGraphicFramePr>
          <p:cNvPr id="2377731" name="Group 3"/>
          <p:cNvGraphicFramePr>
            <a:graphicFrameLocks noGrp="1"/>
          </p:cNvGraphicFramePr>
          <p:nvPr/>
        </p:nvGraphicFramePr>
        <p:xfrm>
          <a:off x="1371600" y="4343400"/>
          <a:ext cx="6096000" cy="1371601"/>
        </p:xfrm>
        <a:graphic>
          <a:graphicData uri="http://schemas.openxmlformats.org/drawingml/2006/table">
            <a:tbl>
              <a:tblPr/>
              <a:tblGrid>
                <a:gridCol w="16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trec8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wt-2g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fr88-89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Pivoted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0.218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Dirichlet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0.257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0.302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77753" name="Text Box 25"/>
          <p:cNvSpPr txBox="1">
            <a:spLocks noChangeArrowheads="1"/>
          </p:cNvSpPr>
          <p:nvPr/>
        </p:nvSpPr>
        <p:spPr bwMode="auto">
          <a:xfrm>
            <a:off x="228600" y="5867400"/>
            <a:ext cx="8305800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000" b="1">
                <a:latin typeface="Arial" pitchFamily="34" charset="0"/>
              </a:rPr>
              <a:t>How to diagnose weaknesses and strengths of retrieval functions? </a:t>
            </a:r>
          </a:p>
        </p:txBody>
      </p:sp>
      <p:sp>
        <p:nvSpPr>
          <p:cNvPr id="47130" name="AutoShape 26"/>
          <p:cNvSpPr>
            <a:spLocks noChangeArrowheads="1"/>
          </p:cNvSpPr>
          <p:nvPr/>
        </p:nvSpPr>
        <p:spPr bwMode="auto">
          <a:xfrm>
            <a:off x="3581400" y="1828800"/>
            <a:ext cx="2971800" cy="2362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4191000" y="1371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400">
                <a:latin typeface="Times New Roman" pitchFamily="18" charset="0"/>
              </a:rPr>
              <a:t>test collection</a:t>
            </a:r>
            <a:endParaRPr lang="en-US" altLang="fa-IR" sz="240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47132" name="AutoShape 28"/>
          <p:cNvSpPr>
            <a:spLocks noChangeArrowheads="1"/>
          </p:cNvSpPr>
          <p:nvPr/>
        </p:nvSpPr>
        <p:spPr bwMode="auto">
          <a:xfrm>
            <a:off x="4724400" y="1905000"/>
            <a:ext cx="1219200" cy="4572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400">
                <a:solidFill>
                  <a:srgbClr val="FF0000"/>
                </a:solidFill>
                <a:latin typeface="Times New Roman" pitchFamily="18" charset="0"/>
              </a:rPr>
              <a:t>dog</a:t>
            </a:r>
            <a:endParaRPr lang="en-US" altLang="fa-IR" sz="240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>
            <a:off x="2971800" y="2895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65532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35" name="AutoShape 31"/>
          <p:cNvSpPr>
            <a:spLocks noChangeArrowheads="1"/>
          </p:cNvSpPr>
          <p:nvPr/>
        </p:nvSpPr>
        <p:spPr bwMode="auto">
          <a:xfrm>
            <a:off x="4648200" y="2514600"/>
            <a:ext cx="1447800" cy="381000"/>
          </a:xfrm>
          <a:prstGeom prst="flowChartDocument">
            <a:avLst/>
          </a:prstGeom>
          <a:solidFill>
            <a:srgbClr val="C9E1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47136" name="AutoShape 32"/>
          <p:cNvSpPr>
            <a:spLocks noChangeArrowheads="1"/>
          </p:cNvSpPr>
          <p:nvPr/>
        </p:nvSpPr>
        <p:spPr bwMode="auto">
          <a:xfrm>
            <a:off x="4648200" y="2971800"/>
            <a:ext cx="1447800" cy="381000"/>
          </a:xfrm>
          <a:prstGeom prst="flowChartDocument">
            <a:avLst/>
          </a:prstGeom>
          <a:solidFill>
            <a:srgbClr val="C9E1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47137" name="AutoShape 33"/>
          <p:cNvSpPr>
            <a:spLocks noChangeArrowheads="1"/>
          </p:cNvSpPr>
          <p:nvPr/>
        </p:nvSpPr>
        <p:spPr bwMode="auto">
          <a:xfrm>
            <a:off x="4648200" y="3733800"/>
            <a:ext cx="1447800" cy="381000"/>
          </a:xfrm>
          <a:prstGeom prst="flowChartDocument">
            <a:avLst/>
          </a:prstGeom>
          <a:solidFill>
            <a:srgbClr val="C9E1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5029200" y="3276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400" b="1">
                <a:latin typeface="Times New Roman" pitchFamily="18" charset="0"/>
              </a:rPr>
              <a:t>…</a:t>
            </a:r>
          </a:p>
        </p:txBody>
      </p:sp>
      <p:sp>
        <p:nvSpPr>
          <p:cNvPr id="47139" name="Text Box 35"/>
          <p:cNvSpPr txBox="1">
            <a:spLocks noChangeArrowheads="1"/>
          </p:cNvSpPr>
          <p:nvPr/>
        </p:nvSpPr>
        <p:spPr bwMode="auto">
          <a:xfrm>
            <a:off x="3733800" y="19050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Query:</a:t>
            </a:r>
            <a:r>
              <a:rPr lang="en-US" altLang="fa-IR" sz="2000" b="1">
                <a:solidFill>
                  <a:srgbClr val="008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7140" name="Text Box 36"/>
          <p:cNvSpPr txBox="1">
            <a:spLocks noChangeArrowheads="1"/>
          </p:cNvSpPr>
          <p:nvPr/>
        </p:nvSpPr>
        <p:spPr bwMode="auto">
          <a:xfrm>
            <a:off x="3733800" y="24987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Doc</a:t>
            </a:r>
            <a:r>
              <a:rPr lang="en-US" altLang="fa-IR" sz="2000" baseline="-25000">
                <a:latin typeface="Times New Roman" pitchFamily="18" charset="0"/>
              </a:rPr>
              <a:t>1</a:t>
            </a:r>
            <a:r>
              <a:rPr lang="en-US" altLang="fa-IR" sz="2000">
                <a:latin typeface="Times New Roman" pitchFamily="18" charset="0"/>
              </a:rPr>
              <a:t>:</a:t>
            </a:r>
            <a:r>
              <a:rPr lang="en-US" altLang="fa-IR" sz="2000" b="1">
                <a:solidFill>
                  <a:srgbClr val="008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7141" name="Text Box 37"/>
          <p:cNvSpPr txBox="1">
            <a:spLocks noChangeArrowheads="1"/>
          </p:cNvSpPr>
          <p:nvPr/>
        </p:nvSpPr>
        <p:spPr bwMode="auto">
          <a:xfrm>
            <a:off x="3733800" y="28956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Doc</a:t>
            </a:r>
            <a:r>
              <a:rPr lang="en-US" altLang="fa-IR" sz="2000" baseline="-25000">
                <a:latin typeface="Times New Roman" pitchFamily="18" charset="0"/>
              </a:rPr>
              <a:t>2</a:t>
            </a:r>
            <a:r>
              <a:rPr lang="en-US" altLang="fa-IR" sz="2000">
                <a:latin typeface="Times New Roman" pitchFamily="18" charset="0"/>
              </a:rPr>
              <a:t>:</a:t>
            </a:r>
            <a:r>
              <a:rPr lang="en-US" altLang="fa-IR" sz="2000" b="1">
                <a:solidFill>
                  <a:srgbClr val="008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7142" name="Text Box 38"/>
          <p:cNvSpPr txBox="1">
            <a:spLocks noChangeArrowheads="1"/>
          </p:cNvSpPr>
          <p:nvPr/>
        </p:nvSpPr>
        <p:spPr bwMode="auto">
          <a:xfrm>
            <a:off x="3733800" y="37338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Doc</a:t>
            </a:r>
            <a:r>
              <a:rPr lang="en-US" altLang="fa-IR" sz="2000" baseline="-25000">
                <a:latin typeface="Times New Roman" pitchFamily="18" charset="0"/>
              </a:rPr>
              <a:t>n</a:t>
            </a:r>
            <a:r>
              <a:rPr lang="en-US" altLang="fa-IR" sz="2000">
                <a:latin typeface="Times New Roman" pitchFamily="18" charset="0"/>
              </a:rPr>
              <a:t>:</a:t>
            </a:r>
            <a:r>
              <a:rPr lang="en-US" altLang="fa-IR" sz="2000" b="1">
                <a:solidFill>
                  <a:srgbClr val="008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7143" name="Text Box 39"/>
          <p:cNvSpPr txBox="1">
            <a:spLocks noChangeArrowheads="1"/>
          </p:cNvSpPr>
          <p:nvPr/>
        </p:nvSpPr>
        <p:spPr bwMode="auto">
          <a:xfrm>
            <a:off x="838200" y="2651125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Retrieval Function</a:t>
            </a:r>
            <a:endParaRPr lang="en-US" altLang="fa-IR" sz="2400" b="1">
              <a:latin typeface="Times New Roman" pitchFamily="18" charset="0"/>
            </a:endParaRPr>
          </a:p>
        </p:txBody>
      </p: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7239000" y="2727325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MAP=0.25 </a:t>
            </a:r>
            <a:endParaRPr lang="en-US" altLang="fa-IR" sz="2400" b="1">
              <a:latin typeface="Times New Roman" pitchFamily="18" charset="0"/>
            </a:endParaRPr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>
            <a:off x="6248400" y="2590800"/>
            <a:ext cx="7620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46" name="Line 42"/>
          <p:cNvSpPr>
            <a:spLocks noChangeShapeType="1"/>
          </p:cNvSpPr>
          <p:nvPr/>
        </p:nvSpPr>
        <p:spPr bwMode="auto">
          <a:xfrm flipV="1">
            <a:off x="6324600" y="2514600"/>
            <a:ext cx="152400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47" name="Line 43"/>
          <p:cNvSpPr>
            <a:spLocks noChangeShapeType="1"/>
          </p:cNvSpPr>
          <p:nvPr/>
        </p:nvSpPr>
        <p:spPr bwMode="auto">
          <a:xfrm>
            <a:off x="6248400" y="3810000"/>
            <a:ext cx="7620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 flipV="1">
            <a:off x="6324600" y="3733800"/>
            <a:ext cx="152400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49" name="Line 45"/>
          <p:cNvSpPr>
            <a:spLocks noChangeShapeType="1"/>
          </p:cNvSpPr>
          <p:nvPr/>
        </p:nvSpPr>
        <p:spPr bwMode="auto">
          <a:xfrm>
            <a:off x="6248400" y="3048000"/>
            <a:ext cx="152400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50" name="Line 46"/>
          <p:cNvSpPr>
            <a:spLocks noChangeShapeType="1"/>
          </p:cNvSpPr>
          <p:nvPr/>
        </p:nvSpPr>
        <p:spPr bwMode="auto">
          <a:xfrm flipV="1">
            <a:off x="6248400" y="3048000"/>
            <a:ext cx="152400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8B15B-C616-47C4-8E53-0A298AF7D86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775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3600" smtClean="0">
                <a:solidFill>
                  <a:srgbClr val="C00000"/>
                </a:solidFill>
              </a:rPr>
              <a:t>Relevance-Preserving Perturbations 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762000" y="2743200"/>
            <a:ext cx="7467600" cy="2682875"/>
            <a:chOff x="288" y="1824"/>
            <a:chExt cx="4704" cy="1690"/>
          </a:xfrm>
        </p:grpSpPr>
        <p:grpSp>
          <p:nvGrpSpPr>
            <p:cNvPr id="48134" name="Group 4"/>
            <p:cNvGrpSpPr>
              <a:grpSpLocks/>
            </p:cNvGrpSpPr>
            <p:nvPr/>
          </p:nvGrpSpPr>
          <p:grpSpPr bwMode="auto">
            <a:xfrm>
              <a:off x="2208" y="2208"/>
              <a:ext cx="2544" cy="960"/>
              <a:chOff x="2400" y="2208"/>
              <a:chExt cx="3024" cy="1344"/>
            </a:xfrm>
          </p:grpSpPr>
          <p:sp>
            <p:nvSpPr>
              <p:cNvPr id="48144" name="AutoShape 5"/>
              <p:cNvSpPr>
                <a:spLocks noChangeArrowheads="1"/>
              </p:cNvSpPr>
              <p:nvPr/>
            </p:nvSpPr>
            <p:spPr bwMode="auto">
              <a:xfrm>
                <a:off x="3456" y="2208"/>
                <a:ext cx="1968" cy="1344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48145" name="AutoShape 6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528" cy="720"/>
              </a:xfrm>
              <a:prstGeom prst="foldedCorner">
                <a:avLst>
                  <a:gd name="adj" fmla="val 125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48146" name="AutoShape 7"/>
              <p:cNvSpPr>
                <a:spLocks noChangeArrowheads="1"/>
              </p:cNvSpPr>
              <p:nvPr/>
            </p:nvSpPr>
            <p:spPr bwMode="auto">
              <a:xfrm>
                <a:off x="3888" y="2736"/>
                <a:ext cx="528" cy="720"/>
              </a:xfrm>
              <a:prstGeom prst="foldedCorner">
                <a:avLst>
                  <a:gd name="adj" fmla="val 125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48147" name="AutoShape 8"/>
              <p:cNvSpPr>
                <a:spLocks noChangeArrowheads="1"/>
              </p:cNvSpPr>
              <p:nvPr/>
            </p:nvSpPr>
            <p:spPr bwMode="auto">
              <a:xfrm>
                <a:off x="4512" y="2640"/>
                <a:ext cx="528" cy="720"/>
              </a:xfrm>
              <a:prstGeom prst="foldedCorner">
                <a:avLst>
                  <a:gd name="adj" fmla="val 125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48148" name="AutoShape 9"/>
              <p:cNvSpPr>
                <a:spLocks noChangeArrowheads="1"/>
              </p:cNvSpPr>
              <p:nvPr/>
            </p:nvSpPr>
            <p:spPr bwMode="auto">
              <a:xfrm>
                <a:off x="4752" y="2736"/>
                <a:ext cx="528" cy="720"/>
              </a:xfrm>
              <a:prstGeom prst="foldedCorner">
                <a:avLst>
                  <a:gd name="adj" fmla="val 125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48149" name="AutoShape 10"/>
              <p:cNvSpPr>
                <a:spLocks noChangeArrowheads="1"/>
              </p:cNvSpPr>
              <p:nvPr/>
            </p:nvSpPr>
            <p:spPr bwMode="auto">
              <a:xfrm>
                <a:off x="2448" y="2784"/>
                <a:ext cx="912" cy="384"/>
              </a:xfrm>
              <a:prstGeom prst="rightArrow">
                <a:avLst>
                  <a:gd name="adj1" fmla="val 50000"/>
                  <a:gd name="adj2" fmla="val 59375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48150" name="Text Box 11"/>
              <p:cNvSpPr txBox="1">
                <a:spLocks noChangeArrowheads="1"/>
              </p:cNvSpPr>
              <p:nvPr/>
            </p:nvSpPr>
            <p:spPr bwMode="auto">
              <a:xfrm>
                <a:off x="2400" y="2496"/>
                <a:ext cx="960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fa-IR" sz="2000" b="1">
                    <a:solidFill>
                      <a:schemeClr val="accent2"/>
                    </a:solidFill>
                    <a:latin typeface="Times New Roman" pitchFamily="18" charset="0"/>
                  </a:rPr>
                  <a:t>cD(d,d,K)</a:t>
                </a:r>
              </a:p>
            </p:txBody>
          </p:sp>
        </p:grpSp>
        <p:sp>
          <p:nvSpPr>
            <p:cNvPr id="48135" name="Text Box 12"/>
            <p:cNvSpPr txBox="1">
              <a:spLocks noChangeArrowheads="1"/>
            </p:cNvSpPr>
            <p:nvPr/>
          </p:nvSpPr>
          <p:spPr bwMode="auto">
            <a:xfrm>
              <a:off x="960" y="3264"/>
              <a:ext cx="40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latin typeface="Times New Roman" pitchFamily="18" charset="0"/>
                </a:rPr>
                <a:t>concatenate every document with itself K times </a:t>
              </a:r>
            </a:p>
          </p:txBody>
        </p:sp>
        <p:grpSp>
          <p:nvGrpSpPr>
            <p:cNvPr id="48136" name="Group 13"/>
            <p:cNvGrpSpPr>
              <a:grpSpLocks/>
            </p:cNvGrpSpPr>
            <p:nvPr/>
          </p:nvGrpSpPr>
          <p:grpSpPr bwMode="auto">
            <a:xfrm>
              <a:off x="288" y="1824"/>
              <a:ext cx="2736" cy="1392"/>
              <a:chOff x="288" y="1824"/>
              <a:chExt cx="2736" cy="1392"/>
            </a:xfrm>
          </p:grpSpPr>
          <p:grpSp>
            <p:nvGrpSpPr>
              <p:cNvPr id="48137" name="Group 14"/>
              <p:cNvGrpSpPr>
                <a:grpSpLocks/>
              </p:cNvGrpSpPr>
              <p:nvPr/>
            </p:nvGrpSpPr>
            <p:grpSpPr bwMode="auto">
              <a:xfrm>
                <a:off x="576" y="2208"/>
                <a:ext cx="1536" cy="1008"/>
                <a:chOff x="336" y="2208"/>
                <a:chExt cx="1968" cy="1344"/>
              </a:xfrm>
            </p:grpSpPr>
            <p:sp>
              <p:nvSpPr>
                <p:cNvPr id="48139" name="AutoShape 15"/>
                <p:cNvSpPr>
                  <a:spLocks noChangeArrowheads="1"/>
                </p:cNvSpPr>
                <p:nvPr/>
              </p:nvSpPr>
              <p:spPr bwMode="auto">
                <a:xfrm>
                  <a:off x="336" y="2208"/>
                  <a:ext cx="1968" cy="1344"/>
                </a:xfrm>
                <a:prstGeom prst="can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fa-IR" altLang="fa-IR" sz="2400">
                    <a:latin typeface="Times New Roman" pitchFamily="18" charset="0"/>
                  </a:endParaRPr>
                </a:p>
              </p:txBody>
            </p:sp>
            <p:sp>
              <p:nvSpPr>
                <p:cNvPr id="48140" name="AutoShape 16"/>
                <p:cNvSpPr>
                  <a:spLocks noChangeArrowheads="1"/>
                </p:cNvSpPr>
                <p:nvPr/>
              </p:nvSpPr>
              <p:spPr bwMode="auto">
                <a:xfrm>
                  <a:off x="480" y="2640"/>
                  <a:ext cx="288" cy="384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fa-IR" altLang="fa-IR" sz="2400">
                    <a:latin typeface="Times New Roman" pitchFamily="18" charset="0"/>
                  </a:endParaRPr>
                </a:p>
              </p:txBody>
            </p:sp>
            <p:sp>
              <p:nvSpPr>
                <p:cNvPr id="48141" name="AutoShape 17"/>
                <p:cNvSpPr>
                  <a:spLocks noChangeArrowheads="1"/>
                </p:cNvSpPr>
                <p:nvPr/>
              </p:nvSpPr>
              <p:spPr bwMode="auto">
                <a:xfrm>
                  <a:off x="912" y="2928"/>
                  <a:ext cx="288" cy="384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fa-IR" altLang="fa-IR" sz="2400">
                    <a:latin typeface="Times New Roman" pitchFamily="18" charset="0"/>
                  </a:endParaRPr>
                </a:p>
              </p:txBody>
            </p:sp>
            <p:sp>
              <p:nvSpPr>
                <p:cNvPr id="48142" name="AutoShape 18"/>
                <p:cNvSpPr>
                  <a:spLocks noChangeArrowheads="1"/>
                </p:cNvSpPr>
                <p:nvPr/>
              </p:nvSpPr>
              <p:spPr bwMode="auto">
                <a:xfrm>
                  <a:off x="1872" y="2880"/>
                  <a:ext cx="288" cy="384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fa-IR" altLang="fa-IR" sz="2400">
                    <a:latin typeface="Times New Roman" pitchFamily="18" charset="0"/>
                  </a:endParaRPr>
                </a:p>
              </p:txBody>
            </p:sp>
            <p:sp>
              <p:nvSpPr>
                <p:cNvPr id="48143" name="AutoShape 19"/>
                <p:cNvSpPr>
                  <a:spLocks noChangeArrowheads="1"/>
                </p:cNvSpPr>
                <p:nvPr/>
              </p:nvSpPr>
              <p:spPr bwMode="auto">
                <a:xfrm>
                  <a:off x="1344" y="2688"/>
                  <a:ext cx="336" cy="384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fa-IR" altLang="fa-IR" sz="2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381844" name="Text Box 20"/>
              <p:cNvSpPr txBox="1">
                <a:spLocks noChangeArrowheads="1"/>
              </p:cNvSpPr>
              <p:nvPr/>
            </p:nvSpPr>
            <p:spPr bwMode="auto">
              <a:xfrm>
                <a:off x="288" y="1824"/>
                <a:ext cx="27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sz="2000" b="1" dirty="0">
                    <a:latin typeface="+mj-lt"/>
                  </a:rPr>
                  <a:t>document scaling perturbation:</a:t>
                </a:r>
              </a:p>
            </p:txBody>
          </p:sp>
        </p:grpSp>
      </p:grpSp>
      <p:sp>
        <p:nvSpPr>
          <p:cNvPr id="48132" name="Text Box 21"/>
          <p:cNvSpPr txBox="1">
            <a:spLocks noChangeArrowheads="1"/>
          </p:cNvSpPr>
          <p:nvPr/>
        </p:nvSpPr>
        <p:spPr bwMode="auto">
          <a:xfrm>
            <a:off x="381000" y="1600200"/>
            <a:ext cx="84582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400" b="1">
                <a:latin typeface="Times New Roman" pitchFamily="18" charset="0"/>
              </a:rPr>
              <a:t>Perturb term statistics in documents and keep relevance status</a:t>
            </a:r>
            <a:endParaRPr lang="en-US" altLang="fa-IR" sz="2400" b="1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86443-DDC5-44BE-A30B-D446AB966B6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Some Notations</a:t>
            </a:r>
          </a:p>
        </p:txBody>
      </p:sp>
      <p:sp>
        <p:nvSpPr>
          <p:cNvPr id="49155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fa-IR" sz="2400" i="1" smtClean="0"/>
              <a:t>D:</a:t>
            </a:r>
            <a:r>
              <a:rPr lang="en-US" altLang="fa-IR" sz="2400" smtClean="0"/>
              <a:t> Document set			</a:t>
            </a:r>
            <a:r>
              <a:rPr lang="en-US" altLang="fa-IR" sz="1600" smtClean="0">
                <a:sym typeface="Symbol" pitchFamily="18" charset="2"/>
              </a:rPr>
              <a:t></a:t>
            </a:r>
            <a:r>
              <a:rPr lang="en-US" altLang="fa-IR" sz="2400" smtClean="0">
                <a:sym typeface="Symbol" pitchFamily="18" charset="2"/>
              </a:rPr>
              <a:t>  </a:t>
            </a:r>
            <a:r>
              <a:rPr lang="en-US" altLang="fa-IR" sz="2400" i="1" smtClean="0"/>
              <a:t>D</a:t>
            </a:r>
            <a:r>
              <a:rPr lang="en-US" altLang="fa-IR" sz="2400" i="1" baseline="-25000" smtClean="0"/>
              <a:t>r</a:t>
            </a:r>
            <a:r>
              <a:rPr lang="en-US" altLang="fa-IR" sz="2400" i="1" smtClean="0"/>
              <a:t>:</a:t>
            </a:r>
            <a:r>
              <a:rPr lang="en-US" altLang="fa-IR" sz="2400" smtClean="0"/>
              <a:t> Relevant document set</a:t>
            </a:r>
          </a:p>
          <a:p>
            <a:r>
              <a:rPr lang="en-US" altLang="fa-IR" sz="2400" i="1" smtClean="0"/>
              <a:t>D</a:t>
            </a:r>
            <a:r>
              <a:rPr lang="en-US" altLang="fa-IR" sz="2400" i="1" baseline="-25000" smtClean="0"/>
              <a:t>n</a:t>
            </a:r>
            <a:r>
              <a:rPr lang="en-US" altLang="fa-IR" sz="2400" i="1" smtClean="0"/>
              <a:t>:</a:t>
            </a:r>
            <a:r>
              <a:rPr lang="en-US" altLang="fa-IR" sz="2400" smtClean="0"/>
              <a:t> Non-relevant document set	</a:t>
            </a:r>
            <a:r>
              <a:rPr lang="en-US" altLang="fa-IR" sz="1600" smtClean="0">
                <a:sym typeface="Symbol" pitchFamily="18" charset="2"/>
              </a:rPr>
              <a:t></a:t>
            </a:r>
            <a:r>
              <a:rPr lang="en-US" altLang="fa-IR" sz="2400" smtClean="0">
                <a:sym typeface="Symbol" pitchFamily="18" charset="2"/>
              </a:rPr>
              <a:t>  </a:t>
            </a:r>
            <a:r>
              <a:rPr lang="en-US" altLang="fa-IR" sz="2400" i="1" smtClean="0"/>
              <a:t>V</a:t>
            </a:r>
            <a:r>
              <a:rPr lang="en-US" altLang="fa-IR" sz="2400" i="1" baseline="-25000" smtClean="0"/>
              <a:t>n</a:t>
            </a:r>
            <a:r>
              <a:rPr lang="en-US" altLang="fa-IR" sz="2400" i="1" smtClean="0"/>
              <a:t>:</a:t>
            </a:r>
            <a:r>
              <a:rPr lang="en-US" altLang="fa-IR" sz="2400" smtClean="0"/>
              <a:t> Noise term vocabulary</a:t>
            </a:r>
          </a:p>
          <a:p>
            <a:endParaRPr lang="en-US" altLang="fa-IR" sz="2400" smtClean="0"/>
          </a:p>
          <a:p>
            <a:pPr algn="ctr">
              <a:buFont typeface="Arial" pitchFamily="34" charset="0"/>
              <a:buNone/>
            </a:pPr>
            <a:r>
              <a:rPr lang="en-US" altLang="fa-IR" sz="2400" b="1" smtClean="0">
                <a:solidFill>
                  <a:srgbClr val="FF0000"/>
                </a:solidFill>
              </a:rPr>
              <a:t>Basic Perturbation Operators</a:t>
            </a:r>
          </a:p>
          <a:p>
            <a:pPr>
              <a:buFont typeface="Arial" pitchFamily="34" charset="0"/>
              <a:buNone/>
            </a:pPr>
            <a:endParaRPr lang="en-US" altLang="fa-IR" sz="280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3505200"/>
          <a:ext cx="8305800" cy="2670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90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Name</a:t>
                      </a:r>
                      <a:endParaRPr lang="en-US" sz="1800" b="1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Semantic</a:t>
                      </a:r>
                      <a:endParaRPr lang="en-US" sz="1800" b="1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Operator</a:t>
                      </a:r>
                      <a:endParaRPr lang="en-US" sz="1800" b="1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Term addition</a:t>
                      </a:r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 K occurrences of term</a:t>
                      </a:r>
                      <a:r>
                        <a:rPr lang="en-US" sz="1800" baseline="0" dirty="0" smtClean="0"/>
                        <a:t> t to document D</a:t>
                      </a:r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aT</a:t>
                      </a:r>
                      <a:r>
                        <a:rPr lang="en-US" sz="1800" dirty="0" smtClean="0"/>
                        <a:t>(t,</a:t>
                      </a:r>
                      <a:r>
                        <a:rPr lang="en-US" sz="1800" baseline="0" dirty="0" smtClean="0"/>
                        <a:t> D, K)</a:t>
                      </a:r>
                      <a:endParaRPr lang="en-US" sz="1800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Term deletion</a:t>
                      </a:r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Delete K</a:t>
                      </a:r>
                      <a:r>
                        <a:rPr lang="en-US" sz="1800" baseline="0" dirty="0" smtClean="0"/>
                        <a:t> occurrences of term t from document D</a:t>
                      </a:r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dT</a:t>
                      </a:r>
                      <a:r>
                        <a:rPr lang="en-US" sz="1800" dirty="0" smtClean="0"/>
                        <a:t>(t, D, K)</a:t>
                      </a:r>
                      <a:endParaRPr lang="en-US" sz="1800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90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Document addition</a:t>
                      </a:r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 document D to collection K times</a:t>
                      </a:r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aD</a:t>
                      </a:r>
                      <a:r>
                        <a:rPr lang="en-US" sz="1800" dirty="0" smtClean="0"/>
                        <a:t>(D,</a:t>
                      </a:r>
                      <a:r>
                        <a:rPr lang="en-US" sz="1800" baseline="0" dirty="0" smtClean="0"/>
                        <a:t> K)</a:t>
                      </a:r>
                      <a:endParaRPr lang="en-US" sz="1800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90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Document deletion</a:t>
                      </a:r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Delete</a:t>
                      </a:r>
                      <a:r>
                        <a:rPr lang="en-US" sz="1800" baseline="0" dirty="0" smtClean="0"/>
                        <a:t> document D from the collection</a:t>
                      </a:r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dD</a:t>
                      </a:r>
                      <a:r>
                        <a:rPr lang="en-US" sz="1800" dirty="0" smtClean="0"/>
                        <a:t>(D)</a:t>
                      </a:r>
                      <a:endParaRPr lang="en-US" sz="1800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50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Document concatenation</a:t>
                      </a:r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Concatenate document D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 with D</a:t>
                      </a:r>
                      <a:r>
                        <a:rPr lang="en-US" sz="1800" baseline="-25000" dirty="0" smtClean="0"/>
                        <a:t>2 </a:t>
                      </a:r>
                      <a:r>
                        <a:rPr lang="en-US" sz="1800" dirty="0" smtClean="0"/>
                        <a:t>K times</a:t>
                      </a:r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cD</a:t>
                      </a:r>
                      <a:r>
                        <a:rPr lang="en-US" sz="1800" dirty="0" smtClean="0"/>
                        <a:t>(D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D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, K)</a:t>
                      </a:r>
                      <a:endParaRPr lang="en-US" sz="1800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B91E6-C332-43D9-A00B-066B28E4F17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/>
          <a:lstStyle/>
          <a:p>
            <a:r>
              <a:rPr lang="en-US" altLang="fa-IR" smtClean="0">
                <a:solidFill>
                  <a:srgbClr val="C00000"/>
                </a:solidFill>
              </a:rPr>
              <a:t>Relevance Preserving Perturbations</a:t>
            </a:r>
            <a:endParaRPr lang="en-US" altLang="fa-IR" smtClean="0"/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83638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56F08-9623-4567-90FC-628502FF06B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Diagnostic Tests - Procedure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altLang="fa-IR" sz="2800" dirty="0" smtClean="0"/>
              <a:t>Identify some desirable properties of a reasonable retrieval function for diagnosis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fa-IR" sz="2800" dirty="0" smtClean="0"/>
              <a:t>Connect the properties that are to be diagnosed with relevance-preserving perturbations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fa-IR" sz="2800" dirty="0" smtClean="0"/>
              <a:t>Use the perturbation parameter of the operators to control the degree of perturbation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fa-IR" sz="2800" dirty="0" smtClean="0"/>
              <a:t>Record the empirical performance of retrieval functions on the corresponding perturbed collections, and stop doing this when you get enough information</a:t>
            </a:r>
          </a:p>
          <a:p>
            <a:pPr marL="514350" indent="-514350">
              <a:buFont typeface="Arial" pitchFamily="34" charset="0"/>
              <a:buNone/>
            </a:pPr>
            <a:endParaRPr lang="en-US" altLang="fa-IR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64613-B95A-4D5C-BC66-8085E6A1A4C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altLang="fa-IR" dirty="0" smtClean="0"/>
          </a:p>
          <a:p>
            <a:endParaRPr lang="en-US" altLang="fa-IR" dirty="0" smtClean="0"/>
          </a:p>
          <a:p>
            <a:endParaRPr lang="en-US" altLang="fa-IR" dirty="0" smtClean="0"/>
          </a:p>
          <a:p>
            <a:endParaRPr lang="en-US" altLang="fa-IR" dirty="0" smtClean="0"/>
          </a:p>
          <a:p>
            <a:endParaRPr lang="en-US" altLang="fa-IR" dirty="0" smtClean="0"/>
          </a:p>
          <a:p>
            <a:endParaRPr lang="en-US" altLang="fa-IR" dirty="0" smtClean="0"/>
          </a:p>
          <a:p>
            <a:pPr>
              <a:buFont typeface="Arial" pitchFamily="34" charset="0"/>
              <a:buNone/>
            </a:pPr>
            <a:r>
              <a:rPr lang="en-US" altLang="fa-IR" sz="2400" dirty="0" smtClean="0"/>
              <a:t>	</a:t>
            </a:r>
          </a:p>
          <a:p>
            <a:r>
              <a:rPr lang="en-US" altLang="fa-IR" sz="2000" dirty="0" smtClean="0"/>
              <a:t>Flat curve: the function being tested is completely insensitive to such perturbation</a:t>
            </a:r>
          </a:p>
          <a:p>
            <a:r>
              <a:rPr lang="en-US" altLang="fa-IR" sz="2000" dirty="0" smtClean="0"/>
              <a:t>Dropping curve: the function suffered from the perturbation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295400"/>
            <a:ext cx="6146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Example Curve for the Results of a Diagnostic Test</a:t>
            </a:r>
          </a:p>
        </p:txBody>
      </p:sp>
      <p:graphicFrame>
        <p:nvGraphicFramePr>
          <p:cNvPr id="52229" name="Object 3"/>
          <p:cNvGraphicFramePr>
            <a:graphicFrameLocks noChangeAspect="1"/>
          </p:cNvGraphicFramePr>
          <p:nvPr/>
        </p:nvGraphicFramePr>
        <p:xfrm>
          <a:off x="1325563" y="4724400"/>
          <a:ext cx="64182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Equation" r:id="rId5" imgW="3530600" imgH="419100" progId="Equation.3">
                  <p:embed/>
                </p:oleObj>
              </mc:Choice>
              <mc:Fallback>
                <p:oleObj name="Equation" r:id="rId5" imgW="35306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4724400"/>
                        <a:ext cx="641826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2AEA9-BCFA-4198-9C69-D8D81AD0D8C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Length Variation Sensitivity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a-IR" sz="2800" smtClean="0"/>
              <a:t>Length variance reduction test (LV1): </a:t>
            </a:r>
          </a:p>
          <a:p>
            <a:pPr lvl="1">
              <a:buFont typeface="Arial" pitchFamily="34" charset="0"/>
              <a:buNone/>
            </a:pPr>
            <a:r>
              <a:rPr lang="en-US" altLang="fa-IR" sz="2400" smtClean="0"/>
              <a:t>	Use the document scaling perturbation to make all the documents to have similar or identical length, and thus reduce the variance of document lengths:</a:t>
            </a:r>
          </a:p>
          <a:p>
            <a:pPr>
              <a:buFont typeface="Arial" pitchFamily="34" charset="0"/>
              <a:buNone/>
            </a:pPr>
            <a:endParaRPr lang="en-US" altLang="fa-IR" sz="2800" smtClean="0"/>
          </a:p>
          <a:p>
            <a:endParaRPr lang="en-US" altLang="fa-IR" sz="2800" smtClean="0"/>
          </a:p>
          <a:p>
            <a:r>
              <a:rPr lang="en-US" altLang="fa-IR" sz="2800" smtClean="0"/>
              <a:t>Length variance amplification test (LV2): </a:t>
            </a:r>
          </a:p>
          <a:p>
            <a:pPr lvl="1">
              <a:buFont typeface="Arial" pitchFamily="34" charset="0"/>
              <a:buNone/>
            </a:pPr>
            <a:r>
              <a:rPr lang="en-US" altLang="fa-IR" sz="2400" smtClean="0"/>
              <a:t>	Amplify the differences in document lengths and make distribution of document lengths skewer:</a:t>
            </a:r>
          </a:p>
          <a:p>
            <a:endParaRPr lang="en-US" altLang="fa-IR" sz="2800" smtClean="0"/>
          </a:p>
        </p:txBody>
      </p:sp>
      <p:graphicFrame>
        <p:nvGraphicFramePr>
          <p:cNvPr id="53252" name="Object 2"/>
          <p:cNvGraphicFramePr>
            <a:graphicFrameLocks noChangeAspect="1"/>
          </p:cNvGraphicFramePr>
          <p:nvPr/>
        </p:nvGraphicFramePr>
        <p:xfrm>
          <a:off x="685800" y="3429000"/>
          <a:ext cx="802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3" name="Equation" r:id="rId4" imgW="4013200" imgH="419100" progId="Equation.3">
                  <p:embed/>
                </p:oleObj>
              </mc:Choice>
              <mc:Fallback>
                <p:oleObj name="Equation" r:id="rId4" imgW="40132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802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1905000" y="5867400"/>
          <a:ext cx="47244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4" name="Equation" r:id="rId6" imgW="2070100" imgH="203200" progId="Equation.3">
                  <p:embed/>
                </p:oleObj>
              </mc:Choice>
              <mc:Fallback>
                <p:oleObj name="Equation" r:id="rId6" imgW="20701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867400"/>
                        <a:ext cx="47244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F2E8F-7325-4EE6-AAE7-EE0F03A0EE8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Length Variation Sensitivity Tests (cont’d)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fa-IR" sz="2400" smtClean="0"/>
          </a:p>
          <a:p>
            <a:r>
              <a:rPr lang="en-US" altLang="fa-IR" sz="2800" smtClean="0"/>
              <a:t>Length scaling test (LV3): </a:t>
            </a:r>
          </a:p>
          <a:p>
            <a:pPr lvl="1">
              <a:buFont typeface="Arial" pitchFamily="34" charset="0"/>
              <a:buNone/>
            </a:pPr>
            <a:r>
              <a:rPr lang="en-US" altLang="fa-IR" sz="2400" smtClean="0"/>
              <a:t>	Concatenate all the documents with themselves K times, where K is same for all the documents. In this way, the length variance would change but the relative length ratio remains the same: 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2362200" y="4419600"/>
          <a:ext cx="4800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Equation" r:id="rId4" imgW="1993900" imgH="203200" progId="Equation.3">
                  <p:embed/>
                </p:oleObj>
              </mc:Choice>
              <mc:Fallback>
                <p:oleObj name="Equation" r:id="rId4" imgW="1993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19600"/>
                        <a:ext cx="4800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C9A60-62C4-479F-8BBA-770E1D40D04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Term Noise Resistance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Noise addition test (TN): 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dirty="0" smtClean="0"/>
              <a:t>	Add noise (i.e., non-relevant terms) to documents.</a:t>
            </a:r>
          </a:p>
          <a:p>
            <a:pPr>
              <a:defRPr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  <a:defRPr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Constant growth: K is a constant, add the same number of noisy terms to all documents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Linear growth: </a:t>
            </a:r>
          </a:p>
          <a:p>
            <a:pPr marL="914400" lvl="1" indent="-514350">
              <a:buFont typeface="Arial" pitchFamily="34" charset="0"/>
              <a:buNone/>
              <a:defRPr/>
            </a:pPr>
            <a:r>
              <a:rPr lang="en-US" dirty="0" smtClean="0"/>
              <a:t>	the number of added noisy terms is linear to the original document length. </a:t>
            </a:r>
            <a:endParaRPr lang="en-US" dirty="0"/>
          </a:p>
        </p:txBody>
      </p:sp>
      <p:graphicFrame>
        <p:nvGraphicFramePr>
          <p:cNvPr id="55300" name="Object 2"/>
          <p:cNvGraphicFramePr>
            <a:graphicFrameLocks noChangeAspect="1"/>
          </p:cNvGraphicFramePr>
          <p:nvPr/>
        </p:nvGraphicFramePr>
        <p:xfrm>
          <a:off x="1981200" y="2908300"/>
          <a:ext cx="4572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1" name="Equation" r:id="rId4" imgW="1752600" imgH="228600" progId="Equation.3">
                  <p:embed/>
                </p:oleObj>
              </mc:Choice>
              <mc:Fallback>
                <p:oleObj name="Equation" r:id="rId4" imgW="1752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08300"/>
                        <a:ext cx="4572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3"/>
          <p:cNvGraphicFramePr>
            <a:graphicFrameLocks noChangeAspect="1"/>
          </p:cNvGraphicFramePr>
          <p:nvPr/>
        </p:nvGraphicFramePr>
        <p:xfrm>
          <a:off x="3681413" y="4784725"/>
          <a:ext cx="43957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2" name="Equation" r:id="rId6" imgW="1968500" imgH="279400" progId="Equation.3">
                  <p:embed/>
                </p:oleObj>
              </mc:Choice>
              <mc:Fallback>
                <p:oleObj name="Equation" r:id="rId6" imgW="19685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4784725"/>
                        <a:ext cx="439578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67DD53-07DE-475D-8295-DA353D9625C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fa-IR" smtClean="0">
                <a:solidFill>
                  <a:schemeClr val="tx1"/>
                </a:solidFill>
              </a:rPr>
              <a:t> </a:t>
            </a:r>
            <a:r>
              <a:rPr lang="en-US" altLang="fa-IR" smtClean="0">
                <a:solidFill>
                  <a:srgbClr val="C00000"/>
                </a:solidFill>
              </a:rPr>
              <a:t>High Parameter Sensitivity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762000" y="45720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FontTx/>
              <a:buChar char="•"/>
            </a:pPr>
            <a:endParaRPr lang="fa-IR" altLang="fa-IR">
              <a:latin typeface="Times New Roman" pitchFamily="18" charset="0"/>
            </a:endParaRPr>
          </a:p>
        </p:txBody>
      </p:sp>
      <p:pic>
        <p:nvPicPr>
          <p:cNvPr id="7172" name="Picture 24" descr="ex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010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6BE7A4-A0A8-4598-945B-88B137C413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fa-IR" smtClean="0"/>
              <a:t>TF-LN Balance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fa-IR" smtClean="0"/>
              <a:t>	</a:t>
            </a:r>
          </a:p>
          <a:p>
            <a:r>
              <a:rPr lang="en-US" altLang="fa-IR" sz="2400" smtClean="0"/>
              <a:t>Single query term growth test (TG1): </a:t>
            </a:r>
          </a:p>
          <a:p>
            <a:pPr lvl="1">
              <a:buFont typeface="Arial" pitchFamily="34" charset="0"/>
              <a:buNone/>
            </a:pPr>
            <a:r>
              <a:rPr lang="en-US" altLang="fa-IR" sz="2000" smtClean="0"/>
              <a:t>	Increase the term occurrence for only one random query term:</a:t>
            </a:r>
          </a:p>
          <a:p>
            <a:pPr lvl="1">
              <a:buFont typeface="Arial" pitchFamily="34" charset="0"/>
              <a:buNone/>
            </a:pPr>
            <a:endParaRPr lang="en-US" altLang="fa-IR" sz="2000" smtClean="0"/>
          </a:p>
          <a:p>
            <a:endParaRPr lang="en-US" altLang="fa-IR" sz="1200" smtClean="0"/>
          </a:p>
          <a:p>
            <a:r>
              <a:rPr lang="en-US" altLang="fa-IR" sz="2400" smtClean="0"/>
              <a:t>Majority query term growth test (TG2): </a:t>
            </a:r>
          </a:p>
          <a:p>
            <a:pPr lvl="1">
              <a:buFont typeface="Arial" pitchFamily="34" charset="0"/>
              <a:buNone/>
            </a:pPr>
            <a:r>
              <a:rPr lang="en-US" altLang="fa-IR" sz="2000" smtClean="0"/>
              <a:t>	Increase the term occurrences for all but one random query term:</a:t>
            </a:r>
          </a:p>
          <a:p>
            <a:endParaRPr lang="en-US" altLang="fa-IR" sz="2400" smtClean="0"/>
          </a:p>
          <a:p>
            <a:endParaRPr lang="en-US" altLang="fa-IR" sz="1600" smtClean="0"/>
          </a:p>
          <a:p>
            <a:r>
              <a:rPr lang="en-US" altLang="fa-IR" sz="2400" smtClean="0"/>
              <a:t>All query term growth test (TG3): </a:t>
            </a:r>
          </a:p>
          <a:p>
            <a:pPr lvl="1">
              <a:buFont typeface="Arial" pitchFamily="34" charset="0"/>
              <a:buNone/>
            </a:pPr>
            <a:r>
              <a:rPr lang="en-US" altLang="fa-IR" sz="2000" smtClean="0"/>
              <a:t>	Perform the internal term growth perturbation for all query terms:</a:t>
            </a:r>
            <a:endParaRPr lang="en-US" altLang="fa-IR" sz="2400" smtClean="0"/>
          </a:p>
          <a:p>
            <a:endParaRPr lang="en-US" altLang="fa-IR" smtClean="0"/>
          </a:p>
        </p:txBody>
      </p:sp>
      <p:sp>
        <p:nvSpPr>
          <p:cNvPr id="5" name="TextBox 4"/>
          <p:cNvSpPr txBox="1"/>
          <p:nvPr/>
        </p:nvSpPr>
        <p:spPr>
          <a:xfrm>
            <a:off x="228600" y="990600"/>
            <a:ext cx="8686800" cy="12001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lvl="1" algn="l">
              <a:defRPr/>
            </a:pPr>
            <a:r>
              <a:rPr lang="en-US" b="1" dirty="0">
                <a:solidFill>
                  <a:srgbClr val="3366CC"/>
                </a:solidFill>
                <a:latin typeface="+mj-lt"/>
              </a:rPr>
              <a:t>Examine the ability of a retrieval function to balance TF and LN. The main idea is to increase the occurrences of the query terms that are already in the documents.</a:t>
            </a:r>
          </a:p>
        </p:txBody>
      </p:sp>
      <p:graphicFrame>
        <p:nvGraphicFramePr>
          <p:cNvPr id="56325" name="Object 2"/>
          <p:cNvGraphicFramePr>
            <a:graphicFrameLocks noChangeAspect="1"/>
          </p:cNvGraphicFramePr>
          <p:nvPr/>
        </p:nvGraphicFramePr>
        <p:xfrm>
          <a:off x="928688" y="2971800"/>
          <a:ext cx="69215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8" name="Equation" r:id="rId4" imgW="3670300" imgH="203200" progId="Equation.3">
                  <p:embed/>
                </p:oleObj>
              </mc:Choice>
              <mc:Fallback>
                <p:oleObj name="Equation" r:id="rId4" imgW="36703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971800"/>
                        <a:ext cx="69215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228600" y="4475163"/>
          <a:ext cx="89154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9" name="Equation" r:id="rId6" imgW="4495800" imgH="203200" progId="Equation.3">
                  <p:embed/>
                </p:oleObj>
              </mc:Choice>
              <mc:Fallback>
                <p:oleObj name="Equation" r:id="rId6" imgW="44958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75163"/>
                        <a:ext cx="89154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1739900" y="5943600"/>
          <a:ext cx="58181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0" name="Equation" r:id="rId8" imgW="2794000" imgH="203200" progId="Equation.3">
                  <p:embed/>
                </p:oleObj>
              </mc:Choice>
              <mc:Fallback>
                <p:oleObj name="Equation" r:id="rId8" imgW="27940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5943600"/>
                        <a:ext cx="581818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502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4731B-4312-4B48-BED8-A9A7FD63E46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Tests and Corresponding Interpretations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2514600"/>
          <a:ext cx="8610600" cy="296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5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Test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Interpretation of higher value 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Tag</a:t>
                      </a:r>
                    </a:p>
                  </a:txBody>
                  <a:tcPr marL="91433" marR="91433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length variance reduction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have less gain on length normalization 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LV1</a:t>
                      </a:r>
                    </a:p>
                  </a:txBody>
                  <a:tcPr marL="91433" marR="91433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length variance amplification 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be more robust to larger document variance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LV2</a:t>
                      </a:r>
                    </a:p>
                  </a:txBody>
                  <a:tcPr marL="91433" marR="91433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length scaling 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better at avoiding over-penalizing long documents 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LV3</a:t>
                      </a:r>
                    </a:p>
                  </a:txBody>
                  <a:tcPr marL="91433" marR="91433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term noise addition 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penalize long documents more appropriately 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TN</a:t>
                      </a:r>
                    </a:p>
                  </a:txBody>
                  <a:tcPr marL="91433" marR="91433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single query term growth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favor documents with more distinct query terms 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TG1</a:t>
                      </a:r>
                    </a:p>
                  </a:txBody>
                  <a:tcPr marL="91433" marR="91433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majority query term growth 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favor documents with more query terms 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TG2</a:t>
                      </a:r>
                    </a:p>
                  </a:txBody>
                  <a:tcPr marL="91433" marR="91433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all query term growth 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balance TF and LN more appropriately 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91433" marR="91433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TG3</a:t>
                      </a:r>
                      <a:endParaRPr lang="en-US" sz="1800" dirty="0" smtClean="0">
                        <a:latin typeface="+mj-lt"/>
                      </a:endParaRPr>
                    </a:p>
                  </a:txBody>
                  <a:tcPr marL="91433" marR="91433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2080A3-B2EF-41FA-8245-070656DBF5B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533400"/>
          </a:xfrm>
        </p:spPr>
        <p:txBody>
          <a:bodyPr/>
          <a:lstStyle/>
          <a:p>
            <a:r>
              <a:rPr lang="en-US" altLang="fa-IR" sz="3200" smtClean="0">
                <a:solidFill>
                  <a:srgbClr val="C00000"/>
                </a:solidFill>
              </a:rPr>
              <a:t>Length Scaling Test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2286000"/>
            <a:ext cx="5410200" cy="914400"/>
            <a:chOff x="864" y="996"/>
            <a:chExt cx="3504" cy="588"/>
          </a:xfrm>
        </p:grpSpPr>
        <p:sp>
          <p:nvSpPr>
            <p:cNvPr id="58381" name="AutoShape 4"/>
            <p:cNvSpPr>
              <a:spLocks noChangeArrowheads="1"/>
            </p:cNvSpPr>
            <p:nvPr/>
          </p:nvSpPr>
          <p:spPr bwMode="auto">
            <a:xfrm>
              <a:off x="864" y="996"/>
              <a:ext cx="1355" cy="588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58382" name="AutoShape 5"/>
            <p:cNvSpPr>
              <a:spLocks noChangeArrowheads="1"/>
            </p:cNvSpPr>
            <p:nvPr/>
          </p:nvSpPr>
          <p:spPr bwMode="auto">
            <a:xfrm>
              <a:off x="3013" y="996"/>
              <a:ext cx="1355" cy="588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58383" name="AutoShape 6"/>
            <p:cNvSpPr>
              <a:spLocks noChangeArrowheads="1"/>
            </p:cNvSpPr>
            <p:nvPr/>
          </p:nvSpPr>
          <p:spPr bwMode="auto">
            <a:xfrm>
              <a:off x="963" y="1185"/>
              <a:ext cx="199" cy="168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58384" name="AutoShape 7"/>
            <p:cNvSpPr>
              <a:spLocks noChangeArrowheads="1"/>
            </p:cNvSpPr>
            <p:nvPr/>
          </p:nvSpPr>
          <p:spPr bwMode="auto">
            <a:xfrm>
              <a:off x="1261" y="1311"/>
              <a:ext cx="198" cy="168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58385" name="AutoShape 8"/>
            <p:cNvSpPr>
              <a:spLocks noChangeArrowheads="1"/>
            </p:cNvSpPr>
            <p:nvPr/>
          </p:nvSpPr>
          <p:spPr bwMode="auto">
            <a:xfrm>
              <a:off x="1922" y="1290"/>
              <a:ext cx="198" cy="168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58386" name="AutoShape 9"/>
            <p:cNvSpPr>
              <a:spLocks noChangeArrowheads="1"/>
            </p:cNvSpPr>
            <p:nvPr/>
          </p:nvSpPr>
          <p:spPr bwMode="auto">
            <a:xfrm>
              <a:off x="1558" y="1206"/>
              <a:ext cx="232" cy="168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58387" name="AutoShape 10"/>
            <p:cNvSpPr>
              <a:spLocks noChangeArrowheads="1"/>
            </p:cNvSpPr>
            <p:nvPr/>
          </p:nvSpPr>
          <p:spPr bwMode="auto">
            <a:xfrm>
              <a:off x="3112" y="1185"/>
              <a:ext cx="363" cy="315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58388" name="AutoShape 11"/>
            <p:cNvSpPr>
              <a:spLocks noChangeArrowheads="1"/>
            </p:cNvSpPr>
            <p:nvPr/>
          </p:nvSpPr>
          <p:spPr bwMode="auto">
            <a:xfrm>
              <a:off x="3310" y="1227"/>
              <a:ext cx="364" cy="315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58389" name="AutoShape 12"/>
            <p:cNvSpPr>
              <a:spLocks noChangeArrowheads="1"/>
            </p:cNvSpPr>
            <p:nvPr/>
          </p:nvSpPr>
          <p:spPr bwMode="auto">
            <a:xfrm>
              <a:off x="3740" y="1185"/>
              <a:ext cx="364" cy="315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58390" name="AutoShape 13"/>
            <p:cNvSpPr>
              <a:spLocks noChangeArrowheads="1"/>
            </p:cNvSpPr>
            <p:nvPr/>
          </p:nvSpPr>
          <p:spPr bwMode="auto">
            <a:xfrm>
              <a:off x="3905" y="1227"/>
              <a:ext cx="364" cy="315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58391" name="AutoShape 14"/>
            <p:cNvSpPr>
              <a:spLocks noChangeArrowheads="1"/>
            </p:cNvSpPr>
            <p:nvPr/>
          </p:nvSpPr>
          <p:spPr bwMode="auto">
            <a:xfrm>
              <a:off x="2318" y="1248"/>
              <a:ext cx="629" cy="168"/>
            </a:xfrm>
            <a:prstGeom prst="rightArrow">
              <a:avLst>
                <a:gd name="adj1" fmla="val 50000"/>
                <a:gd name="adj2" fmla="val 9360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58392" name="Text Box 15"/>
            <p:cNvSpPr txBox="1">
              <a:spLocks noChangeArrowheads="1"/>
            </p:cNvSpPr>
            <p:nvPr/>
          </p:nvSpPr>
          <p:spPr bwMode="auto">
            <a:xfrm>
              <a:off x="2303" y="1056"/>
              <a:ext cx="86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800" b="1">
                  <a:latin typeface="Times New Roman" pitchFamily="18" charset="0"/>
                </a:rPr>
                <a:t>cD(d,d,K)</a:t>
              </a:r>
            </a:p>
          </p:txBody>
        </p:sp>
      </p:grpSp>
      <p:sp>
        <p:nvSpPr>
          <p:cNvPr id="2385936" name="Text Box 16"/>
          <p:cNvSpPr txBox="1">
            <a:spLocks noChangeArrowheads="1"/>
          </p:cNvSpPr>
          <p:nvPr/>
        </p:nvSpPr>
        <p:spPr bwMode="auto">
          <a:xfrm>
            <a:off x="609600" y="1295400"/>
            <a:ext cx="807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test whether a retrieval function over-penalizes long documents </a:t>
            </a:r>
          </a:p>
        </p:txBody>
      </p:sp>
      <p:sp>
        <p:nvSpPr>
          <p:cNvPr id="58373" name="Text Box 17"/>
          <p:cNvSpPr txBox="1">
            <a:spLocks noChangeArrowheads="1"/>
          </p:cNvSpPr>
          <p:nvPr/>
        </p:nvSpPr>
        <p:spPr bwMode="auto">
          <a:xfrm>
            <a:off x="381000" y="838200"/>
            <a:ext cx="7772400" cy="396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1. Identify the aspect to be diagnosed</a:t>
            </a:r>
          </a:p>
        </p:txBody>
      </p:sp>
      <p:sp>
        <p:nvSpPr>
          <p:cNvPr id="58374" name="Text Box 18"/>
          <p:cNvSpPr txBox="1">
            <a:spLocks noChangeArrowheads="1"/>
          </p:cNvSpPr>
          <p:nvPr/>
        </p:nvSpPr>
        <p:spPr bwMode="auto">
          <a:xfrm>
            <a:off x="381000" y="1828800"/>
            <a:ext cx="7772400" cy="396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2. Choose appropriate relevance-preserving perturbations</a:t>
            </a:r>
          </a:p>
        </p:txBody>
      </p:sp>
      <p:sp>
        <p:nvSpPr>
          <p:cNvPr id="58375" name="Text Box 19"/>
          <p:cNvSpPr txBox="1">
            <a:spLocks noChangeArrowheads="1"/>
          </p:cNvSpPr>
          <p:nvPr/>
        </p:nvSpPr>
        <p:spPr bwMode="auto">
          <a:xfrm>
            <a:off x="381000" y="3276600"/>
            <a:ext cx="7772400" cy="396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000" b="1">
                <a:latin typeface="Times New Roman" pitchFamily="18" charset="0"/>
              </a:rPr>
              <a:t>3. Perform the test and interpret the results</a:t>
            </a:r>
          </a:p>
        </p:txBody>
      </p:sp>
      <p:pic>
        <p:nvPicPr>
          <p:cNvPr id="2385940" name="Picture 20" descr="sigir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3800"/>
            <a:ext cx="38100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191000" y="5029200"/>
            <a:ext cx="4114800" cy="803275"/>
            <a:chOff x="3024" y="3168"/>
            <a:chExt cx="2592" cy="506"/>
          </a:xfrm>
        </p:grpSpPr>
        <p:sp>
          <p:nvSpPr>
            <p:cNvPr id="58379" name="Text Box 22"/>
            <p:cNvSpPr txBox="1">
              <a:spLocks noChangeArrowheads="1"/>
            </p:cNvSpPr>
            <p:nvPr/>
          </p:nvSpPr>
          <p:spPr bwMode="auto">
            <a:xfrm>
              <a:off x="3504" y="3168"/>
              <a:ext cx="2112" cy="5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300" b="1">
                  <a:solidFill>
                    <a:srgbClr val="FF0000"/>
                  </a:solidFill>
                  <a:latin typeface="Times New Roman" pitchFamily="18" charset="0"/>
                </a:rPr>
                <a:t>Dirichlet over-penalizes long documents!</a:t>
              </a:r>
              <a:endParaRPr lang="en-US" altLang="fa-IR" sz="2400" b="1">
                <a:solidFill>
                  <a:srgbClr val="33CC33"/>
                </a:solidFill>
                <a:latin typeface="Times New Roman" pitchFamily="18" charset="0"/>
              </a:endParaRPr>
            </a:p>
          </p:txBody>
        </p:sp>
        <p:sp>
          <p:nvSpPr>
            <p:cNvPr id="58380" name="Line 23"/>
            <p:cNvSpPr>
              <a:spLocks noChangeShapeType="1"/>
            </p:cNvSpPr>
            <p:nvPr/>
          </p:nvSpPr>
          <p:spPr bwMode="auto">
            <a:xfrm flipV="1">
              <a:off x="3024" y="3408"/>
              <a:ext cx="48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B6460-5E7A-4232-9FBE-A7BA22DE6F81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3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610600" cy="1143000"/>
          </a:xfrm>
        </p:spPr>
        <p:txBody>
          <a:bodyPr/>
          <a:lstStyle/>
          <a:p>
            <a:pPr algn="l"/>
            <a:r>
              <a:rPr lang="en-US" altLang="fa-IR" sz="3200" b="0" smtClean="0">
                <a:solidFill>
                  <a:srgbClr val="000099"/>
                </a:solidFill>
              </a:rPr>
              <a:t>Identifying the weaknesses makes it possible to improve the performance</a:t>
            </a:r>
            <a:endParaRPr lang="en-US" altLang="fa-IR" sz="3200" smtClean="0"/>
          </a:p>
        </p:txBody>
      </p:sp>
      <p:graphicFrame>
        <p:nvGraphicFramePr>
          <p:cNvPr id="2390019" name="Group 3"/>
          <p:cNvGraphicFramePr>
            <a:graphicFrameLocks noGrp="1"/>
          </p:cNvGraphicFramePr>
          <p:nvPr/>
        </p:nvGraphicFramePr>
        <p:xfrm>
          <a:off x="685800" y="3124200"/>
          <a:ext cx="7620000" cy="838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M.D.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0.262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2874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0.415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1930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0.395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0.224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0.191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90054" name="Group 38"/>
          <p:cNvGraphicFramePr>
            <a:graphicFrameLocks noGrp="1"/>
          </p:cNvGraphicFramePr>
          <p:nvPr/>
        </p:nvGraphicFramePr>
        <p:xfrm>
          <a:off x="685800" y="4191000"/>
          <a:ext cx="7620000" cy="838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Piv.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M.P.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0.256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2848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0.411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0.316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1940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0.392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0.230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90089" name="Group 73"/>
          <p:cNvGraphicFramePr>
            <a:graphicFrameLocks noGrp="1"/>
          </p:cNvGraphicFramePr>
          <p:nvPr/>
        </p:nvGraphicFramePr>
        <p:xfrm>
          <a:off x="685800" y="2133600"/>
          <a:ext cx="7620000" cy="838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91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trec8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wt2g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fr88-89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#RRel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P@20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#RRel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P@20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#RRel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Tx/>
                        <a:buSzPct val="1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P@20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A16DF-23C8-401F-9104-F13CEDB7FB5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Questions?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18586-6B9F-471A-A116-E3BD59211B15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fa-IR" sz="3600" smtClean="0">
                <a:solidFill>
                  <a:srgbClr val="C00000"/>
                </a:solidFill>
              </a:rPr>
              <a:t>Axiomatic Approach to Relevance Modeling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04800" y="3581400"/>
            <a:ext cx="1219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Document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990600" y="1997075"/>
            <a:ext cx="1524000" cy="593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solidFill>
                  <a:srgbClr val="FF0000"/>
                </a:solidFill>
                <a:latin typeface="Times New Roman" pitchFamily="18" charset="0"/>
              </a:rPr>
              <a:t>Relevance?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762000" y="1676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762000" y="2438400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1524000" y="1447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1524000" y="3886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6629400" y="1752600"/>
            <a:ext cx="2362200" cy="59372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folHlink"/>
                </a:solidFill>
                <a:latin typeface="Times New Roman" pitchFamily="18" charset="0"/>
              </a:rPr>
              <a:t>Rel</a:t>
            </a:r>
            <a:r>
              <a:rPr lang="en-US" altLang="fa-IR" sz="1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≈Sim(DRep,QRep)</a:t>
            </a: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343400" y="1447800"/>
            <a:ext cx="2286000" cy="6096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4343400" y="2057400"/>
            <a:ext cx="2286000" cy="1828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6553200" y="13716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folHlink"/>
                </a:solidFill>
                <a:latin typeface="Times New Roman" pitchFamily="18" charset="0"/>
              </a:rPr>
              <a:t>Vector Space Models</a:t>
            </a: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6629400" y="2759075"/>
            <a:ext cx="2438400" cy="66992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folHlink"/>
                </a:solidFill>
                <a:latin typeface="Times New Roman" pitchFamily="18" charset="0"/>
              </a:rPr>
              <a:t>Rel≈P(R=1|DRep,QRep)</a:t>
            </a:r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4343400" y="1447800"/>
            <a:ext cx="2286000" cy="16002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V="1">
            <a:off x="4343400" y="3048000"/>
            <a:ext cx="2286000" cy="8382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858000" y="35052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folHlink"/>
                </a:solidFill>
                <a:latin typeface="Times New Roman" pitchFamily="18" charset="0"/>
              </a:rPr>
              <a:t>Probabilistic Models</a:t>
            </a: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6400800" y="1066800"/>
            <a:ext cx="0" cy="434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8210" name="Rectangle 21"/>
          <p:cNvSpPr>
            <a:spLocks noChangeArrowheads="1"/>
          </p:cNvSpPr>
          <p:nvPr/>
        </p:nvSpPr>
        <p:spPr bwMode="auto">
          <a:xfrm>
            <a:off x="304800" y="1219200"/>
            <a:ext cx="1219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Query</a:t>
            </a:r>
          </a:p>
        </p:txBody>
      </p:sp>
      <p:sp>
        <p:nvSpPr>
          <p:cNvPr id="8211" name="Rectangle 22"/>
          <p:cNvSpPr>
            <a:spLocks noChangeArrowheads="1"/>
          </p:cNvSpPr>
          <p:nvPr/>
        </p:nvSpPr>
        <p:spPr bwMode="auto">
          <a:xfrm>
            <a:off x="3124200" y="1219200"/>
            <a:ext cx="1219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QRep</a:t>
            </a:r>
          </a:p>
        </p:txBody>
      </p:sp>
      <p:sp>
        <p:nvSpPr>
          <p:cNvPr id="8212" name="Rectangle 23"/>
          <p:cNvSpPr>
            <a:spLocks noChangeArrowheads="1"/>
          </p:cNvSpPr>
          <p:nvPr/>
        </p:nvSpPr>
        <p:spPr bwMode="auto">
          <a:xfrm>
            <a:off x="3124200" y="3657600"/>
            <a:ext cx="1219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000">
                <a:latin typeface="Times New Roman" pitchFamily="18" charset="0"/>
              </a:rPr>
              <a:t>DRep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362200" y="1752600"/>
            <a:ext cx="6715125" cy="1828800"/>
            <a:chOff x="2362200" y="1752600"/>
            <a:chExt cx="6715306" cy="1828800"/>
          </a:xfrm>
        </p:grpSpPr>
        <p:grpSp>
          <p:nvGrpSpPr>
            <p:cNvPr id="8219" name="Group 52"/>
            <p:cNvGrpSpPr>
              <a:grpSpLocks/>
            </p:cNvGrpSpPr>
            <p:nvPr/>
          </p:nvGrpSpPr>
          <p:grpSpPr bwMode="auto">
            <a:xfrm>
              <a:off x="2362200" y="1752600"/>
              <a:ext cx="2133600" cy="1828800"/>
              <a:chOff x="1488" y="1104"/>
              <a:chExt cx="1344" cy="1152"/>
            </a:xfrm>
          </p:grpSpPr>
          <p:sp>
            <p:nvSpPr>
              <p:cNvPr id="8222" name="Line 24"/>
              <p:cNvSpPr>
                <a:spLocks noChangeShapeType="1"/>
              </p:cNvSpPr>
              <p:nvPr/>
            </p:nvSpPr>
            <p:spPr bwMode="auto">
              <a:xfrm flipV="1">
                <a:off x="1488" y="1296"/>
                <a:ext cx="240" cy="48"/>
              </a:xfrm>
              <a:prstGeom prst="line">
                <a:avLst/>
              </a:prstGeom>
              <a:noFill/>
              <a:ln w="9525">
                <a:solidFill>
                  <a:srgbClr val="0066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223" name="Line 25"/>
              <p:cNvSpPr>
                <a:spLocks noChangeShapeType="1"/>
              </p:cNvSpPr>
              <p:nvPr/>
            </p:nvSpPr>
            <p:spPr bwMode="auto">
              <a:xfrm>
                <a:off x="1584" y="144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0066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224" name="Line 26"/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240" cy="576"/>
              </a:xfrm>
              <a:prstGeom prst="line">
                <a:avLst/>
              </a:prstGeom>
              <a:noFill/>
              <a:ln w="9525">
                <a:solidFill>
                  <a:srgbClr val="0066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225" name="Text Box 27"/>
              <p:cNvSpPr txBox="1">
                <a:spLocks noChangeArrowheads="1"/>
              </p:cNvSpPr>
              <p:nvPr/>
            </p:nvSpPr>
            <p:spPr bwMode="auto">
              <a:xfrm>
                <a:off x="1632" y="1152"/>
                <a:ext cx="12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Constraint 1</a:t>
                </a:r>
              </a:p>
            </p:txBody>
          </p:sp>
          <p:sp>
            <p:nvSpPr>
              <p:cNvPr id="8226" name="Text Box 28"/>
              <p:cNvSpPr txBox="1">
                <a:spLocks noChangeArrowheads="1"/>
              </p:cNvSpPr>
              <p:nvPr/>
            </p:nvSpPr>
            <p:spPr bwMode="auto">
              <a:xfrm>
                <a:off x="1632" y="1450"/>
                <a:ext cx="12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Constraint 2</a:t>
                </a:r>
              </a:p>
            </p:txBody>
          </p:sp>
          <p:sp>
            <p:nvSpPr>
              <p:cNvPr id="8227" name="Text Box 29"/>
              <p:cNvSpPr txBox="1">
                <a:spLocks noChangeArrowheads="1"/>
              </p:cNvSpPr>
              <p:nvPr/>
            </p:nvSpPr>
            <p:spPr bwMode="auto">
              <a:xfrm>
                <a:off x="1632" y="2016"/>
                <a:ext cx="12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Constraint m</a:t>
                </a:r>
              </a:p>
            </p:txBody>
          </p:sp>
          <p:sp>
            <p:nvSpPr>
              <p:cNvPr id="8228" name="Text Box 30"/>
              <p:cNvSpPr txBox="1">
                <a:spLocks noChangeArrowheads="1"/>
              </p:cNvSpPr>
              <p:nvPr/>
            </p:nvSpPr>
            <p:spPr bwMode="auto">
              <a:xfrm>
                <a:off x="1968" y="1680"/>
                <a:ext cx="8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a-IR" sz="18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8229" name="AutoShape 31"/>
              <p:cNvSpPr>
                <a:spLocks noChangeArrowheads="1"/>
              </p:cNvSpPr>
              <p:nvPr/>
            </p:nvSpPr>
            <p:spPr bwMode="auto">
              <a:xfrm>
                <a:off x="1728" y="1104"/>
                <a:ext cx="960" cy="1152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</p:grpSp>
        <p:sp>
          <p:nvSpPr>
            <p:cNvPr id="8220" name="Line 35"/>
            <p:cNvSpPr>
              <a:spLocks noChangeShapeType="1"/>
            </p:cNvSpPr>
            <p:nvPr/>
          </p:nvSpPr>
          <p:spPr bwMode="auto">
            <a:xfrm>
              <a:off x="4267200" y="1981200"/>
              <a:ext cx="2362200" cy="0"/>
            </a:xfrm>
            <a:prstGeom prst="line">
              <a:avLst/>
            </a:prstGeom>
            <a:noFill/>
            <a:ln w="76200" cmpd="tri">
              <a:solidFill>
                <a:srgbClr val="29747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21" name="TextBox 58"/>
            <p:cNvSpPr txBox="1">
              <a:spLocks noChangeArrowheads="1"/>
            </p:cNvSpPr>
            <p:nvPr/>
          </p:nvSpPr>
          <p:spPr bwMode="auto">
            <a:xfrm>
              <a:off x="6629400" y="1752600"/>
              <a:ext cx="2448106" cy="461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2400" b="1">
                  <a:latin typeface="Times New Roman" pitchFamily="18" charset="0"/>
                </a:rPr>
                <a:t>Axiomatic Model</a:t>
              </a:r>
            </a:p>
          </p:txBody>
        </p:sp>
      </p:grpSp>
      <p:sp>
        <p:nvSpPr>
          <p:cNvPr id="34" name="AutoShape 18"/>
          <p:cNvSpPr>
            <a:spLocks noChangeArrowheads="1"/>
          </p:cNvSpPr>
          <p:nvPr/>
        </p:nvSpPr>
        <p:spPr bwMode="auto">
          <a:xfrm>
            <a:off x="1371600" y="4648200"/>
            <a:ext cx="2438400" cy="9144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99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b="1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 collection</a:t>
            </a:r>
          </a:p>
        </p:txBody>
      </p:sp>
      <p:sp>
        <p:nvSpPr>
          <p:cNvPr id="8215" name="Line 19"/>
          <p:cNvSpPr>
            <a:spLocks noChangeShapeType="1"/>
          </p:cNvSpPr>
          <p:nvPr/>
        </p:nvSpPr>
        <p:spPr bwMode="auto">
          <a:xfrm>
            <a:off x="1752600" y="2590800"/>
            <a:ext cx="0" cy="2133600"/>
          </a:xfrm>
          <a:prstGeom prst="line">
            <a:avLst/>
          </a:prstGeom>
          <a:noFill/>
          <a:ln w="12700" cap="rnd">
            <a:solidFill>
              <a:srgbClr val="99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8216" name="Freeform 20"/>
          <p:cNvSpPr>
            <a:spLocks/>
          </p:cNvSpPr>
          <p:nvPr/>
        </p:nvSpPr>
        <p:spPr bwMode="auto">
          <a:xfrm>
            <a:off x="3048000" y="2209800"/>
            <a:ext cx="3657600" cy="2438400"/>
          </a:xfrm>
          <a:custGeom>
            <a:avLst/>
            <a:gdLst>
              <a:gd name="T0" fmla="*/ 2147483647 w 2064"/>
              <a:gd name="T1" fmla="*/ 0 h 1296"/>
              <a:gd name="T2" fmla="*/ 2147483647 w 2064"/>
              <a:gd name="T3" fmla="*/ 2147483647 h 1296"/>
              <a:gd name="T4" fmla="*/ 0 w 2064"/>
              <a:gd name="T5" fmla="*/ 2147483647 h 1296"/>
              <a:gd name="T6" fmla="*/ 0 60000 65536"/>
              <a:gd name="T7" fmla="*/ 0 60000 65536"/>
              <a:gd name="T8" fmla="*/ 0 60000 65536"/>
              <a:gd name="T9" fmla="*/ 0 w 2064"/>
              <a:gd name="T10" fmla="*/ 0 h 1296"/>
              <a:gd name="T11" fmla="*/ 2064 w 2064"/>
              <a:gd name="T12" fmla="*/ 1296 h 1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1296">
                <a:moveTo>
                  <a:pt x="2064" y="0"/>
                </a:moveTo>
                <a:cubicBezTo>
                  <a:pt x="1948" y="324"/>
                  <a:pt x="1832" y="648"/>
                  <a:pt x="1488" y="864"/>
                </a:cubicBezTo>
                <a:cubicBezTo>
                  <a:pt x="1144" y="1080"/>
                  <a:pt x="572" y="1188"/>
                  <a:pt x="0" y="1296"/>
                </a:cubicBezTo>
              </a:path>
            </a:pathLst>
          </a:custGeom>
          <a:noFill/>
          <a:ln w="38100" cap="flat">
            <a:solidFill>
              <a:srgbClr val="99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8217" name="Freeform 24"/>
          <p:cNvSpPr>
            <a:spLocks/>
          </p:cNvSpPr>
          <p:nvPr/>
        </p:nvSpPr>
        <p:spPr bwMode="auto">
          <a:xfrm>
            <a:off x="3810000" y="3200400"/>
            <a:ext cx="2895600" cy="1828800"/>
          </a:xfrm>
          <a:custGeom>
            <a:avLst/>
            <a:gdLst>
              <a:gd name="T0" fmla="*/ 2147483647 w 2064"/>
              <a:gd name="T1" fmla="*/ 0 h 1296"/>
              <a:gd name="T2" fmla="*/ 2147483647 w 2064"/>
              <a:gd name="T3" fmla="*/ 2147483647 h 1296"/>
              <a:gd name="T4" fmla="*/ 0 w 2064"/>
              <a:gd name="T5" fmla="*/ 2147483647 h 1296"/>
              <a:gd name="T6" fmla="*/ 0 60000 65536"/>
              <a:gd name="T7" fmla="*/ 0 60000 65536"/>
              <a:gd name="T8" fmla="*/ 0 60000 65536"/>
              <a:gd name="T9" fmla="*/ 0 w 2064"/>
              <a:gd name="T10" fmla="*/ 0 h 1296"/>
              <a:gd name="T11" fmla="*/ 2064 w 2064"/>
              <a:gd name="T12" fmla="*/ 1296 h 1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1296">
                <a:moveTo>
                  <a:pt x="2064" y="0"/>
                </a:moveTo>
                <a:cubicBezTo>
                  <a:pt x="1948" y="324"/>
                  <a:pt x="1832" y="648"/>
                  <a:pt x="1488" y="864"/>
                </a:cubicBezTo>
                <a:cubicBezTo>
                  <a:pt x="1144" y="1080"/>
                  <a:pt x="572" y="1188"/>
                  <a:pt x="0" y="1296"/>
                </a:cubicBezTo>
              </a:path>
            </a:pathLst>
          </a:custGeom>
          <a:noFill/>
          <a:ln w="38100" cap="flat">
            <a:solidFill>
              <a:srgbClr val="99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FDC0F-D22F-4A07-8A29-0C8741F0DFA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fa-IR" smtClean="0">
                <a:solidFill>
                  <a:srgbClr val="C00000"/>
                </a:solidFill>
              </a:rPr>
              <a:t>Basic Idea of Axiomatic Approach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228600" y="2057400"/>
            <a:ext cx="8153400" cy="4694238"/>
            <a:chOff x="144" y="1296"/>
            <a:chExt cx="5136" cy="2957"/>
          </a:xfrm>
        </p:grpSpPr>
        <p:sp>
          <p:nvSpPr>
            <p:cNvPr id="9242" name="Oval 4"/>
            <p:cNvSpPr>
              <a:spLocks noChangeArrowheads="1"/>
            </p:cNvSpPr>
            <p:nvPr/>
          </p:nvSpPr>
          <p:spPr bwMode="auto">
            <a:xfrm>
              <a:off x="480" y="1296"/>
              <a:ext cx="4800" cy="25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27675" name="Text Box 5"/>
            <p:cNvSpPr txBox="1">
              <a:spLocks noChangeArrowheads="1"/>
            </p:cNvSpPr>
            <p:nvPr/>
          </p:nvSpPr>
          <p:spPr bwMode="auto">
            <a:xfrm>
              <a:off x="144" y="3926"/>
              <a:ext cx="50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latin typeface="+mj-lt"/>
                </a:rPr>
                <a:t>The </a:t>
              </a:r>
              <a:r>
                <a:rPr lang="en-US" sz="2800" dirty="0">
                  <a:solidFill>
                    <a:schemeClr val="accent2"/>
                  </a:solidFill>
                  <a:latin typeface="+mj-lt"/>
                </a:rPr>
                <a:t>search space</a:t>
              </a:r>
              <a:r>
                <a:rPr lang="en-US" sz="2800" dirty="0">
                  <a:latin typeface="+mj-lt"/>
                </a:rPr>
                <a:t> for all possible retrieval functions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05200" y="3200400"/>
            <a:ext cx="2895600" cy="2743200"/>
            <a:chOff x="2208" y="2016"/>
            <a:chExt cx="1824" cy="1728"/>
          </a:xfrm>
        </p:grpSpPr>
        <p:sp>
          <p:nvSpPr>
            <p:cNvPr id="9240" name="Oval 7"/>
            <p:cNvSpPr>
              <a:spLocks noChangeArrowheads="1"/>
            </p:cNvSpPr>
            <p:nvPr/>
          </p:nvSpPr>
          <p:spPr bwMode="auto">
            <a:xfrm>
              <a:off x="2208" y="2016"/>
              <a:ext cx="1824" cy="1728"/>
            </a:xfrm>
            <a:prstGeom prst="ellipse">
              <a:avLst/>
            </a:prstGeom>
            <a:noFill/>
            <a:ln w="38100">
              <a:solidFill>
                <a:srgbClr val="00CC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Times New Roman" pitchFamily="18" charset="0"/>
              </a:endParaRPr>
            </a:p>
          </p:txBody>
        </p:sp>
        <p:sp>
          <p:nvSpPr>
            <p:cNvPr id="9241" name="Text Box 8"/>
            <p:cNvSpPr txBox="1">
              <a:spLocks noChangeArrowheads="1"/>
            </p:cNvSpPr>
            <p:nvPr/>
          </p:nvSpPr>
          <p:spPr bwMode="auto">
            <a:xfrm>
              <a:off x="2976" y="33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fa-IR" sz="2400" b="1">
                  <a:solidFill>
                    <a:srgbClr val="33CC33"/>
                  </a:solidFill>
                  <a:latin typeface="Times New Roman" pitchFamily="18" charset="0"/>
                </a:rPr>
                <a:t>C</a:t>
              </a:r>
              <a:r>
                <a:rPr lang="en-US" altLang="fa-IR" sz="2400" b="1" baseline="-25000">
                  <a:solidFill>
                    <a:srgbClr val="33CC33"/>
                  </a:solidFill>
                  <a:latin typeface="Times New Roman" pitchFamily="18" charset="0"/>
                </a:rPr>
                <a:t>1</a:t>
              </a:r>
              <a:endParaRPr lang="en-US" altLang="fa-IR" sz="2400" b="1">
                <a:solidFill>
                  <a:srgbClr val="33CC33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981200" y="2209800"/>
            <a:ext cx="3962400" cy="3429000"/>
            <a:chOff x="1248" y="1392"/>
            <a:chExt cx="2496" cy="2160"/>
          </a:xfrm>
        </p:grpSpPr>
        <p:grpSp>
          <p:nvGrpSpPr>
            <p:cNvPr id="9234" name="Group 10"/>
            <p:cNvGrpSpPr>
              <a:grpSpLocks/>
            </p:cNvGrpSpPr>
            <p:nvPr/>
          </p:nvGrpSpPr>
          <p:grpSpPr bwMode="auto">
            <a:xfrm>
              <a:off x="1920" y="1392"/>
              <a:ext cx="1824" cy="1728"/>
              <a:chOff x="1920" y="1392"/>
              <a:chExt cx="1824" cy="1728"/>
            </a:xfrm>
          </p:grpSpPr>
          <p:sp>
            <p:nvSpPr>
              <p:cNvPr id="9238" name="Oval 11"/>
              <p:cNvSpPr>
                <a:spLocks noChangeArrowheads="1"/>
              </p:cNvSpPr>
              <p:nvPr/>
            </p:nvSpPr>
            <p:spPr bwMode="auto">
              <a:xfrm>
                <a:off x="1920" y="1392"/>
                <a:ext cx="1824" cy="1728"/>
              </a:xfrm>
              <a:prstGeom prst="ellips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9239" name="Text Box 12"/>
              <p:cNvSpPr txBox="1">
                <a:spLocks noChangeArrowheads="1"/>
              </p:cNvSpPr>
              <p:nvPr/>
            </p:nvSpPr>
            <p:spPr bwMode="auto">
              <a:xfrm>
                <a:off x="2592" y="1488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fa-IR" sz="2400" b="1">
                    <a:solidFill>
                      <a:srgbClr val="008000"/>
                    </a:solidFill>
                    <a:latin typeface="Times New Roman" pitchFamily="18" charset="0"/>
                  </a:rPr>
                  <a:t>C</a:t>
                </a:r>
                <a:r>
                  <a:rPr lang="en-US" altLang="fa-IR" sz="2400" b="1" baseline="-25000">
                    <a:solidFill>
                      <a:srgbClr val="008000"/>
                    </a:solidFill>
                    <a:latin typeface="Times New Roman" pitchFamily="18" charset="0"/>
                  </a:rPr>
                  <a:t>2</a:t>
                </a:r>
                <a:endParaRPr lang="en-US" altLang="fa-IR" sz="2400" b="1">
                  <a:solidFill>
                    <a:srgbClr val="008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235" name="Group 13"/>
            <p:cNvGrpSpPr>
              <a:grpSpLocks/>
            </p:cNvGrpSpPr>
            <p:nvPr/>
          </p:nvGrpSpPr>
          <p:grpSpPr bwMode="auto">
            <a:xfrm>
              <a:off x="1248" y="1824"/>
              <a:ext cx="1824" cy="1728"/>
              <a:chOff x="1248" y="1824"/>
              <a:chExt cx="1824" cy="1728"/>
            </a:xfrm>
          </p:grpSpPr>
          <p:sp>
            <p:nvSpPr>
              <p:cNvPr id="9236" name="Oval 14"/>
              <p:cNvSpPr>
                <a:spLocks noChangeArrowheads="1"/>
              </p:cNvSpPr>
              <p:nvPr/>
            </p:nvSpPr>
            <p:spPr bwMode="auto">
              <a:xfrm>
                <a:off x="1248" y="1824"/>
                <a:ext cx="1824" cy="1728"/>
              </a:xfrm>
              <a:prstGeom prst="ellipse">
                <a:avLst/>
              </a:prstGeom>
              <a:noFill/>
              <a:ln w="381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9237" name="Text Box 15"/>
              <p:cNvSpPr txBox="1">
                <a:spLocks noChangeArrowheads="1"/>
              </p:cNvSpPr>
              <p:nvPr/>
            </p:nvSpPr>
            <p:spPr bwMode="auto">
              <a:xfrm>
                <a:off x="1344" y="249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fa-IR" sz="2400" b="1">
                    <a:solidFill>
                      <a:srgbClr val="008080"/>
                    </a:solidFill>
                    <a:latin typeface="Times New Roman" pitchFamily="18" charset="0"/>
                  </a:rPr>
                  <a:t>C</a:t>
                </a:r>
                <a:r>
                  <a:rPr lang="en-US" altLang="fa-IR" sz="2400" b="1" baseline="-25000">
                    <a:solidFill>
                      <a:srgbClr val="008080"/>
                    </a:solidFill>
                    <a:latin typeface="Times New Roman" pitchFamily="18" charset="0"/>
                  </a:rPr>
                  <a:t>3</a:t>
                </a:r>
                <a:endParaRPr lang="en-US" altLang="fa-IR" sz="2400" b="1">
                  <a:solidFill>
                    <a:srgbClr val="00808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18128" name="Text Box 16"/>
          <p:cNvSpPr txBox="1">
            <a:spLocks noChangeArrowheads="1"/>
          </p:cNvSpPr>
          <p:nvPr/>
        </p:nvSpPr>
        <p:spPr bwMode="auto">
          <a:xfrm>
            <a:off x="381000" y="1066800"/>
            <a:ext cx="845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800" dirty="0">
                <a:latin typeface="+mj-lt"/>
              </a:rPr>
              <a:t>A set of 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retrieval constraints</a:t>
            </a:r>
            <a:r>
              <a:rPr lang="en-US" sz="2800" dirty="0">
                <a:latin typeface="+mj-lt"/>
              </a:rPr>
              <a:t> that any reasonable retrieval function should satisfy</a:t>
            </a: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3276600" y="3124200"/>
            <a:ext cx="2895600" cy="1905000"/>
            <a:chOff x="2064" y="1968"/>
            <a:chExt cx="1824" cy="1200"/>
          </a:xfrm>
        </p:grpSpPr>
        <p:grpSp>
          <p:nvGrpSpPr>
            <p:cNvPr id="9225" name="Group 18"/>
            <p:cNvGrpSpPr>
              <a:grpSpLocks/>
            </p:cNvGrpSpPr>
            <p:nvPr/>
          </p:nvGrpSpPr>
          <p:grpSpPr bwMode="auto">
            <a:xfrm>
              <a:off x="3456" y="2880"/>
              <a:ext cx="432" cy="288"/>
              <a:chOff x="3456" y="2880"/>
              <a:chExt cx="432" cy="288"/>
            </a:xfrm>
          </p:grpSpPr>
          <p:sp>
            <p:nvSpPr>
              <p:cNvPr id="9232" name="Oval 19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96" cy="96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9233" name="Text Box 20"/>
              <p:cNvSpPr txBox="1">
                <a:spLocks noChangeArrowheads="1"/>
              </p:cNvSpPr>
              <p:nvPr/>
            </p:nvSpPr>
            <p:spPr bwMode="auto">
              <a:xfrm>
                <a:off x="3600" y="288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fa-IR" sz="2400" b="1">
                    <a:solidFill>
                      <a:srgbClr val="660066"/>
                    </a:solidFill>
                    <a:latin typeface="Times New Roman" pitchFamily="18" charset="0"/>
                  </a:rPr>
                  <a:t>f</a:t>
                </a:r>
                <a:r>
                  <a:rPr lang="en-US" altLang="fa-IR" sz="2400" b="1" baseline="-25000">
                    <a:solidFill>
                      <a:srgbClr val="660066"/>
                    </a:solidFill>
                    <a:latin typeface="Times New Roman" pitchFamily="18" charset="0"/>
                  </a:rPr>
                  <a:t>1</a:t>
                </a:r>
                <a:endParaRPr lang="en-US" altLang="fa-IR" sz="2400" b="1">
                  <a:solidFill>
                    <a:srgbClr val="660066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226" name="Group 21"/>
            <p:cNvGrpSpPr>
              <a:grpSpLocks/>
            </p:cNvGrpSpPr>
            <p:nvPr/>
          </p:nvGrpSpPr>
          <p:grpSpPr bwMode="auto">
            <a:xfrm>
              <a:off x="2064" y="1968"/>
              <a:ext cx="432" cy="288"/>
              <a:chOff x="3456" y="2880"/>
              <a:chExt cx="432" cy="288"/>
            </a:xfrm>
          </p:grpSpPr>
          <p:sp>
            <p:nvSpPr>
              <p:cNvPr id="9230" name="Oval 22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96" cy="96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9231" name="Text Box 23"/>
              <p:cNvSpPr txBox="1">
                <a:spLocks noChangeArrowheads="1"/>
              </p:cNvSpPr>
              <p:nvPr/>
            </p:nvSpPr>
            <p:spPr bwMode="auto">
              <a:xfrm>
                <a:off x="3600" y="288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fa-IR" sz="2400" b="1">
                    <a:solidFill>
                      <a:srgbClr val="660066"/>
                    </a:solidFill>
                    <a:latin typeface="Times New Roman" pitchFamily="18" charset="0"/>
                  </a:rPr>
                  <a:t>f</a:t>
                </a:r>
                <a:r>
                  <a:rPr lang="en-US" altLang="fa-IR" sz="2400" b="1" baseline="-25000">
                    <a:solidFill>
                      <a:srgbClr val="660066"/>
                    </a:solidFill>
                    <a:latin typeface="Times New Roman" pitchFamily="18" charset="0"/>
                  </a:rPr>
                  <a:t>2</a:t>
                </a:r>
                <a:endParaRPr lang="en-US" altLang="fa-IR" sz="2400" b="1">
                  <a:solidFill>
                    <a:srgbClr val="660066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227" name="Group 24"/>
            <p:cNvGrpSpPr>
              <a:grpSpLocks/>
            </p:cNvGrpSpPr>
            <p:nvPr/>
          </p:nvGrpSpPr>
          <p:grpSpPr bwMode="auto">
            <a:xfrm>
              <a:off x="2496" y="2448"/>
              <a:ext cx="432" cy="288"/>
              <a:chOff x="3456" y="2880"/>
              <a:chExt cx="432" cy="288"/>
            </a:xfrm>
          </p:grpSpPr>
          <p:sp>
            <p:nvSpPr>
              <p:cNvPr id="9228" name="Oval 25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96" cy="96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a-IR" altLang="fa-IR" sz="2400">
                  <a:latin typeface="Times New Roman" pitchFamily="18" charset="0"/>
                </a:endParaRPr>
              </a:p>
            </p:txBody>
          </p:sp>
          <p:sp>
            <p:nvSpPr>
              <p:cNvPr id="9229" name="Text Box 26"/>
              <p:cNvSpPr txBox="1">
                <a:spLocks noChangeArrowheads="1"/>
              </p:cNvSpPr>
              <p:nvPr/>
            </p:nvSpPr>
            <p:spPr bwMode="auto">
              <a:xfrm>
                <a:off x="3600" y="288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fa-IR" sz="2400" b="1">
                    <a:solidFill>
                      <a:srgbClr val="660066"/>
                    </a:solidFill>
                    <a:latin typeface="Times New Roman" pitchFamily="18" charset="0"/>
                  </a:rPr>
                  <a:t>f</a:t>
                </a:r>
                <a:r>
                  <a:rPr lang="en-US" altLang="fa-IR" sz="2400" b="1" baseline="-25000">
                    <a:solidFill>
                      <a:srgbClr val="660066"/>
                    </a:solidFill>
                    <a:latin typeface="Times New Roman" pitchFamily="18" charset="0"/>
                  </a:rPr>
                  <a:t>3</a:t>
                </a:r>
                <a:endParaRPr lang="en-US" altLang="fa-IR" sz="2400" b="1">
                  <a:solidFill>
                    <a:srgbClr val="660066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F15A1-BDBE-44C9-84E3-5926590A067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1143000"/>
          </a:xfrm>
        </p:spPr>
        <p:txBody>
          <a:bodyPr/>
          <a:lstStyle/>
          <a:p>
            <a:pPr algn="l" eaLnBrk="1" hangingPunct="1"/>
            <a:r>
              <a:rPr lang="en-US" altLang="fa-IR" smtClean="0">
                <a:solidFill>
                  <a:srgbClr val="C00000"/>
                </a:solidFill>
              </a:rPr>
              <a:t>Basic Idea of Axiomatic Approach</a:t>
            </a:r>
          </a:p>
        </p:txBody>
      </p:sp>
      <p:graphicFrame>
        <p:nvGraphicFramePr>
          <p:cNvPr id="10243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703388"/>
          <a:ext cx="8153400" cy="459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Bitmap Image" r:id="rId4" imgW="5563377" imgH="3134162" progId="Paint.Picture">
                  <p:embed/>
                </p:oleObj>
              </mc:Choice>
              <mc:Fallback>
                <p:oleObj name="Bitmap Image" r:id="rId4" imgW="5563377" imgH="3134162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03388"/>
                        <a:ext cx="8153400" cy="459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114800" y="2362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a-IR" sz="2400" b="1">
                <a:solidFill>
                  <a:srgbClr val="008000"/>
                </a:solidFill>
                <a:latin typeface="Times New Roman" pitchFamily="18" charset="0"/>
              </a:rPr>
              <a:t>C</a:t>
            </a:r>
            <a:r>
              <a:rPr lang="en-US" altLang="fa-IR" sz="2400" b="1" baseline="-25000">
                <a:solidFill>
                  <a:srgbClr val="008000"/>
                </a:solidFill>
                <a:latin typeface="Times New Roman" pitchFamily="18" charset="0"/>
              </a:rPr>
              <a:t>2</a:t>
            </a:r>
            <a:endParaRPr lang="en-US" altLang="fa-IR" sz="2400" b="1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724400" y="5257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a-IR" sz="2400" b="1">
                <a:solidFill>
                  <a:srgbClr val="33CC33"/>
                </a:solidFill>
                <a:latin typeface="Times New Roman" pitchFamily="18" charset="0"/>
              </a:rPr>
              <a:t>C</a:t>
            </a:r>
            <a:r>
              <a:rPr lang="en-US" altLang="fa-IR" sz="2400" b="1" baseline="-25000">
                <a:solidFill>
                  <a:srgbClr val="33CC33"/>
                </a:solidFill>
                <a:latin typeface="Times New Roman" pitchFamily="18" charset="0"/>
              </a:rPr>
              <a:t>1</a:t>
            </a:r>
            <a:endParaRPr lang="en-US" altLang="fa-IR" sz="2400" b="1">
              <a:solidFill>
                <a:srgbClr val="33CC33"/>
              </a:solidFill>
              <a:latin typeface="Times New Roman" pitchFamily="18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133600" y="3962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a-IR" sz="2400" b="1">
                <a:solidFill>
                  <a:srgbClr val="008080"/>
                </a:solidFill>
                <a:latin typeface="Times New Roman" pitchFamily="18" charset="0"/>
              </a:rPr>
              <a:t>C</a:t>
            </a:r>
            <a:r>
              <a:rPr lang="en-US" altLang="fa-IR" sz="2400" b="1" baseline="-25000">
                <a:solidFill>
                  <a:srgbClr val="008080"/>
                </a:solidFill>
                <a:latin typeface="Times New Roman" pitchFamily="18" charset="0"/>
              </a:rPr>
              <a:t>3</a:t>
            </a:r>
            <a:endParaRPr lang="en-US" altLang="fa-IR" sz="2400" b="1">
              <a:solidFill>
                <a:srgbClr val="008080"/>
              </a:solidFill>
              <a:latin typeface="Times New Roman" pitchFamily="18" charset="0"/>
            </a:endParaRP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381000" y="6262688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+mj-lt"/>
              </a:rPr>
              <a:t>The 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search space</a:t>
            </a:r>
            <a:r>
              <a:rPr lang="en-US" sz="2800" dirty="0">
                <a:latin typeface="+mj-lt"/>
              </a:rPr>
              <a:t> for all possible retrieval functions</a:t>
            </a:r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381000" y="1066800"/>
            <a:ext cx="845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800" dirty="0">
                <a:latin typeface="+mj-lt"/>
              </a:rPr>
              <a:t>A set of 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retrieval constraints</a:t>
            </a:r>
            <a:r>
              <a:rPr lang="en-US" sz="2800" dirty="0">
                <a:latin typeface="+mj-lt"/>
              </a:rPr>
              <a:t> that any reasonable retrieval function should satisfy</a:t>
            </a:r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7315200" y="2209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996600"/>
                </a:solidFill>
                <a:latin typeface="+mj-lt"/>
              </a:rPr>
              <a:t>Our target</a:t>
            </a: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>
            <a:off x="4343400" y="2667000"/>
            <a:ext cx="3352800" cy="129540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10C67-BDA8-4CFE-86D7-23629507606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2444</Words>
  <Application>Microsoft Office PowerPoint</Application>
  <PresentationFormat>On-screen Show (4:3)</PresentationFormat>
  <Paragraphs>829</Paragraphs>
  <Slides>64</Slides>
  <Notes>64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宋体</vt:lpstr>
      <vt:lpstr>宋体</vt:lpstr>
      <vt:lpstr>Arial</vt:lpstr>
      <vt:lpstr>Arial Narrow</vt:lpstr>
      <vt:lpstr>Calibri</vt:lpstr>
      <vt:lpstr>Cambria Math</vt:lpstr>
      <vt:lpstr>Symbol</vt:lpstr>
      <vt:lpstr>Times New Roman</vt:lpstr>
      <vt:lpstr>Wingdings</vt:lpstr>
      <vt:lpstr>Office Theme</vt:lpstr>
      <vt:lpstr>Equation</vt:lpstr>
      <vt:lpstr>Bitmap Image</vt:lpstr>
      <vt:lpstr>Axiomatic Retrieval Models </vt:lpstr>
      <vt:lpstr> The Notion of Relevance </vt:lpstr>
      <vt:lpstr>Traditional Way of Modeling Relevance</vt:lpstr>
      <vt:lpstr>No Way to Predict Performance</vt:lpstr>
      <vt:lpstr>Sophisticated Parameter Tuning</vt:lpstr>
      <vt:lpstr> High Parameter Sensitivity</vt:lpstr>
      <vt:lpstr>Axiomatic Approach to Relevance Modeling</vt:lpstr>
      <vt:lpstr>Basic Idea of Axiomatic Approach</vt:lpstr>
      <vt:lpstr>Basic Idea of Axiomatic Approach</vt:lpstr>
      <vt:lpstr>An Axiomatic Framework for  Retrieval Functions</vt:lpstr>
      <vt:lpstr>Implementation of  Component 1:  Question:  How do we define retrieval constraints? </vt:lpstr>
      <vt:lpstr>The Three Major Heuristics</vt:lpstr>
      <vt:lpstr>Term Frequency Constraints (TFC1)</vt:lpstr>
      <vt:lpstr>Term Frequency Constraints (TFC2)</vt:lpstr>
      <vt:lpstr>Term Frequency Constraints (TFC3)</vt:lpstr>
      <vt:lpstr>Term Discrimination Constraint (TDC)</vt:lpstr>
      <vt:lpstr>Length Normalization Constraints (LNCs)</vt:lpstr>
      <vt:lpstr>TF-LENGTH Constraint (TF-LNC)</vt:lpstr>
      <vt:lpstr>Summary of intuitions for each formalized constraint</vt:lpstr>
      <vt:lpstr>Analytical Evaluation</vt:lpstr>
      <vt:lpstr>Analytical Evaluation  Pivoted Normalization &amp; TFC1</vt:lpstr>
      <vt:lpstr>Analytical Evaluation  Pivoted Normalization &amp; LNC1</vt:lpstr>
      <vt:lpstr>Analytical Evaluation  Okapi &amp; TFC1</vt:lpstr>
      <vt:lpstr>Analytical Evaluation Okapi &amp; LNC1</vt:lpstr>
      <vt:lpstr>Is constraint analysis related to the performance of a retrieval function? </vt:lpstr>
      <vt:lpstr>Benefits of Constraint Analysis</vt:lpstr>
      <vt:lpstr>Conditional Satisfaction of Constraints  Parameter Bounds</vt:lpstr>
      <vt:lpstr>Violation of Constraints  Poor Performance</vt:lpstr>
      <vt:lpstr>Constraints Analysis  Guidance for Improving a Retrieval Function</vt:lpstr>
      <vt:lpstr>Implementation of  Component 2:  Question:  How can we define a function space that can be searched efficiently?  </vt:lpstr>
      <vt:lpstr>Component 2: Function Space</vt:lpstr>
      <vt:lpstr>Inductive Definition of Function Space</vt:lpstr>
      <vt:lpstr>Derivation of New Retrieval Functions</vt:lpstr>
      <vt:lpstr>Derivation of New Retrieval Functions</vt:lpstr>
      <vt:lpstr>Component Function 1: Primitive Weighting Function</vt:lpstr>
      <vt:lpstr>Primitive Weighting Function of Pivoted Normalization</vt:lpstr>
      <vt:lpstr>Primitive Weighting Function of Okapi</vt:lpstr>
      <vt:lpstr>Component Function 2: Query Growth Function</vt:lpstr>
      <vt:lpstr>Query Growth Function of Pivoted Normalization</vt:lpstr>
      <vt:lpstr>Component Function 3: Document Growth Function</vt:lpstr>
      <vt:lpstr>Some Derived Formulas </vt:lpstr>
      <vt:lpstr>Derived Axiomatic Retrieval Function is More Robust</vt:lpstr>
      <vt:lpstr>Adding Semantic Term Matching</vt:lpstr>
      <vt:lpstr>General Approach  to Semantic Term Matching</vt:lpstr>
      <vt:lpstr>Semantic Term Matching Constraints (STMC1)</vt:lpstr>
      <vt:lpstr>Semantic Term Matching Constraints (STMC2)</vt:lpstr>
      <vt:lpstr>Semantic Term Matching Constraints (STMC3)</vt:lpstr>
      <vt:lpstr>Extension Based on STMCs</vt:lpstr>
      <vt:lpstr>Effectiveness of Semantic Term Matching</vt:lpstr>
      <vt:lpstr>Diagnostic evaluation for IR models</vt:lpstr>
      <vt:lpstr>Existing evaluation provides little explanation for the performance differences</vt:lpstr>
      <vt:lpstr>Relevance-Preserving Perturbations </vt:lpstr>
      <vt:lpstr>Some Notations</vt:lpstr>
      <vt:lpstr>Relevance Preserving Perturbations</vt:lpstr>
      <vt:lpstr>Diagnostic Tests - Procedure</vt:lpstr>
      <vt:lpstr>Example Curve for the Results of a Diagnostic Test</vt:lpstr>
      <vt:lpstr>Length Variation Sensitivity Tests</vt:lpstr>
      <vt:lpstr>Length Variation Sensitivity Tests (cont’d)</vt:lpstr>
      <vt:lpstr>Term Noise Resistance Tests</vt:lpstr>
      <vt:lpstr>TF-LN Balance Tests</vt:lpstr>
      <vt:lpstr>Tests and Corresponding Interpretations</vt:lpstr>
      <vt:lpstr>Length Scaling Test</vt:lpstr>
      <vt:lpstr>Identifying the weaknesses makes it possible to improve the performance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2020-12-09T06:44:36Z</dcterms:created>
  <dcterms:modified xsi:type="dcterms:W3CDTF">2023-11-08T13:08:01Z</dcterms:modified>
</cp:coreProperties>
</file>