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365" r:id="rId4"/>
    <p:sldId id="366" r:id="rId5"/>
    <p:sldId id="405" r:id="rId6"/>
    <p:sldId id="367" r:id="rId7"/>
    <p:sldId id="369" r:id="rId8"/>
    <p:sldId id="368" r:id="rId9"/>
    <p:sldId id="401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406" r:id="rId18"/>
    <p:sldId id="402" r:id="rId19"/>
    <p:sldId id="380" r:id="rId20"/>
    <p:sldId id="379" r:id="rId21"/>
    <p:sldId id="381" r:id="rId22"/>
    <p:sldId id="382" r:id="rId23"/>
    <p:sldId id="383" r:id="rId24"/>
    <p:sldId id="385" r:id="rId25"/>
    <p:sldId id="387" r:id="rId26"/>
    <p:sldId id="388" r:id="rId27"/>
    <p:sldId id="389" r:id="rId28"/>
    <p:sldId id="384" r:id="rId29"/>
    <p:sldId id="390" r:id="rId30"/>
    <p:sldId id="392" r:id="rId31"/>
    <p:sldId id="393" r:id="rId32"/>
    <p:sldId id="394" r:id="rId33"/>
    <p:sldId id="407" r:id="rId34"/>
    <p:sldId id="408" r:id="rId35"/>
    <p:sldId id="395" r:id="rId36"/>
    <p:sldId id="396" r:id="rId37"/>
    <p:sldId id="397" r:id="rId38"/>
    <p:sldId id="398" r:id="rId39"/>
    <p:sldId id="399" r:id="rId40"/>
    <p:sldId id="400" r:id="rId41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2" autoAdjust="0"/>
  </p:normalViewPr>
  <p:slideViewPr>
    <p:cSldViewPr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0252EC-FE8E-4A5D-A76D-B687E17E6690}" type="datetimeFigureOut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9C5BFB-44F4-4D87-9B9B-CAF07837A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9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6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3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2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4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1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1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2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4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8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1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1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4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7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9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0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0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6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2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5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25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0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8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81F33-36C2-46C7-9A33-84905C1D33C4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DA3E-2DD3-42BE-A316-B8DB33256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C263-D261-422B-A263-1C29E21EFE77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DA373-A0DA-4A39-9118-C730B90CD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8810-D121-47AE-94D9-D36195C9B8BB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369ED-CB5F-4208-BD07-7D858E2E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529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1529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467100"/>
            <a:ext cx="41529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362200" y="6553200"/>
            <a:ext cx="2895600" cy="4572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7AE21-9C52-45E5-B07A-F94F6920E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C3349-D95C-4230-8BE1-B2C9B8580F1C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FE35A-54FC-4830-BBC6-475148817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AA39-998E-454F-8582-3A00DF8D70B6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E0340-309F-4D9A-A7B7-623502878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5CBEF-637B-4890-9354-B8A6C3179F9D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BB84F-EEBE-4BBD-B71C-B3DC549BE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F7592-4F39-42DE-9DD9-C14C65A8A4D7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A3BB-3C28-4CEA-9023-AC72FDF6F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F8A7A-A499-4AC2-B2C8-2E99E33E32BE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6E08-5C1E-4AFA-ABDB-1A09BF9D0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4FD77-77D2-4464-917E-86FD2FC65D80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C41F4-6EE2-4C5F-BA64-4C6FD6C31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472A1-345D-4A50-A9A8-0AB95BC9C7A3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3E3C5-0B39-4F35-9A37-1034F49E0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376D-0DE0-4AC3-9627-AAFB094FD009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EB62-A318-4B88-8135-4743321A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16B687-5815-40C0-A455-1564B4F0CEF5}" type="datetime1">
              <a:rPr lang="en-US"/>
              <a:pPr>
                <a:defRPr/>
              </a:pPr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6CDD5C-A73F-4104-9444-87C6CBBC2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8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20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5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Word Association </a:t>
            </a:r>
            <a:br>
              <a:rPr lang="en-US" altLang="fa-IR" dirty="0" smtClean="0"/>
            </a:br>
            <a:r>
              <a:rPr lang="en-US" altLang="fa-IR" dirty="0" smtClean="0"/>
              <a:t>Mining and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F3068-D9FB-477C-8F32-764C9D7D925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Word Context as “Pseudo Document”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0340-309F-4D9A-A7B7-6235028781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17857" y="2631103"/>
            <a:ext cx="344434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My 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___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eats fish on Saturday</a:t>
            </a:r>
          </a:p>
          <a:p>
            <a:pPr algn="l" rtl="0"/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His </a:t>
            </a:r>
            <a:r>
              <a:rPr lang="en-US" sz="2000" b="1" dirty="0">
                <a:solidFill>
                  <a:srgbClr val="0070C0"/>
                </a:solidFill>
              </a:rPr>
              <a:t>___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eats turkey 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209" y="2954268"/>
            <a:ext cx="5822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/>
              <a:t>c</a:t>
            </a:r>
            <a:r>
              <a:rPr lang="en-US" b="1" dirty="0" smtClean="0"/>
              <a:t>at</a:t>
            </a:r>
            <a:r>
              <a:rPr lang="en-US" dirty="0" smtClean="0"/>
              <a:t>:</a:t>
            </a:r>
            <a:endParaRPr lang="fa-IR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10945" y="1600200"/>
            <a:ext cx="5083507" cy="2352809"/>
            <a:chOff x="1010945" y="1106269"/>
            <a:chExt cx="5083507" cy="2352809"/>
          </a:xfrm>
        </p:grpSpPr>
        <p:grpSp>
          <p:nvGrpSpPr>
            <p:cNvPr id="9" name="Group 8"/>
            <p:cNvGrpSpPr/>
            <p:nvPr/>
          </p:nvGrpSpPr>
          <p:grpSpPr>
            <a:xfrm>
              <a:off x="1010945" y="1106269"/>
              <a:ext cx="5083507" cy="2352809"/>
              <a:chOff x="4582102" y="801469"/>
              <a:chExt cx="5083507" cy="235280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992216" y="1676399"/>
                <a:ext cx="646584" cy="147787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82102" y="801469"/>
                <a:ext cx="508350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b="1" dirty="0" smtClean="0">
                    <a:latin typeface="+mj-lt"/>
                  </a:rPr>
                  <a:t>Left1(“cat”) = {“my”, “his”, “big”, “a”, “the”, …}</a:t>
                </a:r>
                <a:endParaRPr lang="fa-IR" sz="2000" b="1" dirty="0">
                  <a:latin typeface="+mj-lt"/>
                </a:endParaRPr>
              </a:p>
            </p:txBody>
          </p:sp>
        </p:grpSp>
        <p:cxnSp>
          <p:nvCxnSpPr>
            <p:cNvPr id="16" name="Straight Arrow Connector 15"/>
            <p:cNvCxnSpPr>
              <a:stCxn id="10" idx="0"/>
            </p:cNvCxnSpPr>
            <p:nvPr/>
          </p:nvCxnSpPr>
          <p:spPr>
            <a:xfrm flipH="1" flipV="1">
              <a:off x="1517857" y="1475601"/>
              <a:ext cx="226494" cy="5055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143000" y="2475130"/>
            <a:ext cx="4901277" cy="2280048"/>
            <a:chOff x="1143000" y="1981199"/>
            <a:chExt cx="4901277" cy="2280048"/>
          </a:xfrm>
        </p:grpSpPr>
        <p:grpSp>
          <p:nvGrpSpPr>
            <p:cNvPr id="12" name="Group 11"/>
            <p:cNvGrpSpPr/>
            <p:nvPr/>
          </p:nvGrpSpPr>
          <p:grpSpPr>
            <a:xfrm>
              <a:off x="1143000" y="1981199"/>
              <a:ext cx="4901277" cy="2280048"/>
              <a:chOff x="3743902" y="1676399"/>
              <a:chExt cx="4901277" cy="228004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992216" y="1676399"/>
                <a:ext cx="646584" cy="147787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43902" y="3556337"/>
                <a:ext cx="490127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b="1" dirty="0" smtClean="0">
                    <a:latin typeface="+mj-lt"/>
                  </a:rPr>
                  <a:t>Right1(“cat”) = {“eats”,  “ate” , “is”, “has”, …}</a:t>
                </a:r>
                <a:endParaRPr lang="fa-IR" sz="2000" b="1" dirty="0">
                  <a:latin typeface="+mj-lt"/>
                </a:endParaRPr>
              </a:p>
            </p:txBody>
          </p:sp>
        </p:grpSp>
        <p:cxnSp>
          <p:nvCxnSpPr>
            <p:cNvPr id="17" name="Straight Arrow Connector 16"/>
            <p:cNvCxnSpPr>
              <a:stCxn id="13" idx="2"/>
            </p:cNvCxnSpPr>
            <p:nvPr/>
          </p:nvCxnSpPr>
          <p:spPr>
            <a:xfrm flipH="1">
              <a:off x="1744351" y="3459078"/>
              <a:ext cx="970255" cy="4020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169965" y="2599822"/>
            <a:ext cx="7278911" cy="1170709"/>
            <a:chOff x="2391313" y="1981200"/>
            <a:chExt cx="7278911" cy="1170709"/>
          </a:xfrm>
        </p:grpSpPr>
        <p:grpSp>
          <p:nvGrpSpPr>
            <p:cNvPr id="23" name="Group 22"/>
            <p:cNvGrpSpPr/>
            <p:nvPr/>
          </p:nvGrpSpPr>
          <p:grpSpPr>
            <a:xfrm>
              <a:off x="2391313" y="1981200"/>
              <a:ext cx="7278911" cy="1170709"/>
              <a:chOff x="4992215" y="1676400"/>
              <a:chExt cx="7278911" cy="11707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992215" y="1676400"/>
                <a:ext cx="3995429" cy="117070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689650" y="1707681"/>
                <a:ext cx="2581476" cy="10156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b="1" dirty="0" smtClean="0">
                    <a:latin typeface="+mj-lt"/>
                  </a:rPr>
                  <a:t>Window8 (“cat”) = </a:t>
                </a:r>
              </a:p>
              <a:p>
                <a:pPr algn="l" rtl="0"/>
                <a:r>
                  <a:rPr lang="en-US" sz="2000" b="1" dirty="0" smtClean="0">
                    <a:latin typeface="+mj-lt"/>
                  </a:rPr>
                  <a:t>    {“my”,  “his” , “big”, </a:t>
                </a:r>
              </a:p>
              <a:p>
                <a:pPr algn="l" rtl="0"/>
                <a:r>
                  <a:rPr lang="en-US" sz="2000" b="1" dirty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     “eats”, “fish”, …}</a:t>
                </a:r>
                <a:endParaRPr lang="fa-IR" sz="2000" b="1" dirty="0">
                  <a:latin typeface="+mj-lt"/>
                </a:endParaRPr>
              </a:p>
            </p:txBody>
          </p:sp>
        </p:grpSp>
        <p:cxnSp>
          <p:nvCxnSpPr>
            <p:cNvPr id="24" name="Straight Arrow Connector 23"/>
            <p:cNvCxnSpPr>
              <a:stCxn id="25" idx="3"/>
            </p:cNvCxnSpPr>
            <p:nvPr/>
          </p:nvCxnSpPr>
          <p:spPr>
            <a:xfrm flipV="1">
              <a:off x="6386742" y="2335646"/>
              <a:ext cx="625806" cy="23090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09600" y="5257800"/>
            <a:ext cx="6938438" cy="958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latin typeface="+mj-lt"/>
              </a:rPr>
              <a:t>Context = pseudo document = “bag of words”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Context may contain adjacent or non-adjacent words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8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Context Similarity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Sim (“cat”, “dog”) =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Sim (</a:t>
            </a:r>
            <a:r>
              <a:rPr lang="en-US" b="1" dirty="0" smtClean="0">
                <a:solidFill>
                  <a:srgbClr val="C00000"/>
                </a:solidFill>
              </a:rPr>
              <a:t>Left1</a:t>
            </a:r>
            <a:r>
              <a:rPr lang="en-US" b="1" dirty="0" smtClean="0"/>
              <a:t>(“cat”), </a:t>
            </a:r>
            <a:r>
              <a:rPr lang="en-US" b="1" dirty="0">
                <a:solidFill>
                  <a:srgbClr val="C00000"/>
                </a:solidFill>
              </a:rPr>
              <a:t>Left1</a:t>
            </a:r>
            <a:r>
              <a:rPr lang="en-US" b="1" dirty="0" smtClean="0"/>
              <a:t>(“dog”))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+ </a:t>
            </a:r>
            <a:r>
              <a:rPr lang="en-US" b="1" dirty="0"/>
              <a:t>Sim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C00000"/>
                </a:solidFill>
              </a:rPr>
              <a:t>Right1</a:t>
            </a:r>
            <a:r>
              <a:rPr lang="en-US" b="1" dirty="0"/>
              <a:t>(“cat”), </a:t>
            </a:r>
            <a:r>
              <a:rPr lang="en-US" b="1" dirty="0">
                <a:solidFill>
                  <a:srgbClr val="C00000"/>
                </a:solidFill>
              </a:rPr>
              <a:t>Right1</a:t>
            </a:r>
            <a:r>
              <a:rPr lang="en-US" b="1" dirty="0"/>
              <a:t>(“dog</a:t>
            </a:r>
            <a:r>
              <a:rPr lang="en-US" b="1" dirty="0" smtClean="0"/>
              <a:t>”)) +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…</a:t>
            </a:r>
          </a:p>
          <a:p>
            <a:pPr marL="0" indent="0">
              <a:buNone/>
            </a:pPr>
            <a:r>
              <a:rPr lang="en-US" b="1" dirty="0" smtClean="0"/>
              <a:t>     + Sim (</a:t>
            </a:r>
            <a:r>
              <a:rPr lang="en-US" b="1" dirty="0">
                <a:solidFill>
                  <a:srgbClr val="C00000"/>
                </a:solidFill>
              </a:rPr>
              <a:t>Window8</a:t>
            </a:r>
            <a:r>
              <a:rPr lang="en-US" b="1" dirty="0" smtClean="0"/>
              <a:t>(“cat”), </a:t>
            </a:r>
            <a:r>
              <a:rPr lang="en-US" b="1" dirty="0">
                <a:solidFill>
                  <a:srgbClr val="C00000"/>
                </a:solidFill>
              </a:rPr>
              <a:t>Window8</a:t>
            </a:r>
            <a:r>
              <a:rPr lang="en-US" b="1" dirty="0" smtClean="0"/>
              <a:t>(“dog”)) = ?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257800"/>
            <a:ext cx="818698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800" b="1" dirty="0" smtClean="0">
                <a:latin typeface="+mj-lt"/>
              </a:rPr>
              <a:t>High </a:t>
            </a:r>
            <a:r>
              <a:rPr lang="en-US" sz="2800" dirty="0" smtClean="0">
                <a:latin typeface="+mj-lt"/>
              </a:rPr>
              <a:t>sim(word1, word2)</a:t>
            </a:r>
            <a:r>
              <a:rPr lang="en-US" sz="2800" b="1" dirty="0" smtClean="0">
                <a:latin typeface="+mj-lt"/>
              </a:rPr>
              <a:t> </a:t>
            </a:r>
          </a:p>
          <a:p>
            <a:pPr algn="l" rtl="0"/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        </a:t>
            </a:r>
            <a:r>
              <a:rPr lang="en-US" sz="2800" b="1" dirty="0" smtClean="0">
                <a:latin typeface="+mj-lt"/>
                <a:sym typeface="Symbol"/>
              </a:rPr>
              <a:t> </a:t>
            </a:r>
            <a:r>
              <a:rPr lang="en-US" sz="2800" dirty="0">
                <a:latin typeface="+mj-lt"/>
                <a:sym typeface="Symbol"/>
              </a:rPr>
              <a:t>word1</a:t>
            </a:r>
            <a:r>
              <a:rPr lang="en-US" sz="2800" b="1" dirty="0" smtClean="0">
                <a:latin typeface="+mj-lt"/>
                <a:sym typeface="Symbol"/>
              </a:rPr>
              <a:t> </a:t>
            </a:r>
            <a:r>
              <a:rPr lang="en-US" sz="2800" dirty="0" smtClean="0">
                <a:latin typeface="+mj-lt"/>
                <a:sym typeface="Symbol"/>
              </a:rPr>
              <a:t>and word2 are </a:t>
            </a:r>
            <a:r>
              <a:rPr lang="en-US" sz="2800" b="1" dirty="0" smtClean="0">
                <a:latin typeface="+mj-lt"/>
                <a:sym typeface="Symbol"/>
              </a:rPr>
              <a:t>paradigmatically related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4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Overlap of Words in Context (EOWC)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2000" y="2667000"/>
                <a:ext cx="5760230" cy="10011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fa-IR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67000"/>
                <a:ext cx="5760230" cy="1001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5316" y="3733800"/>
                <a:ext cx="5681684" cy="1001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fa-IR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" y="3733800"/>
                <a:ext cx="5681684" cy="10011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24000" y="1865852"/>
            <a:ext cx="316150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 smtClean="0">
                <a:latin typeface="+mj-lt"/>
              </a:rPr>
              <a:t>Probability that a randomly </a:t>
            </a:r>
          </a:p>
          <a:p>
            <a:pPr algn="l" rtl="0"/>
            <a:r>
              <a:rPr lang="en-US" sz="2000" b="1" dirty="0" smtClean="0">
                <a:latin typeface="+mj-lt"/>
              </a:rPr>
              <a:t>picked word from d1 is </a:t>
            </a:r>
            <a:r>
              <a:rPr lang="en-US" sz="2000" b="1" dirty="0" err="1" smtClean="0">
                <a:latin typeface="+mj-lt"/>
              </a:rPr>
              <a:t>w</a:t>
            </a:r>
            <a:r>
              <a:rPr lang="en-US" sz="2000" b="1" baseline="-25000" dirty="0" err="1" smtClean="0">
                <a:latin typeface="+mj-lt"/>
              </a:rPr>
              <a:t>i</a:t>
            </a:r>
            <a:endParaRPr lang="fa-IR" sz="2000" b="1" baseline="-250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3104753" y="2573738"/>
            <a:ext cx="1010047" cy="321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1865851"/>
            <a:ext cx="26023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 smtClean="0">
                <a:latin typeface="+mj-lt"/>
              </a:rPr>
              <a:t>Count of word </a:t>
            </a:r>
            <a:r>
              <a:rPr lang="en-US" sz="2000" b="1" dirty="0" err="1" smtClean="0">
                <a:latin typeface="+mj-lt"/>
              </a:rPr>
              <a:t>w</a:t>
            </a:r>
            <a:r>
              <a:rPr lang="en-US" sz="2000" b="1" baseline="-25000" dirty="0" err="1" smtClean="0">
                <a:latin typeface="+mj-lt"/>
              </a:rPr>
              <a:t>i</a:t>
            </a:r>
            <a:r>
              <a:rPr lang="en-US" sz="2000" b="1" dirty="0" smtClean="0">
                <a:latin typeface="+mj-lt"/>
              </a:rPr>
              <a:t> in d1</a:t>
            </a:r>
            <a:endParaRPr lang="fa-IR" sz="2000" b="1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5541726" y="2265961"/>
            <a:ext cx="1245864" cy="401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5943600" y="3490720"/>
            <a:ext cx="685800" cy="307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3167554"/>
            <a:ext cx="170065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 smtClean="0">
                <a:latin typeface="+mj-lt"/>
              </a:rPr>
              <a:t>Total counts</a:t>
            </a:r>
          </a:p>
          <a:p>
            <a:pPr algn="l" rtl="0"/>
            <a:r>
              <a:rPr lang="en-US" sz="2000" b="1" dirty="0" smtClean="0">
                <a:latin typeface="+mj-lt"/>
              </a:rPr>
              <a:t>of words in d1</a:t>
            </a:r>
            <a:endParaRPr lang="fa-IR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417" y="4572000"/>
                <a:ext cx="8683083" cy="131234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17" y="4572000"/>
                <a:ext cx="8683083" cy="13123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62000" y="5884346"/>
                <a:ext cx="7568057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</a:rPr>
                  <a:t>Probability that two randomly picked words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respectively, are identical</a:t>
                </a:r>
                <a:r>
                  <a:rPr lang="en-US" sz="2000" dirty="0" smtClean="0">
                    <a:latin typeface="+mj-lt"/>
                  </a:rPr>
                  <a:t>.</a:t>
                </a:r>
                <a:endParaRPr lang="fa-IR" sz="2000" dirty="0">
                  <a:latin typeface="+mj-lt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884346"/>
                <a:ext cx="7568057" cy="830997"/>
              </a:xfrm>
              <a:prstGeom prst="rect">
                <a:avLst/>
              </a:prstGeom>
              <a:blipFill>
                <a:blip r:embed="rId6"/>
                <a:stretch>
                  <a:fillRect l="-120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1143000" y="5410200"/>
            <a:ext cx="609600" cy="4741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EOWC Work Well?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it makes sense: the more overlap the two context documents have, the higher the similarity would be</a:t>
            </a:r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It favors matching one frequent term very well over matching more distinct terms</a:t>
            </a:r>
          </a:p>
          <a:p>
            <a:pPr lvl="1"/>
            <a:r>
              <a:rPr lang="en-US" dirty="0" smtClean="0"/>
              <a:t>It treats every word equally (overlap on “the” is not as so meaningful as overlap on “eats”)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EOWC with Retrieval Heuristics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It favors matching one frequent term very well over matching more distinct </a:t>
            </a:r>
            <a:r>
              <a:rPr lang="en-US" dirty="0" smtClean="0"/>
              <a:t>terms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en-US" b="1" dirty="0">
                <a:sym typeface="Symbol"/>
              </a:rPr>
              <a:t> </a:t>
            </a:r>
            <a:r>
              <a:rPr lang="en-US" b="1" dirty="0" smtClean="0"/>
              <a:t>Sublinear transformation of Term Frequency (TF)</a:t>
            </a:r>
            <a:endParaRPr lang="en-US" b="1" dirty="0"/>
          </a:p>
          <a:p>
            <a:r>
              <a:rPr lang="en-US" dirty="0"/>
              <a:t>It treats every word equally (overlap on “the” is not as so meaningful as overlap on “eats</a:t>
            </a:r>
            <a:r>
              <a:rPr lang="en-US" dirty="0" smtClean="0"/>
              <a:t>”)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en-US" b="1" dirty="0" smtClean="0"/>
              <a:t> Reward matching a rare word: IDF term weighting</a:t>
            </a:r>
            <a:endParaRPr lang="fa-IR" b="1" dirty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BM25 Retrieval Model for Paradigmatic Relation Mining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" y="1905000"/>
                <a:ext cx="2504083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a-IR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05000"/>
                <a:ext cx="250408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3962400"/>
                <a:ext cx="251690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a-IR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962400"/>
                <a:ext cx="251690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6417" y="4572000"/>
                <a:ext cx="5355569" cy="131234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𝑰𝑫𝑭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17" y="4572000"/>
                <a:ext cx="5355569" cy="13123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90800" y="1752600"/>
                <a:ext cx="6204968" cy="10951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𝐵𝑀</m:t>
                      </m:r>
                      <m:r>
                        <a:rPr lang="en-US" sz="2200" b="0" i="1" smtClean="0">
                          <a:latin typeface="Cambria Math"/>
                        </a:rPr>
                        <m:t>25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𝑎𝑣𝑑𝑙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fa-IR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752600"/>
                <a:ext cx="6204968" cy="1095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47017" y="2792811"/>
                <a:ext cx="3233065" cy="86478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𝐵𝑀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25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𝐵𝑀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25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fa-IR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17" y="2792811"/>
                <a:ext cx="3233065" cy="8647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95600" y="4030376"/>
                <a:ext cx="2910733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is defined similarly</a:t>
                </a:r>
                <a:endParaRPr lang="fa-IR" sz="2400" b="1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030376"/>
                <a:ext cx="2910733" cy="461665"/>
              </a:xfrm>
              <a:prstGeom prst="rect">
                <a:avLst/>
              </a:prstGeom>
              <a:blipFill>
                <a:blip r:embed="rId8"/>
                <a:stretch>
                  <a:fillRect l="-629" t="-10526" r="-23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2001" y="2894583"/>
                <a:ext cx="1367939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𝑏</m:t>
                      </m:r>
                      <m:r>
                        <a:rPr lang="en-US" sz="2200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01" y="2894583"/>
                <a:ext cx="1367939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62140" y="3325470"/>
                <a:ext cx="1749582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40" y="3325470"/>
                <a:ext cx="1749582" cy="430887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can also Discover Syntagmatic Relations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905000"/>
                <a:ext cx="2504083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a-IR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250408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2683" y="1752600"/>
                <a:ext cx="6204968" cy="10951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𝐵𝑀</m:t>
                      </m:r>
                      <m:r>
                        <a:rPr lang="en-US" sz="2200" b="0" i="1" smtClean="0">
                          <a:latin typeface="Cambria Math"/>
                        </a:rPr>
                        <m:t>25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𝑎𝑣𝑑𝑙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fa-IR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83" y="1752600"/>
                <a:ext cx="6204968" cy="1095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47017" y="2792811"/>
                <a:ext cx="3233065" cy="86478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𝐵𝑀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25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𝐵𝑀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25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fa-IR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17" y="2792811"/>
                <a:ext cx="3233065" cy="8647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2001" y="2894583"/>
                <a:ext cx="1367939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𝑏</m:t>
                      </m:r>
                      <m:r>
                        <a:rPr lang="en-US" sz="2200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01" y="2894583"/>
                <a:ext cx="1367939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37218" y="3284126"/>
                <a:ext cx="1749582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218" y="3284126"/>
                <a:ext cx="1749582" cy="43088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1000" y="4094018"/>
                <a:ext cx="7295459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IDF Weighted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∗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𝑰𝑫𝑭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𝑰𝑫𝑭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fa-IR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94018"/>
                <a:ext cx="7295459" cy="461665"/>
              </a:xfrm>
              <a:prstGeom prst="rect">
                <a:avLst/>
              </a:prstGeom>
              <a:blipFill>
                <a:blip r:embed="rId8"/>
                <a:stretch>
                  <a:fillRect l="-133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8600" y="5257800"/>
                <a:ext cx="8889741" cy="9541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800" b="1" dirty="0" smtClean="0">
                    <a:latin typeface="+mj-lt"/>
                  </a:rPr>
                  <a:t>The highly weighted terms in the context vector of word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800" b="1" dirty="0" smtClean="0">
                  <a:latin typeface="+mj-lt"/>
                </a:endParaRPr>
              </a:p>
              <a:p>
                <a:pPr algn="l" rtl="0"/>
                <a:r>
                  <a:rPr lang="en-US" sz="2800" b="1" dirty="0" smtClean="0">
                    <a:latin typeface="+mj-lt"/>
                  </a:rPr>
                  <a:t>are likely </a:t>
                </a:r>
                <a:r>
                  <a:rPr lang="en-US" sz="2800" b="1" dirty="0" err="1" smtClean="0">
                    <a:latin typeface="+mj-lt"/>
                  </a:rPr>
                  <a:t>syntagmatically</a:t>
                </a:r>
                <a:r>
                  <a:rPr lang="en-US" sz="2800" b="1" dirty="0" smtClean="0">
                    <a:latin typeface="+mj-lt"/>
                  </a:rPr>
                  <a:t> related to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57800"/>
                <a:ext cx="8889741" cy="954107"/>
              </a:xfrm>
              <a:prstGeom prst="rect">
                <a:avLst/>
              </a:prstGeom>
              <a:blipFill>
                <a:blip r:embed="rId9"/>
                <a:stretch>
                  <a:fillRect l="-1440" t="-641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36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br>
              <a:rPr lang="en-US" dirty="0" smtClean="0"/>
            </a:br>
            <a:r>
              <a:rPr lang="en-US" dirty="0" smtClean="0"/>
              <a:t>Paradigmatic Relation Discovery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r>
              <a:rPr lang="en-US" sz="2800" dirty="0" smtClean="0"/>
              <a:t>Main idea for discovering paradigmatic relations:</a:t>
            </a:r>
          </a:p>
          <a:p>
            <a:pPr lvl="1"/>
            <a:r>
              <a:rPr lang="en-US" sz="2400" dirty="0" smtClean="0"/>
              <a:t>Collecting the context of a candidate word to form a pseudo document (bag of words)</a:t>
            </a:r>
          </a:p>
          <a:p>
            <a:pPr lvl="1"/>
            <a:r>
              <a:rPr lang="en-US" sz="2400" dirty="0" smtClean="0"/>
              <a:t>Computing the similarity of the corresponding context documents of two candidate words</a:t>
            </a:r>
          </a:p>
          <a:p>
            <a:pPr lvl="1"/>
            <a:r>
              <a:rPr lang="en-US" sz="2400" dirty="0" smtClean="0"/>
              <a:t>Highly similar word pairs can be assumed to have paradigmatic relations</a:t>
            </a:r>
          </a:p>
          <a:p>
            <a:r>
              <a:rPr lang="en-US" sz="2800" dirty="0" smtClean="0"/>
              <a:t>Many different ways to implement this general idea</a:t>
            </a:r>
          </a:p>
          <a:p>
            <a:r>
              <a:rPr lang="en-US" sz="2800" dirty="0" smtClean="0"/>
              <a:t>Text retrieval models can be easily adapted for computing similarity of two context documents</a:t>
            </a:r>
          </a:p>
          <a:p>
            <a:pPr lvl="1"/>
            <a:r>
              <a:rPr lang="en-US" sz="2400" dirty="0" smtClean="0"/>
              <a:t>BM25 + </a:t>
            </a:r>
            <a:r>
              <a:rPr lang="en-US" sz="2400" smtClean="0"/>
              <a:t>IDF </a:t>
            </a:r>
            <a:r>
              <a:rPr lang="en-US" sz="2400" smtClean="0"/>
              <a:t>weighting</a:t>
            </a:r>
            <a:endParaRPr lang="en-US" sz="2400" dirty="0" smtClean="0"/>
          </a:p>
          <a:p>
            <a:pPr lvl="1"/>
            <a:r>
              <a:rPr lang="en-US" sz="2400" dirty="0" smtClean="0"/>
              <a:t>Syntagmatic relations can also be discovered as a “by product”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word association?</a:t>
            </a:r>
          </a:p>
          <a:p>
            <a:r>
              <a:rPr lang="en-US" dirty="0" smtClean="0"/>
              <a:t>Why mine word associations?</a:t>
            </a:r>
          </a:p>
          <a:p>
            <a:r>
              <a:rPr lang="en-US" dirty="0" smtClean="0"/>
              <a:t>How to mine word associations?</a:t>
            </a:r>
          </a:p>
          <a:p>
            <a:pPr lvl="1"/>
            <a:r>
              <a:rPr lang="en-US" dirty="0" smtClean="0"/>
              <a:t>Paradigmatic Relation Discovery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Syntagmatic Relation Discovery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Syntagmatic Relation = </a:t>
            </a:r>
            <a:br>
              <a:rPr lang="en-US" dirty="0" smtClean="0"/>
            </a:br>
            <a:r>
              <a:rPr lang="en-US" dirty="0" smtClean="0"/>
              <a:t>Correlated Occurrences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3466975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latin typeface="+mj-lt"/>
                <a:cs typeface="+mn-cs"/>
              </a:rPr>
              <a:t>My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cat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+mn-cs"/>
              </a:rPr>
              <a:t>fish</a:t>
            </a:r>
            <a:r>
              <a:rPr lang="en-US" sz="2000" dirty="0" smtClean="0">
                <a:latin typeface="+mj-lt"/>
                <a:cs typeface="+mn-cs"/>
              </a:rPr>
              <a:t> on Saturday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cat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+mn-cs"/>
              </a:rPr>
              <a:t>turkey</a:t>
            </a:r>
            <a:r>
              <a:rPr lang="en-US" sz="2000" dirty="0" smtClean="0">
                <a:latin typeface="+mj-lt"/>
                <a:cs typeface="+mn-cs"/>
              </a:rPr>
              <a:t> on Tuesday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My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dog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+mn-cs"/>
              </a:rPr>
              <a:t>meat</a:t>
            </a:r>
            <a:r>
              <a:rPr lang="en-US" sz="2000" dirty="0" smtClean="0">
                <a:latin typeface="+mj-lt"/>
                <a:cs typeface="+mn-cs"/>
              </a:rPr>
              <a:t> on Monday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dog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+mn-cs"/>
              </a:rPr>
              <a:t>turkey</a:t>
            </a:r>
            <a:r>
              <a:rPr lang="en-US" sz="2000" dirty="0" smtClean="0">
                <a:latin typeface="+mj-lt"/>
                <a:cs typeface="+mn-cs"/>
              </a:rPr>
              <a:t> 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1611868"/>
            <a:ext cx="738695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/>
              <a:t>Whenever “</a:t>
            </a:r>
            <a:r>
              <a:rPr lang="en-US" sz="2000" b="1" dirty="0" smtClean="0">
                <a:solidFill>
                  <a:schemeClr val="accent2"/>
                </a:solidFill>
              </a:rPr>
              <a:t>eats</a:t>
            </a:r>
            <a:r>
              <a:rPr lang="en-US" sz="2000" dirty="0" smtClean="0"/>
              <a:t>” occurs, what </a:t>
            </a:r>
            <a:r>
              <a:rPr lang="en-US" sz="2000" b="1" dirty="0" smtClean="0"/>
              <a:t>other words</a:t>
            </a:r>
            <a:r>
              <a:rPr lang="en-US" sz="2000" dirty="0" smtClean="0"/>
              <a:t> also tend to occur?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3625" y="2590800"/>
            <a:ext cx="3196516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latin typeface="+mj-lt"/>
                <a:cs typeface="+mn-cs"/>
              </a:rPr>
              <a:t>My ___ </a:t>
            </a:r>
            <a:r>
              <a:rPr lang="en-US" sz="2000" b="1" dirty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 on Saturday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___ </a:t>
            </a:r>
            <a:r>
              <a:rPr lang="en-US" sz="2000" b="1" dirty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 on Tuesday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My ___ </a:t>
            </a:r>
            <a:r>
              <a:rPr lang="en-US" sz="2000" b="1" dirty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 on Monday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___ </a:t>
            </a:r>
            <a:r>
              <a:rPr lang="en-US" sz="2000" b="1" dirty="0" smtClean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743241" y="2221468"/>
            <a:ext cx="2899447" cy="3314727"/>
            <a:chOff x="3743241" y="1916668"/>
            <a:chExt cx="2899447" cy="3314727"/>
          </a:xfrm>
        </p:grpSpPr>
        <p:grpSp>
          <p:nvGrpSpPr>
            <p:cNvPr id="21" name="Group 20"/>
            <p:cNvGrpSpPr/>
            <p:nvPr/>
          </p:nvGrpSpPr>
          <p:grpSpPr>
            <a:xfrm>
              <a:off x="3743241" y="1916668"/>
              <a:ext cx="2899447" cy="3314727"/>
              <a:chOff x="3743241" y="1916668"/>
              <a:chExt cx="2899447" cy="331472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562600" y="1916668"/>
                <a:ext cx="494184" cy="219813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43241" y="4523509"/>
                <a:ext cx="2899447" cy="70788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dirty="0" smtClean="0">
                    <a:latin typeface="+mj-lt"/>
                  </a:rPr>
                  <a:t>What words tend to occur</a:t>
                </a:r>
              </a:p>
              <a:p>
                <a:pPr algn="l" rtl="0"/>
                <a:r>
                  <a:rPr lang="en-US" sz="2000" dirty="0" smtClean="0">
                    <a:latin typeface="+mj-lt"/>
                  </a:rPr>
                  <a:t>to the </a:t>
                </a:r>
                <a:r>
                  <a:rPr lang="en-US" sz="2000" b="1" dirty="0" smtClean="0">
                    <a:latin typeface="+mj-lt"/>
                  </a:rPr>
                  <a:t>left </a:t>
                </a:r>
                <a:r>
                  <a:rPr lang="en-US" sz="2000" dirty="0" smtClean="0">
                    <a:latin typeface="+mj-lt"/>
                  </a:rPr>
                  <a:t>of “</a:t>
                </a:r>
                <a:r>
                  <a:rPr lang="en-US" sz="2000" b="1" dirty="0" smtClean="0">
                    <a:solidFill>
                      <a:schemeClr val="accent2"/>
                    </a:solidFill>
                    <a:latin typeface="+mj-lt"/>
                  </a:rPr>
                  <a:t>eats</a:t>
                </a:r>
                <a:r>
                  <a:rPr lang="en-US" sz="2000" dirty="0" smtClean="0">
                    <a:latin typeface="+mj-lt"/>
                  </a:rPr>
                  <a:t>”?</a:t>
                </a:r>
                <a:endParaRPr lang="fa-IR" sz="2000" dirty="0">
                  <a:latin typeface="+mj-lt"/>
                </a:endParaRPr>
              </a:p>
            </p:txBody>
          </p:sp>
        </p:grpSp>
        <p:cxnSp>
          <p:nvCxnSpPr>
            <p:cNvPr id="18" name="Straight Arrow Connector 17"/>
            <p:cNvCxnSpPr>
              <a:stCxn id="25" idx="0"/>
              <a:endCxn id="23" idx="2"/>
            </p:cNvCxnSpPr>
            <p:nvPr/>
          </p:nvCxnSpPr>
          <p:spPr>
            <a:xfrm flipV="1">
              <a:off x="5192965" y="4114800"/>
              <a:ext cx="616727" cy="40870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544008" y="2221468"/>
            <a:ext cx="1905826" cy="3326487"/>
            <a:chOff x="5715249" y="1764268"/>
            <a:chExt cx="1905826" cy="3326487"/>
          </a:xfrm>
        </p:grpSpPr>
        <p:grpSp>
          <p:nvGrpSpPr>
            <p:cNvPr id="28" name="Group 27"/>
            <p:cNvGrpSpPr/>
            <p:nvPr/>
          </p:nvGrpSpPr>
          <p:grpSpPr>
            <a:xfrm>
              <a:off x="5715249" y="1764268"/>
              <a:ext cx="1905826" cy="3326487"/>
              <a:chOff x="5715249" y="1764268"/>
              <a:chExt cx="1905826" cy="332648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715249" y="1764268"/>
                <a:ext cx="466392" cy="219813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895474" y="4382869"/>
                <a:ext cx="1725601" cy="70788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dirty="0" smtClean="0">
                    <a:latin typeface="+mj-lt"/>
                  </a:rPr>
                  <a:t>What words to</a:t>
                </a:r>
              </a:p>
              <a:p>
                <a:pPr algn="l" rtl="0"/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dirty="0" smtClean="0">
                    <a:latin typeface="+mj-lt"/>
                  </a:rPr>
                  <a:t>right?</a:t>
                </a:r>
                <a:endParaRPr lang="fa-IR" sz="2000" dirty="0">
                  <a:latin typeface="+mj-lt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 flipV="1">
              <a:off x="6181641" y="3962400"/>
              <a:ext cx="656028" cy="4204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3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word association?</a:t>
            </a:r>
          </a:p>
          <a:p>
            <a:r>
              <a:rPr lang="en-US" dirty="0" smtClean="0"/>
              <a:t>Why mine word associations?</a:t>
            </a:r>
          </a:p>
          <a:p>
            <a:r>
              <a:rPr lang="en-US" dirty="0" smtClean="0"/>
              <a:t>How to mine word associations?</a:t>
            </a:r>
          </a:p>
          <a:p>
            <a:pPr lvl="1"/>
            <a:r>
              <a:rPr lang="en-US" dirty="0" smtClean="0"/>
              <a:t>Paradigmatic Relations</a:t>
            </a:r>
          </a:p>
          <a:p>
            <a:pPr lvl="1"/>
            <a:r>
              <a:rPr lang="en-US" dirty="0" smtClean="0"/>
              <a:t>Syntagmatic Relations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Prediction: Intuition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0340-309F-4D9A-A7B7-62350287818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4800" y="1771814"/>
                <a:ext cx="8650189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</a:rPr>
                  <a:t>Prediction Question: Is word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present (or absent) in this segment?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71814"/>
                <a:ext cx="8650189" cy="461665"/>
              </a:xfrm>
              <a:prstGeom prst="rect">
                <a:avLst/>
              </a:prstGeom>
              <a:blipFill>
                <a:blip r:embed="rId3"/>
                <a:stretch>
                  <a:fillRect l="-1057" t="-10667" r="-42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81200" y="3562865"/>
            <a:ext cx="475488" cy="475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2724912" y="3566160"/>
            <a:ext cx="475488" cy="475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4114800" y="3566160"/>
            <a:ext cx="475488" cy="475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4858512" y="3566160"/>
            <a:ext cx="475488" cy="475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6611112" y="3566160"/>
            <a:ext cx="475488" cy="475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ounded Rectangle 13"/>
          <p:cNvSpPr/>
          <p:nvPr/>
        </p:nvSpPr>
        <p:spPr>
          <a:xfrm>
            <a:off x="1752600" y="3352800"/>
            <a:ext cx="5562600" cy="838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/>
          <p:cNvSpPr txBox="1"/>
          <p:nvPr/>
        </p:nvSpPr>
        <p:spPr>
          <a:xfrm>
            <a:off x="3342461" y="3429000"/>
            <a:ext cx="54373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b="1" dirty="0" smtClean="0"/>
              <a:t>…</a:t>
            </a:r>
            <a:endParaRPr lang="fa-I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3429000"/>
            <a:ext cx="54373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b="1" dirty="0" smtClean="0"/>
              <a:t>…</a:t>
            </a:r>
            <a:endParaRPr lang="fa-IR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14600"/>
            <a:ext cx="80171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latin typeface="+mj-lt"/>
              </a:rPr>
              <a:t>Text Segment (any unit, e.g., sentence, paragraph, document)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5400" y="2990910"/>
            <a:ext cx="457200" cy="361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94679" y="4733895"/>
                <a:ext cx="6497997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latin typeface="+mj-lt"/>
                  </a:rPr>
                  <a:t>Are some words easier to predict than other?</a:t>
                </a:r>
              </a:p>
              <a:p>
                <a:pPr algn="l" rtl="0"/>
                <a:endParaRPr lang="en-US" sz="2400" b="1" dirty="0">
                  <a:latin typeface="+mj-lt"/>
                </a:endParaRPr>
              </a:p>
              <a:p>
                <a:pPr algn="ctr" rtl="0"/>
                <a:r>
                  <a:rPr lang="en-US" sz="2400" b="1" dirty="0" smtClean="0">
                    <a:latin typeface="+mj-lt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= “meat”     2)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= “the”     3)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= “unicorn”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79" y="4733895"/>
                <a:ext cx="6497997" cy="1200329"/>
              </a:xfrm>
              <a:prstGeom prst="rect">
                <a:avLst/>
              </a:prstGeom>
              <a:blipFill>
                <a:blip r:embed="rId4"/>
                <a:stretch>
                  <a:fillRect l="-938" t="-4082" r="-103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Word Prediction: Formal Definition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1819" y="5048310"/>
                <a:ext cx="7436651" cy="830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How does one quantitatively measure the “randomness”</a:t>
                </a:r>
              </a:p>
              <a:p>
                <a:pPr algn="l" rtl="0"/>
                <a:r>
                  <a:rPr lang="en-US" sz="2400" b="1" dirty="0" smtClean="0">
                    <a:latin typeface="+mj-lt"/>
                  </a:rPr>
                  <a:t>of a random variable </a:t>
                </a:r>
                <a:r>
                  <a:rPr lang="en-US" sz="2400" b="1" dirty="0">
                    <a:latin typeface="+mj-lt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?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19" y="5048310"/>
                <a:ext cx="7436651" cy="830997"/>
              </a:xfrm>
              <a:prstGeom prst="rect">
                <a:avLst/>
              </a:prstGeom>
              <a:blipFill>
                <a:blip r:embed="rId3"/>
                <a:stretch>
                  <a:fillRect l="-1230" t="-5882" r="-49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923" y="1790920"/>
                <a:ext cx="3275640" cy="95410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</a:rPr>
                  <a:t>Binary Random Variable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∈{</m:t>
                      </m:r>
                      <m:r>
                        <a:rPr lang="en-US" sz="2800" b="0" i="1" smtClean="0">
                          <a:latin typeface="Cambria Math"/>
                        </a:rPr>
                        <m:t>0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1</m:t>
                      </m:r>
                      <m:r>
                        <a:rPr lang="en-US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3" y="1790920"/>
                <a:ext cx="327564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2980" t="-5769" r="-242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600" y="4324290"/>
                <a:ext cx="8710461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The more random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is, the more difficult the prediction would be.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24290"/>
                <a:ext cx="8710461" cy="461665"/>
              </a:xfrm>
              <a:prstGeom prst="rect">
                <a:avLst/>
              </a:prstGeom>
              <a:blipFill>
                <a:blip r:embed="rId5"/>
                <a:stretch>
                  <a:fillRect l="-1120" t="-10526" r="-84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35526" y="3288030"/>
                <a:ext cx="4617674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26" y="3288030"/>
                <a:ext cx="461767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68170" y="1790920"/>
                <a:ext cx="3869072" cy="8606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𝑖𝑠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𝑝𝑟𝑒𝑠𝑒𝑛𝑡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𝑖𝑠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𝑎𝑏𝑠𝑒𝑛𝑡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70" y="1790920"/>
                <a:ext cx="3869072" cy="8606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8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H(X) Measures Randomness of X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333" y="1828800"/>
                <a:ext cx="5111912" cy="87947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∈{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3" y="1828800"/>
                <a:ext cx="5111912" cy="8794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3009900"/>
                <a:ext cx="6747425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09900"/>
                <a:ext cx="674742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1873462"/>
                <a:ext cx="2818849" cy="641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𝑖𝑠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𝑝𝑟𝑒𝑠𝑒𝑛𝑡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𝑖𝑠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𝑎𝑏𝑠𝑒𝑛𝑡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873462"/>
                <a:ext cx="2818849" cy="6411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7696" y="2590800"/>
                <a:ext cx="2540504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𝐷𝑒𝑓𝑖𝑛𝑒</m:t>
                      </m:r>
                      <m:r>
                        <a:rPr lang="en-US" sz="2000" b="0" i="1" smtClean="0">
                          <a:latin typeface="Cambria Math"/>
                        </a:rPr>
                        <m:t>  </m:t>
                      </m:r>
                      <m:r>
                        <a:rPr lang="en-US" sz="2000" b="0" i="1" smtClean="0">
                          <a:latin typeface="Cambria Math"/>
                        </a:rPr>
                        <m:t>0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96" y="2590800"/>
                <a:ext cx="254050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199"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3" y="3962400"/>
            <a:ext cx="66389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67200" y="3962400"/>
                <a:ext cx="4734181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For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000" b="1" dirty="0" smtClean="0"/>
                  <a:t>, </a:t>
                </a:r>
                <a:r>
                  <a:rPr lang="en-US" sz="2400" b="1" dirty="0">
                    <a:latin typeface="+mj-lt"/>
                  </a:rPr>
                  <a:t>does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𝒘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pPr algn="l" rtl="0"/>
                <a:r>
                  <a:rPr lang="en-US" sz="2400" b="1" dirty="0">
                    <a:latin typeface="+mj-lt"/>
                  </a:rPr>
                  <a:t>reach</a:t>
                </a:r>
                <a:r>
                  <a:rPr lang="en-US" sz="2000" b="1" dirty="0" smtClean="0">
                    <a:latin typeface="+mj-lt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US" sz="2400" b="1" dirty="0" smtClean="0">
                    <a:latin typeface="+mj-lt"/>
                  </a:rPr>
                  <a:t>/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minimum</a:t>
                </a:r>
                <a:r>
                  <a:rPr lang="en-US" sz="2400" b="1" dirty="0" smtClean="0">
                    <a:latin typeface="+mj-lt"/>
                  </a:rPr>
                  <a:t>?</a:t>
                </a:r>
              </a:p>
              <a:p>
                <a:pPr algn="l" rtl="0"/>
                <a:r>
                  <a:rPr lang="en-US" sz="2400" b="1" dirty="0" smtClean="0">
                    <a:latin typeface="+mj-lt"/>
                  </a:rPr>
                  <a:t>e.g.,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?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latin typeface="Cambria Math"/>
                      </a:rPr>
                      <m:t>𝟓</m:t>
                    </m:r>
                    <m:r>
                      <a:rPr lang="en-US" sz="2000" b="1" i="1" smtClean="0">
                        <a:latin typeface="Cambria Math"/>
                      </a:rPr>
                      <m:t>?</m:t>
                    </m:r>
                  </m:oMath>
                </a14:m>
                <a:endParaRPr lang="fa-IR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4734181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1931" t="-4061" b="-1066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4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H(X): Coin Tossing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752600"/>
                <a:ext cx="8782981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𝑐𝑜𝑖𝑛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)=−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𝑐𝑜𝑖𝑛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𝑐𝑜𝑖𝑛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𝑐𝑜𝑖𝑛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𝑐𝑜𝑖𝑛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878298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7650" y="2667000"/>
            <a:ext cx="265899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err="1" smtClean="0">
                <a:latin typeface="+mj-lt"/>
              </a:rPr>
              <a:t>X</a:t>
            </a:r>
            <a:r>
              <a:rPr lang="en-US" sz="2400" b="1" baseline="-25000" dirty="0" err="1" smtClean="0">
                <a:latin typeface="+mj-lt"/>
              </a:rPr>
              <a:t>coin</a:t>
            </a:r>
            <a:r>
              <a:rPr lang="en-US" sz="2400" b="1" dirty="0" smtClean="0">
                <a:latin typeface="+mj-lt"/>
              </a:rPr>
              <a:t> : tossing a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0" y="2559262"/>
                <a:ext cx="2284984" cy="60869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𝑐𝑜𝑖𝑛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𝑒𝑎𝑑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𝑡𝑎𝑖𝑙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59262"/>
                <a:ext cx="2284984" cy="6086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43434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810000"/>
                <a:ext cx="4269054" cy="53546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Fair coin: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4269054" cy="535468"/>
              </a:xfrm>
              <a:prstGeom prst="rect">
                <a:avLst/>
              </a:prstGeom>
              <a:blipFill rotWithShape="1">
                <a:blip r:embed="rId6"/>
                <a:stretch>
                  <a:fillRect l="-2143" t="-4545" b="-1590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843" y="5162490"/>
                <a:ext cx="4224040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Completely biased: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" y="5162490"/>
                <a:ext cx="4224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309" t="-10526" b="-2894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324" y="4419600"/>
                <a:ext cx="3484351" cy="61093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4" y="4419600"/>
                <a:ext cx="3484351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6374" y="5802868"/>
                <a:ext cx="357411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4" y="5802868"/>
                <a:ext cx="35741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981450" y="4762500"/>
            <a:ext cx="1866900" cy="1393165"/>
          </a:xfrm>
          <a:custGeom>
            <a:avLst/>
            <a:gdLst>
              <a:gd name="connsiteX0" fmla="*/ 0 w 1866900"/>
              <a:gd name="connsiteY0" fmla="*/ 0 h 1393165"/>
              <a:gd name="connsiteX1" fmla="*/ 1104900 w 1866900"/>
              <a:gd name="connsiteY1" fmla="*/ 1352550 h 1393165"/>
              <a:gd name="connsiteX2" fmla="*/ 1866900 w 1866900"/>
              <a:gd name="connsiteY2" fmla="*/ 1066800 h 1393165"/>
              <a:gd name="connsiteX3" fmla="*/ 1866900 w 1866900"/>
              <a:gd name="connsiteY3" fmla="*/ 1066800 h 139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1393165">
                <a:moveTo>
                  <a:pt x="0" y="0"/>
                </a:moveTo>
                <a:cubicBezTo>
                  <a:pt x="396875" y="587375"/>
                  <a:pt x="793750" y="1174750"/>
                  <a:pt x="1104900" y="1352550"/>
                </a:cubicBezTo>
                <a:cubicBezTo>
                  <a:pt x="1416050" y="1530350"/>
                  <a:pt x="1866900" y="1066800"/>
                  <a:pt x="1866900" y="1066800"/>
                </a:cubicBezTo>
                <a:lnTo>
                  <a:pt x="1866900" y="1066800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Freeform 25"/>
          <p:cNvSpPr/>
          <p:nvPr/>
        </p:nvSpPr>
        <p:spPr>
          <a:xfrm>
            <a:off x="4019550" y="5867400"/>
            <a:ext cx="3067050" cy="763837"/>
          </a:xfrm>
          <a:custGeom>
            <a:avLst/>
            <a:gdLst>
              <a:gd name="connsiteX0" fmla="*/ 0 w 3067050"/>
              <a:gd name="connsiteY0" fmla="*/ 171450 h 763837"/>
              <a:gd name="connsiteX1" fmla="*/ 1485900 w 3067050"/>
              <a:gd name="connsiteY1" fmla="*/ 762000 h 763837"/>
              <a:gd name="connsiteX2" fmla="*/ 3067050 w 3067050"/>
              <a:gd name="connsiteY2" fmla="*/ 0 h 76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050" h="763837">
                <a:moveTo>
                  <a:pt x="0" y="171450"/>
                </a:moveTo>
                <a:cubicBezTo>
                  <a:pt x="487362" y="481012"/>
                  <a:pt x="974725" y="790575"/>
                  <a:pt x="1485900" y="762000"/>
                </a:cubicBezTo>
                <a:cubicBezTo>
                  <a:pt x="1997075" y="733425"/>
                  <a:pt x="2532062" y="366712"/>
                  <a:pt x="3067050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9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for Word Prediction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0340-309F-4D9A-A7B7-62350287818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1600" y="1771814"/>
                <a:ext cx="700313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800" dirty="0" smtClean="0">
                    <a:latin typeface="+mj-lt"/>
                  </a:rPr>
                  <a:t>Is word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present (or absent) in this segment?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71814"/>
                <a:ext cx="7003136" cy="523220"/>
              </a:xfrm>
              <a:prstGeom prst="rect">
                <a:avLst/>
              </a:prstGeom>
              <a:blipFill>
                <a:blip r:embed="rId3"/>
                <a:stretch>
                  <a:fillRect l="-1741" t="-11765" r="-870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752600" y="2743200"/>
            <a:ext cx="5562600" cy="838200"/>
            <a:chOff x="1752600" y="3352800"/>
            <a:chExt cx="5562600" cy="838200"/>
          </a:xfrm>
        </p:grpSpPr>
        <p:sp>
          <p:nvSpPr>
            <p:cNvPr id="8" name="Rectangle 7"/>
            <p:cNvSpPr/>
            <p:nvPr/>
          </p:nvSpPr>
          <p:spPr>
            <a:xfrm>
              <a:off x="1981200" y="3562865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4912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8512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11112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52600" y="3352800"/>
              <a:ext cx="5562600" cy="8382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2461" y="3429000"/>
              <a:ext cx="543739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2800" b="1" dirty="0" smtClean="0"/>
                <a:t>…</a:t>
              </a:r>
              <a:endParaRPr lang="fa-IR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3429000"/>
              <a:ext cx="543739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2800" b="1" dirty="0" smtClean="0"/>
                <a:t>…</a:t>
              </a:r>
              <a:endParaRPr lang="fa-IR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87531" y="3886200"/>
                <a:ext cx="7945125" cy="116955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457200" indent="-457200" algn="ctr" rtl="0">
                  <a:buAutoNum type="arabicParenR"/>
                </a:pPr>
                <a:r>
                  <a:rPr lang="en-US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= “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</a:rPr>
                  <a:t>meat</a:t>
                </a:r>
                <a:r>
                  <a:rPr lang="en-US" sz="2800" dirty="0" smtClean="0">
                    <a:latin typeface="+mj-lt"/>
                  </a:rPr>
                  <a:t>”     2)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= “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+mj-lt"/>
                  </a:rPr>
                  <a:t>the</a:t>
                </a:r>
                <a:r>
                  <a:rPr lang="en-US" sz="2800" dirty="0" smtClean="0">
                    <a:latin typeface="+mj-lt"/>
                  </a:rPr>
                  <a:t>”     3)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= “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+mj-lt"/>
                  </a:rPr>
                  <a:t>unicorn</a:t>
                </a:r>
                <a:r>
                  <a:rPr lang="en-US" sz="2800" dirty="0" smtClean="0">
                    <a:latin typeface="+mj-lt"/>
                  </a:rPr>
                  <a:t>”</a:t>
                </a:r>
                <a:endParaRPr lang="en-US" sz="2800" dirty="0">
                  <a:latin typeface="+mj-lt"/>
                </a:endParaRPr>
              </a:p>
              <a:p>
                <a:pPr algn="ctr" rtl="0">
                  <a:lnSpc>
                    <a:spcPct val="150000"/>
                  </a:lnSpc>
                </a:pPr>
                <a:r>
                  <a:rPr lang="en-US" sz="2800" dirty="0" smtClean="0">
                    <a:latin typeface="+mj-lt"/>
                  </a:rPr>
                  <a:t>Which is</a:t>
                </a:r>
                <a:r>
                  <a:rPr lang="en-US" sz="2800" b="1" dirty="0" smtClean="0">
                    <a:latin typeface="+mj-lt"/>
                  </a:rPr>
                  <a:t> high/low?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𝒎𝒆𝒂𝒕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𝒖𝒏𝒊𝒄𝒐𝒓𝒏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?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1" y="3886200"/>
                <a:ext cx="7945125" cy="1169551"/>
              </a:xfrm>
              <a:prstGeom prst="rect">
                <a:avLst/>
              </a:prstGeom>
              <a:blipFill>
                <a:blip r:embed="rId4"/>
                <a:stretch>
                  <a:fillRect l="-1074" t="-5759" r="-1074" b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388555" y="5648980"/>
            <a:ext cx="64034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2800" b="1" dirty="0" smtClean="0"/>
              <a:t>High entropy words are harder to predict!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71571" y="5029200"/>
                <a:ext cx="7750583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𝒕𝒉𝒆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𝐧𝐨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𝐮𝐧𝐜𝐞𝐫𝐭𝐚𝐢𝐧𝐭𝐲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𝐬𝐢𝐧𝐜𝐞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𝒕𝒉𝒆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)≈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1" y="5029200"/>
                <a:ext cx="775058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8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Know More About a Text Segment?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0340-309F-4D9A-A7B7-6235028781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771814"/>
            <a:ext cx="857747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+mj-lt"/>
              </a:rPr>
              <a:t>Prediction Question: Is “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meat</a:t>
            </a:r>
            <a:r>
              <a:rPr lang="en-US" sz="2400" dirty="0" smtClean="0">
                <a:latin typeface="+mj-lt"/>
              </a:rPr>
              <a:t>” present (or absent) in this segment?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2600" y="2667000"/>
            <a:ext cx="5562600" cy="838200"/>
            <a:chOff x="1752600" y="3352800"/>
            <a:chExt cx="5562600" cy="838200"/>
          </a:xfrm>
        </p:grpSpPr>
        <p:sp>
          <p:nvSpPr>
            <p:cNvPr id="8" name="Rectangle 7"/>
            <p:cNvSpPr/>
            <p:nvPr/>
          </p:nvSpPr>
          <p:spPr>
            <a:xfrm>
              <a:off x="1981200" y="3562865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4912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8512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11112" y="3566160"/>
              <a:ext cx="475488" cy="4757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52600" y="3352800"/>
              <a:ext cx="5562600" cy="8382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2461" y="3429000"/>
              <a:ext cx="543739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2800" b="1" dirty="0" smtClean="0"/>
                <a:t>…</a:t>
              </a:r>
              <a:endParaRPr lang="fa-IR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3429000"/>
              <a:ext cx="543739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2800" b="1" dirty="0" smtClean="0"/>
                <a:t>…</a:t>
              </a:r>
              <a:endParaRPr lang="fa-IR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5800" y="3803927"/>
                <a:ext cx="7940764" cy="83099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</a:rPr>
                  <a:t>Does presence of </a:t>
                </a:r>
                <a:r>
                  <a:rPr lang="en-US" sz="2400" b="1" dirty="0" smtClean="0">
                    <a:latin typeface="+mj-lt"/>
                  </a:rPr>
                  <a:t>“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+mj-lt"/>
                  </a:rPr>
                  <a:t>eats</a:t>
                </a:r>
                <a:r>
                  <a:rPr lang="en-US" sz="2400" dirty="0" smtClean="0">
                    <a:latin typeface="+mj-lt"/>
                  </a:rPr>
                  <a:t>” help predict the presence of </a:t>
                </a:r>
                <a:r>
                  <a:rPr lang="en-US" sz="2400" b="1" dirty="0" smtClean="0">
                    <a:latin typeface="+mj-lt"/>
                  </a:rPr>
                  <a:t>“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meat</a:t>
                </a:r>
                <a:r>
                  <a:rPr lang="en-US" sz="2400" b="1" dirty="0" smtClean="0">
                    <a:latin typeface="+mj-lt"/>
                  </a:rPr>
                  <a:t>”?</a:t>
                </a:r>
              </a:p>
              <a:p>
                <a:pPr algn="l" rtl="0"/>
                <a:r>
                  <a:rPr lang="en-US" sz="2400" dirty="0" smtClean="0">
                    <a:latin typeface="+mj-lt"/>
                  </a:rPr>
                  <a:t>Does it </a:t>
                </a:r>
                <a:r>
                  <a:rPr lang="en-US" sz="2400" b="1" dirty="0" smtClean="0">
                    <a:latin typeface="+mj-lt"/>
                  </a:rPr>
                  <a:t>reduce</a:t>
                </a:r>
                <a:r>
                  <a:rPr lang="en-US" sz="2400" dirty="0" smtClean="0">
                    <a:latin typeface="+mj-lt"/>
                  </a:rPr>
                  <a:t> the uncertainty about </a:t>
                </a:r>
                <a:r>
                  <a:rPr lang="en-US" sz="2400" b="1" dirty="0" smtClean="0">
                    <a:latin typeface="+mj-lt"/>
                  </a:rPr>
                  <a:t>“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meat</a:t>
                </a:r>
                <a:r>
                  <a:rPr lang="en-US" sz="2400" b="1" dirty="0" smtClean="0">
                    <a:latin typeface="+mj-lt"/>
                  </a:rPr>
                  <a:t>”, </a:t>
                </a:r>
                <a:r>
                  <a:rPr lang="en-US" sz="2400" dirty="0" err="1" smtClean="0">
                    <a:latin typeface="+mj-lt"/>
                  </a:rPr>
                  <a:t>i.e</a:t>
                </a:r>
                <a:r>
                  <a:rPr lang="en-US" sz="2400" dirty="0" smtClean="0">
                    <a:latin typeface="+mj-lt"/>
                  </a:rPr>
                  <a:t>,</a:t>
                </a:r>
                <a:r>
                  <a:rPr lang="en-US" sz="2400" b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𝒎𝒆𝒂𝒕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?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03927"/>
                <a:ext cx="7940764" cy="830997"/>
              </a:xfrm>
              <a:prstGeom prst="rect">
                <a:avLst/>
              </a:prstGeom>
              <a:blipFill>
                <a:blip r:embed="rId3"/>
                <a:stretch>
                  <a:fillRect l="-1229" t="-5882" r="-2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29378" y="2933561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eats</a:t>
            </a:r>
            <a:endParaRPr lang="fa-I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4864" y="5162490"/>
            <a:ext cx="74647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+mj-lt"/>
              </a:rPr>
              <a:t>What if we know the absence of </a:t>
            </a:r>
            <a:r>
              <a:rPr lang="en-US" sz="2400" b="1" dirty="0" smtClean="0">
                <a:latin typeface="+mj-lt"/>
              </a:rPr>
              <a:t>“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eats</a:t>
            </a:r>
            <a:r>
              <a:rPr lang="en-US" sz="2400" dirty="0" smtClean="0">
                <a:latin typeface="+mj-lt"/>
              </a:rPr>
              <a:t>”? Does it also help?</a:t>
            </a:r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0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71690"/>
                <a:ext cx="9151095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𝑚𝑒𝑎𝑡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)=−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𝑚𝑒𝑎𝑡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𝑚𝑒𝑎𝑡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𝑚𝑒𝑎𝑡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𝑚𝑒𝑎𝑡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1690"/>
                <a:ext cx="915109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" y="1352490"/>
                <a:ext cx="4456284" cy="10772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Know nothing about the segment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𝒎𝒆𝒂𝒕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𝒎𝒆𝒂𝒕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352490"/>
                <a:ext cx="4456284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189" t="-4520" r="-1094" b="-56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46527" y="1371600"/>
                <a:ext cx="4220707" cy="10772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Know “eats” is 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𝒆𝒂𝒕𝒔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𝒎𝒆𝒂𝒕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𝒆𝒂𝒕𝒔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𝒎𝒆𝒂𝒕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𝒆𝒂𝒕𝒔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27" y="1371600"/>
                <a:ext cx="4220707" cy="1077218"/>
              </a:xfrm>
              <a:prstGeom prst="rect">
                <a:avLst/>
              </a:prstGeom>
              <a:blipFill rotWithShape="1">
                <a:blip r:embed="rId5"/>
                <a:stretch>
                  <a:fillRect l="-2312" t="-4520" b="-56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895600" y="1905000"/>
            <a:ext cx="1674984" cy="307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050" y="3790890"/>
                <a:ext cx="8940204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𝑯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𝒎𝒆𝒂𝒕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𝒆𝒂𝒕𝒔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</a:rPr>
                        <m:t>)=−</m:t>
                      </m:r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𝒎𝒆𝒂𝒕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𝒆𝒂𝒕𝒔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𝒎𝒆𝒂𝒕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𝒆𝒂𝒕𝒔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a-IR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790890"/>
                <a:ext cx="894020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01657" y="4354204"/>
                <a:ext cx="6413743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−</m:t>
                      </m:r>
                      <m:r>
                        <a:rPr lang="en-US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𝒎𝒆𝒂𝒕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𝒆𝒂𝒕𝒔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000" b="1" i="1">
                              <a:latin typeface="Cambria Math"/>
                            </a:rPr>
                            <m:t>𝒑</m:t>
                          </m:r>
                          <m:r>
                            <a:rPr lang="en-US" sz="20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𝒎𝒆𝒂𝒕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𝒆𝒂𝒕𝒔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a-IR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57" y="4354204"/>
                <a:ext cx="6413743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14382" y="5562600"/>
                <a:ext cx="5512150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𝒎𝒆𝒂𝒕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𝒆𝒂𝒕𝒔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000" b="1" dirty="0" smtClean="0"/>
                  <a:t> </a:t>
                </a:r>
                <a:r>
                  <a:rPr lang="en-US" sz="2400" b="1" dirty="0" smtClean="0">
                    <a:latin typeface="+mj-lt"/>
                  </a:rPr>
                  <a:t>can be defined similarly</a:t>
                </a:r>
                <a:endParaRPr lang="fa-IR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2" y="5562600"/>
                <a:ext cx="551215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0667" r="-885" b="-29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1219200" y="3124200"/>
            <a:ext cx="49518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7016" y="2255222"/>
            <a:ext cx="1674984" cy="307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22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Entropy: Complete Definition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1905000"/>
                <a:ext cx="6787499" cy="87947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𝑚𝑒𝑎𝑡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𝑒𝑎𝑡𝑠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∈{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𝑒𝑎𝑡𝑠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𝑚𝑒𝑎𝑡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𝑒𝑎𝑡𝑠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fa-IR" sz="2000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6787499" cy="8794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5050" y="2743200"/>
                <a:ext cx="8911350" cy="8007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∈{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𝒆𝒂𝒕𝒔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∈{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[−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𝒎𝒆𝒂𝒕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𝒆𝒂𝒕𝒔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𝒎𝒆𝒂𝒕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𝒆𝒂𝒕𝒔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]]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fa-IR" b="1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a-IR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0" y="2743200"/>
                <a:ext cx="8911350" cy="800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81000" y="4191000"/>
                <a:ext cx="8272265" cy="9541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800" b="1" dirty="0" smtClean="0"/>
                  <a:t>In general, for any discrete random variables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800" b="1" dirty="0" smtClean="0"/>
                  <a:t>, </a:t>
                </a:r>
              </a:p>
              <a:p>
                <a:pPr algn="l" rtl="0"/>
                <a:r>
                  <a:rPr lang="en-US" sz="2800" b="1" dirty="0" smtClean="0"/>
                  <a:t>we have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sym typeface="Symbol"/>
                      </a:rPr>
                      <m:t>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sz="2800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91000"/>
                <a:ext cx="8272265" cy="954107"/>
              </a:xfrm>
              <a:prstGeom prst="rect">
                <a:avLst/>
              </a:prstGeom>
              <a:blipFill>
                <a:blip r:embed="rId5"/>
                <a:stretch>
                  <a:fillRect l="-1397" t="-5000" r="-441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44050" y="5486400"/>
                <a:ext cx="7408823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800" b="1" dirty="0" smtClean="0"/>
                  <a:t>What is the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minimum</a:t>
                </a:r>
                <a:r>
                  <a:rPr lang="en-US" sz="2800" b="1" dirty="0" smtClean="0"/>
                  <a:t> possible value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?</a:t>
                </a:r>
                <a:endParaRPr lang="fa-IR" sz="28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0" y="5486400"/>
                <a:ext cx="7408823" cy="523220"/>
              </a:xfrm>
              <a:prstGeom prst="rect">
                <a:avLst/>
              </a:prstGeom>
              <a:blipFill>
                <a:blip r:embed="rId6"/>
                <a:stretch>
                  <a:fillRect l="-1645" t="-10465" r="-65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 to Capture Syntagmatic Relation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2000" y="1954983"/>
                <a:ext cx="8293744" cy="102944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𝑯</m:t>
                      </m:r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𝒎𝒆𝒂𝒕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𝒆𝒂𝒕𝒔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/>
                            </a:rPr>
                            <m:t>𝒖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𝒆𝒂𝒕𝒔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𝑯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𝐦𝐞𝐚𝐭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|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𝐞𝐚𝐭𝐬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r>
                        <a:rPr lang="en-US" sz="2400" b="1" i="0" smtClean="0">
                          <a:latin typeface="Cambria Math"/>
                        </a:rPr>
                        <m:t>𝐮</m:t>
                      </m:r>
                      <m:r>
                        <a:rPr lang="en-US" sz="2400" b="1" i="0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fa-IR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54983"/>
                <a:ext cx="8293744" cy="1029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3257490"/>
                <a:ext cx="2866874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𝑯</m:t>
                    </m:r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𝒎𝒆𝒂𝒕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𝒎𝒆𝒂𝒕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)=</m:t>
                    </m:r>
                  </m:oMath>
                </a14:m>
                <a:r>
                  <a:rPr lang="en-US" sz="2400" b="1" dirty="0" smtClean="0"/>
                  <a:t>?</a:t>
                </a:r>
                <a:endParaRPr lang="fa-IR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57490"/>
                <a:ext cx="286687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38" t="-9211" r="-2340" b="-302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3617" y="4495800"/>
                <a:ext cx="8986178" cy="17543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 algn="l" rtl="0">
                  <a:lnSpc>
                    <a:spcPct val="150000"/>
                  </a:lnSpc>
                </a:pPr>
                <a:r>
                  <a:rPr lang="en-US" sz="2400" b="1" dirty="0" smtClean="0"/>
                  <a:t>Which is smaller?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𝑿𝒎𝒆𝒂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𝒎𝒆𝒂𝒕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𝒆𝒂𝒕𝒔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?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sz="2400" b="1" dirty="0" smtClean="0"/>
                  <a:t>For which word w, does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𝒎𝒆𝒂𝒕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reach its minimum (i.e., 0)?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sz="2400" b="1" dirty="0" smtClean="0"/>
                  <a:t>For which word w, does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𝒎𝒆𝒂𝒕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reach its maximum,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𝑿𝒎𝒆𝒂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?</a:t>
                </a:r>
                <a:endParaRPr lang="fa-IR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7" y="4495800"/>
                <a:ext cx="8986178" cy="1754326"/>
              </a:xfrm>
              <a:prstGeom prst="rect">
                <a:avLst/>
              </a:prstGeom>
              <a:blipFill>
                <a:blip r:embed="rId5"/>
                <a:stretch>
                  <a:fillRect l="-1085" r="-68" b="-3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 for Mining Syntagmatic Relations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For each word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For every other word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, compute conditional entropy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Sort all the candidate words in ascending order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Take the top-ranked candidate words as words that have potential syntagmatic relations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Need to use a threshold for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However, while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are comparable,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sz="280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are not!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422" y="6244679"/>
                <a:ext cx="8888972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200" b="1" dirty="0" smtClean="0">
                    <a:latin typeface="+mj-lt"/>
                  </a:rPr>
                  <a:t>How can we mine the </a:t>
                </a:r>
                <a:r>
                  <a:rPr lang="en-US" sz="2200" b="1" dirty="0" smtClean="0">
                    <a:solidFill>
                      <a:srgbClr val="C00000"/>
                    </a:solidFill>
                    <a:latin typeface="+mj-lt"/>
                  </a:rPr>
                  <a:t>strongest</a:t>
                </a:r>
                <a:r>
                  <a:rPr lang="en-US" sz="2200" b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200" b="1" dirty="0" smtClean="0">
                    <a:latin typeface="+mj-lt"/>
                  </a:rPr>
                  <a:t> syntagmatic relations from a collection? </a:t>
                </a:r>
                <a:endParaRPr lang="fa-IR" sz="22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2" y="6244679"/>
                <a:ext cx="8888972" cy="430887"/>
              </a:xfrm>
              <a:prstGeom prst="rect">
                <a:avLst/>
              </a:prstGeom>
              <a:blipFill>
                <a:blip r:embed="rId4"/>
                <a:stretch>
                  <a:fillRect l="-892" t="-8451" r="-617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4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Word Relations: </a:t>
            </a:r>
            <a:br>
              <a:rPr lang="en-US" dirty="0" smtClean="0"/>
            </a:br>
            <a:r>
              <a:rPr lang="en-US" dirty="0" smtClean="0"/>
              <a:t>Paradigmatic vs. Syntagmatic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Paradigmatic: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have paradigmatic relation if they can be substituted for each other (i.e.,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are in the same class)</a:t>
                </a:r>
              </a:p>
              <a:p>
                <a:pPr lvl="1"/>
                <a:r>
                  <a:rPr lang="en-US" sz="2400" dirty="0" smtClean="0"/>
                  <a:t>E.g., “cat” and “dog”; “Monday” and “Tuesday”</a:t>
                </a:r>
              </a:p>
              <a:p>
                <a:r>
                  <a:rPr lang="en-US" sz="2800" dirty="0" smtClean="0"/>
                  <a:t>Syntagmatic: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have syntagmatic relation if they can be combined with each other (i.e.,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are related semantically)</a:t>
                </a:r>
              </a:p>
              <a:p>
                <a:pPr lvl="1"/>
                <a:r>
                  <a:rPr lang="en-US" sz="2400" dirty="0" smtClean="0"/>
                  <a:t>E.g., “cat” and “sit”; “car” and “drive”</a:t>
                </a:r>
              </a:p>
              <a:p>
                <a:r>
                  <a:rPr lang="en-US" sz="2800" dirty="0" smtClean="0"/>
                  <a:t>These two basic and complementary relations can be generalized to describe relations of any items in a language</a:t>
                </a:r>
                <a:endParaRPr lang="fa-I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3"/>
                <a:stretch>
                  <a:fillRect l="-1321" t="-1348" r="-1834" b="-1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I(X; Y):</a:t>
            </a:r>
            <a:br>
              <a:rPr lang="en-US" dirty="0" smtClean="0"/>
            </a:br>
            <a:r>
              <a:rPr lang="en-US" dirty="0" smtClean="0"/>
              <a:t>Measuring Entropy Reduction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How much reduction in the entropy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 smtClean="0"/>
                  <a:t> can we obtain by knowing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Mutual </a:t>
                </a:r>
                <a:r>
                  <a:rPr lang="en-US" sz="2800" b="1" dirty="0" smtClean="0"/>
                  <a:t>Information:</a:t>
                </a:r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)–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)–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r>
                  <a:rPr lang="en-US" sz="2800" dirty="0" smtClean="0"/>
                  <a:t>Properties:</a:t>
                </a:r>
              </a:p>
              <a:p>
                <a:pPr lvl="1"/>
                <a:r>
                  <a:rPr lang="en-US" sz="2400" dirty="0" smtClean="0"/>
                  <a:t>Non-negative: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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</m:oMath>
                </a14:m>
                <a:endParaRPr lang="en-US" sz="2400" dirty="0" smtClean="0">
                  <a:sym typeface="Symbol"/>
                </a:endParaRPr>
              </a:p>
              <a:p>
                <a:pPr lvl="1"/>
                <a:r>
                  <a:rPr lang="en-US" sz="2400" dirty="0" smtClean="0">
                    <a:sym typeface="Symbol"/>
                  </a:rPr>
                  <a:t>Symmetric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: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400" dirty="0" smtClean="0">
                  <a:sym typeface="Symbo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</m:oMath>
                </a14:m>
                <a:r>
                  <a:rPr lang="en-US" sz="2400" dirty="0" smtClean="0">
                    <a:sym typeface="Symbol"/>
                  </a:rPr>
                  <a:t> </a:t>
                </a:r>
                <a:r>
                  <a:rPr lang="en-US" sz="2400" dirty="0" err="1" smtClean="0">
                    <a:sym typeface="Symbol"/>
                  </a:rPr>
                  <a:t>iff</a:t>
                </a:r>
                <a:r>
                  <a:rPr lang="en-US" sz="24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 &amp;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</m:oMath>
                </a14:m>
                <a:r>
                  <a:rPr lang="en-US" sz="2400" dirty="0" smtClean="0">
                    <a:sym typeface="Symbol"/>
                  </a:rPr>
                  <a:t> are independent</a:t>
                </a:r>
              </a:p>
              <a:p>
                <a:r>
                  <a:rPr lang="en-US" sz="2800" dirty="0" smtClean="0">
                    <a:sym typeface="Symbol"/>
                  </a:rPr>
                  <a:t>When we fix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</m:oMath>
                </a14:m>
                <a:r>
                  <a:rPr lang="en-US" sz="2800" dirty="0" smtClean="0">
                    <a:sym typeface="Symbol"/>
                  </a:rPr>
                  <a:t> to rank different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</m:oMath>
                </a14:m>
                <a:r>
                  <a:rPr lang="en-US" sz="2800" dirty="0" smtClean="0">
                    <a:sym typeface="Symbol"/>
                  </a:rPr>
                  <a:t>s,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;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800" dirty="0" smtClean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800" dirty="0" smtClean="0">
                    <a:sym typeface="Symbol"/>
                  </a:rPr>
                  <a:t>give the same order, but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;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800" dirty="0" smtClean="0">
                    <a:sym typeface="Symbol"/>
                  </a:rPr>
                  <a:t>allows us to compare different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 smtClean="0">
                    <a:sym typeface="Symbol"/>
                  </a:rPr>
                  <a:t> pairs.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>
                <a:blip r:embed="rId3"/>
                <a:stretch>
                  <a:fillRect l="-1379" t="-1348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0340-309F-4D9A-A7B7-62350287818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4572000"/>
            <a:ext cx="4191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330798" y="4442702"/>
            <a:ext cx="845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I(X;Y) for Syntagmatic Relation Mining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b="1" dirty="0"/>
                  <a:t>Mutual Information: </a:t>
                </a:r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)–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)–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dirty="0" smtClean="0"/>
                  <a:t>Whenever “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eats</a:t>
                </a:r>
                <a:r>
                  <a:rPr lang="en-US" sz="2800" dirty="0" smtClean="0"/>
                  <a:t>” occurs, what </a:t>
                </a:r>
                <a:r>
                  <a:rPr lang="en-US" sz="2800" b="1" dirty="0" smtClean="0"/>
                  <a:t>other words </a:t>
                </a:r>
                <a:r>
                  <a:rPr lang="en-US" sz="2800" dirty="0" smtClean="0"/>
                  <a:t>also tend to occur?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dirty="0" smtClean="0"/>
                  <a:t>Which </a:t>
                </a:r>
                <a:r>
                  <a:rPr lang="en-US" sz="2800" b="1" dirty="0" smtClean="0"/>
                  <a:t>words</a:t>
                </a:r>
                <a:r>
                  <a:rPr lang="en-US" sz="2800" dirty="0" smtClean="0"/>
                  <a:t> have high mutual information with “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eats</a:t>
                </a:r>
                <a:r>
                  <a:rPr lang="en-US" sz="2800" dirty="0" smtClean="0"/>
                  <a:t>”?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𝑿𝒎</m:t>
                      </m:r>
                      <m:r>
                        <a:rPr lang="en-US" sz="2400" b="1" i="1" baseline="-25000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𝒆𝒂𝒕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𝒎𝒆𝒂𝒕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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𝑰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𝒆𝒂𝒕𝒔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;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3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Rewriting Mutual Information (MI) using KL-divergence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25731" y="2769754"/>
                <a:ext cx="9422131" cy="96404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∈{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∈{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fa-IR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731" y="2769754"/>
                <a:ext cx="9422131" cy="964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94560" y="1926039"/>
                <a:ext cx="6149440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The observed joint distribution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a-IR" sz="24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60" y="1926039"/>
                <a:ext cx="6149440" cy="461665"/>
              </a:xfrm>
              <a:prstGeom prst="rect">
                <a:avLst/>
              </a:prstGeom>
              <a:blipFill>
                <a:blip r:embed="rId4"/>
                <a:stretch>
                  <a:fillRect l="-148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010400" y="2381310"/>
            <a:ext cx="0" cy="3884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94560" y="3984843"/>
                <a:ext cx="6131294" cy="83099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400" b="1" dirty="0" smtClean="0">
                    <a:latin typeface="+mj-lt"/>
                  </a:rPr>
                  <a:t>The expected joint distribution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baseline="-25000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l" rtl="0"/>
                <a:r>
                  <a:rPr lang="en-US" sz="2400" b="1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baseline="-25000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en-US" sz="2400" b="1" dirty="0">
                    <a:latin typeface="+mj-lt"/>
                  </a:rPr>
                  <a:t>were independent</a:t>
                </a:r>
                <a:endParaRPr lang="fa-IR" sz="24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60" y="3984843"/>
                <a:ext cx="6131294" cy="830997"/>
              </a:xfrm>
              <a:prstGeom prst="rect">
                <a:avLst/>
              </a:prstGeom>
              <a:blipFill>
                <a:blip r:embed="rId5"/>
                <a:stretch>
                  <a:fillRect l="-149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391400" y="3688006"/>
            <a:ext cx="304800" cy="3285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5105400"/>
            <a:ext cx="8703857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2200" dirty="0" smtClean="0">
                <a:latin typeface="+mj-lt"/>
              </a:rPr>
              <a:t>MI measures the divergence of the actual joint distribution from the</a:t>
            </a:r>
          </a:p>
          <a:p>
            <a:pPr algn="l" rtl="0"/>
            <a:r>
              <a:rPr lang="en-US" sz="2200" dirty="0" smtClean="0">
                <a:latin typeface="+mj-lt"/>
              </a:rPr>
              <a:t>Expected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distribution under the independence assumption. The larger the </a:t>
            </a:r>
          </a:p>
          <a:p>
            <a:pPr algn="l" rtl="0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divergence is, the higher the MI would be.</a:t>
            </a:r>
          </a:p>
        </p:txBody>
      </p:sp>
    </p:spTree>
    <p:extLst>
      <p:ext uri="{BB962C8B-B14F-4D97-AF65-F5344CB8AC3E}">
        <p14:creationId xmlns:p14="http://schemas.microsoft.com/office/powerpoint/2010/main" val="37158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and KL-divergence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and KL-divergence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𝐾𝐿𝐷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Involved in </a:t>
            </a:r>
            <a:br>
              <a:rPr lang="en-US" dirty="0" smtClean="0"/>
            </a:br>
            <a:r>
              <a:rPr lang="en-US" dirty="0" smtClean="0"/>
              <a:t>Mutual Information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06681" y="1805708"/>
                <a:ext cx="9422131" cy="96404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∈{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∈{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fa-IR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681" y="1805708"/>
                <a:ext cx="9422131" cy="964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28800" y="3124200"/>
                <a:ext cx="6180473" cy="984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b="1" dirty="0" smtClean="0">
                    <a:latin typeface="+mj-lt"/>
                  </a:rPr>
                  <a:t>Presence &amp; absence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algn="l" rtl="0"/>
                <a:endParaRPr lang="en-US" b="1" dirty="0" smtClean="0"/>
              </a:p>
              <a:p>
                <a:pPr algn="l" rtl="0"/>
                <a:r>
                  <a:rPr lang="en-US" sz="2000" b="1" dirty="0">
                    <a:latin typeface="+mj-lt"/>
                  </a:rPr>
                  <a:t>Presence &amp; absence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24200"/>
                <a:ext cx="6180473" cy="984885"/>
              </a:xfrm>
              <a:prstGeom prst="rect">
                <a:avLst/>
              </a:prstGeom>
              <a:blipFill>
                <a:blip r:embed="rId4"/>
                <a:stretch>
                  <a:fillRect l="-986" t="-3727" b="-9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76200" y="4800600"/>
                <a:ext cx="934691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=1</a:t>
                </a:r>
                <a:endParaRPr lang="fa-I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00600"/>
                <a:ext cx="93469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28206" y="5169933"/>
            <a:ext cx="2165978" cy="916572"/>
            <a:chOff x="128206" y="5169933"/>
            <a:chExt cx="2165978" cy="9165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8206" y="5717173"/>
                  <a:ext cx="2165978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b="1" dirty="0" smtClean="0">
                      <a:latin typeface="+mj-lt"/>
                    </a:rPr>
                    <a:t>Both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 smtClean="0">
                      <a:latin typeface="+mj-lt"/>
                    </a:rPr>
                    <a:t>occur</a:t>
                  </a:r>
                  <a:endParaRPr lang="fa-IR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06" y="5717173"/>
                  <a:ext cx="216597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54" t="-10000" r="-197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H="1" flipV="1">
              <a:off x="1195966" y="5169933"/>
              <a:ext cx="15229" cy="5472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4298" y="5181603"/>
            <a:ext cx="1630959" cy="916570"/>
            <a:chOff x="508904" y="5169935"/>
            <a:chExt cx="1630959" cy="9165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8904" y="5717173"/>
                  <a:ext cx="16309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b="1" dirty="0">
                      <a:latin typeface="+mj-lt"/>
                    </a:rPr>
                    <a:t>only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b="1" dirty="0">
                      <a:latin typeface="+mj-lt"/>
                    </a:rPr>
                    <a:t> occurs</a:t>
                  </a:r>
                  <a:endParaRPr lang="fa-IR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04" y="5717173"/>
                  <a:ext cx="16309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985" t="-10000" r="-298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309155" y="5169935"/>
              <a:ext cx="15229" cy="547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57157" y="5181602"/>
            <a:ext cx="1630959" cy="916570"/>
            <a:chOff x="441963" y="5169935"/>
            <a:chExt cx="1630959" cy="9165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41963" y="5717173"/>
                  <a:ext cx="16309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b="1" dirty="0">
                      <a:latin typeface="+mj-lt"/>
                    </a:rPr>
                    <a:t>only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US" b="1" dirty="0">
                      <a:latin typeface="+mj-lt"/>
                    </a:rPr>
                    <a:t> occurs</a:t>
                  </a:r>
                  <a:endParaRPr lang="fa-IR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3" y="5717173"/>
                  <a:ext cx="16309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58" t="-10000" r="-26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H="1" flipV="1">
              <a:off x="1242214" y="5169935"/>
              <a:ext cx="15229" cy="547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62157" y="5181602"/>
            <a:ext cx="2228495" cy="916570"/>
            <a:chOff x="441963" y="5169935"/>
            <a:chExt cx="2228495" cy="916570"/>
          </a:xfrm>
        </p:grpSpPr>
        <p:sp>
          <p:nvSpPr>
            <p:cNvPr id="21" name="TextBox 20"/>
            <p:cNvSpPr txBox="1"/>
            <p:nvPr/>
          </p:nvSpPr>
          <p:spPr>
            <a:xfrm>
              <a:off x="441963" y="5717173"/>
              <a:ext cx="222849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b="1" dirty="0">
                  <a:latin typeface="+mj-lt"/>
                </a:rPr>
                <a:t>None of them occurs</a:t>
              </a:r>
              <a:endParaRPr lang="fa-IR" b="1" dirty="0">
                <a:latin typeface="+mj-lt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1554607" y="5169935"/>
              <a:ext cx="1604" cy="547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8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Different Probabilities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394" y="1676400"/>
                <a:ext cx="698723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 algn="l" rtl="0">
                  <a:lnSpc>
                    <a:spcPct val="150000"/>
                  </a:lnSpc>
                </a:pPr>
                <a:r>
                  <a:rPr lang="en-US" sz="2000" b="1" dirty="0" smtClean="0"/>
                  <a:t>Presence &amp; absence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/>
              </a:p>
              <a:p>
                <a:pPr algn="l" rtl="0">
                  <a:lnSpc>
                    <a:spcPct val="150000"/>
                  </a:lnSpc>
                </a:pPr>
                <a:r>
                  <a:rPr lang="en-US" sz="2000" b="1" dirty="0" smtClean="0"/>
                  <a:t>Presence </a:t>
                </a:r>
                <a:r>
                  <a:rPr lang="en-US" sz="2000" b="1" dirty="0"/>
                  <a:t>&amp; absence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94" y="1676400"/>
                <a:ext cx="6987234" cy="1015663"/>
              </a:xfrm>
              <a:prstGeom prst="rect">
                <a:avLst/>
              </a:prstGeom>
              <a:blipFill>
                <a:blip r:embed="rId3"/>
                <a:stretch>
                  <a:fillRect l="-873" b="-4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20256" y="3212068"/>
                <a:ext cx="934691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=1</a:t>
                </a:r>
                <a:endParaRPr lang="fa-IR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56" y="3212068"/>
                <a:ext cx="934691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4047522"/>
                <a:ext cx="600670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𝐩</m:t>
                    </m:r>
                    <m:r>
                      <a:rPr lang="en-US" b="1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𝐰𝟏</m:t>
                        </m:r>
                      </m:sub>
                    </m:sSub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latin typeface="Cambria Math"/>
                      </a:rPr>
                      <m:t>)</m:t>
                    </m:r>
                  </m:oMath>
                </a14:m>
                <a:endParaRPr lang="fa-I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47522"/>
                <a:ext cx="600670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5000" y="4648200"/>
                <a:ext cx="614456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𝐩</m:t>
                    </m:r>
                    <m:r>
                      <a:rPr lang="en-US" b="1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𝐰𝟏</m:t>
                        </m:r>
                      </m:sub>
                    </m:sSub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b="1" i="0" smtClean="0">
                        <a:latin typeface="Cambria Math"/>
                      </a:rPr>
                      <m:t>)</m:t>
                    </m:r>
                  </m:oMath>
                </a14:m>
                <a:endParaRPr lang="fa-IR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48200"/>
                <a:ext cx="61445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5000" y="5199444"/>
                <a:ext cx="600670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𝐩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𝐰𝟐</m:t>
                        </m:r>
                      </m:sub>
                    </m:sSub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fa-I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99444"/>
                <a:ext cx="600670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5726668"/>
                <a:ext cx="614456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𝐩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𝐰𝟐</m:t>
                        </m:r>
                      </m:sub>
                    </m:sSub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fa-I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26668"/>
                <a:ext cx="614456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3496" y="2743200"/>
                <a:ext cx="3520836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b="1" dirty="0" smtClean="0">
                    <a:latin typeface="+mj-lt"/>
                  </a:rPr>
                  <a:t>Co-occurrences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:</a:t>
                </a:r>
                <a:r>
                  <a:rPr lang="en-US" sz="2000" dirty="0" smtClean="0"/>
                  <a:t> </a:t>
                </a:r>
                <a:endParaRPr lang="fa-IR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6" y="2743200"/>
                <a:ext cx="3520836" cy="400110"/>
              </a:xfrm>
              <a:prstGeom prst="rect">
                <a:avLst/>
              </a:prstGeom>
              <a:blipFill>
                <a:blip r:embed="rId9"/>
                <a:stretch>
                  <a:fillRect l="-190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4800" y="3790890"/>
            <a:ext cx="145616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 smtClean="0">
                <a:latin typeface="+mj-lt"/>
              </a:rPr>
              <a:t>Constraints:</a:t>
            </a:r>
            <a:endParaRPr lang="fa-IR" sz="2000" dirty="0"/>
          </a:p>
        </p:txBody>
      </p:sp>
      <p:sp>
        <p:nvSpPr>
          <p:cNvPr id="15" name="Rectangle 14"/>
          <p:cNvSpPr/>
          <p:nvPr/>
        </p:nvSpPr>
        <p:spPr>
          <a:xfrm>
            <a:off x="4553203" y="1730470"/>
            <a:ext cx="1390397" cy="479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4572000" y="2263870"/>
            <a:ext cx="1390397" cy="479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/>
          <p:cNvSpPr/>
          <p:nvPr/>
        </p:nvSpPr>
        <p:spPr>
          <a:xfrm>
            <a:off x="6469394" y="4038600"/>
            <a:ext cx="1390397" cy="479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ectangle 17"/>
          <p:cNvSpPr/>
          <p:nvPr/>
        </p:nvSpPr>
        <p:spPr>
          <a:xfrm>
            <a:off x="6477000" y="5181600"/>
            <a:ext cx="1390397" cy="479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/>
          <p:cNvSpPr/>
          <p:nvPr/>
        </p:nvSpPr>
        <p:spPr>
          <a:xfrm>
            <a:off x="1760968" y="5181600"/>
            <a:ext cx="2353832" cy="387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Rectangle 19"/>
          <p:cNvSpPr/>
          <p:nvPr/>
        </p:nvSpPr>
        <p:spPr>
          <a:xfrm>
            <a:off x="1752600" y="4038600"/>
            <a:ext cx="2353832" cy="387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Rectangle 20"/>
          <p:cNvSpPr/>
          <p:nvPr/>
        </p:nvSpPr>
        <p:spPr>
          <a:xfrm>
            <a:off x="-152400" y="3212068"/>
            <a:ext cx="2209800" cy="387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Freeform 2"/>
          <p:cNvSpPr/>
          <p:nvPr/>
        </p:nvSpPr>
        <p:spPr>
          <a:xfrm>
            <a:off x="5753100" y="1446995"/>
            <a:ext cx="1238250" cy="343705"/>
          </a:xfrm>
          <a:custGeom>
            <a:avLst/>
            <a:gdLst>
              <a:gd name="connsiteX0" fmla="*/ 0 w 1238250"/>
              <a:gd name="connsiteY0" fmla="*/ 267505 h 343705"/>
              <a:gd name="connsiteX1" fmla="*/ 838200 w 1238250"/>
              <a:gd name="connsiteY1" fmla="*/ 805 h 343705"/>
              <a:gd name="connsiteX2" fmla="*/ 1238250 w 1238250"/>
              <a:gd name="connsiteY2" fmla="*/ 343705 h 343705"/>
              <a:gd name="connsiteX3" fmla="*/ 1238250 w 1238250"/>
              <a:gd name="connsiteY3" fmla="*/ 343705 h 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43705">
                <a:moveTo>
                  <a:pt x="0" y="267505"/>
                </a:moveTo>
                <a:cubicBezTo>
                  <a:pt x="315912" y="127805"/>
                  <a:pt x="631825" y="-11895"/>
                  <a:pt x="838200" y="805"/>
                </a:cubicBezTo>
                <a:cubicBezTo>
                  <a:pt x="1044575" y="13505"/>
                  <a:pt x="1238250" y="343705"/>
                  <a:pt x="1238250" y="343705"/>
                </a:cubicBezTo>
                <a:lnTo>
                  <a:pt x="1238250" y="343705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Freeform 21"/>
          <p:cNvSpPr/>
          <p:nvPr/>
        </p:nvSpPr>
        <p:spPr>
          <a:xfrm flipV="1">
            <a:off x="5695950" y="2667000"/>
            <a:ext cx="1238250" cy="361205"/>
          </a:xfrm>
          <a:custGeom>
            <a:avLst/>
            <a:gdLst>
              <a:gd name="connsiteX0" fmla="*/ 0 w 1238250"/>
              <a:gd name="connsiteY0" fmla="*/ 267505 h 343705"/>
              <a:gd name="connsiteX1" fmla="*/ 838200 w 1238250"/>
              <a:gd name="connsiteY1" fmla="*/ 805 h 343705"/>
              <a:gd name="connsiteX2" fmla="*/ 1238250 w 1238250"/>
              <a:gd name="connsiteY2" fmla="*/ 343705 h 343705"/>
              <a:gd name="connsiteX3" fmla="*/ 1238250 w 1238250"/>
              <a:gd name="connsiteY3" fmla="*/ 343705 h 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43705">
                <a:moveTo>
                  <a:pt x="0" y="267505"/>
                </a:moveTo>
                <a:cubicBezTo>
                  <a:pt x="315912" y="127805"/>
                  <a:pt x="631825" y="-11895"/>
                  <a:pt x="838200" y="805"/>
                </a:cubicBezTo>
                <a:cubicBezTo>
                  <a:pt x="1044575" y="13505"/>
                  <a:pt x="1238250" y="343705"/>
                  <a:pt x="1238250" y="343705"/>
                </a:cubicBezTo>
                <a:lnTo>
                  <a:pt x="1238250" y="343705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Freeform 22"/>
          <p:cNvSpPr/>
          <p:nvPr/>
        </p:nvSpPr>
        <p:spPr>
          <a:xfrm>
            <a:off x="3786658" y="3891639"/>
            <a:ext cx="1238250" cy="171853"/>
          </a:xfrm>
          <a:custGeom>
            <a:avLst/>
            <a:gdLst>
              <a:gd name="connsiteX0" fmla="*/ 0 w 1238250"/>
              <a:gd name="connsiteY0" fmla="*/ 267505 h 343705"/>
              <a:gd name="connsiteX1" fmla="*/ 838200 w 1238250"/>
              <a:gd name="connsiteY1" fmla="*/ 805 h 343705"/>
              <a:gd name="connsiteX2" fmla="*/ 1238250 w 1238250"/>
              <a:gd name="connsiteY2" fmla="*/ 343705 h 343705"/>
              <a:gd name="connsiteX3" fmla="*/ 1238250 w 1238250"/>
              <a:gd name="connsiteY3" fmla="*/ 343705 h 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43705">
                <a:moveTo>
                  <a:pt x="0" y="267505"/>
                </a:moveTo>
                <a:cubicBezTo>
                  <a:pt x="315912" y="127805"/>
                  <a:pt x="631825" y="-11895"/>
                  <a:pt x="838200" y="805"/>
                </a:cubicBezTo>
                <a:cubicBezTo>
                  <a:pt x="1044575" y="13505"/>
                  <a:pt x="1238250" y="343705"/>
                  <a:pt x="1238250" y="343705"/>
                </a:cubicBezTo>
                <a:lnTo>
                  <a:pt x="1238250" y="343705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Freeform 23"/>
          <p:cNvSpPr/>
          <p:nvPr/>
        </p:nvSpPr>
        <p:spPr>
          <a:xfrm flipH="1">
            <a:off x="5410199" y="3891639"/>
            <a:ext cx="1523999" cy="171853"/>
          </a:xfrm>
          <a:custGeom>
            <a:avLst/>
            <a:gdLst>
              <a:gd name="connsiteX0" fmla="*/ 0 w 1238250"/>
              <a:gd name="connsiteY0" fmla="*/ 267505 h 343705"/>
              <a:gd name="connsiteX1" fmla="*/ 838200 w 1238250"/>
              <a:gd name="connsiteY1" fmla="*/ 805 h 343705"/>
              <a:gd name="connsiteX2" fmla="*/ 1238250 w 1238250"/>
              <a:gd name="connsiteY2" fmla="*/ 343705 h 343705"/>
              <a:gd name="connsiteX3" fmla="*/ 1238250 w 1238250"/>
              <a:gd name="connsiteY3" fmla="*/ 343705 h 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43705">
                <a:moveTo>
                  <a:pt x="0" y="267505"/>
                </a:moveTo>
                <a:cubicBezTo>
                  <a:pt x="315912" y="127805"/>
                  <a:pt x="631825" y="-11895"/>
                  <a:pt x="838200" y="805"/>
                </a:cubicBezTo>
                <a:cubicBezTo>
                  <a:pt x="1044575" y="13505"/>
                  <a:pt x="1238250" y="343705"/>
                  <a:pt x="1238250" y="343705"/>
                </a:cubicBezTo>
                <a:lnTo>
                  <a:pt x="1238250" y="343705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Freeform 24"/>
          <p:cNvSpPr/>
          <p:nvPr/>
        </p:nvSpPr>
        <p:spPr>
          <a:xfrm>
            <a:off x="3939058" y="5085947"/>
            <a:ext cx="1238250" cy="171853"/>
          </a:xfrm>
          <a:custGeom>
            <a:avLst/>
            <a:gdLst>
              <a:gd name="connsiteX0" fmla="*/ 0 w 1238250"/>
              <a:gd name="connsiteY0" fmla="*/ 267505 h 343705"/>
              <a:gd name="connsiteX1" fmla="*/ 838200 w 1238250"/>
              <a:gd name="connsiteY1" fmla="*/ 805 h 343705"/>
              <a:gd name="connsiteX2" fmla="*/ 1238250 w 1238250"/>
              <a:gd name="connsiteY2" fmla="*/ 343705 h 343705"/>
              <a:gd name="connsiteX3" fmla="*/ 1238250 w 1238250"/>
              <a:gd name="connsiteY3" fmla="*/ 343705 h 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43705">
                <a:moveTo>
                  <a:pt x="0" y="267505"/>
                </a:moveTo>
                <a:cubicBezTo>
                  <a:pt x="315912" y="127805"/>
                  <a:pt x="631825" y="-11895"/>
                  <a:pt x="838200" y="805"/>
                </a:cubicBezTo>
                <a:cubicBezTo>
                  <a:pt x="1044575" y="13505"/>
                  <a:pt x="1238250" y="343705"/>
                  <a:pt x="1238250" y="343705"/>
                </a:cubicBezTo>
                <a:lnTo>
                  <a:pt x="1238250" y="343705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Freeform 25"/>
          <p:cNvSpPr/>
          <p:nvPr/>
        </p:nvSpPr>
        <p:spPr>
          <a:xfrm flipH="1">
            <a:off x="5562599" y="5085947"/>
            <a:ext cx="1523999" cy="171853"/>
          </a:xfrm>
          <a:custGeom>
            <a:avLst/>
            <a:gdLst>
              <a:gd name="connsiteX0" fmla="*/ 0 w 1238250"/>
              <a:gd name="connsiteY0" fmla="*/ 267505 h 343705"/>
              <a:gd name="connsiteX1" fmla="*/ 838200 w 1238250"/>
              <a:gd name="connsiteY1" fmla="*/ 805 h 343705"/>
              <a:gd name="connsiteX2" fmla="*/ 1238250 w 1238250"/>
              <a:gd name="connsiteY2" fmla="*/ 343705 h 343705"/>
              <a:gd name="connsiteX3" fmla="*/ 1238250 w 1238250"/>
              <a:gd name="connsiteY3" fmla="*/ 343705 h 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43705">
                <a:moveTo>
                  <a:pt x="0" y="267505"/>
                </a:moveTo>
                <a:cubicBezTo>
                  <a:pt x="315912" y="127805"/>
                  <a:pt x="631825" y="-11895"/>
                  <a:pt x="838200" y="805"/>
                </a:cubicBezTo>
                <a:cubicBezTo>
                  <a:pt x="1044575" y="13505"/>
                  <a:pt x="1238250" y="343705"/>
                  <a:pt x="1238250" y="343705"/>
                </a:cubicBezTo>
                <a:lnTo>
                  <a:pt x="1238250" y="343705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TextBox 9"/>
          <p:cNvSpPr txBox="1"/>
          <p:nvPr/>
        </p:nvSpPr>
        <p:spPr>
          <a:xfrm>
            <a:off x="897991" y="6292334"/>
            <a:ext cx="74437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 smtClean="0">
                <a:latin typeface="+mj-lt"/>
              </a:rPr>
              <a:t>We only need to know </a:t>
            </a:r>
            <a:r>
              <a:rPr lang="en-US" b="1" dirty="0" smtClean="0"/>
              <a:t>p(X</a:t>
            </a:r>
            <a:r>
              <a:rPr lang="en-US" b="1" baseline="-25000" dirty="0" smtClean="0">
                <a:solidFill>
                  <a:srgbClr val="C00000"/>
                </a:solidFill>
              </a:rPr>
              <a:t>w1</a:t>
            </a:r>
            <a:r>
              <a:rPr lang="en-US" b="1" dirty="0" smtClean="0"/>
              <a:t> = 1), p(X</a:t>
            </a:r>
            <a:r>
              <a:rPr lang="en-US" b="1" baseline="-25000" dirty="0" smtClean="0">
                <a:solidFill>
                  <a:srgbClr val="0070C0"/>
                </a:solidFill>
              </a:rPr>
              <a:t>w2</a:t>
            </a:r>
            <a:r>
              <a:rPr lang="en-US" b="1" dirty="0" smtClean="0"/>
              <a:t> = 1), and p(X</a:t>
            </a:r>
            <a:r>
              <a:rPr lang="en-US" b="1" baseline="-25000" dirty="0">
                <a:solidFill>
                  <a:srgbClr val="C00000"/>
                </a:solidFill>
              </a:rPr>
              <a:t>w1</a:t>
            </a:r>
            <a:r>
              <a:rPr lang="en-US" b="1" dirty="0" smtClean="0"/>
              <a:t> = 1, X</a:t>
            </a:r>
            <a:r>
              <a:rPr lang="en-US" b="1" baseline="-25000" dirty="0">
                <a:solidFill>
                  <a:srgbClr val="0070C0"/>
                </a:solidFill>
              </a:rPr>
              <a:t>w2</a:t>
            </a:r>
            <a:r>
              <a:rPr lang="en-US" b="1" dirty="0" smtClean="0"/>
              <a:t> = 1).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9015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Probabilities (Depending on the Data)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209800"/>
                <a:ext cx="2769412" cy="6181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09800"/>
                <a:ext cx="2769412" cy="618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" y="2969786"/>
                <a:ext cx="2769411" cy="6181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969786"/>
                <a:ext cx="2769411" cy="618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3810000"/>
                <a:ext cx="4054443" cy="6181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0"/>
                <a:ext cx="4054443" cy="618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53000" y="2209800"/>
                <a:ext cx="4028346" cy="30931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>
                  <a:lnSpc>
                    <a:spcPct val="150000"/>
                  </a:lnSpc>
                </a:pPr>
                <a:r>
                  <a:rPr lang="en-US" b="1" dirty="0" smtClean="0">
                    <a:latin typeface="+mj-lt"/>
                  </a:rPr>
                  <a:t>Segment_1 </a:t>
                </a:r>
                <a:r>
                  <a:rPr lang="en-US" b="1" dirty="0">
                    <a:latin typeface="+mj-lt"/>
                  </a:rPr>
                  <a:t> </a:t>
                </a:r>
                <a:r>
                  <a:rPr lang="en-US" b="1" dirty="0" smtClean="0">
                    <a:latin typeface="+mj-lt"/>
                  </a:rPr>
                  <a:t>    1      0    </a:t>
                </a:r>
                <a:r>
                  <a:rPr lang="en-US" dirty="0" smtClean="0">
                    <a:latin typeface="+mj-lt"/>
                  </a:rPr>
                  <a:t>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latin typeface="+mj-lt"/>
                  </a:rPr>
                  <a:t> occurred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b="1" dirty="0" smtClean="0">
                    <a:latin typeface="+mj-lt"/>
                  </a:rPr>
                  <a:t>Segment_2      1      1    </a:t>
                </a:r>
                <a:r>
                  <a:rPr lang="en-US" dirty="0" smtClean="0">
                    <a:latin typeface="+mj-lt"/>
                  </a:rPr>
                  <a:t>Both </a:t>
                </a:r>
                <a:r>
                  <a:rPr lang="en-US" dirty="0">
                    <a:latin typeface="+mj-lt"/>
                  </a:rPr>
                  <a:t>occurred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b="1" dirty="0" smtClean="0">
                    <a:latin typeface="+mj-lt"/>
                  </a:rPr>
                  <a:t>Segment_3      1      1    </a:t>
                </a:r>
                <a:r>
                  <a:rPr lang="en-US" dirty="0" smtClean="0">
                    <a:latin typeface="+mj-lt"/>
                  </a:rPr>
                  <a:t>Both </a:t>
                </a:r>
                <a:r>
                  <a:rPr lang="en-US" dirty="0">
                    <a:latin typeface="+mj-lt"/>
                  </a:rPr>
                  <a:t>occurred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b="1" dirty="0" smtClean="0">
                    <a:latin typeface="+mj-lt"/>
                  </a:rPr>
                  <a:t>Segment_4      0      0    </a:t>
                </a:r>
                <a:r>
                  <a:rPr lang="en-US" dirty="0" smtClean="0">
                    <a:latin typeface="+mj-lt"/>
                  </a:rPr>
                  <a:t>Neither occurred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sz="2800" dirty="0" smtClean="0">
                    <a:latin typeface="+mj-lt"/>
                  </a:rPr>
                  <a:t>…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b="1" dirty="0" err="1" smtClean="0">
                    <a:latin typeface="+mj-lt"/>
                  </a:rPr>
                  <a:t>Segment_N</a:t>
                </a:r>
                <a:r>
                  <a:rPr lang="en-US" b="1" dirty="0" smtClean="0">
                    <a:latin typeface="+mj-lt"/>
                  </a:rPr>
                  <a:t>      0      1    </a:t>
                </a:r>
                <a:r>
                  <a:rPr lang="en-US" dirty="0">
                    <a:latin typeface="+mj-lt"/>
                  </a:rPr>
                  <a:t>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occurred</a:t>
                </a:r>
              </a:p>
              <a:p>
                <a:pPr algn="l" rtl="0"/>
                <a:endParaRPr lang="fa-IR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09800"/>
                <a:ext cx="4028346" cy="3093154"/>
              </a:xfrm>
              <a:prstGeom prst="rect">
                <a:avLst/>
              </a:prstGeom>
              <a:blipFill>
                <a:blip r:embed="rId6"/>
                <a:stretch>
                  <a:fillRect l="-3182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953000" y="2133600"/>
            <a:ext cx="2209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5029200"/>
            <a:ext cx="2209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8311" y="1676400"/>
            <a:ext cx="9444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 smtClean="0">
                <a:latin typeface="+mj-lt"/>
              </a:rPr>
              <a:t>W1  W2</a:t>
            </a:r>
            <a:endParaRPr lang="fa-IR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9600" y="5257800"/>
                <a:ext cx="8324330" cy="178510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𝒄𝒐𝒖𝒏𝒕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= total number of segments that contain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 smtClean="0">
                  <a:latin typeface="+mj-lt"/>
                </a:endParaRPr>
              </a:p>
              <a:p>
                <a:pPr algn="l"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𝒄𝒐𝒖𝒏𝒕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= total </a:t>
                </a:r>
                <a:r>
                  <a:rPr lang="en-US" sz="2000" b="1" dirty="0">
                    <a:latin typeface="+mj-lt"/>
                  </a:rPr>
                  <a:t>number of segments that contain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>
                  <a:latin typeface="+mj-lt"/>
                </a:endParaRPr>
              </a:p>
              <a:p>
                <a:pPr algn="l"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𝒄𝒐𝒖𝒏𝒕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= total </a:t>
                </a:r>
                <a:r>
                  <a:rPr lang="en-US" sz="2000" b="1" dirty="0">
                    <a:latin typeface="+mj-lt"/>
                  </a:rPr>
                  <a:t>number of segments that </a:t>
                </a:r>
                <a:r>
                  <a:rPr lang="en-US" sz="2000" b="1" dirty="0" smtClean="0">
                    <a:latin typeface="+mj-lt"/>
                  </a:rPr>
                  <a:t>contain both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>
                  <a:latin typeface="+mj-lt"/>
                </a:endParaRPr>
              </a:p>
              <a:p>
                <a:pPr algn="l" rtl="0"/>
                <a:endParaRPr lang="en-US" sz="20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57800"/>
                <a:ext cx="8324330" cy="1785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Smoothing: </a:t>
            </a:r>
            <a:br>
              <a:rPr lang="en-US" dirty="0" smtClean="0"/>
            </a:br>
            <a:r>
              <a:rPr lang="en-US" dirty="0" smtClean="0"/>
              <a:t>Accommodating Zero Counts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981200"/>
                <a:ext cx="3348930" cy="6344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81200"/>
                <a:ext cx="3348930" cy="6344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" y="2741186"/>
                <a:ext cx="3348930" cy="6344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741186"/>
                <a:ext cx="3348930" cy="6344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3581400"/>
                <a:ext cx="4762201" cy="6344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81400"/>
                <a:ext cx="4762201" cy="6344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90608" y="1953060"/>
            <a:ext cx="2211951" cy="30008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¼ PseudoSeg1   0     0</a:t>
            </a: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+mj-lt"/>
              </a:rPr>
              <a:t>¼ PseudoSeg1   </a:t>
            </a:r>
            <a:r>
              <a:rPr lang="en-US" b="1" dirty="0" smtClean="0">
                <a:latin typeface="+mj-lt"/>
              </a:rPr>
              <a:t>1     0</a:t>
            </a:r>
            <a:endParaRPr lang="en-US" b="1" dirty="0">
              <a:latin typeface="+mj-lt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+mj-lt"/>
              </a:rPr>
              <a:t>¼ PseudoSeg1   0</a:t>
            </a:r>
            <a:r>
              <a:rPr lang="en-US" b="1" dirty="0" smtClean="0">
                <a:latin typeface="+mj-lt"/>
              </a:rPr>
              <a:t>     </a:t>
            </a:r>
            <a:r>
              <a:rPr lang="en-US" b="1" dirty="0">
                <a:latin typeface="+mj-lt"/>
              </a:rPr>
              <a:t>1</a:t>
            </a:r>
          </a:p>
          <a:p>
            <a:pPr algn="l" rtl="0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¼ </a:t>
            </a:r>
            <a:r>
              <a:rPr lang="en-US" b="1" dirty="0">
                <a:latin typeface="+mj-lt"/>
              </a:rPr>
              <a:t>PseudoSeg1   </a:t>
            </a:r>
            <a:r>
              <a:rPr lang="en-US" b="1" dirty="0" smtClean="0">
                <a:latin typeface="+mj-lt"/>
              </a:rPr>
              <a:t>1     1</a:t>
            </a:r>
          </a:p>
          <a:p>
            <a:pPr algn="l" rtl="0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Segment_1        1     0</a:t>
            </a:r>
            <a:endParaRPr lang="en-US" dirty="0" smtClean="0">
              <a:latin typeface="+mj-lt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…</a:t>
            </a:r>
          </a:p>
          <a:p>
            <a:pPr algn="l" rtl="0">
              <a:lnSpc>
                <a:spcPct val="150000"/>
              </a:lnSpc>
            </a:pPr>
            <a:r>
              <a:rPr lang="en-US" b="1" dirty="0" err="1" smtClean="0">
                <a:latin typeface="+mj-lt"/>
              </a:rPr>
              <a:t>Segment_N</a:t>
            </a:r>
            <a:r>
              <a:rPr lang="en-US" b="1" dirty="0" smtClean="0">
                <a:latin typeface="+mj-lt"/>
              </a:rPr>
              <a:t>        0     1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46617" y="1905000"/>
            <a:ext cx="2209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46617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311928" y="1447800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a-IR" b="1" dirty="0">
                  <a:latin typeface="+mj-lt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928" y="1447800"/>
                <a:ext cx="10823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953000"/>
            <a:ext cx="484235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latin typeface="+mj-lt"/>
              </a:rPr>
              <a:t>Smoothing: Add pseudo data so that</a:t>
            </a:r>
          </a:p>
          <a:p>
            <a:pPr algn="l" rtl="0"/>
            <a:r>
              <a:rPr lang="en-US" sz="2400" b="1" dirty="0" smtClean="0">
                <a:latin typeface="+mj-lt"/>
              </a:rPr>
              <a:t>no event has zero counts </a:t>
            </a:r>
          </a:p>
          <a:p>
            <a:pPr algn="l" rtl="0"/>
            <a:r>
              <a:rPr lang="en-US" sz="2400" b="1" dirty="0" smtClean="0">
                <a:latin typeface="+mj-lt"/>
              </a:rPr>
              <a:t>(pretend we observed extra data)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0608" y="3581400"/>
            <a:ext cx="2211951" cy="1371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5737779" y="5553164"/>
            <a:ext cx="311219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latin typeface="+mj-lt"/>
              </a:rPr>
              <a:t>Actually observed data</a:t>
            </a:r>
            <a:endParaRPr lang="fa-IR" sz="24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24600" y="4953881"/>
            <a:ext cx="228600" cy="59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240157" y="1556498"/>
            <a:ext cx="4313582" cy="928285"/>
          </a:xfrm>
          <a:custGeom>
            <a:avLst/>
            <a:gdLst>
              <a:gd name="connsiteX0" fmla="*/ 4313582 w 4313582"/>
              <a:gd name="connsiteY0" fmla="*/ 928285 h 928285"/>
              <a:gd name="connsiteX1" fmla="*/ 894521 w 4313582"/>
              <a:gd name="connsiteY1" fmla="*/ 13885 h 928285"/>
              <a:gd name="connsiteX2" fmla="*/ 0 w 4313582"/>
              <a:gd name="connsiteY2" fmla="*/ 351815 h 928285"/>
              <a:gd name="connsiteX3" fmla="*/ 0 w 4313582"/>
              <a:gd name="connsiteY3" fmla="*/ 351815 h 92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582" h="928285">
                <a:moveTo>
                  <a:pt x="4313582" y="928285"/>
                </a:moveTo>
                <a:cubicBezTo>
                  <a:pt x="2963516" y="519124"/>
                  <a:pt x="1613451" y="109963"/>
                  <a:pt x="894521" y="13885"/>
                </a:cubicBezTo>
                <a:cubicBezTo>
                  <a:pt x="175591" y="-82193"/>
                  <a:pt x="0" y="351815"/>
                  <a:pt x="0" y="351815"/>
                </a:cubicBezTo>
                <a:lnTo>
                  <a:pt x="0" y="351815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Freeform 17"/>
          <p:cNvSpPr/>
          <p:nvPr/>
        </p:nvSpPr>
        <p:spPr>
          <a:xfrm>
            <a:off x="3299791" y="1698209"/>
            <a:ext cx="4313583" cy="1641339"/>
          </a:xfrm>
          <a:custGeom>
            <a:avLst/>
            <a:gdLst>
              <a:gd name="connsiteX0" fmla="*/ 4313583 w 4313583"/>
              <a:gd name="connsiteY0" fmla="*/ 1641339 h 1641339"/>
              <a:gd name="connsiteX1" fmla="*/ 1013792 w 4313583"/>
              <a:gd name="connsiteY1" fmla="*/ 70956 h 1641339"/>
              <a:gd name="connsiteX2" fmla="*/ 0 w 4313583"/>
              <a:gd name="connsiteY2" fmla="*/ 249861 h 1641339"/>
              <a:gd name="connsiteX3" fmla="*/ 0 w 4313583"/>
              <a:gd name="connsiteY3" fmla="*/ 249861 h 16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583" h="1641339">
                <a:moveTo>
                  <a:pt x="4313583" y="1641339"/>
                </a:moveTo>
                <a:cubicBezTo>
                  <a:pt x="3023152" y="972104"/>
                  <a:pt x="1732722" y="302869"/>
                  <a:pt x="1013792" y="70956"/>
                </a:cubicBezTo>
                <a:cubicBezTo>
                  <a:pt x="294862" y="-160957"/>
                  <a:pt x="0" y="249861"/>
                  <a:pt x="0" y="249861"/>
                </a:cubicBezTo>
                <a:lnTo>
                  <a:pt x="0" y="249861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/>
          <p:cNvSpPr/>
          <p:nvPr/>
        </p:nvSpPr>
        <p:spPr>
          <a:xfrm>
            <a:off x="5990608" y="3339548"/>
            <a:ext cx="2265809" cy="39425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4990801" y="3536674"/>
            <a:ext cx="999807" cy="1971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4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Syntagmatic Relation Discovery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Syntagmatic relations can be discovered by measuring correlations between occurrences of two words.</a:t>
                </a:r>
              </a:p>
              <a:p>
                <a:r>
                  <a:rPr lang="en-US" sz="2800" dirty="0" smtClean="0"/>
                  <a:t>Three concepts from information theory:</a:t>
                </a:r>
              </a:p>
              <a:p>
                <a:pPr lvl="1"/>
                <a:r>
                  <a:rPr lang="en-US" sz="2400" dirty="0" smtClean="0"/>
                  <a:t>Entropy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measures the uncertainty of a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Conditional Entropy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entropy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given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Mutual Information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entropy reduction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(or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) due to knowing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(or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800" dirty="0" smtClean="0"/>
                  <a:t>Mutual information provides a principled way for discovering syntagmatic relations</a:t>
                </a:r>
                <a:endParaRPr lang="fa-I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3"/>
                <a:stretch>
                  <a:fillRect l="-1309" t="-1348" r="-1600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Mine Word Associations?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400" dirty="0" smtClean="0"/>
              <a:t>They are useful for improving accuracy of many NLP tasks</a:t>
            </a:r>
          </a:p>
          <a:p>
            <a:pPr lvl="1"/>
            <a:r>
              <a:rPr lang="en-US" sz="2200" dirty="0" smtClean="0"/>
              <a:t>POS tagging, parsing, entity recognition, acronym expansion</a:t>
            </a:r>
          </a:p>
          <a:p>
            <a:pPr lvl="1"/>
            <a:r>
              <a:rPr lang="en-US" sz="2200" dirty="0" smtClean="0"/>
              <a:t>Grammar learning</a:t>
            </a:r>
          </a:p>
          <a:p>
            <a:r>
              <a:rPr lang="en-US" sz="2400" dirty="0" smtClean="0"/>
              <a:t>They are directly useful for many applications in text retrieval and mining</a:t>
            </a:r>
          </a:p>
          <a:p>
            <a:pPr lvl="1"/>
            <a:r>
              <a:rPr lang="en-US" sz="2200" dirty="0" smtClean="0"/>
              <a:t>Text retrieval (e.g., use word associations to suggest a variation of a query)</a:t>
            </a:r>
          </a:p>
          <a:p>
            <a:pPr lvl="1"/>
            <a:r>
              <a:rPr lang="en-US" sz="2200" dirty="0" smtClean="0"/>
              <a:t>Automatic construction of topic map for browsing: words as nodes and associations as edges</a:t>
            </a:r>
          </a:p>
          <a:p>
            <a:pPr lvl="1"/>
            <a:r>
              <a:rPr lang="en-US" sz="2200" dirty="0" smtClean="0"/>
              <a:t>Compare and summarize opinions (e.g., what words are most strongly associated with “battery” in positive and negative reviews about iPhone 6 , respectively?)</a:t>
            </a:r>
            <a:endParaRPr lang="fa-I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word association?</a:t>
            </a:r>
          </a:p>
          <a:p>
            <a:r>
              <a:rPr lang="en-US" dirty="0" smtClean="0"/>
              <a:t>Why mine word associations?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How to mine word associations?</a:t>
            </a:r>
          </a:p>
          <a:p>
            <a:pPr lvl="1"/>
            <a:r>
              <a:rPr lang="en-US" dirty="0" smtClean="0"/>
              <a:t>Paradigmatic Relations</a:t>
            </a:r>
          </a:p>
          <a:p>
            <a:pPr lvl="1"/>
            <a:r>
              <a:rPr lang="en-US" dirty="0" smtClean="0"/>
              <a:t>Syntagmatic Relations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Word Associations: Intuitions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3401059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My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+mn-cs"/>
              </a:rPr>
              <a:t>cat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 eats fish on Saturday</a:t>
            </a:r>
          </a:p>
          <a:p>
            <a:pPr algn="l" rtl="0"/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His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+mn-cs"/>
              </a:rPr>
              <a:t>cat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 eats turkey on Tuesday</a:t>
            </a:r>
          </a:p>
          <a:p>
            <a:pPr algn="l" rtl="0"/>
            <a:r>
              <a:rPr lang="en-US" sz="2000" dirty="0" smtClean="0">
                <a:solidFill>
                  <a:srgbClr val="C00000"/>
                </a:solidFill>
                <a:latin typeface="+mj-lt"/>
                <a:cs typeface="+mn-cs"/>
              </a:rPr>
              <a:t>My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cs typeface="+mn-cs"/>
              </a:rPr>
              <a:t>dog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+mn-cs"/>
              </a:rPr>
              <a:t> eats meat on Monday</a:t>
            </a:r>
          </a:p>
          <a:p>
            <a:pPr algn="l" rtl="0"/>
            <a:r>
              <a:rPr lang="en-US" sz="2000" dirty="0" smtClean="0">
                <a:solidFill>
                  <a:srgbClr val="C00000"/>
                </a:solidFill>
                <a:latin typeface="+mj-lt"/>
                <a:cs typeface="+mn-cs"/>
              </a:rPr>
              <a:t>His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cs typeface="+mn-cs"/>
              </a:rPr>
              <a:t>dog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+mn-cs"/>
              </a:rPr>
              <a:t> eats turkey 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1851392"/>
            <a:ext cx="344434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My 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___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eats fish on Saturday</a:t>
            </a:r>
          </a:p>
          <a:p>
            <a:pPr algn="l" rtl="0"/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His </a:t>
            </a:r>
            <a:r>
              <a:rPr lang="en-US" sz="2000" b="1" dirty="0">
                <a:solidFill>
                  <a:srgbClr val="0070C0"/>
                </a:solidFill>
              </a:rPr>
              <a:t>___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eats turkey 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399" y="3099137"/>
            <a:ext cx="3401059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My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___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eats meat on Monday</a:t>
            </a:r>
          </a:p>
          <a:p>
            <a:pPr algn="l" rtl="0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His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___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eats turkey 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752" y="2174557"/>
            <a:ext cx="5822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/>
              <a:t>c</a:t>
            </a:r>
            <a:r>
              <a:rPr lang="en-US" b="1" dirty="0" smtClean="0"/>
              <a:t>at</a:t>
            </a:r>
            <a:r>
              <a:rPr lang="en-US" dirty="0" smtClean="0"/>
              <a:t>: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4320237" y="3352800"/>
            <a:ext cx="6719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 smtClean="0"/>
              <a:t>dog</a:t>
            </a:r>
            <a:r>
              <a:rPr lang="en-US" dirty="0" smtClean="0"/>
              <a:t>:</a:t>
            </a:r>
            <a:endParaRPr lang="fa-IR" dirty="0"/>
          </a:p>
        </p:txBody>
      </p:sp>
      <p:sp>
        <p:nvSpPr>
          <p:cNvPr id="10" name="TextBox 9"/>
          <p:cNvSpPr txBox="1"/>
          <p:nvPr/>
        </p:nvSpPr>
        <p:spPr>
          <a:xfrm>
            <a:off x="420127" y="1880075"/>
            <a:ext cx="34034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/>
              <a:t>P</a:t>
            </a:r>
            <a:r>
              <a:rPr lang="en-US" b="1" dirty="0" smtClean="0"/>
              <a:t>aradigmatic: similar context</a:t>
            </a:r>
            <a:endParaRPr lang="fa-IR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19600" y="1524000"/>
            <a:ext cx="1338828" cy="3618131"/>
            <a:chOff x="4419600" y="1524000"/>
            <a:chExt cx="1338828" cy="3618131"/>
          </a:xfrm>
        </p:grpSpPr>
        <p:sp>
          <p:nvSpPr>
            <p:cNvPr id="3" name="Rounded Rectangle 2"/>
            <p:cNvSpPr/>
            <p:nvPr/>
          </p:nvSpPr>
          <p:spPr>
            <a:xfrm>
              <a:off x="4992216" y="1524000"/>
              <a:ext cx="646584" cy="28194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9600" y="4495800"/>
              <a:ext cx="13388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Similar</a:t>
              </a:r>
            </a:p>
            <a:p>
              <a:pPr algn="l" rtl="0"/>
              <a:r>
                <a:rPr lang="en-US" b="1" dirty="0" smtClean="0"/>
                <a:t>left </a:t>
              </a:r>
              <a:r>
                <a:rPr lang="en-US" dirty="0" smtClean="0"/>
                <a:t>context</a:t>
              </a:r>
              <a:endParaRPr lang="fa-IR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906616" y="1524000"/>
            <a:ext cx="646584" cy="2819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5800430" y="4535269"/>
            <a:ext cx="150554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Similar</a:t>
            </a:r>
          </a:p>
          <a:p>
            <a:pPr algn="l" rtl="0"/>
            <a:r>
              <a:rPr lang="en-US" b="1" dirty="0" smtClean="0"/>
              <a:t>right </a:t>
            </a:r>
            <a:r>
              <a:rPr lang="en-US" dirty="0" smtClean="0"/>
              <a:t>context</a:t>
            </a:r>
            <a:endParaRPr lang="fa-IR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53200" y="1524000"/>
            <a:ext cx="2592289" cy="3657600"/>
            <a:chOff x="6553200" y="1524000"/>
            <a:chExt cx="2592289" cy="3657600"/>
          </a:xfrm>
        </p:grpSpPr>
        <p:sp>
          <p:nvSpPr>
            <p:cNvPr id="14" name="Rounded Rectangle 13"/>
            <p:cNvSpPr/>
            <p:nvPr/>
          </p:nvSpPr>
          <p:spPr>
            <a:xfrm>
              <a:off x="6553200" y="1524000"/>
              <a:ext cx="2209800" cy="28194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2172" y="4535269"/>
              <a:ext cx="1813317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Similar</a:t>
              </a:r>
            </a:p>
            <a:p>
              <a:pPr algn="l" rtl="0"/>
              <a:r>
                <a:rPr lang="en-US" b="1" dirty="0" smtClean="0"/>
                <a:t>general </a:t>
              </a:r>
              <a:r>
                <a:rPr lang="en-US" dirty="0" smtClean="0"/>
                <a:t>context</a:t>
              </a:r>
              <a:endParaRPr lang="fa-IR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09600" y="5562600"/>
            <a:ext cx="760881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latin typeface="+mj-lt"/>
              </a:rPr>
              <a:t>How similar are context (“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cat</a:t>
            </a:r>
            <a:r>
              <a:rPr lang="en-US" sz="2400" b="1" dirty="0" smtClean="0">
                <a:latin typeface="+mj-lt"/>
              </a:rPr>
              <a:t>”) and context (“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dog</a:t>
            </a:r>
            <a:r>
              <a:rPr lang="en-US" sz="2400" b="1" dirty="0" smtClean="0">
                <a:latin typeface="+mj-lt"/>
              </a:rPr>
              <a:t>”)?</a:t>
            </a:r>
          </a:p>
          <a:p>
            <a:pPr algn="l" rtl="0"/>
            <a:r>
              <a:rPr lang="en-US" sz="2400" b="1" dirty="0">
                <a:latin typeface="+mj-lt"/>
              </a:rPr>
              <a:t>How similar are context (“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cat</a:t>
            </a:r>
            <a:r>
              <a:rPr lang="en-US" sz="2400" b="1" dirty="0">
                <a:latin typeface="+mj-lt"/>
              </a:rPr>
              <a:t>”) and context </a:t>
            </a:r>
            <a:r>
              <a:rPr lang="en-US" sz="2400" b="1" dirty="0" smtClean="0">
                <a:latin typeface="+mj-lt"/>
              </a:rPr>
              <a:t>(“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computer</a:t>
            </a:r>
            <a:r>
              <a:rPr lang="en-US" sz="2400" b="1" dirty="0" smtClean="0">
                <a:latin typeface="+mj-lt"/>
              </a:rPr>
              <a:t>”)?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21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Word Associations: Intuitions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3466975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latin typeface="+mj-lt"/>
                <a:cs typeface="+mn-cs"/>
              </a:rPr>
              <a:t>My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cat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+mn-cs"/>
              </a:rPr>
              <a:t>fish</a:t>
            </a:r>
            <a:r>
              <a:rPr lang="en-US" sz="2000" dirty="0" smtClean="0">
                <a:latin typeface="+mj-lt"/>
                <a:cs typeface="+mn-cs"/>
              </a:rPr>
              <a:t> on Saturday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cat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+mn-cs"/>
              </a:rPr>
              <a:t>turkey</a:t>
            </a:r>
            <a:r>
              <a:rPr lang="en-US" sz="2000" dirty="0" smtClean="0">
                <a:latin typeface="+mj-lt"/>
                <a:cs typeface="+mn-cs"/>
              </a:rPr>
              <a:t> on Tuesday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My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dog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+mn-cs"/>
              </a:rPr>
              <a:t>meat</a:t>
            </a:r>
            <a:r>
              <a:rPr lang="en-US" sz="2000" dirty="0" smtClean="0">
                <a:latin typeface="+mj-lt"/>
                <a:cs typeface="+mn-cs"/>
              </a:rPr>
              <a:t> on Monday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+mn-cs"/>
              </a:rPr>
              <a:t>dog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+mn-cs"/>
              </a:rPr>
              <a:t>turkey</a:t>
            </a:r>
            <a:r>
              <a:rPr lang="en-US" sz="2000" dirty="0" smtClean="0">
                <a:latin typeface="+mj-lt"/>
                <a:cs typeface="+mn-cs"/>
              </a:rPr>
              <a:t> 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916668"/>
            <a:ext cx="404206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 smtClean="0">
                <a:latin typeface="+mj-lt"/>
              </a:rPr>
              <a:t>Syntagmatic: correlated occurrences</a:t>
            </a:r>
            <a:endParaRPr lang="fa-IR" sz="20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5410200"/>
            <a:ext cx="807047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+mj-lt"/>
              </a:rPr>
              <a:t>Whenever “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eats</a:t>
            </a:r>
            <a:r>
              <a:rPr lang="en-US" sz="2400" dirty="0" smtClean="0">
                <a:latin typeface="+mj-lt"/>
              </a:rPr>
              <a:t>” occurs, what </a:t>
            </a:r>
            <a:r>
              <a:rPr lang="en-US" sz="2400" b="1" dirty="0" smtClean="0">
                <a:latin typeface="+mj-lt"/>
              </a:rPr>
              <a:t>other words</a:t>
            </a:r>
            <a:r>
              <a:rPr lang="en-US" sz="2400" dirty="0" smtClean="0">
                <a:latin typeface="+mj-lt"/>
              </a:rPr>
              <a:t> also tend to occur?</a:t>
            </a:r>
          </a:p>
          <a:p>
            <a:pPr algn="l" rtl="0"/>
            <a:r>
              <a:rPr lang="en-US" sz="2400" dirty="0" smtClean="0">
                <a:latin typeface="+mj-lt"/>
              </a:rPr>
              <a:t>How helpful is the occurrence of “</a:t>
            </a:r>
            <a:r>
              <a:rPr lang="en-US" sz="2400" b="1" dirty="0">
                <a:solidFill>
                  <a:schemeClr val="accent2"/>
                </a:solidFill>
                <a:latin typeface="+mj-lt"/>
              </a:rPr>
              <a:t>eats</a:t>
            </a:r>
            <a:r>
              <a:rPr lang="en-US" sz="2400" dirty="0" smtClean="0">
                <a:latin typeface="+mj-lt"/>
              </a:rPr>
              <a:t>” for predicting “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</a:rPr>
              <a:t>meat</a:t>
            </a:r>
            <a:r>
              <a:rPr lang="en-US" sz="2400" dirty="0" smtClean="0">
                <a:latin typeface="+mj-lt"/>
              </a:rPr>
              <a:t>”?</a:t>
            </a:r>
          </a:p>
          <a:p>
            <a:pPr algn="l" rtl="0"/>
            <a:r>
              <a:rPr lang="en-US" sz="2400" dirty="0">
                <a:latin typeface="+mj-lt"/>
              </a:rPr>
              <a:t>How helpful is the occurrence of </a:t>
            </a:r>
            <a:r>
              <a:rPr lang="en-US" sz="2400" dirty="0" smtClean="0">
                <a:latin typeface="+mj-lt"/>
              </a:rPr>
              <a:t>“</a:t>
            </a:r>
            <a:r>
              <a:rPr lang="en-US" sz="2400" b="1" dirty="0">
                <a:solidFill>
                  <a:schemeClr val="accent2"/>
                </a:solidFill>
                <a:latin typeface="+mj-lt"/>
              </a:rPr>
              <a:t>eats</a:t>
            </a:r>
            <a:r>
              <a:rPr lang="en-US" sz="2400" dirty="0" smtClean="0">
                <a:latin typeface="+mj-lt"/>
              </a:rPr>
              <a:t>” </a:t>
            </a:r>
            <a:r>
              <a:rPr lang="en-US" sz="2400" dirty="0">
                <a:latin typeface="+mj-lt"/>
              </a:rPr>
              <a:t>for predicting </a:t>
            </a:r>
            <a:r>
              <a:rPr lang="en-US" sz="2400" dirty="0" smtClean="0">
                <a:latin typeface="+mj-lt"/>
              </a:rPr>
              <a:t>“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text</a:t>
            </a:r>
            <a:r>
              <a:rPr lang="en-US" sz="2400" dirty="0" smtClean="0">
                <a:latin typeface="+mj-lt"/>
              </a:rPr>
              <a:t>”?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3625" y="2286000"/>
            <a:ext cx="3196516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latin typeface="+mj-lt"/>
                <a:cs typeface="+mn-cs"/>
              </a:rPr>
              <a:t>My ___ </a:t>
            </a:r>
            <a:r>
              <a:rPr lang="en-US" sz="2000" b="1" dirty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 on Saturday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___ </a:t>
            </a:r>
            <a:r>
              <a:rPr lang="en-US" sz="2000" b="1" dirty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 on Tuesday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My ___ </a:t>
            </a:r>
            <a:r>
              <a:rPr lang="en-US" sz="2000" b="1" dirty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 on Monday</a:t>
            </a:r>
          </a:p>
          <a:p>
            <a:pPr algn="l" rtl="0"/>
            <a:r>
              <a:rPr lang="en-US" sz="2000" dirty="0" smtClean="0">
                <a:latin typeface="+mj-lt"/>
                <a:cs typeface="+mn-cs"/>
              </a:rPr>
              <a:t>His ___ </a:t>
            </a:r>
            <a:r>
              <a:rPr lang="en-US" sz="2000" b="1" dirty="0" smtClean="0">
                <a:latin typeface="+mj-lt"/>
                <a:cs typeface="+mn-cs"/>
              </a:rPr>
              <a:t>eats</a:t>
            </a:r>
            <a:r>
              <a:rPr lang="en-US" sz="2000" dirty="0" smtClean="0">
                <a:latin typeface="+mj-lt"/>
                <a:cs typeface="+mn-cs"/>
              </a:rPr>
              <a:t> ___on Tuesday</a:t>
            </a:r>
          </a:p>
          <a:p>
            <a:pPr algn="l" rtl="0"/>
            <a:r>
              <a:rPr lang="en-US" sz="2000" dirty="0" smtClean="0">
                <a:latin typeface="+mj-lt"/>
              </a:rPr>
              <a:t>…</a:t>
            </a:r>
            <a:endParaRPr lang="fa-IR" sz="2000" dirty="0"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743241" y="1524000"/>
            <a:ext cx="2899447" cy="3707395"/>
            <a:chOff x="3743241" y="1524000"/>
            <a:chExt cx="2899447" cy="3707395"/>
          </a:xfrm>
        </p:grpSpPr>
        <p:grpSp>
          <p:nvGrpSpPr>
            <p:cNvPr id="21" name="Group 20"/>
            <p:cNvGrpSpPr/>
            <p:nvPr/>
          </p:nvGrpSpPr>
          <p:grpSpPr>
            <a:xfrm>
              <a:off x="3743241" y="1524000"/>
              <a:ext cx="2899447" cy="3707395"/>
              <a:chOff x="3743241" y="1524000"/>
              <a:chExt cx="2899447" cy="3707395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562600" y="1524000"/>
                <a:ext cx="494184" cy="281940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43241" y="4523509"/>
                <a:ext cx="2899447" cy="70788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dirty="0" smtClean="0">
                    <a:latin typeface="+mj-lt"/>
                  </a:rPr>
                  <a:t>What words tend to occur</a:t>
                </a:r>
              </a:p>
              <a:p>
                <a:pPr algn="l" rtl="0"/>
                <a:r>
                  <a:rPr lang="en-US" sz="2000" dirty="0" smtClean="0">
                    <a:latin typeface="+mj-lt"/>
                  </a:rPr>
                  <a:t>to the </a:t>
                </a:r>
                <a:r>
                  <a:rPr lang="en-US" sz="2000" b="1" dirty="0" smtClean="0">
                    <a:latin typeface="+mj-lt"/>
                  </a:rPr>
                  <a:t>left </a:t>
                </a:r>
                <a:r>
                  <a:rPr lang="en-US" sz="2000" dirty="0" smtClean="0">
                    <a:latin typeface="+mj-lt"/>
                  </a:rPr>
                  <a:t>of “</a:t>
                </a:r>
                <a:r>
                  <a:rPr lang="en-US" sz="2000" b="1" dirty="0" smtClean="0">
                    <a:solidFill>
                      <a:schemeClr val="accent2"/>
                    </a:solidFill>
                    <a:latin typeface="+mj-lt"/>
                  </a:rPr>
                  <a:t>eats</a:t>
                </a:r>
                <a:r>
                  <a:rPr lang="en-US" sz="2000" dirty="0" smtClean="0">
                    <a:latin typeface="+mj-lt"/>
                  </a:rPr>
                  <a:t>”?</a:t>
                </a:r>
                <a:endParaRPr lang="fa-IR" sz="2000" dirty="0">
                  <a:latin typeface="+mj-lt"/>
                </a:endParaRPr>
              </a:p>
            </p:txBody>
          </p:sp>
        </p:grpSp>
        <p:cxnSp>
          <p:nvCxnSpPr>
            <p:cNvPr id="18" name="Straight Arrow Connector 17"/>
            <p:cNvCxnSpPr>
              <a:stCxn id="25" idx="0"/>
            </p:cNvCxnSpPr>
            <p:nvPr/>
          </p:nvCxnSpPr>
          <p:spPr>
            <a:xfrm flipV="1">
              <a:off x="5192965" y="4343401"/>
              <a:ext cx="408851" cy="1801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516216" y="1524000"/>
            <a:ext cx="1933618" cy="3719155"/>
            <a:chOff x="5687457" y="1371600"/>
            <a:chExt cx="1933618" cy="3719155"/>
          </a:xfrm>
        </p:grpSpPr>
        <p:grpSp>
          <p:nvGrpSpPr>
            <p:cNvPr id="28" name="Group 27"/>
            <p:cNvGrpSpPr/>
            <p:nvPr/>
          </p:nvGrpSpPr>
          <p:grpSpPr>
            <a:xfrm>
              <a:off x="5687457" y="1371600"/>
              <a:ext cx="1933618" cy="3719155"/>
              <a:chOff x="5687457" y="1371600"/>
              <a:chExt cx="1933618" cy="3719155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687457" y="1371600"/>
                <a:ext cx="494184" cy="281940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895474" y="4382869"/>
                <a:ext cx="1725601" cy="70788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000" dirty="0" smtClean="0">
                    <a:latin typeface="+mj-lt"/>
                  </a:rPr>
                  <a:t>What words to</a:t>
                </a:r>
              </a:p>
              <a:p>
                <a:pPr algn="l" rtl="0"/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dirty="0" smtClean="0">
                    <a:latin typeface="+mj-lt"/>
                  </a:rPr>
                  <a:t>right?</a:t>
                </a:r>
                <a:endParaRPr lang="fa-IR" sz="2000" dirty="0">
                  <a:latin typeface="+mj-lt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 flipV="1">
              <a:off x="6096000" y="4202760"/>
              <a:ext cx="741667" cy="18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4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Word Associations: </a:t>
            </a:r>
            <a:br>
              <a:rPr lang="en-US" dirty="0" smtClean="0"/>
            </a:br>
            <a:r>
              <a:rPr lang="en-US" dirty="0" smtClean="0"/>
              <a:t>General Ideas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Paradigmatic</a:t>
            </a:r>
          </a:p>
          <a:p>
            <a:pPr lvl="1"/>
            <a:r>
              <a:rPr lang="en-US" sz="2000" dirty="0" smtClean="0"/>
              <a:t>Represent each word by its context</a:t>
            </a:r>
          </a:p>
          <a:p>
            <a:pPr lvl="1"/>
            <a:r>
              <a:rPr lang="en-US" sz="2000" dirty="0" smtClean="0"/>
              <a:t>Compute context similarity</a:t>
            </a:r>
          </a:p>
          <a:p>
            <a:pPr lvl="1"/>
            <a:r>
              <a:rPr lang="en-US" sz="2000" dirty="0" smtClean="0"/>
              <a:t>Words with </a:t>
            </a:r>
            <a:r>
              <a:rPr lang="en-US" sz="2000" b="1" dirty="0" smtClean="0"/>
              <a:t>high context similarity </a:t>
            </a:r>
            <a:r>
              <a:rPr lang="en-US" sz="2000" dirty="0" smtClean="0"/>
              <a:t>likely have paradigmatic relation</a:t>
            </a:r>
          </a:p>
          <a:p>
            <a:r>
              <a:rPr lang="en-US" sz="2400" b="1" dirty="0" smtClean="0"/>
              <a:t>Syntagmatic</a:t>
            </a:r>
          </a:p>
          <a:p>
            <a:pPr lvl="1"/>
            <a:r>
              <a:rPr lang="en-US" sz="2000" dirty="0" smtClean="0"/>
              <a:t>Count how many times two words occur together in a context (e.g., sentence or paragraph)</a:t>
            </a:r>
          </a:p>
          <a:p>
            <a:pPr lvl="1"/>
            <a:r>
              <a:rPr lang="en-US" sz="2000" dirty="0" smtClean="0"/>
              <a:t>Compare their co-occurrences with their individual occurrences</a:t>
            </a:r>
          </a:p>
          <a:p>
            <a:pPr lvl="1"/>
            <a:r>
              <a:rPr lang="en-US" sz="2000" dirty="0" smtClean="0"/>
              <a:t>Words with </a:t>
            </a:r>
            <a:r>
              <a:rPr lang="en-US" sz="2000" b="1" dirty="0" smtClean="0"/>
              <a:t>high co-occurrences, but relatively low individual occurrences </a:t>
            </a:r>
            <a:r>
              <a:rPr lang="en-US" sz="2000" dirty="0" smtClean="0"/>
              <a:t>likely have syntagmatic relation</a:t>
            </a:r>
          </a:p>
          <a:p>
            <a:r>
              <a:rPr lang="en-US" sz="2400" dirty="0" smtClean="0"/>
              <a:t>Paradigmatic </a:t>
            </a:r>
            <a:r>
              <a:rPr lang="en-US" sz="2400" dirty="0"/>
              <a:t>related words tend to have syntagmatic relation with the same word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b="1" dirty="0"/>
              <a:t>joint discovery </a:t>
            </a:r>
            <a:r>
              <a:rPr lang="en-US" sz="2400" dirty="0"/>
              <a:t>of the two </a:t>
            </a:r>
            <a:r>
              <a:rPr lang="en-US" sz="2400" dirty="0" smtClean="0"/>
              <a:t>relations</a:t>
            </a:r>
          </a:p>
          <a:p>
            <a:r>
              <a:rPr lang="en-US" sz="2400" dirty="0" smtClean="0"/>
              <a:t>These ideas can be implemented in many different ways.</a:t>
            </a:r>
            <a:endParaRPr lang="fa-I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word association?</a:t>
            </a:r>
          </a:p>
          <a:p>
            <a:r>
              <a:rPr lang="en-US" dirty="0" smtClean="0"/>
              <a:t>Why mine word associations?</a:t>
            </a:r>
          </a:p>
          <a:p>
            <a:r>
              <a:rPr lang="en-US" dirty="0" smtClean="0"/>
              <a:t>How to mine word associations?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Paradigmatic Relation Discovery</a:t>
            </a:r>
          </a:p>
          <a:p>
            <a:pPr lvl="1"/>
            <a:r>
              <a:rPr lang="en-US" dirty="0" smtClean="0"/>
              <a:t>Syntagmatic Relation Discovery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Microsoft Office PowerPoint</Application>
  <PresentationFormat>On-screen Show (4:3)</PresentationFormat>
  <Paragraphs>430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Times New Roman</vt:lpstr>
      <vt:lpstr>Office Theme</vt:lpstr>
      <vt:lpstr>Word Association  Mining and Analysis</vt:lpstr>
      <vt:lpstr>Outline</vt:lpstr>
      <vt:lpstr>Basic Word Relations:  Paradigmatic vs. Syntagmatic</vt:lpstr>
      <vt:lpstr>Why Mine Word Associations?</vt:lpstr>
      <vt:lpstr>Outline</vt:lpstr>
      <vt:lpstr>Mining Word Associations: Intuitions</vt:lpstr>
      <vt:lpstr>Mining Word Associations: Intuitions</vt:lpstr>
      <vt:lpstr>Mining Word Associations:  General Ideas</vt:lpstr>
      <vt:lpstr>Outline</vt:lpstr>
      <vt:lpstr>Word Context as “Pseudo Document”</vt:lpstr>
      <vt:lpstr>Measuring Context Similarity</vt:lpstr>
      <vt:lpstr>Expected Overlap of Words in Context (EOWC)</vt:lpstr>
      <vt:lpstr>Would EOWC Work Well?</vt:lpstr>
      <vt:lpstr>Improving EOWC with Retrieval Heuristics</vt:lpstr>
      <vt:lpstr>Adapting BM25 Retrieval Model for Paradigmatic Relation Mining</vt:lpstr>
      <vt:lpstr>BM25 can also Discover Syntagmatic Relations</vt:lpstr>
      <vt:lpstr>Summary of  Paradigmatic Relation Discovery</vt:lpstr>
      <vt:lpstr>Outline</vt:lpstr>
      <vt:lpstr>Syntagmatic Relation =  Correlated Occurrences</vt:lpstr>
      <vt:lpstr>Word Prediction: Intuition</vt:lpstr>
      <vt:lpstr>Word Prediction: Formal Definition</vt:lpstr>
      <vt:lpstr>Entropy H(X) Measures Randomness of X</vt:lpstr>
      <vt:lpstr>Entropy H(X): Coin Tossing</vt:lpstr>
      <vt:lpstr>Entropy for Word Prediction</vt:lpstr>
      <vt:lpstr>What If We Know More About a Text Segment?</vt:lpstr>
      <vt:lpstr>Conditional Entropy</vt:lpstr>
      <vt:lpstr>Conditional Entropy: Complete Definition</vt:lpstr>
      <vt:lpstr>Conditional Entropy to Capture Syntagmatic Relation</vt:lpstr>
      <vt:lpstr>Conditional Entropy for Mining Syntagmatic Relations</vt:lpstr>
      <vt:lpstr>Mutual Information I(X; Y): Measuring Entropy Reduction</vt:lpstr>
      <vt:lpstr>Mutual Information I(X;Y) for Syntagmatic Relation Mining</vt:lpstr>
      <vt:lpstr>Rewriting Mutual Information (MI) using KL-divergence</vt:lpstr>
      <vt:lpstr>MI and KL-divergence</vt:lpstr>
      <vt:lpstr>MI and KL-divergence (cont.)</vt:lpstr>
      <vt:lpstr>Probabilities Involved in  Mutual Information</vt:lpstr>
      <vt:lpstr>Relation Between Different Probabilities</vt:lpstr>
      <vt:lpstr>Estimation of Probabilities (Depending on the Data)</vt:lpstr>
      <vt:lpstr>Smoothing:  Accommodating Zero Counts</vt:lpstr>
      <vt:lpstr>Summary of Syntagmatic Relation Discovery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2020-12-27T05:51:43Z</dcterms:created>
  <dcterms:modified xsi:type="dcterms:W3CDTF">2023-11-11T06:53:27Z</dcterms:modified>
</cp:coreProperties>
</file>