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2" r:id="rId1"/>
  </p:sldMasterIdLst>
  <p:notesMasterIdLst>
    <p:notesMasterId r:id="rId58"/>
  </p:notesMasterIdLst>
  <p:sldIdLst>
    <p:sldId id="256" r:id="rId2"/>
    <p:sldId id="299" r:id="rId3"/>
    <p:sldId id="438" r:id="rId4"/>
    <p:sldId id="300" r:id="rId5"/>
    <p:sldId id="301" r:id="rId6"/>
    <p:sldId id="302" r:id="rId7"/>
    <p:sldId id="437" r:id="rId8"/>
    <p:sldId id="304" r:id="rId9"/>
    <p:sldId id="305" r:id="rId10"/>
    <p:sldId id="313" r:id="rId11"/>
    <p:sldId id="258" r:id="rId12"/>
    <p:sldId id="259" r:id="rId13"/>
    <p:sldId id="314" r:id="rId14"/>
    <p:sldId id="322" r:id="rId15"/>
    <p:sldId id="330" r:id="rId16"/>
    <p:sldId id="349" r:id="rId17"/>
    <p:sldId id="325" r:id="rId18"/>
    <p:sldId id="324" r:id="rId19"/>
    <p:sldId id="283" r:id="rId20"/>
    <p:sldId id="401" r:id="rId21"/>
    <p:sldId id="320" r:id="rId22"/>
    <p:sldId id="335" r:id="rId23"/>
    <p:sldId id="288" r:id="rId24"/>
    <p:sldId id="337" r:id="rId25"/>
    <p:sldId id="336" r:id="rId26"/>
    <p:sldId id="297" r:id="rId27"/>
    <p:sldId id="348" r:id="rId28"/>
    <p:sldId id="338" r:id="rId29"/>
    <p:sldId id="340" r:id="rId30"/>
    <p:sldId id="341" r:id="rId31"/>
    <p:sldId id="342" r:id="rId32"/>
    <p:sldId id="343" r:id="rId33"/>
    <p:sldId id="344" r:id="rId34"/>
    <p:sldId id="345" r:id="rId35"/>
    <p:sldId id="346" r:id="rId36"/>
    <p:sldId id="347" r:id="rId37"/>
    <p:sldId id="352" r:id="rId38"/>
    <p:sldId id="353" r:id="rId39"/>
    <p:sldId id="354" r:id="rId40"/>
    <p:sldId id="407" r:id="rId41"/>
    <p:sldId id="403" r:id="rId42"/>
    <p:sldId id="404" r:id="rId43"/>
    <p:sldId id="435" r:id="rId44"/>
    <p:sldId id="420" r:id="rId45"/>
    <p:sldId id="421" r:id="rId46"/>
    <p:sldId id="426" r:id="rId47"/>
    <p:sldId id="423" r:id="rId48"/>
    <p:sldId id="390" r:id="rId49"/>
    <p:sldId id="397" r:id="rId50"/>
    <p:sldId id="392" r:id="rId51"/>
    <p:sldId id="393" r:id="rId52"/>
    <p:sldId id="394" r:id="rId53"/>
    <p:sldId id="432" r:id="rId54"/>
    <p:sldId id="429" r:id="rId55"/>
    <p:sldId id="400" r:id="rId56"/>
    <p:sldId id="398" r:id="rId57"/>
  </p:sldIdLst>
  <p:sldSz cx="9144000" cy="6858000" type="screen4x3"/>
  <p:notesSz cx="6858000" cy="9144000"/>
  <p:defaultTextStyle>
    <a:defPPr>
      <a:defRPr lang="en-US"/>
    </a:defPPr>
    <a:lvl1pPr algn="r" rtl="1" fontAlgn="base">
      <a:spcBef>
        <a:spcPct val="0"/>
      </a:spcBef>
      <a:spcAft>
        <a:spcPct val="0"/>
      </a:spcAft>
      <a:defRPr kern="1200">
        <a:solidFill>
          <a:schemeClr val="tx1"/>
        </a:solidFill>
        <a:latin typeface="Arial Unicode MS" pitchFamily="34" charset="-128"/>
        <a:ea typeface="+mn-ea"/>
        <a:cs typeface="Arial" pitchFamily="34" charset="0"/>
      </a:defRPr>
    </a:lvl1pPr>
    <a:lvl2pPr marL="457200" algn="r" rtl="1" fontAlgn="base">
      <a:spcBef>
        <a:spcPct val="0"/>
      </a:spcBef>
      <a:spcAft>
        <a:spcPct val="0"/>
      </a:spcAft>
      <a:defRPr kern="1200">
        <a:solidFill>
          <a:schemeClr val="tx1"/>
        </a:solidFill>
        <a:latin typeface="Arial Unicode MS" pitchFamily="34" charset="-128"/>
        <a:ea typeface="+mn-ea"/>
        <a:cs typeface="Arial" pitchFamily="34" charset="0"/>
      </a:defRPr>
    </a:lvl2pPr>
    <a:lvl3pPr marL="914400" algn="r" rtl="1" fontAlgn="base">
      <a:spcBef>
        <a:spcPct val="0"/>
      </a:spcBef>
      <a:spcAft>
        <a:spcPct val="0"/>
      </a:spcAft>
      <a:defRPr kern="1200">
        <a:solidFill>
          <a:schemeClr val="tx1"/>
        </a:solidFill>
        <a:latin typeface="Arial Unicode MS" pitchFamily="34" charset="-128"/>
        <a:ea typeface="+mn-ea"/>
        <a:cs typeface="Arial" pitchFamily="34" charset="0"/>
      </a:defRPr>
    </a:lvl3pPr>
    <a:lvl4pPr marL="1371600" algn="r" rtl="1" fontAlgn="base">
      <a:spcBef>
        <a:spcPct val="0"/>
      </a:spcBef>
      <a:spcAft>
        <a:spcPct val="0"/>
      </a:spcAft>
      <a:defRPr kern="1200">
        <a:solidFill>
          <a:schemeClr val="tx1"/>
        </a:solidFill>
        <a:latin typeface="Arial Unicode MS" pitchFamily="34" charset="-128"/>
        <a:ea typeface="+mn-ea"/>
        <a:cs typeface="Arial" pitchFamily="34" charset="0"/>
      </a:defRPr>
    </a:lvl4pPr>
    <a:lvl5pPr marL="1828800" algn="r" rtl="1" fontAlgn="base">
      <a:spcBef>
        <a:spcPct val="0"/>
      </a:spcBef>
      <a:spcAft>
        <a:spcPct val="0"/>
      </a:spcAft>
      <a:defRPr kern="1200">
        <a:solidFill>
          <a:schemeClr val="tx1"/>
        </a:solidFill>
        <a:latin typeface="Arial Unicode MS" pitchFamily="34" charset="-128"/>
        <a:ea typeface="+mn-ea"/>
        <a:cs typeface="Arial" pitchFamily="34" charset="0"/>
      </a:defRPr>
    </a:lvl5pPr>
    <a:lvl6pPr marL="2286000" algn="r" defTabSz="914400" rtl="1" eaLnBrk="1" latinLnBrk="0" hangingPunct="1">
      <a:defRPr kern="1200">
        <a:solidFill>
          <a:schemeClr val="tx1"/>
        </a:solidFill>
        <a:latin typeface="Arial Unicode MS" pitchFamily="34" charset="-128"/>
        <a:ea typeface="+mn-ea"/>
        <a:cs typeface="Arial" pitchFamily="34" charset="0"/>
      </a:defRPr>
    </a:lvl6pPr>
    <a:lvl7pPr marL="2743200" algn="r" defTabSz="914400" rtl="1" eaLnBrk="1" latinLnBrk="0" hangingPunct="1">
      <a:defRPr kern="1200">
        <a:solidFill>
          <a:schemeClr val="tx1"/>
        </a:solidFill>
        <a:latin typeface="Arial Unicode MS" pitchFamily="34" charset="-128"/>
        <a:ea typeface="+mn-ea"/>
        <a:cs typeface="Arial" pitchFamily="34" charset="0"/>
      </a:defRPr>
    </a:lvl7pPr>
    <a:lvl8pPr marL="3200400" algn="r" defTabSz="914400" rtl="1" eaLnBrk="1" latinLnBrk="0" hangingPunct="1">
      <a:defRPr kern="1200">
        <a:solidFill>
          <a:schemeClr val="tx1"/>
        </a:solidFill>
        <a:latin typeface="Arial Unicode MS" pitchFamily="34" charset="-128"/>
        <a:ea typeface="+mn-ea"/>
        <a:cs typeface="Arial" pitchFamily="34" charset="0"/>
      </a:defRPr>
    </a:lvl8pPr>
    <a:lvl9pPr marL="3657600" algn="r" defTabSz="914400" rtl="1" eaLnBrk="1" latinLnBrk="0" hangingPunct="1">
      <a:defRPr kern="1200">
        <a:solidFill>
          <a:schemeClr val="tx1"/>
        </a:solidFill>
        <a:latin typeface="Arial Unicode MS" pitchFamily="34" charset="-128"/>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7" autoAdjust="0"/>
    <p:restoredTop sz="88189" autoAdjust="0"/>
  </p:normalViewPr>
  <p:slideViewPr>
    <p:cSldViewPr>
      <p:cViewPr varScale="1">
        <p:scale>
          <a:sx n="69" d="100"/>
          <a:sy n="69" d="100"/>
        </p:scale>
        <p:origin x="1805"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a:defRPr sz="1200">
                <a:latin typeface="Arial" charset="0"/>
                <a:cs typeface="Arial" charset="0"/>
              </a:defRPr>
            </a:lvl1pPr>
          </a:lstStyle>
          <a:p>
            <a:pPr>
              <a:defRPr/>
            </a:pPr>
            <a:endParaRPr lang="en-US"/>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0">
              <a:defRPr sz="1200">
                <a:latin typeface="Arial" charset="0"/>
                <a:cs typeface="Arial" charset="0"/>
              </a:defRPr>
            </a:lvl1pPr>
          </a:lstStyle>
          <a:p>
            <a:pPr>
              <a:defRPr/>
            </a:pPr>
            <a:endParaRPr lang="en-US"/>
          </a:p>
        </p:txBody>
      </p:sp>
      <p:sp>
        <p:nvSpPr>
          <p:cNvPr id="849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a:defRPr sz="1200">
                <a:latin typeface="Arial" charset="0"/>
                <a:cs typeface="Arial" charset="0"/>
              </a:defRPr>
            </a:lvl1pPr>
          </a:lstStyle>
          <a:p>
            <a:pPr>
              <a:defRPr/>
            </a:pPr>
            <a:endParaRPr lang="en-US"/>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rtl="0">
              <a:defRPr sz="1200">
                <a:latin typeface="Arial" charset="0"/>
                <a:cs typeface="Arial" charset="0"/>
              </a:defRPr>
            </a:lvl1pPr>
          </a:lstStyle>
          <a:p>
            <a:pPr>
              <a:defRPr/>
            </a:pPr>
            <a:fld id="{D3453880-8382-4F20-A0B2-9FCCD113F710}" type="slidenum">
              <a:rPr lang="en-US"/>
              <a:pPr>
                <a:defRPr/>
              </a:pPr>
              <a:t>‹#›</a:t>
            </a:fld>
            <a:endParaRPr lang="en-US"/>
          </a:p>
        </p:txBody>
      </p:sp>
    </p:spTree>
    <p:extLst>
      <p:ext uri="{BB962C8B-B14F-4D97-AF65-F5344CB8AC3E}">
        <p14:creationId xmlns:p14="http://schemas.microsoft.com/office/powerpoint/2010/main" val="1850092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6C36AA14-C751-454F-8594-FC8CD091FA40}" type="slidenum">
              <a:rPr lang="en-US" altLang="fa-IR" smtClean="0"/>
              <a:pPr algn="r" eaLnBrk="1" hangingPunct="1">
                <a:spcBef>
                  <a:spcPct val="0"/>
                </a:spcBef>
              </a:pPr>
              <a:t>1</a:t>
            </a:fld>
            <a:endParaRPr lang="en-US" altLang="fa-IR"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a-I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a-IR" dirty="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BCC5D492-328C-4B60-927A-70D8A29CF38F}" type="slidenum">
              <a:rPr lang="en-US" altLang="fa-IR" smtClean="0"/>
              <a:pPr algn="r" eaLnBrk="1" hangingPunct="1">
                <a:spcBef>
                  <a:spcPct val="0"/>
                </a:spcBef>
              </a:pPr>
              <a:t>10</a:t>
            </a:fld>
            <a:endParaRPr lang="en-US" altLang="fa-I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CACAAEAD-F0B4-401F-A798-22A265E7FE09}" type="slidenum">
              <a:rPr lang="en-US" altLang="fa-IR" smtClean="0"/>
              <a:pPr algn="r" eaLnBrk="1" hangingPunct="1">
                <a:spcBef>
                  <a:spcPct val="0"/>
                </a:spcBef>
              </a:pPr>
              <a:t>11</a:t>
            </a:fld>
            <a:endParaRPr lang="en-US" altLang="fa-IR"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a-I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12</a:t>
            </a:fld>
            <a:endParaRPr lang="en-US"/>
          </a:p>
        </p:txBody>
      </p:sp>
    </p:spTree>
    <p:extLst>
      <p:ext uri="{BB962C8B-B14F-4D97-AF65-F5344CB8AC3E}">
        <p14:creationId xmlns:p14="http://schemas.microsoft.com/office/powerpoint/2010/main" val="3833275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a-IR" dirty="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0BBBC08B-AF5D-4251-A343-3E23C218C57D}" type="slidenum">
              <a:rPr lang="en-US" altLang="fa-IR" smtClean="0"/>
              <a:pPr algn="r" eaLnBrk="1" hangingPunct="1">
                <a:spcBef>
                  <a:spcPct val="0"/>
                </a:spcBef>
              </a:pPr>
              <a:t>13</a:t>
            </a:fld>
            <a:endParaRPr lang="en-US" altLang="fa-I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latin typeface="Arial" pitchFamily="34" charset="0"/>
              <a:cs typeface="Arial" pitchFamily="34"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B58D2EF6-5F87-4E65-84E1-93FEA5CCA2D0}" type="slidenum">
              <a:rPr lang="en-US" altLang="fa-IR" smtClean="0"/>
              <a:pPr algn="r" eaLnBrk="1" hangingPunct="1">
                <a:spcBef>
                  <a:spcPct val="0"/>
                </a:spcBef>
              </a:pPr>
              <a:t>14</a:t>
            </a:fld>
            <a:endParaRPr lang="en-US" altLang="fa-I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15</a:t>
            </a:fld>
            <a:endParaRPr lang="en-US"/>
          </a:p>
        </p:txBody>
      </p:sp>
    </p:spTree>
    <p:extLst>
      <p:ext uri="{BB962C8B-B14F-4D97-AF65-F5344CB8AC3E}">
        <p14:creationId xmlns:p14="http://schemas.microsoft.com/office/powerpoint/2010/main" val="386488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16</a:t>
            </a:fld>
            <a:endParaRPr lang="en-US"/>
          </a:p>
        </p:txBody>
      </p:sp>
    </p:spTree>
    <p:extLst>
      <p:ext uri="{BB962C8B-B14F-4D97-AF65-F5344CB8AC3E}">
        <p14:creationId xmlns:p14="http://schemas.microsoft.com/office/powerpoint/2010/main" val="1254860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17</a:t>
            </a:fld>
            <a:endParaRPr lang="en-US"/>
          </a:p>
        </p:txBody>
      </p:sp>
    </p:spTree>
    <p:extLst>
      <p:ext uri="{BB962C8B-B14F-4D97-AF65-F5344CB8AC3E}">
        <p14:creationId xmlns:p14="http://schemas.microsoft.com/office/powerpoint/2010/main" val="1182927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18</a:t>
            </a:fld>
            <a:endParaRPr lang="en-US"/>
          </a:p>
        </p:txBody>
      </p:sp>
    </p:spTree>
    <p:extLst>
      <p:ext uri="{BB962C8B-B14F-4D97-AF65-F5344CB8AC3E}">
        <p14:creationId xmlns:p14="http://schemas.microsoft.com/office/powerpoint/2010/main" val="3941492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dirty="0" smtClean="0">
              <a:latin typeface="Arial" pitchFamily="34" charset="0"/>
              <a:cs typeface="Arial" pitchFamily="34"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2013D704-784D-42A2-9CD8-8E13B729C2B3}" type="slidenum">
              <a:rPr lang="en-US" altLang="fa-IR" smtClean="0"/>
              <a:pPr algn="r" eaLnBrk="1" hangingPunct="1">
                <a:spcBef>
                  <a:spcPct val="0"/>
                </a:spcBef>
              </a:pPr>
              <a:t>19</a:t>
            </a:fld>
            <a:endParaRPr lang="en-US" altLang="fa-I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76DEFDE9-2D09-459B-AEE1-191E4A9E19E5}" type="slidenum">
              <a:rPr lang="en-US" altLang="fa-IR" smtClean="0"/>
              <a:pPr algn="r" eaLnBrk="1" hangingPunct="1">
                <a:spcBef>
                  <a:spcPct val="0"/>
                </a:spcBef>
              </a:pPr>
              <a:t>2</a:t>
            </a:fld>
            <a:endParaRPr lang="en-US" altLang="fa-IR"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a-I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20</a:t>
            </a:fld>
            <a:endParaRPr lang="en-US"/>
          </a:p>
        </p:txBody>
      </p:sp>
    </p:spTree>
    <p:extLst>
      <p:ext uri="{BB962C8B-B14F-4D97-AF65-F5344CB8AC3E}">
        <p14:creationId xmlns:p14="http://schemas.microsoft.com/office/powerpoint/2010/main" val="494066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a-I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EB30245F-F7CA-4000-B201-E853540A6A9D}" type="slidenum">
              <a:rPr lang="en-US" altLang="fa-IR" smtClean="0"/>
              <a:pPr algn="r" eaLnBrk="1" hangingPunct="1">
                <a:spcBef>
                  <a:spcPct val="0"/>
                </a:spcBef>
              </a:pPr>
              <a:t>21</a:t>
            </a:fld>
            <a:endParaRPr lang="en-US" altLang="fa-I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22</a:t>
            </a:fld>
            <a:endParaRPr lang="en-US"/>
          </a:p>
        </p:txBody>
      </p:sp>
    </p:spTree>
    <p:extLst>
      <p:ext uri="{BB962C8B-B14F-4D97-AF65-F5344CB8AC3E}">
        <p14:creationId xmlns:p14="http://schemas.microsoft.com/office/powerpoint/2010/main" val="663516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23</a:t>
            </a:fld>
            <a:endParaRPr lang="en-US"/>
          </a:p>
        </p:txBody>
      </p:sp>
    </p:spTree>
    <p:extLst>
      <p:ext uri="{BB962C8B-B14F-4D97-AF65-F5344CB8AC3E}">
        <p14:creationId xmlns:p14="http://schemas.microsoft.com/office/powerpoint/2010/main" val="1083134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24</a:t>
            </a:fld>
            <a:endParaRPr lang="en-US"/>
          </a:p>
        </p:txBody>
      </p:sp>
    </p:spTree>
    <p:extLst>
      <p:ext uri="{BB962C8B-B14F-4D97-AF65-F5344CB8AC3E}">
        <p14:creationId xmlns:p14="http://schemas.microsoft.com/office/powerpoint/2010/main" val="3244932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25</a:t>
            </a:fld>
            <a:endParaRPr lang="en-US"/>
          </a:p>
        </p:txBody>
      </p:sp>
    </p:spTree>
    <p:extLst>
      <p:ext uri="{BB962C8B-B14F-4D97-AF65-F5344CB8AC3E}">
        <p14:creationId xmlns:p14="http://schemas.microsoft.com/office/powerpoint/2010/main" val="4289841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26</a:t>
            </a:fld>
            <a:endParaRPr lang="en-US"/>
          </a:p>
        </p:txBody>
      </p:sp>
    </p:spTree>
    <p:extLst>
      <p:ext uri="{BB962C8B-B14F-4D97-AF65-F5344CB8AC3E}">
        <p14:creationId xmlns:p14="http://schemas.microsoft.com/office/powerpoint/2010/main" val="323371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27</a:t>
            </a:fld>
            <a:endParaRPr lang="en-US"/>
          </a:p>
        </p:txBody>
      </p:sp>
    </p:spTree>
    <p:extLst>
      <p:ext uri="{BB962C8B-B14F-4D97-AF65-F5344CB8AC3E}">
        <p14:creationId xmlns:p14="http://schemas.microsoft.com/office/powerpoint/2010/main" val="2762640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28</a:t>
            </a:fld>
            <a:endParaRPr lang="en-US"/>
          </a:p>
        </p:txBody>
      </p:sp>
    </p:spTree>
    <p:extLst>
      <p:ext uri="{BB962C8B-B14F-4D97-AF65-F5344CB8AC3E}">
        <p14:creationId xmlns:p14="http://schemas.microsoft.com/office/powerpoint/2010/main" val="1805387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6B229D4E-C45C-4FD4-AE1B-315D3D3D6E67}" type="slidenum">
              <a:rPr lang="en-US" altLang="fa-IR" smtClean="0"/>
              <a:pPr algn="r" eaLnBrk="1" hangingPunct="1">
                <a:spcBef>
                  <a:spcPct val="0"/>
                </a:spcBef>
              </a:pPr>
              <a:t>29</a:t>
            </a:fld>
            <a:endParaRPr lang="en-US" altLang="fa-IR"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3</a:t>
            </a:fld>
            <a:endParaRPr lang="en-US"/>
          </a:p>
        </p:txBody>
      </p:sp>
    </p:spTree>
    <p:extLst>
      <p:ext uri="{BB962C8B-B14F-4D97-AF65-F5344CB8AC3E}">
        <p14:creationId xmlns:p14="http://schemas.microsoft.com/office/powerpoint/2010/main" val="31077129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30</a:t>
            </a:fld>
            <a:endParaRPr lang="en-US"/>
          </a:p>
        </p:txBody>
      </p:sp>
    </p:spTree>
    <p:extLst>
      <p:ext uri="{BB962C8B-B14F-4D97-AF65-F5344CB8AC3E}">
        <p14:creationId xmlns:p14="http://schemas.microsoft.com/office/powerpoint/2010/main" val="1846234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E10E35FD-8933-4D32-B9AD-D036A3197844}" type="slidenum">
              <a:rPr lang="en-US" altLang="fa-IR" smtClean="0"/>
              <a:pPr algn="r" eaLnBrk="1" hangingPunct="1">
                <a:spcBef>
                  <a:spcPct val="0"/>
                </a:spcBef>
              </a:pPr>
              <a:t>31</a:t>
            </a:fld>
            <a:endParaRPr lang="en-US" altLang="fa-IR"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latin typeface="Arial" pitchFamily="34" charset="0"/>
              <a:cs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8FD25412-1E7C-4176-A051-EDA00D759F90}" type="slidenum">
              <a:rPr lang="en-US" altLang="fa-IR" smtClean="0"/>
              <a:pPr algn="r" eaLnBrk="1" hangingPunct="1">
                <a:spcBef>
                  <a:spcPct val="0"/>
                </a:spcBef>
              </a:pPr>
              <a:t>32</a:t>
            </a:fld>
            <a:endParaRPr lang="en-US" altLang="fa-IR"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latin typeface="Arial" pitchFamily="34" charset="0"/>
              <a:cs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3BD3A0D8-203F-41A2-97FA-D737673388A3}" type="slidenum">
              <a:rPr lang="en-US" altLang="fa-IR" smtClean="0"/>
              <a:pPr algn="r" eaLnBrk="1" hangingPunct="1">
                <a:spcBef>
                  <a:spcPct val="0"/>
                </a:spcBef>
              </a:pPr>
              <a:t>33</a:t>
            </a:fld>
            <a:endParaRPr lang="en-US" altLang="fa-IR"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latin typeface="Arial" pitchFamily="34" charset="0"/>
              <a:cs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34</a:t>
            </a:fld>
            <a:endParaRPr lang="en-US"/>
          </a:p>
        </p:txBody>
      </p:sp>
    </p:spTree>
    <p:extLst>
      <p:ext uri="{BB962C8B-B14F-4D97-AF65-F5344CB8AC3E}">
        <p14:creationId xmlns:p14="http://schemas.microsoft.com/office/powerpoint/2010/main" val="266680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35</a:t>
            </a:fld>
            <a:endParaRPr lang="en-US"/>
          </a:p>
        </p:txBody>
      </p:sp>
    </p:spTree>
    <p:extLst>
      <p:ext uri="{BB962C8B-B14F-4D97-AF65-F5344CB8AC3E}">
        <p14:creationId xmlns:p14="http://schemas.microsoft.com/office/powerpoint/2010/main" val="32907216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CCED6C89-632F-4ED7-84F4-7B7FC01332B5}" type="slidenum">
              <a:rPr lang="en-US" altLang="fa-IR" smtClean="0"/>
              <a:pPr algn="r" eaLnBrk="1" hangingPunct="1">
                <a:spcBef>
                  <a:spcPct val="0"/>
                </a:spcBef>
              </a:pPr>
              <a:t>36</a:t>
            </a:fld>
            <a:endParaRPr lang="en-US" altLang="fa-IR"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a-I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37</a:t>
            </a:fld>
            <a:endParaRPr lang="en-US"/>
          </a:p>
        </p:txBody>
      </p:sp>
    </p:spTree>
    <p:extLst>
      <p:ext uri="{BB962C8B-B14F-4D97-AF65-F5344CB8AC3E}">
        <p14:creationId xmlns:p14="http://schemas.microsoft.com/office/powerpoint/2010/main" val="33654151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46BE586E-DF48-4B79-9343-FDEC63496D6E}" type="slidenum">
              <a:rPr lang="en-US" altLang="fa-IR" smtClean="0"/>
              <a:pPr algn="r" eaLnBrk="1" hangingPunct="1">
                <a:spcBef>
                  <a:spcPct val="0"/>
                </a:spcBef>
              </a:pPr>
              <a:t>38</a:t>
            </a:fld>
            <a:endParaRPr lang="en-US" altLang="fa-IR"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C997F08C-0C7E-4A9D-A884-7D2FC32206D2}" type="slidenum">
              <a:rPr lang="en-US" altLang="fa-IR" smtClean="0"/>
              <a:pPr algn="r" eaLnBrk="1" hangingPunct="1">
                <a:spcBef>
                  <a:spcPct val="0"/>
                </a:spcBef>
              </a:pPr>
              <a:t>39</a:t>
            </a:fld>
            <a:endParaRPr lang="en-US" altLang="fa-I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4</a:t>
            </a:fld>
            <a:endParaRPr lang="en-US"/>
          </a:p>
        </p:txBody>
      </p:sp>
    </p:spTree>
    <p:extLst>
      <p:ext uri="{BB962C8B-B14F-4D97-AF65-F5344CB8AC3E}">
        <p14:creationId xmlns:p14="http://schemas.microsoft.com/office/powerpoint/2010/main" val="16704681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40</a:t>
            </a:fld>
            <a:endParaRPr lang="en-US"/>
          </a:p>
        </p:txBody>
      </p:sp>
    </p:spTree>
    <p:extLst>
      <p:ext uri="{BB962C8B-B14F-4D97-AF65-F5344CB8AC3E}">
        <p14:creationId xmlns:p14="http://schemas.microsoft.com/office/powerpoint/2010/main" val="12055176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dirty="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2C4141A1-1F94-401B-BC7D-96DB2D93821A}" type="slidenum">
              <a:rPr lang="en-US" altLang="fa-IR" smtClean="0"/>
              <a:pPr algn="r" eaLnBrk="1" hangingPunct="1">
                <a:spcBef>
                  <a:spcPct val="0"/>
                </a:spcBef>
              </a:pPr>
              <a:t>41</a:t>
            </a:fld>
            <a:endParaRPr lang="en-US" altLang="fa-IR"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B8D21670-071F-4FAC-982E-4D0C92AA33EC}" type="slidenum">
              <a:rPr lang="en-US" altLang="fa-IR" smtClean="0"/>
              <a:pPr algn="r" eaLnBrk="1" hangingPunct="1">
                <a:spcBef>
                  <a:spcPct val="0"/>
                </a:spcBef>
              </a:pPr>
              <a:t>42</a:t>
            </a:fld>
            <a:endParaRPr lang="en-US" altLang="fa-IR"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5BCF1D5F-9F48-414A-A2B4-0B609357BCCC}" type="slidenum">
              <a:rPr lang="en-US" altLang="fa-IR" smtClean="0"/>
              <a:pPr algn="r" eaLnBrk="1" hangingPunct="1">
                <a:spcBef>
                  <a:spcPct val="0"/>
                </a:spcBef>
              </a:pPr>
              <a:t>43</a:t>
            </a:fld>
            <a:endParaRPr lang="en-US" altLang="fa-IR"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44</a:t>
            </a:fld>
            <a:endParaRPr lang="en-US"/>
          </a:p>
        </p:txBody>
      </p:sp>
    </p:spTree>
    <p:extLst>
      <p:ext uri="{BB962C8B-B14F-4D97-AF65-F5344CB8AC3E}">
        <p14:creationId xmlns:p14="http://schemas.microsoft.com/office/powerpoint/2010/main" val="36810781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45</a:t>
            </a:fld>
            <a:endParaRPr lang="en-US"/>
          </a:p>
        </p:txBody>
      </p:sp>
    </p:spTree>
    <p:extLst>
      <p:ext uri="{BB962C8B-B14F-4D97-AF65-F5344CB8AC3E}">
        <p14:creationId xmlns:p14="http://schemas.microsoft.com/office/powerpoint/2010/main" val="1952782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46</a:t>
            </a:fld>
            <a:endParaRPr lang="en-US"/>
          </a:p>
        </p:txBody>
      </p:sp>
    </p:spTree>
    <p:extLst>
      <p:ext uri="{BB962C8B-B14F-4D97-AF65-F5344CB8AC3E}">
        <p14:creationId xmlns:p14="http://schemas.microsoft.com/office/powerpoint/2010/main" val="5135132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47</a:t>
            </a:fld>
            <a:endParaRPr lang="en-US"/>
          </a:p>
        </p:txBody>
      </p:sp>
    </p:spTree>
    <p:extLst>
      <p:ext uri="{BB962C8B-B14F-4D97-AF65-F5344CB8AC3E}">
        <p14:creationId xmlns:p14="http://schemas.microsoft.com/office/powerpoint/2010/main" val="39863606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EA10CD3C-8BEE-42B3-8989-4F08B0C6F61D}" type="slidenum">
              <a:rPr lang="en-US" altLang="zh-CN" smtClean="0"/>
              <a:pPr algn="r" eaLnBrk="1" hangingPunct="1">
                <a:spcBef>
                  <a:spcPct val="0"/>
                </a:spcBef>
              </a:pPr>
              <a:t>48</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latin typeface="Arial" pitchFamily="34" charset="0"/>
              <a:cs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154D12D8-A600-4C22-8DC7-F6A5BCC1EDF8}" type="slidenum">
              <a:rPr lang="en-US" altLang="zh-CN" smtClean="0"/>
              <a:pPr algn="r" eaLnBrk="1" hangingPunct="1">
                <a:spcBef>
                  <a:spcPct val="0"/>
                </a:spcBef>
              </a:pPr>
              <a:t>49</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a-I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C193F9BF-A442-4C10-BC3E-88B11E2BA118}" type="slidenum">
              <a:rPr lang="en-US" altLang="fa-IR" smtClean="0"/>
              <a:pPr algn="r" eaLnBrk="1" hangingPunct="1">
                <a:spcBef>
                  <a:spcPct val="0"/>
                </a:spcBef>
              </a:pPr>
              <a:t>5</a:t>
            </a:fld>
            <a:endParaRPr lang="en-US" altLang="fa-IR" smtClean="0"/>
          </a:p>
        </p:txBody>
      </p:sp>
      <p:sp>
        <p:nvSpPr>
          <p:cNvPr id="88067"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ln/>
        </p:spPr>
        <p:txBody>
          <a:bodyPr/>
          <a:lstStyle/>
          <a:p>
            <a:pPr eaLnBrk="1" hangingPunct="1">
              <a:defRPr/>
            </a:pP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B25E70DE-6AB7-45C4-B216-0B983DD05516}" type="slidenum">
              <a:rPr lang="en-US" altLang="zh-CN" smtClean="0"/>
              <a:pPr algn="r" eaLnBrk="1" hangingPunct="1">
                <a:spcBef>
                  <a:spcPct val="0"/>
                </a:spcBef>
              </a:pPr>
              <a:t>50</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latin typeface="Arial" pitchFamily="34" charset="0"/>
              <a:cs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E3D95ED7-265D-4D85-A175-2446AD245504}" type="slidenum">
              <a:rPr lang="en-US" altLang="zh-CN" smtClean="0"/>
              <a:pPr algn="r" eaLnBrk="1" hangingPunct="1">
                <a:spcBef>
                  <a:spcPct val="0"/>
                </a:spcBef>
              </a:pPr>
              <a:t>51</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latin typeface="Arial" pitchFamily="34" charset="0"/>
              <a:cs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spcBef>
                <a:spcPct val="30000"/>
              </a:spcBef>
              <a:defRPr sz="1200">
                <a:solidFill>
                  <a:schemeClr val="tx1"/>
                </a:solidFill>
                <a:latin typeface="Arial" pitchFamily="34" charset="0"/>
                <a:cs typeface="Arial" pitchFamily="34" charset="0"/>
              </a:defRPr>
            </a:lvl1pPr>
            <a:lvl2pPr marL="742950" indent="-285750" algn="l" rtl="0" eaLnBrk="0" hangingPunct="0">
              <a:spcBef>
                <a:spcPct val="30000"/>
              </a:spcBef>
              <a:defRPr sz="1200">
                <a:solidFill>
                  <a:schemeClr val="tx1"/>
                </a:solidFill>
                <a:latin typeface="Arial" pitchFamily="34" charset="0"/>
                <a:cs typeface="Arial" pitchFamily="34" charset="0"/>
              </a:defRPr>
            </a:lvl2pPr>
            <a:lvl3pPr marL="1143000" indent="-228600" algn="l" rtl="0" eaLnBrk="0" hangingPunct="0">
              <a:spcBef>
                <a:spcPct val="30000"/>
              </a:spcBef>
              <a:defRPr sz="1200">
                <a:solidFill>
                  <a:schemeClr val="tx1"/>
                </a:solidFill>
                <a:latin typeface="Arial" pitchFamily="34" charset="0"/>
                <a:cs typeface="Arial" pitchFamily="34" charset="0"/>
              </a:defRPr>
            </a:lvl3pPr>
            <a:lvl4pPr marL="1600200" indent="-228600" algn="l" rtl="0" eaLnBrk="0" hangingPunct="0">
              <a:spcBef>
                <a:spcPct val="30000"/>
              </a:spcBef>
              <a:defRPr sz="1200">
                <a:solidFill>
                  <a:schemeClr val="tx1"/>
                </a:solidFill>
                <a:latin typeface="Arial" pitchFamily="34" charset="0"/>
                <a:cs typeface="Arial" pitchFamily="34" charset="0"/>
              </a:defRPr>
            </a:lvl4pPr>
            <a:lvl5pPr marL="2057400" indent="-228600" algn="l" rtl="0" eaLnBrk="0" hangingPunct="0">
              <a:spcBef>
                <a:spcPct val="30000"/>
              </a:spcBef>
              <a:defRPr sz="1200">
                <a:solidFill>
                  <a:schemeClr val="tx1"/>
                </a:solidFill>
                <a:latin typeface="Arial" pitchFamily="34" charset="0"/>
                <a:cs typeface="Arial" pitchFamily="34" charset="0"/>
              </a:defRPr>
            </a:lvl5pPr>
            <a:lvl6pPr marL="2514600" indent="-228600" algn="l" rtl="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algn="l" rtl="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algn="l" rtl="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algn="l" rtl="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2826C763-1E8C-438E-AAB0-7D16E5213F3D}" type="slidenum">
              <a:rPr lang="en-US" altLang="zh-CN" smtClean="0"/>
              <a:pPr algn="r" eaLnBrk="1" hangingPunct="1">
                <a:spcBef>
                  <a:spcPct val="0"/>
                </a:spcBef>
              </a:pPr>
              <a:t>52</a:t>
            </a:fld>
            <a:endParaRPr lang="en-US" altLang="zh-CN"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latin typeface="Arial" pitchFamily="34" charset="0"/>
              <a:cs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53</a:t>
            </a:fld>
            <a:endParaRPr lang="en-US"/>
          </a:p>
        </p:txBody>
      </p:sp>
    </p:spTree>
    <p:extLst>
      <p:ext uri="{BB962C8B-B14F-4D97-AF65-F5344CB8AC3E}">
        <p14:creationId xmlns:p14="http://schemas.microsoft.com/office/powerpoint/2010/main" val="31211279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54</a:t>
            </a:fld>
            <a:endParaRPr lang="en-US"/>
          </a:p>
        </p:txBody>
      </p:sp>
    </p:spTree>
    <p:extLst>
      <p:ext uri="{BB962C8B-B14F-4D97-AF65-F5344CB8AC3E}">
        <p14:creationId xmlns:p14="http://schemas.microsoft.com/office/powerpoint/2010/main" val="26252872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55</a:t>
            </a:fld>
            <a:endParaRPr lang="en-US"/>
          </a:p>
        </p:txBody>
      </p:sp>
    </p:spTree>
    <p:extLst>
      <p:ext uri="{BB962C8B-B14F-4D97-AF65-F5344CB8AC3E}">
        <p14:creationId xmlns:p14="http://schemas.microsoft.com/office/powerpoint/2010/main" val="27637050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56</a:t>
            </a:fld>
            <a:endParaRPr lang="en-US"/>
          </a:p>
        </p:txBody>
      </p:sp>
    </p:spTree>
    <p:extLst>
      <p:ext uri="{BB962C8B-B14F-4D97-AF65-F5344CB8AC3E}">
        <p14:creationId xmlns:p14="http://schemas.microsoft.com/office/powerpoint/2010/main" val="75289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6</a:t>
            </a:fld>
            <a:endParaRPr lang="en-US"/>
          </a:p>
        </p:txBody>
      </p:sp>
    </p:spTree>
    <p:extLst>
      <p:ext uri="{BB962C8B-B14F-4D97-AF65-F5344CB8AC3E}">
        <p14:creationId xmlns:p14="http://schemas.microsoft.com/office/powerpoint/2010/main" val="3486502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7</a:t>
            </a:fld>
            <a:endParaRPr lang="en-US"/>
          </a:p>
        </p:txBody>
      </p:sp>
    </p:spTree>
    <p:extLst>
      <p:ext uri="{BB962C8B-B14F-4D97-AF65-F5344CB8AC3E}">
        <p14:creationId xmlns:p14="http://schemas.microsoft.com/office/powerpoint/2010/main" val="630292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8</a:t>
            </a:fld>
            <a:endParaRPr lang="en-US"/>
          </a:p>
        </p:txBody>
      </p:sp>
    </p:spTree>
    <p:extLst>
      <p:ext uri="{BB962C8B-B14F-4D97-AF65-F5344CB8AC3E}">
        <p14:creationId xmlns:p14="http://schemas.microsoft.com/office/powerpoint/2010/main" val="881284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453880-8382-4F20-A0B2-9FCCD113F710}" type="slidenum">
              <a:rPr lang="en-US" smtClean="0"/>
              <a:pPr>
                <a:defRPr/>
              </a:pPr>
              <a:t>9</a:t>
            </a:fld>
            <a:endParaRPr lang="en-US"/>
          </a:p>
        </p:txBody>
      </p:sp>
    </p:spTree>
    <p:extLst>
      <p:ext uri="{BB962C8B-B14F-4D97-AF65-F5344CB8AC3E}">
        <p14:creationId xmlns:p14="http://schemas.microsoft.com/office/powerpoint/2010/main" val="332741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944F653-519C-4BC8-A9D0-63DF1D6B235C}" type="slidenum">
              <a:rPr lang="en-US"/>
              <a:pPr>
                <a:defRPr/>
              </a:pPr>
              <a:t>‹#›</a:t>
            </a:fld>
            <a:endParaRPr lang="en-US"/>
          </a:p>
        </p:txBody>
      </p:sp>
    </p:spTree>
    <p:extLst>
      <p:ext uri="{BB962C8B-B14F-4D97-AF65-F5344CB8AC3E}">
        <p14:creationId xmlns:p14="http://schemas.microsoft.com/office/powerpoint/2010/main" val="1931502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AF6C92-5AA3-474A-A57F-1CE3681FA5A6}" type="slidenum">
              <a:rPr lang="en-US"/>
              <a:pPr>
                <a:defRPr/>
              </a:pPr>
              <a:t>‹#›</a:t>
            </a:fld>
            <a:endParaRPr lang="en-US"/>
          </a:p>
        </p:txBody>
      </p:sp>
    </p:spTree>
    <p:extLst>
      <p:ext uri="{BB962C8B-B14F-4D97-AF65-F5344CB8AC3E}">
        <p14:creationId xmlns:p14="http://schemas.microsoft.com/office/powerpoint/2010/main" val="369972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5F02DEC-53B3-4B2A-9049-1AED68320427}" type="slidenum">
              <a:rPr lang="en-US"/>
              <a:pPr>
                <a:defRPr/>
              </a:pPr>
              <a:t>‹#›</a:t>
            </a:fld>
            <a:endParaRPr lang="en-US"/>
          </a:p>
        </p:txBody>
      </p:sp>
    </p:spTree>
    <p:extLst>
      <p:ext uri="{BB962C8B-B14F-4D97-AF65-F5344CB8AC3E}">
        <p14:creationId xmlns:p14="http://schemas.microsoft.com/office/powerpoint/2010/main" val="1772189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76800" y="1600200"/>
            <a:ext cx="38100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76800" y="3941763"/>
            <a:ext cx="38100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914400" y="6251575"/>
            <a:ext cx="1981200" cy="457200"/>
          </a:xfrm>
        </p:spPr>
        <p:txBody>
          <a:bodyPr/>
          <a:lstStyle>
            <a:lvl1pPr>
              <a:defRPr/>
            </a:lvl1pPr>
          </a:lstStyle>
          <a:p>
            <a:pPr>
              <a:defRPr/>
            </a:pPr>
            <a:endParaRPr lang="en-US"/>
          </a:p>
        </p:txBody>
      </p:sp>
      <p:sp>
        <p:nvSpPr>
          <p:cNvPr id="7" name="Footer Placeholder 6"/>
          <p:cNvSpPr>
            <a:spLocks noGrp="1"/>
          </p:cNvSpPr>
          <p:nvPr>
            <p:ph type="ftr" sz="quarter" idx="11"/>
          </p:nvPr>
        </p:nvSpPr>
        <p:spPr>
          <a:xfrm>
            <a:off x="3352800" y="6248400"/>
            <a:ext cx="2971800" cy="45720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781800" y="6248400"/>
            <a:ext cx="1905000" cy="457200"/>
          </a:xfrm>
        </p:spPr>
        <p:txBody>
          <a:bodyPr/>
          <a:lstStyle>
            <a:lvl1pPr>
              <a:defRPr/>
            </a:lvl1pPr>
          </a:lstStyle>
          <a:p>
            <a:pPr>
              <a:defRPr/>
            </a:pPr>
            <a:fld id="{4208F357-BE1F-474A-8C5E-A0D3E4A47738}" type="slidenum">
              <a:rPr lang="en-US"/>
              <a:pPr>
                <a:defRPr/>
              </a:pPr>
              <a:t>‹#›</a:t>
            </a:fld>
            <a:endParaRPr lang="en-US"/>
          </a:p>
        </p:txBody>
      </p:sp>
    </p:spTree>
    <p:extLst>
      <p:ext uri="{BB962C8B-B14F-4D97-AF65-F5344CB8AC3E}">
        <p14:creationId xmlns:p14="http://schemas.microsoft.com/office/powerpoint/2010/main" val="1583983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51575"/>
            <a:ext cx="19812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pPr>
              <a:defRPr/>
            </a:pPr>
            <a:fld id="{F7AED4EB-DBD1-4C19-86A3-1A4B8F36790C}" type="slidenum">
              <a:rPr lang="en-US"/>
              <a:pPr>
                <a:defRPr/>
              </a:pPr>
              <a:t>‹#›</a:t>
            </a:fld>
            <a:endParaRPr lang="en-US"/>
          </a:p>
        </p:txBody>
      </p:sp>
    </p:spTree>
    <p:extLst>
      <p:ext uri="{BB962C8B-B14F-4D97-AF65-F5344CB8AC3E}">
        <p14:creationId xmlns:p14="http://schemas.microsoft.com/office/powerpoint/2010/main" val="82613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16B044-BF24-4D9B-828B-88EC28AF174B}" type="slidenum">
              <a:rPr lang="en-US"/>
              <a:pPr>
                <a:defRPr/>
              </a:pPr>
              <a:t>‹#›</a:t>
            </a:fld>
            <a:endParaRPr lang="en-US"/>
          </a:p>
        </p:txBody>
      </p:sp>
    </p:spTree>
    <p:extLst>
      <p:ext uri="{BB962C8B-B14F-4D97-AF65-F5344CB8AC3E}">
        <p14:creationId xmlns:p14="http://schemas.microsoft.com/office/powerpoint/2010/main" val="351856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A45512-2E56-40FC-AA85-A7B8815EBE93}" type="slidenum">
              <a:rPr lang="en-US"/>
              <a:pPr>
                <a:defRPr/>
              </a:pPr>
              <a:t>‹#›</a:t>
            </a:fld>
            <a:endParaRPr lang="en-US"/>
          </a:p>
        </p:txBody>
      </p:sp>
    </p:spTree>
    <p:extLst>
      <p:ext uri="{BB962C8B-B14F-4D97-AF65-F5344CB8AC3E}">
        <p14:creationId xmlns:p14="http://schemas.microsoft.com/office/powerpoint/2010/main" val="219045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CA9F42A-4F80-4C9D-BD3D-903776834509}" type="slidenum">
              <a:rPr lang="en-US"/>
              <a:pPr>
                <a:defRPr/>
              </a:pPr>
              <a:t>‹#›</a:t>
            </a:fld>
            <a:endParaRPr lang="en-US"/>
          </a:p>
        </p:txBody>
      </p:sp>
    </p:spTree>
    <p:extLst>
      <p:ext uri="{BB962C8B-B14F-4D97-AF65-F5344CB8AC3E}">
        <p14:creationId xmlns:p14="http://schemas.microsoft.com/office/powerpoint/2010/main" val="2220264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D629671-6554-4171-BE67-9776E5E6DB6C}" type="slidenum">
              <a:rPr lang="en-US"/>
              <a:pPr>
                <a:defRPr/>
              </a:pPr>
              <a:t>‹#›</a:t>
            </a:fld>
            <a:endParaRPr lang="en-US"/>
          </a:p>
        </p:txBody>
      </p:sp>
    </p:spTree>
    <p:extLst>
      <p:ext uri="{BB962C8B-B14F-4D97-AF65-F5344CB8AC3E}">
        <p14:creationId xmlns:p14="http://schemas.microsoft.com/office/powerpoint/2010/main" val="136074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E0E4858-FB54-4AA9-BF9E-243CB40008F6}" type="slidenum">
              <a:rPr lang="en-US"/>
              <a:pPr>
                <a:defRPr/>
              </a:pPr>
              <a:t>‹#›</a:t>
            </a:fld>
            <a:endParaRPr lang="en-US"/>
          </a:p>
        </p:txBody>
      </p:sp>
    </p:spTree>
    <p:extLst>
      <p:ext uri="{BB962C8B-B14F-4D97-AF65-F5344CB8AC3E}">
        <p14:creationId xmlns:p14="http://schemas.microsoft.com/office/powerpoint/2010/main" val="1124626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BCEBB09-A58B-41ED-9F7D-A6DC1EBC57C6}" type="slidenum">
              <a:rPr lang="en-US"/>
              <a:pPr>
                <a:defRPr/>
              </a:pPr>
              <a:t>‹#›</a:t>
            </a:fld>
            <a:endParaRPr lang="en-US"/>
          </a:p>
        </p:txBody>
      </p:sp>
    </p:spTree>
    <p:extLst>
      <p:ext uri="{BB962C8B-B14F-4D97-AF65-F5344CB8AC3E}">
        <p14:creationId xmlns:p14="http://schemas.microsoft.com/office/powerpoint/2010/main" val="2662613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2A27F19-D89D-464F-A661-7127D570EC9C}" type="slidenum">
              <a:rPr lang="en-US"/>
              <a:pPr>
                <a:defRPr/>
              </a:pPr>
              <a:t>‹#›</a:t>
            </a:fld>
            <a:endParaRPr lang="en-US"/>
          </a:p>
        </p:txBody>
      </p:sp>
    </p:spTree>
    <p:extLst>
      <p:ext uri="{BB962C8B-B14F-4D97-AF65-F5344CB8AC3E}">
        <p14:creationId xmlns:p14="http://schemas.microsoft.com/office/powerpoint/2010/main" val="45876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8FA29CA-420A-43A1-8FF3-833CE62EBD7C}" type="slidenum">
              <a:rPr lang="en-US"/>
              <a:pPr>
                <a:defRPr/>
              </a:pPr>
              <a:t>‹#›</a:t>
            </a:fld>
            <a:endParaRPr lang="en-US"/>
          </a:p>
        </p:txBody>
      </p:sp>
    </p:spTree>
    <p:extLst>
      <p:ext uri="{BB962C8B-B14F-4D97-AF65-F5344CB8AC3E}">
        <p14:creationId xmlns:p14="http://schemas.microsoft.com/office/powerpoint/2010/main" val="351308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fa-IR"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a-IR" smtClean="0"/>
              <a:t>Click to edit Master text styles</a:t>
            </a:r>
          </a:p>
          <a:p>
            <a:pPr lvl="1"/>
            <a:r>
              <a:rPr lang="en-US" altLang="fa-IR" smtClean="0"/>
              <a:t>Second level</a:t>
            </a:r>
          </a:p>
          <a:p>
            <a:pPr lvl="2"/>
            <a:r>
              <a:rPr lang="en-US" altLang="fa-IR" smtClean="0"/>
              <a:t>Third level</a:t>
            </a:r>
          </a:p>
          <a:p>
            <a:pPr lvl="3"/>
            <a:r>
              <a:rPr lang="en-US" altLang="fa-IR" smtClean="0"/>
              <a:t>Fourth level</a:t>
            </a:r>
          </a:p>
          <a:p>
            <a:pPr lvl="4"/>
            <a:r>
              <a:rPr lang="en-US" altLang="fa-IR"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rtl="0">
              <a:defRPr sz="1200">
                <a:solidFill>
                  <a:schemeClr val="tx1">
                    <a:tint val="75000"/>
                  </a:schemeClr>
                </a:solidFill>
                <a:cs typeface="Arial"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rtl="0">
              <a:defRPr sz="1200">
                <a:solidFill>
                  <a:schemeClr val="tx1">
                    <a:tint val="75000"/>
                  </a:schemeClr>
                </a:solidFill>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rtl="0">
              <a:defRPr sz="1200">
                <a:solidFill>
                  <a:schemeClr val="tx1">
                    <a:tint val="75000"/>
                  </a:schemeClr>
                </a:solidFill>
                <a:cs typeface="Arial" charset="0"/>
              </a:defRPr>
            </a:lvl1pPr>
          </a:lstStyle>
          <a:p>
            <a:pPr>
              <a:defRPr/>
            </a:pPr>
            <a:fld id="{ABC0CDBE-CC01-42FC-B744-4F25CDE2419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26" r:id="rId12"/>
    <p:sldLayoutId id="2147484127" r:id="rId13"/>
  </p:sldLayoutIdLst>
  <p:hf hdr="0" ftr="0" dt="0"/>
  <p:txStyles>
    <p:titleStyle>
      <a:lvl1pPr algn="ctr" rtl="0" eaLnBrk="0" fontAlgn="base" hangingPunct="0">
        <a:spcBef>
          <a:spcPct val="0"/>
        </a:spcBef>
        <a:spcAft>
          <a:spcPct val="0"/>
        </a:spcAft>
        <a:defRPr sz="4400" b="1" kern="1200">
          <a:solidFill>
            <a:schemeClr val="accent2"/>
          </a:solidFill>
          <a:latin typeface="+mj-lt"/>
          <a:ea typeface="+mj-ea"/>
          <a:cs typeface="+mj-cs"/>
        </a:defRPr>
      </a:lvl1pPr>
      <a:lvl2pPr algn="ctr" rtl="0" eaLnBrk="0" fontAlgn="base" hangingPunct="0">
        <a:spcBef>
          <a:spcPct val="0"/>
        </a:spcBef>
        <a:spcAft>
          <a:spcPct val="0"/>
        </a:spcAft>
        <a:defRPr sz="4400" b="1">
          <a:solidFill>
            <a:schemeClr val="accent2"/>
          </a:solidFill>
          <a:latin typeface="Calibri" pitchFamily="34" charset="0"/>
        </a:defRPr>
      </a:lvl2pPr>
      <a:lvl3pPr algn="ctr" rtl="0" eaLnBrk="0" fontAlgn="base" hangingPunct="0">
        <a:spcBef>
          <a:spcPct val="0"/>
        </a:spcBef>
        <a:spcAft>
          <a:spcPct val="0"/>
        </a:spcAft>
        <a:defRPr sz="4400" b="1">
          <a:solidFill>
            <a:schemeClr val="accent2"/>
          </a:solidFill>
          <a:latin typeface="Calibri" pitchFamily="34" charset="0"/>
        </a:defRPr>
      </a:lvl3pPr>
      <a:lvl4pPr algn="ctr" rtl="0" eaLnBrk="0" fontAlgn="base" hangingPunct="0">
        <a:spcBef>
          <a:spcPct val="0"/>
        </a:spcBef>
        <a:spcAft>
          <a:spcPct val="0"/>
        </a:spcAft>
        <a:defRPr sz="4400" b="1">
          <a:solidFill>
            <a:schemeClr val="accent2"/>
          </a:solidFill>
          <a:latin typeface="Calibri" pitchFamily="34" charset="0"/>
        </a:defRPr>
      </a:lvl4pPr>
      <a:lvl5pPr algn="ctr" rtl="0" eaLnBrk="0" fontAlgn="base" hangingPunct="0">
        <a:spcBef>
          <a:spcPct val="0"/>
        </a:spcBef>
        <a:spcAft>
          <a:spcPct val="0"/>
        </a:spcAft>
        <a:defRPr sz="4400" b="1">
          <a:solidFill>
            <a:schemeClr val="accent2"/>
          </a:solidFill>
          <a:latin typeface="Calibri" pitchFamily="34" charset="0"/>
        </a:defRPr>
      </a:lvl5pPr>
      <a:lvl6pPr marL="457200" algn="ctr" rtl="0" fontAlgn="base">
        <a:spcBef>
          <a:spcPct val="0"/>
        </a:spcBef>
        <a:spcAft>
          <a:spcPct val="0"/>
        </a:spcAft>
        <a:defRPr sz="4400">
          <a:solidFill>
            <a:schemeClr val="accent2"/>
          </a:solidFill>
          <a:latin typeface="Calibri" pitchFamily="34" charset="0"/>
        </a:defRPr>
      </a:lvl6pPr>
      <a:lvl7pPr marL="914400" algn="ctr" rtl="0" fontAlgn="base">
        <a:spcBef>
          <a:spcPct val="0"/>
        </a:spcBef>
        <a:spcAft>
          <a:spcPct val="0"/>
        </a:spcAft>
        <a:defRPr sz="4400">
          <a:solidFill>
            <a:schemeClr val="accent2"/>
          </a:solidFill>
          <a:latin typeface="Calibri" pitchFamily="34" charset="0"/>
        </a:defRPr>
      </a:lvl7pPr>
      <a:lvl8pPr marL="1371600" algn="ctr" rtl="0" fontAlgn="base">
        <a:spcBef>
          <a:spcPct val="0"/>
        </a:spcBef>
        <a:spcAft>
          <a:spcPct val="0"/>
        </a:spcAft>
        <a:defRPr sz="4400">
          <a:solidFill>
            <a:schemeClr val="accent2"/>
          </a:solidFill>
          <a:latin typeface="Calibri" pitchFamily="34" charset="0"/>
        </a:defRPr>
      </a:lvl8pPr>
      <a:lvl9pPr marL="1828800" algn="ctr" rtl="0" fontAlgn="base">
        <a:spcBef>
          <a:spcPct val="0"/>
        </a:spcBef>
        <a:spcAft>
          <a:spcPct val="0"/>
        </a:spcAft>
        <a:defRPr sz="4400">
          <a:solidFill>
            <a:schemeClr val="accent2"/>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16.xml"/><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4.wmf"/><Relationship Id="rId10" Type="http://schemas.openxmlformats.org/officeDocument/2006/relationships/image" Target="../media/image6.wmf"/><Relationship Id="rId4" Type="http://schemas.openxmlformats.org/officeDocument/2006/relationships/oleObject" Target="../embeddings/oleObject2.bin"/><Relationship Id="rId9"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9.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8.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2.w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1.w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33.xml"/><Relationship Id="rId7" Type="http://schemas.openxmlformats.org/officeDocument/2006/relationships/image" Target="../media/image16.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7.wmf"/></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image" Target="../media/image26.wmf"/><Relationship Id="rId4" Type="http://schemas.openxmlformats.org/officeDocument/2006/relationships/oleObject" Target="../embeddings/oleObject14.bin"/></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hangingPunct="1"/>
            <a:r>
              <a:rPr lang="en-US" altLang="fa-IR" smtClean="0"/>
              <a:t>Web Search Engines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pPr eaLnBrk="1" hangingPunct="1"/>
            <a:r>
              <a:rPr lang="en-US" altLang="fa-IR" smtClean="0">
                <a:solidFill>
                  <a:schemeClr val="accent2"/>
                </a:solidFill>
              </a:rPr>
              <a:t>Anchor Text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fa-IR" smtClean="0"/>
              <a:t>The Web as a Directed Graph</a:t>
            </a:r>
          </a:p>
        </p:txBody>
      </p:sp>
      <p:sp>
        <p:nvSpPr>
          <p:cNvPr id="16387" name="Rectangle 3"/>
          <p:cNvSpPr>
            <a:spLocks noGrp="1" noChangeArrowheads="1"/>
          </p:cNvSpPr>
          <p:nvPr>
            <p:ph idx="1"/>
          </p:nvPr>
        </p:nvSpPr>
        <p:spPr>
          <a:xfrm>
            <a:off x="214313" y="1600200"/>
            <a:ext cx="8686800" cy="4530725"/>
          </a:xfrm>
        </p:spPr>
        <p:txBody>
          <a:bodyPr/>
          <a:lstStyle/>
          <a:p>
            <a:pPr eaLnBrk="1" hangingPunct="1"/>
            <a:endParaRPr lang="en-US" altLang="fa-IR" sz="2400" smtClean="0"/>
          </a:p>
          <a:p>
            <a:pPr eaLnBrk="1" hangingPunct="1"/>
            <a:endParaRPr lang="en-US" altLang="fa-IR" sz="2400" smtClean="0"/>
          </a:p>
          <a:p>
            <a:pPr eaLnBrk="1" hangingPunct="1"/>
            <a:endParaRPr lang="en-US" altLang="fa-IR" sz="2400" smtClean="0"/>
          </a:p>
          <a:p>
            <a:pPr eaLnBrk="1" hangingPunct="1"/>
            <a:endParaRPr lang="en-US" altLang="fa-IR" sz="2400" smtClean="0"/>
          </a:p>
          <a:p>
            <a:pPr eaLnBrk="1" hangingPunct="1"/>
            <a:r>
              <a:rPr lang="en-US" altLang="fa-IR" sz="2400" smtClean="0">
                <a:solidFill>
                  <a:schemeClr val="tx2"/>
                </a:solidFill>
              </a:rPr>
              <a:t>Assumption 1:</a:t>
            </a:r>
            <a:r>
              <a:rPr lang="en-US" altLang="fa-IR" sz="2400" smtClean="0"/>
              <a:t> A hyperlink is a quality signal.</a:t>
            </a:r>
          </a:p>
          <a:p>
            <a:pPr lvl="1" eaLnBrk="1" hangingPunct="1"/>
            <a:r>
              <a:rPr lang="en-US" altLang="fa-IR" sz="2000" smtClean="0"/>
              <a:t>A hyperlink between pages denotes that the author perceived relevance.</a:t>
            </a:r>
          </a:p>
          <a:p>
            <a:pPr eaLnBrk="1" hangingPunct="1"/>
            <a:endParaRPr lang="en-US" altLang="fa-IR" sz="2400" smtClean="0">
              <a:solidFill>
                <a:schemeClr val="tx2"/>
              </a:solidFill>
            </a:endParaRPr>
          </a:p>
          <a:p>
            <a:pPr eaLnBrk="1" hangingPunct="1"/>
            <a:r>
              <a:rPr lang="en-US" altLang="fa-IR" sz="2400" smtClean="0">
                <a:solidFill>
                  <a:schemeClr val="tx2"/>
                </a:solidFill>
              </a:rPr>
              <a:t>Assumption 2:</a:t>
            </a:r>
            <a:r>
              <a:rPr lang="en-US" altLang="fa-IR" sz="2400" smtClean="0"/>
              <a:t> The anchor text describes the target page.</a:t>
            </a:r>
          </a:p>
          <a:p>
            <a:pPr lvl="1" eaLnBrk="1" hangingPunct="1"/>
            <a:r>
              <a:rPr lang="en-US" altLang="fa-IR" sz="1900" smtClean="0"/>
              <a:t>We use anchor text somewhat loosely here: the text surrounding the hyperlink. E.g., “You can find cheap cars &lt;a href=http://...&gt;here&lt;/a&gt;.”</a:t>
            </a:r>
          </a:p>
        </p:txBody>
      </p:sp>
      <p:sp>
        <p:nvSpPr>
          <p:cNvPr id="9" name="Slide Number Placeholder 5"/>
          <p:cNvSpPr>
            <a:spLocks noGrp="1"/>
          </p:cNvSpPr>
          <p:nvPr>
            <p:ph type="sldNum" sz="quarter" idx="12"/>
          </p:nvPr>
        </p:nvSpPr>
        <p:spPr/>
        <p:txBody>
          <a:bodyPr/>
          <a:lstStyle/>
          <a:p>
            <a:pPr>
              <a:defRPr/>
            </a:pPr>
            <a:fld id="{DAE6C00E-DBAE-43C6-9D4E-3D153416DD6D}" type="slidenum">
              <a:rPr lang="en-US"/>
              <a:pPr>
                <a:defRPr/>
              </a:pPr>
              <a:t>11</a:t>
            </a:fld>
            <a:endParaRPr lang="en-US"/>
          </a:p>
        </p:txBody>
      </p:sp>
      <p:sp>
        <p:nvSpPr>
          <p:cNvPr id="16389" name="Oval 4"/>
          <p:cNvSpPr>
            <a:spLocks noChangeArrowheads="1"/>
          </p:cNvSpPr>
          <p:nvPr/>
        </p:nvSpPr>
        <p:spPr bwMode="auto">
          <a:xfrm>
            <a:off x="1187450" y="1627188"/>
            <a:ext cx="2736850" cy="12969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fa-IR" sz="1800">
                <a:latin typeface="Arial Unicode MS" pitchFamily="34" charset="-128"/>
              </a:rPr>
              <a:t>Page d1                  </a:t>
            </a:r>
          </a:p>
        </p:txBody>
      </p:sp>
      <p:sp>
        <p:nvSpPr>
          <p:cNvPr id="16390" name="Rectangle 5"/>
          <p:cNvSpPr>
            <a:spLocks noChangeArrowheads="1"/>
          </p:cNvSpPr>
          <p:nvPr/>
        </p:nvSpPr>
        <p:spPr bwMode="auto">
          <a:xfrm>
            <a:off x="2555875" y="2060575"/>
            <a:ext cx="12239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fa-IR" sz="1600">
                <a:latin typeface="Arial Unicode MS" pitchFamily="34" charset="-128"/>
              </a:rPr>
              <a:t>Anchor Text</a:t>
            </a:r>
          </a:p>
        </p:txBody>
      </p:sp>
      <p:sp>
        <p:nvSpPr>
          <p:cNvPr id="16391" name="Oval 6"/>
          <p:cNvSpPr>
            <a:spLocks noChangeArrowheads="1"/>
          </p:cNvSpPr>
          <p:nvPr/>
        </p:nvSpPr>
        <p:spPr bwMode="auto">
          <a:xfrm>
            <a:off x="5148263" y="1773238"/>
            <a:ext cx="1511300" cy="1079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fa-IR" sz="1800">
                <a:latin typeface="Arial Unicode MS" pitchFamily="34" charset="-128"/>
              </a:rPr>
              <a:t>Page d2</a:t>
            </a:r>
          </a:p>
        </p:txBody>
      </p:sp>
      <p:sp>
        <p:nvSpPr>
          <p:cNvPr id="16392" name="Line 7"/>
          <p:cNvSpPr>
            <a:spLocks noChangeShapeType="1"/>
          </p:cNvSpPr>
          <p:nvPr/>
        </p:nvSpPr>
        <p:spPr bwMode="auto">
          <a:xfrm flipV="1">
            <a:off x="3779838" y="2276475"/>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16393" name="Text Box 8"/>
          <p:cNvSpPr txBox="1">
            <a:spLocks noChangeArrowheads="1"/>
          </p:cNvSpPr>
          <p:nvPr/>
        </p:nvSpPr>
        <p:spPr bwMode="auto">
          <a:xfrm>
            <a:off x="3903663" y="1844675"/>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hyperlink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88" y="274638"/>
            <a:ext cx="9110663" cy="1143000"/>
          </a:xfrm>
        </p:spPr>
        <p:txBody>
          <a:bodyPr/>
          <a:lstStyle/>
          <a:p>
            <a:pPr eaLnBrk="1" hangingPunct="1"/>
            <a:r>
              <a:rPr lang="en-US" altLang="fa-IR" sz="3000" smtClean="0"/>
              <a:t>[Document Text Only] vs. [Document Text + Anchor Text]</a:t>
            </a:r>
          </a:p>
        </p:txBody>
      </p:sp>
      <p:sp>
        <p:nvSpPr>
          <p:cNvPr id="9219" name="Rectangle 3"/>
          <p:cNvSpPr>
            <a:spLocks noGrp="1" noChangeArrowheads="1"/>
          </p:cNvSpPr>
          <p:nvPr>
            <p:ph idx="1"/>
          </p:nvPr>
        </p:nvSpPr>
        <p:spPr>
          <a:xfrm>
            <a:off x="457200" y="1214438"/>
            <a:ext cx="5329238" cy="5286375"/>
          </a:xfrm>
        </p:spPr>
        <p:txBody>
          <a:bodyPr rtlCol="0">
            <a:normAutofit fontScale="92500"/>
          </a:bodyPr>
          <a:lstStyle/>
          <a:p>
            <a:pPr eaLnBrk="1" fontAlgn="auto" hangingPunct="1">
              <a:lnSpc>
                <a:spcPct val="90000"/>
              </a:lnSpc>
              <a:spcAft>
                <a:spcPts val="600"/>
              </a:spcAft>
              <a:defRPr/>
            </a:pPr>
            <a:r>
              <a:rPr lang="en-US" sz="2200" dirty="0" smtClean="0"/>
              <a:t>Searching on [document text + anchor text] is often more effective than searching on [document text only].</a:t>
            </a:r>
          </a:p>
          <a:p>
            <a:pPr eaLnBrk="1" fontAlgn="auto" hangingPunct="1">
              <a:lnSpc>
                <a:spcPct val="90000"/>
              </a:lnSpc>
              <a:spcAft>
                <a:spcPts val="600"/>
              </a:spcAft>
              <a:defRPr/>
            </a:pPr>
            <a:r>
              <a:rPr lang="en-US" sz="2200" dirty="0" smtClean="0"/>
              <a:t>Example: Query IBM</a:t>
            </a:r>
          </a:p>
          <a:p>
            <a:pPr lvl="1" eaLnBrk="1" fontAlgn="auto" hangingPunct="1">
              <a:lnSpc>
                <a:spcPct val="90000"/>
              </a:lnSpc>
              <a:spcAft>
                <a:spcPts val="600"/>
              </a:spcAft>
              <a:defRPr/>
            </a:pPr>
            <a:r>
              <a:rPr lang="en-US" sz="2000" dirty="0" smtClean="0"/>
              <a:t>Matches IBM’s copyright page</a:t>
            </a:r>
          </a:p>
          <a:p>
            <a:pPr lvl="1" eaLnBrk="1" fontAlgn="auto" hangingPunct="1">
              <a:lnSpc>
                <a:spcPct val="90000"/>
              </a:lnSpc>
              <a:spcAft>
                <a:spcPts val="600"/>
              </a:spcAft>
              <a:defRPr/>
            </a:pPr>
            <a:r>
              <a:rPr lang="en-US" sz="2000" dirty="0" smtClean="0"/>
              <a:t>Matches many spam pages</a:t>
            </a:r>
          </a:p>
          <a:p>
            <a:pPr lvl="1" eaLnBrk="1" fontAlgn="auto" hangingPunct="1">
              <a:lnSpc>
                <a:spcPct val="90000"/>
              </a:lnSpc>
              <a:spcAft>
                <a:spcPts val="600"/>
              </a:spcAft>
              <a:defRPr/>
            </a:pPr>
            <a:r>
              <a:rPr lang="en-US" sz="2000" dirty="0" smtClean="0"/>
              <a:t>Matches IBM </a:t>
            </a:r>
            <a:r>
              <a:rPr lang="en-US" sz="2000" dirty="0" err="1" smtClean="0"/>
              <a:t>wikipedia</a:t>
            </a:r>
            <a:r>
              <a:rPr lang="en-US" sz="2000" dirty="0" smtClean="0"/>
              <a:t> article</a:t>
            </a:r>
          </a:p>
          <a:p>
            <a:pPr lvl="1" eaLnBrk="1" fontAlgn="auto" hangingPunct="1">
              <a:lnSpc>
                <a:spcPct val="90000"/>
              </a:lnSpc>
              <a:spcAft>
                <a:spcPts val="600"/>
              </a:spcAft>
              <a:defRPr/>
            </a:pPr>
            <a:r>
              <a:rPr lang="en-US" sz="2000" dirty="0" smtClean="0"/>
              <a:t>May not match IBM home page! (if IBM homepage is mostly graphical)</a:t>
            </a:r>
          </a:p>
          <a:p>
            <a:pPr eaLnBrk="1" fontAlgn="auto" hangingPunct="1">
              <a:lnSpc>
                <a:spcPct val="90000"/>
              </a:lnSpc>
              <a:spcAft>
                <a:spcPts val="600"/>
              </a:spcAft>
              <a:defRPr/>
            </a:pPr>
            <a:r>
              <a:rPr lang="en-US" sz="2200" dirty="0" smtClean="0"/>
              <a:t>Searching on anchor text is better for the query IBM.</a:t>
            </a:r>
          </a:p>
          <a:p>
            <a:pPr eaLnBrk="1" fontAlgn="auto" hangingPunct="1">
              <a:lnSpc>
                <a:spcPct val="90000"/>
              </a:lnSpc>
              <a:spcAft>
                <a:spcPts val="600"/>
              </a:spcAft>
              <a:defRPr/>
            </a:pPr>
            <a:r>
              <a:rPr lang="en-US" sz="2200" dirty="0" smtClean="0"/>
              <a:t>Represent each page by all the anchor text pointing to it.</a:t>
            </a:r>
          </a:p>
          <a:p>
            <a:pPr eaLnBrk="1" fontAlgn="auto" hangingPunct="1">
              <a:lnSpc>
                <a:spcPct val="90000"/>
              </a:lnSpc>
              <a:spcAft>
                <a:spcPts val="600"/>
              </a:spcAft>
              <a:defRPr/>
            </a:pPr>
            <a:r>
              <a:rPr lang="en-US" sz="2200" dirty="0" smtClean="0"/>
              <a:t>In this representation, the page with the most occurrences of IBM is www.ibm.com.</a:t>
            </a:r>
          </a:p>
        </p:txBody>
      </p:sp>
      <p:sp>
        <p:nvSpPr>
          <p:cNvPr id="4" name="Slide Number Placeholder 5"/>
          <p:cNvSpPr>
            <a:spLocks noGrp="1"/>
          </p:cNvSpPr>
          <p:nvPr>
            <p:ph type="sldNum" sz="quarter" idx="12"/>
          </p:nvPr>
        </p:nvSpPr>
        <p:spPr/>
        <p:txBody>
          <a:bodyPr/>
          <a:lstStyle/>
          <a:p>
            <a:pPr>
              <a:defRPr/>
            </a:pPr>
            <a:fld id="{7168D147-A812-4AE8-8BAA-F7783379F783}" type="slidenum">
              <a:rPr lang="en-US"/>
              <a:pPr>
                <a:defRPr/>
              </a:pPr>
              <a:t>12</a:t>
            </a:fld>
            <a:endParaRPr lang="en-US"/>
          </a:p>
        </p:txBody>
      </p:sp>
      <p:sp>
        <p:nvSpPr>
          <p:cNvPr id="6" name="Rectangle 3"/>
          <p:cNvSpPr txBox="1">
            <a:spLocks noChangeArrowheads="1"/>
          </p:cNvSpPr>
          <p:nvPr/>
        </p:nvSpPr>
        <p:spPr>
          <a:xfrm>
            <a:off x="5786438" y="1600200"/>
            <a:ext cx="3357562" cy="4530725"/>
          </a:xfrm>
          <a:prstGeom prst="rect">
            <a:avLst/>
          </a:prstGeom>
        </p:spPr>
        <p:txBody>
          <a:bodyPr>
            <a:normAutofit/>
          </a:bodyPr>
          <a:lstStyle/>
          <a:p>
            <a:pPr marL="342900" indent="-342900" algn="l" rtl="0" fontAlgn="auto">
              <a:spcBef>
                <a:spcPct val="20000"/>
              </a:spcBef>
              <a:spcAft>
                <a:spcPts val="0"/>
              </a:spcAft>
              <a:buFont typeface="Wingdings" pitchFamily="2" charset="2"/>
              <a:buNone/>
              <a:defRPr/>
            </a:pPr>
            <a:r>
              <a:rPr lang="en-US" sz="2000" dirty="0">
                <a:latin typeface="+mn-lt"/>
                <a:cs typeface="+mn-cs"/>
              </a:rPr>
              <a:t>www.nytimes.com:</a:t>
            </a:r>
          </a:p>
          <a:p>
            <a:pPr marL="342900" indent="-342900" algn="l" rtl="0" fontAlgn="auto">
              <a:spcBef>
                <a:spcPct val="20000"/>
              </a:spcBef>
              <a:spcAft>
                <a:spcPts val="0"/>
              </a:spcAft>
              <a:buFont typeface="Wingdings" pitchFamily="2" charset="2"/>
              <a:buNone/>
              <a:defRPr/>
            </a:pPr>
            <a:r>
              <a:rPr lang="en-US" sz="2000" dirty="0">
                <a:latin typeface="+mn-lt"/>
                <a:cs typeface="+mn-cs"/>
              </a:rPr>
              <a:t> “IBM acquires </a:t>
            </a:r>
            <a:r>
              <a:rPr lang="en-US" sz="2000" dirty="0" err="1">
                <a:latin typeface="+mn-lt"/>
                <a:cs typeface="+mn-cs"/>
              </a:rPr>
              <a:t>Webify</a:t>
            </a:r>
            <a:r>
              <a:rPr lang="en-US" sz="2000" dirty="0">
                <a:latin typeface="+mn-lt"/>
                <a:cs typeface="+mn-cs"/>
              </a:rPr>
              <a:t>”</a:t>
            </a:r>
          </a:p>
          <a:p>
            <a:pPr marL="342900" indent="-342900" algn="l" rtl="0" fontAlgn="auto">
              <a:spcBef>
                <a:spcPct val="20000"/>
              </a:spcBef>
              <a:spcAft>
                <a:spcPts val="0"/>
              </a:spcAft>
              <a:buFont typeface="Wingdings" pitchFamily="2" charset="2"/>
              <a:buNone/>
              <a:defRPr/>
            </a:pPr>
            <a:r>
              <a:rPr lang="en-US" sz="2400" dirty="0">
                <a:latin typeface="+mn-lt"/>
                <a:cs typeface="+mn-cs"/>
              </a:rPr>
              <a:t>	</a:t>
            </a:r>
          </a:p>
          <a:p>
            <a:pPr marL="342900" indent="-342900" algn="l" rtl="0" fontAlgn="auto">
              <a:spcBef>
                <a:spcPct val="20000"/>
              </a:spcBef>
              <a:spcAft>
                <a:spcPts val="0"/>
              </a:spcAft>
              <a:buFont typeface="Wingdings" pitchFamily="2" charset="2"/>
              <a:buNone/>
              <a:defRPr/>
            </a:pPr>
            <a:r>
              <a:rPr lang="en-US" sz="2000" dirty="0">
                <a:latin typeface="+mn-lt"/>
                <a:cs typeface="+mn-cs"/>
              </a:rPr>
              <a:t>www.slashdot.org: </a:t>
            </a:r>
          </a:p>
          <a:p>
            <a:pPr marL="342900" indent="-342900" algn="l" rtl="0" fontAlgn="auto">
              <a:spcBef>
                <a:spcPct val="20000"/>
              </a:spcBef>
              <a:spcAft>
                <a:spcPts val="0"/>
              </a:spcAft>
              <a:buFont typeface="Wingdings" pitchFamily="2" charset="2"/>
              <a:buNone/>
              <a:defRPr/>
            </a:pPr>
            <a:r>
              <a:rPr lang="en-US" sz="2000" dirty="0">
                <a:latin typeface="+mn-lt"/>
                <a:cs typeface="+mn-cs"/>
              </a:rPr>
              <a:t>“New IBM optical chip”</a:t>
            </a:r>
          </a:p>
          <a:p>
            <a:pPr marL="342900" indent="-342900" algn="l" rtl="0" fontAlgn="auto">
              <a:spcBef>
                <a:spcPct val="20000"/>
              </a:spcBef>
              <a:spcAft>
                <a:spcPts val="0"/>
              </a:spcAft>
              <a:buFont typeface="Wingdings" pitchFamily="2" charset="2"/>
              <a:buNone/>
              <a:defRPr/>
            </a:pPr>
            <a:r>
              <a:rPr lang="en-US" sz="2400" dirty="0">
                <a:latin typeface="+mn-lt"/>
                <a:cs typeface="+mn-cs"/>
              </a:rPr>
              <a:t>		</a:t>
            </a:r>
          </a:p>
          <a:p>
            <a:pPr marL="342900" indent="-342900" algn="l" rtl="0" fontAlgn="auto">
              <a:spcBef>
                <a:spcPct val="20000"/>
              </a:spcBef>
              <a:spcAft>
                <a:spcPts val="0"/>
              </a:spcAft>
              <a:buFont typeface="Wingdings" pitchFamily="2" charset="2"/>
              <a:buNone/>
              <a:defRPr/>
            </a:pPr>
            <a:r>
              <a:rPr lang="en-US" sz="2000" dirty="0">
                <a:latin typeface="+mn-lt"/>
                <a:cs typeface="+mn-cs"/>
              </a:rPr>
              <a:t>www.stanford.edu: </a:t>
            </a:r>
          </a:p>
          <a:p>
            <a:pPr marL="342900" indent="-342900" algn="l" rtl="0" fontAlgn="auto">
              <a:spcBef>
                <a:spcPct val="20000"/>
              </a:spcBef>
              <a:spcAft>
                <a:spcPts val="0"/>
              </a:spcAft>
              <a:buFont typeface="Wingdings" pitchFamily="2" charset="2"/>
              <a:buNone/>
              <a:defRPr/>
            </a:pPr>
            <a:r>
              <a:rPr lang="en-US" sz="2000" dirty="0">
                <a:latin typeface="+mn-lt"/>
                <a:cs typeface="+mn-cs"/>
              </a:rPr>
              <a:t>“IBM faculty award recipients”</a:t>
            </a:r>
          </a:p>
          <a:p>
            <a:pPr marL="342900" indent="-342900" algn="l" rtl="0" fontAlgn="auto">
              <a:spcBef>
                <a:spcPct val="20000"/>
              </a:spcBef>
              <a:spcAft>
                <a:spcPts val="0"/>
              </a:spcAft>
              <a:buFont typeface="Arial" pitchFamily="34" charset="0"/>
              <a:buChar char="•"/>
              <a:defRPr/>
            </a:pPr>
            <a:endParaRPr lang="en-US" sz="3200" dirty="0">
              <a:latin typeface="+mn-lt"/>
              <a:cs typeface="+mn-cs"/>
            </a:endParaRPr>
          </a:p>
        </p:txBody>
      </p:sp>
      <p:sp>
        <p:nvSpPr>
          <p:cNvPr id="17414" name="Rectangle 4"/>
          <p:cNvSpPr>
            <a:spLocks noChangeArrowheads="1"/>
          </p:cNvSpPr>
          <p:nvPr/>
        </p:nvSpPr>
        <p:spPr bwMode="auto">
          <a:xfrm>
            <a:off x="6000750" y="5572125"/>
            <a:ext cx="2736850"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fa-IR" sz="2400">
                <a:latin typeface="Arial Unicode MS" pitchFamily="34" charset="-128"/>
              </a:rPr>
              <a:t>www.ibm.com</a:t>
            </a:r>
          </a:p>
        </p:txBody>
      </p:sp>
      <p:sp>
        <p:nvSpPr>
          <p:cNvPr id="8" name="Rectangle 7"/>
          <p:cNvSpPr/>
          <p:nvPr/>
        </p:nvSpPr>
        <p:spPr>
          <a:xfrm>
            <a:off x="5715000" y="1285875"/>
            <a:ext cx="3357563" cy="51435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rtl="0">
              <a:defRPr/>
            </a:pPr>
            <a:endParaRPr lang="en-US"/>
          </a:p>
        </p:txBody>
      </p:sp>
      <p:cxnSp>
        <p:nvCxnSpPr>
          <p:cNvPr id="10" name="Straight Arrow Connector 9"/>
          <p:cNvCxnSpPr/>
          <p:nvPr/>
        </p:nvCxnSpPr>
        <p:spPr>
          <a:xfrm rot="16200000" flipH="1">
            <a:off x="5393532" y="3464719"/>
            <a:ext cx="3143250" cy="928687"/>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H="1">
            <a:off x="6357938" y="4357688"/>
            <a:ext cx="2000250" cy="28575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7286625" y="4929188"/>
            <a:ext cx="857250" cy="28575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p:txBody>
          <a:bodyPr/>
          <a:lstStyle/>
          <a:p>
            <a:pPr eaLnBrk="1" hangingPunct="1"/>
            <a:r>
              <a:rPr lang="en-US" altLang="fa-IR" smtClean="0">
                <a:solidFill>
                  <a:schemeClr val="accent2"/>
                </a:solidFill>
              </a:rPr>
              <a:t>PageRank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A7BD67D-5B7D-40F9-825B-7FB7594F373B}" type="slidenum">
              <a:rPr lang="en-US"/>
              <a:pPr>
                <a:defRPr/>
              </a:pPr>
              <a:t>14</a:t>
            </a:fld>
            <a:endParaRPr lang="en-US"/>
          </a:p>
        </p:txBody>
      </p:sp>
      <p:sp>
        <p:nvSpPr>
          <p:cNvPr id="19459" name="Rectangle 2"/>
          <p:cNvSpPr>
            <a:spLocks noGrp="1" noChangeArrowheads="1"/>
          </p:cNvSpPr>
          <p:nvPr>
            <p:ph type="title"/>
          </p:nvPr>
        </p:nvSpPr>
        <p:spPr/>
        <p:txBody>
          <a:bodyPr/>
          <a:lstStyle/>
          <a:p>
            <a:pPr eaLnBrk="1" hangingPunct="1"/>
            <a:r>
              <a:rPr lang="en-US" altLang="fa-IR" sz="3600" smtClean="0"/>
              <a:t>PageRank: Capturing Page “Popularity”</a:t>
            </a:r>
            <a:r>
              <a:rPr lang="en-US" altLang="fa-IR" sz="2000" smtClean="0"/>
              <a:t/>
            </a:r>
            <a:br>
              <a:rPr lang="en-US" altLang="fa-IR" sz="2000" smtClean="0"/>
            </a:br>
            <a:r>
              <a:rPr lang="en-US" altLang="fa-IR" sz="2000" smtClean="0"/>
              <a:t> [Page &amp; Brin 98]</a:t>
            </a:r>
          </a:p>
        </p:txBody>
      </p:sp>
      <p:sp>
        <p:nvSpPr>
          <p:cNvPr id="19460" name="Rectangle 3"/>
          <p:cNvSpPr>
            <a:spLocks noGrp="1" noChangeArrowheads="1"/>
          </p:cNvSpPr>
          <p:nvPr>
            <p:ph type="body" idx="1"/>
          </p:nvPr>
        </p:nvSpPr>
        <p:spPr/>
        <p:txBody>
          <a:bodyPr/>
          <a:lstStyle/>
          <a:p>
            <a:pPr eaLnBrk="1" hangingPunct="1">
              <a:lnSpc>
                <a:spcPct val="90000"/>
              </a:lnSpc>
            </a:pPr>
            <a:r>
              <a:rPr lang="en-US" altLang="fa-IR" sz="2800" smtClean="0"/>
              <a:t>Intuitions</a:t>
            </a:r>
          </a:p>
          <a:p>
            <a:pPr lvl="1" eaLnBrk="1" hangingPunct="1">
              <a:lnSpc>
                <a:spcPct val="90000"/>
              </a:lnSpc>
            </a:pPr>
            <a:r>
              <a:rPr lang="en-US" altLang="fa-IR" sz="2400" smtClean="0"/>
              <a:t>Links are like citations in literature</a:t>
            </a:r>
          </a:p>
          <a:p>
            <a:pPr lvl="1" eaLnBrk="1" hangingPunct="1">
              <a:lnSpc>
                <a:spcPct val="90000"/>
              </a:lnSpc>
            </a:pPr>
            <a:r>
              <a:rPr lang="en-US" altLang="fa-IR" sz="2400" smtClean="0"/>
              <a:t>A page that is cited often can be expected to be more useful in general</a:t>
            </a:r>
          </a:p>
          <a:p>
            <a:pPr eaLnBrk="1" hangingPunct="1">
              <a:lnSpc>
                <a:spcPct val="90000"/>
              </a:lnSpc>
            </a:pPr>
            <a:r>
              <a:rPr lang="en-US" altLang="fa-IR" sz="2800" smtClean="0"/>
              <a:t>PageRank is essentially “citation counting”, but improves over simple counting</a:t>
            </a:r>
          </a:p>
          <a:p>
            <a:pPr lvl="1" eaLnBrk="1" hangingPunct="1">
              <a:lnSpc>
                <a:spcPct val="90000"/>
              </a:lnSpc>
            </a:pPr>
            <a:r>
              <a:rPr lang="en-US" altLang="fa-IR" sz="2400" smtClean="0"/>
              <a:t>Consider “indirect citations” (being cited by a highly cited paper counts a lot…)</a:t>
            </a:r>
          </a:p>
          <a:p>
            <a:pPr lvl="1" eaLnBrk="1" hangingPunct="1">
              <a:lnSpc>
                <a:spcPct val="90000"/>
              </a:lnSpc>
            </a:pPr>
            <a:r>
              <a:rPr lang="en-US" altLang="fa-IR" sz="2400" smtClean="0"/>
              <a:t>Smoothing of citations (every page is assumed to have a non-zero citation count)</a:t>
            </a:r>
          </a:p>
          <a:p>
            <a:pPr eaLnBrk="1" hangingPunct="1">
              <a:lnSpc>
                <a:spcPct val="90000"/>
              </a:lnSpc>
            </a:pPr>
            <a:r>
              <a:rPr lang="en-US" altLang="fa-IR" sz="2800" smtClean="0"/>
              <a:t>PageRank can also be interpreted as random surfing (thus capturing popularity)</a:t>
            </a:r>
            <a:endParaRPr lang="en-US" altLang="fa-IR" sz="2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6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6" descr="i9.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7988" y="4286250"/>
            <a:ext cx="3656012"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600200"/>
            <a:ext cx="5472113" cy="5257800"/>
          </a:xfrm>
        </p:spPr>
        <p:txBody>
          <a:bodyPr rtlCol="0">
            <a:normAutofit fontScale="62500" lnSpcReduction="20000"/>
          </a:bodyPr>
          <a:lstStyle/>
          <a:p>
            <a:pPr eaLnBrk="1" fontAlgn="auto" hangingPunct="1">
              <a:spcAft>
                <a:spcPts val="0"/>
              </a:spcAft>
              <a:defRPr/>
            </a:pPr>
            <a:r>
              <a:rPr lang="en-US" i="1" dirty="0" smtClean="0">
                <a:solidFill>
                  <a:schemeClr val="accent1">
                    <a:lumMod val="75000"/>
                  </a:schemeClr>
                </a:solidFill>
              </a:rPr>
              <a:t>A page has a high rank if the sum of the ranks of its </a:t>
            </a:r>
            <a:r>
              <a:rPr lang="en-US" i="1" dirty="0" err="1" smtClean="0">
                <a:solidFill>
                  <a:schemeClr val="accent1">
                    <a:lumMod val="75000"/>
                  </a:schemeClr>
                </a:solidFill>
              </a:rPr>
              <a:t>backlinks</a:t>
            </a:r>
            <a:r>
              <a:rPr lang="en-US" i="1" dirty="0" smtClean="0">
                <a:solidFill>
                  <a:schemeClr val="accent1">
                    <a:lumMod val="75000"/>
                  </a:schemeClr>
                </a:solidFill>
              </a:rPr>
              <a:t> is high.</a:t>
            </a:r>
          </a:p>
          <a:p>
            <a:pPr eaLnBrk="1" fontAlgn="auto" hangingPunct="1">
              <a:spcAft>
                <a:spcPts val="0"/>
              </a:spcAft>
              <a:defRPr/>
            </a:pPr>
            <a:endParaRPr lang="en-US" sz="1600" dirty="0" smtClean="0"/>
          </a:p>
          <a:p>
            <a:pPr eaLnBrk="1" fontAlgn="auto" hangingPunct="1">
              <a:spcAft>
                <a:spcPts val="0"/>
              </a:spcAft>
              <a:defRPr/>
            </a:pPr>
            <a:r>
              <a:rPr lang="en-US" dirty="0" smtClean="0"/>
              <a:t>Rank of each page is </a:t>
            </a:r>
            <a:r>
              <a:rPr lang="en-US" dirty="0" smtClean="0">
                <a:solidFill>
                  <a:srgbClr val="FF0000"/>
                </a:solidFill>
              </a:rPr>
              <a:t>divided</a:t>
            </a:r>
            <a:r>
              <a:rPr lang="en-US" dirty="0" smtClean="0"/>
              <a:t> among its forward links </a:t>
            </a:r>
            <a:r>
              <a:rPr lang="en-US" dirty="0" smtClean="0">
                <a:solidFill>
                  <a:srgbClr val="FF0000"/>
                </a:solidFill>
              </a:rPr>
              <a:t>evenly</a:t>
            </a:r>
            <a:r>
              <a:rPr lang="en-US" dirty="0" smtClean="0"/>
              <a:t> to contribute to ranks of the pages it points to.</a:t>
            </a:r>
          </a:p>
          <a:p>
            <a:pPr eaLnBrk="1" fontAlgn="auto" hangingPunct="1">
              <a:spcAft>
                <a:spcPts val="0"/>
              </a:spcAft>
              <a:defRPr/>
            </a:pPr>
            <a:endParaRPr lang="en-US" sz="1600" dirty="0" smtClean="0"/>
          </a:p>
          <a:p>
            <a:pPr eaLnBrk="1" fontAlgn="auto" hangingPunct="1">
              <a:spcAft>
                <a:spcPts val="0"/>
              </a:spcAft>
              <a:defRPr/>
            </a:pPr>
            <a:r>
              <a:rPr lang="en-US" dirty="0" smtClean="0">
                <a:solidFill>
                  <a:srgbClr val="FF0000"/>
                </a:solidFill>
              </a:rPr>
              <a:t>Problem:</a:t>
            </a:r>
            <a:r>
              <a:rPr lang="en-US" dirty="0" smtClean="0"/>
              <a:t> If some pages point to each other, but no other pages, during iterations, the loop will </a:t>
            </a:r>
            <a:r>
              <a:rPr lang="en-US" dirty="0" smtClean="0">
                <a:solidFill>
                  <a:srgbClr val="FF0000"/>
                </a:solidFill>
              </a:rPr>
              <a:t>accumulate</a:t>
            </a:r>
            <a:r>
              <a:rPr lang="en-US" dirty="0" smtClean="0"/>
              <a:t> rank and will never distribute any rank.</a:t>
            </a:r>
          </a:p>
          <a:p>
            <a:pPr eaLnBrk="1" fontAlgn="auto" hangingPunct="1">
              <a:spcAft>
                <a:spcPts val="0"/>
              </a:spcAft>
              <a:defRPr/>
            </a:pPr>
            <a:endParaRPr lang="en-US" sz="1600" dirty="0" smtClean="0"/>
          </a:p>
          <a:p>
            <a:pPr eaLnBrk="1" fontAlgn="auto" hangingPunct="1">
              <a:spcAft>
                <a:spcPts val="0"/>
              </a:spcAft>
              <a:defRPr/>
            </a:pPr>
            <a:r>
              <a:rPr lang="en-US" dirty="0" smtClean="0"/>
              <a:t>The loop forms a trap which is called a </a:t>
            </a:r>
            <a:r>
              <a:rPr lang="en-US" dirty="0" smtClean="0">
                <a:solidFill>
                  <a:srgbClr val="FF0000"/>
                </a:solidFill>
              </a:rPr>
              <a:t>rank sink</a:t>
            </a:r>
            <a:r>
              <a:rPr lang="en-US" dirty="0" smtClean="0"/>
              <a:t>. To overcome the problem, rank source is introduced.</a:t>
            </a:r>
          </a:p>
          <a:p>
            <a:pPr eaLnBrk="1" fontAlgn="auto" hangingPunct="1">
              <a:spcAft>
                <a:spcPts val="0"/>
              </a:spcAft>
              <a:defRPr/>
            </a:pPr>
            <a:endParaRPr lang="en-US" sz="1600" dirty="0" smtClean="0"/>
          </a:p>
          <a:p>
            <a:pPr eaLnBrk="1" fontAlgn="auto" hangingPunct="1">
              <a:spcAft>
                <a:spcPts val="0"/>
              </a:spcAft>
              <a:defRPr/>
            </a:pPr>
            <a:r>
              <a:rPr lang="en-US" dirty="0" smtClean="0"/>
              <a:t>If a real Web surfer gets into a </a:t>
            </a:r>
            <a:r>
              <a:rPr lang="en-US" dirty="0" smtClean="0">
                <a:solidFill>
                  <a:srgbClr val="FF0000"/>
                </a:solidFill>
              </a:rPr>
              <a:t>small loop </a:t>
            </a:r>
            <a:r>
              <a:rPr lang="en-US" dirty="0" smtClean="0"/>
              <a:t>of pages, it is </a:t>
            </a:r>
            <a:r>
              <a:rPr lang="en-US" dirty="0" smtClean="0">
                <a:solidFill>
                  <a:srgbClr val="FF0000"/>
                </a:solidFill>
              </a:rPr>
              <a:t>unlikely</a:t>
            </a:r>
            <a:r>
              <a:rPr lang="en-US" dirty="0" smtClean="0"/>
              <a:t> that it will continue in the loop forever and </a:t>
            </a:r>
            <a:r>
              <a:rPr lang="en-US" dirty="0" smtClean="0">
                <a:solidFill>
                  <a:srgbClr val="FF0000"/>
                </a:solidFill>
              </a:rPr>
              <a:t>jumps</a:t>
            </a:r>
            <a:r>
              <a:rPr lang="en-US" dirty="0" smtClean="0"/>
              <a:t> to some other page.</a:t>
            </a:r>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PageRank – An Intuitive Description</a:t>
            </a:r>
          </a:p>
        </p:txBody>
      </p:sp>
      <p:sp>
        <p:nvSpPr>
          <p:cNvPr id="4" name="Slide Number Placeholder 3"/>
          <p:cNvSpPr>
            <a:spLocks noGrp="1"/>
          </p:cNvSpPr>
          <p:nvPr>
            <p:ph type="sldNum" sz="quarter" idx="12"/>
          </p:nvPr>
        </p:nvSpPr>
        <p:spPr/>
        <p:txBody>
          <a:bodyPr/>
          <a:lstStyle/>
          <a:p>
            <a:pPr>
              <a:defRPr/>
            </a:pPr>
            <a:fld id="{DF3AA7D4-5B69-41FF-89F0-A8F5739892F7}" type="slidenum">
              <a:rPr lang="en-US"/>
              <a:pPr>
                <a:defRPr/>
              </a:pPr>
              <a:t>15</a:t>
            </a:fld>
            <a:endParaRPr lang="en-US" dirty="0"/>
          </a:p>
        </p:txBody>
      </p:sp>
      <p:pic>
        <p:nvPicPr>
          <p:cNvPr id="204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1857375"/>
            <a:ext cx="3305175"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6"/>
          <p:cNvSpPr>
            <a:spLocks noGrp="1"/>
          </p:cNvSpPr>
          <p:nvPr>
            <p:ph type="sldNum" sz="quarter" idx="12"/>
          </p:nvPr>
        </p:nvSpPr>
        <p:spPr>
          <a:xfrm>
            <a:off x="7131050" y="6427788"/>
            <a:ext cx="1905000" cy="457200"/>
          </a:xfrm>
        </p:spPr>
        <p:txBody>
          <a:bodyPr/>
          <a:lstStyle/>
          <a:p>
            <a:pPr>
              <a:defRPr/>
            </a:pPr>
            <a:fld id="{4A69C37A-A1EF-4C91-A8A3-6F312549CD5B}" type="slidenum">
              <a:rPr lang="en-US" smtClean="0">
                <a:latin typeface="Times New Roman" pitchFamily="18" charset="0"/>
              </a:rPr>
              <a:pPr>
                <a:defRPr/>
              </a:pPr>
              <a:t>16</a:t>
            </a:fld>
            <a:endParaRPr lang="en-US" dirty="0" smtClean="0">
              <a:latin typeface="Times New Roman" pitchFamily="18" charset="0"/>
            </a:endParaRPr>
          </a:p>
        </p:txBody>
      </p:sp>
      <p:sp>
        <p:nvSpPr>
          <p:cNvPr id="21507" name="Rectangle 2"/>
          <p:cNvSpPr>
            <a:spLocks noGrp="1" noChangeArrowheads="1"/>
          </p:cNvSpPr>
          <p:nvPr>
            <p:ph type="title"/>
          </p:nvPr>
        </p:nvSpPr>
        <p:spPr>
          <a:xfrm>
            <a:off x="0" y="0"/>
            <a:ext cx="9144000" cy="1066800"/>
          </a:xfrm>
        </p:spPr>
        <p:txBody>
          <a:bodyPr/>
          <a:lstStyle/>
          <a:p>
            <a:pPr eaLnBrk="1" hangingPunct="1"/>
            <a:r>
              <a:rPr lang="en-US" altLang="fa-IR" smtClean="0"/>
              <a:t>The PageRank Algorithm </a:t>
            </a:r>
            <a:r>
              <a:rPr lang="en-US" altLang="fa-IR" sz="2000" smtClean="0"/>
              <a:t>[Page et al. 98]</a:t>
            </a:r>
          </a:p>
        </p:txBody>
      </p:sp>
      <p:sp>
        <p:nvSpPr>
          <p:cNvPr id="21508" name="Text Box 24"/>
          <p:cNvSpPr txBox="1">
            <a:spLocks noChangeArrowheads="1"/>
          </p:cNvSpPr>
          <p:nvPr/>
        </p:nvSpPr>
        <p:spPr bwMode="auto">
          <a:xfrm>
            <a:off x="179388" y="1143000"/>
            <a:ext cx="8821737" cy="13287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lnSpc>
                <a:spcPct val="114000"/>
              </a:lnSpc>
              <a:spcBef>
                <a:spcPct val="0"/>
              </a:spcBef>
              <a:buFontTx/>
              <a:buNone/>
            </a:pPr>
            <a:r>
              <a:rPr lang="en-US" altLang="fa-IR" sz="1800">
                <a:latin typeface="Arial" pitchFamily="34" charset="0"/>
              </a:rPr>
              <a:t>Random surfing model: At any page, </a:t>
            </a:r>
          </a:p>
          <a:p>
            <a:pPr eaLnBrk="1" hangingPunct="1">
              <a:lnSpc>
                <a:spcPct val="114000"/>
              </a:lnSpc>
              <a:spcBef>
                <a:spcPct val="0"/>
              </a:spcBef>
              <a:buFontTx/>
              <a:buNone/>
            </a:pPr>
            <a:r>
              <a:rPr lang="en-US" altLang="fa-IR" sz="1800">
                <a:latin typeface="Arial" pitchFamily="34" charset="0"/>
              </a:rPr>
              <a:t>	With prob. </a:t>
            </a:r>
            <a:r>
              <a:rPr lang="en-US" altLang="fa-IR" sz="1800">
                <a:latin typeface="Arial" pitchFamily="34" charset="0"/>
                <a:sym typeface="Symbol" pitchFamily="18" charset="2"/>
              </a:rPr>
              <a:t>, randomly jumping to a page</a:t>
            </a:r>
          </a:p>
          <a:p>
            <a:pPr eaLnBrk="1" hangingPunct="1">
              <a:lnSpc>
                <a:spcPct val="114000"/>
              </a:lnSpc>
              <a:spcBef>
                <a:spcPct val="0"/>
              </a:spcBef>
              <a:buFontTx/>
              <a:buNone/>
            </a:pPr>
            <a:r>
              <a:rPr lang="en-US" altLang="fa-IR" sz="1800">
                <a:latin typeface="Arial" pitchFamily="34" charset="0"/>
              </a:rPr>
              <a:t>	With prob. (1-</a:t>
            </a:r>
            <a:r>
              <a:rPr lang="en-US" altLang="fa-IR" sz="1800">
                <a:latin typeface="Arial" pitchFamily="34" charset="0"/>
                <a:sym typeface="Symbol" pitchFamily="18" charset="2"/>
              </a:rPr>
              <a:t>), randomly picking a link to follow. </a:t>
            </a:r>
          </a:p>
          <a:p>
            <a:pPr eaLnBrk="1" hangingPunct="1">
              <a:lnSpc>
                <a:spcPct val="114000"/>
              </a:lnSpc>
              <a:spcBef>
                <a:spcPct val="0"/>
              </a:spcBef>
              <a:buFontTx/>
              <a:buNone/>
            </a:pPr>
            <a:r>
              <a:rPr lang="en-US" altLang="fa-IR" sz="1800">
                <a:latin typeface="Arial" pitchFamily="34" charset="0"/>
                <a:sym typeface="Symbol" pitchFamily="18" charset="2"/>
              </a:rPr>
              <a:t>	     </a:t>
            </a:r>
            <a:r>
              <a:rPr lang="en-US" altLang="fa-IR" sz="1800" b="1">
                <a:solidFill>
                  <a:srgbClr val="FF0000"/>
                </a:solidFill>
                <a:latin typeface="Arial" pitchFamily="34" charset="0"/>
                <a:sym typeface="Symbol" pitchFamily="18" charset="2"/>
              </a:rPr>
              <a:t>p(di): PageRank score of di = average probability of visiting page di</a:t>
            </a:r>
          </a:p>
        </p:txBody>
      </p:sp>
      <p:grpSp>
        <p:nvGrpSpPr>
          <p:cNvPr id="21509" name="Group 2"/>
          <p:cNvGrpSpPr>
            <a:grpSpLocks/>
          </p:cNvGrpSpPr>
          <p:nvPr/>
        </p:nvGrpSpPr>
        <p:grpSpPr bwMode="auto">
          <a:xfrm>
            <a:off x="34925" y="2413000"/>
            <a:ext cx="1670050" cy="2095500"/>
            <a:chOff x="533400" y="3314700"/>
            <a:chExt cx="1670050" cy="2095500"/>
          </a:xfrm>
        </p:grpSpPr>
        <p:sp>
          <p:nvSpPr>
            <p:cNvPr id="21535" name="Oval 4"/>
            <p:cNvSpPr>
              <a:spLocks noChangeArrowheads="1"/>
            </p:cNvSpPr>
            <p:nvPr/>
          </p:nvSpPr>
          <p:spPr bwMode="auto">
            <a:xfrm>
              <a:off x="685800" y="4419600"/>
              <a:ext cx="228600" cy="228600"/>
            </a:xfrm>
            <a:prstGeom prst="ellipse">
              <a:avLst/>
            </a:prstGeom>
            <a:solidFill>
              <a:schemeClr val="accent1"/>
            </a:solidFill>
            <a:ln w="9525">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21536" name="Oval 5"/>
            <p:cNvSpPr>
              <a:spLocks noChangeArrowheads="1"/>
            </p:cNvSpPr>
            <p:nvPr/>
          </p:nvSpPr>
          <p:spPr bwMode="auto">
            <a:xfrm>
              <a:off x="1447800" y="3657600"/>
              <a:ext cx="228600" cy="228600"/>
            </a:xfrm>
            <a:prstGeom prst="ellipse">
              <a:avLst/>
            </a:prstGeom>
            <a:solidFill>
              <a:schemeClr val="accent1"/>
            </a:solidFill>
            <a:ln w="9525">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21537" name="Oval 6"/>
            <p:cNvSpPr>
              <a:spLocks noChangeArrowheads="1"/>
            </p:cNvSpPr>
            <p:nvPr/>
          </p:nvSpPr>
          <p:spPr bwMode="auto">
            <a:xfrm>
              <a:off x="1676400" y="4572000"/>
              <a:ext cx="228600" cy="228600"/>
            </a:xfrm>
            <a:prstGeom prst="ellipse">
              <a:avLst/>
            </a:prstGeom>
            <a:solidFill>
              <a:schemeClr val="accent1"/>
            </a:solidFill>
            <a:ln w="9525">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21538" name="Oval 7"/>
            <p:cNvSpPr>
              <a:spLocks noChangeArrowheads="1"/>
            </p:cNvSpPr>
            <p:nvPr/>
          </p:nvSpPr>
          <p:spPr bwMode="auto">
            <a:xfrm>
              <a:off x="1371600" y="5181600"/>
              <a:ext cx="228600" cy="228600"/>
            </a:xfrm>
            <a:prstGeom prst="ellipse">
              <a:avLst/>
            </a:prstGeom>
            <a:solidFill>
              <a:schemeClr val="accent1"/>
            </a:solidFill>
            <a:ln w="9525">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21539" name="Line 8"/>
            <p:cNvSpPr>
              <a:spLocks noChangeShapeType="1"/>
            </p:cNvSpPr>
            <p:nvPr/>
          </p:nvSpPr>
          <p:spPr bwMode="auto">
            <a:xfrm flipH="1">
              <a:off x="914400" y="3886200"/>
              <a:ext cx="609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1540" name="Line 9"/>
            <p:cNvSpPr>
              <a:spLocks noChangeShapeType="1"/>
            </p:cNvSpPr>
            <p:nvPr/>
          </p:nvSpPr>
          <p:spPr bwMode="auto">
            <a:xfrm flipV="1">
              <a:off x="1447800" y="3886200"/>
              <a:ext cx="762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1541" name="Line 10"/>
            <p:cNvSpPr>
              <a:spLocks noChangeShapeType="1"/>
            </p:cNvSpPr>
            <p:nvPr/>
          </p:nvSpPr>
          <p:spPr bwMode="auto">
            <a:xfrm flipV="1">
              <a:off x="1524000" y="4800600"/>
              <a:ext cx="228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1542" name="Line 11"/>
            <p:cNvSpPr>
              <a:spLocks noChangeShapeType="1"/>
            </p:cNvSpPr>
            <p:nvPr/>
          </p:nvSpPr>
          <p:spPr bwMode="auto">
            <a:xfrm>
              <a:off x="914400" y="4495800"/>
              <a:ext cx="7620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1543" name="Text Box 12"/>
            <p:cNvSpPr txBox="1">
              <a:spLocks noChangeArrowheads="1"/>
            </p:cNvSpPr>
            <p:nvPr/>
          </p:nvSpPr>
          <p:spPr bwMode="auto">
            <a:xfrm>
              <a:off x="1260475" y="33147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d</a:t>
              </a:r>
              <a:r>
                <a:rPr lang="en-US" altLang="fa-IR" sz="1800" baseline="-25000">
                  <a:latin typeface="Arial Unicode MS" pitchFamily="34" charset="-128"/>
                </a:rPr>
                <a:t>1</a:t>
              </a:r>
            </a:p>
          </p:txBody>
        </p:sp>
        <p:sp>
          <p:nvSpPr>
            <p:cNvPr id="21544" name="Text Box 13"/>
            <p:cNvSpPr txBox="1">
              <a:spLocks noChangeArrowheads="1"/>
            </p:cNvSpPr>
            <p:nvPr/>
          </p:nvSpPr>
          <p:spPr bwMode="auto">
            <a:xfrm>
              <a:off x="1828800" y="41910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d</a:t>
              </a:r>
              <a:r>
                <a:rPr lang="en-US" altLang="fa-IR" sz="1800" baseline="-25000">
                  <a:latin typeface="Arial Unicode MS" pitchFamily="34" charset="-128"/>
                </a:rPr>
                <a:t>2</a:t>
              </a:r>
            </a:p>
          </p:txBody>
        </p:sp>
        <p:sp>
          <p:nvSpPr>
            <p:cNvPr id="21545" name="Text Box 14"/>
            <p:cNvSpPr txBox="1">
              <a:spLocks noChangeArrowheads="1"/>
            </p:cNvSpPr>
            <p:nvPr/>
          </p:nvSpPr>
          <p:spPr bwMode="auto">
            <a:xfrm>
              <a:off x="990600" y="48768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d</a:t>
              </a:r>
              <a:r>
                <a:rPr lang="en-US" altLang="fa-IR" sz="1800" baseline="-25000">
                  <a:latin typeface="Arial Unicode MS" pitchFamily="34" charset="-128"/>
                </a:rPr>
                <a:t>4</a:t>
              </a:r>
            </a:p>
          </p:txBody>
        </p:sp>
        <p:sp>
          <p:nvSpPr>
            <p:cNvPr id="21546" name="Text Box 17"/>
            <p:cNvSpPr txBox="1">
              <a:spLocks noChangeArrowheads="1"/>
            </p:cNvSpPr>
            <p:nvPr/>
          </p:nvSpPr>
          <p:spPr bwMode="auto">
            <a:xfrm>
              <a:off x="533400" y="39624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d</a:t>
              </a:r>
              <a:r>
                <a:rPr lang="en-US" altLang="fa-IR" sz="1800" baseline="-25000">
                  <a:latin typeface="Arial Unicode MS" pitchFamily="34" charset="-128"/>
                </a:rPr>
                <a:t>3</a:t>
              </a:r>
            </a:p>
          </p:txBody>
        </p:sp>
        <p:sp>
          <p:nvSpPr>
            <p:cNvPr id="21547" name="Line 18"/>
            <p:cNvSpPr>
              <a:spLocks noChangeShapeType="1"/>
            </p:cNvSpPr>
            <p:nvPr/>
          </p:nvSpPr>
          <p:spPr bwMode="auto">
            <a:xfrm flipH="1" flipV="1">
              <a:off x="1600200" y="3886200"/>
              <a:ext cx="152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1548" name="Freeform 28"/>
            <p:cNvSpPr>
              <a:spLocks/>
            </p:cNvSpPr>
            <p:nvPr/>
          </p:nvSpPr>
          <p:spPr bwMode="auto">
            <a:xfrm>
              <a:off x="1206500" y="3810000"/>
              <a:ext cx="241300" cy="1371600"/>
            </a:xfrm>
            <a:custGeom>
              <a:avLst/>
              <a:gdLst>
                <a:gd name="T0" fmla="*/ 2147483647 w 152"/>
                <a:gd name="T1" fmla="*/ 0 h 864"/>
                <a:gd name="T2" fmla="*/ 2147483647 w 152"/>
                <a:gd name="T3" fmla="*/ 2147483647 h 864"/>
                <a:gd name="T4" fmla="*/ 2147483647 w 152"/>
                <a:gd name="T5" fmla="*/ 2147483647 h 864"/>
                <a:gd name="T6" fmla="*/ 0 60000 65536"/>
                <a:gd name="T7" fmla="*/ 0 60000 65536"/>
                <a:gd name="T8" fmla="*/ 0 60000 65536"/>
                <a:gd name="T9" fmla="*/ 0 w 152"/>
                <a:gd name="T10" fmla="*/ 0 h 864"/>
                <a:gd name="T11" fmla="*/ 152 w 152"/>
                <a:gd name="T12" fmla="*/ 864 h 864"/>
              </a:gdLst>
              <a:ahLst/>
              <a:cxnLst>
                <a:cxn ang="T6">
                  <a:pos x="T0" y="T1"/>
                </a:cxn>
                <a:cxn ang="T7">
                  <a:pos x="T2" y="T3"/>
                </a:cxn>
                <a:cxn ang="T8">
                  <a:pos x="T4" y="T5"/>
                </a:cxn>
              </a:cxnLst>
              <a:rect l="T9" t="T10" r="T11" b="T12"/>
              <a:pathLst>
                <a:path w="152" h="864">
                  <a:moveTo>
                    <a:pt x="152" y="0"/>
                  </a:moveTo>
                  <a:cubicBezTo>
                    <a:pt x="84" y="96"/>
                    <a:pt x="16" y="192"/>
                    <a:pt x="8" y="336"/>
                  </a:cubicBezTo>
                  <a:cubicBezTo>
                    <a:pt x="0" y="480"/>
                    <a:pt x="52" y="672"/>
                    <a:pt x="104" y="86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grpSp>
      <p:graphicFrame>
        <p:nvGraphicFramePr>
          <p:cNvPr id="21510" name="Object 30"/>
          <p:cNvGraphicFramePr>
            <a:graphicFrameLocks noChangeAspect="1"/>
          </p:cNvGraphicFramePr>
          <p:nvPr/>
        </p:nvGraphicFramePr>
        <p:xfrm>
          <a:off x="1979613" y="2781300"/>
          <a:ext cx="2794000" cy="1316038"/>
        </p:xfrm>
        <a:graphic>
          <a:graphicData uri="http://schemas.openxmlformats.org/presentationml/2006/ole">
            <mc:AlternateContent xmlns:mc="http://schemas.openxmlformats.org/markup-compatibility/2006">
              <mc:Choice xmlns:v="urn:schemas-microsoft-com:vml" Requires="v">
                <p:oleObj spid="_x0000_s21612" name="Equation" r:id="rId4" imgW="1942920" imgH="914400" progId="Equation.3">
                  <p:embed/>
                </p:oleObj>
              </mc:Choice>
              <mc:Fallback>
                <p:oleObj name="Equation" r:id="rId4" imgW="1942920" imgH="914400" progId="Equation.3">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2781300"/>
                        <a:ext cx="2794000" cy="1316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1" name="Text Box 15"/>
          <p:cNvSpPr txBox="1">
            <a:spLocks noChangeArrowheads="1"/>
          </p:cNvSpPr>
          <p:nvPr/>
        </p:nvSpPr>
        <p:spPr bwMode="auto">
          <a:xfrm>
            <a:off x="2166938" y="2420938"/>
            <a:ext cx="20447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600" b="1">
                <a:latin typeface="Arial" pitchFamily="34" charset="0"/>
              </a:rPr>
              <a:t>“Transition matrix”</a:t>
            </a:r>
          </a:p>
        </p:txBody>
      </p:sp>
      <p:sp>
        <p:nvSpPr>
          <p:cNvPr id="21529" name="Text Box 20"/>
          <p:cNvSpPr txBox="1">
            <a:spLocks noChangeArrowheads="1"/>
          </p:cNvSpPr>
          <p:nvPr/>
        </p:nvSpPr>
        <p:spPr bwMode="auto">
          <a:xfrm>
            <a:off x="323850" y="4868863"/>
            <a:ext cx="25447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Arial" pitchFamily="34" charset="0"/>
              <a:buNone/>
            </a:pPr>
            <a:r>
              <a:rPr lang="en-US" altLang="fa-IR" sz="1600" b="1">
                <a:solidFill>
                  <a:srgbClr val="CC0000"/>
                </a:solidFill>
                <a:latin typeface="Arial" pitchFamily="34" charset="0"/>
              </a:rPr>
              <a:t>Equilibrium Equation:</a:t>
            </a:r>
          </a:p>
          <a:p>
            <a:pPr eaLnBrk="1" hangingPunct="1">
              <a:spcBef>
                <a:spcPct val="0"/>
              </a:spcBef>
              <a:buFontTx/>
              <a:buNone/>
            </a:pPr>
            <a:r>
              <a:rPr lang="en-US" altLang="fa-IR" sz="1600" b="1">
                <a:solidFill>
                  <a:srgbClr val="CC0000"/>
                </a:solidFill>
                <a:latin typeface="Arial" pitchFamily="34" charset="0"/>
              </a:rPr>
              <a:t>N= # pages</a:t>
            </a:r>
            <a:endParaRPr lang="en-US" altLang="fa-IR" sz="1600" b="1">
              <a:solidFill>
                <a:srgbClr val="CC0000"/>
              </a:solidFill>
              <a:latin typeface="Arial" pitchFamily="34" charset="0"/>
              <a:sym typeface="Symbol" pitchFamily="18" charset="2"/>
            </a:endParaRPr>
          </a:p>
        </p:txBody>
      </p:sp>
      <p:sp>
        <p:nvSpPr>
          <p:cNvPr id="21531" name="Rectangle 25"/>
          <p:cNvSpPr>
            <a:spLocks noChangeArrowheads="1"/>
          </p:cNvSpPr>
          <p:nvPr/>
        </p:nvSpPr>
        <p:spPr bwMode="auto">
          <a:xfrm>
            <a:off x="7188200" y="6308725"/>
            <a:ext cx="1271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b="1">
                <a:solidFill>
                  <a:srgbClr val="CC0000"/>
                </a:solidFill>
                <a:latin typeface="Arial" pitchFamily="34" charset="0"/>
                <a:sym typeface="Symbol" pitchFamily="18" charset="2"/>
              </a:rPr>
              <a:t>I</a:t>
            </a:r>
            <a:r>
              <a:rPr lang="en-US" altLang="fa-IR" sz="1800" b="1" baseline="-25000">
                <a:solidFill>
                  <a:srgbClr val="CC0000"/>
                </a:solidFill>
                <a:latin typeface="Arial" pitchFamily="34" charset="0"/>
                <a:sym typeface="Symbol" pitchFamily="18" charset="2"/>
              </a:rPr>
              <a:t>ij</a:t>
            </a:r>
            <a:r>
              <a:rPr lang="en-US" altLang="fa-IR" sz="1800" b="1">
                <a:solidFill>
                  <a:srgbClr val="CC0000"/>
                </a:solidFill>
                <a:latin typeface="Arial" pitchFamily="34" charset="0"/>
                <a:sym typeface="Symbol" pitchFamily="18" charset="2"/>
              </a:rPr>
              <a:t> = 1/N</a:t>
            </a:r>
          </a:p>
        </p:txBody>
      </p:sp>
      <p:sp>
        <p:nvSpPr>
          <p:cNvPr id="21514" name="TextBox 29"/>
          <p:cNvSpPr txBox="1">
            <a:spLocks noChangeArrowheads="1"/>
          </p:cNvSpPr>
          <p:nvPr/>
        </p:nvSpPr>
        <p:spPr bwMode="auto">
          <a:xfrm>
            <a:off x="4929188" y="2678113"/>
            <a:ext cx="429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b="1">
                <a:latin typeface="Arial" pitchFamily="34" charset="0"/>
              </a:rPr>
              <a:t>M</a:t>
            </a:r>
            <a:r>
              <a:rPr lang="en-US" altLang="fa-IR" sz="1400" b="1">
                <a:latin typeface="Arial" pitchFamily="34" charset="0"/>
              </a:rPr>
              <a:t>ij</a:t>
            </a:r>
            <a:r>
              <a:rPr lang="en-US" altLang="fa-IR" sz="1800" b="1">
                <a:latin typeface="Arial" pitchFamily="34" charset="0"/>
              </a:rPr>
              <a:t> = probability of going from d</a:t>
            </a:r>
            <a:r>
              <a:rPr lang="en-US" altLang="fa-IR" sz="1200" b="1">
                <a:latin typeface="Arial" pitchFamily="34" charset="0"/>
              </a:rPr>
              <a:t>i </a:t>
            </a:r>
            <a:r>
              <a:rPr lang="en-US" altLang="fa-IR" sz="1800" b="1">
                <a:latin typeface="Arial" pitchFamily="34" charset="0"/>
              </a:rPr>
              <a:t>to d</a:t>
            </a:r>
            <a:r>
              <a:rPr lang="en-US" altLang="fa-IR" sz="1200" b="1">
                <a:latin typeface="Arial" pitchFamily="34" charset="0"/>
              </a:rPr>
              <a:t>j</a:t>
            </a:r>
            <a:r>
              <a:rPr lang="en-US" altLang="fa-IR" sz="1800" b="1">
                <a:latin typeface="Arial" pitchFamily="34" charset="0"/>
              </a:rPr>
              <a:t> </a:t>
            </a:r>
          </a:p>
        </p:txBody>
      </p:sp>
      <p:sp>
        <p:nvSpPr>
          <p:cNvPr id="2" name="TextBox 1"/>
          <p:cNvSpPr txBox="1">
            <a:spLocks noRot="1" noChangeAspect="1" noMove="1" noResize="1" noEditPoints="1" noAdjustHandles="1" noChangeArrowheads="1" noChangeShapeType="1" noTextEdit="1"/>
          </p:cNvSpPr>
          <p:nvPr/>
        </p:nvSpPr>
        <p:spPr>
          <a:xfrm>
            <a:off x="5426908" y="3250345"/>
            <a:ext cx="1359667" cy="902555"/>
          </a:xfrm>
          <a:prstGeom prst="rect">
            <a:avLst/>
          </a:prstGeom>
          <a:blipFill rotWithShape="1">
            <a:blip r:embed="rId6"/>
            <a:stretch>
              <a:fillRect/>
            </a:stretch>
          </a:blipFill>
        </p:spPr>
        <p:txBody>
          <a:bodyPr/>
          <a:lstStyle/>
          <a:p>
            <a:r>
              <a:rPr lang="fa-IR">
                <a:noFill/>
              </a:rPr>
              <a:t> </a:t>
            </a:r>
          </a:p>
        </p:txBody>
      </p:sp>
      <p:graphicFrame>
        <p:nvGraphicFramePr>
          <p:cNvPr id="4" name="Object 3"/>
          <p:cNvGraphicFramePr>
            <a:graphicFrameLocks noChangeAspect="1"/>
          </p:cNvGraphicFramePr>
          <p:nvPr/>
        </p:nvGraphicFramePr>
        <p:xfrm>
          <a:off x="3057525" y="4895850"/>
          <a:ext cx="3962400" cy="620713"/>
        </p:xfrm>
        <a:graphic>
          <a:graphicData uri="http://schemas.openxmlformats.org/presentationml/2006/ole">
            <mc:AlternateContent xmlns:mc="http://schemas.openxmlformats.org/markup-compatibility/2006">
              <mc:Choice xmlns:v="urn:schemas-microsoft-com:vml" Requires="v">
                <p:oleObj spid="_x0000_s21613" name="Equation" r:id="rId7" imgW="2755800" imgH="431640" progId="Equation.3">
                  <p:embed/>
                </p:oleObj>
              </mc:Choice>
              <mc:Fallback>
                <p:oleObj name="Equation" r:id="rId7" imgW="2755800" imgH="43164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7525" y="4895850"/>
                        <a:ext cx="3962400"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 name="Group 18"/>
          <p:cNvGrpSpPr>
            <a:grpSpLocks/>
          </p:cNvGrpSpPr>
          <p:nvPr/>
        </p:nvGrpSpPr>
        <p:grpSpPr bwMode="auto">
          <a:xfrm>
            <a:off x="307975" y="4508500"/>
            <a:ext cx="4384675" cy="652463"/>
            <a:chOff x="307791" y="4509120"/>
            <a:chExt cx="4384534" cy="652427"/>
          </a:xfrm>
        </p:grpSpPr>
        <p:sp>
          <p:nvSpPr>
            <p:cNvPr id="21533" name="TextBox 4"/>
            <p:cNvSpPr txBox="1">
              <a:spLocks noChangeArrowheads="1"/>
            </p:cNvSpPr>
            <p:nvPr/>
          </p:nvSpPr>
          <p:spPr bwMode="auto">
            <a:xfrm>
              <a:off x="307791" y="4509120"/>
              <a:ext cx="4384534"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Unicode MS" pitchFamily="34" charset="-128"/>
                  <a:cs typeface="Arial" pitchFamily="34" charset="0"/>
                </a:defRPr>
              </a:lvl1pPr>
              <a:lvl2pPr marL="742950" indent="-285750" eaLnBrk="0" hangingPunct="0">
                <a:defRPr>
                  <a:solidFill>
                    <a:schemeClr val="tx1"/>
                  </a:solidFill>
                  <a:latin typeface="Arial Unicode MS" pitchFamily="34" charset="-128"/>
                  <a:cs typeface="Arial" pitchFamily="34" charset="0"/>
                </a:defRPr>
              </a:lvl2pPr>
              <a:lvl3pPr marL="1143000" indent="-228600" eaLnBrk="0" hangingPunct="0">
                <a:defRPr>
                  <a:solidFill>
                    <a:schemeClr val="tx1"/>
                  </a:solidFill>
                  <a:latin typeface="Arial Unicode MS" pitchFamily="34" charset="-128"/>
                  <a:cs typeface="Arial" pitchFamily="34" charset="0"/>
                </a:defRPr>
              </a:lvl3pPr>
              <a:lvl4pPr marL="1600200" indent="-228600" eaLnBrk="0" hangingPunct="0">
                <a:defRPr>
                  <a:solidFill>
                    <a:schemeClr val="tx1"/>
                  </a:solidFill>
                  <a:latin typeface="Arial Unicode MS" pitchFamily="34" charset="-128"/>
                  <a:cs typeface="Arial" pitchFamily="34" charset="0"/>
                </a:defRPr>
              </a:lvl4pPr>
              <a:lvl5pPr marL="2057400" indent="-228600" eaLnBrk="0" hangingPunct="0">
                <a:defRPr>
                  <a:solidFill>
                    <a:schemeClr val="tx1"/>
                  </a:solidFill>
                  <a:latin typeface="Arial Unicode MS" pitchFamily="34" charset="-128"/>
                  <a:cs typeface="Arial" pitchFamily="34" charset="0"/>
                </a:defRPr>
              </a:lvl5pPr>
              <a:lvl6pPr marL="2514600" indent="-228600" eaLnBrk="0" fontAlgn="base" hangingPunct="0">
                <a:spcBef>
                  <a:spcPct val="0"/>
                </a:spcBef>
                <a:spcAft>
                  <a:spcPct val="0"/>
                </a:spcAft>
                <a:defRPr>
                  <a:solidFill>
                    <a:schemeClr val="tx1"/>
                  </a:solidFill>
                  <a:latin typeface="Arial Unicode MS" pitchFamily="34" charset="-128"/>
                  <a:cs typeface="Arial" pitchFamily="34" charset="0"/>
                </a:defRPr>
              </a:lvl6pPr>
              <a:lvl7pPr marL="2971800" indent="-228600" eaLnBrk="0" fontAlgn="base" hangingPunct="0">
                <a:spcBef>
                  <a:spcPct val="0"/>
                </a:spcBef>
                <a:spcAft>
                  <a:spcPct val="0"/>
                </a:spcAft>
                <a:defRPr>
                  <a:solidFill>
                    <a:schemeClr val="tx1"/>
                  </a:solidFill>
                  <a:latin typeface="Arial Unicode MS" pitchFamily="34" charset="-128"/>
                  <a:cs typeface="Arial" pitchFamily="34" charset="0"/>
                </a:defRPr>
              </a:lvl7pPr>
              <a:lvl8pPr marL="3429000" indent="-228600" eaLnBrk="0" fontAlgn="base" hangingPunct="0">
                <a:spcBef>
                  <a:spcPct val="0"/>
                </a:spcBef>
                <a:spcAft>
                  <a:spcPct val="0"/>
                </a:spcAft>
                <a:defRPr>
                  <a:solidFill>
                    <a:schemeClr val="tx1"/>
                  </a:solidFill>
                  <a:latin typeface="Arial Unicode MS" pitchFamily="34" charset="-128"/>
                  <a:cs typeface="Arial" pitchFamily="34" charset="0"/>
                </a:defRPr>
              </a:lvl8pPr>
              <a:lvl9pPr marL="3886200" indent="-228600" eaLnBrk="0" fontAlgn="base" hangingPunct="0">
                <a:spcBef>
                  <a:spcPct val="0"/>
                </a:spcBef>
                <a:spcAft>
                  <a:spcPct val="0"/>
                </a:spcAft>
                <a:defRPr>
                  <a:solidFill>
                    <a:schemeClr val="tx1"/>
                  </a:solidFill>
                  <a:latin typeface="Arial Unicode MS" pitchFamily="34" charset="-128"/>
                  <a:cs typeface="Arial" pitchFamily="34" charset="0"/>
                </a:defRPr>
              </a:lvl9pPr>
            </a:lstStyle>
            <a:p>
              <a:pPr algn="l" rtl="0" eaLnBrk="1" hangingPunct="1"/>
              <a:r>
                <a:rPr lang="en-US" altLang="fa-IR"/>
                <a:t>Probability of visiting page dj at time t+1</a:t>
              </a:r>
              <a:endParaRPr lang="fa-IR" altLang="fa-IR"/>
            </a:p>
          </p:txBody>
        </p:sp>
        <p:cxnSp>
          <p:nvCxnSpPr>
            <p:cNvPr id="7" name="Straight Arrow Connector 6"/>
            <p:cNvCxnSpPr/>
            <p:nvPr/>
          </p:nvCxnSpPr>
          <p:spPr>
            <a:xfrm flipH="1">
              <a:off x="3347756" y="4869463"/>
              <a:ext cx="288916" cy="2920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20" name="Group 19"/>
          <p:cNvGrpSpPr>
            <a:grpSpLocks/>
          </p:cNvGrpSpPr>
          <p:nvPr/>
        </p:nvGrpSpPr>
        <p:grpSpPr bwMode="auto">
          <a:xfrm>
            <a:off x="4932363" y="4427538"/>
            <a:ext cx="3992562" cy="661987"/>
            <a:chOff x="4932040" y="4427820"/>
            <a:chExt cx="3993401" cy="661719"/>
          </a:xfrm>
        </p:grpSpPr>
        <p:sp>
          <p:nvSpPr>
            <p:cNvPr id="21530" name="TextBox 34"/>
            <p:cNvSpPr txBox="1">
              <a:spLocks noChangeArrowheads="1"/>
            </p:cNvSpPr>
            <p:nvPr/>
          </p:nvSpPr>
          <p:spPr bwMode="auto">
            <a:xfrm>
              <a:off x="4932040" y="4427820"/>
              <a:ext cx="3993401"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Unicode MS" pitchFamily="34" charset="-128"/>
                  <a:cs typeface="Arial" pitchFamily="34" charset="0"/>
                </a:defRPr>
              </a:lvl1pPr>
              <a:lvl2pPr marL="742950" indent="-285750" eaLnBrk="0" hangingPunct="0">
                <a:defRPr>
                  <a:solidFill>
                    <a:schemeClr val="tx1"/>
                  </a:solidFill>
                  <a:latin typeface="Arial Unicode MS" pitchFamily="34" charset="-128"/>
                  <a:cs typeface="Arial" pitchFamily="34" charset="0"/>
                </a:defRPr>
              </a:lvl2pPr>
              <a:lvl3pPr marL="1143000" indent="-228600" eaLnBrk="0" hangingPunct="0">
                <a:defRPr>
                  <a:solidFill>
                    <a:schemeClr val="tx1"/>
                  </a:solidFill>
                  <a:latin typeface="Arial Unicode MS" pitchFamily="34" charset="-128"/>
                  <a:cs typeface="Arial" pitchFamily="34" charset="0"/>
                </a:defRPr>
              </a:lvl3pPr>
              <a:lvl4pPr marL="1600200" indent="-228600" eaLnBrk="0" hangingPunct="0">
                <a:defRPr>
                  <a:solidFill>
                    <a:schemeClr val="tx1"/>
                  </a:solidFill>
                  <a:latin typeface="Arial Unicode MS" pitchFamily="34" charset="-128"/>
                  <a:cs typeface="Arial" pitchFamily="34" charset="0"/>
                </a:defRPr>
              </a:lvl4pPr>
              <a:lvl5pPr marL="2057400" indent="-228600" eaLnBrk="0" hangingPunct="0">
                <a:defRPr>
                  <a:solidFill>
                    <a:schemeClr val="tx1"/>
                  </a:solidFill>
                  <a:latin typeface="Arial Unicode MS" pitchFamily="34" charset="-128"/>
                  <a:cs typeface="Arial" pitchFamily="34" charset="0"/>
                </a:defRPr>
              </a:lvl5pPr>
              <a:lvl6pPr marL="2514600" indent="-228600" eaLnBrk="0" fontAlgn="base" hangingPunct="0">
                <a:spcBef>
                  <a:spcPct val="0"/>
                </a:spcBef>
                <a:spcAft>
                  <a:spcPct val="0"/>
                </a:spcAft>
                <a:defRPr>
                  <a:solidFill>
                    <a:schemeClr val="tx1"/>
                  </a:solidFill>
                  <a:latin typeface="Arial Unicode MS" pitchFamily="34" charset="-128"/>
                  <a:cs typeface="Arial" pitchFamily="34" charset="0"/>
                </a:defRPr>
              </a:lvl6pPr>
              <a:lvl7pPr marL="2971800" indent="-228600" eaLnBrk="0" fontAlgn="base" hangingPunct="0">
                <a:spcBef>
                  <a:spcPct val="0"/>
                </a:spcBef>
                <a:spcAft>
                  <a:spcPct val="0"/>
                </a:spcAft>
                <a:defRPr>
                  <a:solidFill>
                    <a:schemeClr val="tx1"/>
                  </a:solidFill>
                  <a:latin typeface="Arial Unicode MS" pitchFamily="34" charset="-128"/>
                  <a:cs typeface="Arial" pitchFamily="34" charset="0"/>
                </a:defRPr>
              </a:lvl7pPr>
              <a:lvl8pPr marL="3429000" indent="-228600" eaLnBrk="0" fontAlgn="base" hangingPunct="0">
                <a:spcBef>
                  <a:spcPct val="0"/>
                </a:spcBef>
                <a:spcAft>
                  <a:spcPct val="0"/>
                </a:spcAft>
                <a:defRPr>
                  <a:solidFill>
                    <a:schemeClr val="tx1"/>
                  </a:solidFill>
                  <a:latin typeface="Arial Unicode MS" pitchFamily="34" charset="-128"/>
                  <a:cs typeface="Arial" pitchFamily="34" charset="0"/>
                </a:defRPr>
              </a:lvl8pPr>
              <a:lvl9pPr marL="3886200" indent="-228600" eaLnBrk="0" fontAlgn="base" hangingPunct="0">
                <a:spcBef>
                  <a:spcPct val="0"/>
                </a:spcBef>
                <a:spcAft>
                  <a:spcPct val="0"/>
                </a:spcAft>
                <a:defRPr>
                  <a:solidFill>
                    <a:schemeClr val="tx1"/>
                  </a:solidFill>
                  <a:latin typeface="Arial Unicode MS" pitchFamily="34" charset="-128"/>
                  <a:cs typeface="Arial" pitchFamily="34" charset="0"/>
                </a:defRPr>
              </a:lvl9pPr>
            </a:lstStyle>
            <a:p>
              <a:pPr algn="l" rtl="0" eaLnBrk="1" hangingPunct="1"/>
              <a:r>
                <a:rPr lang="en-US" altLang="fa-IR"/>
                <a:t>Probability of visiting page di at time t</a:t>
              </a:r>
              <a:endParaRPr lang="fa-IR" altLang="fa-IR"/>
            </a:p>
          </p:txBody>
        </p:sp>
        <p:cxnSp>
          <p:nvCxnSpPr>
            <p:cNvPr id="38" name="Straight Arrow Connector 37"/>
            <p:cNvCxnSpPr/>
            <p:nvPr/>
          </p:nvCxnSpPr>
          <p:spPr>
            <a:xfrm flipH="1">
              <a:off x="5292478" y="4797557"/>
              <a:ext cx="287398" cy="2919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6443658" y="4797557"/>
              <a:ext cx="144492" cy="2919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21" name="Group 20"/>
          <p:cNvGrpSpPr>
            <a:grpSpLocks/>
          </p:cNvGrpSpPr>
          <p:nvPr/>
        </p:nvGrpSpPr>
        <p:grpSpPr bwMode="auto">
          <a:xfrm>
            <a:off x="2273300" y="5516563"/>
            <a:ext cx="3306763" cy="514350"/>
            <a:chOff x="2273305" y="5517232"/>
            <a:chExt cx="3306807" cy="513348"/>
          </a:xfrm>
        </p:grpSpPr>
        <p:cxnSp>
          <p:nvCxnSpPr>
            <p:cNvPr id="10" name="Straight Connector 9"/>
            <p:cNvCxnSpPr/>
            <p:nvPr/>
          </p:nvCxnSpPr>
          <p:spPr>
            <a:xfrm flipH="1">
              <a:off x="4149755" y="5517232"/>
              <a:ext cx="1430357"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V="1">
              <a:off x="4211669" y="5517232"/>
              <a:ext cx="652471" cy="1885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TextBox 13"/>
            <p:cNvSpPr txBox="1">
              <a:spLocks noChangeArrowheads="1"/>
            </p:cNvSpPr>
            <p:nvPr/>
          </p:nvSpPr>
          <p:spPr bwMode="auto">
            <a:xfrm>
              <a:off x="2273305" y="5661248"/>
              <a:ext cx="3018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Unicode MS" pitchFamily="34" charset="-128"/>
                  <a:cs typeface="Arial" pitchFamily="34" charset="0"/>
                </a:defRPr>
              </a:lvl1pPr>
              <a:lvl2pPr marL="742950" indent="-285750" eaLnBrk="0" hangingPunct="0">
                <a:defRPr>
                  <a:solidFill>
                    <a:schemeClr val="tx1"/>
                  </a:solidFill>
                  <a:latin typeface="Arial Unicode MS" pitchFamily="34" charset="-128"/>
                  <a:cs typeface="Arial" pitchFamily="34" charset="0"/>
                </a:defRPr>
              </a:lvl2pPr>
              <a:lvl3pPr marL="1143000" indent="-228600" eaLnBrk="0" hangingPunct="0">
                <a:defRPr>
                  <a:solidFill>
                    <a:schemeClr val="tx1"/>
                  </a:solidFill>
                  <a:latin typeface="Arial Unicode MS" pitchFamily="34" charset="-128"/>
                  <a:cs typeface="Arial" pitchFamily="34" charset="0"/>
                </a:defRPr>
              </a:lvl3pPr>
              <a:lvl4pPr marL="1600200" indent="-228600" eaLnBrk="0" hangingPunct="0">
                <a:defRPr>
                  <a:solidFill>
                    <a:schemeClr val="tx1"/>
                  </a:solidFill>
                  <a:latin typeface="Arial Unicode MS" pitchFamily="34" charset="-128"/>
                  <a:cs typeface="Arial" pitchFamily="34" charset="0"/>
                </a:defRPr>
              </a:lvl4pPr>
              <a:lvl5pPr marL="2057400" indent="-228600" eaLnBrk="0" hangingPunct="0">
                <a:defRPr>
                  <a:solidFill>
                    <a:schemeClr val="tx1"/>
                  </a:solidFill>
                  <a:latin typeface="Arial Unicode MS" pitchFamily="34" charset="-128"/>
                  <a:cs typeface="Arial" pitchFamily="34" charset="0"/>
                </a:defRPr>
              </a:lvl5pPr>
              <a:lvl6pPr marL="2514600" indent="-228600" eaLnBrk="0" fontAlgn="base" hangingPunct="0">
                <a:spcBef>
                  <a:spcPct val="0"/>
                </a:spcBef>
                <a:spcAft>
                  <a:spcPct val="0"/>
                </a:spcAft>
                <a:defRPr>
                  <a:solidFill>
                    <a:schemeClr val="tx1"/>
                  </a:solidFill>
                  <a:latin typeface="Arial Unicode MS" pitchFamily="34" charset="-128"/>
                  <a:cs typeface="Arial" pitchFamily="34" charset="0"/>
                </a:defRPr>
              </a:lvl6pPr>
              <a:lvl7pPr marL="2971800" indent="-228600" eaLnBrk="0" fontAlgn="base" hangingPunct="0">
                <a:spcBef>
                  <a:spcPct val="0"/>
                </a:spcBef>
                <a:spcAft>
                  <a:spcPct val="0"/>
                </a:spcAft>
                <a:defRPr>
                  <a:solidFill>
                    <a:schemeClr val="tx1"/>
                  </a:solidFill>
                  <a:latin typeface="Arial Unicode MS" pitchFamily="34" charset="-128"/>
                  <a:cs typeface="Arial" pitchFamily="34" charset="0"/>
                </a:defRPr>
              </a:lvl7pPr>
              <a:lvl8pPr marL="3429000" indent="-228600" eaLnBrk="0" fontAlgn="base" hangingPunct="0">
                <a:spcBef>
                  <a:spcPct val="0"/>
                </a:spcBef>
                <a:spcAft>
                  <a:spcPct val="0"/>
                </a:spcAft>
                <a:defRPr>
                  <a:solidFill>
                    <a:schemeClr val="tx1"/>
                  </a:solidFill>
                  <a:latin typeface="Arial Unicode MS" pitchFamily="34" charset="-128"/>
                  <a:cs typeface="Arial" pitchFamily="34" charset="0"/>
                </a:defRPr>
              </a:lvl8pPr>
              <a:lvl9pPr marL="3886200" indent="-228600" eaLnBrk="0" fontAlgn="base" hangingPunct="0">
                <a:spcBef>
                  <a:spcPct val="0"/>
                </a:spcBef>
                <a:spcAft>
                  <a:spcPct val="0"/>
                </a:spcAft>
                <a:defRPr>
                  <a:solidFill>
                    <a:schemeClr val="tx1"/>
                  </a:solidFill>
                  <a:latin typeface="Arial Unicode MS" pitchFamily="34" charset="-128"/>
                  <a:cs typeface="Arial" pitchFamily="34" charset="0"/>
                </a:defRPr>
              </a:lvl9pPr>
            </a:lstStyle>
            <a:p>
              <a:pPr algn="l" rtl="0" eaLnBrk="1" hangingPunct="1"/>
              <a:r>
                <a:rPr lang="en-US" altLang="fa-IR"/>
                <a:t>Reach dj via following a link</a:t>
              </a:r>
              <a:endParaRPr lang="fa-IR" altLang="fa-IR"/>
            </a:p>
          </p:txBody>
        </p:sp>
      </p:grpSp>
      <p:grpSp>
        <p:nvGrpSpPr>
          <p:cNvPr id="22" name="Group 21"/>
          <p:cNvGrpSpPr>
            <a:grpSpLocks/>
          </p:cNvGrpSpPr>
          <p:nvPr/>
        </p:nvGrpSpPr>
        <p:grpSpPr bwMode="auto">
          <a:xfrm>
            <a:off x="5368925" y="5516563"/>
            <a:ext cx="3173413" cy="585787"/>
            <a:chOff x="5369649" y="5517232"/>
            <a:chExt cx="3172663" cy="585356"/>
          </a:xfrm>
        </p:grpSpPr>
        <p:cxnSp>
          <p:nvCxnSpPr>
            <p:cNvPr id="48" name="Straight Connector 47"/>
            <p:cNvCxnSpPr/>
            <p:nvPr/>
          </p:nvCxnSpPr>
          <p:spPr>
            <a:xfrm flipH="1">
              <a:off x="5799760" y="5517232"/>
              <a:ext cx="1431587"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p:nvPr/>
          </p:nvCxnSpPr>
          <p:spPr>
            <a:xfrm flipH="1" flipV="1">
              <a:off x="6515553" y="5517232"/>
              <a:ext cx="271399" cy="2157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526" name="TextBox 49"/>
            <p:cNvSpPr txBox="1">
              <a:spLocks noChangeArrowheads="1"/>
            </p:cNvSpPr>
            <p:nvPr/>
          </p:nvSpPr>
          <p:spPr bwMode="auto">
            <a:xfrm>
              <a:off x="5369649" y="5733256"/>
              <a:ext cx="31726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Unicode MS" pitchFamily="34" charset="-128"/>
                  <a:cs typeface="Arial" pitchFamily="34" charset="0"/>
                </a:defRPr>
              </a:lvl1pPr>
              <a:lvl2pPr marL="742950" indent="-285750" eaLnBrk="0" hangingPunct="0">
                <a:defRPr>
                  <a:solidFill>
                    <a:schemeClr val="tx1"/>
                  </a:solidFill>
                  <a:latin typeface="Arial Unicode MS" pitchFamily="34" charset="-128"/>
                  <a:cs typeface="Arial" pitchFamily="34" charset="0"/>
                </a:defRPr>
              </a:lvl2pPr>
              <a:lvl3pPr marL="1143000" indent="-228600" eaLnBrk="0" hangingPunct="0">
                <a:defRPr>
                  <a:solidFill>
                    <a:schemeClr val="tx1"/>
                  </a:solidFill>
                  <a:latin typeface="Arial Unicode MS" pitchFamily="34" charset="-128"/>
                  <a:cs typeface="Arial" pitchFamily="34" charset="0"/>
                </a:defRPr>
              </a:lvl3pPr>
              <a:lvl4pPr marL="1600200" indent="-228600" eaLnBrk="0" hangingPunct="0">
                <a:defRPr>
                  <a:solidFill>
                    <a:schemeClr val="tx1"/>
                  </a:solidFill>
                  <a:latin typeface="Arial Unicode MS" pitchFamily="34" charset="-128"/>
                  <a:cs typeface="Arial" pitchFamily="34" charset="0"/>
                </a:defRPr>
              </a:lvl4pPr>
              <a:lvl5pPr marL="2057400" indent="-228600" eaLnBrk="0" hangingPunct="0">
                <a:defRPr>
                  <a:solidFill>
                    <a:schemeClr val="tx1"/>
                  </a:solidFill>
                  <a:latin typeface="Arial Unicode MS" pitchFamily="34" charset="-128"/>
                  <a:cs typeface="Arial" pitchFamily="34" charset="0"/>
                </a:defRPr>
              </a:lvl5pPr>
              <a:lvl6pPr marL="2514600" indent="-228600" eaLnBrk="0" fontAlgn="base" hangingPunct="0">
                <a:spcBef>
                  <a:spcPct val="0"/>
                </a:spcBef>
                <a:spcAft>
                  <a:spcPct val="0"/>
                </a:spcAft>
                <a:defRPr>
                  <a:solidFill>
                    <a:schemeClr val="tx1"/>
                  </a:solidFill>
                  <a:latin typeface="Arial Unicode MS" pitchFamily="34" charset="-128"/>
                  <a:cs typeface="Arial" pitchFamily="34" charset="0"/>
                </a:defRPr>
              </a:lvl6pPr>
              <a:lvl7pPr marL="2971800" indent="-228600" eaLnBrk="0" fontAlgn="base" hangingPunct="0">
                <a:spcBef>
                  <a:spcPct val="0"/>
                </a:spcBef>
                <a:spcAft>
                  <a:spcPct val="0"/>
                </a:spcAft>
                <a:defRPr>
                  <a:solidFill>
                    <a:schemeClr val="tx1"/>
                  </a:solidFill>
                  <a:latin typeface="Arial Unicode MS" pitchFamily="34" charset="-128"/>
                  <a:cs typeface="Arial" pitchFamily="34" charset="0"/>
                </a:defRPr>
              </a:lvl7pPr>
              <a:lvl8pPr marL="3429000" indent="-228600" eaLnBrk="0" fontAlgn="base" hangingPunct="0">
                <a:spcBef>
                  <a:spcPct val="0"/>
                </a:spcBef>
                <a:spcAft>
                  <a:spcPct val="0"/>
                </a:spcAft>
                <a:defRPr>
                  <a:solidFill>
                    <a:schemeClr val="tx1"/>
                  </a:solidFill>
                  <a:latin typeface="Arial Unicode MS" pitchFamily="34" charset="-128"/>
                  <a:cs typeface="Arial" pitchFamily="34" charset="0"/>
                </a:defRPr>
              </a:lvl8pPr>
              <a:lvl9pPr marL="3886200" indent="-228600" eaLnBrk="0" fontAlgn="base" hangingPunct="0">
                <a:spcBef>
                  <a:spcPct val="0"/>
                </a:spcBef>
                <a:spcAft>
                  <a:spcPct val="0"/>
                </a:spcAft>
                <a:defRPr>
                  <a:solidFill>
                    <a:schemeClr val="tx1"/>
                  </a:solidFill>
                  <a:latin typeface="Arial Unicode MS" pitchFamily="34" charset="-128"/>
                  <a:cs typeface="Arial" pitchFamily="34" charset="0"/>
                </a:defRPr>
              </a:lvl9pPr>
            </a:lstStyle>
            <a:p>
              <a:pPr algn="l" rtl="0" eaLnBrk="1" hangingPunct="1"/>
              <a:r>
                <a:rPr lang="en-US" altLang="fa-IR"/>
                <a:t>Reach dj via random jumping</a:t>
              </a:r>
              <a:endParaRPr lang="fa-IR" altLang="fa-IR"/>
            </a:p>
          </p:txBody>
        </p:sp>
      </p:grpSp>
      <p:sp>
        <p:nvSpPr>
          <p:cNvPr id="52" name="Text Box 20"/>
          <p:cNvSpPr txBox="1">
            <a:spLocks noChangeArrowheads="1"/>
          </p:cNvSpPr>
          <p:nvPr/>
        </p:nvSpPr>
        <p:spPr bwMode="auto">
          <a:xfrm>
            <a:off x="134938" y="5918200"/>
            <a:ext cx="25447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 typeface="Arial" pitchFamily="34" charset="0"/>
              <a:buNone/>
            </a:pPr>
            <a:r>
              <a:rPr lang="en-US" altLang="fa-IR" sz="1600" b="1">
                <a:solidFill>
                  <a:srgbClr val="CC0000"/>
                </a:solidFill>
                <a:latin typeface="Arial" pitchFamily="34" charset="0"/>
              </a:rPr>
              <a:t>Dropping the time index</a:t>
            </a:r>
            <a:endParaRPr lang="en-US" altLang="fa-IR" sz="1600" b="1">
              <a:solidFill>
                <a:srgbClr val="CC0000"/>
              </a:solidFill>
              <a:latin typeface="Arial" pitchFamily="34" charset="0"/>
              <a:sym typeface="Symbol" pitchFamily="18" charset="2"/>
            </a:endParaRPr>
          </a:p>
        </p:txBody>
      </p:sp>
      <p:graphicFrame>
        <p:nvGraphicFramePr>
          <p:cNvPr id="17" name="Object 16"/>
          <p:cNvGraphicFramePr>
            <a:graphicFrameLocks noChangeAspect="1"/>
          </p:cNvGraphicFramePr>
          <p:nvPr/>
        </p:nvGraphicFramePr>
        <p:xfrm>
          <a:off x="557213" y="6165850"/>
          <a:ext cx="6391275" cy="620713"/>
        </p:xfrm>
        <a:graphic>
          <a:graphicData uri="http://schemas.openxmlformats.org/presentationml/2006/ole">
            <mc:AlternateContent xmlns:mc="http://schemas.openxmlformats.org/markup-compatibility/2006">
              <mc:Choice xmlns:v="urn:schemas-microsoft-com:vml" Requires="v">
                <p:oleObj spid="_x0000_s21614" name="Equation" r:id="rId9" imgW="4445000" imgH="431800" progId="Equation.3">
                  <p:embed/>
                </p:oleObj>
              </mc:Choice>
              <mc:Fallback>
                <p:oleObj name="Equation" r:id="rId9" imgW="4445000" imgH="4318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213" y="6165850"/>
                        <a:ext cx="6391275"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Right Arrow 17"/>
          <p:cNvSpPr/>
          <p:nvPr/>
        </p:nvSpPr>
        <p:spPr>
          <a:xfrm>
            <a:off x="3995738" y="6381750"/>
            <a:ext cx="542925" cy="182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fa-I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2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9" grpId="0"/>
      <p:bldP spid="21531" grpId="0"/>
      <p:bldP spid="52" grpId="0"/>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4"/>
          <p:cNvGraphicFramePr>
            <a:graphicFrameLocks noChangeAspect="1"/>
          </p:cNvGraphicFramePr>
          <p:nvPr/>
        </p:nvGraphicFramePr>
        <p:xfrm>
          <a:off x="838200" y="2895600"/>
          <a:ext cx="7480300" cy="2894013"/>
        </p:xfrm>
        <a:graphic>
          <a:graphicData uri="http://schemas.openxmlformats.org/presentationml/2006/ole">
            <mc:AlternateContent xmlns:mc="http://schemas.openxmlformats.org/markup-compatibility/2006">
              <mc:Choice xmlns:v="urn:schemas-microsoft-com:vml" Requires="v">
                <p:oleObj spid="_x0000_s22592" name="Equation" r:id="rId4" imgW="5638800" imgH="2184400" progId="Equation.3">
                  <p:embed/>
                </p:oleObj>
              </mc:Choice>
              <mc:Fallback>
                <p:oleObj name="Equation" r:id="rId4" imgW="5638800" imgH="2184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895600"/>
                        <a:ext cx="7480300" cy="289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7" name="Slide Number Placeholder 6"/>
          <p:cNvSpPr>
            <a:spLocks noGrp="1"/>
          </p:cNvSpPr>
          <p:nvPr>
            <p:ph type="sldNum" sz="quarter" idx="12"/>
          </p:nvPr>
        </p:nvSpPr>
        <p:spPr>
          <a:xfrm>
            <a:off x="6324600" y="6248400"/>
            <a:ext cx="1905000" cy="457200"/>
          </a:xfrm>
        </p:spPr>
        <p:txBody>
          <a:bodyPr/>
          <a:lstStyle/>
          <a:p>
            <a:pPr>
              <a:defRPr/>
            </a:pPr>
            <a:fld id="{27B9537D-1196-4C36-8696-791CF76E7F49}" type="slidenum">
              <a:rPr lang="en-US">
                <a:latin typeface="Times New Roman" pitchFamily="18" charset="0"/>
              </a:rPr>
              <a:pPr>
                <a:defRPr/>
              </a:pPr>
              <a:t>17</a:t>
            </a:fld>
            <a:endParaRPr lang="en-US">
              <a:latin typeface="Times New Roman" pitchFamily="18" charset="0"/>
            </a:endParaRPr>
          </a:p>
        </p:txBody>
      </p:sp>
      <p:sp>
        <p:nvSpPr>
          <p:cNvPr id="22532" name="Rectangle 2"/>
          <p:cNvSpPr>
            <a:spLocks noGrp="1" noChangeArrowheads="1"/>
          </p:cNvSpPr>
          <p:nvPr>
            <p:ph type="title"/>
          </p:nvPr>
        </p:nvSpPr>
        <p:spPr>
          <a:xfrm>
            <a:off x="0" y="0"/>
            <a:ext cx="9144000" cy="1066800"/>
          </a:xfrm>
        </p:spPr>
        <p:txBody>
          <a:bodyPr/>
          <a:lstStyle/>
          <a:p>
            <a:pPr eaLnBrk="1" hangingPunct="1"/>
            <a:r>
              <a:rPr lang="en-US" altLang="fa-IR" smtClean="0"/>
              <a:t>PageRank: Example</a:t>
            </a:r>
            <a:endParaRPr lang="en-US" altLang="fa-IR" sz="2000" smtClean="0"/>
          </a:p>
        </p:txBody>
      </p:sp>
      <p:sp>
        <p:nvSpPr>
          <p:cNvPr id="22533" name="Oval 4"/>
          <p:cNvSpPr>
            <a:spLocks noChangeArrowheads="1"/>
          </p:cNvSpPr>
          <p:nvPr/>
        </p:nvSpPr>
        <p:spPr bwMode="auto">
          <a:xfrm>
            <a:off x="692150" y="1905000"/>
            <a:ext cx="228600" cy="228600"/>
          </a:xfrm>
          <a:prstGeom prst="ellipse">
            <a:avLst/>
          </a:prstGeom>
          <a:solidFill>
            <a:schemeClr val="accent1"/>
          </a:solidFill>
          <a:ln w="9525">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22534" name="Oval 5"/>
          <p:cNvSpPr>
            <a:spLocks noChangeArrowheads="1"/>
          </p:cNvSpPr>
          <p:nvPr/>
        </p:nvSpPr>
        <p:spPr bwMode="auto">
          <a:xfrm>
            <a:off x="1454150" y="1143000"/>
            <a:ext cx="228600" cy="228600"/>
          </a:xfrm>
          <a:prstGeom prst="ellipse">
            <a:avLst/>
          </a:prstGeom>
          <a:solidFill>
            <a:schemeClr val="accent1"/>
          </a:solidFill>
          <a:ln w="9525">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22535" name="Oval 6"/>
          <p:cNvSpPr>
            <a:spLocks noChangeArrowheads="1"/>
          </p:cNvSpPr>
          <p:nvPr/>
        </p:nvSpPr>
        <p:spPr bwMode="auto">
          <a:xfrm>
            <a:off x="1682750" y="2057400"/>
            <a:ext cx="228600" cy="228600"/>
          </a:xfrm>
          <a:prstGeom prst="ellipse">
            <a:avLst/>
          </a:prstGeom>
          <a:solidFill>
            <a:schemeClr val="accent1"/>
          </a:solidFill>
          <a:ln w="9525">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22536" name="Oval 7"/>
          <p:cNvSpPr>
            <a:spLocks noChangeArrowheads="1"/>
          </p:cNvSpPr>
          <p:nvPr/>
        </p:nvSpPr>
        <p:spPr bwMode="auto">
          <a:xfrm>
            <a:off x="1377950" y="2667000"/>
            <a:ext cx="228600" cy="228600"/>
          </a:xfrm>
          <a:prstGeom prst="ellipse">
            <a:avLst/>
          </a:prstGeom>
          <a:solidFill>
            <a:schemeClr val="accent1"/>
          </a:solidFill>
          <a:ln w="9525">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22537" name="Line 8"/>
          <p:cNvSpPr>
            <a:spLocks noChangeShapeType="1"/>
          </p:cNvSpPr>
          <p:nvPr/>
        </p:nvSpPr>
        <p:spPr bwMode="auto">
          <a:xfrm flipH="1">
            <a:off x="920750" y="1371600"/>
            <a:ext cx="609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2538" name="Line 9"/>
          <p:cNvSpPr>
            <a:spLocks noChangeShapeType="1"/>
          </p:cNvSpPr>
          <p:nvPr/>
        </p:nvSpPr>
        <p:spPr bwMode="auto">
          <a:xfrm flipV="1">
            <a:off x="1454150" y="1371600"/>
            <a:ext cx="762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2539" name="Line 10"/>
          <p:cNvSpPr>
            <a:spLocks noChangeShapeType="1"/>
          </p:cNvSpPr>
          <p:nvPr/>
        </p:nvSpPr>
        <p:spPr bwMode="auto">
          <a:xfrm flipV="1">
            <a:off x="1530350" y="2286000"/>
            <a:ext cx="228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2540" name="Line 11"/>
          <p:cNvSpPr>
            <a:spLocks noChangeShapeType="1"/>
          </p:cNvSpPr>
          <p:nvPr/>
        </p:nvSpPr>
        <p:spPr bwMode="auto">
          <a:xfrm>
            <a:off x="920750" y="1981200"/>
            <a:ext cx="7620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2541" name="Text Box 12"/>
          <p:cNvSpPr txBox="1">
            <a:spLocks noChangeArrowheads="1"/>
          </p:cNvSpPr>
          <p:nvPr/>
        </p:nvSpPr>
        <p:spPr bwMode="auto">
          <a:xfrm>
            <a:off x="1266825" y="8001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d</a:t>
            </a:r>
            <a:r>
              <a:rPr lang="en-US" altLang="fa-IR" sz="1800" baseline="-25000">
                <a:latin typeface="Arial Unicode MS" pitchFamily="34" charset="-128"/>
              </a:rPr>
              <a:t>1</a:t>
            </a:r>
          </a:p>
        </p:txBody>
      </p:sp>
      <p:sp>
        <p:nvSpPr>
          <p:cNvPr id="22542" name="Text Box 13"/>
          <p:cNvSpPr txBox="1">
            <a:spLocks noChangeArrowheads="1"/>
          </p:cNvSpPr>
          <p:nvPr/>
        </p:nvSpPr>
        <p:spPr bwMode="auto">
          <a:xfrm>
            <a:off x="1835150" y="16764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d</a:t>
            </a:r>
            <a:r>
              <a:rPr lang="en-US" altLang="fa-IR" sz="1800" baseline="-25000">
                <a:latin typeface="Arial Unicode MS" pitchFamily="34" charset="-128"/>
              </a:rPr>
              <a:t>2</a:t>
            </a:r>
          </a:p>
        </p:txBody>
      </p:sp>
      <p:sp>
        <p:nvSpPr>
          <p:cNvPr id="22543" name="Text Box 14"/>
          <p:cNvSpPr txBox="1">
            <a:spLocks noChangeArrowheads="1"/>
          </p:cNvSpPr>
          <p:nvPr/>
        </p:nvSpPr>
        <p:spPr bwMode="auto">
          <a:xfrm>
            <a:off x="996950" y="23622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d</a:t>
            </a:r>
            <a:r>
              <a:rPr lang="en-US" altLang="fa-IR" sz="1800" baseline="-25000">
                <a:latin typeface="Arial Unicode MS" pitchFamily="34" charset="-128"/>
              </a:rPr>
              <a:t>4</a:t>
            </a:r>
          </a:p>
        </p:txBody>
      </p:sp>
      <p:sp>
        <p:nvSpPr>
          <p:cNvPr id="22544" name="Text Box 17"/>
          <p:cNvSpPr txBox="1">
            <a:spLocks noChangeArrowheads="1"/>
          </p:cNvSpPr>
          <p:nvPr/>
        </p:nvSpPr>
        <p:spPr bwMode="auto">
          <a:xfrm>
            <a:off x="539750" y="14478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d</a:t>
            </a:r>
            <a:r>
              <a:rPr lang="en-US" altLang="fa-IR" sz="1800" baseline="-25000">
                <a:latin typeface="Arial Unicode MS" pitchFamily="34" charset="-128"/>
              </a:rPr>
              <a:t>3</a:t>
            </a:r>
          </a:p>
        </p:txBody>
      </p:sp>
      <p:sp>
        <p:nvSpPr>
          <p:cNvPr id="22545" name="Line 18"/>
          <p:cNvSpPr>
            <a:spLocks noChangeShapeType="1"/>
          </p:cNvSpPr>
          <p:nvPr/>
        </p:nvSpPr>
        <p:spPr bwMode="auto">
          <a:xfrm flipH="1" flipV="1">
            <a:off x="1606550" y="1371600"/>
            <a:ext cx="152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2546" name="Text Box 19"/>
          <p:cNvSpPr txBox="1">
            <a:spLocks noChangeArrowheads="1"/>
          </p:cNvSpPr>
          <p:nvPr/>
        </p:nvSpPr>
        <p:spPr bwMode="auto">
          <a:xfrm>
            <a:off x="3276600" y="6172200"/>
            <a:ext cx="617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2000" b="1">
                <a:latin typeface="Arial Unicode MS" pitchFamily="34" charset="-128"/>
              </a:rPr>
              <a:t>iterate until converge  </a:t>
            </a:r>
          </a:p>
        </p:txBody>
      </p:sp>
      <p:sp>
        <p:nvSpPr>
          <p:cNvPr id="22547" name="Text Box 27"/>
          <p:cNvSpPr txBox="1">
            <a:spLocks noChangeArrowheads="1"/>
          </p:cNvSpPr>
          <p:nvPr/>
        </p:nvSpPr>
        <p:spPr bwMode="auto">
          <a:xfrm>
            <a:off x="727075" y="6172200"/>
            <a:ext cx="398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2000" b="1">
                <a:latin typeface="Arial Unicode MS" pitchFamily="34" charset="-128"/>
              </a:rPr>
              <a:t>Initial value p(d)=1/N, </a:t>
            </a:r>
          </a:p>
        </p:txBody>
      </p:sp>
      <p:sp>
        <p:nvSpPr>
          <p:cNvPr id="22548" name="Freeform 28"/>
          <p:cNvSpPr>
            <a:spLocks/>
          </p:cNvSpPr>
          <p:nvPr/>
        </p:nvSpPr>
        <p:spPr bwMode="auto">
          <a:xfrm>
            <a:off x="1212850" y="1295400"/>
            <a:ext cx="241300" cy="1371600"/>
          </a:xfrm>
          <a:custGeom>
            <a:avLst/>
            <a:gdLst>
              <a:gd name="T0" fmla="*/ 2147483647 w 152"/>
              <a:gd name="T1" fmla="*/ 0 h 864"/>
              <a:gd name="T2" fmla="*/ 2147483647 w 152"/>
              <a:gd name="T3" fmla="*/ 2147483647 h 864"/>
              <a:gd name="T4" fmla="*/ 2147483647 w 152"/>
              <a:gd name="T5" fmla="*/ 2147483647 h 864"/>
              <a:gd name="T6" fmla="*/ 0 60000 65536"/>
              <a:gd name="T7" fmla="*/ 0 60000 65536"/>
              <a:gd name="T8" fmla="*/ 0 60000 65536"/>
              <a:gd name="T9" fmla="*/ 0 w 152"/>
              <a:gd name="T10" fmla="*/ 0 h 864"/>
              <a:gd name="T11" fmla="*/ 152 w 152"/>
              <a:gd name="T12" fmla="*/ 864 h 864"/>
            </a:gdLst>
            <a:ahLst/>
            <a:cxnLst>
              <a:cxn ang="T6">
                <a:pos x="T0" y="T1"/>
              </a:cxn>
              <a:cxn ang="T7">
                <a:pos x="T2" y="T3"/>
              </a:cxn>
              <a:cxn ang="T8">
                <a:pos x="T4" y="T5"/>
              </a:cxn>
            </a:cxnLst>
            <a:rect l="T9" t="T10" r="T11" b="T12"/>
            <a:pathLst>
              <a:path w="152" h="864">
                <a:moveTo>
                  <a:pt x="152" y="0"/>
                </a:moveTo>
                <a:cubicBezTo>
                  <a:pt x="84" y="96"/>
                  <a:pt x="16" y="192"/>
                  <a:pt x="8" y="336"/>
                </a:cubicBezTo>
                <a:cubicBezTo>
                  <a:pt x="0" y="480"/>
                  <a:pt x="52" y="672"/>
                  <a:pt x="104" y="86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graphicFrame>
        <p:nvGraphicFramePr>
          <p:cNvPr id="22549" name="Object 3"/>
          <p:cNvGraphicFramePr>
            <a:graphicFrameLocks noChangeAspect="1"/>
          </p:cNvGraphicFramePr>
          <p:nvPr/>
        </p:nvGraphicFramePr>
        <p:xfrm>
          <a:off x="2514600" y="1066800"/>
          <a:ext cx="4425950" cy="1357313"/>
        </p:xfrm>
        <a:graphic>
          <a:graphicData uri="http://schemas.openxmlformats.org/presentationml/2006/ole">
            <mc:AlternateContent xmlns:mc="http://schemas.openxmlformats.org/markup-compatibility/2006">
              <mc:Choice xmlns:v="urn:schemas-microsoft-com:vml" Requires="v">
                <p:oleObj spid="_x0000_s22593" name="Equation" r:id="rId6" imgW="2235200" imgH="685800" progId="Equation.3">
                  <p:embed/>
                </p:oleObj>
              </mc:Choice>
              <mc:Fallback>
                <p:oleObj name="Equation" r:id="rId6" imgW="2235200" imgH="6858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066800"/>
                        <a:ext cx="4425950" cy="1357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pPr>
              <a:defRPr/>
            </a:pPr>
            <a:fld id="{B12126E0-6E95-4EE2-8CB8-30960EFC348E}" type="slidenum">
              <a:rPr lang="en-US"/>
              <a:pPr>
                <a:defRPr/>
              </a:pPr>
              <a:t>18</a:t>
            </a:fld>
            <a:endParaRPr lang="en-US"/>
          </a:p>
        </p:txBody>
      </p:sp>
      <p:sp>
        <p:nvSpPr>
          <p:cNvPr id="23555" name="Rectangle 2"/>
          <p:cNvSpPr>
            <a:spLocks noGrp="1" noChangeArrowheads="1"/>
          </p:cNvSpPr>
          <p:nvPr>
            <p:ph type="title"/>
          </p:nvPr>
        </p:nvSpPr>
        <p:spPr>
          <a:xfrm>
            <a:off x="0" y="76200"/>
            <a:ext cx="9144000" cy="1066800"/>
          </a:xfrm>
        </p:spPr>
        <p:txBody>
          <a:bodyPr/>
          <a:lstStyle/>
          <a:p>
            <a:pPr eaLnBrk="1" hangingPunct="1"/>
            <a:r>
              <a:rPr lang="en-US" altLang="fa-IR" smtClean="0"/>
              <a:t>PageRank in Practice</a:t>
            </a:r>
          </a:p>
        </p:txBody>
      </p:sp>
      <p:sp>
        <p:nvSpPr>
          <p:cNvPr id="4102" name="Rectangle 3"/>
          <p:cNvSpPr>
            <a:spLocks noGrp="1" noChangeArrowheads="1"/>
          </p:cNvSpPr>
          <p:nvPr>
            <p:ph type="body" idx="1"/>
          </p:nvPr>
        </p:nvSpPr>
        <p:spPr>
          <a:xfrm>
            <a:off x="304800" y="1238250"/>
            <a:ext cx="8686800" cy="5334000"/>
          </a:xfrm>
        </p:spPr>
        <p:txBody>
          <a:bodyPr/>
          <a:lstStyle/>
          <a:p>
            <a:pPr eaLnBrk="1" hangingPunct="1"/>
            <a:r>
              <a:rPr lang="en-US" altLang="fa-IR" sz="2400" smtClean="0"/>
              <a:t>Computation can be quite efficient since M is usually sparse</a:t>
            </a:r>
          </a:p>
          <a:p>
            <a:pPr eaLnBrk="1" hangingPunct="1"/>
            <a:r>
              <a:rPr lang="en-US" altLang="fa-IR" sz="2400" smtClean="0"/>
              <a:t>Interpretation of the damping factor </a:t>
            </a:r>
            <a:r>
              <a:rPr lang="en-US" altLang="fa-IR" sz="2400" smtClean="0">
                <a:sym typeface="Symbol" pitchFamily="18" charset="2"/>
              </a:rPr>
              <a:t> (0.15):</a:t>
            </a:r>
          </a:p>
          <a:p>
            <a:pPr lvl="1" eaLnBrk="1" hangingPunct="1"/>
            <a:r>
              <a:rPr lang="en-US" altLang="fa-IR" sz="2000" smtClean="0">
                <a:sym typeface="Symbol" pitchFamily="18" charset="2"/>
              </a:rPr>
              <a:t>Probability of a random jump </a:t>
            </a:r>
          </a:p>
          <a:p>
            <a:pPr lvl="1" eaLnBrk="1" hangingPunct="1"/>
            <a:r>
              <a:rPr lang="en-US" altLang="fa-IR" sz="2000" smtClean="0">
                <a:sym typeface="Symbol" pitchFamily="18" charset="2"/>
              </a:rPr>
              <a:t>Smoothing the transition matrix (avoid zero’s)</a:t>
            </a:r>
          </a:p>
          <a:p>
            <a:pPr lvl="1" eaLnBrk="1" hangingPunct="1"/>
            <a:endParaRPr lang="en-US" altLang="fa-IR" sz="2000" smtClean="0">
              <a:sym typeface="Symbol" pitchFamily="18" charset="2"/>
            </a:endParaRPr>
          </a:p>
          <a:p>
            <a:pPr eaLnBrk="1" hangingPunct="1"/>
            <a:endParaRPr lang="en-US" altLang="fa-IR" sz="2400" smtClean="0">
              <a:sym typeface="Symbol" pitchFamily="18" charset="2"/>
            </a:endParaRPr>
          </a:p>
          <a:p>
            <a:pPr eaLnBrk="1" hangingPunct="1"/>
            <a:r>
              <a:rPr lang="en-US" altLang="fa-IR" sz="2400" smtClean="0">
                <a:sym typeface="Symbol" pitchFamily="18" charset="2"/>
              </a:rPr>
              <a:t>The zero-outlink problem: p(di)’s don’t sum to 1</a:t>
            </a:r>
          </a:p>
          <a:p>
            <a:pPr lvl="1" eaLnBrk="1" hangingPunct="1"/>
            <a:r>
              <a:rPr lang="en-US" altLang="fa-IR" sz="2000" smtClean="0">
                <a:sym typeface="Symbol" pitchFamily="18" charset="2"/>
              </a:rPr>
              <a:t>One possible solution = page-specific damping factor     		     (=1.0 for a page with no outlink)</a:t>
            </a:r>
          </a:p>
          <a:p>
            <a:pPr eaLnBrk="1" hangingPunct="1"/>
            <a:r>
              <a:rPr lang="en-US" altLang="fa-IR" sz="2400" smtClean="0">
                <a:sym typeface="Symbol" pitchFamily="18" charset="2"/>
              </a:rPr>
              <a:t>Many extensions (e.g. Topic Sensitive PageRank)</a:t>
            </a:r>
          </a:p>
          <a:p>
            <a:pPr eaLnBrk="1" hangingPunct="1"/>
            <a:r>
              <a:rPr lang="en-US" altLang="fa-IR" sz="2400" smtClean="0">
                <a:sym typeface="Symbol" pitchFamily="18" charset="2"/>
              </a:rPr>
              <a:t>Many other applications (e.g., social network analysis)</a:t>
            </a:r>
          </a:p>
          <a:p>
            <a:pPr eaLnBrk="1" hangingPunct="1">
              <a:buFont typeface="Arial" pitchFamily="34" charset="0"/>
              <a:buNone/>
            </a:pPr>
            <a:endParaRPr lang="en-US" altLang="fa-IR" sz="2400" smtClean="0">
              <a:sym typeface="Symbol" pitchFamily="18" charset="2"/>
            </a:endParaRPr>
          </a:p>
        </p:txBody>
      </p:sp>
      <p:graphicFrame>
        <p:nvGraphicFramePr>
          <p:cNvPr id="23557" name="Object 2"/>
          <p:cNvGraphicFramePr>
            <a:graphicFrameLocks noGrp="1" noChangeAspect="1"/>
          </p:cNvGraphicFramePr>
          <p:nvPr>
            <p:ph sz="half" idx="4294967295"/>
          </p:nvPr>
        </p:nvGraphicFramePr>
        <p:xfrm>
          <a:off x="1214438" y="2905125"/>
          <a:ext cx="6923087" cy="666750"/>
        </p:xfrm>
        <a:graphic>
          <a:graphicData uri="http://schemas.openxmlformats.org/presentationml/2006/ole">
            <mc:AlternateContent xmlns:mc="http://schemas.openxmlformats.org/markup-compatibility/2006">
              <mc:Choice xmlns:v="urn:schemas-microsoft-com:vml" Requires="v">
                <p:oleObj spid="_x0000_s23579" name="Equation" r:id="rId4" imgW="4470400" imgH="431800" progId="Equation.DSMT4">
                  <p:embed/>
                </p:oleObj>
              </mc:Choice>
              <mc:Fallback>
                <p:oleObj name="Equation" r:id="rId4" imgW="4470400" imgH="431800" progId="Equation.DSMT4">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38" y="2905125"/>
                        <a:ext cx="6923087"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fa-IR" dirty="0" smtClean="0"/>
              <a:t>PageRank Issues</a:t>
            </a:r>
          </a:p>
        </p:txBody>
      </p:sp>
      <p:sp>
        <p:nvSpPr>
          <p:cNvPr id="24579" name="Rectangle 3"/>
          <p:cNvSpPr>
            <a:spLocks noGrp="1" noChangeArrowheads="1"/>
          </p:cNvSpPr>
          <p:nvPr>
            <p:ph idx="1"/>
          </p:nvPr>
        </p:nvSpPr>
        <p:spPr/>
        <p:txBody>
          <a:bodyPr/>
          <a:lstStyle/>
          <a:p>
            <a:pPr eaLnBrk="1" hangingPunct="1"/>
            <a:r>
              <a:rPr lang="en-US" altLang="fa-IR" sz="2400" smtClean="0"/>
              <a:t>Real surfers are not random surfers </a:t>
            </a:r>
          </a:p>
          <a:p>
            <a:pPr eaLnBrk="1" hangingPunct="1"/>
            <a:r>
              <a:rPr lang="en-US" altLang="fa-IR" sz="2400" smtClean="0"/>
              <a:t>Simple PageRank ranking produces bad results for many pages.</a:t>
            </a:r>
          </a:p>
          <a:p>
            <a:pPr lvl="1" eaLnBrk="1" hangingPunct="1"/>
            <a:r>
              <a:rPr lang="en-US" altLang="fa-IR" sz="2000" smtClean="0"/>
              <a:t>Consider the query video service</a:t>
            </a:r>
          </a:p>
          <a:p>
            <a:pPr lvl="1" eaLnBrk="1" hangingPunct="1"/>
            <a:r>
              <a:rPr lang="en-US" altLang="fa-IR" sz="2000" smtClean="0"/>
              <a:t>The Yahoo home page (i) has a very high PageRank and (ii) contains both words.</a:t>
            </a:r>
          </a:p>
          <a:p>
            <a:pPr lvl="1" eaLnBrk="1" hangingPunct="1"/>
            <a:r>
              <a:rPr lang="en-US" altLang="fa-IR" sz="2000" smtClean="0"/>
              <a:t>If we rank all Boolean hits according to PageRank, then the Yahoo home page would be top-ranked.</a:t>
            </a:r>
          </a:p>
          <a:p>
            <a:pPr lvl="1" eaLnBrk="1" hangingPunct="1"/>
            <a:r>
              <a:rPr lang="en-US" altLang="fa-IR" sz="2000" smtClean="0"/>
              <a:t>Clearly not desirable</a:t>
            </a:r>
          </a:p>
          <a:p>
            <a:pPr eaLnBrk="1" hangingPunct="1"/>
            <a:r>
              <a:rPr lang="en-US" altLang="fa-IR" sz="2400" smtClean="0"/>
              <a:t>In practice: rank according to weighted combination of many factors, including raw text match, anchor text match, PageRank and many other factors</a:t>
            </a:r>
          </a:p>
        </p:txBody>
      </p:sp>
      <p:sp>
        <p:nvSpPr>
          <p:cNvPr id="4" name="Slide Number Placeholder 5"/>
          <p:cNvSpPr>
            <a:spLocks noGrp="1"/>
          </p:cNvSpPr>
          <p:nvPr>
            <p:ph type="sldNum" sz="quarter" idx="12"/>
          </p:nvPr>
        </p:nvSpPr>
        <p:spPr/>
        <p:txBody>
          <a:bodyPr/>
          <a:lstStyle/>
          <a:p>
            <a:pPr>
              <a:defRPr/>
            </a:pPr>
            <a:fld id="{3746CC0E-F124-4D2B-9810-70CF8E557B15}" type="slidenum">
              <a:rPr lang="en-US"/>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dirty="0" smtClean="0"/>
              <a:t>Web Search: Challenges &amp; Opportunities</a:t>
            </a:r>
          </a:p>
        </p:txBody>
      </p:sp>
      <p:sp>
        <p:nvSpPr>
          <p:cNvPr id="7171" name="Rectangle 3"/>
          <p:cNvSpPr>
            <a:spLocks noGrp="1" noChangeArrowheads="1"/>
          </p:cNvSpPr>
          <p:nvPr>
            <p:ph idx="1"/>
          </p:nvPr>
        </p:nvSpPr>
        <p:spPr>
          <a:xfrm>
            <a:off x="0" y="1341438"/>
            <a:ext cx="9144000" cy="4525962"/>
          </a:xfrm>
        </p:spPr>
        <p:txBody>
          <a:bodyPr/>
          <a:lstStyle/>
          <a:p>
            <a:pPr eaLnBrk="1" hangingPunct="1"/>
            <a:r>
              <a:rPr lang="en-US" altLang="fa-IR" sz="2800" smtClean="0"/>
              <a:t>Challenges</a:t>
            </a:r>
          </a:p>
          <a:p>
            <a:pPr lvl="1" eaLnBrk="1" hangingPunct="1"/>
            <a:r>
              <a:rPr lang="en-US" altLang="fa-IR" sz="2400" smtClean="0"/>
              <a:t>Scalability</a:t>
            </a:r>
          </a:p>
          <a:p>
            <a:pPr lvl="2" eaLnBrk="1" hangingPunct="1"/>
            <a:r>
              <a:rPr lang="en-US" altLang="fa-IR" smtClean="0"/>
              <a:t>How to handle the size of the Web and ensure completeness of coverage?</a:t>
            </a:r>
          </a:p>
          <a:p>
            <a:pPr lvl="2" eaLnBrk="1" hangingPunct="1"/>
            <a:r>
              <a:rPr lang="en-US" altLang="fa-IR" smtClean="0"/>
              <a:t>How to serve many user queries quickly?</a:t>
            </a:r>
          </a:p>
          <a:p>
            <a:pPr lvl="1" eaLnBrk="1" hangingPunct="1"/>
            <a:r>
              <a:rPr lang="en-US" altLang="fa-IR" sz="2400" smtClean="0"/>
              <a:t>Low quality information and spams</a:t>
            </a:r>
          </a:p>
          <a:p>
            <a:pPr lvl="1" eaLnBrk="1" hangingPunct="1"/>
            <a:r>
              <a:rPr lang="en-US" altLang="fa-IR" sz="2400" smtClean="0"/>
              <a:t>Dynamics of the Web </a:t>
            </a:r>
          </a:p>
          <a:p>
            <a:pPr lvl="2" eaLnBrk="1" hangingPunct="1"/>
            <a:r>
              <a:rPr lang="en-US" altLang="fa-IR" smtClean="0"/>
              <a:t>New pages are constantly created and some pages may be updated very quickly</a:t>
            </a:r>
            <a:endParaRPr lang="en-US" altLang="fa-IR" sz="2000" smtClean="0"/>
          </a:p>
          <a:p>
            <a:pPr eaLnBrk="1" hangingPunct="1"/>
            <a:r>
              <a:rPr lang="en-US" altLang="fa-IR" sz="2800" smtClean="0"/>
              <a:t>Opportunities</a:t>
            </a:r>
          </a:p>
          <a:p>
            <a:pPr lvl="1" eaLnBrk="1" hangingPunct="1"/>
            <a:r>
              <a:rPr lang="en-US" altLang="fa-IR" sz="2400" smtClean="0"/>
              <a:t>Many additional heuristics (e.g., links) can be leveraged to improve search accuracy</a:t>
            </a:r>
          </a:p>
        </p:txBody>
      </p:sp>
      <p:sp>
        <p:nvSpPr>
          <p:cNvPr id="4" name="Slide Number Placeholder 5"/>
          <p:cNvSpPr>
            <a:spLocks noGrp="1"/>
          </p:cNvSpPr>
          <p:nvPr>
            <p:ph type="sldNum" sz="quarter" idx="12"/>
          </p:nvPr>
        </p:nvSpPr>
        <p:spPr/>
        <p:txBody>
          <a:bodyPr/>
          <a:lstStyle/>
          <a:p>
            <a:pPr>
              <a:defRPr/>
            </a:pPr>
            <a:fld id="{87049951-3ABE-4DC1-80B6-83A3FAACD0B3}" type="slidenum">
              <a:rPr lang="en-US"/>
              <a:pPr>
                <a:defRPr/>
              </a:pPr>
              <a:t>2</a:t>
            </a:fld>
            <a:endParaRPr lang="en-US"/>
          </a:p>
        </p:txBody>
      </p:sp>
      <p:sp>
        <p:nvSpPr>
          <p:cNvPr id="2" name="TextBox 1"/>
          <p:cNvSpPr txBox="1"/>
          <p:nvPr/>
        </p:nvSpPr>
        <p:spPr>
          <a:xfrm>
            <a:off x="2771775" y="1844675"/>
            <a:ext cx="6011863" cy="461963"/>
          </a:xfrm>
          <a:prstGeom prst="rect">
            <a:avLst/>
          </a:prstGeom>
          <a:solidFill>
            <a:schemeClr val="bg1">
              <a:lumMod val="85000"/>
            </a:schemeClr>
          </a:solidFill>
        </p:spPr>
        <p:txBody>
          <a:bodyPr wrap="none" rtlCol="1">
            <a:spAutoFit/>
          </a:bodyPr>
          <a:lstStyle/>
          <a:p>
            <a:pPr algn="l" rtl="0">
              <a:defRPr/>
            </a:pPr>
            <a:r>
              <a:rPr lang="fa-IR" sz="2400" b="1" dirty="0">
                <a:latin typeface="+mj-lt"/>
                <a:sym typeface="Symbol"/>
              </a:rPr>
              <a:t></a:t>
            </a:r>
            <a:r>
              <a:rPr lang="en-US" sz="2400" b="1" dirty="0">
                <a:latin typeface="+mj-lt"/>
                <a:sym typeface="Symbol"/>
              </a:rPr>
              <a:t> Parallel indexing &amp; searching (MapReduce)</a:t>
            </a:r>
            <a:endParaRPr lang="fa-IR" sz="2400" b="1" dirty="0">
              <a:latin typeface="+mj-lt"/>
            </a:endParaRPr>
          </a:p>
        </p:txBody>
      </p:sp>
      <p:sp>
        <p:nvSpPr>
          <p:cNvPr id="6" name="TextBox 5"/>
          <p:cNvSpPr txBox="1"/>
          <p:nvPr/>
        </p:nvSpPr>
        <p:spPr>
          <a:xfrm>
            <a:off x="5940425" y="3549650"/>
            <a:ext cx="2843213" cy="830263"/>
          </a:xfrm>
          <a:prstGeom prst="rect">
            <a:avLst/>
          </a:prstGeom>
          <a:solidFill>
            <a:schemeClr val="bg1">
              <a:lumMod val="85000"/>
            </a:schemeClr>
          </a:solidFill>
        </p:spPr>
        <p:txBody>
          <a:bodyPr rtlCol="1">
            <a:spAutoFit/>
          </a:bodyPr>
          <a:lstStyle/>
          <a:p>
            <a:pPr algn="l" rtl="0">
              <a:defRPr/>
            </a:pPr>
            <a:r>
              <a:rPr lang="fa-IR" sz="2400" b="1" dirty="0">
                <a:latin typeface="+mj-lt"/>
                <a:sym typeface="Symbol"/>
              </a:rPr>
              <a:t></a:t>
            </a:r>
            <a:r>
              <a:rPr lang="en-US" sz="2400" b="1" dirty="0">
                <a:latin typeface="+mj-lt"/>
                <a:sym typeface="Symbol"/>
              </a:rPr>
              <a:t> Spam detection &amp; robust ranking      </a:t>
            </a:r>
            <a:endParaRPr lang="fa-IR" sz="2400" b="1" dirty="0">
              <a:latin typeface="+mj-lt"/>
            </a:endParaRPr>
          </a:p>
        </p:txBody>
      </p:sp>
      <p:sp>
        <p:nvSpPr>
          <p:cNvPr id="7" name="TextBox 6"/>
          <p:cNvSpPr txBox="1"/>
          <p:nvPr/>
        </p:nvSpPr>
        <p:spPr>
          <a:xfrm>
            <a:off x="4140200" y="6227763"/>
            <a:ext cx="4806950" cy="431800"/>
          </a:xfrm>
          <a:prstGeom prst="rect">
            <a:avLst/>
          </a:prstGeom>
          <a:solidFill>
            <a:schemeClr val="bg1">
              <a:lumMod val="85000"/>
            </a:schemeClr>
          </a:solidFill>
        </p:spPr>
        <p:txBody>
          <a:bodyPr wrap="none" rtlCol="1">
            <a:spAutoFit/>
          </a:bodyPr>
          <a:lstStyle/>
          <a:p>
            <a:pPr algn="l" rtl="0">
              <a:defRPr/>
            </a:pPr>
            <a:r>
              <a:rPr lang="fa-IR" sz="2200" b="1" dirty="0">
                <a:latin typeface="+mj-lt"/>
                <a:sym typeface="Symbol"/>
              </a:rPr>
              <a:t></a:t>
            </a:r>
            <a:r>
              <a:rPr lang="en-US" sz="2200" b="1" dirty="0">
                <a:latin typeface="+mj-lt"/>
                <a:sym typeface="Symbol"/>
              </a:rPr>
              <a:t> Link analysis &amp; multi-feature ranking</a:t>
            </a:r>
            <a:endParaRPr lang="fa-IR" sz="2200" b="1"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74638"/>
            <a:ext cx="8363272" cy="1143000"/>
          </a:xfrm>
        </p:spPr>
        <p:txBody>
          <a:bodyPr/>
          <a:lstStyle/>
          <a:p>
            <a:r>
              <a:rPr lang="en-US" altLang="fa-IR" dirty="0" smtClean="0"/>
              <a:t>What Google Says About PageRank</a:t>
            </a:r>
            <a:endParaRPr lang="fa-IR" altLang="fa-IR" dirty="0" smtClean="0"/>
          </a:p>
        </p:txBody>
      </p:sp>
      <p:sp>
        <p:nvSpPr>
          <p:cNvPr id="3" name="Content Placeholder 2"/>
          <p:cNvSpPr>
            <a:spLocks noGrp="1"/>
          </p:cNvSpPr>
          <p:nvPr>
            <p:ph idx="1"/>
          </p:nvPr>
        </p:nvSpPr>
        <p:spPr>
          <a:xfrm>
            <a:off x="457200" y="1600200"/>
            <a:ext cx="8435280" cy="4525963"/>
          </a:xfrm>
        </p:spPr>
        <p:txBody>
          <a:bodyPr/>
          <a:lstStyle/>
          <a:p>
            <a:pPr>
              <a:defRPr/>
            </a:pPr>
            <a:r>
              <a:rPr lang="en-US" sz="2400" dirty="0" smtClean="0"/>
              <a:t>Through the years…</a:t>
            </a:r>
          </a:p>
          <a:p>
            <a:pPr lvl="1">
              <a:defRPr/>
            </a:pPr>
            <a:r>
              <a:rPr lang="en-US" sz="1800" dirty="0" smtClean="0">
                <a:solidFill>
                  <a:srgbClr val="0070C0"/>
                </a:solidFill>
              </a:rPr>
              <a:t>2020: “Yes, we do use PageRank internally, among many, many other signals. It’s not quite the same as the original paper, there are lots of quirks (e.g., disavowed links, ignored links, etc.), and, again, we use a lot of other signals that can be much stronger [John Mueller, Google]</a:t>
            </a:r>
          </a:p>
          <a:p>
            <a:pPr lvl="1">
              <a:defRPr/>
            </a:pPr>
            <a:r>
              <a:rPr lang="en-US" sz="1800" dirty="0" smtClean="0">
                <a:solidFill>
                  <a:srgbClr val="0070C0"/>
                </a:solidFill>
              </a:rPr>
              <a:t>2017: “DYK that after 18 years we’re still using PageRank (and 100s of other signals) in our ranking?  [Gary </a:t>
            </a:r>
            <a:r>
              <a:rPr lang="en-US" sz="1800" dirty="0" err="1" smtClean="0">
                <a:solidFill>
                  <a:srgbClr val="0070C0"/>
                </a:solidFill>
              </a:rPr>
              <a:t>Illyes</a:t>
            </a:r>
            <a:r>
              <a:rPr lang="en-US" sz="1800" dirty="0" smtClean="0">
                <a:solidFill>
                  <a:srgbClr val="0070C0"/>
                </a:solidFill>
              </a:rPr>
              <a:t>, Google]</a:t>
            </a:r>
          </a:p>
          <a:p>
            <a:pPr lvl="1">
              <a:defRPr/>
            </a:pPr>
            <a:r>
              <a:rPr lang="en-US" sz="1800" dirty="0" smtClean="0">
                <a:solidFill>
                  <a:srgbClr val="0070C0"/>
                </a:solidFill>
              </a:rPr>
              <a:t>2011: “We use more than 200 signals, including our patented PageRank algorithm, to examine the entire link structure of the web and determine which pages are most important. We then conduct hypertext-matching analysis to determine which pages are relevant to the specific search being conducted” [http://www.google.com/technology]</a:t>
            </a:r>
          </a:p>
          <a:p>
            <a:pPr lvl="1">
              <a:defRPr/>
            </a:pPr>
            <a:r>
              <a:rPr lang="en-US" sz="1800" dirty="0" smtClean="0">
                <a:solidFill>
                  <a:srgbClr val="0070C0"/>
                </a:solidFill>
              </a:rPr>
              <a:t>2007: “The heart of our software is PageRank, a system for ranking web pages developed by our founders… And while we have dozens of engineers working to improve every aspect of Google on daily basis, PageRank continues to play a central role in many of our web search tools.”</a:t>
            </a:r>
          </a:p>
          <a:p>
            <a:pPr lvl="1">
              <a:defRPr/>
            </a:pPr>
            <a:r>
              <a:rPr lang="en-US" sz="1800" dirty="0" smtClean="0">
                <a:solidFill>
                  <a:srgbClr val="0070C0"/>
                </a:solidFill>
              </a:rPr>
              <a:t>2002: “… PageRank continues to provide the basis for all our web search tools.”</a:t>
            </a:r>
          </a:p>
        </p:txBody>
      </p:sp>
      <p:sp>
        <p:nvSpPr>
          <p:cNvPr id="4" name="Slide Number Placeholder 3"/>
          <p:cNvSpPr>
            <a:spLocks noGrp="1"/>
          </p:cNvSpPr>
          <p:nvPr>
            <p:ph type="sldNum" sz="quarter" idx="12"/>
          </p:nvPr>
        </p:nvSpPr>
        <p:spPr/>
        <p:txBody>
          <a:bodyPr/>
          <a:lstStyle/>
          <a:p>
            <a:pPr>
              <a:defRPr/>
            </a:pPr>
            <a:fld id="{FB419975-73A4-4D69-BFE4-5FD68A68AE9F}"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US" altLang="fa-IR" smtClean="0">
                <a:solidFill>
                  <a:schemeClr val="accent2"/>
                </a:solidFill>
              </a:rPr>
              <a:t>HITS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p:txBody>
          <a:bodyPr/>
          <a:lstStyle/>
          <a:p>
            <a:pPr>
              <a:defRPr/>
            </a:pPr>
            <a:fld id="{5832CDDE-233E-4179-AA62-324694F663B3}" type="slidenum">
              <a:rPr lang="en-US">
                <a:latin typeface="Times New Roman" pitchFamily="18" charset="0"/>
              </a:rPr>
              <a:pPr>
                <a:defRPr/>
              </a:pPr>
              <a:t>22</a:t>
            </a:fld>
            <a:endParaRPr lang="en-US">
              <a:latin typeface="Times New Roman" pitchFamily="18" charset="0"/>
            </a:endParaRPr>
          </a:p>
        </p:txBody>
      </p:sp>
      <p:sp>
        <p:nvSpPr>
          <p:cNvPr id="25603"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3600" smtClean="0"/>
              <a:t>HITS: Capturing Authorities &amp; Hubs</a:t>
            </a:r>
            <a:br>
              <a:rPr lang="en-US" sz="3600" smtClean="0"/>
            </a:br>
            <a:r>
              <a:rPr lang="en-US" sz="3600" smtClean="0"/>
              <a:t> </a:t>
            </a:r>
            <a:r>
              <a:rPr lang="en-US" sz="2000" smtClean="0"/>
              <a:t>[Kleinberg 98]</a:t>
            </a:r>
          </a:p>
        </p:txBody>
      </p:sp>
      <p:sp>
        <p:nvSpPr>
          <p:cNvPr id="25604" name="Rectangle 3"/>
          <p:cNvSpPr>
            <a:spLocks noGrp="1" noChangeArrowheads="1"/>
          </p:cNvSpPr>
          <p:nvPr>
            <p:ph type="body" idx="1"/>
          </p:nvPr>
        </p:nvSpPr>
        <p:spPr>
          <a:xfrm>
            <a:off x="228600" y="1371600"/>
            <a:ext cx="8458200" cy="4495800"/>
          </a:xfrm>
        </p:spPr>
        <p:txBody>
          <a:bodyPr rtlCol="0">
            <a:normAutofit lnSpcReduction="10000"/>
          </a:bodyPr>
          <a:lstStyle/>
          <a:p>
            <a:pPr eaLnBrk="1" fontAlgn="auto" hangingPunct="1">
              <a:spcAft>
                <a:spcPts val="0"/>
              </a:spcAft>
              <a:defRPr/>
            </a:pPr>
            <a:r>
              <a:rPr lang="en-US" dirty="0" smtClean="0"/>
              <a:t>Intuitions</a:t>
            </a:r>
          </a:p>
          <a:p>
            <a:pPr lvl="1" eaLnBrk="1" fontAlgn="auto" hangingPunct="1">
              <a:spcAft>
                <a:spcPts val="0"/>
              </a:spcAft>
              <a:defRPr/>
            </a:pPr>
            <a:r>
              <a:rPr lang="en-US" dirty="0" smtClean="0"/>
              <a:t>Pages that are widely cited are good authorities</a:t>
            </a:r>
          </a:p>
          <a:p>
            <a:pPr lvl="1" eaLnBrk="1" fontAlgn="auto" hangingPunct="1">
              <a:spcAft>
                <a:spcPts val="0"/>
              </a:spcAft>
              <a:defRPr/>
            </a:pPr>
            <a:r>
              <a:rPr lang="en-US" dirty="0" smtClean="0"/>
              <a:t>Pages that cite many other pages are good hubs</a:t>
            </a:r>
          </a:p>
          <a:p>
            <a:pPr eaLnBrk="1" fontAlgn="auto" hangingPunct="1">
              <a:spcAft>
                <a:spcPts val="0"/>
              </a:spcAft>
              <a:defRPr/>
            </a:pPr>
            <a:r>
              <a:rPr lang="en-US" dirty="0" smtClean="0"/>
              <a:t>The key idea of HITS (Hypertext-Induced Topic Search)</a:t>
            </a:r>
          </a:p>
          <a:p>
            <a:pPr lvl="1" eaLnBrk="1" fontAlgn="auto" hangingPunct="1">
              <a:spcAft>
                <a:spcPts val="0"/>
              </a:spcAft>
              <a:defRPr/>
            </a:pPr>
            <a:r>
              <a:rPr lang="en-US" dirty="0" smtClean="0"/>
              <a:t>Good authorities are cited by good hubs</a:t>
            </a:r>
          </a:p>
          <a:p>
            <a:pPr lvl="1" eaLnBrk="1" fontAlgn="auto" hangingPunct="1">
              <a:spcAft>
                <a:spcPts val="0"/>
              </a:spcAft>
              <a:defRPr/>
            </a:pPr>
            <a:r>
              <a:rPr lang="en-US" dirty="0" smtClean="0"/>
              <a:t>Good hubs point to good authorities</a:t>
            </a:r>
          </a:p>
          <a:p>
            <a:pPr lvl="1" eaLnBrk="1" fontAlgn="auto" hangingPunct="1">
              <a:spcAft>
                <a:spcPts val="0"/>
              </a:spcAft>
              <a:defRPr/>
            </a:pPr>
            <a:r>
              <a:rPr lang="en-US" dirty="0" smtClean="0"/>
              <a:t>Iterative reinforcement…</a:t>
            </a:r>
          </a:p>
          <a:p>
            <a:pPr eaLnBrk="1" fontAlgn="auto" hangingPunct="1">
              <a:spcAft>
                <a:spcPts val="0"/>
              </a:spcAft>
              <a:defRPr/>
            </a:pPr>
            <a:r>
              <a:rPr lang="en-US" dirty="0" smtClean="0"/>
              <a:t>Many applications in graph/network analysis </a:t>
            </a:r>
          </a:p>
          <a:p>
            <a:pPr eaLnBrk="1" fontAlgn="auto" hangingPunct="1">
              <a:spcAft>
                <a:spcPts val="0"/>
              </a:spcAft>
              <a:defRPr/>
            </a:pP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fa-IR" smtClean="0"/>
              <a:t>Root Set and Base Set</a:t>
            </a:r>
          </a:p>
        </p:txBody>
      </p:sp>
      <p:sp>
        <p:nvSpPr>
          <p:cNvPr id="28675" name="Rectangle 3"/>
          <p:cNvSpPr>
            <a:spLocks noGrp="1" noChangeArrowheads="1"/>
          </p:cNvSpPr>
          <p:nvPr>
            <p:ph idx="1"/>
          </p:nvPr>
        </p:nvSpPr>
        <p:spPr>
          <a:xfrm>
            <a:off x="457200" y="1600200"/>
            <a:ext cx="8401050" cy="4525963"/>
          </a:xfrm>
        </p:spPr>
        <p:txBody>
          <a:bodyPr/>
          <a:lstStyle/>
          <a:p>
            <a:pPr eaLnBrk="1" hangingPunct="1"/>
            <a:r>
              <a:rPr lang="en-US" altLang="fa-IR" sz="2400" smtClean="0"/>
              <a:t>Good authority pages may not contain the query term.</a:t>
            </a:r>
          </a:p>
          <a:p>
            <a:pPr eaLnBrk="1" hangingPunct="1"/>
            <a:r>
              <a:rPr lang="en-US" altLang="fa-IR" sz="2400" smtClean="0"/>
              <a:t>If the text query manages to capture a good hub page in the root set, then the inclusion of pages linked to by this page will capture good authorities linked to by this page.</a:t>
            </a:r>
          </a:p>
          <a:p>
            <a:pPr eaLnBrk="1" hangingPunct="1"/>
            <a:r>
              <a:rPr lang="en-US" altLang="fa-IR" sz="2400" smtClean="0"/>
              <a:t>If the text query manages to capture a good authority page in the root set, then inclusion of pages linking to this page will capture good hubs.</a:t>
            </a:r>
          </a:p>
        </p:txBody>
      </p:sp>
      <p:sp>
        <p:nvSpPr>
          <p:cNvPr id="4" name="Slide Number Placeholder 5"/>
          <p:cNvSpPr>
            <a:spLocks noGrp="1"/>
          </p:cNvSpPr>
          <p:nvPr>
            <p:ph type="sldNum" sz="quarter" idx="12"/>
          </p:nvPr>
        </p:nvSpPr>
        <p:spPr/>
        <p:txBody>
          <a:bodyPr/>
          <a:lstStyle/>
          <a:p>
            <a:pPr>
              <a:defRPr/>
            </a:pPr>
            <a:fld id="{9A2F20AC-86B6-4365-B011-CA4F0B4D0C6B}" type="slidenum">
              <a:rPr lang="en-US"/>
              <a:pPr>
                <a:defRPr/>
              </a:pPr>
              <a:t>23</a:t>
            </a:fld>
            <a:endParaRPr lang="en-US"/>
          </a:p>
        </p:txBody>
      </p:sp>
      <p:grpSp>
        <p:nvGrpSpPr>
          <p:cNvPr id="28677" name="Group 72"/>
          <p:cNvGrpSpPr>
            <a:grpSpLocks/>
          </p:cNvGrpSpPr>
          <p:nvPr/>
        </p:nvGrpSpPr>
        <p:grpSpPr bwMode="auto">
          <a:xfrm>
            <a:off x="2286000" y="4214813"/>
            <a:ext cx="4643438" cy="2500312"/>
            <a:chOff x="4214810" y="4429132"/>
            <a:chExt cx="4387854" cy="2228852"/>
          </a:xfrm>
        </p:grpSpPr>
        <p:grpSp>
          <p:nvGrpSpPr>
            <p:cNvPr id="28678" name="Group 11"/>
            <p:cNvGrpSpPr>
              <a:grpSpLocks/>
            </p:cNvGrpSpPr>
            <p:nvPr/>
          </p:nvGrpSpPr>
          <p:grpSpPr bwMode="auto">
            <a:xfrm>
              <a:off x="5230699" y="5051187"/>
              <a:ext cx="2397284" cy="1147299"/>
              <a:chOff x="1565" y="1842"/>
              <a:chExt cx="2676" cy="1588"/>
            </a:xfrm>
          </p:grpSpPr>
          <p:sp>
            <p:nvSpPr>
              <p:cNvPr id="28704" name="Oval 4"/>
              <p:cNvSpPr>
                <a:spLocks noChangeArrowheads="1"/>
              </p:cNvSpPr>
              <p:nvPr/>
            </p:nvSpPr>
            <p:spPr bwMode="auto">
              <a:xfrm>
                <a:off x="1565" y="1842"/>
                <a:ext cx="2676" cy="158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fa-IR" sz="2400">
                    <a:latin typeface="Arial Unicode MS" pitchFamily="34" charset="-128"/>
                  </a:rPr>
                  <a:t>Root Set</a:t>
                </a:r>
              </a:p>
            </p:txBody>
          </p:sp>
          <p:sp>
            <p:nvSpPr>
              <p:cNvPr id="28705" name="Oval 5"/>
              <p:cNvSpPr>
                <a:spLocks noChangeArrowheads="1"/>
              </p:cNvSpPr>
              <p:nvPr/>
            </p:nvSpPr>
            <p:spPr bwMode="auto">
              <a:xfrm>
                <a:off x="2154" y="2115"/>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28706" name="Oval 6"/>
              <p:cNvSpPr>
                <a:spLocks noChangeArrowheads="1"/>
              </p:cNvSpPr>
              <p:nvPr/>
            </p:nvSpPr>
            <p:spPr bwMode="auto">
              <a:xfrm>
                <a:off x="1791" y="2297"/>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fa-IR" sz="1800">
                    <a:latin typeface="Arial Unicode MS" pitchFamily="34" charset="-128"/>
                  </a:rPr>
                  <a:t> </a:t>
                </a:r>
              </a:p>
            </p:txBody>
          </p:sp>
          <p:sp>
            <p:nvSpPr>
              <p:cNvPr id="28707" name="Oval 7"/>
              <p:cNvSpPr>
                <a:spLocks noChangeArrowheads="1"/>
              </p:cNvSpPr>
              <p:nvPr/>
            </p:nvSpPr>
            <p:spPr bwMode="auto">
              <a:xfrm>
                <a:off x="2018" y="2750"/>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28708" name="Oval 8"/>
              <p:cNvSpPr>
                <a:spLocks noChangeArrowheads="1"/>
              </p:cNvSpPr>
              <p:nvPr/>
            </p:nvSpPr>
            <p:spPr bwMode="auto">
              <a:xfrm>
                <a:off x="3651" y="2705"/>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28709" name="Oval 9"/>
              <p:cNvSpPr>
                <a:spLocks noChangeArrowheads="1"/>
              </p:cNvSpPr>
              <p:nvPr/>
            </p:nvSpPr>
            <p:spPr bwMode="auto">
              <a:xfrm>
                <a:off x="3787" y="2432"/>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28710" name="Oval 10"/>
              <p:cNvSpPr>
                <a:spLocks noChangeArrowheads="1"/>
              </p:cNvSpPr>
              <p:nvPr/>
            </p:nvSpPr>
            <p:spPr bwMode="auto">
              <a:xfrm>
                <a:off x="3470" y="2115"/>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grpSp>
        <p:grpSp>
          <p:nvGrpSpPr>
            <p:cNvPr id="28679" name="Group 22"/>
            <p:cNvGrpSpPr>
              <a:grpSpLocks/>
            </p:cNvGrpSpPr>
            <p:nvPr/>
          </p:nvGrpSpPr>
          <p:grpSpPr bwMode="auto">
            <a:xfrm>
              <a:off x="7059124" y="4822160"/>
              <a:ext cx="1259561" cy="1474581"/>
              <a:chOff x="3606" y="1525"/>
              <a:chExt cx="1406" cy="2041"/>
            </a:xfrm>
          </p:grpSpPr>
          <p:sp>
            <p:nvSpPr>
              <p:cNvPr id="28694" name="Line 12"/>
              <p:cNvSpPr>
                <a:spLocks noChangeShapeType="1"/>
              </p:cNvSpPr>
              <p:nvPr/>
            </p:nvSpPr>
            <p:spPr bwMode="auto">
              <a:xfrm flipV="1">
                <a:off x="3606" y="1616"/>
                <a:ext cx="816" cy="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8695" name="Line 13"/>
              <p:cNvSpPr>
                <a:spLocks noChangeShapeType="1"/>
              </p:cNvSpPr>
              <p:nvPr/>
            </p:nvSpPr>
            <p:spPr bwMode="auto">
              <a:xfrm flipV="1">
                <a:off x="3923" y="1661"/>
                <a:ext cx="499" cy="7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8696" name="Oval 14"/>
              <p:cNvSpPr>
                <a:spLocks noChangeArrowheads="1"/>
              </p:cNvSpPr>
              <p:nvPr/>
            </p:nvSpPr>
            <p:spPr bwMode="auto">
              <a:xfrm>
                <a:off x="4422" y="1525"/>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28697" name="Line 15"/>
              <p:cNvSpPr>
                <a:spLocks noChangeShapeType="1"/>
              </p:cNvSpPr>
              <p:nvPr/>
            </p:nvSpPr>
            <p:spPr bwMode="auto">
              <a:xfrm flipV="1">
                <a:off x="3969" y="2160"/>
                <a:ext cx="816"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8698" name="Line 16"/>
              <p:cNvSpPr>
                <a:spLocks noChangeShapeType="1"/>
              </p:cNvSpPr>
              <p:nvPr/>
            </p:nvSpPr>
            <p:spPr bwMode="auto">
              <a:xfrm>
                <a:off x="3969" y="2568"/>
                <a:ext cx="861"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8699" name="Line 17"/>
              <p:cNvSpPr>
                <a:spLocks noChangeShapeType="1"/>
              </p:cNvSpPr>
              <p:nvPr/>
            </p:nvSpPr>
            <p:spPr bwMode="auto">
              <a:xfrm>
                <a:off x="3923" y="2614"/>
                <a:ext cx="454" cy="7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8700" name="Line 18"/>
              <p:cNvSpPr>
                <a:spLocks noChangeShapeType="1"/>
              </p:cNvSpPr>
              <p:nvPr/>
            </p:nvSpPr>
            <p:spPr bwMode="auto">
              <a:xfrm>
                <a:off x="3787" y="2840"/>
                <a:ext cx="545" cy="5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8701" name="Oval 19"/>
              <p:cNvSpPr>
                <a:spLocks noChangeArrowheads="1"/>
              </p:cNvSpPr>
              <p:nvPr/>
            </p:nvSpPr>
            <p:spPr bwMode="auto">
              <a:xfrm>
                <a:off x="4286" y="3385"/>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28702" name="Oval 20"/>
              <p:cNvSpPr>
                <a:spLocks noChangeArrowheads="1"/>
              </p:cNvSpPr>
              <p:nvPr/>
            </p:nvSpPr>
            <p:spPr bwMode="auto">
              <a:xfrm>
                <a:off x="4830" y="2795"/>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28703" name="Oval 21"/>
              <p:cNvSpPr>
                <a:spLocks noChangeArrowheads="1"/>
              </p:cNvSpPr>
              <p:nvPr/>
            </p:nvSpPr>
            <p:spPr bwMode="auto">
              <a:xfrm>
                <a:off x="4785" y="2069"/>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grpSp>
        <p:grpSp>
          <p:nvGrpSpPr>
            <p:cNvPr id="28680" name="Group 36"/>
            <p:cNvGrpSpPr>
              <a:grpSpLocks/>
            </p:cNvGrpSpPr>
            <p:nvPr/>
          </p:nvGrpSpPr>
          <p:grpSpPr bwMode="auto">
            <a:xfrm>
              <a:off x="4620628" y="4691395"/>
              <a:ext cx="2478806" cy="1539609"/>
              <a:chOff x="884" y="1344"/>
              <a:chExt cx="2767" cy="2131"/>
            </a:xfrm>
          </p:grpSpPr>
          <p:sp>
            <p:nvSpPr>
              <p:cNvPr id="28682" name="Oval 23"/>
              <p:cNvSpPr>
                <a:spLocks noChangeArrowheads="1"/>
              </p:cNvSpPr>
              <p:nvPr/>
            </p:nvSpPr>
            <p:spPr bwMode="auto">
              <a:xfrm>
                <a:off x="1519" y="1389"/>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28683" name="Oval 24"/>
              <p:cNvSpPr>
                <a:spLocks noChangeArrowheads="1"/>
              </p:cNvSpPr>
              <p:nvPr/>
            </p:nvSpPr>
            <p:spPr bwMode="auto">
              <a:xfrm>
                <a:off x="1020" y="1933"/>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28684" name="Oval 25"/>
              <p:cNvSpPr>
                <a:spLocks noChangeArrowheads="1"/>
              </p:cNvSpPr>
              <p:nvPr/>
            </p:nvSpPr>
            <p:spPr bwMode="auto">
              <a:xfrm>
                <a:off x="884" y="2478"/>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28685" name="Oval 26"/>
              <p:cNvSpPr>
                <a:spLocks noChangeArrowheads="1"/>
              </p:cNvSpPr>
              <p:nvPr/>
            </p:nvSpPr>
            <p:spPr bwMode="auto">
              <a:xfrm>
                <a:off x="1066" y="3294"/>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28686" name="Oval 27"/>
              <p:cNvSpPr>
                <a:spLocks noChangeArrowheads="1"/>
              </p:cNvSpPr>
              <p:nvPr/>
            </p:nvSpPr>
            <p:spPr bwMode="auto">
              <a:xfrm>
                <a:off x="2199" y="1344"/>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28687" name="Line 29"/>
              <p:cNvSpPr>
                <a:spLocks noChangeShapeType="1"/>
              </p:cNvSpPr>
              <p:nvPr/>
            </p:nvSpPr>
            <p:spPr bwMode="auto">
              <a:xfrm flipH="1">
                <a:off x="2245" y="1525"/>
                <a:ext cx="45" cy="5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8688" name="Line 30"/>
              <p:cNvSpPr>
                <a:spLocks noChangeShapeType="1"/>
              </p:cNvSpPr>
              <p:nvPr/>
            </p:nvSpPr>
            <p:spPr bwMode="auto">
              <a:xfrm>
                <a:off x="1655" y="1570"/>
                <a:ext cx="545" cy="5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8689" name="Line 31"/>
              <p:cNvSpPr>
                <a:spLocks noChangeShapeType="1"/>
              </p:cNvSpPr>
              <p:nvPr/>
            </p:nvSpPr>
            <p:spPr bwMode="auto">
              <a:xfrm>
                <a:off x="1202" y="2024"/>
                <a:ext cx="952"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8690" name="Line 32"/>
              <p:cNvSpPr>
                <a:spLocks noChangeShapeType="1"/>
              </p:cNvSpPr>
              <p:nvPr/>
            </p:nvSpPr>
            <p:spPr bwMode="auto">
              <a:xfrm flipV="1">
                <a:off x="1066" y="2387"/>
                <a:ext cx="725"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8691" name="Line 33"/>
              <p:cNvSpPr>
                <a:spLocks noChangeShapeType="1"/>
              </p:cNvSpPr>
              <p:nvPr/>
            </p:nvSpPr>
            <p:spPr bwMode="auto">
              <a:xfrm>
                <a:off x="1020" y="2614"/>
                <a:ext cx="998"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8692" name="Line 34"/>
              <p:cNvSpPr>
                <a:spLocks noChangeShapeType="1"/>
              </p:cNvSpPr>
              <p:nvPr/>
            </p:nvSpPr>
            <p:spPr bwMode="auto">
              <a:xfrm flipV="1">
                <a:off x="1202" y="2931"/>
                <a:ext cx="816"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8693" name="Line 35"/>
              <p:cNvSpPr>
                <a:spLocks noChangeShapeType="1"/>
              </p:cNvSpPr>
              <p:nvPr/>
            </p:nvSpPr>
            <p:spPr bwMode="auto">
              <a:xfrm flipV="1">
                <a:off x="1247" y="2795"/>
                <a:ext cx="2404" cy="5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grpSp>
        <p:sp>
          <p:nvSpPr>
            <p:cNvPr id="28681" name="Oval 37"/>
            <p:cNvSpPr>
              <a:spLocks noChangeArrowheads="1"/>
            </p:cNvSpPr>
            <p:nvPr/>
          </p:nvSpPr>
          <p:spPr bwMode="auto">
            <a:xfrm>
              <a:off x="4214810" y="4429132"/>
              <a:ext cx="4387854" cy="222885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fa-IR" sz="2400">
                <a:latin typeface="Arial Unicode MS" pitchFamily="34" charset="-128"/>
              </a:endParaRPr>
            </a:p>
            <a:p>
              <a:pPr algn="ctr" eaLnBrk="1" hangingPunct="1">
                <a:spcBef>
                  <a:spcPct val="0"/>
                </a:spcBef>
                <a:buFontTx/>
                <a:buNone/>
              </a:pPr>
              <a:endParaRPr lang="en-US" altLang="fa-IR" sz="2400">
                <a:latin typeface="Arial Unicode MS" pitchFamily="34" charset="-128"/>
              </a:endParaRPr>
            </a:p>
            <a:p>
              <a:pPr algn="ctr" eaLnBrk="1" hangingPunct="1">
                <a:spcBef>
                  <a:spcPct val="0"/>
                </a:spcBef>
                <a:buFontTx/>
                <a:buNone/>
              </a:pPr>
              <a:endParaRPr lang="en-US" altLang="fa-IR" sz="2400">
                <a:latin typeface="Arial Unicode MS" pitchFamily="34" charset="-128"/>
              </a:endParaRPr>
            </a:p>
            <a:p>
              <a:pPr algn="ctr" eaLnBrk="1" hangingPunct="1">
                <a:spcBef>
                  <a:spcPct val="0"/>
                </a:spcBef>
                <a:buFontTx/>
                <a:buNone/>
              </a:pPr>
              <a:endParaRPr lang="en-US" altLang="fa-IR" sz="2400">
                <a:latin typeface="Arial Unicode MS" pitchFamily="34" charset="-128"/>
              </a:endParaRPr>
            </a:p>
            <a:p>
              <a:pPr algn="ctr" eaLnBrk="1" hangingPunct="1">
                <a:spcBef>
                  <a:spcPct val="0"/>
                </a:spcBef>
                <a:buFontTx/>
                <a:buNone/>
              </a:pPr>
              <a:endParaRPr lang="en-US" altLang="fa-IR" sz="2400">
                <a:latin typeface="Arial Unicode MS" pitchFamily="34" charset="-128"/>
              </a:endParaRPr>
            </a:p>
            <a:p>
              <a:pPr algn="ctr" eaLnBrk="1" hangingPunct="1">
                <a:spcBef>
                  <a:spcPct val="0"/>
                </a:spcBef>
                <a:buFontTx/>
                <a:buNone/>
              </a:pPr>
              <a:endParaRPr lang="en-US" altLang="fa-IR" sz="2400">
                <a:latin typeface="Arial Unicode MS" pitchFamily="34" charset="-128"/>
              </a:endParaRPr>
            </a:p>
            <a:p>
              <a:pPr algn="ctr" eaLnBrk="1" hangingPunct="1">
                <a:spcBef>
                  <a:spcPct val="0"/>
                </a:spcBef>
                <a:buFontTx/>
                <a:buNone/>
              </a:pPr>
              <a:endParaRPr lang="en-US" altLang="fa-IR" sz="2400">
                <a:latin typeface="Arial Unicode MS" pitchFamily="34" charset="-128"/>
              </a:endParaRPr>
            </a:p>
            <a:p>
              <a:pPr algn="ctr" eaLnBrk="1" hangingPunct="1">
                <a:spcBef>
                  <a:spcPct val="0"/>
                </a:spcBef>
                <a:buFontTx/>
                <a:buNone/>
              </a:pPr>
              <a:r>
                <a:rPr lang="en-US" altLang="fa-IR" sz="2400">
                  <a:latin typeface="Arial Unicode MS" pitchFamily="34" charset="-128"/>
                </a:rPr>
                <a:t>      Base Set</a:t>
              </a:r>
            </a:p>
            <a:p>
              <a:pPr algn="ctr" eaLnBrk="1" hangingPunct="1">
                <a:spcBef>
                  <a:spcPct val="0"/>
                </a:spcBef>
                <a:buFontTx/>
                <a:buNone/>
              </a:pPr>
              <a:endParaRPr lang="en-US" altLang="fa-IR" sz="2400">
                <a:latin typeface="Arial Unicode MS" pitchFamily="34" charset="-128"/>
              </a:endParaRPr>
            </a:p>
            <a:p>
              <a:pPr algn="ctr" eaLnBrk="1" hangingPunct="1">
                <a:spcBef>
                  <a:spcPct val="0"/>
                </a:spcBef>
                <a:buFontTx/>
                <a:buNone/>
              </a:pPr>
              <a:endParaRPr lang="en-US" altLang="fa-IR" sz="2400">
                <a:latin typeface="Arial Unicode MS" pitchFamily="34" charset="-128"/>
              </a:endParaRPr>
            </a:p>
            <a:p>
              <a:pPr algn="ctr" eaLnBrk="1" hangingPunct="1">
                <a:spcBef>
                  <a:spcPct val="0"/>
                </a:spcBef>
                <a:buFontTx/>
                <a:buNone/>
              </a:pPr>
              <a:endParaRPr lang="en-US" altLang="fa-IR" sz="2400">
                <a:latin typeface="Arial Unicode MS" pitchFamily="34" charset="-128"/>
              </a:endParaRPr>
            </a:p>
            <a:p>
              <a:pPr algn="ctr" eaLnBrk="1" hangingPunct="1">
                <a:spcBef>
                  <a:spcPct val="0"/>
                </a:spcBef>
                <a:buFontTx/>
                <a:buNone/>
              </a:pPr>
              <a:endParaRPr lang="en-US" altLang="fa-IR" sz="2400">
                <a:latin typeface="Arial Unicode MS" pitchFamily="34" charset="-128"/>
              </a:endParaRPr>
            </a:p>
            <a:p>
              <a:pPr algn="ctr" eaLnBrk="1" hangingPunct="1">
                <a:spcBef>
                  <a:spcPct val="0"/>
                </a:spcBef>
                <a:buFontTx/>
                <a:buNone/>
              </a:pPr>
              <a:endParaRPr lang="en-US" altLang="fa-IR" sz="2400">
                <a:latin typeface="Arial Unicode MS" pitchFamily="34" charset="-128"/>
              </a:endParaRPr>
            </a:p>
            <a:p>
              <a:pPr algn="ctr" eaLnBrk="1" hangingPunct="1">
                <a:spcBef>
                  <a:spcPct val="0"/>
                </a:spcBef>
                <a:buFontTx/>
                <a:buNone/>
              </a:pPr>
              <a:endParaRPr lang="en-US" altLang="fa-IR" sz="2400">
                <a:latin typeface="Arial Unicode MS" pitchFamily="34" charset="-128"/>
              </a:endParaRPr>
            </a:p>
            <a:p>
              <a:pPr algn="ctr" eaLnBrk="1" hangingPunct="1">
                <a:spcBef>
                  <a:spcPct val="0"/>
                </a:spcBef>
                <a:buFontTx/>
                <a:buNone/>
              </a:pPr>
              <a:endParaRPr lang="en-US" altLang="fa-IR" sz="2400">
                <a:latin typeface="Arial Unicode MS" pitchFamily="34" charset="-128"/>
              </a:endParaRPr>
            </a:p>
            <a:p>
              <a:pPr algn="ctr" eaLnBrk="1" hangingPunct="1">
                <a:spcBef>
                  <a:spcPct val="0"/>
                </a:spcBef>
                <a:buFontTx/>
                <a:buNone/>
              </a:pPr>
              <a:endParaRPr lang="en-US" altLang="fa-IR" sz="2400">
                <a:latin typeface="Arial Unicode MS" pitchFamily="34" charset="-128"/>
              </a:endParaRPr>
            </a:p>
            <a:p>
              <a:pPr algn="ctr" eaLnBrk="1" hangingPunct="1">
                <a:spcBef>
                  <a:spcPct val="0"/>
                </a:spcBef>
                <a:buFontTx/>
                <a:buNone/>
              </a:pPr>
              <a:endParaRPr lang="en-US" altLang="fa-IR" sz="2400">
                <a:latin typeface="Arial Unicode MS" pitchFamily="34" charset="-128"/>
              </a:endParaRPr>
            </a:p>
            <a:p>
              <a:pPr algn="ctr" eaLnBrk="1" hangingPunct="1">
                <a:spcBef>
                  <a:spcPct val="0"/>
                </a:spcBef>
                <a:buFontTx/>
                <a:buNone/>
              </a:pPr>
              <a:endParaRPr lang="en-US" altLang="fa-IR" sz="2400">
                <a:latin typeface="Arial Unicode MS" pitchFamily="34" charset="-128"/>
              </a:endParaRPr>
            </a:p>
            <a:p>
              <a:pPr algn="ctr" eaLnBrk="1" hangingPunct="1">
                <a:spcBef>
                  <a:spcPct val="0"/>
                </a:spcBef>
                <a:buFontTx/>
                <a:buNone/>
              </a:pPr>
              <a:endParaRPr lang="en-US" altLang="fa-IR" sz="2400">
                <a:latin typeface="Arial Unicode MS" pitchFamily="34" charset="-128"/>
              </a:endParaRPr>
            </a:p>
            <a:p>
              <a:pPr algn="ctr" eaLnBrk="1" hangingPunct="1">
                <a:spcBef>
                  <a:spcPct val="0"/>
                </a:spcBef>
                <a:buFontTx/>
                <a:buNone/>
              </a:pPr>
              <a:endParaRPr lang="en-US" altLang="fa-IR" sz="2400">
                <a:latin typeface="Arial Unicode MS" pitchFamily="34" charset="-128"/>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fa-IR" smtClean="0"/>
              <a:t>Hub and Authority Scores</a:t>
            </a:r>
          </a:p>
        </p:txBody>
      </p:sp>
      <p:sp>
        <p:nvSpPr>
          <p:cNvPr id="41987" name="Rectangle 3"/>
          <p:cNvSpPr>
            <a:spLocks noGrp="1" noChangeArrowheads="1"/>
          </p:cNvSpPr>
          <p:nvPr>
            <p:ph idx="1"/>
          </p:nvPr>
        </p:nvSpPr>
        <p:spPr>
          <a:xfrm>
            <a:off x="457200" y="1214438"/>
            <a:ext cx="8229600" cy="3714750"/>
          </a:xfrm>
        </p:spPr>
        <p:txBody>
          <a:bodyPr rtlCol="0">
            <a:normAutofit fontScale="92500" lnSpcReduction="20000"/>
          </a:bodyPr>
          <a:lstStyle/>
          <a:p>
            <a:pPr eaLnBrk="1" fontAlgn="auto" hangingPunct="1">
              <a:lnSpc>
                <a:spcPct val="120000"/>
              </a:lnSpc>
              <a:spcAft>
                <a:spcPts val="0"/>
              </a:spcAft>
              <a:defRPr/>
            </a:pPr>
            <a:r>
              <a:rPr lang="en-US" dirty="0" smtClean="0"/>
              <a:t>Compute for each page d in the base set a hub score h(d) and an authority score a(d)</a:t>
            </a:r>
          </a:p>
          <a:p>
            <a:pPr eaLnBrk="1" fontAlgn="auto" hangingPunct="1">
              <a:lnSpc>
                <a:spcPct val="120000"/>
              </a:lnSpc>
              <a:spcAft>
                <a:spcPts val="0"/>
              </a:spcAft>
              <a:defRPr/>
            </a:pPr>
            <a:r>
              <a:rPr lang="en-US" dirty="0" smtClean="0"/>
              <a:t>Initialization: for all d: h(d) = 1, a(d) = 1</a:t>
            </a:r>
          </a:p>
          <a:p>
            <a:pPr eaLnBrk="1" fontAlgn="auto" hangingPunct="1">
              <a:lnSpc>
                <a:spcPct val="120000"/>
              </a:lnSpc>
              <a:spcAft>
                <a:spcPts val="0"/>
              </a:spcAft>
              <a:defRPr/>
            </a:pPr>
            <a:r>
              <a:rPr lang="en-US" dirty="0" smtClean="0"/>
              <a:t>Iteratively update all h(d), a(d)</a:t>
            </a:r>
          </a:p>
          <a:p>
            <a:pPr lvl="2" eaLnBrk="1" fontAlgn="auto" hangingPunct="1">
              <a:lnSpc>
                <a:spcPct val="120000"/>
              </a:lnSpc>
              <a:spcAft>
                <a:spcPts val="0"/>
              </a:spcAft>
              <a:buFont typeface="Arial" pitchFamily="34" charset="0"/>
              <a:buNone/>
              <a:defRPr/>
            </a:pPr>
            <a:r>
              <a:rPr lang="en-US" sz="2600" dirty="0" smtClean="0"/>
              <a:t>For all d: </a:t>
            </a:r>
            <a:r>
              <a:rPr lang="en-US" sz="2600" i="1" dirty="0" smtClean="0"/>
              <a:t>h(d) = </a:t>
            </a:r>
            <a:r>
              <a:rPr lang="en-US" sz="2600" i="1" dirty="0" smtClean="0">
                <a:sym typeface="Symbol" pitchFamily="18" charset="2"/>
              </a:rPr>
              <a:t></a:t>
            </a:r>
            <a:r>
              <a:rPr lang="en-US" sz="2600" i="1" baseline="-25000" dirty="0" smtClean="0">
                <a:sym typeface="Symbol" pitchFamily="18" charset="2"/>
              </a:rPr>
              <a:t>d  y</a:t>
            </a:r>
            <a:r>
              <a:rPr lang="en-US" sz="2600" i="1" dirty="0" smtClean="0">
                <a:sym typeface="Symbol" pitchFamily="18" charset="2"/>
              </a:rPr>
              <a:t> a(y)</a:t>
            </a:r>
          </a:p>
          <a:p>
            <a:pPr lvl="2" eaLnBrk="1" fontAlgn="auto" hangingPunct="1">
              <a:lnSpc>
                <a:spcPct val="120000"/>
              </a:lnSpc>
              <a:spcAft>
                <a:spcPts val="0"/>
              </a:spcAft>
              <a:buFont typeface="Arial" pitchFamily="34" charset="0"/>
              <a:buNone/>
              <a:defRPr/>
            </a:pPr>
            <a:r>
              <a:rPr lang="en-US" sz="2600" dirty="0" smtClean="0">
                <a:sym typeface="Symbol" pitchFamily="18" charset="2"/>
              </a:rPr>
              <a:t>For all d: </a:t>
            </a:r>
            <a:r>
              <a:rPr lang="en-US" sz="2600" i="1" dirty="0" smtClean="0">
                <a:sym typeface="Symbol" pitchFamily="18" charset="2"/>
              </a:rPr>
              <a:t>a(d) = </a:t>
            </a:r>
            <a:r>
              <a:rPr lang="en-US" sz="2600" i="1" baseline="-25000" dirty="0" smtClean="0">
                <a:sym typeface="Symbol" pitchFamily="18" charset="2"/>
              </a:rPr>
              <a:t>y  d</a:t>
            </a:r>
            <a:r>
              <a:rPr lang="en-US" sz="2600" i="1" dirty="0" smtClean="0">
                <a:sym typeface="Symbol" pitchFamily="18" charset="2"/>
              </a:rPr>
              <a:t> h(y)</a:t>
            </a:r>
          </a:p>
          <a:p>
            <a:pPr eaLnBrk="1" fontAlgn="auto" hangingPunct="1">
              <a:lnSpc>
                <a:spcPct val="120000"/>
              </a:lnSpc>
              <a:spcAft>
                <a:spcPts val="0"/>
              </a:spcAft>
              <a:defRPr/>
            </a:pPr>
            <a:r>
              <a:rPr lang="en-US" dirty="0" smtClean="0">
                <a:sym typeface="Symbol" pitchFamily="18" charset="2"/>
              </a:rPr>
              <a:t>Iterate these two steps until convergence</a:t>
            </a:r>
            <a:endParaRPr lang="en-US" dirty="0" smtClean="0"/>
          </a:p>
        </p:txBody>
      </p:sp>
      <p:sp>
        <p:nvSpPr>
          <p:cNvPr id="4" name="Slide Number Placeholder 5"/>
          <p:cNvSpPr>
            <a:spLocks noGrp="1"/>
          </p:cNvSpPr>
          <p:nvPr>
            <p:ph type="sldNum" sz="quarter" idx="12"/>
          </p:nvPr>
        </p:nvSpPr>
        <p:spPr/>
        <p:txBody>
          <a:bodyPr/>
          <a:lstStyle/>
          <a:p>
            <a:pPr>
              <a:defRPr/>
            </a:pPr>
            <a:fld id="{BA65DE51-7CDB-4D6B-BD1B-0E95A83B7BA4}" type="slidenum">
              <a:rPr lang="en-US"/>
              <a:pPr>
                <a:defRPr/>
              </a:pPr>
              <a:t>24</a:t>
            </a:fld>
            <a:endParaRPr lang="en-US"/>
          </a:p>
        </p:txBody>
      </p:sp>
      <p:grpSp>
        <p:nvGrpSpPr>
          <p:cNvPr id="29701" name="Group 4"/>
          <p:cNvGrpSpPr>
            <a:grpSpLocks/>
          </p:cNvGrpSpPr>
          <p:nvPr/>
        </p:nvGrpSpPr>
        <p:grpSpPr bwMode="auto">
          <a:xfrm>
            <a:off x="1714500" y="4857750"/>
            <a:ext cx="5761038" cy="1801813"/>
            <a:chOff x="971550" y="2276475"/>
            <a:chExt cx="5761038" cy="1801813"/>
          </a:xfrm>
        </p:grpSpPr>
        <p:sp>
          <p:nvSpPr>
            <p:cNvPr id="29702" name="Oval 5"/>
            <p:cNvSpPr>
              <a:spLocks noChangeArrowheads="1"/>
            </p:cNvSpPr>
            <p:nvPr/>
          </p:nvSpPr>
          <p:spPr bwMode="auto">
            <a:xfrm>
              <a:off x="971550" y="2852738"/>
              <a:ext cx="504825" cy="5048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fa-IR" sz="1800">
                  <a:latin typeface="Arial Unicode MS" pitchFamily="34" charset="-128"/>
                </a:rPr>
                <a:t>d</a:t>
              </a:r>
            </a:p>
          </p:txBody>
        </p:sp>
        <p:sp>
          <p:nvSpPr>
            <p:cNvPr id="29703" name="Oval 6"/>
            <p:cNvSpPr>
              <a:spLocks noChangeArrowheads="1"/>
            </p:cNvSpPr>
            <p:nvPr/>
          </p:nvSpPr>
          <p:spPr bwMode="auto">
            <a:xfrm>
              <a:off x="2268538" y="2276475"/>
              <a:ext cx="504825" cy="5048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fa-IR" sz="1800">
                  <a:latin typeface="Arial Unicode MS" pitchFamily="34" charset="-128"/>
                </a:rPr>
                <a:t>y</a:t>
              </a:r>
              <a:r>
                <a:rPr lang="en-US" altLang="fa-IR" sz="1800" baseline="-25000">
                  <a:latin typeface="Arial Unicode MS" pitchFamily="34" charset="-128"/>
                </a:rPr>
                <a:t>1</a:t>
              </a:r>
            </a:p>
          </p:txBody>
        </p:sp>
        <p:sp>
          <p:nvSpPr>
            <p:cNvPr id="29704" name="Oval 7"/>
            <p:cNvSpPr>
              <a:spLocks noChangeArrowheads="1"/>
            </p:cNvSpPr>
            <p:nvPr/>
          </p:nvSpPr>
          <p:spPr bwMode="auto">
            <a:xfrm>
              <a:off x="2268538" y="2924175"/>
              <a:ext cx="504825" cy="5048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fa-IR" sz="1800">
                  <a:latin typeface="Arial Unicode MS" pitchFamily="34" charset="-128"/>
                </a:rPr>
                <a:t>y</a:t>
              </a:r>
              <a:r>
                <a:rPr lang="en-US" altLang="fa-IR" sz="1800" baseline="-25000">
                  <a:latin typeface="Arial Unicode MS" pitchFamily="34" charset="-128"/>
                </a:rPr>
                <a:t>2</a:t>
              </a:r>
            </a:p>
          </p:txBody>
        </p:sp>
        <p:sp>
          <p:nvSpPr>
            <p:cNvPr id="29705" name="Oval 8"/>
            <p:cNvSpPr>
              <a:spLocks noChangeArrowheads="1"/>
            </p:cNvSpPr>
            <p:nvPr/>
          </p:nvSpPr>
          <p:spPr bwMode="auto">
            <a:xfrm>
              <a:off x="2268538" y="3573463"/>
              <a:ext cx="504825" cy="5048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fa-IR" sz="1800">
                  <a:latin typeface="Arial Unicode MS" pitchFamily="34" charset="-128"/>
                </a:rPr>
                <a:t>y</a:t>
              </a:r>
              <a:r>
                <a:rPr lang="en-US" altLang="fa-IR" sz="1800" baseline="-25000">
                  <a:latin typeface="Arial Unicode MS" pitchFamily="34" charset="-128"/>
                </a:rPr>
                <a:t>3</a:t>
              </a:r>
            </a:p>
          </p:txBody>
        </p:sp>
        <p:sp>
          <p:nvSpPr>
            <p:cNvPr id="29706" name="Line 9"/>
            <p:cNvSpPr>
              <a:spLocks noChangeShapeType="1"/>
            </p:cNvSpPr>
            <p:nvPr/>
          </p:nvSpPr>
          <p:spPr bwMode="auto">
            <a:xfrm flipV="1">
              <a:off x="1403350" y="2565400"/>
              <a:ext cx="865188"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9707" name="Line 10"/>
            <p:cNvSpPr>
              <a:spLocks noChangeShapeType="1"/>
            </p:cNvSpPr>
            <p:nvPr/>
          </p:nvSpPr>
          <p:spPr bwMode="auto">
            <a:xfrm>
              <a:off x="1476375" y="3141663"/>
              <a:ext cx="7921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9708" name="Line 11"/>
            <p:cNvSpPr>
              <a:spLocks noChangeShapeType="1"/>
            </p:cNvSpPr>
            <p:nvPr/>
          </p:nvSpPr>
          <p:spPr bwMode="auto">
            <a:xfrm>
              <a:off x="1403350" y="3284538"/>
              <a:ext cx="865188"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9709" name="Oval 12"/>
            <p:cNvSpPr>
              <a:spLocks noChangeArrowheads="1"/>
            </p:cNvSpPr>
            <p:nvPr/>
          </p:nvSpPr>
          <p:spPr bwMode="auto">
            <a:xfrm>
              <a:off x="6227763" y="2995613"/>
              <a:ext cx="504825" cy="5048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fa-IR" sz="1800">
                  <a:latin typeface="Arial Unicode MS" pitchFamily="34" charset="-128"/>
                </a:rPr>
                <a:t>d</a:t>
              </a:r>
            </a:p>
          </p:txBody>
        </p:sp>
        <p:sp>
          <p:nvSpPr>
            <p:cNvPr id="29710" name="Oval 13"/>
            <p:cNvSpPr>
              <a:spLocks noChangeArrowheads="1"/>
            </p:cNvSpPr>
            <p:nvPr/>
          </p:nvSpPr>
          <p:spPr bwMode="auto">
            <a:xfrm>
              <a:off x="4930775" y="2276475"/>
              <a:ext cx="504825" cy="5048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fa-IR" sz="1800">
                  <a:latin typeface="Arial Unicode MS" pitchFamily="34" charset="-128"/>
                </a:rPr>
                <a:t>y</a:t>
              </a:r>
              <a:r>
                <a:rPr lang="en-US" altLang="fa-IR" sz="1800" baseline="-25000">
                  <a:latin typeface="Arial Unicode MS" pitchFamily="34" charset="-128"/>
                </a:rPr>
                <a:t>1</a:t>
              </a:r>
            </a:p>
          </p:txBody>
        </p:sp>
        <p:sp>
          <p:nvSpPr>
            <p:cNvPr id="29711" name="Oval 14"/>
            <p:cNvSpPr>
              <a:spLocks noChangeArrowheads="1"/>
            </p:cNvSpPr>
            <p:nvPr/>
          </p:nvSpPr>
          <p:spPr bwMode="auto">
            <a:xfrm>
              <a:off x="4930775" y="2924175"/>
              <a:ext cx="504825" cy="5048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fa-IR" sz="1800">
                  <a:latin typeface="Arial Unicode MS" pitchFamily="34" charset="-128"/>
                </a:rPr>
                <a:t>y</a:t>
              </a:r>
              <a:r>
                <a:rPr lang="en-US" altLang="fa-IR" sz="1800" baseline="-25000">
                  <a:latin typeface="Arial Unicode MS" pitchFamily="34" charset="-128"/>
                </a:rPr>
                <a:t>2</a:t>
              </a:r>
            </a:p>
          </p:txBody>
        </p:sp>
        <p:sp>
          <p:nvSpPr>
            <p:cNvPr id="29712" name="Oval 15"/>
            <p:cNvSpPr>
              <a:spLocks noChangeArrowheads="1"/>
            </p:cNvSpPr>
            <p:nvPr/>
          </p:nvSpPr>
          <p:spPr bwMode="auto">
            <a:xfrm>
              <a:off x="4930775" y="3573463"/>
              <a:ext cx="504825" cy="5048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fa-IR" sz="1800">
                  <a:latin typeface="Arial Unicode MS" pitchFamily="34" charset="-128"/>
                </a:rPr>
                <a:t>y</a:t>
              </a:r>
              <a:r>
                <a:rPr lang="en-US" altLang="fa-IR" sz="1800" baseline="-25000">
                  <a:latin typeface="Arial Unicode MS" pitchFamily="34" charset="-128"/>
                </a:rPr>
                <a:t>3</a:t>
              </a:r>
            </a:p>
          </p:txBody>
        </p:sp>
        <p:sp>
          <p:nvSpPr>
            <p:cNvPr id="29713" name="Line 16"/>
            <p:cNvSpPr>
              <a:spLocks noChangeShapeType="1"/>
            </p:cNvSpPr>
            <p:nvPr/>
          </p:nvSpPr>
          <p:spPr bwMode="auto">
            <a:xfrm flipV="1">
              <a:off x="5435600" y="3427413"/>
              <a:ext cx="865188"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9714" name="Line 17"/>
            <p:cNvSpPr>
              <a:spLocks noChangeShapeType="1"/>
            </p:cNvSpPr>
            <p:nvPr/>
          </p:nvSpPr>
          <p:spPr bwMode="auto">
            <a:xfrm>
              <a:off x="5435600" y="3141663"/>
              <a:ext cx="7921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9715" name="Line 18"/>
            <p:cNvSpPr>
              <a:spLocks noChangeShapeType="1"/>
            </p:cNvSpPr>
            <p:nvPr/>
          </p:nvSpPr>
          <p:spPr bwMode="auto">
            <a:xfrm>
              <a:off x="5435600" y="2563813"/>
              <a:ext cx="865188"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6"/>
          <p:cNvSpPr>
            <a:spLocks noGrp="1"/>
          </p:cNvSpPr>
          <p:nvPr>
            <p:ph type="sldNum" sz="quarter" idx="12"/>
          </p:nvPr>
        </p:nvSpPr>
        <p:spPr/>
        <p:txBody>
          <a:bodyPr/>
          <a:lstStyle/>
          <a:p>
            <a:pPr>
              <a:defRPr/>
            </a:pPr>
            <a:fld id="{A9A6C41E-E007-4A1C-8E73-E334AA942A17}" type="slidenum">
              <a:rPr lang="en-US">
                <a:latin typeface="Times New Roman" pitchFamily="18" charset="0"/>
              </a:rPr>
              <a:pPr>
                <a:defRPr/>
              </a:pPr>
              <a:t>25</a:t>
            </a:fld>
            <a:endParaRPr lang="en-US">
              <a:latin typeface="Times New Roman" pitchFamily="18" charset="0"/>
            </a:endParaRPr>
          </a:p>
        </p:txBody>
      </p:sp>
      <p:sp>
        <p:nvSpPr>
          <p:cNvPr id="30723" name="Rectangle 2"/>
          <p:cNvSpPr>
            <a:spLocks noGrp="1" noChangeArrowheads="1"/>
          </p:cNvSpPr>
          <p:nvPr>
            <p:ph type="title"/>
          </p:nvPr>
        </p:nvSpPr>
        <p:spPr/>
        <p:txBody>
          <a:bodyPr/>
          <a:lstStyle/>
          <a:p>
            <a:pPr eaLnBrk="1" hangingPunct="1"/>
            <a:r>
              <a:rPr lang="en-US" altLang="fa-IR" smtClean="0"/>
              <a:t>The HITS Algorithm </a:t>
            </a:r>
            <a:r>
              <a:rPr lang="en-US" altLang="fa-IR" sz="2400" smtClean="0"/>
              <a:t>[Kleinberg 98]</a:t>
            </a:r>
          </a:p>
        </p:txBody>
      </p:sp>
      <p:sp>
        <p:nvSpPr>
          <p:cNvPr id="30724" name="Oval 3"/>
          <p:cNvSpPr>
            <a:spLocks noChangeArrowheads="1"/>
          </p:cNvSpPr>
          <p:nvPr/>
        </p:nvSpPr>
        <p:spPr bwMode="auto">
          <a:xfrm>
            <a:off x="685800" y="3505200"/>
            <a:ext cx="228600" cy="228600"/>
          </a:xfrm>
          <a:prstGeom prst="ellipse">
            <a:avLst/>
          </a:prstGeom>
          <a:solidFill>
            <a:schemeClr val="accent1"/>
          </a:solidFill>
          <a:ln w="9525">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30725" name="Oval 4"/>
          <p:cNvSpPr>
            <a:spLocks noChangeArrowheads="1"/>
          </p:cNvSpPr>
          <p:nvPr/>
        </p:nvSpPr>
        <p:spPr bwMode="auto">
          <a:xfrm>
            <a:off x="1447800" y="2743200"/>
            <a:ext cx="228600" cy="228600"/>
          </a:xfrm>
          <a:prstGeom prst="ellipse">
            <a:avLst/>
          </a:prstGeom>
          <a:solidFill>
            <a:schemeClr val="accent1"/>
          </a:solidFill>
          <a:ln w="9525">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30726" name="Oval 5"/>
          <p:cNvSpPr>
            <a:spLocks noChangeArrowheads="1"/>
          </p:cNvSpPr>
          <p:nvPr/>
        </p:nvSpPr>
        <p:spPr bwMode="auto">
          <a:xfrm>
            <a:off x="1676400" y="3657600"/>
            <a:ext cx="228600" cy="228600"/>
          </a:xfrm>
          <a:prstGeom prst="ellipse">
            <a:avLst/>
          </a:prstGeom>
          <a:solidFill>
            <a:schemeClr val="accent1"/>
          </a:solidFill>
          <a:ln w="9525">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30727" name="Oval 6"/>
          <p:cNvSpPr>
            <a:spLocks noChangeArrowheads="1"/>
          </p:cNvSpPr>
          <p:nvPr/>
        </p:nvSpPr>
        <p:spPr bwMode="auto">
          <a:xfrm>
            <a:off x="1371600" y="4267200"/>
            <a:ext cx="228600" cy="228600"/>
          </a:xfrm>
          <a:prstGeom prst="ellipse">
            <a:avLst/>
          </a:prstGeom>
          <a:solidFill>
            <a:schemeClr val="accent1"/>
          </a:solidFill>
          <a:ln w="9525">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30728" name="Line 7"/>
          <p:cNvSpPr>
            <a:spLocks noChangeShapeType="1"/>
          </p:cNvSpPr>
          <p:nvPr/>
        </p:nvSpPr>
        <p:spPr bwMode="auto">
          <a:xfrm flipH="1">
            <a:off x="914400" y="2971800"/>
            <a:ext cx="609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30729" name="Line 8"/>
          <p:cNvSpPr>
            <a:spLocks noChangeShapeType="1"/>
          </p:cNvSpPr>
          <p:nvPr/>
        </p:nvSpPr>
        <p:spPr bwMode="auto">
          <a:xfrm flipV="1">
            <a:off x="1447800" y="2971800"/>
            <a:ext cx="762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30730" name="Line 9"/>
          <p:cNvSpPr>
            <a:spLocks noChangeShapeType="1"/>
          </p:cNvSpPr>
          <p:nvPr/>
        </p:nvSpPr>
        <p:spPr bwMode="auto">
          <a:xfrm flipV="1">
            <a:off x="1524000" y="3886200"/>
            <a:ext cx="228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30731" name="Line 10"/>
          <p:cNvSpPr>
            <a:spLocks noChangeShapeType="1"/>
          </p:cNvSpPr>
          <p:nvPr/>
        </p:nvSpPr>
        <p:spPr bwMode="auto">
          <a:xfrm>
            <a:off x="914400" y="3581400"/>
            <a:ext cx="7620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30732" name="Text Box 11"/>
          <p:cNvSpPr txBox="1">
            <a:spLocks noChangeArrowheads="1"/>
          </p:cNvSpPr>
          <p:nvPr/>
        </p:nvSpPr>
        <p:spPr bwMode="auto">
          <a:xfrm>
            <a:off x="1260475" y="24003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d</a:t>
            </a:r>
            <a:r>
              <a:rPr lang="en-US" altLang="fa-IR" sz="1800" baseline="-25000">
                <a:latin typeface="Arial Unicode MS" pitchFamily="34" charset="-128"/>
              </a:rPr>
              <a:t>1</a:t>
            </a:r>
          </a:p>
        </p:txBody>
      </p:sp>
      <p:sp>
        <p:nvSpPr>
          <p:cNvPr id="30733" name="Text Box 12"/>
          <p:cNvSpPr txBox="1">
            <a:spLocks noChangeArrowheads="1"/>
          </p:cNvSpPr>
          <p:nvPr/>
        </p:nvSpPr>
        <p:spPr bwMode="auto">
          <a:xfrm>
            <a:off x="1828800" y="32766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d</a:t>
            </a:r>
            <a:r>
              <a:rPr lang="en-US" altLang="fa-IR" sz="1800" baseline="-25000">
                <a:latin typeface="Arial Unicode MS" pitchFamily="34" charset="-128"/>
              </a:rPr>
              <a:t>2</a:t>
            </a:r>
          </a:p>
        </p:txBody>
      </p:sp>
      <p:sp>
        <p:nvSpPr>
          <p:cNvPr id="30734" name="Text Box 13"/>
          <p:cNvSpPr txBox="1">
            <a:spLocks noChangeArrowheads="1"/>
          </p:cNvSpPr>
          <p:nvPr/>
        </p:nvSpPr>
        <p:spPr bwMode="auto">
          <a:xfrm>
            <a:off x="990600" y="39624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d</a:t>
            </a:r>
            <a:r>
              <a:rPr lang="en-US" altLang="fa-IR" sz="1800" baseline="-25000">
                <a:latin typeface="Arial Unicode MS" pitchFamily="34" charset="-128"/>
              </a:rPr>
              <a:t>4</a:t>
            </a:r>
          </a:p>
        </p:txBody>
      </p:sp>
      <p:graphicFrame>
        <p:nvGraphicFramePr>
          <p:cNvPr id="30735" name="Object 14"/>
          <p:cNvGraphicFramePr>
            <a:graphicFrameLocks noChangeAspect="1"/>
          </p:cNvGraphicFramePr>
          <p:nvPr/>
        </p:nvGraphicFramePr>
        <p:xfrm>
          <a:off x="2895600" y="1981200"/>
          <a:ext cx="2343150" cy="3810000"/>
        </p:xfrm>
        <a:graphic>
          <a:graphicData uri="http://schemas.openxmlformats.org/presentationml/2006/ole">
            <mc:AlternateContent xmlns:mc="http://schemas.openxmlformats.org/markup-compatibility/2006">
              <mc:Choice xmlns:v="urn:schemas-microsoft-com:vml" Requires="v">
                <p:oleObj spid="_x0000_s30788" name="Equation" r:id="rId4" imgW="1358900" imgH="2209800" progId="Equation.DSMT4">
                  <p:embed/>
                </p:oleObj>
              </mc:Choice>
              <mc:Fallback>
                <p:oleObj name="Equation" r:id="rId4" imgW="1358900" imgH="2209800" progId="Equation.DSMT4">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981200"/>
                        <a:ext cx="2343150"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6" name="Text Box 15"/>
          <p:cNvSpPr txBox="1">
            <a:spLocks noChangeArrowheads="1"/>
          </p:cNvSpPr>
          <p:nvPr/>
        </p:nvSpPr>
        <p:spPr bwMode="auto">
          <a:xfrm>
            <a:off x="5181600" y="2286000"/>
            <a:ext cx="1941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600" b="1">
                <a:latin typeface="Arial Unicode MS" pitchFamily="34" charset="-128"/>
              </a:rPr>
              <a:t>“Adjacency matrix”</a:t>
            </a:r>
          </a:p>
        </p:txBody>
      </p:sp>
      <p:sp>
        <p:nvSpPr>
          <p:cNvPr id="30737" name="Text Box 16"/>
          <p:cNvSpPr txBox="1">
            <a:spLocks noChangeArrowheads="1"/>
          </p:cNvSpPr>
          <p:nvPr/>
        </p:nvSpPr>
        <p:spPr bwMode="auto">
          <a:xfrm>
            <a:off x="533400" y="30480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d</a:t>
            </a:r>
            <a:r>
              <a:rPr lang="en-US" altLang="fa-IR" sz="1800" baseline="-25000">
                <a:latin typeface="Arial Unicode MS" pitchFamily="34" charset="-128"/>
              </a:rPr>
              <a:t>3</a:t>
            </a:r>
          </a:p>
        </p:txBody>
      </p:sp>
      <p:sp>
        <p:nvSpPr>
          <p:cNvPr id="30738" name="Line 17"/>
          <p:cNvSpPr>
            <a:spLocks noChangeShapeType="1"/>
          </p:cNvSpPr>
          <p:nvPr/>
        </p:nvSpPr>
        <p:spPr bwMode="auto">
          <a:xfrm flipH="1" flipV="1">
            <a:off x="1600200" y="2971800"/>
            <a:ext cx="152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30739" name="Text Box 18"/>
          <p:cNvSpPr txBox="1">
            <a:spLocks noChangeArrowheads="1"/>
          </p:cNvSpPr>
          <p:nvPr/>
        </p:nvSpPr>
        <p:spPr bwMode="auto">
          <a:xfrm>
            <a:off x="5280025" y="3124200"/>
            <a:ext cx="3532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Initial values: a(d</a:t>
            </a:r>
            <a:r>
              <a:rPr lang="en-US" altLang="fa-IR" sz="1800" baseline="-25000">
                <a:latin typeface="Arial Unicode MS" pitchFamily="34" charset="-128"/>
              </a:rPr>
              <a:t>i</a:t>
            </a:r>
            <a:r>
              <a:rPr lang="en-US" altLang="fa-IR" sz="1800">
                <a:latin typeface="Arial Unicode MS" pitchFamily="34" charset="-128"/>
              </a:rPr>
              <a:t>)=h(d</a:t>
            </a:r>
            <a:r>
              <a:rPr lang="en-US" altLang="fa-IR" sz="1800" baseline="-25000">
                <a:latin typeface="Arial Unicode MS" pitchFamily="34" charset="-128"/>
              </a:rPr>
              <a:t>i</a:t>
            </a:r>
            <a:r>
              <a:rPr lang="en-US" altLang="fa-IR" sz="1800">
                <a:latin typeface="Arial Unicode MS" pitchFamily="34" charset="-128"/>
              </a:rPr>
              <a:t>)=1</a:t>
            </a:r>
          </a:p>
        </p:txBody>
      </p:sp>
      <p:sp>
        <p:nvSpPr>
          <p:cNvPr id="30740" name="Text Box 19"/>
          <p:cNvSpPr txBox="1">
            <a:spLocks noChangeArrowheads="1"/>
          </p:cNvSpPr>
          <p:nvPr/>
        </p:nvSpPr>
        <p:spPr bwMode="auto">
          <a:xfrm>
            <a:off x="5715000" y="3886200"/>
            <a:ext cx="960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Iterate</a:t>
            </a:r>
          </a:p>
        </p:txBody>
      </p:sp>
      <p:sp>
        <p:nvSpPr>
          <p:cNvPr id="30741" name="AutoShape 20"/>
          <p:cNvSpPr>
            <a:spLocks/>
          </p:cNvSpPr>
          <p:nvPr/>
        </p:nvSpPr>
        <p:spPr bwMode="auto">
          <a:xfrm>
            <a:off x="5334000" y="3733800"/>
            <a:ext cx="228600" cy="914400"/>
          </a:xfrm>
          <a:prstGeom prst="rightBrace">
            <a:avLst>
              <a:gd name="adj1" fmla="val 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5143" name="Text Box 21"/>
          <p:cNvSpPr txBox="1">
            <a:spLocks noChangeArrowheads="1"/>
          </p:cNvSpPr>
          <p:nvPr/>
        </p:nvSpPr>
        <p:spPr bwMode="auto">
          <a:xfrm>
            <a:off x="5681663" y="4614863"/>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Normalize: </a:t>
            </a:r>
          </a:p>
        </p:txBody>
      </p:sp>
      <p:graphicFrame>
        <p:nvGraphicFramePr>
          <p:cNvPr id="30743" name="Object 22"/>
          <p:cNvGraphicFramePr>
            <a:graphicFrameLocks noChangeAspect="1"/>
          </p:cNvGraphicFramePr>
          <p:nvPr/>
        </p:nvGraphicFramePr>
        <p:xfrm>
          <a:off x="5715000" y="5105400"/>
          <a:ext cx="2438400" cy="588963"/>
        </p:xfrm>
        <a:graphic>
          <a:graphicData uri="http://schemas.openxmlformats.org/presentationml/2006/ole">
            <mc:AlternateContent xmlns:mc="http://schemas.openxmlformats.org/markup-compatibility/2006">
              <mc:Choice xmlns:v="urn:schemas-microsoft-com:vml" Requires="v">
                <p:oleObj spid="_x0000_s30789" name="Equation" r:id="rId6" imgW="1524000" imgH="368300" progId="Equation.DSMT4">
                  <p:embed/>
                </p:oleObj>
              </mc:Choice>
              <mc:Fallback>
                <p:oleObj name="Equation" r:id="rId6" imgW="1524000" imgH="368300" progId="Equation.DSMT4">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5105400"/>
                        <a:ext cx="243840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Rectangle 23"/>
          <p:cNvSpPr/>
          <p:nvPr/>
        </p:nvSpPr>
        <p:spPr>
          <a:xfrm>
            <a:off x="2643188" y="4929188"/>
            <a:ext cx="5715000" cy="1357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defRPr/>
            </a:pPr>
            <a:endParaRPr lang="en-US"/>
          </a:p>
        </p:txBody>
      </p:sp>
      <p:sp>
        <p:nvSpPr>
          <p:cNvPr id="30745" name="Freeform 28"/>
          <p:cNvSpPr>
            <a:spLocks/>
          </p:cNvSpPr>
          <p:nvPr/>
        </p:nvSpPr>
        <p:spPr bwMode="auto">
          <a:xfrm>
            <a:off x="1212850" y="2924175"/>
            <a:ext cx="241300" cy="1371600"/>
          </a:xfrm>
          <a:custGeom>
            <a:avLst/>
            <a:gdLst>
              <a:gd name="T0" fmla="*/ 2147483647 w 152"/>
              <a:gd name="T1" fmla="*/ 0 h 864"/>
              <a:gd name="T2" fmla="*/ 2147483647 w 152"/>
              <a:gd name="T3" fmla="*/ 2147483647 h 864"/>
              <a:gd name="T4" fmla="*/ 2147483647 w 152"/>
              <a:gd name="T5" fmla="*/ 2147483647 h 864"/>
              <a:gd name="T6" fmla="*/ 0 60000 65536"/>
              <a:gd name="T7" fmla="*/ 0 60000 65536"/>
              <a:gd name="T8" fmla="*/ 0 60000 65536"/>
              <a:gd name="T9" fmla="*/ 0 w 152"/>
              <a:gd name="T10" fmla="*/ 0 h 864"/>
              <a:gd name="T11" fmla="*/ 152 w 152"/>
              <a:gd name="T12" fmla="*/ 864 h 864"/>
            </a:gdLst>
            <a:ahLst/>
            <a:cxnLst>
              <a:cxn ang="T6">
                <a:pos x="T0" y="T1"/>
              </a:cxn>
              <a:cxn ang="T7">
                <a:pos x="T2" y="T3"/>
              </a:cxn>
              <a:cxn ang="T8">
                <a:pos x="T4" y="T5"/>
              </a:cxn>
            </a:cxnLst>
            <a:rect l="T9" t="T10" r="T11" b="T12"/>
            <a:pathLst>
              <a:path w="152" h="864">
                <a:moveTo>
                  <a:pt x="152" y="0"/>
                </a:moveTo>
                <a:cubicBezTo>
                  <a:pt x="84" y="96"/>
                  <a:pt x="16" y="192"/>
                  <a:pt x="8" y="336"/>
                </a:cubicBezTo>
                <a:cubicBezTo>
                  <a:pt x="0" y="480"/>
                  <a:pt x="52" y="672"/>
                  <a:pt x="104" y="86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3"/>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3" grpId="0"/>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fa-IR" smtClean="0"/>
              <a:t>PageRank vs. HITS: Discussion</a:t>
            </a:r>
          </a:p>
        </p:txBody>
      </p:sp>
      <p:sp>
        <p:nvSpPr>
          <p:cNvPr id="48131" name="Rectangle 3"/>
          <p:cNvSpPr>
            <a:spLocks noGrp="1" noChangeArrowheads="1"/>
          </p:cNvSpPr>
          <p:nvPr>
            <p:ph idx="1"/>
          </p:nvPr>
        </p:nvSpPr>
        <p:spPr/>
        <p:txBody>
          <a:bodyPr rtlCol="0">
            <a:normAutofit fontScale="92500" lnSpcReduction="20000"/>
          </a:bodyPr>
          <a:lstStyle/>
          <a:p>
            <a:pPr eaLnBrk="1" fontAlgn="auto" hangingPunct="1">
              <a:lnSpc>
                <a:spcPct val="110000"/>
              </a:lnSpc>
              <a:spcAft>
                <a:spcPts val="0"/>
              </a:spcAft>
              <a:defRPr/>
            </a:pPr>
            <a:r>
              <a:rPr lang="en-US" dirty="0" smtClean="0"/>
              <a:t>PageRank can be </a:t>
            </a:r>
            <a:r>
              <a:rPr lang="en-US" dirty="0" err="1" smtClean="0"/>
              <a:t>precomputed</a:t>
            </a:r>
            <a:r>
              <a:rPr lang="en-US" dirty="0" smtClean="0"/>
              <a:t>, HITS has to be computed at query time.</a:t>
            </a:r>
          </a:p>
          <a:p>
            <a:pPr lvl="1" eaLnBrk="1" fontAlgn="auto" hangingPunct="1">
              <a:lnSpc>
                <a:spcPct val="110000"/>
              </a:lnSpc>
              <a:spcAft>
                <a:spcPts val="0"/>
              </a:spcAft>
              <a:defRPr/>
            </a:pPr>
            <a:r>
              <a:rPr lang="en-US" dirty="0" smtClean="0"/>
              <a:t>HITS is too expensive in most application scenarios.</a:t>
            </a:r>
          </a:p>
          <a:p>
            <a:pPr eaLnBrk="1" fontAlgn="auto" hangingPunct="1">
              <a:lnSpc>
                <a:spcPct val="110000"/>
              </a:lnSpc>
              <a:spcAft>
                <a:spcPts val="0"/>
              </a:spcAft>
              <a:defRPr/>
            </a:pPr>
            <a:r>
              <a:rPr lang="en-US" dirty="0" smtClean="0"/>
              <a:t>The PageRank and HITS make two different design choices concerning (</a:t>
            </a:r>
            <a:r>
              <a:rPr lang="en-US" dirty="0" err="1" smtClean="0"/>
              <a:t>i</a:t>
            </a:r>
            <a:r>
              <a:rPr lang="en-US" dirty="0" smtClean="0"/>
              <a:t>) the </a:t>
            </a:r>
            <a:r>
              <a:rPr lang="en-US" dirty="0" err="1" smtClean="0"/>
              <a:t>eigen</a:t>
            </a:r>
            <a:r>
              <a:rPr lang="en-US" dirty="0" smtClean="0"/>
              <a:t> problem formalization (ii) the set of pages to apply the formalization to.</a:t>
            </a:r>
          </a:p>
          <a:p>
            <a:pPr eaLnBrk="1" fontAlgn="auto" hangingPunct="1">
              <a:lnSpc>
                <a:spcPct val="110000"/>
              </a:lnSpc>
              <a:spcAft>
                <a:spcPts val="0"/>
              </a:spcAft>
              <a:defRPr/>
            </a:pPr>
            <a:r>
              <a:rPr lang="en-US" dirty="0" smtClean="0"/>
              <a:t>These two are orthogonal.</a:t>
            </a:r>
          </a:p>
          <a:p>
            <a:pPr lvl="1" eaLnBrk="1" fontAlgn="auto" hangingPunct="1">
              <a:lnSpc>
                <a:spcPct val="110000"/>
              </a:lnSpc>
              <a:spcAft>
                <a:spcPts val="0"/>
              </a:spcAft>
              <a:defRPr/>
            </a:pPr>
            <a:r>
              <a:rPr lang="en-US" dirty="0" smtClean="0"/>
              <a:t>We could also apply HITS to the entire web and PageRank to a small base set.</a:t>
            </a:r>
          </a:p>
        </p:txBody>
      </p:sp>
      <p:sp>
        <p:nvSpPr>
          <p:cNvPr id="4" name="Slide Number Placeholder 5"/>
          <p:cNvSpPr>
            <a:spLocks noGrp="1"/>
          </p:cNvSpPr>
          <p:nvPr>
            <p:ph type="sldNum" sz="quarter" idx="12"/>
          </p:nvPr>
        </p:nvSpPr>
        <p:spPr/>
        <p:txBody>
          <a:bodyPr/>
          <a:lstStyle/>
          <a:p>
            <a:pPr>
              <a:defRPr/>
            </a:pPr>
            <a:fld id="{664C2FB8-49F0-4C53-8D39-35DFF3F23D2C}" type="slidenum">
              <a:rPr lang="en-US"/>
              <a:pPr>
                <a:defRPr/>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1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357188" y="2130425"/>
            <a:ext cx="8458200" cy="1470025"/>
          </a:xfrm>
        </p:spPr>
        <p:txBody>
          <a:bodyPr/>
          <a:lstStyle/>
          <a:p>
            <a:pPr eaLnBrk="1" hangingPunct="1"/>
            <a:r>
              <a:rPr lang="en-US" altLang="fa-IR" dirty="0" smtClean="0">
                <a:solidFill>
                  <a:schemeClr val="accent2"/>
                </a:solidFill>
              </a:rPr>
              <a:t>PageRank Extension:</a:t>
            </a:r>
            <a:br>
              <a:rPr lang="en-US" altLang="fa-IR" dirty="0" smtClean="0">
                <a:solidFill>
                  <a:schemeClr val="accent2"/>
                </a:solidFill>
              </a:rPr>
            </a:br>
            <a:r>
              <a:rPr lang="en-US" altLang="fa-IR" dirty="0" smtClean="0">
                <a:solidFill>
                  <a:schemeClr val="accent2"/>
                </a:solidFill>
              </a:rPr>
              <a:t>Topic-Sensitive PageRank</a:t>
            </a:r>
            <a:endParaRPr lang="en-US" altLang="fa-IR" sz="2400" dirty="0" smtClean="0">
              <a:solidFill>
                <a:schemeClr val="accent2"/>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fa-IR" smtClean="0"/>
              <a:t>Topic Sensitive PageRank</a:t>
            </a:r>
          </a:p>
        </p:txBody>
      </p:sp>
      <p:sp>
        <p:nvSpPr>
          <p:cNvPr id="33795" name="Content Placeholder 2"/>
          <p:cNvSpPr>
            <a:spLocks noGrp="1"/>
          </p:cNvSpPr>
          <p:nvPr>
            <p:ph idx="1"/>
          </p:nvPr>
        </p:nvSpPr>
        <p:spPr/>
        <p:txBody>
          <a:bodyPr/>
          <a:lstStyle/>
          <a:p>
            <a:pPr eaLnBrk="1" hangingPunct="1"/>
            <a:r>
              <a:rPr lang="en-US" altLang="fa-IR" smtClean="0"/>
              <a:t>Computes a set of PageRank vectors biased upon a set of representative topics to yield more accurate search results.</a:t>
            </a:r>
          </a:p>
          <a:p>
            <a:pPr eaLnBrk="1" hangingPunct="1"/>
            <a:r>
              <a:rPr lang="en-US" altLang="fa-IR" smtClean="0"/>
              <a:t>Goals:</a:t>
            </a:r>
          </a:p>
          <a:p>
            <a:pPr lvl="1" eaLnBrk="1" hangingPunct="1"/>
            <a:r>
              <a:rPr lang="en-US" altLang="fa-IR" smtClean="0"/>
              <a:t>Allow query to influence link-based score </a:t>
            </a:r>
          </a:p>
          <a:p>
            <a:pPr lvl="2" eaLnBrk="1" hangingPunct="1">
              <a:buFont typeface="Arial" pitchFamily="34" charset="0"/>
              <a:buNone/>
            </a:pPr>
            <a:r>
              <a:rPr lang="en-US" altLang="fa-IR" smtClean="0">
                <a:solidFill>
                  <a:schemeClr val="tx2"/>
                </a:solidFill>
              </a:rPr>
              <a:t>(Like HITS)</a:t>
            </a:r>
          </a:p>
          <a:p>
            <a:pPr lvl="1" eaLnBrk="1" hangingPunct="1"/>
            <a:r>
              <a:rPr lang="en-US" altLang="fa-IR" smtClean="0"/>
              <a:t>Requires Minimal query-time processing </a:t>
            </a:r>
          </a:p>
          <a:p>
            <a:pPr lvl="2" eaLnBrk="1" hangingPunct="1">
              <a:buFont typeface="Arial" pitchFamily="34" charset="0"/>
              <a:buNone/>
            </a:pPr>
            <a:r>
              <a:rPr lang="en-US" altLang="fa-IR" smtClean="0">
                <a:solidFill>
                  <a:schemeClr val="tx2"/>
                </a:solidFill>
              </a:rPr>
              <a:t>(Like PageRank)</a:t>
            </a:r>
          </a:p>
          <a:p>
            <a:pPr lvl="1" eaLnBrk="1" hangingPunct="1"/>
            <a:endParaRPr lang="en-US" altLang="fa-IR" smtClean="0"/>
          </a:p>
        </p:txBody>
      </p:sp>
      <p:sp>
        <p:nvSpPr>
          <p:cNvPr id="4" name="Slide Number Placeholder 3"/>
          <p:cNvSpPr>
            <a:spLocks noGrp="1"/>
          </p:cNvSpPr>
          <p:nvPr>
            <p:ph type="sldNum" sz="quarter" idx="12"/>
          </p:nvPr>
        </p:nvSpPr>
        <p:spPr/>
        <p:txBody>
          <a:bodyPr/>
          <a:lstStyle/>
          <a:p>
            <a:pPr>
              <a:defRPr/>
            </a:pPr>
            <a:fld id="{646B1E66-9E2F-4BC5-A7F3-B61272712A2C}"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pPr eaLnBrk="1" hangingPunct="1"/>
            <a:r>
              <a:rPr lang="en-US" altLang="fa-IR" smtClean="0"/>
              <a:t>PageRank – A Review</a:t>
            </a:r>
          </a:p>
        </p:txBody>
      </p:sp>
      <p:pic>
        <p:nvPicPr>
          <p:cNvPr id="348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057400"/>
            <a:ext cx="596265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pic>
      <p:sp>
        <p:nvSpPr>
          <p:cNvPr id="4" name="Slide Number Placeholder 3"/>
          <p:cNvSpPr>
            <a:spLocks noGrp="1"/>
          </p:cNvSpPr>
          <p:nvPr>
            <p:ph type="sldNum" sz="quarter" idx="12"/>
          </p:nvPr>
        </p:nvSpPr>
        <p:spPr/>
        <p:txBody>
          <a:bodyPr/>
          <a:lstStyle/>
          <a:p>
            <a:pPr>
              <a:defRPr/>
            </a:pPr>
            <a:fld id="{5B6AE934-E9A9-4B36-94F4-A147764320E3}"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0" y="274638"/>
            <a:ext cx="8686800" cy="1143000"/>
          </a:xfrm>
        </p:spPr>
        <p:txBody>
          <a:bodyPr/>
          <a:lstStyle/>
          <a:p>
            <a:r>
              <a:rPr lang="en-US" altLang="fa-IR" smtClean="0"/>
              <a:t>Ranking Algorithms for Web Search</a:t>
            </a:r>
            <a:endParaRPr lang="fa-IR" altLang="fa-IR" smtClean="0"/>
          </a:p>
        </p:txBody>
      </p:sp>
      <p:sp>
        <p:nvSpPr>
          <p:cNvPr id="8195" name="Content Placeholder 2"/>
          <p:cNvSpPr>
            <a:spLocks noGrp="1"/>
          </p:cNvSpPr>
          <p:nvPr>
            <p:ph idx="1"/>
          </p:nvPr>
        </p:nvSpPr>
        <p:spPr/>
        <p:txBody>
          <a:bodyPr/>
          <a:lstStyle/>
          <a:p>
            <a:r>
              <a:rPr lang="en-US" altLang="fa-IR" smtClean="0"/>
              <a:t>Standard IR models apply but aren’t sufficient</a:t>
            </a:r>
          </a:p>
          <a:p>
            <a:pPr lvl="1"/>
            <a:r>
              <a:rPr lang="en-US" altLang="fa-IR" smtClean="0"/>
              <a:t>Different information needs</a:t>
            </a:r>
          </a:p>
          <a:p>
            <a:pPr lvl="1"/>
            <a:r>
              <a:rPr lang="en-US" altLang="fa-IR" smtClean="0"/>
              <a:t>Documents have additional information</a:t>
            </a:r>
          </a:p>
          <a:p>
            <a:pPr lvl="1"/>
            <a:r>
              <a:rPr lang="en-US" altLang="fa-IR" smtClean="0"/>
              <a:t>Information quality varies a lot</a:t>
            </a:r>
          </a:p>
          <a:p>
            <a:r>
              <a:rPr lang="en-US" altLang="fa-IR" smtClean="0"/>
              <a:t>Major extensions</a:t>
            </a:r>
          </a:p>
          <a:p>
            <a:pPr lvl="1"/>
            <a:r>
              <a:rPr lang="en-US" altLang="fa-IR" smtClean="0"/>
              <a:t>Exploiting links to improve scoring</a:t>
            </a:r>
          </a:p>
          <a:p>
            <a:pPr lvl="1"/>
            <a:r>
              <a:rPr lang="en-US" altLang="fa-IR" smtClean="0"/>
              <a:t>Exploiting clickthroughs for massive implicit feedback</a:t>
            </a:r>
          </a:p>
          <a:p>
            <a:pPr lvl="1"/>
            <a:r>
              <a:rPr lang="en-US" altLang="fa-IR" smtClean="0"/>
              <a:t>In general, rely on machine learning to combine all kinds of features</a:t>
            </a:r>
            <a:endParaRPr lang="fa-IR" altLang="fa-IR" smtClean="0"/>
          </a:p>
        </p:txBody>
      </p:sp>
      <p:sp>
        <p:nvSpPr>
          <p:cNvPr id="4" name="Slide Number Placeholder 3"/>
          <p:cNvSpPr>
            <a:spLocks noGrp="1"/>
          </p:cNvSpPr>
          <p:nvPr>
            <p:ph type="sldNum" sz="quarter" idx="12"/>
          </p:nvPr>
        </p:nvSpPr>
        <p:spPr/>
        <p:txBody>
          <a:bodyPr/>
          <a:lstStyle/>
          <a:p>
            <a:pPr>
              <a:defRPr/>
            </a:pPr>
            <a:fld id="{63BA96D4-B01D-41D6-9881-2F87A10F0ECD}"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fa-IR" smtClean="0"/>
              <a:t>Topic-Sensitive PageRank</a:t>
            </a:r>
          </a:p>
        </p:txBody>
      </p:sp>
      <p:sp>
        <p:nvSpPr>
          <p:cNvPr id="35843" name="Content Placeholder 2"/>
          <p:cNvSpPr>
            <a:spLocks noGrp="1"/>
          </p:cNvSpPr>
          <p:nvPr>
            <p:ph idx="1"/>
          </p:nvPr>
        </p:nvSpPr>
        <p:spPr/>
        <p:txBody>
          <a:bodyPr/>
          <a:lstStyle/>
          <a:p>
            <a:pPr eaLnBrk="1" hangingPunct="1"/>
            <a:r>
              <a:rPr lang="en-US" altLang="fa-IR" smtClean="0"/>
              <a:t>Assigns multiple a-priori “importance” estimates to pages</a:t>
            </a:r>
          </a:p>
          <a:p>
            <a:pPr eaLnBrk="1" hangingPunct="1"/>
            <a:endParaRPr lang="en-US" altLang="fa-IR" smtClean="0"/>
          </a:p>
          <a:p>
            <a:pPr eaLnBrk="1" hangingPunct="1"/>
            <a:r>
              <a:rPr lang="en-US" altLang="fa-IR" smtClean="0"/>
              <a:t>One PageRank score per basis topic</a:t>
            </a:r>
          </a:p>
          <a:p>
            <a:pPr lvl="1" eaLnBrk="1" hangingPunct="1"/>
            <a:r>
              <a:rPr lang="en-US" altLang="fa-IR" smtClean="0"/>
              <a:t>Query specific rank score</a:t>
            </a:r>
          </a:p>
          <a:p>
            <a:pPr lvl="1" eaLnBrk="1" hangingPunct="1"/>
            <a:r>
              <a:rPr lang="en-US" altLang="fa-IR" smtClean="0"/>
              <a:t>Inexpensive at run-time</a:t>
            </a:r>
          </a:p>
        </p:txBody>
      </p:sp>
      <p:sp>
        <p:nvSpPr>
          <p:cNvPr id="4" name="Slide Number Placeholder 3"/>
          <p:cNvSpPr>
            <a:spLocks noGrp="1"/>
          </p:cNvSpPr>
          <p:nvPr>
            <p:ph type="sldNum" sz="quarter" idx="12"/>
          </p:nvPr>
        </p:nvSpPr>
        <p:spPr/>
        <p:txBody>
          <a:bodyPr/>
          <a:lstStyle/>
          <a:p>
            <a:pPr>
              <a:defRPr/>
            </a:pPr>
            <a:fld id="{0E2930F2-0A41-42D7-85EA-3EF719405D3D}"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fa-IR" smtClean="0"/>
              <a:t>Topic-Sensitive PageRank</a:t>
            </a:r>
          </a:p>
        </p:txBody>
      </p:sp>
      <p:pic>
        <p:nvPicPr>
          <p:cNvPr id="368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00200"/>
            <a:ext cx="6038850" cy="465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pic>
      <p:sp>
        <p:nvSpPr>
          <p:cNvPr id="4" name="Slide Number Placeholder 3"/>
          <p:cNvSpPr>
            <a:spLocks noGrp="1"/>
          </p:cNvSpPr>
          <p:nvPr>
            <p:ph type="sldNum" sz="quarter" idx="12"/>
          </p:nvPr>
        </p:nvSpPr>
        <p:spPr/>
        <p:txBody>
          <a:bodyPr/>
          <a:lstStyle/>
          <a:p>
            <a:pPr>
              <a:defRPr/>
            </a:pPr>
            <a:fld id="{4550549F-4A29-4CF5-91CD-C08B7D39C0F4}"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fa-IR" smtClean="0"/>
              <a:t>Topic-Sensitive PageRank</a:t>
            </a:r>
          </a:p>
        </p:txBody>
      </p:sp>
      <p:sp>
        <p:nvSpPr>
          <p:cNvPr id="37891" name="Rectangle 3"/>
          <p:cNvSpPr>
            <a:spLocks noGrp="1" noChangeArrowheads="1"/>
          </p:cNvSpPr>
          <p:nvPr>
            <p:ph idx="1"/>
          </p:nvPr>
        </p:nvSpPr>
        <p:spPr/>
        <p:txBody>
          <a:bodyPr/>
          <a:lstStyle/>
          <a:p>
            <a:pPr eaLnBrk="1" hangingPunct="1"/>
            <a:r>
              <a:rPr lang="en-US" altLang="fa-IR" smtClean="0"/>
              <a:t>Step 1 – ODP-Biasing</a:t>
            </a:r>
          </a:p>
          <a:p>
            <a:pPr lvl="1" eaLnBrk="1" hangingPunct="1"/>
            <a:r>
              <a:rPr lang="en-US" altLang="fa-IR" smtClean="0"/>
              <a:t>Generate set of biased PageRank vectors using a set of basis topics</a:t>
            </a:r>
          </a:p>
          <a:p>
            <a:pPr lvl="2" eaLnBrk="1" hangingPunct="1"/>
            <a:r>
              <a:rPr lang="en-US" altLang="fa-IR" smtClean="0"/>
              <a:t>Create 16 different biased PageRank vectors</a:t>
            </a:r>
          </a:p>
          <a:p>
            <a:pPr lvl="1" eaLnBrk="1" hangingPunct="1"/>
            <a:r>
              <a:rPr lang="en-US" altLang="fa-IR" smtClean="0"/>
              <a:t>Performed offline, during preprocessing of crawled data</a:t>
            </a:r>
          </a:p>
          <a:p>
            <a:pPr lvl="1" eaLnBrk="1" hangingPunct="1"/>
            <a:r>
              <a:rPr lang="en-US" altLang="fa-IR" smtClean="0"/>
              <a:t>URLs in various categories in Open Directory Project (ODP)</a:t>
            </a:r>
          </a:p>
        </p:txBody>
      </p:sp>
      <p:sp>
        <p:nvSpPr>
          <p:cNvPr id="4" name="Slide Number Placeholder 3"/>
          <p:cNvSpPr>
            <a:spLocks noGrp="1"/>
          </p:cNvSpPr>
          <p:nvPr>
            <p:ph type="sldNum" sz="quarter" idx="12"/>
          </p:nvPr>
        </p:nvSpPr>
        <p:spPr/>
        <p:txBody>
          <a:bodyPr/>
          <a:lstStyle/>
          <a:p>
            <a:pPr>
              <a:defRPr/>
            </a:pPr>
            <a:fld id="{9274A29C-3644-407D-9E74-D24C46321577}"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fa-IR" smtClean="0"/>
              <a:t>Topic-Sensitive PageRank</a:t>
            </a:r>
          </a:p>
        </p:txBody>
      </p:sp>
      <p:sp>
        <p:nvSpPr>
          <p:cNvPr id="38915" name="Rectangle 3"/>
          <p:cNvSpPr>
            <a:spLocks noGrp="1" noChangeArrowheads="1"/>
          </p:cNvSpPr>
          <p:nvPr>
            <p:ph type="body" sz="half" idx="1"/>
          </p:nvPr>
        </p:nvSpPr>
        <p:spPr>
          <a:xfrm>
            <a:off x="914400" y="1600200"/>
            <a:ext cx="7696200" cy="4530725"/>
          </a:xfrm>
        </p:spPr>
        <p:txBody>
          <a:bodyPr/>
          <a:lstStyle/>
          <a:p>
            <a:pPr eaLnBrk="1" hangingPunct="1"/>
            <a:r>
              <a:rPr lang="en-US" altLang="fa-IR" sz="2400" smtClean="0"/>
              <a:t>For each category c</a:t>
            </a:r>
            <a:r>
              <a:rPr lang="en-US" altLang="fa-IR" sz="2400" baseline="-25000" smtClean="0"/>
              <a:t>j</a:t>
            </a:r>
            <a:r>
              <a:rPr lang="en-US" altLang="fa-IR" sz="2400" smtClean="0"/>
              <a:t> , compute:</a:t>
            </a:r>
          </a:p>
          <a:p>
            <a:pPr eaLnBrk="1" hangingPunct="1"/>
            <a:endParaRPr lang="en-US" altLang="fa-IR" sz="2000" smtClean="0"/>
          </a:p>
          <a:p>
            <a:pPr eaLnBrk="1" hangingPunct="1"/>
            <a:endParaRPr lang="en-US" altLang="fa-IR" sz="2000" smtClean="0"/>
          </a:p>
          <a:p>
            <a:pPr eaLnBrk="1" hangingPunct="1"/>
            <a:endParaRPr lang="en-US" altLang="fa-IR" sz="2000" smtClean="0"/>
          </a:p>
          <a:p>
            <a:pPr eaLnBrk="1" hangingPunct="1">
              <a:buFont typeface="Wingdings" pitchFamily="2" charset="2"/>
              <a:buNone/>
            </a:pPr>
            <a:r>
              <a:rPr lang="en-US" altLang="fa-IR" sz="2000" smtClean="0"/>
              <a:t>	</a:t>
            </a:r>
          </a:p>
          <a:p>
            <a:pPr eaLnBrk="1" hangingPunct="1">
              <a:buFont typeface="Wingdings" pitchFamily="2" charset="2"/>
              <a:buNone/>
            </a:pPr>
            <a:r>
              <a:rPr lang="en-US" altLang="fa-IR" sz="2400" smtClean="0"/>
              <a:t>      With </a:t>
            </a:r>
            <a:r>
              <a:rPr lang="en-US" altLang="fa-IR" sz="2400" i="1" smtClean="0"/>
              <a:t>T</a:t>
            </a:r>
            <a:r>
              <a:rPr lang="en-US" altLang="fa-IR" sz="2400" i="1" baseline="-25000" smtClean="0"/>
              <a:t>j</a:t>
            </a:r>
            <a:r>
              <a:rPr lang="en-US" altLang="fa-IR" sz="2400" smtClean="0"/>
              <a:t> the set of URL for the ODP category </a:t>
            </a:r>
            <a:r>
              <a:rPr lang="en-US" altLang="fa-IR" sz="2400" i="1" smtClean="0"/>
              <a:t>c</a:t>
            </a:r>
            <a:r>
              <a:rPr lang="en-US" altLang="fa-IR" sz="2400" i="1" baseline="-25000" smtClean="0"/>
              <a:t>j</a:t>
            </a:r>
          </a:p>
          <a:p>
            <a:pPr eaLnBrk="1" hangingPunct="1">
              <a:buFont typeface="Wingdings" pitchFamily="2" charset="2"/>
              <a:buNone/>
            </a:pPr>
            <a:r>
              <a:rPr lang="en-US" altLang="fa-IR" sz="2400" smtClean="0"/>
              <a:t>                         will be PageRank vector for </a:t>
            </a:r>
            <a:r>
              <a:rPr lang="en-US" altLang="fa-IR" sz="2400" i="1" smtClean="0"/>
              <a:t>c</a:t>
            </a:r>
            <a:r>
              <a:rPr lang="en-US" altLang="fa-IR" sz="2400" i="1" baseline="-25000" smtClean="0"/>
              <a:t>j</a:t>
            </a:r>
            <a:r>
              <a:rPr lang="en-US" altLang="fa-IR" sz="2400" i="1" smtClean="0"/>
              <a:t> </a:t>
            </a:r>
            <a:r>
              <a:rPr lang="en-US" altLang="fa-IR" sz="2400" smtClean="0"/>
              <a:t>   </a:t>
            </a:r>
          </a:p>
          <a:p>
            <a:pPr eaLnBrk="1" hangingPunct="1">
              <a:buFont typeface="Wingdings" pitchFamily="2" charset="2"/>
              <a:buNone/>
            </a:pPr>
            <a:endParaRPr lang="en-US" altLang="fa-IR" sz="2000" smtClean="0"/>
          </a:p>
          <a:p>
            <a:pPr eaLnBrk="1" hangingPunct="1"/>
            <a:r>
              <a:rPr lang="en-US" altLang="fa-IR" sz="2400" smtClean="0"/>
              <a:t>Also compute the 16 class term vectors </a:t>
            </a:r>
          </a:p>
          <a:p>
            <a:pPr eaLnBrk="1" hangingPunct="1">
              <a:buFont typeface="Wingdings" pitchFamily="2" charset="2"/>
              <a:buNone/>
            </a:pPr>
            <a:r>
              <a:rPr lang="en-US" altLang="fa-IR" sz="2400" smtClean="0"/>
              <a:t>     </a:t>
            </a:r>
            <a:r>
              <a:rPr lang="en-US" altLang="fa-IR" sz="2400" i="1" smtClean="0"/>
              <a:t>D</a:t>
            </a:r>
            <a:r>
              <a:rPr lang="en-US" altLang="fa-IR" sz="2400" i="1" baseline="-25000" smtClean="0"/>
              <a:t>jt</a:t>
            </a:r>
            <a:r>
              <a:rPr lang="en-US" altLang="fa-IR" sz="2400" smtClean="0"/>
              <a:t> gives the number of occurrences of t in documents of class </a:t>
            </a:r>
            <a:r>
              <a:rPr lang="en-US" altLang="fa-IR" sz="2400" i="1" smtClean="0"/>
              <a:t>c</a:t>
            </a:r>
            <a:r>
              <a:rPr lang="en-US" altLang="fa-IR" sz="2400" i="1" baseline="-25000" smtClean="0"/>
              <a:t>j</a:t>
            </a:r>
          </a:p>
          <a:p>
            <a:pPr eaLnBrk="1" hangingPunct="1">
              <a:buFont typeface="Wingdings" pitchFamily="2" charset="2"/>
              <a:buNone/>
            </a:pPr>
            <a:endParaRPr lang="en-US" altLang="fa-IR" sz="2000" baseline="-25000" smtClean="0"/>
          </a:p>
        </p:txBody>
      </p:sp>
      <p:graphicFrame>
        <p:nvGraphicFramePr>
          <p:cNvPr id="38916" name="Object 2"/>
          <p:cNvGraphicFramePr>
            <a:graphicFrameLocks noGrp="1" noChangeAspect="1"/>
          </p:cNvGraphicFramePr>
          <p:nvPr>
            <p:ph sz="quarter" idx="3"/>
          </p:nvPr>
        </p:nvGraphicFramePr>
        <p:xfrm>
          <a:off x="1357313" y="3854450"/>
          <a:ext cx="1304925" cy="574675"/>
        </p:xfrm>
        <a:graphic>
          <a:graphicData uri="http://schemas.openxmlformats.org/presentationml/2006/ole">
            <mc:AlternateContent xmlns:mc="http://schemas.openxmlformats.org/markup-compatibility/2006">
              <mc:Choice xmlns:v="urn:schemas-microsoft-com:vml" Requires="v">
                <p:oleObj spid="_x0000_s39001" name="Equation" r:id="rId4" imgW="634725" imgH="279279" progId="Equation.3">
                  <p:embed/>
                </p:oleObj>
              </mc:Choice>
              <mc:Fallback>
                <p:oleObj name="Equation" r:id="rId4" imgW="634725" imgH="279279" progId="Equation.3">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313" y="3854450"/>
                        <a:ext cx="13049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7" name="Object 3"/>
          <p:cNvGraphicFramePr>
            <a:graphicFrameLocks noChangeAspect="1"/>
          </p:cNvGraphicFramePr>
          <p:nvPr/>
        </p:nvGraphicFramePr>
        <p:xfrm>
          <a:off x="6300788" y="4722813"/>
          <a:ext cx="428625" cy="563562"/>
        </p:xfrm>
        <a:graphic>
          <a:graphicData uri="http://schemas.openxmlformats.org/presentationml/2006/ole">
            <mc:AlternateContent xmlns:mc="http://schemas.openxmlformats.org/markup-compatibility/2006">
              <mc:Choice xmlns:v="urn:schemas-microsoft-com:vml" Requires="v">
                <p:oleObj spid="_x0000_s39002" name="Equation" r:id="rId6" imgW="203024" imgH="266469" progId="Equation.3">
                  <p:embed/>
                </p:oleObj>
              </mc:Choice>
              <mc:Fallback>
                <p:oleObj name="Equation" r:id="rId6" imgW="203024" imgH="266469"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0788" y="4722813"/>
                        <a:ext cx="42862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8" name="Object 4"/>
          <p:cNvGraphicFramePr>
            <a:graphicFrameLocks noChangeAspect="1"/>
          </p:cNvGraphicFramePr>
          <p:nvPr/>
        </p:nvGraphicFramePr>
        <p:xfrm>
          <a:off x="5364163" y="1651000"/>
          <a:ext cx="838200" cy="482600"/>
        </p:xfrm>
        <a:graphic>
          <a:graphicData uri="http://schemas.openxmlformats.org/presentationml/2006/ole">
            <mc:AlternateContent xmlns:mc="http://schemas.openxmlformats.org/markup-compatibility/2006">
              <mc:Choice xmlns:v="urn:schemas-microsoft-com:vml" Requires="v">
                <p:oleObj spid="_x0000_s39003" name="Equation" r:id="rId8" imgW="418918" imgH="241195" progId="Equation.3">
                  <p:embed/>
                </p:oleObj>
              </mc:Choice>
              <mc:Fallback>
                <p:oleObj name="Equation" r:id="rId8" imgW="418918" imgH="241195"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64163" y="16510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9" name="Object 5"/>
          <p:cNvGraphicFramePr>
            <a:graphicFrameLocks noChangeAspect="1"/>
          </p:cNvGraphicFramePr>
          <p:nvPr/>
        </p:nvGraphicFramePr>
        <p:xfrm>
          <a:off x="1371600" y="2057400"/>
          <a:ext cx="2414588" cy="1447800"/>
        </p:xfrm>
        <a:graphic>
          <a:graphicData uri="http://schemas.openxmlformats.org/presentationml/2006/ole">
            <mc:AlternateContent xmlns:mc="http://schemas.openxmlformats.org/markup-compatibility/2006">
              <mc:Choice xmlns:v="urn:schemas-microsoft-com:vml" Requires="v">
                <p:oleObj spid="_x0000_s39004" name="Equation" r:id="rId10" imgW="1143000" imgH="685800" progId="Equation.3">
                  <p:embed/>
                </p:oleObj>
              </mc:Choice>
              <mc:Fallback>
                <p:oleObj name="Equation" r:id="rId10" imgW="1143000" imgH="6858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1600" y="2057400"/>
                        <a:ext cx="24145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laceholder 7"/>
          <p:cNvSpPr>
            <a:spLocks noGrp="1"/>
          </p:cNvSpPr>
          <p:nvPr>
            <p:ph type="sldNum" sz="quarter" idx="12"/>
          </p:nvPr>
        </p:nvSpPr>
        <p:spPr/>
        <p:txBody>
          <a:bodyPr/>
          <a:lstStyle/>
          <a:p>
            <a:pPr>
              <a:defRPr/>
            </a:pPr>
            <a:fld id="{2F375B97-2756-4356-A7B1-0A4CBC4102A5}"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5"/>
          <p:cNvSpPr>
            <a:spLocks noGrp="1"/>
          </p:cNvSpPr>
          <p:nvPr>
            <p:ph type="title"/>
          </p:nvPr>
        </p:nvSpPr>
        <p:spPr/>
        <p:txBody>
          <a:bodyPr/>
          <a:lstStyle/>
          <a:p>
            <a:pPr eaLnBrk="1" hangingPunct="1"/>
            <a:r>
              <a:rPr lang="en-US" altLang="fa-IR" smtClean="0"/>
              <a:t>Graphical depiction of part I</a:t>
            </a:r>
          </a:p>
        </p:txBody>
      </p:sp>
      <p:pic>
        <p:nvPicPr>
          <p:cNvPr id="39939" name="Content Placeholder 7" descr="i1.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438400" y="1785938"/>
            <a:ext cx="4708525" cy="3109912"/>
          </a:xfrm>
        </p:spPr>
      </p:pic>
      <p:sp>
        <p:nvSpPr>
          <p:cNvPr id="39940" name="TextBox 8"/>
          <p:cNvSpPr txBox="1">
            <a:spLocks noChangeArrowheads="1"/>
          </p:cNvSpPr>
          <p:nvPr/>
        </p:nvSpPr>
        <p:spPr bwMode="auto">
          <a:xfrm>
            <a:off x="1071563" y="5486400"/>
            <a:ext cx="7575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2000">
                <a:latin typeface="Arial Unicode MS" pitchFamily="34" charset="-128"/>
              </a:rPr>
              <a:t>Select set of pages on a topic, calculate PageRank for all pages. </a:t>
            </a:r>
          </a:p>
          <a:p>
            <a:pPr eaLnBrk="1" hangingPunct="1">
              <a:spcBef>
                <a:spcPct val="0"/>
              </a:spcBef>
              <a:buFontTx/>
              <a:buNone/>
            </a:pPr>
            <a:r>
              <a:rPr lang="en-US" altLang="fa-IR" sz="2000">
                <a:latin typeface="Arial Unicode MS" pitchFamily="34" charset="-128"/>
              </a:rPr>
              <a:t>For example r</a:t>
            </a:r>
            <a:r>
              <a:rPr lang="en-US" altLang="fa-IR" sz="2000" baseline="-25000">
                <a:latin typeface="Arial Unicode MS" pitchFamily="34" charset="-128"/>
              </a:rPr>
              <a:t>sports</a:t>
            </a:r>
            <a:r>
              <a:rPr lang="en-US" altLang="fa-IR" sz="2000">
                <a:latin typeface="Arial Unicode MS" pitchFamily="34" charset="-128"/>
              </a:rPr>
              <a:t>[d] = 0.05</a:t>
            </a:r>
          </a:p>
        </p:txBody>
      </p:sp>
      <p:sp>
        <p:nvSpPr>
          <p:cNvPr id="5" name="Slide Number Placeholder 4"/>
          <p:cNvSpPr>
            <a:spLocks noGrp="1"/>
          </p:cNvSpPr>
          <p:nvPr>
            <p:ph type="sldNum" sz="quarter" idx="12"/>
          </p:nvPr>
        </p:nvSpPr>
        <p:spPr/>
        <p:txBody>
          <a:bodyPr/>
          <a:lstStyle/>
          <a:p>
            <a:pPr>
              <a:defRPr/>
            </a:pPr>
            <a:fld id="{0EACA772-5BD3-4DB0-933E-38BEB4ABD316}"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5"/>
          <p:cNvSpPr>
            <a:spLocks noGrp="1"/>
          </p:cNvSpPr>
          <p:nvPr>
            <p:ph type="title"/>
          </p:nvPr>
        </p:nvSpPr>
        <p:spPr/>
        <p:txBody>
          <a:bodyPr/>
          <a:lstStyle/>
          <a:p>
            <a:pPr eaLnBrk="1" hangingPunct="1"/>
            <a:r>
              <a:rPr lang="en-US" altLang="fa-IR" smtClean="0"/>
              <a:t>Graphical depiction of part I</a:t>
            </a:r>
          </a:p>
        </p:txBody>
      </p:sp>
      <p:pic>
        <p:nvPicPr>
          <p:cNvPr id="40963" name="Content Placeholder 6" descr="i2.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667000" y="1785938"/>
            <a:ext cx="4351338" cy="2900362"/>
          </a:xfrm>
        </p:spPr>
      </p:pic>
      <p:sp>
        <p:nvSpPr>
          <p:cNvPr id="40964" name="TextBox 8"/>
          <p:cNvSpPr txBox="1">
            <a:spLocks noChangeArrowheads="1"/>
          </p:cNvSpPr>
          <p:nvPr/>
        </p:nvSpPr>
        <p:spPr bwMode="auto">
          <a:xfrm>
            <a:off x="928688" y="5486400"/>
            <a:ext cx="7575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2000">
                <a:latin typeface="Arial Unicode MS" pitchFamily="34" charset="-128"/>
              </a:rPr>
              <a:t>Select set of pages on a topic, calculate PageRank for all pages. </a:t>
            </a:r>
          </a:p>
          <a:p>
            <a:pPr eaLnBrk="1" hangingPunct="1">
              <a:spcBef>
                <a:spcPct val="0"/>
              </a:spcBef>
              <a:buFontTx/>
              <a:buNone/>
            </a:pPr>
            <a:r>
              <a:rPr lang="en-US" altLang="fa-IR" sz="2000">
                <a:latin typeface="Arial Unicode MS" pitchFamily="34" charset="-128"/>
              </a:rPr>
              <a:t>For example r</a:t>
            </a:r>
            <a:r>
              <a:rPr lang="en-US" altLang="fa-IR" sz="2000" baseline="-25000">
                <a:latin typeface="Arial Unicode MS" pitchFamily="34" charset="-128"/>
              </a:rPr>
              <a:t>health</a:t>
            </a:r>
            <a:r>
              <a:rPr lang="en-US" altLang="fa-IR" sz="2000">
                <a:latin typeface="Arial Unicode MS" pitchFamily="34" charset="-128"/>
              </a:rPr>
              <a:t>[d] = 0.01</a:t>
            </a:r>
          </a:p>
        </p:txBody>
      </p:sp>
      <p:sp>
        <p:nvSpPr>
          <p:cNvPr id="5" name="Slide Number Placeholder 4"/>
          <p:cNvSpPr>
            <a:spLocks noGrp="1"/>
          </p:cNvSpPr>
          <p:nvPr>
            <p:ph type="sldNum" sz="quarter" idx="12"/>
          </p:nvPr>
        </p:nvSpPr>
        <p:spPr/>
        <p:txBody>
          <a:bodyPr/>
          <a:lstStyle/>
          <a:p>
            <a:pPr>
              <a:defRPr/>
            </a:pPr>
            <a:fld id="{CB16FDF4-2656-42A9-9700-8BF817C357FA}"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fa-IR" smtClean="0"/>
              <a:t>Topic-Sensitive PageRank</a:t>
            </a:r>
          </a:p>
        </p:txBody>
      </p:sp>
      <mc:AlternateContent xmlns:mc="http://schemas.openxmlformats.org/markup-compatibility/2006" xmlns:a14="http://schemas.microsoft.com/office/drawing/2010/main">
        <mc:Choice Requires="a14">
          <p:sp>
            <p:nvSpPr>
              <p:cNvPr id="12291" name="Rectangle 3"/>
              <p:cNvSpPr>
                <a:spLocks noGrp="1" noChangeArrowheads="1"/>
              </p:cNvSpPr>
              <p:nvPr>
                <p:ph idx="1"/>
              </p:nvPr>
            </p:nvSpPr>
            <p:spPr>
              <a:xfrm>
                <a:off x="457200" y="1600200"/>
                <a:ext cx="8507288" cy="4525963"/>
              </a:xfrm>
            </p:spPr>
            <p:txBody>
              <a:bodyPr/>
              <a:lstStyle/>
              <a:p>
                <a:pPr eaLnBrk="1" hangingPunct="1"/>
                <a:r>
                  <a:rPr lang="en-US" altLang="fa-IR" sz="2800" dirty="0" smtClean="0"/>
                  <a:t>Step 2 – Query-Time Importance Score</a:t>
                </a:r>
              </a:p>
              <a:p>
                <a:pPr lvl="1" eaLnBrk="1" hangingPunct="1"/>
                <a:r>
                  <a:rPr lang="en-US" altLang="fa-IR" sz="2200" dirty="0" smtClean="0"/>
                  <a:t>Performed at query time.</a:t>
                </a:r>
              </a:p>
              <a:p>
                <a:pPr lvl="1" eaLnBrk="1" hangingPunct="1"/>
                <a:r>
                  <a:rPr lang="en-US" altLang="fa-IR" sz="2200" dirty="0" smtClean="0"/>
                  <a:t>Compute class probabilities for each of the 16 top-level ODP classes.</a:t>
                </a:r>
              </a:p>
              <a:p>
                <a:pPr marL="457200" lvl="1" indent="0" eaLnBrk="1" hangingPunct="1">
                  <a:buNone/>
                </a:pPr>
                <a14:m>
                  <m:oMathPara xmlns:m="http://schemas.openxmlformats.org/officeDocument/2006/math">
                    <m:oMathParaPr>
                      <m:jc m:val="centerGroup"/>
                    </m:oMathParaPr>
                    <m:oMath xmlns:m="http://schemas.openxmlformats.org/officeDocument/2006/math">
                      <m:r>
                        <a:rPr lang="en-US" altLang="fa-IR" sz="2200" b="0" i="1" smtClean="0">
                          <a:latin typeface="Cambria Math" panose="02040503050406030204" pitchFamily="18" charset="0"/>
                        </a:rPr>
                        <m:t>𝑃</m:t>
                      </m:r>
                      <m:d>
                        <m:dPr>
                          <m:ctrlPr>
                            <a:rPr lang="en-US" altLang="fa-IR" sz="2200" b="0" i="1" smtClean="0">
                              <a:latin typeface="Cambria Math" panose="02040503050406030204" pitchFamily="18" charset="0"/>
                            </a:rPr>
                          </m:ctrlPr>
                        </m:dPr>
                        <m:e>
                          <m:sSub>
                            <m:sSubPr>
                              <m:ctrlPr>
                                <a:rPr lang="en-US" altLang="fa-IR" sz="2200" b="0" i="1" smtClean="0">
                                  <a:latin typeface="Cambria Math" panose="02040503050406030204" pitchFamily="18" charset="0"/>
                                </a:rPr>
                              </m:ctrlPr>
                            </m:sSubPr>
                            <m:e>
                              <m:r>
                                <a:rPr lang="en-US" altLang="fa-IR" sz="2200" b="0" i="1" smtClean="0">
                                  <a:latin typeface="Cambria Math" panose="02040503050406030204" pitchFamily="18" charset="0"/>
                                </a:rPr>
                                <m:t>𝑐</m:t>
                              </m:r>
                            </m:e>
                            <m:sub>
                              <m:r>
                                <a:rPr lang="en-US" altLang="fa-IR" sz="2200" b="0" i="1" smtClean="0">
                                  <a:latin typeface="Cambria Math" panose="02040503050406030204" pitchFamily="18" charset="0"/>
                                </a:rPr>
                                <m:t>𝑗</m:t>
                              </m:r>
                            </m:sub>
                          </m:sSub>
                        </m:e>
                        <m:e>
                          <m:r>
                            <a:rPr lang="en-US" altLang="fa-IR" sz="2200" b="0" i="1" smtClean="0">
                              <a:latin typeface="Cambria Math" panose="02040503050406030204" pitchFamily="18" charset="0"/>
                            </a:rPr>
                            <m:t>𝑞</m:t>
                          </m:r>
                        </m:e>
                      </m:d>
                      <m:r>
                        <a:rPr lang="en-US" altLang="fa-IR" sz="2200" b="0" i="1" smtClean="0">
                          <a:latin typeface="Cambria Math" panose="02040503050406030204" pitchFamily="18" charset="0"/>
                        </a:rPr>
                        <m:t>=</m:t>
                      </m:r>
                      <m:f>
                        <m:fPr>
                          <m:ctrlPr>
                            <a:rPr lang="en-US" altLang="fa-IR" sz="2200" b="0" i="1" smtClean="0">
                              <a:latin typeface="Cambria Math" panose="02040503050406030204" pitchFamily="18" charset="0"/>
                            </a:rPr>
                          </m:ctrlPr>
                        </m:fPr>
                        <m:num>
                          <m:r>
                            <a:rPr lang="en-US" altLang="fa-IR" sz="2200" b="0" i="1" smtClean="0">
                              <a:latin typeface="Cambria Math" panose="02040503050406030204" pitchFamily="18" charset="0"/>
                            </a:rPr>
                            <m:t>𝑃</m:t>
                          </m:r>
                          <m:d>
                            <m:dPr>
                              <m:ctrlPr>
                                <a:rPr lang="en-US" altLang="fa-IR" sz="2200" b="0" i="1" smtClean="0">
                                  <a:latin typeface="Cambria Math" panose="02040503050406030204" pitchFamily="18" charset="0"/>
                                </a:rPr>
                              </m:ctrlPr>
                            </m:dPr>
                            <m:e>
                              <m:sSub>
                                <m:sSubPr>
                                  <m:ctrlPr>
                                    <a:rPr lang="en-US" altLang="fa-IR" sz="2200" b="0" i="1" smtClean="0">
                                      <a:latin typeface="Cambria Math" panose="02040503050406030204" pitchFamily="18" charset="0"/>
                                    </a:rPr>
                                  </m:ctrlPr>
                                </m:sSubPr>
                                <m:e>
                                  <m:r>
                                    <a:rPr lang="en-US" altLang="fa-IR" sz="2200" b="0" i="1" smtClean="0">
                                      <a:latin typeface="Cambria Math" panose="02040503050406030204" pitchFamily="18" charset="0"/>
                                    </a:rPr>
                                    <m:t>𝑐</m:t>
                                  </m:r>
                                </m:e>
                                <m:sub>
                                  <m:r>
                                    <a:rPr lang="en-US" altLang="fa-IR" sz="2200" b="0" i="1" smtClean="0">
                                      <a:latin typeface="Cambria Math" panose="02040503050406030204" pitchFamily="18" charset="0"/>
                                    </a:rPr>
                                    <m:t>𝑗</m:t>
                                  </m:r>
                                </m:sub>
                              </m:sSub>
                            </m:e>
                          </m:d>
                          <m:r>
                            <a:rPr lang="en-US" altLang="fa-IR" sz="2200" b="0" i="1" smtClean="0">
                              <a:latin typeface="Cambria Math" panose="02040503050406030204" pitchFamily="18" charset="0"/>
                            </a:rPr>
                            <m:t>.</m:t>
                          </m:r>
                          <m:r>
                            <a:rPr lang="en-US" altLang="fa-IR" sz="2200" b="0" i="1" smtClean="0">
                              <a:latin typeface="Cambria Math" panose="02040503050406030204" pitchFamily="18" charset="0"/>
                            </a:rPr>
                            <m:t>𝑃</m:t>
                          </m:r>
                          <m:d>
                            <m:dPr>
                              <m:ctrlPr>
                                <a:rPr lang="en-US" altLang="fa-IR" sz="2200" b="0" i="1" smtClean="0">
                                  <a:latin typeface="Cambria Math" panose="02040503050406030204" pitchFamily="18" charset="0"/>
                                </a:rPr>
                              </m:ctrlPr>
                            </m:dPr>
                            <m:e>
                              <m:r>
                                <a:rPr lang="en-US" altLang="fa-IR" sz="2200" b="0" i="1" smtClean="0">
                                  <a:latin typeface="Cambria Math" panose="02040503050406030204" pitchFamily="18" charset="0"/>
                                </a:rPr>
                                <m:t>𝑞</m:t>
                              </m:r>
                            </m:e>
                            <m:e>
                              <m:sSub>
                                <m:sSubPr>
                                  <m:ctrlPr>
                                    <a:rPr lang="en-US" altLang="fa-IR" sz="2200" b="0" i="1" smtClean="0">
                                      <a:latin typeface="Cambria Math" panose="02040503050406030204" pitchFamily="18" charset="0"/>
                                    </a:rPr>
                                  </m:ctrlPr>
                                </m:sSubPr>
                                <m:e>
                                  <m:r>
                                    <a:rPr lang="en-US" altLang="fa-IR" sz="2200" b="0" i="1" smtClean="0">
                                      <a:latin typeface="Cambria Math" panose="02040503050406030204" pitchFamily="18" charset="0"/>
                                    </a:rPr>
                                    <m:t>𝑐</m:t>
                                  </m:r>
                                </m:e>
                                <m:sub>
                                  <m:r>
                                    <a:rPr lang="en-US" altLang="fa-IR" sz="2200" b="0" i="1" smtClean="0">
                                      <a:latin typeface="Cambria Math" panose="02040503050406030204" pitchFamily="18" charset="0"/>
                                    </a:rPr>
                                    <m:t>𝑗</m:t>
                                  </m:r>
                                </m:sub>
                              </m:sSub>
                            </m:e>
                          </m:d>
                        </m:num>
                        <m:den>
                          <m:r>
                            <a:rPr lang="en-US" altLang="fa-IR" sz="2200" b="0" i="1" smtClean="0">
                              <a:latin typeface="Cambria Math" panose="02040503050406030204" pitchFamily="18" charset="0"/>
                            </a:rPr>
                            <m:t>𝑃</m:t>
                          </m:r>
                          <m:r>
                            <a:rPr lang="en-US" altLang="fa-IR" sz="2200" b="0" i="1" smtClean="0">
                              <a:latin typeface="Cambria Math" panose="02040503050406030204" pitchFamily="18" charset="0"/>
                            </a:rPr>
                            <m:t>(</m:t>
                          </m:r>
                          <m:r>
                            <a:rPr lang="en-US" altLang="fa-IR" sz="2200" b="0" i="1" smtClean="0">
                              <a:latin typeface="Cambria Math" panose="02040503050406030204" pitchFamily="18" charset="0"/>
                            </a:rPr>
                            <m:t>𝑞</m:t>
                          </m:r>
                          <m:r>
                            <a:rPr lang="en-US" altLang="fa-IR" sz="2200" b="0" i="1" smtClean="0">
                              <a:latin typeface="Cambria Math" panose="02040503050406030204" pitchFamily="18" charset="0"/>
                            </a:rPr>
                            <m:t>)</m:t>
                          </m:r>
                        </m:den>
                      </m:f>
                      <m:r>
                        <a:rPr lang="en-US" altLang="fa-IR" sz="2200" b="0" i="1" smtClean="0">
                          <a:latin typeface="Cambria Math" panose="02040503050406030204" pitchFamily="18" charset="0"/>
                          <a:ea typeface="Cambria Math" panose="02040503050406030204" pitchFamily="18" charset="0"/>
                        </a:rPr>
                        <m:t>∝</m:t>
                      </m:r>
                      <m:r>
                        <a:rPr lang="en-US" altLang="fa-IR" sz="2200" b="0" i="1" smtClean="0">
                          <a:latin typeface="Cambria Math" panose="02040503050406030204" pitchFamily="18" charset="0"/>
                          <a:ea typeface="Cambria Math" panose="02040503050406030204" pitchFamily="18" charset="0"/>
                        </a:rPr>
                        <m:t>𝑃</m:t>
                      </m:r>
                      <m:d>
                        <m:dPr>
                          <m:ctrlPr>
                            <a:rPr lang="en-US" altLang="fa-IR" sz="2200" b="0" i="1" smtClean="0">
                              <a:latin typeface="Cambria Math" panose="02040503050406030204" pitchFamily="18" charset="0"/>
                              <a:ea typeface="Cambria Math" panose="02040503050406030204" pitchFamily="18" charset="0"/>
                            </a:rPr>
                          </m:ctrlPr>
                        </m:dPr>
                        <m:e>
                          <m:sSub>
                            <m:sSubPr>
                              <m:ctrlPr>
                                <a:rPr lang="en-US" altLang="fa-IR" sz="2200" b="0" i="1" smtClean="0">
                                  <a:latin typeface="Cambria Math" panose="02040503050406030204" pitchFamily="18" charset="0"/>
                                  <a:ea typeface="Cambria Math" panose="02040503050406030204" pitchFamily="18" charset="0"/>
                                </a:rPr>
                              </m:ctrlPr>
                            </m:sSubPr>
                            <m:e>
                              <m:r>
                                <a:rPr lang="en-US" altLang="fa-IR" sz="2200" b="0" i="1" smtClean="0">
                                  <a:latin typeface="Cambria Math" panose="02040503050406030204" pitchFamily="18" charset="0"/>
                                  <a:ea typeface="Cambria Math" panose="02040503050406030204" pitchFamily="18" charset="0"/>
                                </a:rPr>
                                <m:t>𝑐</m:t>
                              </m:r>
                            </m:e>
                            <m:sub>
                              <m:r>
                                <a:rPr lang="en-US" altLang="fa-IR" sz="2200" b="0" i="1" smtClean="0">
                                  <a:latin typeface="Cambria Math" panose="02040503050406030204" pitchFamily="18" charset="0"/>
                                  <a:ea typeface="Cambria Math" panose="02040503050406030204" pitchFamily="18" charset="0"/>
                                </a:rPr>
                                <m:t>𝑗</m:t>
                              </m:r>
                            </m:sub>
                          </m:sSub>
                        </m:e>
                      </m:d>
                      <m:r>
                        <a:rPr lang="en-US" altLang="fa-IR" sz="2200" b="0" i="1" smtClean="0">
                          <a:latin typeface="Cambria Math" panose="02040503050406030204" pitchFamily="18" charset="0"/>
                          <a:ea typeface="Cambria Math" panose="02040503050406030204" pitchFamily="18" charset="0"/>
                        </a:rPr>
                        <m:t>.</m:t>
                      </m:r>
                      <m:nary>
                        <m:naryPr>
                          <m:chr m:val="∏"/>
                          <m:supHide m:val="on"/>
                          <m:ctrlPr>
                            <a:rPr lang="en-US" altLang="fa-IR" sz="2200" b="0" i="1" smtClean="0">
                              <a:latin typeface="Cambria Math" panose="02040503050406030204" pitchFamily="18" charset="0"/>
                              <a:ea typeface="Cambria Math" panose="02040503050406030204" pitchFamily="18" charset="0"/>
                            </a:rPr>
                          </m:ctrlPr>
                        </m:naryPr>
                        <m:sub>
                          <m:r>
                            <m:rPr>
                              <m:brk m:alnAt="7"/>
                            </m:rPr>
                            <a:rPr lang="en-US" altLang="fa-IR" sz="2200" b="0" i="1" smtClean="0">
                              <a:latin typeface="Cambria Math" panose="02040503050406030204" pitchFamily="18" charset="0"/>
                              <a:ea typeface="Cambria Math" panose="02040503050406030204" pitchFamily="18" charset="0"/>
                            </a:rPr>
                            <m:t>𝑖</m:t>
                          </m:r>
                        </m:sub>
                        <m:sup/>
                        <m:e>
                          <m:r>
                            <a:rPr lang="en-US" altLang="fa-IR" sz="2200" b="0" i="1" smtClean="0">
                              <a:latin typeface="Cambria Math" panose="02040503050406030204" pitchFamily="18" charset="0"/>
                              <a:ea typeface="Cambria Math" panose="02040503050406030204" pitchFamily="18" charset="0"/>
                            </a:rPr>
                            <m:t>𝑃</m:t>
                          </m:r>
                          <m:r>
                            <a:rPr lang="en-US" altLang="fa-IR" sz="2200" b="0" i="1" smtClean="0">
                              <a:latin typeface="Cambria Math" panose="02040503050406030204" pitchFamily="18" charset="0"/>
                              <a:ea typeface="Cambria Math" panose="02040503050406030204" pitchFamily="18" charset="0"/>
                            </a:rPr>
                            <m:t>(</m:t>
                          </m:r>
                          <m:sSub>
                            <m:sSubPr>
                              <m:ctrlPr>
                                <a:rPr lang="en-US" altLang="fa-IR" sz="2200" b="0" i="1" smtClean="0">
                                  <a:latin typeface="Cambria Math" panose="02040503050406030204" pitchFamily="18" charset="0"/>
                                  <a:ea typeface="Cambria Math" panose="02040503050406030204" pitchFamily="18" charset="0"/>
                                </a:rPr>
                              </m:ctrlPr>
                            </m:sSubPr>
                            <m:e>
                              <m:r>
                                <a:rPr lang="en-US" altLang="fa-IR" sz="2200" b="0" i="1" smtClean="0">
                                  <a:latin typeface="Cambria Math" panose="02040503050406030204" pitchFamily="18" charset="0"/>
                                  <a:ea typeface="Cambria Math" panose="02040503050406030204" pitchFamily="18" charset="0"/>
                                </a:rPr>
                                <m:t>𝑞</m:t>
                              </m:r>
                            </m:e>
                            <m:sub>
                              <m:r>
                                <a:rPr lang="en-US" altLang="fa-IR" sz="2200" b="0" i="1" smtClean="0">
                                  <a:latin typeface="Cambria Math" panose="02040503050406030204" pitchFamily="18" charset="0"/>
                                  <a:ea typeface="Cambria Math" panose="02040503050406030204" pitchFamily="18" charset="0"/>
                                </a:rPr>
                                <m:t>𝑖</m:t>
                              </m:r>
                            </m:sub>
                          </m:sSub>
                          <m:r>
                            <a:rPr lang="en-US" altLang="fa-IR" sz="2200" b="0" i="1" smtClean="0">
                              <a:latin typeface="Cambria Math" panose="02040503050406030204" pitchFamily="18" charset="0"/>
                              <a:ea typeface="Cambria Math" panose="02040503050406030204" pitchFamily="18" charset="0"/>
                            </a:rPr>
                            <m:t>|</m:t>
                          </m:r>
                          <m:sSub>
                            <m:sSubPr>
                              <m:ctrlPr>
                                <a:rPr lang="en-US" altLang="fa-IR" sz="2200" b="0" i="1" smtClean="0">
                                  <a:latin typeface="Cambria Math" panose="02040503050406030204" pitchFamily="18" charset="0"/>
                                  <a:ea typeface="Cambria Math" panose="02040503050406030204" pitchFamily="18" charset="0"/>
                                </a:rPr>
                              </m:ctrlPr>
                            </m:sSubPr>
                            <m:e>
                              <m:r>
                                <a:rPr lang="en-US" altLang="fa-IR" sz="2200" b="0" i="1" smtClean="0">
                                  <a:latin typeface="Cambria Math" panose="02040503050406030204" pitchFamily="18" charset="0"/>
                                  <a:ea typeface="Cambria Math" panose="02040503050406030204" pitchFamily="18" charset="0"/>
                                </a:rPr>
                                <m:t>𝑐</m:t>
                              </m:r>
                            </m:e>
                            <m:sub>
                              <m:r>
                                <a:rPr lang="en-US" altLang="fa-IR" sz="2200" b="0" i="1" smtClean="0">
                                  <a:latin typeface="Cambria Math" panose="02040503050406030204" pitchFamily="18" charset="0"/>
                                  <a:ea typeface="Cambria Math" panose="02040503050406030204" pitchFamily="18" charset="0"/>
                                </a:rPr>
                                <m:t>𝑗</m:t>
                              </m:r>
                            </m:sub>
                          </m:sSub>
                          <m:r>
                            <a:rPr lang="en-US" altLang="fa-IR" sz="2200" b="0" i="1" smtClean="0">
                              <a:latin typeface="Cambria Math" panose="02040503050406030204" pitchFamily="18" charset="0"/>
                              <a:ea typeface="Cambria Math" panose="02040503050406030204" pitchFamily="18" charset="0"/>
                            </a:rPr>
                            <m:t>)</m:t>
                          </m:r>
                        </m:e>
                      </m:nary>
                    </m:oMath>
                  </m:oMathPara>
                </a14:m>
                <a:endParaRPr lang="en-US" altLang="fa-IR" sz="2200" dirty="0" smtClean="0"/>
              </a:p>
              <a:p>
                <a:pPr lvl="1" eaLnBrk="1" hangingPunct="1"/>
                <a:r>
                  <a:rPr lang="en-US" altLang="fa-IR" sz="2200" dirty="0" smtClean="0"/>
                  <a:t>Retrieve URLs for all documents containing the original query terms (r</a:t>
                </a:r>
                <a:r>
                  <a:rPr lang="en-US" altLang="fa-IR" sz="2200" baseline="-25000" dirty="0" smtClean="0"/>
                  <a:t>1d</a:t>
                </a:r>
                <a:r>
                  <a:rPr lang="en-US" altLang="fa-IR" sz="2200" dirty="0" smtClean="0"/>
                  <a:t>, r</a:t>
                </a:r>
                <a:r>
                  <a:rPr lang="en-US" altLang="fa-IR" sz="2200" baseline="-25000" dirty="0" smtClean="0"/>
                  <a:t>2d</a:t>
                </a:r>
                <a:r>
                  <a:rPr lang="en-US" altLang="fa-IR" sz="2200" dirty="0" smtClean="0"/>
                  <a:t>, …, r</a:t>
                </a:r>
                <a:r>
                  <a:rPr lang="en-US" altLang="fa-IR" sz="2200" baseline="-25000" dirty="0" smtClean="0"/>
                  <a:t>16d</a:t>
                </a:r>
                <a:r>
                  <a:rPr lang="en-US" altLang="fa-IR" sz="2200" dirty="0" smtClean="0"/>
                  <a:t>).</a:t>
                </a:r>
              </a:p>
              <a:p>
                <a:pPr lvl="1" eaLnBrk="1" hangingPunct="1"/>
                <a:r>
                  <a:rPr lang="en-US" altLang="fa-IR" sz="2200" dirty="0" smtClean="0"/>
                  <a:t>Compute query-sensitive importance score for each retrieved URL.</a:t>
                </a:r>
              </a:p>
              <a:p>
                <a:pPr marL="457200" lvl="1" indent="0" eaLnBrk="1" hangingPunct="1">
                  <a:buNone/>
                </a:pPr>
                <a14:m>
                  <m:oMathPara xmlns:m="http://schemas.openxmlformats.org/officeDocument/2006/math">
                    <m:oMathParaPr>
                      <m:jc m:val="centerGroup"/>
                    </m:oMathParaPr>
                    <m:oMath xmlns:m="http://schemas.openxmlformats.org/officeDocument/2006/math">
                      <m:sSub>
                        <m:sSubPr>
                          <m:ctrlPr>
                            <a:rPr lang="en-US" altLang="fa-IR" sz="2200" b="0" i="1" smtClean="0">
                              <a:latin typeface="Cambria Math" panose="02040503050406030204" pitchFamily="18" charset="0"/>
                            </a:rPr>
                          </m:ctrlPr>
                        </m:sSubPr>
                        <m:e>
                          <m:r>
                            <a:rPr lang="en-US" altLang="fa-IR" sz="2200" b="0" i="1" smtClean="0">
                              <a:latin typeface="Cambria Math" panose="02040503050406030204" pitchFamily="18" charset="0"/>
                            </a:rPr>
                            <m:t>𝑆</m:t>
                          </m:r>
                        </m:e>
                        <m:sub>
                          <m:r>
                            <a:rPr lang="en-US" altLang="fa-IR" sz="2200" b="0" i="1" smtClean="0">
                              <a:latin typeface="Cambria Math" panose="02040503050406030204" pitchFamily="18" charset="0"/>
                            </a:rPr>
                            <m:t>𝑞𝑑</m:t>
                          </m:r>
                        </m:sub>
                      </m:sSub>
                      <m:r>
                        <a:rPr lang="en-US" altLang="fa-IR" sz="2200" b="0" i="1" smtClean="0">
                          <a:latin typeface="Cambria Math" panose="02040503050406030204" pitchFamily="18" charset="0"/>
                        </a:rPr>
                        <m:t>=</m:t>
                      </m:r>
                      <m:nary>
                        <m:naryPr>
                          <m:chr m:val="∑"/>
                          <m:supHide m:val="on"/>
                          <m:ctrlPr>
                            <a:rPr lang="en-US" altLang="fa-IR" sz="2200" b="0" i="1" smtClean="0">
                              <a:latin typeface="Cambria Math" panose="02040503050406030204" pitchFamily="18" charset="0"/>
                            </a:rPr>
                          </m:ctrlPr>
                        </m:naryPr>
                        <m:sub>
                          <m:r>
                            <m:rPr>
                              <m:brk m:alnAt="7"/>
                            </m:rPr>
                            <a:rPr lang="en-US" altLang="fa-IR" sz="2200" b="0" i="1" smtClean="0">
                              <a:latin typeface="Cambria Math" panose="02040503050406030204" pitchFamily="18" charset="0"/>
                            </a:rPr>
                            <m:t>𝑗</m:t>
                          </m:r>
                        </m:sub>
                        <m:sup/>
                        <m:e>
                          <m:r>
                            <a:rPr lang="en-US" altLang="fa-IR" sz="2200" b="0" i="1" smtClean="0">
                              <a:latin typeface="Cambria Math" panose="02040503050406030204" pitchFamily="18" charset="0"/>
                            </a:rPr>
                            <m:t>𝑃</m:t>
                          </m:r>
                          <m:d>
                            <m:dPr>
                              <m:endChr m:val="|"/>
                              <m:ctrlPr>
                                <a:rPr lang="en-US" altLang="fa-IR" sz="2200" b="0" i="1" smtClean="0">
                                  <a:latin typeface="Cambria Math" panose="02040503050406030204" pitchFamily="18" charset="0"/>
                                </a:rPr>
                              </m:ctrlPr>
                            </m:dPr>
                            <m:e>
                              <m:sSub>
                                <m:sSubPr>
                                  <m:ctrlPr>
                                    <a:rPr lang="en-US" altLang="fa-IR" sz="2200" b="0" i="1" smtClean="0">
                                      <a:latin typeface="Cambria Math" panose="02040503050406030204" pitchFamily="18" charset="0"/>
                                    </a:rPr>
                                  </m:ctrlPr>
                                </m:sSubPr>
                                <m:e>
                                  <m:r>
                                    <a:rPr lang="en-US" altLang="fa-IR" sz="2200" b="0" i="1" smtClean="0">
                                      <a:latin typeface="Cambria Math" panose="02040503050406030204" pitchFamily="18" charset="0"/>
                                    </a:rPr>
                                    <m:t>𝑐</m:t>
                                  </m:r>
                                </m:e>
                                <m:sub>
                                  <m:r>
                                    <a:rPr lang="en-US" altLang="fa-IR" sz="2200" b="0" i="1" smtClean="0">
                                      <a:latin typeface="Cambria Math" panose="02040503050406030204" pitchFamily="18" charset="0"/>
                                    </a:rPr>
                                    <m:t>𝑗</m:t>
                                  </m:r>
                                </m:sub>
                              </m:sSub>
                            </m:e>
                          </m:d>
                          <m:r>
                            <a:rPr lang="en-US" altLang="fa-IR" sz="2200" b="0" i="1" smtClean="0">
                              <a:latin typeface="Cambria Math" panose="02040503050406030204" pitchFamily="18" charset="0"/>
                            </a:rPr>
                            <m:t>𝑞</m:t>
                          </m:r>
                          <m:r>
                            <a:rPr lang="en-US" altLang="fa-IR" sz="2200" b="0" i="1" smtClean="0">
                              <a:latin typeface="Cambria Math" panose="02040503050406030204" pitchFamily="18" charset="0"/>
                            </a:rPr>
                            <m:t>).</m:t>
                          </m:r>
                          <m:r>
                            <a:rPr lang="en-US" altLang="fa-IR" sz="2200" b="0" i="1" smtClean="0">
                              <a:latin typeface="Cambria Math" panose="02040503050406030204" pitchFamily="18" charset="0"/>
                            </a:rPr>
                            <m:t>𝑟𝑎𝑛</m:t>
                          </m:r>
                          <m:sSub>
                            <m:sSubPr>
                              <m:ctrlPr>
                                <a:rPr lang="en-US" altLang="fa-IR" sz="2200" b="0" i="1" smtClean="0">
                                  <a:latin typeface="Cambria Math" panose="02040503050406030204" pitchFamily="18" charset="0"/>
                                </a:rPr>
                              </m:ctrlPr>
                            </m:sSubPr>
                            <m:e>
                              <m:r>
                                <a:rPr lang="en-US" altLang="fa-IR" sz="2200" b="0" i="1" smtClean="0">
                                  <a:latin typeface="Cambria Math" panose="02040503050406030204" pitchFamily="18" charset="0"/>
                                </a:rPr>
                                <m:t>𝑘</m:t>
                              </m:r>
                            </m:e>
                            <m:sub>
                              <m:r>
                                <a:rPr lang="en-US" altLang="fa-IR" sz="2200" b="0" i="1" smtClean="0">
                                  <a:latin typeface="Cambria Math" panose="02040503050406030204" pitchFamily="18" charset="0"/>
                                </a:rPr>
                                <m:t>𝑗𝑑</m:t>
                              </m:r>
                            </m:sub>
                          </m:sSub>
                        </m:e>
                      </m:nary>
                    </m:oMath>
                  </m:oMathPara>
                </a14:m>
                <a:endParaRPr lang="en-US" altLang="fa-IR" sz="2200" dirty="0" smtClean="0"/>
              </a:p>
              <a:p>
                <a:pPr lvl="1" eaLnBrk="1" hangingPunct="1">
                  <a:buFont typeface="Wingdings" pitchFamily="2" charset="2"/>
                  <a:buNone/>
                </a:pPr>
                <a:r>
                  <a:rPr lang="en-US" altLang="fa-IR" sz="2200" i="1" dirty="0" smtClean="0"/>
                  <a:t>     </a:t>
                </a:r>
                <a:r>
                  <a:rPr lang="en-US" altLang="fa-IR" sz="2200" i="1" dirty="0" err="1" smtClean="0"/>
                  <a:t>rank</a:t>
                </a:r>
                <a:r>
                  <a:rPr lang="en-US" altLang="fa-IR" sz="2200" i="1" baseline="-25000" dirty="0" err="1" smtClean="0"/>
                  <a:t>jd</a:t>
                </a:r>
                <a:r>
                  <a:rPr lang="en-US" altLang="fa-IR" sz="2200" dirty="0" smtClean="0"/>
                  <a:t> is the rank of the document d according to </a:t>
                </a:r>
                <a14:m>
                  <m:oMath xmlns:m="http://schemas.openxmlformats.org/officeDocument/2006/math">
                    <m:acc>
                      <m:accPr>
                        <m:chr m:val="⃗"/>
                        <m:ctrlPr>
                          <a:rPr lang="en-US" altLang="fa-IR" sz="2200" b="0" i="1" smtClean="0">
                            <a:latin typeface="Cambria Math" panose="02040503050406030204" pitchFamily="18" charset="0"/>
                          </a:rPr>
                        </m:ctrlPr>
                      </m:accPr>
                      <m:e>
                        <m:r>
                          <a:rPr lang="en-US" altLang="fa-IR" sz="2200" b="0" i="1" smtClean="0">
                            <a:latin typeface="Cambria Math" panose="02040503050406030204" pitchFamily="18" charset="0"/>
                          </a:rPr>
                          <m:t>𝑃𝑅</m:t>
                        </m:r>
                      </m:e>
                    </m:acc>
                    <m:d>
                      <m:dPr>
                        <m:ctrlPr>
                          <a:rPr lang="en-US" altLang="fa-IR" sz="2200" b="0" i="1" smtClean="0">
                            <a:latin typeface="Cambria Math" panose="02040503050406030204" pitchFamily="18" charset="0"/>
                          </a:rPr>
                        </m:ctrlPr>
                      </m:dPr>
                      <m:e>
                        <m:r>
                          <a:rPr lang="en-US" altLang="fa-IR" sz="2200" b="0" i="1" smtClean="0">
                            <a:latin typeface="Cambria Math" panose="02040503050406030204" pitchFamily="18" charset="0"/>
                          </a:rPr>
                          <m:t>𝛼</m:t>
                        </m:r>
                        <m:r>
                          <a:rPr lang="en-US" altLang="fa-IR" sz="2200" b="0" i="1" smtClean="0">
                            <a:latin typeface="Cambria Math" panose="02040503050406030204" pitchFamily="18" charset="0"/>
                          </a:rPr>
                          <m:t>,</m:t>
                        </m:r>
                        <m:acc>
                          <m:accPr>
                            <m:chr m:val="⃗"/>
                            <m:ctrlPr>
                              <a:rPr lang="en-US" altLang="fa-IR" sz="2200" b="0" i="1" smtClean="0">
                                <a:latin typeface="Cambria Math" panose="02040503050406030204" pitchFamily="18" charset="0"/>
                              </a:rPr>
                            </m:ctrlPr>
                          </m:accPr>
                          <m:e>
                            <m:sSub>
                              <m:sSubPr>
                                <m:ctrlPr>
                                  <a:rPr lang="en-US" altLang="fa-IR" sz="2200" b="0" i="1" smtClean="0">
                                    <a:latin typeface="Cambria Math" panose="02040503050406030204" pitchFamily="18" charset="0"/>
                                  </a:rPr>
                                </m:ctrlPr>
                              </m:sSubPr>
                              <m:e>
                                <m:r>
                                  <a:rPr lang="en-US" altLang="fa-IR" sz="2200" b="0" i="1" smtClean="0">
                                    <a:latin typeface="Cambria Math" panose="02040503050406030204" pitchFamily="18" charset="0"/>
                                  </a:rPr>
                                  <m:t>𝑣</m:t>
                                </m:r>
                              </m:e>
                              <m:sub>
                                <m:r>
                                  <a:rPr lang="en-US" altLang="fa-IR" sz="2200" b="0" i="1" smtClean="0">
                                    <a:latin typeface="Cambria Math" panose="02040503050406030204" pitchFamily="18" charset="0"/>
                                  </a:rPr>
                                  <m:t>𝑗</m:t>
                                </m:r>
                              </m:sub>
                            </m:sSub>
                          </m:e>
                        </m:acc>
                      </m:e>
                    </m:d>
                  </m:oMath>
                </a14:m>
                <a:r>
                  <a:rPr lang="en-US" altLang="fa-IR" sz="2200" dirty="0" smtClean="0"/>
                  <a:t> </a:t>
                </a:r>
              </a:p>
            </p:txBody>
          </p:sp>
        </mc:Choice>
        <mc:Fallback xmlns="">
          <p:sp>
            <p:nvSpPr>
              <p:cNvPr id="12291" name="Rectangle 3"/>
              <p:cNvSpPr>
                <a:spLocks noGrp="1" noRot="1" noChangeAspect="1" noMove="1" noResize="1" noEditPoints="1" noAdjustHandles="1" noChangeArrowheads="1" noChangeShapeType="1" noTextEdit="1"/>
              </p:cNvSpPr>
              <p:nvPr>
                <p:ph idx="1"/>
              </p:nvPr>
            </p:nvSpPr>
            <p:spPr>
              <a:xfrm>
                <a:off x="457200" y="1600200"/>
                <a:ext cx="8507288" cy="4525963"/>
              </a:xfrm>
              <a:blipFill>
                <a:blip r:embed="rId3"/>
                <a:stretch>
                  <a:fillRect l="-1289" t="-1348" r="-501" b="-12938"/>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pPr>
              <a:defRPr/>
            </a:pPr>
            <a:fld id="{496B4388-154A-4113-A1BF-1EC2200D8562}" type="slidenum">
              <a:rPr lang="en-US" smtClean="0"/>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5"/>
          <p:cNvSpPr>
            <a:spLocks noGrp="1"/>
          </p:cNvSpPr>
          <p:nvPr>
            <p:ph type="ctrTitle"/>
          </p:nvPr>
        </p:nvSpPr>
        <p:spPr/>
        <p:txBody>
          <a:bodyPr/>
          <a:lstStyle/>
          <a:p>
            <a:r>
              <a:rPr lang="en-US" altLang="fa-IR" dirty="0" smtClean="0">
                <a:solidFill>
                  <a:schemeClr val="accent2"/>
                </a:solidFill>
              </a:rPr>
              <a:t>HITS Extension:</a:t>
            </a:r>
            <a:br>
              <a:rPr lang="en-US" altLang="fa-IR" dirty="0" smtClean="0">
                <a:solidFill>
                  <a:schemeClr val="accent2"/>
                </a:solidFill>
              </a:rPr>
            </a:br>
            <a:r>
              <a:rPr lang="en-GB" altLang="fa-IR" dirty="0" smtClean="0">
                <a:solidFill>
                  <a:schemeClr val="accent2"/>
                </a:solidFill>
              </a:rPr>
              <a:t>Topic distillation</a:t>
            </a:r>
            <a:endParaRPr lang="en-US" altLang="fa-IR" sz="2400" dirty="0" smtClean="0">
              <a:solidFill>
                <a:schemeClr val="accent2"/>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fa-IR" smtClean="0"/>
              <a:t>Topic Distillation</a:t>
            </a:r>
          </a:p>
        </p:txBody>
      </p:sp>
      <p:sp>
        <p:nvSpPr>
          <p:cNvPr id="3" name="Content Placeholder 2"/>
          <p:cNvSpPr>
            <a:spLocks noGrp="1"/>
          </p:cNvSpPr>
          <p:nvPr>
            <p:ph idx="1"/>
          </p:nvPr>
        </p:nvSpPr>
        <p:spPr/>
        <p:txBody>
          <a:bodyPr/>
          <a:lstStyle/>
          <a:p>
            <a:pPr>
              <a:defRPr/>
            </a:pPr>
            <a:r>
              <a:rPr lang="en-US" dirty="0" smtClean="0">
                <a:latin typeface="+mj-lt"/>
              </a:rPr>
              <a:t>HITS problems:</a:t>
            </a:r>
          </a:p>
          <a:p>
            <a:pPr lvl="1">
              <a:spcBef>
                <a:spcPts val="600"/>
              </a:spcBef>
              <a:defRPr/>
            </a:pPr>
            <a:r>
              <a:rPr lang="en-US" dirty="0" smtClean="0">
                <a:latin typeface="+mj-lt"/>
              </a:rPr>
              <a:t>Mutually Reinforcing Relationships Between Hosts</a:t>
            </a:r>
          </a:p>
          <a:p>
            <a:pPr lvl="2">
              <a:spcBef>
                <a:spcPts val="600"/>
              </a:spcBef>
              <a:buFont typeface="Arial" pitchFamily="34" charset="0"/>
              <a:buNone/>
              <a:defRPr/>
            </a:pPr>
            <a:r>
              <a:rPr lang="en-US" altLang="zh-TW" sz="3600" dirty="0" smtClean="0">
                <a:latin typeface="+mj-lt"/>
              </a:rPr>
              <a:t>  </a:t>
            </a:r>
            <a:r>
              <a:rPr lang="en-US" altLang="zh-TW" sz="2800" dirty="0" smtClean="0">
                <a:solidFill>
                  <a:schemeClr val="tx2"/>
                </a:solidFill>
                <a:latin typeface="+mj-lt"/>
              </a:rPr>
              <a:t>certain arrangements of documents “conspire” to dominate the computation</a:t>
            </a:r>
            <a:endParaRPr lang="en-US" sz="2800" dirty="0" smtClean="0">
              <a:solidFill>
                <a:schemeClr val="tx2"/>
              </a:solidFill>
              <a:latin typeface="+mj-lt"/>
            </a:endParaRPr>
          </a:p>
          <a:p>
            <a:pPr lvl="1">
              <a:spcBef>
                <a:spcPts val="600"/>
              </a:spcBef>
              <a:defRPr/>
            </a:pPr>
            <a:r>
              <a:rPr lang="en-US" dirty="0" smtClean="0">
                <a:latin typeface="+mj-lt"/>
              </a:rPr>
              <a:t>Automatically Generated Links</a:t>
            </a:r>
          </a:p>
          <a:p>
            <a:pPr lvl="2">
              <a:spcBef>
                <a:spcPts val="600"/>
              </a:spcBef>
              <a:buFont typeface="Arial" pitchFamily="34" charset="0"/>
              <a:buNone/>
              <a:defRPr/>
            </a:pPr>
            <a:r>
              <a:rPr lang="en-US" altLang="zh-TW" sz="2800" b="1" dirty="0" smtClean="0">
                <a:solidFill>
                  <a:srgbClr val="009900"/>
                </a:solidFill>
                <a:latin typeface="+mj-lt"/>
              </a:rPr>
              <a:t>   </a:t>
            </a:r>
            <a:r>
              <a:rPr lang="en-US" altLang="zh-TW" sz="2800" dirty="0" smtClean="0">
                <a:solidFill>
                  <a:schemeClr val="tx2"/>
                </a:solidFill>
                <a:latin typeface="+mj-lt"/>
              </a:rPr>
              <a:t>no human opinion is expressed by the link</a:t>
            </a:r>
          </a:p>
          <a:p>
            <a:pPr lvl="1">
              <a:spcBef>
                <a:spcPts val="600"/>
              </a:spcBef>
              <a:defRPr/>
            </a:pPr>
            <a:r>
              <a:rPr lang="en-US" dirty="0" smtClean="0">
                <a:latin typeface="+mj-lt"/>
                <a:cs typeface="Arial" charset="0"/>
              </a:rPr>
              <a:t>Non-relevant Nodes</a:t>
            </a:r>
          </a:p>
          <a:p>
            <a:pPr lvl="2">
              <a:spcBef>
                <a:spcPts val="600"/>
              </a:spcBef>
              <a:buFont typeface="Arial" pitchFamily="34" charset="0"/>
              <a:buNone/>
              <a:defRPr/>
            </a:pPr>
            <a:r>
              <a:rPr lang="en-US" altLang="zh-TW" sz="2800" b="1" dirty="0" smtClean="0">
                <a:solidFill>
                  <a:srgbClr val="009900"/>
                </a:solidFill>
                <a:latin typeface="+mj-lt"/>
              </a:rPr>
              <a:t>   </a:t>
            </a:r>
            <a:r>
              <a:rPr lang="en-US" altLang="zh-TW" sz="2800" dirty="0" smtClean="0">
                <a:solidFill>
                  <a:schemeClr val="tx2"/>
                </a:solidFill>
                <a:latin typeface="+mj-lt"/>
              </a:rPr>
              <a:t>the graph contains documents not relevant to the query topic</a:t>
            </a:r>
          </a:p>
          <a:p>
            <a:pPr lvl="2">
              <a:defRPr/>
            </a:pPr>
            <a:endParaRPr lang="en-US" dirty="0" smtClean="0">
              <a:latin typeface="+mj-lt"/>
            </a:endParaRPr>
          </a:p>
        </p:txBody>
      </p:sp>
      <p:sp>
        <p:nvSpPr>
          <p:cNvPr id="4" name="Slide Number Placeholder 3"/>
          <p:cNvSpPr>
            <a:spLocks noGrp="1"/>
          </p:cNvSpPr>
          <p:nvPr>
            <p:ph type="sldNum" sz="quarter" idx="12"/>
          </p:nvPr>
        </p:nvSpPr>
        <p:spPr/>
        <p:txBody>
          <a:bodyPr/>
          <a:lstStyle/>
          <a:p>
            <a:pPr>
              <a:defRPr/>
            </a:pPr>
            <a:fld id="{70DC8A8B-BAE0-4A6E-99D4-75358495882B}"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274638"/>
            <a:ext cx="8686800" cy="1143000"/>
          </a:xfrm>
        </p:spPr>
        <p:txBody>
          <a:bodyPr/>
          <a:lstStyle/>
          <a:p>
            <a:r>
              <a:rPr lang="en-US" altLang="fa-IR" smtClean="0"/>
              <a:t>Topic Distillation – Proposed Solution</a:t>
            </a:r>
          </a:p>
        </p:txBody>
      </p:sp>
      <mc:AlternateContent xmlns:mc="http://schemas.openxmlformats.org/markup-compatibility/2006" xmlns:a14="http://schemas.microsoft.com/office/drawing/2010/main">
        <mc:Choice Requires="a14">
          <p:sp>
            <p:nvSpPr>
              <p:cNvPr id="45059" name="Content Placeholder 2"/>
              <p:cNvSpPr>
                <a:spLocks noGrp="1"/>
              </p:cNvSpPr>
              <p:nvPr>
                <p:ph idx="1"/>
              </p:nvPr>
            </p:nvSpPr>
            <p:spPr/>
            <p:txBody>
              <a:bodyPr/>
              <a:lstStyle/>
              <a:p>
                <a:r>
                  <a:rPr lang="en-US" altLang="fa-IR" dirty="0" smtClean="0"/>
                  <a:t>Improved Connectivity Analysis</a:t>
                </a:r>
              </a:p>
              <a:p>
                <a:pPr marL="0" indent="0">
                  <a:buNone/>
                </a:pPr>
                <a14:m>
                  <m:oMathPara xmlns:m="http://schemas.openxmlformats.org/officeDocument/2006/math">
                    <m:oMathParaPr>
                      <m:jc m:val="centerGroup"/>
                    </m:oMathParaPr>
                    <m:oMath xmlns:m="http://schemas.openxmlformats.org/officeDocument/2006/math">
                      <m:r>
                        <a:rPr lang="en-US" altLang="fa-IR" b="0" i="1" smtClean="0">
                          <a:latin typeface="Cambria Math" panose="02040503050406030204" pitchFamily="18" charset="0"/>
                        </a:rPr>
                        <m:t>𝐴</m:t>
                      </m:r>
                      <m:d>
                        <m:dPr>
                          <m:begChr m:val="["/>
                          <m:endChr m:val="]"/>
                          <m:ctrlPr>
                            <a:rPr lang="en-US" altLang="fa-IR" b="0" i="1" smtClean="0">
                              <a:latin typeface="Cambria Math" panose="02040503050406030204" pitchFamily="18" charset="0"/>
                            </a:rPr>
                          </m:ctrlPr>
                        </m:dPr>
                        <m:e>
                          <m:r>
                            <a:rPr lang="en-US" altLang="fa-IR" b="0" i="1" smtClean="0">
                              <a:latin typeface="Cambria Math" panose="02040503050406030204" pitchFamily="18" charset="0"/>
                            </a:rPr>
                            <m:t>𝑛</m:t>
                          </m:r>
                        </m:e>
                      </m:d>
                      <m:r>
                        <a:rPr lang="en-US" altLang="fa-IR" b="0" i="1" smtClean="0">
                          <a:latin typeface="Cambria Math" panose="02040503050406030204" pitchFamily="18" charset="0"/>
                        </a:rPr>
                        <m:t>≔ </m:t>
                      </m:r>
                      <m:nary>
                        <m:naryPr>
                          <m:chr m:val="∑"/>
                          <m:limLoc m:val="subSup"/>
                          <m:supHide m:val="on"/>
                          <m:ctrlPr>
                            <a:rPr lang="en-US" altLang="fa-IR" b="0" i="1" smtClean="0">
                              <a:latin typeface="Cambria Math" panose="02040503050406030204" pitchFamily="18" charset="0"/>
                            </a:rPr>
                          </m:ctrlPr>
                        </m:naryPr>
                        <m:sub>
                          <m:d>
                            <m:dPr>
                              <m:ctrlPr>
                                <a:rPr lang="en-US" altLang="fa-IR" b="0" i="1" smtClean="0">
                                  <a:latin typeface="Cambria Math" panose="02040503050406030204" pitchFamily="18" charset="0"/>
                                </a:rPr>
                              </m:ctrlPr>
                            </m:dPr>
                            <m:e>
                              <m:sSup>
                                <m:sSupPr>
                                  <m:ctrlPr>
                                    <a:rPr lang="en-US" altLang="fa-IR" b="0" i="1" smtClean="0">
                                      <a:latin typeface="Cambria Math" panose="02040503050406030204" pitchFamily="18" charset="0"/>
                                    </a:rPr>
                                  </m:ctrlPr>
                                </m:sSupPr>
                                <m:e>
                                  <m:r>
                                    <m:rPr>
                                      <m:brk m:alnAt="9"/>
                                    </m:rPr>
                                    <a:rPr lang="en-US" altLang="fa-IR" b="0" i="1" smtClean="0">
                                      <a:latin typeface="Cambria Math" panose="02040503050406030204" pitchFamily="18" charset="0"/>
                                    </a:rPr>
                                    <m:t>𝑛</m:t>
                                  </m:r>
                                </m:e>
                                <m:sup>
                                  <m:r>
                                    <a:rPr lang="en-US" altLang="fa-IR" b="0" i="1" smtClean="0">
                                      <a:latin typeface="Cambria Math" panose="02040503050406030204" pitchFamily="18" charset="0"/>
                                    </a:rPr>
                                    <m:t>′</m:t>
                                  </m:r>
                                </m:sup>
                              </m:sSup>
                              <m:r>
                                <m:rPr>
                                  <m:brk m:alnAt="9"/>
                                </m:rPr>
                                <a:rPr lang="en-US" altLang="fa-IR" b="0" i="1" smtClean="0">
                                  <a:latin typeface="Cambria Math" panose="02040503050406030204" pitchFamily="18" charset="0"/>
                                </a:rPr>
                                <m:t>,</m:t>
                              </m:r>
                              <m:r>
                                <a:rPr lang="en-US" altLang="fa-IR" b="0" i="1" smtClean="0">
                                  <a:latin typeface="Cambria Math" panose="02040503050406030204" pitchFamily="18" charset="0"/>
                                </a:rPr>
                                <m:t>𝑛</m:t>
                              </m:r>
                            </m:e>
                          </m:d>
                          <m:r>
                            <a:rPr lang="en-US" altLang="fa-IR" b="0" i="1" smtClean="0">
                              <a:latin typeface="Cambria Math" panose="02040503050406030204" pitchFamily="18" charset="0"/>
                            </a:rPr>
                            <m:t>∈</m:t>
                          </m:r>
                          <m:r>
                            <a:rPr lang="en-US" altLang="fa-IR" b="0" i="1" smtClean="0">
                              <a:latin typeface="Cambria Math" panose="02040503050406030204" pitchFamily="18" charset="0"/>
                            </a:rPr>
                            <m:t>𝑁</m:t>
                          </m:r>
                        </m:sub>
                        <m:sup/>
                        <m:e>
                          <m:r>
                            <a:rPr lang="en-US" altLang="fa-IR" b="0" i="1" smtClean="0">
                              <a:latin typeface="Cambria Math" panose="02040503050406030204" pitchFamily="18" charset="0"/>
                            </a:rPr>
                            <m:t>𝐻</m:t>
                          </m:r>
                          <m:d>
                            <m:dPr>
                              <m:begChr m:val="["/>
                              <m:endChr m:val="]"/>
                              <m:ctrlPr>
                                <a:rPr lang="en-US" altLang="fa-IR" b="0" i="1" smtClean="0">
                                  <a:latin typeface="Cambria Math" panose="02040503050406030204" pitchFamily="18" charset="0"/>
                                </a:rPr>
                              </m:ctrlPr>
                            </m:dPr>
                            <m:e>
                              <m:sSup>
                                <m:sSupPr>
                                  <m:ctrlPr>
                                    <a:rPr lang="en-US" altLang="fa-IR" b="0" i="1" smtClean="0">
                                      <a:latin typeface="Cambria Math" panose="02040503050406030204" pitchFamily="18" charset="0"/>
                                    </a:rPr>
                                  </m:ctrlPr>
                                </m:sSupPr>
                                <m:e>
                                  <m:r>
                                    <a:rPr lang="en-US" altLang="fa-IR" b="0" i="1" smtClean="0">
                                      <a:latin typeface="Cambria Math" panose="02040503050406030204" pitchFamily="18" charset="0"/>
                                    </a:rPr>
                                    <m:t>𝑛</m:t>
                                  </m:r>
                                </m:e>
                                <m:sup>
                                  <m:r>
                                    <a:rPr lang="en-US" altLang="fa-IR" b="0" i="1" smtClean="0">
                                      <a:latin typeface="Cambria Math" panose="02040503050406030204" pitchFamily="18" charset="0"/>
                                    </a:rPr>
                                    <m:t>′</m:t>
                                  </m:r>
                                </m:sup>
                              </m:sSup>
                            </m:e>
                          </m:d>
                          <m:r>
                            <a:rPr lang="en-US" altLang="fa-IR" b="0" i="1" smtClean="0">
                              <a:latin typeface="Cambria Math" panose="02040503050406030204" pitchFamily="18" charset="0"/>
                            </a:rPr>
                            <m:t>×</m:t>
                          </m:r>
                          <m:r>
                            <a:rPr lang="en-US" altLang="fa-IR" b="0" i="1" smtClean="0">
                              <a:latin typeface="Cambria Math" panose="02040503050406030204" pitchFamily="18" charset="0"/>
                            </a:rPr>
                            <m:t>𝑎𝑢𝑡</m:t>
                          </m:r>
                          <m:r>
                            <a:rPr lang="en-US" altLang="fa-IR" b="0" i="1" smtClean="0">
                              <a:latin typeface="Cambria Math" panose="02040503050406030204" pitchFamily="18" charset="0"/>
                            </a:rPr>
                            <m:t>h</m:t>
                          </m:r>
                          <m:r>
                            <m:rPr>
                              <m:lit/>
                            </m:rPr>
                            <a:rPr lang="en-US" altLang="fa-IR" b="0" i="1" smtClean="0">
                              <a:latin typeface="Cambria Math" panose="02040503050406030204" pitchFamily="18" charset="0"/>
                            </a:rPr>
                            <m:t>_</m:t>
                          </m:r>
                          <m:r>
                            <a:rPr lang="en-US" altLang="fa-IR" b="0" i="1" smtClean="0">
                              <a:latin typeface="Cambria Math" panose="02040503050406030204" pitchFamily="18" charset="0"/>
                            </a:rPr>
                            <m:t>𝑤𝑡</m:t>
                          </m:r>
                          <m:r>
                            <a:rPr lang="en-US" altLang="fa-IR" b="0" i="1" smtClean="0">
                              <a:latin typeface="Cambria Math" panose="02040503050406030204" pitchFamily="18" charset="0"/>
                            </a:rPr>
                            <m:t>(</m:t>
                          </m:r>
                          <m:sSup>
                            <m:sSupPr>
                              <m:ctrlPr>
                                <a:rPr lang="en-US" altLang="fa-IR" b="0" i="1" smtClean="0">
                                  <a:latin typeface="Cambria Math" panose="02040503050406030204" pitchFamily="18" charset="0"/>
                                </a:rPr>
                              </m:ctrlPr>
                            </m:sSupPr>
                            <m:e>
                              <m:r>
                                <a:rPr lang="en-US" altLang="fa-IR" b="0" i="1" smtClean="0">
                                  <a:latin typeface="Cambria Math" panose="02040503050406030204" pitchFamily="18" charset="0"/>
                                </a:rPr>
                                <m:t>𝑛</m:t>
                              </m:r>
                            </m:e>
                            <m:sup>
                              <m:r>
                                <a:rPr lang="en-US" altLang="fa-IR" b="0" i="1" smtClean="0">
                                  <a:latin typeface="Cambria Math" panose="02040503050406030204" pitchFamily="18" charset="0"/>
                                </a:rPr>
                                <m:t>′</m:t>
                              </m:r>
                            </m:sup>
                          </m:sSup>
                          <m:r>
                            <a:rPr lang="en-US" altLang="fa-IR" b="0" i="1" smtClean="0">
                              <a:latin typeface="Cambria Math" panose="02040503050406030204" pitchFamily="18" charset="0"/>
                            </a:rPr>
                            <m:t>,</m:t>
                          </m:r>
                          <m:r>
                            <a:rPr lang="en-US" altLang="fa-IR" b="0" i="1" smtClean="0">
                              <a:latin typeface="Cambria Math" panose="02040503050406030204" pitchFamily="18" charset="0"/>
                            </a:rPr>
                            <m:t>𝑛</m:t>
                          </m:r>
                          <m:r>
                            <a:rPr lang="en-US" altLang="fa-IR" b="0" i="1" smtClean="0">
                              <a:latin typeface="Cambria Math" panose="02040503050406030204" pitchFamily="18" charset="0"/>
                            </a:rPr>
                            <m:t>)</m:t>
                          </m:r>
                        </m:e>
                      </m:nary>
                    </m:oMath>
                  </m:oMathPara>
                </a14:m>
                <a:endParaRPr lang="en-US" altLang="fa-IR" b="0" dirty="0" smtClean="0"/>
              </a:p>
              <a:p>
                <a:pPr marL="0" indent="0">
                  <a:buNone/>
                </a:pPr>
                <a14:m>
                  <m:oMathPara xmlns:m="http://schemas.openxmlformats.org/officeDocument/2006/math">
                    <m:oMathParaPr>
                      <m:jc m:val="centerGroup"/>
                    </m:oMathParaPr>
                    <m:oMath xmlns:m="http://schemas.openxmlformats.org/officeDocument/2006/math">
                      <m:r>
                        <a:rPr lang="en-US" altLang="fa-IR" b="0" i="1" smtClean="0">
                          <a:latin typeface="Cambria Math" panose="02040503050406030204" pitchFamily="18" charset="0"/>
                        </a:rPr>
                        <m:t>𝐻</m:t>
                      </m:r>
                      <m:d>
                        <m:dPr>
                          <m:begChr m:val="["/>
                          <m:endChr m:val="]"/>
                          <m:ctrlPr>
                            <a:rPr lang="en-US" altLang="fa-IR" b="0" i="1" smtClean="0">
                              <a:latin typeface="Cambria Math" panose="02040503050406030204" pitchFamily="18" charset="0"/>
                            </a:rPr>
                          </m:ctrlPr>
                        </m:dPr>
                        <m:e>
                          <m:r>
                            <a:rPr lang="en-US" altLang="fa-IR" b="0" i="1" smtClean="0">
                              <a:latin typeface="Cambria Math" panose="02040503050406030204" pitchFamily="18" charset="0"/>
                            </a:rPr>
                            <m:t>𝑛</m:t>
                          </m:r>
                        </m:e>
                      </m:d>
                      <m:r>
                        <a:rPr lang="en-US" altLang="fa-IR" b="0" i="1" smtClean="0">
                          <a:latin typeface="Cambria Math" panose="02040503050406030204" pitchFamily="18" charset="0"/>
                        </a:rPr>
                        <m:t>≔</m:t>
                      </m:r>
                      <m:nary>
                        <m:naryPr>
                          <m:chr m:val="∑"/>
                          <m:limLoc m:val="subSup"/>
                          <m:supHide m:val="on"/>
                          <m:ctrlPr>
                            <a:rPr lang="en-US" altLang="fa-IR" i="1">
                              <a:latin typeface="Cambria Math" panose="02040503050406030204" pitchFamily="18" charset="0"/>
                            </a:rPr>
                          </m:ctrlPr>
                        </m:naryPr>
                        <m:sub>
                          <m:d>
                            <m:dPr>
                              <m:ctrlPr>
                                <a:rPr lang="en-US" altLang="fa-IR" i="1">
                                  <a:latin typeface="Cambria Math" panose="02040503050406030204" pitchFamily="18" charset="0"/>
                                </a:rPr>
                              </m:ctrlPr>
                            </m:dPr>
                            <m:e>
                              <m:r>
                                <m:rPr>
                                  <m:brk m:alnAt="9"/>
                                </m:rPr>
                                <a:rPr lang="en-US" altLang="fa-IR" b="0" i="1" smtClean="0">
                                  <a:latin typeface="Cambria Math" panose="02040503050406030204" pitchFamily="18" charset="0"/>
                                </a:rPr>
                                <m:t>𝑛</m:t>
                              </m:r>
                              <m:r>
                                <a:rPr lang="en-US" altLang="fa-IR" i="1">
                                  <a:latin typeface="Cambria Math" panose="02040503050406030204" pitchFamily="18" charset="0"/>
                                </a:rPr>
                                <m:t>,</m:t>
                              </m:r>
                              <m:r>
                                <a:rPr lang="en-US" altLang="fa-IR" b="0" i="1" smtClean="0">
                                  <a:latin typeface="Cambria Math" panose="02040503050406030204" pitchFamily="18" charset="0"/>
                                </a:rPr>
                                <m:t>  </m:t>
                              </m:r>
                              <m:sSup>
                                <m:sSupPr>
                                  <m:ctrlPr>
                                    <a:rPr lang="en-US" altLang="fa-IR" b="0" i="1" smtClean="0">
                                      <a:latin typeface="Cambria Math" panose="02040503050406030204" pitchFamily="18" charset="0"/>
                                    </a:rPr>
                                  </m:ctrlPr>
                                </m:sSupPr>
                                <m:e>
                                  <m:r>
                                    <a:rPr lang="en-US" altLang="fa-IR" i="1">
                                      <a:latin typeface="Cambria Math" panose="02040503050406030204" pitchFamily="18" charset="0"/>
                                    </a:rPr>
                                    <m:t>𝑛</m:t>
                                  </m:r>
                                </m:e>
                                <m:sup>
                                  <m:r>
                                    <a:rPr lang="en-US" altLang="fa-IR" b="0" i="1" smtClean="0">
                                      <a:latin typeface="Cambria Math" panose="02040503050406030204" pitchFamily="18" charset="0"/>
                                    </a:rPr>
                                    <m:t>′</m:t>
                                  </m:r>
                                </m:sup>
                              </m:sSup>
                            </m:e>
                          </m:d>
                          <m:r>
                            <a:rPr lang="en-US" altLang="fa-IR" i="1">
                              <a:latin typeface="Cambria Math" panose="02040503050406030204" pitchFamily="18" charset="0"/>
                            </a:rPr>
                            <m:t>∈</m:t>
                          </m:r>
                          <m:r>
                            <a:rPr lang="en-US" altLang="fa-IR" i="1">
                              <a:latin typeface="Cambria Math" panose="02040503050406030204" pitchFamily="18" charset="0"/>
                            </a:rPr>
                            <m:t>𝑁</m:t>
                          </m:r>
                        </m:sub>
                        <m:sup/>
                        <m:e>
                          <m:r>
                            <a:rPr lang="en-US" altLang="fa-IR" b="0" i="1" smtClean="0">
                              <a:latin typeface="Cambria Math" panose="02040503050406030204" pitchFamily="18" charset="0"/>
                            </a:rPr>
                            <m:t>𝐴</m:t>
                          </m:r>
                          <m:d>
                            <m:dPr>
                              <m:begChr m:val="["/>
                              <m:endChr m:val="]"/>
                              <m:ctrlPr>
                                <a:rPr lang="en-US" altLang="fa-IR" i="1">
                                  <a:latin typeface="Cambria Math" panose="02040503050406030204" pitchFamily="18" charset="0"/>
                                </a:rPr>
                              </m:ctrlPr>
                            </m:dPr>
                            <m:e>
                              <m:sSup>
                                <m:sSupPr>
                                  <m:ctrlPr>
                                    <a:rPr lang="en-US" altLang="fa-IR" i="1">
                                      <a:latin typeface="Cambria Math" panose="02040503050406030204" pitchFamily="18" charset="0"/>
                                    </a:rPr>
                                  </m:ctrlPr>
                                </m:sSupPr>
                                <m:e>
                                  <m:r>
                                    <a:rPr lang="en-US" altLang="fa-IR" i="1">
                                      <a:latin typeface="Cambria Math" panose="02040503050406030204" pitchFamily="18" charset="0"/>
                                    </a:rPr>
                                    <m:t>𝑛</m:t>
                                  </m:r>
                                </m:e>
                                <m:sup>
                                  <m:r>
                                    <a:rPr lang="en-US" altLang="fa-IR" i="1">
                                      <a:latin typeface="Cambria Math" panose="02040503050406030204" pitchFamily="18" charset="0"/>
                                    </a:rPr>
                                    <m:t>′</m:t>
                                  </m:r>
                                </m:sup>
                              </m:sSup>
                            </m:e>
                          </m:d>
                          <m:r>
                            <a:rPr lang="en-US" altLang="fa-IR" i="1">
                              <a:latin typeface="Cambria Math" panose="02040503050406030204" pitchFamily="18" charset="0"/>
                            </a:rPr>
                            <m:t>×</m:t>
                          </m:r>
                          <m:r>
                            <a:rPr lang="en-US" altLang="fa-IR" b="0" i="1" smtClean="0">
                              <a:latin typeface="Cambria Math" panose="02040503050406030204" pitchFamily="18" charset="0"/>
                            </a:rPr>
                            <m:t>h</m:t>
                          </m:r>
                          <m:r>
                            <a:rPr lang="en-US" altLang="fa-IR" b="0" i="1" smtClean="0">
                              <a:latin typeface="Cambria Math" panose="02040503050406030204" pitchFamily="18" charset="0"/>
                            </a:rPr>
                            <m:t>𝑢𝑏</m:t>
                          </m:r>
                          <m:r>
                            <m:rPr>
                              <m:lit/>
                            </m:rPr>
                            <a:rPr lang="en-US" altLang="fa-IR" b="0" i="1" smtClean="0">
                              <a:latin typeface="Cambria Math" panose="02040503050406030204" pitchFamily="18" charset="0"/>
                            </a:rPr>
                            <m:t>_</m:t>
                          </m:r>
                          <m:r>
                            <a:rPr lang="en-US" altLang="fa-IR" b="0" i="1" smtClean="0">
                              <a:latin typeface="Cambria Math" panose="02040503050406030204" pitchFamily="18" charset="0"/>
                            </a:rPr>
                            <m:t>𝑤𝑡</m:t>
                          </m:r>
                          <m:r>
                            <a:rPr lang="en-US" altLang="fa-IR" b="0" i="1" smtClean="0">
                              <a:latin typeface="Cambria Math" panose="02040503050406030204" pitchFamily="18" charset="0"/>
                            </a:rPr>
                            <m:t>(</m:t>
                          </m:r>
                          <m:r>
                            <a:rPr lang="en-US" altLang="fa-IR" b="0" i="1" smtClean="0">
                              <a:latin typeface="Cambria Math" panose="02040503050406030204" pitchFamily="18" charset="0"/>
                            </a:rPr>
                            <m:t>𝑛</m:t>
                          </m:r>
                          <m:r>
                            <a:rPr lang="en-US" altLang="fa-IR" b="0" i="1" smtClean="0">
                              <a:latin typeface="Cambria Math" panose="02040503050406030204" pitchFamily="18" charset="0"/>
                            </a:rPr>
                            <m:t>, </m:t>
                          </m:r>
                          <m:sSup>
                            <m:sSupPr>
                              <m:ctrlPr>
                                <a:rPr lang="en-US" altLang="fa-IR" b="0" i="1" smtClean="0">
                                  <a:latin typeface="Cambria Math" panose="02040503050406030204" pitchFamily="18" charset="0"/>
                                </a:rPr>
                              </m:ctrlPr>
                            </m:sSupPr>
                            <m:e>
                              <m:r>
                                <a:rPr lang="en-US" altLang="fa-IR" b="0" i="1" smtClean="0">
                                  <a:latin typeface="Cambria Math" panose="02040503050406030204" pitchFamily="18" charset="0"/>
                                </a:rPr>
                                <m:t>𝑛</m:t>
                              </m:r>
                            </m:e>
                            <m:sup>
                              <m:r>
                                <a:rPr lang="en-US" altLang="fa-IR" b="0" i="1" smtClean="0">
                                  <a:latin typeface="Cambria Math" panose="02040503050406030204" pitchFamily="18" charset="0"/>
                                </a:rPr>
                                <m:t>′</m:t>
                              </m:r>
                            </m:sup>
                          </m:sSup>
                          <m:r>
                            <a:rPr lang="en-US" altLang="fa-IR" b="0" i="1" smtClean="0">
                              <a:latin typeface="Cambria Math" panose="02040503050406030204" pitchFamily="18" charset="0"/>
                            </a:rPr>
                            <m:t>)</m:t>
                          </m:r>
                        </m:e>
                      </m:nary>
                    </m:oMath>
                  </m:oMathPara>
                </a14:m>
                <a:endParaRPr lang="en-US" altLang="fa-IR" dirty="0" smtClean="0"/>
              </a:p>
              <a:p>
                <a:r>
                  <a:rPr lang="en-US" altLang="fa-IR" dirty="0" smtClean="0"/>
                  <a:t>Combine Connectivity and Content Analysis</a:t>
                </a:r>
              </a:p>
              <a:p>
                <a:pPr lvl="1"/>
                <a:r>
                  <a:rPr lang="en-US" altLang="fa-IR" dirty="0" smtClean="0"/>
                  <a:t>Compute Relevance Weights for Nodes</a:t>
                </a:r>
              </a:p>
              <a:p>
                <a:pPr lvl="1"/>
                <a:r>
                  <a:rPr lang="en-US" altLang="fa-IR" dirty="0" smtClean="0"/>
                  <a:t>Prune Nodes from the Neighborhood Graph</a:t>
                </a:r>
              </a:p>
              <a:p>
                <a:pPr lvl="1"/>
                <a:r>
                  <a:rPr lang="en-US" altLang="fa-IR" dirty="0" smtClean="0"/>
                  <a:t>Regulate the Influence of a Node</a:t>
                </a:r>
              </a:p>
            </p:txBody>
          </p:sp>
        </mc:Choice>
        <mc:Fallback xmlns="">
          <p:sp>
            <p:nvSpPr>
              <p:cNvPr id="45059" name="Content Placeholder 2"/>
              <p:cNvSpPr>
                <a:spLocks noGrp="1" noRot="1" noChangeAspect="1" noMove="1" noResize="1" noEditPoints="1" noAdjustHandles="1" noChangeArrowheads="1" noChangeShapeType="1" noTextEdit="1"/>
              </p:cNvSpPr>
              <p:nvPr>
                <p:ph idx="1"/>
              </p:nvPr>
            </p:nvSpPr>
            <p:spPr>
              <a:blipFill>
                <a:blip r:embed="rId3"/>
                <a:stretch>
                  <a:fillRect l="-1704" t="-1752" b="-55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FE7DB1E9-4EDB-4CA1-A886-33B4323A8558}"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23850" y="346075"/>
            <a:ext cx="9144000" cy="1066800"/>
          </a:xfrm>
        </p:spPr>
        <p:txBody>
          <a:bodyPr/>
          <a:lstStyle/>
          <a:p>
            <a:pPr eaLnBrk="1" hangingPunct="1"/>
            <a:r>
              <a:rPr lang="en-US" altLang="fa-IR" smtClean="0"/>
              <a:t>“Free Text” vs. “Structured Text”</a:t>
            </a:r>
          </a:p>
        </p:txBody>
      </p:sp>
      <p:sp>
        <p:nvSpPr>
          <p:cNvPr id="53251" name="Rectangle 3"/>
          <p:cNvSpPr>
            <a:spLocks noGrp="1" noChangeArrowheads="1"/>
          </p:cNvSpPr>
          <p:nvPr>
            <p:ph idx="1"/>
          </p:nvPr>
        </p:nvSpPr>
        <p:spPr>
          <a:xfrm>
            <a:off x="381000" y="1525588"/>
            <a:ext cx="8458200" cy="4495800"/>
          </a:xfrm>
        </p:spPr>
        <p:txBody>
          <a:bodyPr rtlCol="0">
            <a:normAutofit fontScale="92500" lnSpcReduction="10000"/>
          </a:bodyPr>
          <a:lstStyle/>
          <a:p>
            <a:pPr eaLnBrk="1" fontAlgn="auto" hangingPunct="1">
              <a:spcAft>
                <a:spcPts val="0"/>
              </a:spcAft>
              <a:defRPr/>
            </a:pPr>
            <a:r>
              <a:rPr lang="en-US" smtClean="0"/>
              <a:t>So far, we’ve assumed “free text”</a:t>
            </a:r>
          </a:p>
          <a:p>
            <a:pPr lvl="1" eaLnBrk="1" fontAlgn="auto" hangingPunct="1">
              <a:spcAft>
                <a:spcPts val="0"/>
              </a:spcAft>
              <a:defRPr/>
            </a:pPr>
            <a:r>
              <a:rPr lang="en-US" smtClean="0"/>
              <a:t>Document = word sequence</a:t>
            </a:r>
          </a:p>
          <a:p>
            <a:pPr lvl="1" eaLnBrk="1" fontAlgn="auto" hangingPunct="1">
              <a:spcAft>
                <a:spcPts val="0"/>
              </a:spcAft>
              <a:defRPr/>
            </a:pPr>
            <a:r>
              <a:rPr lang="en-US" smtClean="0"/>
              <a:t>Query = word sequence</a:t>
            </a:r>
          </a:p>
          <a:p>
            <a:pPr lvl="1" eaLnBrk="1" fontAlgn="auto" hangingPunct="1">
              <a:spcAft>
                <a:spcPts val="0"/>
              </a:spcAft>
              <a:defRPr/>
            </a:pPr>
            <a:r>
              <a:rPr lang="en-US" smtClean="0"/>
              <a:t>Collection = a set of documents</a:t>
            </a:r>
          </a:p>
          <a:p>
            <a:pPr lvl="1" eaLnBrk="1" fontAlgn="auto" hangingPunct="1">
              <a:spcAft>
                <a:spcPts val="0"/>
              </a:spcAft>
              <a:defRPr/>
            </a:pPr>
            <a:r>
              <a:rPr lang="en-US" smtClean="0"/>
              <a:t>Minimal structure …</a:t>
            </a:r>
          </a:p>
          <a:p>
            <a:pPr eaLnBrk="1" fontAlgn="auto" hangingPunct="1">
              <a:spcAft>
                <a:spcPts val="0"/>
              </a:spcAft>
              <a:defRPr/>
            </a:pPr>
            <a:r>
              <a:rPr lang="en-US" smtClean="0"/>
              <a:t>But, we may have structures on text (e.g., title, hyperlinks)</a:t>
            </a:r>
          </a:p>
          <a:p>
            <a:pPr lvl="1" eaLnBrk="1" fontAlgn="auto" hangingPunct="1">
              <a:spcAft>
                <a:spcPts val="0"/>
              </a:spcAft>
              <a:defRPr/>
            </a:pPr>
            <a:r>
              <a:rPr lang="en-US" smtClean="0"/>
              <a:t>Can we exploit the structures in retrieval?</a:t>
            </a:r>
          </a:p>
          <a:p>
            <a:pPr lvl="1" eaLnBrk="1" fontAlgn="auto" hangingPunct="1">
              <a:spcAft>
                <a:spcPts val="0"/>
              </a:spcAft>
              <a:defRPr/>
            </a:pPr>
            <a:r>
              <a:rPr lang="en-US" smtClean="0"/>
              <a:t>Sometimes, structures may be more important than the text </a:t>
            </a:r>
          </a:p>
        </p:txBody>
      </p:sp>
      <p:sp>
        <p:nvSpPr>
          <p:cNvPr id="4" name="Slide Number Placeholder 5"/>
          <p:cNvSpPr>
            <a:spLocks noGrp="1"/>
          </p:cNvSpPr>
          <p:nvPr>
            <p:ph type="sldNum" sz="quarter" idx="12"/>
          </p:nvPr>
        </p:nvSpPr>
        <p:spPr/>
        <p:txBody>
          <a:bodyPr/>
          <a:lstStyle/>
          <a:p>
            <a:pPr>
              <a:defRPr/>
            </a:pPr>
            <a:fld id="{E203D6A3-0906-4164-A4A4-C75A2FF58025}" type="slidenum">
              <a:rPr lang="en-US"/>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5"/>
          <p:cNvSpPr>
            <a:spLocks noGrp="1"/>
          </p:cNvSpPr>
          <p:nvPr>
            <p:ph type="ctrTitle"/>
          </p:nvPr>
        </p:nvSpPr>
        <p:spPr>
          <a:xfrm>
            <a:off x="468313" y="2130425"/>
            <a:ext cx="8458200" cy="1470025"/>
          </a:xfrm>
        </p:spPr>
        <p:txBody>
          <a:bodyPr/>
          <a:lstStyle/>
          <a:p>
            <a:r>
              <a:rPr lang="en-US" altLang="fa-IR" dirty="0" smtClean="0">
                <a:solidFill>
                  <a:schemeClr val="accent2"/>
                </a:solidFill>
              </a:rPr>
              <a:t>Combining Ideas from </a:t>
            </a:r>
            <a:br>
              <a:rPr lang="en-US" altLang="fa-IR" dirty="0" smtClean="0">
                <a:solidFill>
                  <a:schemeClr val="accent2"/>
                </a:solidFill>
              </a:rPr>
            </a:br>
            <a:r>
              <a:rPr lang="en-US" altLang="fa-IR" dirty="0" smtClean="0">
                <a:solidFill>
                  <a:schemeClr val="accent2"/>
                </a:solidFill>
              </a:rPr>
              <a:t>PageRank and HITS: </a:t>
            </a:r>
            <a:br>
              <a:rPr lang="en-US" altLang="fa-IR" dirty="0" smtClean="0">
                <a:solidFill>
                  <a:schemeClr val="accent2"/>
                </a:solidFill>
              </a:rPr>
            </a:br>
            <a:r>
              <a:rPr lang="en-US" altLang="fa-IR" sz="4000" dirty="0" smtClean="0">
                <a:solidFill>
                  <a:schemeClr val="accent2"/>
                </a:solidFill>
              </a:rPr>
              <a:t>SALSA - Stochastic Approach </a:t>
            </a:r>
            <a:br>
              <a:rPr lang="en-US" altLang="fa-IR" sz="4000" dirty="0" smtClean="0">
                <a:solidFill>
                  <a:schemeClr val="accent2"/>
                </a:solidFill>
              </a:rPr>
            </a:br>
            <a:r>
              <a:rPr lang="en-US" altLang="fa-IR" sz="4000" dirty="0" smtClean="0">
                <a:solidFill>
                  <a:schemeClr val="accent2"/>
                </a:solidFill>
              </a:rPr>
              <a:t>for Link-Structure Analysis</a:t>
            </a:r>
            <a:endParaRPr lang="en-US" altLang="fa-IR" sz="2400" dirty="0" smtClean="0">
              <a:solidFill>
                <a:schemeClr val="accent2"/>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4"/>
          <p:cNvSpPr>
            <a:spLocks noGrp="1"/>
          </p:cNvSpPr>
          <p:nvPr>
            <p:ph type="title"/>
          </p:nvPr>
        </p:nvSpPr>
        <p:spPr/>
        <p:txBody>
          <a:bodyPr/>
          <a:lstStyle/>
          <a:p>
            <a:r>
              <a:rPr lang="en-US" altLang="fa-IR" smtClean="0"/>
              <a:t>SALSA – Walk on a Bipartite Graph</a:t>
            </a:r>
          </a:p>
        </p:txBody>
      </p:sp>
      <p:sp>
        <p:nvSpPr>
          <p:cNvPr id="47107" name="Content Placeholder 5"/>
          <p:cNvSpPr>
            <a:spLocks noGrp="1"/>
          </p:cNvSpPr>
          <p:nvPr>
            <p:ph idx="1"/>
          </p:nvPr>
        </p:nvSpPr>
        <p:spPr/>
        <p:txBody>
          <a:bodyPr/>
          <a:lstStyle/>
          <a:p>
            <a:r>
              <a:rPr lang="en-US" altLang="fa-IR" dirty="0" smtClean="0"/>
              <a:t>An alternative algorithm, that combines ideas from both PageRank and HITS, was proposed in 2001 by </a:t>
            </a:r>
            <a:r>
              <a:rPr lang="en-US" altLang="fa-IR" dirty="0" smtClean="0">
                <a:solidFill>
                  <a:srgbClr val="FF0000"/>
                </a:solidFill>
              </a:rPr>
              <a:t>Lempel </a:t>
            </a:r>
            <a:r>
              <a:rPr lang="en-US" altLang="fa-IR" dirty="0" smtClean="0"/>
              <a:t>and </a:t>
            </a:r>
            <a:r>
              <a:rPr lang="en-US" altLang="fa-IR" dirty="0" smtClean="0">
                <a:solidFill>
                  <a:srgbClr val="FF0000"/>
                </a:solidFill>
              </a:rPr>
              <a:t>Moran</a:t>
            </a:r>
            <a:r>
              <a:rPr lang="en-US" altLang="fa-IR" dirty="0" smtClean="0"/>
              <a:t>.</a:t>
            </a:r>
          </a:p>
          <a:p>
            <a:endParaRPr lang="en-US" altLang="fa-IR" dirty="0" smtClean="0"/>
          </a:p>
          <a:p>
            <a:r>
              <a:rPr lang="en-US" altLang="fa-IR" dirty="0" smtClean="0"/>
              <a:t>The SALSA algorithm </a:t>
            </a:r>
            <a:r>
              <a:rPr lang="en-US" altLang="fa-IR" dirty="0" smtClean="0">
                <a:solidFill>
                  <a:srgbClr val="FF0000"/>
                </a:solidFill>
              </a:rPr>
              <a:t>splits</a:t>
            </a:r>
            <a:r>
              <a:rPr lang="en-US" altLang="fa-IR" dirty="0" smtClean="0"/>
              <a:t> the set of nodes into a </a:t>
            </a:r>
            <a:r>
              <a:rPr lang="en-US" altLang="fa-IR" dirty="0" smtClean="0">
                <a:solidFill>
                  <a:srgbClr val="FF0000"/>
                </a:solidFill>
              </a:rPr>
              <a:t>bipartite graph</a:t>
            </a:r>
            <a:r>
              <a:rPr lang="en-US" altLang="fa-IR" dirty="0" smtClean="0"/>
              <a:t>, and then performs a random walk </a:t>
            </a:r>
            <a:r>
              <a:rPr lang="en-US" altLang="fa-IR" dirty="0" smtClean="0">
                <a:solidFill>
                  <a:srgbClr val="FF0000"/>
                </a:solidFill>
              </a:rPr>
              <a:t>alternating</a:t>
            </a:r>
            <a:r>
              <a:rPr lang="en-US" altLang="fa-IR" dirty="0" smtClean="0"/>
              <a:t> between the hub and authority sides.</a:t>
            </a:r>
          </a:p>
        </p:txBody>
      </p:sp>
      <p:sp>
        <p:nvSpPr>
          <p:cNvPr id="2" name="Slide Number Placeholder 1"/>
          <p:cNvSpPr>
            <a:spLocks noGrp="1"/>
          </p:cNvSpPr>
          <p:nvPr>
            <p:ph type="sldNum" sz="quarter" idx="12"/>
          </p:nvPr>
        </p:nvSpPr>
        <p:spPr/>
        <p:txBody>
          <a:bodyPr/>
          <a:lstStyle/>
          <a:p>
            <a:pPr>
              <a:defRPr/>
            </a:pPr>
            <a:fld id="{BE28A584-2E77-428D-9A6A-1A7ED44F2FB0}" type="slidenum">
              <a:rPr lang="en-US" smtClean="0"/>
              <a:pPr>
                <a:defRPr/>
              </a:pPr>
              <a:t>41</a:t>
            </a:fld>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fa-IR" smtClean="0"/>
              <a:t>SALSA – Construction of the Graph</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a:defRPr/>
            </a:pPr>
            <a:r>
              <a:rPr lang="en-US" dirty="0" smtClean="0"/>
              <a:t>Each non-isolated page is represented in the bipartite graph with </a:t>
            </a:r>
            <a:r>
              <a:rPr lang="en-US" dirty="0" smtClean="0">
                <a:solidFill>
                  <a:srgbClr val="FF0000"/>
                </a:solidFill>
              </a:rPr>
              <a:t>one or two nodes</a:t>
            </a:r>
            <a:r>
              <a:rPr lang="en-US" dirty="0" smtClean="0"/>
              <a:t>.</a:t>
            </a:r>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smtClean="0"/>
          </a:p>
          <a:p>
            <a:pPr>
              <a:defRPr/>
            </a:pPr>
            <a:r>
              <a:rPr lang="en-US" dirty="0" smtClean="0"/>
              <a:t>The authority walk </a:t>
            </a:r>
            <a:r>
              <a:rPr lang="en-US" dirty="0" smtClean="0">
                <a:solidFill>
                  <a:srgbClr val="FF0000"/>
                </a:solidFill>
              </a:rPr>
              <a:t>starts</a:t>
            </a:r>
            <a:r>
              <a:rPr lang="en-US" dirty="0" smtClean="0"/>
              <a:t> from an authority node </a:t>
            </a:r>
            <a:r>
              <a:rPr lang="en-US" dirty="0" smtClean="0">
                <a:solidFill>
                  <a:srgbClr val="FF0000"/>
                </a:solidFill>
              </a:rPr>
              <a:t>selected at random </a:t>
            </a:r>
            <a:r>
              <a:rPr lang="en-US" dirty="0" smtClean="0"/>
              <a:t>and then proceeds alternating </a:t>
            </a:r>
            <a:r>
              <a:rPr lang="en-US" dirty="0" smtClean="0">
                <a:solidFill>
                  <a:srgbClr val="FF0000"/>
                </a:solidFill>
              </a:rPr>
              <a:t>backwards</a:t>
            </a:r>
            <a:r>
              <a:rPr lang="en-US" dirty="0" smtClean="0"/>
              <a:t> and </a:t>
            </a:r>
            <a:r>
              <a:rPr lang="en-US" dirty="0" smtClean="0">
                <a:solidFill>
                  <a:srgbClr val="FF0000"/>
                </a:solidFill>
              </a:rPr>
              <a:t>forwards</a:t>
            </a:r>
            <a:r>
              <a:rPr lang="en-US" dirty="0" smtClean="0"/>
              <a:t> steps.</a:t>
            </a:r>
            <a:endParaRPr lang="en-US" dirty="0"/>
          </a:p>
        </p:txBody>
      </p:sp>
      <p:pic>
        <p:nvPicPr>
          <p:cNvPr id="48132" name="Picture 3" descr="i12.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2486025"/>
            <a:ext cx="605790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809EB585-90A8-4738-8E17-DD71E3F00ED7}" type="slidenum">
              <a:rPr lang="en-US" smtClean="0"/>
              <a:pPr>
                <a:defRPr/>
              </a:pPr>
              <a:t>42</a:t>
            </a:fld>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9" t="-1213" r="-1185"/>
            </a:stretch>
          </a:blipFill>
          <a:extLst/>
        </p:spPr>
        <p:txBody>
          <a:bodyPr/>
          <a:lstStyle/>
          <a:p>
            <a:pPr>
              <a:defRPr/>
            </a:pPr>
            <a:r>
              <a:rPr lang="fa-IR">
                <a:noFill/>
              </a:rPr>
              <a:t> </a:t>
            </a:r>
          </a:p>
        </p:txBody>
      </p:sp>
      <p:sp>
        <p:nvSpPr>
          <p:cNvPr id="49155" name="Title 1"/>
          <p:cNvSpPr>
            <a:spLocks noGrp="1"/>
          </p:cNvSpPr>
          <p:nvPr>
            <p:ph type="title"/>
          </p:nvPr>
        </p:nvSpPr>
        <p:spPr/>
        <p:txBody>
          <a:bodyPr/>
          <a:lstStyle/>
          <a:p>
            <a:r>
              <a:rPr lang="en-US" altLang="fa-IR" smtClean="0"/>
              <a:t>SALSA – A Variation of HITS</a:t>
            </a:r>
          </a:p>
        </p:txBody>
      </p:sp>
      <p:pic>
        <p:nvPicPr>
          <p:cNvPr id="5" name="Picture 4" descr="i14.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232400"/>
            <a:ext cx="665797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pPr>
              <a:defRPr/>
            </a:pPr>
            <a:fld id="{BFA84DD4-8991-40F3-A58A-1C9DC48F72C9}" type="slidenum">
              <a:rPr lang="en-US" smtClean="0"/>
              <a:pPr>
                <a:defRPr/>
              </a:pPr>
              <a:t>43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5"/>
          <p:cNvSpPr>
            <a:spLocks noGrp="1"/>
          </p:cNvSpPr>
          <p:nvPr>
            <p:ph type="ctrTitle"/>
          </p:nvPr>
        </p:nvSpPr>
        <p:spPr>
          <a:xfrm>
            <a:off x="468313" y="2130425"/>
            <a:ext cx="8458200" cy="1470025"/>
          </a:xfrm>
        </p:spPr>
        <p:txBody>
          <a:bodyPr/>
          <a:lstStyle/>
          <a:p>
            <a:r>
              <a:rPr lang="en-US" altLang="fa-IR" dirty="0" smtClean="0">
                <a:solidFill>
                  <a:schemeClr val="accent2"/>
                </a:solidFill>
              </a:rPr>
              <a:t>Web Spamming</a:t>
            </a:r>
            <a:endParaRPr lang="en-US" altLang="fa-IR" sz="2400" dirty="0" smtClean="0">
              <a:solidFill>
                <a:schemeClr val="accent2"/>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fa-IR" smtClean="0"/>
              <a:t>Defining web spam</a:t>
            </a:r>
          </a:p>
        </p:txBody>
      </p:sp>
      <p:sp>
        <p:nvSpPr>
          <p:cNvPr id="51203" name="Rectangle 3"/>
          <p:cNvSpPr>
            <a:spLocks noGrp="1" noChangeArrowheads="1"/>
          </p:cNvSpPr>
          <p:nvPr>
            <p:ph type="body" idx="1"/>
          </p:nvPr>
        </p:nvSpPr>
        <p:spPr/>
        <p:txBody>
          <a:bodyPr/>
          <a:lstStyle/>
          <a:p>
            <a:pPr eaLnBrk="1" hangingPunct="1"/>
            <a:r>
              <a:rPr lang="en-US" altLang="fa-IR" dirty="0" smtClean="0"/>
              <a:t>Working Definition</a:t>
            </a:r>
          </a:p>
          <a:p>
            <a:pPr lvl="1" eaLnBrk="1" hangingPunct="1"/>
            <a:r>
              <a:rPr lang="en-US" altLang="fa-IR" dirty="0" smtClean="0"/>
              <a:t>Spam web page: A page created for the sole purpose of attracting search engine referrals </a:t>
            </a:r>
            <a:br>
              <a:rPr lang="en-US" altLang="fa-IR" dirty="0" smtClean="0"/>
            </a:br>
            <a:r>
              <a:rPr lang="en-US" altLang="fa-IR" dirty="0" smtClean="0"/>
              <a:t>(to this page or some other “target” page)</a:t>
            </a:r>
          </a:p>
          <a:p>
            <a:pPr lvl="1" eaLnBrk="1" hangingPunct="1"/>
            <a:endParaRPr lang="en-US" altLang="fa-IR" dirty="0" smtClean="0"/>
          </a:p>
          <a:p>
            <a:pPr eaLnBrk="1" hangingPunct="1"/>
            <a:r>
              <a:rPr lang="en-US" altLang="fa-IR" dirty="0" smtClean="0"/>
              <a:t>Ultimately a judgment call</a:t>
            </a:r>
          </a:p>
          <a:p>
            <a:pPr lvl="1" eaLnBrk="1" hangingPunct="1"/>
            <a:r>
              <a:rPr lang="en-US" altLang="fa-IR" dirty="0" smtClean="0"/>
              <a:t>Some web pages are borderline useless</a:t>
            </a:r>
          </a:p>
          <a:p>
            <a:pPr lvl="1" eaLnBrk="1" hangingPunct="1"/>
            <a:r>
              <a:rPr lang="en-US" altLang="fa-IR" dirty="0" smtClean="0"/>
              <a:t>Sometimes a page might look fine by itself, but in context it clearly is “spam”</a:t>
            </a:r>
          </a:p>
        </p:txBody>
      </p:sp>
      <p:sp>
        <p:nvSpPr>
          <p:cNvPr id="2" name="Slide Number Placeholder 1"/>
          <p:cNvSpPr>
            <a:spLocks noGrp="1"/>
          </p:cNvSpPr>
          <p:nvPr>
            <p:ph type="sldNum" sz="quarter" idx="12"/>
          </p:nvPr>
        </p:nvSpPr>
        <p:spPr/>
        <p:txBody>
          <a:bodyPr/>
          <a:lstStyle/>
          <a:p>
            <a:pPr>
              <a:defRPr/>
            </a:pPr>
            <a:fld id="{4BA3B200-F6DF-4B91-A9AC-E2FC598F76D9}"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fa-IR" smtClean="0"/>
              <a:t>Why web spam is bad</a:t>
            </a:r>
          </a:p>
        </p:txBody>
      </p:sp>
      <p:sp>
        <p:nvSpPr>
          <p:cNvPr id="52227" name="Rectangle 3"/>
          <p:cNvSpPr>
            <a:spLocks noGrp="1" noChangeArrowheads="1"/>
          </p:cNvSpPr>
          <p:nvPr>
            <p:ph type="body" idx="1"/>
          </p:nvPr>
        </p:nvSpPr>
        <p:spPr/>
        <p:txBody>
          <a:bodyPr/>
          <a:lstStyle/>
          <a:p>
            <a:pPr eaLnBrk="1" hangingPunct="1"/>
            <a:r>
              <a:rPr lang="en-US" altLang="fa-IR" smtClean="0"/>
              <a:t>Bad for users</a:t>
            </a:r>
          </a:p>
          <a:p>
            <a:pPr lvl="1" eaLnBrk="1" hangingPunct="1"/>
            <a:r>
              <a:rPr lang="en-US" altLang="fa-IR" smtClean="0"/>
              <a:t>Makes it harder to satisfy information need</a:t>
            </a:r>
          </a:p>
          <a:p>
            <a:pPr lvl="1" eaLnBrk="1" hangingPunct="1"/>
            <a:r>
              <a:rPr lang="en-US" altLang="fa-IR" smtClean="0"/>
              <a:t>Leads to frustrating search experience</a:t>
            </a:r>
          </a:p>
          <a:p>
            <a:pPr lvl="1" eaLnBrk="1" hangingPunct="1"/>
            <a:endParaRPr lang="en-US" altLang="fa-IR" smtClean="0"/>
          </a:p>
          <a:p>
            <a:pPr eaLnBrk="1" hangingPunct="1"/>
            <a:r>
              <a:rPr lang="en-US" altLang="fa-IR" smtClean="0"/>
              <a:t>Bad for search engines</a:t>
            </a:r>
          </a:p>
          <a:p>
            <a:pPr lvl="1" eaLnBrk="1" hangingPunct="1"/>
            <a:r>
              <a:rPr lang="en-US" altLang="fa-IR" smtClean="0"/>
              <a:t>Burns crawling bandwidth </a:t>
            </a:r>
          </a:p>
          <a:p>
            <a:pPr lvl="1" eaLnBrk="1" hangingPunct="1"/>
            <a:r>
              <a:rPr lang="en-US" altLang="fa-IR" smtClean="0"/>
              <a:t>Pollutes corpus (infinite number of spam pages!)</a:t>
            </a:r>
          </a:p>
          <a:p>
            <a:pPr lvl="1" eaLnBrk="1" hangingPunct="1"/>
            <a:r>
              <a:rPr lang="en-US" altLang="fa-IR" smtClean="0"/>
              <a:t>Distorts ranking of results </a:t>
            </a:r>
          </a:p>
          <a:p>
            <a:pPr eaLnBrk="1" hangingPunct="1"/>
            <a:endParaRPr lang="en-US" altLang="fa-IR" smtClean="0"/>
          </a:p>
        </p:txBody>
      </p:sp>
      <p:sp>
        <p:nvSpPr>
          <p:cNvPr id="2" name="Slide Number Placeholder 1"/>
          <p:cNvSpPr>
            <a:spLocks noGrp="1"/>
          </p:cNvSpPr>
          <p:nvPr>
            <p:ph type="sldNum" sz="quarter" idx="12"/>
          </p:nvPr>
        </p:nvSpPr>
        <p:spPr/>
        <p:txBody>
          <a:bodyPr/>
          <a:lstStyle/>
          <a:p>
            <a:pPr>
              <a:defRPr/>
            </a:pPr>
            <a:fld id="{428C096D-3DA1-419A-917F-0725919ECF9E}"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4638"/>
            <a:ext cx="8507413" cy="1143000"/>
          </a:xfrm>
        </p:spPr>
        <p:txBody>
          <a:bodyPr/>
          <a:lstStyle/>
          <a:p>
            <a:pPr eaLnBrk="1" hangingPunct="1"/>
            <a:r>
              <a:rPr lang="en-US" altLang="fa-IR" smtClean="0"/>
              <a:t>Taxonomy of web spam techniques</a:t>
            </a:r>
          </a:p>
        </p:txBody>
      </p:sp>
      <p:sp>
        <p:nvSpPr>
          <p:cNvPr id="53251" name="Rectangle 3"/>
          <p:cNvSpPr>
            <a:spLocks noGrp="1" noChangeArrowheads="1"/>
          </p:cNvSpPr>
          <p:nvPr>
            <p:ph type="body" idx="1"/>
          </p:nvPr>
        </p:nvSpPr>
        <p:spPr/>
        <p:txBody>
          <a:bodyPr/>
          <a:lstStyle/>
          <a:p>
            <a:pPr eaLnBrk="1" hangingPunct="1">
              <a:lnSpc>
                <a:spcPct val="114000"/>
              </a:lnSpc>
            </a:pPr>
            <a:r>
              <a:rPr lang="en-US" altLang="fa-IR" sz="3600" dirty="0" smtClean="0"/>
              <a:t>“Keyword stuffing”</a:t>
            </a:r>
          </a:p>
          <a:p>
            <a:pPr eaLnBrk="1" hangingPunct="1">
              <a:lnSpc>
                <a:spcPct val="114000"/>
              </a:lnSpc>
            </a:pPr>
            <a:r>
              <a:rPr lang="en-US" altLang="fa-IR" sz="3600" dirty="0" smtClean="0"/>
              <a:t>“Cloaking”</a:t>
            </a:r>
          </a:p>
          <a:p>
            <a:pPr eaLnBrk="1" hangingPunct="1">
              <a:lnSpc>
                <a:spcPct val="114000"/>
              </a:lnSpc>
            </a:pPr>
            <a:r>
              <a:rPr lang="en-US" altLang="fa-IR" sz="3600" dirty="0" smtClean="0"/>
              <a:t>“Link spam”</a:t>
            </a:r>
          </a:p>
          <a:p>
            <a:pPr eaLnBrk="1" hangingPunct="1"/>
            <a:endParaRPr lang="en-US" altLang="fa-IR" dirty="0" smtClean="0"/>
          </a:p>
          <a:p>
            <a:pPr eaLnBrk="1" hangingPunct="1"/>
            <a:endParaRPr lang="en-US" altLang="fa-IR" dirty="0" smtClean="0"/>
          </a:p>
        </p:txBody>
      </p:sp>
      <p:sp>
        <p:nvSpPr>
          <p:cNvPr id="2" name="Slide Number Placeholder 1"/>
          <p:cNvSpPr>
            <a:spLocks noGrp="1"/>
          </p:cNvSpPr>
          <p:nvPr>
            <p:ph type="sldNum" sz="quarter" idx="12"/>
          </p:nvPr>
        </p:nvSpPr>
        <p:spPr/>
        <p:txBody>
          <a:bodyPr/>
          <a:lstStyle/>
          <a:p>
            <a:pPr>
              <a:defRPr/>
            </a:pPr>
            <a:fld id="{B4AED127-E812-4744-BC13-B6A595765476}" type="slidenum">
              <a:rPr lang="en-US" smtClean="0"/>
              <a:pPr>
                <a:defRPr/>
              </a:pPr>
              <a:t>47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3251">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A76D58D-D1BE-4A73-8878-EAEFB02E4971}" type="slidenum">
              <a:rPr lang="en-US" altLang="zh-CN"/>
              <a:pPr>
                <a:defRPr/>
              </a:pPr>
              <a:t>48</a:t>
            </a:fld>
            <a:endParaRPr lang="en-US" altLang="zh-CN"/>
          </a:p>
        </p:txBody>
      </p:sp>
      <p:sp>
        <p:nvSpPr>
          <p:cNvPr id="56323" name="Rectangle 2"/>
          <p:cNvSpPr>
            <a:spLocks noGrp="1" noChangeArrowheads="1"/>
          </p:cNvSpPr>
          <p:nvPr>
            <p:ph type="title"/>
          </p:nvPr>
        </p:nvSpPr>
        <p:spPr/>
        <p:txBody>
          <a:bodyPr/>
          <a:lstStyle/>
          <a:p>
            <a:r>
              <a:rPr lang="en-US" altLang="fa-IR" smtClean="0"/>
              <a:t>Link Spam</a:t>
            </a:r>
          </a:p>
        </p:txBody>
      </p:sp>
      <p:sp>
        <p:nvSpPr>
          <p:cNvPr id="56324" name="Rectangle 3"/>
          <p:cNvSpPr>
            <a:spLocks noGrp="1" noChangeArrowheads="1"/>
          </p:cNvSpPr>
          <p:nvPr>
            <p:ph type="body" idx="1"/>
          </p:nvPr>
        </p:nvSpPr>
        <p:spPr/>
        <p:txBody>
          <a:bodyPr/>
          <a:lstStyle/>
          <a:p>
            <a:pPr>
              <a:lnSpc>
                <a:spcPct val="90000"/>
              </a:lnSpc>
            </a:pPr>
            <a:r>
              <a:rPr lang="en-GB" altLang="zh-CN" smtClean="0"/>
              <a:t>Since link analysis has played an important role in search engines, it has large commercial values</a:t>
            </a:r>
          </a:p>
          <a:p>
            <a:pPr>
              <a:lnSpc>
                <a:spcPct val="90000"/>
              </a:lnSpc>
            </a:pPr>
            <a:r>
              <a:rPr lang="en-GB" altLang="zh-CN" smtClean="0"/>
              <a:t>Improving one’s PageRank, can directly increase one’s clicks thus earn more money.</a:t>
            </a:r>
          </a:p>
          <a:p>
            <a:pPr>
              <a:lnSpc>
                <a:spcPct val="90000"/>
              </a:lnSpc>
            </a:pPr>
            <a:r>
              <a:rPr lang="en-GB" altLang="zh-CN" smtClean="0"/>
              <a:t>Link Spam is something trying to unfairly gain a high ranking on a search engine for a web page without improving the user experience, by mean of tricky modification / manipulation of the link graph.</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FD9C67A-8429-4273-AC44-9D759968FE27}" type="slidenum">
              <a:rPr lang="en-US" altLang="zh-CN"/>
              <a:pPr>
                <a:defRPr/>
              </a:pPr>
              <a:t>49</a:t>
            </a:fld>
            <a:endParaRPr lang="en-US" altLang="zh-CN"/>
          </a:p>
        </p:txBody>
      </p:sp>
      <p:sp>
        <p:nvSpPr>
          <p:cNvPr id="57347" name="Rectangle 2"/>
          <p:cNvSpPr>
            <a:spLocks noGrp="1" noChangeArrowheads="1"/>
          </p:cNvSpPr>
          <p:nvPr>
            <p:ph type="title"/>
          </p:nvPr>
        </p:nvSpPr>
        <p:spPr/>
        <p:txBody>
          <a:bodyPr/>
          <a:lstStyle/>
          <a:p>
            <a:r>
              <a:rPr lang="en-US" altLang="zh-CN" smtClean="0"/>
              <a:t>Link Spamming Technologies</a:t>
            </a:r>
          </a:p>
        </p:txBody>
      </p:sp>
      <p:sp>
        <p:nvSpPr>
          <p:cNvPr id="57348" name="Rectangle 3"/>
          <p:cNvSpPr>
            <a:spLocks noGrp="1" noChangeArrowheads="1"/>
          </p:cNvSpPr>
          <p:nvPr>
            <p:ph type="body" idx="1"/>
          </p:nvPr>
        </p:nvSpPr>
        <p:spPr/>
        <p:txBody>
          <a:bodyPr/>
          <a:lstStyle/>
          <a:p>
            <a:pPr>
              <a:lnSpc>
                <a:spcPct val="90000"/>
              </a:lnSpc>
            </a:pPr>
            <a:r>
              <a:rPr lang="en-US" altLang="zh-CN" smtClean="0"/>
              <a:t>Adding outlinks</a:t>
            </a:r>
          </a:p>
          <a:p>
            <a:pPr lvl="1">
              <a:lnSpc>
                <a:spcPct val="90000"/>
              </a:lnSpc>
            </a:pPr>
            <a:r>
              <a:rPr lang="en-US" altLang="zh-CN" smtClean="0"/>
              <a:t>Replicate hub pages</a:t>
            </a:r>
          </a:p>
          <a:p>
            <a:pPr>
              <a:lnSpc>
                <a:spcPct val="90000"/>
              </a:lnSpc>
            </a:pPr>
            <a:r>
              <a:rPr lang="en-US" altLang="zh-CN" smtClean="0"/>
              <a:t>Adding inlinks</a:t>
            </a:r>
          </a:p>
          <a:p>
            <a:pPr lvl="1">
              <a:lnSpc>
                <a:spcPct val="90000"/>
              </a:lnSpc>
            </a:pPr>
            <a:r>
              <a:rPr lang="en-US" altLang="zh-CN" smtClean="0"/>
              <a:t>Create a honey pot</a:t>
            </a:r>
          </a:p>
          <a:p>
            <a:pPr lvl="1">
              <a:lnSpc>
                <a:spcPct val="90000"/>
              </a:lnSpc>
            </a:pPr>
            <a:r>
              <a:rPr lang="en-US" altLang="zh-CN" smtClean="0"/>
              <a:t>Infiltrate a web directory</a:t>
            </a:r>
          </a:p>
          <a:p>
            <a:pPr lvl="1">
              <a:lnSpc>
                <a:spcPct val="90000"/>
              </a:lnSpc>
            </a:pPr>
            <a:r>
              <a:rPr lang="en-US" altLang="zh-CN" smtClean="0"/>
              <a:t>Post links on blog, wiki, etc</a:t>
            </a:r>
          </a:p>
          <a:p>
            <a:pPr lvl="1">
              <a:lnSpc>
                <a:spcPct val="90000"/>
              </a:lnSpc>
            </a:pPr>
            <a:r>
              <a:rPr lang="en-US" altLang="zh-CN" smtClean="0"/>
              <a:t>Participate in-link exchange</a:t>
            </a:r>
          </a:p>
          <a:p>
            <a:pPr lvl="1">
              <a:lnSpc>
                <a:spcPct val="90000"/>
              </a:lnSpc>
            </a:pPr>
            <a:r>
              <a:rPr lang="en-US" altLang="zh-CN" smtClean="0"/>
              <a:t>Buy expired domains</a:t>
            </a:r>
          </a:p>
          <a:p>
            <a:pPr lvl="1">
              <a:lnSpc>
                <a:spcPct val="90000"/>
              </a:lnSpc>
            </a:pPr>
            <a:r>
              <a:rPr lang="en-US" altLang="zh-CN" smtClean="0"/>
              <a:t>Create own spam farm (Clique Attack)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4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34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34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344488"/>
            <a:ext cx="8686800" cy="1139825"/>
          </a:xfrm>
        </p:spPr>
        <p:txBody>
          <a:bodyPr/>
          <a:lstStyle/>
          <a:p>
            <a:pPr eaLnBrk="1" hangingPunct="1"/>
            <a:r>
              <a:rPr lang="en-US" altLang="fa-IR" smtClean="0"/>
              <a:t>Examples of Document Structures</a:t>
            </a:r>
          </a:p>
        </p:txBody>
      </p:sp>
      <p:sp>
        <p:nvSpPr>
          <p:cNvPr id="10243" name="Rectangle 3"/>
          <p:cNvSpPr>
            <a:spLocks noGrp="1" noChangeArrowheads="1"/>
          </p:cNvSpPr>
          <p:nvPr>
            <p:ph idx="1"/>
          </p:nvPr>
        </p:nvSpPr>
        <p:spPr>
          <a:xfrm>
            <a:off x="457200" y="1600200"/>
            <a:ext cx="8686800" cy="4530725"/>
          </a:xfrm>
        </p:spPr>
        <p:txBody>
          <a:bodyPr/>
          <a:lstStyle/>
          <a:p>
            <a:pPr eaLnBrk="1" hangingPunct="1">
              <a:lnSpc>
                <a:spcPct val="90000"/>
              </a:lnSpc>
            </a:pPr>
            <a:r>
              <a:rPr lang="en-US" altLang="fa-IR" smtClean="0"/>
              <a:t>Intra-doc structures (=relations of components)</a:t>
            </a:r>
          </a:p>
          <a:p>
            <a:pPr lvl="1">
              <a:lnSpc>
                <a:spcPct val="90000"/>
              </a:lnSpc>
            </a:pPr>
            <a:r>
              <a:rPr lang="en-US" altLang="fa-IR" smtClean="0"/>
              <a:t>Natural components: title, author, abstract, sections, references, …</a:t>
            </a:r>
          </a:p>
          <a:p>
            <a:pPr lvl="1">
              <a:lnSpc>
                <a:spcPct val="90000"/>
              </a:lnSpc>
            </a:pPr>
            <a:r>
              <a:rPr lang="en-US" altLang="fa-IR" smtClean="0"/>
              <a:t>Annotations: named entities, subtopics, markups, …</a:t>
            </a:r>
          </a:p>
          <a:p>
            <a:pPr eaLnBrk="1" hangingPunct="1">
              <a:lnSpc>
                <a:spcPct val="90000"/>
              </a:lnSpc>
            </a:pPr>
            <a:endParaRPr lang="en-US" altLang="fa-IR" smtClean="0"/>
          </a:p>
          <a:p>
            <a:pPr eaLnBrk="1" hangingPunct="1">
              <a:lnSpc>
                <a:spcPct val="90000"/>
              </a:lnSpc>
            </a:pPr>
            <a:r>
              <a:rPr lang="en-US" altLang="fa-IR" smtClean="0"/>
              <a:t>Inter-doc structures (=relations between documents)</a:t>
            </a:r>
          </a:p>
          <a:p>
            <a:pPr lvl="1" eaLnBrk="1" hangingPunct="1">
              <a:lnSpc>
                <a:spcPct val="90000"/>
              </a:lnSpc>
            </a:pPr>
            <a:r>
              <a:rPr lang="en-US" altLang="fa-IR" smtClean="0"/>
              <a:t>Topic hierarchy</a:t>
            </a:r>
          </a:p>
          <a:p>
            <a:pPr lvl="1" eaLnBrk="1" hangingPunct="1">
              <a:lnSpc>
                <a:spcPct val="90000"/>
              </a:lnSpc>
            </a:pPr>
            <a:r>
              <a:rPr lang="en-US" altLang="fa-IR" smtClean="0"/>
              <a:t>Hyperlinks/citations (hypertext)</a:t>
            </a:r>
          </a:p>
        </p:txBody>
      </p:sp>
      <p:sp>
        <p:nvSpPr>
          <p:cNvPr id="4" name="Slide Number Placeholder 5"/>
          <p:cNvSpPr>
            <a:spLocks noGrp="1"/>
          </p:cNvSpPr>
          <p:nvPr>
            <p:ph type="sldNum" sz="quarter" idx="12"/>
          </p:nvPr>
        </p:nvSpPr>
        <p:spPr/>
        <p:txBody>
          <a:bodyPr/>
          <a:lstStyle/>
          <a:p>
            <a:pPr>
              <a:defRPr/>
            </a:pPr>
            <a:fld id="{CD27504C-FDD4-4342-A093-CD396201D30D}" type="slidenum">
              <a:rPr lang="en-US"/>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56"/>
          <p:cNvGrpSpPr>
            <a:grpSpLocks/>
          </p:cNvGrpSpPr>
          <p:nvPr/>
        </p:nvGrpSpPr>
        <p:grpSpPr bwMode="auto">
          <a:xfrm>
            <a:off x="4643438" y="1557338"/>
            <a:ext cx="2895600" cy="2057400"/>
            <a:chOff x="4211960" y="1772816"/>
            <a:chExt cx="2895600" cy="2057400"/>
          </a:xfrm>
        </p:grpSpPr>
        <p:sp>
          <p:nvSpPr>
            <p:cNvPr id="9" name="Oval 8"/>
            <p:cNvSpPr/>
            <p:nvPr/>
          </p:nvSpPr>
          <p:spPr>
            <a:xfrm>
              <a:off x="4211960" y="1772816"/>
              <a:ext cx="2895600" cy="20574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defRPr/>
              </a:pPr>
              <a:endParaRPr lang="en-US"/>
            </a:p>
          </p:txBody>
        </p:sp>
        <p:sp>
          <p:nvSpPr>
            <p:cNvPr id="18" name="Oval 17"/>
            <p:cNvSpPr/>
            <p:nvPr/>
          </p:nvSpPr>
          <p:spPr>
            <a:xfrm>
              <a:off x="5735960" y="1925216"/>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rtl="0">
                <a:defRPr/>
              </a:pPr>
              <a:endParaRPr lang="en-US"/>
            </a:p>
          </p:txBody>
        </p:sp>
        <p:sp>
          <p:nvSpPr>
            <p:cNvPr id="19" name="Oval 18"/>
            <p:cNvSpPr/>
            <p:nvPr/>
          </p:nvSpPr>
          <p:spPr>
            <a:xfrm>
              <a:off x="6040760" y="3296816"/>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rtl="0">
                <a:defRPr/>
              </a:pPr>
              <a:endParaRPr lang="en-US"/>
            </a:p>
          </p:txBody>
        </p:sp>
        <p:sp>
          <p:nvSpPr>
            <p:cNvPr id="20" name="Oval 19"/>
            <p:cNvSpPr/>
            <p:nvPr/>
          </p:nvSpPr>
          <p:spPr>
            <a:xfrm>
              <a:off x="6269360" y="2153816"/>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rtl="0">
                <a:defRPr/>
              </a:pPr>
              <a:endParaRPr lang="en-US"/>
            </a:p>
          </p:txBody>
        </p:sp>
        <p:sp>
          <p:nvSpPr>
            <p:cNvPr id="21" name="Oval 20"/>
            <p:cNvSpPr/>
            <p:nvPr/>
          </p:nvSpPr>
          <p:spPr>
            <a:xfrm>
              <a:off x="5659760" y="2230016"/>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rtl="0">
                <a:defRPr/>
              </a:pPr>
              <a:endParaRPr lang="en-US"/>
            </a:p>
          </p:txBody>
        </p:sp>
        <p:sp>
          <p:nvSpPr>
            <p:cNvPr id="22" name="Oval 21"/>
            <p:cNvSpPr/>
            <p:nvPr/>
          </p:nvSpPr>
          <p:spPr>
            <a:xfrm>
              <a:off x="6193160" y="2534816"/>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rtl="0">
                <a:defRPr/>
              </a:pPr>
              <a:endParaRPr lang="en-US"/>
            </a:p>
          </p:txBody>
        </p:sp>
        <p:sp>
          <p:nvSpPr>
            <p:cNvPr id="23" name="Oval 22"/>
            <p:cNvSpPr/>
            <p:nvPr/>
          </p:nvSpPr>
          <p:spPr>
            <a:xfrm>
              <a:off x="6497960" y="2915816"/>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rtl="0">
                <a:defRPr/>
              </a:pPr>
              <a:endParaRPr lang="en-US"/>
            </a:p>
          </p:txBody>
        </p:sp>
        <p:sp>
          <p:nvSpPr>
            <p:cNvPr id="24" name="Oval 23"/>
            <p:cNvSpPr/>
            <p:nvPr/>
          </p:nvSpPr>
          <p:spPr>
            <a:xfrm>
              <a:off x="5126360" y="2153816"/>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rtl="0">
                <a:defRPr/>
              </a:pPr>
              <a:endParaRPr lang="en-US"/>
            </a:p>
          </p:txBody>
        </p:sp>
        <p:sp>
          <p:nvSpPr>
            <p:cNvPr id="25" name="Oval 24"/>
            <p:cNvSpPr/>
            <p:nvPr/>
          </p:nvSpPr>
          <p:spPr>
            <a:xfrm>
              <a:off x="4440560" y="2611016"/>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rtl="0">
                <a:defRPr/>
              </a:pPr>
              <a:endParaRPr lang="en-US"/>
            </a:p>
          </p:txBody>
        </p:sp>
        <p:sp>
          <p:nvSpPr>
            <p:cNvPr id="26" name="Oval 25"/>
            <p:cNvSpPr/>
            <p:nvPr/>
          </p:nvSpPr>
          <p:spPr>
            <a:xfrm>
              <a:off x="4897760" y="2611016"/>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rtl="0">
                <a:defRPr/>
              </a:pPr>
              <a:endParaRPr lang="en-US"/>
            </a:p>
          </p:txBody>
        </p:sp>
        <p:sp>
          <p:nvSpPr>
            <p:cNvPr id="27" name="Oval 26"/>
            <p:cNvSpPr/>
            <p:nvPr/>
          </p:nvSpPr>
          <p:spPr>
            <a:xfrm>
              <a:off x="5126360" y="2915816"/>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rtl="0">
                <a:defRPr/>
              </a:pPr>
              <a:endParaRPr lang="en-US"/>
            </a:p>
          </p:txBody>
        </p:sp>
        <p:sp>
          <p:nvSpPr>
            <p:cNvPr id="28" name="Oval 27"/>
            <p:cNvSpPr/>
            <p:nvPr/>
          </p:nvSpPr>
          <p:spPr>
            <a:xfrm>
              <a:off x="5583560" y="3373016"/>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rtl="0">
                <a:defRPr/>
              </a:pPr>
              <a:endParaRPr lang="en-US"/>
            </a:p>
          </p:txBody>
        </p:sp>
        <p:sp>
          <p:nvSpPr>
            <p:cNvPr id="29" name="Oval 28"/>
            <p:cNvSpPr/>
            <p:nvPr/>
          </p:nvSpPr>
          <p:spPr>
            <a:xfrm>
              <a:off x="5888360" y="2915816"/>
              <a:ext cx="152400" cy="152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rtl="0">
                <a:defRPr/>
              </a:pPr>
              <a:endParaRPr lang="en-US"/>
            </a:p>
          </p:txBody>
        </p:sp>
        <p:cxnSp>
          <p:nvCxnSpPr>
            <p:cNvPr id="43" name="Straight Arrow Connector 42"/>
            <p:cNvCxnSpPr>
              <a:stCxn id="26" idx="0"/>
              <a:endCxn id="24" idx="2"/>
            </p:cNvCxnSpPr>
            <p:nvPr/>
          </p:nvCxnSpPr>
          <p:spPr>
            <a:xfrm flipV="1">
              <a:off x="4973960" y="2230016"/>
              <a:ext cx="1524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21" idx="0"/>
              <a:endCxn id="18" idx="2"/>
            </p:cNvCxnSpPr>
            <p:nvPr/>
          </p:nvCxnSpPr>
          <p:spPr>
            <a:xfrm flipV="1">
              <a:off x="5735960" y="2001416"/>
              <a:ext cx="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26" idx="2"/>
              <a:endCxn id="25" idx="6"/>
            </p:cNvCxnSpPr>
            <p:nvPr/>
          </p:nvCxnSpPr>
          <p:spPr>
            <a:xfrm flipH="1">
              <a:off x="4592960" y="2687216"/>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26" idx="5"/>
            </p:cNvCxnSpPr>
            <p:nvPr/>
          </p:nvCxnSpPr>
          <p:spPr>
            <a:xfrm>
              <a:off x="5027935" y="2741191"/>
              <a:ext cx="98425" cy="1746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26" idx="5"/>
              <a:endCxn id="21" idx="3"/>
            </p:cNvCxnSpPr>
            <p:nvPr/>
          </p:nvCxnSpPr>
          <p:spPr>
            <a:xfrm flipV="1">
              <a:off x="5027935" y="2360191"/>
              <a:ext cx="65405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21" idx="4"/>
              <a:endCxn id="29" idx="1"/>
            </p:cNvCxnSpPr>
            <p:nvPr/>
          </p:nvCxnSpPr>
          <p:spPr>
            <a:xfrm>
              <a:off x="5735960" y="2382416"/>
              <a:ext cx="174625" cy="5556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22" idx="1"/>
              <a:endCxn id="20" idx="3"/>
            </p:cNvCxnSpPr>
            <p:nvPr/>
          </p:nvCxnSpPr>
          <p:spPr>
            <a:xfrm flipV="1">
              <a:off x="6215385" y="2283991"/>
              <a:ext cx="76200" cy="2730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18" idx="5"/>
              <a:endCxn id="22" idx="1"/>
            </p:cNvCxnSpPr>
            <p:nvPr/>
          </p:nvCxnSpPr>
          <p:spPr>
            <a:xfrm>
              <a:off x="5866135" y="2055391"/>
              <a:ext cx="349250" cy="5016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3" idx="1"/>
              <a:endCxn id="22" idx="5"/>
            </p:cNvCxnSpPr>
            <p:nvPr/>
          </p:nvCxnSpPr>
          <p:spPr>
            <a:xfrm flipH="1" flipV="1">
              <a:off x="6323335" y="2664991"/>
              <a:ext cx="196850" cy="2730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29" idx="3"/>
              <a:endCxn id="28" idx="7"/>
            </p:cNvCxnSpPr>
            <p:nvPr/>
          </p:nvCxnSpPr>
          <p:spPr>
            <a:xfrm flipH="1">
              <a:off x="5713735" y="3045991"/>
              <a:ext cx="196850" cy="3492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27" idx="6"/>
              <a:endCxn id="29" idx="1"/>
            </p:cNvCxnSpPr>
            <p:nvPr/>
          </p:nvCxnSpPr>
          <p:spPr>
            <a:xfrm flipV="1">
              <a:off x="5278760" y="2938041"/>
              <a:ext cx="631825" cy="539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6" name="Straight Arrow Connector 55"/>
            <p:cNvCxnSpPr>
              <a:stCxn id="28" idx="6"/>
              <a:endCxn id="19" idx="2"/>
            </p:cNvCxnSpPr>
            <p:nvPr/>
          </p:nvCxnSpPr>
          <p:spPr>
            <a:xfrm flipV="1">
              <a:off x="5735960" y="3373016"/>
              <a:ext cx="3048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6" name="Slide Number Placeholder 5"/>
          <p:cNvSpPr>
            <a:spLocks noGrp="1"/>
          </p:cNvSpPr>
          <p:nvPr>
            <p:ph type="sldNum" sz="quarter" idx="12"/>
          </p:nvPr>
        </p:nvSpPr>
        <p:spPr/>
        <p:txBody>
          <a:bodyPr/>
          <a:lstStyle/>
          <a:p>
            <a:pPr>
              <a:defRPr/>
            </a:pPr>
            <a:fld id="{02F03D71-AB91-47D8-9EF2-61F7F4CE469E}" type="slidenum">
              <a:rPr lang="en-US" altLang="zh-CN"/>
              <a:pPr>
                <a:defRPr/>
              </a:pPr>
              <a:t>50</a:t>
            </a:fld>
            <a:endParaRPr lang="en-US" altLang="zh-CN" dirty="0"/>
          </a:p>
        </p:txBody>
      </p:sp>
      <p:sp>
        <p:nvSpPr>
          <p:cNvPr id="58372" name="Rectangle 2"/>
          <p:cNvSpPr>
            <a:spLocks noGrp="1" noChangeArrowheads="1"/>
          </p:cNvSpPr>
          <p:nvPr>
            <p:ph type="title"/>
          </p:nvPr>
        </p:nvSpPr>
        <p:spPr/>
        <p:txBody>
          <a:bodyPr/>
          <a:lstStyle/>
          <a:p>
            <a:r>
              <a:rPr lang="en-US" altLang="zh-CN" smtClean="0"/>
              <a:t>Anti-Spam: TrustRank</a:t>
            </a:r>
          </a:p>
        </p:txBody>
      </p:sp>
      <p:sp>
        <p:nvSpPr>
          <p:cNvPr id="58373" name="Rectangle 3"/>
          <p:cNvSpPr>
            <a:spLocks noGrp="1" noChangeArrowheads="1"/>
          </p:cNvSpPr>
          <p:nvPr>
            <p:ph type="body" idx="1"/>
          </p:nvPr>
        </p:nvSpPr>
        <p:spPr>
          <a:xfrm>
            <a:off x="457200" y="1600200"/>
            <a:ext cx="4400550" cy="4525963"/>
          </a:xfrm>
        </p:spPr>
        <p:txBody>
          <a:bodyPr/>
          <a:lstStyle/>
          <a:p>
            <a:pPr>
              <a:lnSpc>
                <a:spcPct val="90000"/>
              </a:lnSpc>
            </a:pPr>
            <a:r>
              <a:rPr lang="en-US" altLang="zh-CN" sz="2800" smtClean="0"/>
              <a:t>Basic assumption</a:t>
            </a:r>
          </a:p>
          <a:p>
            <a:pPr lvl="1">
              <a:lnSpc>
                <a:spcPct val="90000"/>
              </a:lnSpc>
            </a:pPr>
            <a:r>
              <a:rPr lang="en-US" altLang="zh-CN" sz="2400" smtClean="0"/>
              <a:t>Good pages seldom point to spam pages, but spam pages may very likely point to good pages.</a:t>
            </a:r>
          </a:p>
          <a:p>
            <a:pPr>
              <a:lnSpc>
                <a:spcPct val="90000"/>
              </a:lnSpc>
            </a:pPr>
            <a:r>
              <a:rPr lang="en-US" altLang="zh-CN" sz="2800" smtClean="0"/>
              <a:t>Use TrustRank to denote the goodness of a webpage, and use Trust Propagation to label all the web pages starting from a small human-labeled seed set.</a:t>
            </a:r>
          </a:p>
        </p:txBody>
      </p:sp>
      <p:grpSp>
        <p:nvGrpSpPr>
          <p:cNvPr id="58374" name="Group 57"/>
          <p:cNvGrpSpPr>
            <a:grpSpLocks/>
          </p:cNvGrpSpPr>
          <p:nvPr/>
        </p:nvGrpSpPr>
        <p:grpSpPr bwMode="auto">
          <a:xfrm>
            <a:off x="6300788" y="3716338"/>
            <a:ext cx="2590800" cy="1828800"/>
            <a:chOff x="6878960" y="3296816"/>
            <a:chExt cx="2590800" cy="1828800"/>
          </a:xfrm>
        </p:grpSpPr>
        <p:sp>
          <p:nvSpPr>
            <p:cNvPr id="10" name="Oval 9"/>
            <p:cNvSpPr/>
            <p:nvPr/>
          </p:nvSpPr>
          <p:spPr>
            <a:xfrm>
              <a:off x="6878960" y="3296816"/>
              <a:ext cx="2590800" cy="1828800"/>
            </a:xfrm>
            <a:prstGeom prst="ellipse">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rtl="0">
                <a:defRPr/>
              </a:pPr>
              <a:endParaRPr lang="en-US"/>
            </a:p>
          </p:txBody>
        </p:sp>
        <p:sp>
          <p:nvSpPr>
            <p:cNvPr id="11" name="Oval 10"/>
            <p:cNvSpPr/>
            <p:nvPr/>
          </p:nvSpPr>
          <p:spPr>
            <a:xfrm>
              <a:off x="8326760" y="3830216"/>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rtl="0">
                <a:defRPr/>
              </a:pPr>
              <a:endParaRPr lang="en-US"/>
            </a:p>
          </p:txBody>
        </p:sp>
        <p:sp>
          <p:nvSpPr>
            <p:cNvPr id="12" name="Oval 11"/>
            <p:cNvSpPr/>
            <p:nvPr/>
          </p:nvSpPr>
          <p:spPr>
            <a:xfrm>
              <a:off x="8707760" y="3982616"/>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rtl="0">
                <a:defRPr/>
              </a:pPr>
              <a:endParaRPr lang="en-US"/>
            </a:p>
          </p:txBody>
        </p:sp>
        <p:sp>
          <p:nvSpPr>
            <p:cNvPr id="13" name="Oval 12"/>
            <p:cNvSpPr/>
            <p:nvPr/>
          </p:nvSpPr>
          <p:spPr>
            <a:xfrm>
              <a:off x="8098160" y="4211216"/>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rtl="0">
                <a:defRPr/>
              </a:pPr>
              <a:endParaRPr lang="en-US"/>
            </a:p>
          </p:txBody>
        </p:sp>
        <p:sp>
          <p:nvSpPr>
            <p:cNvPr id="14" name="Oval 13"/>
            <p:cNvSpPr/>
            <p:nvPr/>
          </p:nvSpPr>
          <p:spPr>
            <a:xfrm>
              <a:off x="7564760" y="4668416"/>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rtl="0">
                <a:defRPr/>
              </a:pPr>
              <a:endParaRPr lang="en-US"/>
            </a:p>
          </p:txBody>
        </p:sp>
        <p:sp>
          <p:nvSpPr>
            <p:cNvPr id="15" name="Oval 14"/>
            <p:cNvSpPr/>
            <p:nvPr/>
          </p:nvSpPr>
          <p:spPr>
            <a:xfrm>
              <a:off x="8098160" y="4668416"/>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rtl="0">
                <a:defRPr/>
              </a:pPr>
              <a:endParaRPr lang="en-US"/>
            </a:p>
          </p:txBody>
        </p:sp>
        <p:sp>
          <p:nvSpPr>
            <p:cNvPr id="16" name="Oval 15"/>
            <p:cNvSpPr/>
            <p:nvPr/>
          </p:nvSpPr>
          <p:spPr>
            <a:xfrm>
              <a:off x="8479160" y="4287416"/>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rtl="0">
                <a:defRPr/>
              </a:pPr>
              <a:endParaRPr lang="en-US"/>
            </a:p>
          </p:txBody>
        </p:sp>
        <p:sp>
          <p:nvSpPr>
            <p:cNvPr id="17" name="Oval 16"/>
            <p:cNvSpPr/>
            <p:nvPr/>
          </p:nvSpPr>
          <p:spPr>
            <a:xfrm>
              <a:off x="8631560" y="4668416"/>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rtl="0">
                <a:defRPr/>
              </a:pPr>
              <a:endParaRPr lang="en-US"/>
            </a:p>
          </p:txBody>
        </p:sp>
        <p:cxnSp>
          <p:nvCxnSpPr>
            <p:cNvPr id="30" name="Straight Arrow Connector 29"/>
            <p:cNvCxnSpPr>
              <a:stCxn id="11" idx="6"/>
              <a:endCxn id="12" idx="2"/>
            </p:cNvCxnSpPr>
            <p:nvPr/>
          </p:nvCxnSpPr>
          <p:spPr>
            <a:xfrm>
              <a:off x="8479160" y="3906416"/>
              <a:ext cx="2286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6" idx="0"/>
              <a:endCxn id="12" idx="3"/>
            </p:cNvCxnSpPr>
            <p:nvPr/>
          </p:nvCxnSpPr>
          <p:spPr>
            <a:xfrm flipV="1">
              <a:off x="8555360" y="4112791"/>
              <a:ext cx="174625" cy="1746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12" idx="4"/>
              <a:endCxn id="17" idx="0"/>
            </p:cNvCxnSpPr>
            <p:nvPr/>
          </p:nvCxnSpPr>
          <p:spPr>
            <a:xfrm flipH="1">
              <a:off x="8707760" y="4135016"/>
              <a:ext cx="76200" cy="533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6" idx="5"/>
              <a:endCxn id="17" idx="1"/>
            </p:cNvCxnSpPr>
            <p:nvPr/>
          </p:nvCxnSpPr>
          <p:spPr>
            <a:xfrm>
              <a:off x="8609335" y="4417591"/>
              <a:ext cx="44450" cy="2730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5" idx="6"/>
              <a:endCxn id="17" idx="2"/>
            </p:cNvCxnSpPr>
            <p:nvPr/>
          </p:nvCxnSpPr>
          <p:spPr>
            <a:xfrm>
              <a:off x="8250560" y="4744616"/>
              <a:ext cx="381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15" idx="0"/>
              <a:endCxn id="13" idx="4"/>
            </p:cNvCxnSpPr>
            <p:nvPr/>
          </p:nvCxnSpPr>
          <p:spPr>
            <a:xfrm flipV="1">
              <a:off x="8174360" y="4363616"/>
              <a:ext cx="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15" idx="2"/>
              <a:endCxn id="14" idx="5"/>
            </p:cNvCxnSpPr>
            <p:nvPr/>
          </p:nvCxnSpPr>
          <p:spPr>
            <a:xfrm flipH="1">
              <a:off x="7694935" y="4744616"/>
              <a:ext cx="403225" cy="539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13" idx="6"/>
              <a:endCxn id="16" idx="2"/>
            </p:cNvCxnSpPr>
            <p:nvPr/>
          </p:nvCxnSpPr>
          <p:spPr>
            <a:xfrm>
              <a:off x="8250560" y="4287416"/>
              <a:ext cx="2286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16" idx="3"/>
              <a:endCxn id="15" idx="7"/>
            </p:cNvCxnSpPr>
            <p:nvPr/>
          </p:nvCxnSpPr>
          <p:spPr>
            <a:xfrm flipH="1">
              <a:off x="8228335" y="4417591"/>
              <a:ext cx="273050" cy="2730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cxnSp>
        <p:nvCxnSpPr>
          <p:cNvPr id="39" name="Straight Arrow Connector 38"/>
          <p:cNvCxnSpPr>
            <a:stCxn id="14" idx="1"/>
            <a:endCxn id="28" idx="6"/>
          </p:cNvCxnSpPr>
          <p:nvPr/>
        </p:nvCxnSpPr>
        <p:spPr>
          <a:xfrm flipH="1" flipV="1">
            <a:off x="6167438" y="3233738"/>
            <a:ext cx="841375" cy="18764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13" idx="1"/>
            <a:endCxn id="19" idx="6"/>
          </p:cNvCxnSpPr>
          <p:nvPr/>
        </p:nvCxnSpPr>
        <p:spPr>
          <a:xfrm flipH="1" flipV="1">
            <a:off x="6624638" y="3157538"/>
            <a:ext cx="917575" cy="14954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11" idx="2"/>
            <a:endCxn id="29" idx="5"/>
          </p:cNvCxnSpPr>
          <p:nvPr/>
        </p:nvCxnSpPr>
        <p:spPr>
          <a:xfrm flipH="1" flipV="1">
            <a:off x="6450013" y="2830513"/>
            <a:ext cx="1298575" cy="14954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11" idx="1"/>
            <a:endCxn id="23" idx="5"/>
          </p:cNvCxnSpPr>
          <p:nvPr/>
        </p:nvCxnSpPr>
        <p:spPr>
          <a:xfrm flipH="1" flipV="1">
            <a:off x="7059613" y="2830513"/>
            <a:ext cx="711200" cy="14414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Straight Arrow Connector 53"/>
          <p:cNvCxnSpPr>
            <a:stCxn id="19" idx="5"/>
            <a:endCxn id="15" idx="1"/>
          </p:cNvCxnSpPr>
          <p:nvPr/>
        </p:nvCxnSpPr>
        <p:spPr>
          <a:xfrm>
            <a:off x="6602413" y="3211513"/>
            <a:ext cx="939800" cy="189865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20" idx="5"/>
            <a:endCxn id="12" idx="1"/>
          </p:cNvCxnSpPr>
          <p:nvPr/>
        </p:nvCxnSpPr>
        <p:spPr>
          <a:xfrm>
            <a:off x="6831013" y="2068513"/>
            <a:ext cx="1320800" cy="235585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
        <p:nvSpPr>
          <p:cNvPr id="58381" name="TextBox 59"/>
          <p:cNvSpPr txBox="1">
            <a:spLocks noChangeArrowheads="1"/>
          </p:cNvSpPr>
          <p:nvPr/>
        </p:nvSpPr>
        <p:spPr bwMode="auto">
          <a:xfrm>
            <a:off x="7235825" y="1557338"/>
            <a:ext cx="1466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Good Pages</a:t>
            </a:r>
          </a:p>
        </p:txBody>
      </p:sp>
      <p:sp>
        <p:nvSpPr>
          <p:cNvPr id="58382" name="TextBox 60"/>
          <p:cNvSpPr txBox="1">
            <a:spLocks noChangeArrowheads="1"/>
          </p:cNvSpPr>
          <p:nvPr/>
        </p:nvSpPr>
        <p:spPr bwMode="auto">
          <a:xfrm>
            <a:off x="6084888" y="5589588"/>
            <a:ext cx="1504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Spam Pages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E14AE7CE-32D2-47A0-9927-1C6DE75678DD}" type="slidenum">
              <a:rPr lang="en-US" altLang="zh-CN"/>
              <a:pPr>
                <a:defRPr/>
              </a:pPr>
              <a:t>51</a:t>
            </a:fld>
            <a:endParaRPr lang="en-US" altLang="zh-CN"/>
          </a:p>
        </p:txBody>
      </p:sp>
      <p:sp>
        <p:nvSpPr>
          <p:cNvPr id="59395" name="Rectangle 2"/>
          <p:cNvSpPr>
            <a:spLocks noGrp="1" noChangeArrowheads="1"/>
          </p:cNvSpPr>
          <p:nvPr>
            <p:ph type="title"/>
          </p:nvPr>
        </p:nvSpPr>
        <p:spPr>
          <a:xfrm>
            <a:off x="468313" y="274638"/>
            <a:ext cx="8229600" cy="1143000"/>
          </a:xfrm>
        </p:spPr>
        <p:txBody>
          <a:bodyPr/>
          <a:lstStyle/>
          <a:p>
            <a:r>
              <a:rPr lang="en-US" altLang="zh-CN" smtClean="0"/>
              <a:t>TrustRank – Computing Trust</a:t>
            </a:r>
          </a:p>
        </p:txBody>
      </p:sp>
      <p:sp>
        <p:nvSpPr>
          <p:cNvPr id="14344" name="Rectangle 3"/>
          <p:cNvSpPr>
            <a:spLocks noGrp="1" noChangeArrowheads="1"/>
          </p:cNvSpPr>
          <p:nvPr>
            <p:ph type="body" idx="1"/>
          </p:nvPr>
        </p:nvSpPr>
        <p:spPr/>
        <p:txBody>
          <a:bodyPr/>
          <a:lstStyle/>
          <a:p>
            <a:pPr>
              <a:defRPr/>
            </a:pPr>
            <a:r>
              <a:rPr lang="en-US" altLang="zh-CN" dirty="0" smtClean="0"/>
              <a:t>Initialization</a:t>
            </a:r>
          </a:p>
          <a:p>
            <a:pPr marL="457200" lvl="1" indent="0">
              <a:buFont typeface="Arial" pitchFamily="34" charset="0"/>
              <a:buNone/>
              <a:defRPr/>
            </a:pPr>
            <a:endParaRPr lang="en-US" altLang="zh-CN" dirty="0" smtClean="0"/>
          </a:p>
          <a:p>
            <a:pPr marL="457200" lvl="1" indent="0">
              <a:buFont typeface="Arial" pitchFamily="34" charset="0"/>
              <a:buNone/>
              <a:defRPr/>
            </a:pPr>
            <a:endParaRPr lang="en-US" altLang="zh-CN" dirty="0"/>
          </a:p>
          <a:p>
            <a:pPr>
              <a:defRPr/>
            </a:pPr>
            <a:r>
              <a:rPr lang="en-US" altLang="zh-CN" dirty="0" smtClean="0"/>
              <a:t>Propagation</a:t>
            </a:r>
          </a:p>
          <a:p>
            <a:pPr lvl="2">
              <a:buFont typeface="Arial" pitchFamily="34" charset="0"/>
              <a:buNone/>
              <a:defRPr/>
            </a:pPr>
            <a:r>
              <a:rPr lang="en-US" altLang="zh-CN" sz="2000" dirty="0" smtClean="0"/>
              <a:t>M-Step Trust Function</a:t>
            </a:r>
          </a:p>
          <a:p>
            <a:pPr lvl="2">
              <a:buFont typeface="Arial" pitchFamily="34" charset="0"/>
              <a:buNone/>
              <a:defRPr/>
            </a:pPr>
            <a:endParaRPr lang="en-US" altLang="zh-CN" sz="2000" dirty="0" smtClean="0"/>
          </a:p>
          <a:p>
            <a:pPr lvl="1">
              <a:defRPr/>
            </a:pPr>
            <a:endParaRPr lang="en-US" altLang="zh-CN" dirty="0" smtClean="0"/>
          </a:p>
        </p:txBody>
      </p:sp>
      <p:graphicFrame>
        <p:nvGraphicFramePr>
          <p:cNvPr id="59397" name="Object 2"/>
          <p:cNvGraphicFramePr>
            <a:graphicFrameLocks noChangeAspect="1"/>
          </p:cNvGraphicFramePr>
          <p:nvPr/>
        </p:nvGraphicFramePr>
        <p:xfrm>
          <a:off x="2627313" y="2060575"/>
          <a:ext cx="3673475" cy="1271588"/>
        </p:xfrm>
        <a:graphic>
          <a:graphicData uri="http://schemas.openxmlformats.org/presentationml/2006/ole">
            <mc:AlternateContent xmlns:mc="http://schemas.openxmlformats.org/markup-compatibility/2006">
              <mc:Choice xmlns:v="urn:schemas-microsoft-com:vml" Requires="v">
                <p:oleObj spid="_x0000_s59439" name="Equation" r:id="rId4" imgW="1688367" imgH="583947" progId="Equation.3">
                  <p:embed/>
                </p:oleObj>
              </mc:Choice>
              <mc:Fallback>
                <p:oleObj name="Equation" r:id="rId4" imgW="1688367" imgH="583947"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2060575"/>
                        <a:ext cx="3673475"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39" name="Object 3"/>
          <p:cNvGraphicFramePr>
            <a:graphicFrameLocks noChangeAspect="1"/>
          </p:cNvGraphicFramePr>
          <p:nvPr/>
        </p:nvGraphicFramePr>
        <p:xfrm>
          <a:off x="2555875" y="4437063"/>
          <a:ext cx="5764213" cy="1800225"/>
        </p:xfrm>
        <a:graphic>
          <a:graphicData uri="http://schemas.openxmlformats.org/presentationml/2006/ole">
            <mc:AlternateContent xmlns:mc="http://schemas.openxmlformats.org/markup-compatibility/2006">
              <mc:Choice xmlns:v="urn:schemas-microsoft-com:vml" Requires="v">
                <p:oleObj spid="_x0000_s59440" name="Equation" r:id="rId6" imgW="3009900" imgH="939800" progId="Equation.3">
                  <p:embed/>
                </p:oleObj>
              </mc:Choice>
              <mc:Fallback>
                <p:oleObj name="Equation" r:id="rId6" imgW="3009900" imgH="9398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4437063"/>
                        <a:ext cx="57642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C40F9FCF-48CA-4236-903A-BDB4C88E237D}" type="slidenum">
              <a:rPr lang="en-US" altLang="zh-CN"/>
              <a:pPr>
                <a:defRPr/>
              </a:pPr>
              <a:t>52</a:t>
            </a:fld>
            <a:endParaRPr lang="en-US" altLang="zh-CN"/>
          </a:p>
        </p:txBody>
      </p:sp>
      <p:sp>
        <p:nvSpPr>
          <p:cNvPr id="60419" name="Rectangle 2"/>
          <p:cNvSpPr>
            <a:spLocks noGrp="1" noChangeArrowheads="1"/>
          </p:cNvSpPr>
          <p:nvPr>
            <p:ph type="title"/>
          </p:nvPr>
        </p:nvSpPr>
        <p:spPr/>
        <p:txBody>
          <a:bodyPr/>
          <a:lstStyle/>
          <a:p>
            <a:r>
              <a:rPr lang="en-US" altLang="zh-CN" smtClean="0"/>
              <a:t>TrustRank – Trust Attenuation</a:t>
            </a:r>
          </a:p>
        </p:txBody>
      </p:sp>
      <p:sp>
        <p:nvSpPr>
          <p:cNvPr id="60420" name="Rectangle 3"/>
          <p:cNvSpPr>
            <a:spLocks noGrp="1" noChangeArrowheads="1"/>
          </p:cNvSpPr>
          <p:nvPr>
            <p:ph type="body" idx="1"/>
          </p:nvPr>
        </p:nvSpPr>
        <p:spPr/>
        <p:txBody>
          <a:bodyPr/>
          <a:lstStyle/>
          <a:p>
            <a:r>
              <a:rPr lang="en-US" altLang="zh-CN" smtClean="0"/>
              <a:t>Trust Dampening</a:t>
            </a:r>
          </a:p>
          <a:p>
            <a:pPr lvl="1"/>
            <a:endParaRPr lang="en-US" altLang="zh-CN" smtClean="0"/>
          </a:p>
          <a:p>
            <a:pPr lvl="1"/>
            <a:endParaRPr lang="en-US" altLang="zh-CN" smtClean="0"/>
          </a:p>
          <a:p>
            <a:r>
              <a:rPr lang="en-US" altLang="zh-CN" smtClean="0"/>
              <a:t>Trust Splitting</a:t>
            </a:r>
          </a:p>
        </p:txBody>
      </p:sp>
      <p:pic>
        <p:nvPicPr>
          <p:cNvPr id="604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1938" y="1428750"/>
            <a:ext cx="40259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063" y="3357563"/>
            <a:ext cx="3802062"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fa-IR" smtClean="0"/>
              <a:t>TrustRank - Algorithm</a:t>
            </a:r>
            <a:endParaRPr lang="fa-IR" altLang="fa-IR" smtClean="0"/>
          </a:p>
        </p:txBody>
      </p:sp>
      <p:sp>
        <p:nvSpPr>
          <p:cNvPr id="3" name="Content Placeholder 2"/>
          <p:cNvSpPr>
            <a:spLocks noGrp="1"/>
          </p:cNvSpPr>
          <p:nvPr>
            <p:ph idx="1"/>
          </p:nvPr>
        </p:nvSpPr>
        <p:spPr/>
        <p:txBody>
          <a:bodyPr/>
          <a:lstStyle/>
          <a:p>
            <a:pPr marL="514350" indent="-514350">
              <a:buFont typeface="+mj-lt"/>
              <a:buAutoNum type="arabicParenR"/>
              <a:defRPr/>
            </a:pPr>
            <a:r>
              <a:rPr lang="en-US" sz="2400" dirty="0" smtClean="0"/>
              <a:t> </a:t>
            </a:r>
            <a:r>
              <a:rPr lang="en-US" sz="2400" b="1" dirty="0" smtClean="0"/>
              <a:t>s</a:t>
            </a:r>
            <a:r>
              <a:rPr lang="en-US" sz="2400" dirty="0" smtClean="0"/>
              <a:t> = </a:t>
            </a:r>
            <a:r>
              <a:rPr lang="en-US" sz="2400" dirty="0" err="1" smtClean="0"/>
              <a:t>SelectSeed</a:t>
            </a:r>
            <a:r>
              <a:rPr lang="en-US" sz="2400" dirty="0" smtClean="0"/>
              <a:t>(…)     </a:t>
            </a:r>
            <a:r>
              <a:rPr lang="en-US" sz="2400" dirty="0" smtClean="0">
                <a:solidFill>
                  <a:schemeClr val="bg1">
                    <a:lumMod val="50000"/>
                  </a:schemeClr>
                </a:solidFill>
              </a:rPr>
              <a:t>//evaluate seed desirability of pages</a:t>
            </a:r>
          </a:p>
          <a:p>
            <a:pPr marL="514350" indent="-514350">
              <a:buFont typeface="+mj-lt"/>
              <a:buAutoNum type="arabicParenR"/>
              <a:defRPr/>
            </a:pPr>
            <a:r>
              <a:rPr lang="en-US" sz="2400" dirty="0" smtClean="0">
                <a:sym typeface="Symbol"/>
              </a:rPr>
              <a:t> </a:t>
            </a:r>
            <a:r>
              <a:rPr lang="en-US" sz="2400" b="1" dirty="0" smtClean="0">
                <a:sym typeface="Symbol"/>
              </a:rPr>
              <a:t></a:t>
            </a:r>
            <a:r>
              <a:rPr lang="en-US" sz="2400" dirty="0" smtClean="0">
                <a:sym typeface="Symbol"/>
              </a:rPr>
              <a:t> = Rank({1, …, N}, </a:t>
            </a:r>
            <a:r>
              <a:rPr lang="en-US" sz="2400" b="1" dirty="0" smtClean="0">
                <a:sym typeface="Symbol"/>
              </a:rPr>
              <a:t>s</a:t>
            </a:r>
            <a:r>
              <a:rPr lang="en-US" sz="2400" dirty="0" smtClean="0">
                <a:sym typeface="Symbol"/>
              </a:rPr>
              <a:t>) </a:t>
            </a:r>
            <a:r>
              <a:rPr lang="en-US" sz="2400" dirty="0" smtClean="0">
                <a:solidFill>
                  <a:schemeClr val="bg1">
                    <a:lumMod val="50000"/>
                  </a:schemeClr>
                </a:solidFill>
                <a:sym typeface="Symbol"/>
              </a:rPr>
              <a:t>// select good seeds</a:t>
            </a:r>
          </a:p>
          <a:p>
            <a:pPr marL="514350" indent="-514350">
              <a:buFont typeface="+mj-lt"/>
              <a:buAutoNum type="arabicParenR"/>
              <a:defRPr/>
            </a:pPr>
            <a:r>
              <a:rPr lang="en-US" sz="2400" dirty="0" smtClean="0">
                <a:sym typeface="Symbol"/>
              </a:rPr>
              <a:t> </a:t>
            </a:r>
            <a:r>
              <a:rPr lang="en-US" sz="2400" b="1" dirty="0" smtClean="0">
                <a:sym typeface="Symbol"/>
              </a:rPr>
              <a:t>d</a:t>
            </a:r>
            <a:r>
              <a:rPr lang="en-US" sz="2400" dirty="0" smtClean="0">
                <a:sym typeface="Symbol"/>
              </a:rPr>
              <a:t> = </a:t>
            </a:r>
            <a:r>
              <a:rPr lang="en-US" sz="2400" b="1" dirty="0" smtClean="0">
                <a:sym typeface="Symbol"/>
              </a:rPr>
              <a:t>0</a:t>
            </a:r>
            <a:r>
              <a:rPr lang="en-US" sz="2400" baseline="-25000" dirty="0" smtClean="0">
                <a:sym typeface="Symbol"/>
              </a:rPr>
              <a:t>N</a:t>
            </a:r>
          </a:p>
          <a:p>
            <a:pPr marL="514350" indent="-514350">
              <a:buFont typeface="+mj-lt"/>
              <a:buAutoNum type="arabicParenR"/>
              <a:defRPr/>
            </a:pPr>
            <a:r>
              <a:rPr lang="en-US" sz="2400" dirty="0" smtClean="0">
                <a:sym typeface="Symbol"/>
              </a:rPr>
              <a:t> </a:t>
            </a:r>
            <a:r>
              <a:rPr lang="en-US" sz="2400" u="sng" dirty="0" smtClean="0">
                <a:sym typeface="Symbol"/>
              </a:rPr>
              <a:t>for</a:t>
            </a:r>
            <a:r>
              <a:rPr lang="en-US" sz="2400" dirty="0" smtClean="0">
                <a:sym typeface="Symbol"/>
              </a:rPr>
              <a:t> </a:t>
            </a:r>
            <a:r>
              <a:rPr lang="en-US" sz="2400" dirty="0" err="1" smtClean="0">
                <a:sym typeface="Symbol"/>
              </a:rPr>
              <a:t>i</a:t>
            </a:r>
            <a:r>
              <a:rPr lang="en-US" sz="2400" dirty="0" smtClean="0">
                <a:sym typeface="Symbol"/>
              </a:rPr>
              <a:t> = 1 </a:t>
            </a:r>
            <a:r>
              <a:rPr lang="en-US" sz="2400" u="sng" dirty="0" smtClean="0">
                <a:sym typeface="Symbol"/>
              </a:rPr>
              <a:t>to</a:t>
            </a:r>
            <a:r>
              <a:rPr lang="en-US" sz="2400" dirty="0" smtClean="0">
                <a:sym typeface="Symbol"/>
              </a:rPr>
              <a:t> L </a:t>
            </a:r>
            <a:r>
              <a:rPr lang="en-US" sz="2400" u="sng" dirty="0" smtClean="0">
                <a:sym typeface="Symbol"/>
              </a:rPr>
              <a:t>do</a:t>
            </a:r>
          </a:p>
          <a:p>
            <a:pPr marL="400050" lvl="1" indent="0">
              <a:buFont typeface="Arial" pitchFamily="34" charset="0"/>
              <a:buNone/>
              <a:defRPr/>
            </a:pPr>
            <a:r>
              <a:rPr lang="en-US" sz="2400" dirty="0" smtClean="0">
                <a:sym typeface="Symbol"/>
              </a:rPr>
              <a:t>	</a:t>
            </a:r>
            <a:r>
              <a:rPr lang="en-US" sz="2400" u="sng" dirty="0" smtClean="0">
                <a:sym typeface="Symbol"/>
              </a:rPr>
              <a:t>if</a:t>
            </a:r>
            <a:r>
              <a:rPr lang="en-US" sz="2400" dirty="0" smtClean="0">
                <a:sym typeface="Symbol"/>
              </a:rPr>
              <a:t> (O(</a:t>
            </a:r>
            <a:r>
              <a:rPr lang="en-US" sz="2400" b="1" dirty="0" smtClean="0">
                <a:sym typeface="Symbol"/>
              </a:rPr>
              <a:t></a:t>
            </a:r>
            <a:r>
              <a:rPr lang="en-US" sz="2400" dirty="0" smtClean="0">
                <a:sym typeface="Symbol"/>
              </a:rPr>
              <a:t>(</a:t>
            </a:r>
            <a:r>
              <a:rPr lang="en-US" sz="2400" dirty="0" err="1" smtClean="0">
                <a:sym typeface="Symbol"/>
              </a:rPr>
              <a:t>i</a:t>
            </a:r>
            <a:r>
              <a:rPr lang="en-US" sz="2400" dirty="0" smtClean="0">
                <a:sym typeface="Symbol"/>
              </a:rPr>
              <a:t>)) == 1) then</a:t>
            </a:r>
          </a:p>
          <a:p>
            <a:pPr marL="800100" lvl="2" indent="0">
              <a:buFont typeface="Arial" pitchFamily="34" charset="0"/>
              <a:buNone/>
              <a:defRPr/>
            </a:pPr>
            <a:r>
              <a:rPr lang="en-US" dirty="0" smtClean="0">
                <a:sym typeface="Symbol"/>
              </a:rPr>
              <a:t>		</a:t>
            </a:r>
            <a:r>
              <a:rPr lang="en-US" b="1" dirty="0" smtClean="0">
                <a:sym typeface="Symbol"/>
              </a:rPr>
              <a:t>d</a:t>
            </a:r>
            <a:r>
              <a:rPr lang="en-US" dirty="0" smtClean="0">
                <a:sym typeface="Symbol"/>
              </a:rPr>
              <a:t>(</a:t>
            </a:r>
            <a:r>
              <a:rPr lang="en-US" b="1" dirty="0" smtClean="0">
                <a:sym typeface="Symbol"/>
              </a:rPr>
              <a:t></a:t>
            </a:r>
            <a:r>
              <a:rPr lang="en-US" dirty="0" smtClean="0">
                <a:sym typeface="Symbol"/>
              </a:rPr>
              <a:t>(</a:t>
            </a:r>
            <a:r>
              <a:rPr lang="en-US" dirty="0" err="1" smtClean="0">
                <a:sym typeface="Symbol"/>
              </a:rPr>
              <a:t>i</a:t>
            </a:r>
            <a:r>
              <a:rPr lang="en-US" dirty="0" smtClean="0">
                <a:sym typeface="Symbol"/>
              </a:rPr>
              <a:t>)) = 1</a:t>
            </a:r>
          </a:p>
          <a:p>
            <a:pPr marL="514350" indent="-514350">
              <a:buFont typeface="+mj-lt"/>
              <a:buAutoNum type="arabicParenR"/>
              <a:defRPr/>
            </a:pPr>
            <a:r>
              <a:rPr lang="en-US" sz="2400" dirty="0" smtClean="0">
                <a:sym typeface="Symbol"/>
              </a:rPr>
              <a:t> </a:t>
            </a:r>
            <a:r>
              <a:rPr lang="en-US" sz="2400" b="1" dirty="0" smtClean="0">
                <a:sym typeface="Symbol"/>
              </a:rPr>
              <a:t>d</a:t>
            </a:r>
            <a:r>
              <a:rPr lang="en-US" sz="2400" dirty="0" smtClean="0">
                <a:sym typeface="Symbol"/>
              </a:rPr>
              <a:t> = </a:t>
            </a:r>
            <a:r>
              <a:rPr lang="en-US" sz="2400" b="1" dirty="0" smtClean="0">
                <a:sym typeface="Symbol"/>
              </a:rPr>
              <a:t>d</a:t>
            </a:r>
            <a:r>
              <a:rPr lang="en-US" sz="2400" dirty="0" smtClean="0">
                <a:sym typeface="Symbol"/>
              </a:rPr>
              <a:t> / |</a:t>
            </a:r>
            <a:r>
              <a:rPr lang="en-US" sz="2400" b="1" dirty="0" smtClean="0">
                <a:sym typeface="Symbol"/>
              </a:rPr>
              <a:t>d</a:t>
            </a:r>
            <a:r>
              <a:rPr lang="en-US" sz="2400" dirty="0" smtClean="0">
                <a:sym typeface="Symbol"/>
              </a:rPr>
              <a:t>|      </a:t>
            </a:r>
            <a:r>
              <a:rPr lang="en-US" sz="2400" dirty="0" smtClean="0">
                <a:solidFill>
                  <a:schemeClr val="bg1">
                    <a:lumMod val="50000"/>
                  </a:schemeClr>
                </a:solidFill>
                <a:sym typeface="Symbol"/>
              </a:rPr>
              <a:t>// normalize static score distribution vector</a:t>
            </a:r>
          </a:p>
          <a:p>
            <a:pPr marL="514350" indent="-514350">
              <a:buFont typeface="+mj-lt"/>
              <a:buAutoNum type="arabicParenR"/>
              <a:defRPr/>
            </a:pPr>
            <a:r>
              <a:rPr lang="en-US" sz="2400" dirty="0" smtClean="0">
                <a:sym typeface="Symbol"/>
              </a:rPr>
              <a:t> </a:t>
            </a:r>
            <a:r>
              <a:rPr lang="en-US" sz="2400" b="1" dirty="0" smtClean="0">
                <a:sym typeface="Symbol"/>
              </a:rPr>
              <a:t>t</a:t>
            </a:r>
            <a:r>
              <a:rPr lang="en-US" sz="2400" dirty="0" smtClean="0">
                <a:sym typeface="Symbol"/>
              </a:rPr>
              <a:t>* = </a:t>
            </a:r>
            <a:r>
              <a:rPr lang="en-US" sz="2400" b="1" dirty="0" smtClean="0">
                <a:sym typeface="Symbol"/>
              </a:rPr>
              <a:t>d</a:t>
            </a:r>
            <a:r>
              <a:rPr lang="en-US" sz="2400" dirty="0" smtClean="0">
                <a:sym typeface="Symbol"/>
              </a:rPr>
              <a:t>               </a:t>
            </a:r>
            <a:r>
              <a:rPr lang="en-US" sz="2400" dirty="0" smtClean="0">
                <a:solidFill>
                  <a:schemeClr val="bg1">
                    <a:lumMod val="50000"/>
                  </a:schemeClr>
                </a:solidFill>
                <a:sym typeface="Symbol"/>
              </a:rPr>
              <a:t>// compute </a:t>
            </a:r>
            <a:r>
              <a:rPr lang="en-US" sz="2400" dirty="0" err="1" smtClean="0">
                <a:solidFill>
                  <a:schemeClr val="bg1">
                    <a:lumMod val="50000"/>
                  </a:schemeClr>
                </a:solidFill>
                <a:sym typeface="Symbol"/>
              </a:rPr>
              <a:t>TrustRank</a:t>
            </a:r>
            <a:r>
              <a:rPr lang="en-US" sz="2400" dirty="0" smtClean="0">
                <a:solidFill>
                  <a:schemeClr val="bg1">
                    <a:lumMod val="50000"/>
                  </a:schemeClr>
                </a:solidFill>
                <a:sym typeface="Symbol"/>
              </a:rPr>
              <a:t> scores</a:t>
            </a:r>
          </a:p>
          <a:p>
            <a:pPr marL="514350" indent="-514350">
              <a:buFont typeface="+mj-lt"/>
              <a:buAutoNum type="arabicParenR"/>
              <a:defRPr/>
            </a:pPr>
            <a:r>
              <a:rPr lang="en-US" sz="2400" dirty="0" smtClean="0">
                <a:sym typeface="Symbol"/>
              </a:rPr>
              <a:t> </a:t>
            </a:r>
            <a:r>
              <a:rPr lang="en-US" sz="2400" u="sng" dirty="0" smtClean="0">
                <a:sym typeface="Symbol"/>
              </a:rPr>
              <a:t>for</a:t>
            </a:r>
            <a:r>
              <a:rPr lang="en-US" sz="2400" dirty="0" smtClean="0">
                <a:sym typeface="Symbol"/>
              </a:rPr>
              <a:t> </a:t>
            </a:r>
            <a:r>
              <a:rPr lang="en-US" sz="2400" dirty="0" err="1" smtClean="0">
                <a:sym typeface="Symbol"/>
              </a:rPr>
              <a:t>i</a:t>
            </a:r>
            <a:r>
              <a:rPr lang="en-US" sz="2400" dirty="0" smtClean="0">
                <a:sym typeface="Symbol"/>
              </a:rPr>
              <a:t> = 1 </a:t>
            </a:r>
            <a:r>
              <a:rPr lang="en-US" sz="2400" u="sng" dirty="0" smtClean="0">
                <a:sym typeface="Symbol"/>
              </a:rPr>
              <a:t>to</a:t>
            </a:r>
            <a:r>
              <a:rPr lang="en-US" sz="2400" dirty="0" smtClean="0">
                <a:sym typeface="Symbol"/>
              </a:rPr>
              <a:t> M</a:t>
            </a:r>
            <a:r>
              <a:rPr lang="en-US" sz="2400" baseline="-25000" dirty="0" smtClean="0">
                <a:sym typeface="Symbol"/>
              </a:rPr>
              <a:t>B</a:t>
            </a:r>
            <a:r>
              <a:rPr lang="en-US" sz="2400" dirty="0" smtClean="0">
                <a:sym typeface="Symbol"/>
              </a:rPr>
              <a:t> </a:t>
            </a:r>
            <a:r>
              <a:rPr lang="en-US" sz="2400" u="sng" dirty="0" smtClean="0">
                <a:sym typeface="Symbol"/>
              </a:rPr>
              <a:t>do</a:t>
            </a:r>
          </a:p>
          <a:p>
            <a:pPr marL="400050" lvl="1" indent="0">
              <a:buFont typeface="Arial" pitchFamily="34" charset="0"/>
              <a:buNone/>
              <a:defRPr/>
            </a:pPr>
            <a:r>
              <a:rPr lang="en-US" sz="2400" dirty="0" smtClean="0">
                <a:sym typeface="Symbol"/>
              </a:rPr>
              <a:t>	</a:t>
            </a:r>
            <a:r>
              <a:rPr lang="en-US" sz="2400" b="1" dirty="0" smtClean="0">
                <a:sym typeface="Symbol"/>
              </a:rPr>
              <a:t>t</a:t>
            </a:r>
            <a:r>
              <a:rPr lang="en-US" sz="2400" dirty="0" smtClean="0">
                <a:sym typeface="Symbol"/>
              </a:rPr>
              <a:t>* = </a:t>
            </a:r>
            <a:r>
              <a:rPr lang="en-US" sz="2400" baseline="-25000" dirty="0" smtClean="0">
                <a:sym typeface="Symbol"/>
              </a:rPr>
              <a:t>B</a:t>
            </a:r>
            <a:r>
              <a:rPr lang="en-US" sz="2400" dirty="0" smtClean="0">
                <a:sym typeface="Symbol"/>
              </a:rPr>
              <a:t>.</a:t>
            </a:r>
            <a:r>
              <a:rPr lang="en-US" sz="2400" b="1" dirty="0" smtClean="0">
                <a:sym typeface="Symbol"/>
              </a:rPr>
              <a:t>T</a:t>
            </a:r>
            <a:r>
              <a:rPr lang="en-US" sz="2400" dirty="0" smtClean="0">
                <a:sym typeface="Symbol"/>
              </a:rPr>
              <a:t>.</a:t>
            </a:r>
            <a:r>
              <a:rPr lang="en-US" sz="2400" b="1" dirty="0" smtClean="0">
                <a:sym typeface="Symbol"/>
              </a:rPr>
              <a:t>t</a:t>
            </a:r>
            <a:r>
              <a:rPr lang="en-US" sz="2400" dirty="0" smtClean="0">
                <a:sym typeface="Symbol"/>
              </a:rPr>
              <a:t>* + (1 - </a:t>
            </a:r>
            <a:r>
              <a:rPr lang="en-US" sz="2400" baseline="-25000" dirty="0" smtClean="0">
                <a:sym typeface="Symbol"/>
              </a:rPr>
              <a:t>B</a:t>
            </a:r>
            <a:r>
              <a:rPr lang="en-US" sz="2400" dirty="0" smtClean="0">
                <a:sym typeface="Symbol"/>
              </a:rPr>
              <a:t>).</a:t>
            </a:r>
            <a:r>
              <a:rPr lang="en-US" sz="2400" b="1" dirty="0" smtClean="0">
                <a:sym typeface="Symbol"/>
              </a:rPr>
              <a:t>d</a:t>
            </a:r>
            <a:r>
              <a:rPr lang="en-US" sz="2400" dirty="0" smtClean="0">
                <a:sym typeface="Symbol"/>
              </a:rPr>
              <a:t>	</a:t>
            </a:r>
          </a:p>
          <a:p>
            <a:pPr marL="514350" indent="-514350">
              <a:buFont typeface="+mj-lt"/>
              <a:buAutoNum type="arabicParenR"/>
              <a:defRPr/>
            </a:pPr>
            <a:r>
              <a:rPr lang="en-US" sz="2400" dirty="0" smtClean="0">
                <a:sym typeface="Symbol"/>
              </a:rPr>
              <a:t>return </a:t>
            </a:r>
            <a:r>
              <a:rPr lang="en-US" sz="2400" b="1" dirty="0" smtClean="0">
                <a:sym typeface="Symbol"/>
              </a:rPr>
              <a:t>t</a:t>
            </a:r>
            <a:r>
              <a:rPr lang="en-US" sz="2400" dirty="0" smtClean="0">
                <a:sym typeface="Symbol"/>
              </a:rPr>
              <a:t>*</a:t>
            </a:r>
          </a:p>
          <a:p>
            <a:pPr marL="514350" indent="-514350">
              <a:buFont typeface="+mj-lt"/>
              <a:buAutoNum type="arabicParenR"/>
              <a:defRPr/>
            </a:pPr>
            <a:endParaRPr lang="fa-IR" sz="2400" dirty="0"/>
          </a:p>
        </p:txBody>
      </p:sp>
      <p:sp>
        <p:nvSpPr>
          <p:cNvPr id="4" name="Slide Number Placeholder 3"/>
          <p:cNvSpPr>
            <a:spLocks noGrp="1"/>
          </p:cNvSpPr>
          <p:nvPr>
            <p:ph type="sldNum" sz="quarter" idx="12"/>
          </p:nvPr>
        </p:nvSpPr>
        <p:spPr/>
        <p:txBody>
          <a:bodyPr/>
          <a:lstStyle/>
          <a:p>
            <a:pPr>
              <a:defRPr/>
            </a:pPr>
            <a:fld id="{73AB8EBB-2318-4E8E-B299-9AE9697092FA}"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fa-IR" smtClean="0"/>
              <a:t>TrustRank – Selecting Seeds</a:t>
            </a:r>
            <a:endParaRPr lang="fa-IR" altLang="fa-IR" smtClean="0"/>
          </a:p>
        </p:txBody>
      </p:sp>
      <p:sp>
        <p:nvSpPr>
          <p:cNvPr id="3" name="Content Placeholder 2"/>
          <p:cNvSpPr>
            <a:spLocks noGrp="1"/>
          </p:cNvSpPr>
          <p:nvPr>
            <p:ph idx="1"/>
          </p:nvPr>
        </p:nvSpPr>
        <p:spPr/>
        <p:txBody>
          <a:bodyPr/>
          <a:lstStyle/>
          <a:p>
            <a:r>
              <a:rPr lang="en-US" altLang="zh-CN" smtClean="0"/>
              <a:t>Inverse PageRank </a:t>
            </a:r>
          </a:p>
          <a:p>
            <a:pPr lvl="1"/>
            <a:r>
              <a:rPr lang="en-US" altLang="zh-CN" smtClean="0"/>
              <a:t>Hub pages, since they have more influence</a:t>
            </a:r>
          </a:p>
          <a:p>
            <a:endParaRPr lang="en-US" altLang="zh-CN" smtClean="0"/>
          </a:p>
          <a:p>
            <a:r>
              <a:rPr lang="en-US" altLang="zh-CN" smtClean="0"/>
              <a:t>High PageRank </a:t>
            </a:r>
          </a:p>
          <a:p>
            <a:pPr lvl="1"/>
            <a:r>
              <a:rPr lang="en-US" altLang="zh-CN" smtClean="0"/>
              <a:t>Important pages are more important to search applications</a:t>
            </a:r>
          </a:p>
          <a:p>
            <a:endParaRPr lang="fa-IR" altLang="fa-IR" smtClean="0"/>
          </a:p>
        </p:txBody>
      </p:sp>
      <p:sp>
        <p:nvSpPr>
          <p:cNvPr id="4" name="Slide Number Placeholder 3"/>
          <p:cNvSpPr>
            <a:spLocks noGrp="1"/>
          </p:cNvSpPr>
          <p:nvPr>
            <p:ph type="sldNum" sz="quarter" idx="12"/>
          </p:nvPr>
        </p:nvSpPr>
        <p:spPr/>
        <p:txBody>
          <a:bodyPr/>
          <a:lstStyle/>
          <a:p>
            <a:pPr>
              <a:defRPr/>
            </a:pPr>
            <a:fld id="{5A9B276D-530B-42BB-AECD-F3769D2C9EC5}" type="slidenum">
              <a:rPr lang="en-US" smtClean="0"/>
              <a:pPr>
                <a:defRPr/>
              </a:pPr>
              <a:t>54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4"/>
          <p:cNvSpPr>
            <a:spLocks noGrp="1"/>
          </p:cNvSpPr>
          <p:nvPr>
            <p:ph type="title"/>
          </p:nvPr>
        </p:nvSpPr>
        <p:spPr/>
        <p:txBody>
          <a:bodyPr/>
          <a:lstStyle/>
          <a:p>
            <a:r>
              <a:rPr lang="en-US" altLang="fa-IR" smtClean="0"/>
              <a:t>TrustRank - Example</a:t>
            </a:r>
            <a:endParaRPr lang="fa-IR" altLang="fa-IR" smtClean="0"/>
          </a:p>
        </p:txBody>
      </p:sp>
      <p:sp>
        <p:nvSpPr>
          <p:cNvPr id="43" name="Slide Number Placeholder 42"/>
          <p:cNvSpPr>
            <a:spLocks noGrp="1"/>
          </p:cNvSpPr>
          <p:nvPr>
            <p:ph type="sldNum" sz="quarter" idx="12"/>
          </p:nvPr>
        </p:nvSpPr>
        <p:spPr/>
        <p:txBody>
          <a:bodyPr/>
          <a:lstStyle/>
          <a:p>
            <a:pPr>
              <a:defRPr/>
            </a:pPr>
            <a:fld id="{63EBABDD-B121-4013-9381-9A3748951D3B}" type="slidenum">
              <a:rPr lang="en-US" altLang="zh-CN" smtClean="0"/>
              <a:pPr>
                <a:defRPr/>
              </a:pPr>
              <a:t>55</a:t>
            </a:fld>
            <a:endParaRPr lang="en-US" altLang="zh-CN"/>
          </a:p>
        </p:txBody>
      </p:sp>
      <p:grpSp>
        <p:nvGrpSpPr>
          <p:cNvPr id="63492" name="Group 3"/>
          <p:cNvGrpSpPr>
            <a:grpSpLocks/>
          </p:cNvGrpSpPr>
          <p:nvPr/>
        </p:nvGrpSpPr>
        <p:grpSpPr bwMode="auto">
          <a:xfrm>
            <a:off x="971550" y="1366838"/>
            <a:ext cx="1943100" cy="1223962"/>
            <a:chOff x="1247" y="2341"/>
            <a:chExt cx="2585" cy="1405"/>
          </a:xfrm>
        </p:grpSpPr>
        <p:sp>
          <p:nvSpPr>
            <p:cNvPr id="63518" name="Oval 4"/>
            <p:cNvSpPr>
              <a:spLocks noChangeArrowheads="1"/>
            </p:cNvSpPr>
            <p:nvPr/>
          </p:nvSpPr>
          <p:spPr bwMode="auto">
            <a:xfrm>
              <a:off x="1247" y="2341"/>
              <a:ext cx="317" cy="272"/>
            </a:xfrm>
            <a:prstGeom prst="ellipse">
              <a:avLst/>
            </a:prstGeom>
            <a:solidFill>
              <a:srgbClr val="00CCFF"/>
            </a:solidFill>
            <a:ln w="9525" algn="ctr">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zh-CN" sz="1600">
                  <a:latin typeface="Arial" pitchFamily="34" charset="0"/>
                </a:rPr>
                <a:t>1</a:t>
              </a:r>
            </a:p>
          </p:txBody>
        </p:sp>
        <p:sp>
          <p:nvSpPr>
            <p:cNvPr id="63519" name="Oval 5"/>
            <p:cNvSpPr>
              <a:spLocks noChangeArrowheads="1"/>
            </p:cNvSpPr>
            <p:nvPr/>
          </p:nvSpPr>
          <p:spPr bwMode="auto">
            <a:xfrm>
              <a:off x="1247" y="2886"/>
              <a:ext cx="317" cy="272"/>
            </a:xfrm>
            <a:prstGeom prst="ellipse">
              <a:avLst/>
            </a:prstGeom>
            <a:solidFill>
              <a:srgbClr val="00CCFF"/>
            </a:solidFill>
            <a:ln w="9525" algn="ctr">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zh-CN" sz="1600">
                  <a:latin typeface="Arial" pitchFamily="34" charset="0"/>
                </a:rPr>
                <a:t>4</a:t>
              </a:r>
            </a:p>
          </p:txBody>
        </p:sp>
        <p:sp>
          <p:nvSpPr>
            <p:cNvPr id="63520" name="Oval 6"/>
            <p:cNvSpPr>
              <a:spLocks noChangeArrowheads="1"/>
            </p:cNvSpPr>
            <p:nvPr/>
          </p:nvSpPr>
          <p:spPr bwMode="auto">
            <a:xfrm>
              <a:off x="2381" y="2659"/>
              <a:ext cx="317" cy="272"/>
            </a:xfrm>
            <a:prstGeom prst="ellipse">
              <a:avLst/>
            </a:prstGeom>
            <a:solidFill>
              <a:srgbClr val="00CCFF"/>
            </a:solidFill>
            <a:ln w="9525" algn="ctr">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zh-CN" sz="1600">
                  <a:latin typeface="Arial" pitchFamily="34" charset="0"/>
                </a:rPr>
                <a:t>2</a:t>
              </a:r>
            </a:p>
          </p:txBody>
        </p:sp>
        <p:sp>
          <p:nvSpPr>
            <p:cNvPr id="63521" name="Oval 7"/>
            <p:cNvSpPr>
              <a:spLocks noChangeArrowheads="1"/>
            </p:cNvSpPr>
            <p:nvPr/>
          </p:nvSpPr>
          <p:spPr bwMode="auto">
            <a:xfrm>
              <a:off x="3515" y="2659"/>
              <a:ext cx="317" cy="272"/>
            </a:xfrm>
            <a:prstGeom prst="ellipse">
              <a:avLst/>
            </a:prstGeom>
            <a:solidFill>
              <a:srgbClr val="00CCFF"/>
            </a:solidFill>
            <a:ln w="9525" algn="ctr">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zh-CN" sz="1600">
                  <a:latin typeface="Arial" pitchFamily="34" charset="0"/>
                </a:rPr>
                <a:t>3</a:t>
              </a:r>
            </a:p>
          </p:txBody>
        </p:sp>
        <p:sp>
          <p:nvSpPr>
            <p:cNvPr id="63522" name="Oval 8"/>
            <p:cNvSpPr>
              <a:spLocks noChangeArrowheads="1"/>
            </p:cNvSpPr>
            <p:nvPr/>
          </p:nvSpPr>
          <p:spPr bwMode="auto">
            <a:xfrm>
              <a:off x="1247" y="3475"/>
              <a:ext cx="317" cy="271"/>
            </a:xfrm>
            <a:prstGeom prst="ellipse">
              <a:avLst/>
            </a:prstGeom>
            <a:solidFill>
              <a:schemeClr val="tx1"/>
            </a:solidFill>
            <a:ln w="9525" algn="ctr">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zh-CN" sz="1600">
                  <a:solidFill>
                    <a:schemeClr val="bg1"/>
                  </a:solidFill>
                  <a:latin typeface="Arial" pitchFamily="34" charset="0"/>
                </a:rPr>
                <a:t>7</a:t>
              </a:r>
            </a:p>
          </p:txBody>
        </p:sp>
        <p:sp>
          <p:nvSpPr>
            <p:cNvPr id="63523" name="Oval 9"/>
            <p:cNvSpPr>
              <a:spLocks noChangeArrowheads="1"/>
            </p:cNvSpPr>
            <p:nvPr/>
          </p:nvSpPr>
          <p:spPr bwMode="auto">
            <a:xfrm>
              <a:off x="2426" y="3385"/>
              <a:ext cx="317" cy="271"/>
            </a:xfrm>
            <a:prstGeom prst="ellipse">
              <a:avLst/>
            </a:prstGeom>
            <a:solidFill>
              <a:schemeClr val="tx1"/>
            </a:solidFill>
            <a:ln w="9525" algn="ctr">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zh-CN" sz="1600">
                  <a:solidFill>
                    <a:schemeClr val="bg1"/>
                  </a:solidFill>
                  <a:latin typeface="Arial" pitchFamily="34" charset="0"/>
                </a:rPr>
                <a:t>5</a:t>
              </a:r>
            </a:p>
          </p:txBody>
        </p:sp>
        <p:sp>
          <p:nvSpPr>
            <p:cNvPr id="63524" name="Oval 10"/>
            <p:cNvSpPr>
              <a:spLocks noChangeArrowheads="1"/>
            </p:cNvSpPr>
            <p:nvPr/>
          </p:nvSpPr>
          <p:spPr bwMode="auto">
            <a:xfrm>
              <a:off x="3470" y="3339"/>
              <a:ext cx="317" cy="271"/>
            </a:xfrm>
            <a:prstGeom prst="ellipse">
              <a:avLst/>
            </a:prstGeom>
            <a:solidFill>
              <a:schemeClr val="tx1"/>
            </a:solidFill>
            <a:ln w="9525" algn="ctr">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zh-CN" sz="1600">
                  <a:solidFill>
                    <a:schemeClr val="bg1"/>
                  </a:solidFill>
                  <a:latin typeface="Arial" pitchFamily="34" charset="0"/>
                </a:rPr>
                <a:t>6</a:t>
              </a:r>
            </a:p>
          </p:txBody>
        </p:sp>
        <p:sp>
          <p:nvSpPr>
            <p:cNvPr id="63525" name="Line 11"/>
            <p:cNvSpPr>
              <a:spLocks noChangeShapeType="1"/>
            </p:cNvSpPr>
            <p:nvPr/>
          </p:nvSpPr>
          <p:spPr bwMode="auto">
            <a:xfrm>
              <a:off x="1565" y="2478"/>
              <a:ext cx="816"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63526" name="Line 12"/>
            <p:cNvSpPr>
              <a:spLocks noChangeShapeType="1"/>
            </p:cNvSpPr>
            <p:nvPr/>
          </p:nvSpPr>
          <p:spPr bwMode="auto">
            <a:xfrm flipH="1">
              <a:off x="1565" y="2840"/>
              <a:ext cx="816"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63527" name="Line 13"/>
            <p:cNvSpPr>
              <a:spLocks noChangeShapeType="1"/>
            </p:cNvSpPr>
            <p:nvPr/>
          </p:nvSpPr>
          <p:spPr bwMode="auto">
            <a:xfrm>
              <a:off x="1565" y="3067"/>
              <a:ext cx="907" cy="36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63528" name="Line 14"/>
            <p:cNvSpPr>
              <a:spLocks noChangeShapeType="1"/>
            </p:cNvSpPr>
            <p:nvPr/>
          </p:nvSpPr>
          <p:spPr bwMode="auto">
            <a:xfrm flipH="1">
              <a:off x="1565" y="3566"/>
              <a:ext cx="861"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63529" name="Line 15"/>
            <p:cNvSpPr>
              <a:spLocks noChangeShapeType="1"/>
            </p:cNvSpPr>
            <p:nvPr/>
          </p:nvSpPr>
          <p:spPr bwMode="auto">
            <a:xfrm>
              <a:off x="2744" y="3521"/>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63530" name="Line 16"/>
            <p:cNvSpPr>
              <a:spLocks noChangeShapeType="1"/>
            </p:cNvSpPr>
            <p:nvPr/>
          </p:nvSpPr>
          <p:spPr bwMode="auto">
            <a:xfrm flipH="1" flipV="1">
              <a:off x="3651" y="2931"/>
              <a:ext cx="0"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cxnSp>
          <p:nvCxnSpPr>
            <p:cNvPr id="63531" name="AutoShape 17"/>
            <p:cNvCxnSpPr>
              <a:cxnSpLocks noChangeShapeType="1"/>
              <a:stCxn id="63520" idx="7"/>
              <a:endCxn id="63521" idx="1"/>
            </p:cNvCxnSpPr>
            <p:nvPr/>
          </p:nvCxnSpPr>
          <p:spPr bwMode="auto">
            <a:xfrm rot="5400000" flipV="1">
              <a:off x="3106" y="2245"/>
              <a:ext cx="1" cy="909"/>
            </a:xfrm>
            <a:prstGeom prst="curvedConnector3">
              <a:avLst>
                <a:gd name="adj1" fmla="val -1840000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532" name="AutoShape 18"/>
            <p:cNvCxnSpPr>
              <a:cxnSpLocks noChangeShapeType="1"/>
              <a:stCxn id="63521" idx="3"/>
              <a:endCxn id="63520" idx="5"/>
            </p:cNvCxnSpPr>
            <p:nvPr/>
          </p:nvCxnSpPr>
          <p:spPr bwMode="auto">
            <a:xfrm rot="5400000">
              <a:off x="3106" y="2437"/>
              <a:ext cx="1" cy="909"/>
            </a:xfrm>
            <a:prstGeom prst="curvedConnector3">
              <a:avLst>
                <a:gd name="adj1" fmla="val 1840000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 name="Group 19"/>
          <p:cNvGrpSpPr>
            <a:grpSpLocks/>
          </p:cNvGrpSpPr>
          <p:nvPr/>
        </p:nvGrpSpPr>
        <p:grpSpPr bwMode="auto">
          <a:xfrm>
            <a:off x="3276600" y="1582738"/>
            <a:ext cx="1655763" cy="431800"/>
            <a:chOff x="2064" y="391"/>
            <a:chExt cx="1043" cy="272"/>
          </a:xfrm>
        </p:grpSpPr>
        <p:sp>
          <p:nvSpPr>
            <p:cNvPr id="63516" name="AutoShape 20"/>
            <p:cNvSpPr>
              <a:spLocks noChangeArrowheads="1"/>
            </p:cNvSpPr>
            <p:nvPr/>
          </p:nvSpPr>
          <p:spPr bwMode="auto">
            <a:xfrm>
              <a:off x="2064" y="572"/>
              <a:ext cx="952" cy="91"/>
            </a:xfrm>
            <a:prstGeom prst="notchedRightArrow">
              <a:avLst>
                <a:gd name="adj1" fmla="val 50000"/>
                <a:gd name="adj2" fmla="val 261538"/>
              </a:avLst>
            </a:prstGeom>
            <a:solidFill>
              <a:srgbClr val="99CC00"/>
            </a:solidFill>
            <a:ln w="9525" algn="ctr">
              <a:solidFill>
                <a:schemeClr val="tx1"/>
              </a:solidFill>
              <a:miter lim="800000"/>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63517" name="Text Box 21"/>
            <p:cNvSpPr txBox="1">
              <a:spLocks noChangeArrowheads="1"/>
            </p:cNvSpPr>
            <p:nvPr/>
          </p:nvSpPr>
          <p:spPr bwMode="auto">
            <a:xfrm>
              <a:off x="2245" y="391"/>
              <a:ext cx="86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50000"/>
                </a:spcBef>
                <a:buFontTx/>
                <a:buNone/>
              </a:pPr>
              <a:r>
                <a:rPr lang="en-US" altLang="zh-CN" sz="1000">
                  <a:latin typeface="Arial" pitchFamily="34" charset="0"/>
                </a:rPr>
                <a:t>Select seed</a:t>
              </a:r>
            </a:p>
          </p:txBody>
        </p:sp>
      </p:grpSp>
      <p:sp>
        <p:nvSpPr>
          <p:cNvPr id="63494" name="Text Box 22"/>
          <p:cNvSpPr txBox="1">
            <a:spLocks noChangeArrowheads="1"/>
          </p:cNvSpPr>
          <p:nvPr/>
        </p:nvSpPr>
        <p:spPr bwMode="auto">
          <a:xfrm>
            <a:off x="4932363" y="1798638"/>
            <a:ext cx="21605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50000"/>
              </a:spcBef>
              <a:buFontTx/>
              <a:buNone/>
            </a:pPr>
            <a:endParaRPr lang="fa-IR" altLang="fa-IR" sz="1000">
              <a:latin typeface="Arial" pitchFamily="34" charset="0"/>
              <a:ea typeface="SimSun" pitchFamily="2" charset="-122"/>
            </a:endParaRPr>
          </a:p>
        </p:txBody>
      </p:sp>
      <p:sp>
        <p:nvSpPr>
          <p:cNvPr id="359447" name="Text Box 23"/>
          <p:cNvSpPr txBox="1">
            <a:spLocks noChangeArrowheads="1"/>
          </p:cNvSpPr>
          <p:nvPr/>
        </p:nvSpPr>
        <p:spPr bwMode="auto">
          <a:xfrm>
            <a:off x="5076825" y="1798638"/>
            <a:ext cx="3743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50000"/>
              </a:spcBef>
              <a:buFontTx/>
              <a:buNone/>
            </a:pPr>
            <a:r>
              <a:rPr lang="en-US" altLang="zh-CN" sz="1600">
                <a:latin typeface="Arial" pitchFamily="34" charset="0"/>
              </a:rPr>
              <a:t>S = [0.08,0.13,0.08,0.10,0.09,0.06,0.02]</a:t>
            </a:r>
          </a:p>
        </p:txBody>
      </p:sp>
      <p:sp>
        <p:nvSpPr>
          <p:cNvPr id="359448" name="AutoShape 24"/>
          <p:cNvSpPr>
            <a:spLocks noChangeArrowheads="1"/>
          </p:cNvSpPr>
          <p:nvPr/>
        </p:nvSpPr>
        <p:spPr bwMode="auto">
          <a:xfrm rot="5400000">
            <a:off x="5903119" y="2267744"/>
            <a:ext cx="504825" cy="28733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CC00"/>
          </a:solidFill>
          <a:ln w="9525" algn="ctr">
            <a:solidFill>
              <a:schemeClr val="tx1"/>
            </a:solidFill>
            <a:miter lim="800000"/>
            <a:headEnd/>
            <a:tailEnd/>
          </a:ln>
        </p:spPr>
        <p:txBody>
          <a:bodyPr wrap="none" anchor="ctr"/>
          <a:lstStyle/>
          <a:p>
            <a:endParaRPr lang="fa-IR"/>
          </a:p>
        </p:txBody>
      </p:sp>
      <p:sp>
        <p:nvSpPr>
          <p:cNvPr id="359449" name="Text Box 25"/>
          <p:cNvSpPr txBox="1">
            <a:spLocks noChangeArrowheads="1"/>
          </p:cNvSpPr>
          <p:nvPr/>
        </p:nvSpPr>
        <p:spPr bwMode="auto">
          <a:xfrm>
            <a:off x="5076825" y="2735263"/>
            <a:ext cx="2160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50000"/>
              </a:spcBef>
              <a:buFontTx/>
              <a:buNone/>
            </a:pPr>
            <a:r>
              <a:rPr lang="en-US" altLang="zh-CN" sz="1600">
                <a:latin typeface="Arial" pitchFamily="34" charset="0"/>
              </a:rPr>
              <a:t>Order = [2,4,5,1,3,6,7]</a:t>
            </a:r>
          </a:p>
        </p:txBody>
      </p:sp>
      <p:sp>
        <p:nvSpPr>
          <p:cNvPr id="359450" name="AutoShape 26"/>
          <p:cNvSpPr>
            <a:spLocks noChangeArrowheads="1"/>
          </p:cNvSpPr>
          <p:nvPr/>
        </p:nvSpPr>
        <p:spPr bwMode="auto">
          <a:xfrm rot="5400000">
            <a:off x="5796756" y="3380582"/>
            <a:ext cx="720725" cy="287338"/>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CC00"/>
          </a:solidFill>
          <a:ln w="9525" algn="ctr">
            <a:solidFill>
              <a:schemeClr val="tx1"/>
            </a:solidFill>
            <a:miter lim="800000"/>
            <a:headEnd/>
            <a:tailEnd/>
          </a:ln>
        </p:spPr>
        <p:txBody>
          <a:bodyPr wrap="none" anchor="ctr"/>
          <a:lstStyle/>
          <a:p>
            <a:endParaRPr lang="fa-IR"/>
          </a:p>
        </p:txBody>
      </p:sp>
      <p:sp>
        <p:nvSpPr>
          <p:cNvPr id="359451" name="Text Box 27"/>
          <p:cNvSpPr txBox="1">
            <a:spLocks noChangeArrowheads="1"/>
          </p:cNvSpPr>
          <p:nvPr/>
        </p:nvSpPr>
        <p:spPr bwMode="auto">
          <a:xfrm>
            <a:off x="6516688" y="3167063"/>
            <a:ext cx="2627312"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50000"/>
              </a:spcBef>
              <a:buFontTx/>
              <a:buNone/>
            </a:pPr>
            <a:r>
              <a:rPr lang="en-US" altLang="zh-CN" sz="1400">
                <a:latin typeface="Arial" pitchFamily="34" charset="0"/>
              </a:rPr>
              <a:t>Assume L = 3 </a:t>
            </a:r>
          </a:p>
          <a:p>
            <a:pPr eaLnBrk="1" hangingPunct="1">
              <a:spcBef>
                <a:spcPct val="50000"/>
              </a:spcBef>
              <a:buFontTx/>
              <a:buNone/>
            </a:pPr>
            <a:r>
              <a:rPr lang="en-US" altLang="zh-CN" sz="1400">
                <a:latin typeface="Arial" pitchFamily="34" charset="0"/>
              </a:rPr>
              <a:t>selected seed set = {2,4,5}</a:t>
            </a:r>
          </a:p>
        </p:txBody>
      </p:sp>
      <p:sp>
        <p:nvSpPr>
          <p:cNvPr id="359452" name="Text Box 28"/>
          <p:cNvSpPr txBox="1">
            <a:spLocks noChangeArrowheads="1"/>
          </p:cNvSpPr>
          <p:nvPr/>
        </p:nvSpPr>
        <p:spPr bwMode="auto">
          <a:xfrm>
            <a:off x="5076825" y="3959225"/>
            <a:ext cx="2376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50000"/>
              </a:spcBef>
              <a:buFontTx/>
              <a:buNone/>
            </a:pPr>
            <a:r>
              <a:rPr lang="en-US" altLang="zh-CN" sz="1600">
                <a:latin typeface="Arial" pitchFamily="34" charset="0"/>
              </a:rPr>
              <a:t>d = [0,1/2,0,1/2,0,0,0]</a:t>
            </a:r>
          </a:p>
        </p:txBody>
      </p:sp>
      <p:sp>
        <p:nvSpPr>
          <p:cNvPr id="359453" name="AutoShape 29"/>
          <p:cNvSpPr>
            <a:spLocks noChangeArrowheads="1"/>
          </p:cNvSpPr>
          <p:nvPr/>
        </p:nvSpPr>
        <p:spPr bwMode="auto">
          <a:xfrm rot="5400000">
            <a:off x="5903119" y="4499769"/>
            <a:ext cx="504825" cy="28733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CC00"/>
          </a:solidFill>
          <a:ln w="9525" algn="ctr">
            <a:solidFill>
              <a:schemeClr val="tx1"/>
            </a:solidFill>
            <a:miter lim="800000"/>
            <a:headEnd/>
            <a:tailEnd/>
          </a:ln>
        </p:spPr>
        <p:txBody>
          <a:bodyPr wrap="none" anchor="ctr"/>
          <a:lstStyle/>
          <a:p>
            <a:endParaRPr lang="fa-IR"/>
          </a:p>
        </p:txBody>
      </p:sp>
      <p:sp>
        <p:nvSpPr>
          <p:cNvPr id="359454" name="Text Box 30"/>
          <p:cNvSpPr txBox="1">
            <a:spLocks noChangeArrowheads="1"/>
          </p:cNvSpPr>
          <p:nvPr/>
        </p:nvSpPr>
        <p:spPr bwMode="auto">
          <a:xfrm>
            <a:off x="5219700" y="4967288"/>
            <a:ext cx="3529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50000"/>
              </a:spcBef>
              <a:buFontTx/>
              <a:buNone/>
            </a:pPr>
            <a:r>
              <a:rPr lang="en-US" altLang="zh-CN" sz="1600">
                <a:latin typeface="Arial" pitchFamily="34" charset="0"/>
              </a:rPr>
              <a:t>T*=[0,0.18,0.12,0.15,0.13,0.05,0.05]</a:t>
            </a:r>
          </a:p>
        </p:txBody>
      </p:sp>
      <p:grpSp>
        <p:nvGrpSpPr>
          <p:cNvPr id="4" name="Group 31"/>
          <p:cNvGrpSpPr>
            <a:grpSpLocks/>
          </p:cNvGrpSpPr>
          <p:nvPr/>
        </p:nvGrpSpPr>
        <p:grpSpPr bwMode="auto">
          <a:xfrm>
            <a:off x="0" y="5686425"/>
            <a:ext cx="4752975" cy="1055688"/>
            <a:chOff x="249" y="2886"/>
            <a:chExt cx="2994" cy="665"/>
          </a:xfrm>
        </p:grpSpPr>
        <p:sp>
          <p:nvSpPr>
            <p:cNvPr id="63507" name="Oval 32"/>
            <p:cNvSpPr>
              <a:spLocks noChangeArrowheads="1"/>
            </p:cNvSpPr>
            <p:nvPr/>
          </p:nvSpPr>
          <p:spPr bwMode="auto">
            <a:xfrm>
              <a:off x="2789" y="2886"/>
              <a:ext cx="150" cy="149"/>
            </a:xfrm>
            <a:prstGeom prst="ellipse">
              <a:avLst/>
            </a:prstGeom>
            <a:solidFill>
              <a:srgbClr val="00CCFF"/>
            </a:solidFill>
            <a:ln w="9525" algn="ctr">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zh-CN" sz="1600">
                  <a:latin typeface="Arial" pitchFamily="34" charset="0"/>
                </a:rPr>
                <a:t>1</a:t>
              </a:r>
            </a:p>
          </p:txBody>
        </p:sp>
        <p:sp>
          <p:nvSpPr>
            <p:cNvPr id="63508" name="Oval 33"/>
            <p:cNvSpPr>
              <a:spLocks noChangeArrowheads="1"/>
            </p:cNvSpPr>
            <p:nvPr/>
          </p:nvSpPr>
          <p:spPr bwMode="auto">
            <a:xfrm>
              <a:off x="975" y="2886"/>
              <a:ext cx="150" cy="149"/>
            </a:xfrm>
            <a:prstGeom prst="ellipse">
              <a:avLst/>
            </a:prstGeom>
            <a:solidFill>
              <a:srgbClr val="00CCFF"/>
            </a:solidFill>
            <a:ln w="9525" algn="ctr">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zh-CN" sz="1600">
                  <a:latin typeface="Arial" pitchFamily="34" charset="0"/>
                </a:rPr>
                <a:t>4</a:t>
              </a:r>
            </a:p>
          </p:txBody>
        </p:sp>
        <p:sp>
          <p:nvSpPr>
            <p:cNvPr id="63509" name="Oval 34"/>
            <p:cNvSpPr>
              <a:spLocks noChangeArrowheads="1"/>
            </p:cNvSpPr>
            <p:nvPr/>
          </p:nvSpPr>
          <p:spPr bwMode="auto">
            <a:xfrm>
              <a:off x="567" y="2886"/>
              <a:ext cx="150" cy="149"/>
            </a:xfrm>
            <a:prstGeom prst="ellipse">
              <a:avLst/>
            </a:prstGeom>
            <a:solidFill>
              <a:srgbClr val="00CCFF"/>
            </a:solidFill>
            <a:ln w="9525" algn="ctr">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zh-CN" sz="1600">
                  <a:latin typeface="Arial" pitchFamily="34" charset="0"/>
                </a:rPr>
                <a:t>2</a:t>
              </a:r>
            </a:p>
          </p:txBody>
        </p:sp>
        <p:sp>
          <p:nvSpPr>
            <p:cNvPr id="63510" name="Oval 35"/>
            <p:cNvSpPr>
              <a:spLocks noChangeArrowheads="1"/>
            </p:cNvSpPr>
            <p:nvPr/>
          </p:nvSpPr>
          <p:spPr bwMode="auto">
            <a:xfrm>
              <a:off x="1701" y="2886"/>
              <a:ext cx="150" cy="149"/>
            </a:xfrm>
            <a:prstGeom prst="ellipse">
              <a:avLst/>
            </a:prstGeom>
            <a:solidFill>
              <a:srgbClr val="00CCFF"/>
            </a:solidFill>
            <a:ln w="9525" algn="ctr">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zh-CN" sz="1600">
                  <a:latin typeface="Arial" pitchFamily="34" charset="0"/>
                </a:rPr>
                <a:t>3</a:t>
              </a:r>
            </a:p>
          </p:txBody>
        </p:sp>
        <p:sp>
          <p:nvSpPr>
            <p:cNvPr id="63511" name="Oval 36"/>
            <p:cNvSpPr>
              <a:spLocks noChangeArrowheads="1"/>
            </p:cNvSpPr>
            <p:nvPr/>
          </p:nvSpPr>
          <p:spPr bwMode="auto">
            <a:xfrm>
              <a:off x="2426" y="2886"/>
              <a:ext cx="150" cy="149"/>
            </a:xfrm>
            <a:prstGeom prst="ellipse">
              <a:avLst/>
            </a:prstGeom>
            <a:solidFill>
              <a:schemeClr val="tx1"/>
            </a:solidFill>
            <a:ln w="9525" algn="ctr">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zh-CN" sz="1600">
                  <a:solidFill>
                    <a:schemeClr val="bg1"/>
                  </a:solidFill>
                  <a:latin typeface="Arial" pitchFamily="34" charset="0"/>
                </a:rPr>
                <a:t>7</a:t>
              </a:r>
            </a:p>
          </p:txBody>
        </p:sp>
        <p:sp>
          <p:nvSpPr>
            <p:cNvPr id="63512" name="Oval 37"/>
            <p:cNvSpPr>
              <a:spLocks noChangeArrowheads="1"/>
            </p:cNvSpPr>
            <p:nvPr/>
          </p:nvSpPr>
          <p:spPr bwMode="auto">
            <a:xfrm>
              <a:off x="1338" y="2886"/>
              <a:ext cx="150" cy="149"/>
            </a:xfrm>
            <a:prstGeom prst="ellipse">
              <a:avLst/>
            </a:prstGeom>
            <a:solidFill>
              <a:schemeClr val="tx1"/>
            </a:solidFill>
            <a:ln w="9525" algn="ctr">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zh-CN" sz="1600">
                  <a:solidFill>
                    <a:schemeClr val="bg1"/>
                  </a:solidFill>
                  <a:latin typeface="Arial" pitchFamily="34" charset="0"/>
                </a:rPr>
                <a:t>5</a:t>
              </a:r>
            </a:p>
          </p:txBody>
        </p:sp>
        <p:sp>
          <p:nvSpPr>
            <p:cNvPr id="63513" name="Oval 38"/>
            <p:cNvSpPr>
              <a:spLocks noChangeArrowheads="1"/>
            </p:cNvSpPr>
            <p:nvPr/>
          </p:nvSpPr>
          <p:spPr bwMode="auto">
            <a:xfrm>
              <a:off x="2064" y="2886"/>
              <a:ext cx="150" cy="148"/>
            </a:xfrm>
            <a:prstGeom prst="ellipse">
              <a:avLst/>
            </a:prstGeom>
            <a:solidFill>
              <a:schemeClr val="tx1"/>
            </a:solidFill>
            <a:ln w="9525" algn="ctr">
              <a:solidFill>
                <a:schemeClr val="tx1"/>
              </a:solidFill>
              <a:round/>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zh-CN" sz="1600">
                  <a:solidFill>
                    <a:schemeClr val="bg1"/>
                  </a:solidFill>
                  <a:latin typeface="Arial" pitchFamily="34" charset="0"/>
                </a:rPr>
                <a:t>6</a:t>
              </a:r>
            </a:p>
          </p:txBody>
        </p:sp>
        <p:sp>
          <p:nvSpPr>
            <p:cNvPr id="63514" name="Line 39"/>
            <p:cNvSpPr>
              <a:spLocks noChangeShapeType="1"/>
            </p:cNvSpPr>
            <p:nvPr/>
          </p:nvSpPr>
          <p:spPr bwMode="auto">
            <a:xfrm>
              <a:off x="249" y="3203"/>
              <a:ext cx="299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63515" name="Text Box 40"/>
            <p:cNvSpPr txBox="1">
              <a:spLocks noChangeArrowheads="1"/>
            </p:cNvSpPr>
            <p:nvPr/>
          </p:nvSpPr>
          <p:spPr bwMode="auto">
            <a:xfrm>
              <a:off x="476" y="3339"/>
              <a:ext cx="25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50000"/>
                </a:spcBef>
                <a:buFontTx/>
                <a:buNone/>
              </a:pPr>
              <a:r>
                <a:rPr lang="en-US" altLang="zh-CN" sz="1600">
                  <a:latin typeface="Arial" pitchFamily="34" charset="0"/>
                </a:rPr>
                <a:t>Ordered by trust score</a:t>
              </a:r>
            </a:p>
          </p:txBody>
        </p:sp>
      </p:grpSp>
      <p:sp>
        <p:nvSpPr>
          <p:cNvPr id="359465" name="AutoShape 41"/>
          <p:cNvSpPr>
            <a:spLocks noChangeArrowheads="1"/>
          </p:cNvSpPr>
          <p:nvPr/>
        </p:nvSpPr>
        <p:spPr bwMode="auto">
          <a:xfrm rot="7644444">
            <a:off x="1806575" y="3784601"/>
            <a:ext cx="3209925" cy="431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3366FF"/>
          </a:solidFill>
          <a:ln w="9525" algn="ctr">
            <a:solidFill>
              <a:schemeClr val="tx1"/>
            </a:solidFill>
            <a:miter lim="800000"/>
            <a:headEnd/>
            <a:tailEnd/>
          </a:ln>
        </p:spPr>
        <p:txBody>
          <a:bodyPr wrap="none" anchor="ctr"/>
          <a:lstStyle/>
          <a:p>
            <a:endParaRPr lang="fa-IR"/>
          </a:p>
        </p:txBody>
      </p:sp>
      <p:sp>
        <p:nvSpPr>
          <p:cNvPr id="45" name="Text Box 27"/>
          <p:cNvSpPr txBox="1">
            <a:spLocks noChangeArrowheads="1"/>
          </p:cNvSpPr>
          <p:nvPr/>
        </p:nvSpPr>
        <p:spPr bwMode="auto">
          <a:xfrm>
            <a:off x="6516688" y="4310063"/>
            <a:ext cx="2627312"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50000"/>
              </a:spcBef>
              <a:buFontTx/>
              <a:buNone/>
            </a:pPr>
            <a:r>
              <a:rPr lang="en-US" altLang="zh-CN" sz="1400">
                <a:latin typeface="Arial" pitchFamily="34" charset="0"/>
              </a:rPr>
              <a:t>Assume </a:t>
            </a:r>
            <a:r>
              <a:rPr lang="en-US" altLang="zh-CN" sz="1400">
                <a:latin typeface="Symbol" pitchFamily="18" charset="2"/>
              </a:rPr>
              <a:t>a</a:t>
            </a:r>
            <a:r>
              <a:rPr lang="en-US" altLang="zh-CN" sz="1400" baseline="-25000">
                <a:latin typeface="Arial" pitchFamily="34" charset="0"/>
              </a:rPr>
              <a:t>B</a:t>
            </a:r>
            <a:r>
              <a:rPr lang="en-US" altLang="zh-CN" sz="1400">
                <a:latin typeface="Arial" pitchFamily="34" charset="0"/>
              </a:rPr>
              <a:t>=0.85 and</a:t>
            </a:r>
          </a:p>
          <a:p>
            <a:pPr eaLnBrk="1" hangingPunct="1">
              <a:spcBef>
                <a:spcPct val="50000"/>
              </a:spcBef>
              <a:buFontTx/>
              <a:buNone/>
            </a:pPr>
            <a:r>
              <a:rPr lang="en-US" altLang="zh-CN" sz="1400">
                <a:latin typeface="Arial" pitchFamily="34" charset="0"/>
              </a:rPr>
              <a:t>M</a:t>
            </a:r>
            <a:r>
              <a:rPr lang="en-US" altLang="zh-CN" sz="1400" baseline="-25000">
                <a:latin typeface="Arial" pitchFamily="34" charset="0"/>
              </a:rPr>
              <a:t>B</a:t>
            </a:r>
            <a:r>
              <a:rPr lang="en-US" altLang="zh-CN" sz="1400">
                <a:latin typeface="Arial" pitchFamily="34" charset="0"/>
              </a:rPr>
              <a:t> = 20 </a:t>
            </a:r>
          </a:p>
        </p:txBody>
      </p:sp>
      <p:sp>
        <p:nvSpPr>
          <p:cNvPr id="6" name="TextBox 5"/>
          <p:cNvSpPr txBox="1">
            <a:spLocks noChangeArrowheads="1"/>
          </p:cNvSpPr>
          <p:nvPr/>
        </p:nvSpPr>
        <p:spPr bwMode="auto">
          <a:xfrm>
            <a:off x="4859338" y="5419725"/>
            <a:ext cx="4251325" cy="12017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Experiment results show that in spite</a:t>
            </a:r>
          </a:p>
          <a:p>
            <a:pPr eaLnBrk="1" hangingPunct="1">
              <a:spcBef>
                <a:spcPct val="0"/>
              </a:spcBef>
              <a:buFontTx/>
              <a:buNone/>
            </a:pPr>
            <a:r>
              <a:rPr lang="en-US" altLang="fa-IR" sz="1800">
                <a:latin typeface="Arial Unicode MS" pitchFamily="34" charset="-128"/>
              </a:rPr>
              <a:t>of errors like these, on a real web graph</a:t>
            </a:r>
          </a:p>
          <a:p>
            <a:pPr eaLnBrk="1" hangingPunct="1">
              <a:spcBef>
                <a:spcPct val="0"/>
              </a:spcBef>
              <a:buFontTx/>
              <a:buNone/>
            </a:pPr>
            <a:r>
              <a:rPr lang="en-US" altLang="fa-IR" sz="1800">
                <a:latin typeface="Arial Unicode MS" pitchFamily="34" charset="-128"/>
              </a:rPr>
              <a:t>the algorithm is able to correctly identify</a:t>
            </a:r>
          </a:p>
          <a:p>
            <a:pPr eaLnBrk="1" hangingPunct="1">
              <a:spcBef>
                <a:spcPct val="0"/>
              </a:spcBef>
              <a:buFontTx/>
              <a:buNone/>
            </a:pPr>
            <a:r>
              <a:rPr lang="en-US" altLang="fa-IR" sz="1800">
                <a:latin typeface="Arial Unicode MS" pitchFamily="34" charset="-128"/>
              </a:rPr>
              <a:t>a significant number of good pages</a:t>
            </a:r>
            <a:endParaRPr lang="fa-IR" altLang="fa-IR" sz="1800">
              <a:latin typeface="Arial Unicode MS" pitchFamily="34" charset="-128"/>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94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94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94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94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94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94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94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94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946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47" grpId="0"/>
      <p:bldP spid="359448" grpId="0" animBg="1"/>
      <p:bldP spid="359449" grpId="0"/>
      <p:bldP spid="359450" grpId="0" animBg="1"/>
      <p:bldP spid="359451" grpId="0"/>
      <p:bldP spid="359452" grpId="0"/>
      <p:bldP spid="359453" grpId="0" animBg="1"/>
      <p:bldP spid="359454" grpId="0"/>
      <p:bldP spid="359465" grpId="0" animBg="1"/>
      <p:bldP spid="45" grpId="0"/>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fa-IR" smtClean="0"/>
              <a:t>Questions?</a:t>
            </a:r>
          </a:p>
        </p:txBody>
      </p:sp>
      <p:sp>
        <p:nvSpPr>
          <p:cNvPr id="3" name="Slide Number Placeholder 2"/>
          <p:cNvSpPr>
            <a:spLocks noGrp="1"/>
          </p:cNvSpPr>
          <p:nvPr>
            <p:ph type="sldNum" sz="quarter" idx="12"/>
          </p:nvPr>
        </p:nvSpPr>
        <p:spPr/>
        <p:txBody>
          <a:bodyPr/>
          <a:lstStyle/>
          <a:p>
            <a:pPr>
              <a:defRPr/>
            </a:pPr>
            <a:fld id="{B2F9328A-4397-4BAB-8082-11DD3340EAE3}"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fa-IR" smtClean="0"/>
              <a:t>Structured Text Collection</a:t>
            </a:r>
          </a:p>
        </p:txBody>
      </p:sp>
      <p:sp>
        <p:nvSpPr>
          <p:cNvPr id="54" name="Slide Number Placeholder 5"/>
          <p:cNvSpPr>
            <a:spLocks noGrp="1"/>
          </p:cNvSpPr>
          <p:nvPr>
            <p:ph type="sldNum" sz="quarter" idx="12"/>
          </p:nvPr>
        </p:nvSpPr>
        <p:spPr/>
        <p:txBody>
          <a:bodyPr/>
          <a:lstStyle/>
          <a:p>
            <a:pPr>
              <a:defRPr/>
            </a:pPr>
            <a:fld id="{61304251-60E2-417E-999C-89CCCA5EC9AC}" type="slidenum">
              <a:rPr lang="en-US"/>
              <a:pPr>
                <a:defRPr/>
              </a:pPr>
              <a:t>6</a:t>
            </a:fld>
            <a:endParaRPr lang="en-US"/>
          </a:p>
        </p:txBody>
      </p:sp>
      <p:sp>
        <p:nvSpPr>
          <p:cNvPr id="11268" name="Rectangle 3"/>
          <p:cNvSpPr>
            <a:spLocks noChangeArrowheads="1"/>
          </p:cNvSpPr>
          <p:nvPr/>
        </p:nvSpPr>
        <p:spPr bwMode="auto">
          <a:xfrm>
            <a:off x="5486400" y="4876800"/>
            <a:ext cx="15240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1269" name="Rectangle 4"/>
          <p:cNvSpPr>
            <a:spLocks noChangeArrowheads="1"/>
          </p:cNvSpPr>
          <p:nvPr/>
        </p:nvSpPr>
        <p:spPr bwMode="auto">
          <a:xfrm>
            <a:off x="5562600" y="4953000"/>
            <a:ext cx="685800" cy="228600"/>
          </a:xfrm>
          <a:prstGeom prst="rect">
            <a:avLst/>
          </a:prstGeom>
          <a:solidFill>
            <a:srgbClr val="FFFF99"/>
          </a:solidFill>
          <a:ln w="9525">
            <a:solidFill>
              <a:schemeClr val="tx1"/>
            </a:solidFill>
            <a:miter lim="800000"/>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1270" name="Rectangle 5"/>
          <p:cNvSpPr>
            <a:spLocks noChangeArrowheads="1"/>
          </p:cNvSpPr>
          <p:nvPr/>
        </p:nvSpPr>
        <p:spPr bwMode="auto">
          <a:xfrm>
            <a:off x="5562600" y="5486400"/>
            <a:ext cx="685800" cy="381000"/>
          </a:xfrm>
          <a:prstGeom prst="rect">
            <a:avLst/>
          </a:prstGeom>
          <a:solidFill>
            <a:srgbClr val="C0C0C0"/>
          </a:solidFill>
          <a:ln w="9525">
            <a:solidFill>
              <a:schemeClr val="tx1"/>
            </a:solidFill>
            <a:miter lim="800000"/>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1271" name="Rectangle 6"/>
          <p:cNvSpPr>
            <a:spLocks noChangeArrowheads="1"/>
          </p:cNvSpPr>
          <p:nvPr/>
        </p:nvSpPr>
        <p:spPr bwMode="auto">
          <a:xfrm>
            <a:off x="5562600" y="5181600"/>
            <a:ext cx="685800" cy="304800"/>
          </a:xfrm>
          <a:prstGeom prst="rect">
            <a:avLst/>
          </a:prstGeom>
          <a:solidFill>
            <a:srgbClr val="CC0000"/>
          </a:solidFill>
          <a:ln w="9525">
            <a:solidFill>
              <a:schemeClr val="tx1"/>
            </a:solidFill>
            <a:miter lim="800000"/>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1272" name="Freeform 7"/>
          <p:cNvSpPr>
            <a:spLocks/>
          </p:cNvSpPr>
          <p:nvPr/>
        </p:nvSpPr>
        <p:spPr bwMode="auto">
          <a:xfrm>
            <a:off x="6096000" y="5029200"/>
            <a:ext cx="317500" cy="304800"/>
          </a:xfrm>
          <a:custGeom>
            <a:avLst/>
            <a:gdLst>
              <a:gd name="T0" fmla="*/ 0 w 200"/>
              <a:gd name="T1" fmla="*/ 0 h 192"/>
              <a:gd name="T2" fmla="*/ 2147483647 w 200"/>
              <a:gd name="T3" fmla="*/ 2147483647 h 192"/>
              <a:gd name="T4" fmla="*/ 2147483647 w 200"/>
              <a:gd name="T5" fmla="*/ 2147483647 h 192"/>
              <a:gd name="T6" fmla="*/ 0 60000 65536"/>
              <a:gd name="T7" fmla="*/ 0 60000 65536"/>
              <a:gd name="T8" fmla="*/ 0 60000 65536"/>
              <a:gd name="T9" fmla="*/ 0 w 200"/>
              <a:gd name="T10" fmla="*/ 0 h 192"/>
              <a:gd name="T11" fmla="*/ 200 w 200"/>
              <a:gd name="T12" fmla="*/ 192 h 192"/>
            </a:gdLst>
            <a:ahLst/>
            <a:cxnLst>
              <a:cxn ang="T6">
                <a:pos x="T0" y="T1"/>
              </a:cxn>
              <a:cxn ang="T7">
                <a:pos x="T2" y="T3"/>
              </a:cxn>
              <a:cxn ang="T8">
                <a:pos x="T4" y="T5"/>
              </a:cxn>
            </a:cxnLst>
            <a:rect l="T9" t="T10" r="T11" b="T12"/>
            <a:pathLst>
              <a:path w="200" h="192">
                <a:moveTo>
                  <a:pt x="0" y="0"/>
                </a:moveTo>
                <a:cubicBezTo>
                  <a:pt x="92" y="8"/>
                  <a:pt x="184" y="16"/>
                  <a:pt x="192" y="48"/>
                </a:cubicBezTo>
                <a:cubicBezTo>
                  <a:pt x="200" y="80"/>
                  <a:pt x="124" y="136"/>
                  <a:pt x="48" y="19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a-IR"/>
          </a:p>
        </p:txBody>
      </p:sp>
      <p:sp>
        <p:nvSpPr>
          <p:cNvPr id="11273" name="Freeform 8"/>
          <p:cNvSpPr>
            <a:spLocks/>
          </p:cNvSpPr>
          <p:nvPr/>
        </p:nvSpPr>
        <p:spPr bwMode="auto">
          <a:xfrm>
            <a:off x="6096000" y="5105400"/>
            <a:ext cx="393700" cy="685800"/>
          </a:xfrm>
          <a:custGeom>
            <a:avLst/>
            <a:gdLst>
              <a:gd name="T0" fmla="*/ 2147483647 w 296"/>
              <a:gd name="T1" fmla="*/ 0 h 288"/>
              <a:gd name="T2" fmla="*/ 2147483647 w 296"/>
              <a:gd name="T3" fmla="*/ 2147483647 h 288"/>
              <a:gd name="T4" fmla="*/ 0 w 296"/>
              <a:gd name="T5" fmla="*/ 2147483647 h 288"/>
              <a:gd name="T6" fmla="*/ 0 60000 65536"/>
              <a:gd name="T7" fmla="*/ 0 60000 65536"/>
              <a:gd name="T8" fmla="*/ 0 60000 65536"/>
              <a:gd name="T9" fmla="*/ 0 w 296"/>
              <a:gd name="T10" fmla="*/ 0 h 288"/>
              <a:gd name="T11" fmla="*/ 296 w 296"/>
              <a:gd name="T12" fmla="*/ 288 h 288"/>
            </a:gdLst>
            <a:ahLst/>
            <a:cxnLst>
              <a:cxn ang="T6">
                <a:pos x="T0" y="T1"/>
              </a:cxn>
              <a:cxn ang="T7">
                <a:pos x="T2" y="T3"/>
              </a:cxn>
              <a:cxn ang="T8">
                <a:pos x="T4" y="T5"/>
              </a:cxn>
            </a:cxnLst>
            <a:rect l="T9" t="T10" r="T11" b="T12"/>
            <a:pathLst>
              <a:path w="296" h="288">
                <a:moveTo>
                  <a:pt x="48" y="0"/>
                </a:moveTo>
                <a:cubicBezTo>
                  <a:pt x="172" y="48"/>
                  <a:pt x="296" y="96"/>
                  <a:pt x="288" y="144"/>
                </a:cubicBezTo>
                <a:cubicBezTo>
                  <a:pt x="280" y="192"/>
                  <a:pt x="140" y="240"/>
                  <a:pt x="0"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a-IR"/>
          </a:p>
        </p:txBody>
      </p:sp>
      <p:sp>
        <p:nvSpPr>
          <p:cNvPr id="11274" name="Freeform 9"/>
          <p:cNvSpPr>
            <a:spLocks/>
          </p:cNvSpPr>
          <p:nvPr/>
        </p:nvSpPr>
        <p:spPr bwMode="auto">
          <a:xfrm>
            <a:off x="6172200" y="5334000"/>
            <a:ext cx="508000" cy="457200"/>
          </a:xfrm>
          <a:custGeom>
            <a:avLst/>
            <a:gdLst>
              <a:gd name="T0" fmla="*/ 0 w 320"/>
              <a:gd name="T1" fmla="*/ 0 h 288"/>
              <a:gd name="T2" fmla="*/ 2147483647 w 320"/>
              <a:gd name="T3" fmla="*/ 2147483647 h 288"/>
              <a:gd name="T4" fmla="*/ 2147483647 w 320"/>
              <a:gd name="T5" fmla="*/ 2147483647 h 288"/>
              <a:gd name="T6" fmla="*/ 2147483647 w 320"/>
              <a:gd name="T7" fmla="*/ 2147483647 h 288"/>
              <a:gd name="T8" fmla="*/ 0 60000 65536"/>
              <a:gd name="T9" fmla="*/ 0 60000 65536"/>
              <a:gd name="T10" fmla="*/ 0 60000 65536"/>
              <a:gd name="T11" fmla="*/ 0 60000 65536"/>
              <a:gd name="T12" fmla="*/ 0 w 320"/>
              <a:gd name="T13" fmla="*/ 0 h 288"/>
              <a:gd name="T14" fmla="*/ 320 w 320"/>
              <a:gd name="T15" fmla="*/ 288 h 288"/>
            </a:gdLst>
            <a:ahLst/>
            <a:cxnLst>
              <a:cxn ang="T8">
                <a:pos x="T0" y="T1"/>
              </a:cxn>
              <a:cxn ang="T9">
                <a:pos x="T2" y="T3"/>
              </a:cxn>
              <a:cxn ang="T10">
                <a:pos x="T4" y="T5"/>
              </a:cxn>
              <a:cxn ang="T11">
                <a:pos x="T6" y="T7"/>
              </a:cxn>
            </a:cxnLst>
            <a:rect l="T12" t="T13" r="T14" b="T15"/>
            <a:pathLst>
              <a:path w="320" h="288">
                <a:moveTo>
                  <a:pt x="0" y="0"/>
                </a:moveTo>
                <a:cubicBezTo>
                  <a:pt x="96" y="32"/>
                  <a:pt x="192" y="64"/>
                  <a:pt x="240" y="96"/>
                </a:cubicBezTo>
                <a:cubicBezTo>
                  <a:pt x="288" y="128"/>
                  <a:pt x="320" y="160"/>
                  <a:pt x="288" y="192"/>
                </a:cubicBezTo>
                <a:cubicBezTo>
                  <a:pt x="256" y="224"/>
                  <a:pt x="152" y="256"/>
                  <a:pt x="48"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a-IR"/>
          </a:p>
        </p:txBody>
      </p:sp>
      <p:sp>
        <p:nvSpPr>
          <p:cNvPr id="11275" name="Rectangle 10"/>
          <p:cNvSpPr>
            <a:spLocks noChangeArrowheads="1"/>
          </p:cNvSpPr>
          <p:nvPr/>
        </p:nvSpPr>
        <p:spPr bwMode="auto">
          <a:xfrm>
            <a:off x="7239000" y="4876800"/>
            <a:ext cx="15240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1276" name="Rectangle 11"/>
          <p:cNvSpPr>
            <a:spLocks noChangeArrowheads="1"/>
          </p:cNvSpPr>
          <p:nvPr/>
        </p:nvSpPr>
        <p:spPr bwMode="auto">
          <a:xfrm>
            <a:off x="7315200" y="4953000"/>
            <a:ext cx="685800" cy="228600"/>
          </a:xfrm>
          <a:prstGeom prst="rect">
            <a:avLst/>
          </a:prstGeom>
          <a:solidFill>
            <a:srgbClr val="C0C0C0"/>
          </a:solidFill>
          <a:ln w="9525">
            <a:solidFill>
              <a:schemeClr val="tx1"/>
            </a:solidFill>
            <a:miter lim="800000"/>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1277" name="Rectangle 12"/>
          <p:cNvSpPr>
            <a:spLocks noChangeArrowheads="1"/>
          </p:cNvSpPr>
          <p:nvPr/>
        </p:nvSpPr>
        <p:spPr bwMode="auto">
          <a:xfrm>
            <a:off x="7315200" y="5486400"/>
            <a:ext cx="685800" cy="381000"/>
          </a:xfrm>
          <a:prstGeom prst="rect">
            <a:avLst/>
          </a:prstGeom>
          <a:solidFill>
            <a:srgbClr val="FFFF00"/>
          </a:solidFill>
          <a:ln w="9525">
            <a:solidFill>
              <a:schemeClr val="tx1"/>
            </a:solidFill>
            <a:miter lim="800000"/>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1278" name="Rectangle 13"/>
          <p:cNvSpPr>
            <a:spLocks noChangeArrowheads="1"/>
          </p:cNvSpPr>
          <p:nvPr/>
        </p:nvSpPr>
        <p:spPr bwMode="auto">
          <a:xfrm>
            <a:off x="7315200" y="5181600"/>
            <a:ext cx="685800" cy="304800"/>
          </a:xfrm>
          <a:prstGeom prst="rect">
            <a:avLst/>
          </a:prstGeom>
          <a:solidFill>
            <a:schemeClr val="accent1"/>
          </a:solidFill>
          <a:ln w="9525">
            <a:solidFill>
              <a:schemeClr val="tx1"/>
            </a:solidFill>
            <a:miter lim="800000"/>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1279" name="Freeform 14"/>
          <p:cNvSpPr>
            <a:spLocks/>
          </p:cNvSpPr>
          <p:nvPr/>
        </p:nvSpPr>
        <p:spPr bwMode="auto">
          <a:xfrm>
            <a:off x="7848600" y="5029200"/>
            <a:ext cx="317500" cy="304800"/>
          </a:xfrm>
          <a:custGeom>
            <a:avLst/>
            <a:gdLst>
              <a:gd name="T0" fmla="*/ 0 w 200"/>
              <a:gd name="T1" fmla="*/ 0 h 192"/>
              <a:gd name="T2" fmla="*/ 2147483647 w 200"/>
              <a:gd name="T3" fmla="*/ 2147483647 h 192"/>
              <a:gd name="T4" fmla="*/ 2147483647 w 200"/>
              <a:gd name="T5" fmla="*/ 2147483647 h 192"/>
              <a:gd name="T6" fmla="*/ 0 60000 65536"/>
              <a:gd name="T7" fmla="*/ 0 60000 65536"/>
              <a:gd name="T8" fmla="*/ 0 60000 65536"/>
              <a:gd name="T9" fmla="*/ 0 w 200"/>
              <a:gd name="T10" fmla="*/ 0 h 192"/>
              <a:gd name="T11" fmla="*/ 200 w 200"/>
              <a:gd name="T12" fmla="*/ 192 h 192"/>
            </a:gdLst>
            <a:ahLst/>
            <a:cxnLst>
              <a:cxn ang="T6">
                <a:pos x="T0" y="T1"/>
              </a:cxn>
              <a:cxn ang="T7">
                <a:pos x="T2" y="T3"/>
              </a:cxn>
              <a:cxn ang="T8">
                <a:pos x="T4" y="T5"/>
              </a:cxn>
            </a:cxnLst>
            <a:rect l="T9" t="T10" r="T11" b="T12"/>
            <a:pathLst>
              <a:path w="200" h="192">
                <a:moveTo>
                  <a:pt x="0" y="0"/>
                </a:moveTo>
                <a:cubicBezTo>
                  <a:pt x="92" y="8"/>
                  <a:pt x="184" y="16"/>
                  <a:pt x="192" y="48"/>
                </a:cubicBezTo>
                <a:cubicBezTo>
                  <a:pt x="200" y="80"/>
                  <a:pt x="124" y="136"/>
                  <a:pt x="48" y="19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a-IR"/>
          </a:p>
        </p:txBody>
      </p:sp>
      <p:sp>
        <p:nvSpPr>
          <p:cNvPr id="11280" name="Freeform 15"/>
          <p:cNvSpPr>
            <a:spLocks/>
          </p:cNvSpPr>
          <p:nvPr/>
        </p:nvSpPr>
        <p:spPr bwMode="auto">
          <a:xfrm>
            <a:off x="7772400" y="5334000"/>
            <a:ext cx="469900" cy="457200"/>
          </a:xfrm>
          <a:custGeom>
            <a:avLst/>
            <a:gdLst>
              <a:gd name="T0" fmla="*/ 2147483647 w 296"/>
              <a:gd name="T1" fmla="*/ 0 h 288"/>
              <a:gd name="T2" fmla="*/ 2147483647 w 296"/>
              <a:gd name="T3" fmla="*/ 2147483647 h 288"/>
              <a:gd name="T4" fmla="*/ 0 w 296"/>
              <a:gd name="T5" fmla="*/ 2147483647 h 288"/>
              <a:gd name="T6" fmla="*/ 0 60000 65536"/>
              <a:gd name="T7" fmla="*/ 0 60000 65536"/>
              <a:gd name="T8" fmla="*/ 0 60000 65536"/>
              <a:gd name="T9" fmla="*/ 0 w 296"/>
              <a:gd name="T10" fmla="*/ 0 h 288"/>
              <a:gd name="T11" fmla="*/ 296 w 296"/>
              <a:gd name="T12" fmla="*/ 288 h 288"/>
            </a:gdLst>
            <a:ahLst/>
            <a:cxnLst>
              <a:cxn ang="T6">
                <a:pos x="T0" y="T1"/>
              </a:cxn>
              <a:cxn ang="T7">
                <a:pos x="T2" y="T3"/>
              </a:cxn>
              <a:cxn ang="T8">
                <a:pos x="T4" y="T5"/>
              </a:cxn>
            </a:cxnLst>
            <a:rect l="T9" t="T10" r="T11" b="T12"/>
            <a:pathLst>
              <a:path w="296" h="288">
                <a:moveTo>
                  <a:pt x="48" y="0"/>
                </a:moveTo>
                <a:cubicBezTo>
                  <a:pt x="172" y="48"/>
                  <a:pt x="296" y="96"/>
                  <a:pt x="288" y="144"/>
                </a:cubicBezTo>
                <a:cubicBezTo>
                  <a:pt x="280" y="192"/>
                  <a:pt x="140" y="240"/>
                  <a:pt x="0"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a-IR"/>
          </a:p>
        </p:txBody>
      </p:sp>
      <p:sp>
        <p:nvSpPr>
          <p:cNvPr id="11281" name="Freeform 16"/>
          <p:cNvSpPr>
            <a:spLocks/>
          </p:cNvSpPr>
          <p:nvPr/>
        </p:nvSpPr>
        <p:spPr bwMode="auto">
          <a:xfrm>
            <a:off x="8153400" y="5105400"/>
            <a:ext cx="508000" cy="457200"/>
          </a:xfrm>
          <a:custGeom>
            <a:avLst/>
            <a:gdLst>
              <a:gd name="T0" fmla="*/ 0 w 320"/>
              <a:gd name="T1" fmla="*/ 0 h 288"/>
              <a:gd name="T2" fmla="*/ 2147483647 w 320"/>
              <a:gd name="T3" fmla="*/ 2147483647 h 288"/>
              <a:gd name="T4" fmla="*/ 2147483647 w 320"/>
              <a:gd name="T5" fmla="*/ 2147483647 h 288"/>
              <a:gd name="T6" fmla="*/ 2147483647 w 320"/>
              <a:gd name="T7" fmla="*/ 2147483647 h 288"/>
              <a:gd name="T8" fmla="*/ 0 60000 65536"/>
              <a:gd name="T9" fmla="*/ 0 60000 65536"/>
              <a:gd name="T10" fmla="*/ 0 60000 65536"/>
              <a:gd name="T11" fmla="*/ 0 60000 65536"/>
              <a:gd name="T12" fmla="*/ 0 w 320"/>
              <a:gd name="T13" fmla="*/ 0 h 288"/>
              <a:gd name="T14" fmla="*/ 320 w 320"/>
              <a:gd name="T15" fmla="*/ 288 h 288"/>
            </a:gdLst>
            <a:ahLst/>
            <a:cxnLst>
              <a:cxn ang="T8">
                <a:pos x="T0" y="T1"/>
              </a:cxn>
              <a:cxn ang="T9">
                <a:pos x="T2" y="T3"/>
              </a:cxn>
              <a:cxn ang="T10">
                <a:pos x="T4" y="T5"/>
              </a:cxn>
              <a:cxn ang="T11">
                <a:pos x="T6" y="T7"/>
              </a:cxn>
            </a:cxnLst>
            <a:rect l="T12" t="T13" r="T14" b="T15"/>
            <a:pathLst>
              <a:path w="320" h="288">
                <a:moveTo>
                  <a:pt x="0" y="0"/>
                </a:moveTo>
                <a:cubicBezTo>
                  <a:pt x="96" y="32"/>
                  <a:pt x="192" y="64"/>
                  <a:pt x="240" y="96"/>
                </a:cubicBezTo>
                <a:cubicBezTo>
                  <a:pt x="288" y="128"/>
                  <a:pt x="320" y="160"/>
                  <a:pt x="288" y="192"/>
                </a:cubicBezTo>
                <a:cubicBezTo>
                  <a:pt x="256" y="224"/>
                  <a:pt x="152" y="256"/>
                  <a:pt x="48"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a-IR"/>
          </a:p>
        </p:txBody>
      </p:sp>
      <p:grpSp>
        <p:nvGrpSpPr>
          <p:cNvPr id="11282" name="Group 17"/>
          <p:cNvGrpSpPr>
            <a:grpSpLocks/>
          </p:cNvGrpSpPr>
          <p:nvPr/>
        </p:nvGrpSpPr>
        <p:grpSpPr bwMode="auto">
          <a:xfrm>
            <a:off x="762000" y="4876800"/>
            <a:ext cx="1524000" cy="1066800"/>
            <a:chOff x="1296" y="1152"/>
            <a:chExt cx="960" cy="672"/>
          </a:xfrm>
        </p:grpSpPr>
        <p:sp>
          <p:nvSpPr>
            <p:cNvPr id="11312" name="Rectangle 18"/>
            <p:cNvSpPr>
              <a:spLocks noChangeArrowheads="1"/>
            </p:cNvSpPr>
            <p:nvPr/>
          </p:nvSpPr>
          <p:spPr bwMode="auto">
            <a:xfrm>
              <a:off x="1296" y="1152"/>
              <a:ext cx="960"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1313" name="Rectangle 19"/>
            <p:cNvSpPr>
              <a:spLocks noChangeArrowheads="1"/>
            </p:cNvSpPr>
            <p:nvPr/>
          </p:nvSpPr>
          <p:spPr bwMode="auto">
            <a:xfrm>
              <a:off x="1344" y="1200"/>
              <a:ext cx="432" cy="144"/>
            </a:xfrm>
            <a:prstGeom prst="rect">
              <a:avLst/>
            </a:prstGeom>
            <a:solidFill>
              <a:schemeClr val="accent2"/>
            </a:solidFill>
            <a:ln w="9525">
              <a:solidFill>
                <a:schemeClr val="tx1"/>
              </a:solidFill>
              <a:miter lim="800000"/>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1314" name="Rectangle 20"/>
            <p:cNvSpPr>
              <a:spLocks noChangeArrowheads="1"/>
            </p:cNvSpPr>
            <p:nvPr/>
          </p:nvSpPr>
          <p:spPr bwMode="auto">
            <a:xfrm>
              <a:off x="1344" y="1536"/>
              <a:ext cx="432" cy="240"/>
            </a:xfrm>
            <a:prstGeom prst="rect">
              <a:avLst/>
            </a:prstGeom>
            <a:solidFill>
              <a:srgbClr val="FF00FF"/>
            </a:solidFill>
            <a:ln w="9525">
              <a:solidFill>
                <a:schemeClr val="tx1"/>
              </a:solidFill>
              <a:miter lim="800000"/>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1315" name="Rectangle 21"/>
            <p:cNvSpPr>
              <a:spLocks noChangeArrowheads="1"/>
            </p:cNvSpPr>
            <p:nvPr/>
          </p:nvSpPr>
          <p:spPr bwMode="auto">
            <a:xfrm>
              <a:off x="1344" y="1344"/>
              <a:ext cx="432" cy="192"/>
            </a:xfrm>
            <a:prstGeom prst="rect">
              <a:avLst/>
            </a:prstGeom>
            <a:solidFill>
              <a:schemeClr val="accent1"/>
            </a:solidFill>
            <a:ln w="9525">
              <a:solidFill>
                <a:schemeClr val="tx1"/>
              </a:solidFill>
              <a:miter lim="800000"/>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1316" name="Freeform 22"/>
            <p:cNvSpPr>
              <a:spLocks/>
            </p:cNvSpPr>
            <p:nvPr/>
          </p:nvSpPr>
          <p:spPr bwMode="auto">
            <a:xfrm>
              <a:off x="1680" y="1248"/>
              <a:ext cx="200" cy="192"/>
            </a:xfrm>
            <a:custGeom>
              <a:avLst/>
              <a:gdLst>
                <a:gd name="T0" fmla="*/ 0 w 200"/>
                <a:gd name="T1" fmla="*/ 0 h 192"/>
                <a:gd name="T2" fmla="*/ 192 w 200"/>
                <a:gd name="T3" fmla="*/ 48 h 192"/>
                <a:gd name="T4" fmla="*/ 48 w 200"/>
                <a:gd name="T5" fmla="*/ 192 h 192"/>
                <a:gd name="T6" fmla="*/ 0 60000 65536"/>
                <a:gd name="T7" fmla="*/ 0 60000 65536"/>
                <a:gd name="T8" fmla="*/ 0 60000 65536"/>
                <a:gd name="T9" fmla="*/ 0 w 200"/>
                <a:gd name="T10" fmla="*/ 0 h 192"/>
                <a:gd name="T11" fmla="*/ 200 w 200"/>
                <a:gd name="T12" fmla="*/ 192 h 192"/>
              </a:gdLst>
              <a:ahLst/>
              <a:cxnLst>
                <a:cxn ang="T6">
                  <a:pos x="T0" y="T1"/>
                </a:cxn>
                <a:cxn ang="T7">
                  <a:pos x="T2" y="T3"/>
                </a:cxn>
                <a:cxn ang="T8">
                  <a:pos x="T4" y="T5"/>
                </a:cxn>
              </a:cxnLst>
              <a:rect l="T9" t="T10" r="T11" b="T12"/>
              <a:pathLst>
                <a:path w="200" h="192">
                  <a:moveTo>
                    <a:pt x="0" y="0"/>
                  </a:moveTo>
                  <a:cubicBezTo>
                    <a:pt x="92" y="8"/>
                    <a:pt x="184" y="16"/>
                    <a:pt x="192" y="48"/>
                  </a:cubicBezTo>
                  <a:cubicBezTo>
                    <a:pt x="200" y="80"/>
                    <a:pt x="124" y="136"/>
                    <a:pt x="48" y="19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a-IR"/>
            </a:p>
          </p:txBody>
        </p:sp>
        <p:sp>
          <p:nvSpPr>
            <p:cNvPr id="11317" name="Freeform 23"/>
            <p:cNvSpPr>
              <a:spLocks/>
            </p:cNvSpPr>
            <p:nvPr/>
          </p:nvSpPr>
          <p:spPr bwMode="auto">
            <a:xfrm>
              <a:off x="1632" y="1440"/>
              <a:ext cx="296" cy="288"/>
            </a:xfrm>
            <a:custGeom>
              <a:avLst/>
              <a:gdLst>
                <a:gd name="T0" fmla="*/ 48 w 296"/>
                <a:gd name="T1" fmla="*/ 0 h 288"/>
                <a:gd name="T2" fmla="*/ 288 w 296"/>
                <a:gd name="T3" fmla="*/ 144 h 288"/>
                <a:gd name="T4" fmla="*/ 0 w 296"/>
                <a:gd name="T5" fmla="*/ 288 h 288"/>
                <a:gd name="T6" fmla="*/ 0 60000 65536"/>
                <a:gd name="T7" fmla="*/ 0 60000 65536"/>
                <a:gd name="T8" fmla="*/ 0 60000 65536"/>
                <a:gd name="T9" fmla="*/ 0 w 296"/>
                <a:gd name="T10" fmla="*/ 0 h 288"/>
                <a:gd name="T11" fmla="*/ 296 w 296"/>
                <a:gd name="T12" fmla="*/ 288 h 288"/>
              </a:gdLst>
              <a:ahLst/>
              <a:cxnLst>
                <a:cxn ang="T6">
                  <a:pos x="T0" y="T1"/>
                </a:cxn>
                <a:cxn ang="T7">
                  <a:pos x="T2" y="T3"/>
                </a:cxn>
                <a:cxn ang="T8">
                  <a:pos x="T4" y="T5"/>
                </a:cxn>
              </a:cxnLst>
              <a:rect l="T9" t="T10" r="T11" b="T12"/>
              <a:pathLst>
                <a:path w="296" h="288">
                  <a:moveTo>
                    <a:pt x="48" y="0"/>
                  </a:moveTo>
                  <a:cubicBezTo>
                    <a:pt x="172" y="48"/>
                    <a:pt x="296" y="96"/>
                    <a:pt x="288" y="144"/>
                  </a:cubicBezTo>
                  <a:cubicBezTo>
                    <a:pt x="280" y="192"/>
                    <a:pt x="140" y="240"/>
                    <a:pt x="0"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a-IR"/>
            </a:p>
          </p:txBody>
        </p:sp>
        <p:sp>
          <p:nvSpPr>
            <p:cNvPr id="11318" name="Freeform 24"/>
            <p:cNvSpPr>
              <a:spLocks/>
            </p:cNvSpPr>
            <p:nvPr/>
          </p:nvSpPr>
          <p:spPr bwMode="auto">
            <a:xfrm>
              <a:off x="1872" y="1296"/>
              <a:ext cx="320" cy="288"/>
            </a:xfrm>
            <a:custGeom>
              <a:avLst/>
              <a:gdLst>
                <a:gd name="T0" fmla="*/ 0 w 320"/>
                <a:gd name="T1" fmla="*/ 0 h 288"/>
                <a:gd name="T2" fmla="*/ 240 w 320"/>
                <a:gd name="T3" fmla="*/ 96 h 288"/>
                <a:gd name="T4" fmla="*/ 288 w 320"/>
                <a:gd name="T5" fmla="*/ 192 h 288"/>
                <a:gd name="T6" fmla="*/ 48 w 320"/>
                <a:gd name="T7" fmla="*/ 288 h 288"/>
                <a:gd name="T8" fmla="*/ 0 60000 65536"/>
                <a:gd name="T9" fmla="*/ 0 60000 65536"/>
                <a:gd name="T10" fmla="*/ 0 60000 65536"/>
                <a:gd name="T11" fmla="*/ 0 60000 65536"/>
                <a:gd name="T12" fmla="*/ 0 w 320"/>
                <a:gd name="T13" fmla="*/ 0 h 288"/>
                <a:gd name="T14" fmla="*/ 320 w 320"/>
                <a:gd name="T15" fmla="*/ 288 h 288"/>
              </a:gdLst>
              <a:ahLst/>
              <a:cxnLst>
                <a:cxn ang="T8">
                  <a:pos x="T0" y="T1"/>
                </a:cxn>
                <a:cxn ang="T9">
                  <a:pos x="T2" y="T3"/>
                </a:cxn>
                <a:cxn ang="T10">
                  <a:pos x="T4" y="T5"/>
                </a:cxn>
                <a:cxn ang="T11">
                  <a:pos x="T6" y="T7"/>
                </a:cxn>
              </a:cxnLst>
              <a:rect l="T12" t="T13" r="T14" b="T15"/>
              <a:pathLst>
                <a:path w="320" h="288">
                  <a:moveTo>
                    <a:pt x="0" y="0"/>
                  </a:moveTo>
                  <a:cubicBezTo>
                    <a:pt x="96" y="32"/>
                    <a:pt x="192" y="64"/>
                    <a:pt x="240" y="96"/>
                  </a:cubicBezTo>
                  <a:cubicBezTo>
                    <a:pt x="288" y="128"/>
                    <a:pt x="320" y="160"/>
                    <a:pt x="288" y="192"/>
                  </a:cubicBezTo>
                  <a:cubicBezTo>
                    <a:pt x="256" y="224"/>
                    <a:pt x="152" y="256"/>
                    <a:pt x="48"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a-IR"/>
            </a:p>
          </p:txBody>
        </p:sp>
      </p:grpSp>
      <p:sp>
        <p:nvSpPr>
          <p:cNvPr id="11283" name="Rectangle 25"/>
          <p:cNvSpPr>
            <a:spLocks noChangeArrowheads="1"/>
          </p:cNvSpPr>
          <p:nvPr/>
        </p:nvSpPr>
        <p:spPr bwMode="auto">
          <a:xfrm>
            <a:off x="2438400" y="4876800"/>
            <a:ext cx="15240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1284" name="Rectangle 26"/>
          <p:cNvSpPr>
            <a:spLocks noChangeArrowheads="1"/>
          </p:cNvSpPr>
          <p:nvPr/>
        </p:nvSpPr>
        <p:spPr bwMode="auto">
          <a:xfrm>
            <a:off x="2514600" y="4953000"/>
            <a:ext cx="685800" cy="228600"/>
          </a:xfrm>
          <a:prstGeom prst="rect">
            <a:avLst/>
          </a:prstGeom>
          <a:solidFill>
            <a:schemeClr val="accent2"/>
          </a:solidFill>
          <a:ln w="9525">
            <a:solidFill>
              <a:schemeClr val="tx1"/>
            </a:solidFill>
            <a:miter lim="800000"/>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1285" name="Rectangle 27"/>
          <p:cNvSpPr>
            <a:spLocks noChangeArrowheads="1"/>
          </p:cNvSpPr>
          <p:nvPr/>
        </p:nvSpPr>
        <p:spPr bwMode="auto">
          <a:xfrm>
            <a:off x="2514600" y="5638800"/>
            <a:ext cx="685800" cy="228600"/>
          </a:xfrm>
          <a:prstGeom prst="rect">
            <a:avLst/>
          </a:prstGeom>
          <a:solidFill>
            <a:srgbClr val="FF00FF"/>
          </a:solidFill>
          <a:ln w="9525">
            <a:solidFill>
              <a:schemeClr val="tx1"/>
            </a:solidFill>
            <a:miter lim="800000"/>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1286" name="Rectangle 28"/>
          <p:cNvSpPr>
            <a:spLocks noChangeArrowheads="1"/>
          </p:cNvSpPr>
          <p:nvPr/>
        </p:nvSpPr>
        <p:spPr bwMode="auto">
          <a:xfrm>
            <a:off x="2514600" y="5181600"/>
            <a:ext cx="685800" cy="457200"/>
          </a:xfrm>
          <a:prstGeom prst="rect">
            <a:avLst/>
          </a:prstGeom>
          <a:solidFill>
            <a:srgbClr val="800080"/>
          </a:solidFill>
          <a:ln w="9525">
            <a:solidFill>
              <a:schemeClr val="tx1"/>
            </a:solidFill>
            <a:miter lim="800000"/>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1287" name="Freeform 29"/>
          <p:cNvSpPr>
            <a:spLocks/>
          </p:cNvSpPr>
          <p:nvPr/>
        </p:nvSpPr>
        <p:spPr bwMode="auto">
          <a:xfrm>
            <a:off x="3048000" y="5029200"/>
            <a:ext cx="317500" cy="304800"/>
          </a:xfrm>
          <a:custGeom>
            <a:avLst/>
            <a:gdLst>
              <a:gd name="T0" fmla="*/ 0 w 200"/>
              <a:gd name="T1" fmla="*/ 0 h 192"/>
              <a:gd name="T2" fmla="*/ 2147483647 w 200"/>
              <a:gd name="T3" fmla="*/ 2147483647 h 192"/>
              <a:gd name="T4" fmla="*/ 2147483647 w 200"/>
              <a:gd name="T5" fmla="*/ 2147483647 h 192"/>
              <a:gd name="T6" fmla="*/ 0 60000 65536"/>
              <a:gd name="T7" fmla="*/ 0 60000 65536"/>
              <a:gd name="T8" fmla="*/ 0 60000 65536"/>
              <a:gd name="T9" fmla="*/ 0 w 200"/>
              <a:gd name="T10" fmla="*/ 0 h 192"/>
              <a:gd name="T11" fmla="*/ 200 w 200"/>
              <a:gd name="T12" fmla="*/ 192 h 192"/>
            </a:gdLst>
            <a:ahLst/>
            <a:cxnLst>
              <a:cxn ang="T6">
                <a:pos x="T0" y="T1"/>
              </a:cxn>
              <a:cxn ang="T7">
                <a:pos x="T2" y="T3"/>
              </a:cxn>
              <a:cxn ang="T8">
                <a:pos x="T4" y="T5"/>
              </a:cxn>
            </a:cxnLst>
            <a:rect l="T9" t="T10" r="T11" b="T12"/>
            <a:pathLst>
              <a:path w="200" h="192">
                <a:moveTo>
                  <a:pt x="0" y="0"/>
                </a:moveTo>
                <a:cubicBezTo>
                  <a:pt x="92" y="8"/>
                  <a:pt x="184" y="16"/>
                  <a:pt x="192" y="48"/>
                </a:cubicBezTo>
                <a:cubicBezTo>
                  <a:pt x="200" y="80"/>
                  <a:pt x="124" y="136"/>
                  <a:pt x="48" y="19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a-IR"/>
          </a:p>
        </p:txBody>
      </p:sp>
      <p:sp>
        <p:nvSpPr>
          <p:cNvPr id="11288" name="Freeform 30"/>
          <p:cNvSpPr>
            <a:spLocks/>
          </p:cNvSpPr>
          <p:nvPr/>
        </p:nvSpPr>
        <p:spPr bwMode="auto">
          <a:xfrm>
            <a:off x="2971800" y="5334000"/>
            <a:ext cx="469900" cy="457200"/>
          </a:xfrm>
          <a:custGeom>
            <a:avLst/>
            <a:gdLst>
              <a:gd name="T0" fmla="*/ 2147483647 w 296"/>
              <a:gd name="T1" fmla="*/ 0 h 288"/>
              <a:gd name="T2" fmla="*/ 2147483647 w 296"/>
              <a:gd name="T3" fmla="*/ 2147483647 h 288"/>
              <a:gd name="T4" fmla="*/ 0 w 296"/>
              <a:gd name="T5" fmla="*/ 2147483647 h 288"/>
              <a:gd name="T6" fmla="*/ 0 60000 65536"/>
              <a:gd name="T7" fmla="*/ 0 60000 65536"/>
              <a:gd name="T8" fmla="*/ 0 60000 65536"/>
              <a:gd name="T9" fmla="*/ 0 w 296"/>
              <a:gd name="T10" fmla="*/ 0 h 288"/>
              <a:gd name="T11" fmla="*/ 296 w 296"/>
              <a:gd name="T12" fmla="*/ 288 h 288"/>
            </a:gdLst>
            <a:ahLst/>
            <a:cxnLst>
              <a:cxn ang="T6">
                <a:pos x="T0" y="T1"/>
              </a:cxn>
              <a:cxn ang="T7">
                <a:pos x="T2" y="T3"/>
              </a:cxn>
              <a:cxn ang="T8">
                <a:pos x="T4" y="T5"/>
              </a:cxn>
            </a:cxnLst>
            <a:rect l="T9" t="T10" r="T11" b="T12"/>
            <a:pathLst>
              <a:path w="296" h="288">
                <a:moveTo>
                  <a:pt x="48" y="0"/>
                </a:moveTo>
                <a:cubicBezTo>
                  <a:pt x="172" y="48"/>
                  <a:pt x="296" y="96"/>
                  <a:pt x="288" y="144"/>
                </a:cubicBezTo>
                <a:cubicBezTo>
                  <a:pt x="280" y="192"/>
                  <a:pt x="140" y="240"/>
                  <a:pt x="0"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a-IR"/>
          </a:p>
        </p:txBody>
      </p:sp>
      <p:sp>
        <p:nvSpPr>
          <p:cNvPr id="11289" name="Freeform 31"/>
          <p:cNvSpPr>
            <a:spLocks/>
          </p:cNvSpPr>
          <p:nvPr/>
        </p:nvSpPr>
        <p:spPr bwMode="auto">
          <a:xfrm>
            <a:off x="3352800" y="5105400"/>
            <a:ext cx="508000" cy="457200"/>
          </a:xfrm>
          <a:custGeom>
            <a:avLst/>
            <a:gdLst>
              <a:gd name="T0" fmla="*/ 0 w 320"/>
              <a:gd name="T1" fmla="*/ 0 h 288"/>
              <a:gd name="T2" fmla="*/ 2147483647 w 320"/>
              <a:gd name="T3" fmla="*/ 2147483647 h 288"/>
              <a:gd name="T4" fmla="*/ 2147483647 w 320"/>
              <a:gd name="T5" fmla="*/ 2147483647 h 288"/>
              <a:gd name="T6" fmla="*/ 2147483647 w 320"/>
              <a:gd name="T7" fmla="*/ 2147483647 h 288"/>
              <a:gd name="T8" fmla="*/ 0 60000 65536"/>
              <a:gd name="T9" fmla="*/ 0 60000 65536"/>
              <a:gd name="T10" fmla="*/ 0 60000 65536"/>
              <a:gd name="T11" fmla="*/ 0 60000 65536"/>
              <a:gd name="T12" fmla="*/ 0 w 320"/>
              <a:gd name="T13" fmla="*/ 0 h 288"/>
              <a:gd name="T14" fmla="*/ 320 w 320"/>
              <a:gd name="T15" fmla="*/ 288 h 288"/>
            </a:gdLst>
            <a:ahLst/>
            <a:cxnLst>
              <a:cxn ang="T8">
                <a:pos x="T0" y="T1"/>
              </a:cxn>
              <a:cxn ang="T9">
                <a:pos x="T2" y="T3"/>
              </a:cxn>
              <a:cxn ang="T10">
                <a:pos x="T4" y="T5"/>
              </a:cxn>
              <a:cxn ang="T11">
                <a:pos x="T6" y="T7"/>
              </a:cxn>
            </a:cxnLst>
            <a:rect l="T12" t="T13" r="T14" b="T15"/>
            <a:pathLst>
              <a:path w="320" h="288">
                <a:moveTo>
                  <a:pt x="0" y="0"/>
                </a:moveTo>
                <a:cubicBezTo>
                  <a:pt x="96" y="32"/>
                  <a:pt x="192" y="64"/>
                  <a:pt x="240" y="96"/>
                </a:cubicBezTo>
                <a:cubicBezTo>
                  <a:pt x="288" y="128"/>
                  <a:pt x="320" y="160"/>
                  <a:pt x="288" y="192"/>
                </a:cubicBezTo>
                <a:cubicBezTo>
                  <a:pt x="256" y="224"/>
                  <a:pt x="152" y="256"/>
                  <a:pt x="48"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a-IR"/>
          </a:p>
        </p:txBody>
      </p:sp>
      <p:sp>
        <p:nvSpPr>
          <p:cNvPr id="11290" name="Text Box 32"/>
          <p:cNvSpPr txBox="1">
            <a:spLocks noChangeArrowheads="1"/>
          </p:cNvSpPr>
          <p:nvPr/>
        </p:nvSpPr>
        <p:spPr bwMode="auto">
          <a:xfrm>
            <a:off x="4495800" y="4724400"/>
            <a:ext cx="7556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fa-IR" sz="6000">
                <a:latin typeface="Times New Roman" pitchFamily="18" charset="0"/>
              </a:rPr>
              <a:t>...</a:t>
            </a:r>
          </a:p>
        </p:txBody>
      </p:sp>
      <p:sp>
        <p:nvSpPr>
          <p:cNvPr id="11291" name="Line 33"/>
          <p:cNvSpPr>
            <a:spLocks noChangeShapeType="1"/>
          </p:cNvSpPr>
          <p:nvPr/>
        </p:nvSpPr>
        <p:spPr bwMode="auto">
          <a:xfrm>
            <a:off x="5867400" y="5486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11292" name="Line 34"/>
          <p:cNvSpPr>
            <a:spLocks noChangeShapeType="1"/>
          </p:cNvSpPr>
          <p:nvPr/>
        </p:nvSpPr>
        <p:spPr bwMode="auto">
          <a:xfrm>
            <a:off x="7620000" y="5181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11293" name="Line 35"/>
          <p:cNvSpPr>
            <a:spLocks noChangeShapeType="1"/>
          </p:cNvSpPr>
          <p:nvPr/>
        </p:nvSpPr>
        <p:spPr bwMode="auto">
          <a:xfrm>
            <a:off x="7315200" y="56388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11294" name="Freeform 36"/>
          <p:cNvSpPr>
            <a:spLocks/>
          </p:cNvSpPr>
          <p:nvPr/>
        </p:nvSpPr>
        <p:spPr bwMode="auto">
          <a:xfrm>
            <a:off x="7467600" y="5105400"/>
            <a:ext cx="76200" cy="685800"/>
          </a:xfrm>
          <a:custGeom>
            <a:avLst/>
            <a:gdLst>
              <a:gd name="T0" fmla="*/ 2147483647 w 48"/>
              <a:gd name="T1" fmla="*/ 0 h 432"/>
              <a:gd name="T2" fmla="*/ 0 w 48"/>
              <a:gd name="T3" fmla="*/ 2147483647 h 432"/>
              <a:gd name="T4" fmla="*/ 2147483647 w 48"/>
              <a:gd name="T5" fmla="*/ 2147483647 h 432"/>
              <a:gd name="T6" fmla="*/ 0 60000 65536"/>
              <a:gd name="T7" fmla="*/ 0 60000 65536"/>
              <a:gd name="T8" fmla="*/ 0 60000 65536"/>
              <a:gd name="T9" fmla="*/ 0 w 48"/>
              <a:gd name="T10" fmla="*/ 0 h 432"/>
              <a:gd name="T11" fmla="*/ 48 w 48"/>
              <a:gd name="T12" fmla="*/ 432 h 432"/>
            </a:gdLst>
            <a:ahLst/>
            <a:cxnLst>
              <a:cxn ang="T6">
                <a:pos x="T0" y="T1"/>
              </a:cxn>
              <a:cxn ang="T7">
                <a:pos x="T2" y="T3"/>
              </a:cxn>
              <a:cxn ang="T8">
                <a:pos x="T4" y="T5"/>
              </a:cxn>
            </a:cxnLst>
            <a:rect l="T9" t="T10" r="T11" b="T12"/>
            <a:pathLst>
              <a:path w="48" h="432">
                <a:moveTo>
                  <a:pt x="48" y="0"/>
                </a:moveTo>
                <a:cubicBezTo>
                  <a:pt x="24" y="36"/>
                  <a:pt x="0" y="72"/>
                  <a:pt x="0" y="144"/>
                </a:cubicBezTo>
                <a:cubicBezTo>
                  <a:pt x="0" y="216"/>
                  <a:pt x="24" y="324"/>
                  <a:pt x="48" y="43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fa-IR"/>
          </a:p>
        </p:txBody>
      </p:sp>
      <p:sp>
        <p:nvSpPr>
          <p:cNvPr id="11295" name="Freeform 37"/>
          <p:cNvSpPr>
            <a:spLocks/>
          </p:cNvSpPr>
          <p:nvPr/>
        </p:nvSpPr>
        <p:spPr bwMode="auto">
          <a:xfrm>
            <a:off x="7696200" y="5105400"/>
            <a:ext cx="152400" cy="457200"/>
          </a:xfrm>
          <a:custGeom>
            <a:avLst/>
            <a:gdLst>
              <a:gd name="T0" fmla="*/ 0 w 96"/>
              <a:gd name="T1" fmla="*/ 2147483647 h 288"/>
              <a:gd name="T2" fmla="*/ 2147483647 w 96"/>
              <a:gd name="T3" fmla="*/ 2147483647 h 288"/>
              <a:gd name="T4" fmla="*/ 0 w 96"/>
              <a:gd name="T5" fmla="*/ 0 h 288"/>
              <a:gd name="T6" fmla="*/ 0 60000 65536"/>
              <a:gd name="T7" fmla="*/ 0 60000 65536"/>
              <a:gd name="T8" fmla="*/ 0 60000 65536"/>
              <a:gd name="T9" fmla="*/ 0 w 96"/>
              <a:gd name="T10" fmla="*/ 0 h 288"/>
              <a:gd name="T11" fmla="*/ 96 w 96"/>
              <a:gd name="T12" fmla="*/ 288 h 288"/>
            </a:gdLst>
            <a:ahLst/>
            <a:cxnLst>
              <a:cxn ang="T6">
                <a:pos x="T0" y="T1"/>
              </a:cxn>
              <a:cxn ang="T7">
                <a:pos x="T2" y="T3"/>
              </a:cxn>
              <a:cxn ang="T8">
                <a:pos x="T4" y="T5"/>
              </a:cxn>
            </a:cxnLst>
            <a:rect l="T9" t="T10" r="T11" b="T12"/>
            <a:pathLst>
              <a:path w="96" h="288">
                <a:moveTo>
                  <a:pt x="0" y="288"/>
                </a:moveTo>
                <a:cubicBezTo>
                  <a:pt x="48" y="216"/>
                  <a:pt x="96" y="144"/>
                  <a:pt x="96" y="96"/>
                </a:cubicBezTo>
                <a:cubicBezTo>
                  <a:pt x="96" y="48"/>
                  <a:pt x="48" y="24"/>
                  <a:pt x="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fa-IR"/>
          </a:p>
        </p:txBody>
      </p:sp>
      <p:sp>
        <p:nvSpPr>
          <p:cNvPr id="11296" name="Text Box 38"/>
          <p:cNvSpPr txBox="1">
            <a:spLocks noChangeArrowheads="1"/>
          </p:cNvSpPr>
          <p:nvPr/>
        </p:nvSpPr>
        <p:spPr bwMode="auto">
          <a:xfrm>
            <a:off x="1643063" y="3581400"/>
            <a:ext cx="149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fa-IR" sz="2400">
                <a:latin typeface="Times New Roman" pitchFamily="18" charset="0"/>
              </a:rPr>
              <a:t>Subtopic 1</a:t>
            </a:r>
          </a:p>
        </p:txBody>
      </p:sp>
      <p:sp>
        <p:nvSpPr>
          <p:cNvPr id="11297" name="Text Box 39"/>
          <p:cNvSpPr txBox="1">
            <a:spLocks noChangeArrowheads="1"/>
          </p:cNvSpPr>
          <p:nvPr/>
        </p:nvSpPr>
        <p:spPr bwMode="auto">
          <a:xfrm>
            <a:off x="6443663" y="3505200"/>
            <a:ext cx="149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fa-IR" sz="2400">
                <a:latin typeface="Times New Roman" pitchFamily="18" charset="0"/>
              </a:rPr>
              <a:t>Subtopic k</a:t>
            </a:r>
          </a:p>
        </p:txBody>
      </p:sp>
      <p:sp>
        <p:nvSpPr>
          <p:cNvPr id="11298" name="Line 40"/>
          <p:cNvSpPr>
            <a:spLocks noChangeShapeType="1"/>
          </p:cNvSpPr>
          <p:nvPr/>
        </p:nvSpPr>
        <p:spPr bwMode="auto">
          <a:xfrm flipH="1">
            <a:off x="6248400" y="3962400"/>
            <a:ext cx="762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11299" name="Line 41"/>
          <p:cNvSpPr>
            <a:spLocks noChangeShapeType="1"/>
          </p:cNvSpPr>
          <p:nvPr/>
        </p:nvSpPr>
        <p:spPr bwMode="auto">
          <a:xfrm>
            <a:off x="7162800" y="3962400"/>
            <a:ext cx="838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11300" name="Line 42"/>
          <p:cNvSpPr>
            <a:spLocks noChangeShapeType="1"/>
          </p:cNvSpPr>
          <p:nvPr/>
        </p:nvSpPr>
        <p:spPr bwMode="auto">
          <a:xfrm flipH="1">
            <a:off x="1600200" y="4038600"/>
            <a:ext cx="609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11301" name="Line 43"/>
          <p:cNvSpPr>
            <a:spLocks noChangeShapeType="1"/>
          </p:cNvSpPr>
          <p:nvPr/>
        </p:nvSpPr>
        <p:spPr bwMode="auto">
          <a:xfrm>
            <a:off x="2362200" y="4038600"/>
            <a:ext cx="762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11302" name="Line 44"/>
          <p:cNvSpPr>
            <a:spLocks noChangeShapeType="1"/>
          </p:cNvSpPr>
          <p:nvPr/>
        </p:nvSpPr>
        <p:spPr bwMode="auto">
          <a:xfrm flipH="1">
            <a:off x="5257800" y="32766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11303" name="Line 45"/>
          <p:cNvSpPr>
            <a:spLocks noChangeShapeType="1"/>
          </p:cNvSpPr>
          <p:nvPr/>
        </p:nvSpPr>
        <p:spPr bwMode="auto">
          <a:xfrm flipH="1">
            <a:off x="2514600" y="32766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11304" name="Line 46"/>
          <p:cNvSpPr>
            <a:spLocks noChangeShapeType="1"/>
          </p:cNvSpPr>
          <p:nvPr/>
        </p:nvSpPr>
        <p:spPr bwMode="auto">
          <a:xfrm>
            <a:off x="5181600" y="28956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11305" name="Line 47"/>
          <p:cNvSpPr>
            <a:spLocks noChangeShapeType="1"/>
          </p:cNvSpPr>
          <p:nvPr/>
        </p:nvSpPr>
        <p:spPr bwMode="auto">
          <a:xfrm>
            <a:off x="6248400" y="3276600"/>
            <a:ext cx="762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11306" name="Line 48"/>
          <p:cNvSpPr>
            <a:spLocks noChangeShapeType="1"/>
          </p:cNvSpPr>
          <p:nvPr/>
        </p:nvSpPr>
        <p:spPr bwMode="auto">
          <a:xfrm flipH="1">
            <a:off x="3276600" y="2895600"/>
            <a:ext cx="1143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11307" name="Line 49"/>
          <p:cNvSpPr>
            <a:spLocks noChangeShapeType="1"/>
          </p:cNvSpPr>
          <p:nvPr/>
        </p:nvSpPr>
        <p:spPr bwMode="auto">
          <a:xfrm>
            <a:off x="3429000" y="32766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11308" name="Freeform 50"/>
          <p:cNvSpPr>
            <a:spLocks/>
          </p:cNvSpPr>
          <p:nvPr/>
        </p:nvSpPr>
        <p:spPr bwMode="auto">
          <a:xfrm>
            <a:off x="1143000" y="4267200"/>
            <a:ext cx="6400800" cy="762000"/>
          </a:xfrm>
          <a:custGeom>
            <a:avLst/>
            <a:gdLst>
              <a:gd name="T0" fmla="*/ 0 w 4032"/>
              <a:gd name="T1" fmla="*/ 2147483647 h 480"/>
              <a:gd name="T2" fmla="*/ 2147483647 w 4032"/>
              <a:gd name="T3" fmla="*/ 0 h 480"/>
              <a:gd name="T4" fmla="*/ 2147483647 w 4032"/>
              <a:gd name="T5" fmla="*/ 2147483647 h 480"/>
              <a:gd name="T6" fmla="*/ 0 60000 65536"/>
              <a:gd name="T7" fmla="*/ 0 60000 65536"/>
              <a:gd name="T8" fmla="*/ 0 60000 65536"/>
              <a:gd name="T9" fmla="*/ 0 w 4032"/>
              <a:gd name="T10" fmla="*/ 0 h 480"/>
              <a:gd name="T11" fmla="*/ 4032 w 4032"/>
              <a:gd name="T12" fmla="*/ 480 h 480"/>
            </a:gdLst>
            <a:ahLst/>
            <a:cxnLst>
              <a:cxn ang="T6">
                <a:pos x="T0" y="T1"/>
              </a:cxn>
              <a:cxn ang="T7">
                <a:pos x="T2" y="T3"/>
              </a:cxn>
              <a:cxn ang="T8">
                <a:pos x="T4" y="T5"/>
              </a:cxn>
            </a:cxnLst>
            <a:rect l="T9" t="T10" r="T11" b="T12"/>
            <a:pathLst>
              <a:path w="4032" h="480">
                <a:moveTo>
                  <a:pt x="0" y="480"/>
                </a:moveTo>
                <a:cubicBezTo>
                  <a:pt x="360" y="240"/>
                  <a:pt x="720" y="0"/>
                  <a:pt x="1392" y="0"/>
                </a:cubicBezTo>
                <a:cubicBezTo>
                  <a:pt x="2064" y="0"/>
                  <a:pt x="3048" y="240"/>
                  <a:pt x="4032" y="48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fa-IR"/>
          </a:p>
        </p:txBody>
      </p:sp>
      <p:sp>
        <p:nvSpPr>
          <p:cNvPr id="11309" name="Freeform 51"/>
          <p:cNvSpPr>
            <a:spLocks/>
          </p:cNvSpPr>
          <p:nvPr/>
        </p:nvSpPr>
        <p:spPr bwMode="auto">
          <a:xfrm>
            <a:off x="2895600" y="5334000"/>
            <a:ext cx="2819400" cy="1066800"/>
          </a:xfrm>
          <a:custGeom>
            <a:avLst/>
            <a:gdLst>
              <a:gd name="T0" fmla="*/ 2147483647 w 1776"/>
              <a:gd name="T1" fmla="*/ 0 h 672"/>
              <a:gd name="T2" fmla="*/ 2147483647 w 1776"/>
              <a:gd name="T3" fmla="*/ 2147483647 h 672"/>
              <a:gd name="T4" fmla="*/ 0 w 1776"/>
              <a:gd name="T5" fmla="*/ 2147483647 h 672"/>
              <a:gd name="T6" fmla="*/ 0 60000 65536"/>
              <a:gd name="T7" fmla="*/ 0 60000 65536"/>
              <a:gd name="T8" fmla="*/ 0 60000 65536"/>
              <a:gd name="T9" fmla="*/ 0 w 1776"/>
              <a:gd name="T10" fmla="*/ 0 h 672"/>
              <a:gd name="T11" fmla="*/ 1776 w 1776"/>
              <a:gd name="T12" fmla="*/ 672 h 672"/>
            </a:gdLst>
            <a:ahLst/>
            <a:cxnLst>
              <a:cxn ang="T6">
                <a:pos x="T0" y="T1"/>
              </a:cxn>
              <a:cxn ang="T7">
                <a:pos x="T2" y="T3"/>
              </a:cxn>
              <a:cxn ang="T8">
                <a:pos x="T4" y="T5"/>
              </a:cxn>
            </a:cxnLst>
            <a:rect l="T9" t="T10" r="T11" b="T12"/>
            <a:pathLst>
              <a:path w="1776" h="672">
                <a:moveTo>
                  <a:pt x="1776" y="0"/>
                </a:moveTo>
                <a:cubicBezTo>
                  <a:pt x="1444" y="288"/>
                  <a:pt x="1112" y="576"/>
                  <a:pt x="816" y="624"/>
                </a:cubicBezTo>
                <a:cubicBezTo>
                  <a:pt x="520" y="672"/>
                  <a:pt x="260" y="480"/>
                  <a:pt x="0" y="288"/>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fa-IR"/>
          </a:p>
        </p:txBody>
      </p:sp>
      <p:sp>
        <p:nvSpPr>
          <p:cNvPr id="11310" name="Text Box 52"/>
          <p:cNvSpPr txBox="1">
            <a:spLocks noChangeArrowheads="1"/>
          </p:cNvSpPr>
          <p:nvPr/>
        </p:nvSpPr>
        <p:spPr bwMode="auto">
          <a:xfrm>
            <a:off x="3733800" y="2438400"/>
            <a:ext cx="2060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fa-IR" sz="2400">
                <a:latin typeface="Times New Roman" pitchFamily="18" charset="0"/>
              </a:rPr>
              <a:t>A general topic</a:t>
            </a:r>
          </a:p>
        </p:txBody>
      </p:sp>
      <p:sp>
        <p:nvSpPr>
          <p:cNvPr id="11311" name="Text Box 53"/>
          <p:cNvSpPr txBox="1">
            <a:spLocks noChangeArrowheads="1"/>
          </p:cNvSpPr>
          <p:nvPr/>
        </p:nvSpPr>
        <p:spPr bwMode="auto">
          <a:xfrm>
            <a:off x="533400" y="1600200"/>
            <a:ext cx="825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fa-IR" sz="2400" b="1">
                <a:latin typeface="Arial" pitchFamily="34" charset="0"/>
              </a:rPr>
              <a:t>General question: How do we search such a collection?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4"/>
          <p:cNvSpPr>
            <a:spLocks noGrp="1"/>
          </p:cNvSpPr>
          <p:nvPr>
            <p:ph type="sldNum" sz="quarter" idx="12"/>
          </p:nvPr>
        </p:nvSpPr>
        <p:spPr/>
        <p:txBody>
          <a:bodyPr/>
          <a:lstStyle/>
          <a:p>
            <a:pPr>
              <a:defRPr/>
            </a:pPr>
            <a:fld id="{9D10F79B-418B-45DF-A659-B909B0272100}" type="slidenum">
              <a:rPr lang="en-US" smtClean="0">
                <a:latin typeface="Times New Roman" pitchFamily="18" charset="0"/>
              </a:rPr>
              <a:pPr>
                <a:defRPr/>
              </a:pPr>
              <a:t>7</a:t>
            </a:fld>
            <a:endParaRPr lang="en-US" smtClean="0">
              <a:latin typeface="Times New Roman" pitchFamily="18" charset="0"/>
            </a:endParaRPr>
          </a:p>
        </p:txBody>
      </p:sp>
      <p:sp>
        <p:nvSpPr>
          <p:cNvPr id="12291" name="Rectangle 2"/>
          <p:cNvSpPr>
            <a:spLocks noGrp="1" noChangeArrowheads="1"/>
          </p:cNvSpPr>
          <p:nvPr>
            <p:ph type="title"/>
          </p:nvPr>
        </p:nvSpPr>
        <p:spPr/>
        <p:txBody>
          <a:bodyPr/>
          <a:lstStyle/>
          <a:p>
            <a:r>
              <a:rPr lang="en-US" altLang="fa-IR" sz="3600" dirty="0" smtClean="0"/>
              <a:t>Exploiting Intra-Document Structures</a:t>
            </a:r>
            <a:endParaRPr lang="en-US" altLang="fa-IR" sz="2400" b="0" dirty="0" smtClean="0"/>
          </a:p>
        </p:txBody>
      </p:sp>
      <p:sp>
        <p:nvSpPr>
          <p:cNvPr id="12292" name="Rectangle 4"/>
          <p:cNvSpPr>
            <a:spLocks noChangeArrowheads="1"/>
          </p:cNvSpPr>
          <p:nvPr/>
        </p:nvSpPr>
        <p:spPr bwMode="auto">
          <a:xfrm>
            <a:off x="785813" y="2057400"/>
            <a:ext cx="1576387"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fa-IR" sz="1800">
                <a:latin typeface="Arial Unicode MS" pitchFamily="34" charset="-128"/>
              </a:rPr>
              <a:t>Title</a:t>
            </a:r>
          </a:p>
        </p:txBody>
      </p:sp>
      <p:sp>
        <p:nvSpPr>
          <p:cNvPr id="12293" name="Rectangle 5"/>
          <p:cNvSpPr>
            <a:spLocks noChangeArrowheads="1"/>
          </p:cNvSpPr>
          <p:nvPr/>
        </p:nvSpPr>
        <p:spPr bwMode="auto">
          <a:xfrm>
            <a:off x="914400" y="5334000"/>
            <a:ext cx="14478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2294" name="Rectangle 6"/>
          <p:cNvSpPr>
            <a:spLocks noChangeArrowheads="1"/>
          </p:cNvSpPr>
          <p:nvPr/>
        </p:nvSpPr>
        <p:spPr bwMode="auto">
          <a:xfrm>
            <a:off x="785813" y="2519363"/>
            <a:ext cx="1571625" cy="4810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fa-IR" sz="1800">
                <a:latin typeface="Arial Unicode MS" pitchFamily="34" charset="-128"/>
              </a:rPr>
              <a:t>Abstract</a:t>
            </a:r>
          </a:p>
        </p:txBody>
      </p:sp>
      <p:sp>
        <p:nvSpPr>
          <p:cNvPr id="12295" name="Rectangle 7"/>
          <p:cNvSpPr>
            <a:spLocks noChangeArrowheads="1"/>
          </p:cNvSpPr>
          <p:nvPr/>
        </p:nvSpPr>
        <p:spPr bwMode="auto">
          <a:xfrm>
            <a:off x="762000" y="3657600"/>
            <a:ext cx="1600200" cy="414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fa-IR" sz="1800">
                <a:latin typeface="Arial Unicode MS" pitchFamily="34" charset="-128"/>
              </a:rPr>
              <a:t>Body-Part2</a:t>
            </a:r>
          </a:p>
        </p:txBody>
      </p:sp>
      <p:sp>
        <p:nvSpPr>
          <p:cNvPr id="12296" name="Rectangle 8"/>
          <p:cNvSpPr>
            <a:spLocks noChangeArrowheads="1"/>
          </p:cNvSpPr>
          <p:nvPr/>
        </p:nvSpPr>
        <p:spPr bwMode="auto">
          <a:xfrm>
            <a:off x="762000" y="3071813"/>
            <a:ext cx="1600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fa-IR" sz="1800">
                <a:latin typeface="Arial Unicode MS" pitchFamily="34" charset="-128"/>
              </a:rPr>
              <a:t>Body-Part1</a:t>
            </a:r>
          </a:p>
        </p:txBody>
      </p:sp>
      <p:sp>
        <p:nvSpPr>
          <p:cNvPr id="12297" name="Text Box 9"/>
          <p:cNvSpPr txBox="1">
            <a:spLocks noChangeArrowheads="1"/>
          </p:cNvSpPr>
          <p:nvPr/>
        </p:nvSpPr>
        <p:spPr bwMode="auto">
          <a:xfrm>
            <a:off x="1169988" y="148907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D</a:t>
            </a:r>
          </a:p>
        </p:txBody>
      </p:sp>
      <p:sp>
        <p:nvSpPr>
          <p:cNvPr id="12298" name="Text Box 18"/>
          <p:cNvSpPr txBox="1">
            <a:spLocks noChangeArrowheads="1"/>
          </p:cNvSpPr>
          <p:nvPr/>
        </p:nvSpPr>
        <p:spPr bwMode="auto">
          <a:xfrm>
            <a:off x="3886200" y="1524000"/>
            <a:ext cx="5029200" cy="1311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2000">
                <a:latin typeface="Arial" pitchFamily="34" charset="0"/>
              </a:rPr>
              <a:t>Intuitively, we want to combine all the parts, but give more weights to some parts</a:t>
            </a:r>
          </a:p>
          <a:p>
            <a:pPr eaLnBrk="1" hangingPunct="1">
              <a:spcBef>
                <a:spcPct val="0"/>
              </a:spcBef>
              <a:buFontTx/>
              <a:buNone/>
            </a:pPr>
            <a:endParaRPr lang="en-US" altLang="fa-IR" sz="2000">
              <a:latin typeface="Arial" pitchFamily="34" charset="0"/>
            </a:endParaRPr>
          </a:p>
          <a:p>
            <a:pPr eaLnBrk="1" hangingPunct="1">
              <a:spcBef>
                <a:spcPct val="0"/>
              </a:spcBef>
              <a:buFontTx/>
              <a:buNone/>
            </a:pPr>
            <a:r>
              <a:rPr lang="en-US" altLang="fa-IR" sz="2000">
                <a:latin typeface="Arial" pitchFamily="34" charset="0"/>
              </a:rPr>
              <a:t>Think about query-likelihood model…</a:t>
            </a:r>
          </a:p>
        </p:txBody>
      </p:sp>
      <p:sp>
        <p:nvSpPr>
          <p:cNvPr id="30" name="Rectangle 29"/>
          <p:cNvSpPr/>
          <p:nvPr/>
        </p:nvSpPr>
        <p:spPr>
          <a:xfrm>
            <a:off x="642938" y="1928813"/>
            <a:ext cx="1928812" cy="3929062"/>
          </a:xfrm>
          <a:prstGeom prst="rect">
            <a:avLst/>
          </a:prstGeom>
          <a:noFill/>
          <a:ln w="317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rtl="0">
              <a:defRPr/>
            </a:pPr>
            <a:endParaRPr lang="en-US"/>
          </a:p>
        </p:txBody>
      </p:sp>
      <p:sp>
        <p:nvSpPr>
          <p:cNvPr id="12300" name="TextBox 30"/>
          <p:cNvSpPr txBox="1">
            <a:spLocks noChangeArrowheads="1"/>
          </p:cNvSpPr>
          <p:nvPr/>
        </p:nvSpPr>
        <p:spPr bwMode="auto">
          <a:xfrm>
            <a:off x="1285875" y="4786313"/>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a:t>
            </a:r>
          </a:p>
        </p:txBody>
      </p:sp>
      <p:grpSp>
        <p:nvGrpSpPr>
          <p:cNvPr id="2" name="Group 27"/>
          <p:cNvGrpSpPr>
            <a:grpSpLocks/>
          </p:cNvGrpSpPr>
          <p:nvPr/>
        </p:nvGrpSpPr>
        <p:grpSpPr bwMode="auto">
          <a:xfrm>
            <a:off x="1609725" y="1981200"/>
            <a:ext cx="6557963" cy="4633913"/>
            <a:chOff x="1609725" y="1981200"/>
            <a:chExt cx="6557963" cy="4633913"/>
          </a:xfrm>
        </p:grpSpPr>
        <p:sp>
          <p:nvSpPr>
            <p:cNvPr id="12302" name="Text Box 10"/>
            <p:cNvSpPr txBox="1">
              <a:spLocks noChangeArrowheads="1"/>
            </p:cNvSpPr>
            <p:nvPr/>
          </p:nvSpPr>
          <p:spPr bwMode="auto">
            <a:xfrm>
              <a:off x="2997200" y="1981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D</a:t>
              </a:r>
              <a:r>
                <a:rPr lang="en-US" altLang="fa-IR" sz="1800" baseline="-25000">
                  <a:latin typeface="Arial Unicode MS" pitchFamily="34" charset="-128"/>
                </a:rPr>
                <a:t>1</a:t>
              </a:r>
            </a:p>
          </p:txBody>
        </p:sp>
        <p:sp>
          <p:nvSpPr>
            <p:cNvPr id="12303" name="Text Box 11"/>
            <p:cNvSpPr txBox="1">
              <a:spLocks noChangeArrowheads="1"/>
            </p:cNvSpPr>
            <p:nvPr/>
          </p:nvSpPr>
          <p:spPr bwMode="auto">
            <a:xfrm>
              <a:off x="2998788" y="2514600"/>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D</a:t>
              </a:r>
              <a:r>
                <a:rPr lang="en-US" altLang="fa-IR" sz="1800" baseline="-25000">
                  <a:latin typeface="Arial Unicode MS" pitchFamily="34" charset="-128"/>
                </a:rPr>
                <a:t>2</a:t>
              </a:r>
            </a:p>
          </p:txBody>
        </p:sp>
        <p:sp>
          <p:nvSpPr>
            <p:cNvPr id="12304" name="Text Box 12"/>
            <p:cNvSpPr txBox="1">
              <a:spLocks noChangeArrowheads="1"/>
            </p:cNvSpPr>
            <p:nvPr/>
          </p:nvSpPr>
          <p:spPr bwMode="auto">
            <a:xfrm>
              <a:off x="2971800" y="3124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D</a:t>
              </a:r>
              <a:r>
                <a:rPr lang="en-US" altLang="fa-IR" sz="1800" baseline="-25000">
                  <a:latin typeface="Arial Unicode MS" pitchFamily="34" charset="-128"/>
                </a:rPr>
                <a:t>3</a:t>
              </a:r>
            </a:p>
          </p:txBody>
        </p:sp>
        <p:sp>
          <p:nvSpPr>
            <p:cNvPr id="12305" name="Text Box 13"/>
            <p:cNvSpPr txBox="1">
              <a:spLocks noChangeArrowheads="1"/>
            </p:cNvSpPr>
            <p:nvPr/>
          </p:nvSpPr>
          <p:spPr bwMode="auto">
            <a:xfrm>
              <a:off x="3048000" y="52578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1800">
                  <a:latin typeface="Arial Unicode MS" pitchFamily="34" charset="-128"/>
                </a:rPr>
                <a:t>D</a:t>
              </a:r>
              <a:r>
                <a:rPr lang="en-US" altLang="fa-IR" sz="1800" baseline="-25000">
                  <a:latin typeface="Arial Unicode MS" pitchFamily="34" charset="-128"/>
                </a:rPr>
                <a:t>k</a:t>
              </a:r>
            </a:p>
          </p:txBody>
        </p:sp>
        <p:sp>
          <p:nvSpPr>
            <p:cNvPr id="12306" name="Line 14"/>
            <p:cNvSpPr>
              <a:spLocks noChangeShapeType="1"/>
            </p:cNvSpPr>
            <p:nvPr/>
          </p:nvSpPr>
          <p:spPr bwMode="auto">
            <a:xfrm>
              <a:off x="2362200" y="54864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12307" name="Line 15"/>
            <p:cNvSpPr>
              <a:spLocks noChangeShapeType="1"/>
            </p:cNvSpPr>
            <p:nvPr/>
          </p:nvSpPr>
          <p:spPr bwMode="auto">
            <a:xfrm>
              <a:off x="2362200" y="33528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12308" name="Line 16"/>
            <p:cNvSpPr>
              <a:spLocks noChangeShapeType="1"/>
            </p:cNvSpPr>
            <p:nvPr/>
          </p:nvSpPr>
          <p:spPr bwMode="auto">
            <a:xfrm>
              <a:off x="2362200" y="2743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12309" name="Line 17"/>
            <p:cNvSpPr>
              <a:spLocks noChangeShapeType="1"/>
            </p:cNvSpPr>
            <p:nvPr/>
          </p:nvSpPr>
          <p:spPr bwMode="auto">
            <a:xfrm>
              <a:off x="2362200" y="22098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grpSp>
          <p:nvGrpSpPr>
            <p:cNvPr id="12310" name="Group 32"/>
            <p:cNvGrpSpPr>
              <a:grpSpLocks/>
            </p:cNvGrpSpPr>
            <p:nvPr/>
          </p:nvGrpSpPr>
          <p:grpSpPr bwMode="auto">
            <a:xfrm>
              <a:off x="1609725" y="2286000"/>
              <a:ext cx="6557963" cy="4329113"/>
              <a:chOff x="1609725" y="2286000"/>
              <a:chExt cx="6557963" cy="4329113"/>
            </a:xfrm>
          </p:grpSpPr>
          <p:grpSp>
            <p:nvGrpSpPr>
              <p:cNvPr id="12311" name="Group 19"/>
              <p:cNvGrpSpPr>
                <a:grpSpLocks/>
              </p:cNvGrpSpPr>
              <p:nvPr/>
            </p:nvGrpSpPr>
            <p:grpSpPr bwMode="auto">
              <a:xfrm>
                <a:off x="1609725" y="2286000"/>
                <a:ext cx="6557963" cy="4329113"/>
                <a:chOff x="1014" y="1440"/>
                <a:chExt cx="4131" cy="2727"/>
              </a:xfrm>
            </p:grpSpPr>
            <p:sp>
              <p:nvSpPr>
                <p:cNvPr id="12313" name="AutoShape 22"/>
                <p:cNvSpPr>
                  <a:spLocks/>
                </p:cNvSpPr>
                <p:nvPr/>
              </p:nvSpPr>
              <p:spPr bwMode="auto">
                <a:xfrm>
                  <a:off x="2208" y="1440"/>
                  <a:ext cx="144" cy="1968"/>
                </a:xfrm>
                <a:prstGeom prst="rightBrace">
                  <a:avLst>
                    <a:gd name="adj1" fmla="val 1138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2314" name="AutoShape 25"/>
                <p:cNvSpPr>
                  <a:spLocks noChangeArrowheads="1"/>
                </p:cNvSpPr>
                <p:nvPr/>
              </p:nvSpPr>
              <p:spPr bwMode="auto">
                <a:xfrm rot="-479520">
                  <a:off x="2400" y="2321"/>
                  <a:ext cx="384" cy="162"/>
                </a:xfrm>
                <a:prstGeom prst="rightArrow">
                  <a:avLst>
                    <a:gd name="adj1" fmla="val 50000"/>
                    <a:gd name="adj2" fmla="val 59259"/>
                  </a:avLst>
                </a:prstGeom>
                <a:solidFill>
                  <a:schemeClr val="accent1"/>
                </a:solidFill>
                <a:ln w="9525">
                  <a:solidFill>
                    <a:schemeClr val="tx1"/>
                  </a:solidFill>
                  <a:miter lim="800000"/>
                  <a:headEnd/>
                  <a:tailEnd/>
                </a:ln>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2315" name="Text Box 26"/>
                <p:cNvSpPr txBox="1">
                  <a:spLocks noChangeArrowheads="1"/>
                </p:cNvSpPr>
                <p:nvPr/>
              </p:nvSpPr>
              <p:spPr bwMode="auto">
                <a:xfrm>
                  <a:off x="2925" y="2115"/>
                  <a:ext cx="216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2000">
                      <a:latin typeface="Arial" pitchFamily="34" charset="0"/>
                    </a:rPr>
                    <a:t>Select D</a:t>
                  </a:r>
                  <a:r>
                    <a:rPr lang="en-US" altLang="fa-IR" sz="2000" baseline="-25000">
                      <a:latin typeface="Arial" pitchFamily="34" charset="0"/>
                    </a:rPr>
                    <a:t>j</a:t>
                  </a:r>
                  <a:r>
                    <a:rPr lang="en-US" altLang="fa-IR" sz="2000">
                      <a:latin typeface="Arial" pitchFamily="34" charset="0"/>
                    </a:rPr>
                    <a:t> and generate a query word using </a:t>
                  </a:r>
                  <a:r>
                    <a:rPr lang="en-US" altLang="fa-IR" sz="2000">
                      <a:latin typeface="Arial Unicode MS" pitchFamily="34" charset="-128"/>
                    </a:rPr>
                    <a:t>D</a:t>
                  </a:r>
                  <a:r>
                    <a:rPr lang="en-US" altLang="fa-IR" sz="2000" baseline="-25000">
                      <a:latin typeface="Arial Unicode MS" pitchFamily="34" charset="-128"/>
                    </a:rPr>
                    <a:t>j </a:t>
                  </a:r>
                </a:p>
              </p:txBody>
            </p:sp>
            <p:sp>
              <p:nvSpPr>
                <p:cNvPr id="12316" name="Text Box 27"/>
                <p:cNvSpPr txBox="1">
                  <a:spLocks noChangeArrowheads="1"/>
                </p:cNvSpPr>
                <p:nvPr/>
              </p:nvSpPr>
              <p:spPr bwMode="auto">
                <a:xfrm>
                  <a:off x="1014" y="3917"/>
                  <a:ext cx="4131" cy="2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fa-IR" sz="2000" b="1">
                      <a:latin typeface="Arial" pitchFamily="34" charset="0"/>
                    </a:rPr>
                    <a:t>Anchor text can be treated as a “part” of a document</a:t>
                  </a:r>
                </a:p>
              </p:txBody>
            </p:sp>
          </p:grpSp>
          <p:graphicFrame>
            <p:nvGraphicFramePr>
              <p:cNvPr id="12312" name="Object 3"/>
              <p:cNvGraphicFramePr>
                <a:graphicFrameLocks noChangeAspect="1"/>
              </p:cNvGraphicFramePr>
              <p:nvPr/>
            </p:nvGraphicFramePr>
            <p:xfrm>
              <a:off x="4429124" y="4143380"/>
              <a:ext cx="3300436" cy="1500198"/>
            </p:xfrm>
            <a:graphic>
              <a:graphicData uri="http://schemas.openxmlformats.org/presentationml/2006/ole">
                <mc:AlternateContent xmlns:mc="http://schemas.openxmlformats.org/markup-compatibility/2006">
                  <mc:Choice xmlns:v="urn:schemas-microsoft-com:vml" Requires="v">
                    <p:oleObj spid="_x0000_s12338" name="Equation" r:id="rId4" imgW="1955800" imgH="889000" progId="Equation.3">
                      <p:embed/>
                    </p:oleObj>
                  </mc:Choice>
                  <mc:Fallback>
                    <p:oleObj name="Equation" r:id="rId4" imgW="1955800" imgH="8890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9124" y="4143380"/>
                            <a:ext cx="3300436" cy="1500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7813"/>
            <a:ext cx="8686800" cy="1139825"/>
          </a:xfrm>
        </p:spPr>
        <p:txBody>
          <a:bodyPr/>
          <a:lstStyle/>
          <a:p>
            <a:pPr eaLnBrk="1" hangingPunct="1"/>
            <a:r>
              <a:rPr lang="en-US" altLang="fa-IR" sz="4000" smtClean="0"/>
              <a:t>Exploiting Inter-Document Structures</a:t>
            </a:r>
          </a:p>
        </p:txBody>
      </p:sp>
      <p:sp>
        <p:nvSpPr>
          <p:cNvPr id="13315" name="Rectangle 3"/>
          <p:cNvSpPr>
            <a:spLocks noGrp="1" noChangeArrowheads="1"/>
          </p:cNvSpPr>
          <p:nvPr>
            <p:ph idx="1"/>
          </p:nvPr>
        </p:nvSpPr>
        <p:spPr/>
        <p:txBody>
          <a:bodyPr/>
          <a:lstStyle/>
          <a:p>
            <a:pPr eaLnBrk="1" hangingPunct="1"/>
            <a:r>
              <a:rPr lang="en-US" altLang="fa-IR" smtClean="0"/>
              <a:t>Document collection has links (e.g., Web, citations of literature)</a:t>
            </a:r>
          </a:p>
          <a:p>
            <a:pPr eaLnBrk="1" hangingPunct="1"/>
            <a:r>
              <a:rPr lang="en-US" altLang="fa-IR" smtClean="0"/>
              <a:t>Query: text query</a:t>
            </a:r>
          </a:p>
          <a:p>
            <a:pPr eaLnBrk="1" hangingPunct="1"/>
            <a:r>
              <a:rPr lang="en-US" altLang="fa-IR" smtClean="0"/>
              <a:t>Results: ranked list of documents</a:t>
            </a:r>
          </a:p>
          <a:p>
            <a:pPr eaLnBrk="1" hangingPunct="1"/>
            <a:r>
              <a:rPr lang="en-US" altLang="fa-IR" smtClean="0"/>
              <a:t>Challenge: how to exploit links to improve ranking? </a:t>
            </a:r>
          </a:p>
        </p:txBody>
      </p:sp>
      <p:sp>
        <p:nvSpPr>
          <p:cNvPr id="4" name="Slide Number Placeholder 5"/>
          <p:cNvSpPr>
            <a:spLocks noGrp="1"/>
          </p:cNvSpPr>
          <p:nvPr>
            <p:ph type="sldNum" sz="quarter" idx="12"/>
          </p:nvPr>
        </p:nvSpPr>
        <p:spPr/>
        <p:txBody>
          <a:bodyPr/>
          <a:lstStyle/>
          <a:p>
            <a:pPr>
              <a:defRPr/>
            </a:pPr>
            <a:fld id="{5282E056-05FA-402F-B8AE-CCD944F81142}" type="slidenum">
              <a:rPr lang="en-US"/>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fa-IR" smtClean="0"/>
              <a:t>Exploiting Inter-Document Links</a:t>
            </a:r>
          </a:p>
        </p:txBody>
      </p:sp>
      <p:sp>
        <p:nvSpPr>
          <p:cNvPr id="36" name="Slide Number Placeholder 4"/>
          <p:cNvSpPr>
            <a:spLocks noGrp="1"/>
          </p:cNvSpPr>
          <p:nvPr>
            <p:ph type="sldNum" sz="quarter" idx="12"/>
          </p:nvPr>
        </p:nvSpPr>
        <p:spPr/>
        <p:txBody>
          <a:bodyPr/>
          <a:lstStyle/>
          <a:p>
            <a:pPr>
              <a:defRPr/>
            </a:pPr>
            <a:fld id="{0EAC7A00-45F0-40AF-A65E-B455E6D966FE}" type="slidenum">
              <a:rPr lang="en-US"/>
              <a:pPr>
                <a:defRPr/>
              </a:pPr>
              <a:t>9</a:t>
            </a:fld>
            <a:endParaRPr lang="en-US"/>
          </a:p>
        </p:txBody>
      </p:sp>
      <p:sp>
        <p:nvSpPr>
          <p:cNvPr id="14340" name="AutoShape 3"/>
          <p:cNvSpPr>
            <a:spLocks noChangeArrowheads="1"/>
          </p:cNvSpPr>
          <p:nvPr/>
        </p:nvSpPr>
        <p:spPr bwMode="auto">
          <a:xfrm>
            <a:off x="3352800" y="2209800"/>
            <a:ext cx="1981200" cy="2667000"/>
          </a:xfrm>
          <a:prstGeom prst="foldedCorner">
            <a:avLst>
              <a:gd name="adj" fmla="val 12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4341" name="AutoShape 4"/>
          <p:cNvSpPr>
            <a:spLocks noChangeArrowheads="1"/>
          </p:cNvSpPr>
          <p:nvPr/>
        </p:nvSpPr>
        <p:spPr bwMode="auto">
          <a:xfrm>
            <a:off x="6781800" y="2286000"/>
            <a:ext cx="1219200" cy="1371600"/>
          </a:xfrm>
          <a:prstGeom prst="foldedCorner">
            <a:avLst>
              <a:gd name="adj" fmla="val 12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4342" name="Text Box 5"/>
          <p:cNvSpPr txBox="1">
            <a:spLocks noChangeArrowheads="1"/>
          </p:cNvSpPr>
          <p:nvPr/>
        </p:nvSpPr>
        <p:spPr bwMode="auto">
          <a:xfrm>
            <a:off x="3505200" y="2971800"/>
            <a:ext cx="1628775" cy="590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fa-IR" sz="1600" b="1">
                <a:latin typeface="Arial" pitchFamily="34" charset="0"/>
              </a:rPr>
              <a:t>Description</a:t>
            </a:r>
          </a:p>
          <a:p>
            <a:pPr algn="ctr">
              <a:spcBef>
                <a:spcPct val="0"/>
              </a:spcBef>
              <a:buFontTx/>
              <a:buNone/>
            </a:pPr>
            <a:r>
              <a:rPr lang="en-US" altLang="fa-IR" sz="1600" b="1">
                <a:latin typeface="Arial" pitchFamily="34" charset="0"/>
              </a:rPr>
              <a:t>(“anchor text”)</a:t>
            </a:r>
          </a:p>
        </p:txBody>
      </p:sp>
      <p:sp>
        <p:nvSpPr>
          <p:cNvPr id="14343" name="AutoShape 6"/>
          <p:cNvSpPr>
            <a:spLocks noChangeArrowheads="1"/>
          </p:cNvSpPr>
          <p:nvPr/>
        </p:nvSpPr>
        <p:spPr bwMode="auto">
          <a:xfrm>
            <a:off x="990600" y="4267200"/>
            <a:ext cx="1219200" cy="1371600"/>
          </a:xfrm>
          <a:prstGeom prst="foldedCorner">
            <a:avLst>
              <a:gd name="adj" fmla="val 12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4344" name="AutoShape 7"/>
          <p:cNvSpPr>
            <a:spLocks noChangeArrowheads="1"/>
          </p:cNvSpPr>
          <p:nvPr/>
        </p:nvSpPr>
        <p:spPr bwMode="auto">
          <a:xfrm>
            <a:off x="6858000" y="4038600"/>
            <a:ext cx="1219200" cy="1371600"/>
          </a:xfrm>
          <a:prstGeom prst="foldedCorner">
            <a:avLst>
              <a:gd name="adj" fmla="val 12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4345" name="AutoShape 8"/>
          <p:cNvSpPr>
            <a:spLocks noChangeArrowheads="1"/>
          </p:cNvSpPr>
          <p:nvPr/>
        </p:nvSpPr>
        <p:spPr bwMode="auto">
          <a:xfrm>
            <a:off x="1066800" y="2133600"/>
            <a:ext cx="1219200" cy="1371600"/>
          </a:xfrm>
          <a:prstGeom prst="foldedCorner">
            <a:avLst>
              <a:gd name="adj" fmla="val 12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fa-IR" altLang="fa-IR" sz="1800">
              <a:latin typeface="Arial Unicode MS" pitchFamily="34" charset="-128"/>
            </a:endParaRPr>
          </a:p>
        </p:txBody>
      </p:sp>
      <p:sp>
        <p:nvSpPr>
          <p:cNvPr id="14346" name="Line 9"/>
          <p:cNvSpPr>
            <a:spLocks noChangeShapeType="1"/>
          </p:cNvSpPr>
          <p:nvPr/>
        </p:nvSpPr>
        <p:spPr bwMode="auto">
          <a:xfrm>
            <a:off x="1905000" y="25908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14347" name="Line 10"/>
          <p:cNvSpPr>
            <a:spLocks noChangeShapeType="1"/>
          </p:cNvSpPr>
          <p:nvPr/>
        </p:nvSpPr>
        <p:spPr bwMode="auto">
          <a:xfrm flipV="1">
            <a:off x="1828800" y="4038600"/>
            <a:ext cx="15240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14348" name="Line 11"/>
          <p:cNvSpPr>
            <a:spLocks noChangeShapeType="1"/>
          </p:cNvSpPr>
          <p:nvPr/>
        </p:nvSpPr>
        <p:spPr bwMode="auto">
          <a:xfrm>
            <a:off x="5029200" y="3886200"/>
            <a:ext cx="1828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14349" name="Line 12"/>
          <p:cNvSpPr>
            <a:spLocks noChangeShapeType="1"/>
          </p:cNvSpPr>
          <p:nvPr/>
        </p:nvSpPr>
        <p:spPr bwMode="auto">
          <a:xfrm>
            <a:off x="1905000" y="48768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14350" name="Line 13"/>
          <p:cNvSpPr>
            <a:spLocks noChangeShapeType="1"/>
          </p:cNvSpPr>
          <p:nvPr/>
        </p:nvSpPr>
        <p:spPr bwMode="auto">
          <a:xfrm>
            <a:off x="1905000" y="4953000"/>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14351" name="Line 14"/>
          <p:cNvSpPr>
            <a:spLocks noChangeShapeType="1"/>
          </p:cNvSpPr>
          <p:nvPr/>
        </p:nvSpPr>
        <p:spPr bwMode="auto">
          <a:xfrm>
            <a:off x="1981200" y="50292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14352" name="Line 15"/>
          <p:cNvSpPr>
            <a:spLocks noChangeShapeType="1"/>
          </p:cNvSpPr>
          <p:nvPr/>
        </p:nvSpPr>
        <p:spPr bwMode="auto">
          <a:xfrm>
            <a:off x="1828800" y="5181600"/>
            <a:ext cx="685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14353" name="Line 16"/>
          <p:cNvSpPr>
            <a:spLocks noChangeShapeType="1"/>
          </p:cNvSpPr>
          <p:nvPr/>
        </p:nvSpPr>
        <p:spPr bwMode="auto">
          <a:xfrm>
            <a:off x="1676400" y="5257800"/>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14354" name="Line 17"/>
          <p:cNvSpPr>
            <a:spLocks noChangeShapeType="1"/>
          </p:cNvSpPr>
          <p:nvPr/>
        </p:nvSpPr>
        <p:spPr bwMode="auto">
          <a:xfrm flipH="1">
            <a:off x="1219200" y="5257800"/>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14355" name="Line 18"/>
          <p:cNvSpPr>
            <a:spLocks noChangeShapeType="1"/>
          </p:cNvSpPr>
          <p:nvPr/>
        </p:nvSpPr>
        <p:spPr bwMode="auto">
          <a:xfrm flipH="1">
            <a:off x="685800" y="5105400"/>
            <a:ext cx="685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14356" name="Line 19"/>
          <p:cNvSpPr>
            <a:spLocks noChangeShapeType="1"/>
          </p:cNvSpPr>
          <p:nvPr/>
        </p:nvSpPr>
        <p:spPr bwMode="auto">
          <a:xfrm flipH="1">
            <a:off x="457200" y="4800600"/>
            <a:ext cx="9144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14357" name="Line 20"/>
          <p:cNvSpPr>
            <a:spLocks noChangeShapeType="1"/>
          </p:cNvSpPr>
          <p:nvPr/>
        </p:nvSpPr>
        <p:spPr bwMode="auto">
          <a:xfrm>
            <a:off x="5791200" y="47244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14358" name="Line 21"/>
          <p:cNvSpPr>
            <a:spLocks noChangeShapeType="1"/>
          </p:cNvSpPr>
          <p:nvPr/>
        </p:nvSpPr>
        <p:spPr bwMode="auto">
          <a:xfrm flipV="1">
            <a:off x="6172200" y="4953000"/>
            <a:ext cx="685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14359" name="Line 22"/>
          <p:cNvSpPr>
            <a:spLocks noChangeShapeType="1"/>
          </p:cNvSpPr>
          <p:nvPr/>
        </p:nvSpPr>
        <p:spPr bwMode="auto">
          <a:xfrm flipV="1">
            <a:off x="6324600" y="52578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14360" name="Line 23"/>
          <p:cNvSpPr>
            <a:spLocks noChangeShapeType="1"/>
          </p:cNvSpPr>
          <p:nvPr/>
        </p:nvSpPr>
        <p:spPr bwMode="auto">
          <a:xfrm flipV="1">
            <a:off x="7391400" y="5410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14361" name="Line 24"/>
          <p:cNvSpPr>
            <a:spLocks noChangeShapeType="1"/>
          </p:cNvSpPr>
          <p:nvPr/>
        </p:nvSpPr>
        <p:spPr bwMode="auto">
          <a:xfrm flipH="1" flipV="1">
            <a:off x="7848600" y="5410200"/>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14362" name="Line 25"/>
          <p:cNvSpPr>
            <a:spLocks noChangeShapeType="1"/>
          </p:cNvSpPr>
          <p:nvPr/>
        </p:nvSpPr>
        <p:spPr bwMode="auto">
          <a:xfrm flipH="1">
            <a:off x="8077200" y="47244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grpSp>
        <p:nvGrpSpPr>
          <p:cNvPr id="2" name="Group 26"/>
          <p:cNvGrpSpPr>
            <a:grpSpLocks/>
          </p:cNvGrpSpPr>
          <p:nvPr/>
        </p:nvGrpSpPr>
        <p:grpSpPr bwMode="auto">
          <a:xfrm>
            <a:off x="1000125" y="5867400"/>
            <a:ext cx="7092950" cy="496888"/>
            <a:chOff x="630" y="3696"/>
            <a:chExt cx="4468" cy="313"/>
          </a:xfrm>
        </p:grpSpPr>
        <p:sp>
          <p:nvSpPr>
            <p:cNvPr id="14371" name="Text Box 27"/>
            <p:cNvSpPr txBox="1">
              <a:spLocks noChangeArrowheads="1"/>
            </p:cNvSpPr>
            <p:nvPr/>
          </p:nvSpPr>
          <p:spPr bwMode="auto">
            <a:xfrm>
              <a:off x="630" y="3721"/>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fa-IR" sz="2400">
                  <a:solidFill>
                    <a:srgbClr val="CC0000"/>
                  </a:solidFill>
                  <a:latin typeface="Arial" pitchFamily="34" charset="0"/>
                </a:rPr>
                <a:t>Hub</a:t>
              </a:r>
            </a:p>
          </p:txBody>
        </p:sp>
        <p:sp>
          <p:nvSpPr>
            <p:cNvPr id="14372" name="Text Box 28"/>
            <p:cNvSpPr txBox="1">
              <a:spLocks noChangeArrowheads="1"/>
            </p:cNvSpPr>
            <p:nvPr/>
          </p:nvSpPr>
          <p:spPr bwMode="auto">
            <a:xfrm>
              <a:off x="4224" y="3696"/>
              <a:ext cx="8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fa-IR" sz="2400">
                  <a:solidFill>
                    <a:srgbClr val="CC0000"/>
                  </a:solidFill>
                  <a:latin typeface="Arial" pitchFamily="34" charset="0"/>
                </a:rPr>
                <a:t>Authority</a:t>
              </a:r>
            </a:p>
          </p:txBody>
        </p:sp>
      </p:grpSp>
      <p:sp>
        <p:nvSpPr>
          <p:cNvPr id="14364" name="Line 29"/>
          <p:cNvSpPr>
            <a:spLocks noChangeShapeType="1"/>
          </p:cNvSpPr>
          <p:nvPr/>
        </p:nvSpPr>
        <p:spPr bwMode="auto">
          <a:xfrm>
            <a:off x="5029200" y="3200400"/>
            <a:ext cx="1752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grpSp>
        <p:nvGrpSpPr>
          <p:cNvPr id="3" name="Group 30"/>
          <p:cNvGrpSpPr>
            <a:grpSpLocks/>
          </p:cNvGrpSpPr>
          <p:nvPr/>
        </p:nvGrpSpPr>
        <p:grpSpPr bwMode="auto">
          <a:xfrm>
            <a:off x="4343400" y="1371600"/>
            <a:ext cx="3562350" cy="1600200"/>
            <a:chOff x="2736" y="864"/>
            <a:chExt cx="2244" cy="1008"/>
          </a:xfrm>
        </p:grpSpPr>
        <p:sp>
          <p:nvSpPr>
            <p:cNvPr id="14368" name="Text Box 31"/>
            <p:cNvSpPr txBox="1">
              <a:spLocks noChangeArrowheads="1"/>
            </p:cNvSpPr>
            <p:nvPr/>
          </p:nvSpPr>
          <p:spPr bwMode="auto">
            <a:xfrm>
              <a:off x="2736" y="864"/>
              <a:ext cx="22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fa-IR" sz="1800" b="1">
                  <a:solidFill>
                    <a:srgbClr val="CC0000"/>
                  </a:solidFill>
                  <a:latin typeface="Arial" pitchFamily="34" charset="0"/>
                </a:rPr>
                <a:t>“Extra text”/summary for a doc</a:t>
              </a:r>
            </a:p>
          </p:txBody>
        </p:sp>
        <p:sp>
          <p:nvSpPr>
            <p:cNvPr id="14369" name="Line 32"/>
            <p:cNvSpPr>
              <a:spLocks noChangeShapeType="1"/>
            </p:cNvSpPr>
            <p:nvPr/>
          </p:nvSpPr>
          <p:spPr bwMode="auto">
            <a:xfrm flipV="1">
              <a:off x="2880" y="1104"/>
              <a:ext cx="1008" cy="76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14370" name="Line 33"/>
            <p:cNvSpPr>
              <a:spLocks noChangeShapeType="1"/>
            </p:cNvSpPr>
            <p:nvPr/>
          </p:nvSpPr>
          <p:spPr bwMode="auto">
            <a:xfrm>
              <a:off x="3888" y="1104"/>
              <a:ext cx="720" cy="336"/>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a-IR"/>
            </a:p>
          </p:txBody>
        </p:sp>
      </p:grpSp>
      <p:sp>
        <p:nvSpPr>
          <p:cNvPr id="58402" name="Text Box 34"/>
          <p:cNvSpPr txBox="1">
            <a:spLocks noChangeArrowheads="1"/>
          </p:cNvSpPr>
          <p:nvPr/>
        </p:nvSpPr>
        <p:spPr bwMode="auto">
          <a:xfrm>
            <a:off x="2736850" y="5257800"/>
            <a:ext cx="372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fa-IR" sz="1800" b="1">
                <a:solidFill>
                  <a:srgbClr val="CC0000"/>
                </a:solidFill>
                <a:latin typeface="Arial" pitchFamily="34" charset="0"/>
              </a:rPr>
              <a:t>Links indicate the utility of a doc</a:t>
            </a:r>
          </a:p>
        </p:txBody>
      </p:sp>
      <p:sp>
        <p:nvSpPr>
          <p:cNvPr id="14367" name="Text Box 35"/>
          <p:cNvSpPr txBox="1">
            <a:spLocks noChangeArrowheads="1"/>
          </p:cNvSpPr>
          <p:nvPr/>
        </p:nvSpPr>
        <p:spPr bwMode="auto">
          <a:xfrm>
            <a:off x="2895600" y="5943600"/>
            <a:ext cx="3260725"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rtl="0" eaLnBrk="0" hangingPunct="0">
              <a:spcBef>
                <a:spcPct val="20000"/>
              </a:spcBef>
              <a:buFont typeface="Arial" pitchFamily="34" charset="0"/>
              <a:buChar char="•"/>
              <a:defRPr sz="3200">
                <a:solidFill>
                  <a:schemeClr val="tx1"/>
                </a:solidFill>
                <a:latin typeface="Calibri" pitchFamily="34" charset="0"/>
              </a:defRPr>
            </a:lvl1pPr>
            <a:lvl2pPr marL="742950" indent="-285750" algn="l" rtl="0" eaLnBrk="0" hangingPunct="0">
              <a:spcBef>
                <a:spcPct val="20000"/>
              </a:spcBef>
              <a:buFont typeface="Arial" pitchFamily="34" charset="0"/>
              <a:buChar char="–"/>
              <a:defRPr sz="2800">
                <a:solidFill>
                  <a:schemeClr val="tx1"/>
                </a:solidFill>
                <a:latin typeface="Calibri" pitchFamily="34" charset="0"/>
              </a:defRPr>
            </a:lvl2pPr>
            <a:lvl3pPr marL="1143000" indent="-228600" algn="l" rtl="0" eaLnBrk="0" hangingPunct="0">
              <a:spcBef>
                <a:spcPct val="20000"/>
              </a:spcBef>
              <a:buFont typeface="Arial" pitchFamily="34" charset="0"/>
              <a:buChar char="•"/>
              <a:defRPr sz="2400">
                <a:solidFill>
                  <a:schemeClr val="tx1"/>
                </a:solidFill>
                <a:latin typeface="Calibri" pitchFamily="34" charset="0"/>
              </a:defRPr>
            </a:lvl3pPr>
            <a:lvl4pPr marL="1600200" indent="-228600" algn="l" rtl="0" eaLnBrk="0" hangingPunct="0">
              <a:spcBef>
                <a:spcPct val="20000"/>
              </a:spcBef>
              <a:buFont typeface="Arial" pitchFamily="34" charset="0"/>
              <a:buChar char="–"/>
              <a:defRPr sz="2000">
                <a:solidFill>
                  <a:schemeClr val="tx1"/>
                </a:solidFill>
                <a:latin typeface="Calibri" pitchFamily="34" charset="0"/>
              </a:defRPr>
            </a:lvl4pPr>
            <a:lvl5pPr marL="2057400" indent="-228600" algn="l" rtl="0" eaLnBrk="0" hangingPunct="0">
              <a:spcBef>
                <a:spcPct val="20000"/>
              </a:spcBef>
              <a:buFont typeface="Arial" pitchFamily="34" charset="0"/>
              <a:buChar char="»"/>
              <a:defRPr sz="2000">
                <a:solidFill>
                  <a:schemeClr val="tx1"/>
                </a:solidFill>
                <a:latin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fa-IR" sz="2400">
                <a:latin typeface="Times New Roman" pitchFamily="18" charset="0"/>
              </a:rPr>
              <a:t>What does a link tell us?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4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0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2504</Words>
  <Application>Microsoft Office PowerPoint</Application>
  <PresentationFormat>On-screen Show (4:3)</PresentationFormat>
  <Paragraphs>530</Paragraphs>
  <Slides>56</Slides>
  <Notes>56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8" baseType="lpstr">
      <vt:lpstr>宋体</vt:lpstr>
      <vt:lpstr>宋体</vt:lpstr>
      <vt:lpstr>Arial</vt:lpstr>
      <vt:lpstr>Arial Unicode MS</vt:lpstr>
      <vt:lpstr>Calibri</vt:lpstr>
      <vt:lpstr>Cambria Math</vt:lpstr>
      <vt:lpstr>新細明體</vt:lpstr>
      <vt:lpstr>Symbol</vt:lpstr>
      <vt:lpstr>Times New Roman</vt:lpstr>
      <vt:lpstr>Wingdings</vt:lpstr>
      <vt:lpstr>Office Theme</vt:lpstr>
      <vt:lpstr>Equation</vt:lpstr>
      <vt:lpstr>Web Search Engines</vt:lpstr>
      <vt:lpstr>Web Search: Challenges &amp; Opportunities</vt:lpstr>
      <vt:lpstr>Ranking Algorithms for Web Search</vt:lpstr>
      <vt:lpstr>“Free Text” vs. “Structured Text”</vt:lpstr>
      <vt:lpstr>Examples of Document Structures</vt:lpstr>
      <vt:lpstr>Structured Text Collection</vt:lpstr>
      <vt:lpstr>Exploiting Intra-Document Structures</vt:lpstr>
      <vt:lpstr>Exploiting Inter-Document Structures</vt:lpstr>
      <vt:lpstr>Exploiting Inter-Document Links</vt:lpstr>
      <vt:lpstr>Anchor Text</vt:lpstr>
      <vt:lpstr>The Web as a Directed Graph</vt:lpstr>
      <vt:lpstr>[Document Text Only] vs. [Document Text + Anchor Text]</vt:lpstr>
      <vt:lpstr>PageRank</vt:lpstr>
      <vt:lpstr>PageRank: Capturing Page “Popularity”  [Page &amp; Brin 98]</vt:lpstr>
      <vt:lpstr>PageRank – An Intuitive Description</vt:lpstr>
      <vt:lpstr>The PageRank Algorithm [Page et al. 98]</vt:lpstr>
      <vt:lpstr>PageRank: Example</vt:lpstr>
      <vt:lpstr>PageRank in Practice</vt:lpstr>
      <vt:lpstr>PageRank Issues</vt:lpstr>
      <vt:lpstr>What Google Says About PageRank</vt:lpstr>
      <vt:lpstr>HITS</vt:lpstr>
      <vt:lpstr>HITS: Capturing Authorities &amp; Hubs  [Kleinberg 98]</vt:lpstr>
      <vt:lpstr>Root Set and Base Set</vt:lpstr>
      <vt:lpstr>Hub and Authority Scores</vt:lpstr>
      <vt:lpstr>The HITS Algorithm [Kleinberg 98]</vt:lpstr>
      <vt:lpstr>PageRank vs. HITS: Discussion</vt:lpstr>
      <vt:lpstr>PageRank Extension: Topic-Sensitive PageRank</vt:lpstr>
      <vt:lpstr>Topic Sensitive PageRank</vt:lpstr>
      <vt:lpstr>PageRank – A Review</vt:lpstr>
      <vt:lpstr>Topic-Sensitive PageRank</vt:lpstr>
      <vt:lpstr>Topic-Sensitive PageRank</vt:lpstr>
      <vt:lpstr>Topic-Sensitive PageRank</vt:lpstr>
      <vt:lpstr>Topic-Sensitive PageRank</vt:lpstr>
      <vt:lpstr>Graphical depiction of part I</vt:lpstr>
      <vt:lpstr>Graphical depiction of part I</vt:lpstr>
      <vt:lpstr>Topic-Sensitive PageRank</vt:lpstr>
      <vt:lpstr>HITS Extension: Topic distillation</vt:lpstr>
      <vt:lpstr>Topic Distillation</vt:lpstr>
      <vt:lpstr>Topic Distillation – Proposed Solution</vt:lpstr>
      <vt:lpstr>Combining Ideas from  PageRank and HITS:  SALSA - Stochastic Approach  for Link-Structure Analysis</vt:lpstr>
      <vt:lpstr>SALSA – Walk on a Bipartite Graph</vt:lpstr>
      <vt:lpstr>SALSA – Construction of the Graph</vt:lpstr>
      <vt:lpstr>SALSA – A Variation of HITS</vt:lpstr>
      <vt:lpstr>Web Spamming</vt:lpstr>
      <vt:lpstr>Defining web spam</vt:lpstr>
      <vt:lpstr>Why web spam is bad</vt:lpstr>
      <vt:lpstr>Taxonomy of web spam techniques</vt:lpstr>
      <vt:lpstr>Link Spam</vt:lpstr>
      <vt:lpstr>Link Spamming Technologies</vt:lpstr>
      <vt:lpstr>Anti-Spam: TrustRank</vt:lpstr>
      <vt:lpstr>TrustRank – Computing Trust</vt:lpstr>
      <vt:lpstr>TrustRank – Trust Attenuation</vt:lpstr>
      <vt:lpstr>TrustRank - Algorithm</vt:lpstr>
      <vt:lpstr>TrustRank – Selecting Seeds</vt:lpstr>
      <vt:lpstr>TrustRank - Example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2020-12-13T06:11:40Z</dcterms:created>
  <dcterms:modified xsi:type="dcterms:W3CDTF">2023-12-23T10:49:38Z</dcterms:modified>
</cp:coreProperties>
</file>