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6" r:id="rId5"/>
    <p:sldId id="273" r:id="rId6"/>
    <p:sldId id="352" r:id="rId7"/>
    <p:sldId id="330" r:id="rId8"/>
    <p:sldId id="331" r:id="rId9"/>
    <p:sldId id="332" r:id="rId10"/>
    <p:sldId id="333" r:id="rId11"/>
    <p:sldId id="334" r:id="rId12"/>
    <p:sldId id="337" r:id="rId13"/>
    <p:sldId id="278" r:id="rId14"/>
    <p:sldId id="279" r:id="rId15"/>
    <p:sldId id="326" r:id="rId16"/>
    <p:sldId id="280" r:id="rId17"/>
    <p:sldId id="361" r:id="rId18"/>
    <p:sldId id="362" r:id="rId19"/>
    <p:sldId id="283" r:id="rId20"/>
    <p:sldId id="338" r:id="rId21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33" autoAdjust="0"/>
  </p:normalViewPr>
  <p:slideViewPr>
    <p:cSldViewPr>
      <p:cViewPr varScale="1">
        <p:scale>
          <a:sx n="68" d="100"/>
          <a:sy n="68" d="100"/>
        </p:scale>
        <p:origin x="18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0252EC-FE8E-4A5D-A76D-B687E17E6690}" type="datetimeFigureOut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9C5BFB-44F4-4D87-9B9B-CAF07837A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D45245-CC89-4844-943C-270A79120D0E}" type="slidenum">
              <a:rPr lang="zh-CN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548524-8064-462C-AD16-0CD00B6E5E26}" type="slidenum">
              <a:rPr lang="zh-CN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F88C42-62A5-41D4-99EF-4526D613E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a-IR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43E7A2-CFD7-42C9-8326-1086D0400A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7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6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4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2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C5BFB-44F4-4D87-9B9B-CAF07837A6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>
              <a:spcBef>
                <a:spcPct val="0"/>
              </a:spcBef>
            </a:pPr>
            <a:endParaRPr lang="en-US" altLang="fa-IR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C219F5-8B82-4472-87AE-BFAD25826B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a-IR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D93F26-9D40-4751-8956-31C8A4D2C8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>
              <a:spcBef>
                <a:spcPct val="0"/>
              </a:spcBef>
            </a:pPr>
            <a:endParaRPr lang="fa-IR" altLang="fa-IR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BFF31B-5CD3-4D87-B898-91F8DA3656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endParaRPr lang="fa-IR" alt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5D001-FD97-4ED1-A239-9307E78E96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E452CE-3612-464A-9BD3-CB9EEFF34F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221B74-4348-4190-9240-33841E8EA3D2}" type="slidenum">
              <a:rPr lang="zh-CN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9D3295-FFAF-4CDF-A76A-4E691A0A9BD5}" type="slidenum">
              <a:rPr lang="zh-CN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81F33-36C2-46C7-9A33-84905C1D33C4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DA3E-2DD3-42BE-A316-B8DB33256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5C263-D261-422B-A263-1C29E21EFE77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DA373-A0DA-4A39-9118-C730B90CD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8810-D121-47AE-94D9-D36195C9B8BB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369ED-CB5F-4208-BD07-7D858E2E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529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41529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467100"/>
            <a:ext cx="41529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362200" y="6553200"/>
            <a:ext cx="2895600" cy="4572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866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7AE21-9C52-45E5-B07A-F94F6920E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C3349-D95C-4230-8BE1-B2C9B8580F1C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FE35A-54FC-4830-BBC6-475148817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AA39-998E-454F-8582-3A00DF8D70B6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E0340-309F-4D9A-A7B7-623502878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5CBEF-637B-4890-9354-B8A6C3179F9D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BB84F-EEBE-4BBD-B71C-B3DC549BE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F7592-4F39-42DE-9DD9-C14C65A8A4D7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A3BB-3C28-4CEA-9023-AC72FDF6F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F8A7A-A499-4AC2-B2C8-2E99E33E32BE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6E08-5C1E-4AFA-ABDB-1A09BF9D0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4FD77-77D2-4464-917E-86FD2FC65D80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C41F4-6EE2-4C5F-BA64-4C6FD6C31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472A1-345D-4A50-A9A8-0AB95BC9C7A3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3E3C5-0B39-4F35-9A37-1034F49E0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376D-0DE0-4AC3-9627-AAFB094FD009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EB62-A318-4B88-8135-4743321A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16B687-5815-40C0-A455-1564B4F0CEF5}" type="datetime1">
              <a:rPr lang="en-US"/>
              <a:pPr>
                <a:defRPr/>
              </a:pPr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6CDD5C-A73F-4104-9444-87C6CBBC2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Search Engine Technologies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F3068-D9FB-477C-8F32-764C9D7D925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8"/>
          <p:cNvSpPr>
            <a:spLocks noChangeArrowheads="1"/>
          </p:cNvSpPr>
          <p:nvPr/>
        </p:nvSpPr>
        <p:spPr bwMode="auto">
          <a:xfrm>
            <a:off x="104775" y="1762125"/>
            <a:ext cx="3248025" cy="4791075"/>
          </a:xfrm>
          <a:prstGeom prst="roundRect">
            <a:avLst>
              <a:gd name="adj" fmla="val 10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28063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MapReduce WordCount Example</a:t>
            </a: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11113" y="1784350"/>
            <a:ext cx="3327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Input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1, “Hello World Bye World”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2, “Hello Hadoop Bye Hadoop”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3, “Bye Hadoop Hello Hadoop”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</p:txBody>
      </p:sp>
      <p:sp>
        <p:nvSpPr>
          <p:cNvPr id="12293" name="AutoShape 19"/>
          <p:cNvSpPr>
            <a:spLocks noChangeArrowheads="1"/>
          </p:cNvSpPr>
          <p:nvPr/>
        </p:nvSpPr>
        <p:spPr bwMode="auto">
          <a:xfrm>
            <a:off x="4217988" y="1625600"/>
            <a:ext cx="1733550" cy="4791075"/>
          </a:xfrm>
          <a:prstGeom prst="roundRect">
            <a:avLst>
              <a:gd name="adj" fmla="val 10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</p:txBody>
      </p:sp>
      <p:sp>
        <p:nvSpPr>
          <p:cNvPr id="12294" name="Rectangle 20"/>
          <p:cNvSpPr>
            <a:spLocks noChangeArrowheads="1"/>
          </p:cNvSpPr>
          <p:nvPr/>
        </p:nvSpPr>
        <p:spPr bwMode="auto">
          <a:xfrm>
            <a:off x="4287838" y="1643063"/>
            <a:ext cx="1422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Map 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&lt;World,1&gt;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&lt;World,1&gt;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</p:txBody>
      </p:sp>
      <p:sp>
        <p:nvSpPr>
          <p:cNvPr id="12295" name="Rectangle 24"/>
          <p:cNvSpPr>
            <a:spLocks noChangeArrowheads="1"/>
          </p:cNvSpPr>
          <p:nvPr/>
        </p:nvSpPr>
        <p:spPr bwMode="auto">
          <a:xfrm>
            <a:off x="6132513" y="3298825"/>
            <a:ext cx="2925762" cy="13366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Map(K,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  For each word w in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    Collect(w,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}</a:t>
            </a:r>
            <a:endParaRPr lang="en-US" altLang="zh-CN" sz="2000">
              <a:latin typeface="Arial" pitchFamily="34" charset="0"/>
            </a:endParaRPr>
          </a:p>
        </p:txBody>
      </p:sp>
      <p:sp>
        <p:nvSpPr>
          <p:cNvPr id="12296" name="AutoShape 26"/>
          <p:cNvSpPr>
            <a:spLocks noChangeArrowheads="1"/>
          </p:cNvSpPr>
          <p:nvPr/>
        </p:nvSpPr>
        <p:spPr bwMode="auto">
          <a:xfrm>
            <a:off x="3368675" y="2538413"/>
            <a:ext cx="722313" cy="517525"/>
          </a:xfrm>
          <a:prstGeom prst="rightArrow">
            <a:avLst>
              <a:gd name="adj1" fmla="val 50000"/>
              <a:gd name="adj2" fmla="val 34893"/>
            </a:avLst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itchFamily="34" charset="0"/>
              </a:rPr>
              <a:t>Map</a:t>
            </a:r>
          </a:p>
        </p:txBody>
      </p:sp>
      <p:sp>
        <p:nvSpPr>
          <p:cNvPr id="12297" name="AutoShape 27"/>
          <p:cNvSpPr>
            <a:spLocks noChangeArrowheads="1"/>
          </p:cNvSpPr>
          <p:nvPr/>
        </p:nvSpPr>
        <p:spPr bwMode="auto">
          <a:xfrm>
            <a:off x="3371850" y="3783013"/>
            <a:ext cx="722313" cy="517525"/>
          </a:xfrm>
          <a:prstGeom prst="rightArrow">
            <a:avLst>
              <a:gd name="adj1" fmla="val 50000"/>
              <a:gd name="adj2" fmla="val 34893"/>
            </a:avLst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itchFamily="34" charset="0"/>
              </a:rPr>
              <a:t>Map</a:t>
            </a:r>
          </a:p>
        </p:txBody>
      </p:sp>
      <p:sp>
        <p:nvSpPr>
          <p:cNvPr id="12298" name="AutoShape 28"/>
          <p:cNvSpPr>
            <a:spLocks noChangeArrowheads="1"/>
          </p:cNvSpPr>
          <p:nvPr/>
        </p:nvSpPr>
        <p:spPr bwMode="auto">
          <a:xfrm>
            <a:off x="3370263" y="5065713"/>
            <a:ext cx="722312" cy="517525"/>
          </a:xfrm>
          <a:prstGeom prst="rightArrow">
            <a:avLst>
              <a:gd name="adj1" fmla="val 50000"/>
              <a:gd name="adj2" fmla="val 34893"/>
            </a:avLst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itchFamily="34" charset="0"/>
              </a:rPr>
              <a:t>Map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8797-F448-4A7F-96EC-A82C272FF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28063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MapReduce WordCount Example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162675" y="1514475"/>
            <a:ext cx="2654300" cy="19462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Reduce(K, V[ 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  Int count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  For each v in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    count +=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  Collect(K, count);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}</a:t>
            </a:r>
            <a:endParaRPr lang="en-US" altLang="zh-CN" sz="2000">
              <a:latin typeface="Arial" pitchFamily="34" charset="0"/>
            </a:endParaRPr>
          </a:p>
        </p:txBody>
      </p:sp>
      <p:sp>
        <p:nvSpPr>
          <p:cNvPr id="13316" name="AutoShape 8"/>
          <p:cNvSpPr>
            <a:spLocks noChangeArrowheads="1"/>
          </p:cNvSpPr>
          <p:nvPr/>
        </p:nvSpPr>
        <p:spPr bwMode="auto">
          <a:xfrm>
            <a:off x="179388" y="1693863"/>
            <a:ext cx="1706562" cy="4791075"/>
          </a:xfrm>
          <a:prstGeom prst="roundRect">
            <a:avLst>
              <a:gd name="adj" fmla="val 10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</p:txBody>
      </p:sp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249238" y="1711325"/>
            <a:ext cx="142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Map 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&lt;World,1&gt;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&lt;World,1&gt;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&lt;Hello,1&gt;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&lt;Hadoop,1&gt;</a:t>
            </a:r>
          </a:p>
        </p:txBody>
      </p:sp>
      <p:sp>
        <p:nvSpPr>
          <p:cNvPr id="13318" name="AutoShape 11"/>
          <p:cNvSpPr>
            <a:spLocks noChangeArrowheads="1"/>
          </p:cNvSpPr>
          <p:nvPr/>
        </p:nvSpPr>
        <p:spPr bwMode="auto">
          <a:xfrm>
            <a:off x="2120900" y="3173413"/>
            <a:ext cx="2362200" cy="3236912"/>
          </a:xfrm>
          <a:prstGeom prst="roundRect">
            <a:avLst>
              <a:gd name="adj" fmla="val 10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2147888" y="3200400"/>
            <a:ext cx="23241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Internal Grouping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 </a:t>
            </a:r>
            <a:r>
              <a:rPr lang="en-US" altLang="zh-CN" sz="1800">
                <a:latin typeface="Arial" pitchFamily="34" charset="0"/>
                <a:sym typeface="Wingdings" pitchFamily="2" charset="2"/>
              </a:rPr>
              <a:t> 1, 1, 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 </a:t>
            </a:r>
            <a:r>
              <a:rPr lang="en-US" altLang="zh-CN" sz="1800">
                <a:latin typeface="Arial" pitchFamily="34" charset="0"/>
                <a:sym typeface="Wingdings" pitchFamily="2" charset="2"/>
              </a:rPr>
              <a:t> 1, 1, 1, 1&gt;</a:t>
            </a: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 </a:t>
            </a:r>
            <a:r>
              <a:rPr lang="en-US" altLang="zh-CN" sz="1800">
                <a:latin typeface="Arial" pitchFamily="34" charset="0"/>
                <a:sym typeface="Wingdings" pitchFamily="2" charset="2"/>
              </a:rPr>
              <a:t> 1, 1, 1&gt;</a:t>
            </a:r>
            <a:endParaRPr lang="en-US" altLang="zh-CN" sz="1800" b="1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&lt;World </a:t>
            </a:r>
            <a:r>
              <a:rPr lang="en-US" altLang="zh-CN" sz="1800">
                <a:latin typeface="Arial" pitchFamily="34" charset="0"/>
                <a:sym typeface="Wingdings" pitchFamily="2" charset="2"/>
              </a:rPr>
              <a:t> 1, 1</a:t>
            </a:r>
            <a:r>
              <a:rPr lang="en-US" altLang="zh-CN" sz="1800">
                <a:latin typeface="Arial" pitchFamily="34" charset="0"/>
              </a:rPr>
              <a:t>&gt;</a:t>
            </a:r>
          </a:p>
        </p:txBody>
      </p:sp>
      <p:sp>
        <p:nvSpPr>
          <p:cNvPr id="13320" name="AutoShape 15"/>
          <p:cNvSpPr>
            <a:spLocks noChangeArrowheads="1"/>
          </p:cNvSpPr>
          <p:nvPr/>
        </p:nvSpPr>
        <p:spPr bwMode="auto">
          <a:xfrm>
            <a:off x="5653088" y="4171950"/>
            <a:ext cx="2074862" cy="1844675"/>
          </a:xfrm>
          <a:prstGeom prst="roundRect">
            <a:avLst>
              <a:gd name="adj" fmla="val 10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</p:txBody>
      </p:sp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5689600" y="4184650"/>
            <a:ext cx="16922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Reduce 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&lt;Bye, 3</a:t>
            </a:r>
            <a:r>
              <a:rPr lang="en-US" altLang="zh-CN" sz="1800">
                <a:latin typeface="Arial" pitchFamily="34" charset="0"/>
                <a:sym typeface="Wingdings" pitchFamily="2" charset="2"/>
              </a:rPr>
              <a:t>&gt;</a:t>
            </a:r>
            <a:endParaRPr lang="en-US" altLang="zh-CN" sz="1800" b="1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&lt;Hadoop, 4</a:t>
            </a:r>
            <a:r>
              <a:rPr lang="en-US" altLang="zh-CN" sz="1800">
                <a:latin typeface="Arial" pitchFamily="34" charset="0"/>
                <a:sym typeface="Wingdings" pitchFamily="2" charset="2"/>
              </a:rPr>
              <a:t>&gt;</a:t>
            </a: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&lt;Hello, 3</a:t>
            </a:r>
            <a:r>
              <a:rPr lang="en-US" altLang="zh-CN" sz="1800">
                <a:latin typeface="Arial" pitchFamily="34" charset="0"/>
                <a:sym typeface="Wingdings" pitchFamily="2" charset="2"/>
              </a:rPr>
              <a:t>&gt;</a:t>
            </a:r>
            <a:endParaRPr lang="en-US" altLang="zh-CN" sz="18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&lt;World, 2&gt;</a:t>
            </a:r>
          </a:p>
        </p:txBody>
      </p:sp>
      <p:sp>
        <p:nvSpPr>
          <p:cNvPr id="13322" name="AutoShape 17"/>
          <p:cNvSpPr>
            <a:spLocks noChangeArrowheads="1"/>
          </p:cNvSpPr>
          <p:nvPr/>
        </p:nvSpPr>
        <p:spPr bwMode="auto">
          <a:xfrm>
            <a:off x="4546600" y="3548063"/>
            <a:ext cx="939800" cy="708025"/>
          </a:xfrm>
          <a:prstGeom prst="rightArrow">
            <a:avLst>
              <a:gd name="adj1" fmla="val 50000"/>
              <a:gd name="adj2" fmla="val 31334"/>
            </a:avLst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Reduce</a:t>
            </a:r>
          </a:p>
        </p:txBody>
      </p:sp>
      <p:cxnSp>
        <p:nvCxnSpPr>
          <p:cNvPr id="13323" name="AutoShape 19"/>
          <p:cNvCxnSpPr>
            <a:cxnSpLocks noChangeShapeType="1"/>
            <a:stCxn id="13316" idx="3"/>
            <a:endCxn id="13319" idx="1"/>
          </p:cNvCxnSpPr>
          <p:nvPr/>
        </p:nvCxnSpPr>
        <p:spPr bwMode="auto">
          <a:xfrm>
            <a:off x="1885950" y="4089400"/>
            <a:ext cx="261938" cy="681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AutoShape 21"/>
          <p:cNvSpPr>
            <a:spLocks noChangeArrowheads="1"/>
          </p:cNvSpPr>
          <p:nvPr/>
        </p:nvSpPr>
        <p:spPr bwMode="auto">
          <a:xfrm>
            <a:off x="4551363" y="4273550"/>
            <a:ext cx="935037" cy="708025"/>
          </a:xfrm>
          <a:prstGeom prst="rightArrow">
            <a:avLst>
              <a:gd name="adj1" fmla="val 50000"/>
              <a:gd name="adj2" fmla="val 31334"/>
            </a:avLst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Reduce</a:t>
            </a:r>
          </a:p>
        </p:txBody>
      </p:sp>
      <p:sp>
        <p:nvSpPr>
          <p:cNvPr id="13325" name="AutoShape 22"/>
          <p:cNvSpPr>
            <a:spLocks noChangeArrowheads="1"/>
          </p:cNvSpPr>
          <p:nvPr/>
        </p:nvSpPr>
        <p:spPr bwMode="auto">
          <a:xfrm>
            <a:off x="4541838" y="5692775"/>
            <a:ext cx="944562" cy="708025"/>
          </a:xfrm>
          <a:prstGeom prst="rightArrow">
            <a:avLst>
              <a:gd name="adj1" fmla="val 50000"/>
              <a:gd name="adj2" fmla="val 31332"/>
            </a:avLst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Reduce</a:t>
            </a:r>
          </a:p>
        </p:txBody>
      </p:sp>
      <p:sp>
        <p:nvSpPr>
          <p:cNvPr id="13326" name="AutoShape 23"/>
          <p:cNvSpPr>
            <a:spLocks noChangeArrowheads="1"/>
          </p:cNvSpPr>
          <p:nvPr/>
        </p:nvSpPr>
        <p:spPr bwMode="auto">
          <a:xfrm>
            <a:off x="4541838" y="4987925"/>
            <a:ext cx="944562" cy="708025"/>
          </a:xfrm>
          <a:prstGeom prst="rightArrow">
            <a:avLst>
              <a:gd name="adj1" fmla="val 50000"/>
              <a:gd name="adj2" fmla="val 31332"/>
            </a:avLst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Reduce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5D019-71A4-45A0-8C18-CB579DE2A5C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altLang="fa-IR" smtClean="0"/>
              <a:t>Inverted Indexing with MapReduce</a:t>
            </a:r>
          </a:p>
        </p:txBody>
      </p:sp>
      <p:sp>
        <p:nvSpPr>
          <p:cNvPr id="14339" name="TextBox 71"/>
          <p:cNvSpPr txBox="1">
            <a:spLocks noChangeArrowheads="1"/>
          </p:cNvSpPr>
          <p:nvPr/>
        </p:nvSpPr>
        <p:spPr bwMode="auto">
          <a:xfrm>
            <a:off x="1185863" y="1143000"/>
            <a:ext cx="2922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Arial" pitchFamily="34" charset="0"/>
              </a:rPr>
              <a:t>D1: java resource java class</a:t>
            </a:r>
          </a:p>
        </p:txBody>
      </p:sp>
      <p:sp>
        <p:nvSpPr>
          <p:cNvPr id="14340" name="TextBox 72"/>
          <p:cNvSpPr txBox="1">
            <a:spLocks noChangeArrowheads="1"/>
          </p:cNvSpPr>
          <p:nvPr/>
        </p:nvSpPr>
        <p:spPr bwMode="auto">
          <a:xfrm>
            <a:off x="4324350" y="1143000"/>
            <a:ext cx="3440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Arial" pitchFamily="34" charset="0"/>
              </a:rPr>
              <a:t>D2: java travel resource      D3: …</a:t>
            </a:r>
          </a:p>
        </p:txBody>
      </p:sp>
      <p:cxnSp>
        <p:nvCxnSpPr>
          <p:cNvPr id="14341" name="Straight Connector 76"/>
          <p:cNvCxnSpPr>
            <a:cxnSpLocks noChangeShapeType="1"/>
          </p:cNvCxnSpPr>
          <p:nvPr/>
        </p:nvCxnSpPr>
        <p:spPr bwMode="auto">
          <a:xfrm rot="5400000">
            <a:off x="3086100" y="2247900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Straight Connector 77"/>
          <p:cNvCxnSpPr>
            <a:cxnSpLocks noChangeShapeType="1"/>
          </p:cNvCxnSpPr>
          <p:nvPr/>
        </p:nvCxnSpPr>
        <p:spPr bwMode="auto">
          <a:xfrm rot="5400000">
            <a:off x="5753100" y="2171700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1447800"/>
            <a:ext cx="7696200" cy="1733550"/>
            <a:chOff x="228600" y="1447800"/>
            <a:chExt cx="7696200" cy="1733550"/>
          </a:xfrm>
        </p:grpSpPr>
        <p:sp>
          <p:nvSpPr>
            <p:cNvPr id="14355" name="TextBox 86"/>
            <p:cNvSpPr txBox="1">
              <a:spLocks noChangeArrowheads="1"/>
            </p:cNvSpPr>
            <p:nvPr/>
          </p:nvSpPr>
          <p:spPr bwMode="auto">
            <a:xfrm>
              <a:off x="228600" y="2286000"/>
              <a:ext cx="10033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>
                  <a:solidFill>
                    <a:srgbClr val="FF0000"/>
                  </a:solidFill>
                  <a:latin typeface="Arial" pitchFamily="34" charset="0"/>
                </a:rPr>
                <a:t>Map</a:t>
              </a:r>
            </a:p>
          </p:txBody>
        </p:sp>
        <p:sp>
          <p:nvSpPr>
            <p:cNvPr id="14356" name="TextBox 73"/>
            <p:cNvSpPr txBox="1">
              <a:spLocks noChangeArrowheads="1"/>
            </p:cNvSpPr>
            <p:nvPr/>
          </p:nvSpPr>
          <p:spPr bwMode="auto">
            <a:xfrm>
              <a:off x="1752600" y="1981200"/>
              <a:ext cx="24288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FF0000"/>
                  </a:solidFill>
                  <a:latin typeface="Arial" pitchFamily="34" charset="0"/>
                </a:rPr>
                <a:t>Key              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java               (D1, 2)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resource       (D1, 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class             (D1,1)</a:t>
              </a:r>
            </a:p>
          </p:txBody>
        </p:sp>
        <p:sp>
          <p:nvSpPr>
            <p:cNvPr id="14357" name="TextBox 74"/>
            <p:cNvSpPr txBox="1">
              <a:spLocks noChangeArrowheads="1"/>
            </p:cNvSpPr>
            <p:nvPr/>
          </p:nvSpPr>
          <p:spPr bwMode="auto">
            <a:xfrm>
              <a:off x="4572000" y="1981200"/>
              <a:ext cx="2325688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FF0000"/>
                  </a:solidFill>
                  <a:latin typeface="Arial" pitchFamily="34" charset="0"/>
                </a:rPr>
                <a:t>Key              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java 	      (D2, 1)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travel 	      (D2,1)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resource     (D2,1)</a:t>
              </a:r>
            </a:p>
          </p:txBody>
        </p:sp>
        <p:sp>
          <p:nvSpPr>
            <p:cNvPr id="14358" name="Down Arrow 78"/>
            <p:cNvSpPr>
              <a:spLocks noChangeArrowheads="1"/>
            </p:cNvSpPr>
            <p:nvPr/>
          </p:nvSpPr>
          <p:spPr bwMode="auto">
            <a:xfrm>
              <a:off x="2438400" y="1524000"/>
              <a:ext cx="381000" cy="36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sp>
          <p:nvSpPr>
            <p:cNvPr id="14359" name="Down Arrow 79"/>
            <p:cNvSpPr>
              <a:spLocks noChangeArrowheads="1"/>
            </p:cNvSpPr>
            <p:nvPr/>
          </p:nvSpPr>
          <p:spPr bwMode="auto">
            <a:xfrm>
              <a:off x="5410200" y="1524000"/>
              <a:ext cx="381000" cy="36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sp>
          <p:nvSpPr>
            <p:cNvPr id="14360" name="Down Arrow 80"/>
            <p:cNvSpPr>
              <a:spLocks noChangeArrowheads="1"/>
            </p:cNvSpPr>
            <p:nvPr/>
          </p:nvSpPr>
          <p:spPr bwMode="auto">
            <a:xfrm>
              <a:off x="7543800" y="1447800"/>
              <a:ext cx="381000" cy="36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38200" y="3276600"/>
            <a:ext cx="7848600" cy="914400"/>
            <a:chOff x="838200" y="3276600"/>
            <a:chExt cx="7848600" cy="914400"/>
          </a:xfrm>
        </p:grpSpPr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838200" y="3810000"/>
              <a:ext cx="7848600" cy="38100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rtl="0">
                <a:defRPr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Built-In Shuffle and Sort: aggregate values by keys </a:t>
              </a:r>
            </a:p>
          </p:txBody>
        </p:sp>
        <p:sp>
          <p:nvSpPr>
            <p:cNvPr id="14352" name="Down Arrow 81"/>
            <p:cNvSpPr>
              <a:spLocks noChangeArrowheads="1"/>
            </p:cNvSpPr>
            <p:nvPr/>
          </p:nvSpPr>
          <p:spPr bwMode="auto">
            <a:xfrm>
              <a:off x="7620000" y="3276600"/>
              <a:ext cx="381000" cy="36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sp>
          <p:nvSpPr>
            <p:cNvPr id="14353" name="Down Arrow 82"/>
            <p:cNvSpPr>
              <a:spLocks noChangeArrowheads="1"/>
            </p:cNvSpPr>
            <p:nvPr/>
          </p:nvSpPr>
          <p:spPr bwMode="auto">
            <a:xfrm>
              <a:off x="5486400" y="3276600"/>
              <a:ext cx="381000" cy="36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  <p:sp>
          <p:nvSpPr>
            <p:cNvPr id="14354" name="Down Arrow 83"/>
            <p:cNvSpPr>
              <a:spLocks noChangeArrowheads="1"/>
            </p:cNvSpPr>
            <p:nvPr/>
          </p:nvSpPr>
          <p:spPr bwMode="auto">
            <a:xfrm>
              <a:off x="2362200" y="3276600"/>
              <a:ext cx="381000" cy="36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8600" y="4343400"/>
            <a:ext cx="6261100" cy="2211388"/>
            <a:chOff x="228600" y="4343400"/>
            <a:chExt cx="6261100" cy="2211388"/>
          </a:xfrm>
        </p:grpSpPr>
        <p:sp>
          <p:nvSpPr>
            <p:cNvPr id="14348" name="TextBox 87"/>
            <p:cNvSpPr txBox="1">
              <a:spLocks noChangeArrowheads="1"/>
            </p:cNvSpPr>
            <p:nvPr/>
          </p:nvSpPr>
          <p:spPr bwMode="auto">
            <a:xfrm>
              <a:off x="228600" y="5029200"/>
              <a:ext cx="16637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>
                  <a:solidFill>
                    <a:srgbClr val="FF0000"/>
                  </a:solidFill>
                  <a:latin typeface="Arial" pitchFamily="34" charset="0"/>
                </a:rPr>
                <a:t>Reduce</a:t>
              </a:r>
            </a:p>
          </p:txBody>
        </p:sp>
        <p:sp>
          <p:nvSpPr>
            <p:cNvPr id="14349" name="TextBox 85"/>
            <p:cNvSpPr txBox="1">
              <a:spLocks noChangeArrowheads="1"/>
            </p:cNvSpPr>
            <p:nvPr/>
          </p:nvSpPr>
          <p:spPr bwMode="auto">
            <a:xfrm>
              <a:off x="3048000" y="4800600"/>
              <a:ext cx="3441700" cy="175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FF0000"/>
                  </a:solidFill>
                  <a:latin typeface="Arial" pitchFamily="34" charset="0"/>
                </a:rPr>
                <a:t>Key              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java               {(D1, 2), (D2, 1)}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resource       {(D1, 1), (D2,1)}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class             {(D1, 1)}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travel            {(D2, 1)}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…</a:t>
              </a:r>
            </a:p>
          </p:txBody>
        </p:sp>
        <p:sp>
          <p:nvSpPr>
            <p:cNvPr id="14350" name="Down Arrow 87"/>
            <p:cNvSpPr>
              <a:spLocks noChangeArrowheads="1"/>
            </p:cNvSpPr>
            <p:nvPr/>
          </p:nvSpPr>
          <p:spPr bwMode="auto">
            <a:xfrm>
              <a:off x="4114800" y="4343400"/>
              <a:ext cx="838200" cy="36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Arial" pitchFamily="34" charset="0"/>
              </a:endParaRPr>
            </a:p>
          </p:txBody>
        </p:sp>
      </p:grpSp>
      <p:sp>
        <p:nvSpPr>
          <p:cNvPr id="14346" name="TextBox 88"/>
          <p:cNvSpPr txBox="1">
            <a:spLocks noChangeArrowheads="1"/>
          </p:cNvSpPr>
          <p:nvPr/>
        </p:nvSpPr>
        <p:spPr bwMode="auto">
          <a:xfrm>
            <a:off x="3524250" y="6477000"/>
            <a:ext cx="27241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100">
                <a:latin typeface="Arial" pitchFamily="34" charset="0"/>
              </a:rPr>
              <a:t>Slide adapted from Jimmy Lin’s presentation</a:t>
            </a:r>
          </a:p>
        </p:txBody>
      </p:sp>
      <p:sp>
        <p:nvSpPr>
          <p:cNvPr id="31765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D7510-DA44-4430-88B1-DDA66AB2740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Component III: Retriever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Standard IR models apply but aren’t sufficient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Different information need (home page finding vs. topic-driven)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Documents have additional information (hyperlinks, markups, URL)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Information is often redundant and the quality varies a lot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Server-side feedback is often not feasible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Major 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Exploiting links (anchor text, link-based scoring)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Exploiting layout/markups (font, title field,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Spelling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Spam filtering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Redundancy elimination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In general, rely on machine learning to combine all kinds of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8D9EF-D57B-44D5-BFA3-4BC00CAEA6C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Effective Web Retrieval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High accuracy in home page finding can be achieved 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Matching query with the 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Matching query with the anchor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Plus URL-based or link-based scoring (e.g. PageRank)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Imposing a conjunctive (“and”) interpretation of the query is often appropriate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Queries are generally very short (all words are necessary)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The size of the Web makes it likely that at least a page would match all the query 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Combine multiple features using machine learning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C2FBA-FEFC-43DD-9BF3-5B6D3046CCF6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Home/Entry Page Finding Evaluation Results</a:t>
            </a:r>
            <a:br>
              <a:rPr lang="en-US" altLang="fa-IR" sz="3200" smtClean="0"/>
            </a:br>
            <a:r>
              <a:rPr lang="en-US" altLang="fa-IR" sz="3200" smtClean="0"/>
              <a:t>(TREC 2001)</a:t>
            </a:r>
          </a:p>
        </p:txBody>
      </p:sp>
      <p:pic>
        <p:nvPicPr>
          <p:cNvPr id="1741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4086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57200" y="1143000"/>
            <a:ext cx="8218488" cy="2219325"/>
            <a:chOff x="288" y="720"/>
            <a:chExt cx="5177" cy="1398"/>
          </a:xfrm>
        </p:grpSpPr>
        <p:sp>
          <p:nvSpPr>
            <p:cNvPr id="17425" name="Rectangle 9"/>
            <p:cNvSpPr>
              <a:spLocks noChangeArrowheads="1"/>
            </p:cNvSpPr>
            <p:nvPr/>
          </p:nvSpPr>
          <p:spPr bwMode="auto">
            <a:xfrm>
              <a:off x="288" y="864"/>
              <a:ext cx="326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/>
            </a:p>
          </p:txBody>
        </p:sp>
        <p:sp>
          <p:nvSpPr>
            <p:cNvPr id="17426" name="Line 10"/>
            <p:cNvSpPr>
              <a:spLocks noChangeShapeType="1"/>
            </p:cNvSpPr>
            <p:nvPr/>
          </p:nvSpPr>
          <p:spPr bwMode="auto">
            <a:xfrm>
              <a:off x="3504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427" name="Text Box 11"/>
            <p:cNvSpPr txBox="1">
              <a:spLocks noChangeArrowheads="1"/>
            </p:cNvSpPr>
            <p:nvPr/>
          </p:nvSpPr>
          <p:spPr bwMode="auto">
            <a:xfrm>
              <a:off x="3936" y="720"/>
              <a:ext cx="1529" cy="1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MRR	%top10	%fail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0.774	88.3	4.8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0.772	87.6	4.8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a-IR" sz="1400" b="1">
                <a:latin typeface="Arial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Unigram Query Likelihood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+ Link/URL prior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 i.e., p(Q|D) p(D)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a-IR" sz="1400" b="1">
                <a:latin typeface="Arial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latin typeface="Arial" pitchFamily="34" charset="0"/>
                </a:rPr>
                <a:t>[Kraaij et al. SIGIR 2002]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a-IR" sz="1400">
                <a:latin typeface="Arial" pitchFamily="34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0" y="1524000"/>
            <a:ext cx="8664575" cy="2590800"/>
            <a:chOff x="0" y="960"/>
            <a:chExt cx="5458" cy="1632"/>
          </a:xfrm>
        </p:grpSpPr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>
              <a:off x="0" y="2592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422" name="AutoShape 13"/>
            <p:cNvSpPr>
              <a:spLocks/>
            </p:cNvSpPr>
            <p:nvPr/>
          </p:nvSpPr>
          <p:spPr bwMode="auto">
            <a:xfrm>
              <a:off x="3504" y="960"/>
              <a:ext cx="144" cy="1584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3648" y="177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3984" y="2112"/>
              <a:ext cx="14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Arial" pitchFamily="34" charset="0"/>
                </a:rPr>
                <a:t>Exploiting anchor text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latin typeface="Arial" pitchFamily="34" charset="0"/>
                </a:rPr>
                <a:t>or links or both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4114800"/>
            <a:ext cx="8475663" cy="892175"/>
            <a:chOff x="0" y="4114800"/>
            <a:chExt cx="8475177" cy="892552"/>
          </a:xfrm>
        </p:grpSpPr>
        <p:sp>
          <p:nvSpPr>
            <p:cNvPr id="17417" name="Line 16"/>
            <p:cNvSpPr>
              <a:spLocks noChangeShapeType="1"/>
            </p:cNvSpPr>
            <p:nvPr/>
          </p:nvSpPr>
          <p:spPr bwMode="auto">
            <a:xfrm>
              <a:off x="0" y="4724400"/>
              <a:ext cx="601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6096000" y="4114800"/>
              <a:ext cx="2379177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0.382	62.1	11.7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a-IR" sz="1100" b="1">
                <a:latin typeface="Arial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a-IR" sz="1100" b="1">
                <a:latin typeface="Arial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1">
                  <a:latin typeface="Arial" pitchFamily="34" charset="0"/>
                </a:rPr>
                <a:t>0.338	58.6	18.6</a:t>
              </a:r>
            </a:p>
          </p:txBody>
        </p:sp>
        <p:sp>
          <p:nvSpPr>
            <p:cNvPr id="17419" name="Line 18"/>
            <p:cNvSpPr>
              <a:spLocks noChangeShapeType="1"/>
            </p:cNvSpPr>
            <p:nvPr/>
          </p:nvSpPr>
          <p:spPr bwMode="auto">
            <a:xfrm>
              <a:off x="5486400" y="4191000"/>
              <a:ext cx="609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420" name="Line 19"/>
            <p:cNvSpPr>
              <a:spLocks noChangeShapeType="1"/>
            </p:cNvSpPr>
            <p:nvPr/>
          </p:nvSpPr>
          <p:spPr bwMode="auto">
            <a:xfrm>
              <a:off x="5486400" y="4800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7415" name="Text Box 20"/>
          <p:cNvSpPr txBox="1">
            <a:spLocks noChangeArrowheads="1"/>
          </p:cNvSpPr>
          <p:nvPr/>
        </p:nvSpPr>
        <p:spPr bwMode="auto">
          <a:xfrm>
            <a:off x="5715000" y="5257800"/>
            <a:ext cx="319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1"/>
              <a:t>Query example: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1"/>
              <a:t>	Haas Business School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1E446-3A16-40D2-BF08-B647014D3EFB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can we Combine Many Features? (Learning to Rank)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Given a query-doc pair (Q,D), define various kinds of features Xi(Q,D)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Examples of features: the number of overlapping terms, BM25 score of Q and D, p(Q|D), PageRank of D, p(</a:t>
            </a:r>
            <a:r>
              <a:rPr lang="en-US" altLang="fa-IR" sz="2400" dirty="0" err="1" smtClean="0"/>
              <a:t>Q|Di</a:t>
            </a:r>
            <a:r>
              <a:rPr lang="en-US" altLang="fa-IR" sz="2400" dirty="0" smtClean="0"/>
              <a:t>), where Di may be anchor text or big font text, “does the URL contain ‘~’?”…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Hypothesize p(R=1|Q,D)=s(X1(Q,D),…,</a:t>
            </a:r>
            <a:r>
              <a:rPr lang="en-US" altLang="fa-IR" sz="2400" dirty="0" err="1"/>
              <a:t>X</a:t>
            </a:r>
            <a:r>
              <a:rPr lang="en-US" altLang="fa-IR" sz="2400" dirty="0" err="1" smtClean="0"/>
              <a:t>n</a:t>
            </a:r>
            <a:r>
              <a:rPr lang="en-US" altLang="fa-IR" sz="2400" dirty="0" smtClean="0"/>
              <a:t>(Q,D), </a:t>
            </a:r>
            <a:r>
              <a:rPr lang="en-US" altLang="fa-IR" sz="2400" dirty="0" smtClean="0">
                <a:sym typeface="Symbol" pitchFamily="18" charset="2"/>
              </a:rPr>
              <a:t>) where  is a set of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>
                <a:sym typeface="Symbol" pitchFamily="18" charset="2"/>
              </a:rPr>
              <a:t>Learn  by fitting function s with training data (i.e., 3-tuples like (D, Q, 1) (D is relevant to Q) or (D, Q, 0) (D is non-relevant to Q))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6AB3A-B45C-48F0-8CC7-7DE4203EB09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Regression-Based Approaches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1440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/>
                  <a:t>Logistic Regression: Xi(Q,D) is feature; </a:t>
                </a:r>
                <a:r>
                  <a:rPr lang="en-US" sz="2400" b="1" dirty="0" smtClean="0">
                    <a:sym typeface="Symbol"/>
                  </a:rPr>
                  <a:t>’s are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=1|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=1|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Estimate </a:t>
                </a:r>
                <a:r>
                  <a:rPr lang="en-US" sz="2400" b="1" dirty="0" smtClean="0">
                    <a:sym typeface="Symbol"/>
                  </a:rPr>
                  <a:t>’s by maximizing the likelihood of training data</a:t>
                </a:r>
              </a:p>
              <a:p>
                <a:pPr marL="0" indent="0">
                  <a:buNone/>
                </a:pPr>
                <a:endParaRPr lang="en-US" sz="2400" b="1" dirty="0">
                  <a:sym typeface="Symbol"/>
                </a:endParaRPr>
              </a:p>
              <a:p>
                <a:pPr marL="0" indent="0">
                  <a:buNone/>
                </a:pPr>
                <a:endParaRPr lang="en-US" sz="2400" b="1" dirty="0" smtClean="0">
                  <a:sym typeface="Symbol"/>
                </a:endParaRPr>
              </a:p>
              <a:p>
                <a:pPr marL="0" indent="0">
                  <a:buNone/>
                </a:pPr>
                <a:endParaRPr lang="en-US" sz="2400" b="1" dirty="0">
                  <a:sym typeface="Symbol"/>
                </a:endParaRPr>
              </a:p>
              <a:p>
                <a:pPr marL="0" indent="0">
                  <a:buNone/>
                </a:pPr>
                <a:endParaRPr lang="en-US" sz="2400" b="1" dirty="0" smtClean="0">
                  <a:sym typeface="Symbol"/>
                </a:endParaRPr>
              </a:p>
              <a:p>
                <a:pPr marL="0" indent="0">
                  <a:buNone/>
                </a:pPr>
                <a:endParaRPr lang="en-US" sz="1600" b="1" dirty="0">
                  <a:sym typeface="Symbol"/>
                </a:endParaRPr>
              </a:p>
              <a:p>
                <a:pPr marL="0" indent="0">
                  <a:buNone/>
                </a:pPr>
                <a:endParaRPr lang="en-US" sz="2400" b="1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ym typeface="Symbol"/>
                  </a:rPr>
                  <a:t>Once ’s are known, we can take Xi(Q,D) computed based on a new query and a new document to generate a score for D w.r.t. Q. </a:t>
                </a:r>
                <a:endParaRPr lang="fa-IR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144000" cy="4525963"/>
              </a:xfrm>
              <a:blipFill rotWithShape="1">
                <a:blip r:embed="rId3"/>
                <a:stretch>
                  <a:fillRect l="-1000" t="-1348" b="-250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6B044-BF24-4D9B-828B-88EC28AF17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12481"/>
              </p:ext>
            </p:extLst>
          </p:nvPr>
        </p:nvGraphicFramePr>
        <p:xfrm>
          <a:off x="4191000" y="3581400"/>
          <a:ext cx="482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X1(Q,D)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X2(Q,D)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X3(Q,D)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BM25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PageRank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BM25Anchor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D1 (R</a:t>
                      </a:r>
                      <a:r>
                        <a:rPr lang="en-US" b="1" baseline="0" dirty="0" smtClean="0"/>
                        <a:t> = 1)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0.7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0.11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0.65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D2 (R = 0)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0.3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0.05</a:t>
                      </a:r>
                      <a:endParaRPr lang="fa-I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0.4</a:t>
                      </a:r>
                      <a:endParaRPr lang="fa-I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724400"/>
                <a:ext cx="9221242" cy="93891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−0.7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−0.11 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−0.65 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∗(1−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−0.3 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−0.05 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−0.4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4400"/>
                <a:ext cx="9221242" cy="9389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7514" y="5638800"/>
                <a:ext cx="7246214" cy="48160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𝑚𝑎𝑥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…,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14" y="5638800"/>
                <a:ext cx="7246214" cy="481607"/>
              </a:xfrm>
              <a:prstGeom prst="rect">
                <a:avLst/>
              </a:prstGeom>
              <a:blipFill rotWithShape="1"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7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Learning Algorithms	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directly optimize a retrieval measure (e.g. MAP, </a:t>
            </a:r>
            <a:r>
              <a:rPr lang="en-US" dirty="0" err="1" smtClean="0"/>
              <a:t>nDCG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difficult as an optimization problem</a:t>
            </a:r>
          </a:p>
          <a:p>
            <a:pPr lvl="1"/>
            <a:r>
              <a:rPr lang="en-US" dirty="0" smtClean="0"/>
              <a:t>Many solutions were proposed [Liu 09]</a:t>
            </a:r>
          </a:p>
          <a:p>
            <a:r>
              <a:rPr lang="en-US" dirty="0" smtClean="0"/>
              <a:t>Can be applied to many other ranking problems beyond search</a:t>
            </a:r>
          </a:p>
          <a:p>
            <a:pPr lvl="1"/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Computational advertising</a:t>
            </a:r>
          </a:p>
          <a:p>
            <a:pPr lvl="1"/>
            <a:r>
              <a:rPr lang="en-US" dirty="0" smtClean="0"/>
              <a:t>Summarization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E35A-54FC-4830-BBC6-4751488171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4000" dirty="0" smtClean="0"/>
              <a:t>Machine Learning in Text Retrieval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z="2800" dirty="0" smtClean="0"/>
              <a:t>Machine learning has been applied to text retrieval since many decades ago</a:t>
            </a:r>
          </a:p>
          <a:p>
            <a:pPr eaLnBrk="1" hangingPunct="1"/>
            <a:r>
              <a:rPr lang="en-US" altLang="fa-IR" sz="2800" dirty="0" smtClean="0"/>
              <a:t>Recent use of machine learning is driven by</a:t>
            </a:r>
          </a:p>
          <a:p>
            <a:pPr lvl="1" eaLnBrk="1" hangingPunct="1"/>
            <a:r>
              <a:rPr lang="en-US" altLang="fa-IR" sz="2400" dirty="0" smtClean="0"/>
              <a:t>Large-scale training data available</a:t>
            </a:r>
          </a:p>
          <a:p>
            <a:pPr lvl="1" eaLnBrk="1" hangingPunct="1"/>
            <a:r>
              <a:rPr lang="en-US" altLang="fa-IR" sz="2400" dirty="0" smtClean="0"/>
              <a:t>Need for combining many features</a:t>
            </a:r>
          </a:p>
          <a:p>
            <a:pPr lvl="1" eaLnBrk="1" hangingPunct="1"/>
            <a:r>
              <a:rPr lang="en-US" altLang="fa-IR" sz="2400" dirty="0" smtClean="0"/>
              <a:t>Need for robust ranking (again spams)</a:t>
            </a:r>
          </a:p>
          <a:p>
            <a:pPr eaLnBrk="1" hangingPunct="1"/>
            <a:r>
              <a:rPr lang="en-US" altLang="fa-IR" sz="2800" dirty="0"/>
              <a:t>Modern Web search engines all use some kind of ML technique to combine many features to optimize ranking</a:t>
            </a:r>
          </a:p>
          <a:p>
            <a:pPr eaLnBrk="1" hangingPunct="1"/>
            <a:r>
              <a:rPr lang="en-US" altLang="fa-IR" sz="2800" dirty="0"/>
              <a:t>Learning to rank is still an active research topic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07696-4B90-4451-851D-902B893158CC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smtClean="0">
                <a:solidFill>
                  <a:srgbClr val="C00000"/>
                </a:solidFill>
              </a:rPr>
              <a:t>Basic Search Engine Technologies</a:t>
            </a:r>
          </a:p>
        </p:txBody>
      </p:sp>
      <p:sp>
        <p:nvSpPr>
          <p:cNvPr id="4099" name="Freeform 26"/>
          <p:cNvSpPr>
            <a:spLocks/>
          </p:cNvSpPr>
          <p:nvPr/>
        </p:nvSpPr>
        <p:spPr bwMode="auto">
          <a:xfrm>
            <a:off x="990600" y="1828800"/>
            <a:ext cx="609600" cy="609600"/>
          </a:xfrm>
          <a:custGeom>
            <a:avLst/>
            <a:gdLst>
              <a:gd name="T0" fmla="*/ 0 w 384"/>
              <a:gd name="T1" fmla="*/ 2147483647 h 384"/>
              <a:gd name="T2" fmla="*/ 2147483647 w 384"/>
              <a:gd name="T3" fmla="*/ 0 h 384"/>
              <a:gd name="T4" fmla="*/ 2147483647 w 384"/>
              <a:gd name="T5" fmla="*/ 2147483647 h 384"/>
              <a:gd name="T6" fmla="*/ 2147483647 w 384"/>
              <a:gd name="T7" fmla="*/ 2147483647 h 384"/>
              <a:gd name="T8" fmla="*/ 2147483647 w 384"/>
              <a:gd name="T9" fmla="*/ 2147483647 h 384"/>
              <a:gd name="T10" fmla="*/ 0 w 384"/>
              <a:gd name="T11" fmla="*/ 2147483647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384"/>
              <a:gd name="T20" fmla="*/ 384 w 384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384">
                <a:moveTo>
                  <a:pt x="0" y="192"/>
                </a:moveTo>
                <a:lnTo>
                  <a:pt x="192" y="0"/>
                </a:lnTo>
                <a:lnTo>
                  <a:pt x="384" y="144"/>
                </a:lnTo>
                <a:lnTo>
                  <a:pt x="288" y="384"/>
                </a:lnTo>
                <a:lnTo>
                  <a:pt x="144" y="384"/>
                </a:lnTo>
                <a:lnTo>
                  <a:pt x="0" y="19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0" name="Line 28"/>
          <p:cNvSpPr>
            <a:spLocks noChangeShapeType="1"/>
          </p:cNvSpPr>
          <p:nvPr/>
        </p:nvSpPr>
        <p:spPr bwMode="auto">
          <a:xfrm flipV="1">
            <a:off x="12954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1" name="Line 29"/>
          <p:cNvSpPr>
            <a:spLocks noChangeShapeType="1"/>
          </p:cNvSpPr>
          <p:nvPr/>
        </p:nvSpPr>
        <p:spPr bwMode="auto">
          <a:xfrm flipH="1" flipV="1">
            <a:off x="457200" y="1981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2" name="Freeform 32"/>
          <p:cNvSpPr>
            <a:spLocks/>
          </p:cNvSpPr>
          <p:nvPr/>
        </p:nvSpPr>
        <p:spPr bwMode="auto">
          <a:xfrm>
            <a:off x="762000" y="1524000"/>
            <a:ext cx="1066800" cy="1066800"/>
          </a:xfrm>
          <a:custGeom>
            <a:avLst/>
            <a:gdLst>
              <a:gd name="T0" fmla="*/ 0 w 672"/>
              <a:gd name="T1" fmla="*/ 2147483647 h 672"/>
              <a:gd name="T2" fmla="*/ 2147483647 w 672"/>
              <a:gd name="T3" fmla="*/ 0 h 672"/>
              <a:gd name="T4" fmla="*/ 2147483647 w 672"/>
              <a:gd name="T5" fmla="*/ 2147483647 h 672"/>
              <a:gd name="T6" fmla="*/ 2147483647 w 672"/>
              <a:gd name="T7" fmla="*/ 2147483647 h 672"/>
              <a:gd name="T8" fmla="*/ 2147483647 w 672"/>
              <a:gd name="T9" fmla="*/ 2147483647 h 672"/>
              <a:gd name="T10" fmla="*/ 0 w 672"/>
              <a:gd name="T11" fmla="*/ 2147483647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672"/>
              <a:gd name="T20" fmla="*/ 672 w 672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672">
                <a:moveTo>
                  <a:pt x="0" y="336"/>
                </a:moveTo>
                <a:lnTo>
                  <a:pt x="336" y="0"/>
                </a:lnTo>
                <a:lnTo>
                  <a:pt x="672" y="288"/>
                </a:lnTo>
                <a:lnTo>
                  <a:pt x="528" y="672"/>
                </a:lnTo>
                <a:lnTo>
                  <a:pt x="192" y="672"/>
                </a:lnTo>
                <a:lnTo>
                  <a:pt x="0" y="33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3" name="Line 30"/>
          <p:cNvSpPr>
            <a:spLocks noChangeShapeType="1"/>
          </p:cNvSpPr>
          <p:nvPr/>
        </p:nvSpPr>
        <p:spPr bwMode="auto">
          <a:xfrm flipH="1">
            <a:off x="838200" y="2438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4" name="Line 31"/>
          <p:cNvSpPr>
            <a:spLocks noChangeShapeType="1"/>
          </p:cNvSpPr>
          <p:nvPr/>
        </p:nvSpPr>
        <p:spPr bwMode="auto">
          <a:xfrm>
            <a:off x="1447800" y="2438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762000" y="2819400"/>
            <a:ext cx="1524000" cy="3276600"/>
            <a:chOff x="480" y="1776"/>
            <a:chExt cx="960" cy="2064"/>
          </a:xfrm>
        </p:grpSpPr>
        <p:sp>
          <p:nvSpPr>
            <p:cNvPr id="4144" name="AutoShape 21"/>
            <p:cNvSpPr>
              <a:spLocks noChangeArrowheads="1"/>
            </p:cNvSpPr>
            <p:nvPr/>
          </p:nvSpPr>
          <p:spPr bwMode="auto">
            <a:xfrm>
              <a:off x="480" y="3024"/>
              <a:ext cx="960" cy="81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/>
            </a:p>
          </p:txBody>
        </p:sp>
        <p:sp>
          <p:nvSpPr>
            <p:cNvPr id="4145" name="Text Box 22"/>
            <p:cNvSpPr txBox="1">
              <a:spLocks noChangeArrowheads="1"/>
            </p:cNvSpPr>
            <p:nvPr/>
          </p:nvSpPr>
          <p:spPr bwMode="auto">
            <a:xfrm>
              <a:off x="576" y="3264"/>
              <a:ext cx="6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latin typeface="Arial" pitchFamily="34" charset="0"/>
                </a:rPr>
                <a:t>Cached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latin typeface="Arial" pitchFamily="34" charset="0"/>
                </a:rPr>
                <a:t>pages</a:t>
              </a:r>
            </a:p>
          </p:txBody>
        </p:sp>
        <p:sp>
          <p:nvSpPr>
            <p:cNvPr id="4146" name="Rectangle 23"/>
            <p:cNvSpPr>
              <a:spLocks noChangeArrowheads="1"/>
            </p:cNvSpPr>
            <p:nvPr/>
          </p:nvSpPr>
          <p:spPr bwMode="auto">
            <a:xfrm>
              <a:off x="528" y="2160"/>
              <a:ext cx="768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Arial" pitchFamily="34" charset="0"/>
                </a:rPr>
                <a:t>Crawler</a:t>
              </a:r>
            </a:p>
          </p:txBody>
        </p:sp>
        <p:sp>
          <p:nvSpPr>
            <p:cNvPr id="4147" name="AutoShape 24"/>
            <p:cNvSpPr>
              <a:spLocks noChangeArrowheads="1"/>
            </p:cNvSpPr>
            <p:nvPr/>
          </p:nvSpPr>
          <p:spPr bwMode="auto">
            <a:xfrm>
              <a:off x="816" y="2592"/>
              <a:ext cx="192" cy="519"/>
            </a:xfrm>
            <a:prstGeom prst="downArrow">
              <a:avLst>
                <a:gd name="adj1" fmla="val 50000"/>
                <a:gd name="adj2" fmla="val 675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/>
            </a:p>
          </p:txBody>
        </p:sp>
        <p:sp>
          <p:nvSpPr>
            <p:cNvPr id="4148" name="AutoShape 33"/>
            <p:cNvSpPr>
              <a:spLocks noChangeArrowheads="1"/>
            </p:cNvSpPr>
            <p:nvPr/>
          </p:nvSpPr>
          <p:spPr bwMode="auto">
            <a:xfrm>
              <a:off x="768" y="1776"/>
              <a:ext cx="192" cy="375"/>
            </a:xfrm>
            <a:prstGeom prst="downArrow">
              <a:avLst>
                <a:gd name="adj1" fmla="val 50000"/>
                <a:gd name="adj2" fmla="val 488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/>
            </a:p>
          </p:txBody>
        </p:sp>
      </p:grpSp>
      <p:sp>
        <p:nvSpPr>
          <p:cNvPr id="4106" name="Rectangle 34"/>
          <p:cNvSpPr>
            <a:spLocks noChangeArrowheads="1"/>
          </p:cNvSpPr>
          <p:nvPr/>
        </p:nvSpPr>
        <p:spPr bwMode="auto">
          <a:xfrm>
            <a:off x="1676400" y="21336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itchFamily="34" charset="0"/>
              </a:rPr>
              <a:t>Web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438400" y="4419600"/>
            <a:ext cx="5791200" cy="2057400"/>
            <a:chOff x="1536" y="2784"/>
            <a:chExt cx="3648" cy="1296"/>
          </a:xfrm>
        </p:grpSpPr>
        <p:sp>
          <p:nvSpPr>
            <p:cNvPr id="4135" name="Text Box 5"/>
            <p:cNvSpPr txBox="1">
              <a:spLocks noChangeArrowheads="1"/>
            </p:cNvSpPr>
            <p:nvPr/>
          </p:nvSpPr>
          <p:spPr bwMode="auto">
            <a:xfrm>
              <a:off x="3552" y="2880"/>
              <a:ext cx="480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…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</p:txBody>
        </p:sp>
        <p:sp>
          <p:nvSpPr>
            <p:cNvPr id="4136" name="Text Box 6"/>
            <p:cNvSpPr txBox="1">
              <a:spLocks noChangeArrowheads="1"/>
            </p:cNvSpPr>
            <p:nvPr/>
          </p:nvSpPr>
          <p:spPr bwMode="auto">
            <a:xfrm>
              <a:off x="4560" y="2880"/>
              <a:ext cx="480" cy="8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  <a:p>
              <a:pPr eaLnBrk="1" hangingPunct="1">
                <a:lnSpc>
                  <a:spcPct val="6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  <a:p>
              <a:pPr eaLnBrk="1" hangingPunct="1">
                <a:lnSpc>
                  <a:spcPct val="6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…</a:t>
              </a:r>
            </a:p>
            <a:p>
              <a:pPr eaLnBrk="1" hangingPunct="1">
                <a:lnSpc>
                  <a:spcPct val="6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  <a:p>
              <a:pPr eaLnBrk="1" hangingPunct="1">
                <a:lnSpc>
                  <a:spcPct val="6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/>
                <a:t>----</a:t>
              </a:r>
            </a:p>
          </p:txBody>
        </p:sp>
        <p:sp>
          <p:nvSpPr>
            <p:cNvPr id="4137" name="Text Box 7"/>
            <p:cNvSpPr txBox="1">
              <a:spLocks noChangeArrowheads="1"/>
            </p:cNvSpPr>
            <p:nvPr/>
          </p:nvSpPr>
          <p:spPr bwMode="auto">
            <a:xfrm>
              <a:off x="3936" y="2928"/>
              <a:ext cx="82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4800"/>
                <a:t>  …</a:t>
              </a:r>
            </a:p>
          </p:txBody>
        </p:sp>
        <p:sp>
          <p:nvSpPr>
            <p:cNvPr id="4138" name="Rectangle 8"/>
            <p:cNvSpPr>
              <a:spLocks noChangeArrowheads="1"/>
            </p:cNvSpPr>
            <p:nvPr/>
          </p:nvSpPr>
          <p:spPr bwMode="auto">
            <a:xfrm>
              <a:off x="3360" y="2784"/>
              <a:ext cx="182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/>
            </a:p>
          </p:txBody>
        </p:sp>
        <p:grpSp>
          <p:nvGrpSpPr>
            <p:cNvPr id="4139" name="Group 55"/>
            <p:cNvGrpSpPr>
              <a:grpSpLocks/>
            </p:cNvGrpSpPr>
            <p:nvPr/>
          </p:nvGrpSpPr>
          <p:grpSpPr bwMode="auto">
            <a:xfrm>
              <a:off x="1536" y="3168"/>
              <a:ext cx="1632" cy="384"/>
              <a:chOff x="1536" y="3168"/>
              <a:chExt cx="1632" cy="384"/>
            </a:xfrm>
          </p:grpSpPr>
          <p:sp>
            <p:nvSpPr>
              <p:cNvPr id="4141" name="Rectangle 18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768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2000" b="1">
                    <a:latin typeface="Arial" pitchFamily="34" charset="0"/>
                  </a:rPr>
                  <a:t>Indexer</a:t>
                </a:r>
              </a:p>
            </p:txBody>
          </p:sp>
          <p:sp>
            <p:nvSpPr>
              <p:cNvPr id="4142" name="AutoShape 19"/>
              <p:cNvSpPr>
                <a:spLocks noChangeArrowheads="1"/>
              </p:cNvSpPr>
              <p:nvPr/>
            </p:nvSpPr>
            <p:spPr bwMode="auto">
              <a:xfrm>
                <a:off x="2784" y="3264"/>
                <a:ext cx="384" cy="210"/>
              </a:xfrm>
              <a:prstGeom prst="rightArrow">
                <a:avLst>
                  <a:gd name="adj1" fmla="val 50000"/>
                  <a:gd name="adj2" fmla="val 4571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/>
              </a:p>
            </p:txBody>
          </p:sp>
          <p:sp>
            <p:nvSpPr>
              <p:cNvPr id="4143" name="AutoShape 20"/>
              <p:cNvSpPr>
                <a:spLocks noChangeArrowheads="1"/>
              </p:cNvSpPr>
              <p:nvPr/>
            </p:nvSpPr>
            <p:spPr bwMode="auto">
              <a:xfrm>
                <a:off x="1536" y="3264"/>
                <a:ext cx="384" cy="210"/>
              </a:xfrm>
              <a:prstGeom prst="rightArrow">
                <a:avLst>
                  <a:gd name="adj1" fmla="val 50000"/>
                  <a:gd name="adj2" fmla="val 4571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/>
              </a:p>
            </p:txBody>
          </p:sp>
        </p:grpSp>
        <p:sp>
          <p:nvSpPr>
            <p:cNvPr id="4140" name="Rectangle 35"/>
            <p:cNvSpPr>
              <a:spLocks noChangeArrowheads="1"/>
            </p:cNvSpPr>
            <p:nvPr/>
          </p:nvSpPr>
          <p:spPr bwMode="auto">
            <a:xfrm>
              <a:off x="3552" y="3744"/>
              <a:ext cx="1461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latin typeface="Arial" pitchFamily="34" charset="0"/>
                </a:rPr>
                <a:t>(Inverted) Index</a:t>
              </a:r>
            </a:p>
          </p:txBody>
        </p:sp>
      </p:grp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1600200" y="1752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790700" y="1612900"/>
            <a:ext cx="3771900" cy="1130300"/>
            <a:chOff x="1128" y="1016"/>
            <a:chExt cx="2376" cy="712"/>
          </a:xfrm>
        </p:grpSpPr>
        <p:sp>
          <p:nvSpPr>
            <p:cNvPr id="4131" name="Freeform 37"/>
            <p:cNvSpPr>
              <a:spLocks/>
            </p:cNvSpPr>
            <p:nvPr/>
          </p:nvSpPr>
          <p:spPr bwMode="auto">
            <a:xfrm>
              <a:off x="1344" y="1024"/>
              <a:ext cx="2160" cy="152"/>
            </a:xfrm>
            <a:custGeom>
              <a:avLst/>
              <a:gdLst>
                <a:gd name="T0" fmla="*/ 0 w 2160"/>
                <a:gd name="T1" fmla="*/ 152 h 152"/>
                <a:gd name="T2" fmla="*/ 480 w 2160"/>
                <a:gd name="T3" fmla="*/ 8 h 152"/>
                <a:gd name="T4" fmla="*/ 2160 w 2160"/>
                <a:gd name="T5" fmla="*/ 104 h 152"/>
                <a:gd name="T6" fmla="*/ 0 60000 65536"/>
                <a:gd name="T7" fmla="*/ 0 60000 65536"/>
                <a:gd name="T8" fmla="*/ 0 60000 65536"/>
                <a:gd name="T9" fmla="*/ 0 w 2160"/>
                <a:gd name="T10" fmla="*/ 0 h 152"/>
                <a:gd name="T11" fmla="*/ 2160 w 21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152">
                  <a:moveTo>
                    <a:pt x="0" y="152"/>
                  </a:moveTo>
                  <a:cubicBezTo>
                    <a:pt x="60" y="84"/>
                    <a:pt x="120" y="16"/>
                    <a:pt x="480" y="8"/>
                  </a:cubicBezTo>
                  <a:cubicBezTo>
                    <a:pt x="840" y="0"/>
                    <a:pt x="1500" y="52"/>
                    <a:pt x="2160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32" name="Freeform 38"/>
            <p:cNvSpPr>
              <a:spLocks/>
            </p:cNvSpPr>
            <p:nvPr/>
          </p:nvSpPr>
          <p:spPr bwMode="auto">
            <a:xfrm>
              <a:off x="1128" y="1176"/>
              <a:ext cx="2232" cy="240"/>
            </a:xfrm>
            <a:custGeom>
              <a:avLst/>
              <a:gdLst>
                <a:gd name="T0" fmla="*/ 72 w 2232"/>
                <a:gd name="T1" fmla="*/ 240 h 240"/>
                <a:gd name="T2" fmla="*/ 120 w 2232"/>
                <a:gd name="T3" fmla="*/ 192 h 240"/>
                <a:gd name="T4" fmla="*/ 792 w 2232"/>
                <a:gd name="T5" fmla="*/ 96 h 240"/>
                <a:gd name="T6" fmla="*/ 2232 w 223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2"/>
                <a:gd name="T13" fmla="*/ 0 h 240"/>
                <a:gd name="T14" fmla="*/ 2232 w 223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2" h="240">
                  <a:moveTo>
                    <a:pt x="72" y="240"/>
                  </a:moveTo>
                  <a:cubicBezTo>
                    <a:pt x="36" y="228"/>
                    <a:pt x="0" y="216"/>
                    <a:pt x="120" y="192"/>
                  </a:cubicBezTo>
                  <a:cubicBezTo>
                    <a:pt x="240" y="168"/>
                    <a:pt x="440" y="128"/>
                    <a:pt x="792" y="96"/>
                  </a:cubicBezTo>
                  <a:cubicBezTo>
                    <a:pt x="1144" y="64"/>
                    <a:pt x="1688" y="32"/>
                    <a:pt x="22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33" name="Freeform 41"/>
            <p:cNvSpPr>
              <a:spLocks/>
            </p:cNvSpPr>
            <p:nvPr/>
          </p:nvSpPr>
          <p:spPr bwMode="auto">
            <a:xfrm>
              <a:off x="2064" y="1224"/>
              <a:ext cx="1392" cy="504"/>
            </a:xfrm>
            <a:custGeom>
              <a:avLst/>
              <a:gdLst>
                <a:gd name="T0" fmla="*/ 0 w 1392"/>
                <a:gd name="T1" fmla="*/ 432 h 504"/>
                <a:gd name="T2" fmla="*/ 432 w 1392"/>
                <a:gd name="T3" fmla="*/ 432 h 504"/>
                <a:gd name="T4" fmla="*/ 1392 w 1392"/>
                <a:gd name="T5" fmla="*/ 0 h 504"/>
                <a:gd name="T6" fmla="*/ 0 60000 65536"/>
                <a:gd name="T7" fmla="*/ 0 60000 65536"/>
                <a:gd name="T8" fmla="*/ 0 60000 65536"/>
                <a:gd name="T9" fmla="*/ 0 w 1392"/>
                <a:gd name="T10" fmla="*/ 0 h 504"/>
                <a:gd name="T11" fmla="*/ 1392 w 1392"/>
                <a:gd name="T12" fmla="*/ 504 h 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2" h="504">
                  <a:moveTo>
                    <a:pt x="0" y="432"/>
                  </a:moveTo>
                  <a:cubicBezTo>
                    <a:pt x="100" y="468"/>
                    <a:pt x="200" y="504"/>
                    <a:pt x="432" y="432"/>
                  </a:cubicBezTo>
                  <a:cubicBezTo>
                    <a:pt x="664" y="360"/>
                    <a:pt x="1028" y="180"/>
                    <a:pt x="13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34" name="Text Box 42"/>
            <p:cNvSpPr txBox="1">
              <a:spLocks noChangeArrowheads="1"/>
            </p:cNvSpPr>
            <p:nvPr/>
          </p:nvSpPr>
          <p:spPr bwMode="auto">
            <a:xfrm>
              <a:off x="2150" y="1016"/>
              <a:ext cx="50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4800"/>
                <a:t>…</a:t>
              </a:r>
            </a:p>
          </p:txBody>
        </p:sp>
      </p:grpSp>
      <p:sp>
        <p:nvSpPr>
          <p:cNvPr id="4110" name="Oval 43"/>
          <p:cNvSpPr>
            <a:spLocks noChangeArrowheads="1"/>
          </p:cNvSpPr>
          <p:nvPr/>
        </p:nvSpPr>
        <p:spPr bwMode="auto">
          <a:xfrm>
            <a:off x="6553200" y="1066800"/>
            <a:ext cx="228600" cy="228600"/>
          </a:xfrm>
          <a:prstGeom prst="ellips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/>
          </a:p>
        </p:txBody>
      </p:sp>
      <p:sp>
        <p:nvSpPr>
          <p:cNvPr id="4111" name="Line 44"/>
          <p:cNvSpPr>
            <a:spLocks noChangeShapeType="1"/>
          </p:cNvSpPr>
          <p:nvPr/>
        </p:nvSpPr>
        <p:spPr bwMode="auto">
          <a:xfrm flipH="1">
            <a:off x="6477000" y="1295400"/>
            <a:ext cx="15240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12" name="Line 45"/>
          <p:cNvSpPr>
            <a:spLocks noChangeShapeType="1"/>
          </p:cNvSpPr>
          <p:nvPr/>
        </p:nvSpPr>
        <p:spPr bwMode="auto">
          <a:xfrm>
            <a:off x="6705600" y="1295400"/>
            <a:ext cx="228600" cy="762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13" name="Line 46"/>
          <p:cNvSpPr>
            <a:spLocks noChangeShapeType="1"/>
          </p:cNvSpPr>
          <p:nvPr/>
        </p:nvSpPr>
        <p:spPr bwMode="auto">
          <a:xfrm>
            <a:off x="6629400" y="1295400"/>
            <a:ext cx="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4953000" y="1752600"/>
            <a:ext cx="2838450" cy="2590800"/>
            <a:chOff x="3120" y="1104"/>
            <a:chExt cx="1788" cy="1632"/>
          </a:xfrm>
        </p:grpSpPr>
        <p:sp>
          <p:nvSpPr>
            <p:cNvPr id="4124" name="Rectangle 9"/>
            <p:cNvSpPr>
              <a:spLocks noChangeArrowheads="1"/>
            </p:cNvSpPr>
            <p:nvPr/>
          </p:nvSpPr>
          <p:spPr bwMode="auto">
            <a:xfrm>
              <a:off x="3600" y="1920"/>
              <a:ext cx="1008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Arial" pitchFamily="34" charset="0"/>
                </a:rPr>
                <a:t>Retriever</a:t>
              </a:r>
            </a:p>
          </p:txBody>
        </p:sp>
        <p:sp>
          <p:nvSpPr>
            <p:cNvPr id="4125" name="AutoShape 11"/>
            <p:cNvSpPr>
              <a:spLocks noChangeArrowheads="1"/>
            </p:cNvSpPr>
            <p:nvPr/>
          </p:nvSpPr>
          <p:spPr bwMode="auto">
            <a:xfrm>
              <a:off x="3984" y="2352"/>
              <a:ext cx="192" cy="384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/>
            </a:p>
          </p:txBody>
        </p:sp>
        <p:sp>
          <p:nvSpPr>
            <p:cNvPr id="4126" name="Rectangle 12"/>
            <p:cNvSpPr>
              <a:spLocks noChangeArrowheads="1"/>
            </p:cNvSpPr>
            <p:nvPr/>
          </p:nvSpPr>
          <p:spPr bwMode="auto">
            <a:xfrm>
              <a:off x="3552" y="1104"/>
              <a:ext cx="10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Arial" pitchFamily="34" charset="0"/>
                </a:rPr>
                <a:t>Browser</a:t>
              </a:r>
            </a:p>
          </p:txBody>
        </p:sp>
        <p:sp>
          <p:nvSpPr>
            <p:cNvPr id="4127" name="Line 13"/>
            <p:cNvSpPr>
              <a:spLocks noChangeShapeType="1"/>
            </p:cNvSpPr>
            <p:nvPr/>
          </p:nvSpPr>
          <p:spPr bwMode="auto">
            <a:xfrm>
              <a:off x="3936" y="1440"/>
              <a:ext cx="0" cy="43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8" name="Text Box 14"/>
            <p:cNvSpPr txBox="1">
              <a:spLocks noChangeArrowheads="1"/>
            </p:cNvSpPr>
            <p:nvPr/>
          </p:nvSpPr>
          <p:spPr bwMode="auto">
            <a:xfrm>
              <a:off x="3120" y="1488"/>
              <a:ext cx="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Query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Host Info.</a:t>
              </a:r>
            </a:p>
          </p:txBody>
        </p:sp>
        <p:sp>
          <p:nvSpPr>
            <p:cNvPr id="4129" name="Text Box 16"/>
            <p:cNvSpPr txBox="1">
              <a:spLocks noChangeArrowheads="1"/>
            </p:cNvSpPr>
            <p:nvPr/>
          </p:nvSpPr>
          <p:spPr bwMode="auto">
            <a:xfrm>
              <a:off x="4272" y="1536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" pitchFamily="34" charset="0"/>
                </a:rPr>
                <a:t>Results</a:t>
              </a:r>
            </a:p>
          </p:txBody>
        </p:sp>
        <p:sp>
          <p:nvSpPr>
            <p:cNvPr id="4130" name="Line 17"/>
            <p:cNvSpPr>
              <a:spLocks noChangeShapeType="1"/>
            </p:cNvSpPr>
            <p:nvPr/>
          </p:nvSpPr>
          <p:spPr bwMode="auto">
            <a:xfrm flipV="1">
              <a:off x="4224" y="1440"/>
              <a:ext cx="0" cy="43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115" name="Line 47"/>
          <p:cNvSpPr>
            <a:spLocks noChangeShapeType="1"/>
          </p:cNvSpPr>
          <p:nvPr/>
        </p:nvSpPr>
        <p:spPr bwMode="auto">
          <a:xfrm flipH="1">
            <a:off x="6553200" y="1447800"/>
            <a:ext cx="7620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16" name="Line 48"/>
          <p:cNvSpPr>
            <a:spLocks noChangeShapeType="1"/>
          </p:cNvSpPr>
          <p:nvPr/>
        </p:nvSpPr>
        <p:spPr bwMode="auto">
          <a:xfrm>
            <a:off x="6629400" y="1447800"/>
            <a:ext cx="22860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17" name="Text Box 49"/>
          <p:cNvSpPr txBox="1">
            <a:spLocks noChangeArrowheads="1"/>
          </p:cNvSpPr>
          <p:nvPr/>
        </p:nvSpPr>
        <p:spPr bwMode="auto">
          <a:xfrm>
            <a:off x="6919913" y="12192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CC"/>
                </a:solidFill>
                <a:latin typeface="Arial" pitchFamily="34" charset="0"/>
              </a:rPr>
              <a:t>User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2133600" y="3124200"/>
            <a:ext cx="7620000" cy="2957513"/>
            <a:chOff x="1344" y="1968"/>
            <a:chExt cx="4800" cy="1863"/>
          </a:xfrm>
        </p:grpSpPr>
        <p:sp>
          <p:nvSpPr>
            <p:cNvPr id="4120" name="Text Box 50"/>
            <p:cNvSpPr txBox="1">
              <a:spLocks noChangeArrowheads="1"/>
            </p:cNvSpPr>
            <p:nvPr/>
          </p:nvSpPr>
          <p:spPr bwMode="auto">
            <a:xfrm>
              <a:off x="1824" y="1968"/>
              <a:ext cx="14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>
                  <a:solidFill>
                    <a:srgbClr val="CC0000"/>
                  </a:solidFill>
                  <a:latin typeface="Impact" pitchFamily="34" charset="0"/>
                </a:rPr>
                <a:t>Efficiency!!!</a:t>
              </a:r>
            </a:p>
          </p:txBody>
        </p:sp>
        <p:sp>
          <p:nvSpPr>
            <p:cNvPr id="4121" name="Text Box 51"/>
            <p:cNvSpPr txBox="1">
              <a:spLocks noChangeArrowheads="1"/>
            </p:cNvSpPr>
            <p:nvPr/>
          </p:nvSpPr>
          <p:spPr bwMode="auto">
            <a:xfrm>
              <a:off x="1344" y="2304"/>
              <a:ext cx="14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CC0000"/>
                  </a:solidFill>
                  <a:latin typeface="Impact" pitchFamily="34" charset="0"/>
                </a:rPr>
                <a:t>Coverage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CC0000"/>
                  </a:solidFill>
                  <a:latin typeface="Impact" pitchFamily="34" charset="0"/>
                </a:rPr>
                <a:t>Freshness</a:t>
              </a:r>
            </a:p>
          </p:txBody>
        </p:sp>
        <p:sp>
          <p:nvSpPr>
            <p:cNvPr id="4122" name="Text Box 52"/>
            <p:cNvSpPr txBox="1">
              <a:spLocks noChangeArrowheads="1"/>
            </p:cNvSpPr>
            <p:nvPr/>
          </p:nvSpPr>
          <p:spPr bwMode="auto">
            <a:xfrm>
              <a:off x="4656" y="2064"/>
              <a:ext cx="1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CC0000"/>
                  </a:solidFill>
                  <a:latin typeface="Impact" pitchFamily="34" charset="0"/>
                </a:rPr>
                <a:t>Precision</a:t>
              </a:r>
            </a:p>
          </p:txBody>
        </p:sp>
        <p:sp>
          <p:nvSpPr>
            <p:cNvPr id="4123" name="Text Box 53"/>
            <p:cNvSpPr txBox="1">
              <a:spLocks noChangeArrowheads="1"/>
            </p:cNvSpPr>
            <p:nvPr/>
          </p:nvSpPr>
          <p:spPr bwMode="auto">
            <a:xfrm>
              <a:off x="1680" y="3600"/>
              <a:ext cx="1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CC0000"/>
                  </a:solidFill>
                  <a:latin typeface="Impact" pitchFamily="34" charset="0"/>
                </a:rPr>
                <a:t>Error/spam handling</a:t>
              </a: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3D4F8-3BA6-48FA-82AD-C70A0A206E0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Questions?</a:t>
            </a:r>
            <a:endParaRPr lang="fa-IR" altLang="fa-IR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19A7E-2133-4336-BF0A-B5E9796272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smtClean="0"/>
              <a:t>Component I: Crawler/Spider/Robot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257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dirty="0"/>
              <a:t>Building a “toy crawler” is </a:t>
            </a:r>
            <a:r>
              <a:rPr lang="en-US" sz="2800" dirty="0" smtClean="0"/>
              <a:t>easy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Start with a set of “seed pages” in a priority queue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Fetch pages from the web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Parse  fetched pages for hyperlinks; add them to the queue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Follow the hyperlinks in the queue</a:t>
            </a:r>
            <a:endParaRPr lang="en-US" sz="2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dirty="0" smtClean="0"/>
              <a:t>A </a:t>
            </a:r>
            <a:r>
              <a:rPr lang="en-US" sz="2800" dirty="0"/>
              <a:t>real crawler is much more complicated…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Robustness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Politeness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Distributed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Scalable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Performance and efficiency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Quality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Freshness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400" dirty="0" smtClean="0"/>
              <a:t>Extensible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F6F40-CD0F-4F62-9569-8923DA2172B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Major Crawling Strategies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altLang="fa-IR" sz="2400" smtClean="0"/>
              <a:t>Breadth-First  is common (balance server load)</a:t>
            </a:r>
          </a:p>
          <a:p>
            <a:pPr eaLnBrk="1" hangingPunct="1"/>
            <a:r>
              <a:rPr lang="en-US" altLang="fa-IR" sz="2400" smtClean="0"/>
              <a:t>Parallel crawling  is natural</a:t>
            </a:r>
          </a:p>
          <a:p>
            <a:pPr eaLnBrk="1" hangingPunct="1"/>
            <a:r>
              <a:rPr lang="en-US" altLang="fa-IR" sz="2400" smtClean="0"/>
              <a:t>Variation: Focused crawling </a:t>
            </a:r>
          </a:p>
          <a:p>
            <a:pPr lvl="1" eaLnBrk="1" hangingPunct="1"/>
            <a:r>
              <a:rPr lang="en-US" altLang="fa-IR" sz="2200" smtClean="0"/>
              <a:t>Targeting at a subset of pages (e.g., all pages about “automobiles”)</a:t>
            </a:r>
          </a:p>
          <a:p>
            <a:pPr lvl="1" eaLnBrk="1" hangingPunct="1"/>
            <a:r>
              <a:rPr lang="en-US" altLang="fa-IR" sz="2200" smtClean="0"/>
              <a:t>Typically given a query</a:t>
            </a:r>
          </a:p>
          <a:p>
            <a:pPr eaLnBrk="1" hangingPunct="1"/>
            <a:r>
              <a:rPr lang="en-US" altLang="fa-IR" sz="2400" smtClean="0"/>
              <a:t>How to find new pages (they may not be linked to an old page!)</a:t>
            </a:r>
          </a:p>
          <a:p>
            <a:pPr eaLnBrk="1" hangingPunct="1"/>
            <a:r>
              <a:rPr lang="en-US" altLang="fa-IR" sz="2400" smtClean="0"/>
              <a:t>Incremental/repeated crawling </a:t>
            </a:r>
          </a:p>
          <a:p>
            <a:pPr lvl="1" eaLnBrk="1" hangingPunct="1"/>
            <a:r>
              <a:rPr lang="en-US" altLang="fa-IR" sz="2200" smtClean="0"/>
              <a:t>Need to minimize resource overhead</a:t>
            </a:r>
          </a:p>
          <a:p>
            <a:pPr lvl="1" eaLnBrk="1" hangingPunct="1"/>
            <a:r>
              <a:rPr lang="en-US" altLang="fa-IR" sz="2200" smtClean="0"/>
              <a:t>Can learn from the past experience (updated daily vs. monthly)</a:t>
            </a:r>
          </a:p>
          <a:p>
            <a:pPr lvl="1" eaLnBrk="1" hangingPunct="1"/>
            <a:r>
              <a:rPr lang="en-US" altLang="fa-IR" sz="2200" smtClean="0"/>
              <a:t>Target at: 1) frequently updated pages; 2) frequently accessed pages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3111A-A615-4807-94E3-750441BF8410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Component II: Indexer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altLang="fa-IR" sz="2800" dirty="0" smtClean="0"/>
              <a:t>Standard IR techniques are the basis, but insufficient</a:t>
            </a:r>
          </a:p>
          <a:p>
            <a:pPr lvl="1" eaLnBrk="1" hangingPunct="1"/>
            <a:r>
              <a:rPr lang="en-US" altLang="fa-IR" sz="2400" dirty="0" smtClean="0"/>
              <a:t>Scalability</a:t>
            </a:r>
          </a:p>
          <a:p>
            <a:pPr lvl="1" eaLnBrk="1" hangingPunct="1"/>
            <a:r>
              <a:rPr lang="en-US" altLang="fa-IR" sz="2400" dirty="0" smtClean="0"/>
              <a:t>Efficiency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fa-IR" sz="2800" dirty="0" smtClean="0"/>
              <a:t>Google’s contributions:  </a:t>
            </a:r>
          </a:p>
          <a:p>
            <a:pPr lvl="1" eaLnBrk="1" hangingPunct="1"/>
            <a:r>
              <a:rPr lang="en-US" altLang="fa-IR" sz="2400" dirty="0" smtClean="0"/>
              <a:t>Google file system (GFS): distributed file system</a:t>
            </a:r>
          </a:p>
          <a:p>
            <a:pPr lvl="1" eaLnBrk="1" hangingPunct="1"/>
            <a:r>
              <a:rPr lang="en-US" altLang="fa-IR" sz="2400" dirty="0" smtClean="0"/>
              <a:t>MapReduce: Software framework for parallel computation</a:t>
            </a:r>
          </a:p>
          <a:p>
            <a:pPr lvl="1" eaLnBrk="1" hangingPunct="1"/>
            <a:r>
              <a:rPr lang="en-US" altLang="fa-IR" sz="2400" dirty="0" smtClean="0"/>
              <a:t>Hadoop: Open source implementation of MapReduce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49EF5-988B-488B-A8D8-9A808A2DDBC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GFS Architecture</a:t>
            </a:r>
            <a:endParaRPr lang="fa-IR" altLang="fa-IR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5608638"/>
            <a:ext cx="8229600" cy="868362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fa-IR" sz="1600" smtClean="0"/>
              <a:t>http://static.googleusercontent.com/media/research.google.com/en//archive/gfs-sosp2003.pdf</a:t>
            </a:r>
            <a:endParaRPr lang="fa-IR" altLang="fa-IR"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4E84-A52B-4AFB-BD8F-756D62B315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503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827088" y="1249363"/>
            <a:ext cx="3697287" cy="655637"/>
            <a:chOff x="826430" y="1249918"/>
            <a:chExt cx="3698449" cy="655082"/>
          </a:xfrm>
        </p:grpSpPr>
        <p:sp>
          <p:nvSpPr>
            <p:cNvPr id="8207" name="TextBox 4"/>
            <p:cNvSpPr txBox="1">
              <a:spLocks noChangeArrowheads="1"/>
            </p:cNvSpPr>
            <p:nvPr/>
          </p:nvSpPr>
          <p:spPr bwMode="auto">
            <a:xfrm>
              <a:off x="826430" y="1249918"/>
              <a:ext cx="36984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chemeClr val="accent1"/>
                  </a:solidFill>
                  <a:latin typeface="Arial" pitchFamily="34" charset="0"/>
                </a:rPr>
                <a:t>Simple centralized management</a:t>
              </a:r>
              <a:endParaRPr lang="fa-IR" altLang="fa-IR" sz="1800" b="1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674861" y="1619492"/>
              <a:ext cx="982971" cy="2855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049963" y="1219200"/>
            <a:ext cx="2941637" cy="1371600"/>
            <a:chOff x="6050513" y="1219200"/>
            <a:chExt cx="2941087" cy="1371600"/>
          </a:xfrm>
        </p:grpSpPr>
        <p:grpSp>
          <p:nvGrpSpPr>
            <p:cNvPr id="8203" name="Group 12"/>
            <p:cNvGrpSpPr>
              <a:grpSpLocks/>
            </p:cNvGrpSpPr>
            <p:nvPr/>
          </p:nvGrpSpPr>
          <p:grpSpPr bwMode="auto">
            <a:xfrm>
              <a:off x="6050513" y="1219200"/>
              <a:ext cx="2864887" cy="914400"/>
              <a:chOff x="1659992" y="1249918"/>
              <a:chExt cx="2864887" cy="914400"/>
            </a:xfrm>
          </p:grpSpPr>
          <p:sp>
            <p:nvSpPr>
              <p:cNvPr id="8205" name="TextBox 13"/>
              <p:cNvSpPr txBox="1">
                <a:spLocks noChangeArrowheads="1"/>
              </p:cNvSpPr>
              <p:nvPr/>
            </p:nvSpPr>
            <p:spPr bwMode="auto">
              <a:xfrm>
                <a:off x="1659992" y="1249918"/>
                <a:ext cx="28648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chemeClr val="accent1"/>
                    </a:solidFill>
                    <a:latin typeface="Arial" pitchFamily="34" charset="0"/>
                  </a:rPr>
                  <a:t>Fixed chunk size (64MB)</a:t>
                </a:r>
                <a:endParaRPr lang="fa-IR" altLang="fa-IR" sz="1800" b="1">
                  <a:solidFill>
                    <a:schemeClr val="accent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659992" y="1619806"/>
                <a:ext cx="1015810" cy="5445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4" name="TextBox 11"/>
            <p:cNvSpPr txBox="1">
              <a:spLocks noChangeArrowheads="1"/>
            </p:cNvSpPr>
            <p:nvPr/>
          </p:nvSpPr>
          <p:spPr bwMode="auto">
            <a:xfrm>
              <a:off x="6678145" y="1944469"/>
              <a:ext cx="23134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chemeClr val="accent1"/>
                  </a:solidFill>
                  <a:latin typeface="Arial" pitchFamily="34" charset="0"/>
                </a:rPr>
                <a:t>Chunk is replicated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chemeClr val="accent1"/>
                  </a:solidFill>
                  <a:latin typeface="Arial" pitchFamily="34" charset="0"/>
                </a:rPr>
                <a:t>to</a:t>
              </a:r>
              <a:r>
                <a:rPr lang="en-US" altLang="fa-IR" sz="1800">
                  <a:latin typeface="Arial" pitchFamily="34" charset="0"/>
                </a:rPr>
                <a:t> </a:t>
              </a:r>
              <a:r>
                <a:rPr lang="en-US" altLang="fa-IR" sz="1800" b="1">
                  <a:solidFill>
                    <a:schemeClr val="accent1"/>
                  </a:solidFill>
                  <a:latin typeface="Arial" pitchFamily="34" charset="0"/>
                </a:rPr>
                <a:t>ensure</a:t>
              </a:r>
              <a:r>
                <a:rPr lang="en-US" altLang="fa-IR" sz="1800">
                  <a:latin typeface="Arial" pitchFamily="34" charset="0"/>
                </a:rPr>
                <a:t> </a:t>
              </a:r>
              <a:r>
                <a:rPr lang="en-US" altLang="fa-IR" sz="1800" b="1">
                  <a:solidFill>
                    <a:schemeClr val="accent1"/>
                  </a:solidFill>
                  <a:latin typeface="Arial" pitchFamily="34" charset="0"/>
                </a:rPr>
                <a:t>reliability</a:t>
              </a:r>
              <a:endParaRPr lang="fa-IR" altLang="fa-IR" sz="1800" b="1">
                <a:solidFill>
                  <a:schemeClr val="accent1"/>
                </a:solidFill>
                <a:latin typeface="Arial" pitchFamily="34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52400" y="4191000"/>
            <a:ext cx="2819400" cy="1371600"/>
            <a:chOff x="1057605" y="868918"/>
            <a:chExt cx="2819400" cy="1371600"/>
          </a:xfrm>
        </p:grpSpPr>
        <p:sp>
          <p:nvSpPr>
            <p:cNvPr id="8201" name="TextBox 21"/>
            <p:cNvSpPr txBox="1">
              <a:spLocks noChangeArrowheads="1"/>
            </p:cNvSpPr>
            <p:nvPr/>
          </p:nvSpPr>
          <p:spPr bwMode="auto">
            <a:xfrm>
              <a:off x="1057605" y="1317188"/>
              <a:ext cx="2819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 dirty="0">
                  <a:solidFill>
                    <a:schemeClr val="accent1"/>
                  </a:solidFill>
                  <a:latin typeface="Arial" pitchFamily="34" charset="0"/>
                </a:rPr>
                <a:t>Data transfer </a:t>
              </a:r>
              <a:r>
                <a:rPr lang="en-US" altLang="fa-IR" sz="1800" b="1" dirty="0" smtClean="0">
                  <a:solidFill>
                    <a:schemeClr val="accent1"/>
                  </a:solidFill>
                  <a:latin typeface="Arial" pitchFamily="34" charset="0"/>
                </a:rPr>
                <a:t>is </a:t>
              </a:r>
              <a:r>
                <a:rPr lang="en-US" altLang="fa-IR" sz="1800" b="1" dirty="0">
                  <a:solidFill>
                    <a:schemeClr val="accent1"/>
                  </a:solidFill>
                  <a:latin typeface="Arial" pitchFamily="34" charset="0"/>
                </a:rPr>
                <a:t>directly between application and chunk servers</a:t>
              </a:r>
              <a:endParaRPr lang="fa-IR" altLang="fa-IR" sz="1800" b="1" dirty="0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1732293" y="868918"/>
              <a:ext cx="239712" cy="44767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MapReduce: A Framework for Parallel Programming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6075" indent="-346075" defTabSz="803275" eaLnBrk="1" hangingPunct="1">
              <a:spcBef>
                <a:spcPts val="600"/>
              </a:spcBef>
              <a:buSzPct val="123000"/>
              <a:defRPr/>
            </a:pPr>
            <a:r>
              <a:rPr lang="en-US" dirty="0" smtClean="0"/>
              <a:t>Minimize effort of programmer for simple parallel processing tasks</a:t>
            </a:r>
          </a:p>
          <a:p>
            <a:pPr marL="346075" indent="-346075" defTabSz="803275" eaLnBrk="1" hangingPunct="1">
              <a:spcBef>
                <a:spcPts val="600"/>
              </a:spcBef>
              <a:buSzPct val="123000"/>
              <a:defRPr/>
            </a:pPr>
            <a:r>
              <a:rPr lang="en-US" dirty="0" smtClean="0"/>
              <a:t>Features</a:t>
            </a:r>
          </a:p>
          <a:p>
            <a:pPr marL="746125" lvl="1" indent="-346075" defTabSz="803275" eaLnBrk="1" hangingPunct="1">
              <a:spcBef>
                <a:spcPts val="600"/>
              </a:spcBef>
              <a:buSzPct val="123000"/>
              <a:defRPr/>
            </a:pPr>
            <a:r>
              <a:rPr lang="en-US" sz="2400" dirty="0" smtClean="0"/>
              <a:t>Hide many low-level details (network, storage)</a:t>
            </a:r>
          </a:p>
          <a:p>
            <a:pPr marL="746125" lvl="1" indent="-346075" defTabSz="803275" eaLnBrk="1" hangingPunct="1">
              <a:spcBef>
                <a:spcPts val="600"/>
              </a:spcBef>
              <a:buSzPct val="123000"/>
              <a:defRPr/>
            </a:pPr>
            <a:r>
              <a:rPr lang="en-US" sz="2400" dirty="0" smtClean="0"/>
              <a:t>Built-in fault tolerance</a:t>
            </a:r>
          </a:p>
          <a:p>
            <a:pPr marL="746125" lvl="1" indent="-346075" defTabSz="803275" eaLnBrk="1" hangingPunct="1">
              <a:spcBef>
                <a:spcPts val="600"/>
              </a:spcBef>
              <a:buSzPct val="123000"/>
              <a:defRPr/>
            </a:pPr>
            <a:r>
              <a:rPr lang="en-US" sz="2400" dirty="0" smtClean="0"/>
              <a:t>Automatic load balancing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0D934-96A5-405F-B710-327BDF93E22D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zh-CN" smtClean="0"/>
              <a:t>MapReduce Flow</a:t>
            </a:r>
          </a:p>
        </p:txBody>
      </p:sp>
      <p:sp>
        <p:nvSpPr>
          <p:cNvPr id="10243" name="AutoShape 8"/>
          <p:cNvSpPr>
            <a:spLocks noChangeArrowheads="1"/>
          </p:cNvSpPr>
          <p:nvPr/>
        </p:nvSpPr>
        <p:spPr bwMode="auto">
          <a:xfrm>
            <a:off x="69850" y="1304925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FFC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Input</a:t>
            </a:r>
          </a:p>
        </p:txBody>
      </p:sp>
      <p:sp>
        <p:nvSpPr>
          <p:cNvPr id="10244" name="Oval 10"/>
          <p:cNvSpPr>
            <a:spLocks noChangeArrowheads="1"/>
          </p:cNvSpPr>
          <p:nvPr/>
        </p:nvSpPr>
        <p:spPr bwMode="auto">
          <a:xfrm>
            <a:off x="2171700" y="2097088"/>
            <a:ext cx="1130300" cy="4111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Map</a:t>
            </a:r>
          </a:p>
        </p:txBody>
      </p:sp>
      <p:sp>
        <p:nvSpPr>
          <p:cNvPr id="10245" name="AutoShape 11"/>
          <p:cNvSpPr>
            <a:spLocks noChangeArrowheads="1"/>
          </p:cNvSpPr>
          <p:nvPr/>
        </p:nvSpPr>
        <p:spPr bwMode="auto">
          <a:xfrm>
            <a:off x="2051050" y="1306513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FFC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Key, Value</a:t>
            </a:r>
          </a:p>
        </p:txBody>
      </p:sp>
      <p:sp>
        <p:nvSpPr>
          <p:cNvPr id="10246" name="AutoShape 12"/>
          <p:cNvSpPr>
            <a:spLocks noChangeArrowheads="1"/>
          </p:cNvSpPr>
          <p:nvPr/>
        </p:nvSpPr>
        <p:spPr bwMode="auto">
          <a:xfrm>
            <a:off x="3683000" y="1309688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FFC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Key, Value</a:t>
            </a:r>
          </a:p>
        </p:txBody>
      </p:sp>
      <p:sp>
        <p:nvSpPr>
          <p:cNvPr id="10247" name="AutoShape 13"/>
          <p:cNvSpPr>
            <a:spLocks noChangeArrowheads="1"/>
          </p:cNvSpPr>
          <p:nvPr/>
        </p:nvSpPr>
        <p:spPr bwMode="auto">
          <a:xfrm>
            <a:off x="5340350" y="1309688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FFC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…</a:t>
            </a:r>
          </a:p>
        </p:txBody>
      </p:sp>
      <p:sp>
        <p:nvSpPr>
          <p:cNvPr id="10248" name="Text Box 15"/>
          <p:cNvSpPr txBox="1">
            <a:spLocks noChangeArrowheads="1"/>
          </p:cNvSpPr>
          <p:nvPr/>
        </p:nvSpPr>
        <p:spPr bwMode="auto">
          <a:xfrm>
            <a:off x="1479550" y="1349375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=</a:t>
            </a:r>
          </a:p>
        </p:txBody>
      </p:sp>
      <p:sp>
        <p:nvSpPr>
          <p:cNvPr id="10249" name="AutoShape 16"/>
          <p:cNvSpPr>
            <a:spLocks/>
          </p:cNvSpPr>
          <p:nvPr/>
        </p:nvSpPr>
        <p:spPr bwMode="auto">
          <a:xfrm>
            <a:off x="1809750" y="1146175"/>
            <a:ext cx="279400" cy="838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250" name="AutoShape 17"/>
          <p:cNvSpPr>
            <a:spLocks/>
          </p:cNvSpPr>
          <p:nvPr/>
        </p:nvSpPr>
        <p:spPr bwMode="auto">
          <a:xfrm rot="10800000">
            <a:off x="6667500" y="1143000"/>
            <a:ext cx="279400" cy="838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251" name="Oval 18"/>
          <p:cNvSpPr>
            <a:spLocks noChangeArrowheads="1"/>
          </p:cNvSpPr>
          <p:nvPr/>
        </p:nvSpPr>
        <p:spPr bwMode="auto">
          <a:xfrm>
            <a:off x="3803650" y="2097088"/>
            <a:ext cx="1130300" cy="4111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Map</a:t>
            </a:r>
          </a:p>
        </p:txBody>
      </p:sp>
      <p:sp>
        <p:nvSpPr>
          <p:cNvPr id="10252" name="Oval 19"/>
          <p:cNvSpPr>
            <a:spLocks noChangeArrowheads="1"/>
          </p:cNvSpPr>
          <p:nvPr/>
        </p:nvSpPr>
        <p:spPr bwMode="auto">
          <a:xfrm>
            <a:off x="5461000" y="2097088"/>
            <a:ext cx="1130300" cy="4111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Map</a:t>
            </a:r>
          </a:p>
        </p:txBody>
      </p:sp>
      <p:cxnSp>
        <p:nvCxnSpPr>
          <p:cNvPr id="10253" name="AutoShape 20"/>
          <p:cNvCxnSpPr>
            <a:cxnSpLocks noChangeShapeType="1"/>
            <a:stCxn id="10245" idx="2"/>
            <a:endCxn id="10244" idx="0"/>
          </p:cNvCxnSpPr>
          <p:nvPr/>
        </p:nvCxnSpPr>
        <p:spPr bwMode="auto">
          <a:xfrm rot="5400000">
            <a:off x="2633662" y="1981201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22"/>
          <p:cNvCxnSpPr>
            <a:cxnSpLocks noChangeShapeType="1"/>
            <a:stCxn id="10247" idx="2"/>
            <a:endCxn id="10252" idx="0"/>
          </p:cNvCxnSpPr>
          <p:nvPr/>
        </p:nvCxnSpPr>
        <p:spPr bwMode="auto">
          <a:xfrm rot="5400000">
            <a:off x="5924550" y="1982788"/>
            <a:ext cx="203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26"/>
          <p:cNvCxnSpPr>
            <a:cxnSpLocks noChangeShapeType="1"/>
            <a:stCxn id="10246" idx="2"/>
            <a:endCxn id="10251" idx="0"/>
          </p:cNvCxnSpPr>
          <p:nvPr/>
        </p:nvCxnSpPr>
        <p:spPr bwMode="auto">
          <a:xfrm rot="5400000">
            <a:off x="4267200" y="1982788"/>
            <a:ext cx="203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56" name="Group 40"/>
          <p:cNvGrpSpPr>
            <a:grpSpLocks/>
          </p:cNvGrpSpPr>
          <p:nvPr/>
        </p:nvGrpSpPr>
        <p:grpSpPr bwMode="auto">
          <a:xfrm>
            <a:off x="2252663" y="2673350"/>
            <a:ext cx="981075" cy="1020763"/>
            <a:chOff x="1419" y="1952"/>
            <a:chExt cx="618" cy="643"/>
          </a:xfrm>
        </p:grpSpPr>
        <p:sp>
          <p:nvSpPr>
            <p:cNvPr id="10297" name="AutoShape 23"/>
            <p:cNvSpPr>
              <a:spLocks noChangeArrowheads="1"/>
            </p:cNvSpPr>
            <p:nvPr/>
          </p:nvSpPr>
          <p:spPr bwMode="auto">
            <a:xfrm>
              <a:off x="1463" y="2000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Key, Value</a:t>
              </a:r>
            </a:p>
          </p:txBody>
        </p:sp>
        <p:sp>
          <p:nvSpPr>
            <p:cNvPr id="10298" name="AutoShape 27"/>
            <p:cNvSpPr>
              <a:spLocks noChangeArrowheads="1"/>
            </p:cNvSpPr>
            <p:nvPr/>
          </p:nvSpPr>
          <p:spPr bwMode="auto">
            <a:xfrm>
              <a:off x="1463" y="2187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Key, Value</a:t>
              </a:r>
            </a:p>
          </p:txBody>
        </p:sp>
        <p:sp>
          <p:nvSpPr>
            <p:cNvPr id="10299" name="AutoShape 28"/>
            <p:cNvSpPr>
              <a:spLocks noChangeArrowheads="1"/>
            </p:cNvSpPr>
            <p:nvPr/>
          </p:nvSpPr>
          <p:spPr bwMode="auto">
            <a:xfrm>
              <a:off x="1463" y="2375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…</a:t>
              </a:r>
            </a:p>
          </p:txBody>
        </p:sp>
        <p:sp>
          <p:nvSpPr>
            <p:cNvPr id="10300" name="AutoShape 30"/>
            <p:cNvSpPr>
              <a:spLocks noChangeArrowheads="1"/>
            </p:cNvSpPr>
            <p:nvPr/>
          </p:nvSpPr>
          <p:spPr bwMode="auto">
            <a:xfrm>
              <a:off x="1419" y="1952"/>
              <a:ext cx="618" cy="6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0257" name="Group 41"/>
          <p:cNvGrpSpPr>
            <a:grpSpLocks/>
          </p:cNvGrpSpPr>
          <p:nvPr/>
        </p:nvGrpSpPr>
        <p:grpSpPr bwMode="auto">
          <a:xfrm>
            <a:off x="3887788" y="2668588"/>
            <a:ext cx="981075" cy="1020762"/>
            <a:chOff x="1419" y="1952"/>
            <a:chExt cx="618" cy="643"/>
          </a:xfrm>
        </p:grpSpPr>
        <p:sp>
          <p:nvSpPr>
            <p:cNvPr id="10293" name="AutoShape 42"/>
            <p:cNvSpPr>
              <a:spLocks noChangeArrowheads="1"/>
            </p:cNvSpPr>
            <p:nvPr/>
          </p:nvSpPr>
          <p:spPr bwMode="auto">
            <a:xfrm>
              <a:off x="1463" y="2000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Key, Value</a:t>
              </a:r>
            </a:p>
          </p:txBody>
        </p:sp>
        <p:sp>
          <p:nvSpPr>
            <p:cNvPr id="10294" name="AutoShape 43"/>
            <p:cNvSpPr>
              <a:spLocks noChangeArrowheads="1"/>
            </p:cNvSpPr>
            <p:nvPr/>
          </p:nvSpPr>
          <p:spPr bwMode="auto">
            <a:xfrm>
              <a:off x="1463" y="2187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Key, Value</a:t>
              </a:r>
            </a:p>
          </p:txBody>
        </p:sp>
        <p:sp>
          <p:nvSpPr>
            <p:cNvPr id="10295" name="AutoShape 44"/>
            <p:cNvSpPr>
              <a:spLocks noChangeArrowheads="1"/>
            </p:cNvSpPr>
            <p:nvPr/>
          </p:nvSpPr>
          <p:spPr bwMode="auto">
            <a:xfrm>
              <a:off x="1463" y="2375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…</a:t>
              </a:r>
            </a:p>
          </p:txBody>
        </p:sp>
        <p:sp>
          <p:nvSpPr>
            <p:cNvPr id="10296" name="AutoShape 45"/>
            <p:cNvSpPr>
              <a:spLocks noChangeArrowheads="1"/>
            </p:cNvSpPr>
            <p:nvPr/>
          </p:nvSpPr>
          <p:spPr bwMode="auto">
            <a:xfrm>
              <a:off x="1419" y="1952"/>
              <a:ext cx="618" cy="6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0258" name="Group 46"/>
          <p:cNvGrpSpPr>
            <a:grpSpLocks/>
          </p:cNvGrpSpPr>
          <p:nvPr/>
        </p:nvGrpSpPr>
        <p:grpSpPr bwMode="auto">
          <a:xfrm>
            <a:off x="5540375" y="2668588"/>
            <a:ext cx="981075" cy="1020762"/>
            <a:chOff x="1419" y="1952"/>
            <a:chExt cx="618" cy="643"/>
          </a:xfrm>
        </p:grpSpPr>
        <p:sp>
          <p:nvSpPr>
            <p:cNvPr id="10289" name="AutoShape 47"/>
            <p:cNvSpPr>
              <a:spLocks noChangeArrowheads="1"/>
            </p:cNvSpPr>
            <p:nvPr/>
          </p:nvSpPr>
          <p:spPr bwMode="auto">
            <a:xfrm>
              <a:off x="1463" y="2000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Key, Value</a:t>
              </a:r>
            </a:p>
          </p:txBody>
        </p:sp>
        <p:sp>
          <p:nvSpPr>
            <p:cNvPr id="10290" name="AutoShape 48"/>
            <p:cNvSpPr>
              <a:spLocks noChangeArrowheads="1"/>
            </p:cNvSpPr>
            <p:nvPr/>
          </p:nvSpPr>
          <p:spPr bwMode="auto">
            <a:xfrm>
              <a:off x="1463" y="2187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Key, Value</a:t>
              </a:r>
            </a:p>
          </p:txBody>
        </p:sp>
        <p:sp>
          <p:nvSpPr>
            <p:cNvPr id="10291" name="AutoShape 49"/>
            <p:cNvSpPr>
              <a:spLocks noChangeArrowheads="1"/>
            </p:cNvSpPr>
            <p:nvPr/>
          </p:nvSpPr>
          <p:spPr bwMode="auto">
            <a:xfrm>
              <a:off x="1463" y="2375"/>
              <a:ext cx="536" cy="1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66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Arial" pitchFamily="34" charset="0"/>
                </a:rPr>
                <a:t>…</a:t>
              </a:r>
            </a:p>
          </p:txBody>
        </p:sp>
        <p:sp>
          <p:nvSpPr>
            <p:cNvPr id="10292" name="AutoShape 50"/>
            <p:cNvSpPr>
              <a:spLocks noChangeArrowheads="1"/>
            </p:cNvSpPr>
            <p:nvPr/>
          </p:nvSpPr>
          <p:spPr bwMode="auto">
            <a:xfrm>
              <a:off x="1419" y="1952"/>
              <a:ext cx="618" cy="6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</p:grpSp>
      <p:cxnSp>
        <p:nvCxnSpPr>
          <p:cNvPr id="10259" name="AutoShape 51"/>
          <p:cNvCxnSpPr>
            <a:cxnSpLocks noChangeShapeType="1"/>
            <a:stCxn id="10244" idx="4"/>
          </p:cNvCxnSpPr>
          <p:nvPr/>
        </p:nvCxnSpPr>
        <p:spPr bwMode="auto">
          <a:xfrm rot="16200000" flipH="1">
            <a:off x="2670175" y="2587625"/>
            <a:ext cx="139700" cy="6350"/>
          </a:xfrm>
          <a:prstGeom prst="bentConnector3">
            <a:avLst>
              <a:gd name="adj1" fmla="val 48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52"/>
          <p:cNvCxnSpPr>
            <a:cxnSpLocks noChangeShapeType="1"/>
            <a:stCxn id="10251" idx="4"/>
          </p:cNvCxnSpPr>
          <p:nvPr/>
        </p:nvCxnSpPr>
        <p:spPr bwMode="auto">
          <a:xfrm rot="16200000" flipH="1">
            <a:off x="4306094" y="2583656"/>
            <a:ext cx="134938" cy="9525"/>
          </a:xfrm>
          <a:prstGeom prst="bentConnector3">
            <a:avLst>
              <a:gd name="adj1" fmla="val 49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53"/>
          <p:cNvCxnSpPr>
            <a:cxnSpLocks noChangeShapeType="1"/>
            <a:stCxn id="10252" idx="4"/>
          </p:cNvCxnSpPr>
          <p:nvPr/>
        </p:nvCxnSpPr>
        <p:spPr bwMode="auto">
          <a:xfrm rot="16200000" flipH="1">
            <a:off x="5961063" y="2586037"/>
            <a:ext cx="134938" cy="4763"/>
          </a:xfrm>
          <a:prstGeom prst="bentConnector3">
            <a:avLst>
              <a:gd name="adj1" fmla="val 49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Line 55"/>
          <p:cNvSpPr>
            <a:spLocks noChangeShapeType="1"/>
          </p:cNvSpPr>
          <p:nvPr/>
        </p:nvSpPr>
        <p:spPr bwMode="auto">
          <a:xfrm>
            <a:off x="7010400" y="1146175"/>
            <a:ext cx="0" cy="503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63" name="Text Box 56"/>
          <p:cNvSpPr txBox="1">
            <a:spLocks noChangeArrowheads="1"/>
          </p:cNvSpPr>
          <p:nvPr/>
        </p:nvSpPr>
        <p:spPr bwMode="auto">
          <a:xfrm>
            <a:off x="7210425" y="1146175"/>
            <a:ext cx="1933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Split Input into Key-Value pairs.</a:t>
            </a:r>
          </a:p>
        </p:txBody>
      </p:sp>
      <p:sp>
        <p:nvSpPr>
          <p:cNvPr id="10264" name="Text Box 57"/>
          <p:cNvSpPr txBox="1">
            <a:spLocks noChangeArrowheads="1"/>
          </p:cNvSpPr>
          <p:nvPr/>
        </p:nvSpPr>
        <p:spPr bwMode="auto">
          <a:xfrm>
            <a:off x="7200900" y="1993900"/>
            <a:ext cx="1666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For each K-V pair call Map.</a:t>
            </a:r>
          </a:p>
        </p:txBody>
      </p:sp>
      <p:sp>
        <p:nvSpPr>
          <p:cNvPr id="10265" name="Text Box 59"/>
          <p:cNvSpPr txBox="1">
            <a:spLocks noChangeArrowheads="1"/>
          </p:cNvSpPr>
          <p:nvPr/>
        </p:nvSpPr>
        <p:spPr bwMode="auto">
          <a:xfrm>
            <a:off x="7200900" y="2746375"/>
            <a:ext cx="194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Each Map produces new set of K-V pairs.</a:t>
            </a:r>
          </a:p>
        </p:txBody>
      </p:sp>
      <p:sp>
        <p:nvSpPr>
          <p:cNvPr id="10266" name="Line 60"/>
          <p:cNvSpPr>
            <a:spLocks noChangeShapeType="1"/>
          </p:cNvSpPr>
          <p:nvPr/>
        </p:nvSpPr>
        <p:spPr bwMode="auto">
          <a:xfrm flipV="1">
            <a:off x="0" y="2574925"/>
            <a:ext cx="9144000" cy="95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67" name="Line 62"/>
          <p:cNvSpPr>
            <a:spLocks noChangeShapeType="1"/>
          </p:cNvSpPr>
          <p:nvPr/>
        </p:nvSpPr>
        <p:spPr bwMode="auto">
          <a:xfrm flipV="1">
            <a:off x="0" y="2003425"/>
            <a:ext cx="9144000" cy="95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68" name="Oval 63"/>
          <p:cNvSpPr>
            <a:spLocks noChangeArrowheads="1"/>
          </p:cNvSpPr>
          <p:nvPr/>
        </p:nvSpPr>
        <p:spPr bwMode="auto">
          <a:xfrm>
            <a:off x="3394075" y="4621213"/>
            <a:ext cx="2016125" cy="5349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Reduce(K, V[ ])</a:t>
            </a:r>
          </a:p>
        </p:txBody>
      </p:sp>
      <p:sp>
        <p:nvSpPr>
          <p:cNvPr id="10269" name="Oval 67"/>
          <p:cNvSpPr>
            <a:spLocks noChangeArrowheads="1"/>
          </p:cNvSpPr>
          <p:nvPr/>
        </p:nvSpPr>
        <p:spPr bwMode="auto">
          <a:xfrm>
            <a:off x="3813175" y="4037013"/>
            <a:ext cx="1130300" cy="4111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Sort</a:t>
            </a:r>
          </a:p>
        </p:txBody>
      </p:sp>
      <p:sp>
        <p:nvSpPr>
          <p:cNvPr id="10270" name="AutoShape 68"/>
          <p:cNvSpPr>
            <a:spLocks noChangeArrowheads="1"/>
          </p:cNvSpPr>
          <p:nvPr/>
        </p:nvSpPr>
        <p:spPr bwMode="auto">
          <a:xfrm>
            <a:off x="76200" y="5495925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Output</a:t>
            </a:r>
          </a:p>
        </p:txBody>
      </p:sp>
      <p:sp>
        <p:nvSpPr>
          <p:cNvPr id="10271" name="AutoShape 69"/>
          <p:cNvSpPr>
            <a:spLocks noChangeArrowheads="1"/>
          </p:cNvSpPr>
          <p:nvPr/>
        </p:nvSpPr>
        <p:spPr bwMode="auto">
          <a:xfrm>
            <a:off x="2057400" y="5497513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Key, Value</a:t>
            </a:r>
          </a:p>
        </p:txBody>
      </p:sp>
      <p:sp>
        <p:nvSpPr>
          <p:cNvPr id="10272" name="AutoShape 70"/>
          <p:cNvSpPr>
            <a:spLocks noChangeArrowheads="1"/>
          </p:cNvSpPr>
          <p:nvPr/>
        </p:nvSpPr>
        <p:spPr bwMode="auto">
          <a:xfrm>
            <a:off x="3689350" y="5500688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Key, Value</a:t>
            </a:r>
          </a:p>
        </p:txBody>
      </p:sp>
      <p:sp>
        <p:nvSpPr>
          <p:cNvPr id="10273" name="AutoShape 71"/>
          <p:cNvSpPr>
            <a:spLocks noChangeArrowheads="1"/>
          </p:cNvSpPr>
          <p:nvPr/>
        </p:nvSpPr>
        <p:spPr bwMode="auto">
          <a:xfrm>
            <a:off x="5346700" y="5495925"/>
            <a:ext cx="1371600" cy="55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…</a:t>
            </a:r>
          </a:p>
        </p:txBody>
      </p:sp>
      <p:sp>
        <p:nvSpPr>
          <p:cNvPr id="10274" name="Text Box 72"/>
          <p:cNvSpPr txBox="1">
            <a:spLocks noChangeArrowheads="1"/>
          </p:cNvSpPr>
          <p:nvPr/>
        </p:nvSpPr>
        <p:spPr bwMode="auto">
          <a:xfrm>
            <a:off x="1485900" y="5540375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=</a:t>
            </a:r>
          </a:p>
        </p:txBody>
      </p:sp>
      <p:sp>
        <p:nvSpPr>
          <p:cNvPr id="10275" name="AutoShape 73"/>
          <p:cNvSpPr>
            <a:spLocks/>
          </p:cNvSpPr>
          <p:nvPr/>
        </p:nvSpPr>
        <p:spPr bwMode="auto">
          <a:xfrm>
            <a:off x="1816100" y="5337175"/>
            <a:ext cx="279400" cy="838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276" name="AutoShape 74"/>
          <p:cNvSpPr>
            <a:spLocks/>
          </p:cNvSpPr>
          <p:nvPr/>
        </p:nvSpPr>
        <p:spPr bwMode="auto">
          <a:xfrm rot="10800000">
            <a:off x="6673850" y="5334000"/>
            <a:ext cx="279400" cy="838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277" name="Line 79"/>
          <p:cNvSpPr>
            <a:spLocks noChangeShapeType="1"/>
          </p:cNvSpPr>
          <p:nvPr/>
        </p:nvSpPr>
        <p:spPr bwMode="auto">
          <a:xfrm flipV="1">
            <a:off x="0" y="3917950"/>
            <a:ext cx="9144000" cy="95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78" name="Line 80"/>
          <p:cNvSpPr>
            <a:spLocks noChangeShapeType="1"/>
          </p:cNvSpPr>
          <p:nvPr/>
        </p:nvSpPr>
        <p:spPr bwMode="auto">
          <a:xfrm flipV="1">
            <a:off x="0" y="5241925"/>
            <a:ext cx="9144000" cy="95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79" name="Text Box 81"/>
          <p:cNvSpPr txBox="1">
            <a:spLocks noChangeArrowheads="1"/>
          </p:cNvSpPr>
          <p:nvPr/>
        </p:nvSpPr>
        <p:spPr bwMode="auto">
          <a:xfrm>
            <a:off x="7086600" y="3889375"/>
            <a:ext cx="20574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For each distinct key, call reduce. Produces one K-V pair for each distinct key. </a:t>
            </a:r>
          </a:p>
        </p:txBody>
      </p:sp>
      <p:sp>
        <p:nvSpPr>
          <p:cNvPr id="10280" name="Text Box 82"/>
          <p:cNvSpPr txBox="1">
            <a:spLocks noChangeArrowheads="1"/>
          </p:cNvSpPr>
          <p:nvPr/>
        </p:nvSpPr>
        <p:spPr bwMode="auto">
          <a:xfrm>
            <a:off x="7219950" y="5318125"/>
            <a:ext cx="1666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Output as a set of Key Value Pairs.</a:t>
            </a:r>
          </a:p>
        </p:txBody>
      </p:sp>
      <p:cxnSp>
        <p:nvCxnSpPr>
          <p:cNvPr id="10281" name="AutoShape 83"/>
          <p:cNvCxnSpPr>
            <a:cxnSpLocks noChangeShapeType="1"/>
            <a:endCxn id="10269" idx="0"/>
          </p:cNvCxnSpPr>
          <p:nvPr/>
        </p:nvCxnSpPr>
        <p:spPr bwMode="auto">
          <a:xfrm rot="16200000" flipH="1">
            <a:off x="3402013" y="3048000"/>
            <a:ext cx="317500" cy="1635125"/>
          </a:xfrm>
          <a:prstGeom prst="bentConnector3">
            <a:avLst>
              <a:gd name="adj1" fmla="val 49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84"/>
          <p:cNvCxnSpPr>
            <a:cxnSpLocks noChangeShapeType="1"/>
            <a:endCxn id="10269" idx="0"/>
          </p:cNvCxnSpPr>
          <p:nvPr/>
        </p:nvCxnSpPr>
        <p:spPr bwMode="auto">
          <a:xfrm rot="5400000">
            <a:off x="4217193" y="3863182"/>
            <a:ext cx="322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85"/>
          <p:cNvCxnSpPr>
            <a:cxnSpLocks noChangeShapeType="1"/>
            <a:endCxn id="10269" idx="0"/>
          </p:cNvCxnSpPr>
          <p:nvPr/>
        </p:nvCxnSpPr>
        <p:spPr bwMode="auto">
          <a:xfrm rot="5400000">
            <a:off x="5043487" y="3036888"/>
            <a:ext cx="322263" cy="1652588"/>
          </a:xfrm>
          <a:prstGeom prst="bent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86"/>
          <p:cNvCxnSpPr>
            <a:cxnSpLocks noChangeShapeType="1"/>
            <a:stCxn id="10269" idx="4"/>
            <a:endCxn id="10268" idx="0"/>
          </p:cNvCxnSpPr>
          <p:nvPr/>
        </p:nvCxnSpPr>
        <p:spPr bwMode="auto">
          <a:xfrm rot="16200000" flipH="1">
            <a:off x="4303713" y="4522787"/>
            <a:ext cx="173038" cy="238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87"/>
          <p:cNvCxnSpPr>
            <a:cxnSpLocks noChangeShapeType="1"/>
            <a:stCxn id="10268" idx="4"/>
            <a:endCxn id="10271" idx="0"/>
          </p:cNvCxnSpPr>
          <p:nvPr/>
        </p:nvCxnSpPr>
        <p:spPr bwMode="auto">
          <a:xfrm rot="5400000">
            <a:off x="3402012" y="4497388"/>
            <a:ext cx="341313" cy="1658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88"/>
          <p:cNvCxnSpPr>
            <a:cxnSpLocks noChangeShapeType="1"/>
            <a:stCxn id="10268" idx="4"/>
            <a:endCxn id="10272" idx="0"/>
          </p:cNvCxnSpPr>
          <p:nvPr/>
        </p:nvCxnSpPr>
        <p:spPr bwMode="auto">
          <a:xfrm rot="5400000">
            <a:off x="4216400" y="5314950"/>
            <a:ext cx="344488" cy="26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AutoShape 89"/>
          <p:cNvCxnSpPr>
            <a:cxnSpLocks noChangeShapeType="1"/>
            <a:stCxn id="10268" idx="4"/>
            <a:endCxn id="10273" idx="0"/>
          </p:cNvCxnSpPr>
          <p:nvPr/>
        </p:nvCxnSpPr>
        <p:spPr bwMode="auto">
          <a:xfrm rot="16200000" flipH="1">
            <a:off x="5047456" y="4510882"/>
            <a:ext cx="339725" cy="16303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F157-F221-432E-94B6-A9D2A148BA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28063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MapReduce WordCount Example</a:t>
            </a:r>
          </a:p>
        </p:txBody>
      </p:sp>
      <p:sp>
        <p:nvSpPr>
          <p:cNvPr id="11267" name="Text Box 62"/>
          <p:cNvSpPr txBox="1">
            <a:spLocks noChangeArrowheads="1"/>
          </p:cNvSpPr>
          <p:nvPr/>
        </p:nvSpPr>
        <p:spPr bwMode="auto">
          <a:xfrm>
            <a:off x="5662613" y="1533525"/>
            <a:ext cx="25225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Number of occurrences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of each word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1268" name="Text Box 63"/>
          <p:cNvSpPr txBox="1">
            <a:spLocks noChangeArrowheads="1"/>
          </p:cNvSpPr>
          <p:nvPr/>
        </p:nvSpPr>
        <p:spPr bwMode="auto">
          <a:xfrm>
            <a:off x="720725" y="1600200"/>
            <a:ext cx="228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itchFamily="34" charset="0"/>
              </a:rPr>
              <a:t>Input: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File containing words</a:t>
            </a:r>
          </a:p>
        </p:txBody>
      </p:sp>
      <p:sp>
        <p:nvSpPr>
          <p:cNvPr id="11269" name="Document"/>
          <p:cNvSpPr>
            <a:spLocks noEditPoints="1" noChangeArrowheads="1"/>
          </p:cNvSpPr>
          <p:nvPr/>
        </p:nvSpPr>
        <p:spPr bwMode="auto">
          <a:xfrm>
            <a:off x="790575" y="2498725"/>
            <a:ext cx="2943225" cy="16160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0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Hello World Bye World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Hello Hadoop Bye Hadoop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Bye Hadoop Hello Hadoop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11270" name="Document"/>
          <p:cNvSpPr>
            <a:spLocks noEditPoints="1" noChangeArrowheads="1"/>
          </p:cNvSpPr>
          <p:nvPr/>
        </p:nvSpPr>
        <p:spPr bwMode="auto">
          <a:xfrm>
            <a:off x="5735638" y="2439988"/>
            <a:ext cx="1255712" cy="14636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0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Bye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Hadoop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Hello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World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Times New Roman" pitchFamily="18" charset="0"/>
            </a:endParaRPr>
          </a:p>
        </p:txBody>
      </p:sp>
      <p:sp>
        <p:nvSpPr>
          <p:cNvPr id="11271" name="AutoShape 67"/>
          <p:cNvSpPr>
            <a:spLocks noChangeArrowheads="1"/>
          </p:cNvSpPr>
          <p:nvPr/>
        </p:nvSpPr>
        <p:spPr bwMode="auto">
          <a:xfrm>
            <a:off x="4171950" y="2571750"/>
            <a:ext cx="1466850" cy="722313"/>
          </a:xfrm>
          <a:prstGeom prst="rightArrow">
            <a:avLst>
              <a:gd name="adj1" fmla="val 50000"/>
              <a:gd name="adj2" fmla="val 46980"/>
            </a:avLst>
          </a:prstGeom>
          <a:gradFill rotWithShape="1">
            <a:gsLst>
              <a:gs pos="0">
                <a:schemeClr val="bg1"/>
              </a:gs>
              <a:gs pos="100000">
                <a:srgbClr val="FFCC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itchFamily="34" charset="0"/>
              </a:rPr>
              <a:t>MapReduce</a:t>
            </a:r>
          </a:p>
        </p:txBody>
      </p:sp>
      <p:sp>
        <p:nvSpPr>
          <p:cNvPr id="11272" name="Text Box 68"/>
          <p:cNvSpPr txBox="1">
            <a:spLocks noChangeArrowheads="1"/>
          </p:cNvSpPr>
          <p:nvPr/>
        </p:nvSpPr>
        <p:spPr bwMode="auto">
          <a:xfrm>
            <a:off x="720725" y="4294188"/>
            <a:ext cx="69945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How can we do this within the MapReduce framework?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itchFamily="34" charset="0"/>
              </a:rPr>
              <a:t>Basic idea: parallelize on lines in input file!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4DFA8-25C4-4ABB-B6D6-EEE371D4AF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21"/>
  <p:tag name="TIMELINE" val="2.0/4.5/6.7/9.6/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21"/>
  <p:tag name="TIMELINE" val="2.0/4.5/6.7/9.6/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21"/>
  <p:tag name="TIMELINE" val="2.0/4.5/6.7/9.6/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21"/>
  <p:tag name="TIMELINE" val="2.0/4.5/6.7/9.6/1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Microsoft Office PowerPoint</Application>
  <PresentationFormat>On-screen Show (4:3)</PresentationFormat>
  <Paragraphs>358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Impact</vt:lpstr>
      <vt:lpstr>Symbol</vt:lpstr>
      <vt:lpstr>Times New Roman</vt:lpstr>
      <vt:lpstr>Wingdings</vt:lpstr>
      <vt:lpstr>Office Theme</vt:lpstr>
      <vt:lpstr>Search Engine Technologies</vt:lpstr>
      <vt:lpstr>Basic Search Engine Technologies</vt:lpstr>
      <vt:lpstr>Component I: Crawler/Spider/Robot</vt:lpstr>
      <vt:lpstr>Major Crawling Strategies</vt:lpstr>
      <vt:lpstr>Component II: Indexer</vt:lpstr>
      <vt:lpstr>GFS Architecture</vt:lpstr>
      <vt:lpstr>MapReduce: A Framework for Parallel Programming </vt:lpstr>
      <vt:lpstr>MapReduce Flow</vt:lpstr>
      <vt:lpstr>MapReduce WordCount Example</vt:lpstr>
      <vt:lpstr>MapReduce WordCount Example</vt:lpstr>
      <vt:lpstr>MapReduce WordCount Example</vt:lpstr>
      <vt:lpstr>Inverted Indexing with MapReduce</vt:lpstr>
      <vt:lpstr>Component III: Retriever</vt:lpstr>
      <vt:lpstr>Effective Web Retrieval Heuristics</vt:lpstr>
      <vt:lpstr>Home/Entry Page Finding Evaluation Results (TREC 2001)</vt:lpstr>
      <vt:lpstr>How can we Combine Many Features? (Learning to Rank)</vt:lpstr>
      <vt:lpstr>Regression-Based Approaches</vt:lpstr>
      <vt:lpstr>More Advanced Learning Algorithms </vt:lpstr>
      <vt:lpstr>Machine Learning in Text Retrieval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2018-11-05T07:23:49Z</dcterms:created>
  <dcterms:modified xsi:type="dcterms:W3CDTF">2023-12-23T10:50:49Z</dcterms:modified>
</cp:coreProperties>
</file>