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256" r:id="rId2"/>
    <p:sldId id="659" r:id="rId3"/>
    <p:sldId id="626" r:id="rId4"/>
    <p:sldId id="627" r:id="rId5"/>
    <p:sldId id="628" r:id="rId6"/>
    <p:sldId id="658" r:id="rId7"/>
    <p:sldId id="682" r:id="rId8"/>
    <p:sldId id="660" r:id="rId9"/>
    <p:sldId id="559" r:id="rId10"/>
    <p:sldId id="662" r:id="rId11"/>
    <p:sldId id="566" r:id="rId12"/>
    <p:sldId id="560" r:id="rId13"/>
    <p:sldId id="561" r:id="rId14"/>
    <p:sldId id="681" r:id="rId15"/>
    <p:sldId id="582" r:id="rId16"/>
    <p:sldId id="583" r:id="rId17"/>
    <p:sldId id="586" r:id="rId18"/>
    <p:sldId id="584" r:id="rId19"/>
    <p:sldId id="565" r:id="rId20"/>
    <p:sldId id="577" r:id="rId21"/>
    <p:sldId id="588" r:id="rId22"/>
    <p:sldId id="589" r:id="rId23"/>
    <p:sldId id="591" r:id="rId24"/>
    <p:sldId id="592" r:id="rId25"/>
    <p:sldId id="593" r:id="rId26"/>
    <p:sldId id="594" r:id="rId27"/>
    <p:sldId id="685" r:id="rId28"/>
    <p:sldId id="666" r:id="rId29"/>
    <p:sldId id="683" r:id="rId30"/>
    <p:sldId id="669" r:id="rId31"/>
    <p:sldId id="670" r:id="rId32"/>
    <p:sldId id="676" r:id="rId33"/>
    <p:sldId id="672" r:id="rId34"/>
    <p:sldId id="684" r:id="rId35"/>
    <p:sldId id="674" r:id="rId36"/>
    <p:sldId id="675" r:id="rId37"/>
    <p:sldId id="677" r:id="rId38"/>
    <p:sldId id="679" r:id="rId39"/>
    <p:sldId id="680" r:id="rId40"/>
    <p:sldId id="647" r:id="rId41"/>
    <p:sldId id="648" r:id="rId42"/>
    <p:sldId id="688" r:id="rId43"/>
    <p:sldId id="689" r:id="rId44"/>
    <p:sldId id="649" r:id="rId45"/>
    <p:sldId id="650" r:id="rId46"/>
    <p:sldId id="687" r:id="rId47"/>
    <p:sldId id="651" r:id="rId48"/>
    <p:sldId id="655" r:id="rId49"/>
    <p:sldId id="618" r:id="rId50"/>
  </p:sldIdLst>
  <p:sldSz cx="9144000" cy="6858000" type="screen4x3"/>
  <p:notesSz cx="7038975" cy="91852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2000" b="1" kern="1200" baseline="-250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sz="2000" b="1" kern="1200" baseline="-250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sz="2000" b="1" kern="1200" baseline="-250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sz="2000" b="1" kern="1200" baseline="-250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sz="2000" b="1" kern="1200" baseline="-250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2000" b="1" kern="1200" baseline="-250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2000" b="1" kern="1200" baseline="-250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2000" b="1" kern="1200" baseline="-250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2000" b="1" kern="1200" baseline="-250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FF"/>
    <a:srgbClr val="CC3399"/>
    <a:srgbClr val="CC0000"/>
    <a:srgbClr val="0000CC"/>
    <a:srgbClr val="000066"/>
    <a:srgbClr val="FFFF00"/>
    <a:srgbClr val="3333FF"/>
    <a:srgbClr val="33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886" autoAdjust="0"/>
  </p:normalViewPr>
  <p:slideViewPr>
    <p:cSldViewPr>
      <p:cViewPr varScale="1">
        <p:scale>
          <a:sx n="71" d="100"/>
          <a:sy n="71" d="100"/>
        </p:scale>
        <p:origin x="17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170" y="-78"/>
      </p:cViewPr>
      <p:guideLst>
        <p:guide orient="horz" pos="2893"/>
        <p:guide pos="22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spcBef>
                <a:spcPct val="0"/>
              </a:spcBef>
              <a:buClrTx/>
              <a:buFontTx/>
              <a:buNone/>
              <a:defRPr sz="1200" b="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spcBef>
                <a:spcPct val="0"/>
              </a:spcBef>
              <a:buClrTx/>
              <a:buFontTx/>
              <a:buNone/>
              <a:defRPr sz="1200" b="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spcBef>
                <a:spcPct val="0"/>
              </a:spcBef>
              <a:buClrTx/>
              <a:buFontTx/>
              <a:buNone/>
              <a:defRPr sz="1200" b="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spcBef>
                <a:spcPct val="0"/>
              </a:spcBef>
              <a:buClrTx/>
              <a:buFontTx/>
              <a:buNone/>
              <a:defRPr sz="1200" b="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D1D2629-D48A-45A9-9EB1-7C5804C42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3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spcBef>
                <a:spcPct val="0"/>
              </a:spcBef>
              <a:buClrTx/>
              <a:buFontTx/>
              <a:buNone/>
              <a:defRPr sz="1200" b="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spcBef>
                <a:spcPct val="0"/>
              </a:spcBef>
              <a:buClrTx/>
              <a:buFontTx/>
              <a:buNone/>
              <a:defRPr sz="1200" b="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8975"/>
            <a:ext cx="4592637" cy="344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362450"/>
            <a:ext cx="51625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spcBef>
                <a:spcPct val="0"/>
              </a:spcBef>
              <a:buClrTx/>
              <a:buFontTx/>
              <a:buNone/>
              <a:defRPr sz="1200" b="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spcBef>
                <a:spcPct val="0"/>
              </a:spcBef>
              <a:buClrTx/>
              <a:buFontTx/>
              <a:buNone/>
              <a:defRPr sz="1200" b="0" baseline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6A4EBCD-9103-4F6D-B71F-868C66991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88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28569654-885F-4B75-B609-55EEE0D695B7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8E38A4BE-13CB-49E4-9C18-F90C5A1352CF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16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BE2CEFE9-0EA1-437B-B6C4-AE575ACB39F4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17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11197EEE-C7EC-4A12-90F8-551A322714EF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18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5339023D-426D-4428-AC83-882195D8B748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19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A6085F75-BD92-4683-908E-9DBDDBE0F454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20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4673B519-D2F5-4A5E-B1BA-AB972AA69AF7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21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1BD9D532-77F3-449C-A449-C3FA086CEE3C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A618E60A-359B-4389-87EF-E9C15C251E67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23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47CFFEF8-7851-464C-870F-7575C495D330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659FD4E0-7B8A-43D7-9B34-E6CBD28A484A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2080F11C-FB50-46C6-8502-3363923972AA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311077CC-265A-42B2-802D-6938048B7E1C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0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2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8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8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7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9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8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76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2A91BC2E-8E6A-44FB-9D4C-3D447C80E84A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8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2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2A91BC2E-8E6A-44FB-9D4C-3D447C80E84A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38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4EBCD-9103-4F6D-B71F-868C66991F9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8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87A276F3-6C2D-4172-A494-06CB3254E7AB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40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635B90B2-1B71-43F4-8DC1-91F2EFBEED95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41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3F49E-5D1E-4A33-88D1-795423B6FDA2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090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635B90B2-1B71-43F4-8DC1-91F2EFBEED95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43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592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00B6AD00-7FE5-445D-8C5F-A0C9DC8B3E5D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44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1DE1323A-8001-42A3-A770-5824C91E02B4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45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BFB347A7-295E-47F5-AF34-E04C5FFDCF46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5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3F49E-5D1E-4A33-88D1-795423B6FDA2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616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C9A68E27-74E5-4928-A771-DCD3075F8938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47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345E0-7638-4572-AC5E-DE25FD56228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D166562B-3834-4423-B6FF-C785C0BBDF8C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49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C3B7CDEB-3EB4-4FA0-A51D-CB5ECB731F4F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9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48C4F180-180A-4359-9DAB-7EEF44E1BBEC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11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D7EE3854-6963-48EB-87E8-DC50E0BBDF23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12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5D2FBF31-7ABD-4029-809C-53D01D177225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13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defTabSz="930275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30275" rtl="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DF0E8B59-02D9-4112-B10A-439BCB80D055}" type="slidenum">
              <a:rPr lang="en-US" altLang="fa-IR" sz="1200" b="0" baseline="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15</a:t>
            </a:fld>
            <a:endParaRPr lang="en-US" altLang="fa-IR" sz="1200" b="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19D5A-5EC8-4D14-9246-2913F61B4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1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4E2D6-DA32-45FC-BA54-CC2DB9729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0E5FD-1F76-4B2F-9A4F-FD150080DD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17941-5B3A-4C65-9AFC-53051FEAAC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9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09A55-4F1F-4935-9730-4D10737D2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B9FC-1EF8-4A3C-A525-69769F1405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04A97-D82B-4447-887E-0D49703CE0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55C68-C0FF-4465-8B11-DFB99095F8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4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090F1-6FE9-41F7-A003-E08DAEAF7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E8D36-FFFD-453C-913F-5CB5764B94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1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24A33-F25C-45B2-A448-3E201E30A5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991C0-D6B9-4A73-8FE7-293B14A70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BC5BE27-2DD5-4D84-96D2-9A790F906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fa-IR" sz="5400" smtClean="0"/>
              <a:t>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Similarity-based Clustering  Methods</a:t>
            </a:r>
            <a:endParaRPr lang="fa-IR" altLang="fa-IR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mtClean="0"/>
              <a:t>Many general clustering methods are available</a:t>
            </a:r>
          </a:p>
          <a:p>
            <a:endParaRPr lang="en-US" altLang="fa-IR" smtClean="0"/>
          </a:p>
          <a:p>
            <a:r>
              <a:rPr lang="en-US" altLang="fa-IR" smtClean="0"/>
              <a:t>Two representative methods</a:t>
            </a:r>
          </a:p>
          <a:p>
            <a:pPr lvl="1"/>
            <a:r>
              <a:rPr lang="en-US" altLang="fa-IR" smtClean="0"/>
              <a:t>Hierarchical Agglomerative Cluster (HAC)</a:t>
            </a:r>
          </a:p>
          <a:p>
            <a:pPr lvl="1"/>
            <a:r>
              <a:rPr lang="en-US" altLang="fa-IR" smtClean="0"/>
              <a:t>k-means</a:t>
            </a:r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8E2BC-B42B-486D-AD03-B17E7D2BA21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Hierarchical </a:t>
            </a:r>
            <a:r>
              <a:rPr lang="en-US" altLang="ja-JP" dirty="0"/>
              <a:t>Agglomerative </a:t>
            </a:r>
            <a:r>
              <a:rPr lang="en-US" altLang="ja-JP" dirty="0" smtClean="0"/>
              <a:t>Clustering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Given a similarity function to measure similarity between two objects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Gradually group similar objects together in a bottom-up fashion to form a hierarchy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Stop when some stopping criterion is met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Variations: different ways to compute group similarity based on individual object similarity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F3F80-EEE8-49BF-9541-481DCD64257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Similarity-induced Structure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2D3E2-6E87-4F7A-8166-47063BCFD7C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5334000"/>
            <a:ext cx="6248400" cy="304800"/>
            <a:chOff x="768" y="3360"/>
            <a:chExt cx="3936" cy="192"/>
          </a:xfrm>
        </p:grpSpPr>
        <p:sp>
          <p:nvSpPr>
            <p:cNvPr id="12323" name="Rectangle 4"/>
            <p:cNvSpPr>
              <a:spLocks noChangeArrowheads="1"/>
            </p:cNvSpPr>
            <p:nvPr/>
          </p:nvSpPr>
          <p:spPr bwMode="auto">
            <a:xfrm>
              <a:off x="768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24" name="Rectangle 5"/>
            <p:cNvSpPr>
              <a:spLocks noChangeArrowheads="1"/>
            </p:cNvSpPr>
            <p:nvPr/>
          </p:nvSpPr>
          <p:spPr bwMode="auto">
            <a:xfrm>
              <a:off x="1104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25" name="Rectangle 6"/>
            <p:cNvSpPr>
              <a:spLocks noChangeArrowheads="1"/>
            </p:cNvSpPr>
            <p:nvPr/>
          </p:nvSpPr>
          <p:spPr bwMode="auto">
            <a:xfrm>
              <a:off x="1776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26" name="Rectangle 7"/>
            <p:cNvSpPr>
              <a:spLocks noChangeArrowheads="1"/>
            </p:cNvSpPr>
            <p:nvPr/>
          </p:nvSpPr>
          <p:spPr bwMode="auto">
            <a:xfrm>
              <a:off x="1440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27" name="Rectangle 8"/>
            <p:cNvSpPr>
              <a:spLocks noChangeArrowheads="1"/>
            </p:cNvSpPr>
            <p:nvPr/>
          </p:nvSpPr>
          <p:spPr bwMode="auto">
            <a:xfrm>
              <a:off x="2112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28" name="Rectangle 9"/>
            <p:cNvSpPr>
              <a:spLocks noChangeArrowheads="1"/>
            </p:cNvSpPr>
            <p:nvPr/>
          </p:nvSpPr>
          <p:spPr bwMode="auto">
            <a:xfrm>
              <a:off x="2448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29" name="Rectangle 10"/>
            <p:cNvSpPr>
              <a:spLocks noChangeArrowheads="1"/>
            </p:cNvSpPr>
            <p:nvPr/>
          </p:nvSpPr>
          <p:spPr bwMode="auto">
            <a:xfrm>
              <a:off x="3120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30" name="Rectangle 11"/>
            <p:cNvSpPr>
              <a:spLocks noChangeArrowheads="1"/>
            </p:cNvSpPr>
            <p:nvPr/>
          </p:nvSpPr>
          <p:spPr bwMode="auto">
            <a:xfrm>
              <a:off x="2784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31" name="Rectangle 12"/>
            <p:cNvSpPr>
              <a:spLocks noChangeArrowheads="1"/>
            </p:cNvSpPr>
            <p:nvPr/>
          </p:nvSpPr>
          <p:spPr bwMode="auto">
            <a:xfrm>
              <a:off x="3552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32" name="Rectangle 13"/>
            <p:cNvSpPr>
              <a:spLocks noChangeArrowheads="1"/>
            </p:cNvSpPr>
            <p:nvPr/>
          </p:nvSpPr>
          <p:spPr bwMode="auto">
            <a:xfrm>
              <a:off x="3888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33" name="Rectangle 14"/>
            <p:cNvSpPr>
              <a:spLocks noChangeArrowheads="1"/>
            </p:cNvSpPr>
            <p:nvPr/>
          </p:nvSpPr>
          <p:spPr bwMode="auto">
            <a:xfrm>
              <a:off x="4560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12334" name="Rectangle 15"/>
            <p:cNvSpPr>
              <a:spLocks noChangeArrowheads="1"/>
            </p:cNvSpPr>
            <p:nvPr/>
          </p:nvSpPr>
          <p:spPr bwMode="auto">
            <a:xfrm>
              <a:off x="4224" y="336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95400" y="4724400"/>
            <a:ext cx="685800" cy="533400"/>
            <a:chOff x="816" y="2976"/>
            <a:chExt cx="432" cy="336"/>
          </a:xfrm>
        </p:grpSpPr>
        <p:sp>
          <p:nvSpPr>
            <p:cNvPr id="12321" name="Line 17"/>
            <p:cNvSpPr>
              <a:spLocks noChangeShapeType="1"/>
            </p:cNvSpPr>
            <p:nvPr/>
          </p:nvSpPr>
          <p:spPr bwMode="auto">
            <a:xfrm flipV="1">
              <a:off x="816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2" name="Line 18"/>
            <p:cNvSpPr>
              <a:spLocks noChangeShapeType="1"/>
            </p:cNvSpPr>
            <p:nvPr/>
          </p:nvSpPr>
          <p:spPr bwMode="auto">
            <a:xfrm>
              <a:off x="1056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715000" y="4724400"/>
            <a:ext cx="685800" cy="533400"/>
            <a:chOff x="3600" y="2976"/>
            <a:chExt cx="432" cy="336"/>
          </a:xfrm>
        </p:grpSpPr>
        <p:sp>
          <p:nvSpPr>
            <p:cNvPr id="12319" name="Line 20"/>
            <p:cNvSpPr>
              <a:spLocks noChangeShapeType="1"/>
            </p:cNvSpPr>
            <p:nvPr/>
          </p:nvSpPr>
          <p:spPr bwMode="auto">
            <a:xfrm flipV="1">
              <a:off x="360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>
              <a:off x="384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52600" y="3886200"/>
            <a:ext cx="685800" cy="1219200"/>
            <a:chOff x="1104" y="2448"/>
            <a:chExt cx="432" cy="768"/>
          </a:xfrm>
        </p:grpSpPr>
        <p:sp>
          <p:nvSpPr>
            <p:cNvPr id="12317" name="Line 23"/>
            <p:cNvSpPr>
              <a:spLocks noChangeShapeType="1"/>
            </p:cNvSpPr>
            <p:nvPr/>
          </p:nvSpPr>
          <p:spPr bwMode="auto">
            <a:xfrm flipV="1">
              <a:off x="1104" y="244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8" name="Line 24"/>
            <p:cNvSpPr>
              <a:spLocks noChangeShapeType="1"/>
            </p:cNvSpPr>
            <p:nvPr/>
          </p:nvSpPr>
          <p:spPr bwMode="auto">
            <a:xfrm>
              <a:off x="1440" y="2448"/>
              <a:ext cx="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886200" y="4724400"/>
            <a:ext cx="685800" cy="533400"/>
            <a:chOff x="2400" y="2976"/>
            <a:chExt cx="432" cy="336"/>
          </a:xfrm>
        </p:grpSpPr>
        <p:sp>
          <p:nvSpPr>
            <p:cNvPr id="12315" name="Line 26"/>
            <p:cNvSpPr>
              <a:spLocks noChangeShapeType="1"/>
            </p:cNvSpPr>
            <p:nvPr/>
          </p:nvSpPr>
          <p:spPr bwMode="auto">
            <a:xfrm flipV="1">
              <a:off x="240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6" name="Line 27"/>
            <p:cNvSpPr>
              <a:spLocks noChangeShapeType="1"/>
            </p:cNvSpPr>
            <p:nvPr/>
          </p:nvSpPr>
          <p:spPr bwMode="auto">
            <a:xfrm>
              <a:off x="264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105400" y="4267200"/>
            <a:ext cx="990600" cy="1066800"/>
            <a:chOff x="3216" y="2688"/>
            <a:chExt cx="624" cy="672"/>
          </a:xfrm>
        </p:grpSpPr>
        <p:sp>
          <p:nvSpPr>
            <p:cNvPr id="12313" name="Line 29"/>
            <p:cNvSpPr>
              <a:spLocks noChangeShapeType="1"/>
            </p:cNvSpPr>
            <p:nvPr/>
          </p:nvSpPr>
          <p:spPr bwMode="auto">
            <a:xfrm flipV="1">
              <a:off x="3216" y="2688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4" name="Line 30"/>
            <p:cNvSpPr>
              <a:spLocks noChangeShapeType="1"/>
            </p:cNvSpPr>
            <p:nvPr/>
          </p:nvSpPr>
          <p:spPr bwMode="auto">
            <a:xfrm>
              <a:off x="3648" y="268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286000" y="2133600"/>
            <a:ext cx="5105400" cy="3124200"/>
            <a:chOff x="1440" y="1344"/>
            <a:chExt cx="3216" cy="1968"/>
          </a:xfrm>
        </p:grpSpPr>
        <p:sp>
          <p:nvSpPr>
            <p:cNvPr id="12301" name="Line 32"/>
            <p:cNvSpPr>
              <a:spLocks noChangeShapeType="1"/>
            </p:cNvSpPr>
            <p:nvPr/>
          </p:nvSpPr>
          <p:spPr bwMode="auto">
            <a:xfrm flipV="1">
              <a:off x="1776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2" name="Line 33"/>
            <p:cNvSpPr>
              <a:spLocks noChangeShapeType="1"/>
            </p:cNvSpPr>
            <p:nvPr/>
          </p:nvSpPr>
          <p:spPr bwMode="auto">
            <a:xfrm>
              <a:off x="2016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3" name="Line 34"/>
            <p:cNvSpPr>
              <a:spLocks noChangeShapeType="1"/>
            </p:cNvSpPr>
            <p:nvPr/>
          </p:nvSpPr>
          <p:spPr bwMode="auto">
            <a:xfrm flipV="1">
              <a:off x="2112" y="259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4" name="Line 35"/>
            <p:cNvSpPr>
              <a:spLocks noChangeShapeType="1"/>
            </p:cNvSpPr>
            <p:nvPr/>
          </p:nvSpPr>
          <p:spPr bwMode="auto">
            <a:xfrm>
              <a:off x="2352" y="259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5" name="Line 36"/>
            <p:cNvSpPr>
              <a:spLocks noChangeShapeType="1"/>
            </p:cNvSpPr>
            <p:nvPr/>
          </p:nvSpPr>
          <p:spPr bwMode="auto">
            <a:xfrm flipV="1">
              <a:off x="422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6" name="Line 37"/>
            <p:cNvSpPr>
              <a:spLocks noChangeShapeType="1"/>
            </p:cNvSpPr>
            <p:nvPr/>
          </p:nvSpPr>
          <p:spPr bwMode="auto">
            <a:xfrm>
              <a:off x="446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7" name="Line 38"/>
            <p:cNvSpPr>
              <a:spLocks noChangeShapeType="1"/>
            </p:cNvSpPr>
            <p:nvPr/>
          </p:nvSpPr>
          <p:spPr bwMode="auto">
            <a:xfrm flipV="1">
              <a:off x="1440" y="1824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8" name="Line 39"/>
            <p:cNvSpPr>
              <a:spLocks noChangeShapeType="1"/>
            </p:cNvSpPr>
            <p:nvPr/>
          </p:nvSpPr>
          <p:spPr bwMode="auto">
            <a:xfrm>
              <a:off x="2016" y="187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Line 40"/>
            <p:cNvSpPr>
              <a:spLocks noChangeShapeType="1"/>
            </p:cNvSpPr>
            <p:nvPr/>
          </p:nvSpPr>
          <p:spPr bwMode="auto">
            <a:xfrm flipV="1">
              <a:off x="3648" y="206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0" name="Line 41"/>
            <p:cNvSpPr>
              <a:spLocks noChangeShapeType="1"/>
            </p:cNvSpPr>
            <p:nvPr/>
          </p:nvSpPr>
          <p:spPr bwMode="auto">
            <a:xfrm>
              <a:off x="3936" y="2064"/>
              <a:ext cx="57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1" name="Line 42"/>
            <p:cNvSpPr>
              <a:spLocks noChangeShapeType="1"/>
            </p:cNvSpPr>
            <p:nvPr/>
          </p:nvSpPr>
          <p:spPr bwMode="auto">
            <a:xfrm flipV="1">
              <a:off x="2016" y="1344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2" name="Line 43"/>
            <p:cNvSpPr>
              <a:spLocks noChangeShapeType="1"/>
            </p:cNvSpPr>
            <p:nvPr/>
          </p:nvSpPr>
          <p:spPr bwMode="auto">
            <a:xfrm>
              <a:off x="3024" y="1344"/>
              <a:ext cx="86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87116" name="Line 44"/>
          <p:cNvSpPr>
            <a:spLocks noChangeShapeType="1"/>
          </p:cNvSpPr>
          <p:nvPr/>
        </p:nvSpPr>
        <p:spPr bwMode="auto">
          <a:xfrm flipV="1">
            <a:off x="1066800" y="2438400"/>
            <a:ext cx="60960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87117" name="Line 45"/>
          <p:cNvSpPr>
            <a:spLocks noChangeShapeType="1"/>
          </p:cNvSpPr>
          <p:nvPr/>
        </p:nvSpPr>
        <p:spPr bwMode="auto">
          <a:xfrm flipV="1">
            <a:off x="1066800" y="3581400"/>
            <a:ext cx="60960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16" grpId="0" animBg="1"/>
      <p:bldP spid="3871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/>
              <a:t>How to Compute Group Similarity?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500E7-7B9E-4BA2-8007-39B485EA6AD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09600" y="2971800"/>
            <a:ext cx="7696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defRPr/>
            </a:pPr>
            <a:r>
              <a:rPr lang="en-US" altLang="ja-JP" sz="2400" b="0" baseline="0" dirty="0">
                <a:latin typeface="+mj-lt"/>
                <a:cs typeface="+mn-cs"/>
              </a:rPr>
              <a:t>Given two groups g1 and g2,</a:t>
            </a:r>
          </a:p>
          <a:p>
            <a:pPr algn="l" rtl="0" eaLnBrk="0" hangingPunct="0">
              <a:defRPr/>
            </a:pPr>
            <a:endParaRPr lang="en-US" altLang="ja-JP" sz="2400" b="0" baseline="0" dirty="0">
              <a:latin typeface="+mj-lt"/>
              <a:cs typeface="+mn-cs"/>
            </a:endParaRPr>
          </a:p>
          <a:p>
            <a:pPr algn="l" rtl="0" eaLnBrk="0" hangingPunct="0">
              <a:defRPr/>
            </a:pPr>
            <a:r>
              <a:rPr lang="en-US" altLang="ja-JP" sz="2400" b="0" baseline="0" dirty="0">
                <a:latin typeface="+mj-lt"/>
                <a:cs typeface="+mn-cs"/>
              </a:rPr>
              <a:t>Single-link algorithm: s(g1,g2)= similarity of the </a:t>
            </a:r>
            <a:r>
              <a:rPr lang="en-US" altLang="ja-JP" sz="2400" b="0" baseline="0" dirty="0">
                <a:solidFill>
                  <a:srgbClr val="CC0000"/>
                </a:solidFill>
                <a:latin typeface="+mj-lt"/>
                <a:cs typeface="+mn-cs"/>
              </a:rPr>
              <a:t>closest</a:t>
            </a:r>
            <a:r>
              <a:rPr lang="en-US" altLang="ja-JP" sz="2400" b="0" baseline="0" dirty="0">
                <a:latin typeface="+mj-lt"/>
                <a:cs typeface="+mn-cs"/>
              </a:rPr>
              <a:t> pair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defRPr/>
            </a:pPr>
            <a:r>
              <a:rPr lang="en-US" altLang="ja-JP" sz="2400" b="0" baseline="0" dirty="0">
                <a:latin typeface="+mj-lt"/>
                <a:cs typeface="+mn-cs"/>
              </a:rPr>
              <a:t>Complete-link algorithm: s(g1,g2)= similarity of the </a:t>
            </a:r>
            <a:r>
              <a:rPr lang="en-US" altLang="ja-JP" sz="2400" b="0" baseline="0" dirty="0">
                <a:solidFill>
                  <a:srgbClr val="CC0000"/>
                </a:solidFill>
                <a:latin typeface="+mj-lt"/>
                <a:cs typeface="+mn-cs"/>
              </a:rPr>
              <a:t>farthest</a:t>
            </a:r>
            <a:r>
              <a:rPr lang="en-US" altLang="ja-JP" sz="2400" b="0" baseline="0" dirty="0">
                <a:latin typeface="+mj-lt"/>
                <a:cs typeface="+mn-cs"/>
              </a:rPr>
              <a:t> pair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b="0" baseline="0"/>
              <a:t>Average-link algorithm: s(g1,g2)= </a:t>
            </a:r>
            <a:r>
              <a:rPr lang="en-US" altLang="ja-JP" sz="2400" b="0" baseline="0">
                <a:solidFill>
                  <a:srgbClr val="CC0000"/>
                </a:solidFill>
              </a:rPr>
              <a:t>average</a:t>
            </a:r>
            <a:r>
              <a:rPr lang="en-US" altLang="ja-JP" sz="2400" b="0" baseline="0"/>
              <a:t> of similarity of all pairs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533400" y="2057400"/>
            <a:ext cx="472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>
              <a:defRPr/>
            </a:pPr>
            <a:r>
              <a:rPr lang="en-US" altLang="ja-JP" sz="3600" b="0" baseline="0" dirty="0">
                <a:solidFill>
                  <a:schemeClr val="tx2"/>
                </a:solidFill>
                <a:latin typeface="+mj-lt"/>
                <a:cs typeface="+mn-cs"/>
              </a:rPr>
              <a:t>Three Popular Methods: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 sz="3600" smtClean="0"/>
              <a:t>Three Methods Illustrated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BA1401-1736-47F4-A0E7-EB8EC7180374}" type="slidenum">
              <a:rPr lang="en-US" altLang="en-US" sz="120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3581400" y="3673475"/>
            <a:ext cx="1295400" cy="457200"/>
            <a:chOff x="2256" y="2314"/>
            <a:chExt cx="816" cy="288"/>
          </a:xfrm>
        </p:grpSpPr>
        <p:sp>
          <p:nvSpPr>
            <p:cNvPr id="18470" name="Line 8"/>
            <p:cNvSpPr>
              <a:spLocks noChangeShapeType="1"/>
            </p:cNvSpPr>
            <p:nvPr/>
          </p:nvSpPr>
          <p:spPr bwMode="auto">
            <a:xfrm flipH="1">
              <a:off x="2256" y="2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9"/>
            <p:cNvSpPr>
              <a:spLocks noChangeShapeType="1"/>
            </p:cNvSpPr>
            <p:nvPr/>
          </p:nvSpPr>
          <p:spPr bwMode="auto">
            <a:xfrm>
              <a:off x="2736" y="24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Text Box 10"/>
            <p:cNvSpPr txBox="1">
              <a:spLocks noChangeArrowheads="1"/>
            </p:cNvSpPr>
            <p:nvPr/>
          </p:nvSpPr>
          <p:spPr bwMode="auto">
            <a:xfrm>
              <a:off x="2534" y="231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latin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18437" name="Group 11"/>
          <p:cNvGrpSpPr>
            <a:grpSpLocks/>
          </p:cNvGrpSpPr>
          <p:nvPr/>
        </p:nvGrpSpPr>
        <p:grpSpPr bwMode="auto">
          <a:xfrm>
            <a:off x="1219200" y="2794000"/>
            <a:ext cx="6019800" cy="1828800"/>
            <a:chOff x="768" y="1760"/>
            <a:chExt cx="3792" cy="1152"/>
          </a:xfrm>
        </p:grpSpPr>
        <p:sp>
          <p:nvSpPr>
            <p:cNvPr id="18454" name="Rectangle 12"/>
            <p:cNvSpPr>
              <a:spLocks noChangeArrowheads="1"/>
            </p:cNvSpPr>
            <p:nvPr/>
          </p:nvSpPr>
          <p:spPr bwMode="auto">
            <a:xfrm>
              <a:off x="1440" y="267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55" name="Rectangle 13"/>
            <p:cNvSpPr>
              <a:spLocks noChangeArrowheads="1"/>
            </p:cNvSpPr>
            <p:nvPr/>
          </p:nvSpPr>
          <p:spPr bwMode="auto">
            <a:xfrm>
              <a:off x="1440" y="2144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56" name="Rectangle 14"/>
            <p:cNvSpPr>
              <a:spLocks noChangeArrowheads="1"/>
            </p:cNvSpPr>
            <p:nvPr/>
          </p:nvSpPr>
          <p:spPr bwMode="auto">
            <a:xfrm>
              <a:off x="1104" y="2384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57" name="Rectangle 15"/>
            <p:cNvSpPr>
              <a:spLocks noChangeArrowheads="1"/>
            </p:cNvSpPr>
            <p:nvPr/>
          </p:nvSpPr>
          <p:spPr bwMode="auto">
            <a:xfrm>
              <a:off x="1776" y="2384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58" name="Rectangle 16"/>
            <p:cNvSpPr>
              <a:spLocks noChangeArrowheads="1"/>
            </p:cNvSpPr>
            <p:nvPr/>
          </p:nvSpPr>
          <p:spPr bwMode="auto">
            <a:xfrm>
              <a:off x="1440" y="2384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59" name="Rectangle 17"/>
            <p:cNvSpPr>
              <a:spLocks noChangeArrowheads="1"/>
            </p:cNvSpPr>
            <p:nvPr/>
          </p:nvSpPr>
          <p:spPr bwMode="auto">
            <a:xfrm>
              <a:off x="3552" y="219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60" name="Rectangle 18"/>
            <p:cNvSpPr>
              <a:spLocks noChangeArrowheads="1"/>
            </p:cNvSpPr>
            <p:nvPr/>
          </p:nvSpPr>
          <p:spPr bwMode="auto">
            <a:xfrm>
              <a:off x="4128" y="219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61" name="Rectangle 19"/>
            <p:cNvSpPr>
              <a:spLocks noChangeArrowheads="1"/>
            </p:cNvSpPr>
            <p:nvPr/>
          </p:nvSpPr>
          <p:spPr bwMode="auto">
            <a:xfrm>
              <a:off x="3792" y="219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62" name="Rectangle 20"/>
            <p:cNvSpPr>
              <a:spLocks noChangeArrowheads="1"/>
            </p:cNvSpPr>
            <p:nvPr/>
          </p:nvSpPr>
          <p:spPr bwMode="auto">
            <a:xfrm>
              <a:off x="3456" y="248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63" name="Rectangle 21"/>
            <p:cNvSpPr>
              <a:spLocks noChangeArrowheads="1"/>
            </p:cNvSpPr>
            <p:nvPr/>
          </p:nvSpPr>
          <p:spPr bwMode="auto">
            <a:xfrm>
              <a:off x="3648" y="267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64" name="Rectangle 22"/>
            <p:cNvSpPr>
              <a:spLocks noChangeArrowheads="1"/>
            </p:cNvSpPr>
            <p:nvPr/>
          </p:nvSpPr>
          <p:spPr bwMode="auto">
            <a:xfrm>
              <a:off x="4176" y="25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65" name="Rectangle 23"/>
            <p:cNvSpPr>
              <a:spLocks noChangeArrowheads="1"/>
            </p:cNvSpPr>
            <p:nvPr/>
          </p:nvSpPr>
          <p:spPr bwMode="auto">
            <a:xfrm>
              <a:off x="3840" y="2480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66" name="Oval 24"/>
            <p:cNvSpPr>
              <a:spLocks noChangeArrowheads="1"/>
            </p:cNvSpPr>
            <p:nvPr/>
          </p:nvSpPr>
          <p:spPr bwMode="auto">
            <a:xfrm>
              <a:off x="768" y="2048"/>
              <a:ext cx="1488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67" name="Oval 25"/>
            <p:cNvSpPr>
              <a:spLocks noChangeArrowheads="1"/>
            </p:cNvSpPr>
            <p:nvPr/>
          </p:nvSpPr>
          <p:spPr bwMode="auto">
            <a:xfrm>
              <a:off x="3072" y="2048"/>
              <a:ext cx="1488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8468" name="Text Box 26"/>
            <p:cNvSpPr txBox="1">
              <a:spLocks noChangeArrowheads="1"/>
            </p:cNvSpPr>
            <p:nvPr/>
          </p:nvSpPr>
          <p:spPr bwMode="auto">
            <a:xfrm>
              <a:off x="1238" y="178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latin typeface="Times New Roman" panose="02020603050405020304" pitchFamily="18" charset="0"/>
                </a:rPr>
                <a:t>g1</a:t>
              </a:r>
            </a:p>
          </p:txBody>
        </p:sp>
        <p:sp>
          <p:nvSpPr>
            <p:cNvPr id="18469" name="Text Box 27"/>
            <p:cNvSpPr txBox="1">
              <a:spLocks noChangeArrowheads="1"/>
            </p:cNvSpPr>
            <p:nvPr/>
          </p:nvSpPr>
          <p:spPr bwMode="auto">
            <a:xfrm>
              <a:off x="3744" y="176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latin typeface="Times New Roman" panose="02020603050405020304" pitchFamily="18" charset="0"/>
                </a:rPr>
                <a:t>g2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905000" y="1828800"/>
            <a:ext cx="4878388" cy="2260600"/>
            <a:chOff x="1200" y="1152"/>
            <a:chExt cx="3073" cy="1424"/>
          </a:xfrm>
        </p:grpSpPr>
        <p:sp>
          <p:nvSpPr>
            <p:cNvPr id="17424" name="Text Box 29"/>
            <p:cNvSpPr txBox="1">
              <a:spLocks noChangeArrowheads="1"/>
            </p:cNvSpPr>
            <p:nvPr/>
          </p:nvSpPr>
          <p:spPr bwMode="auto">
            <a:xfrm>
              <a:off x="2160" y="1152"/>
              <a:ext cx="21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ja-JP" dirty="0">
                  <a:latin typeface="+mn-lt"/>
                </a:rPr>
                <a:t>complete-link algorithm</a:t>
              </a:r>
            </a:p>
          </p:txBody>
        </p:sp>
        <p:sp>
          <p:nvSpPr>
            <p:cNvPr id="18452" name="Freeform 30"/>
            <p:cNvSpPr>
              <a:spLocks/>
            </p:cNvSpPr>
            <p:nvPr/>
          </p:nvSpPr>
          <p:spPr bwMode="auto">
            <a:xfrm>
              <a:off x="1200" y="1728"/>
              <a:ext cx="3024" cy="848"/>
            </a:xfrm>
            <a:custGeom>
              <a:avLst/>
              <a:gdLst>
                <a:gd name="T0" fmla="*/ 0 w 3024"/>
                <a:gd name="T1" fmla="*/ 656 h 848"/>
                <a:gd name="T2" fmla="*/ 1392 w 3024"/>
                <a:gd name="T3" fmla="*/ 32 h 848"/>
                <a:gd name="T4" fmla="*/ 3024 w 3024"/>
                <a:gd name="T5" fmla="*/ 848 h 848"/>
                <a:gd name="T6" fmla="*/ 0 60000 65536"/>
                <a:gd name="T7" fmla="*/ 0 60000 65536"/>
                <a:gd name="T8" fmla="*/ 0 60000 65536"/>
                <a:gd name="T9" fmla="*/ 0 w 3024"/>
                <a:gd name="T10" fmla="*/ 0 h 848"/>
                <a:gd name="T11" fmla="*/ 3024 w 3024"/>
                <a:gd name="T12" fmla="*/ 848 h 8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4" h="848">
                  <a:moveTo>
                    <a:pt x="0" y="656"/>
                  </a:moveTo>
                  <a:cubicBezTo>
                    <a:pt x="444" y="328"/>
                    <a:pt x="888" y="0"/>
                    <a:pt x="1392" y="32"/>
                  </a:cubicBezTo>
                  <a:cubicBezTo>
                    <a:pt x="1896" y="64"/>
                    <a:pt x="2460" y="456"/>
                    <a:pt x="3024" y="8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 flipH="1">
              <a:off x="2784" y="144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336800" y="3098800"/>
            <a:ext cx="4368800" cy="1320800"/>
            <a:chOff x="1472" y="1952"/>
            <a:chExt cx="2752" cy="832"/>
          </a:xfrm>
        </p:grpSpPr>
        <p:sp>
          <p:nvSpPr>
            <p:cNvPr id="18448" name="Freeform 33"/>
            <p:cNvSpPr>
              <a:spLocks/>
            </p:cNvSpPr>
            <p:nvPr/>
          </p:nvSpPr>
          <p:spPr bwMode="auto">
            <a:xfrm>
              <a:off x="1472" y="1952"/>
              <a:ext cx="2752" cy="752"/>
            </a:xfrm>
            <a:custGeom>
              <a:avLst/>
              <a:gdLst>
                <a:gd name="T0" fmla="*/ 112 w 2752"/>
                <a:gd name="T1" fmla="*/ 304 h 752"/>
                <a:gd name="T2" fmla="*/ 160 w 2752"/>
                <a:gd name="T3" fmla="*/ 256 h 752"/>
                <a:gd name="T4" fmla="*/ 1072 w 2752"/>
                <a:gd name="T5" fmla="*/ 64 h 752"/>
                <a:gd name="T6" fmla="*/ 2464 w 2752"/>
                <a:gd name="T7" fmla="*/ 640 h 752"/>
                <a:gd name="T8" fmla="*/ 2752 w 2752"/>
                <a:gd name="T9" fmla="*/ 736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2"/>
                <a:gd name="T16" fmla="*/ 0 h 752"/>
                <a:gd name="T17" fmla="*/ 2752 w 2752"/>
                <a:gd name="T18" fmla="*/ 752 h 7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2" h="752">
                  <a:moveTo>
                    <a:pt x="112" y="304"/>
                  </a:moveTo>
                  <a:cubicBezTo>
                    <a:pt x="56" y="300"/>
                    <a:pt x="0" y="296"/>
                    <a:pt x="160" y="256"/>
                  </a:cubicBezTo>
                  <a:cubicBezTo>
                    <a:pt x="320" y="216"/>
                    <a:pt x="688" y="0"/>
                    <a:pt x="1072" y="64"/>
                  </a:cubicBezTo>
                  <a:cubicBezTo>
                    <a:pt x="1456" y="128"/>
                    <a:pt x="2184" y="528"/>
                    <a:pt x="2464" y="640"/>
                  </a:cubicBezTo>
                  <a:cubicBezTo>
                    <a:pt x="2744" y="752"/>
                    <a:pt x="2748" y="744"/>
                    <a:pt x="2752" y="7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Freeform 34"/>
            <p:cNvSpPr>
              <a:spLocks/>
            </p:cNvSpPr>
            <p:nvPr/>
          </p:nvSpPr>
          <p:spPr bwMode="auto">
            <a:xfrm>
              <a:off x="1536" y="2160"/>
              <a:ext cx="1872" cy="624"/>
            </a:xfrm>
            <a:custGeom>
              <a:avLst/>
              <a:gdLst>
                <a:gd name="T0" fmla="*/ 0 w 1872"/>
                <a:gd name="T1" fmla="*/ 624 h 624"/>
                <a:gd name="T2" fmla="*/ 816 w 1872"/>
                <a:gd name="T3" fmla="*/ 48 h 624"/>
                <a:gd name="T4" fmla="*/ 1872 w 1872"/>
                <a:gd name="T5" fmla="*/ 336 h 624"/>
                <a:gd name="T6" fmla="*/ 0 60000 65536"/>
                <a:gd name="T7" fmla="*/ 0 60000 65536"/>
                <a:gd name="T8" fmla="*/ 0 60000 65536"/>
                <a:gd name="T9" fmla="*/ 0 w 1872"/>
                <a:gd name="T10" fmla="*/ 0 h 624"/>
                <a:gd name="T11" fmla="*/ 1872 w 1872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624">
                  <a:moveTo>
                    <a:pt x="0" y="624"/>
                  </a:moveTo>
                  <a:cubicBezTo>
                    <a:pt x="252" y="360"/>
                    <a:pt x="504" y="96"/>
                    <a:pt x="816" y="48"/>
                  </a:cubicBezTo>
                  <a:cubicBezTo>
                    <a:pt x="1128" y="0"/>
                    <a:pt x="1500" y="168"/>
                    <a:pt x="1872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Text Box 35"/>
            <p:cNvSpPr txBox="1">
              <a:spLocks noChangeArrowheads="1"/>
            </p:cNvSpPr>
            <p:nvPr/>
          </p:nvSpPr>
          <p:spPr bwMode="auto">
            <a:xfrm>
              <a:off x="2438" y="247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latin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038600" y="2667000"/>
            <a:ext cx="4665663" cy="3052763"/>
            <a:chOff x="2544" y="1680"/>
            <a:chExt cx="2939" cy="1923"/>
          </a:xfrm>
        </p:grpSpPr>
        <p:sp>
          <p:nvSpPr>
            <p:cNvPr id="18445" name="Oval 37"/>
            <p:cNvSpPr>
              <a:spLocks noChangeArrowheads="1"/>
            </p:cNvSpPr>
            <p:nvPr/>
          </p:nvSpPr>
          <p:spPr bwMode="auto">
            <a:xfrm>
              <a:off x="2544" y="1680"/>
              <a:ext cx="192" cy="144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 Box 38"/>
            <p:cNvSpPr txBox="1">
              <a:spLocks noChangeArrowheads="1"/>
            </p:cNvSpPr>
            <p:nvPr/>
          </p:nvSpPr>
          <p:spPr bwMode="auto">
            <a:xfrm>
              <a:off x="3456" y="3312"/>
              <a:ext cx="20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ja-JP" dirty="0">
                  <a:latin typeface="+mn-lt"/>
                </a:rPr>
                <a:t>average-link algorithm</a:t>
              </a:r>
            </a:p>
          </p:txBody>
        </p:sp>
        <p:sp>
          <p:nvSpPr>
            <p:cNvPr id="18447" name="Line 39"/>
            <p:cNvSpPr>
              <a:spLocks noChangeShapeType="1"/>
            </p:cNvSpPr>
            <p:nvPr/>
          </p:nvSpPr>
          <p:spPr bwMode="auto">
            <a:xfrm flipH="1" flipV="1">
              <a:off x="2928" y="2832"/>
              <a:ext cx="1056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905000" y="4038600"/>
            <a:ext cx="3657600" cy="1452563"/>
            <a:chOff x="1200" y="2544"/>
            <a:chExt cx="2304" cy="915"/>
          </a:xfrm>
        </p:grpSpPr>
        <p:sp>
          <p:nvSpPr>
            <p:cNvPr id="17446" name="Text Box 4"/>
            <p:cNvSpPr txBox="1">
              <a:spLocks noChangeArrowheads="1"/>
            </p:cNvSpPr>
            <p:nvPr/>
          </p:nvSpPr>
          <p:spPr bwMode="auto">
            <a:xfrm>
              <a:off x="1200" y="3168"/>
              <a:ext cx="18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ja-JP" dirty="0">
                  <a:latin typeface="+mn-lt"/>
                </a:rPr>
                <a:t>Single-link algorithm</a:t>
              </a:r>
            </a:p>
          </p:txBody>
        </p:sp>
        <p:sp>
          <p:nvSpPr>
            <p:cNvPr id="18443" name="Freeform 5"/>
            <p:cNvSpPr>
              <a:spLocks/>
            </p:cNvSpPr>
            <p:nvPr/>
          </p:nvSpPr>
          <p:spPr bwMode="auto">
            <a:xfrm>
              <a:off x="1968" y="2544"/>
              <a:ext cx="1536" cy="304"/>
            </a:xfrm>
            <a:custGeom>
              <a:avLst/>
              <a:gdLst>
                <a:gd name="T0" fmla="*/ 0 w 1536"/>
                <a:gd name="T1" fmla="*/ 0 h 304"/>
                <a:gd name="T2" fmla="*/ 672 w 1536"/>
                <a:gd name="T3" fmla="*/ 288 h 304"/>
                <a:gd name="T4" fmla="*/ 1536 w 1536"/>
                <a:gd name="T5" fmla="*/ 96 h 304"/>
                <a:gd name="T6" fmla="*/ 0 60000 65536"/>
                <a:gd name="T7" fmla="*/ 0 60000 65536"/>
                <a:gd name="T8" fmla="*/ 0 60000 65536"/>
                <a:gd name="T9" fmla="*/ 0 w 1536"/>
                <a:gd name="T10" fmla="*/ 0 h 304"/>
                <a:gd name="T11" fmla="*/ 1536 w 1536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04">
                  <a:moveTo>
                    <a:pt x="0" y="0"/>
                  </a:moveTo>
                  <a:cubicBezTo>
                    <a:pt x="208" y="136"/>
                    <a:pt x="416" y="272"/>
                    <a:pt x="672" y="288"/>
                  </a:cubicBezTo>
                  <a:cubicBezTo>
                    <a:pt x="928" y="304"/>
                    <a:pt x="1232" y="200"/>
                    <a:pt x="1536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6"/>
            <p:cNvSpPr>
              <a:spLocks noChangeShapeType="1"/>
            </p:cNvSpPr>
            <p:nvPr/>
          </p:nvSpPr>
          <p:spPr bwMode="auto">
            <a:xfrm flipV="1">
              <a:off x="1920" y="28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3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Single Link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z="2400" smtClean="0"/>
              <a:t>Use maximum similarity of pairs:</a:t>
            </a:r>
          </a:p>
          <a:p>
            <a:pPr eaLnBrk="1" hangingPunct="1"/>
            <a:r>
              <a:rPr lang="en-US" altLang="fa-IR" sz="2400" smtClean="0"/>
              <a:t>Can result in “straggly” (long and thin) clusters due to chaining effect.</a:t>
            </a:r>
            <a:endParaRPr lang="en-US" altLang="fa-IR" sz="3000" smtClean="0"/>
          </a:p>
          <a:p>
            <a:pPr lvl="1" eaLnBrk="1" hangingPunct="1"/>
            <a:endParaRPr lang="en-US" altLang="fa-IR" smtClean="0"/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5105400" y="1612900"/>
          <a:ext cx="37226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4" imgW="1751840" imgH="317362" progId="Equation.3">
                  <p:embed/>
                </p:oleObj>
              </mc:Choice>
              <mc:Fallback>
                <p:oleObj name="Equation" r:id="rId4" imgW="1751840" imgH="3173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12900"/>
                        <a:ext cx="37226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BC7F4-C486-4BE4-86CC-7B04510EB1C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4342" name="Group 3"/>
          <p:cNvGrpSpPr>
            <a:grpSpLocks/>
          </p:cNvGrpSpPr>
          <p:nvPr/>
        </p:nvGrpSpPr>
        <p:grpSpPr bwMode="auto">
          <a:xfrm>
            <a:off x="2095500" y="2659063"/>
            <a:ext cx="6515100" cy="3970337"/>
            <a:chOff x="623" y="1104"/>
            <a:chExt cx="4632" cy="2549"/>
          </a:xfrm>
        </p:grpSpPr>
        <p:sp>
          <p:nvSpPr>
            <p:cNvPr id="14358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a-IR"/>
            </a:p>
          </p:txBody>
        </p:sp>
        <p:sp>
          <p:nvSpPr>
            <p:cNvPr id="14359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a-IR"/>
            </a:p>
          </p:txBody>
        </p:sp>
      </p:grp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2859088" y="3949700"/>
            <a:ext cx="74612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3697288" y="3949700"/>
            <a:ext cx="74612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2859088" y="5397500"/>
            <a:ext cx="74612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3697288" y="5397500"/>
            <a:ext cx="74612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4992688" y="3949700"/>
            <a:ext cx="74612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4348" name="Oval 11"/>
          <p:cNvSpPr>
            <a:spLocks noChangeArrowheads="1"/>
          </p:cNvSpPr>
          <p:nvPr/>
        </p:nvSpPr>
        <p:spPr bwMode="auto">
          <a:xfrm>
            <a:off x="5830888" y="3949700"/>
            <a:ext cx="74612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4349" name="Oval 12"/>
          <p:cNvSpPr>
            <a:spLocks noChangeArrowheads="1"/>
          </p:cNvSpPr>
          <p:nvPr/>
        </p:nvSpPr>
        <p:spPr bwMode="auto">
          <a:xfrm>
            <a:off x="4992688" y="5397500"/>
            <a:ext cx="74612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5830888" y="5397500"/>
            <a:ext cx="74612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2554288" y="36449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4687888" y="50927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687888" y="36449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2554288" y="50927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325688" y="34925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249488" y="49403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1882775" y="2895600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fa-IR" smtClean="0"/>
              <a:t>Complete Link Algorithm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fa-IR" sz="2400" smtClean="0"/>
              <a:t>Use minimum similarity of pairs:</a:t>
            </a:r>
          </a:p>
          <a:p>
            <a:pPr eaLnBrk="1" hangingPunct="1"/>
            <a:r>
              <a:rPr lang="en-US" altLang="fa-IR" sz="2400" smtClean="0"/>
              <a:t>Makes “tighter,” spherical clusters that are typically preferable.</a:t>
            </a: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4953000" y="1600200"/>
          <a:ext cx="37338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4" imgW="1752600" imgH="304800" progId="Equation.3">
                  <p:embed/>
                </p:oleObj>
              </mc:Choice>
              <mc:Fallback>
                <p:oleObj name="Equation" r:id="rId4" imgW="1752600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7338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04151-5B34-45F7-9AA7-D73F01B7741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5366" name="Group 3"/>
          <p:cNvGrpSpPr>
            <a:grpSpLocks/>
          </p:cNvGrpSpPr>
          <p:nvPr/>
        </p:nvGrpSpPr>
        <p:grpSpPr bwMode="auto">
          <a:xfrm>
            <a:off x="1409700" y="2735263"/>
            <a:ext cx="7353300" cy="4046537"/>
            <a:chOff x="623" y="1104"/>
            <a:chExt cx="4632" cy="2549"/>
          </a:xfrm>
        </p:grpSpPr>
        <p:sp>
          <p:nvSpPr>
            <p:cNvPr id="15382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a-IR"/>
            </a:p>
          </p:txBody>
        </p:sp>
        <p:sp>
          <p:nvSpPr>
            <p:cNvPr id="15383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a-IR"/>
            </a:p>
          </p:txBody>
        </p:sp>
      </p:grp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2173288" y="3649663"/>
            <a:ext cx="74612" cy="74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3011488" y="3649663"/>
            <a:ext cx="74612" cy="74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2173288" y="5097463"/>
            <a:ext cx="74612" cy="74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3011488" y="5097463"/>
            <a:ext cx="74612" cy="74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4306888" y="3649663"/>
            <a:ext cx="74612" cy="74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5372" name="Oval 11"/>
          <p:cNvSpPr>
            <a:spLocks noChangeArrowheads="1"/>
          </p:cNvSpPr>
          <p:nvPr/>
        </p:nvSpPr>
        <p:spPr bwMode="auto">
          <a:xfrm>
            <a:off x="5145088" y="3649663"/>
            <a:ext cx="74612" cy="74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4306888" y="5097463"/>
            <a:ext cx="74612" cy="74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>
            <a:off x="5145088" y="5097463"/>
            <a:ext cx="74612" cy="74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1868488" y="334486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4002088" y="479266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4002088" y="334486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1868488" y="479266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7" name="Oval 18"/>
          <p:cNvSpPr>
            <a:spLocks noChangeArrowheads="1"/>
          </p:cNvSpPr>
          <p:nvPr/>
        </p:nvSpPr>
        <p:spPr bwMode="auto">
          <a:xfrm>
            <a:off x="1589088" y="3040063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3759200" y="3038475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9" name="Oval 20"/>
          <p:cNvSpPr>
            <a:spLocks noChangeArrowheads="1"/>
          </p:cNvSpPr>
          <p:nvPr/>
        </p:nvSpPr>
        <p:spPr bwMode="auto">
          <a:xfrm>
            <a:off x="1258888" y="2595563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Complete Link and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5BEB0-DA63-434C-B8BD-E2AA3E4CC60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685800" y="4343400"/>
            <a:ext cx="7427913" cy="1900238"/>
            <a:chOff x="623" y="1104"/>
            <a:chExt cx="4632" cy="2549"/>
          </a:xfrm>
        </p:grpSpPr>
        <p:sp>
          <p:nvSpPr>
            <p:cNvPr id="16453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a-IR"/>
            </a:p>
          </p:txBody>
        </p:sp>
        <p:sp>
          <p:nvSpPr>
            <p:cNvPr id="16454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a-IR"/>
            </a:p>
          </p:txBody>
        </p:sp>
      </p:grp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1481138" y="5487988"/>
            <a:ext cx="74612" cy="74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6390" name="Oval 9"/>
          <p:cNvSpPr>
            <a:spLocks noChangeArrowheads="1"/>
          </p:cNvSpPr>
          <p:nvPr/>
        </p:nvSpPr>
        <p:spPr bwMode="auto">
          <a:xfrm>
            <a:off x="4206875" y="5487988"/>
            <a:ext cx="74613" cy="74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6391" name="Oval 10"/>
          <p:cNvSpPr>
            <a:spLocks noChangeArrowheads="1"/>
          </p:cNvSpPr>
          <p:nvPr/>
        </p:nvSpPr>
        <p:spPr bwMode="auto">
          <a:xfrm>
            <a:off x="5138738" y="5486400"/>
            <a:ext cx="74612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6392" name="Oval 12"/>
          <p:cNvSpPr>
            <a:spLocks noChangeArrowheads="1"/>
          </p:cNvSpPr>
          <p:nvPr/>
        </p:nvSpPr>
        <p:spPr bwMode="auto">
          <a:xfrm>
            <a:off x="6035675" y="54864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6393" name="Oval 13"/>
          <p:cNvSpPr>
            <a:spLocks noChangeArrowheads="1"/>
          </p:cNvSpPr>
          <p:nvPr/>
        </p:nvSpPr>
        <p:spPr bwMode="auto">
          <a:xfrm>
            <a:off x="6940550" y="54864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876800" y="51816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16395" name="TextBox 22"/>
          <p:cNvSpPr txBox="1">
            <a:spLocks noChangeArrowheads="1"/>
          </p:cNvSpPr>
          <p:nvPr/>
        </p:nvSpPr>
        <p:spPr bwMode="auto">
          <a:xfrm>
            <a:off x="1219200" y="4800600"/>
            <a:ext cx="6635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="0">
                <a:latin typeface="Arial" pitchFamily="34" charset="0"/>
              </a:rPr>
              <a:t>d1</a:t>
            </a:r>
          </a:p>
          <a:p>
            <a:pPr algn="ctr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="0">
                <a:latin typeface="Arial" pitchFamily="34" charset="0"/>
              </a:rPr>
              <a:t>(1+2</a:t>
            </a:r>
            <a:r>
              <a:rPr lang="en-US" altLang="fa-IR" sz="2000" b="0">
                <a:latin typeface="Arial" pitchFamily="34" charset="0"/>
                <a:sym typeface="Symbol" pitchFamily="18" charset="2"/>
              </a:rPr>
              <a:t>)</a:t>
            </a:r>
            <a:endParaRPr lang="en-US" altLang="fa-IR" sz="2000" b="0">
              <a:latin typeface="Arial" pitchFamily="34" charset="0"/>
            </a:endParaRPr>
          </a:p>
        </p:txBody>
      </p:sp>
      <p:sp>
        <p:nvSpPr>
          <p:cNvPr id="16396" name="TextBox 23"/>
          <p:cNvSpPr txBox="1">
            <a:spLocks noChangeArrowheads="1"/>
          </p:cNvSpPr>
          <p:nvPr/>
        </p:nvSpPr>
        <p:spPr bwMode="auto">
          <a:xfrm>
            <a:off x="4038600" y="4814888"/>
            <a:ext cx="3952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="0">
                <a:latin typeface="Arial" pitchFamily="34" charset="0"/>
              </a:rPr>
              <a:t>d2</a:t>
            </a:r>
          </a:p>
          <a:p>
            <a:pPr algn="ctr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="0">
                <a:latin typeface="Arial" pitchFamily="34" charset="0"/>
              </a:rPr>
              <a:t>(4)</a:t>
            </a:r>
          </a:p>
        </p:txBody>
      </p:sp>
      <p:sp>
        <p:nvSpPr>
          <p:cNvPr id="16397" name="TextBox 24"/>
          <p:cNvSpPr txBox="1">
            <a:spLocks noChangeArrowheads="1"/>
          </p:cNvSpPr>
          <p:nvPr/>
        </p:nvSpPr>
        <p:spPr bwMode="auto">
          <a:xfrm>
            <a:off x="4876800" y="4800600"/>
            <a:ext cx="6635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="0">
                <a:latin typeface="Arial" pitchFamily="34" charset="0"/>
              </a:rPr>
              <a:t>d3</a:t>
            </a:r>
          </a:p>
          <a:p>
            <a:pPr algn="ctr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="0">
                <a:latin typeface="Arial" pitchFamily="34" charset="0"/>
              </a:rPr>
              <a:t>(5+2</a:t>
            </a:r>
            <a:r>
              <a:rPr lang="en-US" altLang="fa-IR" sz="2000" b="0">
                <a:latin typeface="Arial" pitchFamily="34" charset="0"/>
                <a:sym typeface="Symbol" pitchFamily="18" charset="2"/>
              </a:rPr>
              <a:t>)</a:t>
            </a:r>
            <a:endParaRPr lang="en-US" altLang="fa-IR" sz="2000" b="0">
              <a:latin typeface="Arial" pitchFamily="34" charset="0"/>
            </a:endParaRPr>
          </a:p>
        </p:txBody>
      </p:sp>
      <p:sp>
        <p:nvSpPr>
          <p:cNvPr id="16398" name="TextBox 25"/>
          <p:cNvSpPr txBox="1">
            <a:spLocks noChangeArrowheads="1"/>
          </p:cNvSpPr>
          <p:nvPr/>
        </p:nvSpPr>
        <p:spPr bwMode="auto">
          <a:xfrm>
            <a:off x="5867400" y="4800600"/>
            <a:ext cx="3952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="0">
                <a:latin typeface="Arial" pitchFamily="34" charset="0"/>
              </a:rPr>
              <a:t>d4</a:t>
            </a:r>
          </a:p>
          <a:p>
            <a:pPr algn="ctr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="0">
                <a:latin typeface="Arial" pitchFamily="34" charset="0"/>
              </a:rPr>
              <a:t>(6</a:t>
            </a:r>
            <a:r>
              <a:rPr lang="en-US" altLang="fa-IR" sz="2000" b="0">
                <a:latin typeface="Arial" pitchFamily="34" charset="0"/>
                <a:sym typeface="Symbol" pitchFamily="18" charset="2"/>
              </a:rPr>
              <a:t>)</a:t>
            </a:r>
            <a:endParaRPr lang="en-US" altLang="fa-IR" sz="2000" b="0">
              <a:latin typeface="Arial" pitchFamily="34" charset="0"/>
            </a:endParaRPr>
          </a:p>
        </p:txBody>
      </p:sp>
      <p:sp>
        <p:nvSpPr>
          <p:cNvPr id="16399" name="TextBox 26"/>
          <p:cNvSpPr txBox="1">
            <a:spLocks noChangeArrowheads="1"/>
          </p:cNvSpPr>
          <p:nvPr/>
        </p:nvSpPr>
        <p:spPr bwMode="auto">
          <a:xfrm>
            <a:off x="6711950" y="4800600"/>
            <a:ext cx="5270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="0">
                <a:latin typeface="Arial" pitchFamily="34" charset="0"/>
              </a:rPr>
              <a:t>d5</a:t>
            </a:r>
          </a:p>
          <a:p>
            <a:pPr algn="ctr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="0">
                <a:latin typeface="Arial" pitchFamily="34" charset="0"/>
              </a:rPr>
              <a:t>(7-</a:t>
            </a:r>
            <a:r>
              <a:rPr lang="en-US" altLang="fa-IR" sz="2000" b="0">
                <a:latin typeface="Arial" pitchFamily="34" charset="0"/>
                <a:sym typeface="Symbol" pitchFamily="18" charset="2"/>
              </a:rPr>
              <a:t>)</a:t>
            </a:r>
            <a:endParaRPr lang="en-US" altLang="fa-IR" sz="2000" b="0">
              <a:latin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1447800"/>
          <a:ext cx="2938464" cy="241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16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d1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d2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d3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d4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d5</a:t>
                      </a:r>
                      <a:endParaRPr lang="en-US" sz="1200" b="1" dirty="0"/>
                    </a:p>
                  </a:txBody>
                  <a:tcPr marL="91419" marR="914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d1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3-2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5-2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6-3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d2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3-2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1+2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3-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d3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1+2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1-2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2-3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d4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5-2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1-2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1-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d5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6-3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3-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2-3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1-</a:t>
                      </a:r>
                      <a:r>
                        <a:rPr lang="en-US" sz="1200" b="1" dirty="0" smtClean="0">
                          <a:sym typeface="Symbol"/>
                        </a:rPr>
                        <a:t></a:t>
                      </a:r>
                      <a:endParaRPr lang="en-US" sz="1200" b="1" dirty="0"/>
                    </a:p>
                  </a:txBody>
                  <a:tcPr marL="91419" marR="91419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91419" marR="914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4800600" y="5029200"/>
            <a:ext cx="2514600" cy="990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43000" y="5029200"/>
            <a:ext cx="3276600" cy="990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fa-IR" smtClean="0"/>
              <a:t>Average Link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700" smtClean="0"/>
              <a:t>Similarity of two clusters = average similarity of all pairs within merged cluster.</a:t>
            </a:r>
          </a:p>
          <a:p>
            <a:pPr eaLnBrk="1" hangingPunct="1">
              <a:lnSpc>
                <a:spcPct val="90000"/>
              </a:lnSpc>
            </a:pPr>
            <a:endParaRPr lang="en-US" altLang="fa-IR" sz="2400" smtClean="0"/>
          </a:p>
          <a:p>
            <a:pPr eaLnBrk="1" hangingPunct="1">
              <a:lnSpc>
                <a:spcPct val="90000"/>
              </a:lnSpc>
            </a:pPr>
            <a:endParaRPr lang="en-US" altLang="fa-IR" sz="2000" smtClean="0"/>
          </a:p>
          <a:p>
            <a:pPr eaLnBrk="1" hangingPunct="1">
              <a:lnSpc>
                <a:spcPct val="90000"/>
              </a:lnSpc>
            </a:pPr>
            <a:endParaRPr lang="en-US" altLang="fa-I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2500" smtClean="0"/>
              <a:t>Compromise between single and complete link.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500" smtClean="0"/>
              <a:t>Two options: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Averaged across all ordered pairs in the merged cluster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Averaged over all pairs </a:t>
            </a:r>
            <a:r>
              <a:rPr lang="en-US" altLang="fa-IR" sz="2400" i="1" smtClean="0"/>
              <a:t>between</a:t>
            </a:r>
            <a:r>
              <a:rPr lang="en-US" altLang="fa-IR" sz="2400" smtClean="0"/>
              <a:t> the two original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500" smtClean="0"/>
              <a:t>No clear difference in efficacy</a:t>
            </a: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1066800" y="2209800"/>
          <a:ext cx="7315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4" imgW="3403600" imgH="469900" progId="Equation.3">
                  <p:embed/>
                </p:oleObj>
              </mc:Choice>
              <mc:Fallback>
                <p:oleObj name="Equation" r:id="rId4" imgW="34036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73152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E725A-3A1D-4550-A008-8FA01FCBF6E2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Comparison of the Three Methods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800" smtClean="0"/>
              <a:t>Single-link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“Loose” clusters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Individual decision, sensitive to outliers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800" smtClean="0"/>
              <a:t>Complete-link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 “Tight” clusters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Individual decision, sensitive to outliers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800" smtClean="0"/>
              <a:t>Average-link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“In between”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Group decision, insensitive to outliers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800" smtClean="0"/>
              <a:t>Which one is the best?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 Depends on what you need! 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E935A-3A50-4D57-AED3-A8B2718C916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Overview</a:t>
            </a:r>
            <a:endParaRPr lang="fa-IR" altLang="fa-IR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dirty="0" smtClean="0"/>
              <a:t>What is text clustering?</a:t>
            </a:r>
          </a:p>
          <a:p>
            <a:r>
              <a:rPr lang="en-US" altLang="fa-IR" dirty="0" smtClean="0"/>
              <a:t>Why text clustering?</a:t>
            </a:r>
          </a:p>
          <a:p>
            <a:r>
              <a:rPr lang="en-US" altLang="fa-IR" dirty="0" smtClean="0"/>
              <a:t>How to do text clustering?</a:t>
            </a:r>
          </a:p>
          <a:p>
            <a:r>
              <a:rPr lang="en-US" altLang="fa-IR" dirty="0" smtClean="0"/>
              <a:t>How to evaluate clustering results?</a:t>
            </a:r>
            <a:endParaRPr lang="fa-IR" alt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EA385-477F-43B4-BD94-0EA40D781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K-Means Clustering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Represent each text object as a term vector and assume a similarity function defined on two objects</a:t>
            </a:r>
          </a:p>
          <a:p>
            <a:pPr eaLnBrk="1" hangingPunct="1"/>
            <a:r>
              <a:rPr lang="en-US" altLang="fa-IR" sz="2800" smtClean="0"/>
              <a:t>Start with k randomly selected vectors and assume they are the centroids of k clusters (initial tentative clustering)</a:t>
            </a:r>
          </a:p>
          <a:p>
            <a:pPr eaLnBrk="1" hangingPunct="1"/>
            <a:r>
              <a:rPr lang="en-US" altLang="fa-IR" sz="2800" smtClean="0"/>
              <a:t>Assign every vector to a cluster whose centroid is the closest to the vector</a:t>
            </a:r>
          </a:p>
          <a:p>
            <a:pPr eaLnBrk="1" hangingPunct="1"/>
            <a:r>
              <a:rPr lang="en-US" altLang="fa-IR" sz="2800" smtClean="0"/>
              <a:t>Re-compute the centroid for each cluster based on the newly assigned vectors in the cluster</a:t>
            </a:r>
          </a:p>
          <a:p>
            <a:pPr eaLnBrk="1" hangingPunct="1"/>
            <a:r>
              <a:rPr lang="en-US" altLang="fa-IR" sz="2800" smtClean="0"/>
              <a:t>Repeat the process until the similarity-based objective function (i.e., within cluster sum of squares) converges (to a local minimum)</a:t>
            </a:r>
          </a:p>
          <a:p>
            <a:pPr eaLnBrk="1" hangingPunct="1"/>
            <a:endParaRPr lang="en-US" altLang="fa-IR" sz="280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05A7-8E74-49EF-AB61-8F6166533BAB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smtClean="0"/>
              <a:t>K</a:t>
            </a:r>
            <a:r>
              <a:rPr lang="en-US" smtClean="0"/>
              <a:t> Means Example</a:t>
            </a:r>
            <a:br>
              <a:rPr lang="en-US" smtClean="0"/>
            </a:br>
            <a:r>
              <a:rPr lang="en-US" sz="3600" smtClean="0"/>
              <a:t>(</a:t>
            </a:r>
            <a:r>
              <a:rPr lang="en-US" sz="3600" i="1" smtClean="0"/>
              <a:t>K</a:t>
            </a:r>
            <a:r>
              <a:rPr lang="en-US" sz="3600" smtClean="0"/>
              <a:t>=2)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20530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a-IR"/>
            </a:p>
          </p:txBody>
        </p:sp>
        <p:sp>
          <p:nvSpPr>
            <p:cNvPr id="20531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fa-IR"/>
            </a:p>
          </p:txBody>
        </p:sp>
      </p:grpSp>
      <p:sp>
        <p:nvSpPr>
          <p:cNvPr id="20484" name="Oval 6"/>
          <p:cNvSpPr>
            <a:spLocks noChangeArrowheads="1"/>
          </p:cNvSpPr>
          <p:nvPr/>
        </p:nvSpPr>
        <p:spPr bwMode="auto">
          <a:xfrm>
            <a:off x="19050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85" name="Oval 7"/>
          <p:cNvSpPr>
            <a:spLocks noChangeArrowheads="1"/>
          </p:cNvSpPr>
          <p:nvPr/>
        </p:nvSpPr>
        <p:spPr bwMode="auto">
          <a:xfrm>
            <a:off x="2133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86" name="Oval 8"/>
          <p:cNvSpPr>
            <a:spLocks noChangeArrowheads="1"/>
          </p:cNvSpPr>
          <p:nvPr/>
        </p:nvSpPr>
        <p:spPr bwMode="auto">
          <a:xfrm>
            <a:off x="2362200" y="3505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87" name="Oval 9"/>
          <p:cNvSpPr>
            <a:spLocks noChangeArrowheads="1"/>
          </p:cNvSpPr>
          <p:nvPr/>
        </p:nvSpPr>
        <p:spPr bwMode="auto">
          <a:xfrm>
            <a:off x="1676400" y="4191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88" name="Oval 10"/>
          <p:cNvSpPr>
            <a:spLocks noChangeArrowheads="1"/>
          </p:cNvSpPr>
          <p:nvPr/>
        </p:nvSpPr>
        <p:spPr bwMode="auto">
          <a:xfrm>
            <a:off x="2362200" y="4495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89" name="Oval 11"/>
          <p:cNvSpPr>
            <a:spLocks noChangeArrowheads="1"/>
          </p:cNvSpPr>
          <p:nvPr/>
        </p:nvSpPr>
        <p:spPr bwMode="auto">
          <a:xfrm>
            <a:off x="54864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90" name="Oval 12"/>
          <p:cNvSpPr>
            <a:spLocks noChangeArrowheads="1"/>
          </p:cNvSpPr>
          <p:nvPr/>
        </p:nvSpPr>
        <p:spPr bwMode="auto">
          <a:xfrm>
            <a:off x="54102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91" name="Oval 13"/>
          <p:cNvSpPr>
            <a:spLocks noChangeArrowheads="1"/>
          </p:cNvSpPr>
          <p:nvPr/>
        </p:nvSpPr>
        <p:spPr bwMode="auto">
          <a:xfrm>
            <a:off x="38862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92" name="Oval 14"/>
          <p:cNvSpPr>
            <a:spLocks noChangeArrowheads="1"/>
          </p:cNvSpPr>
          <p:nvPr/>
        </p:nvSpPr>
        <p:spPr bwMode="auto">
          <a:xfrm>
            <a:off x="4800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93" name="Oval 15"/>
          <p:cNvSpPr>
            <a:spLocks noChangeArrowheads="1"/>
          </p:cNvSpPr>
          <p:nvPr/>
        </p:nvSpPr>
        <p:spPr bwMode="auto">
          <a:xfrm>
            <a:off x="4267200" y="4114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94" name="Oval 16"/>
          <p:cNvSpPr>
            <a:spLocks noChangeArrowheads="1"/>
          </p:cNvSpPr>
          <p:nvPr/>
        </p:nvSpPr>
        <p:spPr bwMode="auto">
          <a:xfrm>
            <a:off x="16002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20495" name="Oval 17"/>
          <p:cNvSpPr>
            <a:spLocks noChangeArrowheads="1"/>
          </p:cNvSpPr>
          <p:nvPr/>
        </p:nvSpPr>
        <p:spPr bwMode="auto">
          <a:xfrm>
            <a:off x="44196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9600" y="1474788"/>
            <a:ext cx="3197225" cy="2409825"/>
            <a:chOff x="2784" y="929"/>
            <a:chExt cx="2014" cy="1518"/>
          </a:xfrm>
        </p:grpSpPr>
        <p:sp>
          <p:nvSpPr>
            <p:cNvPr id="28719" name="Text Box 19"/>
            <p:cNvSpPr txBox="1">
              <a:spLocks noChangeArrowheads="1"/>
            </p:cNvSpPr>
            <p:nvPr/>
          </p:nvSpPr>
          <p:spPr bwMode="auto">
            <a:xfrm>
              <a:off x="4147" y="929"/>
              <a:ext cx="65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rtl="0" eaLnBrk="0" hangingPunct="0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  <a:defRPr/>
              </a:pPr>
              <a:r>
                <a:rPr lang="en-US" sz="2400" b="0" dirty="0">
                  <a:latin typeface="+mj-lt"/>
                  <a:cs typeface="+mn-cs"/>
                </a:rPr>
                <a:t>Pick seeds</a:t>
              </a:r>
            </a:p>
          </p:txBody>
        </p:sp>
        <p:sp>
          <p:nvSpPr>
            <p:cNvPr id="20528" name="Oval 20"/>
            <p:cNvSpPr>
              <a:spLocks noChangeArrowheads="1"/>
            </p:cNvSpPr>
            <p:nvPr/>
          </p:nvSpPr>
          <p:spPr bwMode="auto">
            <a:xfrm>
              <a:off x="3024" y="240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29" name="Oval 21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00200" y="1931988"/>
            <a:ext cx="6376988" cy="2638425"/>
            <a:chOff x="1008" y="1217"/>
            <a:chExt cx="4017" cy="1662"/>
          </a:xfrm>
        </p:grpSpPr>
        <p:sp>
          <p:nvSpPr>
            <p:cNvPr id="20516" name="Oval 23"/>
            <p:cNvSpPr>
              <a:spLocks noChangeArrowheads="1"/>
            </p:cNvSpPr>
            <p:nvPr/>
          </p:nvSpPr>
          <p:spPr bwMode="auto">
            <a:xfrm>
              <a:off x="2688" y="259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17" name="Oval 24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18" name="Oval 25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19" name="Oval 26"/>
            <p:cNvSpPr>
              <a:spLocks noChangeArrowheads="1"/>
            </p:cNvSpPr>
            <p:nvPr/>
          </p:nvSpPr>
          <p:spPr bwMode="auto">
            <a:xfrm>
              <a:off x="1008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20" name="Oval 27"/>
            <p:cNvSpPr>
              <a:spLocks noChangeArrowheads="1"/>
            </p:cNvSpPr>
            <p:nvPr/>
          </p:nvSpPr>
          <p:spPr bwMode="auto">
            <a:xfrm>
              <a:off x="1200" y="211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21" name="Oval 28"/>
            <p:cNvSpPr>
              <a:spLocks noChangeArrowheads="1"/>
            </p:cNvSpPr>
            <p:nvPr/>
          </p:nvSpPr>
          <p:spPr bwMode="auto">
            <a:xfrm>
              <a:off x="1488" y="2208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22" name="Oval 29"/>
            <p:cNvSpPr>
              <a:spLocks noChangeArrowheads="1"/>
            </p:cNvSpPr>
            <p:nvPr/>
          </p:nvSpPr>
          <p:spPr bwMode="auto">
            <a:xfrm>
              <a:off x="1344" y="240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23" name="Oval 30"/>
            <p:cNvSpPr>
              <a:spLocks noChangeArrowheads="1"/>
            </p:cNvSpPr>
            <p:nvPr/>
          </p:nvSpPr>
          <p:spPr bwMode="auto">
            <a:xfrm>
              <a:off x="3408" y="211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24" name="Oval 31"/>
            <p:cNvSpPr>
              <a:spLocks noChangeArrowheads="1"/>
            </p:cNvSpPr>
            <p:nvPr/>
          </p:nvSpPr>
          <p:spPr bwMode="auto">
            <a:xfrm>
              <a:off x="1488" y="283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25" name="Oval 32"/>
            <p:cNvSpPr>
              <a:spLocks noChangeArrowheads="1"/>
            </p:cNvSpPr>
            <p:nvPr/>
          </p:nvSpPr>
          <p:spPr bwMode="auto">
            <a:xfrm>
              <a:off x="1056" y="264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8718" name="Text Box 33"/>
            <p:cNvSpPr txBox="1">
              <a:spLocks noChangeArrowheads="1"/>
            </p:cNvSpPr>
            <p:nvPr/>
          </p:nvSpPr>
          <p:spPr bwMode="auto">
            <a:xfrm>
              <a:off x="4147" y="1217"/>
              <a:ext cx="878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rtl="0" eaLnBrk="0" hangingPunct="0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  <a:defRPr/>
              </a:pPr>
              <a:r>
                <a:rPr lang="en-US" sz="2400" b="0" dirty="0">
                  <a:latin typeface="+mj-lt"/>
                  <a:cs typeface="+mn-cs"/>
                </a:rPr>
                <a:t>Assign clusters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590800" y="2389188"/>
            <a:ext cx="5762625" cy="1492250"/>
            <a:chOff x="1632" y="1505"/>
            <a:chExt cx="3630" cy="940"/>
          </a:xfrm>
        </p:grpSpPr>
        <p:sp>
          <p:nvSpPr>
            <p:cNvPr id="28705" name="Text Box 35"/>
            <p:cNvSpPr txBox="1">
              <a:spLocks noChangeArrowheads="1"/>
            </p:cNvSpPr>
            <p:nvPr/>
          </p:nvSpPr>
          <p:spPr bwMode="auto">
            <a:xfrm>
              <a:off x="4147" y="1505"/>
              <a:ext cx="1115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rtl="0" eaLnBrk="0" hangingPunct="0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  <a:defRPr/>
              </a:pPr>
              <a:r>
                <a:rPr lang="en-US" sz="2400" b="0" dirty="0">
                  <a:latin typeface="+mj-lt"/>
                  <a:cs typeface="+mn-cs"/>
                </a:rPr>
                <a:t>Compute </a:t>
              </a:r>
              <a:r>
                <a:rPr lang="en-US" sz="2400" b="0" dirty="0" err="1">
                  <a:latin typeface="+mj-lt"/>
                  <a:cs typeface="+mn-cs"/>
                </a:rPr>
                <a:t>centroids</a:t>
              </a:r>
              <a:endParaRPr lang="en-US" sz="2400" b="0" dirty="0">
                <a:latin typeface="+mj-lt"/>
                <a:cs typeface="+mn-cs"/>
              </a:endParaRPr>
            </a:p>
          </p:txBody>
        </p:sp>
        <p:sp>
          <p:nvSpPr>
            <p:cNvPr id="20514" name="Text Box 36"/>
            <p:cNvSpPr txBox="1">
              <a:spLocks noChangeArrowheads="1"/>
            </p:cNvSpPr>
            <p:nvPr/>
          </p:nvSpPr>
          <p:spPr bwMode="auto">
            <a:xfrm>
              <a:off x="1632" y="2064"/>
              <a:ext cx="16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</a:pPr>
              <a:r>
                <a:rPr lang="en-US" altLang="fa-IR" sz="200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515" name="Text Box 37"/>
            <p:cNvSpPr txBox="1">
              <a:spLocks noChangeArrowheads="1"/>
            </p:cNvSpPr>
            <p:nvPr/>
          </p:nvSpPr>
          <p:spPr bwMode="auto">
            <a:xfrm>
              <a:off x="3024" y="2256"/>
              <a:ext cx="16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</a:pPr>
              <a:r>
                <a:rPr lang="en-US" altLang="fa-IR" sz="200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886200" y="2846388"/>
            <a:ext cx="4281488" cy="657225"/>
            <a:chOff x="2448" y="1793"/>
            <a:chExt cx="2697" cy="414"/>
          </a:xfrm>
        </p:grpSpPr>
        <p:sp>
          <p:nvSpPr>
            <p:cNvPr id="20509" name="Oval 39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10" name="Oval 40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0511" name="Oval 41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28704" name="Text Box 42"/>
            <p:cNvSpPr txBox="1">
              <a:spLocks noChangeArrowheads="1"/>
            </p:cNvSpPr>
            <p:nvPr/>
          </p:nvSpPr>
          <p:spPr bwMode="auto">
            <a:xfrm>
              <a:off x="4147" y="1793"/>
              <a:ext cx="998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rtl="0" eaLnBrk="0" hangingPunct="0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  <a:defRPr/>
              </a:pPr>
              <a:r>
                <a:rPr lang="en-US" sz="2400" b="0" dirty="0">
                  <a:latin typeface="+mj-lt"/>
                  <a:cs typeface="+mn-cs"/>
                </a:rPr>
                <a:t>Reassign clusters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3276600"/>
            <a:ext cx="6448425" cy="604838"/>
            <a:chOff x="1200" y="2064"/>
            <a:chExt cx="4062" cy="381"/>
          </a:xfrm>
        </p:grpSpPr>
        <p:sp>
          <p:nvSpPr>
            <p:cNvPr id="20504" name="Text Box 44"/>
            <p:cNvSpPr txBox="1">
              <a:spLocks noChangeArrowheads="1"/>
            </p:cNvSpPr>
            <p:nvPr/>
          </p:nvSpPr>
          <p:spPr bwMode="auto">
            <a:xfrm>
              <a:off x="3024" y="2256"/>
              <a:ext cx="16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</a:pPr>
              <a:r>
                <a:rPr lang="en-US" altLang="fa-IR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505" name="Text Box 45"/>
            <p:cNvSpPr txBox="1">
              <a:spLocks noChangeArrowheads="1"/>
            </p:cNvSpPr>
            <p:nvPr/>
          </p:nvSpPr>
          <p:spPr bwMode="auto">
            <a:xfrm>
              <a:off x="1632" y="2064"/>
              <a:ext cx="16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</a:pPr>
              <a:r>
                <a:rPr lang="en-US" altLang="fa-IR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506" name="Text Box 46"/>
            <p:cNvSpPr txBox="1">
              <a:spLocks noChangeArrowheads="1"/>
            </p:cNvSpPr>
            <p:nvPr/>
          </p:nvSpPr>
          <p:spPr bwMode="auto">
            <a:xfrm>
              <a:off x="2880" y="2112"/>
              <a:ext cx="16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</a:pPr>
              <a:r>
                <a:rPr lang="en-US" altLang="fa-IR" sz="200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507" name="Text Box 47"/>
            <p:cNvSpPr txBox="1">
              <a:spLocks noChangeArrowheads="1"/>
            </p:cNvSpPr>
            <p:nvPr/>
          </p:nvSpPr>
          <p:spPr bwMode="auto">
            <a:xfrm>
              <a:off x="1200" y="2160"/>
              <a:ext cx="16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</a:pPr>
              <a:r>
                <a:rPr lang="en-US" altLang="fa-IR" sz="200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8700" name="Text Box 48"/>
            <p:cNvSpPr txBox="1">
              <a:spLocks noChangeArrowheads="1"/>
            </p:cNvSpPr>
            <p:nvPr/>
          </p:nvSpPr>
          <p:spPr bwMode="auto">
            <a:xfrm>
              <a:off x="4147" y="2081"/>
              <a:ext cx="1115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rtl="0" eaLnBrk="0" hangingPunct="0"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None/>
                <a:defRPr/>
              </a:pPr>
              <a:r>
                <a:rPr lang="en-US" sz="2400" b="0" dirty="0">
                  <a:latin typeface="+mj-lt"/>
                  <a:cs typeface="+mn-cs"/>
                </a:rPr>
                <a:t>Compute </a:t>
              </a:r>
              <a:r>
                <a:rPr lang="en-US" sz="2400" b="0" dirty="0" err="1">
                  <a:latin typeface="+mj-lt"/>
                  <a:cs typeface="+mn-cs"/>
                </a:rPr>
                <a:t>centroids</a:t>
              </a:r>
              <a:endParaRPr lang="en-US" sz="2400" b="0" dirty="0">
                <a:latin typeface="+mj-lt"/>
                <a:cs typeface="+mn-cs"/>
              </a:endParaRPr>
            </a:p>
          </p:txBody>
        </p:sp>
      </p:grpSp>
      <p:sp>
        <p:nvSpPr>
          <p:cNvPr id="658481" name="Text Box 49"/>
          <p:cNvSpPr txBox="1">
            <a:spLocks noChangeArrowheads="1"/>
          </p:cNvSpPr>
          <p:nvPr/>
        </p:nvSpPr>
        <p:spPr bwMode="auto">
          <a:xfrm>
            <a:off x="6583363" y="3760788"/>
            <a:ext cx="1584325" cy="3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2400" b="0" dirty="0">
                <a:latin typeface="+mj-lt"/>
                <a:cs typeface="+mn-cs"/>
              </a:rPr>
              <a:t>Reassign clusters</a:t>
            </a:r>
          </a:p>
        </p:txBody>
      </p:sp>
      <p:sp>
        <p:nvSpPr>
          <p:cNvPr id="658482" name="Text Box 50"/>
          <p:cNvSpPr txBox="1">
            <a:spLocks noChangeArrowheads="1"/>
          </p:cNvSpPr>
          <p:nvPr/>
        </p:nvSpPr>
        <p:spPr bwMode="auto">
          <a:xfrm>
            <a:off x="6583363" y="4294188"/>
            <a:ext cx="1136650" cy="3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2400" b="0" dirty="0">
                <a:solidFill>
                  <a:srgbClr val="FF0000"/>
                </a:solidFill>
                <a:latin typeface="+mj-lt"/>
                <a:cs typeface="+mn-cs"/>
              </a:rPr>
              <a:t>Converged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+mn-cs"/>
              </a:rPr>
              <a:t>!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34352-07FB-4EEA-852E-3D1E52044759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81" grpId="0" autoUpdateAnimBg="0"/>
      <p:bldP spid="6584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Termination conditions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z="3400" dirty="0" smtClean="0"/>
              <a:t>Several possibilities, e.g.,</a:t>
            </a:r>
          </a:p>
          <a:p>
            <a:pPr lvl="1" eaLnBrk="1" hangingPunct="1"/>
            <a:r>
              <a:rPr lang="en-US" altLang="fa-IR" sz="3200" dirty="0" smtClean="0"/>
              <a:t>A fixed number of iterations</a:t>
            </a:r>
          </a:p>
          <a:p>
            <a:pPr lvl="1" eaLnBrk="1" hangingPunct="1"/>
            <a:r>
              <a:rPr lang="en-US" altLang="fa-IR" sz="3200" dirty="0" smtClean="0"/>
              <a:t>Doc partition unchanged</a:t>
            </a:r>
          </a:p>
          <a:p>
            <a:pPr lvl="1" eaLnBrk="1" hangingPunct="1"/>
            <a:r>
              <a:rPr lang="en-US" altLang="fa-IR" sz="3200" dirty="0" smtClean="0"/>
              <a:t>Centroid positions don’t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36F69-E0A0-4D05-8BD4-2C1CB7E87A6C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Convergence of </a:t>
            </a:r>
            <a:r>
              <a:rPr lang="en-US" altLang="fa-IR" i="1" smtClean="0"/>
              <a:t>K</a:t>
            </a:r>
            <a:r>
              <a:rPr lang="en-US" altLang="fa-IR" smtClean="0"/>
              <a:t>-Means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/>
              <a:t>Why should the </a:t>
            </a:r>
            <a:r>
              <a:rPr lang="en-US" sz="3000" i="1" dirty="0" smtClean="0"/>
              <a:t>K</a:t>
            </a:r>
            <a:r>
              <a:rPr lang="en-US" sz="3000" dirty="0" smtClean="0"/>
              <a:t>-means algorithm ever reach a </a:t>
            </a:r>
            <a:r>
              <a:rPr lang="en-US" sz="3000" i="1" dirty="0" smtClean="0"/>
              <a:t>fixed point</a:t>
            </a:r>
            <a:r>
              <a:rPr lang="en-US" sz="3000" dirty="0" smtClean="0"/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/>
              <a:t>Define goodness measure of cluster </a:t>
            </a:r>
            <a:r>
              <a:rPr lang="en-US" sz="3000" i="1" dirty="0" smtClean="0"/>
              <a:t>k</a:t>
            </a:r>
            <a:r>
              <a:rPr lang="en-US" sz="3000" dirty="0" smtClean="0"/>
              <a:t> as sum of squared distances from cluster </a:t>
            </a:r>
            <a:r>
              <a:rPr lang="en-US" sz="3000" dirty="0" err="1" smtClean="0"/>
              <a:t>centroid</a:t>
            </a:r>
            <a:r>
              <a:rPr lang="en-US" sz="3000" dirty="0" smtClean="0"/>
              <a:t>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30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/>
              <a:t>Reassignment monotonically decreases RSS since each vector is assigned to the closest </a:t>
            </a:r>
            <a:r>
              <a:rPr lang="en-US" sz="3000" dirty="0" err="1" smtClean="0"/>
              <a:t>centroid</a:t>
            </a:r>
            <a:r>
              <a:rPr lang="en-US" sz="30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100" dirty="0" err="1" smtClean="0"/>
              <a:t>Recomputation</a:t>
            </a:r>
            <a:r>
              <a:rPr lang="en-US" sz="3100" dirty="0" smtClean="0"/>
              <a:t> monotonically decreases each RSS</a:t>
            </a:r>
            <a:r>
              <a:rPr lang="en-US" sz="3100" baseline="-25000" dirty="0" smtClean="0"/>
              <a:t>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100" i="1" dirty="0" smtClean="0"/>
              <a:t>K</a:t>
            </a:r>
            <a:r>
              <a:rPr lang="en-US" sz="3100" dirty="0" smtClean="0"/>
              <a:t>-means typically converges quickly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B3FBF-F794-4367-8C5F-7B28E1FDCAE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/>
        </p:nvGraphicFramePr>
        <p:xfrm>
          <a:off x="3048000" y="3048000"/>
          <a:ext cx="2971800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4" imgW="1473200" imgH="812800" progId="Equation.3">
                  <p:embed/>
                </p:oleObj>
              </mc:Choice>
              <mc:Fallback>
                <p:oleObj name="Equation" r:id="rId4" imgW="14732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8000"/>
                        <a:ext cx="2971800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Seed Choice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3352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Results can vary based on random seed selection.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Some seeds can result in poor convergence rate, or convergence to sub-optimal </a:t>
            </a:r>
            <a:r>
              <a:rPr lang="en-US" dirty="0" err="1" smtClean="0"/>
              <a:t>clusterings</a:t>
            </a:r>
            <a:r>
              <a:rPr lang="en-US" dirty="0" smtClean="0"/>
              <a:t>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Exclude outliers from the seed set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CC"/>
                </a:solidFill>
              </a:rPr>
              <a:t>Try out multiple starting points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Initialize with the results of another method.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7D8BB-D512-4148-8D00-2C103E72C1D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51816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90800" y="57912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76600" y="51816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76600" y="57912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0200" y="51816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57912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5029200"/>
            <a:ext cx="35814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62200" y="5638800"/>
            <a:ext cx="3581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4800600"/>
            <a:ext cx="11430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86000" y="4800600"/>
            <a:ext cx="1447800" cy="1600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Cluster Cardinality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fa-IR" smtClean="0"/>
              <a:t>Either: Number of clusters K is given.</a:t>
            </a:r>
          </a:p>
          <a:p>
            <a:pPr lvl="1" eaLnBrk="1" hangingPunct="1"/>
            <a:r>
              <a:rPr lang="en-US" altLang="fa-IR" smtClean="0"/>
              <a:t>Then partition into K clusters</a:t>
            </a:r>
          </a:p>
          <a:p>
            <a:pPr lvl="1" eaLnBrk="1" hangingPunct="1"/>
            <a:r>
              <a:rPr lang="en-US" altLang="fa-IR" smtClean="0"/>
              <a:t>K might be given because there is some external constraint.</a:t>
            </a:r>
          </a:p>
          <a:p>
            <a:pPr eaLnBrk="1" hangingPunct="1"/>
            <a:r>
              <a:rPr lang="en-US" altLang="fa-IR" smtClean="0"/>
              <a:t>Or: Finding the “right” number of clusters is part of the problem.</a:t>
            </a:r>
          </a:p>
          <a:p>
            <a:pPr lvl="1" eaLnBrk="1" hangingPunct="1"/>
            <a:r>
              <a:rPr lang="en-US" altLang="fa-IR" smtClean="0"/>
              <a:t>Given docs, find K for which an optimum is reached.</a:t>
            </a:r>
          </a:p>
          <a:p>
            <a:pPr lvl="1" eaLnBrk="1" hangingPunct="1"/>
            <a:r>
              <a:rPr lang="en-US" altLang="fa-IR" smtClean="0"/>
              <a:t>How to define “optimum”?</a:t>
            </a:r>
          </a:p>
          <a:p>
            <a:pPr lvl="1" eaLnBrk="1" hangingPunct="1"/>
            <a:r>
              <a:rPr lang="en-US" altLang="fa-IR" smtClean="0"/>
              <a:t>Can we use RSS or average squared distance from centroid?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50164-F2E4-460B-912C-8E1FFD40A6A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508793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Cluster Cardinality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eaLnBrk="1" hangingPunct="1"/>
            <a:r>
              <a:rPr lang="en-US" altLang="fa-IR" smtClean="0"/>
              <a:t>Pick the number of clusters where curve “flattens”. Here: 4 or 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06035-B31B-4DB6-BC70-136F3D70BD3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Generative Model for Clustering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8" b="-14850"/>
          <a:stretch/>
        </p:blipFill>
        <p:spPr bwMode="auto">
          <a:xfrm>
            <a:off x="228600" y="2194560"/>
            <a:ext cx="8778240" cy="44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842105"/>
            <a:ext cx="22098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baseline="0" dirty="0" smtClean="0"/>
              <a:t>INPUT: C, k, V</a:t>
            </a:r>
            <a:endParaRPr lang="en-US" baseline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94940" y="1748095"/>
                <a:ext cx="2590800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baseline="0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1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baseline="0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baseline="0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baseline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aseline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40" y="1748095"/>
                <a:ext cx="2590800" cy="400110"/>
              </a:xfrm>
              <a:prstGeom prst="rect">
                <a:avLst/>
              </a:prstGeom>
              <a:blipFill>
                <a:blip r:embed="rId4"/>
                <a:stretch>
                  <a:fillRect l="-2353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42280" y="1748095"/>
                <a:ext cx="2590800" cy="400110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baseline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baseline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baseline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baseline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baseline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baseline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baseline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aseline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280" y="1748095"/>
                <a:ext cx="2590800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2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274091" y="990600"/>
            <a:ext cx="7417138" cy="5867400"/>
            <a:chOff x="1274091" y="990600"/>
            <a:chExt cx="7417138" cy="5867400"/>
          </a:xfrm>
        </p:grpSpPr>
        <p:sp>
          <p:nvSpPr>
            <p:cNvPr id="43" name="Rectangle 42"/>
            <p:cNvSpPr/>
            <p:nvPr/>
          </p:nvSpPr>
          <p:spPr>
            <a:xfrm>
              <a:off x="2301002" y="990600"/>
              <a:ext cx="6390227" cy="5867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4" name="Left Arrow 43"/>
            <p:cNvSpPr/>
            <p:nvPr/>
          </p:nvSpPr>
          <p:spPr>
            <a:xfrm>
              <a:off x="1274091" y="3832225"/>
              <a:ext cx="978408" cy="48463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01002" y="3962400"/>
            <a:ext cx="4556998" cy="2623751"/>
            <a:chOff x="2287767" y="1295400"/>
            <a:chExt cx="4556998" cy="2623751"/>
          </a:xfrm>
        </p:grpSpPr>
        <p:grpSp>
          <p:nvGrpSpPr>
            <p:cNvPr id="39" name="Group 38"/>
            <p:cNvGrpSpPr/>
            <p:nvPr/>
          </p:nvGrpSpPr>
          <p:grpSpPr>
            <a:xfrm>
              <a:off x="2667000" y="1295400"/>
              <a:ext cx="4177765" cy="2623751"/>
              <a:chOff x="3226661" y="1524000"/>
              <a:chExt cx="3618104" cy="239515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226661" y="1524000"/>
                <a:ext cx="3618104" cy="239515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64657" y="1600200"/>
                <a:ext cx="330540" cy="37959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800" dirty="0" smtClean="0"/>
                  <a:t>L</a:t>
                </a:r>
                <a:endParaRPr lang="fa-IR" sz="28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287767" y="2133600"/>
              <a:ext cx="330539" cy="37959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 smtClean="0"/>
                <a:t>d</a:t>
              </a:r>
              <a:endParaRPr lang="fa-IR" sz="28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87767" y="1295400"/>
            <a:ext cx="4556998" cy="2623751"/>
            <a:chOff x="2287767" y="1295400"/>
            <a:chExt cx="4556998" cy="2623751"/>
          </a:xfrm>
        </p:grpSpPr>
        <p:grpSp>
          <p:nvGrpSpPr>
            <p:cNvPr id="32" name="Group 31"/>
            <p:cNvGrpSpPr/>
            <p:nvPr/>
          </p:nvGrpSpPr>
          <p:grpSpPr>
            <a:xfrm>
              <a:off x="2667000" y="1295400"/>
              <a:ext cx="4177765" cy="2623751"/>
              <a:chOff x="3226661" y="1524000"/>
              <a:chExt cx="3618104" cy="239515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226661" y="1524000"/>
                <a:ext cx="3618104" cy="239515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264657" y="1600200"/>
                <a:ext cx="330540" cy="37959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800" dirty="0" smtClean="0"/>
                  <a:t>L</a:t>
                </a:r>
                <a:endParaRPr lang="fa-IR" sz="2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287767" y="2421110"/>
              <a:ext cx="330539" cy="37959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 smtClean="0"/>
                <a:t>d</a:t>
              </a:r>
              <a:endParaRPr lang="fa-IR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/>
          <a:lstStyle/>
          <a:p>
            <a:r>
              <a:rPr lang="en-US" sz="4000" dirty="0" smtClean="0"/>
              <a:t>Mixture Model for Document Clustering</a:t>
            </a:r>
            <a:endParaRPr lang="fa-I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24400" y="1600200"/>
            <a:ext cx="1752600" cy="2232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text  </a:t>
            </a:r>
            <a:r>
              <a:rPr lang="en-US" altLang="fa-IR" sz="18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0.04</a:t>
            </a:r>
            <a:endParaRPr lang="en-US" altLang="fa-IR" sz="1800" b="0" baseline="0" dirty="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mining </a:t>
            </a:r>
            <a:r>
              <a:rPr lang="en-US" altLang="fa-IR" sz="18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0.035</a:t>
            </a:r>
            <a:endParaRPr lang="en-US" altLang="fa-IR" sz="1800" b="0" baseline="0" dirty="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association 0.03</a:t>
            </a:r>
            <a:endParaRPr lang="en-US" altLang="fa-IR" sz="1800" b="0" baseline="0" dirty="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clustering </a:t>
            </a:r>
            <a:r>
              <a:rPr lang="en-US" altLang="fa-IR" sz="18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0.005</a:t>
            </a:r>
            <a:endParaRPr lang="en-US" altLang="fa-IR" sz="1800" b="0" baseline="0" dirty="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the</a:t>
            </a:r>
            <a:r>
              <a:rPr lang="en-US" altLang="fa-IR" sz="1800" b="0" baseline="0" dirty="0" smtClean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fa-IR" sz="18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0.000001</a:t>
            </a:r>
            <a:endParaRPr lang="en-US" altLang="fa-IR" sz="1800" b="0" baseline="0" dirty="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altLang="fa-IR" sz="2400" b="0" baseline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724400" y="3995351"/>
            <a:ext cx="1752600" cy="224676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hangingPunct="0">
              <a:buFontTx/>
              <a:buNone/>
              <a:defRPr sz="2400" b="0" baseline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the 0.03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a 0.02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is 0.015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we 0.01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food 0.003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…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text 0.000006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0641" y="3375690"/>
            <a:ext cx="121058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dirty="0" smtClean="0"/>
              <a:t>Topic </a:t>
            </a:r>
          </a:p>
          <a:p>
            <a:pPr algn="l" rtl="0"/>
            <a:r>
              <a:rPr lang="en-US" sz="3600" dirty="0" smtClean="0"/>
              <a:t>Choice</a:t>
            </a:r>
            <a:endParaRPr lang="fa-IR" sz="3600" dirty="0"/>
          </a:p>
        </p:txBody>
      </p:sp>
      <p:cxnSp>
        <p:nvCxnSpPr>
          <p:cNvPr id="11" name="Straight Arrow Connector 10"/>
          <p:cNvCxnSpPr>
            <a:stCxn id="7" idx="1"/>
            <a:endCxn id="5" idx="3"/>
          </p:cNvCxnSpPr>
          <p:nvPr/>
        </p:nvCxnSpPr>
        <p:spPr>
          <a:xfrm flipH="1" flipV="1">
            <a:off x="6477000" y="2716213"/>
            <a:ext cx="1003641" cy="10749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6" idx="3"/>
          </p:cNvCxnSpPr>
          <p:nvPr/>
        </p:nvCxnSpPr>
        <p:spPr>
          <a:xfrm flipH="1">
            <a:off x="6477000" y="3791189"/>
            <a:ext cx="1003641" cy="1327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008150" y="2713627"/>
            <a:ext cx="1165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solidFill>
                  <a:srgbClr val="0000FF"/>
                </a:solidFill>
                <a:latin typeface="Times New Roman" pitchFamily="18" charset="0"/>
              </a:rPr>
              <a:t>p(</a:t>
            </a:r>
            <a:r>
              <a:rPr lang="en-US" altLang="fa-IR" sz="20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fa-IR" sz="20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)=0.5</a:t>
            </a:r>
            <a:endParaRPr lang="en-US" altLang="fa-IR" sz="2000" b="0" baseline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920231" y="4440415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</a:rPr>
              <a:t>p(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)=0.5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844765" y="1828800"/>
            <a:ext cx="163378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</a:rPr>
              <a:t>p(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)+</a:t>
            </a:r>
            <a:r>
              <a:rPr lang="en-US" altLang="fa-IR" sz="2000" b="0" baseline="0" dirty="0" smtClean="0">
                <a:latin typeface="Times New Roman" pitchFamily="18" charset="0"/>
              </a:rPr>
              <a:t>p(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)=1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019800" y="1733490"/>
            <a:ext cx="40267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019800" y="4095690"/>
            <a:ext cx="40267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 flipV="1">
            <a:off x="2667000" y="2713627"/>
            <a:ext cx="2057400" cy="2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226661" y="2228910"/>
            <a:ext cx="938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</a:rPr>
              <a:t>p(w|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667000" y="5026614"/>
            <a:ext cx="2057400" cy="2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3226661" y="4541897"/>
            <a:ext cx="938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</a:rPr>
              <a:t>p(w|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76200" y="3391078"/>
            <a:ext cx="160813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</a:rPr>
              <a:t>d=x</a:t>
            </a:r>
            <a:r>
              <a:rPr lang="en-US" altLang="fa-IR" sz="2000" b="0" dirty="0" smtClean="0">
                <a:latin typeface="Times New Roman" pitchFamily="18" charset="0"/>
              </a:rPr>
              <a:t>1</a:t>
            </a:r>
            <a:r>
              <a:rPr lang="en-US" altLang="fa-IR" sz="2000" b="0" baseline="0" dirty="0" smtClean="0">
                <a:latin typeface="Times New Roman" pitchFamily="18" charset="0"/>
              </a:rPr>
              <a:t> x</a:t>
            </a:r>
            <a:r>
              <a:rPr lang="en-US" altLang="fa-IR" sz="2000" b="0" dirty="0" smtClean="0">
                <a:latin typeface="Times New Roman" pitchFamily="18" charset="0"/>
              </a:rPr>
              <a:t>2</a:t>
            </a:r>
            <a:r>
              <a:rPr lang="en-US" altLang="fa-IR" sz="2000" b="0" baseline="0" dirty="0" smtClean="0">
                <a:latin typeface="Times New Roman" pitchFamily="18" charset="0"/>
              </a:rPr>
              <a:t> … </a:t>
            </a:r>
            <a:r>
              <a:rPr lang="en-US" altLang="fa-IR" sz="2000" b="0" baseline="0" dirty="0" err="1" smtClean="0">
                <a:latin typeface="Times New Roman" pitchFamily="18" charset="0"/>
              </a:rPr>
              <a:t>x</a:t>
            </a:r>
            <a:r>
              <a:rPr lang="en-US" altLang="fa-IR" sz="2000" b="0" dirty="0" err="1" smtClean="0">
                <a:latin typeface="Times New Roman" pitchFamily="18" charset="0"/>
              </a:rPr>
              <a:t>L</a:t>
            </a:r>
            <a:endParaRPr lang="en-US" altLang="fa-IR" sz="20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274091" y="990600"/>
            <a:ext cx="7417138" cy="5867400"/>
            <a:chOff x="1274091" y="990600"/>
            <a:chExt cx="7417138" cy="5867400"/>
          </a:xfrm>
        </p:grpSpPr>
        <p:sp>
          <p:nvSpPr>
            <p:cNvPr id="43" name="Rectangle 42"/>
            <p:cNvSpPr/>
            <p:nvPr/>
          </p:nvSpPr>
          <p:spPr>
            <a:xfrm>
              <a:off x="2301002" y="990600"/>
              <a:ext cx="6390227" cy="5867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4" name="Left Arrow 43"/>
            <p:cNvSpPr/>
            <p:nvPr/>
          </p:nvSpPr>
          <p:spPr>
            <a:xfrm>
              <a:off x="1274091" y="3832225"/>
              <a:ext cx="978408" cy="48463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01002" y="3962400"/>
            <a:ext cx="4556998" cy="2623751"/>
            <a:chOff x="2287767" y="1295400"/>
            <a:chExt cx="4556998" cy="2623751"/>
          </a:xfrm>
        </p:grpSpPr>
        <p:grpSp>
          <p:nvGrpSpPr>
            <p:cNvPr id="39" name="Group 38"/>
            <p:cNvGrpSpPr/>
            <p:nvPr/>
          </p:nvGrpSpPr>
          <p:grpSpPr>
            <a:xfrm>
              <a:off x="2667000" y="1295400"/>
              <a:ext cx="4177765" cy="2623751"/>
              <a:chOff x="3226661" y="1524000"/>
              <a:chExt cx="3618104" cy="239515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226661" y="1524000"/>
                <a:ext cx="3618104" cy="239515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64657" y="1600200"/>
                <a:ext cx="330540" cy="3795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r>
                  <a:rPr lang="en-US" sz="2800" dirty="0" smtClean="0"/>
                  <a:t>L</a:t>
                </a:r>
                <a:endParaRPr lang="fa-IR" sz="28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287767" y="2421110"/>
              <a:ext cx="330539" cy="3795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2800" dirty="0" smtClean="0"/>
                <a:t>d</a:t>
              </a:r>
              <a:endParaRPr lang="fa-IR" sz="28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87767" y="1295400"/>
            <a:ext cx="4556998" cy="2623751"/>
            <a:chOff x="2287767" y="1295400"/>
            <a:chExt cx="4556998" cy="2623751"/>
          </a:xfrm>
        </p:grpSpPr>
        <p:grpSp>
          <p:nvGrpSpPr>
            <p:cNvPr id="32" name="Group 31"/>
            <p:cNvGrpSpPr/>
            <p:nvPr/>
          </p:nvGrpSpPr>
          <p:grpSpPr>
            <a:xfrm>
              <a:off x="2667000" y="1295400"/>
              <a:ext cx="4177765" cy="2623751"/>
              <a:chOff x="3226661" y="1524000"/>
              <a:chExt cx="3618104" cy="239515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226661" y="1524000"/>
                <a:ext cx="3618104" cy="239515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264657" y="1600200"/>
                <a:ext cx="330540" cy="3795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r>
                  <a:rPr lang="en-US" sz="2800" dirty="0" smtClean="0"/>
                  <a:t>L</a:t>
                </a:r>
                <a:endParaRPr lang="fa-IR" sz="2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287767" y="2421110"/>
              <a:ext cx="330539" cy="3795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2800" dirty="0" smtClean="0"/>
                <a:t>d</a:t>
              </a:r>
              <a:endParaRPr lang="fa-IR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dirty="0" smtClean="0"/>
              <a:t>Likelihood Function: p(d)=?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24400" y="1600200"/>
            <a:ext cx="1752600" cy="2232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text  </a:t>
            </a:r>
            <a:r>
              <a:rPr lang="en-US" altLang="fa-IR" sz="18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0.04</a:t>
            </a:r>
            <a:endParaRPr lang="en-US" altLang="fa-IR" sz="1800" b="0" baseline="0" dirty="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mining </a:t>
            </a:r>
            <a:r>
              <a:rPr lang="en-US" altLang="fa-IR" sz="18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0.035</a:t>
            </a:r>
            <a:endParaRPr lang="en-US" altLang="fa-IR" sz="1800" b="0" baseline="0" dirty="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association 0.03</a:t>
            </a:r>
            <a:endParaRPr lang="en-US" altLang="fa-IR" sz="1800" b="0" baseline="0" dirty="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clustering </a:t>
            </a:r>
            <a:r>
              <a:rPr lang="en-US" altLang="fa-IR" sz="18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0.005</a:t>
            </a:r>
            <a:endParaRPr lang="en-US" altLang="fa-IR" sz="1800" b="0" baseline="0" dirty="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the</a:t>
            </a:r>
            <a:r>
              <a:rPr lang="en-US" altLang="fa-IR" sz="1800" b="0" baseline="0" dirty="0" smtClean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fa-IR" sz="18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0.000001</a:t>
            </a:r>
            <a:endParaRPr lang="en-US" altLang="fa-IR" sz="1800" b="0" baseline="0" dirty="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 baseline="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altLang="fa-IR" sz="2400" b="0" baseline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724400" y="3995351"/>
            <a:ext cx="1752600" cy="224676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hangingPunct="0">
              <a:buFontTx/>
              <a:buNone/>
              <a:defRPr sz="2400" b="0" baseline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the 0.03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a 0.02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is 0.015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we 0.01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food 0.003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…</a:t>
            </a:r>
          </a:p>
          <a:p>
            <a:r>
              <a:rPr lang="en-US" altLang="fa-IR" sz="2000" dirty="0">
                <a:solidFill>
                  <a:schemeClr val="tx1"/>
                </a:solidFill>
                <a:sym typeface="Symbol" pitchFamily="18" charset="2"/>
              </a:rPr>
              <a:t>text 0.000006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0641" y="3375690"/>
            <a:ext cx="121058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dirty="0" smtClean="0"/>
              <a:t>Topic </a:t>
            </a:r>
          </a:p>
          <a:p>
            <a:pPr algn="l" rtl="0"/>
            <a:r>
              <a:rPr lang="en-US" sz="3600" dirty="0" smtClean="0"/>
              <a:t>Choice</a:t>
            </a:r>
            <a:endParaRPr lang="fa-IR" sz="3600" dirty="0"/>
          </a:p>
        </p:txBody>
      </p:sp>
      <p:cxnSp>
        <p:nvCxnSpPr>
          <p:cNvPr id="11" name="Straight Arrow Connector 10"/>
          <p:cNvCxnSpPr>
            <a:stCxn id="7" idx="1"/>
            <a:endCxn id="5" idx="3"/>
          </p:cNvCxnSpPr>
          <p:nvPr/>
        </p:nvCxnSpPr>
        <p:spPr>
          <a:xfrm flipH="1" flipV="1">
            <a:off x="6477000" y="2716213"/>
            <a:ext cx="1003641" cy="10749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6" idx="3"/>
          </p:cNvCxnSpPr>
          <p:nvPr/>
        </p:nvCxnSpPr>
        <p:spPr>
          <a:xfrm flipH="1">
            <a:off x="6477000" y="3791189"/>
            <a:ext cx="1003641" cy="1327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008150" y="2713627"/>
            <a:ext cx="1165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solidFill>
                  <a:srgbClr val="0000FF"/>
                </a:solidFill>
                <a:latin typeface="Times New Roman" pitchFamily="18" charset="0"/>
              </a:rPr>
              <a:t>p(</a:t>
            </a:r>
            <a:r>
              <a:rPr lang="en-US" altLang="fa-IR" sz="20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fa-IR" sz="2000" b="0" baseline="0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)=0.5</a:t>
            </a:r>
            <a:endParaRPr lang="en-US" altLang="fa-IR" sz="2000" b="0" baseline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920231" y="4440415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</a:rPr>
              <a:t>p(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)=0.5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844765" y="1828800"/>
            <a:ext cx="163378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</a:rPr>
              <a:t>p(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)+</a:t>
            </a:r>
            <a:r>
              <a:rPr lang="en-US" altLang="fa-IR" sz="2000" b="0" baseline="0" dirty="0" smtClean="0">
                <a:latin typeface="Times New Roman" pitchFamily="18" charset="0"/>
              </a:rPr>
              <a:t>p(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)=1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019800" y="1733490"/>
            <a:ext cx="40267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019800" y="4095690"/>
            <a:ext cx="40267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 flipV="1">
            <a:off x="2667000" y="2713627"/>
            <a:ext cx="2057400" cy="2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226661" y="2228910"/>
            <a:ext cx="938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</a:rPr>
              <a:t>p(w|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667000" y="5026614"/>
            <a:ext cx="2057400" cy="2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3226661" y="4541897"/>
            <a:ext cx="938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</a:rPr>
              <a:t>p(w|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="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fa-IR" sz="2000" b="0" baseline="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fa-IR" sz="2000" b="0" baseline="0" dirty="0">
              <a:latin typeface="Times New Roman" pitchFamily="18" charset="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76200" y="3391078"/>
            <a:ext cx="160813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0" baseline="0" dirty="0" smtClean="0">
                <a:latin typeface="Times New Roman" pitchFamily="18" charset="0"/>
              </a:rPr>
              <a:t>d=x</a:t>
            </a:r>
            <a:r>
              <a:rPr lang="en-US" altLang="fa-IR" sz="2000" b="0" dirty="0" smtClean="0">
                <a:latin typeface="Times New Roman" pitchFamily="18" charset="0"/>
              </a:rPr>
              <a:t>1</a:t>
            </a:r>
            <a:r>
              <a:rPr lang="en-US" altLang="fa-IR" sz="2000" b="0" baseline="0" dirty="0" smtClean="0">
                <a:latin typeface="Times New Roman" pitchFamily="18" charset="0"/>
              </a:rPr>
              <a:t> x</a:t>
            </a:r>
            <a:r>
              <a:rPr lang="en-US" altLang="fa-IR" sz="2000" b="0" dirty="0" smtClean="0">
                <a:latin typeface="Times New Roman" pitchFamily="18" charset="0"/>
              </a:rPr>
              <a:t>2</a:t>
            </a:r>
            <a:r>
              <a:rPr lang="en-US" altLang="fa-IR" sz="2000" b="0" baseline="0" dirty="0" smtClean="0">
                <a:latin typeface="Times New Roman" pitchFamily="18" charset="0"/>
              </a:rPr>
              <a:t> … </a:t>
            </a:r>
            <a:r>
              <a:rPr lang="en-US" altLang="fa-IR" sz="2000" b="0" baseline="0" dirty="0" err="1" smtClean="0">
                <a:latin typeface="Times New Roman" pitchFamily="18" charset="0"/>
              </a:rPr>
              <a:t>x</a:t>
            </a:r>
            <a:r>
              <a:rPr lang="en-US" altLang="fa-IR" sz="2000" b="0" dirty="0" err="1" smtClean="0">
                <a:latin typeface="Times New Roman" pitchFamily="18" charset="0"/>
              </a:rPr>
              <a:t>L</a:t>
            </a:r>
            <a:endParaRPr lang="en-US" altLang="fa-IR" sz="2000" b="0" dirty="0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1962" y="762000"/>
            <a:ext cx="7228305" cy="6096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562204" y="4383981"/>
            <a:ext cx="8124596" cy="52322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l" rtl="0"/>
            <a:r>
              <a:rPr lang="en-US" sz="2800" baseline="0" dirty="0" smtClean="0">
                <a:latin typeface="+mj-lt"/>
              </a:rPr>
              <a:t>How can we generalize it to include k topics/clusters?</a:t>
            </a:r>
            <a:endParaRPr lang="en-US" sz="2800" baseline="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flipH="1">
                <a:off x="2083857" y="1281076"/>
                <a:ext cx="6602943" cy="1216230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subSup"/>
                          <m:ctrl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p>
                            <m:e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83857" y="1281076"/>
                <a:ext cx="6602943" cy="1216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3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 Clustering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Discover “natural structure”</a:t>
            </a:r>
          </a:p>
          <a:p>
            <a:pPr eaLnBrk="1" hangingPunct="1"/>
            <a:r>
              <a:rPr lang="en-US" altLang="ja-JP" dirty="0" smtClean="0"/>
              <a:t>Group similar objects together</a:t>
            </a:r>
          </a:p>
          <a:p>
            <a:pPr eaLnBrk="1" hangingPunct="1"/>
            <a:r>
              <a:rPr lang="en-US" altLang="ja-JP" dirty="0" smtClean="0"/>
              <a:t>Objects can be documents, terms, passages, websites, …</a:t>
            </a:r>
          </a:p>
          <a:p>
            <a:pPr eaLnBrk="1" hangingPunct="1"/>
            <a:r>
              <a:rPr lang="en-US" altLang="ja-JP" dirty="0" smtClean="0"/>
              <a:t>Example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72723-6565-4D4B-AC24-039A833766A3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1200" y="4114800"/>
            <a:ext cx="4419600" cy="2057400"/>
            <a:chOff x="1200" y="2448"/>
            <a:chExt cx="2784" cy="1296"/>
          </a:xfrm>
        </p:grpSpPr>
        <p:sp>
          <p:nvSpPr>
            <p:cNvPr id="4109" name="Oval 5"/>
            <p:cNvSpPr>
              <a:spLocks noChangeArrowheads="1"/>
            </p:cNvSpPr>
            <p:nvPr/>
          </p:nvSpPr>
          <p:spPr bwMode="auto">
            <a:xfrm>
              <a:off x="1200" y="2448"/>
              <a:ext cx="2784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10" name="Rectangle 6"/>
            <p:cNvSpPr>
              <a:spLocks noChangeArrowheads="1"/>
            </p:cNvSpPr>
            <p:nvPr/>
          </p:nvSpPr>
          <p:spPr bwMode="auto">
            <a:xfrm>
              <a:off x="1824" y="321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11" name="Rectangle 7"/>
            <p:cNvSpPr>
              <a:spLocks noChangeArrowheads="1"/>
            </p:cNvSpPr>
            <p:nvPr/>
          </p:nvSpPr>
          <p:spPr bwMode="auto">
            <a:xfrm>
              <a:off x="1920" y="331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12" name="Rectangle 8"/>
            <p:cNvSpPr>
              <a:spLocks noChangeArrowheads="1"/>
            </p:cNvSpPr>
            <p:nvPr/>
          </p:nvSpPr>
          <p:spPr bwMode="auto">
            <a:xfrm>
              <a:off x="2016" y="321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13" name="Rectangle 9"/>
            <p:cNvSpPr>
              <a:spLocks noChangeArrowheads="1"/>
            </p:cNvSpPr>
            <p:nvPr/>
          </p:nvSpPr>
          <p:spPr bwMode="auto">
            <a:xfrm>
              <a:off x="2112" y="350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14" name="Rectangle 10"/>
            <p:cNvSpPr>
              <a:spLocks noChangeArrowheads="1"/>
            </p:cNvSpPr>
            <p:nvPr/>
          </p:nvSpPr>
          <p:spPr bwMode="auto">
            <a:xfrm>
              <a:off x="2208" y="360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15" name="Rectangle 11"/>
            <p:cNvSpPr>
              <a:spLocks noChangeArrowheads="1"/>
            </p:cNvSpPr>
            <p:nvPr/>
          </p:nvSpPr>
          <p:spPr bwMode="auto">
            <a:xfrm>
              <a:off x="2352" y="350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16" name="Rectangle 12"/>
            <p:cNvSpPr>
              <a:spLocks noChangeArrowheads="1"/>
            </p:cNvSpPr>
            <p:nvPr/>
          </p:nvSpPr>
          <p:spPr bwMode="auto">
            <a:xfrm>
              <a:off x="2256" y="302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17" name="Rectangle 13"/>
            <p:cNvSpPr>
              <a:spLocks noChangeArrowheads="1"/>
            </p:cNvSpPr>
            <p:nvPr/>
          </p:nvSpPr>
          <p:spPr bwMode="auto">
            <a:xfrm>
              <a:off x="2208" y="336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18" name="Rectangle 14"/>
            <p:cNvSpPr>
              <a:spLocks noChangeArrowheads="1"/>
            </p:cNvSpPr>
            <p:nvPr/>
          </p:nvSpPr>
          <p:spPr bwMode="auto">
            <a:xfrm>
              <a:off x="2544" y="34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19" name="Rectangle 15"/>
            <p:cNvSpPr>
              <a:spLocks noChangeArrowheads="1"/>
            </p:cNvSpPr>
            <p:nvPr/>
          </p:nvSpPr>
          <p:spPr bwMode="auto">
            <a:xfrm>
              <a:off x="2592" y="316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20" name="Oval 16"/>
            <p:cNvSpPr>
              <a:spLocks noChangeArrowheads="1"/>
            </p:cNvSpPr>
            <p:nvPr/>
          </p:nvSpPr>
          <p:spPr bwMode="auto">
            <a:xfrm>
              <a:off x="2352" y="2592"/>
              <a:ext cx="14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21" name="Oval 17"/>
            <p:cNvSpPr>
              <a:spLocks noChangeArrowheads="1"/>
            </p:cNvSpPr>
            <p:nvPr/>
          </p:nvSpPr>
          <p:spPr bwMode="auto">
            <a:xfrm>
              <a:off x="2400" y="3120"/>
              <a:ext cx="14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22" name="Oval 18"/>
            <p:cNvSpPr>
              <a:spLocks noChangeArrowheads="1"/>
            </p:cNvSpPr>
            <p:nvPr/>
          </p:nvSpPr>
          <p:spPr bwMode="auto">
            <a:xfrm>
              <a:off x="2784" y="2784"/>
              <a:ext cx="14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23" name="Oval 19"/>
            <p:cNvSpPr>
              <a:spLocks noChangeArrowheads="1"/>
            </p:cNvSpPr>
            <p:nvPr/>
          </p:nvSpPr>
          <p:spPr bwMode="auto">
            <a:xfrm>
              <a:off x="2640" y="2880"/>
              <a:ext cx="14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24" name="Oval 20"/>
            <p:cNvSpPr>
              <a:spLocks noChangeArrowheads="1"/>
            </p:cNvSpPr>
            <p:nvPr/>
          </p:nvSpPr>
          <p:spPr bwMode="auto">
            <a:xfrm>
              <a:off x="2640" y="2496"/>
              <a:ext cx="14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25" name="Oval 21"/>
            <p:cNvSpPr>
              <a:spLocks noChangeArrowheads="1"/>
            </p:cNvSpPr>
            <p:nvPr/>
          </p:nvSpPr>
          <p:spPr bwMode="auto">
            <a:xfrm>
              <a:off x="2736" y="2592"/>
              <a:ext cx="14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26" name="Oval 22"/>
            <p:cNvSpPr>
              <a:spLocks noChangeArrowheads="1"/>
            </p:cNvSpPr>
            <p:nvPr/>
          </p:nvSpPr>
          <p:spPr bwMode="auto">
            <a:xfrm>
              <a:off x="2880" y="2544"/>
              <a:ext cx="14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27" name="Oval 23"/>
            <p:cNvSpPr>
              <a:spLocks noChangeArrowheads="1"/>
            </p:cNvSpPr>
            <p:nvPr/>
          </p:nvSpPr>
          <p:spPr bwMode="auto">
            <a:xfrm>
              <a:off x="3072" y="2688"/>
              <a:ext cx="14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28" name="AutoShape 24"/>
            <p:cNvSpPr>
              <a:spLocks noChangeArrowheads="1"/>
            </p:cNvSpPr>
            <p:nvPr/>
          </p:nvSpPr>
          <p:spPr bwMode="auto">
            <a:xfrm>
              <a:off x="2880" y="3168"/>
              <a:ext cx="240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29" name="AutoShape 25"/>
            <p:cNvSpPr>
              <a:spLocks noChangeArrowheads="1"/>
            </p:cNvSpPr>
            <p:nvPr/>
          </p:nvSpPr>
          <p:spPr bwMode="auto">
            <a:xfrm>
              <a:off x="2976" y="3264"/>
              <a:ext cx="240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30" name="AutoShape 26"/>
            <p:cNvSpPr>
              <a:spLocks noChangeArrowheads="1"/>
            </p:cNvSpPr>
            <p:nvPr/>
          </p:nvSpPr>
          <p:spPr bwMode="auto">
            <a:xfrm>
              <a:off x="3072" y="3360"/>
              <a:ext cx="240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31" name="AutoShape 27"/>
            <p:cNvSpPr>
              <a:spLocks noChangeArrowheads="1"/>
            </p:cNvSpPr>
            <p:nvPr/>
          </p:nvSpPr>
          <p:spPr bwMode="auto">
            <a:xfrm>
              <a:off x="3024" y="3168"/>
              <a:ext cx="240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32" name="AutoShape 28"/>
            <p:cNvSpPr>
              <a:spLocks noChangeArrowheads="1"/>
            </p:cNvSpPr>
            <p:nvPr/>
          </p:nvSpPr>
          <p:spPr bwMode="auto">
            <a:xfrm>
              <a:off x="2496" y="2736"/>
              <a:ext cx="240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33" name="AutoShape 29"/>
            <p:cNvSpPr>
              <a:spLocks noChangeArrowheads="1"/>
            </p:cNvSpPr>
            <p:nvPr/>
          </p:nvSpPr>
          <p:spPr bwMode="auto">
            <a:xfrm>
              <a:off x="3216" y="3120"/>
              <a:ext cx="240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34" name="AutoShape 30"/>
            <p:cNvSpPr>
              <a:spLocks noChangeArrowheads="1"/>
            </p:cNvSpPr>
            <p:nvPr/>
          </p:nvSpPr>
          <p:spPr bwMode="auto">
            <a:xfrm>
              <a:off x="3312" y="3216"/>
              <a:ext cx="240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35" name="AutoShape 31"/>
            <p:cNvSpPr>
              <a:spLocks noChangeArrowheads="1"/>
            </p:cNvSpPr>
            <p:nvPr/>
          </p:nvSpPr>
          <p:spPr bwMode="auto">
            <a:xfrm>
              <a:off x="3408" y="3312"/>
              <a:ext cx="240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667000" y="3962400"/>
            <a:ext cx="3657600" cy="2209800"/>
            <a:chOff x="1632" y="2352"/>
            <a:chExt cx="2304" cy="1392"/>
          </a:xfrm>
        </p:grpSpPr>
        <p:sp>
          <p:nvSpPr>
            <p:cNvPr id="4106" name="Oval 33"/>
            <p:cNvSpPr>
              <a:spLocks noChangeArrowheads="1"/>
            </p:cNvSpPr>
            <p:nvPr/>
          </p:nvSpPr>
          <p:spPr bwMode="auto">
            <a:xfrm>
              <a:off x="2256" y="2352"/>
              <a:ext cx="1152" cy="76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07" name="Oval 34"/>
            <p:cNvSpPr>
              <a:spLocks noChangeArrowheads="1"/>
            </p:cNvSpPr>
            <p:nvPr/>
          </p:nvSpPr>
          <p:spPr bwMode="auto">
            <a:xfrm>
              <a:off x="1632" y="2976"/>
              <a:ext cx="1152" cy="76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08" name="Oval 35"/>
            <p:cNvSpPr>
              <a:spLocks noChangeArrowheads="1"/>
            </p:cNvSpPr>
            <p:nvPr/>
          </p:nvSpPr>
          <p:spPr bwMode="auto">
            <a:xfrm>
              <a:off x="2784" y="2976"/>
              <a:ext cx="1152" cy="76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</p:grpSp>
      <p:sp>
        <p:nvSpPr>
          <p:cNvPr id="4104" name="Text Box 37"/>
          <p:cNvSpPr txBox="1">
            <a:spLocks noChangeArrowheads="1"/>
          </p:cNvSpPr>
          <p:nvPr/>
        </p:nvSpPr>
        <p:spPr bwMode="auto">
          <a:xfrm>
            <a:off x="1828800" y="6324600"/>
            <a:ext cx="59436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000" baseline="0" dirty="0">
                <a:latin typeface="Arial" pitchFamily="34" charset="0"/>
              </a:rPr>
              <a:t>Not well </a:t>
            </a:r>
            <a:r>
              <a:rPr lang="en-US" altLang="fa-IR" sz="2000" baseline="0" dirty="0" smtClean="0">
                <a:latin typeface="Arial" pitchFamily="34" charset="0"/>
              </a:rPr>
              <a:t>defined!    What does similar mean?</a:t>
            </a:r>
            <a:endParaRPr lang="en-US" altLang="fa-IR" sz="2000" baseline="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200" dirty="0" smtClean="0"/>
              <a:t>Mixture Model for Document Clustering</a:t>
            </a:r>
            <a:endParaRPr lang="fa-IR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6868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Data: a collection of documents C={d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, …, </a:t>
                </a:r>
                <a:r>
                  <a:rPr lang="en-US" sz="2800" dirty="0" err="1" smtClean="0"/>
                  <a:t>d</a:t>
                </a:r>
                <a:r>
                  <a:rPr lang="en-US" sz="2800" baseline="-25000" dirty="0" err="1" smtClean="0"/>
                  <a:t>N</a:t>
                </a:r>
                <a:r>
                  <a:rPr lang="en-US" sz="2800" dirty="0" smtClean="0"/>
                  <a:t>}</a:t>
                </a:r>
              </a:p>
              <a:p>
                <a:r>
                  <a:rPr lang="en-US" sz="2800" dirty="0" smtClean="0"/>
                  <a:t>Model: mixture of k unigram LMs: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Λ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;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∈[1, </m:t>
                      </m:r>
                      <m:r>
                        <a:rPr lang="en-US" sz="2800" b="0" i="1" smtClean="0"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lvl="1"/>
                <a:r>
                  <a:rPr lang="en-US" sz="2400" dirty="0" smtClean="0"/>
                  <a:t>To generate a document, first </a:t>
                </a:r>
                <a:r>
                  <a:rPr lang="en-US" sz="2400" b="1" dirty="0" smtClean="0"/>
                  <a:t>choose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according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 smtClean="0"/>
                  <a:t> and then generate </a:t>
                </a:r>
                <a:r>
                  <a:rPr lang="en-US" sz="2400" b="1" dirty="0" smtClean="0"/>
                  <a:t>all</a:t>
                </a:r>
                <a:r>
                  <a:rPr lang="en-US" sz="2400" dirty="0" smtClean="0"/>
                  <a:t> words in the document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 smtClean="0"/>
              </a:p>
              <a:p>
                <a:r>
                  <a:rPr lang="en-US" sz="2800" dirty="0" smtClean="0"/>
                  <a:t>Likelihood: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/>
                  <a:t>Maximum likelihood estimate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</m:fun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686800" cy="4525963"/>
              </a:xfrm>
              <a:blipFill>
                <a:blip r:embed="rId3"/>
                <a:stretch>
                  <a:fillRect l="-1263" t="-1348" b="-17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Allocation After </a:t>
            </a:r>
            <a:br>
              <a:rPr lang="en-US" dirty="0" smtClean="0"/>
            </a:br>
            <a:r>
              <a:rPr lang="en-US" dirty="0" smtClean="0"/>
              <a:t>Parameter Estimation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sz="2800" b="1" dirty="0" smtClean="0"/>
                  <a:t>Parameters</a:t>
                </a:r>
                <a:r>
                  <a:rPr lang="en-US" sz="2800" dirty="0" smtClean="0"/>
                  <a:t> of the mixture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/>
                        </a:rPr>
                        <m:t>𝚲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1" smtClean="0">
                              <a:latin typeface="Cambria Math"/>
                            </a:rPr>
                            <m:t>;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latin typeface="Cambria Math"/>
                        </a:rPr>
                        <m:t>𝒊</m:t>
                      </m:r>
                      <m:r>
                        <a:rPr lang="en-US" sz="2800" b="1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lvl="1"/>
                <a:r>
                  <a:rPr lang="en-US" sz="2400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represents the </a:t>
                </a:r>
                <a:r>
                  <a:rPr lang="en-US" sz="2400" b="1" dirty="0" smtClean="0"/>
                  <a:t>content of cluster i: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𝒑</m:t>
                    </m:r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𝒘</m:t>
                    </m:r>
                    <m:r>
                      <a:rPr lang="en-US" sz="2400" b="1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0" smtClean="0">
                            <a:latin typeface="Cambria Math"/>
                          </a:rPr>
                          <m:t>𝐢</m:t>
                        </m:r>
                      </m:sub>
                    </m:sSub>
                    <m:r>
                      <a:rPr lang="en-US" sz="2400" b="1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indicates  the </a:t>
                </a:r>
                <a:r>
                  <a:rPr lang="en-US" sz="2400" b="1" dirty="0" smtClean="0"/>
                  <a:t>size of cluster </a:t>
                </a:r>
                <a:r>
                  <a:rPr lang="en-US" sz="2400" b="1" dirty="0" err="1" smtClean="0"/>
                  <a:t>i</a:t>
                </a:r>
                <a:endParaRPr lang="en-US" sz="2400" b="1" dirty="0" smtClean="0"/>
              </a:p>
              <a:p>
                <a:r>
                  <a:rPr lang="en-US" sz="2800" dirty="0" smtClean="0"/>
                  <a:t>Which cluster should document d belong to?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=?</m:t>
                    </m:r>
                  </m:oMath>
                </a14:m>
                <a:endParaRPr lang="en-US" sz="2800" b="0" dirty="0" smtClean="0"/>
              </a:p>
              <a:p>
                <a:pPr lvl="1"/>
                <a:r>
                  <a:rPr lang="en-US" sz="2400" b="1" dirty="0" smtClean="0"/>
                  <a:t>Likelihood only</a:t>
                </a:r>
                <a:r>
                  <a:rPr lang="en-US" sz="2400" dirty="0" smtClean="0"/>
                  <a:t>: assign d to the cluster corresponding to the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that most likely has been used to generate 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i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lvl="1"/>
                <a:r>
                  <a:rPr lang="en-US" sz="2400" b="1" dirty="0" smtClean="0"/>
                  <a:t>Likelihood + prior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𝒑</m:t>
                    </m:r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/>
                  <a:t>:</a:t>
                </a:r>
                <a:r>
                  <a:rPr lang="en-US" sz="2400" dirty="0" smtClean="0"/>
                  <a:t> favor large clusters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i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a-I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3"/>
                <a:stretch>
                  <a:fillRect l="-1297" t="-1348" r="-5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Compute the ML Estimate?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6868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Data: a collection of documents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Model: mixture of k unigram LMs: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Λ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;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latin typeface="Cambria Math"/>
                        </a:rPr>
                        <m:t>∈[1, </m:t>
                      </m:r>
                      <m:r>
                        <a:rPr lang="en-US" sz="2800" b="0" i="1" smtClean="0"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lvl="1"/>
                <a:r>
                  <a:rPr lang="en-US" sz="2400" dirty="0" smtClean="0"/>
                  <a:t>To generate a document, first choose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according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 smtClean="0"/>
                  <a:t> and then generate all words in the document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 smtClean="0"/>
              </a:p>
              <a:p>
                <a:r>
                  <a:rPr lang="en-US" sz="2800" dirty="0" smtClean="0"/>
                  <a:t>Likelihood: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[</m:t>
                          </m:r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dirty="0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400" b="0" i="1" dirty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/>
                            </a:rPr>
                            <m:t>Λ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/>
                  <a:t>Maximum likelihood estimate: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Λ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Λ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800" dirty="0" smtClean="0"/>
              </a:p>
              <a:p>
                <a:pPr marL="457200" lvl="1" indent="0">
                  <a:buNone/>
                </a:pPr>
                <a:endParaRPr lang="fa-I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686800" cy="4525963"/>
              </a:xfrm>
              <a:blipFill>
                <a:blip r:embed="rId3"/>
                <a:stretch>
                  <a:fillRect l="-1263" t="-1348" b="-1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 for Document Clustering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372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Initialization: Randomly set  </a:t>
                </a:r>
                <a:endParaRPr lang="en-US" sz="28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/>
                        </a:rPr>
                        <m:t>𝚲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1" smtClean="0">
                              <a:latin typeface="Cambria Math"/>
                            </a:rPr>
                            <m:t>;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latin typeface="Cambria Math"/>
                        </a:rPr>
                        <m:t>𝒊</m:t>
                      </m:r>
                      <m:r>
                        <a:rPr lang="en-US" sz="2800" b="1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r>
                  <a:rPr lang="en-US" sz="2800" dirty="0" smtClean="0"/>
                  <a:t>Repeat until </a:t>
                </a:r>
                <a:r>
                  <a:rPr lang="en-US" sz="2800" b="1" dirty="0" smtClean="0"/>
                  <a:t>likelihood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𝑪</m:t>
                        </m:r>
                      </m:e>
                      <m:e>
                        <m:r>
                          <a:rPr lang="en-US" sz="2800" b="1" i="0" smtClean="0">
                            <a:latin typeface="Cambria Math"/>
                          </a:rPr>
                          <m:t>𝚲</m:t>
                        </m:r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converges</a:t>
                </a:r>
              </a:p>
              <a:p>
                <a:pPr lvl="1"/>
                <a:r>
                  <a:rPr lang="en-US" sz="2400" b="1" dirty="0" smtClean="0"/>
                  <a:t>E-step</a:t>
                </a:r>
                <a:r>
                  <a:rPr lang="en-US" sz="2400" dirty="0" smtClean="0"/>
                  <a:t>: infer which distribution has been used to generate document d: hidden variable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1, 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)∝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lvl="1"/>
                <a:endParaRPr lang="en-US" sz="2400" b="0" dirty="0" smtClean="0"/>
              </a:p>
              <a:p>
                <a:pPr lvl="1"/>
                <a:r>
                  <a:rPr lang="en-US" sz="2400" b="1" dirty="0" smtClean="0"/>
                  <a:t>M-step</a:t>
                </a:r>
                <a:r>
                  <a:rPr lang="en-US" sz="2400" b="0" dirty="0" smtClean="0"/>
                  <a:t>: Re-estimation of all parameters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b="0" dirty="0" smtClean="0"/>
                  <a:t>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000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372600" cy="4525963"/>
              </a:xfrm>
              <a:blipFill>
                <a:blip r:embed="rId3"/>
                <a:stretch>
                  <a:fillRect l="-1170" t="-1348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38" y="274637"/>
            <a:ext cx="8038961" cy="1374113"/>
          </a:xfrm>
        </p:spPr>
        <p:txBody>
          <a:bodyPr/>
          <a:lstStyle/>
          <a:p>
            <a:r>
              <a:rPr lang="en-US" dirty="0" smtClean="0"/>
              <a:t>An Example of 2 Clusters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2624" y="6356350"/>
            <a:ext cx="2084175" cy="438953"/>
          </a:xfrm>
        </p:spPr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30932"/>
              </p:ext>
            </p:extLst>
          </p:nvPr>
        </p:nvGraphicFramePr>
        <p:xfrm>
          <a:off x="6705600" y="1723106"/>
          <a:ext cx="2158610" cy="222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305">
                  <a:extLst>
                    <a:ext uri="{9D8B030D-6E8A-4147-A177-3AD203B41FA5}">
                      <a16:colId xmlns:a16="http://schemas.microsoft.com/office/drawing/2014/main" val="3131917664"/>
                    </a:ext>
                  </a:extLst>
                </a:gridCol>
                <a:gridCol w="1079305">
                  <a:extLst>
                    <a:ext uri="{9D8B030D-6E8A-4147-A177-3AD203B41FA5}">
                      <a16:colId xmlns:a16="http://schemas.microsoft.com/office/drawing/2014/main" val="212033055"/>
                    </a:ext>
                  </a:extLst>
                </a:gridCol>
              </a:tblGrid>
              <a:tr h="4458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c(</a:t>
                      </a:r>
                      <a:r>
                        <a:rPr lang="en-US" dirty="0" err="1" smtClean="0"/>
                        <a:t>w,d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15087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58001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r>
                        <a:rPr lang="en-US" dirty="0" smtClean="0"/>
                        <a:t>mining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99826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77543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274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243118"/>
                  </p:ext>
                </p:extLst>
              </p:nvPr>
            </p:nvGraphicFramePr>
            <p:xfrm>
              <a:off x="209974" y="2712617"/>
              <a:ext cx="2914227" cy="22291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1409">
                      <a:extLst>
                        <a:ext uri="{9D8B030D-6E8A-4147-A177-3AD203B41FA5}">
                          <a16:colId xmlns:a16="http://schemas.microsoft.com/office/drawing/2014/main" val="16986492"/>
                        </a:ext>
                      </a:extLst>
                    </a:gridCol>
                    <a:gridCol w="971409">
                      <a:extLst>
                        <a:ext uri="{9D8B030D-6E8A-4147-A177-3AD203B41FA5}">
                          <a16:colId xmlns:a16="http://schemas.microsoft.com/office/drawing/2014/main" val="430606797"/>
                        </a:ext>
                      </a:extLst>
                    </a:gridCol>
                    <a:gridCol w="971409">
                      <a:extLst>
                        <a:ext uri="{9D8B030D-6E8A-4147-A177-3AD203B41FA5}">
                          <a16:colId xmlns:a16="http://schemas.microsoft.com/office/drawing/2014/main" val="1812516974"/>
                        </a:ext>
                      </a:extLst>
                    </a:gridCol>
                  </a:tblGrid>
                  <a:tr h="44582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985047"/>
                      </a:ext>
                    </a:extLst>
                  </a:tr>
                  <a:tr h="445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text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342165"/>
                      </a:ext>
                    </a:extLst>
                  </a:tr>
                  <a:tr h="445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317577"/>
                      </a:ext>
                    </a:extLst>
                  </a:tr>
                  <a:tr h="445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medical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671991"/>
                      </a:ext>
                    </a:extLst>
                  </a:tr>
                  <a:tr h="445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health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8033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243118"/>
                  </p:ext>
                </p:extLst>
              </p:nvPr>
            </p:nvGraphicFramePr>
            <p:xfrm>
              <a:off x="209974" y="2712617"/>
              <a:ext cx="2914227" cy="22291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1409">
                      <a:extLst>
                        <a:ext uri="{9D8B030D-6E8A-4147-A177-3AD203B41FA5}">
                          <a16:colId xmlns:a16="http://schemas.microsoft.com/office/drawing/2014/main" val="16986492"/>
                        </a:ext>
                      </a:extLst>
                    </a:gridCol>
                    <a:gridCol w="971409">
                      <a:extLst>
                        <a:ext uri="{9D8B030D-6E8A-4147-A177-3AD203B41FA5}">
                          <a16:colId xmlns:a16="http://schemas.microsoft.com/office/drawing/2014/main" val="430606797"/>
                        </a:ext>
                      </a:extLst>
                    </a:gridCol>
                    <a:gridCol w="971409">
                      <a:extLst>
                        <a:ext uri="{9D8B030D-6E8A-4147-A177-3AD203B41FA5}">
                          <a16:colId xmlns:a16="http://schemas.microsoft.com/office/drawing/2014/main" val="1812516974"/>
                        </a:ext>
                      </a:extLst>
                    </a:gridCol>
                  </a:tblGrid>
                  <a:tr h="44582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58" t="-1370" r="-103145" b="-4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70" r="-2500" b="-40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985047"/>
                      </a:ext>
                    </a:extLst>
                  </a:tr>
                  <a:tr h="445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text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342165"/>
                      </a:ext>
                    </a:extLst>
                  </a:tr>
                  <a:tr h="445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317577"/>
                      </a:ext>
                    </a:extLst>
                  </a:tr>
                  <a:tr h="445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medical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671991"/>
                      </a:ext>
                    </a:extLst>
                  </a:tr>
                  <a:tr h="445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health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8033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79637" y="1759613"/>
            <a:ext cx="2911994" cy="40011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baseline="0" dirty="0" smtClean="0"/>
              <a:t>Random Initialization</a:t>
            </a:r>
            <a:endParaRPr lang="en-US" baseline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8485" y="2316159"/>
                <a:ext cx="22367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baseline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baseline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baseline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baseline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aseline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5" y="2316159"/>
                <a:ext cx="2236795" cy="307777"/>
              </a:xfrm>
              <a:prstGeom prst="rect">
                <a:avLst/>
              </a:prstGeom>
              <a:blipFill>
                <a:blip r:embed="rId4"/>
                <a:stretch>
                  <a:fillRect l="-3270" r="-327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627450" y="1740320"/>
            <a:ext cx="961151" cy="40011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baseline="0" dirty="0" smtClean="0"/>
              <a:t>E-step</a:t>
            </a:r>
            <a:endParaRPr lang="en-US" baseline="0" dirty="0"/>
          </a:p>
        </p:txBody>
      </p:sp>
      <p:sp>
        <p:nvSpPr>
          <p:cNvPr id="9" name="TextBox 8"/>
          <p:cNvSpPr txBox="1"/>
          <p:nvPr/>
        </p:nvSpPr>
        <p:spPr>
          <a:xfrm>
            <a:off x="4677116" y="1748892"/>
            <a:ext cx="2233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aseline="0" dirty="0" smtClean="0"/>
              <a:t>Document d</a:t>
            </a:r>
            <a:endParaRPr lang="en-US" baseline="0" dirty="0"/>
          </a:p>
        </p:txBody>
      </p:sp>
      <p:sp>
        <p:nvSpPr>
          <p:cNvPr id="15" name="TextBox 14"/>
          <p:cNvSpPr txBox="1"/>
          <p:nvPr/>
        </p:nvSpPr>
        <p:spPr>
          <a:xfrm>
            <a:off x="3922079" y="2279317"/>
            <a:ext cx="248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aseline="0" dirty="0" smtClean="0"/>
              <a:t>Hidden variables:</a:t>
            </a:r>
            <a:endParaRPr lang="en-US" baseline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81800" y="2969116"/>
                <a:ext cx="17589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aseline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00" y="2969116"/>
                <a:ext cx="1758977" cy="369332"/>
              </a:xfrm>
              <a:prstGeom prst="rect">
                <a:avLst/>
              </a:prstGeom>
              <a:blipFill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0" y="6421937"/>
                <a:ext cx="20292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e>
                          <m:r>
                            <a:rPr lang="en-US" b="1" i="1" baseline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 baseline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aseline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421937"/>
                <a:ext cx="2029290" cy="307777"/>
              </a:xfrm>
              <a:prstGeom prst="rect">
                <a:avLst/>
              </a:prstGeom>
              <a:blipFill>
                <a:blip r:embed="rId6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-9004" y="5150124"/>
            <a:ext cx="7722379" cy="1619800"/>
            <a:chOff x="-9004" y="5150124"/>
            <a:chExt cx="7722379" cy="161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12656" y="5150124"/>
                  <a:ext cx="7400719" cy="88210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baseline="0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1800" b="1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𝒕𝒆𝒙</m:t>
                                    </m:r>
                                    <m:sSup>
                                      <m:sSup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𝒎𝒊𝒏𝒊𝒏</m:t>
                                    </m:r>
                                    <m:sSup>
                                      <m:sSup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p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𝒕𝒆𝒙</m:t>
                                    </m:r>
                                    <m:sSup>
                                      <m:sSup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𝒎𝒊𝒏𝒊𝒏</m:t>
                                    </m:r>
                                    <m:sSup>
                                      <m:sSup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p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𝒕𝒆𝒙</m:t>
                                    </m:r>
                                    <m:sSup>
                                      <m:sSup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𝒎𝒊𝒏𝒊𝒏</m:t>
                                    </m:r>
                                    <m:sSup>
                                      <m:sSup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p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800" baseline="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56" y="5150124"/>
                  <a:ext cx="7400719" cy="882101"/>
                </a:xfrm>
                <a:prstGeom prst="rect">
                  <a:avLst/>
                </a:prstGeom>
                <a:blipFill>
                  <a:blip r:embed="rId7"/>
                  <a:stretch>
                    <a:fillRect l="-1153" r="-5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-9004" y="6202461"/>
                  <a:ext cx="5501024" cy="5674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sz="1800" b="1" i="1" baseline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sz="1800" b="1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num>
                          <m:den>
                            <m:r>
                              <a:rPr lang="en-US" sz="1800" b="1" i="1" baseline="0" smtClean="0">
                                <a:latin typeface="Cambria Math" panose="02040503050406030204" pitchFamily="18" charset="0"/>
                              </a:rPr>
                              <m:t>𝟏𝟎𝟏</m:t>
                            </m:r>
                          </m:den>
                        </m:f>
                      </m:oMath>
                    </m:oMathPara>
                  </a14:m>
                  <a:endParaRPr lang="en-US" sz="1800" baseline="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004" y="6202461"/>
                  <a:ext cx="5501024" cy="5674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4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to Avoid Underflow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470642"/>
                  </p:ext>
                </p:extLst>
              </p:nvPr>
            </p:nvGraphicFramePr>
            <p:xfrm>
              <a:off x="729944" y="1355753"/>
              <a:ext cx="4570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4413">
                      <a:extLst>
                        <a:ext uri="{9D8B030D-6E8A-4147-A177-3AD203B41FA5}">
                          <a16:colId xmlns:a16="http://schemas.microsoft.com/office/drawing/2014/main" val="2872967747"/>
                        </a:ext>
                      </a:extLst>
                    </a:gridCol>
                    <a:gridCol w="1070356">
                      <a:extLst>
                        <a:ext uri="{9D8B030D-6E8A-4147-A177-3AD203B41FA5}">
                          <a16:colId xmlns:a16="http://schemas.microsoft.com/office/drawing/2014/main" val="1907300971"/>
                        </a:ext>
                      </a:extLst>
                    </a:gridCol>
                    <a:gridCol w="1071816">
                      <a:extLst>
                        <a:ext uri="{9D8B030D-6E8A-4147-A177-3AD203B41FA5}">
                          <a16:colId xmlns:a16="http://schemas.microsoft.com/office/drawing/2014/main" val="476138905"/>
                        </a:ext>
                      </a:extLst>
                    </a:gridCol>
                    <a:gridCol w="1413801">
                      <a:extLst>
                        <a:ext uri="{9D8B030D-6E8A-4147-A177-3AD203B41FA5}">
                          <a16:colId xmlns:a16="http://schemas.microsoft.com/office/drawing/2014/main" val="2843062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0027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text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(0.5+0.1)/2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83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(0.2+0.1)/2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450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medical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(0.2+0.75)/2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881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health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(0.1+0.05)/2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342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470642"/>
                  </p:ext>
                </p:extLst>
              </p:nvPr>
            </p:nvGraphicFramePr>
            <p:xfrm>
              <a:off x="729944" y="1355753"/>
              <a:ext cx="4570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4413">
                      <a:extLst>
                        <a:ext uri="{9D8B030D-6E8A-4147-A177-3AD203B41FA5}">
                          <a16:colId xmlns:a16="http://schemas.microsoft.com/office/drawing/2014/main" val="2872967747"/>
                        </a:ext>
                      </a:extLst>
                    </a:gridCol>
                    <a:gridCol w="1070356">
                      <a:extLst>
                        <a:ext uri="{9D8B030D-6E8A-4147-A177-3AD203B41FA5}">
                          <a16:colId xmlns:a16="http://schemas.microsoft.com/office/drawing/2014/main" val="1907300971"/>
                        </a:ext>
                      </a:extLst>
                    </a:gridCol>
                    <a:gridCol w="1071816">
                      <a:extLst>
                        <a:ext uri="{9D8B030D-6E8A-4147-A177-3AD203B41FA5}">
                          <a16:colId xmlns:a16="http://schemas.microsoft.com/office/drawing/2014/main" val="476138905"/>
                        </a:ext>
                      </a:extLst>
                    </a:gridCol>
                    <a:gridCol w="1413801">
                      <a:extLst>
                        <a:ext uri="{9D8B030D-6E8A-4147-A177-3AD203B41FA5}">
                          <a16:colId xmlns:a16="http://schemas.microsoft.com/office/drawing/2014/main" val="2843062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455" t="-1639" r="-2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455" t="-1639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4138" t="-1639" r="-172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0027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text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(0.5+0.1)/2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83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(0.2+0.1)/2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450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medical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(0.2+0.75)/2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881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health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(0.1+0.05)/2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342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0204" y="3577309"/>
                <a:ext cx="8382000" cy="1660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lit/>
                                        </m:r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𝑡𝑒𝑥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𝑚𝑖𝑛𝑖𝑛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𝑡𝑒𝑥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𝑚𝑖𝑛𝑖𝑛𝑔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𝑡𝑒𝑥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𝑚𝑖𝑛𝑖𝑛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baseline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𝑡𝑒𝑥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𝑚𝑖𝑛𝑖𝑛𝑔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baseline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baseline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baseline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𝑡𝑒𝑥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𝑚𝑖𝑛𝑖𝑛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baseline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𝑡𝑒𝑥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sSup>
                                        <m:sSupPr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𝑚𝑖𝑛𝑖𝑛𝑔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baseline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baseline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b="0" i="1" baseline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04" y="3577309"/>
                <a:ext cx="8382000" cy="166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295400" y="4214240"/>
            <a:ext cx="7239000" cy="1090198"/>
            <a:chOff x="1828800" y="4180683"/>
            <a:chExt cx="6705600" cy="1077117"/>
          </a:xfrm>
        </p:grpSpPr>
        <p:sp>
          <p:nvSpPr>
            <p:cNvPr id="8" name="Rounded Rectangle 7"/>
            <p:cNvSpPr/>
            <p:nvPr/>
          </p:nvSpPr>
          <p:spPr>
            <a:xfrm>
              <a:off x="3673883" y="4180683"/>
              <a:ext cx="3124200" cy="381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28800" y="4876800"/>
              <a:ext cx="3124200" cy="381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10200" y="4876800"/>
              <a:ext cx="3124200" cy="381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6584" y="1721193"/>
            <a:ext cx="4975264" cy="4208148"/>
            <a:chOff x="4176584" y="1721193"/>
            <a:chExt cx="4975264" cy="4208148"/>
          </a:xfrm>
        </p:grpSpPr>
        <p:grpSp>
          <p:nvGrpSpPr>
            <p:cNvPr id="15" name="Group 14"/>
            <p:cNvGrpSpPr/>
            <p:nvPr/>
          </p:nvGrpSpPr>
          <p:grpSpPr>
            <a:xfrm>
              <a:off x="4176584" y="1721193"/>
              <a:ext cx="4843848" cy="4208148"/>
              <a:chOff x="4176584" y="1721193"/>
              <a:chExt cx="4843848" cy="420814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5334000" y="1721193"/>
                <a:ext cx="919291" cy="33337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Freeform 8"/>
              <p:cNvSpPr/>
              <p:nvPr/>
            </p:nvSpPr>
            <p:spPr>
              <a:xfrm>
                <a:off x="6820930" y="2446638"/>
                <a:ext cx="495196" cy="1853513"/>
              </a:xfrm>
              <a:custGeom>
                <a:avLst/>
                <a:gdLst>
                  <a:gd name="connsiteX0" fmla="*/ 98854 w 495196"/>
                  <a:gd name="connsiteY0" fmla="*/ 0 h 1853513"/>
                  <a:gd name="connsiteX1" fmla="*/ 494270 w 495196"/>
                  <a:gd name="connsiteY1" fmla="*/ 864973 h 1853513"/>
                  <a:gd name="connsiteX2" fmla="*/ 0 w 495196"/>
                  <a:gd name="connsiteY2" fmla="*/ 1853513 h 1853513"/>
                  <a:gd name="connsiteX3" fmla="*/ 0 w 495196"/>
                  <a:gd name="connsiteY3" fmla="*/ 1853513 h 1853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196" h="1853513">
                    <a:moveTo>
                      <a:pt x="98854" y="0"/>
                    </a:moveTo>
                    <a:cubicBezTo>
                      <a:pt x="304800" y="278027"/>
                      <a:pt x="510746" y="556054"/>
                      <a:pt x="494270" y="864973"/>
                    </a:cubicBezTo>
                    <a:cubicBezTo>
                      <a:pt x="477794" y="1173892"/>
                      <a:pt x="0" y="1853513"/>
                      <a:pt x="0" y="1853513"/>
                    </a:cubicBezTo>
                    <a:lnTo>
                      <a:pt x="0" y="1853513"/>
                    </a:ln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241059" y="2446638"/>
                <a:ext cx="1641474" cy="2570205"/>
              </a:xfrm>
              <a:custGeom>
                <a:avLst/>
                <a:gdLst>
                  <a:gd name="connsiteX0" fmla="*/ 0 w 1641474"/>
                  <a:gd name="connsiteY0" fmla="*/ 0 h 2570205"/>
                  <a:gd name="connsiteX1" fmla="*/ 1581665 w 1641474"/>
                  <a:gd name="connsiteY1" fmla="*/ 1977081 h 2570205"/>
                  <a:gd name="connsiteX2" fmla="*/ 1334530 w 1641474"/>
                  <a:gd name="connsiteY2" fmla="*/ 2570205 h 2570205"/>
                  <a:gd name="connsiteX3" fmla="*/ 1334530 w 1641474"/>
                  <a:gd name="connsiteY3" fmla="*/ 2570205 h 2570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1474" h="2570205">
                    <a:moveTo>
                      <a:pt x="0" y="0"/>
                    </a:moveTo>
                    <a:cubicBezTo>
                      <a:pt x="679621" y="774357"/>
                      <a:pt x="1359243" y="1548714"/>
                      <a:pt x="1581665" y="1977081"/>
                    </a:cubicBezTo>
                    <a:cubicBezTo>
                      <a:pt x="1804087" y="2405448"/>
                      <a:pt x="1334530" y="2570205"/>
                      <a:pt x="1334530" y="2570205"/>
                    </a:cubicBezTo>
                    <a:lnTo>
                      <a:pt x="1334530" y="2570205"/>
                    </a:ln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176584" y="2421924"/>
                <a:ext cx="4843848" cy="3507417"/>
              </a:xfrm>
              <a:custGeom>
                <a:avLst/>
                <a:gdLst>
                  <a:gd name="connsiteX0" fmla="*/ 3286897 w 4843848"/>
                  <a:gd name="connsiteY0" fmla="*/ 0 h 3507417"/>
                  <a:gd name="connsiteX1" fmla="*/ 4843848 w 4843848"/>
                  <a:gd name="connsiteY1" fmla="*/ 2001795 h 3507417"/>
                  <a:gd name="connsiteX2" fmla="*/ 3286897 w 4843848"/>
                  <a:gd name="connsiteY2" fmla="*/ 3484606 h 3507417"/>
                  <a:gd name="connsiteX3" fmla="*/ 0 w 4843848"/>
                  <a:gd name="connsiteY3" fmla="*/ 2940908 h 3507417"/>
                  <a:gd name="connsiteX4" fmla="*/ 0 w 4843848"/>
                  <a:gd name="connsiteY4" fmla="*/ 2940908 h 35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3848" h="3507417">
                    <a:moveTo>
                      <a:pt x="3286897" y="0"/>
                    </a:moveTo>
                    <a:cubicBezTo>
                      <a:pt x="4065372" y="710513"/>
                      <a:pt x="4843848" y="1421027"/>
                      <a:pt x="4843848" y="2001795"/>
                    </a:cubicBezTo>
                    <a:cubicBezTo>
                      <a:pt x="4843848" y="2582563"/>
                      <a:pt x="4094205" y="3328087"/>
                      <a:pt x="3286897" y="3484606"/>
                    </a:cubicBezTo>
                    <a:cubicBezTo>
                      <a:pt x="2479589" y="3641125"/>
                      <a:pt x="0" y="2940908"/>
                      <a:pt x="0" y="2940908"/>
                    </a:cubicBezTo>
                    <a:lnTo>
                      <a:pt x="0" y="2940908"/>
                    </a:ln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86961" y="1754997"/>
                  <a:ext cx="2864887" cy="646331"/>
                </a:xfrm>
                <a:prstGeom prst="rect">
                  <a:avLst/>
                </a:prstGeom>
                <a:solidFill>
                  <a:srgbClr val="FFFF66"/>
                </a:solidFill>
              </p:spPr>
              <p:txBody>
                <a:bodyPr wrap="none" rtlCol="0">
                  <a:spAutoFit/>
                </a:bodyPr>
                <a:lstStyle/>
                <a:p>
                  <a:pPr algn="l" rtl="0"/>
                  <a:r>
                    <a:rPr lang="en-US" sz="1800" baseline="0" dirty="0" smtClean="0"/>
                    <a:t>Average of </a:t>
                  </a:r>
                  <a14:m>
                    <m:oMath xmlns:m="http://schemas.openxmlformats.org/officeDocument/2006/math">
                      <m:r>
                        <a:rPr lang="en-US" sz="18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baseline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800" b="1" i="1" baseline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1800" b="1" baseline="0" dirty="0" smtClean="0"/>
                </a:p>
                <a:p>
                  <a:pPr algn="l" rtl="0"/>
                  <a:r>
                    <a:rPr lang="en-US" sz="1800" baseline="0" dirty="0" smtClean="0"/>
                    <a:t>as a possible normalizer</a:t>
                  </a:r>
                  <a:endParaRPr lang="en-US" sz="1800" baseline="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61" y="1754997"/>
                  <a:ext cx="2864887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702" t="-5660" r="-14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56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2 Clusters (cont.)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6721310"/>
                  </p:ext>
                </p:extLst>
              </p:nvPr>
            </p:nvGraphicFramePr>
            <p:xfrm>
              <a:off x="102418" y="2049727"/>
              <a:ext cx="194398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953">
                      <a:extLst>
                        <a:ext uri="{9D8B030D-6E8A-4147-A177-3AD203B41FA5}">
                          <a16:colId xmlns:a16="http://schemas.microsoft.com/office/drawing/2014/main" val="2249157472"/>
                        </a:ext>
                      </a:extLst>
                    </a:gridCol>
                    <a:gridCol w="1517032">
                      <a:extLst>
                        <a:ext uri="{9D8B030D-6E8A-4147-A177-3AD203B41FA5}">
                          <a16:colId xmlns:a16="http://schemas.microsoft.com/office/drawing/2014/main" val="4086326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8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232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79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213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6721310"/>
                  </p:ext>
                </p:extLst>
              </p:nvPr>
            </p:nvGraphicFramePr>
            <p:xfrm>
              <a:off x="102418" y="2049727"/>
              <a:ext cx="194398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953">
                      <a:extLst>
                        <a:ext uri="{9D8B030D-6E8A-4147-A177-3AD203B41FA5}">
                          <a16:colId xmlns:a16="http://schemas.microsoft.com/office/drawing/2014/main" val="2249157472"/>
                        </a:ext>
                      </a:extLst>
                    </a:gridCol>
                    <a:gridCol w="1517032">
                      <a:extLst>
                        <a:ext uri="{9D8B030D-6E8A-4147-A177-3AD203B41FA5}">
                          <a16:colId xmlns:a16="http://schemas.microsoft.com/office/drawing/2014/main" val="4086326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400" t="-1639" r="-160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8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232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79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2136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133" y="1565988"/>
            <a:ext cx="1706881" cy="40011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baseline="0" dirty="0" smtClean="0"/>
              <a:t>From E-Step</a:t>
            </a:r>
            <a:endParaRPr lang="en-US" baseline="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029200" y="1649455"/>
            <a:ext cx="1062729" cy="40011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baseline="0" dirty="0" smtClean="0"/>
              <a:t>M-Step</a:t>
            </a:r>
            <a:endParaRPr lang="en-US" baseline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442612"/>
                  </p:ext>
                </p:extLst>
              </p:nvPr>
            </p:nvGraphicFramePr>
            <p:xfrm>
              <a:off x="2209800" y="2071845"/>
              <a:ext cx="27535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108">
                      <a:extLst>
                        <a:ext uri="{9D8B030D-6E8A-4147-A177-3AD203B41FA5}">
                          <a16:colId xmlns:a16="http://schemas.microsoft.com/office/drawing/2014/main" val="2249157472"/>
                        </a:ext>
                      </a:extLst>
                    </a:gridCol>
                    <a:gridCol w="953961">
                      <a:extLst>
                        <a:ext uri="{9D8B030D-6E8A-4147-A177-3AD203B41FA5}">
                          <a16:colId xmlns:a16="http://schemas.microsoft.com/office/drawing/2014/main" val="3493767833"/>
                        </a:ext>
                      </a:extLst>
                    </a:gridCol>
                    <a:gridCol w="1248446">
                      <a:extLst>
                        <a:ext uri="{9D8B030D-6E8A-4147-A177-3AD203B41FA5}">
                          <a16:colId xmlns:a16="http://schemas.microsoft.com/office/drawing/2014/main" val="4086326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c(‘text’)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a:rPr lang="en-US" sz="18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minin</m:t>
                                </m:r>
                                <m:sSup>
                                  <m:sSupPr>
                                    <m:ctrlPr>
                                      <a:rPr lang="en-US" sz="1800" b="0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g</m:t>
                                    </m:r>
                                  </m:e>
                                  <m:sup>
                                    <m:r>
                                      <a:rPr lang="en-US" sz="1800" b="0" i="0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b="0" i="0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i="0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8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d1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2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3</a:t>
                          </a:r>
                          <a:endParaRPr 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232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d2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1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2</a:t>
                          </a:r>
                          <a:endParaRPr 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79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d3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4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3</a:t>
                          </a:r>
                          <a:endParaRPr 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213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442612"/>
                  </p:ext>
                </p:extLst>
              </p:nvPr>
            </p:nvGraphicFramePr>
            <p:xfrm>
              <a:off x="2209800" y="2071845"/>
              <a:ext cx="2753515" cy="1499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108">
                      <a:extLst>
                        <a:ext uri="{9D8B030D-6E8A-4147-A177-3AD203B41FA5}">
                          <a16:colId xmlns:a16="http://schemas.microsoft.com/office/drawing/2014/main" val="2249157472"/>
                        </a:ext>
                      </a:extLst>
                    </a:gridCol>
                    <a:gridCol w="953961">
                      <a:extLst>
                        <a:ext uri="{9D8B030D-6E8A-4147-A177-3AD203B41FA5}">
                          <a16:colId xmlns:a16="http://schemas.microsoft.com/office/drawing/2014/main" val="3493767833"/>
                        </a:ext>
                      </a:extLst>
                    </a:gridCol>
                    <a:gridCol w="1248446">
                      <a:extLst>
                        <a:ext uri="{9D8B030D-6E8A-4147-A177-3AD203B41FA5}">
                          <a16:colId xmlns:a16="http://schemas.microsoft.com/office/drawing/2014/main" val="4086326597"/>
                        </a:ext>
                      </a:extLst>
                    </a:gridCol>
                  </a:tblGrid>
                  <a:tr h="387160">
                    <a:tc>
                      <a:txBody>
                        <a:bodyPr/>
                        <a:lstStyle/>
                        <a:p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c(‘text’)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1463" t="-7813" r="-1951" b="-30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8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d1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2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3</a:t>
                          </a:r>
                          <a:endParaRPr 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232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d2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1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2</a:t>
                          </a:r>
                          <a:endParaRPr 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79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d3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4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 smtClean="0"/>
                            <a:t>3</a:t>
                          </a:r>
                          <a:endParaRPr 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2136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48400" y="1690108"/>
                <a:ext cx="2826326" cy="369332"/>
              </a:xfrm>
              <a:prstGeom prst="rect">
                <a:avLst/>
              </a:prstGeom>
              <a:solidFill>
                <a:srgbClr val="FF66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=?  </m:t>
                      </m:r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4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1" i="1" baseline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1" i="1" baseline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baseline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90108"/>
                <a:ext cx="2826326" cy="369332"/>
              </a:xfrm>
              <a:prstGeom prst="rect">
                <a:avLst/>
              </a:prstGeom>
              <a:blipFill>
                <a:blip r:embed="rId5"/>
                <a:stretch>
                  <a:fillRect l="-216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375926"/>
                  </p:ext>
                </p:extLst>
              </p:nvPr>
            </p:nvGraphicFramePr>
            <p:xfrm>
              <a:off x="153665" y="3842116"/>
              <a:ext cx="321970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4413">
                      <a:extLst>
                        <a:ext uri="{9D8B030D-6E8A-4147-A177-3AD203B41FA5}">
                          <a16:colId xmlns:a16="http://schemas.microsoft.com/office/drawing/2014/main" val="133041939"/>
                        </a:ext>
                      </a:extLst>
                    </a:gridCol>
                    <a:gridCol w="1071816">
                      <a:extLst>
                        <a:ext uri="{9D8B030D-6E8A-4147-A177-3AD203B41FA5}">
                          <a16:colId xmlns:a16="http://schemas.microsoft.com/office/drawing/2014/main" val="516273352"/>
                        </a:ext>
                      </a:extLst>
                    </a:gridCol>
                    <a:gridCol w="1133476">
                      <a:extLst>
                        <a:ext uri="{9D8B030D-6E8A-4147-A177-3AD203B41FA5}">
                          <a16:colId xmlns:a16="http://schemas.microsoft.com/office/drawing/2014/main" val="217021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954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text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587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8639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medical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587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health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010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375926"/>
                  </p:ext>
                </p:extLst>
              </p:nvPr>
            </p:nvGraphicFramePr>
            <p:xfrm>
              <a:off x="153665" y="3842116"/>
              <a:ext cx="321970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4413">
                      <a:extLst>
                        <a:ext uri="{9D8B030D-6E8A-4147-A177-3AD203B41FA5}">
                          <a16:colId xmlns:a16="http://schemas.microsoft.com/office/drawing/2014/main" val="133041939"/>
                        </a:ext>
                      </a:extLst>
                    </a:gridCol>
                    <a:gridCol w="1071816">
                      <a:extLst>
                        <a:ext uri="{9D8B030D-6E8A-4147-A177-3AD203B41FA5}">
                          <a16:colId xmlns:a16="http://schemas.microsoft.com/office/drawing/2014/main" val="516273352"/>
                        </a:ext>
                      </a:extLst>
                    </a:gridCol>
                    <a:gridCol w="1133476">
                      <a:extLst>
                        <a:ext uri="{9D8B030D-6E8A-4147-A177-3AD203B41FA5}">
                          <a16:colId xmlns:a16="http://schemas.microsoft.com/office/drawing/2014/main" val="217021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5455" t="-1639" r="-10795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4946" t="-1639" r="-215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54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text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587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8639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medical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587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health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66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01089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/>
          <p:cNvGrpSpPr/>
          <p:nvPr/>
        </p:nvGrpSpPr>
        <p:grpSpPr>
          <a:xfrm>
            <a:off x="3226368" y="3741023"/>
            <a:ext cx="6110738" cy="1086445"/>
            <a:chOff x="3226368" y="3741023"/>
            <a:chExt cx="6110738" cy="1086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26368" y="3741023"/>
                  <a:ext cx="6110738" cy="7623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baseline="0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6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6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600" b="1" baseline="0" dirty="0" smtClean="0"/>
                </a:p>
                <a:p>
                  <a:endParaRPr lang="en-US" sz="1600" baseline="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368" y="3741023"/>
                  <a:ext cx="6110738" cy="76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62400" y="4364841"/>
                  <a:ext cx="2971800" cy="4626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sz="1600" b="1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1600" baseline="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364841"/>
                  <a:ext cx="2971800" cy="46262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1469" y="6495009"/>
                <a:ext cx="89210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  <m:t>𝒕𝒆𝒙</m:t>
                          </m:r>
                          <m:sSup>
                            <m:sSupPr>
                              <m:ctrlP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  <m:t>𝒎𝒊𝒏𝒊𝒏</m:t>
                          </m:r>
                          <m:sSup>
                            <m:sSupPr>
                              <m:ctrlP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  <m:t>𝒎𝒆𝒅𝒊𝒄𝒂</m:t>
                          </m:r>
                          <m:sSup>
                            <m:sSupPr>
                              <m:ctrlP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baseline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  <m:t>𝒉𝒆𝒂𝒍𝒕𝒉</m:t>
                          </m:r>
                          <m:r>
                            <a:rPr lang="en-US" sz="1600" b="1" i="1" baseline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baseline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aseline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9" y="6495009"/>
                <a:ext cx="8921061" cy="246221"/>
              </a:xfrm>
              <a:prstGeom prst="rect">
                <a:avLst/>
              </a:prstGeom>
              <a:blipFill>
                <a:blip r:embed="rId9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43500" y="4922391"/>
            <a:ext cx="4381300" cy="1398934"/>
            <a:chOff x="3543500" y="4922391"/>
            <a:chExt cx="4381300" cy="139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43500" y="4922391"/>
                  <a:ext cx="4381300" cy="10577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1" baseline="0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𝒕𝒆𝒙</m:t>
                            </m:r>
                            <m:sSup>
                              <m:sSup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d>
                          <m:dPr>
                            <m:ctrlP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𝒕𝒆𝒙</m:t>
                            </m:r>
                            <m:sSup>
                              <m:sSup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d>
                          <m:dPr>
                            <m:ctrlP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𝒕𝒆𝒙</m:t>
                            </m:r>
                            <m:sSup>
                              <m:sSup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en-US" sz="1600" baseline="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500" y="4922391"/>
                  <a:ext cx="4381300" cy="1057790"/>
                </a:xfrm>
                <a:prstGeom prst="rect">
                  <a:avLst/>
                </a:prstGeom>
                <a:blipFill>
                  <a:blip r:embed="rId10"/>
                  <a:stretch>
                    <a:fillRect l="-1669" b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43500" y="6075104"/>
                  <a:ext cx="438130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1" baseline="0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𝒎𝒊𝒏𝒊𝒏𝒈</m:t>
                            </m:r>
                            <m:r>
                              <a:rPr lang="en-US" sz="1600" b="1" i="1" baseline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600" b="1" i="1" baseline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en-US" sz="1600" baseline="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500" y="6075104"/>
                  <a:ext cx="438130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1669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4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Overview</a:t>
            </a:r>
            <a:endParaRPr lang="fa-IR" altLang="fa-IR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dirty="0" smtClean="0"/>
              <a:t>What is text clustering?</a:t>
            </a:r>
          </a:p>
          <a:p>
            <a:r>
              <a:rPr lang="en-US" altLang="fa-IR" dirty="0" smtClean="0"/>
              <a:t>Why text clustering?</a:t>
            </a:r>
          </a:p>
          <a:p>
            <a:r>
              <a:rPr lang="en-US" altLang="fa-IR" dirty="0" smtClean="0"/>
              <a:t>How to do text clustering?</a:t>
            </a:r>
          </a:p>
          <a:p>
            <a:r>
              <a:rPr lang="en-US" altLang="fa-IR" dirty="0" smtClean="0">
                <a:solidFill>
                  <a:srgbClr val="CC0000"/>
                </a:solidFill>
              </a:rPr>
              <a:t>How to evaluate clustering results?</a:t>
            </a:r>
            <a:endParaRPr lang="fa-IR" altLang="fa-IR" dirty="0" smtClean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71E87-3352-47C3-BFCC-D36D5B9E988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ja-JP" smtClean="0"/>
              <a:t>The “Clustering Bias”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Any two objects can be similar, depending on how you look at them!</a:t>
            </a:r>
          </a:p>
          <a:p>
            <a:pPr eaLnBrk="1" hangingPunct="1"/>
            <a:r>
              <a:rPr lang="en-US" altLang="ja-JP" dirty="0" smtClean="0"/>
              <a:t>Are “car” and “horse” similar? </a:t>
            </a:r>
          </a:p>
          <a:p>
            <a:pPr eaLnBrk="1" hangingPunct="1"/>
            <a:r>
              <a:rPr lang="en-US" altLang="ja-JP" dirty="0" smtClean="0"/>
              <a:t>A user must define the </a:t>
            </a:r>
            <a:r>
              <a:rPr lang="en-US" altLang="ja-JP" b="1" dirty="0" smtClean="0"/>
              <a:t>perspective</a:t>
            </a:r>
            <a:r>
              <a:rPr lang="en-US" altLang="ja-JP" dirty="0" smtClean="0"/>
              <a:t> (i.e., a </a:t>
            </a:r>
            <a:r>
              <a:rPr lang="en-US" altLang="ja-JP" b="1" dirty="0" smtClean="0"/>
              <a:t>bias</a:t>
            </a:r>
            <a:r>
              <a:rPr lang="en-US" altLang="ja-JP" dirty="0" smtClean="0"/>
              <a:t>) for assessing similarity!</a:t>
            </a:r>
          </a:p>
          <a:p>
            <a:pPr eaLnBrk="1" hangingPunct="1"/>
            <a:endParaRPr lang="en-US" altLang="ja-JP" dirty="0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186A3-8D63-4536-A0FD-50BE3F8A1BBF}" type="slidenum">
              <a:rPr lang="en-US"/>
              <a:pPr>
                <a:defRPr/>
              </a:pPr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2400" y="4267200"/>
            <a:ext cx="4129386" cy="2438400"/>
            <a:chOff x="699025" y="4267200"/>
            <a:chExt cx="4368276" cy="2438401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699025" y="4343401"/>
              <a:ext cx="4368276" cy="2362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447800" y="5638800"/>
              <a:ext cx="228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27" name="Rectangle 8"/>
            <p:cNvSpPr>
              <a:spLocks noChangeArrowheads="1"/>
            </p:cNvSpPr>
            <p:nvPr/>
          </p:nvSpPr>
          <p:spPr bwMode="auto">
            <a:xfrm>
              <a:off x="1752600" y="5486400"/>
              <a:ext cx="228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1828800" y="5943600"/>
              <a:ext cx="228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29" name="Rectangle 11"/>
            <p:cNvSpPr>
              <a:spLocks noChangeArrowheads="1"/>
            </p:cNvSpPr>
            <p:nvPr/>
          </p:nvSpPr>
          <p:spPr bwMode="auto">
            <a:xfrm>
              <a:off x="1828800" y="51816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133600" y="53340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31" name="Rectangle 13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32" name="Rectangle 14"/>
            <p:cNvSpPr>
              <a:spLocks noChangeArrowheads="1"/>
            </p:cNvSpPr>
            <p:nvPr/>
          </p:nvSpPr>
          <p:spPr bwMode="auto">
            <a:xfrm>
              <a:off x="2590800" y="57912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33" name="Rectangle 15"/>
            <p:cNvSpPr>
              <a:spLocks noChangeArrowheads="1"/>
            </p:cNvSpPr>
            <p:nvPr/>
          </p:nvSpPr>
          <p:spPr bwMode="auto">
            <a:xfrm>
              <a:off x="2743200" y="5486400"/>
              <a:ext cx="152400" cy="76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34" name="Oval 16"/>
            <p:cNvSpPr>
              <a:spLocks noChangeArrowheads="1"/>
            </p:cNvSpPr>
            <p:nvPr/>
          </p:nvSpPr>
          <p:spPr bwMode="auto">
            <a:xfrm>
              <a:off x="2286000" y="4648200"/>
              <a:ext cx="228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35" name="Oval 17"/>
            <p:cNvSpPr>
              <a:spLocks noChangeArrowheads="1"/>
            </p:cNvSpPr>
            <p:nvPr/>
          </p:nvSpPr>
          <p:spPr bwMode="auto">
            <a:xfrm>
              <a:off x="2362200" y="5486400"/>
              <a:ext cx="228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36" name="Oval 18"/>
            <p:cNvSpPr>
              <a:spLocks noChangeArrowheads="1"/>
            </p:cNvSpPr>
            <p:nvPr/>
          </p:nvSpPr>
          <p:spPr bwMode="auto">
            <a:xfrm>
              <a:off x="3124200" y="5105400"/>
              <a:ext cx="1524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37" name="Oval 19"/>
            <p:cNvSpPr>
              <a:spLocks noChangeArrowheads="1"/>
            </p:cNvSpPr>
            <p:nvPr/>
          </p:nvSpPr>
          <p:spPr bwMode="auto">
            <a:xfrm>
              <a:off x="2895600" y="5181600"/>
              <a:ext cx="762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38" name="Oval 20"/>
            <p:cNvSpPr>
              <a:spLocks noChangeArrowheads="1"/>
            </p:cNvSpPr>
            <p:nvPr/>
          </p:nvSpPr>
          <p:spPr bwMode="auto">
            <a:xfrm>
              <a:off x="2743200" y="4495800"/>
              <a:ext cx="228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39" name="Oval 21"/>
            <p:cNvSpPr>
              <a:spLocks noChangeArrowheads="1"/>
            </p:cNvSpPr>
            <p:nvPr/>
          </p:nvSpPr>
          <p:spPr bwMode="auto">
            <a:xfrm>
              <a:off x="2895600" y="4648200"/>
              <a:ext cx="228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40" name="Oval 22"/>
            <p:cNvSpPr>
              <a:spLocks noChangeArrowheads="1"/>
            </p:cNvSpPr>
            <p:nvPr/>
          </p:nvSpPr>
          <p:spPr bwMode="auto">
            <a:xfrm>
              <a:off x="3124200" y="4572000"/>
              <a:ext cx="228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41" name="Oval 23"/>
            <p:cNvSpPr>
              <a:spLocks noChangeArrowheads="1"/>
            </p:cNvSpPr>
            <p:nvPr/>
          </p:nvSpPr>
          <p:spPr bwMode="auto">
            <a:xfrm>
              <a:off x="3429000" y="5029200"/>
              <a:ext cx="2286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42" name="AutoShape 24"/>
            <p:cNvSpPr>
              <a:spLocks noChangeArrowheads="1"/>
            </p:cNvSpPr>
            <p:nvPr/>
          </p:nvSpPr>
          <p:spPr bwMode="auto">
            <a:xfrm>
              <a:off x="3124200" y="5486400"/>
              <a:ext cx="228600" cy="1524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43" name="AutoShape 25"/>
            <p:cNvSpPr>
              <a:spLocks noChangeArrowheads="1"/>
            </p:cNvSpPr>
            <p:nvPr/>
          </p:nvSpPr>
          <p:spPr bwMode="auto">
            <a:xfrm>
              <a:off x="3124200" y="5791200"/>
              <a:ext cx="457200" cy="3810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44" name="AutoShape 26"/>
            <p:cNvSpPr>
              <a:spLocks noChangeArrowheads="1"/>
            </p:cNvSpPr>
            <p:nvPr/>
          </p:nvSpPr>
          <p:spPr bwMode="auto">
            <a:xfrm>
              <a:off x="3429000" y="5867400"/>
              <a:ext cx="381000" cy="457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45" name="AutoShape 27"/>
            <p:cNvSpPr>
              <a:spLocks noChangeArrowheads="1"/>
            </p:cNvSpPr>
            <p:nvPr/>
          </p:nvSpPr>
          <p:spPr bwMode="auto">
            <a:xfrm>
              <a:off x="3429000" y="5410200"/>
              <a:ext cx="304800" cy="1524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46" name="AutoShape 28"/>
            <p:cNvSpPr>
              <a:spLocks noChangeArrowheads="1"/>
            </p:cNvSpPr>
            <p:nvPr/>
          </p:nvSpPr>
          <p:spPr bwMode="auto">
            <a:xfrm>
              <a:off x="2514600" y="4876800"/>
              <a:ext cx="381000" cy="2286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47" name="AutoShape 29"/>
            <p:cNvSpPr>
              <a:spLocks noChangeArrowheads="1"/>
            </p:cNvSpPr>
            <p:nvPr/>
          </p:nvSpPr>
          <p:spPr bwMode="auto">
            <a:xfrm>
              <a:off x="3657600" y="5562600"/>
              <a:ext cx="228600" cy="1524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48" name="AutoShape 30"/>
            <p:cNvSpPr>
              <a:spLocks noChangeArrowheads="1"/>
            </p:cNvSpPr>
            <p:nvPr/>
          </p:nvSpPr>
          <p:spPr bwMode="auto">
            <a:xfrm>
              <a:off x="3810000" y="5638800"/>
              <a:ext cx="228600" cy="1524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49" name="AutoShape 31"/>
            <p:cNvSpPr>
              <a:spLocks noChangeArrowheads="1"/>
            </p:cNvSpPr>
            <p:nvPr/>
          </p:nvSpPr>
          <p:spPr bwMode="auto">
            <a:xfrm>
              <a:off x="3962400" y="5791200"/>
              <a:ext cx="457200" cy="457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grpSp>
          <p:nvGrpSpPr>
            <p:cNvPr id="2" name="Group 32"/>
            <p:cNvGrpSpPr>
              <a:grpSpLocks/>
            </p:cNvGrpSpPr>
            <p:nvPr/>
          </p:nvGrpSpPr>
          <p:grpSpPr bwMode="auto">
            <a:xfrm>
              <a:off x="1143000" y="4267200"/>
              <a:ext cx="3657600" cy="2209800"/>
              <a:chOff x="1632" y="2352"/>
              <a:chExt cx="2304" cy="1392"/>
            </a:xfrm>
          </p:grpSpPr>
          <p:sp>
            <p:nvSpPr>
              <p:cNvPr id="5155" name="Oval 33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152" cy="768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45000"/>
                  </a:spcBef>
                  <a:buClr>
                    <a:schemeClr val="tx1"/>
                  </a:buClr>
                  <a:buFont typeface="Symbol" pitchFamily="18" charset="2"/>
                  <a:buChar char="·"/>
                </a:pPr>
                <a:endParaRPr lang="fa-IR" altLang="fa-IR" sz="2000">
                  <a:latin typeface="Arial" pitchFamily="34" charset="0"/>
                </a:endParaRPr>
              </a:p>
            </p:txBody>
          </p:sp>
          <p:sp>
            <p:nvSpPr>
              <p:cNvPr id="5156" name="Oval 34"/>
              <p:cNvSpPr>
                <a:spLocks noChangeArrowheads="1"/>
              </p:cNvSpPr>
              <p:nvPr/>
            </p:nvSpPr>
            <p:spPr bwMode="auto">
              <a:xfrm>
                <a:off x="1632" y="2976"/>
                <a:ext cx="1152" cy="76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45000"/>
                  </a:spcBef>
                  <a:buClr>
                    <a:schemeClr val="tx1"/>
                  </a:buClr>
                  <a:buFont typeface="Symbol" pitchFamily="18" charset="2"/>
                  <a:buChar char="·"/>
                </a:pPr>
                <a:endParaRPr lang="fa-IR" altLang="fa-IR" sz="2000">
                  <a:latin typeface="Arial" pitchFamily="34" charset="0"/>
                </a:endParaRPr>
              </a:p>
            </p:txBody>
          </p:sp>
          <p:sp>
            <p:nvSpPr>
              <p:cNvPr id="5157" name="Oval 35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1152" cy="768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45000"/>
                  </a:spcBef>
                  <a:buClr>
                    <a:schemeClr val="tx1"/>
                  </a:buClr>
                  <a:buFont typeface="Symbol" pitchFamily="18" charset="2"/>
                  <a:buChar char="·"/>
                </a:pPr>
                <a:endParaRPr lang="fa-IR" altLang="fa-IR" sz="2000">
                  <a:latin typeface="Arial" pitchFamily="34" charset="0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800600" y="3733800"/>
            <a:ext cx="4129386" cy="2844800"/>
            <a:chOff x="699025" y="3860800"/>
            <a:chExt cx="4368276" cy="2844801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699025" y="4343401"/>
              <a:ext cx="4368276" cy="2362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447800" y="5638800"/>
              <a:ext cx="228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1752600" y="5486400"/>
              <a:ext cx="228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1828800" y="5943600"/>
              <a:ext cx="228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1828800" y="51816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2133600" y="53340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2590800" y="57912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2743200" y="5486400"/>
              <a:ext cx="152400" cy="76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2286000" y="4648200"/>
              <a:ext cx="228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2362200" y="5486400"/>
              <a:ext cx="228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3124200" y="5105400"/>
              <a:ext cx="1524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2895600" y="5181600"/>
              <a:ext cx="762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2743200" y="4495800"/>
              <a:ext cx="228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2895600" y="4648200"/>
              <a:ext cx="228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3124200" y="4572000"/>
              <a:ext cx="228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3429000" y="5029200"/>
              <a:ext cx="2286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7" name="AutoShape 24"/>
            <p:cNvSpPr>
              <a:spLocks noChangeArrowheads="1"/>
            </p:cNvSpPr>
            <p:nvPr/>
          </p:nvSpPr>
          <p:spPr bwMode="auto">
            <a:xfrm>
              <a:off x="3124200" y="5486400"/>
              <a:ext cx="228600" cy="1524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8" name="AutoShape 25"/>
            <p:cNvSpPr>
              <a:spLocks noChangeArrowheads="1"/>
            </p:cNvSpPr>
            <p:nvPr/>
          </p:nvSpPr>
          <p:spPr bwMode="auto">
            <a:xfrm>
              <a:off x="3124200" y="5791200"/>
              <a:ext cx="457200" cy="3810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9" name="AutoShape 26"/>
            <p:cNvSpPr>
              <a:spLocks noChangeArrowheads="1"/>
            </p:cNvSpPr>
            <p:nvPr/>
          </p:nvSpPr>
          <p:spPr bwMode="auto">
            <a:xfrm>
              <a:off x="3429000" y="5867400"/>
              <a:ext cx="381000" cy="457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60" name="AutoShape 27"/>
            <p:cNvSpPr>
              <a:spLocks noChangeArrowheads="1"/>
            </p:cNvSpPr>
            <p:nvPr/>
          </p:nvSpPr>
          <p:spPr bwMode="auto">
            <a:xfrm>
              <a:off x="3429000" y="5410200"/>
              <a:ext cx="304800" cy="1524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61" name="AutoShape 28"/>
            <p:cNvSpPr>
              <a:spLocks noChangeArrowheads="1"/>
            </p:cNvSpPr>
            <p:nvPr/>
          </p:nvSpPr>
          <p:spPr bwMode="auto">
            <a:xfrm>
              <a:off x="2514600" y="4876800"/>
              <a:ext cx="381000" cy="2286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62" name="AutoShape 29"/>
            <p:cNvSpPr>
              <a:spLocks noChangeArrowheads="1"/>
            </p:cNvSpPr>
            <p:nvPr/>
          </p:nvSpPr>
          <p:spPr bwMode="auto">
            <a:xfrm>
              <a:off x="3657600" y="5562600"/>
              <a:ext cx="228600" cy="1524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63" name="AutoShape 30"/>
            <p:cNvSpPr>
              <a:spLocks noChangeArrowheads="1"/>
            </p:cNvSpPr>
            <p:nvPr/>
          </p:nvSpPr>
          <p:spPr bwMode="auto">
            <a:xfrm>
              <a:off x="3810000" y="5638800"/>
              <a:ext cx="228600" cy="1524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64" name="AutoShape 31"/>
            <p:cNvSpPr>
              <a:spLocks noChangeArrowheads="1"/>
            </p:cNvSpPr>
            <p:nvPr/>
          </p:nvSpPr>
          <p:spPr bwMode="auto">
            <a:xfrm>
              <a:off x="3962400" y="5791200"/>
              <a:ext cx="457200" cy="457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grpSp>
          <p:nvGrpSpPr>
            <p:cNvPr id="66" name="Group 46"/>
            <p:cNvGrpSpPr>
              <a:grpSpLocks/>
            </p:cNvGrpSpPr>
            <p:nvPr/>
          </p:nvGrpSpPr>
          <p:grpSpPr bwMode="auto">
            <a:xfrm>
              <a:off x="1206500" y="3860800"/>
              <a:ext cx="3860800" cy="2717800"/>
              <a:chOff x="1720" y="2240"/>
              <a:chExt cx="2432" cy="1712"/>
            </a:xfrm>
          </p:grpSpPr>
          <p:sp>
            <p:nvSpPr>
              <p:cNvPr id="67" name="Freeform 43"/>
              <p:cNvSpPr>
                <a:spLocks/>
              </p:cNvSpPr>
              <p:nvPr/>
            </p:nvSpPr>
            <p:spPr bwMode="auto">
              <a:xfrm>
                <a:off x="1720" y="2240"/>
                <a:ext cx="1472" cy="1712"/>
              </a:xfrm>
              <a:custGeom>
                <a:avLst/>
                <a:gdLst>
                  <a:gd name="T0" fmla="*/ 488 w 1472"/>
                  <a:gd name="T1" fmla="*/ 544 h 1712"/>
                  <a:gd name="T2" fmla="*/ 1112 w 1472"/>
                  <a:gd name="T3" fmla="*/ 16 h 1712"/>
                  <a:gd name="T4" fmla="*/ 1448 w 1472"/>
                  <a:gd name="T5" fmla="*/ 640 h 1712"/>
                  <a:gd name="T6" fmla="*/ 968 w 1472"/>
                  <a:gd name="T7" fmla="*/ 832 h 1712"/>
                  <a:gd name="T8" fmla="*/ 920 w 1472"/>
                  <a:gd name="T9" fmla="*/ 1120 h 1712"/>
                  <a:gd name="T10" fmla="*/ 488 w 1472"/>
                  <a:gd name="T11" fmla="*/ 1696 h 1712"/>
                  <a:gd name="T12" fmla="*/ 8 w 1472"/>
                  <a:gd name="T13" fmla="*/ 1216 h 1712"/>
                  <a:gd name="T14" fmla="*/ 488 w 1472"/>
                  <a:gd name="T15" fmla="*/ 544 h 17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2"/>
                  <a:gd name="T25" fmla="*/ 0 h 1712"/>
                  <a:gd name="T26" fmla="*/ 1472 w 1472"/>
                  <a:gd name="T27" fmla="*/ 1712 h 17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2" h="1712">
                    <a:moveTo>
                      <a:pt x="488" y="544"/>
                    </a:moveTo>
                    <a:cubicBezTo>
                      <a:pt x="672" y="344"/>
                      <a:pt x="952" y="0"/>
                      <a:pt x="1112" y="16"/>
                    </a:cubicBezTo>
                    <a:cubicBezTo>
                      <a:pt x="1272" y="32"/>
                      <a:pt x="1472" y="504"/>
                      <a:pt x="1448" y="640"/>
                    </a:cubicBezTo>
                    <a:cubicBezTo>
                      <a:pt x="1424" y="776"/>
                      <a:pt x="1056" y="752"/>
                      <a:pt x="968" y="832"/>
                    </a:cubicBezTo>
                    <a:cubicBezTo>
                      <a:pt x="880" y="912"/>
                      <a:pt x="1000" y="976"/>
                      <a:pt x="920" y="1120"/>
                    </a:cubicBezTo>
                    <a:cubicBezTo>
                      <a:pt x="840" y="1264"/>
                      <a:pt x="640" y="1680"/>
                      <a:pt x="488" y="1696"/>
                    </a:cubicBezTo>
                    <a:cubicBezTo>
                      <a:pt x="336" y="1712"/>
                      <a:pt x="0" y="1408"/>
                      <a:pt x="8" y="1216"/>
                    </a:cubicBezTo>
                    <a:cubicBezTo>
                      <a:pt x="16" y="1024"/>
                      <a:pt x="304" y="744"/>
                      <a:pt x="488" y="544"/>
                    </a:cubicBezTo>
                    <a:close/>
                  </a:path>
                </a:pathLst>
              </a:cu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8" name="Freeform 44"/>
              <p:cNvSpPr>
                <a:spLocks/>
              </p:cNvSpPr>
              <p:nvPr/>
            </p:nvSpPr>
            <p:spPr bwMode="auto">
              <a:xfrm>
                <a:off x="2280" y="3384"/>
                <a:ext cx="1872" cy="544"/>
              </a:xfrm>
              <a:custGeom>
                <a:avLst/>
                <a:gdLst>
                  <a:gd name="T0" fmla="*/ 312 w 1872"/>
                  <a:gd name="T1" fmla="*/ 24 h 544"/>
                  <a:gd name="T2" fmla="*/ 1080 w 1872"/>
                  <a:gd name="T3" fmla="*/ 72 h 544"/>
                  <a:gd name="T4" fmla="*/ 1512 w 1872"/>
                  <a:gd name="T5" fmla="*/ 72 h 544"/>
                  <a:gd name="T6" fmla="*/ 1656 w 1872"/>
                  <a:gd name="T7" fmla="*/ 504 h 544"/>
                  <a:gd name="T8" fmla="*/ 216 w 1872"/>
                  <a:gd name="T9" fmla="*/ 312 h 544"/>
                  <a:gd name="T10" fmla="*/ 360 w 1872"/>
                  <a:gd name="T11" fmla="*/ 72 h 5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72"/>
                  <a:gd name="T19" fmla="*/ 0 h 544"/>
                  <a:gd name="T20" fmla="*/ 1872 w 1872"/>
                  <a:gd name="T21" fmla="*/ 544 h 5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72" h="544">
                    <a:moveTo>
                      <a:pt x="312" y="24"/>
                    </a:moveTo>
                    <a:cubicBezTo>
                      <a:pt x="596" y="44"/>
                      <a:pt x="880" y="64"/>
                      <a:pt x="1080" y="72"/>
                    </a:cubicBezTo>
                    <a:cubicBezTo>
                      <a:pt x="1280" y="80"/>
                      <a:pt x="1416" y="0"/>
                      <a:pt x="1512" y="72"/>
                    </a:cubicBezTo>
                    <a:cubicBezTo>
                      <a:pt x="1608" y="144"/>
                      <a:pt x="1872" y="464"/>
                      <a:pt x="1656" y="504"/>
                    </a:cubicBezTo>
                    <a:cubicBezTo>
                      <a:pt x="1440" y="544"/>
                      <a:pt x="432" y="384"/>
                      <a:pt x="216" y="312"/>
                    </a:cubicBezTo>
                    <a:cubicBezTo>
                      <a:pt x="0" y="240"/>
                      <a:pt x="180" y="156"/>
                      <a:pt x="360" y="72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" name="Freeform 45"/>
              <p:cNvSpPr>
                <a:spLocks/>
              </p:cNvSpPr>
              <p:nvPr/>
            </p:nvSpPr>
            <p:spPr bwMode="auto">
              <a:xfrm>
                <a:off x="2616" y="2880"/>
                <a:ext cx="1048" cy="608"/>
              </a:xfrm>
              <a:custGeom>
                <a:avLst/>
                <a:gdLst>
                  <a:gd name="T0" fmla="*/ 120 w 1048"/>
                  <a:gd name="T1" fmla="*/ 240 h 608"/>
                  <a:gd name="T2" fmla="*/ 648 w 1048"/>
                  <a:gd name="T3" fmla="*/ 48 h 608"/>
                  <a:gd name="T4" fmla="*/ 984 w 1048"/>
                  <a:gd name="T5" fmla="*/ 528 h 608"/>
                  <a:gd name="T6" fmla="*/ 264 w 1048"/>
                  <a:gd name="T7" fmla="*/ 528 h 608"/>
                  <a:gd name="T8" fmla="*/ 24 w 1048"/>
                  <a:gd name="T9" fmla="*/ 480 h 608"/>
                  <a:gd name="T10" fmla="*/ 120 w 1048"/>
                  <a:gd name="T11" fmla="*/ 240 h 6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8"/>
                  <a:gd name="T19" fmla="*/ 0 h 608"/>
                  <a:gd name="T20" fmla="*/ 1048 w 1048"/>
                  <a:gd name="T21" fmla="*/ 608 h 6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8" h="608">
                    <a:moveTo>
                      <a:pt x="120" y="240"/>
                    </a:moveTo>
                    <a:cubicBezTo>
                      <a:pt x="224" y="168"/>
                      <a:pt x="504" y="0"/>
                      <a:pt x="648" y="48"/>
                    </a:cubicBezTo>
                    <a:cubicBezTo>
                      <a:pt x="792" y="96"/>
                      <a:pt x="1048" y="448"/>
                      <a:pt x="984" y="528"/>
                    </a:cubicBezTo>
                    <a:cubicBezTo>
                      <a:pt x="920" y="608"/>
                      <a:pt x="424" y="536"/>
                      <a:pt x="264" y="528"/>
                    </a:cubicBezTo>
                    <a:cubicBezTo>
                      <a:pt x="104" y="520"/>
                      <a:pt x="48" y="528"/>
                      <a:pt x="24" y="480"/>
                    </a:cubicBezTo>
                    <a:cubicBezTo>
                      <a:pt x="0" y="432"/>
                      <a:pt x="16" y="312"/>
                      <a:pt x="120" y="240"/>
                    </a:cubicBezTo>
                    <a:close/>
                  </a:path>
                </a:pathLst>
              </a:cu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861241" y="3816291"/>
            <a:ext cx="261962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1">
            <a:spAutoFit/>
          </a:bodyPr>
          <a:lstStyle/>
          <a:p>
            <a:r>
              <a:rPr lang="en-US" baseline="0" dirty="0" smtClean="0"/>
              <a:t>Basis for evaluation</a:t>
            </a:r>
            <a:endParaRPr lang="fa-IR" baseline="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5171055" y="3276600"/>
            <a:ext cx="109267" cy="5396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7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Evaluation of Text Clusters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/>
              <a:t>Question to answer: How close are the system-generated clusters to the ideal clusters (generated by humans)?</a:t>
            </a:r>
          </a:p>
          <a:p>
            <a:pPr lvl="1"/>
            <a:r>
              <a:rPr lang="en-US" sz="2000" dirty="0"/>
              <a:t>“Closeness” can be assessed from multiple perspectives</a:t>
            </a:r>
          </a:p>
          <a:p>
            <a:pPr lvl="1"/>
            <a:r>
              <a:rPr lang="en-US" sz="2000" dirty="0"/>
              <a:t>“Closeness” can be quantified</a:t>
            </a:r>
          </a:p>
          <a:p>
            <a:pPr lvl="1"/>
            <a:r>
              <a:rPr lang="en-US" sz="2000" dirty="0"/>
              <a:t>“Clustering bias” is imposed by the human assessors</a:t>
            </a:r>
          </a:p>
          <a:p>
            <a:r>
              <a:rPr lang="en-US" sz="2400" dirty="0" smtClean="0"/>
              <a:t>Evaluation procedure:</a:t>
            </a:r>
          </a:p>
          <a:p>
            <a:pPr lvl="1"/>
            <a:r>
              <a:rPr lang="en-US" sz="2000" dirty="0" smtClean="0"/>
              <a:t>Given a test set, have humans to create an ideal clustering results (i.e., an ideal partitioning of text objects or “gold standard”)</a:t>
            </a:r>
          </a:p>
          <a:p>
            <a:pPr lvl="1"/>
            <a:r>
              <a:rPr lang="en-US" sz="2000" dirty="0" smtClean="0"/>
              <a:t>Use a system to produce clusters from the same test data</a:t>
            </a:r>
          </a:p>
          <a:p>
            <a:pPr lvl="1"/>
            <a:r>
              <a:rPr lang="en-US" sz="2000" dirty="0" smtClean="0"/>
              <a:t>Quantify the similarity between the system-generated clusters and the gold standard clusters</a:t>
            </a:r>
          </a:p>
          <a:p>
            <a:pPr lvl="1"/>
            <a:r>
              <a:rPr lang="en-US" sz="2000" dirty="0" smtClean="0"/>
              <a:t>Similarity can be measured from multiple perspectives </a:t>
            </a:r>
          </a:p>
          <a:p>
            <a:pPr lvl="1"/>
            <a:endParaRPr lang="fa-I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9A55-4F1F-4935-9730-4D10737D2F8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ja-JP" smtClean="0"/>
              <a:t>The “Clustering Bias”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Any two objects can be similar, depending on how you look at them!</a:t>
            </a:r>
          </a:p>
          <a:p>
            <a:pPr eaLnBrk="1" hangingPunct="1"/>
            <a:r>
              <a:rPr lang="en-US" altLang="ja-JP" dirty="0" smtClean="0"/>
              <a:t>Are “car” and “horse” similar? </a:t>
            </a:r>
          </a:p>
          <a:p>
            <a:pPr eaLnBrk="1" hangingPunct="1"/>
            <a:r>
              <a:rPr lang="en-US" altLang="ja-JP" dirty="0" smtClean="0"/>
              <a:t>A user must define the </a:t>
            </a:r>
            <a:r>
              <a:rPr lang="en-US" altLang="ja-JP" b="1" dirty="0" smtClean="0"/>
              <a:t>perspective</a:t>
            </a:r>
            <a:r>
              <a:rPr lang="en-US" altLang="ja-JP" dirty="0" smtClean="0"/>
              <a:t> (i.e., a </a:t>
            </a:r>
            <a:r>
              <a:rPr lang="en-US" altLang="ja-JP" b="1" dirty="0" smtClean="0"/>
              <a:t>bias</a:t>
            </a:r>
            <a:r>
              <a:rPr lang="en-US" altLang="ja-JP" dirty="0" smtClean="0"/>
              <a:t>) for assessing similarity!</a:t>
            </a:r>
          </a:p>
          <a:p>
            <a:pPr eaLnBrk="1" hangingPunct="1"/>
            <a:endParaRPr lang="en-US" altLang="ja-JP" dirty="0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186A3-8D63-4536-A0FD-50BE3F8A1BB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1981200" y="4343400"/>
            <a:ext cx="48768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971800" y="5638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3276600" y="54864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3352800" y="59436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3352800" y="5181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3657600" y="5334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3581400" y="5791200"/>
            <a:ext cx="304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4114800" y="5791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4267200" y="5486400"/>
            <a:ext cx="152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34" name="Oval 16"/>
          <p:cNvSpPr>
            <a:spLocks noChangeArrowheads="1"/>
          </p:cNvSpPr>
          <p:nvPr/>
        </p:nvSpPr>
        <p:spPr bwMode="auto">
          <a:xfrm>
            <a:off x="3810000" y="4648200"/>
            <a:ext cx="228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35" name="Oval 17"/>
          <p:cNvSpPr>
            <a:spLocks noChangeArrowheads="1"/>
          </p:cNvSpPr>
          <p:nvPr/>
        </p:nvSpPr>
        <p:spPr bwMode="auto">
          <a:xfrm>
            <a:off x="3886200" y="5486400"/>
            <a:ext cx="228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36" name="Oval 18"/>
          <p:cNvSpPr>
            <a:spLocks noChangeArrowheads="1"/>
          </p:cNvSpPr>
          <p:nvPr/>
        </p:nvSpPr>
        <p:spPr bwMode="auto">
          <a:xfrm>
            <a:off x="4648200" y="5105400"/>
            <a:ext cx="1524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37" name="Oval 19"/>
          <p:cNvSpPr>
            <a:spLocks noChangeArrowheads="1"/>
          </p:cNvSpPr>
          <p:nvPr/>
        </p:nvSpPr>
        <p:spPr bwMode="auto">
          <a:xfrm>
            <a:off x="4419600" y="5181600"/>
            <a:ext cx="76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38" name="Oval 20"/>
          <p:cNvSpPr>
            <a:spLocks noChangeArrowheads="1"/>
          </p:cNvSpPr>
          <p:nvPr/>
        </p:nvSpPr>
        <p:spPr bwMode="auto">
          <a:xfrm>
            <a:off x="4267200" y="4495800"/>
            <a:ext cx="228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39" name="Oval 21"/>
          <p:cNvSpPr>
            <a:spLocks noChangeArrowheads="1"/>
          </p:cNvSpPr>
          <p:nvPr/>
        </p:nvSpPr>
        <p:spPr bwMode="auto">
          <a:xfrm>
            <a:off x="4419600" y="4648200"/>
            <a:ext cx="228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40" name="Oval 22"/>
          <p:cNvSpPr>
            <a:spLocks noChangeArrowheads="1"/>
          </p:cNvSpPr>
          <p:nvPr/>
        </p:nvSpPr>
        <p:spPr bwMode="auto">
          <a:xfrm>
            <a:off x="4648200" y="4572000"/>
            <a:ext cx="228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41" name="Oval 23"/>
          <p:cNvSpPr>
            <a:spLocks noChangeArrowheads="1"/>
          </p:cNvSpPr>
          <p:nvPr/>
        </p:nvSpPr>
        <p:spPr bwMode="auto">
          <a:xfrm>
            <a:off x="4953000" y="5029200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42" name="AutoShape 24"/>
          <p:cNvSpPr>
            <a:spLocks noChangeArrowheads="1"/>
          </p:cNvSpPr>
          <p:nvPr/>
        </p:nvSpPr>
        <p:spPr bwMode="auto">
          <a:xfrm>
            <a:off x="4648200" y="5486400"/>
            <a:ext cx="228600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43" name="AutoShape 25"/>
          <p:cNvSpPr>
            <a:spLocks noChangeArrowheads="1"/>
          </p:cNvSpPr>
          <p:nvPr/>
        </p:nvSpPr>
        <p:spPr bwMode="auto">
          <a:xfrm>
            <a:off x="4648200" y="5791200"/>
            <a:ext cx="4572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44" name="AutoShape 26"/>
          <p:cNvSpPr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45" name="AutoShape 27"/>
          <p:cNvSpPr>
            <a:spLocks noChangeArrowheads="1"/>
          </p:cNvSpPr>
          <p:nvPr/>
        </p:nvSpPr>
        <p:spPr bwMode="auto">
          <a:xfrm>
            <a:off x="4953000" y="5410200"/>
            <a:ext cx="304800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46" name="AutoShape 28"/>
          <p:cNvSpPr>
            <a:spLocks noChangeArrowheads="1"/>
          </p:cNvSpPr>
          <p:nvPr/>
        </p:nvSpPr>
        <p:spPr bwMode="auto">
          <a:xfrm>
            <a:off x="4038600" y="4876800"/>
            <a:ext cx="3810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47" name="AutoShape 29"/>
          <p:cNvSpPr>
            <a:spLocks noChangeArrowheads="1"/>
          </p:cNvSpPr>
          <p:nvPr/>
        </p:nvSpPr>
        <p:spPr bwMode="auto">
          <a:xfrm>
            <a:off x="5181600" y="5562600"/>
            <a:ext cx="228600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48" name="AutoShape 30"/>
          <p:cNvSpPr>
            <a:spLocks noChangeArrowheads="1"/>
          </p:cNvSpPr>
          <p:nvPr/>
        </p:nvSpPr>
        <p:spPr bwMode="auto">
          <a:xfrm>
            <a:off x="5334000" y="5638800"/>
            <a:ext cx="228600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149" name="AutoShape 31"/>
          <p:cNvSpPr>
            <a:spLocks noChangeArrowheads="1"/>
          </p:cNvSpPr>
          <p:nvPr/>
        </p:nvSpPr>
        <p:spPr bwMode="auto">
          <a:xfrm>
            <a:off x="5486400" y="5791200"/>
            <a:ext cx="4572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667000" y="4267200"/>
            <a:ext cx="3657600" cy="2209800"/>
            <a:chOff x="1632" y="2352"/>
            <a:chExt cx="2304" cy="1392"/>
          </a:xfrm>
        </p:grpSpPr>
        <p:sp>
          <p:nvSpPr>
            <p:cNvPr id="5155" name="Oval 33"/>
            <p:cNvSpPr>
              <a:spLocks noChangeArrowheads="1"/>
            </p:cNvSpPr>
            <p:nvPr/>
          </p:nvSpPr>
          <p:spPr bwMode="auto">
            <a:xfrm>
              <a:off x="2256" y="2352"/>
              <a:ext cx="1152" cy="76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56" name="Oval 34"/>
            <p:cNvSpPr>
              <a:spLocks noChangeArrowheads="1"/>
            </p:cNvSpPr>
            <p:nvPr/>
          </p:nvSpPr>
          <p:spPr bwMode="auto">
            <a:xfrm>
              <a:off x="1632" y="2976"/>
              <a:ext cx="1152" cy="76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  <p:sp>
          <p:nvSpPr>
            <p:cNvPr id="5157" name="Oval 35"/>
            <p:cNvSpPr>
              <a:spLocks noChangeArrowheads="1"/>
            </p:cNvSpPr>
            <p:nvPr/>
          </p:nvSpPr>
          <p:spPr bwMode="auto">
            <a:xfrm>
              <a:off x="2784" y="2976"/>
              <a:ext cx="1152" cy="76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45000"/>
                </a:spcBef>
                <a:buClr>
                  <a:schemeClr val="tx1"/>
                </a:buClr>
                <a:buFont typeface="Symbol" pitchFamily="18" charset="2"/>
                <a:buChar char="·"/>
              </a:pPr>
              <a:endParaRPr lang="fa-IR" altLang="fa-IR" sz="2000">
                <a:latin typeface="Arial" pitchFamily="34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730500" y="3860800"/>
            <a:ext cx="3860800" cy="2717800"/>
            <a:chOff x="1720" y="2240"/>
            <a:chExt cx="2432" cy="1712"/>
          </a:xfrm>
        </p:grpSpPr>
        <p:sp>
          <p:nvSpPr>
            <p:cNvPr id="5152" name="Freeform 43"/>
            <p:cNvSpPr>
              <a:spLocks/>
            </p:cNvSpPr>
            <p:nvPr/>
          </p:nvSpPr>
          <p:spPr bwMode="auto">
            <a:xfrm>
              <a:off x="1720" y="2240"/>
              <a:ext cx="1472" cy="1712"/>
            </a:xfrm>
            <a:custGeom>
              <a:avLst/>
              <a:gdLst>
                <a:gd name="T0" fmla="*/ 488 w 1472"/>
                <a:gd name="T1" fmla="*/ 544 h 1712"/>
                <a:gd name="T2" fmla="*/ 1112 w 1472"/>
                <a:gd name="T3" fmla="*/ 16 h 1712"/>
                <a:gd name="T4" fmla="*/ 1448 w 1472"/>
                <a:gd name="T5" fmla="*/ 640 h 1712"/>
                <a:gd name="T6" fmla="*/ 968 w 1472"/>
                <a:gd name="T7" fmla="*/ 832 h 1712"/>
                <a:gd name="T8" fmla="*/ 920 w 1472"/>
                <a:gd name="T9" fmla="*/ 1120 h 1712"/>
                <a:gd name="T10" fmla="*/ 488 w 1472"/>
                <a:gd name="T11" fmla="*/ 1696 h 1712"/>
                <a:gd name="T12" fmla="*/ 8 w 1472"/>
                <a:gd name="T13" fmla="*/ 1216 h 1712"/>
                <a:gd name="T14" fmla="*/ 488 w 1472"/>
                <a:gd name="T15" fmla="*/ 544 h 17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2"/>
                <a:gd name="T25" fmla="*/ 0 h 1712"/>
                <a:gd name="T26" fmla="*/ 1472 w 1472"/>
                <a:gd name="T27" fmla="*/ 1712 h 17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2" h="1712">
                  <a:moveTo>
                    <a:pt x="488" y="544"/>
                  </a:moveTo>
                  <a:cubicBezTo>
                    <a:pt x="672" y="344"/>
                    <a:pt x="952" y="0"/>
                    <a:pt x="1112" y="16"/>
                  </a:cubicBezTo>
                  <a:cubicBezTo>
                    <a:pt x="1272" y="32"/>
                    <a:pt x="1472" y="504"/>
                    <a:pt x="1448" y="640"/>
                  </a:cubicBezTo>
                  <a:cubicBezTo>
                    <a:pt x="1424" y="776"/>
                    <a:pt x="1056" y="752"/>
                    <a:pt x="968" y="832"/>
                  </a:cubicBezTo>
                  <a:cubicBezTo>
                    <a:pt x="880" y="912"/>
                    <a:pt x="1000" y="976"/>
                    <a:pt x="920" y="1120"/>
                  </a:cubicBezTo>
                  <a:cubicBezTo>
                    <a:pt x="840" y="1264"/>
                    <a:pt x="640" y="1680"/>
                    <a:pt x="488" y="1696"/>
                  </a:cubicBezTo>
                  <a:cubicBezTo>
                    <a:pt x="336" y="1712"/>
                    <a:pt x="0" y="1408"/>
                    <a:pt x="8" y="1216"/>
                  </a:cubicBezTo>
                  <a:cubicBezTo>
                    <a:pt x="16" y="1024"/>
                    <a:pt x="304" y="744"/>
                    <a:pt x="488" y="544"/>
                  </a:cubicBezTo>
                  <a:close/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53" name="Freeform 44"/>
            <p:cNvSpPr>
              <a:spLocks/>
            </p:cNvSpPr>
            <p:nvPr/>
          </p:nvSpPr>
          <p:spPr bwMode="auto">
            <a:xfrm>
              <a:off x="2280" y="3384"/>
              <a:ext cx="1872" cy="544"/>
            </a:xfrm>
            <a:custGeom>
              <a:avLst/>
              <a:gdLst>
                <a:gd name="T0" fmla="*/ 312 w 1872"/>
                <a:gd name="T1" fmla="*/ 24 h 544"/>
                <a:gd name="T2" fmla="*/ 1080 w 1872"/>
                <a:gd name="T3" fmla="*/ 72 h 544"/>
                <a:gd name="T4" fmla="*/ 1512 w 1872"/>
                <a:gd name="T5" fmla="*/ 72 h 544"/>
                <a:gd name="T6" fmla="*/ 1656 w 1872"/>
                <a:gd name="T7" fmla="*/ 504 h 544"/>
                <a:gd name="T8" fmla="*/ 216 w 1872"/>
                <a:gd name="T9" fmla="*/ 312 h 544"/>
                <a:gd name="T10" fmla="*/ 360 w 1872"/>
                <a:gd name="T11" fmla="*/ 72 h 5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2"/>
                <a:gd name="T19" fmla="*/ 0 h 544"/>
                <a:gd name="T20" fmla="*/ 1872 w 1872"/>
                <a:gd name="T21" fmla="*/ 544 h 5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2" h="544">
                  <a:moveTo>
                    <a:pt x="312" y="24"/>
                  </a:moveTo>
                  <a:cubicBezTo>
                    <a:pt x="596" y="44"/>
                    <a:pt x="880" y="64"/>
                    <a:pt x="1080" y="72"/>
                  </a:cubicBezTo>
                  <a:cubicBezTo>
                    <a:pt x="1280" y="80"/>
                    <a:pt x="1416" y="0"/>
                    <a:pt x="1512" y="72"/>
                  </a:cubicBezTo>
                  <a:cubicBezTo>
                    <a:pt x="1608" y="144"/>
                    <a:pt x="1872" y="464"/>
                    <a:pt x="1656" y="504"/>
                  </a:cubicBezTo>
                  <a:cubicBezTo>
                    <a:pt x="1440" y="544"/>
                    <a:pt x="432" y="384"/>
                    <a:pt x="216" y="312"/>
                  </a:cubicBezTo>
                  <a:cubicBezTo>
                    <a:pt x="0" y="240"/>
                    <a:pt x="180" y="156"/>
                    <a:pt x="360" y="72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54" name="Freeform 45"/>
            <p:cNvSpPr>
              <a:spLocks/>
            </p:cNvSpPr>
            <p:nvPr/>
          </p:nvSpPr>
          <p:spPr bwMode="auto">
            <a:xfrm>
              <a:off x="2616" y="2880"/>
              <a:ext cx="1048" cy="608"/>
            </a:xfrm>
            <a:custGeom>
              <a:avLst/>
              <a:gdLst>
                <a:gd name="T0" fmla="*/ 120 w 1048"/>
                <a:gd name="T1" fmla="*/ 240 h 608"/>
                <a:gd name="T2" fmla="*/ 648 w 1048"/>
                <a:gd name="T3" fmla="*/ 48 h 608"/>
                <a:gd name="T4" fmla="*/ 984 w 1048"/>
                <a:gd name="T5" fmla="*/ 528 h 608"/>
                <a:gd name="T6" fmla="*/ 264 w 1048"/>
                <a:gd name="T7" fmla="*/ 528 h 608"/>
                <a:gd name="T8" fmla="*/ 24 w 1048"/>
                <a:gd name="T9" fmla="*/ 480 h 608"/>
                <a:gd name="T10" fmla="*/ 120 w 1048"/>
                <a:gd name="T11" fmla="*/ 240 h 6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8"/>
                <a:gd name="T19" fmla="*/ 0 h 608"/>
                <a:gd name="T20" fmla="*/ 1048 w 1048"/>
                <a:gd name="T21" fmla="*/ 608 h 6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8" h="608">
                  <a:moveTo>
                    <a:pt x="120" y="240"/>
                  </a:moveTo>
                  <a:cubicBezTo>
                    <a:pt x="224" y="168"/>
                    <a:pt x="504" y="0"/>
                    <a:pt x="648" y="48"/>
                  </a:cubicBezTo>
                  <a:cubicBezTo>
                    <a:pt x="792" y="96"/>
                    <a:pt x="1048" y="448"/>
                    <a:pt x="984" y="528"/>
                  </a:cubicBezTo>
                  <a:cubicBezTo>
                    <a:pt x="920" y="608"/>
                    <a:pt x="424" y="536"/>
                    <a:pt x="264" y="528"/>
                  </a:cubicBezTo>
                  <a:cubicBezTo>
                    <a:pt x="104" y="520"/>
                    <a:pt x="48" y="528"/>
                    <a:pt x="24" y="480"/>
                  </a:cubicBezTo>
                  <a:cubicBezTo>
                    <a:pt x="0" y="432"/>
                    <a:pt x="16" y="312"/>
                    <a:pt x="120" y="240"/>
                  </a:cubicBezTo>
                  <a:close/>
                </a:path>
              </a:pathLst>
            </a:cu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dirty="0" smtClean="0"/>
              <a:t>Purity: each cluster is assigned to the class which is more frequent in the cluster</a:t>
            </a:r>
          </a:p>
          <a:p>
            <a:pPr eaLnBrk="1" hangingPunct="1">
              <a:lnSpc>
                <a:spcPct val="90000"/>
              </a:lnSpc>
            </a:pPr>
            <a:endParaRPr lang="en-US" altLang="fa-IR" dirty="0" smtClean="0"/>
          </a:p>
          <a:p>
            <a:pPr eaLnBrk="1" hangingPunct="1">
              <a:lnSpc>
                <a:spcPct val="90000"/>
              </a:lnSpc>
            </a:pPr>
            <a:endParaRPr lang="en-US" altLang="fa-IR" dirty="0" smtClean="0"/>
          </a:p>
          <a:p>
            <a:pPr eaLnBrk="1" hangingPunct="1">
              <a:lnSpc>
                <a:spcPct val="90000"/>
              </a:lnSpc>
            </a:pPr>
            <a:endParaRPr lang="en-US" altLang="fa-IR" dirty="0" smtClean="0"/>
          </a:p>
          <a:p>
            <a:pPr eaLnBrk="1" hangingPunct="1">
              <a:lnSpc>
                <a:spcPct val="90000"/>
              </a:lnSpc>
            </a:pPr>
            <a:endParaRPr lang="en-US" altLang="fa-I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dirty="0" smtClean="0"/>
              <a:t>Biased because having </a:t>
            </a:r>
            <a:r>
              <a:rPr lang="en-US" altLang="fa-IR" i="1" dirty="0" smtClean="0"/>
              <a:t>n</a:t>
            </a:r>
            <a:r>
              <a:rPr lang="en-US" altLang="fa-IR" dirty="0" smtClean="0"/>
              <a:t> clusters maximizes purity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4000" dirty="0" smtClean="0"/>
              <a:t>Purity</a:t>
            </a:r>
          </a:p>
        </p:txBody>
      </p:sp>
      <p:graphicFrame>
        <p:nvGraphicFramePr>
          <p:cNvPr id="5120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626496"/>
              </p:ext>
            </p:extLst>
          </p:nvPr>
        </p:nvGraphicFramePr>
        <p:xfrm>
          <a:off x="2133600" y="2514600"/>
          <a:ext cx="54308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54308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B2CA3-BB65-4C43-A487-C921389366F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920750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3540125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6462713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3399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373188" y="4024313"/>
            <a:ext cx="1063625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2800" b="0" dirty="0">
                <a:latin typeface="+mj-lt"/>
                <a:cs typeface="Times New Roman" pitchFamily="18" charset="0"/>
              </a:rPr>
              <a:t>Cluster I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079875" y="4024313"/>
            <a:ext cx="1330325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2800" b="0" dirty="0">
                <a:latin typeface="+mj-lt"/>
                <a:cs typeface="Times New Roman" pitchFamily="18" charset="0"/>
              </a:rPr>
              <a:t>Cluster II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934200" y="3962400"/>
            <a:ext cx="12604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2800" b="0" dirty="0">
                <a:latin typeface="+mj-lt"/>
                <a:cs typeface="Times New Roman" pitchFamily="18" charset="0"/>
              </a:rPr>
              <a:t>Cluster III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196975" y="4829175"/>
            <a:ext cx="4822825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b="0" baseline="0" dirty="0">
                <a:latin typeface="+mj-lt"/>
                <a:cs typeface="Times New Roman" pitchFamily="18" charset="0"/>
              </a:rPr>
              <a:t>Cluster I: Purity = 1/6 (max(5, 1, 0)) = 5/6</a:t>
            </a:r>
          </a:p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b="0" baseline="0" dirty="0">
                <a:latin typeface="+mj-lt"/>
                <a:cs typeface="Times New Roman" pitchFamily="18" charset="0"/>
              </a:rPr>
              <a:t>Cluster II: Purity = 1/6 (max(1, 4, 1)) = 4/6</a:t>
            </a:r>
          </a:p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b="0" baseline="0" dirty="0">
                <a:latin typeface="+mj-lt"/>
                <a:cs typeface="Times New Roman" pitchFamily="18" charset="0"/>
              </a:rPr>
              <a:t>Cluster III: Purity = 1/5 (max(2, 0, 3)) = 3/5</a:t>
            </a:r>
          </a:p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b="0" baseline="0" dirty="0">
                <a:latin typeface="+mj-lt"/>
                <a:cs typeface="Times New Roman" pitchFamily="18" charset="0"/>
              </a:rPr>
              <a:t>Overall Purity = 1/17 (5 + 4 + 3) = </a:t>
            </a:r>
            <a:r>
              <a:rPr lang="en-US" b="0" baseline="0" dirty="0" smtClean="0">
                <a:latin typeface="+mj-lt"/>
                <a:cs typeface="Times New Roman" pitchFamily="18" charset="0"/>
              </a:rPr>
              <a:t>12/17</a:t>
            </a:r>
            <a:endParaRPr lang="en-US" b="0" baseline="0" dirty="0">
              <a:latin typeface="+mj-lt"/>
              <a:cs typeface="Times New Roman" pitchFamily="18" charset="0"/>
            </a:endParaRPr>
          </a:p>
        </p:txBody>
      </p:sp>
      <p:sp>
        <p:nvSpPr>
          <p:cNvPr id="5223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Purity 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4525-EA87-4BAE-A202-BD3FB84C614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Matching-based F-Measure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Precision: The fraction of points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from the majority class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𝑗𝑖</m:t>
                    </m:r>
                  </m:oMath>
                </a14:m>
                <a:r>
                  <a:rPr lang="en-US" sz="2800" dirty="0" smtClean="0"/>
                  <a:t>, (i.e., the same as purity),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𝑗𝑖</m:t>
                    </m:r>
                  </m:oMath>
                </a14:m>
                <a:r>
                  <a:rPr lang="en-US" sz="2800" dirty="0" smtClean="0"/>
                  <a:t> is the class that contains the maximum # of points from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baseline="-25000" dirty="0" smtClean="0"/>
              </a:p>
              <a:p>
                <a:r>
                  <a:rPr lang="en-US" sz="2800" dirty="0" smtClean="0"/>
                  <a:t>Recall: the fraction of the points in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𝑗𝑖</m:t>
                    </m:r>
                  </m:oMath>
                </a14:m>
                <a:r>
                  <a:rPr lang="en-US" sz="2800" dirty="0" smtClean="0"/>
                  <a:t> shared in common with cluster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F-measure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baseline="-25000" dirty="0" smtClean="0"/>
                  <a:t> </a:t>
                </a:r>
                <a:r>
                  <a:rPr lang="en-US" sz="2800" dirty="0" smtClean="0"/>
                  <a:t>: The harmonic means of precision and recall</a:t>
                </a:r>
                <a:endParaRPr lang="en-US" sz="2800" baseline="-25000" dirty="0" smtClean="0"/>
              </a:p>
              <a:p>
                <a:r>
                  <a:rPr lang="en-US" sz="2800" dirty="0" smtClean="0"/>
                  <a:t>F-measure for clustering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 smtClean="0"/>
                  <a:t>: average of F-measures of all clusters</a:t>
                </a:r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 r="-1333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7C85-AF61-4F5B-86BB-A5ACD7214749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1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920750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3540125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6462713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3399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fa-IR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endParaRPr lang="en-US" altLang="fa-IR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373188" y="4024313"/>
            <a:ext cx="1063625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2800" b="0" dirty="0">
                <a:latin typeface="+mj-lt"/>
                <a:cs typeface="Times New Roman" pitchFamily="18" charset="0"/>
              </a:rPr>
              <a:t>Cluster I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079875" y="4024313"/>
            <a:ext cx="1330325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2800" b="0" dirty="0">
                <a:latin typeface="+mj-lt"/>
                <a:cs typeface="Times New Roman" pitchFamily="18" charset="0"/>
              </a:rPr>
              <a:t>Cluster II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934200" y="3962400"/>
            <a:ext cx="12604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sz="2800" b="0" dirty="0">
                <a:latin typeface="+mj-lt"/>
                <a:cs typeface="Times New Roman" pitchFamily="18" charset="0"/>
              </a:rPr>
              <a:t>Cluster III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85800" y="4821545"/>
            <a:ext cx="7108825" cy="203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b="0" baseline="0" dirty="0">
                <a:latin typeface="+mj-lt"/>
                <a:cs typeface="Times New Roman" pitchFamily="18" charset="0"/>
              </a:rPr>
              <a:t>Cluster I: Precision = 5/6, Recall = 5/8, F1 = 0.714</a:t>
            </a:r>
          </a:p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b="0" baseline="0" dirty="0">
                <a:latin typeface="+mj-lt"/>
                <a:cs typeface="Times New Roman" pitchFamily="18" charset="0"/>
              </a:rPr>
              <a:t>Cluster II: Precision = 4/6, Recall = 4/5, F1 = 0.727</a:t>
            </a:r>
          </a:p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b="0" baseline="0" dirty="0">
                <a:latin typeface="+mj-lt"/>
                <a:cs typeface="Times New Roman" pitchFamily="18" charset="0"/>
              </a:rPr>
              <a:t>Cluster III: Precision = 3/5, Recall = </a:t>
            </a:r>
            <a:r>
              <a:rPr lang="en-US" b="0" baseline="0" dirty="0" smtClean="0">
                <a:latin typeface="+mj-lt"/>
                <a:cs typeface="Times New Roman" pitchFamily="18" charset="0"/>
              </a:rPr>
              <a:t>3/4, </a:t>
            </a:r>
            <a:r>
              <a:rPr lang="en-US" b="0" baseline="0" dirty="0">
                <a:latin typeface="+mj-lt"/>
                <a:cs typeface="Times New Roman" pitchFamily="18" charset="0"/>
              </a:rPr>
              <a:t>F1 = 0.667	</a:t>
            </a:r>
          </a:p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r>
              <a:rPr lang="en-US" b="0" baseline="0" dirty="0">
                <a:latin typeface="+mj-lt"/>
                <a:cs typeface="Times New Roman" pitchFamily="18" charset="0"/>
              </a:rPr>
              <a:t>Overall </a:t>
            </a:r>
            <a:r>
              <a:rPr lang="en-US" b="0" baseline="0" dirty="0" smtClean="0">
                <a:latin typeface="+mj-lt"/>
                <a:cs typeface="Times New Roman" pitchFamily="18" charset="0"/>
              </a:rPr>
              <a:t>F1 </a:t>
            </a:r>
            <a:r>
              <a:rPr lang="en-US" b="0" baseline="0" dirty="0">
                <a:latin typeface="+mj-lt"/>
                <a:cs typeface="Times New Roman" pitchFamily="18" charset="0"/>
              </a:rPr>
              <a:t>= 0.703</a:t>
            </a:r>
          </a:p>
          <a:p>
            <a:pPr algn="l" rtl="0" eaLnBrk="0" hangingPunct="0"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  <a:defRPr/>
            </a:pPr>
            <a:endParaRPr lang="en-US" b="0" dirty="0">
              <a:latin typeface="+mj-lt"/>
              <a:cs typeface="Times New Roman" pitchFamily="18" charset="0"/>
            </a:endParaRPr>
          </a:p>
        </p:txBody>
      </p:sp>
      <p:sp>
        <p:nvSpPr>
          <p:cNvPr id="5223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F-measure 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4525-EA87-4BAE-A202-BD3FB84C61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fa-IR" smtClean="0"/>
              <a:t>Normalized Mutual Information (NMI)</a:t>
            </a:r>
          </a:p>
        </p:txBody>
      </p:sp>
      <p:sp>
        <p:nvSpPr>
          <p:cNvPr id="532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z="2400" smtClean="0">
                <a:solidFill>
                  <a:srgbClr val="0070C0"/>
                </a:solidFill>
              </a:rPr>
              <a:t>Mutual Information: </a:t>
            </a:r>
            <a:r>
              <a:rPr lang="en-US" altLang="fa-IR" sz="2400" smtClean="0"/>
              <a:t>How much information does the clustering contain about the classification</a:t>
            </a:r>
          </a:p>
          <a:p>
            <a:endParaRPr lang="en-US" altLang="fa-IR" sz="2400" smtClean="0">
              <a:solidFill>
                <a:srgbClr val="0070C0"/>
              </a:solidFill>
            </a:endParaRPr>
          </a:p>
          <a:p>
            <a:endParaRPr lang="en-US" altLang="fa-IR" sz="2400" smtClean="0">
              <a:solidFill>
                <a:srgbClr val="0070C0"/>
              </a:solidFill>
            </a:endParaRPr>
          </a:p>
          <a:p>
            <a:endParaRPr lang="en-US" altLang="fa-IR" sz="2400" smtClean="0">
              <a:solidFill>
                <a:srgbClr val="0070C0"/>
              </a:solidFill>
            </a:endParaRPr>
          </a:p>
          <a:p>
            <a:r>
              <a:rPr lang="en-US" altLang="fa-IR" sz="2400" smtClean="0">
                <a:solidFill>
                  <a:srgbClr val="0070C0"/>
                </a:solidFill>
              </a:rPr>
              <a:t>Entropy:</a:t>
            </a:r>
            <a:r>
              <a:rPr lang="en-US" altLang="fa-IR" sz="2400" smtClean="0"/>
              <a:t> Information contained in a distribution</a:t>
            </a:r>
          </a:p>
          <a:p>
            <a:pPr>
              <a:buFont typeface="Arial" pitchFamily="34" charset="0"/>
              <a:buNone/>
            </a:pPr>
            <a:endParaRPr lang="en-US" altLang="fa-IR" sz="2400" smtClean="0"/>
          </a:p>
          <a:p>
            <a:endParaRPr lang="en-US" altLang="fa-IR" sz="2400" smtClean="0">
              <a:solidFill>
                <a:srgbClr val="0070C0"/>
              </a:solidFill>
            </a:endParaRPr>
          </a:p>
          <a:p>
            <a:r>
              <a:rPr lang="en-US" altLang="fa-IR" sz="2400" smtClean="0">
                <a:solidFill>
                  <a:srgbClr val="0070C0"/>
                </a:solidFill>
              </a:rPr>
              <a:t>Normalized Mutual Information (NMI):</a:t>
            </a:r>
          </a:p>
          <a:p>
            <a:pPr>
              <a:buFont typeface="Arial" pitchFamily="34" charset="0"/>
              <a:buNone/>
            </a:pPr>
            <a:endParaRPr lang="en-US" altLang="fa-IR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539C4-C47F-42E7-9EA1-484972AD228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53253" name="Object 2"/>
          <p:cNvGraphicFramePr>
            <a:graphicFrameLocks noChangeAspect="1"/>
          </p:cNvGraphicFramePr>
          <p:nvPr/>
        </p:nvGraphicFramePr>
        <p:xfrm>
          <a:off x="2819400" y="5486400"/>
          <a:ext cx="3303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2" name="Equation" r:id="rId4" imgW="2019300" imgH="419100" progId="Equation.3">
                  <p:embed/>
                </p:oleObj>
              </mc:Choice>
              <mc:Fallback>
                <p:oleObj name="Equation" r:id="rId4" imgW="20193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33035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3"/>
          <p:cNvGraphicFramePr>
            <a:graphicFrameLocks noChangeAspect="1"/>
          </p:cNvGraphicFramePr>
          <p:nvPr/>
        </p:nvGraphicFramePr>
        <p:xfrm>
          <a:off x="2286000" y="2286000"/>
          <a:ext cx="4191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3" name="Equation" r:id="rId6" imgW="2654300" imgH="965200" progId="Equation.3">
                  <p:embed/>
                </p:oleObj>
              </mc:Choice>
              <mc:Fallback>
                <p:oleObj name="Equation" r:id="rId6" imgW="26543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4191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4"/>
          <p:cNvGraphicFramePr>
            <a:graphicFrameLocks noChangeAspect="1"/>
          </p:cNvGraphicFramePr>
          <p:nvPr/>
        </p:nvGraphicFramePr>
        <p:xfrm>
          <a:off x="2057400" y="4191000"/>
          <a:ext cx="4967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4" name="Equation" r:id="rId8" imgW="3035300" imgH="419100" progId="Equation.3">
                  <p:embed/>
                </p:oleObj>
              </mc:Choice>
              <mc:Fallback>
                <p:oleObj name="Equation" r:id="rId8" imgW="3035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4967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Rand Index measures between pair decisions.  Here RI = 0.68</a:t>
            </a:r>
          </a:p>
        </p:txBody>
      </p:sp>
      <p:graphicFrame>
        <p:nvGraphicFramePr>
          <p:cNvPr id="864259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752600"/>
          <a:ext cx="7772400" cy="48768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points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Same Cluster in clustering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Different Clusters in clustering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Same class in ground truth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4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Different classes in ground truth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4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293" name="Oval 21"/>
          <p:cNvSpPr>
            <a:spLocks noChangeArrowheads="1"/>
          </p:cNvSpPr>
          <p:nvPr/>
        </p:nvSpPr>
        <p:spPr bwMode="auto">
          <a:xfrm rot="2100000">
            <a:off x="3657600" y="4343400"/>
            <a:ext cx="4341813" cy="1295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Char char="·"/>
            </a:pPr>
            <a:endParaRPr lang="fa-IR" altLang="fa-IR" sz="200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652D9-6AE8-4E11-8C14-5593C48ED23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220200" cy="609600"/>
          </a:xfrm>
        </p:spPr>
        <p:txBody>
          <a:bodyPr/>
          <a:lstStyle/>
          <a:p>
            <a:r>
              <a:rPr lang="en-US" dirty="0" smtClean="0"/>
              <a:t>Four Possibilities for Truth Assignment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458200" cy="5105400"/>
              </a:xfrm>
            </p:spPr>
            <p:txBody>
              <a:bodyPr/>
              <a:lstStyle/>
              <a:p>
                <a:r>
                  <a:rPr lang="en-US" sz="2400" dirty="0" smtClean="0"/>
                  <a:t>Four possibilities based on the agreement between cluster label and partition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𝑇𝑃</m:t>
                    </m:r>
                  </m:oMath>
                </a14:m>
                <a:r>
                  <a:rPr lang="en-US" sz="2400" dirty="0" smtClean="0"/>
                  <a:t>: true positive – Two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belong to the same class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, and they also are in the same cluster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: the true class label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: the cluster label for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𝐹𝑁</m:t>
                    </m:r>
                  </m:oMath>
                </a14:m>
                <a:r>
                  <a:rPr lang="en-US" sz="2400" dirty="0" smtClean="0"/>
                  <a:t>: false negative: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𝐹𝑃</m:t>
                    </m:r>
                  </m:oMath>
                </a14:m>
                <a:r>
                  <a:rPr lang="en-US" sz="2400" dirty="0" smtClean="0"/>
                  <a:t>: false positive: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r>
                  <a:rPr lang="en-US" sz="2400" dirty="0" smtClean="0"/>
                  <a:t>: true negative: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458200" cy="5105400"/>
              </a:xfrm>
              <a:blipFill>
                <a:blip r:embed="rId3"/>
                <a:stretch>
                  <a:fillRect l="-1009" t="-955" r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7C85-AF61-4F5B-86BB-A5ACD7214749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Rand index and </a:t>
            </a:r>
            <a:r>
              <a:rPr lang="en-US" altLang="fa-IR" sz="3600" smtClean="0"/>
              <a:t>Cluster Pairwise </a:t>
            </a:r>
            <a:r>
              <a:rPr lang="en-US" altLang="fa-IR" sz="3600" dirty="0" smtClean="0"/>
              <a:t>F-measure</a:t>
            </a: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905000" y="3886200"/>
          <a:ext cx="16795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4" name="Equation" r:id="rId4" imgW="837836" imgH="393529" progId="Equation.3">
                  <p:embed/>
                </p:oleObj>
              </mc:Choice>
              <mc:Fallback>
                <p:oleObj name="Equation" r:id="rId4" imgW="837836" imgH="393529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16795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87963" y="3933825"/>
          <a:ext cx="17160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5" name="Equation" r:id="rId6" imgW="850531" imgH="393529" progId="Equation.3">
                  <p:embed/>
                </p:oleObj>
              </mc:Choice>
              <mc:Fallback>
                <p:oleObj name="Equation" r:id="rId6" imgW="850531" imgH="393529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3933825"/>
                        <a:ext cx="171608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2555875" y="2071688"/>
          <a:ext cx="36925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6" name="Equation" r:id="rId8" imgW="1574800" imgH="393700" progId="Equation.3">
                  <p:embed/>
                </p:oleObj>
              </mc:Choice>
              <mc:Fallback>
                <p:oleObj name="Equation" r:id="rId8" imgW="1574800" imgH="3937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071688"/>
                        <a:ext cx="36925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685800" y="3429000"/>
            <a:ext cx="828833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A40508"/>
                </a:solidFill>
                <a:latin typeface="Arial" pitchFamily="34" charset="0"/>
              </a:rPr>
              <a:t>Compare with standard Precision and Recall:</a:t>
            </a:r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685800" y="4876800"/>
            <a:ext cx="828833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45000"/>
              </a:spcBef>
              <a:buClr>
                <a:schemeClr val="tx1"/>
              </a:buClr>
              <a:buFont typeface="Symbol" pitchFamily="18" charset="2"/>
              <a:buNone/>
            </a:pPr>
            <a:r>
              <a:rPr lang="en-US" altLang="fa-IR" sz="2800">
                <a:solidFill>
                  <a:srgbClr val="A40508"/>
                </a:solidFill>
                <a:latin typeface="Arial" pitchFamily="34" charset="0"/>
              </a:rPr>
              <a:t>People also define and use a cluster F-measure, which is probably a better measure.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8AA36-C0E0-421E-95D4-BE6389D81DA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aphicFrame>
        <p:nvGraphicFramePr>
          <p:cNvPr id="55305" name="Object 5"/>
          <p:cNvGraphicFramePr>
            <a:graphicFrameLocks noChangeAspect="1"/>
          </p:cNvGraphicFramePr>
          <p:nvPr/>
        </p:nvGraphicFramePr>
        <p:xfrm>
          <a:off x="2971800" y="5562600"/>
          <a:ext cx="22098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7" name="Equation" r:id="rId10" imgW="1054100" imgH="444500" progId="Equation.3">
                  <p:embed/>
                </p:oleObj>
              </mc:Choice>
              <mc:Fallback>
                <p:oleObj name="Equation" r:id="rId10" imgW="10541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562600"/>
                        <a:ext cx="22098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Indirect Evaluation of Text Clusters</a:t>
            </a:r>
            <a:endParaRPr lang="fa-IR" altLang="fa-IR" smtClean="0"/>
          </a:p>
        </p:txBody>
      </p:sp>
      <p:sp>
        <p:nvSpPr>
          <p:cNvPr id="56323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fa-IR" sz="2400" smtClean="0"/>
              <a:t>Question to answer: How useful are the clustering results for the intended applications?</a:t>
            </a:r>
          </a:p>
          <a:p>
            <a:pPr lvl="1"/>
            <a:r>
              <a:rPr lang="en-US" altLang="fa-IR" sz="2400" smtClean="0"/>
              <a:t>“usefulness” is inevitably application specific</a:t>
            </a:r>
          </a:p>
          <a:p>
            <a:pPr lvl="1"/>
            <a:r>
              <a:rPr lang="en-US" altLang="fa-IR" sz="2400" smtClean="0"/>
              <a:t>“clustering bias” is imposed by the intended application</a:t>
            </a:r>
          </a:p>
          <a:p>
            <a:r>
              <a:rPr lang="en-US" altLang="fa-IR" sz="2400" smtClean="0"/>
              <a:t>Evaluation procedure:</a:t>
            </a:r>
          </a:p>
          <a:p>
            <a:pPr lvl="1"/>
            <a:r>
              <a:rPr lang="en-US" altLang="fa-IR" sz="2400" smtClean="0"/>
              <a:t>Create a test set for the intended application to quantify the performance of any system for this application</a:t>
            </a:r>
          </a:p>
          <a:p>
            <a:pPr lvl="1"/>
            <a:r>
              <a:rPr lang="en-US" altLang="fa-IR" sz="2400" smtClean="0"/>
              <a:t>Choose a baseline system to compare with</a:t>
            </a:r>
          </a:p>
          <a:p>
            <a:pPr lvl="1"/>
            <a:r>
              <a:rPr lang="en-US" altLang="fa-IR" sz="2400" smtClean="0"/>
              <a:t>Add a clustering algorithm to the baseline system </a:t>
            </a:r>
            <a:r>
              <a:rPr lang="en-US" altLang="fa-IR" sz="2400" smtClean="0">
                <a:sym typeface="Symbol" pitchFamily="18" charset="2"/>
              </a:rPr>
              <a:t> “clustering system”</a:t>
            </a:r>
          </a:p>
          <a:p>
            <a:pPr lvl="1"/>
            <a:r>
              <a:rPr lang="en-US" altLang="fa-IR" sz="2400" smtClean="0">
                <a:sym typeface="Symbol" pitchFamily="18" charset="2"/>
              </a:rPr>
              <a:t>Compare the performance of the clustering system and the baseline in terms of any performance measure for the application</a:t>
            </a:r>
            <a:endParaRPr lang="fa-IR" altLang="fa-IR" sz="2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3B144-5F84-48DD-A3D2-1A50CF70CD2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Questions?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5C8C0-5A92-4CCD-B0A5-96C7374FC03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Examples of Text Clustering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fa-IR" smtClean="0"/>
              <a:t>Clustering of documents in the whole collection </a:t>
            </a:r>
          </a:p>
          <a:p>
            <a:pPr eaLnBrk="1" hangingPunct="1"/>
            <a:r>
              <a:rPr lang="en-US" altLang="fa-IR" smtClean="0"/>
              <a:t>Term clustering to define “concept” or “theme”</a:t>
            </a:r>
          </a:p>
          <a:p>
            <a:pPr eaLnBrk="1" hangingPunct="1"/>
            <a:r>
              <a:rPr lang="en-US" altLang="fa-IR" smtClean="0"/>
              <a:t>Clustering of passages/sentences or any selected text segments from larger text objects</a:t>
            </a:r>
          </a:p>
          <a:p>
            <a:pPr eaLnBrk="1" hangingPunct="1"/>
            <a:r>
              <a:rPr lang="en-US" altLang="fa-IR" smtClean="0"/>
              <a:t>Clustering of websites (text objects has multiple documents)</a:t>
            </a:r>
          </a:p>
          <a:p>
            <a:pPr eaLnBrk="1" hangingPunct="1"/>
            <a:r>
              <a:rPr lang="en-US" altLang="fa-IR" smtClean="0"/>
              <a:t>Text clusters can be further clustered to generate a hierarchy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65BAA-BC97-4AC0-9177-4A32CC22D13C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Why Text Clustering?</a:t>
            </a:r>
            <a:endParaRPr lang="fa-IR" altLang="fa-IR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r>
              <a:rPr lang="en-US" altLang="fa-IR" sz="2800" dirty="0" smtClean="0"/>
              <a:t>In general, very useful for text mining and </a:t>
            </a:r>
            <a:r>
              <a:rPr lang="en-US" altLang="fa-IR" sz="2800" u="sng" dirty="0" smtClean="0"/>
              <a:t>exploratory </a:t>
            </a:r>
            <a:r>
              <a:rPr lang="en-US" altLang="fa-IR" sz="2800" dirty="0" smtClean="0"/>
              <a:t>text analysis</a:t>
            </a:r>
          </a:p>
          <a:p>
            <a:pPr lvl="1"/>
            <a:r>
              <a:rPr lang="en-US" altLang="fa-IR" sz="2400" dirty="0" smtClean="0"/>
              <a:t>Get a sense about the overall content of a collection (e.g., what are some of the “typical”/representative documents in a collection?)</a:t>
            </a:r>
          </a:p>
          <a:p>
            <a:pPr lvl="1"/>
            <a:r>
              <a:rPr lang="en-US" altLang="fa-IR" sz="2400" dirty="0" smtClean="0"/>
              <a:t>Link (similar) text objects (e.g., removing duplicated content)</a:t>
            </a:r>
          </a:p>
          <a:p>
            <a:pPr lvl="1"/>
            <a:r>
              <a:rPr lang="en-US" altLang="fa-IR" sz="2400" dirty="0" smtClean="0"/>
              <a:t>Create a structure on the text data (e.g., for browsing)</a:t>
            </a:r>
          </a:p>
          <a:p>
            <a:pPr lvl="1"/>
            <a:r>
              <a:rPr lang="en-US" altLang="fa-IR" sz="2400" dirty="0" smtClean="0"/>
              <a:t>As a way to induce additional features (i.e., clusters) for classification of text objects</a:t>
            </a:r>
          </a:p>
          <a:p>
            <a:r>
              <a:rPr lang="en-US" altLang="fa-IR" sz="2800" dirty="0" smtClean="0"/>
              <a:t>Examples of applications:</a:t>
            </a:r>
          </a:p>
          <a:p>
            <a:pPr lvl="1"/>
            <a:r>
              <a:rPr lang="en-US" altLang="fa-IR" sz="2400" dirty="0" smtClean="0"/>
              <a:t>Clustering of search results</a:t>
            </a:r>
          </a:p>
          <a:p>
            <a:pPr lvl="1"/>
            <a:r>
              <a:rPr lang="en-US" altLang="fa-IR" sz="2400" dirty="0" smtClean="0"/>
              <a:t>Understanding major complaints in emails from customers</a:t>
            </a:r>
          </a:p>
          <a:p>
            <a:pPr lvl="1"/>
            <a:endParaRPr lang="fa-IR" altLang="fa-I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756F7-3BEB-4F98-83C7-F2648D41F5D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Clustering search results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EB2C2C-B5B5-4658-87B6-13C733C93AD1}" type="slidenum">
              <a:rPr lang="en-US" altLang="en-US" sz="1200">
                <a:solidFill>
                  <a:srgbClr val="898989"/>
                </a:solidFill>
              </a:rPr>
              <a:pPr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4" name="Content Placeholder 4" descr="clusty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24000"/>
            <a:ext cx="9144000" cy="4670425"/>
          </a:xfrm>
        </p:spPr>
      </p:pic>
    </p:spTree>
    <p:extLst>
      <p:ext uri="{BB962C8B-B14F-4D97-AF65-F5344CB8AC3E}">
        <p14:creationId xmlns:p14="http://schemas.microsoft.com/office/powerpoint/2010/main" val="17233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Overview</a:t>
            </a:r>
            <a:endParaRPr lang="fa-IR" altLang="fa-IR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dirty="0" smtClean="0"/>
              <a:t>What is text clustering?</a:t>
            </a:r>
          </a:p>
          <a:p>
            <a:r>
              <a:rPr lang="en-US" altLang="fa-IR" dirty="0" smtClean="0"/>
              <a:t>Why text clustering?</a:t>
            </a:r>
          </a:p>
          <a:p>
            <a:r>
              <a:rPr lang="en-US" altLang="fa-IR" dirty="0" smtClean="0">
                <a:solidFill>
                  <a:srgbClr val="C00000"/>
                </a:solidFill>
              </a:rPr>
              <a:t>How to do text clustering?</a:t>
            </a:r>
          </a:p>
          <a:p>
            <a:r>
              <a:rPr lang="en-US" altLang="fa-IR" dirty="0" smtClean="0"/>
              <a:t>How to evaluate clustering results?</a:t>
            </a:r>
            <a:endParaRPr lang="fa-IR" alt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87219-DD19-4B27-8BE7-A1C612BA36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Similarity-based Clustering: General Idea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839200" cy="46482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ja-JP" dirty="0" smtClean="0"/>
              <a:t>Explicitly define a similarity function to measure similarity between two text objects (i.e., providing “clustering bias”)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ja-JP" dirty="0" smtClean="0"/>
              <a:t>Find an optimal partitioning of data to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ja-JP" dirty="0" smtClean="0"/>
              <a:t>maximize intra-cluster similarity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ja-JP" dirty="0"/>
              <a:t>m</a:t>
            </a:r>
            <a:r>
              <a:rPr lang="en-US" altLang="ja-JP" dirty="0" smtClean="0"/>
              <a:t>inimize inter-cluster similarity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ja-JP" dirty="0" smtClean="0"/>
              <a:t>Two strategies of obtaining optimal clustering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ja-JP" dirty="0" smtClean="0"/>
              <a:t>Progressively construct a hierarchy of clusters (hierarchical clustering)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ja-JP" dirty="0" smtClean="0"/>
              <a:t>Bottom-up (agglomerative): gradually group similar objects into larger clusters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ja-JP" dirty="0" smtClean="0"/>
              <a:t>Top-down (divisive): gradually partition the data into smaller clusters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ja-JP" dirty="0"/>
              <a:t>S</a:t>
            </a:r>
            <a:r>
              <a:rPr lang="en-US" altLang="ja-JP" dirty="0" smtClean="0"/>
              <a:t>tarting with an initial tentative clustering and iteratively improve it (“flat” clustering, e.g., K-means)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C8B19-BD0C-4292-8116-B7A292EB1F60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2271</Words>
  <Application>Microsoft Office PowerPoint</Application>
  <PresentationFormat>On-screen Show (4:3)</PresentationFormat>
  <Paragraphs>599</Paragraphs>
  <Slides>49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Clustering</vt:lpstr>
      <vt:lpstr>Overview</vt:lpstr>
      <vt:lpstr>The Clustering Problem</vt:lpstr>
      <vt:lpstr>The “Clustering Bias”</vt:lpstr>
      <vt:lpstr>Examples of Text Clustering</vt:lpstr>
      <vt:lpstr>Why Text Clustering?</vt:lpstr>
      <vt:lpstr>Clustering search results</vt:lpstr>
      <vt:lpstr>Overview</vt:lpstr>
      <vt:lpstr>Similarity-based Clustering: General Idea</vt:lpstr>
      <vt:lpstr>Similarity-based Clustering  Methods</vt:lpstr>
      <vt:lpstr>Hierarchical Agglomerative Clustering</vt:lpstr>
      <vt:lpstr>Similarity-induced Structure</vt:lpstr>
      <vt:lpstr>How to Compute Group Similarity?</vt:lpstr>
      <vt:lpstr>Three Methods Illustrated</vt:lpstr>
      <vt:lpstr>Single Link Algorithm</vt:lpstr>
      <vt:lpstr>Complete Link Algorithm</vt:lpstr>
      <vt:lpstr>Complete Link and Outliers</vt:lpstr>
      <vt:lpstr>Average Link Algorithm</vt:lpstr>
      <vt:lpstr>Comparison of the Three Methods</vt:lpstr>
      <vt:lpstr>K-Means Clustering</vt:lpstr>
      <vt:lpstr>K Means Example (K=2)</vt:lpstr>
      <vt:lpstr>Termination conditions</vt:lpstr>
      <vt:lpstr>Convergence of K-Means</vt:lpstr>
      <vt:lpstr>Seed Choice</vt:lpstr>
      <vt:lpstr>Cluster Cardinality</vt:lpstr>
      <vt:lpstr>Cluster Cardinality</vt:lpstr>
      <vt:lpstr>A Generative Model for Clustering</vt:lpstr>
      <vt:lpstr>Mixture Model for Document Clustering</vt:lpstr>
      <vt:lpstr>Likelihood Function: p(d)=?</vt:lpstr>
      <vt:lpstr>Mixture Model for Document Clustering</vt:lpstr>
      <vt:lpstr>Cluster Allocation After  Parameter Estimation</vt:lpstr>
      <vt:lpstr>How Can We Compute the ML Estimate?</vt:lpstr>
      <vt:lpstr>EM Algorithm for Document Clustering</vt:lpstr>
      <vt:lpstr>An Example of 2 Clusters</vt:lpstr>
      <vt:lpstr>Normalization to Avoid Underflow</vt:lpstr>
      <vt:lpstr>An Example of 2 Clusters (cont.)</vt:lpstr>
      <vt:lpstr>Overview</vt:lpstr>
      <vt:lpstr>The “Clustering Bias”</vt:lpstr>
      <vt:lpstr>Direct Evaluation of Text Clusters</vt:lpstr>
      <vt:lpstr>Purity</vt:lpstr>
      <vt:lpstr>Purity example</vt:lpstr>
      <vt:lpstr>Matching-based F-Measure</vt:lpstr>
      <vt:lpstr>F-measure example</vt:lpstr>
      <vt:lpstr>Normalized Mutual Information (NMI)</vt:lpstr>
      <vt:lpstr>Rand Index measures between pair decisions.  Here RI = 0.68</vt:lpstr>
      <vt:lpstr>Four Possibilities for Truth Assignment</vt:lpstr>
      <vt:lpstr>Rand index and Cluster Pairwise F-measure</vt:lpstr>
      <vt:lpstr>Indirect Evaluation of Text Clusters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2021-01-03T05:34:05Z</dcterms:created>
  <dcterms:modified xsi:type="dcterms:W3CDTF">2023-12-23T10:50:23Z</dcterms:modified>
</cp:coreProperties>
</file>