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324" r:id="rId3"/>
    <p:sldId id="326" r:id="rId4"/>
    <p:sldId id="270" r:id="rId5"/>
    <p:sldId id="271" r:id="rId6"/>
    <p:sldId id="272" r:id="rId7"/>
    <p:sldId id="327" r:id="rId8"/>
    <p:sldId id="273" r:id="rId9"/>
    <p:sldId id="325" r:id="rId10"/>
    <p:sldId id="275" r:id="rId11"/>
    <p:sldId id="276" r:id="rId12"/>
    <p:sldId id="277" r:id="rId13"/>
    <p:sldId id="278" r:id="rId14"/>
    <p:sldId id="313" r:id="rId15"/>
    <p:sldId id="258" r:id="rId16"/>
    <p:sldId id="314" r:id="rId17"/>
    <p:sldId id="312" r:id="rId18"/>
    <p:sldId id="310" r:id="rId19"/>
    <p:sldId id="311" r:id="rId20"/>
    <p:sldId id="316" r:id="rId21"/>
    <p:sldId id="265" r:id="rId22"/>
    <p:sldId id="266" r:id="rId23"/>
    <p:sldId id="281" r:id="rId24"/>
    <p:sldId id="315" r:id="rId25"/>
    <p:sldId id="317" r:id="rId26"/>
    <p:sldId id="318" r:id="rId27"/>
    <p:sldId id="319" r:id="rId28"/>
    <p:sldId id="320" r:id="rId29"/>
    <p:sldId id="321" r:id="rId30"/>
    <p:sldId id="322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1DC4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55" autoAdjust="0"/>
  </p:normalViewPr>
  <p:slideViewPr>
    <p:cSldViewPr snapToGrid="0">
      <p:cViewPr varScale="1">
        <p:scale>
          <a:sx n="66" d="100"/>
          <a:sy n="66" d="100"/>
        </p:scale>
        <p:origin x="53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BC2A96-6FA3-446C-A784-6D411920209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D59BAC-0A0C-487F-AAD5-DF6C7502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fa-IR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698D0C-EAF3-4A92-9577-6CCCE21D6B46}" type="slidenum">
              <a:rPr lang="en-US" altLang="fa-IR" sz="1200" b="0">
                <a:latin typeface="Times New Roman" panose="02020603050405020304" pitchFamily="18" charset="0"/>
              </a:rPr>
              <a:pPr/>
              <a:t>10</a:t>
            </a:fld>
            <a:endParaRPr lang="en-US" altLang="fa-IR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3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1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7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6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8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4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7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18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0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3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7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6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8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6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0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2E7D7-C289-492F-94D6-15E95B406D04}" type="slidenum">
              <a:rPr lang="en-US" altLang="fa-IR" sz="1200" b="0">
                <a:latin typeface="Times New Roman" panose="02020603050405020304" pitchFamily="18" charset="0"/>
              </a:rPr>
              <a:pPr/>
              <a:t>4</a:t>
            </a:fld>
            <a:endParaRPr lang="en-US" altLang="fa-IR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0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79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795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61B76C-FA0C-421A-B99F-DEFED656FBF9}" type="slidenum">
              <a:rPr lang="en-US" altLang="fa-IR" sz="1200" b="0">
                <a:latin typeface="Times New Roman" panose="02020603050405020304" pitchFamily="18" charset="0"/>
              </a:rPr>
              <a:pPr/>
              <a:t>6</a:t>
            </a:fld>
            <a:endParaRPr lang="en-US" altLang="fa-IR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59BAC-0A0C-487F-AAD5-DF6C7502B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2020-1B7F-46BF-843F-FC36F28EB6ED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B701-7430-46D9-8936-77C47F0247F3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B87F-BC56-43D4-B6E4-2612AD4D369F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4182-3C60-42F0-9875-85D316172BE4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A2B5-B475-4C0A-A8AC-61AB9F3C8F79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4141-6DB3-4BA9-BD4D-65D253174AF6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B00-DFF8-4504-BC70-F1C45EE0A4D7}" type="datetime1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9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7496-4D91-4F85-92C8-10A7F9B98E60}" type="datetime1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ECEC-CF94-4EB0-8BC9-0D60ADFE79B8}" type="datetime1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6C2-2719-4AA1-9401-C099C5D59AFC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3522-6768-46FD-9792-EEBDB18A50A7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C008-FC2B-430A-84D9-275DA88BFD7F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C81E-E894-492F-9E37-E3BFB11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fa-IR" dirty="0"/>
              <a:t>Text Categorization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Categorization Methods: Manual</a:t>
            </a:r>
            <a:endParaRPr lang="fa-IR" altLang="en-US" smtClean="0"/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Determine the categories based on rules that are carefully designed to reflect the domain knowledge about the categorization problem</a:t>
            </a:r>
          </a:p>
          <a:p>
            <a:r>
              <a:rPr lang="en-US" altLang="en-US" sz="2400" dirty="0"/>
              <a:t>Works well when</a:t>
            </a:r>
          </a:p>
          <a:p>
            <a:pPr lvl="1"/>
            <a:r>
              <a:rPr lang="en-US" altLang="en-US" sz="2000" dirty="0"/>
              <a:t>The categories are very well defined</a:t>
            </a:r>
          </a:p>
          <a:p>
            <a:pPr lvl="1"/>
            <a:r>
              <a:rPr lang="en-US" altLang="en-US" sz="2000" dirty="0"/>
              <a:t>Categories are easily distinguished based on surface features in text (e.g., special vocabulary is known to only occur in a particular category)</a:t>
            </a:r>
          </a:p>
          <a:p>
            <a:pPr lvl="1"/>
            <a:r>
              <a:rPr lang="en-US" altLang="en-US" sz="2000" dirty="0"/>
              <a:t>Sufficient domain knowledge is available to suggest many effective rules</a:t>
            </a:r>
          </a:p>
          <a:p>
            <a:r>
              <a:rPr lang="en-US" altLang="en-US" sz="2400" dirty="0"/>
              <a:t>Problems</a:t>
            </a:r>
          </a:p>
          <a:p>
            <a:pPr lvl="1"/>
            <a:r>
              <a:rPr lang="en-US" altLang="en-US" sz="2000" dirty="0"/>
              <a:t>Labor intensive </a:t>
            </a:r>
            <a:r>
              <a:rPr lang="en-US" altLang="en-US" sz="2000" dirty="0" smtClean="0">
                <a:sym typeface="Symbol" panose="05050102010706020507" pitchFamily="18" charset="2"/>
              </a:rPr>
              <a:t> doesn’t </a:t>
            </a:r>
            <a:r>
              <a:rPr lang="en-US" altLang="en-US" sz="2000" dirty="0">
                <a:sym typeface="Symbol" panose="05050102010706020507" pitchFamily="18" charset="2"/>
              </a:rPr>
              <a:t>scale up well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Can’t handle uncertainty in rules; rules may be inconsistent </a:t>
            </a:r>
            <a:r>
              <a:rPr lang="en-US" altLang="en-US" sz="2000" dirty="0" smtClean="0">
                <a:sym typeface="Symbol" panose="05050102010706020507" pitchFamily="18" charset="2"/>
              </a:rPr>
              <a:t> not </a:t>
            </a:r>
            <a:r>
              <a:rPr lang="en-US" altLang="en-US" sz="2000" dirty="0">
                <a:sym typeface="Symbol" panose="05050102010706020507" pitchFamily="18" charset="2"/>
              </a:rPr>
              <a:t>robust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Both problems can be solved/alleviated by using machine learning</a:t>
            </a:r>
            <a:endParaRPr lang="fa-I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Feature-based Categorization Methods: “Automatic”</a:t>
            </a:r>
            <a:endParaRPr lang="fa-IR" alt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 </a:t>
            </a:r>
            <a:r>
              <a:rPr lang="en-US" altLang="en-US" b="1" dirty="0"/>
              <a:t>human experts</a:t>
            </a:r>
            <a:r>
              <a:rPr lang="en-US" altLang="en-US" dirty="0"/>
              <a:t> to</a:t>
            </a:r>
          </a:p>
          <a:p>
            <a:pPr lvl="1"/>
            <a:r>
              <a:rPr lang="en-US" altLang="en-US" dirty="0"/>
              <a:t>Annotate data sets with </a:t>
            </a:r>
            <a:r>
              <a:rPr lang="en-US" altLang="en-US" b="1" dirty="0"/>
              <a:t>category labels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Training data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Provide a set of </a:t>
            </a:r>
            <a:r>
              <a:rPr lang="en-US" altLang="en-US" b="1" dirty="0">
                <a:sym typeface="Symbol" panose="05050102010706020507" pitchFamily="18" charset="2"/>
              </a:rPr>
              <a:t>features</a:t>
            </a:r>
            <a:r>
              <a:rPr lang="en-US" altLang="en-US" dirty="0">
                <a:sym typeface="Symbol" panose="05050102010706020507" pitchFamily="18" charset="2"/>
              </a:rPr>
              <a:t> to represent each text object that can potentially provide a “clue” about the category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Use </a:t>
            </a:r>
            <a:r>
              <a:rPr lang="en-US" altLang="en-US" b="1" dirty="0">
                <a:sym typeface="Symbol" panose="05050102010706020507" pitchFamily="18" charset="2"/>
              </a:rPr>
              <a:t>machine learning</a:t>
            </a:r>
            <a:r>
              <a:rPr lang="en-US" altLang="en-US" dirty="0">
                <a:sym typeface="Symbol" panose="05050102010706020507" pitchFamily="18" charset="2"/>
              </a:rPr>
              <a:t> to learn “soft rules” for categorization from the training data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Figure out </a:t>
            </a:r>
            <a:r>
              <a:rPr lang="en-US" altLang="en-US" b="1" dirty="0">
                <a:sym typeface="Symbol" panose="05050102010706020507" pitchFamily="18" charset="2"/>
              </a:rPr>
              <a:t>which features are most useful</a:t>
            </a:r>
            <a:r>
              <a:rPr lang="en-US" altLang="en-US" dirty="0">
                <a:sym typeface="Symbol" panose="05050102010706020507" pitchFamily="18" charset="2"/>
              </a:rPr>
              <a:t> for separating different categories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Optimally combine the features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b="1" dirty="0">
                <a:sym typeface="Symbol" panose="05050102010706020507" pitchFamily="18" charset="2"/>
              </a:rPr>
              <a:t>minimize the errors</a:t>
            </a:r>
            <a:r>
              <a:rPr lang="en-US" altLang="en-US" dirty="0">
                <a:sym typeface="Symbol" panose="05050102010706020507" pitchFamily="18" charset="2"/>
              </a:rPr>
              <a:t> of categorization on the training data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 trained classifier can then be applied to a new text object to predict the most likely category (that a human expert would assign to it)</a:t>
            </a:r>
            <a:endParaRPr lang="fa-I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FA9A0A-F819-4627-8C5D-8AA51363E693}" type="slidenum">
              <a:rPr lang="en-US" altLang="en-US" sz="1200" b="0">
                <a:solidFill>
                  <a:srgbClr val="898989"/>
                </a:solidFill>
              </a:rPr>
              <a:pPr/>
              <a:t>11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Machine Learning for Text Categorization</a:t>
            </a:r>
            <a:endParaRPr lang="fa-IR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b="1" dirty="0"/>
              <a:t>General setup:</a:t>
            </a:r>
            <a:r>
              <a:rPr lang="en-US" altLang="en-US" dirty="0"/>
              <a:t> learn a classifier f: X</a:t>
            </a:r>
            <a:r>
              <a:rPr lang="en-US" altLang="en-US" dirty="0">
                <a:sym typeface="Symbol" panose="05050102010706020507" pitchFamily="18" charset="2"/>
              </a:rPr>
              <a:t>Y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Input: X = all text objects; Output: Y = all categories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Learn a classifier function, </a:t>
            </a:r>
            <a:r>
              <a:rPr lang="en-US" altLang="en-US" dirty="0"/>
              <a:t>f: X</a:t>
            </a:r>
            <a:r>
              <a:rPr lang="en-US" altLang="en-US" dirty="0">
                <a:sym typeface="Symbol" panose="05050102010706020507" pitchFamily="18" charset="2"/>
              </a:rPr>
              <a:t>Y, such that f(x)=y, y </a:t>
            </a:r>
            <a:r>
              <a:rPr lang="en-US" altLang="en-US" dirty="0" smtClean="0">
                <a:sym typeface="Symbol" panose="05050102010706020507" pitchFamily="18" charset="2"/>
              </a:rPr>
              <a:t> Y </a:t>
            </a:r>
            <a:r>
              <a:rPr lang="en-US" altLang="en-US" dirty="0">
                <a:sym typeface="Symbol" panose="05050102010706020507" pitchFamily="18" charset="2"/>
              </a:rPr>
              <a:t>gives the correct category for x  X (“correct” is based on the training data)</a:t>
            </a:r>
          </a:p>
          <a:p>
            <a:r>
              <a:rPr lang="en-US" altLang="en-US" b="1" dirty="0">
                <a:sym typeface="Symbol" panose="05050102010706020507" pitchFamily="18" charset="2"/>
              </a:rPr>
              <a:t>All </a:t>
            </a:r>
            <a:r>
              <a:rPr lang="en-US" altLang="en-US" b="1" dirty="0" smtClean="0">
                <a:sym typeface="Symbol" panose="05050102010706020507" pitchFamily="18" charset="2"/>
              </a:rPr>
              <a:t>feature-based methods</a:t>
            </a:r>
            <a:endParaRPr lang="en-US" altLang="en-US" b="1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Rely on discriminative features of text objects to distinguish categories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Combine multiple features in a weighted manner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Adjust weights on features to minimize errors on the training data</a:t>
            </a:r>
          </a:p>
          <a:p>
            <a:r>
              <a:rPr lang="en-US" altLang="en-US" b="1" dirty="0">
                <a:sym typeface="Symbol" panose="05050102010706020507" pitchFamily="18" charset="2"/>
              </a:rPr>
              <a:t>Different methods </a:t>
            </a:r>
            <a:r>
              <a:rPr lang="en-US" altLang="en-US" dirty="0">
                <a:sym typeface="Symbol" panose="05050102010706020507" pitchFamily="18" charset="2"/>
              </a:rPr>
              <a:t>tend to vary in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Their way of measuring the errors on the training data (may optimize different objective/loss/cost function)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Their way of combining features (e.g., linear vs. non-linear)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21D284-DBFC-4429-A7AB-8B0DE05AFF7C}" type="slidenum">
              <a:rPr lang="en-US" altLang="en-US" sz="1200" b="0">
                <a:solidFill>
                  <a:srgbClr val="898989"/>
                </a:solidFill>
              </a:rPr>
              <a:pPr/>
              <a:t>12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Generative vs. Discriminative Classifiers</a:t>
            </a:r>
            <a:endParaRPr lang="fa-IR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b="1" dirty="0"/>
              <a:t>Generative</a:t>
            </a:r>
            <a:r>
              <a:rPr lang="en-US" altLang="en-US" dirty="0"/>
              <a:t> classifiers (learn </a:t>
            </a:r>
            <a:r>
              <a:rPr lang="en-US" altLang="en-US" b="1" dirty="0"/>
              <a:t>what the data “looks” like in each category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Attempt to model p(X, Y) = p(Y)p(X|Y) and compute p(Y|X) based on p(X|Y) and p(Y) using Bayes Rule</a:t>
            </a:r>
          </a:p>
          <a:p>
            <a:pPr lvl="1"/>
            <a:r>
              <a:rPr lang="en-US" altLang="en-US" dirty="0"/>
              <a:t>Objective function is likelihood, thus indirectly measuring training errors</a:t>
            </a:r>
          </a:p>
          <a:p>
            <a:pPr lvl="1"/>
            <a:r>
              <a:rPr lang="en-US" altLang="en-US" dirty="0"/>
              <a:t>E.g., Naïve Bayes</a:t>
            </a:r>
          </a:p>
          <a:p>
            <a:r>
              <a:rPr lang="en-US" altLang="en-US" b="1" dirty="0"/>
              <a:t>Discriminative</a:t>
            </a:r>
            <a:r>
              <a:rPr lang="en-US" altLang="en-US" dirty="0"/>
              <a:t> classifiers (learn </a:t>
            </a:r>
            <a:r>
              <a:rPr lang="en-US" altLang="en-US" b="1" dirty="0"/>
              <a:t>what features separate categories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Attempt to model p(Y|X) directly</a:t>
            </a:r>
          </a:p>
          <a:p>
            <a:pPr lvl="1"/>
            <a:r>
              <a:rPr lang="en-US" altLang="en-US" dirty="0"/>
              <a:t>Objective function directly measures errors of categorization on training data</a:t>
            </a:r>
          </a:p>
          <a:p>
            <a:pPr lvl="1"/>
            <a:r>
              <a:rPr lang="en-US" altLang="en-US" dirty="0"/>
              <a:t>E.g., Logistic Regression, Support Vector Machine (SVM), k-Nearest Neighbor (</a:t>
            </a:r>
            <a:r>
              <a:rPr lang="en-US" altLang="en-US" dirty="0" err="1"/>
              <a:t>kNN</a:t>
            </a:r>
            <a:r>
              <a:rPr lang="en-US" alt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D497D9-B8FA-487C-B144-D50BB504A283}" type="slidenum">
              <a:rPr lang="en-US" altLang="en-US" sz="1200" b="0">
                <a:solidFill>
                  <a:srgbClr val="898989"/>
                </a:solidFill>
              </a:rPr>
              <a:pPr/>
              <a:t>13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Clustering Revisited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694" y="1365729"/>
                <a:ext cx="11984306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Which cluster does d belong to? </a:t>
                </a:r>
                <a:r>
                  <a:rPr lang="en-US" sz="3200" b="1" dirty="0" smtClean="0">
                    <a:sym typeface="Symbol" panose="05050102010706020507" pitchFamily="18" charset="2"/>
                  </a:rPr>
                  <a:t>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𝜽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 smtClean="0"/>
                  <a:t> was used to generate d?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4" y="1365729"/>
                <a:ext cx="11984306" cy="584775"/>
              </a:xfrm>
              <a:prstGeom prst="rect">
                <a:avLst/>
              </a:prstGeom>
              <a:blipFill>
                <a:blip r:embed="rId3"/>
                <a:stretch>
                  <a:fillRect l="-1272" t="-15625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2270374"/>
                <a:ext cx="3763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70374"/>
                <a:ext cx="3763146" cy="461665"/>
              </a:xfrm>
              <a:prstGeom prst="rect">
                <a:avLst/>
              </a:prstGeom>
              <a:blipFill>
                <a:blip r:embed="rId4"/>
                <a:stretch>
                  <a:fillRect l="-4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4897479" y="2351313"/>
            <a:ext cx="1125415" cy="2997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3462" y="3226903"/>
                <a:ext cx="2973635" cy="362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62" y="3226903"/>
                <a:ext cx="2973635" cy="362472"/>
              </a:xfrm>
              <a:prstGeom prst="rect">
                <a:avLst/>
              </a:prstGeom>
              <a:blipFill>
                <a:blip r:embed="rId5"/>
                <a:stretch>
                  <a:fillRect l="-1434" r="-24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6746" y="3755111"/>
                <a:ext cx="2368277" cy="362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46" y="3755111"/>
                <a:ext cx="2368277" cy="362472"/>
              </a:xfrm>
              <a:prstGeom prst="rect">
                <a:avLst/>
              </a:prstGeom>
              <a:blipFill>
                <a:blip r:embed="rId6"/>
                <a:stretch>
                  <a:fillRect l="-257" r="-2828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32603" y="4265222"/>
                <a:ext cx="3172792" cy="598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03" y="4265222"/>
                <a:ext cx="3172792" cy="598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72200" y="4965818"/>
                <a:ext cx="3634713" cy="512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00" y="4965818"/>
                <a:ext cx="3634713" cy="512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558" y="5904814"/>
                <a:ext cx="4411079" cy="666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8" y="5904814"/>
                <a:ext cx="4411079" cy="6663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6179736" y="2059912"/>
            <a:ext cx="5596932" cy="4661563"/>
            <a:chOff x="6179736" y="2059912"/>
            <a:chExt cx="5596932" cy="4661563"/>
          </a:xfrm>
        </p:grpSpPr>
        <p:sp>
          <p:nvSpPr>
            <p:cNvPr id="4" name="TextBox 3"/>
            <p:cNvSpPr txBox="1"/>
            <p:nvPr/>
          </p:nvSpPr>
          <p:spPr>
            <a:xfrm>
              <a:off x="8233787" y="2178633"/>
              <a:ext cx="1939332" cy="1338828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C00000"/>
                  </a:solidFill>
                </a:rPr>
                <a:t>sports 0.02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C00000"/>
                  </a:solidFill>
                </a:rPr>
                <a:t>game 0.01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C00000"/>
                  </a:solidFill>
                </a:rPr>
                <a:t>basketball 0.005</a:t>
              </a:r>
            </a:p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C00000"/>
                  </a:solidFill>
                </a:rPr>
                <a:t>f</a:t>
              </a:r>
              <a:r>
                <a:rPr lang="en-US" b="1" dirty="0" smtClean="0">
                  <a:solidFill>
                    <a:srgbClr val="C00000"/>
                  </a:solidFill>
                </a:rPr>
                <a:t>ootball 0.004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33787" y="3755111"/>
              <a:ext cx="1939332" cy="108952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0070C0"/>
                  </a:solidFill>
                </a:rPr>
                <a:t>travel 0.05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0070C0"/>
                  </a:solidFill>
                </a:rPr>
                <a:t>attraction 0.03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0070C0"/>
                  </a:solidFill>
                </a:rPr>
                <a:t>trip 0.01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rgbClr val="0070C0"/>
                  </a:solidFill>
                </a:rPr>
                <a:t>…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33787" y="5370821"/>
              <a:ext cx="1939332" cy="108952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science 0.04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scientist 0.03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spaceship 0.006</a:t>
              </a:r>
            </a:p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…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1083332" y="2732039"/>
              <a:ext cx="0" cy="31727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173119" y="2732039"/>
              <a:ext cx="9102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10174799" y="4180673"/>
              <a:ext cx="9102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0184847" y="5929102"/>
              <a:ext cx="9102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1095061" y="4564342"/>
              <a:ext cx="6816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883121" y="2964825"/>
              <a:ext cx="1277816" cy="94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361230" y="2622336"/>
              <a:ext cx="170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d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54507" y="2424262"/>
                  <a:ext cx="9424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507" y="2424262"/>
                  <a:ext cx="94243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6452" t="-4000" r="-9677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>
              <a:off x="6935145" y="4335471"/>
              <a:ext cx="1277816" cy="94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13254" y="3992982"/>
              <a:ext cx="170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d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106531" y="3794908"/>
                  <a:ext cx="9484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531" y="3794908"/>
                  <a:ext cx="94840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452" t="-4000" r="-1032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6935145" y="6033928"/>
              <a:ext cx="1277816" cy="94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13254" y="5691439"/>
              <a:ext cx="170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d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106531" y="5493365"/>
                  <a:ext cx="9587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531" y="5493365"/>
                  <a:ext cx="958724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6369" t="-1961" r="-1019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296212" y="2285214"/>
                  <a:ext cx="6640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212" y="2285214"/>
                  <a:ext cx="6640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9174" t="-2000" r="-13761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96212" y="3753426"/>
                  <a:ext cx="6699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212" y="3753426"/>
                  <a:ext cx="669991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9091" t="-4000" r="-13636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307940" y="5501855"/>
                  <a:ext cx="6803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940" y="5501855"/>
                  <a:ext cx="680314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8929" t="-4000" r="-1339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>
              <a:off x="6179736" y="2059912"/>
              <a:ext cx="5596932" cy="4661563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726263" y="4564342"/>
            <a:ext cx="360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07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Categorization with Naïve Bayes Classifier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134" y="1748574"/>
                <a:ext cx="3763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34" y="1748574"/>
                <a:ext cx="3763146" cy="461665"/>
              </a:xfrm>
              <a:prstGeom prst="rect">
                <a:avLst/>
              </a:prstGeom>
              <a:blipFill>
                <a:blip r:embed="rId3"/>
                <a:stretch>
                  <a:fillRect l="-4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398" y="2457493"/>
                <a:ext cx="58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/>
                  <a:t> represents category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accurately, then …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8" y="2457493"/>
                <a:ext cx="5885778" cy="461665"/>
              </a:xfrm>
              <a:prstGeom prst="rect">
                <a:avLst/>
              </a:prstGeom>
              <a:blipFill>
                <a:blip r:embed="rId4"/>
                <a:stretch>
                  <a:fillRect l="-1553" t="-10526" r="-62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1398" y="3977688"/>
                <a:ext cx="4239622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𝑐𝑎𝑡𝑒𝑔𝑜𝑟𝑦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8" y="3977688"/>
                <a:ext cx="4239622" cy="483209"/>
              </a:xfrm>
              <a:prstGeom prst="rect">
                <a:avLst/>
              </a:prstGeom>
              <a:blipFill>
                <a:blip r:embed="rId5"/>
                <a:stretch>
                  <a:fillRect l="-1724" r="-2155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45511" y="4523068"/>
                <a:ext cx="3142270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11" y="4523068"/>
                <a:ext cx="3142270" cy="483209"/>
              </a:xfrm>
              <a:prstGeom prst="rect">
                <a:avLst/>
              </a:prstGeom>
              <a:blipFill>
                <a:blip r:embed="rId6"/>
                <a:stretch>
                  <a:fillRect l="-581" r="-2907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511" y="5014536"/>
                <a:ext cx="4845878" cy="682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11" y="5014536"/>
                <a:ext cx="4845878" cy="682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24392" y="5934388"/>
                <a:ext cx="8318175" cy="775212"/>
              </a:xfrm>
              <a:prstGeom prst="rect">
                <a:avLst/>
              </a:prstGeom>
              <a:solidFill>
                <a:srgbClr val="FFFF66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𝑐𝑎𝑡𝑒𝑔𝑜𝑟𝑦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92" y="5934388"/>
                <a:ext cx="8318175" cy="775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64640" y="3293955"/>
            <a:ext cx="4222246" cy="461665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can we make this happen?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94077" y="2860854"/>
            <a:ext cx="293502" cy="43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76009" y="1516008"/>
            <a:ext cx="1881247" cy="123996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sports 0.02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game 0.01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basketball 0.005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ootball 0.004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6009" y="2976079"/>
            <a:ext cx="1881247" cy="100907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travel 0.05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attraction 0.03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trip 0.01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76009" y="4472485"/>
            <a:ext cx="1881247" cy="100907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science 0.04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scientist 0.03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spaceship 0.006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240208" y="2028550"/>
            <a:ext cx="0" cy="29384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357257" y="2028550"/>
            <a:ext cx="882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58886" y="3370217"/>
            <a:ext cx="882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368633" y="4989543"/>
            <a:ext cx="882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1251586" y="3725556"/>
            <a:ext cx="66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65797" y="2244147"/>
            <a:ext cx="1239544" cy="8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59537" y="1926948"/>
            <a:ext cx="165706" cy="54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332050" y="1743499"/>
                <a:ext cx="914210" cy="2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50" y="1743499"/>
                <a:ext cx="914210" cy="285051"/>
              </a:xfrm>
              <a:prstGeom prst="rect">
                <a:avLst/>
              </a:prstGeom>
              <a:blipFill>
                <a:blip r:embed="rId9"/>
                <a:stretch>
                  <a:fillRect l="-8000" t="-2128" r="-12000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16263" y="3513585"/>
            <a:ext cx="1239544" cy="8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10003" y="3196385"/>
            <a:ext cx="165706" cy="54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82516" y="3012937"/>
                <a:ext cx="919995" cy="2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16" y="3012937"/>
                <a:ext cx="919995" cy="285051"/>
              </a:xfrm>
              <a:prstGeom prst="rect">
                <a:avLst/>
              </a:prstGeom>
              <a:blipFill>
                <a:blip r:embed="rId10"/>
                <a:stretch>
                  <a:fillRect l="-7947" t="-2128" r="-1192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216263" y="5086628"/>
            <a:ext cx="1239544" cy="8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0003" y="4769429"/>
            <a:ext cx="165706" cy="54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82516" y="4585980"/>
                <a:ext cx="930009" cy="2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16" y="4585980"/>
                <a:ext cx="930009" cy="285051"/>
              </a:xfrm>
              <a:prstGeom prst="rect">
                <a:avLst/>
              </a:prstGeom>
              <a:blipFill>
                <a:blip r:embed="rId11"/>
                <a:stretch>
                  <a:fillRect l="-7843" t="-2128" r="-1111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476663" y="1614719"/>
                <a:ext cx="644140" cy="2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663" y="1614719"/>
                <a:ext cx="644140" cy="285051"/>
              </a:xfrm>
              <a:prstGeom prst="rect">
                <a:avLst/>
              </a:prstGeom>
              <a:blipFill>
                <a:blip r:embed="rId12"/>
                <a:stretch>
                  <a:fillRect l="-11429" t="-2128" r="-17143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476663" y="2974518"/>
                <a:ext cx="649924" cy="2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663" y="2974518"/>
                <a:ext cx="649924" cy="285051"/>
              </a:xfrm>
              <a:prstGeom prst="rect">
                <a:avLst/>
              </a:prstGeom>
              <a:blipFill>
                <a:blip r:embed="rId13"/>
                <a:stretch>
                  <a:fillRect l="-10377" t="-2128" r="-1698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488040" y="4593844"/>
                <a:ext cx="659938" cy="2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040" y="4593844"/>
                <a:ext cx="659938" cy="285051"/>
              </a:xfrm>
              <a:prstGeom prst="rect">
                <a:avLst/>
              </a:prstGeom>
              <a:blipFill>
                <a:blip r:embed="rId14"/>
                <a:stretch>
                  <a:fillRect l="-11009" t="-4348" r="-14679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483479" y="1406053"/>
            <a:ext cx="5429299" cy="431735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10706" y="3718887"/>
            <a:ext cx="360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69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from the Training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8544" y="1875801"/>
            <a:ext cx="1597688" cy="461665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Category 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38544" y="2390479"/>
                <a:ext cx="3806107" cy="560218"/>
              </a:xfrm>
              <a:prstGeom prst="rect">
                <a:avLst/>
              </a:prstGeom>
              <a:noFill/>
              <a:ln w="38100">
                <a:solidFill>
                  <a:srgbClr val="FF669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44" y="2390479"/>
                <a:ext cx="3806107" cy="560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38544" y="3261836"/>
            <a:ext cx="159768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Category 2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38544" y="3776514"/>
                <a:ext cx="3923766" cy="577338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44" y="3776514"/>
                <a:ext cx="3923766" cy="577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38544" y="4717156"/>
            <a:ext cx="159768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Category k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38544" y="5231834"/>
                <a:ext cx="3903889" cy="5636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44" y="5231834"/>
                <a:ext cx="3903889" cy="563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35383" y="1690688"/>
            <a:ext cx="4666593" cy="43948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09522" y="1864406"/>
            <a:ext cx="1691381" cy="13388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sports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game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basketball 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ootball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4662" y="3754453"/>
            <a:ext cx="1676104" cy="111747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travel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attraction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trip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9523" y="5501386"/>
            <a:ext cx="1691244" cy="108952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science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scientist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spaceship ?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7169" y="1434980"/>
            <a:ext cx="1367413" cy="400110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Category 1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97169" y="3324199"/>
            <a:ext cx="136741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Category 2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97169" y="5057228"/>
            <a:ext cx="136741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Category k</a:t>
            </a:r>
            <a:endParaRPr lang="en-US" sz="20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526777" y="2611355"/>
            <a:ext cx="9617" cy="2993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643826" y="2611355"/>
            <a:ext cx="882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645455" y="4344907"/>
            <a:ext cx="882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653313" y="5594320"/>
            <a:ext cx="882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526777" y="3475207"/>
            <a:ext cx="66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3"/>
          </p:cNvCxnSpPr>
          <p:nvPr/>
        </p:nvCxnSpPr>
        <p:spPr>
          <a:xfrm flipH="1">
            <a:off x="5544651" y="2665072"/>
            <a:ext cx="2321948" cy="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43310" y="2256452"/>
                <a:ext cx="914210" cy="28505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310" y="2256452"/>
                <a:ext cx="914210" cy="285051"/>
              </a:xfrm>
              <a:prstGeom prst="rect">
                <a:avLst/>
              </a:prstGeom>
              <a:blipFill>
                <a:blip r:embed="rId6"/>
                <a:stretch>
                  <a:fillRect l="-8000" t="-2128" r="-12000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5659615" y="4065183"/>
            <a:ext cx="2237554" cy="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68153" y="3657109"/>
                <a:ext cx="919995" cy="28505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153" y="3657109"/>
                <a:ext cx="919995" cy="285051"/>
              </a:xfrm>
              <a:prstGeom prst="rect">
                <a:avLst/>
              </a:prstGeom>
              <a:blipFill>
                <a:blip r:embed="rId7"/>
                <a:stretch>
                  <a:fillRect l="-7947" t="-2128" r="-1192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>
            <a:off x="5666446" y="5618109"/>
            <a:ext cx="2200153" cy="12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25684" y="5251371"/>
                <a:ext cx="930009" cy="28505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684" y="5251371"/>
                <a:ext cx="930009" cy="285051"/>
              </a:xfrm>
              <a:prstGeom prst="rect">
                <a:avLst/>
              </a:prstGeom>
              <a:blipFill>
                <a:blip r:embed="rId8"/>
                <a:stretch>
                  <a:fillRect l="-7843" t="-2128" r="-1111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763232" y="2197524"/>
                <a:ext cx="644140" cy="28505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32" y="2197524"/>
                <a:ext cx="644140" cy="285051"/>
              </a:xfrm>
              <a:prstGeom prst="rect">
                <a:avLst/>
              </a:prstGeom>
              <a:blipFill>
                <a:blip r:embed="rId9"/>
                <a:stretch>
                  <a:fillRect l="-11429" t="-2128" r="-17143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763232" y="3949208"/>
                <a:ext cx="649924" cy="28505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32" y="3949208"/>
                <a:ext cx="649924" cy="285051"/>
              </a:xfrm>
              <a:prstGeom prst="rect">
                <a:avLst/>
              </a:prstGeom>
              <a:blipFill>
                <a:blip r:embed="rId10"/>
                <a:stretch>
                  <a:fillRect l="-10377" t="-2128" r="-1698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732528" y="5228765"/>
                <a:ext cx="659938" cy="28505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528" y="5228765"/>
                <a:ext cx="659938" cy="285051"/>
              </a:xfrm>
              <a:prstGeom prst="rect">
                <a:avLst/>
              </a:prstGeom>
              <a:blipFill>
                <a:blip r:embed="rId11"/>
                <a:stretch>
                  <a:fillRect l="-11111" t="-4348" r="-1574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 43"/>
          <p:cNvSpPr/>
          <p:nvPr/>
        </p:nvSpPr>
        <p:spPr>
          <a:xfrm>
            <a:off x="4057931" y="1363450"/>
            <a:ext cx="6162917" cy="1107740"/>
          </a:xfrm>
          <a:custGeom>
            <a:avLst/>
            <a:gdLst>
              <a:gd name="connsiteX0" fmla="*/ 0 w 5540991"/>
              <a:gd name="connsiteY0" fmla="*/ 1367569 h 1367569"/>
              <a:gd name="connsiteX1" fmla="*/ 3575713 w 5540991"/>
              <a:gd name="connsiteY1" fmla="*/ 2793 h 1367569"/>
              <a:gd name="connsiteX2" fmla="*/ 5540991 w 5540991"/>
              <a:gd name="connsiteY2" fmla="*/ 985431 h 1367569"/>
              <a:gd name="connsiteX3" fmla="*/ 5540991 w 5540991"/>
              <a:gd name="connsiteY3" fmla="*/ 985431 h 136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0991" h="1367569">
                <a:moveTo>
                  <a:pt x="0" y="1367569"/>
                </a:moveTo>
                <a:cubicBezTo>
                  <a:pt x="1326107" y="717026"/>
                  <a:pt x="2652215" y="66483"/>
                  <a:pt x="3575713" y="2793"/>
                </a:cubicBezTo>
                <a:cubicBezTo>
                  <a:pt x="4499211" y="-60897"/>
                  <a:pt x="5540991" y="985431"/>
                  <a:pt x="5540991" y="985431"/>
                </a:cubicBezTo>
                <a:lnTo>
                  <a:pt x="5540991" y="985431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508309" y="1975682"/>
            <a:ext cx="2084751" cy="481860"/>
          </a:xfrm>
          <a:custGeom>
            <a:avLst/>
            <a:gdLst>
              <a:gd name="connsiteX0" fmla="*/ 0 w 2183642"/>
              <a:gd name="connsiteY0" fmla="*/ 700408 h 700408"/>
              <a:gd name="connsiteX1" fmla="*/ 1296537 w 2183642"/>
              <a:gd name="connsiteY1" fmla="*/ 4372 h 700408"/>
              <a:gd name="connsiteX2" fmla="*/ 2183642 w 2183642"/>
              <a:gd name="connsiteY2" fmla="*/ 386509 h 700408"/>
              <a:gd name="connsiteX3" fmla="*/ 2183642 w 2183642"/>
              <a:gd name="connsiteY3" fmla="*/ 386509 h 70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642" h="700408">
                <a:moveTo>
                  <a:pt x="0" y="700408"/>
                </a:moveTo>
                <a:cubicBezTo>
                  <a:pt x="466298" y="378548"/>
                  <a:pt x="932597" y="56689"/>
                  <a:pt x="1296537" y="4372"/>
                </a:cubicBezTo>
                <a:cubicBezTo>
                  <a:pt x="1660477" y="-47945"/>
                  <a:pt x="2183642" y="386509"/>
                  <a:pt x="2183642" y="386509"/>
                </a:cubicBezTo>
                <a:lnTo>
                  <a:pt x="2183642" y="386509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879015" y="4375795"/>
            <a:ext cx="6162918" cy="1046880"/>
          </a:xfrm>
          <a:custGeom>
            <a:avLst/>
            <a:gdLst>
              <a:gd name="connsiteX0" fmla="*/ 0 w 5540991"/>
              <a:gd name="connsiteY0" fmla="*/ 1367569 h 1367569"/>
              <a:gd name="connsiteX1" fmla="*/ 3575713 w 5540991"/>
              <a:gd name="connsiteY1" fmla="*/ 2793 h 1367569"/>
              <a:gd name="connsiteX2" fmla="*/ 5540991 w 5540991"/>
              <a:gd name="connsiteY2" fmla="*/ 985431 h 1367569"/>
              <a:gd name="connsiteX3" fmla="*/ 5540991 w 5540991"/>
              <a:gd name="connsiteY3" fmla="*/ 985431 h 136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0991" h="1367569">
                <a:moveTo>
                  <a:pt x="0" y="1367569"/>
                </a:moveTo>
                <a:cubicBezTo>
                  <a:pt x="1326107" y="717026"/>
                  <a:pt x="2652215" y="66483"/>
                  <a:pt x="3575713" y="2793"/>
                </a:cubicBezTo>
                <a:cubicBezTo>
                  <a:pt x="4499211" y="-60897"/>
                  <a:pt x="5540991" y="985431"/>
                  <a:pt x="5540991" y="985431"/>
                </a:cubicBezTo>
                <a:lnTo>
                  <a:pt x="5540991" y="985431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4400988" y="4988027"/>
            <a:ext cx="2084751" cy="455386"/>
          </a:xfrm>
          <a:custGeom>
            <a:avLst/>
            <a:gdLst>
              <a:gd name="connsiteX0" fmla="*/ 0 w 2183642"/>
              <a:gd name="connsiteY0" fmla="*/ 700408 h 700408"/>
              <a:gd name="connsiteX1" fmla="*/ 1296537 w 2183642"/>
              <a:gd name="connsiteY1" fmla="*/ 4372 h 700408"/>
              <a:gd name="connsiteX2" fmla="*/ 2183642 w 2183642"/>
              <a:gd name="connsiteY2" fmla="*/ 386509 h 700408"/>
              <a:gd name="connsiteX3" fmla="*/ 2183642 w 2183642"/>
              <a:gd name="connsiteY3" fmla="*/ 386509 h 70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642" h="700408">
                <a:moveTo>
                  <a:pt x="0" y="700408"/>
                </a:moveTo>
                <a:cubicBezTo>
                  <a:pt x="466298" y="378548"/>
                  <a:pt x="932597" y="56689"/>
                  <a:pt x="1296537" y="4372"/>
                </a:cubicBezTo>
                <a:cubicBezTo>
                  <a:pt x="1660477" y="-47945"/>
                  <a:pt x="2183642" y="386509"/>
                  <a:pt x="2183642" y="386509"/>
                </a:cubicBezTo>
                <a:lnTo>
                  <a:pt x="2183642" y="386509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821076" y="3192989"/>
            <a:ext cx="5984002" cy="798227"/>
          </a:xfrm>
          <a:custGeom>
            <a:avLst/>
            <a:gdLst>
              <a:gd name="connsiteX0" fmla="*/ 0 w 5540991"/>
              <a:gd name="connsiteY0" fmla="*/ 1367569 h 1367569"/>
              <a:gd name="connsiteX1" fmla="*/ 3575713 w 5540991"/>
              <a:gd name="connsiteY1" fmla="*/ 2793 h 1367569"/>
              <a:gd name="connsiteX2" fmla="*/ 5540991 w 5540991"/>
              <a:gd name="connsiteY2" fmla="*/ 985431 h 1367569"/>
              <a:gd name="connsiteX3" fmla="*/ 5540991 w 5540991"/>
              <a:gd name="connsiteY3" fmla="*/ 985431 h 136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0991" h="1367569">
                <a:moveTo>
                  <a:pt x="0" y="1367569"/>
                </a:moveTo>
                <a:cubicBezTo>
                  <a:pt x="1326107" y="717026"/>
                  <a:pt x="2652215" y="66483"/>
                  <a:pt x="3575713" y="2793"/>
                </a:cubicBezTo>
                <a:cubicBezTo>
                  <a:pt x="4499211" y="-60897"/>
                  <a:pt x="5540991" y="985431"/>
                  <a:pt x="5540991" y="985431"/>
                </a:cubicBezTo>
                <a:lnTo>
                  <a:pt x="5540991" y="985431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66670" y="3632790"/>
            <a:ext cx="2178554" cy="280029"/>
          </a:xfrm>
          <a:custGeom>
            <a:avLst/>
            <a:gdLst>
              <a:gd name="connsiteX0" fmla="*/ 0 w 2183642"/>
              <a:gd name="connsiteY0" fmla="*/ 700408 h 700408"/>
              <a:gd name="connsiteX1" fmla="*/ 1296537 w 2183642"/>
              <a:gd name="connsiteY1" fmla="*/ 4372 h 700408"/>
              <a:gd name="connsiteX2" fmla="*/ 2183642 w 2183642"/>
              <a:gd name="connsiteY2" fmla="*/ 386509 h 700408"/>
              <a:gd name="connsiteX3" fmla="*/ 2183642 w 2183642"/>
              <a:gd name="connsiteY3" fmla="*/ 386509 h 70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642" h="700408">
                <a:moveTo>
                  <a:pt x="0" y="700408"/>
                </a:moveTo>
                <a:cubicBezTo>
                  <a:pt x="466298" y="378548"/>
                  <a:pt x="932597" y="56689"/>
                  <a:pt x="1296537" y="4372"/>
                </a:cubicBezTo>
                <a:cubicBezTo>
                  <a:pt x="1660477" y="-47945"/>
                  <a:pt x="2183642" y="386509"/>
                  <a:pt x="2183642" y="386509"/>
                </a:cubicBezTo>
                <a:lnTo>
                  <a:pt x="2183642" y="386509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82457" y="4513955"/>
            <a:ext cx="360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3855" y="4073173"/>
            <a:ext cx="360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76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980761" cy="1325563"/>
              </a:xfrm>
            </p:spPr>
            <p:txBody>
              <a:bodyPr/>
              <a:lstStyle/>
              <a:p>
                <a:r>
                  <a:rPr lang="en-US" dirty="0" smtClean="0"/>
                  <a:t>Naïve Bayes Classifier: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=?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980761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49671" y="1459855"/>
            <a:ext cx="4433975" cy="1771688"/>
            <a:chOff x="5949671" y="1459855"/>
            <a:chExt cx="4433975" cy="1771688"/>
          </a:xfrm>
        </p:grpSpPr>
        <p:sp>
          <p:nvSpPr>
            <p:cNvPr id="8" name="TextBox 7"/>
            <p:cNvSpPr txBox="1"/>
            <p:nvPr/>
          </p:nvSpPr>
          <p:spPr>
            <a:xfrm>
              <a:off x="5949671" y="1459855"/>
              <a:ext cx="443397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Which category is most popular? 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682501" y="2390479"/>
                  <a:ext cx="2968313" cy="8410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501" y="2390479"/>
                  <a:ext cx="2968313" cy="8410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7365442" y="1921520"/>
              <a:ext cx="0" cy="584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45557" y="3700502"/>
            <a:ext cx="5950604" cy="2016457"/>
            <a:chOff x="4904880" y="3712858"/>
            <a:chExt cx="5950604" cy="2016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904880" y="3712858"/>
                  <a:ext cx="5836791" cy="114832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5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880" y="3712858"/>
                  <a:ext cx="5836791" cy="11483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086597" y="5267650"/>
                  <a:ext cx="5768887" cy="461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Which word is most frequent in category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2400" b="1" dirty="0" smtClean="0"/>
                    <a:t>?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597" y="5267650"/>
                  <a:ext cx="576888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58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5757705" y="4646609"/>
              <a:ext cx="462225" cy="585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86179" y="6176351"/>
                <a:ext cx="7424405" cy="523220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What are the constraints 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?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79" y="6176351"/>
                <a:ext cx="7424405" cy="523220"/>
              </a:xfrm>
              <a:prstGeom prst="rect">
                <a:avLst/>
              </a:prstGeom>
              <a:blipFill>
                <a:blip r:embed="rId7"/>
                <a:stretch>
                  <a:fillRect l="-1724" t="-10465" r="-65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1837" y="1875801"/>
            <a:ext cx="1597688" cy="461665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Category 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837" y="2390479"/>
                <a:ext cx="3806107" cy="560218"/>
              </a:xfrm>
              <a:prstGeom prst="rect">
                <a:avLst/>
              </a:prstGeom>
              <a:noFill/>
              <a:ln w="38100">
                <a:solidFill>
                  <a:srgbClr val="FF669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7" y="2390479"/>
                <a:ext cx="3806107" cy="560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81837" y="3261836"/>
            <a:ext cx="159768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Category 2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1837" y="3776514"/>
                <a:ext cx="3923766" cy="577338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7" y="3776514"/>
                <a:ext cx="3923766" cy="577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1837" y="4717156"/>
            <a:ext cx="159768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Category k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1837" y="5231834"/>
                <a:ext cx="3903889" cy="5636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7" y="5231834"/>
                <a:ext cx="3903889" cy="5636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77296" y="4030851"/>
            <a:ext cx="360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35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in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smoothing?</a:t>
            </a:r>
          </a:p>
          <a:p>
            <a:pPr lvl="1"/>
            <a:r>
              <a:rPr lang="en-US" sz="2800" dirty="0" smtClean="0"/>
              <a:t>Address data sparseness (training data is small </a:t>
            </a:r>
            <a:r>
              <a:rPr lang="en-US" sz="2800" dirty="0" smtClean="0">
                <a:sym typeface="Symbol" panose="05050102010706020507" pitchFamily="18" charset="2"/>
              </a:rPr>
              <a:t> zero probability)</a:t>
            </a:r>
          </a:p>
          <a:p>
            <a:pPr lvl="1"/>
            <a:r>
              <a:rPr lang="en-US" sz="2800" dirty="0" smtClean="0">
                <a:sym typeface="Symbol" panose="05050102010706020507" pitchFamily="18" charset="2"/>
              </a:rPr>
              <a:t>Incorporate prior knowledge</a:t>
            </a:r>
          </a:p>
          <a:p>
            <a:pPr lvl="1"/>
            <a:r>
              <a:rPr lang="en-US" sz="2800" dirty="0" smtClean="0">
                <a:sym typeface="Symbol" panose="05050102010706020507" pitchFamily="18" charset="2"/>
              </a:rPr>
              <a:t>Achieve discriminative weighting (i.e., IDF weighting)</a:t>
            </a:r>
          </a:p>
          <a:p>
            <a:r>
              <a:rPr lang="en-US" sz="3200" dirty="0" smtClean="0">
                <a:sym typeface="Symbol" panose="05050102010706020507" pitchFamily="18" charset="2"/>
              </a:rPr>
              <a:t>How?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24070" y="4149969"/>
            <a:ext cx="5862422" cy="709810"/>
            <a:chOff x="2924070" y="4149969"/>
            <a:chExt cx="5862422" cy="709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24070" y="4149969"/>
                  <a:ext cx="3494482" cy="7098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nary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070" y="4149969"/>
                  <a:ext cx="3494482" cy="7098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916428" y="4261190"/>
                  <a:ext cx="18700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What if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sz="2000" b="1" dirty="0" smtClean="0"/>
                    <a:t>?</a:t>
                  </a:r>
                  <a:endParaRPr lang="en-US" sz="20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428" y="4261190"/>
                  <a:ext cx="1870064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3595" t="-7576" r="-2614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1386672" y="5198542"/>
            <a:ext cx="8450235" cy="1378531"/>
            <a:chOff x="1386672" y="5198542"/>
            <a:chExt cx="8450235" cy="1378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86672" y="5747657"/>
                  <a:ext cx="4684551" cy="7923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nary>
                              </m:e>
                            </m:nary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72" y="5747657"/>
                  <a:ext cx="4684551" cy="7923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916428" y="5774788"/>
                  <a:ext cx="20698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lit/>
                          </m:rPr>
                          <a:rPr lang="en-US" sz="20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428" y="5774788"/>
                  <a:ext cx="206986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950" r="-265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44732" y="6176963"/>
                  <a:ext cx="17658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What if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732" y="6176963"/>
                  <a:ext cx="1765868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3793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916428" y="5198542"/>
                  <a:ext cx="2920479" cy="4001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 smtClean="0"/>
                    <a:t>: background LM</a:t>
                  </a:r>
                  <a:endParaRPr lang="en-US" sz="20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428" y="5198542"/>
                  <a:ext cx="2920479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209" t="-9231" r="-1253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0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98210" y="3468473"/>
                <a:ext cx="539558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10" y="3468473"/>
                <a:ext cx="539558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Naïve Bayes Classifier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818" y="1778229"/>
                <a:ext cx="354860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Two categories: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8" y="1778229"/>
                <a:ext cx="3548600" cy="461665"/>
              </a:xfrm>
              <a:prstGeom prst="rect">
                <a:avLst/>
              </a:prstGeom>
              <a:blipFill>
                <a:blip r:embed="rId4"/>
                <a:stretch>
                  <a:fillRect l="-257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11762" y="2276957"/>
                <a:ext cx="7336752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limLoc m:val="subSup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nary>
                                    <m:naryPr>
                                      <m:chr m:val="∏"/>
                                      <m:limLoc m:val="subSup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2" y="2276957"/>
                <a:ext cx="733675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520254" y="3384645"/>
            <a:ext cx="3447530" cy="2039246"/>
            <a:chOff x="1520254" y="3384645"/>
            <a:chExt cx="3447530" cy="2039246"/>
          </a:xfrm>
        </p:grpSpPr>
        <p:grpSp>
          <p:nvGrpSpPr>
            <p:cNvPr id="27" name="Group 26"/>
            <p:cNvGrpSpPr/>
            <p:nvPr/>
          </p:nvGrpSpPr>
          <p:grpSpPr>
            <a:xfrm>
              <a:off x="3717889" y="3384645"/>
              <a:ext cx="1249895" cy="1470333"/>
              <a:chOff x="3717889" y="3384645"/>
              <a:chExt cx="1249895" cy="14703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17889" y="3384645"/>
                <a:ext cx="1249895" cy="100161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5" idx="3"/>
              </p:cNvCxnSpPr>
              <p:nvPr/>
            </p:nvCxnSpPr>
            <p:spPr>
              <a:xfrm flipV="1">
                <a:off x="3841197" y="4386263"/>
                <a:ext cx="430552" cy="4687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520254" y="4716005"/>
                  <a:ext cx="246195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 smtClean="0"/>
                    <a:t>Category bias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b="1" dirty="0" smtClean="0"/>
                </a:p>
                <a:p>
                  <a:pPr algn="ctr"/>
                  <a:r>
                    <a:rPr lang="en-US" sz="2000" b="1" dirty="0" smtClean="0"/>
                    <a:t>doesn‘t depend on d!</a:t>
                  </a:r>
                  <a:endParaRPr lang="en-US" sz="20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54" y="4716005"/>
                  <a:ext cx="2461956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2228" t="-5172" r="-2228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713093" y="4250738"/>
            <a:ext cx="2276049" cy="1190128"/>
            <a:chOff x="4886308" y="4141669"/>
            <a:chExt cx="2276049" cy="1190128"/>
          </a:xfrm>
        </p:grpSpPr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H="1" flipV="1">
              <a:off x="5655461" y="4141669"/>
              <a:ext cx="124678" cy="4405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 flipH="1">
                  <a:off x="4886308" y="4623911"/>
                  <a:ext cx="227604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/>
                    <a:t>Sum over all words  (features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000" b="1" dirty="0" smtClean="0"/>
                    <a:t>)</a:t>
                  </a:r>
                  <a:endParaRPr lang="en-US" sz="2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86308" y="4623911"/>
                  <a:ext cx="2276049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2674" t="-4274" r="-4011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271455" y="4056492"/>
            <a:ext cx="3907085" cy="1024906"/>
            <a:chOff x="6271455" y="4056492"/>
            <a:chExt cx="3907085" cy="1024906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6271455" y="4056492"/>
              <a:ext cx="968682" cy="1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687403" y="4141669"/>
              <a:ext cx="1105469" cy="4789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flipH="1">
                  <a:off x="7042659" y="4681288"/>
                  <a:ext cx="31358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/>
                    <a:t>Feature value: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42659" y="4681288"/>
                  <a:ext cx="3135881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942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7606601" y="3374195"/>
            <a:ext cx="4244012" cy="1001618"/>
            <a:chOff x="7606601" y="3374195"/>
            <a:chExt cx="4244012" cy="1001618"/>
          </a:xfrm>
        </p:grpSpPr>
        <p:sp>
          <p:nvSpPr>
            <p:cNvPr id="21" name="Rectangle 20"/>
            <p:cNvSpPr/>
            <p:nvPr/>
          </p:nvSpPr>
          <p:spPr>
            <a:xfrm>
              <a:off x="7606601" y="3374195"/>
              <a:ext cx="1187189" cy="100161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8793790" y="3885454"/>
              <a:ext cx="990457" cy="1710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784247" y="3657412"/>
                  <a:ext cx="206636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/>
                    <a:t>Weight on each word (feature)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sz="2000" b="1" dirty="0" smtClean="0"/>
                    <a:t> </a:t>
                  </a:r>
                  <a:endParaRPr lang="en-US" sz="20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247" y="3657412"/>
                  <a:ext cx="2066366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2950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943816" y="5819552"/>
            <a:ext cx="6077302" cy="937757"/>
            <a:chOff x="1943816" y="5819552"/>
            <a:chExt cx="6077302" cy="9377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717889" y="5819552"/>
                  <a:ext cx="4303229" cy="9377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,..,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oMath>
                    </m:oMathPara>
                  </a14:m>
                  <a:endParaRPr lang="en-US" sz="2000" b="0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ℜ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889" y="5819552"/>
                  <a:ext cx="4303229" cy="937757"/>
                </a:xfrm>
                <a:prstGeom prst="rect">
                  <a:avLst/>
                </a:prstGeom>
                <a:blipFill>
                  <a:blip r:embed="rId10"/>
                  <a:stretch>
                    <a:fillRect l="-2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Arrow 35"/>
            <p:cNvSpPr/>
            <p:nvPr/>
          </p:nvSpPr>
          <p:spPr>
            <a:xfrm>
              <a:off x="1943816" y="5946840"/>
              <a:ext cx="1614832" cy="3770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2075822" y="6323893"/>
              <a:ext cx="132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Generalize</a:t>
              </a:r>
              <a:endParaRPr lang="en-US" sz="20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200195" y="6051203"/>
            <a:ext cx="2562329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= Logistic Regression!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33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  <a:endParaRPr lang="fa-IR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What is text categorization?</a:t>
            </a:r>
          </a:p>
          <a:p>
            <a:r>
              <a:rPr lang="en-US" altLang="en-US" sz="3200" dirty="0" smtClean="0"/>
              <a:t>Why text categorization?</a:t>
            </a:r>
          </a:p>
          <a:p>
            <a:r>
              <a:rPr lang="en-US" altLang="en-US" sz="3200" dirty="0" smtClean="0"/>
              <a:t>How to do text categorization?</a:t>
            </a:r>
          </a:p>
          <a:p>
            <a:r>
              <a:rPr lang="en-US" altLang="en-US" sz="3200" dirty="0" smtClean="0"/>
              <a:t>How </a:t>
            </a:r>
            <a:r>
              <a:rPr lang="en-US" altLang="en-US" sz="3200" dirty="0"/>
              <a:t>to do feature selection for text categorization</a:t>
            </a:r>
            <a:r>
              <a:rPr lang="en-US" altLang="en-US" sz="3200" dirty="0" smtClean="0"/>
              <a:t>?</a:t>
            </a:r>
          </a:p>
          <a:p>
            <a:r>
              <a:rPr lang="en-US" altLang="en-US" sz="3200" dirty="0" smtClean="0"/>
              <a:t>How to evaluate categorization results?</a:t>
            </a:r>
            <a:endParaRPr lang="fa-IR" alt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33DF74-BBD3-487C-82B6-B349D71664FE}" type="slidenum">
              <a:rPr lang="en-US" altLang="en-US" sz="1200" b="0">
                <a:solidFill>
                  <a:srgbClr val="898989"/>
                </a:solidFill>
              </a:rPr>
              <a:pPr/>
              <a:t>2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Classifier 1: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Binary Response Variable: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 smtClean="0"/>
                  <a:t>      Predictors: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742141" y="2394844"/>
            <a:ext cx="9538086" cy="949171"/>
            <a:chOff x="1742141" y="2394844"/>
            <a:chExt cx="9538086" cy="949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42141" y="2457523"/>
                  <a:ext cx="3702167" cy="82381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𝑐𝑎𝑡𝑒𝑔𝑜𝑟𝑦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𝑐𝑎𝑡𝑒𝑔𝑜𝑟𝑦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141" y="2457523"/>
                  <a:ext cx="3702167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09415" y="2394844"/>
                  <a:ext cx="5070812" cy="9491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400" dirty="0" smtClean="0"/>
                    <a:t>Modeling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r>
                    <a:rPr lang="en-US" sz="2400" dirty="0" smtClean="0"/>
                    <a:t> directly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dirty="0" smtClean="0"/>
                    <a:t>Allow many other features than words!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415" y="2394844"/>
                  <a:ext cx="5070812" cy="949171"/>
                </a:xfrm>
                <a:prstGeom prst="rect">
                  <a:avLst/>
                </a:prstGeom>
                <a:blipFill>
                  <a:blip r:embed="rId5"/>
                  <a:stretch>
                    <a:fillRect l="-1925" t="-641" r="-842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2617" y="3824256"/>
                <a:ext cx="10641183" cy="7822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5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7" y="3824256"/>
                <a:ext cx="10641183" cy="782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172052" y="4966497"/>
            <a:ext cx="8606648" cy="1602229"/>
            <a:chOff x="1172052" y="4966497"/>
            <a:chExt cx="8606648" cy="160222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59274" b="4896"/>
            <a:stretch/>
          </p:blipFill>
          <p:spPr>
            <a:xfrm>
              <a:off x="6411310" y="4966497"/>
              <a:ext cx="3367390" cy="160222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72052" y="5313578"/>
                  <a:ext cx="4145879" cy="90806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5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52" y="5313578"/>
                  <a:ext cx="4145879" cy="9080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1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28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Training 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Parameters: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Conditional likelihood: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Maximum Likelihood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Can be computed in many ways (e.g., Newton's method)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2830"/>
              </a:xfrm>
              <a:blipFill>
                <a:blip r:embed="rId3"/>
                <a:stretch>
                  <a:fillRect l="-1043" t="-2831" b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3020" y="4113414"/>
                <a:ext cx="4145879" cy="9080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20" y="4113414"/>
                <a:ext cx="4145879" cy="908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64110" y="4113414"/>
                <a:ext cx="4145879" cy="7805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10" y="4113414"/>
                <a:ext cx="4145879" cy="780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4130566" y="3321269"/>
            <a:ext cx="3531475" cy="792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7830207" y="3321269"/>
            <a:ext cx="806843" cy="792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08332" y="3440342"/>
                <a:ext cx="7298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32" y="3440342"/>
                <a:ext cx="729815" cy="307777"/>
              </a:xfrm>
              <a:prstGeom prst="rect">
                <a:avLst/>
              </a:prstGeom>
              <a:blipFill>
                <a:blip r:embed="rId6"/>
                <a:stretch>
                  <a:fillRect l="-7500" r="-75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45692" y="3443571"/>
                <a:ext cx="7298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92" y="3443571"/>
                <a:ext cx="729815" cy="307777"/>
              </a:xfrm>
              <a:prstGeom prst="rect">
                <a:avLst/>
              </a:prstGeom>
              <a:blipFill>
                <a:blip r:embed="rId7"/>
                <a:stretch>
                  <a:fillRect l="-8403" r="-756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73" y="365125"/>
            <a:ext cx="11480713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Discriminative Classifier 2: k-Nearest Neighbors (k-NN)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k examples in the training set that are most similar to the text object to be classified (“neighbor documents”)</a:t>
                </a:r>
              </a:p>
              <a:p>
                <a:r>
                  <a:rPr lang="en-US" dirty="0" smtClean="0"/>
                  <a:t>Assign the category that is most common in these neighbor text objects (neighbors vote for the category)</a:t>
                </a:r>
              </a:p>
              <a:p>
                <a:r>
                  <a:rPr lang="en-US" dirty="0" smtClean="0"/>
                  <a:t>Can be improved by considering the distance of a neighbor (a closer neighbor has more influence)</a:t>
                </a:r>
              </a:p>
              <a:p>
                <a:r>
                  <a:rPr lang="en-US" dirty="0" smtClean="0"/>
                  <a:t>Can be regarded as a way to directly estimate the conditional probability of label given data instance,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Need a similarity function to measure similarity of two text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422526" y="1544638"/>
            <a:ext cx="3749675" cy="2265362"/>
            <a:chOff x="566" y="973"/>
            <a:chExt cx="2362" cy="1427"/>
          </a:xfrm>
        </p:grpSpPr>
        <p:sp>
          <p:nvSpPr>
            <p:cNvPr id="11329" name="Oval 60"/>
            <p:cNvSpPr>
              <a:spLocks noChangeArrowheads="1"/>
            </p:cNvSpPr>
            <p:nvPr/>
          </p:nvSpPr>
          <p:spPr bwMode="auto">
            <a:xfrm>
              <a:off x="2304" y="206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3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66" y="973"/>
                  <a:ext cx="717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ja-JP" sz="2400" dirty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ja-JP" sz="2400" dirty="0">
                      <a:latin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ja-JP" sz="2400" dirty="0">
                      <a:latin typeface="Times New Roman" panose="02020603050405020304" pitchFamily="18" charset="0"/>
                    </a:rPr>
                    <a:t>)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ja-JP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30" name="Text 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6" y="973"/>
                  <a:ext cx="717" cy="756"/>
                </a:xfrm>
                <a:prstGeom prst="rect">
                  <a:avLst/>
                </a:prstGeom>
                <a:blipFill>
                  <a:blip r:embed="rId3"/>
                  <a:stretch>
                    <a:fillRect l="-8021" r="-802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31" name="Line 62"/>
            <p:cNvSpPr>
              <a:spLocks noChangeShapeType="1"/>
            </p:cNvSpPr>
            <p:nvPr/>
          </p:nvSpPr>
          <p:spPr bwMode="auto">
            <a:xfrm>
              <a:off x="1056" y="1440"/>
              <a:ext cx="12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/>
              <a:t>Illustration </a:t>
            </a:r>
            <a:r>
              <a:rPr lang="en-US" altLang="ja-JP" sz="4000" dirty="0"/>
              <a:t>of K-NN Classifier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69F3E4-B513-4ABF-B14E-3F0EDD3C73EE}" type="slidenum">
              <a:rPr lang="en-US" altLang="en-US" sz="1200">
                <a:solidFill>
                  <a:srgbClr val="898989"/>
                </a:solidFill>
              </a:rPr>
              <a:pPr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5791200" y="3429000"/>
            <a:ext cx="198438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anose="02020603050405020304" pitchFamily="18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52800" y="2133600"/>
            <a:ext cx="5638800" cy="3048000"/>
            <a:chOff x="1152" y="1344"/>
            <a:chExt cx="3552" cy="1920"/>
          </a:xfrm>
        </p:grpSpPr>
        <p:sp>
          <p:nvSpPr>
            <p:cNvPr id="11277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5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6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5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6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7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8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92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3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4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5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6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7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8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9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0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1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2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3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4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5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6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7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8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9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37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8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9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0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1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2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16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44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5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6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7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21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22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50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1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2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3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4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28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24665" name="Rectangle 57"/>
          <p:cNvSpPr>
            <a:spLocks noChangeArrowheads="1"/>
          </p:cNvSpPr>
          <p:nvPr/>
        </p:nvSpPr>
        <p:spPr bwMode="auto">
          <a:xfrm>
            <a:off x="3522664" y="2046288"/>
            <a:ext cx="228600" cy="2174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4666" name="Rectangle 58"/>
          <p:cNvSpPr>
            <a:spLocks noChangeArrowheads="1"/>
          </p:cNvSpPr>
          <p:nvPr/>
        </p:nvSpPr>
        <p:spPr bwMode="auto">
          <a:xfrm>
            <a:off x="8991600" y="1828800"/>
            <a:ext cx="198438" cy="2174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anose="02020603050405020304" pitchFamily="18" charset="0"/>
            </a:endParaRPr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257801" y="1287464"/>
            <a:ext cx="3808413" cy="2751137"/>
            <a:chOff x="2352" y="811"/>
            <a:chExt cx="2399" cy="1733"/>
          </a:xfrm>
        </p:grpSpPr>
        <p:sp>
          <p:nvSpPr>
            <p:cNvPr id="11274" name="Oval 64"/>
            <p:cNvSpPr>
              <a:spLocks noChangeArrowheads="1"/>
            </p:cNvSpPr>
            <p:nvPr/>
          </p:nvSpPr>
          <p:spPr bwMode="auto">
            <a:xfrm>
              <a:off x="2352" y="1872"/>
              <a:ext cx="768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985" y="811"/>
                  <a:ext cx="766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ja-JP" sz="2400" dirty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ja-JP" sz="2400" dirty="0">
                      <a:latin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en-US" altLang="ja-JP" sz="2400" dirty="0">
                      <a:latin typeface="Times New Roman" panose="02020603050405020304" pitchFamily="18" charset="0"/>
                    </a:rPr>
                    <a:t>) 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ja-JP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75" name="Text 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" y="811"/>
                  <a:ext cx="766" cy="756"/>
                </a:xfrm>
                <a:prstGeom prst="rect">
                  <a:avLst/>
                </a:prstGeom>
                <a:blipFill>
                  <a:blip r:embed="rId4"/>
                  <a:stretch>
                    <a:fillRect l="-8040" r="-70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76" name="Line 66"/>
            <p:cNvSpPr>
              <a:spLocks noChangeShapeType="1"/>
            </p:cNvSpPr>
            <p:nvPr/>
          </p:nvSpPr>
          <p:spPr bwMode="auto">
            <a:xfrm flipH="1">
              <a:off x="3120" y="1392"/>
              <a:ext cx="124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  <p:bldP spid="324665" grpId="0" animBg="1"/>
      <p:bldP spid="3246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k-NN as an Estimate of p(Y|X)</a:t>
            </a:r>
            <a:endParaRPr lang="en-US" altLang="ja-JP" sz="4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69F3E4-B513-4ABF-B14E-3F0EDD3C73EE}" type="slidenum">
              <a:rPr lang="en-US" altLang="en-US" sz="1200">
                <a:solidFill>
                  <a:srgbClr val="898989"/>
                </a:solidFill>
              </a:rPr>
              <a:pPr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5791200" y="4006512"/>
            <a:ext cx="198438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anose="02020603050405020304" pitchFamily="18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52800" y="2711112"/>
            <a:ext cx="5638800" cy="3048000"/>
            <a:chOff x="1152" y="1344"/>
            <a:chExt cx="3552" cy="1920"/>
          </a:xfrm>
        </p:grpSpPr>
        <p:sp>
          <p:nvSpPr>
            <p:cNvPr id="11277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5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86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5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6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7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8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92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3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4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5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6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7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8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299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0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1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2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3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4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5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6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7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8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09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37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8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9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0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1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2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16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44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5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6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7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21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1322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2350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1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2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3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4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28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5280819" y="3581856"/>
            <a:ext cx="1219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3373826" y="2570745"/>
            <a:ext cx="1960174" cy="105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163" y="1588024"/>
                <a:ext cx="60818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is locally smooth, i.e., the same for all the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b="1" dirty="0" smtClean="0"/>
                  <a:t>’s in this region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3" y="1588024"/>
                <a:ext cx="6081837" cy="954107"/>
              </a:xfrm>
              <a:prstGeom prst="rect">
                <a:avLst/>
              </a:prstGeom>
              <a:blipFill>
                <a:blip r:embed="rId3"/>
                <a:stretch>
                  <a:fillRect l="-210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033419" y="1937604"/>
            <a:ext cx="4245594" cy="496303"/>
            <a:chOff x="7033419" y="1937604"/>
            <a:chExt cx="4245594" cy="496303"/>
          </a:xfrm>
        </p:grpSpPr>
        <p:sp>
          <p:nvSpPr>
            <p:cNvPr id="4" name="Right Arrow 3"/>
            <p:cNvSpPr/>
            <p:nvPr/>
          </p:nvSpPr>
          <p:spPr>
            <a:xfrm>
              <a:off x="7033419" y="1971086"/>
              <a:ext cx="784199" cy="462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428617" y="1937604"/>
                  <a:ext cx="2850396" cy="4308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617" y="1937604"/>
                  <a:ext cx="285039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65001" y="4492427"/>
            <a:ext cx="9064219" cy="2375353"/>
            <a:chOff x="365001" y="4492427"/>
            <a:chExt cx="9064219" cy="2375353"/>
          </a:xfrm>
        </p:grpSpPr>
        <p:cxnSp>
          <p:nvCxnSpPr>
            <p:cNvPr id="76" name="Straight Arrow Connector 75"/>
            <p:cNvCxnSpPr>
              <a:stCxn id="10" idx="0"/>
              <a:endCxn id="68" idx="3"/>
            </p:cNvCxnSpPr>
            <p:nvPr/>
          </p:nvCxnSpPr>
          <p:spPr>
            <a:xfrm flipV="1">
              <a:off x="3017589" y="4492427"/>
              <a:ext cx="2441778" cy="14015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65001" y="5859114"/>
                  <a:ext cx="544650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/>
                    <a:t>Estimate 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800" b="1" dirty="0" smtClean="0"/>
                    <a:t> based on the known categories in the region</a:t>
                  </a:r>
                  <a:endParaRPr lang="en-US" sz="28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1" y="5859114"/>
                  <a:ext cx="5446501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2352" t="-5732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567219" y="5959005"/>
                  <a:ext cx="2862001" cy="9087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219" y="5959005"/>
                  <a:ext cx="2862001" cy="908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9423638" y="5142403"/>
            <a:ext cx="2465233" cy="1781593"/>
            <a:chOff x="9569112" y="4820282"/>
            <a:chExt cx="2465233" cy="1781593"/>
          </a:xfrm>
        </p:grpSpPr>
        <p:cxnSp>
          <p:nvCxnSpPr>
            <p:cNvPr id="17" name="Straight Arrow Connector 16"/>
            <p:cNvCxnSpPr>
              <a:stCxn id="14" idx="1"/>
            </p:cNvCxnSpPr>
            <p:nvPr/>
          </p:nvCxnSpPr>
          <p:spPr>
            <a:xfrm flipH="1">
              <a:off x="9569112" y="5221664"/>
              <a:ext cx="529850" cy="537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5" idx="1"/>
            </p:cNvCxnSpPr>
            <p:nvPr/>
          </p:nvCxnSpPr>
          <p:spPr>
            <a:xfrm flipH="1">
              <a:off x="9569113" y="6292867"/>
              <a:ext cx="625384" cy="97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058400" y="4820282"/>
                  <a:ext cx="197594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/>
                    <a:t>Count of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en-US" sz="2000" b="1" dirty="0" smtClean="0"/>
                    <a:t>’s in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2000" b="1" dirty="0" smtClean="0"/>
                    <a:t> with category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400" y="4820282"/>
                  <a:ext cx="1975945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3086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10194497" y="5893989"/>
              <a:ext cx="1527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Total # of docs in R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5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Classifier 3: </a:t>
            </a:r>
            <a:br>
              <a:rPr lang="en-US" dirty="0" smtClean="0"/>
            </a:br>
            <a:r>
              <a:rPr lang="en-US" dirty="0" smtClean="0"/>
              <a:t>Support Vector Machine (SVM)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Consider two categories: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Use a linear separator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34330" y="1870075"/>
                <a:ext cx="4121578" cy="830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is in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in </a:t>
                </a:r>
                <a:r>
                  <a:rPr lang="en-US" sz="2400" dirty="0" smtClean="0"/>
                  <a:t>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330" y="1870075"/>
                <a:ext cx="4121578" cy="830997"/>
              </a:xfrm>
              <a:prstGeom prst="rect">
                <a:avLst/>
              </a:prstGeom>
              <a:blipFill>
                <a:blip r:embed="rId4"/>
                <a:stretch>
                  <a:fillRect l="-118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630" y="3959051"/>
            <a:ext cx="6537593" cy="2898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27426" y="3991447"/>
                <a:ext cx="289008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26" y="3991447"/>
                <a:ext cx="2890087" cy="369332"/>
              </a:xfrm>
              <a:prstGeom prst="rect">
                <a:avLst/>
              </a:prstGeom>
              <a:blipFill>
                <a:blip r:embed="rId6"/>
                <a:stretch>
                  <a:fillRect l="-3165" r="-232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56555" y="4493664"/>
                <a:ext cx="2013949" cy="7386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Assume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555" y="4493664"/>
                <a:ext cx="2013949" cy="738664"/>
              </a:xfrm>
              <a:prstGeom prst="rect">
                <a:avLst/>
              </a:prstGeom>
              <a:blipFill>
                <a:blip r:embed="rId7"/>
                <a:stretch>
                  <a:fillRect l="-6949" b="-17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7124" y="3639448"/>
                <a:ext cx="289168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24" y="3639448"/>
                <a:ext cx="2891689" cy="369332"/>
              </a:xfrm>
              <a:prstGeom prst="rect">
                <a:avLst/>
              </a:prstGeom>
              <a:blipFill>
                <a:blip r:embed="rId8"/>
                <a:stretch>
                  <a:fillRect l="-3158" r="-210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20513" y="5712659"/>
                <a:ext cx="289168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13" y="5712659"/>
                <a:ext cx="2891689" cy="369332"/>
              </a:xfrm>
              <a:prstGeom prst="rect">
                <a:avLst/>
              </a:prstGeom>
              <a:blipFill>
                <a:blip r:embed="rId9"/>
                <a:stretch>
                  <a:fillRect l="-3158" r="-210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Linear Separator Is the Best?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24" y="2679505"/>
            <a:ext cx="7958609" cy="3529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67043" y="2531727"/>
                <a:ext cx="1539396" cy="3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43" y="2531727"/>
                <a:ext cx="1539396" cy="353430"/>
              </a:xfrm>
              <a:prstGeom prst="rect">
                <a:avLst/>
              </a:prstGeom>
              <a:blipFill>
                <a:blip r:embed="rId4"/>
                <a:stretch>
                  <a:fillRect l="-5138" t="-17241" r="-3162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827647" y="2291740"/>
            <a:ext cx="1512722" cy="3898045"/>
            <a:chOff x="4827647" y="2291740"/>
            <a:chExt cx="1512722" cy="38980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4833258" y="2964264"/>
              <a:ext cx="1165608" cy="322552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27647" y="2291740"/>
                  <a:ext cx="1512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647" y="2291740"/>
                  <a:ext cx="15127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29" t="-20000" r="-322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876989" y="2945477"/>
            <a:ext cx="2734827" cy="3410873"/>
            <a:chOff x="3876989" y="2945477"/>
            <a:chExt cx="2734827" cy="3410873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985658" y="2945477"/>
              <a:ext cx="852434" cy="339670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029389" y="3116664"/>
              <a:ext cx="2121877" cy="323968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876989" y="3285811"/>
              <a:ext cx="2734827" cy="290397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1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83" y="2467920"/>
            <a:ext cx="8460503" cy="3604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Separator = Maximize the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27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228730" y="3489408"/>
            <a:ext cx="2453717" cy="2747593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80462" y="3251805"/>
            <a:ext cx="2416494" cy="272789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36498" y="3032262"/>
            <a:ext cx="2714814" cy="3086209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63437" y="2467920"/>
                <a:ext cx="175073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37" y="2467920"/>
                <a:ext cx="1750736" cy="375872"/>
              </a:xfrm>
              <a:prstGeom prst="rect">
                <a:avLst/>
              </a:prstGeom>
              <a:blipFill>
                <a:blip r:embed="rId4"/>
                <a:stretch>
                  <a:fillRect l="-2091" t="-3226" r="-348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14657" y="1581370"/>
                <a:ext cx="4420569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Notation Change: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657" y="1581370"/>
                <a:ext cx="4420569" cy="461665"/>
              </a:xfrm>
              <a:prstGeom prst="rect">
                <a:avLst/>
              </a:prstGeom>
              <a:blipFill>
                <a:blip r:embed="rId5"/>
                <a:stretch>
                  <a:fillRect l="-20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805561" y="2513622"/>
            <a:ext cx="1322528" cy="1320800"/>
            <a:chOff x="3805561" y="2513622"/>
            <a:chExt cx="1322528" cy="13208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549912" y="3634301"/>
              <a:ext cx="265444" cy="200121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flipH="1">
              <a:off x="3805561" y="2513622"/>
              <a:ext cx="1163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dirty="0" smtClean="0"/>
                <a:t>argin</a:t>
              </a:r>
              <a:endParaRPr lang="en-US" sz="20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692782" y="2805993"/>
              <a:ext cx="435307" cy="844062"/>
            </a:xfrm>
            <a:custGeom>
              <a:avLst/>
              <a:gdLst>
                <a:gd name="connsiteX0" fmla="*/ 117231 w 435307"/>
                <a:gd name="connsiteY0" fmla="*/ 0 h 844062"/>
                <a:gd name="connsiteX1" fmla="*/ 433754 w 435307"/>
                <a:gd name="connsiteY1" fmla="*/ 269631 h 844062"/>
                <a:gd name="connsiteX2" fmla="*/ 0 w 435307"/>
                <a:gd name="connsiteY2" fmla="*/ 844062 h 8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307" h="844062">
                  <a:moveTo>
                    <a:pt x="117231" y="0"/>
                  </a:moveTo>
                  <a:cubicBezTo>
                    <a:pt x="285261" y="64477"/>
                    <a:pt x="453292" y="128954"/>
                    <a:pt x="433754" y="269631"/>
                  </a:cubicBezTo>
                  <a:cubicBezTo>
                    <a:pt x="414216" y="410308"/>
                    <a:pt x="207108" y="627185"/>
                    <a:pt x="0" y="844062"/>
                  </a:cubicBezTo>
                </a:path>
              </a:pathLst>
            </a:custGeom>
            <a:noFill/>
            <a:ln w="28575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56761" y="2966545"/>
            <a:ext cx="2103344" cy="1160248"/>
            <a:chOff x="4856761" y="2966545"/>
            <a:chExt cx="2103344" cy="1160248"/>
          </a:xfrm>
        </p:grpSpPr>
        <p:grpSp>
          <p:nvGrpSpPr>
            <p:cNvPr id="29" name="Group 28"/>
            <p:cNvGrpSpPr/>
            <p:nvPr/>
          </p:nvGrpSpPr>
          <p:grpSpPr>
            <a:xfrm>
              <a:off x="4856761" y="2966545"/>
              <a:ext cx="2103344" cy="1160248"/>
              <a:chOff x="4549912" y="2674174"/>
              <a:chExt cx="2103344" cy="1160248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4549912" y="3634301"/>
                <a:ext cx="265444" cy="200121"/>
              </a:xfrm>
              <a:prstGeom prst="straightConnector1">
                <a:avLst/>
              </a:prstGeom>
              <a:ln w="28575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flipH="1">
                <a:off x="5489484" y="2674174"/>
                <a:ext cx="1163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dirty="0" smtClean="0"/>
                  <a:t>argin</a:t>
                </a:r>
                <a:endParaRPr lang="en-US" sz="2000" dirty="0"/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5029200" y="3200400"/>
              <a:ext cx="762000" cy="715108"/>
            </a:xfrm>
            <a:custGeom>
              <a:avLst/>
              <a:gdLst>
                <a:gd name="connsiteX0" fmla="*/ 762000 w 762000"/>
                <a:gd name="connsiteY0" fmla="*/ 0 h 715108"/>
                <a:gd name="connsiteX1" fmla="*/ 398585 w 762000"/>
                <a:gd name="connsiteY1" fmla="*/ 199292 h 715108"/>
                <a:gd name="connsiteX2" fmla="*/ 0 w 762000"/>
                <a:gd name="connsiteY2" fmla="*/ 715108 h 715108"/>
                <a:gd name="connsiteX3" fmla="*/ 0 w 762000"/>
                <a:gd name="connsiteY3" fmla="*/ 715108 h 71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15108">
                  <a:moveTo>
                    <a:pt x="762000" y="0"/>
                  </a:moveTo>
                  <a:cubicBezTo>
                    <a:pt x="643792" y="40053"/>
                    <a:pt x="525585" y="80107"/>
                    <a:pt x="398585" y="199292"/>
                  </a:cubicBezTo>
                  <a:cubicBezTo>
                    <a:pt x="271585" y="318477"/>
                    <a:pt x="0" y="715108"/>
                    <a:pt x="0" y="715108"/>
                  </a:cubicBezTo>
                  <a:lnTo>
                    <a:pt x="0" y="715108"/>
                  </a:lnTo>
                </a:path>
              </a:pathLst>
            </a:custGeom>
            <a:noFill/>
            <a:ln w="28575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11683" y="1761982"/>
            <a:ext cx="5580317" cy="2610735"/>
            <a:chOff x="6611683" y="1761982"/>
            <a:chExt cx="5580317" cy="2610735"/>
          </a:xfrm>
        </p:grpSpPr>
        <p:grpSp>
          <p:nvGrpSpPr>
            <p:cNvPr id="38" name="Group 37"/>
            <p:cNvGrpSpPr/>
            <p:nvPr/>
          </p:nvGrpSpPr>
          <p:grpSpPr>
            <a:xfrm>
              <a:off x="6611683" y="1761982"/>
              <a:ext cx="1626023" cy="705938"/>
              <a:chOff x="6611683" y="1761982"/>
              <a:chExt cx="1626023" cy="70593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611683" y="1761982"/>
                <a:ext cx="1626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Bias Constant</a:t>
                </a:r>
                <a:endParaRPr lang="en-US" sz="2000" b="1" dirty="0"/>
              </a:p>
            </p:txBody>
          </p:sp>
          <p:cxnSp>
            <p:nvCxnSpPr>
              <p:cNvPr id="37" name="Straight Arrow Connector 36"/>
              <p:cNvCxnSpPr>
                <a:stCxn id="35" idx="2"/>
              </p:cNvCxnSpPr>
              <p:nvPr/>
            </p:nvCxnSpPr>
            <p:spPr>
              <a:xfrm flipH="1">
                <a:off x="6693877" y="2162092"/>
                <a:ext cx="730818" cy="3058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444613" y="2098107"/>
              <a:ext cx="1086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 Weights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179587" y="3003240"/>
                  <a:ext cx="1639280" cy="13694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9587" y="3003240"/>
                  <a:ext cx="1639280" cy="13694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/>
            <p:cNvSpPr txBox="1"/>
            <p:nvPr/>
          </p:nvSpPr>
          <p:spPr>
            <a:xfrm>
              <a:off x="10013993" y="2005791"/>
              <a:ext cx="2178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Feature Vector </a:t>
              </a:r>
            </a:p>
            <a:p>
              <a:r>
                <a:rPr lang="en-US" sz="2000" b="1" dirty="0" smtClean="0"/>
                <a:t>(e.g., word counts)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283356" y="3003240"/>
                  <a:ext cx="1639280" cy="13694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356" y="3003240"/>
                  <a:ext cx="1639280" cy="13694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48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the Support Vectors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73" y="1899139"/>
            <a:ext cx="8147054" cy="50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66231" cy="48958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Classifier: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Parameters: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Training Data: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600" dirty="0" smtClean="0"/>
                  <a:t> is a feature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600" b="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Goal 1: Correct labeling on training data:</a:t>
                </a:r>
              </a:p>
              <a:p>
                <a:pPr marL="0" indent="0">
                  <a:buNone/>
                </a:pPr>
                <a:r>
                  <a:rPr lang="en-US" sz="2600" b="1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sz="2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 smtClean="0"/>
              </a:p>
              <a:p>
                <a:pPr marL="0" indent="0">
                  <a:buNone/>
                </a:pPr>
                <a:r>
                  <a:rPr lang="en-US" sz="26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2600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26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600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600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26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Goal 2: Maximize Margin</a:t>
                </a:r>
              </a:p>
              <a:p>
                <a:pPr marL="0" indent="0">
                  <a:buNone/>
                </a:pPr>
                <a:r>
                  <a:rPr lang="en-US" sz="2600" b="1" dirty="0" smtClean="0"/>
                  <a:t>Large Margin </a:t>
                </a:r>
                <a:r>
                  <a:rPr lang="en-US" sz="2600" b="1" dirty="0" smtClean="0">
                    <a:sym typeface="Symbol" panose="05050102010706020507" pitchFamily="18" charset="2"/>
                  </a:rPr>
                  <a:t>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𝐰</m:t>
                        </m:r>
                      </m:e>
                      <m:sup>
                        <m:r>
                          <a:rPr lang="en-US" sz="2600" b="1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𝐓</m:t>
                        </m:r>
                      </m:sup>
                    </m:sSup>
                    <m:r>
                      <a:rPr lang="en-US" sz="26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𝐰</m:t>
                    </m:r>
                  </m:oMath>
                </a14:m>
                <a:endParaRPr lang="en-US" sz="2600" b="1" dirty="0" smtClean="0"/>
              </a:p>
              <a:p>
                <a:pPr marL="0" indent="0">
                  <a:buNone/>
                </a:pPr>
                <a:endParaRPr lang="en-US" sz="2600" b="1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The optimization problem is quadratic programming with linear constraints</a:t>
                </a:r>
                <a:endParaRPr lang="en-US" sz="2600" b="1" dirty="0"/>
              </a:p>
              <a:p>
                <a:pPr marL="0" indent="0">
                  <a:buNone/>
                </a:pPr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66231" cy="4895850"/>
              </a:xfrm>
              <a:blipFill>
                <a:blip r:embed="rId3"/>
                <a:stretch>
                  <a:fillRect l="-1092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21314" y="1870075"/>
                <a:ext cx="41215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is in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in </a:t>
                </a:r>
                <a:r>
                  <a:rPr lang="en-US" sz="2400" dirty="0" smtClean="0"/>
                  <a:t>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14" y="1870075"/>
                <a:ext cx="4121578" cy="830997"/>
              </a:xfrm>
              <a:prstGeom prst="rect">
                <a:avLst/>
              </a:prstGeom>
              <a:blipFill>
                <a:blip r:embed="rId4"/>
                <a:stretch>
                  <a:fillRect l="-118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10539046" y="2450123"/>
            <a:ext cx="398585" cy="410308"/>
          </a:xfrm>
          <a:custGeom>
            <a:avLst/>
            <a:gdLst>
              <a:gd name="connsiteX0" fmla="*/ 398585 w 398585"/>
              <a:gd name="connsiteY0" fmla="*/ 432656 h 432656"/>
              <a:gd name="connsiteX1" fmla="*/ 281354 w 398585"/>
              <a:gd name="connsiteY1" fmla="*/ 45794 h 432656"/>
              <a:gd name="connsiteX2" fmla="*/ 0 w 398585"/>
              <a:gd name="connsiteY2" fmla="*/ 22348 h 4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585" h="432656">
                <a:moveTo>
                  <a:pt x="398585" y="432656"/>
                </a:moveTo>
                <a:cubicBezTo>
                  <a:pt x="373185" y="273417"/>
                  <a:pt x="347785" y="114179"/>
                  <a:pt x="281354" y="45794"/>
                </a:cubicBezTo>
                <a:cubicBezTo>
                  <a:pt x="214923" y="-22591"/>
                  <a:pt x="107461" y="-122"/>
                  <a:pt x="0" y="22348"/>
                </a:cubicBezTo>
              </a:path>
            </a:pathLst>
          </a:custGeom>
          <a:noFill/>
          <a:ln w="28575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480431" y="2014513"/>
            <a:ext cx="832338" cy="822472"/>
          </a:xfrm>
          <a:custGeom>
            <a:avLst/>
            <a:gdLst>
              <a:gd name="connsiteX0" fmla="*/ 832338 w 832338"/>
              <a:gd name="connsiteY0" fmla="*/ 822472 h 822472"/>
              <a:gd name="connsiteX1" fmla="*/ 679938 w 832338"/>
              <a:gd name="connsiteY1" fmla="*/ 72195 h 822472"/>
              <a:gd name="connsiteX2" fmla="*/ 0 w 832338"/>
              <a:gd name="connsiteY2" fmla="*/ 72195 h 82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338" h="822472">
                <a:moveTo>
                  <a:pt x="832338" y="822472"/>
                </a:moveTo>
                <a:cubicBezTo>
                  <a:pt x="825499" y="509856"/>
                  <a:pt x="818661" y="197241"/>
                  <a:pt x="679938" y="72195"/>
                </a:cubicBezTo>
                <a:cubicBezTo>
                  <a:pt x="541215" y="-52851"/>
                  <a:pt x="270607" y="9672"/>
                  <a:pt x="0" y="72195"/>
                </a:cubicBezTo>
              </a:path>
            </a:pathLst>
          </a:custGeom>
          <a:noFill/>
          <a:ln w="28575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271846" y="3578741"/>
            <a:ext cx="4609253" cy="1075321"/>
            <a:chOff x="6271846" y="3578741"/>
            <a:chExt cx="4609253" cy="1075321"/>
          </a:xfrm>
        </p:grpSpPr>
        <p:sp>
          <p:nvSpPr>
            <p:cNvPr id="8" name="Right Arrow 7"/>
            <p:cNvSpPr/>
            <p:nvPr/>
          </p:nvSpPr>
          <p:spPr>
            <a:xfrm>
              <a:off x="6271846" y="4114800"/>
              <a:ext cx="1301262" cy="5392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068406" y="4199765"/>
                  <a:ext cx="2812693" cy="41684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406" y="4199765"/>
                  <a:ext cx="2812693" cy="4168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8697840" y="3578741"/>
              <a:ext cx="147207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Constraint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68835" y="4788999"/>
            <a:ext cx="3330079" cy="1016924"/>
            <a:chOff x="7753334" y="3578741"/>
            <a:chExt cx="3330079" cy="101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753334" y="4219793"/>
                  <a:ext cx="3330079" cy="375872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𝐌𝐢𝐧𝐢𝐦𝐢𝐳𝐞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3334" y="4219793"/>
                  <a:ext cx="3330079" cy="375872"/>
                </a:xfrm>
                <a:prstGeom prst="rect">
                  <a:avLst/>
                </a:prstGeom>
                <a:blipFill>
                  <a:blip r:embed="rId6"/>
                  <a:stretch>
                    <a:fillRect l="-1268" r="-181" b="-1515"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8697840" y="3578741"/>
              <a:ext cx="1371081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Objective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1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  <a:endParaRPr lang="fa-IR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rgbClr val="C00000"/>
                </a:solidFill>
              </a:rPr>
              <a:t>What is text categorization?</a:t>
            </a:r>
          </a:p>
          <a:p>
            <a:r>
              <a:rPr lang="en-US" altLang="en-US" sz="3200" dirty="0" smtClean="0"/>
              <a:t>Why text categorization?</a:t>
            </a:r>
          </a:p>
          <a:p>
            <a:r>
              <a:rPr lang="en-US" altLang="en-US" sz="3200" dirty="0" smtClean="0"/>
              <a:t>How to do text categorization?</a:t>
            </a:r>
          </a:p>
          <a:p>
            <a:r>
              <a:rPr lang="en-US" altLang="en-US" sz="3200" dirty="0" smtClean="0"/>
              <a:t>How </a:t>
            </a:r>
            <a:r>
              <a:rPr lang="en-US" altLang="en-US" sz="3200" dirty="0"/>
              <a:t>to do feature selection for text categorization</a:t>
            </a:r>
            <a:r>
              <a:rPr lang="en-US" altLang="en-US" sz="3200" dirty="0" smtClean="0"/>
              <a:t>?</a:t>
            </a:r>
          </a:p>
          <a:p>
            <a:r>
              <a:rPr lang="en-US" altLang="en-US" sz="3200" dirty="0" smtClean="0"/>
              <a:t>How to evaluate categorization results?</a:t>
            </a:r>
            <a:endParaRPr lang="fa-IR" alt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33DF74-BBD3-487C-82B6-B349D71664FE}" type="slidenum">
              <a:rPr lang="en-US" altLang="en-US" sz="1200" b="0">
                <a:solidFill>
                  <a:srgbClr val="898989"/>
                </a:solidFill>
              </a:rPr>
              <a:pPr/>
              <a:t>3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 with Soft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Classifier: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 smtClean="0"/>
                  <a:t> &gt; 0?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Parameters: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Training Data: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b="1" dirty="0" smtClean="0"/>
                  <a:t>Find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to minimize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600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subject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is a parameter to control the trade-off between minimizing the errors and maximizing the margin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The </a:t>
                </a:r>
                <a:r>
                  <a:rPr lang="en-US" b="1" dirty="0"/>
                  <a:t>optimization problem is </a:t>
                </a:r>
                <a:r>
                  <a:rPr lang="en-US" b="1" dirty="0" smtClean="0"/>
                  <a:t>still quadratic </a:t>
                </a:r>
                <a:r>
                  <a:rPr lang="en-US" b="1" dirty="0"/>
                  <a:t>programming with linear </a:t>
                </a:r>
                <a:r>
                  <a:rPr lang="en-US" b="1" dirty="0" smtClean="0"/>
                  <a:t>constraints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1816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81E-E894-492F-9E37-E3BFB117199D}" type="slidenum">
              <a:rPr lang="en-US" smtClean="0"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291753" y="2274568"/>
            <a:ext cx="4900247" cy="2244088"/>
            <a:chOff x="6658707" y="2274568"/>
            <a:chExt cx="4900247" cy="2244088"/>
          </a:xfrm>
        </p:grpSpPr>
        <p:sp>
          <p:nvSpPr>
            <p:cNvPr id="5" name="Rectangle 4"/>
            <p:cNvSpPr/>
            <p:nvPr/>
          </p:nvSpPr>
          <p:spPr>
            <a:xfrm>
              <a:off x="6775938" y="3341077"/>
              <a:ext cx="2379785" cy="539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8707" y="3962915"/>
              <a:ext cx="2004647" cy="539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7444155" y="2274568"/>
              <a:ext cx="411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Added  to allow training errors </a:t>
              </a:r>
              <a:endParaRPr lang="en-US" sz="2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780585" y="2860350"/>
              <a:ext cx="679938" cy="48072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8780585" y="2926882"/>
              <a:ext cx="1093175" cy="1591774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8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800"/>
              <a:t>Text Categorization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44943"/>
            <a:ext cx="10874188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3200" dirty="0"/>
              <a:t>Given the following:</a:t>
            </a:r>
          </a:p>
          <a:p>
            <a:pPr lvl="1" eaLnBrk="1" hangingPunct="1"/>
            <a:r>
              <a:rPr lang="en-US" altLang="ja-JP" sz="2800" dirty="0"/>
              <a:t>A set of </a:t>
            </a:r>
            <a:r>
              <a:rPr lang="en-US" altLang="ja-JP" sz="2800" b="1" dirty="0"/>
              <a:t>predefined categories</a:t>
            </a:r>
            <a:r>
              <a:rPr lang="en-US" altLang="ja-JP" sz="2800" dirty="0"/>
              <a:t>, possibly forming a hierarchy</a:t>
            </a:r>
          </a:p>
          <a:p>
            <a:pPr lvl="1" eaLnBrk="1" hangingPunct="1"/>
            <a:r>
              <a:rPr lang="en-US" altLang="ja-JP" sz="2800" dirty="0"/>
              <a:t>A </a:t>
            </a:r>
            <a:r>
              <a:rPr lang="en-US" altLang="ja-JP" sz="2800" b="1" dirty="0"/>
              <a:t>training set </a:t>
            </a:r>
            <a:r>
              <a:rPr lang="en-US" altLang="ja-JP" sz="2800" dirty="0"/>
              <a:t>of labeled text objects</a:t>
            </a:r>
          </a:p>
          <a:p>
            <a:pPr eaLnBrk="1" hangingPunct="1"/>
            <a:r>
              <a:rPr lang="en-US" altLang="ja-JP" sz="3200" dirty="0"/>
              <a:t>Task: </a:t>
            </a:r>
            <a:r>
              <a:rPr lang="en-US" altLang="ja-JP" sz="3200" b="1" dirty="0"/>
              <a:t>Classify</a:t>
            </a:r>
            <a:r>
              <a:rPr lang="en-US" altLang="ja-JP" sz="3200" dirty="0"/>
              <a:t> a text object into </a:t>
            </a:r>
            <a:r>
              <a:rPr lang="en-US" altLang="ja-JP" sz="3200" b="1" dirty="0"/>
              <a:t>one or more </a:t>
            </a:r>
            <a:r>
              <a:rPr lang="en-US" altLang="ja-JP" sz="3200" dirty="0"/>
              <a:t>of the </a:t>
            </a:r>
            <a:r>
              <a:rPr lang="en-US" altLang="ja-JP" sz="3200" b="1" dirty="0"/>
              <a:t>categories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B6F011-4CAB-4AB7-8BED-437E1517DCE6}" type="slidenum">
              <a:rPr lang="en-US" altLang="en-US" sz="1200" b="0">
                <a:solidFill>
                  <a:srgbClr val="898989"/>
                </a:solidFill>
              </a:rPr>
              <a:pPr/>
              <a:t>4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1981200" y="4098925"/>
            <a:ext cx="2057400" cy="16716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5029200" y="4231273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Categorization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System</a:t>
            </a:r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2209800" y="47085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2362200" y="48609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2514600" y="50133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4" name="AutoShape 9"/>
          <p:cNvSpPr>
            <a:spLocks noChangeArrowheads="1"/>
          </p:cNvSpPr>
          <p:nvPr/>
        </p:nvSpPr>
        <p:spPr bwMode="auto">
          <a:xfrm>
            <a:off x="2667000" y="51657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2819400" y="53181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6" name="AutoShape 11"/>
          <p:cNvSpPr>
            <a:spLocks noChangeArrowheads="1"/>
          </p:cNvSpPr>
          <p:nvPr/>
        </p:nvSpPr>
        <p:spPr bwMode="auto">
          <a:xfrm>
            <a:off x="2971800" y="54705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7" name="AutoShape 12"/>
          <p:cNvSpPr>
            <a:spLocks noChangeArrowheads="1"/>
          </p:cNvSpPr>
          <p:nvPr/>
        </p:nvSpPr>
        <p:spPr bwMode="auto">
          <a:xfrm>
            <a:off x="2819400" y="45561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8" name="AutoShape 13"/>
          <p:cNvSpPr>
            <a:spLocks noChangeArrowheads="1"/>
          </p:cNvSpPr>
          <p:nvPr/>
        </p:nvSpPr>
        <p:spPr bwMode="auto">
          <a:xfrm>
            <a:off x="2971800" y="47085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59" name="AutoShape 14"/>
          <p:cNvSpPr>
            <a:spLocks noChangeArrowheads="1"/>
          </p:cNvSpPr>
          <p:nvPr/>
        </p:nvSpPr>
        <p:spPr bwMode="auto">
          <a:xfrm>
            <a:off x="3124200" y="48609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0" name="AutoShape 15"/>
          <p:cNvSpPr>
            <a:spLocks noChangeArrowheads="1"/>
          </p:cNvSpPr>
          <p:nvPr/>
        </p:nvSpPr>
        <p:spPr bwMode="auto">
          <a:xfrm>
            <a:off x="3276600" y="50133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1" name="AutoShape 16"/>
          <p:cNvSpPr>
            <a:spLocks noChangeArrowheads="1"/>
          </p:cNvSpPr>
          <p:nvPr/>
        </p:nvSpPr>
        <p:spPr bwMode="auto">
          <a:xfrm>
            <a:off x="3429000" y="51657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2" name="AutoShape 17"/>
          <p:cNvSpPr>
            <a:spLocks noChangeArrowheads="1"/>
          </p:cNvSpPr>
          <p:nvPr/>
        </p:nvSpPr>
        <p:spPr bwMode="auto">
          <a:xfrm>
            <a:off x="3581400" y="53181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3" name="AutoShape 18"/>
          <p:cNvSpPr>
            <a:spLocks noChangeArrowheads="1"/>
          </p:cNvSpPr>
          <p:nvPr/>
        </p:nvSpPr>
        <p:spPr bwMode="auto">
          <a:xfrm>
            <a:off x="8153400" y="50133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8153400" y="53181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8153400" y="58515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6" name="Rectangle 21"/>
          <p:cNvSpPr>
            <a:spLocks noChangeArrowheads="1"/>
          </p:cNvSpPr>
          <p:nvPr/>
        </p:nvSpPr>
        <p:spPr bwMode="auto">
          <a:xfrm>
            <a:off x="7924800" y="4098925"/>
            <a:ext cx="2133600" cy="2362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8077200" y="5394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168" name="AutoShape 23"/>
          <p:cNvSpPr>
            <a:spLocks noChangeArrowheads="1"/>
          </p:cNvSpPr>
          <p:nvPr/>
        </p:nvSpPr>
        <p:spPr bwMode="auto">
          <a:xfrm>
            <a:off x="4191000" y="4403726"/>
            <a:ext cx="762000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69" name="AutoShape 24"/>
          <p:cNvSpPr>
            <a:spLocks noChangeArrowheads="1"/>
          </p:cNvSpPr>
          <p:nvPr/>
        </p:nvSpPr>
        <p:spPr bwMode="auto">
          <a:xfrm>
            <a:off x="6858000" y="4403726"/>
            <a:ext cx="762000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70" name="AutoShape 25"/>
          <p:cNvSpPr>
            <a:spLocks noChangeArrowheads="1"/>
          </p:cNvSpPr>
          <p:nvPr/>
        </p:nvSpPr>
        <p:spPr bwMode="auto">
          <a:xfrm>
            <a:off x="8153400" y="44037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71" name="AutoShape 26"/>
          <p:cNvSpPr>
            <a:spLocks noChangeArrowheads="1"/>
          </p:cNvSpPr>
          <p:nvPr/>
        </p:nvSpPr>
        <p:spPr bwMode="auto">
          <a:xfrm>
            <a:off x="8153400" y="47085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8915400" y="4111626"/>
            <a:ext cx="10096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ja-JP" sz="1600">
                <a:latin typeface="Times New Roman" panose="02020603050405020304" pitchFamily="18" charset="0"/>
              </a:rPr>
              <a:t>Sports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ja-JP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ja-JP" sz="1600">
                <a:latin typeface="Times New Roman" panose="02020603050405020304" pitchFamily="18" charset="0"/>
              </a:rPr>
              <a:t>Business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ja-JP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ja-JP" sz="1600">
                <a:latin typeface="Times New Roman" panose="02020603050405020304" pitchFamily="18" charset="0"/>
              </a:rPr>
              <a:t>Education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ja-JP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ja-JP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ja-JP" sz="1600">
                <a:latin typeface="Times New Roman" panose="02020603050405020304" pitchFamily="18" charset="0"/>
              </a:rPr>
              <a:t>Science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ja-JP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ja-JP" sz="1600">
              <a:latin typeface="Times New Roman" panose="02020603050405020304" pitchFamily="18" charset="0"/>
            </a:endParaRPr>
          </a:p>
        </p:txBody>
      </p:sp>
      <p:sp>
        <p:nvSpPr>
          <p:cNvPr id="6173" name="Text Box 28"/>
          <p:cNvSpPr txBox="1">
            <a:spLocks noChangeArrowheads="1"/>
          </p:cNvSpPr>
          <p:nvPr/>
        </p:nvSpPr>
        <p:spPr bwMode="auto">
          <a:xfrm>
            <a:off x="8991600" y="5470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174" name="Line 29"/>
          <p:cNvSpPr>
            <a:spLocks noChangeShapeType="1"/>
          </p:cNvSpPr>
          <p:nvPr/>
        </p:nvSpPr>
        <p:spPr bwMode="auto">
          <a:xfrm>
            <a:off x="8458200" y="447992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30"/>
          <p:cNvSpPr>
            <a:spLocks noChangeShapeType="1"/>
          </p:cNvSpPr>
          <p:nvPr/>
        </p:nvSpPr>
        <p:spPr bwMode="auto">
          <a:xfrm flipV="1">
            <a:off x="8458200" y="43275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1"/>
          <p:cNvSpPr>
            <a:spLocks noChangeShapeType="1"/>
          </p:cNvSpPr>
          <p:nvPr/>
        </p:nvSpPr>
        <p:spPr bwMode="auto">
          <a:xfrm flipV="1">
            <a:off x="8458200" y="4403725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32"/>
          <p:cNvSpPr>
            <a:spLocks noChangeShapeType="1"/>
          </p:cNvSpPr>
          <p:nvPr/>
        </p:nvSpPr>
        <p:spPr bwMode="auto">
          <a:xfrm>
            <a:off x="8534400" y="508952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33"/>
          <p:cNvSpPr>
            <a:spLocks noChangeShapeType="1"/>
          </p:cNvSpPr>
          <p:nvPr/>
        </p:nvSpPr>
        <p:spPr bwMode="auto">
          <a:xfrm>
            <a:off x="8458200" y="5927725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AutoShape 60"/>
          <p:cNvSpPr>
            <a:spLocks noChangeArrowheads="1"/>
          </p:cNvSpPr>
          <p:nvPr/>
        </p:nvSpPr>
        <p:spPr bwMode="auto">
          <a:xfrm>
            <a:off x="5029200" y="62325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80" name="AutoShape 61"/>
          <p:cNvSpPr>
            <a:spLocks noChangeArrowheads="1"/>
          </p:cNvSpPr>
          <p:nvPr/>
        </p:nvSpPr>
        <p:spPr bwMode="auto">
          <a:xfrm>
            <a:off x="5029200" y="65373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81" name="AutoShape 62"/>
          <p:cNvSpPr>
            <a:spLocks noChangeArrowheads="1"/>
          </p:cNvSpPr>
          <p:nvPr/>
        </p:nvSpPr>
        <p:spPr bwMode="auto">
          <a:xfrm>
            <a:off x="5029200" y="56229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82" name="AutoShape 63"/>
          <p:cNvSpPr>
            <a:spLocks noChangeArrowheads="1"/>
          </p:cNvSpPr>
          <p:nvPr/>
        </p:nvSpPr>
        <p:spPr bwMode="auto">
          <a:xfrm>
            <a:off x="5029200" y="5927725"/>
            <a:ext cx="304800" cy="152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83" name="Line 64"/>
          <p:cNvSpPr>
            <a:spLocks noChangeShapeType="1"/>
          </p:cNvSpPr>
          <p:nvPr/>
        </p:nvSpPr>
        <p:spPr bwMode="auto">
          <a:xfrm>
            <a:off x="5334000" y="569912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Line 65"/>
          <p:cNvSpPr>
            <a:spLocks noChangeShapeType="1"/>
          </p:cNvSpPr>
          <p:nvPr/>
        </p:nvSpPr>
        <p:spPr bwMode="auto">
          <a:xfrm>
            <a:off x="5334000" y="60039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66"/>
          <p:cNvSpPr>
            <a:spLocks noChangeShapeType="1"/>
          </p:cNvSpPr>
          <p:nvPr/>
        </p:nvSpPr>
        <p:spPr bwMode="auto">
          <a:xfrm flipV="1">
            <a:off x="5334000" y="60801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67"/>
          <p:cNvSpPr>
            <a:spLocks noChangeShapeType="1"/>
          </p:cNvSpPr>
          <p:nvPr/>
        </p:nvSpPr>
        <p:spPr bwMode="auto">
          <a:xfrm>
            <a:off x="5410200" y="630872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Text Box 68"/>
          <p:cNvSpPr txBox="1">
            <a:spLocks noChangeArrowheads="1"/>
          </p:cNvSpPr>
          <p:nvPr/>
        </p:nvSpPr>
        <p:spPr bwMode="auto">
          <a:xfrm>
            <a:off x="5791201" y="5699125"/>
            <a:ext cx="10182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ja-JP" sz="1600">
                <a:latin typeface="Times New Roman" panose="02020603050405020304" pitchFamily="18" charset="0"/>
              </a:rPr>
              <a:t>Sports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ja-JP" sz="1600">
                <a:latin typeface="Times New Roman" panose="02020603050405020304" pitchFamily="18" charset="0"/>
              </a:rPr>
              <a:t>Business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ja-JP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ja-JP" sz="1600">
                <a:latin typeface="Times New Roman" panose="02020603050405020304" pitchFamily="18" charset="0"/>
              </a:rPr>
              <a:t>Education</a:t>
            </a:r>
            <a:endParaRPr lang="en-US" altLang="ja-JP" sz="1600">
              <a:latin typeface="Times New Roman" panose="02020603050405020304" pitchFamily="18" charset="0"/>
            </a:endParaRPr>
          </a:p>
        </p:txBody>
      </p:sp>
      <p:sp>
        <p:nvSpPr>
          <p:cNvPr id="6188" name="Rectangle 69"/>
          <p:cNvSpPr>
            <a:spLocks noChangeArrowheads="1"/>
          </p:cNvSpPr>
          <p:nvPr/>
        </p:nvSpPr>
        <p:spPr bwMode="auto">
          <a:xfrm>
            <a:off x="4953000" y="5450473"/>
            <a:ext cx="19050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6189" name="AutoShape 70"/>
          <p:cNvSpPr>
            <a:spLocks noChangeArrowheads="1"/>
          </p:cNvSpPr>
          <p:nvPr/>
        </p:nvSpPr>
        <p:spPr bwMode="auto">
          <a:xfrm>
            <a:off x="5638800" y="5017337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45000"/>
              </a:spcBef>
              <a:buFont typeface="Symbol" panose="05050102010706020507" pitchFamily="18" charset="2"/>
              <a:buChar char="·"/>
            </a:pPr>
            <a:endParaRPr lang="fa-IR" altLang="fa-IR" sz="200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7150" y="3716338"/>
            <a:ext cx="22587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>
              <a:buFont typeface="Symbol" panose="05050102010706020507" pitchFamily="18" charset="2"/>
              <a:buNone/>
              <a:defRPr/>
            </a:pPr>
            <a:r>
              <a:rPr lang="en-US" dirty="0"/>
              <a:t>Categorization Results</a:t>
            </a:r>
            <a:endParaRPr lang="fa-IR" dirty="0"/>
          </a:p>
        </p:txBody>
      </p:sp>
      <p:sp>
        <p:nvSpPr>
          <p:cNvPr id="47" name="TextBox 46"/>
          <p:cNvSpPr txBox="1"/>
          <p:nvPr/>
        </p:nvSpPr>
        <p:spPr>
          <a:xfrm>
            <a:off x="2436814" y="6086476"/>
            <a:ext cx="197419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>
              <a:buFont typeface="Symbol" panose="05050102010706020507" pitchFamily="18" charset="2"/>
              <a:buNone/>
              <a:defRPr/>
            </a:pPr>
            <a:r>
              <a:rPr lang="en-US" dirty="0"/>
              <a:t>Training data</a:t>
            </a:r>
          </a:p>
          <a:p>
            <a:pPr>
              <a:buFont typeface="Symbol" panose="05050102010706020507" pitchFamily="18" charset="2"/>
              <a:buNone/>
              <a:defRPr/>
            </a:pPr>
            <a:r>
              <a:rPr lang="en-US" dirty="0"/>
              <a:t>(known categories)</a:t>
            </a:r>
            <a:endParaRPr lang="fa-IR" dirty="0"/>
          </a:p>
        </p:txBody>
      </p:sp>
      <p:sp>
        <p:nvSpPr>
          <p:cNvPr id="48" name="TextBox 47"/>
          <p:cNvSpPr txBox="1"/>
          <p:nvPr/>
        </p:nvSpPr>
        <p:spPr>
          <a:xfrm>
            <a:off x="2316164" y="4038600"/>
            <a:ext cx="12963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>
              <a:buFont typeface="Symbol" panose="05050102010706020507" pitchFamily="18" charset="2"/>
              <a:buNone/>
              <a:defRPr/>
            </a:pPr>
            <a:r>
              <a:rPr lang="en-US" dirty="0"/>
              <a:t>Text objects</a:t>
            </a:r>
            <a:endParaRPr lang="fa-IR" dirty="0"/>
          </a:p>
        </p:txBody>
      </p:sp>
      <p:cxnSp>
        <p:nvCxnSpPr>
          <p:cNvPr id="4" name="Straight Arrow Connector 3"/>
          <p:cNvCxnSpPr>
            <a:stCxn id="47" idx="3"/>
          </p:cNvCxnSpPr>
          <p:nvPr/>
        </p:nvCxnSpPr>
        <p:spPr>
          <a:xfrm flipV="1">
            <a:off x="4411008" y="6308727"/>
            <a:ext cx="541992" cy="100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Text Categorization</a:t>
            </a:r>
            <a:endParaRPr lang="fa-IR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b="1" dirty="0"/>
              <a:t>Text objects can vary</a:t>
            </a:r>
            <a:r>
              <a:rPr lang="en-US" altLang="en-US" sz="2400" dirty="0"/>
              <a:t> (e.g., documents, passages, or collections of text)</a:t>
            </a:r>
          </a:p>
          <a:p>
            <a:r>
              <a:rPr lang="en-US" altLang="en-US" sz="2400" b="1" dirty="0"/>
              <a:t>Categories can also vary</a:t>
            </a:r>
          </a:p>
          <a:p>
            <a:pPr lvl="1"/>
            <a:r>
              <a:rPr lang="en-US" altLang="en-US" sz="2000" dirty="0"/>
              <a:t>“</a:t>
            </a:r>
            <a:r>
              <a:rPr lang="en-US" altLang="en-US" sz="2000" b="1" dirty="0"/>
              <a:t>Internal</a:t>
            </a:r>
            <a:r>
              <a:rPr lang="en-US" altLang="en-US" sz="2000" dirty="0"/>
              <a:t>” categories that characterize a text object (e.g., topical categories, sentiment categories)</a:t>
            </a:r>
          </a:p>
          <a:p>
            <a:pPr lvl="1"/>
            <a:r>
              <a:rPr lang="en-US" altLang="en-US" sz="2000" dirty="0"/>
              <a:t>“</a:t>
            </a:r>
            <a:r>
              <a:rPr lang="en-US" altLang="en-US" sz="2000" b="1" dirty="0"/>
              <a:t>External</a:t>
            </a:r>
            <a:r>
              <a:rPr lang="en-US" altLang="en-US" sz="2000" dirty="0"/>
              <a:t>” categories that characterize an entity associated with the text object (e.g., author attribution)</a:t>
            </a:r>
          </a:p>
          <a:p>
            <a:r>
              <a:rPr lang="en-US" altLang="en-US" sz="2400" dirty="0"/>
              <a:t>Some </a:t>
            </a:r>
            <a:r>
              <a:rPr lang="en-US" altLang="en-US" sz="2400" b="1" dirty="0"/>
              <a:t>examples of applications</a:t>
            </a:r>
          </a:p>
          <a:p>
            <a:pPr lvl="1"/>
            <a:r>
              <a:rPr lang="en-US" altLang="en-US" sz="2000" dirty="0"/>
              <a:t>News categorization, literature article categorization (e.g., </a:t>
            </a:r>
            <a:r>
              <a:rPr lang="en-US" altLang="en-US" sz="2000" dirty="0" err="1"/>
              <a:t>MeSH</a:t>
            </a:r>
            <a:r>
              <a:rPr lang="en-US" altLang="en-US" sz="2000" dirty="0"/>
              <a:t> annotations)</a:t>
            </a:r>
          </a:p>
          <a:p>
            <a:pPr lvl="1"/>
            <a:r>
              <a:rPr lang="en-US" altLang="en-US" sz="2000" dirty="0"/>
              <a:t>Spam email detection/filtering</a:t>
            </a:r>
          </a:p>
          <a:p>
            <a:pPr lvl="1"/>
            <a:r>
              <a:rPr lang="en-US" altLang="en-US" sz="2000" dirty="0"/>
              <a:t>Sentiment categorization of product reviews or tweets</a:t>
            </a:r>
          </a:p>
          <a:p>
            <a:pPr lvl="1"/>
            <a:r>
              <a:rPr lang="en-US" altLang="en-US" sz="2000" dirty="0"/>
              <a:t>Automatic email sorting/routing</a:t>
            </a:r>
          </a:p>
          <a:p>
            <a:pPr lvl="1"/>
            <a:r>
              <a:rPr lang="en-US" altLang="en-US" sz="2000" dirty="0"/>
              <a:t>Author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046E8-288A-4D38-AAC0-0F951A9EE0E8}" type="slidenum">
              <a:rPr lang="en-US" altLang="en-US" sz="1200" b="0">
                <a:solidFill>
                  <a:srgbClr val="898989"/>
                </a:solidFill>
              </a:rPr>
              <a:pPr/>
              <a:t>5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Variants of Problem Formulation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fa-IR" b="1" dirty="0"/>
              <a:t>Binary</a:t>
            </a:r>
            <a:r>
              <a:rPr lang="en-US" altLang="fa-IR" dirty="0"/>
              <a:t> categorization: only two categories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a-IR" dirty="0"/>
              <a:t>Retrieval: {relevant-doc, non-relevant-doc}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a-IR" dirty="0"/>
              <a:t>Spam filtering: {spam, non-spam}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a-IR" dirty="0"/>
              <a:t>Opinion: {positive, negative}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a-IR" b="1" dirty="0"/>
              <a:t>K-category</a:t>
            </a:r>
            <a:r>
              <a:rPr lang="en-US" altLang="fa-IR" dirty="0"/>
              <a:t> categorization: more than two categories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a-IR" dirty="0"/>
              <a:t>Topic categorization: {sports, science, travel, business,…}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fa-IR" dirty="0"/>
              <a:t>Email routing:{folder1, folder2,folder3, …}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fa-IR" b="1" dirty="0"/>
              <a:t>Hierarchical</a:t>
            </a:r>
            <a:r>
              <a:rPr lang="en-US" altLang="fa-IR" dirty="0"/>
              <a:t> categorization: Categories form a hierarchy</a:t>
            </a:r>
          </a:p>
          <a:p>
            <a:pPr marL="0" indent="0">
              <a:buNone/>
              <a:defRPr/>
            </a:pPr>
            <a:endParaRPr lang="en-US" altLang="fa-IR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A442B-429D-4A21-A8DB-24EAFCDB6D67}" type="slidenum">
              <a:rPr lang="en-US" altLang="en-US" sz="1200" b="0">
                <a:solidFill>
                  <a:srgbClr val="898989"/>
                </a:solidFill>
              </a:rPr>
              <a:pPr/>
              <a:t>6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594" y="5715000"/>
            <a:ext cx="1028595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pPr>
              <a:buFont typeface="Symbol" panose="05050102010706020507" pitchFamily="18" charset="2"/>
              <a:buNone/>
              <a:defRPr/>
            </a:pPr>
            <a:r>
              <a:rPr lang="en-US" sz="2800" dirty="0"/>
              <a:t>Binary categorization can potentially support all other categorizations</a:t>
            </a: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26989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  <a:endParaRPr lang="fa-IR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What is text categorization?</a:t>
            </a:r>
          </a:p>
          <a:p>
            <a:r>
              <a:rPr lang="en-US" altLang="en-US" sz="3200" dirty="0" smtClean="0">
                <a:solidFill>
                  <a:srgbClr val="C00000"/>
                </a:solidFill>
              </a:rPr>
              <a:t>Why text categorization?</a:t>
            </a:r>
          </a:p>
          <a:p>
            <a:r>
              <a:rPr lang="en-US" altLang="en-US" sz="3200" dirty="0" smtClean="0"/>
              <a:t>How to do text categorization?</a:t>
            </a:r>
          </a:p>
          <a:p>
            <a:r>
              <a:rPr lang="en-US" altLang="en-US" sz="3200" dirty="0" smtClean="0"/>
              <a:t>How </a:t>
            </a:r>
            <a:r>
              <a:rPr lang="en-US" altLang="en-US" sz="3200" dirty="0"/>
              <a:t>to do feature selection for text categorization</a:t>
            </a:r>
            <a:r>
              <a:rPr lang="en-US" altLang="en-US" sz="3200" dirty="0" smtClean="0"/>
              <a:t>?</a:t>
            </a:r>
          </a:p>
          <a:p>
            <a:r>
              <a:rPr lang="en-US" altLang="en-US" sz="3200" dirty="0" smtClean="0"/>
              <a:t>How to evaluate categorization results?</a:t>
            </a:r>
            <a:endParaRPr lang="fa-IR" alt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33DF74-BBD3-487C-82B6-B349D71664FE}" type="slidenum">
              <a:rPr lang="en-US" altLang="en-US" sz="1200" b="0">
                <a:solidFill>
                  <a:srgbClr val="898989"/>
                </a:solidFill>
              </a:rPr>
              <a:pPr/>
              <a:t>7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Text Categorization?</a:t>
            </a:r>
            <a:endParaRPr lang="fa-IR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</a:t>
            </a:r>
            <a:r>
              <a:rPr lang="en-US" altLang="en-US" b="1" dirty="0"/>
              <a:t>enrich text representation </a:t>
            </a:r>
            <a:r>
              <a:rPr lang="en-US" altLang="en-US" dirty="0"/>
              <a:t>(more understanding of text)</a:t>
            </a:r>
          </a:p>
          <a:p>
            <a:pPr lvl="1"/>
            <a:r>
              <a:rPr lang="en-US" altLang="en-US" dirty="0"/>
              <a:t>Text can now be represented in multiple levels (keywords + categories)</a:t>
            </a:r>
          </a:p>
          <a:p>
            <a:pPr lvl="1"/>
            <a:r>
              <a:rPr lang="en-US" altLang="en-US" dirty="0"/>
              <a:t>Semantic categories assigned can be directly or indirectly useful for an application</a:t>
            </a:r>
          </a:p>
          <a:p>
            <a:pPr lvl="1"/>
            <a:r>
              <a:rPr lang="en-US" altLang="en-US" dirty="0"/>
              <a:t>Semantic categories facilitate aggregation of text content (e.g., aggregating all positive/negative opinions about a product)</a:t>
            </a:r>
          </a:p>
          <a:p>
            <a:r>
              <a:rPr lang="en-US" altLang="en-US" dirty="0"/>
              <a:t>To </a:t>
            </a:r>
            <a:r>
              <a:rPr lang="en-US" altLang="en-US" b="1" dirty="0"/>
              <a:t>infer properties of entities </a:t>
            </a:r>
            <a:r>
              <a:rPr lang="en-US" altLang="en-US" dirty="0"/>
              <a:t>associated with text data (discovery of </a:t>
            </a:r>
            <a:r>
              <a:rPr lang="en-US" altLang="en-US" b="1" dirty="0"/>
              <a:t>knowledge about the world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As long as an entity can be associated with text data, we can always use the text data to help categorize the associated entities</a:t>
            </a:r>
          </a:p>
          <a:p>
            <a:pPr lvl="1"/>
            <a:r>
              <a:rPr lang="en-US" altLang="en-US" dirty="0"/>
              <a:t>E.g., discovery of non-native speakers of a language</a:t>
            </a:r>
          </a:p>
          <a:p>
            <a:pPr lvl="1"/>
            <a:endParaRPr lang="en-US" altLang="en-US" sz="2000" dirty="0"/>
          </a:p>
          <a:p>
            <a:pPr lvl="1"/>
            <a:endParaRPr lang="fa-I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1952AB-A5DF-4F78-8E5C-A11127153660}" type="slidenum">
              <a:rPr lang="en-US" altLang="en-US" sz="1200" b="0">
                <a:solidFill>
                  <a:srgbClr val="898989"/>
                </a:solidFill>
              </a:rPr>
              <a:pPr/>
              <a:t>8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  <a:endParaRPr lang="fa-IR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What is text categorization?</a:t>
            </a:r>
          </a:p>
          <a:p>
            <a:r>
              <a:rPr lang="en-US" altLang="en-US" sz="3200" dirty="0" smtClean="0"/>
              <a:t>Why text categorization?</a:t>
            </a:r>
          </a:p>
          <a:p>
            <a:r>
              <a:rPr lang="en-US" altLang="en-US" sz="3200" dirty="0" smtClean="0">
                <a:solidFill>
                  <a:srgbClr val="C00000"/>
                </a:solidFill>
              </a:rPr>
              <a:t>How to do text categorization?</a:t>
            </a:r>
          </a:p>
          <a:p>
            <a:r>
              <a:rPr lang="en-US" altLang="en-US" sz="3200" dirty="0" smtClean="0"/>
              <a:t>How </a:t>
            </a:r>
            <a:r>
              <a:rPr lang="en-US" altLang="en-US" sz="3200" dirty="0"/>
              <a:t>to do feature selection for text categorization?</a:t>
            </a:r>
          </a:p>
          <a:p>
            <a:r>
              <a:rPr lang="en-US" altLang="en-US" sz="3200" dirty="0" smtClean="0"/>
              <a:t>How to evaluate categorization results?</a:t>
            </a:r>
            <a:endParaRPr lang="fa-IR" alt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6D9800-5BAB-4E3A-A70B-E8E18DB75FAA}" type="slidenum">
              <a:rPr lang="en-US" altLang="en-US" sz="1200" b="0">
                <a:solidFill>
                  <a:srgbClr val="898989"/>
                </a:solidFill>
              </a:rPr>
              <a:pPr/>
              <a:t>9</a:t>
            </a:fld>
            <a:endParaRPr lang="en-US" altLang="en-US" sz="1200" b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Microsoft Office PowerPoint</Application>
  <PresentationFormat>Widescreen</PresentationFormat>
  <Paragraphs>398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Text Categorization</vt:lpstr>
      <vt:lpstr>Overview</vt:lpstr>
      <vt:lpstr>Overview</vt:lpstr>
      <vt:lpstr>Text Categorization</vt:lpstr>
      <vt:lpstr>Examples of Text Categorization</vt:lpstr>
      <vt:lpstr>Variants of Problem Formulation</vt:lpstr>
      <vt:lpstr>Overview</vt:lpstr>
      <vt:lpstr>Why Text Categorization?</vt:lpstr>
      <vt:lpstr>Overview</vt:lpstr>
      <vt:lpstr>Categorization Methods: Manual</vt:lpstr>
      <vt:lpstr>Feature-based Categorization Methods: “Automatic”</vt:lpstr>
      <vt:lpstr>Machine Learning for Text Categorization</vt:lpstr>
      <vt:lpstr>Generative vs. Discriminative Classifiers</vt:lpstr>
      <vt:lpstr>Document Clustering Revisited</vt:lpstr>
      <vt:lpstr>Text Categorization with Naïve Bayes Classifier</vt:lpstr>
      <vt:lpstr>Learn from the Training Data</vt:lpstr>
      <vt:lpstr>Naïve Bayes Classifier: p(θ_i )=?and p(w│θ_i )=?</vt:lpstr>
      <vt:lpstr>Smoothing in Naïve Bayes</vt:lpstr>
      <vt:lpstr>Anatomy of Naïve Bayes Classifier</vt:lpstr>
      <vt:lpstr>Discriminative Classifier 1: Logistic Regression</vt:lpstr>
      <vt:lpstr>Estimation of Parameters</vt:lpstr>
      <vt:lpstr>Discriminative Classifier 2: k-Nearest Neighbors (k-NN)</vt:lpstr>
      <vt:lpstr>Illustration of K-NN Classifier</vt:lpstr>
      <vt:lpstr>k-NN as an Estimate of p(Y|X)</vt:lpstr>
      <vt:lpstr>Discriminative Classifier 3:  Support Vector Machine (SVM)</vt:lpstr>
      <vt:lpstr>Which Linear Separator Is the Best?</vt:lpstr>
      <vt:lpstr>Best Separator = Maximize the Margin</vt:lpstr>
      <vt:lpstr>Only the Support Vectors Matter</vt:lpstr>
      <vt:lpstr>Linear SVM</vt:lpstr>
      <vt:lpstr>Linear SVM with Soft 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2021-01-10T08:40:43Z</dcterms:created>
  <dcterms:modified xsi:type="dcterms:W3CDTF">2024-01-05T11:30:23Z</dcterms:modified>
</cp:coreProperties>
</file>