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66" r:id="rId1"/>
  </p:sldMasterIdLst>
  <p:notesMasterIdLst>
    <p:notesMasterId r:id="rId54"/>
  </p:notesMasterIdLst>
  <p:handoutMasterIdLst>
    <p:handoutMasterId r:id="rId55"/>
  </p:handoutMasterIdLst>
  <p:sldIdLst>
    <p:sldId id="256" r:id="rId2"/>
    <p:sldId id="491" r:id="rId3"/>
    <p:sldId id="427" r:id="rId4"/>
    <p:sldId id="428" r:id="rId5"/>
    <p:sldId id="429" r:id="rId6"/>
    <p:sldId id="430" r:id="rId7"/>
    <p:sldId id="517" r:id="rId8"/>
    <p:sldId id="518" r:id="rId9"/>
    <p:sldId id="546" r:id="rId10"/>
    <p:sldId id="519" r:id="rId11"/>
    <p:sldId id="520" r:id="rId12"/>
    <p:sldId id="521" r:id="rId13"/>
    <p:sldId id="522" r:id="rId14"/>
    <p:sldId id="523" r:id="rId15"/>
    <p:sldId id="524" r:id="rId16"/>
    <p:sldId id="492" r:id="rId17"/>
    <p:sldId id="493" r:id="rId18"/>
    <p:sldId id="495" r:id="rId19"/>
    <p:sldId id="496" r:id="rId20"/>
    <p:sldId id="497" r:id="rId21"/>
    <p:sldId id="498" r:id="rId22"/>
    <p:sldId id="499" r:id="rId23"/>
    <p:sldId id="500" r:id="rId24"/>
    <p:sldId id="501" r:id="rId25"/>
    <p:sldId id="502" r:id="rId26"/>
    <p:sldId id="503" r:id="rId27"/>
    <p:sldId id="504" r:id="rId28"/>
    <p:sldId id="505" r:id="rId29"/>
    <p:sldId id="506" r:id="rId30"/>
    <p:sldId id="507" r:id="rId31"/>
    <p:sldId id="508" r:id="rId32"/>
    <p:sldId id="509" r:id="rId33"/>
    <p:sldId id="510" r:id="rId34"/>
    <p:sldId id="511" r:id="rId35"/>
    <p:sldId id="512" r:id="rId36"/>
    <p:sldId id="513" r:id="rId37"/>
    <p:sldId id="514" r:id="rId38"/>
    <p:sldId id="516" r:id="rId39"/>
    <p:sldId id="525" r:id="rId40"/>
    <p:sldId id="526" r:id="rId41"/>
    <p:sldId id="527" r:id="rId42"/>
    <p:sldId id="528" r:id="rId43"/>
    <p:sldId id="529" r:id="rId44"/>
    <p:sldId id="530" r:id="rId45"/>
    <p:sldId id="531" r:id="rId46"/>
    <p:sldId id="533" r:id="rId47"/>
    <p:sldId id="475" r:id="rId48"/>
    <p:sldId id="476" r:id="rId49"/>
    <p:sldId id="478" r:id="rId50"/>
    <p:sldId id="479" r:id="rId51"/>
    <p:sldId id="480" r:id="rId52"/>
    <p:sldId id="488" r:id="rId53"/>
  </p:sldIdLst>
  <p:sldSz cx="9144000" cy="6858000" type="screen4x3"/>
  <p:notesSz cx="7038975" cy="9185275"/>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3">
          <p15:clr>
            <a:srgbClr val="A4A3A4"/>
          </p15:clr>
        </p15:guide>
        <p15:guide id="2" pos="221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00CC"/>
    <a:srgbClr val="000066"/>
    <a:srgbClr val="FFFF00"/>
    <a:srgbClr val="3333FF"/>
    <a:srgbClr val="3366FF"/>
    <a:srgbClr val="0066FF"/>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autoAdjust="0"/>
    <p:restoredTop sz="80506" autoAdjust="0"/>
  </p:normalViewPr>
  <p:slideViewPr>
    <p:cSldViewPr>
      <p:cViewPr varScale="1">
        <p:scale>
          <a:sx n="62" d="100"/>
          <a:sy n="62" d="100"/>
        </p:scale>
        <p:origin x="197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2514" y="-102"/>
      </p:cViewPr>
      <p:guideLst>
        <p:guide orient="horz" pos="2893"/>
        <p:guide pos="221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49588" cy="458788"/>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defTabSz="930275" eaLnBrk="0" hangingPunct="0">
              <a:defRPr sz="1200">
                <a:latin typeface="Times New Roman" pitchFamily="18" charset="0"/>
                <a:cs typeface="Arial" charset="0"/>
              </a:defRPr>
            </a:lvl1pPr>
          </a:lstStyle>
          <a:p>
            <a:pPr>
              <a:defRPr/>
            </a:pPr>
            <a:endParaRPr lang="en-US"/>
          </a:p>
        </p:txBody>
      </p:sp>
      <p:sp>
        <p:nvSpPr>
          <p:cNvPr id="75779" name="Rectangle 3"/>
          <p:cNvSpPr>
            <a:spLocks noGrp="1" noChangeArrowheads="1"/>
          </p:cNvSpPr>
          <p:nvPr>
            <p:ph type="dt" sz="quarter" idx="1"/>
          </p:nvPr>
        </p:nvSpPr>
        <p:spPr bwMode="auto">
          <a:xfrm>
            <a:off x="3989388" y="0"/>
            <a:ext cx="3049587" cy="458788"/>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eaLnBrk="0" hangingPunct="0">
              <a:defRPr sz="1200">
                <a:latin typeface="Times New Roman" pitchFamily="18" charset="0"/>
                <a:cs typeface="Arial" charset="0"/>
              </a:defRPr>
            </a:lvl1pPr>
          </a:lstStyle>
          <a:p>
            <a:pPr>
              <a:defRPr/>
            </a:pPr>
            <a:endParaRPr lang="en-US"/>
          </a:p>
        </p:txBody>
      </p:sp>
      <p:sp>
        <p:nvSpPr>
          <p:cNvPr id="75780" name="Rectangle 4"/>
          <p:cNvSpPr>
            <a:spLocks noGrp="1" noChangeArrowheads="1"/>
          </p:cNvSpPr>
          <p:nvPr>
            <p:ph type="ftr" sz="quarter" idx="2"/>
          </p:nvPr>
        </p:nvSpPr>
        <p:spPr bwMode="auto">
          <a:xfrm>
            <a:off x="0" y="8726488"/>
            <a:ext cx="3049588" cy="458787"/>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defTabSz="930275" eaLnBrk="0" hangingPunct="0">
              <a:defRPr sz="1200">
                <a:latin typeface="Times New Roman" pitchFamily="18" charset="0"/>
                <a:cs typeface="Arial" charset="0"/>
              </a:defRPr>
            </a:lvl1pPr>
          </a:lstStyle>
          <a:p>
            <a:pPr>
              <a:defRPr/>
            </a:pPr>
            <a:endParaRPr lang="en-US"/>
          </a:p>
        </p:txBody>
      </p:sp>
      <p:sp>
        <p:nvSpPr>
          <p:cNvPr id="75781" name="Rectangle 5"/>
          <p:cNvSpPr>
            <a:spLocks noGrp="1" noChangeArrowheads="1"/>
          </p:cNvSpPr>
          <p:nvPr>
            <p:ph type="sldNum" sz="quarter" idx="3"/>
          </p:nvPr>
        </p:nvSpPr>
        <p:spPr bwMode="auto">
          <a:xfrm>
            <a:off x="3989388" y="8726488"/>
            <a:ext cx="3049587" cy="458787"/>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eaLnBrk="0" hangingPunct="0">
              <a:defRPr sz="1200">
                <a:latin typeface="Times New Roman" panose="02020603050405020304" pitchFamily="18" charset="0"/>
              </a:defRPr>
            </a:lvl1pPr>
          </a:lstStyle>
          <a:p>
            <a:fld id="{B882A9A1-69B9-4D22-9F47-4A6E660CC4D4}"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0" y="0"/>
            <a:ext cx="3049588" cy="458788"/>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defTabSz="930275" eaLnBrk="0" hangingPunct="0">
              <a:defRPr sz="1200">
                <a:latin typeface="Times New Roman" pitchFamily="18" charset="0"/>
                <a:cs typeface="Arial" charset="0"/>
              </a:defRPr>
            </a:lvl1pPr>
          </a:lstStyle>
          <a:p>
            <a:pPr>
              <a:defRPr/>
            </a:pPr>
            <a:endParaRPr lang="en-US"/>
          </a:p>
        </p:txBody>
      </p:sp>
      <p:sp>
        <p:nvSpPr>
          <p:cNvPr id="72707" name="Rectangle 3"/>
          <p:cNvSpPr>
            <a:spLocks noGrp="1" noChangeArrowheads="1"/>
          </p:cNvSpPr>
          <p:nvPr>
            <p:ph type="dt" idx="1"/>
          </p:nvPr>
        </p:nvSpPr>
        <p:spPr bwMode="auto">
          <a:xfrm>
            <a:off x="3989388" y="0"/>
            <a:ext cx="3049587" cy="458788"/>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eaLnBrk="0" hangingPunct="0">
              <a:defRPr sz="1200">
                <a:latin typeface="Times New Roman" pitchFamily="18" charset="0"/>
                <a:cs typeface="Arial"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223963" y="688975"/>
            <a:ext cx="4592637" cy="34448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9" name="Rectangle 5"/>
          <p:cNvSpPr>
            <a:spLocks noGrp="1" noChangeArrowheads="1"/>
          </p:cNvSpPr>
          <p:nvPr>
            <p:ph type="body" sz="quarter" idx="3"/>
          </p:nvPr>
        </p:nvSpPr>
        <p:spPr bwMode="auto">
          <a:xfrm>
            <a:off x="938213" y="4362450"/>
            <a:ext cx="5162550" cy="41338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2710" name="Rectangle 6"/>
          <p:cNvSpPr>
            <a:spLocks noGrp="1" noChangeArrowheads="1"/>
          </p:cNvSpPr>
          <p:nvPr>
            <p:ph type="ftr" sz="quarter" idx="4"/>
          </p:nvPr>
        </p:nvSpPr>
        <p:spPr bwMode="auto">
          <a:xfrm>
            <a:off x="0" y="8726488"/>
            <a:ext cx="3049588" cy="458787"/>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defTabSz="930275" eaLnBrk="0" hangingPunct="0">
              <a:defRPr sz="1200">
                <a:latin typeface="Times New Roman" pitchFamily="18" charset="0"/>
                <a:cs typeface="Arial" charset="0"/>
              </a:defRPr>
            </a:lvl1pPr>
          </a:lstStyle>
          <a:p>
            <a:pPr>
              <a:defRPr/>
            </a:pPr>
            <a:endParaRPr lang="en-US"/>
          </a:p>
        </p:txBody>
      </p:sp>
      <p:sp>
        <p:nvSpPr>
          <p:cNvPr id="72711" name="Rectangle 7"/>
          <p:cNvSpPr>
            <a:spLocks noGrp="1" noChangeArrowheads="1"/>
          </p:cNvSpPr>
          <p:nvPr>
            <p:ph type="sldNum" sz="quarter" idx="5"/>
          </p:nvPr>
        </p:nvSpPr>
        <p:spPr bwMode="auto">
          <a:xfrm>
            <a:off x="3989388" y="8726488"/>
            <a:ext cx="3049587" cy="458787"/>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eaLnBrk="0" hangingPunct="0">
              <a:defRPr sz="1200">
                <a:latin typeface="Times New Roman" panose="02020603050405020304" pitchFamily="18" charset="0"/>
              </a:defRPr>
            </a:lvl1pPr>
          </a:lstStyle>
          <a:p>
            <a:fld id="{4C7865C0-61BE-4F6B-9E47-38C2A848532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fa-IR" smtClean="0">
              <a:cs typeface="Arial" panose="020B0604020202020204" pitchFamily="34"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3D9BFCC0-80C6-49D0-A394-575998B5DCC6}" type="slidenum">
              <a:rPr lang="en-US" altLang="fa-IR"/>
              <a:pPr>
                <a:spcBef>
                  <a:spcPct val="0"/>
                </a:spcBef>
              </a:pPr>
              <a:t>1</a:t>
            </a:fld>
            <a:endParaRPr lang="en-US" altLang="fa-I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lgn="r" rtl="1">
              <a:buFontTx/>
              <a:buChar char="-"/>
            </a:pPr>
            <a:endParaRPr lang="fa-IR" altLang="fa-IR" smtClean="0">
              <a:cs typeface="Arial" panose="020B0604020202020204" pitchFamily="34" charset="0"/>
            </a:endParaRP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AB20EBB-FC43-4397-ADD2-BDD924B55D73}" type="slidenum">
              <a:rPr lang="en-US" altLang="fa-IR"/>
              <a:pPr>
                <a:spcBef>
                  <a:spcPct val="0"/>
                </a:spcBef>
              </a:pPr>
              <a:t>17</a:t>
            </a:fld>
            <a:endParaRPr lang="en-US" altLang="fa-I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smtClean="0">
              <a:cs typeface="Arial" panose="020B0604020202020204" pitchFamily="34"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404F960A-9F06-4FC6-A15E-B521062CBE19}" type="slidenum">
              <a:rPr lang="en-US" altLang="fa-IR"/>
              <a:pPr>
                <a:spcBef>
                  <a:spcPct val="0"/>
                </a:spcBef>
              </a:pPr>
              <a:t>18</a:t>
            </a:fld>
            <a:endParaRPr lang="en-US" altLang="fa-I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smtClean="0">
              <a:cs typeface="Arial" panose="020B0604020202020204" pitchFamily="34" charset="0"/>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070B3E7D-8F5F-45AF-BD03-115117093EBC}" type="slidenum">
              <a:rPr lang="en-US" altLang="fa-IR"/>
              <a:pPr>
                <a:spcBef>
                  <a:spcPct val="0"/>
                </a:spcBef>
              </a:pPr>
              <a:t>20</a:t>
            </a:fld>
            <a:endParaRPr lang="en-US" altLang="fa-I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smtClean="0">
              <a:cs typeface="Arial" panose="020B0604020202020204" pitchFamily="34" charset="0"/>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D8D1798E-17F0-45A0-AEE7-9015C2E91F42}" type="slidenum">
              <a:rPr lang="en-US" altLang="fa-IR"/>
              <a:pPr>
                <a:spcBef>
                  <a:spcPct val="0"/>
                </a:spcBef>
              </a:pPr>
              <a:t>21</a:t>
            </a:fld>
            <a:endParaRPr lang="en-US" altLang="fa-I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smtClean="0">
              <a:cs typeface="Arial" panose="020B0604020202020204" pitchFamily="34"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49DAC339-6EBC-4651-9E19-4034D20FB3F1}" type="slidenum">
              <a:rPr lang="en-US" altLang="fa-IR"/>
              <a:pPr>
                <a:spcBef>
                  <a:spcPct val="0"/>
                </a:spcBef>
              </a:pPr>
              <a:t>22</a:t>
            </a:fld>
            <a:endParaRPr lang="en-US" altLang="fa-I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smtClean="0">
              <a:cs typeface="Arial" panose="020B0604020202020204" pitchFamily="34" charset="0"/>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7B4414E6-AD80-436E-B4DB-09D62C47BB59}" type="slidenum">
              <a:rPr lang="en-US" altLang="fa-IR"/>
              <a:pPr>
                <a:spcBef>
                  <a:spcPct val="0"/>
                </a:spcBef>
              </a:pPr>
              <a:t>23</a:t>
            </a:fld>
            <a:endParaRPr lang="en-US" altLang="fa-I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smtClean="0">
              <a:cs typeface="Arial" panose="020B0604020202020204" pitchFamily="34" charset="0"/>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270C9EF-734A-4182-A6B3-805F23724576}" type="slidenum">
              <a:rPr lang="en-US" altLang="fa-IR"/>
              <a:pPr>
                <a:spcBef>
                  <a:spcPct val="0"/>
                </a:spcBef>
              </a:pPr>
              <a:t>24</a:t>
            </a:fld>
            <a:endParaRPr lang="en-US" altLang="fa-I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smtClean="0">
              <a:cs typeface="Arial" panose="020B0604020202020204" pitchFamily="34" charset="0"/>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1107EA5-79D8-4B4A-929B-D0CA0D803317}" type="slidenum">
              <a:rPr lang="en-US" altLang="fa-IR"/>
              <a:pPr>
                <a:spcBef>
                  <a:spcPct val="0"/>
                </a:spcBef>
              </a:pPr>
              <a:t>25</a:t>
            </a:fld>
            <a:endParaRPr lang="en-US" altLang="fa-I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smtClean="0">
              <a:cs typeface="Arial" panose="020B0604020202020204" pitchFamily="34" charset="0"/>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D7D3A2F9-82B5-4044-9479-8755EC6AB133}" type="slidenum">
              <a:rPr lang="en-US" altLang="fa-IR"/>
              <a:pPr>
                <a:spcBef>
                  <a:spcPct val="0"/>
                </a:spcBef>
              </a:pPr>
              <a:t>26</a:t>
            </a:fld>
            <a:endParaRPr lang="en-US" altLang="fa-I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smtClean="0">
              <a:cs typeface="Arial" panose="020B0604020202020204" pitchFamily="34" charset="0"/>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60E7E63C-EC6C-418C-B793-6D1ECA9D3991}" type="slidenum">
              <a:rPr lang="en-US" altLang="fa-IR"/>
              <a:pPr>
                <a:spcBef>
                  <a:spcPct val="0"/>
                </a:spcBef>
              </a:pPr>
              <a:t>27</a:t>
            </a:fld>
            <a:endParaRPr lang="en-US" altLang="fa-I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6C4C291D-DD5C-4A2D-BAA2-9A7157F9E218}" type="slidenum">
              <a:rPr lang="en-US" altLang="fa-IR"/>
              <a:pPr>
                <a:spcBef>
                  <a:spcPct val="0"/>
                </a:spcBef>
              </a:pPr>
              <a:t>3</a:t>
            </a:fld>
            <a:endParaRPr lang="en-US" altLang="fa-I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eaLnBrk="1" hangingPunct="1"/>
            <a:endParaRPr lang="en-US" altLang="fa-IR" smtClean="0">
              <a:cs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smtClean="0">
              <a:cs typeface="Arial" panose="020B0604020202020204" pitchFamily="34" charset="0"/>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9170280C-3B07-457D-A787-5E314C262E46}" type="slidenum">
              <a:rPr lang="en-US" altLang="fa-IR"/>
              <a:pPr>
                <a:spcBef>
                  <a:spcPct val="0"/>
                </a:spcBef>
              </a:pPr>
              <a:t>28</a:t>
            </a:fld>
            <a:endParaRPr lang="en-US" altLang="fa-I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smtClean="0">
              <a:cs typeface="Arial" panose="020B0604020202020204" pitchFamily="34" charset="0"/>
            </a:endParaRP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65E77FFA-743C-4E66-A9C0-31464B476B0F}" type="slidenum">
              <a:rPr lang="en-US" altLang="fa-IR"/>
              <a:pPr>
                <a:spcBef>
                  <a:spcPct val="0"/>
                </a:spcBef>
              </a:pPr>
              <a:t>29</a:t>
            </a:fld>
            <a:endParaRPr lang="en-US" altLang="fa-I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smtClean="0">
              <a:cs typeface="Arial" panose="020B0604020202020204" pitchFamily="34"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A52BA338-BFB6-42D2-9A3F-72E9775F7978}" type="slidenum">
              <a:rPr lang="en-US" altLang="fa-IR"/>
              <a:pPr>
                <a:spcBef>
                  <a:spcPct val="0"/>
                </a:spcBef>
              </a:pPr>
              <a:t>31</a:t>
            </a:fld>
            <a:endParaRPr lang="en-US" altLang="fa-I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smtClean="0">
              <a:cs typeface="Arial" panose="020B0604020202020204" pitchFamily="34"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4E4FF9D8-09A7-4F7E-9C57-2BF554066C81}" type="slidenum">
              <a:rPr lang="en-US" altLang="fa-IR"/>
              <a:pPr>
                <a:spcBef>
                  <a:spcPct val="0"/>
                </a:spcBef>
              </a:pPr>
              <a:t>32</a:t>
            </a:fld>
            <a:endParaRPr lang="en-US" altLang="fa-I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smtClean="0">
              <a:cs typeface="Arial" panose="020B0604020202020204" pitchFamily="34"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3281FE2A-2EBB-4EF2-ACCF-B7166473A2BE}" type="slidenum">
              <a:rPr lang="en-US" altLang="fa-IR"/>
              <a:pPr>
                <a:spcBef>
                  <a:spcPct val="0"/>
                </a:spcBef>
              </a:pPr>
              <a:t>33</a:t>
            </a:fld>
            <a:endParaRPr lang="en-US" altLang="fa-I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smtClean="0">
              <a:cs typeface="Arial" panose="020B0604020202020204" pitchFamily="34" charset="0"/>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DB10C42F-2CF5-4CE8-82FC-8686FDFB5357}" type="slidenum">
              <a:rPr lang="en-US" altLang="fa-IR"/>
              <a:pPr>
                <a:spcBef>
                  <a:spcPct val="0"/>
                </a:spcBef>
              </a:pPr>
              <a:t>34</a:t>
            </a:fld>
            <a:endParaRPr lang="en-US" altLang="fa-I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smtClean="0">
              <a:cs typeface="Arial" panose="020B0604020202020204" pitchFamily="34"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8EAFE4C5-A134-4F11-8D04-1C220F0C35E2}" type="slidenum">
              <a:rPr lang="en-US" altLang="fa-IR"/>
              <a:pPr>
                <a:spcBef>
                  <a:spcPct val="0"/>
                </a:spcBef>
              </a:pPr>
              <a:t>35</a:t>
            </a:fld>
            <a:endParaRPr lang="en-US" altLang="fa-I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smtClean="0">
              <a:cs typeface="Arial" panose="020B0604020202020204" pitchFamily="34"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35C38805-E941-4AF9-A40F-A760D67700F2}" type="slidenum">
              <a:rPr lang="en-US" altLang="fa-IR"/>
              <a:pPr>
                <a:spcBef>
                  <a:spcPct val="0"/>
                </a:spcBef>
              </a:pPr>
              <a:t>39</a:t>
            </a:fld>
            <a:endParaRPr lang="en-US" altLang="fa-I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en-US" smtClean="0">
              <a:cs typeface="Arial" panose="020B0604020202020204" pitchFamily="34"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7A609D1-BE13-4808-8D8C-369A3F79CC4B}" type="slidenum">
              <a:rPr lang="en-US" altLang="fa-IR"/>
              <a:pPr>
                <a:spcBef>
                  <a:spcPct val="0"/>
                </a:spcBef>
              </a:pPr>
              <a:t>40</a:t>
            </a:fld>
            <a:endParaRPr lang="en-US" altLang="fa-I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smtClean="0">
              <a:cs typeface="Arial" panose="020B0604020202020204" pitchFamily="34" charset="0"/>
            </a:endParaRP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A6F616AB-7DEE-4772-8622-E559B1083FA0}" type="slidenum">
              <a:rPr lang="en-US" altLang="fa-IR"/>
              <a:pPr>
                <a:spcBef>
                  <a:spcPct val="0"/>
                </a:spcBef>
              </a:pPr>
              <a:t>41</a:t>
            </a:fld>
            <a:endParaRPr lang="en-US" altLang="fa-I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C45D32A1-B13C-4B4D-8B0A-5D374D8E4E35}" type="slidenum">
              <a:rPr lang="en-US" altLang="fa-IR"/>
              <a:pPr>
                <a:spcBef>
                  <a:spcPct val="0"/>
                </a:spcBef>
              </a:pPr>
              <a:t>4</a:t>
            </a:fld>
            <a:endParaRPr lang="en-US" altLang="fa-I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eaLnBrk="1" hangingPunct="1">
              <a:lnSpc>
                <a:spcPct val="80000"/>
              </a:lnSpc>
            </a:pPr>
            <a:endParaRPr lang="en-US" altLang="fa-IR" smtClean="0">
              <a:cs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smtClean="0">
              <a:cs typeface="Arial" panose="020B0604020202020204" pitchFamily="34"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97DFE4D1-46A2-4688-A015-B49038E14B18}" type="slidenum">
              <a:rPr lang="en-US" altLang="fa-IR"/>
              <a:pPr>
                <a:spcBef>
                  <a:spcPct val="0"/>
                </a:spcBef>
              </a:pPr>
              <a:t>42</a:t>
            </a:fld>
            <a:endParaRPr lang="en-US" altLang="fa-I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smtClean="0">
              <a:cs typeface="Arial" panose="020B0604020202020204" pitchFamily="34"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AAFE9D47-E04B-48A6-85F8-87AE6EBBD13C}" type="slidenum">
              <a:rPr lang="en-US" altLang="fa-IR"/>
              <a:pPr>
                <a:spcBef>
                  <a:spcPct val="0"/>
                </a:spcBef>
              </a:pPr>
              <a:t>43</a:t>
            </a:fld>
            <a:endParaRPr lang="en-US" altLang="fa-I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endParaRPr lang="fa-IR" altLang="fa-IR" smtClean="0">
              <a:cs typeface="Arial" panose="020B0604020202020204" pitchFamily="34" charset="0"/>
            </a:endParaRP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BED445BB-E323-426E-B2CA-9EC7040F09E6}" type="slidenum">
              <a:rPr lang="en-US" altLang="fa-IR"/>
              <a:pPr>
                <a:spcBef>
                  <a:spcPct val="0"/>
                </a:spcBef>
              </a:pPr>
              <a:t>44</a:t>
            </a:fld>
            <a:endParaRPr lang="en-US" altLang="fa-I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776DA9F6-600E-43EC-BA56-89DDC6F563E0}" type="slidenum">
              <a:rPr lang="en-US" altLang="fa-IR"/>
              <a:pPr>
                <a:spcBef>
                  <a:spcPct val="0"/>
                </a:spcBef>
              </a:pPr>
              <a:t>47</a:t>
            </a:fld>
            <a:endParaRPr lang="en-US" altLang="fa-I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eaLnBrk="1" hangingPunct="1"/>
            <a:endParaRPr lang="en-US" altLang="fa-IR" smtClean="0">
              <a:cs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10E26DDE-6D83-4507-88FC-0D2A662964E0}" type="slidenum">
              <a:rPr lang="en-US" altLang="fa-IR"/>
              <a:pPr>
                <a:spcBef>
                  <a:spcPct val="0"/>
                </a:spcBef>
              </a:pPr>
              <a:t>48</a:t>
            </a:fld>
            <a:endParaRPr lang="en-US" altLang="fa-I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342DBA0D-CD6C-4949-8518-A8ACE2764167}" type="slidenum">
              <a:rPr lang="en-US" altLang="fa-IR"/>
              <a:pPr>
                <a:spcBef>
                  <a:spcPct val="0"/>
                </a:spcBef>
              </a:pPr>
              <a:t>5</a:t>
            </a:fld>
            <a:endParaRPr lang="en-US" altLang="fa-I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eaLnBrk="1" hangingPunct="1"/>
            <a:endParaRPr lang="en-US" altLang="fa-IR" smtClean="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35069F70-F52B-4B39-BDF6-84A21F9D9156}" type="slidenum">
              <a:rPr lang="en-US" altLang="fa-IR"/>
              <a:pPr>
                <a:spcBef>
                  <a:spcPct val="0"/>
                </a:spcBef>
              </a:pPr>
              <a:t>7</a:t>
            </a:fld>
            <a:endParaRPr lang="en-US" altLang="fa-I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eaLnBrk="1" hangingPunct="1"/>
            <a:endParaRPr lang="en-US" altLang="fa-IR" smtClean="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E5B1AB2A-496B-4C68-82D9-A893DBFA348B}" type="slidenum">
              <a:rPr lang="en-US" altLang="fa-IR"/>
              <a:pPr>
                <a:spcBef>
                  <a:spcPct val="0"/>
                </a:spcBef>
              </a:pPr>
              <a:t>8</a:t>
            </a:fld>
            <a:endParaRPr lang="en-US" altLang="fa-I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fa-IR" smtClean="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19732D5-8068-475A-9F68-AC32CF1BC0B2}" type="slidenum">
              <a:rPr lang="en-US" altLang="fa-IR"/>
              <a:pPr>
                <a:spcBef>
                  <a:spcPct val="0"/>
                </a:spcBef>
              </a:pPr>
              <a:t>10</a:t>
            </a:fld>
            <a:endParaRPr lang="en-US" altLang="fa-I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endParaRPr lang="en-US" altLang="fa-IR" smtClean="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3AB36860-1991-4B4A-BAF9-F0535D549D13}" type="slidenum">
              <a:rPr lang="en-US" altLang="fa-IR"/>
              <a:pPr>
                <a:spcBef>
                  <a:spcPct val="0"/>
                </a:spcBef>
              </a:pPr>
              <a:t>11</a:t>
            </a:fld>
            <a:endParaRPr lang="en-US" altLang="fa-I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fa-IR" smtClean="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30275" eaLnBrk="0" hangingPunct="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BD45C6D5-FA2C-4060-BAAC-A8836AFF310C}" type="slidenum">
              <a:rPr lang="en-US" altLang="fa-IR"/>
              <a:pPr>
                <a:spcBef>
                  <a:spcPct val="0"/>
                </a:spcBef>
              </a:pPr>
              <a:t>13</a:t>
            </a:fld>
            <a:endParaRPr lang="en-US" altLang="fa-I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eaLnBrk="1" hangingPunct="1"/>
            <a:endParaRPr lang="en-US" altLang="fa-IR" smtClean="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2"/>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300461C-7F0E-4627-A00E-BE5FBFB0E221}" type="slidenum">
              <a:rPr lang="en-US" altLang="en-US"/>
              <a:pPr/>
              <a:t>‹#›</a:t>
            </a:fld>
            <a:endParaRPr lang="en-US" altLang="en-US"/>
          </a:p>
        </p:txBody>
      </p:sp>
    </p:spTree>
    <p:extLst>
      <p:ext uri="{BB962C8B-B14F-4D97-AF65-F5344CB8AC3E}">
        <p14:creationId xmlns:p14="http://schemas.microsoft.com/office/powerpoint/2010/main" val="1202402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BBD53CB8-A058-494C-A7D5-AF9C3BA6233F}" type="slidenum">
              <a:rPr lang="en-US" altLang="en-US"/>
              <a:pPr/>
              <a:t>‹#›</a:t>
            </a:fld>
            <a:endParaRPr lang="en-US" altLang="en-US"/>
          </a:p>
        </p:txBody>
      </p:sp>
    </p:spTree>
    <p:extLst>
      <p:ext uri="{BB962C8B-B14F-4D97-AF65-F5344CB8AC3E}">
        <p14:creationId xmlns:p14="http://schemas.microsoft.com/office/powerpoint/2010/main" val="52185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BE3B345-E318-4B2A-984E-59FE0CA18E36}" type="slidenum">
              <a:rPr lang="en-US" altLang="en-US"/>
              <a:pPr/>
              <a:t>‹#›</a:t>
            </a:fld>
            <a:endParaRPr lang="en-US" altLang="en-US"/>
          </a:p>
        </p:txBody>
      </p:sp>
    </p:spTree>
    <p:extLst>
      <p:ext uri="{BB962C8B-B14F-4D97-AF65-F5344CB8AC3E}">
        <p14:creationId xmlns:p14="http://schemas.microsoft.com/office/powerpoint/2010/main" val="1953304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accent2"/>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600501C-901C-4C9B-8B60-4834DFE48244}" type="slidenum">
              <a:rPr lang="en-US" altLang="en-US"/>
              <a:pPr/>
              <a:t>‹#›</a:t>
            </a:fld>
            <a:endParaRPr lang="en-US" altLang="en-US"/>
          </a:p>
        </p:txBody>
      </p:sp>
    </p:spTree>
    <p:extLst>
      <p:ext uri="{BB962C8B-B14F-4D97-AF65-F5344CB8AC3E}">
        <p14:creationId xmlns:p14="http://schemas.microsoft.com/office/powerpoint/2010/main" val="128896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2AEDF28-76B4-42A3-A7DD-F3F3F9BDB3D5}" type="slidenum">
              <a:rPr lang="en-US" altLang="en-US"/>
              <a:pPr/>
              <a:t>‹#›</a:t>
            </a:fld>
            <a:endParaRPr lang="en-US" altLang="en-US"/>
          </a:p>
        </p:txBody>
      </p:sp>
    </p:spTree>
    <p:extLst>
      <p:ext uri="{BB962C8B-B14F-4D97-AF65-F5344CB8AC3E}">
        <p14:creationId xmlns:p14="http://schemas.microsoft.com/office/powerpoint/2010/main" val="3865219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573E733-F036-4E80-BAE8-DA9C7D26365B}" type="slidenum">
              <a:rPr lang="en-US" altLang="en-US"/>
              <a:pPr/>
              <a:t>‹#›</a:t>
            </a:fld>
            <a:endParaRPr lang="en-US" altLang="en-US"/>
          </a:p>
        </p:txBody>
      </p:sp>
    </p:spTree>
    <p:extLst>
      <p:ext uri="{BB962C8B-B14F-4D97-AF65-F5344CB8AC3E}">
        <p14:creationId xmlns:p14="http://schemas.microsoft.com/office/powerpoint/2010/main" val="2336103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58583D83-6672-4867-843C-228D441F637E}" type="slidenum">
              <a:rPr lang="en-US" altLang="en-US"/>
              <a:pPr/>
              <a:t>‹#›</a:t>
            </a:fld>
            <a:endParaRPr lang="en-US" altLang="en-US"/>
          </a:p>
        </p:txBody>
      </p:sp>
    </p:spTree>
    <p:extLst>
      <p:ext uri="{BB962C8B-B14F-4D97-AF65-F5344CB8AC3E}">
        <p14:creationId xmlns:p14="http://schemas.microsoft.com/office/powerpoint/2010/main" val="548205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CA82FBF2-9758-4AA8-B64A-C40C370DCABD}" type="slidenum">
              <a:rPr lang="en-US" altLang="en-US"/>
              <a:pPr/>
              <a:t>‹#›</a:t>
            </a:fld>
            <a:endParaRPr lang="en-US" altLang="en-US"/>
          </a:p>
        </p:txBody>
      </p:sp>
    </p:spTree>
    <p:extLst>
      <p:ext uri="{BB962C8B-B14F-4D97-AF65-F5344CB8AC3E}">
        <p14:creationId xmlns:p14="http://schemas.microsoft.com/office/powerpoint/2010/main" val="652758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B9D572E3-4CA8-40FE-BE31-64F846E8715D}" type="slidenum">
              <a:rPr lang="en-US" altLang="en-US"/>
              <a:pPr/>
              <a:t>‹#›</a:t>
            </a:fld>
            <a:endParaRPr lang="en-US" altLang="en-US"/>
          </a:p>
        </p:txBody>
      </p:sp>
    </p:spTree>
    <p:extLst>
      <p:ext uri="{BB962C8B-B14F-4D97-AF65-F5344CB8AC3E}">
        <p14:creationId xmlns:p14="http://schemas.microsoft.com/office/powerpoint/2010/main" val="32017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D5D7E6B-3EEC-43D4-AD23-11B52ED281EE}" type="slidenum">
              <a:rPr lang="en-US" altLang="en-US"/>
              <a:pPr/>
              <a:t>‹#›</a:t>
            </a:fld>
            <a:endParaRPr lang="en-US" altLang="en-US"/>
          </a:p>
        </p:txBody>
      </p:sp>
    </p:spTree>
    <p:extLst>
      <p:ext uri="{BB962C8B-B14F-4D97-AF65-F5344CB8AC3E}">
        <p14:creationId xmlns:p14="http://schemas.microsoft.com/office/powerpoint/2010/main" val="1035963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2C2E369-F9E1-4920-B474-A8ED22418DDC}" type="slidenum">
              <a:rPr lang="en-US" altLang="en-US"/>
              <a:pPr/>
              <a:t>‹#›</a:t>
            </a:fld>
            <a:endParaRPr lang="en-US" altLang="en-US"/>
          </a:p>
        </p:txBody>
      </p:sp>
    </p:spTree>
    <p:extLst>
      <p:ext uri="{BB962C8B-B14F-4D97-AF65-F5344CB8AC3E}">
        <p14:creationId xmlns:p14="http://schemas.microsoft.com/office/powerpoint/2010/main" val="1151559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fa-IR"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fa-IR" smtClean="0"/>
              <a:t>Click to edit Master text styles</a:t>
            </a:r>
          </a:p>
          <a:p>
            <a:pPr lvl="1"/>
            <a:r>
              <a:rPr lang="en-US" altLang="fa-IR" smtClean="0"/>
              <a:t>Second level</a:t>
            </a:r>
          </a:p>
          <a:p>
            <a:pPr lvl="2"/>
            <a:r>
              <a:rPr lang="en-US" altLang="fa-IR" smtClean="0"/>
              <a:t>Third level</a:t>
            </a:r>
          </a:p>
          <a:p>
            <a:pPr lvl="3"/>
            <a:r>
              <a:rPr lang="en-US" altLang="fa-IR" smtClean="0"/>
              <a:t>Fourth level</a:t>
            </a:r>
          </a:p>
          <a:p>
            <a:pPr lvl="4"/>
            <a:r>
              <a:rPr lang="en-US" altLang="fa-IR"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900A9B26-7D74-465E-BE4F-7568516A719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b="1" kern="120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File:Yale_card_catalog.jp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www.google.com/imgres?imgurl=http://www.businessintelligence.info/imagenes-bi/hp-luhn.jpg&amp;imgrefurl=http://www.businessintelligence.info/gartner.html&amp;usg=__deVuofRVGb9JkekkP5XyZ8nUYhI=&amp;h=244&amp;w=220&amp;sz=11&amp;hl=en&amp;start=1&amp;zoom=1&amp;um=1&amp;itbs=1&amp;tbnid=ABQzPjp2cvB6rM:&amp;tbnh=110&amp;tbnw=99&amp;prev=/images?q%3Dhp%2Bluhn%26um%3D1%26hl%3Den%26sa%3DN%26tbs%3Disch:1"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hyperlink" Target="http://www.businessintelligence.info/imagenes-bi/hp-luhn.jpg" TargetMode="External"/><Relationship Id="rId4" Type="http://schemas.openxmlformats.org/officeDocument/2006/relationships/hyperlink" Target="http://www.google.com/imgres?imgurl=http://timoelliott.com/blog/WindowsLiveWriter/TheRealPioneerofBusinessIntelligence_62E4/hans%20peter%20luhn_8b9a8546-48b2-4bf2-9a87-bb7207d93634.png&amp;imgrefurl=http://timoelliott.com/blog/2007/11/the_real_pioneer_of_business_i.html&amp;usg=__aF09F1lY8LmsJP-kuci1a0PZzGI=&amp;h=222&amp;w=198&amp;sz=53&amp;hl=en&amp;start=6&amp;zoom=1&amp;um=1&amp;itbs=1&amp;tbnid=YbEJmFn-_a7NeM:&amp;tbnh=107&amp;tbnw=95&amp;prev=/images?q%3Dhp%2Bluhn%26um%3D1%26hl%3Den%26sa%3DN%26tbs%3Disch:1"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en.wikipedia.org/wiki/File:CyrilCleverdon.jpg"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google.com/imgres?imgurl=http://www.cs.cornell.edu/Info/People/gs/gs.gif&amp;imgrefurl=http://www.cs.cornell.edu/Info/Department/Annual95/Faculty/Salton.html&amp;h=354&amp;w=246&amp;sz=64&amp;tbnid=U69WrA8eNdI-zM:&amp;tbnh=121&amp;tbnw=84&amp;prev=/images?q%3Dgerard%2Bsalton&amp;zoom=1&amp;q=gerard+salton&amp;hl=en&amp;usg=__xzHOEpLdy25CRhgwhJqoawSGe2g=&amp;sa=X&amp;ei=7OZ_TI_wH5CisAO00oT1Cg&amp;ved=0CCgQ9QEwAw"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hyperlink" Target="http://www.cs.cornell.edu/Info/People/gs/gs.gif" TargetMode="External"/><Relationship Id="rId4" Type="http://schemas.openxmlformats.org/officeDocument/2006/relationships/hyperlink" Target="http://www.google.com/imgres?imgurl=http://www.cs.cornell.edu/Info/People/gs/gs.gif&amp;imgrefurl=http://www.cs.cornell.edu/Info/Department/Annual95/Faculty/Salton.html&amp;usg=__0TfFD3TqI2jpFJEiL-aqfIgGBQg=&amp;h=354&amp;w=246&amp;sz=64&amp;hl=en&amp;start=2&amp;zoom=1&amp;um=1&amp;itbs=1&amp;tbnid=U69WrA8eNdI-zM:&amp;tbnh=121&amp;tbnw=84&amp;prev=/images?q%3Drelated:www.cs.cornell.edu/Info/Department/Annual96/Beginning/salton.html%2Bgerard%2Bsalton%26um%3D1%26hl%3Den%26sa%3DN%26tbs%3Disch:1"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2130425"/>
            <a:ext cx="9144000" cy="1470025"/>
          </a:xfrm>
        </p:spPr>
        <p:txBody>
          <a:bodyPr/>
          <a:lstStyle/>
          <a:p>
            <a:pPr eaLnBrk="1" hangingPunct="1">
              <a:lnSpc>
                <a:spcPct val="130000"/>
              </a:lnSpc>
            </a:pPr>
            <a:r>
              <a:rPr lang="en-US" altLang="fa-IR" sz="5400" smtClean="0"/>
              <a:t>Overview of Text Retrieval (TR)</a:t>
            </a:r>
          </a:p>
        </p:txBody>
      </p:sp>
      <p:sp>
        <p:nvSpPr>
          <p:cNvPr id="2051" name="Subtitle 1"/>
          <p:cNvSpPr>
            <a:spLocks noGrp="1"/>
          </p:cNvSpPr>
          <p:nvPr>
            <p:ph type="subTitle" idx="1"/>
          </p:nvPr>
        </p:nvSpPr>
        <p:spPr/>
        <p:txBody>
          <a:bodyPr/>
          <a:lstStyle/>
          <a:p>
            <a:r>
              <a:rPr lang="en-US" altLang="fa-IR" smtClean="0"/>
              <a:t>Intelligent Information Retrieval</a:t>
            </a:r>
          </a:p>
        </p:txBody>
      </p:sp>
      <p:sp>
        <p:nvSpPr>
          <p:cNvPr id="7" name="Slide Number Placeholder 6"/>
          <p:cNvSpPr>
            <a:spLocks noGrp="1" noChangeArrowheads="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D2A3DC0-4FC8-43B1-B5CA-3EA6E1400495}" type="slidenum">
              <a:rPr lang="en-US" altLang="en-US">
                <a:solidFill>
                  <a:srgbClr val="898989"/>
                </a:solidFill>
              </a:rPr>
              <a:pPr eaLnBrk="1" hangingPunct="1"/>
              <a:t>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04800" y="381000"/>
            <a:ext cx="9144000" cy="1143000"/>
          </a:xfrm>
        </p:spPr>
        <p:txBody>
          <a:bodyPr/>
          <a:lstStyle/>
          <a:p>
            <a:pPr eaLnBrk="1" hangingPunct="1"/>
            <a:r>
              <a:rPr lang="en-US" altLang="fa-IR" smtClean="0"/>
              <a:t>Formal Formulation of TR</a:t>
            </a:r>
          </a:p>
        </p:txBody>
      </p:sp>
      <mc:AlternateContent xmlns:mc="http://schemas.openxmlformats.org/markup-compatibility/2006" xmlns:a14="http://schemas.microsoft.com/office/drawing/2010/main">
        <mc:Choice Requires="a14">
          <p:sp>
            <p:nvSpPr>
              <p:cNvPr id="201731" name="Rectangle 3"/>
              <p:cNvSpPr>
                <a:spLocks noGrp="1" noChangeArrowheads="1"/>
              </p:cNvSpPr>
              <p:nvPr>
                <p:ph idx="1"/>
              </p:nvPr>
            </p:nvSpPr>
            <p:spPr/>
            <p:txBody>
              <a:bodyPr rtlCol="0">
                <a:normAutofit fontScale="92500"/>
              </a:bodyPr>
              <a:lstStyle/>
              <a:p>
                <a:pPr eaLnBrk="1" fontAlgn="auto" hangingPunct="1">
                  <a:spcAft>
                    <a:spcPts val="0"/>
                  </a:spcAft>
                  <a:defRPr/>
                </a:pPr>
                <a:r>
                  <a:rPr lang="en-US" dirty="0" smtClean="0"/>
                  <a:t>Vocabulary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𝑁</m:t>
                        </m:r>
                      </m:sub>
                    </m:sSub>
                    <m:r>
                      <a:rPr lang="en-US" b="0" i="1" smtClean="0">
                        <a:latin typeface="Cambria Math" panose="02040503050406030204" pitchFamily="18" charset="0"/>
                      </a:rPr>
                      <m:t>}</m:t>
                    </m:r>
                  </m:oMath>
                </a14:m>
                <a:r>
                  <a:rPr lang="en-US" dirty="0" smtClean="0"/>
                  <a:t> of language</a:t>
                </a:r>
              </a:p>
              <a:p>
                <a:pPr eaLnBrk="1" fontAlgn="auto" hangingPunct="1">
                  <a:spcAft>
                    <a:spcPts val="0"/>
                  </a:spcAft>
                  <a:defRPr/>
                </a:pPr>
                <a:r>
                  <a:rPr lang="en-US" dirty="0" smtClean="0"/>
                  <a:t>Query </a:t>
                </a:r>
                <a14:m>
                  <m:oMath xmlns:m="http://schemas.openxmlformats.org/officeDocument/2006/math">
                    <m:r>
                      <a:rPr lang="en-US" i="1" dirty="0" smtClean="0">
                        <a:latin typeface="Cambria Math" panose="02040503050406030204" pitchFamily="18" charset="0"/>
                      </a:rPr>
                      <m:t>𝑞</m:t>
                    </m:r>
                    <m:r>
                      <a:rPr lang="en-US" b="0" i="1" dirty="0" smtClean="0">
                        <a:latin typeface="Cambria Math" panose="02040503050406030204" pitchFamily="18" charset="0"/>
                      </a:rPr>
                      <m:t>=</m:t>
                    </m:r>
                    <m:r>
                      <a:rPr lang="en-US" i="1" dirty="0" smtClean="0">
                        <a:latin typeface="Cambria Math" panose="02040503050406030204" pitchFamily="18" charset="0"/>
                      </a:rPr>
                      <m:t>𝑞</m:t>
                    </m:r>
                    <m:r>
                      <a:rPr lang="en-US" i="1" baseline="-25000" dirty="0" smtClean="0">
                        <a:latin typeface="Cambria Math" panose="02040503050406030204" pitchFamily="18" charset="0"/>
                      </a:rPr>
                      <m:t>1</m:t>
                    </m:r>
                    <m:r>
                      <a:rPr lang="en-US" i="1" dirty="0" smtClean="0">
                        <a:latin typeface="Cambria Math" panose="02040503050406030204" pitchFamily="18" charset="0"/>
                      </a:rPr>
                      <m:t>,…,</m:t>
                    </m:r>
                    <m:r>
                      <a:rPr lang="en-US" i="1" dirty="0" err="1" smtClean="0">
                        <a:latin typeface="Cambria Math" panose="02040503050406030204" pitchFamily="18" charset="0"/>
                      </a:rPr>
                      <m:t>𝑞</m:t>
                    </m:r>
                    <m:r>
                      <a:rPr lang="en-US" i="1" baseline="-25000" dirty="0" err="1" smtClean="0">
                        <a:latin typeface="Cambria Math" panose="02040503050406030204" pitchFamily="18" charset="0"/>
                      </a:rPr>
                      <m:t>𝑚</m:t>
                    </m:r>
                  </m:oMath>
                </a14:m>
                <a:r>
                  <a:rPr lang="en-US" dirty="0" smtClean="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𝑉</m:t>
                    </m:r>
                  </m:oMath>
                </a14:m>
                <a:endParaRPr lang="en-US" dirty="0" smtClean="0"/>
              </a:p>
              <a:p>
                <a:pPr eaLnBrk="1" fontAlgn="auto" hangingPunct="1">
                  <a:spcAft>
                    <a:spcPts val="0"/>
                  </a:spcAft>
                  <a:defRPr/>
                </a:pPr>
                <a:r>
                  <a:rPr lang="en-US" dirty="0" smtClean="0"/>
                  <a:t>Document </a:t>
                </a:r>
                <a14:m>
                  <m:oMath xmlns:m="http://schemas.openxmlformats.org/officeDocument/2006/math">
                    <m:r>
                      <a:rPr lang="en-US" i="1" dirty="0" smtClean="0">
                        <a:latin typeface="Cambria Math" panose="02040503050406030204" pitchFamily="18" charset="0"/>
                      </a:rPr>
                      <m:t>𝑑</m:t>
                    </m:r>
                    <m:r>
                      <a:rPr lang="en-US" i="1" baseline="-25000" dirty="0" smtClean="0">
                        <a:latin typeface="Cambria Math" panose="02040503050406030204" pitchFamily="18" charset="0"/>
                      </a:rPr>
                      <m:t>𝑖</m:t>
                    </m:r>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𝑑</m:t>
                        </m:r>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r>
                      <a:rPr lang="en-US" b="0" i="1" dirty="0" smtClean="0">
                        <a:latin typeface="Cambria Math" panose="02040503050406030204" pitchFamily="18" charset="0"/>
                      </a:rPr>
                      <m:t>, …,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𝑑</m:t>
                        </m:r>
                      </m:e>
                      <m:sub>
                        <m:r>
                          <a:rPr lang="en-US" b="0" i="1" dirty="0" smtClean="0">
                            <a:latin typeface="Cambria Math" panose="02040503050406030204" pitchFamily="18" charset="0"/>
                          </a:rPr>
                          <m:t>𝑖</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𝑖</m:t>
                            </m:r>
                          </m:sub>
                        </m:sSub>
                      </m:sub>
                    </m:sSub>
                  </m:oMath>
                </a14:m>
                <a:r>
                  <a:rPr lang="en-US" dirty="0" smtClean="0"/>
                  <a:t>, where </a:t>
                </a:r>
                <a14:m>
                  <m:oMath xmlns:m="http://schemas.openxmlformats.org/officeDocument/2006/math">
                    <m:r>
                      <a:rPr lang="en-US" i="1" dirty="0" smtClean="0">
                        <a:latin typeface="Cambria Math" panose="02040503050406030204" pitchFamily="18" charset="0"/>
                      </a:rPr>
                      <m:t>𝑑</m:t>
                    </m:r>
                    <m:r>
                      <a:rPr lang="en-US" i="1" baseline="-25000" dirty="0" err="1" smtClean="0">
                        <a:latin typeface="Cambria Math" panose="02040503050406030204" pitchFamily="18" charset="0"/>
                      </a:rPr>
                      <m:t>𝑖𝑗</m:t>
                    </m:r>
                    <m:r>
                      <a:rPr lang="en-US" b="0" i="1" dirty="0" smtClean="0">
                        <a:latin typeface="Cambria Math" panose="02040503050406030204" pitchFamily="18" charset="0"/>
                      </a:rPr>
                      <m:t>∈</m:t>
                    </m:r>
                    <m:r>
                      <a:rPr lang="en-US" i="1" dirty="0" smtClean="0">
                        <a:latin typeface="Cambria Math" panose="02040503050406030204" pitchFamily="18" charset="0"/>
                      </a:rPr>
                      <m:t>𝑉</m:t>
                    </m:r>
                  </m:oMath>
                </a14:m>
                <a:endParaRPr lang="en-US" dirty="0" smtClean="0"/>
              </a:p>
              <a:p>
                <a:pPr eaLnBrk="1" fontAlgn="auto" hangingPunct="1">
                  <a:spcAft>
                    <a:spcPts val="0"/>
                  </a:spcAft>
                  <a:defRPr/>
                </a:pPr>
                <a:r>
                  <a:rPr lang="en-US" dirty="0" smtClean="0"/>
                  <a:t>Collection </a:t>
                </a:r>
                <a14:m>
                  <m:oMath xmlns:m="http://schemas.openxmlformats.org/officeDocument/2006/math">
                    <m:r>
                      <a:rPr lang="en-US" i="1" dirty="0" smtClean="0">
                        <a:latin typeface="Cambria Math" panose="02040503050406030204" pitchFamily="18" charset="0"/>
                      </a:rPr>
                      <m:t>𝐶</m:t>
                    </m:r>
                    <m:r>
                      <a:rPr lang="en-US" i="1" dirty="0" smtClean="0">
                        <a:latin typeface="Cambria Math" panose="02040503050406030204" pitchFamily="18" charset="0"/>
                      </a:rPr>
                      <m:t>= {</m:t>
                    </m:r>
                    <m:r>
                      <a:rPr lang="en-US" i="1" dirty="0" smtClean="0">
                        <a:latin typeface="Cambria Math" panose="02040503050406030204" pitchFamily="18" charset="0"/>
                      </a:rPr>
                      <m:t>𝑑</m:t>
                    </m:r>
                    <m:r>
                      <a:rPr lang="en-US" i="1" baseline="-25000" dirty="0" smtClean="0">
                        <a:latin typeface="Cambria Math" panose="02040503050406030204" pitchFamily="18" charset="0"/>
                      </a:rPr>
                      <m:t>1</m:t>
                    </m:r>
                    <m:r>
                      <a:rPr lang="en-US" i="1" dirty="0" smtClean="0">
                        <a:latin typeface="Cambria Math" panose="02040503050406030204" pitchFamily="18" charset="0"/>
                      </a:rPr>
                      <m:t>, …, </m:t>
                    </m:r>
                    <m:r>
                      <a:rPr lang="en-US" i="1" dirty="0" err="1" smtClean="0">
                        <a:latin typeface="Cambria Math" panose="02040503050406030204" pitchFamily="18" charset="0"/>
                      </a:rPr>
                      <m:t>𝑑</m:t>
                    </m:r>
                    <m:r>
                      <a:rPr lang="en-US" i="1" baseline="-25000" dirty="0" err="1" smtClean="0">
                        <a:latin typeface="Cambria Math" panose="02040503050406030204" pitchFamily="18" charset="0"/>
                      </a:rPr>
                      <m:t>𝑘</m:t>
                    </m:r>
                    <m:r>
                      <a:rPr lang="en-US" i="1" dirty="0" smtClean="0">
                        <a:latin typeface="Cambria Math" panose="02040503050406030204" pitchFamily="18" charset="0"/>
                      </a:rPr>
                      <m:t>}</m:t>
                    </m:r>
                  </m:oMath>
                </a14:m>
                <a:endParaRPr lang="en-US" dirty="0" smtClean="0">
                  <a:sym typeface="Symbol" pitchFamily="18" charset="2"/>
                </a:endParaRPr>
              </a:p>
              <a:p>
                <a:pPr eaLnBrk="1" fontAlgn="auto" hangingPunct="1">
                  <a:spcAft>
                    <a:spcPts val="0"/>
                  </a:spcAft>
                  <a:defRPr/>
                </a:pPr>
                <a:r>
                  <a:rPr lang="en-US" dirty="0" smtClean="0">
                    <a:sym typeface="Symbol" pitchFamily="18" charset="2"/>
                  </a:rPr>
                  <a:t>Set of relevant documents </a:t>
                </a:r>
                <a14:m>
                  <m:oMath xmlns:m="http://schemas.openxmlformats.org/officeDocument/2006/math">
                    <m:r>
                      <a:rPr lang="en-US" i="1" dirty="0" smtClean="0">
                        <a:latin typeface="Cambria Math" panose="02040503050406030204" pitchFamily="18" charset="0"/>
                        <a:sym typeface="Symbol" pitchFamily="18" charset="2"/>
                      </a:rPr>
                      <m:t>𝑅</m:t>
                    </m:r>
                    <m:r>
                      <a:rPr lang="en-US" i="1" dirty="0" smtClean="0">
                        <a:latin typeface="Cambria Math" panose="02040503050406030204" pitchFamily="18" charset="0"/>
                        <a:sym typeface="Symbol" pitchFamily="18" charset="2"/>
                      </a:rPr>
                      <m:t>(</m:t>
                    </m:r>
                    <m:r>
                      <a:rPr lang="en-US" i="1" dirty="0" smtClean="0">
                        <a:latin typeface="Cambria Math" panose="02040503050406030204" pitchFamily="18" charset="0"/>
                        <a:sym typeface="Symbol" pitchFamily="18" charset="2"/>
                      </a:rPr>
                      <m:t>𝑞</m:t>
                    </m:r>
                    <m:r>
                      <a:rPr lang="en-US" i="1" dirty="0" smtClean="0">
                        <a:latin typeface="Cambria Math" panose="02040503050406030204" pitchFamily="18" charset="0"/>
                        <a:sym typeface="Symbol" pitchFamily="18" charset="2"/>
                      </a:rPr>
                      <m:t>)⊆</m:t>
                    </m:r>
                    <m:r>
                      <a:rPr lang="en-US" i="1" dirty="0" smtClean="0">
                        <a:latin typeface="Cambria Math" panose="02040503050406030204" pitchFamily="18" charset="0"/>
                        <a:sym typeface="Symbol" pitchFamily="18" charset="2"/>
                      </a:rPr>
                      <m:t>𝐶</m:t>
                    </m:r>
                  </m:oMath>
                </a14:m>
                <a:endParaRPr lang="en-US" dirty="0" smtClean="0">
                  <a:sym typeface="Symbol" pitchFamily="18" charset="2"/>
                </a:endParaRPr>
              </a:p>
              <a:p>
                <a:pPr lvl="1" eaLnBrk="1" fontAlgn="auto" hangingPunct="1">
                  <a:spcAft>
                    <a:spcPts val="0"/>
                  </a:spcAft>
                  <a:defRPr/>
                </a:pPr>
                <a:r>
                  <a:rPr lang="en-US" dirty="0" smtClean="0">
                    <a:sym typeface="Symbol" pitchFamily="18" charset="2"/>
                  </a:rPr>
                  <a:t>Generally unknown and user-dependent</a:t>
                </a:r>
              </a:p>
              <a:p>
                <a:pPr lvl="1" eaLnBrk="1" fontAlgn="auto" hangingPunct="1">
                  <a:spcAft>
                    <a:spcPts val="0"/>
                  </a:spcAft>
                  <a:defRPr/>
                </a:pPr>
                <a:r>
                  <a:rPr lang="en-US" dirty="0" smtClean="0">
                    <a:sym typeface="Symbol" pitchFamily="18" charset="2"/>
                  </a:rPr>
                  <a:t>Query is a “hint” on which doc is in </a:t>
                </a:r>
                <a14:m>
                  <m:oMath xmlns:m="http://schemas.openxmlformats.org/officeDocument/2006/math">
                    <m:r>
                      <a:rPr lang="en-US" i="1" dirty="0" smtClean="0">
                        <a:latin typeface="Cambria Math" panose="02040503050406030204" pitchFamily="18" charset="0"/>
                        <a:sym typeface="Symbol" pitchFamily="18" charset="2"/>
                      </a:rPr>
                      <m:t>𝑅</m:t>
                    </m:r>
                    <m:r>
                      <a:rPr lang="en-US" i="1" dirty="0" smtClean="0">
                        <a:latin typeface="Cambria Math" panose="02040503050406030204" pitchFamily="18" charset="0"/>
                        <a:sym typeface="Symbol" pitchFamily="18" charset="2"/>
                      </a:rPr>
                      <m:t>(</m:t>
                    </m:r>
                    <m:r>
                      <a:rPr lang="en-US" i="1" dirty="0" smtClean="0">
                        <a:latin typeface="Cambria Math" panose="02040503050406030204" pitchFamily="18" charset="0"/>
                        <a:sym typeface="Symbol" pitchFamily="18" charset="2"/>
                      </a:rPr>
                      <m:t>𝑞</m:t>
                    </m:r>
                    <m:r>
                      <a:rPr lang="en-US" i="1" dirty="0" smtClean="0">
                        <a:latin typeface="Cambria Math" panose="02040503050406030204" pitchFamily="18" charset="0"/>
                        <a:sym typeface="Symbol" pitchFamily="18" charset="2"/>
                      </a:rPr>
                      <m:t>)</m:t>
                    </m:r>
                  </m:oMath>
                </a14:m>
                <a:endParaRPr lang="en-US" dirty="0" smtClean="0">
                  <a:sym typeface="Symbol" pitchFamily="18" charset="2"/>
                </a:endParaRPr>
              </a:p>
              <a:p>
                <a:pPr eaLnBrk="1" fontAlgn="auto" hangingPunct="1">
                  <a:spcAft>
                    <a:spcPts val="0"/>
                  </a:spcAft>
                  <a:defRPr/>
                </a:pPr>
                <a:r>
                  <a:rPr lang="en-US" dirty="0" smtClean="0">
                    <a:sym typeface="Symbol" pitchFamily="18" charset="2"/>
                  </a:rPr>
                  <a:t>Task =  compute </a:t>
                </a:r>
                <a14:m>
                  <m:oMath xmlns:m="http://schemas.openxmlformats.org/officeDocument/2006/math">
                    <m:r>
                      <a:rPr lang="en-US" i="1" dirty="0" smtClean="0">
                        <a:latin typeface="Cambria Math" panose="02040503050406030204" pitchFamily="18" charset="0"/>
                        <a:sym typeface="Symbol" pitchFamily="18" charset="2"/>
                      </a:rPr>
                      <m:t>𝑅</m:t>
                    </m:r>
                    <m:r>
                      <a:rPr lang="en-US" i="1" dirty="0" smtClean="0">
                        <a:latin typeface="Cambria Math" panose="02040503050406030204" pitchFamily="18" charset="0"/>
                        <a:sym typeface="Symbol" pitchFamily="18" charset="2"/>
                      </a:rPr>
                      <m:t>’</m:t>
                    </m:r>
                    <m:r>
                      <a:rPr lang="en-US" i="1" dirty="0" smtClean="0">
                        <a:latin typeface="Cambria Math" panose="02040503050406030204" pitchFamily="18" charset="0"/>
                        <a:sym typeface="Symbol" pitchFamily="18" charset="2"/>
                      </a:rPr>
                      <m:t>(</m:t>
                    </m:r>
                    <m:r>
                      <a:rPr lang="en-US" i="1" dirty="0" smtClean="0">
                        <a:latin typeface="Cambria Math" panose="02040503050406030204" pitchFamily="18" charset="0"/>
                        <a:sym typeface="Symbol" pitchFamily="18" charset="2"/>
                      </a:rPr>
                      <m:t>𝑞</m:t>
                    </m:r>
                    <m:r>
                      <a:rPr lang="en-US" i="1" dirty="0" smtClean="0">
                        <a:latin typeface="Cambria Math" panose="02040503050406030204" pitchFamily="18" charset="0"/>
                        <a:sym typeface="Symbol" pitchFamily="18" charset="2"/>
                      </a:rPr>
                      <m:t>)</m:t>
                    </m:r>
                  </m:oMath>
                </a14:m>
                <a:r>
                  <a:rPr lang="en-US" dirty="0" smtClean="0">
                    <a:sym typeface="Symbol" pitchFamily="18" charset="2"/>
                  </a:rPr>
                  <a:t>, an “approximate </a:t>
                </a:r>
                <a14:m>
                  <m:oMath xmlns:m="http://schemas.openxmlformats.org/officeDocument/2006/math">
                    <m:r>
                      <a:rPr lang="en-US" i="1" dirty="0" smtClean="0">
                        <a:latin typeface="Cambria Math" panose="02040503050406030204" pitchFamily="18" charset="0"/>
                        <a:sym typeface="Symbol" pitchFamily="18" charset="2"/>
                      </a:rPr>
                      <m:t>𝑅</m:t>
                    </m:r>
                    <m:r>
                      <a:rPr lang="en-US" i="1" dirty="0" smtClean="0">
                        <a:latin typeface="Cambria Math" panose="02040503050406030204" pitchFamily="18" charset="0"/>
                        <a:sym typeface="Symbol" pitchFamily="18" charset="2"/>
                      </a:rPr>
                      <m:t>(</m:t>
                    </m:r>
                    <m:r>
                      <a:rPr lang="en-US" i="1" dirty="0" smtClean="0">
                        <a:latin typeface="Cambria Math" panose="02040503050406030204" pitchFamily="18" charset="0"/>
                        <a:sym typeface="Symbol" pitchFamily="18" charset="2"/>
                      </a:rPr>
                      <m:t>𝑞</m:t>
                    </m:r>
                    <m:r>
                      <a:rPr lang="en-US" i="1" dirty="0" smtClean="0">
                        <a:latin typeface="Cambria Math" panose="02040503050406030204" pitchFamily="18" charset="0"/>
                        <a:sym typeface="Symbol" pitchFamily="18" charset="2"/>
                      </a:rPr>
                      <m:t>)</m:t>
                    </m:r>
                  </m:oMath>
                </a14:m>
                <a:r>
                  <a:rPr lang="en-US" dirty="0" smtClean="0">
                    <a:sym typeface="Symbol" pitchFamily="18" charset="2"/>
                  </a:rPr>
                  <a:t>”</a:t>
                </a:r>
              </a:p>
            </p:txBody>
          </p:sp>
        </mc:Choice>
        <mc:Fallback xmlns="">
          <p:sp>
            <p:nvSpPr>
              <p:cNvPr id="201731" name="Rectangle 3"/>
              <p:cNvSpPr>
                <a:spLocks noGrp="1" noRot="1" noChangeAspect="1" noMove="1" noResize="1" noEditPoints="1" noAdjustHandles="1" noChangeArrowheads="1" noChangeShapeType="1" noTextEdit="1"/>
              </p:cNvSpPr>
              <p:nvPr>
                <p:ph idx="1"/>
              </p:nvPr>
            </p:nvSpPr>
            <p:spPr>
              <a:blipFill>
                <a:blip r:embed="rId3"/>
                <a:stretch>
                  <a:fillRect l="-1481" t="-1617"/>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0BF7D1-07D8-4FEB-9021-556DAC0E2A61}" type="slidenum">
              <a:rPr lang="en-US" altLang="en-US">
                <a:solidFill>
                  <a:srgbClr val="898989"/>
                </a:solidFill>
              </a:rPr>
              <a:pPr eaLnBrk="1" hangingPunct="1"/>
              <a:t>10</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fa-IR" smtClean="0"/>
              <a:t>Computing R(q)</a:t>
            </a:r>
          </a:p>
        </p:txBody>
      </p:sp>
      <mc:AlternateContent xmlns:mc="http://schemas.openxmlformats.org/markup-compatibility/2006" xmlns:a14="http://schemas.microsoft.com/office/drawing/2010/main">
        <mc:Choice Requires="a14">
          <p:sp>
            <p:nvSpPr>
              <p:cNvPr id="202755" name="Rectangle 3"/>
              <p:cNvSpPr>
                <a:spLocks noGrp="1" noChangeArrowheads="1"/>
              </p:cNvSpPr>
              <p:nvPr>
                <p:ph idx="1"/>
              </p:nvPr>
            </p:nvSpPr>
            <p:spPr/>
            <p:txBody>
              <a:bodyPr rtlCol="0">
                <a:normAutofit fontScale="92500" lnSpcReduction="10000"/>
              </a:bodyPr>
              <a:lstStyle/>
              <a:p>
                <a:pPr eaLnBrk="1" fontAlgn="auto" hangingPunct="1">
                  <a:spcAft>
                    <a:spcPts val="0"/>
                  </a:spcAft>
                  <a:defRPr/>
                </a:pPr>
                <a:r>
                  <a:rPr lang="en-US" dirty="0" smtClean="0"/>
                  <a:t>Strategy 1: Document selection</a:t>
                </a:r>
              </a:p>
              <a:p>
                <a:pPr lvl="1" eaLnBrk="1" fontAlgn="auto" hangingPunct="1">
                  <a:spcAft>
                    <a:spcPts val="0"/>
                  </a:spcAft>
                  <a:defRPr/>
                </a:pP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𝑞</m:t>
                    </m:r>
                    <m:r>
                      <a:rPr lang="en-US" i="1" dirty="0" smtClean="0">
                        <a:latin typeface="Cambria Math" panose="02040503050406030204" pitchFamily="18" charset="0"/>
                      </a:rPr>
                      <m:t>)={</m:t>
                    </m:r>
                    <m:r>
                      <a:rPr lang="en-US" i="1" dirty="0" err="1" smtClean="0">
                        <a:latin typeface="Cambria Math" panose="02040503050406030204" pitchFamily="18" charset="0"/>
                      </a:rPr>
                      <m:t>𝑑</m:t>
                    </m:r>
                    <m:r>
                      <a:rPr lang="en-US" b="0" i="1" dirty="0" smtClean="0">
                        <a:latin typeface="Cambria Math" panose="02040503050406030204" pitchFamily="18" charset="0"/>
                      </a:rPr>
                      <m:t>∈</m:t>
                    </m:r>
                    <m:r>
                      <a:rPr lang="en-US" i="1" dirty="0" err="1" smtClean="0">
                        <a:latin typeface="Cambria Math" panose="02040503050406030204" pitchFamily="18" charset="0"/>
                      </a:rPr>
                      <m:t>𝐶</m:t>
                    </m:r>
                    <m:r>
                      <a:rPr lang="en-US" i="1" dirty="0" err="1" smtClean="0">
                        <a:latin typeface="Cambria Math" panose="02040503050406030204" pitchFamily="18" charset="0"/>
                      </a:rPr>
                      <m:t>|</m:t>
                    </m:r>
                    <m:r>
                      <a:rPr lang="en-US" i="1" dirty="0" err="1" smtClean="0">
                        <a:latin typeface="Cambria Math" panose="02040503050406030204" pitchFamily="18" charset="0"/>
                      </a:rPr>
                      <m:t>𝑓</m:t>
                    </m:r>
                    <m:r>
                      <a:rPr lang="en-US" i="1" dirty="0" smtClean="0">
                        <a:latin typeface="Cambria Math" panose="02040503050406030204" pitchFamily="18" charset="0"/>
                      </a:rPr>
                      <m:t>(</m:t>
                    </m:r>
                    <m:r>
                      <a:rPr lang="en-US" i="1" dirty="0" err="1" smtClean="0">
                        <a:latin typeface="Cambria Math" panose="02040503050406030204" pitchFamily="18" charset="0"/>
                      </a:rPr>
                      <m:t>𝑑</m:t>
                    </m:r>
                    <m:r>
                      <a:rPr lang="en-US" i="1" dirty="0" err="1" smtClean="0">
                        <a:latin typeface="Cambria Math" panose="02040503050406030204" pitchFamily="18" charset="0"/>
                      </a:rPr>
                      <m:t>,</m:t>
                    </m:r>
                    <m:r>
                      <a:rPr lang="en-US" i="1" dirty="0" err="1" smtClean="0">
                        <a:latin typeface="Cambria Math" panose="02040503050406030204" pitchFamily="18" charset="0"/>
                      </a:rPr>
                      <m:t>𝑞</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m:t>
                    </m:r>
                  </m:oMath>
                </a14:m>
                <a:r>
                  <a:rPr lang="en-US" dirty="0" smtClean="0"/>
                  <a:t>, where </a:t>
                </a:r>
                <a14:m>
                  <m:oMath xmlns:m="http://schemas.openxmlformats.org/officeDocument/2006/math">
                    <m:r>
                      <a:rPr lang="en-US" i="1" dirty="0" smtClean="0">
                        <a:latin typeface="Cambria Math" panose="02040503050406030204" pitchFamily="18" charset="0"/>
                      </a:rPr>
                      <m:t>𝑓</m:t>
                    </m:r>
                    <m:d>
                      <m:dPr>
                        <m:ctrlPr>
                          <a:rPr lang="en-US" i="1" dirty="0" smtClean="0">
                            <a:latin typeface="Cambria Math" panose="02040503050406030204" pitchFamily="18" charset="0"/>
                          </a:rPr>
                        </m:ctrlPr>
                      </m:dPr>
                      <m:e>
                        <m:r>
                          <a:rPr lang="en-US" i="1" dirty="0" err="1" smtClean="0">
                            <a:latin typeface="Cambria Math" panose="02040503050406030204" pitchFamily="18" charset="0"/>
                          </a:rPr>
                          <m:t>𝑑</m:t>
                        </m:r>
                        <m:r>
                          <a:rPr lang="en-US" i="1" dirty="0" err="1" smtClean="0">
                            <a:latin typeface="Cambria Math" panose="02040503050406030204" pitchFamily="18" charset="0"/>
                          </a:rPr>
                          <m:t>,</m:t>
                        </m:r>
                        <m:r>
                          <a:rPr lang="en-US" i="1" dirty="0" err="1" smtClean="0">
                            <a:latin typeface="Cambria Math" panose="02040503050406030204" pitchFamily="18" charset="0"/>
                          </a:rPr>
                          <m:t>𝑞</m:t>
                        </m:r>
                      </m:e>
                    </m:d>
                    <m:r>
                      <a:rPr lang="en-US" b="0" i="1" dirty="0" smtClean="0">
                        <a:latin typeface="Cambria Math" panose="02040503050406030204" pitchFamily="18" charset="0"/>
                      </a:rPr>
                      <m:t>∈</m:t>
                    </m:r>
                    <m:r>
                      <a:rPr lang="en-US" i="1" dirty="0" smtClean="0">
                        <a:latin typeface="Cambria Math" panose="02040503050406030204" pitchFamily="18" charset="0"/>
                      </a:rPr>
                      <m:t>{</m:t>
                    </m:r>
                    <m:r>
                      <a:rPr lang="en-US" i="1" dirty="0" smtClean="0">
                        <a:latin typeface="Cambria Math" panose="02040503050406030204" pitchFamily="18" charset="0"/>
                      </a:rPr>
                      <m:t>0</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 </m:t>
                    </m:r>
                  </m:oMath>
                </a14:m>
                <a:r>
                  <a:rPr lang="en-US" dirty="0" smtClean="0"/>
                  <a:t>is an indicator function or classifier</a:t>
                </a:r>
              </a:p>
              <a:p>
                <a:pPr lvl="1" eaLnBrk="1" fontAlgn="auto" hangingPunct="1">
                  <a:spcAft>
                    <a:spcPts val="0"/>
                  </a:spcAft>
                  <a:defRPr/>
                </a:pPr>
                <a:r>
                  <a:rPr lang="en-US" dirty="0" smtClean="0"/>
                  <a:t>System must decide if a doc is relevant or not (“absolute relevance”)</a:t>
                </a:r>
              </a:p>
              <a:p>
                <a:pPr eaLnBrk="1" fontAlgn="auto" hangingPunct="1">
                  <a:spcAft>
                    <a:spcPts val="0"/>
                  </a:spcAft>
                  <a:defRPr/>
                </a:pPr>
                <a:r>
                  <a:rPr lang="en-US" dirty="0" smtClean="0"/>
                  <a:t>Strategy 2: Document ranking</a:t>
                </a:r>
              </a:p>
              <a:p>
                <a:pPr lvl="1" eaLnBrk="1" fontAlgn="auto" hangingPunct="1">
                  <a:spcAft>
                    <a:spcPts val="0"/>
                  </a:spcAft>
                  <a:defRPr/>
                </a:pP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𝑞</m:t>
                    </m:r>
                    <m:r>
                      <a:rPr lang="en-US" i="1" dirty="0" smtClean="0">
                        <a:latin typeface="Cambria Math" panose="02040503050406030204" pitchFamily="18" charset="0"/>
                      </a:rPr>
                      <m:t>)={</m:t>
                    </m:r>
                    <m:r>
                      <a:rPr lang="en-US" i="1" dirty="0" smtClean="0">
                        <a:latin typeface="Cambria Math" panose="02040503050406030204" pitchFamily="18" charset="0"/>
                      </a:rPr>
                      <m:t>𝑑</m:t>
                    </m:r>
                    <m:r>
                      <a:rPr lang="en-US" b="0" i="1" dirty="0" smtClean="0">
                        <a:latin typeface="Cambria Math" panose="02040503050406030204" pitchFamily="18" charset="0"/>
                      </a:rPr>
                      <m:t>∈</m:t>
                    </m:r>
                    <m:r>
                      <a:rPr lang="en-US" i="1" dirty="0" err="1" smtClean="0">
                        <a:latin typeface="Cambria Math" panose="02040503050406030204" pitchFamily="18" charset="0"/>
                      </a:rPr>
                      <m:t>𝐶</m:t>
                    </m:r>
                    <m:r>
                      <a:rPr lang="en-US" i="1" dirty="0" err="1" smtClean="0">
                        <a:latin typeface="Cambria Math" panose="02040503050406030204" pitchFamily="18" charset="0"/>
                      </a:rPr>
                      <m:t>|</m:t>
                    </m:r>
                    <m:r>
                      <a:rPr lang="en-US" i="1" dirty="0" err="1" smtClean="0">
                        <a:latin typeface="Cambria Math" panose="02040503050406030204" pitchFamily="18" charset="0"/>
                      </a:rPr>
                      <m:t>𝑓</m:t>
                    </m:r>
                    <m:d>
                      <m:dPr>
                        <m:ctrlPr>
                          <a:rPr lang="en-US" i="1" dirty="0" smtClean="0">
                            <a:latin typeface="Cambria Math" panose="02040503050406030204" pitchFamily="18" charset="0"/>
                          </a:rPr>
                        </m:ctrlPr>
                      </m:dPr>
                      <m:e>
                        <m:r>
                          <a:rPr lang="en-US" i="1" dirty="0" err="1" smtClean="0">
                            <a:latin typeface="Cambria Math" panose="02040503050406030204" pitchFamily="18" charset="0"/>
                          </a:rPr>
                          <m:t>𝑑</m:t>
                        </m:r>
                        <m:r>
                          <a:rPr lang="en-US" i="1" dirty="0" err="1" smtClean="0">
                            <a:latin typeface="Cambria Math" panose="02040503050406030204" pitchFamily="18" charset="0"/>
                          </a:rPr>
                          <m:t>,</m:t>
                        </m:r>
                        <m:r>
                          <a:rPr lang="en-US" i="1" dirty="0" err="1" smtClean="0">
                            <a:latin typeface="Cambria Math" panose="02040503050406030204" pitchFamily="18" charset="0"/>
                          </a:rPr>
                          <m:t>𝑞</m:t>
                        </m:r>
                      </m:e>
                    </m:d>
                    <m:r>
                      <a:rPr lang="en-US" b="0" i="1" dirty="0" smtClean="0">
                        <a:latin typeface="Cambria Math" panose="02040503050406030204" pitchFamily="18" charset="0"/>
                      </a:rPr>
                      <m:t>&gt;</m:t>
                    </m:r>
                    <m:r>
                      <a:rPr lang="en-US" i="1" dirty="0" smtClean="0">
                        <a:latin typeface="Cambria Math" panose="02040503050406030204" pitchFamily="18" charset="0"/>
                        <a:sym typeface="Symbol" pitchFamily="18" charset="2"/>
                      </a:rPr>
                      <m:t></m:t>
                    </m:r>
                    <m:r>
                      <a:rPr lang="en-US" i="1" dirty="0" smtClean="0">
                        <a:latin typeface="Cambria Math" panose="02040503050406030204" pitchFamily="18" charset="0"/>
                      </a:rPr>
                      <m:t>}</m:t>
                    </m:r>
                  </m:oMath>
                </a14:m>
                <a:r>
                  <a:rPr lang="en-US" dirty="0" smtClean="0"/>
                  <a:t>, where </a:t>
                </a:r>
                <a14:m>
                  <m:oMath xmlns:m="http://schemas.openxmlformats.org/officeDocument/2006/math">
                    <m:r>
                      <a:rPr lang="en-US" i="1" dirty="0" smtClean="0">
                        <a:latin typeface="Cambria Math" panose="02040503050406030204" pitchFamily="18" charset="0"/>
                      </a:rPr>
                      <m:t>𝑓</m:t>
                    </m:r>
                    <m:d>
                      <m:dPr>
                        <m:ctrlPr>
                          <a:rPr lang="en-US" i="1" dirty="0" smtClean="0">
                            <a:latin typeface="Cambria Math" panose="02040503050406030204" pitchFamily="18" charset="0"/>
                          </a:rPr>
                        </m:ctrlPr>
                      </m:dPr>
                      <m:e>
                        <m:r>
                          <a:rPr lang="en-US" i="1" dirty="0" err="1" smtClean="0">
                            <a:latin typeface="Cambria Math" panose="02040503050406030204" pitchFamily="18" charset="0"/>
                          </a:rPr>
                          <m:t>𝑑</m:t>
                        </m:r>
                        <m:r>
                          <a:rPr lang="en-US" i="1" dirty="0" err="1" smtClean="0">
                            <a:latin typeface="Cambria Math" panose="02040503050406030204" pitchFamily="18" charset="0"/>
                          </a:rPr>
                          <m:t>,</m:t>
                        </m:r>
                        <m:r>
                          <a:rPr lang="en-US" i="1" dirty="0" err="1" smtClean="0">
                            <a:latin typeface="Cambria Math" panose="02040503050406030204" pitchFamily="18" charset="0"/>
                          </a:rPr>
                          <m:t>𝑞</m:t>
                        </m:r>
                      </m:e>
                    </m:d>
                    <m:r>
                      <a:rPr lang="en-US" b="0" i="1" dirty="0" smtClean="0">
                        <a:latin typeface="Cambria Math" panose="02040503050406030204" pitchFamily="18" charset="0"/>
                      </a:rPr>
                      <m:t>∈</m:t>
                    </m:r>
                    <m:r>
                      <a:rPr lang="en-US" i="1" dirty="0" smtClean="0">
                        <a:latin typeface="Cambria Math" panose="02040503050406030204" pitchFamily="18" charset="0"/>
                        <a:sym typeface="Symbol" pitchFamily="18" charset="2"/>
                      </a:rPr>
                      <m:t></m:t>
                    </m:r>
                  </m:oMath>
                </a14:m>
                <a:r>
                  <a:rPr lang="en-US" dirty="0" smtClean="0"/>
                  <a:t> is a relevance measure function; </a:t>
                </a:r>
                <a:r>
                  <a:rPr lang="en-US" i="0" dirty="0" smtClean="0">
                    <a:latin typeface="+mj-lt"/>
                    <a:sym typeface="Symbol" pitchFamily="18" charset="2"/>
                  </a:rPr>
                  <a:t></a:t>
                </a:r>
                <a:r>
                  <a:rPr lang="en-US" dirty="0" smtClean="0">
                    <a:sym typeface="Symbol" pitchFamily="18" charset="2"/>
                  </a:rPr>
                  <a:t> is a cutoff</a:t>
                </a:r>
              </a:p>
              <a:p>
                <a:pPr lvl="1" eaLnBrk="1" fontAlgn="auto" hangingPunct="1">
                  <a:spcAft>
                    <a:spcPts val="0"/>
                  </a:spcAft>
                  <a:defRPr/>
                </a:pPr>
                <a:r>
                  <a:rPr lang="en-US" dirty="0" smtClean="0"/>
                  <a:t>System must decide if one doc is more likely to be relevant than another (“relative relevance”)</a:t>
                </a:r>
                <a:endParaRPr lang="en-US" dirty="0" smtClean="0">
                  <a:sym typeface="Symbol" pitchFamily="18" charset="2"/>
                </a:endParaRPr>
              </a:p>
              <a:p>
                <a:pPr lvl="1" eaLnBrk="1" fontAlgn="auto" hangingPunct="1">
                  <a:spcAft>
                    <a:spcPts val="0"/>
                  </a:spcAft>
                  <a:defRPr/>
                </a:pPr>
                <a:endParaRPr lang="en-US" dirty="0" smtClean="0">
                  <a:sym typeface="Symbol" pitchFamily="18" charset="2"/>
                </a:endParaRPr>
              </a:p>
            </p:txBody>
          </p:sp>
        </mc:Choice>
        <mc:Fallback xmlns="">
          <p:sp>
            <p:nvSpPr>
              <p:cNvPr id="202755" name="Rectangle 3"/>
              <p:cNvSpPr>
                <a:spLocks noGrp="1" noRot="1" noChangeAspect="1" noMove="1" noResize="1" noEditPoints="1" noAdjustHandles="1" noChangeArrowheads="1" noChangeShapeType="1" noTextEdit="1"/>
              </p:cNvSpPr>
              <p:nvPr>
                <p:ph idx="1"/>
              </p:nvPr>
            </p:nvSpPr>
            <p:spPr>
              <a:blipFill>
                <a:blip r:embed="rId3"/>
                <a:stretch>
                  <a:fillRect l="-1481" t="-2695" r="-2000"/>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11FB33B-CC3B-49D1-97C4-B9338E35CF2E}" type="slidenum">
              <a:rPr lang="en-US" altLang="en-US">
                <a:solidFill>
                  <a:srgbClr val="898989"/>
                </a:solidFill>
              </a:rPr>
              <a:pPr eaLnBrk="1" hangingPunct="1"/>
              <a:t>11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fa-IR" smtClean="0"/>
              <a:t>Document Selection vs. Ranking</a:t>
            </a:r>
          </a:p>
        </p:txBody>
      </p:sp>
      <p:sp>
        <p:nvSpPr>
          <p:cNvPr id="67"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85B6A14-5635-42E1-8B08-AA990D40E1B1}" type="slidenum">
              <a:rPr lang="en-US" altLang="en-US">
                <a:solidFill>
                  <a:srgbClr val="898989"/>
                </a:solidFill>
              </a:rPr>
              <a:pPr eaLnBrk="1" hangingPunct="1"/>
              <a:t>12</a:t>
            </a:fld>
            <a:endParaRPr lang="en-US" altLang="en-US">
              <a:solidFill>
                <a:srgbClr val="898989"/>
              </a:solidFill>
            </a:endParaRPr>
          </a:p>
        </p:txBody>
      </p:sp>
      <p:sp>
        <p:nvSpPr>
          <p:cNvPr id="13316" name="Oval 3"/>
          <p:cNvSpPr>
            <a:spLocks noChangeArrowheads="1"/>
          </p:cNvSpPr>
          <p:nvPr/>
        </p:nvSpPr>
        <p:spPr bwMode="auto">
          <a:xfrm>
            <a:off x="762000" y="2667000"/>
            <a:ext cx="2362200" cy="1981200"/>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fa-IR" altLang="fa-IR" sz="1800">
              <a:latin typeface="Arial" panose="020B0604020202020204" pitchFamily="34" charset="0"/>
            </a:endParaRPr>
          </a:p>
        </p:txBody>
      </p:sp>
      <p:sp>
        <p:nvSpPr>
          <p:cNvPr id="13317" name="Text Box 4"/>
          <p:cNvSpPr txBox="1">
            <a:spLocks noChangeArrowheads="1"/>
          </p:cNvSpPr>
          <p:nvPr/>
        </p:nvSpPr>
        <p:spPr bwMode="auto">
          <a:xfrm>
            <a:off x="1038225" y="2786063"/>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a:t>
            </a:r>
          </a:p>
        </p:txBody>
      </p:sp>
      <p:sp>
        <p:nvSpPr>
          <p:cNvPr id="13318" name="Rectangle 5"/>
          <p:cNvSpPr>
            <a:spLocks noChangeArrowheads="1"/>
          </p:cNvSpPr>
          <p:nvPr/>
        </p:nvSpPr>
        <p:spPr bwMode="auto">
          <a:xfrm>
            <a:off x="1143000" y="3200400"/>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a:t>
            </a:r>
          </a:p>
        </p:txBody>
      </p:sp>
      <p:sp>
        <p:nvSpPr>
          <p:cNvPr id="13319" name="Rectangle 6"/>
          <p:cNvSpPr>
            <a:spLocks noChangeArrowheads="1"/>
          </p:cNvSpPr>
          <p:nvPr/>
        </p:nvSpPr>
        <p:spPr bwMode="auto">
          <a:xfrm>
            <a:off x="1371600" y="2895600"/>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a:t>
            </a:r>
          </a:p>
        </p:txBody>
      </p:sp>
      <p:sp>
        <p:nvSpPr>
          <p:cNvPr id="13320" name="Rectangle 7"/>
          <p:cNvSpPr>
            <a:spLocks noChangeArrowheads="1"/>
          </p:cNvSpPr>
          <p:nvPr/>
        </p:nvSpPr>
        <p:spPr bwMode="auto">
          <a:xfrm>
            <a:off x="1828800" y="2819400"/>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a:t>
            </a:r>
          </a:p>
        </p:txBody>
      </p:sp>
      <p:sp>
        <p:nvSpPr>
          <p:cNvPr id="13321" name="Rectangle 8"/>
          <p:cNvSpPr>
            <a:spLocks noChangeArrowheads="1"/>
          </p:cNvSpPr>
          <p:nvPr/>
        </p:nvSpPr>
        <p:spPr bwMode="auto">
          <a:xfrm>
            <a:off x="2438400" y="30480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a:t>
            </a:r>
          </a:p>
        </p:txBody>
      </p:sp>
      <p:sp>
        <p:nvSpPr>
          <p:cNvPr id="13322" name="Rectangle 9"/>
          <p:cNvSpPr>
            <a:spLocks noChangeArrowheads="1"/>
          </p:cNvSpPr>
          <p:nvPr/>
        </p:nvSpPr>
        <p:spPr bwMode="auto">
          <a:xfrm>
            <a:off x="2590800" y="32004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a:t>
            </a:r>
          </a:p>
        </p:txBody>
      </p:sp>
      <p:sp>
        <p:nvSpPr>
          <p:cNvPr id="13323" name="Rectangle 10"/>
          <p:cNvSpPr>
            <a:spLocks noChangeArrowheads="1"/>
          </p:cNvSpPr>
          <p:nvPr/>
        </p:nvSpPr>
        <p:spPr bwMode="auto">
          <a:xfrm>
            <a:off x="2743200" y="33528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a:t>
            </a:r>
          </a:p>
        </p:txBody>
      </p:sp>
      <p:sp>
        <p:nvSpPr>
          <p:cNvPr id="13324" name="Rectangle 11"/>
          <p:cNvSpPr>
            <a:spLocks noChangeArrowheads="1"/>
          </p:cNvSpPr>
          <p:nvPr/>
        </p:nvSpPr>
        <p:spPr bwMode="auto">
          <a:xfrm>
            <a:off x="762000" y="35814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a:t>
            </a:r>
          </a:p>
        </p:txBody>
      </p:sp>
      <p:sp>
        <p:nvSpPr>
          <p:cNvPr id="13325" name="Rectangle 12"/>
          <p:cNvSpPr>
            <a:spLocks noChangeArrowheads="1"/>
          </p:cNvSpPr>
          <p:nvPr/>
        </p:nvSpPr>
        <p:spPr bwMode="auto">
          <a:xfrm>
            <a:off x="914400" y="37338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a:t>
            </a:r>
          </a:p>
        </p:txBody>
      </p:sp>
      <p:sp>
        <p:nvSpPr>
          <p:cNvPr id="13326" name="Rectangle 13"/>
          <p:cNvSpPr>
            <a:spLocks noChangeArrowheads="1"/>
          </p:cNvSpPr>
          <p:nvPr/>
        </p:nvSpPr>
        <p:spPr bwMode="auto">
          <a:xfrm>
            <a:off x="1066800" y="38862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a:t>
            </a:r>
          </a:p>
        </p:txBody>
      </p:sp>
      <p:sp>
        <p:nvSpPr>
          <p:cNvPr id="13327" name="Rectangle 14"/>
          <p:cNvSpPr>
            <a:spLocks noChangeArrowheads="1"/>
          </p:cNvSpPr>
          <p:nvPr/>
        </p:nvSpPr>
        <p:spPr bwMode="auto">
          <a:xfrm>
            <a:off x="1219200" y="40386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a:t>
            </a:r>
          </a:p>
        </p:txBody>
      </p:sp>
      <p:sp>
        <p:nvSpPr>
          <p:cNvPr id="13328" name="Rectangle 15"/>
          <p:cNvSpPr>
            <a:spLocks noChangeArrowheads="1"/>
          </p:cNvSpPr>
          <p:nvPr/>
        </p:nvSpPr>
        <p:spPr bwMode="auto">
          <a:xfrm>
            <a:off x="1600200" y="35052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a:t>
            </a:r>
          </a:p>
        </p:txBody>
      </p:sp>
      <p:sp>
        <p:nvSpPr>
          <p:cNvPr id="13329" name="Rectangle 16"/>
          <p:cNvSpPr>
            <a:spLocks noChangeArrowheads="1"/>
          </p:cNvSpPr>
          <p:nvPr/>
        </p:nvSpPr>
        <p:spPr bwMode="auto">
          <a:xfrm>
            <a:off x="1752600" y="36576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a:t>
            </a:r>
          </a:p>
        </p:txBody>
      </p:sp>
      <p:sp>
        <p:nvSpPr>
          <p:cNvPr id="13330" name="Rectangle 17"/>
          <p:cNvSpPr>
            <a:spLocks noChangeArrowheads="1"/>
          </p:cNvSpPr>
          <p:nvPr/>
        </p:nvSpPr>
        <p:spPr bwMode="auto">
          <a:xfrm>
            <a:off x="1905000" y="38100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a:t>
            </a:r>
          </a:p>
        </p:txBody>
      </p:sp>
      <p:sp>
        <p:nvSpPr>
          <p:cNvPr id="13331" name="Rectangle 18"/>
          <p:cNvSpPr>
            <a:spLocks noChangeArrowheads="1"/>
          </p:cNvSpPr>
          <p:nvPr/>
        </p:nvSpPr>
        <p:spPr bwMode="auto">
          <a:xfrm>
            <a:off x="2209800" y="36576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a:t>
            </a:r>
          </a:p>
        </p:txBody>
      </p:sp>
      <p:sp>
        <p:nvSpPr>
          <p:cNvPr id="13332" name="Rectangle 19"/>
          <p:cNvSpPr>
            <a:spLocks noChangeArrowheads="1"/>
          </p:cNvSpPr>
          <p:nvPr/>
        </p:nvSpPr>
        <p:spPr bwMode="auto">
          <a:xfrm>
            <a:off x="2209800" y="41148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a:t>
            </a:r>
          </a:p>
        </p:txBody>
      </p:sp>
      <p:sp>
        <p:nvSpPr>
          <p:cNvPr id="13333" name="Rectangle 20"/>
          <p:cNvSpPr>
            <a:spLocks noChangeArrowheads="1"/>
          </p:cNvSpPr>
          <p:nvPr/>
        </p:nvSpPr>
        <p:spPr bwMode="auto">
          <a:xfrm>
            <a:off x="1524000" y="26670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a:t>
            </a:r>
          </a:p>
        </p:txBody>
      </p:sp>
      <p:sp>
        <p:nvSpPr>
          <p:cNvPr id="13334" name="Rectangle 21"/>
          <p:cNvSpPr>
            <a:spLocks noChangeArrowheads="1"/>
          </p:cNvSpPr>
          <p:nvPr/>
        </p:nvSpPr>
        <p:spPr bwMode="auto">
          <a:xfrm>
            <a:off x="1676400" y="28194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a:t>
            </a:r>
          </a:p>
        </p:txBody>
      </p:sp>
      <p:sp>
        <p:nvSpPr>
          <p:cNvPr id="13335" name="Rectangle 22"/>
          <p:cNvSpPr>
            <a:spLocks noChangeArrowheads="1"/>
          </p:cNvSpPr>
          <p:nvPr/>
        </p:nvSpPr>
        <p:spPr bwMode="auto">
          <a:xfrm>
            <a:off x="1981200" y="2971800"/>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a:t>
            </a:r>
          </a:p>
        </p:txBody>
      </p:sp>
      <p:sp>
        <p:nvSpPr>
          <p:cNvPr id="13336" name="Rectangle 23"/>
          <p:cNvSpPr>
            <a:spLocks noChangeArrowheads="1"/>
          </p:cNvSpPr>
          <p:nvPr/>
        </p:nvSpPr>
        <p:spPr bwMode="auto">
          <a:xfrm>
            <a:off x="2057400" y="26670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a:t>
            </a:r>
          </a:p>
        </p:txBody>
      </p:sp>
      <p:sp>
        <p:nvSpPr>
          <p:cNvPr id="13337" name="Rectangle 24"/>
          <p:cNvSpPr>
            <a:spLocks noChangeArrowheads="1"/>
          </p:cNvSpPr>
          <p:nvPr/>
        </p:nvSpPr>
        <p:spPr bwMode="auto">
          <a:xfrm>
            <a:off x="2209800" y="28194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a:t>
            </a:r>
          </a:p>
        </p:txBody>
      </p:sp>
      <mc:AlternateContent xmlns:mc="http://schemas.openxmlformats.org/markup-compatibility/2006" xmlns:a14="http://schemas.microsoft.com/office/drawing/2010/main">
        <mc:Choice Requires="a14">
          <p:sp>
            <p:nvSpPr>
              <p:cNvPr id="13338" name="Rectangle 25"/>
              <p:cNvSpPr>
                <a:spLocks noChangeArrowheads="1"/>
              </p:cNvSpPr>
              <p:nvPr/>
            </p:nvSpPr>
            <p:spPr bwMode="auto">
              <a:xfrm>
                <a:off x="4038600" y="1981200"/>
                <a:ext cx="1828800" cy="1143000"/>
              </a:xfrm>
              <a:prstGeom prst="rect">
                <a:avLst/>
              </a:prstGeom>
              <a:noFill/>
              <a:ln w="9525">
                <a:solidFill>
                  <a:srgbClr val="000066"/>
                </a:solidFill>
                <a:miter lim="800000"/>
                <a:headEnd/>
                <a:tailEnd/>
              </a:ln>
              <a:extLst>
                <a:ext uri="{909E8E84-426E-40DD-AFC4-6F175D3DCCD1}">
                  <a14:hiddenFill>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000" b="1" dirty="0">
                    <a:solidFill>
                      <a:srgbClr val="000066"/>
                    </a:solidFill>
                    <a:latin typeface="Gill Sans MT" panose="020B0502020104020203" pitchFamily="34" charset="0"/>
                  </a:rPr>
                  <a:t>Doc Selection</a:t>
                </a:r>
              </a:p>
              <a:p>
                <a:pPr algn="ctr">
                  <a:spcBef>
                    <a:spcPct val="0"/>
                  </a:spcBef>
                  <a:buFontTx/>
                  <a:buNone/>
                </a:pPr>
                <a14:m>
                  <m:oMathPara xmlns:m="http://schemas.openxmlformats.org/officeDocument/2006/math">
                    <m:oMathParaPr>
                      <m:jc m:val="centerGroup"/>
                    </m:oMathParaPr>
                    <m:oMath xmlns:m="http://schemas.openxmlformats.org/officeDocument/2006/math">
                      <m:r>
                        <a:rPr lang="en-US" altLang="fa-IR" sz="2000" b="1" i="1" dirty="0" smtClean="0">
                          <a:solidFill>
                            <a:srgbClr val="000066"/>
                          </a:solidFill>
                          <a:latin typeface="Cambria Math" panose="02040503050406030204" pitchFamily="18" charset="0"/>
                        </a:rPr>
                        <m:t>𝒇</m:t>
                      </m:r>
                      <m:r>
                        <a:rPr lang="en-US" altLang="fa-IR" sz="2000" b="1" i="1" dirty="0" smtClean="0">
                          <a:solidFill>
                            <a:srgbClr val="000066"/>
                          </a:solidFill>
                          <a:latin typeface="Cambria Math" panose="02040503050406030204" pitchFamily="18" charset="0"/>
                        </a:rPr>
                        <m:t>(</m:t>
                      </m:r>
                      <m:r>
                        <a:rPr lang="en-US" altLang="fa-IR" sz="2000" b="1" i="1" dirty="0" err="1" smtClean="0">
                          <a:solidFill>
                            <a:srgbClr val="000066"/>
                          </a:solidFill>
                          <a:latin typeface="Cambria Math" panose="02040503050406030204" pitchFamily="18" charset="0"/>
                        </a:rPr>
                        <m:t>𝒅</m:t>
                      </m:r>
                      <m:r>
                        <a:rPr lang="en-US" altLang="fa-IR" sz="2000" b="1" i="1" dirty="0" err="1" smtClean="0">
                          <a:solidFill>
                            <a:srgbClr val="000066"/>
                          </a:solidFill>
                          <a:latin typeface="Cambria Math" panose="02040503050406030204" pitchFamily="18" charset="0"/>
                        </a:rPr>
                        <m:t>,</m:t>
                      </m:r>
                      <m:r>
                        <a:rPr lang="en-US" altLang="fa-IR" sz="2000" b="1" i="1" dirty="0" err="1" smtClean="0">
                          <a:solidFill>
                            <a:srgbClr val="000066"/>
                          </a:solidFill>
                          <a:latin typeface="Cambria Math" panose="02040503050406030204" pitchFamily="18" charset="0"/>
                        </a:rPr>
                        <m:t>𝒒</m:t>
                      </m:r>
                      <m:r>
                        <a:rPr lang="en-US" altLang="fa-IR" sz="2000" b="1" i="1" dirty="0" smtClean="0">
                          <a:solidFill>
                            <a:srgbClr val="000066"/>
                          </a:solidFill>
                          <a:latin typeface="Cambria Math" panose="02040503050406030204" pitchFamily="18" charset="0"/>
                        </a:rPr>
                        <m:t>)=?</m:t>
                      </m:r>
                    </m:oMath>
                  </m:oMathPara>
                </a14:m>
                <a:endParaRPr lang="en-US" altLang="fa-IR" sz="2000" b="1" dirty="0">
                  <a:latin typeface="Gill Sans MT" panose="020B0502020104020203" pitchFamily="34" charset="0"/>
                </a:endParaRPr>
              </a:p>
            </p:txBody>
          </p:sp>
        </mc:Choice>
        <mc:Fallback xmlns="">
          <p:sp>
            <p:nvSpPr>
              <p:cNvPr id="13338" name="Rectangle 25"/>
              <p:cNvSpPr>
                <a:spLocks noRot="1" noChangeAspect="1" noMove="1" noResize="1" noEditPoints="1" noAdjustHandles="1" noChangeArrowheads="1" noChangeShapeType="1" noTextEdit="1"/>
              </p:cNvSpPr>
              <p:nvPr/>
            </p:nvSpPr>
            <p:spPr bwMode="auto">
              <a:xfrm>
                <a:off x="4038600" y="1981200"/>
                <a:ext cx="1828800" cy="1143000"/>
              </a:xfrm>
              <a:prstGeom prst="rect">
                <a:avLst/>
              </a:prstGeom>
              <a:blipFill>
                <a:blip r:embed="rId2"/>
                <a:stretch>
                  <a:fillRect l="-3311" r="-2980"/>
                </a:stretch>
              </a:blip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13339" name="AutoShape 26"/>
          <p:cNvSpPr>
            <a:spLocks noChangeArrowheads="1"/>
          </p:cNvSpPr>
          <p:nvPr/>
        </p:nvSpPr>
        <p:spPr bwMode="auto">
          <a:xfrm>
            <a:off x="3048000" y="2438400"/>
            <a:ext cx="838200" cy="333375"/>
          </a:xfrm>
          <a:prstGeom prst="rightArrow">
            <a:avLst>
              <a:gd name="adj1" fmla="val 50000"/>
              <a:gd name="adj2" fmla="val 62857"/>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fa-IR" altLang="fa-IR" sz="1800">
              <a:latin typeface="Arial" panose="020B0604020202020204" pitchFamily="34" charset="0"/>
            </a:endParaRPr>
          </a:p>
        </p:txBody>
      </p:sp>
      <p:grpSp>
        <p:nvGrpSpPr>
          <p:cNvPr id="13340" name="Group 27"/>
          <p:cNvGrpSpPr>
            <a:grpSpLocks/>
          </p:cNvGrpSpPr>
          <p:nvPr/>
        </p:nvGrpSpPr>
        <p:grpSpPr bwMode="auto">
          <a:xfrm>
            <a:off x="6629400" y="1371600"/>
            <a:ext cx="1219200" cy="1066800"/>
            <a:chOff x="3696" y="1968"/>
            <a:chExt cx="768" cy="672"/>
          </a:xfrm>
        </p:grpSpPr>
        <p:sp>
          <p:nvSpPr>
            <p:cNvPr id="13370" name="Oval 28"/>
            <p:cNvSpPr>
              <a:spLocks noChangeArrowheads="1"/>
            </p:cNvSpPr>
            <p:nvPr/>
          </p:nvSpPr>
          <p:spPr bwMode="auto">
            <a:xfrm>
              <a:off x="3696" y="2064"/>
              <a:ext cx="768" cy="576"/>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fa-IR" altLang="fa-IR" sz="1800">
                <a:latin typeface="Arial" panose="020B0604020202020204" pitchFamily="34" charset="0"/>
              </a:endParaRPr>
            </a:p>
          </p:txBody>
        </p:sp>
        <p:sp>
          <p:nvSpPr>
            <p:cNvPr id="13371" name="Text Box 29"/>
            <p:cNvSpPr txBox="1">
              <a:spLocks noChangeArrowheads="1"/>
            </p:cNvSpPr>
            <p:nvPr/>
          </p:nvSpPr>
          <p:spPr bwMode="auto">
            <a:xfrm>
              <a:off x="3774" y="2043"/>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a:t>
              </a:r>
            </a:p>
          </p:txBody>
        </p:sp>
        <p:sp>
          <p:nvSpPr>
            <p:cNvPr id="13372" name="Rectangle 30"/>
            <p:cNvSpPr>
              <a:spLocks noChangeArrowheads="1"/>
            </p:cNvSpPr>
            <p:nvPr/>
          </p:nvSpPr>
          <p:spPr bwMode="auto">
            <a:xfrm>
              <a:off x="3840" y="2304"/>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a:t>
              </a:r>
            </a:p>
          </p:txBody>
        </p:sp>
        <p:sp>
          <p:nvSpPr>
            <p:cNvPr id="13373" name="Rectangle 31"/>
            <p:cNvSpPr>
              <a:spLocks noChangeArrowheads="1"/>
            </p:cNvSpPr>
            <p:nvPr/>
          </p:nvSpPr>
          <p:spPr bwMode="auto">
            <a:xfrm>
              <a:off x="3984" y="2112"/>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a:t>
              </a:r>
            </a:p>
          </p:txBody>
        </p:sp>
        <p:sp>
          <p:nvSpPr>
            <p:cNvPr id="13374" name="Rectangle 32"/>
            <p:cNvSpPr>
              <a:spLocks noChangeArrowheads="1"/>
            </p:cNvSpPr>
            <p:nvPr/>
          </p:nvSpPr>
          <p:spPr bwMode="auto">
            <a:xfrm>
              <a:off x="4032" y="2304"/>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a:t>
              </a:r>
            </a:p>
          </p:txBody>
        </p:sp>
        <p:sp>
          <p:nvSpPr>
            <p:cNvPr id="13375" name="Rectangle 33"/>
            <p:cNvSpPr>
              <a:spLocks noChangeArrowheads="1"/>
            </p:cNvSpPr>
            <p:nvPr/>
          </p:nvSpPr>
          <p:spPr bwMode="auto">
            <a:xfrm>
              <a:off x="4080" y="1968"/>
              <a:ext cx="1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a:t>
              </a:r>
            </a:p>
          </p:txBody>
        </p:sp>
        <p:sp>
          <p:nvSpPr>
            <p:cNvPr id="13376" name="Rectangle 34"/>
            <p:cNvSpPr>
              <a:spLocks noChangeArrowheads="1"/>
            </p:cNvSpPr>
            <p:nvPr/>
          </p:nvSpPr>
          <p:spPr bwMode="auto">
            <a:xfrm>
              <a:off x="4176" y="2064"/>
              <a:ext cx="1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a:t>
              </a:r>
            </a:p>
          </p:txBody>
        </p:sp>
        <p:sp>
          <p:nvSpPr>
            <p:cNvPr id="13377" name="Rectangle 35"/>
            <p:cNvSpPr>
              <a:spLocks noChangeArrowheads="1"/>
            </p:cNvSpPr>
            <p:nvPr/>
          </p:nvSpPr>
          <p:spPr bwMode="auto">
            <a:xfrm>
              <a:off x="4128" y="2256"/>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a:t>
              </a:r>
            </a:p>
          </p:txBody>
        </p:sp>
      </p:grpSp>
      <p:sp>
        <p:nvSpPr>
          <p:cNvPr id="13341" name="AutoShape 36"/>
          <p:cNvSpPr>
            <a:spLocks noChangeArrowheads="1"/>
          </p:cNvSpPr>
          <p:nvPr/>
        </p:nvSpPr>
        <p:spPr bwMode="auto">
          <a:xfrm rot="-2450620">
            <a:off x="5943600" y="2112963"/>
            <a:ext cx="609600" cy="180975"/>
          </a:xfrm>
          <a:prstGeom prst="rightArrow">
            <a:avLst>
              <a:gd name="adj1" fmla="val 50000"/>
              <a:gd name="adj2" fmla="val 84211"/>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fa-IR" altLang="fa-IR" sz="1800">
              <a:latin typeface="Arial" panose="020B0604020202020204" pitchFamily="34" charset="0"/>
            </a:endParaRPr>
          </a:p>
        </p:txBody>
      </p:sp>
      <p:sp>
        <p:nvSpPr>
          <p:cNvPr id="13342" name="AutoShape 37"/>
          <p:cNvSpPr>
            <a:spLocks noChangeArrowheads="1"/>
          </p:cNvSpPr>
          <p:nvPr/>
        </p:nvSpPr>
        <p:spPr bwMode="auto">
          <a:xfrm rot="2450620" flipV="1">
            <a:off x="6019800" y="2667000"/>
            <a:ext cx="609600" cy="180975"/>
          </a:xfrm>
          <a:prstGeom prst="rightArrow">
            <a:avLst>
              <a:gd name="adj1" fmla="val 50000"/>
              <a:gd name="adj2" fmla="val 84211"/>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fa-IR" altLang="fa-IR" sz="1800">
              <a:latin typeface="Arial" panose="020B0604020202020204" pitchFamily="34" charset="0"/>
            </a:endParaRPr>
          </a:p>
        </p:txBody>
      </p:sp>
      <p:grpSp>
        <p:nvGrpSpPr>
          <p:cNvPr id="13343" name="Group 38"/>
          <p:cNvGrpSpPr>
            <a:grpSpLocks/>
          </p:cNvGrpSpPr>
          <p:nvPr/>
        </p:nvGrpSpPr>
        <p:grpSpPr bwMode="auto">
          <a:xfrm>
            <a:off x="6629400" y="2514600"/>
            <a:ext cx="1905000" cy="1066800"/>
            <a:chOff x="3696" y="1968"/>
            <a:chExt cx="768" cy="672"/>
          </a:xfrm>
        </p:grpSpPr>
        <p:sp>
          <p:nvSpPr>
            <p:cNvPr id="13362" name="Oval 39"/>
            <p:cNvSpPr>
              <a:spLocks noChangeArrowheads="1"/>
            </p:cNvSpPr>
            <p:nvPr/>
          </p:nvSpPr>
          <p:spPr bwMode="auto">
            <a:xfrm>
              <a:off x="3696" y="2064"/>
              <a:ext cx="768" cy="576"/>
            </a:xfrm>
            <a:prstGeom prst="ellipse">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fa-IR" altLang="fa-IR" sz="1800">
                <a:latin typeface="Arial" panose="020B0604020202020204" pitchFamily="34" charset="0"/>
              </a:endParaRPr>
            </a:p>
          </p:txBody>
        </p:sp>
        <p:sp>
          <p:nvSpPr>
            <p:cNvPr id="13363" name="Text Box 40"/>
            <p:cNvSpPr txBox="1">
              <a:spLocks noChangeArrowheads="1"/>
            </p:cNvSpPr>
            <p:nvPr/>
          </p:nvSpPr>
          <p:spPr bwMode="auto">
            <a:xfrm>
              <a:off x="3831" y="2043"/>
              <a:ext cx="1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a:t>
              </a:r>
            </a:p>
          </p:txBody>
        </p:sp>
        <p:sp>
          <p:nvSpPr>
            <p:cNvPr id="13364" name="Rectangle 41"/>
            <p:cNvSpPr>
              <a:spLocks noChangeArrowheads="1"/>
            </p:cNvSpPr>
            <p:nvPr/>
          </p:nvSpPr>
          <p:spPr bwMode="auto">
            <a:xfrm>
              <a:off x="3881" y="2304"/>
              <a:ext cx="1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a:t>
              </a:r>
            </a:p>
          </p:txBody>
        </p:sp>
        <p:sp>
          <p:nvSpPr>
            <p:cNvPr id="13365" name="Rectangle 42"/>
            <p:cNvSpPr>
              <a:spLocks noChangeArrowheads="1"/>
            </p:cNvSpPr>
            <p:nvPr/>
          </p:nvSpPr>
          <p:spPr bwMode="auto">
            <a:xfrm>
              <a:off x="4041" y="2112"/>
              <a:ext cx="1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a:t>
              </a:r>
            </a:p>
          </p:txBody>
        </p:sp>
        <p:sp>
          <p:nvSpPr>
            <p:cNvPr id="13366" name="Rectangle 43"/>
            <p:cNvSpPr>
              <a:spLocks noChangeArrowheads="1"/>
            </p:cNvSpPr>
            <p:nvPr/>
          </p:nvSpPr>
          <p:spPr bwMode="auto">
            <a:xfrm>
              <a:off x="4089" y="2304"/>
              <a:ext cx="1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a:t>
              </a:r>
            </a:p>
          </p:txBody>
        </p:sp>
        <p:sp>
          <p:nvSpPr>
            <p:cNvPr id="13367" name="Rectangle 44"/>
            <p:cNvSpPr>
              <a:spLocks noChangeArrowheads="1"/>
            </p:cNvSpPr>
            <p:nvPr/>
          </p:nvSpPr>
          <p:spPr bwMode="auto">
            <a:xfrm>
              <a:off x="4112" y="1968"/>
              <a:ext cx="1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a:t>
              </a:r>
            </a:p>
          </p:txBody>
        </p:sp>
        <p:sp>
          <p:nvSpPr>
            <p:cNvPr id="13368" name="Rectangle 45"/>
            <p:cNvSpPr>
              <a:spLocks noChangeArrowheads="1"/>
            </p:cNvSpPr>
            <p:nvPr/>
          </p:nvSpPr>
          <p:spPr bwMode="auto">
            <a:xfrm>
              <a:off x="4208" y="2064"/>
              <a:ext cx="1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a:t>
              </a:r>
            </a:p>
          </p:txBody>
        </p:sp>
        <p:sp>
          <p:nvSpPr>
            <p:cNvPr id="13369" name="Rectangle 46"/>
            <p:cNvSpPr>
              <a:spLocks noChangeArrowheads="1"/>
            </p:cNvSpPr>
            <p:nvPr/>
          </p:nvSpPr>
          <p:spPr bwMode="auto">
            <a:xfrm>
              <a:off x="4185" y="2256"/>
              <a:ext cx="1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a:t>
              </a:r>
            </a:p>
          </p:txBody>
        </p:sp>
      </p:grpSp>
      <p:sp>
        <p:nvSpPr>
          <p:cNvPr id="13344" name="Rectangle 47"/>
          <p:cNvSpPr>
            <a:spLocks noChangeArrowheads="1"/>
          </p:cNvSpPr>
          <p:nvPr/>
        </p:nvSpPr>
        <p:spPr bwMode="auto">
          <a:xfrm>
            <a:off x="7239000" y="27432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a:t>
            </a:r>
          </a:p>
        </p:txBody>
      </p:sp>
      <p:sp>
        <p:nvSpPr>
          <p:cNvPr id="13345" name="Rectangle 48"/>
          <p:cNvSpPr>
            <a:spLocks noChangeArrowheads="1"/>
          </p:cNvSpPr>
          <p:nvPr/>
        </p:nvSpPr>
        <p:spPr bwMode="auto">
          <a:xfrm>
            <a:off x="6934200" y="28194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a:t>
            </a:r>
          </a:p>
        </p:txBody>
      </p:sp>
      <p:sp>
        <p:nvSpPr>
          <p:cNvPr id="13346" name="Rectangle 49"/>
          <p:cNvSpPr>
            <a:spLocks noChangeArrowheads="1"/>
          </p:cNvSpPr>
          <p:nvPr/>
        </p:nvSpPr>
        <p:spPr bwMode="auto">
          <a:xfrm>
            <a:off x="7239000" y="2514600"/>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a:t>
            </a:r>
          </a:p>
        </p:txBody>
      </p:sp>
      <mc:AlternateContent xmlns:mc="http://schemas.openxmlformats.org/markup-compatibility/2006" xmlns:a14="http://schemas.microsoft.com/office/drawing/2010/main">
        <mc:Choice Requires="a14">
          <p:sp>
            <p:nvSpPr>
              <p:cNvPr id="13347" name="Rectangle 50"/>
              <p:cNvSpPr>
                <a:spLocks noChangeArrowheads="1"/>
              </p:cNvSpPr>
              <p:nvPr/>
            </p:nvSpPr>
            <p:spPr bwMode="auto">
              <a:xfrm>
                <a:off x="4038600" y="4038600"/>
                <a:ext cx="1828800" cy="1143000"/>
              </a:xfrm>
              <a:prstGeom prst="rect">
                <a:avLst/>
              </a:prstGeom>
              <a:noFill/>
              <a:ln w="9525">
                <a:solidFill>
                  <a:srgbClr val="000066"/>
                </a:solidFill>
                <a:miter lim="800000"/>
                <a:headEnd/>
                <a:tailEnd/>
              </a:ln>
              <a:extLst>
                <a:ext uri="{909E8E84-426E-40DD-AFC4-6F175D3DCCD1}">
                  <a14:hiddenFill>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000" b="1" dirty="0">
                    <a:solidFill>
                      <a:srgbClr val="000066"/>
                    </a:solidFill>
                    <a:latin typeface="Gill Sans MT" panose="020B0502020104020203" pitchFamily="34" charset="0"/>
                  </a:rPr>
                  <a:t>Doc Ranking</a:t>
                </a:r>
              </a:p>
              <a:p>
                <a:pPr algn="ctr">
                  <a:spcBef>
                    <a:spcPct val="0"/>
                  </a:spcBef>
                  <a:buFontTx/>
                  <a:buNone/>
                </a:pPr>
                <a14:m>
                  <m:oMathPara xmlns:m="http://schemas.openxmlformats.org/officeDocument/2006/math">
                    <m:oMathParaPr>
                      <m:jc m:val="centerGroup"/>
                    </m:oMathParaPr>
                    <m:oMath xmlns:m="http://schemas.openxmlformats.org/officeDocument/2006/math">
                      <m:r>
                        <a:rPr lang="en-US" altLang="fa-IR" sz="2000" b="1" i="1" dirty="0" smtClean="0">
                          <a:solidFill>
                            <a:srgbClr val="000066"/>
                          </a:solidFill>
                          <a:latin typeface="Cambria Math" panose="02040503050406030204" pitchFamily="18" charset="0"/>
                        </a:rPr>
                        <m:t>𝒇</m:t>
                      </m:r>
                      <m:r>
                        <a:rPr lang="en-US" altLang="fa-IR" sz="2000" b="1" i="1" dirty="0" smtClean="0">
                          <a:solidFill>
                            <a:srgbClr val="000066"/>
                          </a:solidFill>
                          <a:latin typeface="Cambria Math" panose="02040503050406030204" pitchFamily="18" charset="0"/>
                        </a:rPr>
                        <m:t>(</m:t>
                      </m:r>
                      <m:r>
                        <a:rPr lang="en-US" altLang="fa-IR" sz="2000" b="1" i="1" dirty="0" err="1">
                          <a:solidFill>
                            <a:srgbClr val="000066"/>
                          </a:solidFill>
                          <a:latin typeface="Cambria Math" panose="02040503050406030204" pitchFamily="18" charset="0"/>
                        </a:rPr>
                        <m:t>𝒅</m:t>
                      </m:r>
                      <m:r>
                        <a:rPr lang="en-US" altLang="fa-IR" sz="2000" b="1" i="1" dirty="0" err="1">
                          <a:solidFill>
                            <a:srgbClr val="000066"/>
                          </a:solidFill>
                          <a:latin typeface="Cambria Math" panose="02040503050406030204" pitchFamily="18" charset="0"/>
                        </a:rPr>
                        <m:t>,</m:t>
                      </m:r>
                      <m:r>
                        <a:rPr lang="en-US" altLang="fa-IR" sz="2000" b="1" i="1" dirty="0" err="1">
                          <a:solidFill>
                            <a:srgbClr val="000066"/>
                          </a:solidFill>
                          <a:latin typeface="Cambria Math" panose="02040503050406030204" pitchFamily="18" charset="0"/>
                        </a:rPr>
                        <m:t>𝒒</m:t>
                      </m:r>
                      <m:r>
                        <a:rPr lang="en-US" altLang="fa-IR" sz="2000" b="1" i="1" dirty="0">
                          <a:solidFill>
                            <a:srgbClr val="000066"/>
                          </a:solidFill>
                          <a:latin typeface="Cambria Math" panose="02040503050406030204" pitchFamily="18" charset="0"/>
                        </a:rPr>
                        <m:t>)=?</m:t>
                      </m:r>
                    </m:oMath>
                  </m:oMathPara>
                </a14:m>
                <a:endParaRPr lang="en-US" altLang="fa-IR" sz="2000" b="1" dirty="0">
                  <a:latin typeface="Gill Sans MT" panose="020B0502020104020203" pitchFamily="34" charset="0"/>
                </a:endParaRPr>
              </a:p>
            </p:txBody>
          </p:sp>
        </mc:Choice>
        <mc:Fallback xmlns="">
          <p:sp>
            <p:nvSpPr>
              <p:cNvPr id="13347" name="Rectangle 50"/>
              <p:cNvSpPr>
                <a:spLocks noRot="1" noChangeAspect="1" noMove="1" noResize="1" noEditPoints="1" noAdjustHandles="1" noChangeArrowheads="1" noChangeShapeType="1" noTextEdit="1"/>
              </p:cNvSpPr>
              <p:nvPr/>
            </p:nvSpPr>
            <p:spPr bwMode="auto">
              <a:xfrm>
                <a:off x="4038600" y="4038600"/>
                <a:ext cx="1828800" cy="1143000"/>
              </a:xfrm>
              <a:prstGeom prst="rect">
                <a:avLst/>
              </a:prstGeom>
              <a:blipFill>
                <a:blip r:embed="rId3"/>
                <a:stretch>
                  <a:fillRect/>
                </a:stretch>
              </a:blip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13348" name="AutoShape 51"/>
          <p:cNvSpPr>
            <a:spLocks noChangeArrowheads="1"/>
          </p:cNvSpPr>
          <p:nvPr/>
        </p:nvSpPr>
        <p:spPr bwMode="auto">
          <a:xfrm>
            <a:off x="3048000" y="4495800"/>
            <a:ext cx="838200" cy="333375"/>
          </a:xfrm>
          <a:prstGeom prst="rightArrow">
            <a:avLst>
              <a:gd name="adj1" fmla="val 50000"/>
              <a:gd name="adj2" fmla="val 62857"/>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fa-IR" altLang="fa-IR" sz="1800">
              <a:latin typeface="Arial" panose="020B0604020202020204" pitchFamily="34" charset="0"/>
            </a:endParaRPr>
          </a:p>
        </p:txBody>
      </p:sp>
      <p:sp>
        <p:nvSpPr>
          <p:cNvPr id="13349" name="Text Box 52"/>
          <p:cNvSpPr txBox="1">
            <a:spLocks noChangeArrowheads="1"/>
          </p:cNvSpPr>
          <p:nvPr/>
        </p:nvSpPr>
        <p:spPr bwMode="auto">
          <a:xfrm>
            <a:off x="6003925" y="17192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1</a:t>
            </a:r>
          </a:p>
        </p:txBody>
      </p:sp>
      <p:sp>
        <p:nvSpPr>
          <p:cNvPr id="13350" name="Text Box 53"/>
          <p:cNvSpPr txBox="1">
            <a:spLocks noChangeArrowheads="1"/>
          </p:cNvSpPr>
          <p:nvPr/>
        </p:nvSpPr>
        <p:spPr bwMode="auto">
          <a:xfrm>
            <a:off x="6019800" y="2743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solidFill>
                  <a:srgbClr val="000066"/>
                </a:solidFill>
                <a:latin typeface="Gill Sans MT" panose="020B0502020104020203" pitchFamily="34" charset="0"/>
              </a:rPr>
              <a:t>0</a:t>
            </a:r>
          </a:p>
        </p:txBody>
      </p:sp>
      <p:sp>
        <p:nvSpPr>
          <p:cNvPr id="13351" name="Text Box 54"/>
          <p:cNvSpPr txBox="1">
            <a:spLocks noChangeArrowheads="1"/>
          </p:cNvSpPr>
          <p:nvPr/>
        </p:nvSpPr>
        <p:spPr bwMode="auto">
          <a:xfrm>
            <a:off x="6934200" y="3962400"/>
            <a:ext cx="1100138"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1800" b="1">
                <a:latin typeface="Gill Sans MT" panose="020B0502020104020203" pitchFamily="34" charset="0"/>
              </a:rPr>
              <a:t>0.98 d</a:t>
            </a:r>
            <a:r>
              <a:rPr lang="en-US" altLang="fa-IR" sz="1800" b="1" baseline="-25000">
                <a:latin typeface="Gill Sans MT" panose="020B0502020104020203" pitchFamily="34" charset="0"/>
              </a:rPr>
              <a:t>1</a:t>
            </a:r>
            <a:r>
              <a:rPr lang="en-US" altLang="fa-IR" sz="1800" b="1">
                <a:latin typeface="Gill Sans MT" panose="020B0502020104020203" pitchFamily="34" charset="0"/>
              </a:rPr>
              <a:t> +</a:t>
            </a:r>
          </a:p>
          <a:p>
            <a:pPr algn="ctr">
              <a:spcBef>
                <a:spcPct val="0"/>
              </a:spcBef>
              <a:buFontTx/>
              <a:buNone/>
            </a:pPr>
            <a:r>
              <a:rPr lang="en-US" altLang="fa-IR" sz="1800" b="1">
                <a:latin typeface="Gill Sans MT" panose="020B0502020104020203" pitchFamily="34" charset="0"/>
              </a:rPr>
              <a:t>0.95 d</a:t>
            </a:r>
            <a:r>
              <a:rPr lang="en-US" altLang="fa-IR" sz="1800" b="1" baseline="-25000">
                <a:latin typeface="Gill Sans MT" panose="020B0502020104020203" pitchFamily="34" charset="0"/>
              </a:rPr>
              <a:t>2</a:t>
            </a:r>
            <a:r>
              <a:rPr lang="en-US" altLang="fa-IR" sz="1800" b="1">
                <a:latin typeface="Gill Sans MT" panose="020B0502020104020203" pitchFamily="34" charset="0"/>
              </a:rPr>
              <a:t> +</a:t>
            </a:r>
          </a:p>
          <a:p>
            <a:pPr algn="ctr">
              <a:spcBef>
                <a:spcPct val="0"/>
              </a:spcBef>
              <a:buFontTx/>
              <a:buNone/>
            </a:pPr>
            <a:r>
              <a:rPr lang="en-US" altLang="fa-IR" sz="1800" b="1">
                <a:latin typeface="Gill Sans MT" panose="020B0502020104020203" pitchFamily="34" charset="0"/>
              </a:rPr>
              <a:t>0.83 d</a:t>
            </a:r>
            <a:r>
              <a:rPr lang="en-US" altLang="fa-IR" sz="1800" b="1" baseline="-25000">
                <a:latin typeface="Gill Sans MT" panose="020B0502020104020203" pitchFamily="34" charset="0"/>
              </a:rPr>
              <a:t>3</a:t>
            </a:r>
            <a:r>
              <a:rPr lang="en-US" altLang="fa-IR" sz="1800" b="1">
                <a:latin typeface="Gill Sans MT" panose="020B0502020104020203" pitchFamily="34" charset="0"/>
              </a:rPr>
              <a:t> -</a:t>
            </a:r>
          </a:p>
          <a:p>
            <a:pPr algn="ctr">
              <a:spcBef>
                <a:spcPct val="0"/>
              </a:spcBef>
              <a:buFontTx/>
              <a:buNone/>
            </a:pPr>
            <a:r>
              <a:rPr lang="en-US" altLang="fa-IR" sz="1800" b="1">
                <a:latin typeface="Gill Sans MT" panose="020B0502020104020203" pitchFamily="34" charset="0"/>
              </a:rPr>
              <a:t>0.80 d</a:t>
            </a:r>
            <a:r>
              <a:rPr lang="en-US" altLang="fa-IR" sz="1800" b="1" baseline="-25000">
                <a:latin typeface="Gill Sans MT" panose="020B0502020104020203" pitchFamily="34" charset="0"/>
              </a:rPr>
              <a:t>4</a:t>
            </a:r>
            <a:r>
              <a:rPr lang="en-US" altLang="fa-IR" sz="1800" b="1">
                <a:latin typeface="Gill Sans MT" panose="020B0502020104020203" pitchFamily="34" charset="0"/>
              </a:rPr>
              <a:t> +</a:t>
            </a:r>
          </a:p>
          <a:p>
            <a:pPr algn="ctr">
              <a:spcBef>
                <a:spcPct val="0"/>
              </a:spcBef>
              <a:buFontTx/>
              <a:buNone/>
            </a:pPr>
            <a:r>
              <a:rPr lang="en-US" altLang="fa-IR" sz="1800" b="1">
                <a:latin typeface="Gill Sans MT" panose="020B0502020104020203" pitchFamily="34" charset="0"/>
              </a:rPr>
              <a:t>0.76 d</a:t>
            </a:r>
            <a:r>
              <a:rPr lang="en-US" altLang="fa-IR" sz="1800" b="1" baseline="-25000">
                <a:latin typeface="Gill Sans MT" panose="020B0502020104020203" pitchFamily="34" charset="0"/>
              </a:rPr>
              <a:t>5</a:t>
            </a:r>
            <a:r>
              <a:rPr lang="en-US" altLang="fa-IR" sz="1800" b="1">
                <a:latin typeface="Gill Sans MT" panose="020B0502020104020203" pitchFamily="34" charset="0"/>
              </a:rPr>
              <a:t> -</a:t>
            </a:r>
          </a:p>
          <a:p>
            <a:pPr algn="ctr">
              <a:spcBef>
                <a:spcPct val="0"/>
              </a:spcBef>
              <a:buFontTx/>
              <a:buNone/>
            </a:pPr>
            <a:r>
              <a:rPr lang="en-US" altLang="fa-IR" sz="1800" b="1">
                <a:latin typeface="Gill Sans MT" panose="020B0502020104020203" pitchFamily="34" charset="0"/>
              </a:rPr>
              <a:t>0.56 d</a:t>
            </a:r>
            <a:r>
              <a:rPr lang="en-US" altLang="fa-IR" sz="1800" b="1" baseline="-25000">
                <a:latin typeface="Gill Sans MT" panose="020B0502020104020203" pitchFamily="34" charset="0"/>
              </a:rPr>
              <a:t>6</a:t>
            </a:r>
            <a:r>
              <a:rPr lang="en-US" altLang="fa-IR" sz="1800" b="1">
                <a:latin typeface="Gill Sans MT" panose="020B0502020104020203" pitchFamily="34" charset="0"/>
              </a:rPr>
              <a:t> -</a:t>
            </a:r>
          </a:p>
          <a:p>
            <a:pPr algn="ctr">
              <a:spcBef>
                <a:spcPct val="0"/>
              </a:spcBef>
              <a:buFontTx/>
              <a:buNone/>
            </a:pPr>
            <a:r>
              <a:rPr lang="en-US" altLang="fa-IR" sz="1800" b="1">
                <a:latin typeface="Gill Sans MT" panose="020B0502020104020203" pitchFamily="34" charset="0"/>
              </a:rPr>
              <a:t>0.34 d</a:t>
            </a:r>
            <a:r>
              <a:rPr lang="en-US" altLang="fa-IR" sz="1800" b="1" baseline="-25000">
                <a:latin typeface="Gill Sans MT" panose="020B0502020104020203" pitchFamily="34" charset="0"/>
              </a:rPr>
              <a:t>7</a:t>
            </a:r>
            <a:r>
              <a:rPr lang="en-US" altLang="fa-IR" sz="1800" b="1">
                <a:latin typeface="Gill Sans MT" panose="020B0502020104020203" pitchFamily="34" charset="0"/>
              </a:rPr>
              <a:t> -</a:t>
            </a:r>
          </a:p>
          <a:p>
            <a:pPr algn="ctr">
              <a:spcBef>
                <a:spcPct val="0"/>
              </a:spcBef>
              <a:buFontTx/>
              <a:buNone/>
            </a:pPr>
            <a:r>
              <a:rPr lang="en-US" altLang="fa-IR" sz="1800" b="1">
                <a:latin typeface="Gill Sans MT" panose="020B0502020104020203" pitchFamily="34" charset="0"/>
              </a:rPr>
              <a:t>0.21 d</a:t>
            </a:r>
            <a:r>
              <a:rPr lang="en-US" altLang="fa-IR" sz="1800" b="1" baseline="-25000">
                <a:latin typeface="Gill Sans MT" panose="020B0502020104020203" pitchFamily="34" charset="0"/>
              </a:rPr>
              <a:t>8</a:t>
            </a:r>
            <a:r>
              <a:rPr lang="en-US" altLang="fa-IR" sz="1800" b="1">
                <a:latin typeface="Gill Sans MT" panose="020B0502020104020203" pitchFamily="34" charset="0"/>
              </a:rPr>
              <a:t> +</a:t>
            </a:r>
          </a:p>
          <a:p>
            <a:pPr algn="ctr">
              <a:spcBef>
                <a:spcPct val="0"/>
              </a:spcBef>
              <a:buFontTx/>
              <a:buNone/>
            </a:pPr>
            <a:r>
              <a:rPr lang="en-US" altLang="fa-IR" sz="1800" b="1">
                <a:latin typeface="Gill Sans MT" panose="020B0502020104020203" pitchFamily="34" charset="0"/>
              </a:rPr>
              <a:t>0.21 d</a:t>
            </a:r>
            <a:r>
              <a:rPr lang="en-US" altLang="fa-IR" sz="1800" b="1" baseline="-25000">
                <a:latin typeface="Gill Sans MT" panose="020B0502020104020203" pitchFamily="34" charset="0"/>
              </a:rPr>
              <a:t>9</a:t>
            </a:r>
            <a:r>
              <a:rPr lang="en-US" altLang="fa-IR" sz="1800" b="1">
                <a:latin typeface="Gill Sans MT" panose="020B0502020104020203" pitchFamily="34" charset="0"/>
              </a:rPr>
              <a:t> -</a:t>
            </a:r>
            <a:endParaRPr lang="en-US" altLang="fa-IR" sz="2400">
              <a:latin typeface="Gill Sans MT" panose="020B0502020104020203" pitchFamily="34" charset="0"/>
            </a:endParaRPr>
          </a:p>
        </p:txBody>
      </p:sp>
      <p:sp>
        <p:nvSpPr>
          <p:cNvPr id="13352" name="Line 55"/>
          <p:cNvSpPr>
            <a:spLocks noChangeShapeType="1"/>
          </p:cNvSpPr>
          <p:nvPr/>
        </p:nvSpPr>
        <p:spPr bwMode="auto">
          <a:xfrm>
            <a:off x="6705600" y="5105400"/>
            <a:ext cx="198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53" name="AutoShape 56"/>
          <p:cNvSpPr>
            <a:spLocks noChangeArrowheads="1"/>
          </p:cNvSpPr>
          <p:nvPr/>
        </p:nvSpPr>
        <p:spPr bwMode="auto">
          <a:xfrm>
            <a:off x="5943600" y="4495800"/>
            <a:ext cx="609600" cy="257175"/>
          </a:xfrm>
          <a:prstGeom prst="rightArrow">
            <a:avLst>
              <a:gd name="adj1" fmla="val 50000"/>
              <a:gd name="adj2" fmla="val 59259"/>
            </a:avLst>
          </a:prstGeom>
          <a:solidFill>
            <a:schemeClr val="accent1"/>
          </a:solidFill>
          <a:ln w="9525">
            <a:solidFill>
              <a:schemeClr val="tx1"/>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fa-IR" altLang="fa-IR" sz="1800">
              <a:latin typeface="Arial" panose="020B0604020202020204" pitchFamily="34" charset="0"/>
            </a:endParaRPr>
          </a:p>
        </p:txBody>
      </p:sp>
      <p:sp>
        <p:nvSpPr>
          <p:cNvPr id="13354" name="Text Box 57"/>
          <p:cNvSpPr txBox="1">
            <a:spLocks noChangeArrowheads="1"/>
          </p:cNvSpPr>
          <p:nvPr/>
        </p:nvSpPr>
        <p:spPr bwMode="auto">
          <a:xfrm>
            <a:off x="7986713" y="1647825"/>
            <a:ext cx="768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000" b="1">
                <a:solidFill>
                  <a:srgbClr val="CC0000"/>
                </a:solidFill>
                <a:latin typeface="Gill Sans MT" panose="020B0502020104020203" pitchFamily="34" charset="0"/>
              </a:rPr>
              <a:t>R’(q)</a:t>
            </a:r>
          </a:p>
        </p:txBody>
      </p:sp>
      <p:grpSp>
        <p:nvGrpSpPr>
          <p:cNvPr id="13355" name="Group 58"/>
          <p:cNvGrpSpPr>
            <a:grpSpLocks/>
          </p:cNvGrpSpPr>
          <p:nvPr/>
        </p:nvGrpSpPr>
        <p:grpSpPr bwMode="auto">
          <a:xfrm>
            <a:off x="8085138" y="4191000"/>
            <a:ext cx="1058862" cy="914400"/>
            <a:chOff x="5088" y="2592"/>
            <a:chExt cx="667" cy="576"/>
          </a:xfrm>
        </p:grpSpPr>
        <p:sp>
          <p:nvSpPr>
            <p:cNvPr id="13360" name="AutoShape 59"/>
            <p:cNvSpPr>
              <a:spLocks/>
            </p:cNvSpPr>
            <p:nvPr/>
          </p:nvSpPr>
          <p:spPr bwMode="auto">
            <a:xfrm>
              <a:off x="5088" y="2592"/>
              <a:ext cx="96" cy="576"/>
            </a:xfrm>
            <a:prstGeom prst="rightBrace">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fa-IR" altLang="fa-IR" sz="2400">
                <a:latin typeface="Gill Sans MT" panose="020B0502020104020203" pitchFamily="34" charset="0"/>
              </a:endParaRPr>
            </a:p>
          </p:txBody>
        </p:sp>
        <p:sp>
          <p:nvSpPr>
            <p:cNvPr id="13361" name="Text Box 60"/>
            <p:cNvSpPr txBox="1">
              <a:spLocks noChangeArrowheads="1"/>
            </p:cNvSpPr>
            <p:nvPr/>
          </p:nvSpPr>
          <p:spPr bwMode="auto">
            <a:xfrm>
              <a:off x="5271" y="2718"/>
              <a:ext cx="4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000" b="1">
                  <a:solidFill>
                    <a:srgbClr val="CC0000"/>
                  </a:solidFill>
                  <a:latin typeface="Gill Sans MT" panose="020B0502020104020203" pitchFamily="34" charset="0"/>
                </a:rPr>
                <a:t>R’(q)</a:t>
              </a:r>
            </a:p>
          </p:txBody>
        </p:sp>
      </p:grpSp>
      <p:sp>
        <p:nvSpPr>
          <p:cNvPr id="13356" name="Line 61"/>
          <p:cNvSpPr>
            <a:spLocks noChangeShapeType="1"/>
          </p:cNvSpPr>
          <p:nvPr/>
        </p:nvSpPr>
        <p:spPr bwMode="auto">
          <a:xfrm flipH="1">
            <a:off x="7696200" y="1828800"/>
            <a:ext cx="304800" cy="152400"/>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57" name="Freeform 62"/>
          <p:cNvSpPr>
            <a:spLocks/>
          </p:cNvSpPr>
          <p:nvPr/>
        </p:nvSpPr>
        <p:spPr bwMode="auto">
          <a:xfrm>
            <a:off x="825500" y="2717800"/>
            <a:ext cx="1511300" cy="901700"/>
          </a:xfrm>
          <a:custGeom>
            <a:avLst/>
            <a:gdLst>
              <a:gd name="T0" fmla="*/ 2147483647 w 952"/>
              <a:gd name="T1" fmla="*/ 2147483647 h 568"/>
              <a:gd name="T2" fmla="*/ 2147483647 w 952"/>
              <a:gd name="T3" fmla="*/ 2147483647 h 568"/>
              <a:gd name="T4" fmla="*/ 2147483647 w 952"/>
              <a:gd name="T5" fmla="*/ 2147483647 h 568"/>
              <a:gd name="T6" fmla="*/ 2147483647 w 952"/>
              <a:gd name="T7" fmla="*/ 2147483647 h 568"/>
              <a:gd name="T8" fmla="*/ 2147483647 w 952"/>
              <a:gd name="T9" fmla="*/ 2147483647 h 568"/>
              <a:gd name="T10" fmla="*/ 2147483647 w 952"/>
              <a:gd name="T11" fmla="*/ 2147483647 h 568"/>
              <a:gd name="T12" fmla="*/ 2147483647 w 952"/>
              <a:gd name="T13" fmla="*/ 2147483647 h 568"/>
              <a:gd name="T14" fmla="*/ 2147483647 w 952"/>
              <a:gd name="T15" fmla="*/ 2147483647 h 568"/>
              <a:gd name="T16" fmla="*/ 0 60000 65536"/>
              <a:gd name="T17" fmla="*/ 0 60000 65536"/>
              <a:gd name="T18" fmla="*/ 0 60000 65536"/>
              <a:gd name="T19" fmla="*/ 0 60000 65536"/>
              <a:gd name="T20" fmla="*/ 0 60000 65536"/>
              <a:gd name="T21" fmla="*/ 0 60000 65536"/>
              <a:gd name="T22" fmla="*/ 0 60000 65536"/>
              <a:gd name="T23" fmla="*/ 0 60000 65536"/>
              <a:gd name="T24" fmla="*/ 0 w 952"/>
              <a:gd name="T25" fmla="*/ 0 h 568"/>
              <a:gd name="T26" fmla="*/ 952 w 952"/>
              <a:gd name="T27" fmla="*/ 568 h 5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52" h="568">
                <a:moveTo>
                  <a:pt x="152" y="64"/>
                </a:moveTo>
                <a:cubicBezTo>
                  <a:pt x="208" y="0"/>
                  <a:pt x="304" y="72"/>
                  <a:pt x="392" y="112"/>
                </a:cubicBezTo>
                <a:cubicBezTo>
                  <a:pt x="480" y="152"/>
                  <a:pt x="632" y="312"/>
                  <a:pt x="680" y="304"/>
                </a:cubicBezTo>
                <a:cubicBezTo>
                  <a:pt x="728" y="296"/>
                  <a:pt x="640" y="64"/>
                  <a:pt x="680" y="64"/>
                </a:cubicBezTo>
                <a:cubicBezTo>
                  <a:pt x="720" y="64"/>
                  <a:pt x="952" y="232"/>
                  <a:pt x="920" y="304"/>
                </a:cubicBezTo>
                <a:cubicBezTo>
                  <a:pt x="888" y="376"/>
                  <a:pt x="632" y="464"/>
                  <a:pt x="488" y="496"/>
                </a:cubicBezTo>
                <a:cubicBezTo>
                  <a:pt x="344" y="528"/>
                  <a:pt x="112" y="568"/>
                  <a:pt x="56" y="496"/>
                </a:cubicBezTo>
                <a:cubicBezTo>
                  <a:pt x="0" y="424"/>
                  <a:pt x="96" y="128"/>
                  <a:pt x="152" y="64"/>
                </a:cubicBezTo>
                <a:close/>
              </a:path>
            </a:pathLst>
          </a:cu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58" name="Rectangle 63"/>
          <p:cNvSpPr>
            <a:spLocks noChangeArrowheads="1"/>
          </p:cNvSpPr>
          <p:nvPr/>
        </p:nvSpPr>
        <p:spPr bwMode="auto">
          <a:xfrm>
            <a:off x="698500" y="1981200"/>
            <a:ext cx="1354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000" b="1">
                <a:solidFill>
                  <a:srgbClr val="CC0000"/>
                </a:solidFill>
                <a:latin typeface="Gill Sans MT" panose="020B0502020104020203" pitchFamily="34" charset="0"/>
              </a:rPr>
              <a:t>True R(q)</a:t>
            </a:r>
          </a:p>
        </p:txBody>
      </p:sp>
      <p:sp>
        <p:nvSpPr>
          <p:cNvPr id="13359" name="Line 64"/>
          <p:cNvSpPr>
            <a:spLocks noChangeShapeType="1"/>
          </p:cNvSpPr>
          <p:nvPr/>
        </p:nvSpPr>
        <p:spPr bwMode="auto">
          <a:xfrm>
            <a:off x="1295400" y="2438400"/>
            <a:ext cx="0" cy="533400"/>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fa-IR" smtClean="0"/>
              <a:t>Problems of Doc Selection</a:t>
            </a:r>
          </a:p>
        </p:txBody>
      </p:sp>
      <p:sp>
        <p:nvSpPr>
          <p:cNvPr id="204803" name="Rectangle 3"/>
          <p:cNvSpPr>
            <a:spLocks noGrp="1" noChangeArrowheads="1"/>
          </p:cNvSpPr>
          <p:nvPr>
            <p:ph idx="1"/>
          </p:nvPr>
        </p:nvSpPr>
        <p:spPr/>
        <p:txBody>
          <a:bodyPr rtlCol="0">
            <a:normAutofit fontScale="92500" lnSpcReduction="10000"/>
          </a:bodyPr>
          <a:lstStyle/>
          <a:p>
            <a:pPr eaLnBrk="1" fontAlgn="auto" hangingPunct="1">
              <a:spcAft>
                <a:spcPts val="0"/>
              </a:spcAft>
              <a:defRPr/>
            </a:pPr>
            <a:r>
              <a:rPr lang="en-US" smtClean="0"/>
              <a:t>The classifier is unlikely accurate</a:t>
            </a:r>
          </a:p>
          <a:p>
            <a:pPr lvl="1" eaLnBrk="1" fontAlgn="auto" hangingPunct="1">
              <a:spcAft>
                <a:spcPts val="0"/>
              </a:spcAft>
              <a:defRPr/>
            </a:pPr>
            <a:r>
              <a:rPr lang="en-US" smtClean="0"/>
              <a:t>“Over-constrained” query (terms are too specific): no relevant documents found</a:t>
            </a:r>
          </a:p>
          <a:p>
            <a:pPr lvl="1" eaLnBrk="1" fontAlgn="auto" hangingPunct="1">
              <a:spcAft>
                <a:spcPts val="0"/>
              </a:spcAft>
              <a:defRPr/>
            </a:pPr>
            <a:r>
              <a:rPr lang="en-US" smtClean="0"/>
              <a:t>“Under-constrained” query (terms are too general): over delivery</a:t>
            </a:r>
          </a:p>
          <a:p>
            <a:pPr lvl="1" eaLnBrk="1" fontAlgn="auto" hangingPunct="1">
              <a:spcAft>
                <a:spcPts val="0"/>
              </a:spcAft>
              <a:defRPr/>
            </a:pPr>
            <a:r>
              <a:rPr lang="en-US" smtClean="0"/>
              <a:t>It is extremely hard to find the right position between these two extremes</a:t>
            </a:r>
          </a:p>
          <a:p>
            <a:pPr eaLnBrk="1" fontAlgn="auto" hangingPunct="1">
              <a:spcAft>
                <a:spcPts val="0"/>
              </a:spcAft>
              <a:defRPr/>
            </a:pPr>
            <a:r>
              <a:rPr lang="en-US" smtClean="0"/>
              <a:t>Even if it is accurate,  all relevant documents are not equally relevant</a:t>
            </a:r>
          </a:p>
          <a:p>
            <a:pPr eaLnBrk="1" fontAlgn="auto" hangingPunct="1">
              <a:spcAft>
                <a:spcPts val="0"/>
              </a:spcAft>
              <a:defRPr/>
            </a:pPr>
            <a:r>
              <a:rPr lang="en-US" smtClean="0"/>
              <a:t>Relevance is a matter of degree!</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AECF551-7886-48F4-8155-271B80E64744}" type="slidenum">
              <a:rPr lang="en-US" altLang="en-US">
                <a:solidFill>
                  <a:srgbClr val="898989"/>
                </a:solidFill>
              </a:rPr>
              <a:pPr eaLnBrk="1" hangingPunct="1"/>
              <a:t>13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fa-IR" smtClean="0"/>
              <a:t>Ranking is often preferred</a:t>
            </a:r>
          </a:p>
        </p:txBody>
      </p:sp>
      <p:sp>
        <p:nvSpPr>
          <p:cNvPr id="15363" name="Rectangle 3"/>
          <p:cNvSpPr>
            <a:spLocks noGrp="1" noChangeArrowheads="1"/>
          </p:cNvSpPr>
          <p:nvPr>
            <p:ph idx="1"/>
          </p:nvPr>
        </p:nvSpPr>
        <p:spPr/>
        <p:txBody>
          <a:bodyPr/>
          <a:lstStyle/>
          <a:p>
            <a:pPr eaLnBrk="1" hangingPunct="1"/>
            <a:r>
              <a:rPr lang="en-US" altLang="fa-IR" smtClean="0"/>
              <a:t>Relevance is a matter of degree</a:t>
            </a:r>
          </a:p>
          <a:p>
            <a:pPr eaLnBrk="1" hangingPunct="1"/>
            <a:r>
              <a:rPr lang="en-US" altLang="fa-IR" smtClean="0"/>
              <a:t>A user can stop browsing anywhere, so the boundary is controlled by the user</a:t>
            </a:r>
          </a:p>
          <a:p>
            <a:pPr lvl="1" eaLnBrk="1" hangingPunct="1"/>
            <a:r>
              <a:rPr lang="en-US" altLang="fa-IR" smtClean="0"/>
              <a:t>High recall users would view more items</a:t>
            </a:r>
          </a:p>
          <a:p>
            <a:pPr lvl="1" eaLnBrk="1" hangingPunct="1"/>
            <a:r>
              <a:rPr lang="en-US" altLang="fa-IR" smtClean="0"/>
              <a:t>High precision users would view only a few</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88BC3D0-EB08-433D-8B03-1513E275791A}" type="slidenum">
              <a:rPr lang="en-US" altLang="en-US">
                <a:solidFill>
                  <a:srgbClr val="898989"/>
                </a:solidFill>
              </a:rPr>
              <a:pPr eaLnBrk="1" hangingPunct="1"/>
              <a:t>14</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6" name="Rectangle 4"/>
          <p:cNvSpPr>
            <a:spLocks noGrp="1" noChangeArrowheads="1"/>
          </p:cNvSpPr>
          <p:nvPr>
            <p:ph type="title"/>
          </p:nvPr>
        </p:nvSpPr>
        <p:spPr>
          <a:xfrm>
            <a:off x="457200" y="2819400"/>
            <a:ext cx="8229600" cy="1143000"/>
          </a:xfrm>
        </p:spPr>
        <p:txBody>
          <a:bodyPr rtlCol="0">
            <a:normAutofit fontScale="90000"/>
          </a:bodyPr>
          <a:lstStyle/>
          <a:p>
            <a:pPr eaLnBrk="1" fontAlgn="auto" hangingPunct="1">
              <a:spcAft>
                <a:spcPts val="0"/>
              </a:spcAft>
              <a:defRPr/>
            </a:pPr>
            <a:r>
              <a:rPr lang="en-US" sz="4000" dirty="0" smtClean="0"/>
              <a:t>We will talk about many different ranking methods later…</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A831509-5F9E-4A1B-BEB8-549DB731022F}" type="slidenum">
              <a:rPr lang="en-US" altLang="en-US">
                <a:solidFill>
                  <a:srgbClr val="898989"/>
                </a:solidFill>
              </a:rPr>
              <a:pPr eaLnBrk="1" hangingPunct="1"/>
              <a:t>15</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fa-IR" smtClean="0"/>
              <a:t>Lecture Plan</a:t>
            </a:r>
          </a:p>
        </p:txBody>
      </p:sp>
      <p:sp>
        <p:nvSpPr>
          <p:cNvPr id="17411" name="Rectangle 3"/>
          <p:cNvSpPr>
            <a:spLocks noGrp="1" noChangeArrowheads="1"/>
          </p:cNvSpPr>
          <p:nvPr>
            <p:ph idx="1"/>
          </p:nvPr>
        </p:nvSpPr>
        <p:spPr>
          <a:xfrm>
            <a:off x="457200" y="1570038"/>
            <a:ext cx="8229600" cy="4525962"/>
          </a:xfrm>
        </p:spPr>
        <p:txBody>
          <a:bodyPr/>
          <a:lstStyle/>
          <a:p>
            <a:pPr eaLnBrk="1" hangingPunct="1"/>
            <a:r>
              <a:rPr lang="en-US" altLang="fa-IR" smtClean="0"/>
              <a:t>What is text retrieval (TR) ?</a:t>
            </a:r>
          </a:p>
          <a:p>
            <a:pPr eaLnBrk="1" hangingPunct="1"/>
            <a:r>
              <a:rPr lang="en-US" altLang="fa-IR" smtClean="0"/>
              <a:t>Document selection vs. document ranking</a:t>
            </a:r>
          </a:p>
          <a:p>
            <a:pPr eaLnBrk="1" hangingPunct="1"/>
            <a:r>
              <a:rPr lang="en-US" altLang="fa-IR" smtClean="0">
                <a:solidFill>
                  <a:srgbClr val="C00000"/>
                </a:solidFill>
              </a:rPr>
              <a:t>Major research mile	stones</a:t>
            </a:r>
          </a:p>
          <a:p>
            <a:pPr eaLnBrk="1" hangingPunct="1"/>
            <a:r>
              <a:rPr lang="en-US" altLang="fa-IR" smtClean="0"/>
              <a:t>Components in a TR system</a:t>
            </a:r>
            <a:endParaRPr lang="en-US" altLang="fa-IR" u="sng" smtClean="0">
              <a:solidFill>
                <a:srgbClr val="CC0000"/>
              </a:solidFill>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0C863C9-E870-4D45-8238-32F2AC56ED33}" type="slidenum">
              <a:rPr lang="en-US" altLang="en-US">
                <a:solidFill>
                  <a:srgbClr val="898989"/>
                </a:solidFill>
              </a:rPr>
              <a:pPr eaLnBrk="1" hangingPunct="1"/>
              <a:t>16</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28600" y="-152400"/>
            <a:ext cx="8686800" cy="1066800"/>
          </a:xfrm>
        </p:spPr>
        <p:txBody>
          <a:bodyPr/>
          <a:lstStyle/>
          <a:p>
            <a:r>
              <a:rPr lang="en-US" altLang="fa-IR" smtClean="0"/>
              <a:t>Major Research Milestones</a:t>
            </a:r>
          </a:p>
        </p:txBody>
      </p:sp>
      <p:sp>
        <p:nvSpPr>
          <p:cNvPr id="18435" name="Content Placeholder 2"/>
          <p:cNvSpPr>
            <a:spLocks noGrp="1"/>
          </p:cNvSpPr>
          <p:nvPr>
            <p:ph idx="1"/>
          </p:nvPr>
        </p:nvSpPr>
        <p:spPr>
          <a:xfrm>
            <a:off x="228600" y="762000"/>
            <a:ext cx="8763000" cy="4876800"/>
          </a:xfrm>
        </p:spPr>
        <p:txBody>
          <a:bodyPr/>
          <a:lstStyle/>
          <a:p>
            <a:pPr>
              <a:spcBef>
                <a:spcPts val="800"/>
              </a:spcBef>
            </a:pPr>
            <a:r>
              <a:rPr lang="en-US" altLang="fa-IR" sz="1800" smtClean="0"/>
              <a:t>Early days (late 1950s to 1960s): foundation and founding of the field</a:t>
            </a:r>
          </a:p>
          <a:p>
            <a:pPr lvl="1">
              <a:spcBef>
                <a:spcPts val="800"/>
              </a:spcBef>
            </a:pPr>
            <a:r>
              <a:rPr lang="en-US" altLang="fa-IR" sz="1800" smtClean="0"/>
              <a:t>Luhn’s work on automatic encoding </a:t>
            </a:r>
          </a:p>
          <a:p>
            <a:pPr lvl="1">
              <a:spcBef>
                <a:spcPts val="800"/>
              </a:spcBef>
            </a:pPr>
            <a:r>
              <a:rPr lang="en-US" altLang="fa-IR" sz="1800" smtClean="0"/>
              <a:t>Cleverdon’s Cranfield evaluation methodology and index experiments </a:t>
            </a:r>
          </a:p>
          <a:p>
            <a:pPr lvl="1">
              <a:spcBef>
                <a:spcPts val="800"/>
              </a:spcBef>
            </a:pPr>
            <a:r>
              <a:rPr lang="en-US" altLang="fa-IR" sz="1800" smtClean="0"/>
              <a:t>Salton’s early work on SMART system and experiments</a:t>
            </a:r>
          </a:p>
          <a:p>
            <a:pPr>
              <a:spcBef>
                <a:spcPts val="800"/>
              </a:spcBef>
            </a:pPr>
            <a:r>
              <a:rPr lang="en-US" altLang="fa-IR" sz="1800" smtClean="0"/>
              <a:t>1970s-1980s: a large number of retrieval models</a:t>
            </a:r>
          </a:p>
          <a:p>
            <a:pPr lvl="1">
              <a:spcBef>
                <a:spcPts val="800"/>
              </a:spcBef>
            </a:pPr>
            <a:r>
              <a:rPr lang="en-US" altLang="fa-IR" sz="1800" smtClean="0"/>
              <a:t>Vector space model</a:t>
            </a:r>
          </a:p>
          <a:p>
            <a:pPr lvl="1">
              <a:spcBef>
                <a:spcPts val="800"/>
              </a:spcBef>
            </a:pPr>
            <a:r>
              <a:rPr lang="en-US" altLang="fa-IR" sz="1800" smtClean="0"/>
              <a:t>Probabilistic models</a:t>
            </a:r>
          </a:p>
          <a:p>
            <a:pPr>
              <a:spcBef>
                <a:spcPts val="800"/>
              </a:spcBef>
            </a:pPr>
            <a:r>
              <a:rPr lang="en-US" altLang="fa-IR" sz="1800" smtClean="0"/>
              <a:t>1990s: further development of retrieval models and new tasks</a:t>
            </a:r>
          </a:p>
          <a:p>
            <a:pPr lvl="1">
              <a:spcBef>
                <a:spcPts val="800"/>
              </a:spcBef>
            </a:pPr>
            <a:r>
              <a:rPr lang="en-US" altLang="fa-IR" sz="1800" smtClean="0"/>
              <a:t>Language models </a:t>
            </a:r>
          </a:p>
          <a:p>
            <a:pPr lvl="1">
              <a:spcBef>
                <a:spcPts val="800"/>
              </a:spcBef>
            </a:pPr>
            <a:r>
              <a:rPr lang="en-US" altLang="fa-IR" sz="1800" smtClean="0"/>
              <a:t>TREC evaluation  </a:t>
            </a:r>
          </a:p>
          <a:p>
            <a:pPr>
              <a:spcBef>
                <a:spcPts val="800"/>
              </a:spcBef>
            </a:pPr>
            <a:r>
              <a:rPr lang="en-US" altLang="fa-IR" sz="1800" smtClean="0"/>
              <a:t>2000s-present: more applications, especially Web search and interactions with other fields</a:t>
            </a:r>
          </a:p>
          <a:p>
            <a:pPr lvl="1">
              <a:spcBef>
                <a:spcPts val="800"/>
              </a:spcBef>
            </a:pPr>
            <a:r>
              <a:rPr lang="en-US" altLang="fa-IR" sz="1800" smtClean="0"/>
              <a:t>Web search </a:t>
            </a:r>
          </a:p>
          <a:p>
            <a:pPr lvl="1">
              <a:spcBef>
                <a:spcPts val="800"/>
              </a:spcBef>
            </a:pPr>
            <a:r>
              <a:rPr lang="en-US" altLang="fa-IR" sz="1800" smtClean="0"/>
              <a:t>Learning to rank</a:t>
            </a:r>
          </a:p>
          <a:p>
            <a:pPr lvl="1">
              <a:spcBef>
                <a:spcPts val="800"/>
              </a:spcBef>
            </a:pPr>
            <a:r>
              <a:rPr lang="en-US" altLang="fa-IR" sz="1800" smtClean="0"/>
              <a:t>Scalability (e.g., MapReduce)  </a:t>
            </a:r>
          </a:p>
          <a:p>
            <a:pPr lvl="1">
              <a:spcBef>
                <a:spcPts val="800"/>
              </a:spcBef>
            </a:pPr>
            <a:endParaRPr lang="en-US" altLang="fa-IR" sz="1800" smtClean="0"/>
          </a:p>
        </p:txBody>
      </p:sp>
      <p:sp>
        <p:nvSpPr>
          <p:cNvPr id="1843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E58B5DA-FB71-4A93-80F7-9CA18FCB5B46}" type="slidenum">
              <a:rPr lang="en-US" altLang="fa-IR" sz="1400">
                <a:latin typeface="Times New Roman" panose="02020603050405020304" pitchFamily="18" charset="0"/>
              </a:rPr>
              <a:pPr>
                <a:spcBef>
                  <a:spcPct val="0"/>
                </a:spcBef>
                <a:buFontTx/>
                <a:buNone/>
              </a:pPr>
              <a:t>17</a:t>
            </a:fld>
            <a:endParaRPr lang="en-US" altLang="fa-IR" sz="1400">
              <a:latin typeface="Times New Roman" panose="02020603050405020304" pitchFamily="18" charset="0"/>
            </a:endParaRPr>
          </a:p>
        </p:txBody>
      </p:sp>
      <p:sp>
        <p:nvSpPr>
          <p:cNvPr id="7" name="TextBox 6"/>
          <p:cNvSpPr txBox="1"/>
          <p:nvPr/>
        </p:nvSpPr>
        <p:spPr>
          <a:xfrm>
            <a:off x="5218113" y="1138238"/>
            <a:ext cx="3019425" cy="369887"/>
          </a:xfrm>
          <a:prstGeom prst="rect">
            <a:avLst/>
          </a:prstGeom>
          <a:noFill/>
        </p:spPr>
        <p:txBody>
          <a:bodyPr wrap="none">
            <a:spAutoFit/>
          </a:bodyPr>
          <a:lstStyle/>
          <a:p>
            <a:pPr>
              <a:defRPr/>
            </a:pPr>
            <a:r>
              <a:rPr lang="en-US" b="1" dirty="0">
                <a:solidFill>
                  <a:schemeClr val="bg1">
                    <a:lumMod val="65000"/>
                  </a:schemeClr>
                </a:solidFill>
              </a:rPr>
              <a:t>Indexing: auto vs. manual</a:t>
            </a:r>
          </a:p>
        </p:txBody>
      </p:sp>
      <p:sp>
        <p:nvSpPr>
          <p:cNvPr id="8" name="TextBox 7"/>
          <p:cNvSpPr txBox="1"/>
          <p:nvPr/>
        </p:nvSpPr>
        <p:spPr>
          <a:xfrm>
            <a:off x="7239000" y="1806575"/>
            <a:ext cx="1350963" cy="646113"/>
          </a:xfrm>
          <a:prstGeom prst="rect">
            <a:avLst/>
          </a:prstGeom>
          <a:noFill/>
        </p:spPr>
        <p:txBody>
          <a:bodyPr wrap="none">
            <a:spAutoFit/>
          </a:bodyPr>
          <a:lstStyle/>
          <a:p>
            <a:pPr>
              <a:defRPr/>
            </a:pPr>
            <a:r>
              <a:rPr lang="en-US" b="1" dirty="0">
                <a:solidFill>
                  <a:schemeClr val="bg1">
                    <a:lumMod val="65000"/>
                  </a:schemeClr>
                </a:solidFill>
              </a:rPr>
              <a:t>Evaluation</a:t>
            </a:r>
          </a:p>
          <a:p>
            <a:pPr>
              <a:defRPr/>
            </a:pPr>
            <a:r>
              <a:rPr lang="en-US" b="1" dirty="0">
                <a:solidFill>
                  <a:schemeClr val="bg1">
                    <a:lumMod val="65000"/>
                  </a:schemeClr>
                </a:solidFill>
              </a:rPr>
              <a:t>System</a:t>
            </a:r>
          </a:p>
        </p:txBody>
      </p:sp>
      <p:sp>
        <p:nvSpPr>
          <p:cNvPr id="9" name="TextBox 8"/>
          <p:cNvSpPr txBox="1"/>
          <p:nvPr/>
        </p:nvSpPr>
        <p:spPr>
          <a:xfrm>
            <a:off x="4191000" y="2743200"/>
            <a:ext cx="2165350" cy="646113"/>
          </a:xfrm>
          <a:prstGeom prst="rect">
            <a:avLst/>
          </a:prstGeom>
          <a:noFill/>
        </p:spPr>
        <p:txBody>
          <a:bodyPr wrap="none">
            <a:spAutoFit/>
          </a:bodyPr>
          <a:lstStyle/>
          <a:p>
            <a:pPr>
              <a:defRPr/>
            </a:pPr>
            <a:r>
              <a:rPr lang="en-US" b="1" dirty="0">
                <a:solidFill>
                  <a:schemeClr val="bg1">
                    <a:lumMod val="65000"/>
                  </a:schemeClr>
                </a:solidFill>
              </a:rPr>
              <a:t>Indexing + Search</a:t>
            </a:r>
          </a:p>
          <a:p>
            <a:pPr>
              <a:defRPr/>
            </a:pPr>
            <a:r>
              <a:rPr lang="en-US" b="1" dirty="0">
                <a:solidFill>
                  <a:schemeClr val="bg1">
                    <a:lumMod val="65000"/>
                  </a:schemeClr>
                </a:solidFill>
              </a:rPr>
              <a:t>Theory</a:t>
            </a:r>
          </a:p>
        </p:txBody>
      </p:sp>
      <p:sp>
        <p:nvSpPr>
          <p:cNvPr id="10" name="TextBox 9"/>
          <p:cNvSpPr txBox="1"/>
          <p:nvPr/>
        </p:nvSpPr>
        <p:spPr>
          <a:xfrm>
            <a:off x="3200400" y="4038600"/>
            <a:ext cx="5454650" cy="369888"/>
          </a:xfrm>
          <a:prstGeom prst="rect">
            <a:avLst/>
          </a:prstGeom>
          <a:noFill/>
        </p:spPr>
        <p:txBody>
          <a:bodyPr wrap="none">
            <a:spAutoFit/>
          </a:bodyPr>
          <a:lstStyle/>
          <a:p>
            <a:pPr>
              <a:defRPr/>
            </a:pPr>
            <a:r>
              <a:rPr lang="en-US" b="1" dirty="0">
                <a:solidFill>
                  <a:schemeClr val="bg1">
                    <a:lumMod val="65000"/>
                  </a:schemeClr>
                </a:solidFill>
              </a:rPr>
              <a:t>Large-scale evaluation, beyond ad hoc retrieval </a:t>
            </a:r>
          </a:p>
        </p:txBody>
      </p:sp>
      <p:sp>
        <p:nvSpPr>
          <p:cNvPr id="11" name="TextBox 10"/>
          <p:cNvSpPr txBox="1"/>
          <p:nvPr/>
        </p:nvSpPr>
        <p:spPr>
          <a:xfrm>
            <a:off x="4492625" y="5308600"/>
            <a:ext cx="2198688" cy="923925"/>
          </a:xfrm>
          <a:prstGeom prst="rect">
            <a:avLst/>
          </a:prstGeom>
          <a:noFill/>
        </p:spPr>
        <p:txBody>
          <a:bodyPr wrap="none">
            <a:spAutoFit/>
          </a:bodyPr>
          <a:lstStyle/>
          <a:p>
            <a:pPr>
              <a:defRPr/>
            </a:pPr>
            <a:r>
              <a:rPr lang="en-US" b="1" dirty="0">
                <a:solidFill>
                  <a:schemeClr val="bg1">
                    <a:lumMod val="65000"/>
                  </a:schemeClr>
                </a:solidFill>
              </a:rPr>
              <a:t>Web search</a:t>
            </a:r>
          </a:p>
          <a:p>
            <a:pPr>
              <a:defRPr/>
            </a:pPr>
            <a:r>
              <a:rPr lang="en-US" b="1" dirty="0">
                <a:solidFill>
                  <a:schemeClr val="bg1">
                    <a:lumMod val="65000"/>
                  </a:schemeClr>
                </a:solidFill>
              </a:rPr>
              <a:t>Machine learning  </a:t>
            </a:r>
          </a:p>
          <a:p>
            <a:pPr>
              <a:defRPr/>
            </a:pPr>
            <a:r>
              <a:rPr lang="en-US" b="1" dirty="0">
                <a:solidFill>
                  <a:schemeClr val="bg1">
                    <a:lumMod val="65000"/>
                  </a:schemeClr>
                </a:solidFill>
              </a:rPr>
              <a:t>Scalability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04800" y="0"/>
            <a:ext cx="8839200" cy="1066800"/>
          </a:xfrm>
        </p:spPr>
        <p:txBody>
          <a:bodyPr/>
          <a:lstStyle/>
          <a:p>
            <a:r>
              <a:rPr lang="en-US" altLang="fa-IR" smtClean="0"/>
              <a:t>Background: library search in 1950s</a:t>
            </a:r>
          </a:p>
        </p:txBody>
      </p:sp>
      <p:sp>
        <p:nvSpPr>
          <p:cNvPr id="1945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A4E8671-CE37-4BB4-A565-72A736BDCD3D}" type="slidenum">
              <a:rPr lang="en-US" altLang="fa-IR" sz="1400">
                <a:latin typeface="Times New Roman" panose="02020603050405020304" pitchFamily="18" charset="0"/>
              </a:rPr>
              <a:pPr>
                <a:spcBef>
                  <a:spcPct val="0"/>
                </a:spcBef>
                <a:buFontTx/>
                <a:buNone/>
              </a:pPr>
              <a:t>18</a:t>
            </a:fld>
            <a:endParaRPr lang="en-US" altLang="fa-IR" sz="1400">
              <a:latin typeface="Times New Roman" panose="02020603050405020304" pitchFamily="18" charset="0"/>
            </a:endParaRPr>
          </a:p>
        </p:txBody>
      </p:sp>
      <p:pic>
        <p:nvPicPr>
          <p:cNvPr id="19460" name="Picture 7" descr="http://upload.wikimedia.org/wikipedia/commons/thumb/a/a6/Yale_card_catalog.jpg/250px-Yale_card_catalog.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295400"/>
            <a:ext cx="44196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TextBox 10"/>
          <p:cNvSpPr txBox="1">
            <a:spLocks noChangeArrowheads="1"/>
          </p:cNvSpPr>
          <p:nvPr/>
        </p:nvSpPr>
        <p:spPr bwMode="auto">
          <a:xfrm>
            <a:off x="304800" y="5791200"/>
            <a:ext cx="5318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fa-IR" sz="1800">
                <a:latin typeface="Gill Sans MT" panose="020B0502020104020203" pitchFamily="34" charset="0"/>
              </a:rPr>
              <a:t>Card catalogue of Yale Univ.’s Sterling Memorial Library</a:t>
            </a:r>
          </a:p>
          <a:p>
            <a:pPr eaLnBrk="1" hangingPunct="1">
              <a:spcBef>
                <a:spcPct val="0"/>
              </a:spcBef>
              <a:buFontTx/>
              <a:buNone/>
            </a:pPr>
            <a:r>
              <a:rPr lang="en-US" altLang="fa-IR" sz="1800">
                <a:latin typeface="Gill Sans MT" panose="020B0502020104020203" pitchFamily="34" charset="0"/>
              </a:rPr>
              <a:t>(picture from Wikipedia) </a:t>
            </a:r>
          </a:p>
        </p:txBody>
      </p:sp>
      <p:sp>
        <p:nvSpPr>
          <p:cNvPr id="19462" name="Rectangle 14"/>
          <p:cNvSpPr>
            <a:spLocks noChangeArrowheads="1"/>
          </p:cNvSpPr>
          <p:nvPr/>
        </p:nvSpPr>
        <p:spPr bwMode="auto">
          <a:xfrm>
            <a:off x="5257800" y="1066800"/>
            <a:ext cx="38862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fa-IR" sz="1800">
                <a:latin typeface="Arial" panose="020B0604020202020204" pitchFamily="34" charset="0"/>
              </a:rPr>
              <a:t>Index cards are sorted in alphabetical orders:</a:t>
            </a:r>
          </a:p>
          <a:p>
            <a:pPr eaLnBrk="1" hangingPunct="1">
              <a:spcBef>
                <a:spcPct val="0"/>
              </a:spcBef>
              <a:buFontTx/>
              <a:buNone/>
            </a:pPr>
            <a:r>
              <a:rPr lang="en-US" altLang="fa-IR" sz="1800">
                <a:latin typeface="Arial" panose="020B0604020202020204" pitchFamily="34" charset="0"/>
              </a:rPr>
              <a:t> - Title index</a:t>
            </a:r>
          </a:p>
          <a:p>
            <a:pPr eaLnBrk="1" hangingPunct="1">
              <a:spcBef>
                <a:spcPct val="0"/>
              </a:spcBef>
              <a:buFontTx/>
              <a:buNone/>
            </a:pPr>
            <a:r>
              <a:rPr lang="en-US" altLang="fa-IR" sz="1800">
                <a:latin typeface="Arial" panose="020B0604020202020204" pitchFamily="34" charset="0"/>
              </a:rPr>
              <a:t> - Author index</a:t>
            </a:r>
          </a:p>
          <a:p>
            <a:pPr eaLnBrk="1" hangingPunct="1">
              <a:spcBef>
                <a:spcPct val="0"/>
              </a:spcBef>
              <a:buFontTx/>
              <a:buNone/>
            </a:pPr>
            <a:r>
              <a:rPr lang="en-US" altLang="fa-IR" sz="1800">
                <a:latin typeface="Arial" panose="020B0604020202020204" pitchFamily="34" charset="0"/>
              </a:rPr>
              <a:t> - Subject index</a:t>
            </a:r>
          </a:p>
          <a:p>
            <a:pPr eaLnBrk="1" hangingPunct="1">
              <a:spcBef>
                <a:spcPct val="0"/>
              </a:spcBef>
              <a:buFontTx/>
              <a:buNone/>
            </a:pPr>
            <a:endParaRPr lang="en-US" altLang="fa-IR" sz="1800">
              <a:latin typeface="Arial" panose="020B0604020202020204" pitchFamily="34" charset="0"/>
            </a:endParaRPr>
          </a:p>
          <a:p>
            <a:pPr eaLnBrk="1" hangingPunct="1">
              <a:spcBef>
                <a:spcPct val="0"/>
              </a:spcBef>
              <a:buFontTx/>
              <a:buNone/>
            </a:pPr>
            <a:r>
              <a:rPr lang="en-US" altLang="fa-IR" sz="1800">
                <a:latin typeface="Arial" panose="020B0604020202020204" pitchFamily="34" charset="0"/>
              </a:rPr>
              <a:t>Users can only sequentially </a:t>
            </a:r>
          </a:p>
          <a:p>
            <a:pPr eaLnBrk="1" hangingPunct="1">
              <a:spcBef>
                <a:spcPct val="0"/>
              </a:spcBef>
              <a:buFontTx/>
              <a:buNone/>
            </a:pPr>
            <a:r>
              <a:rPr lang="en-US" altLang="fa-IR" sz="1800">
                <a:latin typeface="Arial" panose="020B0604020202020204" pitchFamily="34" charset="0"/>
              </a:rPr>
              <a:t>search for items </a:t>
            </a:r>
          </a:p>
          <a:p>
            <a:pPr eaLnBrk="1" hangingPunct="1">
              <a:spcBef>
                <a:spcPct val="0"/>
              </a:spcBef>
              <a:buFontTx/>
              <a:buNone/>
            </a:pPr>
            <a:endParaRPr lang="en-US" altLang="fa-IR" sz="1800">
              <a:latin typeface="Arial" panose="020B0604020202020204" pitchFamily="34" charset="0"/>
            </a:endParaRPr>
          </a:p>
          <a:p>
            <a:pPr eaLnBrk="1" hangingPunct="1">
              <a:spcBef>
                <a:spcPct val="0"/>
              </a:spcBef>
              <a:buFontTx/>
              <a:buNone/>
            </a:pPr>
            <a:r>
              <a:rPr lang="en-US" altLang="fa-IR" sz="1800">
                <a:latin typeface="Arial" panose="020B0604020202020204" pitchFamily="34" charset="0"/>
              </a:rPr>
              <a:t>Indexing was done manually</a:t>
            </a:r>
          </a:p>
          <a:p>
            <a:pPr eaLnBrk="1" hangingPunct="1">
              <a:spcBef>
                <a:spcPct val="0"/>
              </a:spcBef>
              <a:buFontTx/>
              <a:buNone/>
            </a:pPr>
            <a:endParaRPr lang="en-US" altLang="fa-IR" sz="1800">
              <a:latin typeface="Arial" panose="020B0604020202020204" pitchFamily="34" charset="0"/>
            </a:endParaRPr>
          </a:p>
          <a:p>
            <a:pPr eaLnBrk="1" hangingPunct="1">
              <a:spcBef>
                <a:spcPct val="0"/>
              </a:spcBef>
              <a:buFontTx/>
              <a:buNone/>
            </a:pPr>
            <a:r>
              <a:rPr lang="en-US" altLang="fa-IR" sz="1800">
                <a:latin typeface="Arial" panose="020B0604020202020204" pitchFamily="34" charset="0"/>
              </a:rPr>
              <a:t>Clear separation of indexing and search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fa-IR" smtClean="0"/>
              <a:t>A typical title card (sorted by title)</a:t>
            </a:r>
          </a:p>
        </p:txBody>
      </p:sp>
      <p:sp>
        <p:nvSpPr>
          <p:cNvPr id="2048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A85845D-847D-4AAB-A936-A11FADE2EBAC}" type="slidenum">
              <a:rPr lang="en-US" altLang="fa-IR" sz="1400">
                <a:latin typeface="Times New Roman" panose="02020603050405020304" pitchFamily="18" charset="0"/>
              </a:rPr>
              <a:pPr>
                <a:spcBef>
                  <a:spcPct val="0"/>
                </a:spcBef>
                <a:buFontTx/>
                <a:buNone/>
              </a:pPr>
              <a:t>19</a:t>
            </a:fld>
            <a:endParaRPr lang="en-US" altLang="fa-IR" sz="1400">
              <a:latin typeface="Times New Roman" panose="02020603050405020304" pitchFamily="18" charset="0"/>
            </a:endParaRPr>
          </a:p>
        </p:txBody>
      </p:sp>
      <p:pic>
        <p:nvPicPr>
          <p:cNvPr id="204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85863"/>
            <a:ext cx="6477000" cy="485775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0485" name="Rectangle 6"/>
          <p:cNvSpPr>
            <a:spLocks noChangeArrowheads="1"/>
          </p:cNvSpPr>
          <p:nvPr/>
        </p:nvSpPr>
        <p:spPr bwMode="auto">
          <a:xfrm>
            <a:off x="762000" y="6138863"/>
            <a:ext cx="7239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fa-IR" sz="1600" i="1">
                <a:latin typeface="Arial" panose="020B0604020202020204" pitchFamily="34" charset="0"/>
              </a:rPr>
              <a:t>(source: www.graves.k12.ky.us/powerpoints/elementary/symrrobertson.ppt</a:t>
            </a:r>
            <a:r>
              <a:rPr lang="en-US" altLang="fa-IR" sz="1600">
                <a:latin typeface="Arial" panose="020B0604020202020204" pitchFamily="34"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fa-IR" smtClean="0"/>
              <a:t>Lecture Plan</a:t>
            </a:r>
          </a:p>
        </p:txBody>
      </p:sp>
      <p:sp>
        <p:nvSpPr>
          <p:cNvPr id="4099" name="Rectangle 3"/>
          <p:cNvSpPr>
            <a:spLocks noGrp="1" noChangeArrowheads="1"/>
          </p:cNvSpPr>
          <p:nvPr>
            <p:ph idx="1"/>
          </p:nvPr>
        </p:nvSpPr>
        <p:spPr/>
        <p:txBody>
          <a:bodyPr/>
          <a:lstStyle/>
          <a:p>
            <a:pPr eaLnBrk="1" hangingPunct="1"/>
            <a:r>
              <a:rPr lang="en-US" altLang="fa-IR" smtClean="0"/>
              <a:t>What is text retrieval (TR) ?</a:t>
            </a:r>
          </a:p>
          <a:p>
            <a:pPr eaLnBrk="1" hangingPunct="1"/>
            <a:r>
              <a:rPr lang="en-US" altLang="fa-IR" smtClean="0"/>
              <a:t>Document selection vs. document ranking</a:t>
            </a:r>
          </a:p>
          <a:p>
            <a:pPr eaLnBrk="1" hangingPunct="1"/>
            <a:r>
              <a:rPr lang="en-US" altLang="fa-IR" smtClean="0"/>
              <a:t>Major research milestones</a:t>
            </a:r>
          </a:p>
          <a:p>
            <a:pPr eaLnBrk="1" hangingPunct="1"/>
            <a:r>
              <a:rPr lang="en-US" altLang="fa-IR" smtClean="0"/>
              <a:t>Components in a TR system</a:t>
            </a:r>
            <a:endParaRPr lang="en-US" altLang="fa-IR" u="sng" smtClean="0">
              <a:solidFill>
                <a:srgbClr val="CC0000"/>
              </a:solidFill>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9843027-A35A-4AB7-85CF-C552742E03BD}" type="slidenum">
              <a:rPr lang="en-US" altLang="en-US">
                <a:solidFill>
                  <a:srgbClr val="898989"/>
                </a:solidFill>
              </a:rPr>
              <a:pPr eaLnBrk="1" hangingPunct="1"/>
              <a:t>2</a:t>
            </a:fld>
            <a:endParaRPr lang="en-US" altLang="en-US">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mph" presetSubtype="0" fill="hold" nodeType="clickEffect">
                                  <p:stCondLst>
                                    <p:cond delay="0"/>
                                  </p:stCondLst>
                                  <p:childTnLst>
                                    <p:animClr clrSpc="rgb" dir="cw">
                                      <p:cBhvr override="childStyle">
                                        <p:cTn id="6" dur="500" fill="hold"/>
                                        <p:tgtEl>
                                          <p:spTgt spid="4099">
                                            <p:txEl>
                                              <p:pRg st="0" end="0"/>
                                            </p:txEl>
                                          </p:spTgt>
                                        </p:tgtEl>
                                        <p:attrNameLst>
                                          <p:attrName>style.color</p:attrName>
                                        </p:attrNameLst>
                                      </p:cBhvr>
                                      <p:to>
                                        <a:schemeClr val="accent2"/>
                                      </p:to>
                                    </p:animClr>
                                    <p:animClr clrSpc="rgb" dir="cw">
                                      <p:cBhvr>
                                        <p:cTn id="7" dur="500" fill="hold"/>
                                        <p:tgtEl>
                                          <p:spTgt spid="4099">
                                            <p:txEl>
                                              <p:pRg st="0" end="0"/>
                                            </p:txEl>
                                          </p:spTgt>
                                        </p:tgtEl>
                                        <p:attrNameLst>
                                          <p:attrName>fillcolor</p:attrName>
                                        </p:attrNameLst>
                                      </p:cBhvr>
                                      <p:to>
                                        <a:schemeClr val="accent2"/>
                                      </p:to>
                                    </p:animClr>
                                    <p:set>
                                      <p:cBhvr>
                                        <p:cTn id="8" dur="500" fill="hold"/>
                                        <p:tgtEl>
                                          <p:spTgt spid="4099">
                                            <p:txEl>
                                              <p:pRg st="0" end="0"/>
                                            </p:txEl>
                                          </p:spTgt>
                                        </p:tgtEl>
                                        <p:attrNameLst>
                                          <p:attrName>fill.type</p:attrName>
                                        </p:attrNameLst>
                                      </p:cBhvr>
                                      <p:to>
                                        <p:strVal val="solid"/>
                                      </p:to>
                                    </p:set>
                                    <p:set>
                                      <p:cBhvr>
                                        <p:cTn id="9" dur="500" fill="hold"/>
                                        <p:tgtEl>
                                          <p:spTgt spid="4099">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152400"/>
            <a:ext cx="8229600" cy="1143000"/>
          </a:xfrm>
        </p:spPr>
        <p:txBody>
          <a:bodyPr/>
          <a:lstStyle/>
          <a:p>
            <a:r>
              <a:rPr lang="en-US" altLang="fa-IR" smtClean="0"/>
              <a:t>What’s on a card? </a:t>
            </a:r>
          </a:p>
        </p:txBody>
      </p:sp>
      <p:sp>
        <p:nvSpPr>
          <p:cNvPr id="2150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43C35C4-A629-4531-B202-84208A4D865E}" type="slidenum">
              <a:rPr lang="en-US" altLang="fa-IR" sz="1400">
                <a:latin typeface="Times New Roman" panose="02020603050405020304" pitchFamily="18" charset="0"/>
              </a:rPr>
              <a:pPr>
                <a:spcBef>
                  <a:spcPct val="0"/>
                </a:spcBef>
                <a:buFontTx/>
                <a:buNone/>
              </a:pPr>
              <a:t>20</a:t>
            </a:fld>
            <a:endParaRPr lang="en-US" altLang="fa-IR" sz="1400">
              <a:latin typeface="Times New Roman" panose="02020603050405020304" pitchFamily="18" charset="0"/>
            </a:endParaRPr>
          </a:p>
        </p:txBody>
      </p:sp>
      <p:pic>
        <p:nvPicPr>
          <p:cNvPr id="2150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b="5797"/>
          <a:stretch>
            <a:fillRect/>
          </a:stretch>
        </p:blipFill>
        <p:spPr bwMode="auto">
          <a:xfrm>
            <a:off x="406400" y="914400"/>
            <a:ext cx="7518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6"/>
          <p:cNvSpPr>
            <a:spLocks noChangeArrowheads="1"/>
          </p:cNvSpPr>
          <p:nvPr/>
        </p:nvSpPr>
        <p:spPr bwMode="auto">
          <a:xfrm>
            <a:off x="914400" y="5715000"/>
            <a:ext cx="7239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fa-IR" sz="1600" i="1">
                <a:latin typeface="Arial" panose="020B0604020202020204" pitchFamily="34" charset="0"/>
              </a:rPr>
              <a:t>(source: www.graves.k12.ky.us/powerpoints/elementary/symrrobertson.ppt</a:t>
            </a:r>
            <a:r>
              <a:rPr lang="en-US" altLang="fa-IR" sz="1600">
                <a:latin typeface="Arial" panose="020B0604020202020204" pitchFamily="34" charset="0"/>
              </a:rPr>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a:xfrm>
            <a:off x="-1752600" y="1219200"/>
            <a:ext cx="12725400" cy="1295400"/>
          </a:xfrm>
        </p:spPr>
        <p:txBody>
          <a:bodyPr/>
          <a:lstStyle/>
          <a:p>
            <a:pPr>
              <a:lnSpc>
                <a:spcPct val="130000"/>
              </a:lnSpc>
            </a:pPr>
            <a:r>
              <a:rPr lang="en-US" altLang="fa-IR" smtClean="0"/>
              <a:t/>
            </a:r>
            <a:br>
              <a:rPr lang="en-US" altLang="fa-IR" smtClean="0"/>
            </a:br>
            <a:r>
              <a:rPr lang="en-US" altLang="fa-IR" smtClean="0"/>
              <a:t>Milestone 1: Automatic Indexing</a:t>
            </a:r>
            <a:r>
              <a:rPr lang="en-US" altLang="fa-IR" b="0" smtClean="0"/>
              <a:t> </a:t>
            </a:r>
            <a:endParaRPr lang="en-US" altLang="fa-IR"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fa-IR" smtClean="0"/>
              <a:t>Luhn’s ideas: automatic indexing</a:t>
            </a:r>
          </a:p>
        </p:txBody>
      </p:sp>
      <p:sp>
        <p:nvSpPr>
          <p:cNvPr id="23555" name="Content Placeholder 2"/>
          <p:cNvSpPr>
            <a:spLocks noGrp="1"/>
          </p:cNvSpPr>
          <p:nvPr>
            <p:ph idx="1"/>
          </p:nvPr>
        </p:nvSpPr>
        <p:spPr>
          <a:xfrm>
            <a:off x="2667000" y="1219200"/>
            <a:ext cx="6324600" cy="4419600"/>
          </a:xfrm>
        </p:spPr>
        <p:txBody>
          <a:bodyPr/>
          <a:lstStyle/>
          <a:p>
            <a:r>
              <a:rPr lang="en-US" altLang="fa-IR" smtClean="0"/>
              <a:t>Important contributions of  Luhn</a:t>
            </a:r>
          </a:p>
          <a:p>
            <a:pPr lvl="1"/>
            <a:r>
              <a:rPr lang="en-US" altLang="fa-IR" smtClean="0"/>
              <a:t>Automatic indexing (using term frequency to select terms, KWIC)</a:t>
            </a:r>
          </a:p>
          <a:p>
            <a:pPr lvl="1"/>
            <a:r>
              <a:rPr lang="en-US" altLang="fa-IR" smtClean="0"/>
              <a:t>Automatic abstracting (summarization)</a:t>
            </a:r>
          </a:p>
          <a:p>
            <a:pPr lvl="1"/>
            <a:r>
              <a:rPr lang="en-US" altLang="fa-IR" smtClean="0"/>
              <a:t>Measuring similarity of documents based on their indexing terms</a:t>
            </a:r>
          </a:p>
          <a:p>
            <a:pPr lvl="1"/>
            <a:r>
              <a:rPr lang="en-US" altLang="fa-IR" smtClean="0"/>
              <a:t>Selective dissemination of information (SDI, i.e., filtering)</a:t>
            </a:r>
          </a:p>
          <a:p>
            <a:pPr lvl="1"/>
            <a:r>
              <a:rPr lang="en-US" altLang="fa-IR" smtClean="0"/>
              <a:t>Coined the term “business intelligence”</a:t>
            </a:r>
          </a:p>
        </p:txBody>
      </p:sp>
      <p:sp>
        <p:nvSpPr>
          <p:cNvPr id="2355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226B95F-0E2A-4BAF-B303-7935D9351BCC}" type="slidenum">
              <a:rPr lang="en-US" altLang="fa-IR" sz="1400">
                <a:latin typeface="Times New Roman" panose="02020603050405020304" pitchFamily="18" charset="0"/>
              </a:rPr>
              <a:pPr>
                <a:spcBef>
                  <a:spcPct val="0"/>
                </a:spcBef>
                <a:buFontTx/>
                <a:buNone/>
              </a:pPr>
              <a:t>22</a:t>
            </a:fld>
            <a:endParaRPr lang="en-US" altLang="fa-IR" sz="1400">
              <a:latin typeface="Times New Roman" panose="02020603050405020304" pitchFamily="18" charset="0"/>
            </a:endParaRPr>
          </a:p>
        </p:txBody>
      </p:sp>
      <p:sp>
        <p:nvSpPr>
          <p:cNvPr id="23557" name="AutoShape 2" descr="data:image/jpg;base64,/9j/4AAQSkZJRgABAQAAAQABAAD/2wCEAAkGBhMSEBQUEhQWFBUUFiEXFxcWGRceFRoVHRUbHRkUFxgXGyYgFx0kHB8VHy8gIycpLCwsFx8xNTAqNSYsLCkBCQoKBQUFDQUFDSkYEhgpKSkpKSkpKSkpKSkpKSkpKSkpKSkpKSkpKSkpKSkpKSkpKSkpKSkpKSkpKSkpKSkpKf/AABEIAG4AYwMBIgACEQEDEQH/xAAcAAACAgMBAQAAAAAAAAAAAAAEBgMFAAEHAgj/xABJEAACAAMEBAkGCggHAQAAAAABAgADEQQSITEFBiJBBxMjMlFhcYGRJIKxssLRFEJUcpKhs8HS8CUzUnOTosPTNDVDU2KD4Rb/xAAUAQEAAAAAAAAAAAAAAAAAAAAA/8QAFBEBAAAAAAAAAAAAAAAAAAAAAP/aAAwDAQACEQMRAD8ArtItykvzvugIvyvm+20T6TmcpL74AD8t5vtNAatUzll+Z7RjS4zfM9togtL+UL8z2jEsk8qfmf1DABzj5R3r6hgmxc0d0CTT5V9H1TBOjjhARaPfDv8AaMS2B9gd3piGwLn84+sY3YOaO32oCCRM5Hw9cRYO/JN2feIO1A1W+HzTKLXFVb7nfQOKAdZNI63b+D2wizlBJF4KaMCQxPQT0HKsBxydM5Ido9Iiae2x4emAre11WWhW692hpUUO8jOJp8zk/D1oC1lnARkQSpuAjICDSzbcvtMBq3LeZ7RgvTA2k7TASfrvMHpMBDPbygfMHrGJpLcr/wBftmBZ58p7Ja+kxNKflh+79uADmt5Z4eqYM0ecD2wBPby3vX0QbYG53zoCHR8zFvnn1ol0fzT1N7RgPR7Yt+8PrQRo98G+efWgLzg20lMl2hhKKhpislWyweuAqMcMqx0GXWcw4y2THZUXj1FVlq4YmmytBXDCp68I4tYbe0kPMQ0aXMvA9fGffiO+OgWLWVJiIVlzGmPsqGN4X9wXAknLKm6AC18MsIAoutxjGg5t0nMGmNT6OyKOe/JeHrQ563arAWRFmnyua4ZFBqET41+mdTdHauBNDCVpGxTJUrbUjLH4ue4jCAsZJ2RGRDKfZEZAOEvg5nWqVKmrNlKGFaNfrnTcvVGjwSzw97j5PNpk/wCGGnV3S09bHJCWe+oUgNxgXJ2rhcNMYh0trrPksFaxFiVvYTkyx6VHQYBSfgkn8aX4+VSgFKPXDuieVwYMGDGZLY3SpJ4wfGrgBupTOC9J8KTySomWJgXNBSdLOOHQvWIqjw1LX/CN/FX8EB4n8EUw2jjVtEsDDZKvmBjjEtn4LJq15eXia814lt3C3xMwy3shDClaTkIxUMMQvQRFgde5+HkWeXLy/dAUVn4JJqlvKJWLFua+85QuaR0ObJPmyWYOQQ15QQNpQ1KHth+bXuf8j6v1yZ+ELuk7SbTOZ3sktOMuhphmzDMUBQuyqkIThvEAqaI1fack0k3JbOdrNjRsbq/VUx03g6RZU2UgaiIk2Y95QRiqqAGzBCpeJHTTeYXLPIVJYVL13Nb4o1GJYBqYVxBqMDWDrDpIMpKbK3aMcsCMQSd1BjAHaSthnT5k9hUsdhagUQYKtTgKDE9ZPTBMqaoSjgHAAjcT0YjHwgUaJnvZzaEks0oC8uG04GT3c7lcRhiBXLOntVtDT1l3jVUJN3nFiQMOjZrjurAat1ukiYwEqUADkc+8A0EZAk5grEAqoG5bxAwyrTHtjIDrmpa/o+T5/wBq0K+kXebMLTGU3WugEfFvH9kZfXDXqP8A5fI877V4WJ8vaYVPONABvqYBC12l/qAdmpbH6GJ7IW7dKTC6U3/q69WdfznDbr3JIay4HnmlBtVqmQOZruhWts5mIv3iuNwsACRhXIdkBLbiry5YAkgooUmWDfbnG85OBONK9Qh4Eg3QaZgeiFrWRAERpPHcSQATNCjlgu0q3RkAy0r0w6pKqigVrdFcOoUgK7ijHriILMjt8Pzvr4Rq5SAUdAaRM0zC1dl6E9Yoop0AKB+TAFjtLTGEkVWSjFptTjMcHmnoQGgu5Ydw8arzbonVyM5gfCI5FrVBcl4sxvTG3AVwWsA7aX4TrddASastaAbCLe6M2B+qEzV+1NMtE0lhUqMWrkDiMCKfXFTa7exffQfdBWrCnjycaXDXxGcAzTZmOANN3h1xuPMxiTke4ikZAdm1J/y+R532rwsuKljhgx3gb90M2pR/R8jsb7V4WJp5+VSxzGOeYO6ASOEcG5Zz/wAm+NjkuNN2O+Eu1zAyoVW6MRzyxrs7jzfv7odeEh6LZ22SbzVF00wCmnQYSLZODBWBWpGKqt0LQ+BzOI6IC3Lj4HMBC3kdNozSW2lcm5LyINFvNuuqN8P6IboNRzQcCN4yjllq0jes0tDcHFsxACUc3gtWZ/jDAUG7HpjqctgFGRwGY6h4QGhWNucIjv8AZ4CN+6ARNA2ZSs2tcZznDqp/7BC6PkoKBcSamvT2QHYbVdRgubTHP85g5DU+774AK3aOUA4UiXVyyMJjGtAEOPa2+JrbIBADOFx3g+mDtApsuVYHJakEKd5FDnmM4DJzgsdmvWKUPp9MZGp83aNTL7uLp9aGMgO06kr+j5FaDBvtWimfV6eGJFBiabS7z2xZ6ryitikBgQQuIOfPaDngOc66akWq0cUJahlVmLAzJYON3EVYCpoYVZ3BNbqm6i03XpsqvfRo7Y0eCIDjmmOCq0My/B5V1bgDcZPkk8ZjeIunBcqDth0XV2ddWpFQBXlF6N0NTJETpALh1fmjI5nHlF92cUekZ6yJjS5kyWGCgkXhkRUZw9Mscf4T5ZFumHdxKD0wFNoohmJzF9sehb7UA9MH2Z7yhgc4rNESuQUjeTX6USatMXlV/ZYg59o9MAda1DCjCv5EWejpIlWehPOJbCnTQfUBFRpWYAppn+cYbdBamcbYUmfCZhcoCVIDIt4XlUXqEbJUYEDAwClO0gbxwGfRGo8WzQUxJjKSppvBYVwwNLuEZAfQOj7RSSgZWqB0DpPXFBpDXCakx1FjtDhWIDKJdGH7QJmZGOVWxLTieOGfQPdAsyzWm7Xjh4D3QHVW10nfIrR4S/7sZ/8AZzvkU/v4n+/HIBZbSf8AX+oe6IZui5xOM6vdAdhbXC0fI5n0pA/rxG2uFo+RN/Fs/wDejkQ0XO/3z4R5OiJu+ee6vvgO26O1ivS705VlNU7PGSyaDI1ViMe2E3W7REu1WozOMUAoq0BUnAHGt6EQaLm5ce/834ognWN5b0M12oL2ZHdnAATLZNlBpSzNkFgaUIzIqp6+qPWiLc8okLjXMHLtgZFrT87zBlkl8oOsQBlr0rObHikAArXH8UMzcIqfB5MtRMRkUKwVqGqoFG1QDpIwNNkVNDFVMki73RT2mwhTXpgLGZbGmEviL2QrWg3Y7+2NRFIl7IjID//Z">
            <a:hlinkClick r:id="rId3"/>
          </p:cNvPr>
          <p:cNvSpPr>
            <a:spLocks noChangeAspect="1" noChangeArrowheads="1"/>
          </p:cNvSpPr>
          <p:nvPr/>
        </p:nvSpPr>
        <p:spPr bwMode="auto">
          <a:xfrm>
            <a:off x="176213" y="-503238"/>
            <a:ext cx="942975" cy="10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fa-IR" altLang="fa-IR" sz="1800">
              <a:latin typeface="Arial" panose="020B0604020202020204" pitchFamily="34" charset="0"/>
            </a:endParaRPr>
          </a:p>
        </p:txBody>
      </p:sp>
      <p:sp>
        <p:nvSpPr>
          <p:cNvPr id="23558" name="AutoShape 4" descr="data:image/jpg;base64,/9j/4AAQSkZJRgABAQAAAQABAAD/2wCEAAkGBhQSERUUExQWFRUWGRoZFBcYGBccHxgaHyAbGh4YGBwcHyYeFxklGhcUHy8iJCcpLCwsHB8xNTAqNSgsLSkBCQoKBQUFDQUFDSkYEhgpKSkpKSkpKSkpKSkpKSkpKSkpKSkpKSkpKSkpKSkpKSkpKSkpKSkpKSkpKSkpKSkpKf/AABEIAGsAXwMBIgACEQEDEQH/xAAcAAADAAMBAQEAAAAAAAAAAAAEBQYCAwcBAAj/xABDEAABAgMDBwgHBgUFAQAAAAABAgMABBESITEFBiNBUWFxBxMiMkKBsdEUM1JygpGyJKGiwdLwNENTVJIWF4PD4RX/xAAUAQEAAAAAAAAAAAAAAAAAAAAA/8QAFBEBAAAAAAAAAAAAAAAAAAAAAP/aAAwDAQACEQMRAD8AGyjlBwPJ0i+32lbeMAoyk5zh0jnVT21b98ZZUc0qfi8YXsr0iuCYDarKbnPK0rmCe2rZxj6Xyg4VL0rmI7avZTvhfb06+CfCCJM9Jz3k/SmAEaym7VzSua+2v2+MFzeUnQ0o865h7a9o3wolze73/XB0wKsK9384De5lN2yNK5intr28Y+ncqOhCdK51k9te/fAj3q+9PjHk6OgPeT4mANRlR22NK51R217TvgpOU3edGkc6vtq2nfFtyecnbTzSJp/phY6Dd9AAoiqttTW6NPKRmyxLc26w0U1VZVQ3JrhccQTASbWUnLa9I5q7atnGCZTKDhcVpF4+2rZxhMw5pV93hBcm5pVcfyEBllhelT8XjATStIrgnwgzLI0ieJ8YBZ9Yv3U+EBoB07nw/TBMoek57yfpTASTpneI+kQVJL0jg3p+keUAqk1VLvxfVB8yqjCvdhbIL6T3xfVB0wr7Mr3DAeOr0R7vERllFVGgd6PGB1r0R90eIjLKi9D/AI+MB0rM3KrhlGwXy0w0Vpc5tNV0IUReKkUKgRQV30hg9LoS0CVrcUebNXCStIGBAOCr60uI2RzTIWXyw+lFCptxKapBIvqQCN9DTfHQciZPcm1EWOYYaJ51aq4pvIqaWlCl91Br2QHPVOJ9Ids9WvR4X04XUgiSVpV8fyhhlXIQcmXXZVNGlE2EE30FBaFdt5pqrCqXbUh9YWkpN1xBGrfjAdGY5NBMttvGYKLQtWQ2DS867Q2R9/tGlKir0lV4A9UNXxQ8yG9NGVaLZZCLJAtJWTcpQvIUBqhblnOSeZdKKSpuBqUujHVcqAVDkiQFrX6SvpXkc2m78UENcmzaSSHMaVq1fcKVJt679QhLljlMnWHAgolTUE1Adpr2q10gCS5XJpxxCFIlmwpQBWoOUSCaFRorAYwDlrkfaSVkTLlF1uLabqmuNq+Ni+ShstlHpC6EUrzaf1QmlOVOcceS1Yl01NKlLlOPWrDg51T1cZT/ABd84DU9yUNhtQ9IXck/y06hX2t0c7mklxkJSOkqwAN5IpHRXM6Z4in2Ygi/oua+JpCVMuTQvJaVZpYLTaGbASLRUbIos0Tgq7hjACyWbbbbjanCVqTS1ZuAANTZriThU/KL+Zyor/5rbRUbb63FOVNbKLZUUA4lNo0FdVqI92fDRCqV7PfSv5ffDjJ0u4+8lhuinSLSq9VpFeuvdUmiReo7qmA9lTRV1myALr6knbqAu313RjlbK6bAACSSbqgKwxoNfGMs5cmuZPBU7SxZtIUD119q1vHRGymG6faWOaSb6lCa61EY/AmpJpia3wHXc001kWeC/rXEa42T0lKUTeKm+6m08Ytc0R9hZ4K+tcSPNg9+snCAgc7G6zTSSFE83dZAJuKjcDcdsI5tkl1IIXU2cQAruAu4Q/z3omaaJskBomhJAN67qi8G750hBIzCW30FXNuJCkkgk2CK9VRxpqMA3bLi5xpbhWVqUSSsJBNbj1YqnJaJhASZ5laS0EuKC7DZNlqoOjNRcU4GLRZBvu4VMABzUJc8nC1KlY9pIptBNCDupFJzYib5Qh9iV7yPGACytNFthCqBS6pUmoqLVDQka7JUD3RuyJPuyqFKS6tLrtVOLBopVcL8dQhflCdSltIULQSUkAbhcOFaQtmplxSST1lYgYJ3QHucWVHHQbbi3DtWtSvEmKWWXVpJFTaSkmtLrsBdX74hC2cDx/fyi2kGilhsarKTtGHzBgO2Zp/wLPBX1qiUSKprfXDCo2Y98VWaf8Cz7qvrVEkBUUrTXUmn/kBBcoKVekM2LRWEG6yMbRNw13CJaaJU4kuFVeiHOiAU7QBwMU3KT65kpuPNnBRr1jedkSUw4FKqE2bhrJv21N8BWMzC+fkW3ecC02jZUlAAQs2klFLzaTUmuuLBbfHfdHNcgzFqdlqi8KAJKibVAdvV7o6O4vVd84D5Ipt+X73RP593yit6kD7xD0bbuFYS54/wu3SN/UIANdmguTuFPlGlSreMBtOlRKiSAcNV2rhBjIFL/lAKJmWClEDVFMmVKG0BIJ6KRaAqm4eMI0LQXAkN0KlAWiVUvIFQNcPp8pJ7RNbwCCPkYDr+ajgTJMA1PRJ+alH84FObrQ1r/DBmRWLEs0mtaJpXbeY3LgJTLHJ9LvupdUt1KkigADZGJOBSRrhcxyUyra0uJdftJUFD1VKg1F1mhv1RbkxiRARquTiWMx6Qpx5Tlq2fVAE8EoFBwhscgtVrVdfg/TDgiNSkwChzIjR9v5pHgmOP5ezoDzKUBsi0pJNSDgQaR3JTcfnCaISWzfZChWvGurdAOjMWAit5UsV7wbvCDgARUa4nsvziOgULCjaCuidQ8LzFGwtKkgo6QIrXdAaZSYbS8kuEJpekquFaGn73RsyvP1IoRTdS/vGMFZlS9qftqSlVlCikK4hJ49FS4b57GTUSptICwaVSkp106VKA16WNcICkHKfKtJCLayE3YI84lpvPNtS1KE9MJCiTQIl7qnDDVBs5mtLXnmhidavONL2asrZ9SnHarzgFys9Wv76Z/wAJf9Eal5+ta5qbPdLj/rhgjNWV/op+avOMf9LStfUpw3+cAuVnwx/dTncWR4NRpcz2lzUGYnj/AMjf5Nw4Ga8t/RT9/nHhzZlh/KT9/nAZL5YGQkABy4U6xrsxsRIZdzglnmChtohVpNDQCzfWvVqbqim+LBnNqW/pD5q84TTObcvZGj7XtL28YDnwZrWGMlI204kXHCKtnNuX9j8a/wBUMcl5AYCbkbe0vzgIuWddk122FqBIoreK1oRrFQk0OsCM5XKTrqxzi1EXkDVWlK0201xcPZAYPY/EvzgSUzdYt9T8S/OA/9k=">
            <a:hlinkClick r:id="rId4"/>
          </p:cNvPr>
          <p:cNvSpPr>
            <a:spLocks noChangeAspect="1" noChangeArrowheads="1"/>
          </p:cNvSpPr>
          <p:nvPr/>
        </p:nvSpPr>
        <p:spPr bwMode="auto">
          <a:xfrm>
            <a:off x="176213" y="-487363"/>
            <a:ext cx="904875" cy="1019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fa-IR" altLang="fa-IR" sz="1800">
              <a:latin typeface="Arial" panose="020B0604020202020204" pitchFamily="34" charset="0"/>
            </a:endParaRPr>
          </a:p>
        </p:txBody>
      </p:sp>
      <p:pic>
        <p:nvPicPr>
          <p:cNvPr id="23559" name="Picture 6" descr="See full size image">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1295400"/>
            <a:ext cx="2209800" cy="245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0" name="TextBox 8"/>
          <p:cNvSpPr txBox="1">
            <a:spLocks noChangeArrowheads="1"/>
          </p:cNvSpPr>
          <p:nvPr/>
        </p:nvSpPr>
        <p:spPr bwMode="auto">
          <a:xfrm>
            <a:off x="381000" y="3886200"/>
            <a:ext cx="1917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fa-IR" sz="2000">
                <a:latin typeface="Gill Sans MT" panose="020B0502020104020203" pitchFamily="34" charset="0"/>
              </a:rPr>
              <a:t>Hans Peter Luhn</a:t>
            </a:r>
          </a:p>
          <a:p>
            <a:pPr eaLnBrk="1" hangingPunct="1">
              <a:spcBef>
                <a:spcPct val="0"/>
              </a:spcBef>
              <a:buFontTx/>
              <a:buNone/>
            </a:pPr>
            <a:r>
              <a:rPr lang="en-US" altLang="fa-IR" sz="2000">
                <a:latin typeface="Gill Sans MT" panose="020B0502020104020203" pitchFamily="34" charset="0"/>
              </a:rPr>
              <a:t>(IBM)</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52400" y="152400"/>
            <a:ext cx="8915400" cy="1219200"/>
          </a:xfrm>
        </p:spPr>
        <p:txBody>
          <a:bodyPr/>
          <a:lstStyle/>
          <a:p>
            <a:r>
              <a:rPr lang="en-US" altLang="fa-IR" smtClean="0"/>
              <a:t>Luhn’s idea: automatic indexing based on statistical analysis of text </a:t>
            </a:r>
          </a:p>
        </p:txBody>
      </p:sp>
      <p:sp>
        <p:nvSpPr>
          <p:cNvPr id="2457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5537C58-9018-477A-9FFD-918901051121}" type="slidenum">
              <a:rPr lang="en-US" altLang="fa-IR" sz="1400">
                <a:latin typeface="Times New Roman" panose="02020603050405020304" pitchFamily="18" charset="0"/>
              </a:rPr>
              <a:pPr>
                <a:spcBef>
                  <a:spcPct val="0"/>
                </a:spcBef>
                <a:buFontTx/>
                <a:buNone/>
              </a:pPr>
              <a:t>23</a:t>
            </a:fld>
            <a:endParaRPr lang="en-US" altLang="fa-IR" sz="1400">
              <a:latin typeface="Times New Roman" panose="02020603050405020304" pitchFamily="18" charset="0"/>
            </a:endParaRPr>
          </a:p>
        </p:txBody>
      </p:sp>
      <p:sp>
        <p:nvSpPr>
          <p:cNvPr id="24580" name="Rectangle 5"/>
          <p:cNvSpPr>
            <a:spLocks noChangeArrowheads="1"/>
          </p:cNvSpPr>
          <p:nvPr/>
        </p:nvSpPr>
        <p:spPr bwMode="auto">
          <a:xfrm>
            <a:off x="457200" y="1676400"/>
            <a:ext cx="82296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fa-IR" sz="2200">
                <a:latin typeface="Arial" panose="020B0604020202020204" pitchFamily="34" charset="0"/>
              </a:rPr>
              <a:t>It is here proposed that the frequency of word occurrence in an article furnishes a useful measurement of word significance. It is further proposed that the relative position within a sentence of words having given values of significance furnish a useful measurement for determining the significance of sentences. The significance factor of a sentence will therefore be based on a combination of these two measurements. ” (Luhn 58)  </a:t>
            </a:r>
          </a:p>
        </p:txBody>
      </p:sp>
      <p:sp>
        <p:nvSpPr>
          <p:cNvPr id="24581" name="Rectangle 6"/>
          <p:cNvSpPr>
            <a:spLocks noChangeArrowheads="1"/>
          </p:cNvSpPr>
          <p:nvPr/>
        </p:nvSpPr>
        <p:spPr bwMode="auto">
          <a:xfrm>
            <a:off x="228600" y="4800600"/>
            <a:ext cx="8763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fa-IR" sz="2000">
                <a:latin typeface="Arial" panose="020B0604020202020204" pitchFamily="34" charset="0"/>
              </a:rPr>
              <a:t>LUHN, H.P., 'A statistical approach to mechanised encoding and searching of library information', </a:t>
            </a:r>
            <a:r>
              <a:rPr lang="en-US" altLang="fa-IR" sz="2000" i="1">
                <a:latin typeface="Arial" panose="020B0604020202020204" pitchFamily="34" charset="0"/>
              </a:rPr>
              <a:t>IBM Journal of Research and Development,</a:t>
            </a:r>
            <a:r>
              <a:rPr lang="en-US" altLang="fa-IR" sz="2000">
                <a:latin typeface="Arial" panose="020B0604020202020204" pitchFamily="34" charset="0"/>
              </a:rPr>
              <a:t> </a:t>
            </a:r>
            <a:r>
              <a:rPr lang="en-US" altLang="fa-IR" sz="2000" b="1">
                <a:latin typeface="Arial" panose="020B0604020202020204" pitchFamily="34" charset="0"/>
              </a:rPr>
              <a:t>1</a:t>
            </a:r>
            <a:r>
              <a:rPr lang="en-US" altLang="fa-IR" sz="2000">
                <a:latin typeface="Arial" panose="020B0604020202020204" pitchFamily="34" charset="0"/>
              </a:rPr>
              <a:t>, 309-317 (1957). </a:t>
            </a:r>
          </a:p>
          <a:p>
            <a:pPr eaLnBrk="1" hangingPunct="1">
              <a:spcBef>
                <a:spcPct val="0"/>
              </a:spcBef>
              <a:buFontTx/>
              <a:buNone/>
            </a:pPr>
            <a:r>
              <a:rPr lang="en-US" altLang="fa-IR" sz="2000">
                <a:latin typeface="Arial" panose="020B0604020202020204" pitchFamily="34" charset="0"/>
              </a:rPr>
              <a:t>LUHN, H.P., 'The automatic creation of literature abstracts', </a:t>
            </a:r>
            <a:r>
              <a:rPr lang="en-US" altLang="fa-IR" sz="2000" i="1">
                <a:latin typeface="Arial" panose="020B0604020202020204" pitchFamily="34" charset="0"/>
              </a:rPr>
              <a:t>IBM Journal of Research and Development</a:t>
            </a:r>
            <a:r>
              <a:rPr lang="en-US" altLang="fa-IR" sz="2000">
                <a:latin typeface="Arial" panose="020B0604020202020204" pitchFamily="34" charset="0"/>
              </a:rPr>
              <a:t>, </a:t>
            </a:r>
            <a:r>
              <a:rPr lang="en-US" altLang="fa-IR" sz="2000" b="1">
                <a:latin typeface="Arial" panose="020B0604020202020204" pitchFamily="34" charset="0"/>
              </a:rPr>
              <a:t>2</a:t>
            </a:r>
            <a:r>
              <a:rPr lang="en-US" altLang="fa-IR" sz="2000">
                <a:latin typeface="Arial" panose="020B0604020202020204" pitchFamily="34" charset="0"/>
              </a:rPr>
              <a:t>, 159-165 (1958).</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28600" y="76200"/>
            <a:ext cx="8915400" cy="1143000"/>
          </a:xfrm>
        </p:spPr>
        <p:txBody>
          <a:bodyPr/>
          <a:lstStyle/>
          <a:p>
            <a:r>
              <a:rPr lang="en-US" altLang="fa-IR" smtClean="0"/>
              <a:t>The notion of “resolving power of a word” </a:t>
            </a:r>
          </a:p>
        </p:txBody>
      </p:sp>
      <p:sp>
        <p:nvSpPr>
          <p:cNvPr id="2560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58E2EDF-F6D4-4828-870F-81917FF12559}" type="slidenum">
              <a:rPr lang="en-US" altLang="fa-IR" sz="1400">
                <a:latin typeface="Times New Roman" panose="02020603050405020304" pitchFamily="18" charset="0"/>
              </a:rPr>
              <a:pPr>
                <a:spcBef>
                  <a:spcPct val="0"/>
                </a:spcBef>
                <a:buFontTx/>
                <a:buNone/>
              </a:pPr>
              <a:t>24</a:t>
            </a:fld>
            <a:endParaRPr lang="en-US" altLang="fa-IR" sz="1400">
              <a:latin typeface="Times New Roman" panose="02020603050405020304" pitchFamily="18" charset="0"/>
            </a:endParaRPr>
          </a:p>
        </p:txBody>
      </p:sp>
      <p:pic>
        <p:nvPicPr>
          <p:cNvPr id="25604" name="Picture 2" descr="http://www.dcs.gla.ac.uk/Keith/Chapter.2/Fig.2.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173163"/>
            <a:ext cx="6705600" cy="517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28600" y="152400"/>
            <a:ext cx="8915400" cy="1219200"/>
          </a:xfrm>
        </p:spPr>
        <p:txBody>
          <a:bodyPr/>
          <a:lstStyle/>
          <a:p>
            <a:r>
              <a:rPr lang="en-US" altLang="fa-IR" smtClean="0"/>
              <a:t>Probabilistic view of association and  proximity</a:t>
            </a:r>
          </a:p>
        </p:txBody>
      </p:sp>
      <p:sp>
        <p:nvSpPr>
          <p:cNvPr id="2662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5B90D85-B7D7-4B51-BB83-A25B5688D064}" type="slidenum">
              <a:rPr lang="en-US" altLang="fa-IR" sz="1400">
                <a:latin typeface="Times New Roman" panose="02020603050405020304" pitchFamily="18" charset="0"/>
              </a:rPr>
              <a:pPr>
                <a:spcBef>
                  <a:spcPct val="0"/>
                </a:spcBef>
                <a:buFontTx/>
                <a:buNone/>
              </a:pPr>
              <a:t>25</a:t>
            </a:fld>
            <a:endParaRPr lang="en-US" altLang="fa-IR" sz="1400">
              <a:latin typeface="Times New Roman" panose="02020603050405020304" pitchFamily="18" charset="0"/>
            </a:endParaRPr>
          </a:p>
        </p:txBody>
      </p:sp>
      <p:sp>
        <p:nvSpPr>
          <p:cNvPr id="26628" name="Rectangle 5"/>
          <p:cNvSpPr>
            <a:spLocks noChangeArrowheads="1"/>
          </p:cNvSpPr>
          <p:nvPr/>
        </p:nvSpPr>
        <p:spPr bwMode="auto">
          <a:xfrm>
            <a:off x="304800" y="1828800"/>
            <a:ext cx="868680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fa-IR" sz="2200">
                <a:latin typeface="Arial" panose="020B0604020202020204" pitchFamily="34" charset="0"/>
              </a:rPr>
              <a:t>“the method to be developed here is a </a:t>
            </a:r>
            <a:r>
              <a:rPr lang="en-US" altLang="fa-IR" sz="2200" b="1">
                <a:latin typeface="Arial" panose="020B0604020202020204" pitchFamily="34" charset="0"/>
              </a:rPr>
              <a:t>probabilistic one </a:t>
            </a:r>
            <a:r>
              <a:rPr lang="en-US" altLang="fa-IR" sz="2200">
                <a:latin typeface="Arial" panose="020B0604020202020204" pitchFamily="34" charset="0"/>
              </a:rPr>
              <a:t>based on the physical properties of written texts. No consideration is to be given to the meaning of words or the arguments expressed by word combinations.  Instead it is here argued that, whatever the topic, the </a:t>
            </a:r>
            <a:r>
              <a:rPr lang="en-US" altLang="fa-IR" sz="2200" b="1">
                <a:latin typeface="Arial" panose="020B0604020202020204" pitchFamily="34" charset="0"/>
              </a:rPr>
              <a:t>closer</a:t>
            </a:r>
            <a:r>
              <a:rPr lang="en-US" altLang="fa-IR" sz="2200">
                <a:latin typeface="Arial" panose="020B0604020202020204" pitchFamily="34" charset="0"/>
              </a:rPr>
              <a:t> certain words are </a:t>
            </a:r>
            <a:r>
              <a:rPr lang="en-US" altLang="fa-IR" sz="2200" b="1">
                <a:latin typeface="Arial" panose="020B0604020202020204" pitchFamily="34" charset="0"/>
              </a:rPr>
              <a:t>associated</a:t>
            </a:r>
            <a:r>
              <a:rPr lang="en-US" altLang="fa-IR" sz="2200">
                <a:latin typeface="Arial" panose="020B0604020202020204" pitchFamily="34" charset="0"/>
              </a:rPr>
              <a:t>, the more specifically an aspect of the subject is being treated. Therefore, wherever the greatest number of frequently occurring different words are found in greatest physical proximity to each other, the probability is very high that the information being conveyed is most representative of</a:t>
            </a:r>
          </a:p>
          <a:p>
            <a:pPr eaLnBrk="1" hangingPunct="1">
              <a:spcBef>
                <a:spcPct val="0"/>
              </a:spcBef>
              <a:buFontTx/>
              <a:buNone/>
            </a:pPr>
            <a:r>
              <a:rPr lang="en-US" altLang="fa-IR" sz="2200">
                <a:latin typeface="Arial" panose="020B0604020202020204" pitchFamily="34" charset="0"/>
              </a:rPr>
              <a:t>the article.” (Luhn 58)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fa-IR" smtClean="0"/>
              <a:t>Automatic abstracting algorithm </a:t>
            </a:r>
            <a:r>
              <a:rPr lang="en-US" altLang="fa-IR" sz="2000" smtClean="0"/>
              <a:t>[Luhn 58]</a:t>
            </a:r>
          </a:p>
        </p:txBody>
      </p:sp>
      <p:sp>
        <p:nvSpPr>
          <p:cNvPr id="2765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E0B4FDD-E849-4E6A-93CA-3FF5D53CED2B}" type="slidenum">
              <a:rPr lang="en-US" altLang="fa-IR" sz="1400">
                <a:latin typeface="Times New Roman" panose="02020603050405020304" pitchFamily="18" charset="0"/>
              </a:rPr>
              <a:pPr>
                <a:spcBef>
                  <a:spcPct val="0"/>
                </a:spcBef>
                <a:buFontTx/>
                <a:buNone/>
              </a:pPr>
              <a:t>26</a:t>
            </a:fld>
            <a:endParaRPr lang="en-US" altLang="fa-IR" sz="1400">
              <a:latin typeface="Times New Roman" panose="02020603050405020304" pitchFamily="18" charset="0"/>
            </a:endParaRPr>
          </a:p>
        </p:txBody>
      </p:sp>
      <p:pic>
        <p:nvPicPr>
          <p:cNvPr id="2765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676400"/>
            <a:ext cx="41148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Rectangle 6"/>
          <p:cNvSpPr>
            <a:spLocks noChangeArrowheads="1"/>
          </p:cNvSpPr>
          <p:nvPr/>
        </p:nvSpPr>
        <p:spPr bwMode="auto">
          <a:xfrm>
            <a:off x="4572000" y="2527300"/>
            <a:ext cx="45720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fa-IR" sz="2200">
                <a:latin typeface="Arial" panose="020B0604020202020204" pitchFamily="34" charset="0"/>
              </a:rPr>
              <a:t>“In many instances condensations of documents are made emphasizing the relationship of the information in the document to a special interest or field of investigation. In such cases sentences could be weighted by assigning a premium value to a predetermined class of words.”</a:t>
            </a:r>
          </a:p>
        </p:txBody>
      </p:sp>
      <p:sp>
        <p:nvSpPr>
          <p:cNvPr id="27654" name="TextBox 7"/>
          <p:cNvSpPr txBox="1">
            <a:spLocks noChangeArrowheads="1"/>
          </p:cNvSpPr>
          <p:nvPr/>
        </p:nvSpPr>
        <p:spPr bwMode="auto">
          <a:xfrm flipH="1">
            <a:off x="4648200" y="1455738"/>
            <a:ext cx="42973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fa-IR" sz="2400" b="1">
                <a:latin typeface="Gill Sans MT" panose="020B0502020104020203" pitchFamily="34" charset="0"/>
              </a:rPr>
              <a:t>The idea of query-specific summarization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76200"/>
            <a:ext cx="8229600" cy="1143000"/>
          </a:xfrm>
        </p:spPr>
        <p:txBody>
          <a:bodyPr/>
          <a:lstStyle/>
          <a:p>
            <a:r>
              <a:rPr lang="en-US" altLang="fa-IR" smtClean="0"/>
              <a:t>Key Word in Context (KWIC) </a:t>
            </a:r>
          </a:p>
        </p:txBody>
      </p:sp>
      <p:sp>
        <p:nvSpPr>
          <p:cNvPr id="2867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E56E8B4-25F4-4CF0-8F8C-B3B7CAF36BA4}" type="slidenum">
              <a:rPr lang="en-US" altLang="fa-IR" sz="1400">
                <a:latin typeface="Times New Roman" panose="02020603050405020304" pitchFamily="18" charset="0"/>
              </a:rPr>
              <a:pPr>
                <a:spcBef>
                  <a:spcPct val="0"/>
                </a:spcBef>
                <a:buFontTx/>
                <a:buNone/>
              </a:pPr>
              <a:t>27</a:t>
            </a:fld>
            <a:endParaRPr lang="en-US" altLang="fa-IR" sz="1400">
              <a:latin typeface="Times New Roman" panose="02020603050405020304" pitchFamily="18" charset="0"/>
            </a:endParaRPr>
          </a:p>
        </p:txBody>
      </p:sp>
      <p:pic>
        <p:nvPicPr>
          <p:cNvPr id="2867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676400"/>
            <a:ext cx="786447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6"/>
          <p:cNvSpPr>
            <a:spLocks noChangeArrowheads="1"/>
          </p:cNvSpPr>
          <p:nvPr/>
        </p:nvSpPr>
        <p:spPr bwMode="auto">
          <a:xfrm>
            <a:off x="457200" y="990600"/>
            <a:ext cx="8305800" cy="6461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fa-IR" sz="1800" b="1">
                <a:latin typeface="Arial" panose="020B0604020202020204" pitchFamily="34" charset="0"/>
              </a:rPr>
              <a:t>KWIC</a:t>
            </a:r>
            <a:r>
              <a:rPr lang="en-US" altLang="fa-IR" sz="1800">
                <a:latin typeface="Arial" panose="020B0604020202020204" pitchFamily="34" charset="0"/>
              </a:rPr>
              <a:t> is an acronym for </a:t>
            </a:r>
            <a:r>
              <a:rPr lang="en-US" altLang="fa-IR" sz="1800" b="1">
                <a:latin typeface="Arial" panose="020B0604020202020204" pitchFamily="34" charset="0"/>
              </a:rPr>
              <a:t>Key Word In Context</a:t>
            </a:r>
            <a:r>
              <a:rPr lang="en-US" altLang="fa-IR" sz="1800">
                <a:latin typeface="Arial" panose="020B0604020202020204" pitchFamily="34" charset="0"/>
              </a:rPr>
              <a:t>, the most common format for concordance lines. The term KWIC was first coined by Hans Peter Luhn.</a:t>
            </a:r>
          </a:p>
        </p:txBody>
      </p:sp>
      <p:cxnSp>
        <p:nvCxnSpPr>
          <p:cNvPr id="28678" name="Straight Arrow Connector 8"/>
          <p:cNvCxnSpPr>
            <a:cxnSpLocks noChangeShapeType="1"/>
          </p:cNvCxnSpPr>
          <p:nvPr/>
        </p:nvCxnSpPr>
        <p:spPr bwMode="auto">
          <a:xfrm rot="5400000">
            <a:off x="5448301" y="4000500"/>
            <a:ext cx="4495800" cy="3175"/>
          </a:xfrm>
          <a:prstGeom prst="straightConnector1">
            <a:avLst/>
          </a:prstGeom>
          <a:noFill/>
          <a:ln w="6350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28679" name="TextBox 10"/>
          <p:cNvSpPr txBox="1">
            <a:spLocks noChangeArrowheads="1"/>
          </p:cNvSpPr>
          <p:nvPr/>
        </p:nvSpPr>
        <p:spPr bwMode="auto">
          <a:xfrm>
            <a:off x="7924800" y="2362200"/>
            <a:ext cx="1030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fa-IR" sz="2400">
                <a:latin typeface="Gill Sans MT" panose="020B0502020104020203" pitchFamily="34" charset="0"/>
              </a:rPr>
              <a:t>Sorted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28600" y="152400"/>
            <a:ext cx="8686800" cy="1066800"/>
          </a:xfrm>
        </p:spPr>
        <p:txBody>
          <a:bodyPr/>
          <a:lstStyle/>
          <a:p>
            <a:r>
              <a:rPr lang="en-US" altLang="fa-IR" smtClean="0"/>
              <a:t>Probabilistic representation and similarity computation </a:t>
            </a:r>
            <a:r>
              <a:rPr lang="en-US" altLang="fa-IR" sz="2000" smtClean="0"/>
              <a:t>[Luhn 61] </a:t>
            </a:r>
          </a:p>
        </p:txBody>
      </p:sp>
      <p:sp>
        <p:nvSpPr>
          <p:cNvPr id="2969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0AA951A-90CD-4618-B9C3-D4D5DD1971C2}" type="slidenum">
              <a:rPr lang="en-US" altLang="fa-IR" sz="1400">
                <a:latin typeface="Times New Roman" panose="02020603050405020304" pitchFamily="18" charset="0"/>
              </a:rPr>
              <a:pPr>
                <a:spcBef>
                  <a:spcPct val="0"/>
                </a:spcBef>
                <a:buFontTx/>
                <a:buNone/>
              </a:pPr>
              <a:t>28</a:t>
            </a:fld>
            <a:endParaRPr lang="en-US" altLang="fa-IR" sz="1400">
              <a:latin typeface="Times New Roman" panose="02020603050405020304" pitchFamily="18" charset="0"/>
            </a:endParaRPr>
          </a:p>
        </p:txBody>
      </p:sp>
      <p:pic>
        <p:nvPicPr>
          <p:cNvPr id="2970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524000"/>
            <a:ext cx="4800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TextBox 6"/>
          <p:cNvSpPr txBox="1">
            <a:spLocks noChangeArrowheads="1"/>
          </p:cNvSpPr>
          <p:nvPr/>
        </p:nvSpPr>
        <p:spPr bwMode="auto">
          <a:xfrm>
            <a:off x="5522913" y="1676400"/>
            <a:ext cx="36210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fa-IR" sz="2400">
                <a:latin typeface="Gill Sans MT" panose="020B0502020104020203" pitchFamily="34" charset="0"/>
              </a:rPr>
              <a:t>An early idea about using </a:t>
            </a:r>
          </a:p>
          <a:p>
            <a:pPr eaLnBrk="1" hangingPunct="1">
              <a:spcBef>
                <a:spcPct val="0"/>
              </a:spcBef>
              <a:buFontTx/>
              <a:buNone/>
            </a:pPr>
            <a:r>
              <a:rPr lang="en-US" altLang="fa-IR" sz="2400">
                <a:latin typeface="Gill Sans MT" panose="020B0502020104020203" pitchFamily="34" charset="0"/>
              </a:rPr>
              <a:t>unigram language model to </a:t>
            </a:r>
          </a:p>
          <a:p>
            <a:pPr eaLnBrk="1" hangingPunct="1">
              <a:spcBef>
                <a:spcPct val="0"/>
              </a:spcBef>
              <a:buFontTx/>
              <a:buNone/>
            </a:pPr>
            <a:r>
              <a:rPr lang="en-US" altLang="fa-IR" sz="2400">
                <a:latin typeface="Gill Sans MT" panose="020B0502020104020203" pitchFamily="34" charset="0"/>
              </a:rPr>
              <a:t>represent text</a:t>
            </a:r>
          </a:p>
        </p:txBody>
      </p:sp>
      <p:sp>
        <p:nvSpPr>
          <p:cNvPr id="29702" name="TextBox 7"/>
          <p:cNvSpPr txBox="1">
            <a:spLocks noChangeArrowheads="1"/>
          </p:cNvSpPr>
          <p:nvPr/>
        </p:nvSpPr>
        <p:spPr bwMode="auto">
          <a:xfrm>
            <a:off x="5522913" y="3733800"/>
            <a:ext cx="33496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fa-IR" sz="2400">
                <a:latin typeface="Gill Sans MT" panose="020B0502020104020203" pitchFamily="34" charset="0"/>
              </a:rPr>
              <a:t>What do you think about</a:t>
            </a:r>
          </a:p>
          <a:p>
            <a:pPr eaLnBrk="1" hangingPunct="1">
              <a:spcBef>
                <a:spcPct val="0"/>
              </a:spcBef>
              <a:buFontTx/>
              <a:buNone/>
            </a:pPr>
            <a:r>
              <a:rPr lang="en-US" altLang="fa-IR" sz="2400">
                <a:latin typeface="Gill Sans MT" panose="020B0502020104020203" pitchFamily="34" charset="0"/>
              </a:rPr>
              <a:t>the similarity function?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76200" y="0"/>
            <a:ext cx="8915400" cy="1143000"/>
          </a:xfrm>
        </p:spPr>
        <p:txBody>
          <a:bodyPr/>
          <a:lstStyle/>
          <a:p>
            <a:r>
              <a:rPr lang="en-US" altLang="fa-IR" smtClean="0"/>
              <a:t>Other early ideas related to indexing</a:t>
            </a:r>
          </a:p>
        </p:txBody>
      </p:sp>
      <p:sp>
        <p:nvSpPr>
          <p:cNvPr id="30723" name="Content Placeholder 2"/>
          <p:cNvSpPr>
            <a:spLocks noGrp="1"/>
          </p:cNvSpPr>
          <p:nvPr>
            <p:ph idx="1"/>
          </p:nvPr>
        </p:nvSpPr>
        <p:spPr>
          <a:xfrm>
            <a:off x="0" y="1066800"/>
            <a:ext cx="8763000" cy="4876800"/>
          </a:xfrm>
        </p:spPr>
        <p:txBody>
          <a:bodyPr/>
          <a:lstStyle/>
          <a:p>
            <a:r>
              <a:rPr lang="en-US" altLang="fa-IR" sz="2400" smtClean="0"/>
              <a:t>[Joyce &amp; Needham 58]: Relevance-based ranking, vector-space model, query expansion, connection between machine translation and IR</a:t>
            </a:r>
          </a:p>
          <a:p>
            <a:r>
              <a:rPr lang="en-US" altLang="fa-IR" sz="2400" smtClean="0"/>
              <a:t>[Doyle 62]: Automatic discovery of term relations/clusters, “semantic road map” for  both search and browsing (and text mining!) </a:t>
            </a:r>
          </a:p>
          <a:p>
            <a:r>
              <a:rPr lang="en-US" altLang="fa-IR" sz="2400" smtClean="0"/>
              <a:t>[Maron 61]: automatic text categorization </a:t>
            </a:r>
          </a:p>
          <a:p>
            <a:r>
              <a:rPr lang="en-US" altLang="fa-IR" sz="2400" smtClean="0"/>
              <a:t>[Borko 62]: categories can be automatically generated from text using factor analysis</a:t>
            </a:r>
          </a:p>
          <a:p>
            <a:r>
              <a:rPr lang="en-US" altLang="fa-IR" sz="2400" smtClean="0"/>
              <a:t>[Edmundson &amp; Wyllys 61]: local-global relative frequency (kind of TF-IDF)  </a:t>
            </a:r>
          </a:p>
          <a:p>
            <a:r>
              <a:rPr lang="en-US" altLang="fa-IR" sz="2400" smtClean="0"/>
              <a:t>Many more (e.g., citation index…)</a:t>
            </a:r>
          </a:p>
        </p:txBody>
      </p:sp>
      <p:sp>
        <p:nvSpPr>
          <p:cNvPr id="3072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0CD782C-5FE5-4090-9972-D722752DFAAF}" type="slidenum">
              <a:rPr lang="en-US" altLang="fa-IR" sz="1400">
                <a:latin typeface="Times New Roman" panose="02020603050405020304" pitchFamily="18" charset="0"/>
              </a:rPr>
              <a:pPr>
                <a:spcBef>
                  <a:spcPct val="0"/>
                </a:spcBef>
                <a:buFontTx/>
                <a:buNone/>
              </a:pPr>
              <a:t>29</a:t>
            </a:fld>
            <a:endParaRPr lang="en-US" altLang="fa-IR" sz="1400">
              <a:latin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81000" y="304800"/>
            <a:ext cx="9144000" cy="1143000"/>
          </a:xfrm>
        </p:spPr>
        <p:txBody>
          <a:bodyPr/>
          <a:lstStyle/>
          <a:p>
            <a:pPr eaLnBrk="1" hangingPunct="1"/>
            <a:r>
              <a:rPr lang="en-US" altLang="fa-IR" smtClean="0"/>
              <a:t>What is Text Retrieval (TR)?</a:t>
            </a:r>
          </a:p>
        </p:txBody>
      </p:sp>
      <p:sp>
        <p:nvSpPr>
          <p:cNvPr id="186371" name="Rectangle 3"/>
          <p:cNvSpPr>
            <a:spLocks noGrp="1" noChangeArrowheads="1"/>
          </p:cNvSpPr>
          <p:nvPr>
            <p:ph idx="1"/>
          </p:nvPr>
        </p:nvSpPr>
        <p:spPr>
          <a:xfrm>
            <a:off x="304800" y="1524000"/>
            <a:ext cx="8458200" cy="4495800"/>
          </a:xfrm>
        </p:spPr>
        <p:txBody>
          <a:bodyPr rtlCol="0">
            <a:normAutofit fontScale="92500" lnSpcReduction="10000"/>
          </a:bodyPr>
          <a:lstStyle/>
          <a:p>
            <a:pPr eaLnBrk="1" fontAlgn="auto" hangingPunct="1">
              <a:spcAft>
                <a:spcPts val="0"/>
              </a:spcAft>
              <a:defRPr/>
            </a:pPr>
            <a:r>
              <a:rPr lang="en-US" smtClean="0"/>
              <a:t>There exists a collection of text documents</a:t>
            </a:r>
          </a:p>
          <a:p>
            <a:pPr eaLnBrk="1" fontAlgn="auto" hangingPunct="1">
              <a:spcAft>
                <a:spcPts val="0"/>
              </a:spcAft>
              <a:defRPr/>
            </a:pPr>
            <a:r>
              <a:rPr lang="en-US" smtClean="0"/>
              <a:t>User gives a query to express the information need</a:t>
            </a:r>
          </a:p>
          <a:p>
            <a:pPr eaLnBrk="1" fontAlgn="auto" hangingPunct="1">
              <a:spcAft>
                <a:spcPts val="0"/>
              </a:spcAft>
              <a:defRPr/>
            </a:pPr>
            <a:r>
              <a:rPr lang="en-US" smtClean="0"/>
              <a:t>A retrieval system returns relevant documents to users</a:t>
            </a:r>
          </a:p>
          <a:p>
            <a:pPr eaLnBrk="1" fontAlgn="auto" hangingPunct="1">
              <a:spcAft>
                <a:spcPts val="0"/>
              </a:spcAft>
              <a:defRPr/>
            </a:pPr>
            <a:r>
              <a:rPr lang="en-US" smtClean="0"/>
              <a:t>More often called “information retrieval” (IR) , but IR is actually much broader</a:t>
            </a:r>
          </a:p>
          <a:p>
            <a:pPr lvl="1" eaLnBrk="1" fontAlgn="auto" hangingPunct="1">
              <a:spcAft>
                <a:spcPts val="0"/>
              </a:spcAft>
              <a:defRPr/>
            </a:pPr>
            <a:r>
              <a:rPr lang="en-US" smtClean="0"/>
              <a:t>May include non-textual information</a:t>
            </a:r>
          </a:p>
          <a:p>
            <a:pPr lvl="1" eaLnBrk="1" fontAlgn="auto" hangingPunct="1">
              <a:spcAft>
                <a:spcPts val="0"/>
              </a:spcAft>
              <a:defRPr/>
            </a:pPr>
            <a:r>
              <a:rPr lang="en-US" smtClean="0"/>
              <a:t>May include text categorization or summarization…</a:t>
            </a:r>
          </a:p>
          <a:p>
            <a:pPr eaLnBrk="1" fontAlgn="auto" hangingPunct="1">
              <a:spcAft>
                <a:spcPts val="0"/>
              </a:spcAft>
              <a:defRPr/>
            </a:pPr>
            <a:r>
              <a:rPr lang="en-US" smtClean="0"/>
              <a:t>Known as “search technology” in industry </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EE83904-3F80-4242-B09E-621F5C42CC9A}" type="slidenum">
              <a:rPr lang="en-US" altLang="en-US">
                <a:solidFill>
                  <a:srgbClr val="898989"/>
                </a:solidFill>
              </a:rPr>
              <a:pPr eaLnBrk="1" hangingPunct="1"/>
              <a:t>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ctrTitle"/>
          </p:nvPr>
        </p:nvSpPr>
        <p:spPr>
          <a:xfrm>
            <a:off x="-1752600" y="1219200"/>
            <a:ext cx="12725400" cy="1295400"/>
          </a:xfrm>
        </p:spPr>
        <p:txBody>
          <a:bodyPr/>
          <a:lstStyle/>
          <a:p>
            <a:pPr>
              <a:lnSpc>
                <a:spcPct val="130000"/>
              </a:lnSpc>
            </a:pPr>
            <a:r>
              <a:rPr lang="en-US" altLang="fa-IR" smtClean="0"/>
              <a:t>Milestone 2: </a:t>
            </a:r>
            <a:br>
              <a:rPr lang="en-US" altLang="fa-IR" smtClean="0"/>
            </a:br>
            <a:r>
              <a:rPr lang="en-US" altLang="fa-IR" smtClean="0"/>
              <a:t>Cranfield Evaluation Methodology</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0" y="0"/>
            <a:ext cx="9144000" cy="1219200"/>
          </a:xfrm>
        </p:spPr>
        <p:txBody>
          <a:bodyPr/>
          <a:lstStyle/>
          <a:p>
            <a:r>
              <a:rPr lang="en-US" altLang="fa-IR" smtClean="0"/>
              <a:t> Background </a:t>
            </a:r>
          </a:p>
        </p:txBody>
      </p:sp>
      <p:sp>
        <p:nvSpPr>
          <p:cNvPr id="32771" name="Content Placeholder 2"/>
          <p:cNvSpPr>
            <a:spLocks noGrp="1"/>
          </p:cNvSpPr>
          <p:nvPr>
            <p:ph idx="1"/>
          </p:nvPr>
        </p:nvSpPr>
        <p:spPr>
          <a:xfrm>
            <a:off x="381000" y="1295400"/>
            <a:ext cx="8763000" cy="4876800"/>
          </a:xfrm>
        </p:spPr>
        <p:txBody>
          <a:bodyPr/>
          <a:lstStyle/>
          <a:p>
            <a:r>
              <a:rPr lang="en-US" altLang="fa-IR" sz="2800" smtClean="0"/>
              <a:t>IR is an empirically defined problem, thus experiments must be designed to test whether one system is better than another </a:t>
            </a:r>
          </a:p>
          <a:p>
            <a:r>
              <a:rPr lang="en-US" altLang="fa-IR" sz="2800" smtClean="0"/>
              <a:t>However, early work on IR (e.g., Luhn’s) mostly proposed ideas without rigorous testing </a:t>
            </a:r>
          </a:p>
          <a:p>
            <a:r>
              <a:rPr lang="en-US" altLang="fa-IR" sz="2800" smtClean="0"/>
              <a:t>Catalysts for experimental IR:</a:t>
            </a:r>
          </a:p>
          <a:p>
            <a:pPr lvl="1"/>
            <a:r>
              <a:rPr lang="en-US" altLang="fa-IR" smtClean="0"/>
              <a:t>Hot debate over different languages for manual indexing</a:t>
            </a:r>
          </a:p>
          <a:p>
            <a:pPr lvl="1"/>
            <a:r>
              <a:rPr lang="en-US" altLang="fa-IR" smtClean="0"/>
              <a:t>Automatic indexing vs. manual indexing</a:t>
            </a:r>
          </a:p>
          <a:p>
            <a:r>
              <a:rPr lang="en-US" altLang="fa-IR" sz="2800" smtClean="0"/>
              <a:t>How can we experimentally test an indexing method? </a:t>
            </a:r>
          </a:p>
        </p:txBody>
      </p:sp>
      <p:sp>
        <p:nvSpPr>
          <p:cNvPr id="3277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5BD97C4-5687-42AC-B7F0-A65627D48A44}" type="slidenum">
              <a:rPr lang="en-US" altLang="fa-IR" sz="1400">
                <a:latin typeface="Times New Roman" panose="02020603050405020304" pitchFamily="18" charset="0"/>
              </a:rPr>
              <a:pPr>
                <a:spcBef>
                  <a:spcPct val="0"/>
                </a:spcBef>
                <a:buFontTx/>
                <a:buNone/>
              </a:pPr>
              <a:t>31</a:t>
            </a:fld>
            <a:endParaRPr lang="en-US" altLang="fa-IR" sz="1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fa-IR" smtClean="0"/>
              <a:t>Cleverdon’s Cranfield Tests</a:t>
            </a:r>
          </a:p>
        </p:txBody>
      </p:sp>
      <p:pic>
        <p:nvPicPr>
          <p:cNvPr id="33795" name="Picture 2" descr="http://upload.wikimedia.org/wikipedia/en/thumb/2/20/CyrilCleverdon.jpg/225px-CyrilCleverdon.jpg">
            <a:hlinkClick r:id="rId3" tooltip="Cyril Cleverdon"/>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371600"/>
            <a:ext cx="223678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extBox 6"/>
          <p:cNvSpPr txBox="1">
            <a:spLocks noChangeArrowheads="1"/>
          </p:cNvSpPr>
          <p:nvPr/>
        </p:nvSpPr>
        <p:spPr bwMode="auto">
          <a:xfrm>
            <a:off x="228600" y="3810000"/>
            <a:ext cx="30257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fa-IR" sz="2000">
                <a:latin typeface="Gill Sans MT" panose="020B0502020104020203" pitchFamily="34" charset="0"/>
              </a:rPr>
              <a:t>Cyril Cleverdon</a:t>
            </a:r>
          </a:p>
          <a:p>
            <a:pPr algn="ctr" eaLnBrk="1" hangingPunct="1">
              <a:spcBef>
                <a:spcPct val="0"/>
              </a:spcBef>
              <a:buFontTx/>
              <a:buNone/>
            </a:pPr>
            <a:r>
              <a:rPr lang="en-US" altLang="fa-IR" sz="2000">
                <a:latin typeface="Gill Sans MT" panose="020B0502020104020203" pitchFamily="34" charset="0"/>
              </a:rPr>
              <a:t>(Cranfield Inst. of Tech, UK)</a:t>
            </a:r>
          </a:p>
        </p:txBody>
      </p:sp>
      <p:sp>
        <p:nvSpPr>
          <p:cNvPr id="33797" name="TextBox 7"/>
          <p:cNvSpPr txBox="1">
            <a:spLocks noChangeArrowheads="1"/>
          </p:cNvSpPr>
          <p:nvPr/>
        </p:nvSpPr>
        <p:spPr bwMode="auto">
          <a:xfrm>
            <a:off x="3063875" y="1371600"/>
            <a:ext cx="6080125"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fa-IR" sz="2400">
                <a:latin typeface="Gill Sans MT" panose="020B0502020104020203" pitchFamily="34" charset="0"/>
              </a:rPr>
              <a:t>1957-1960: Cranfield I </a:t>
            </a:r>
          </a:p>
          <a:p>
            <a:pPr eaLnBrk="1" hangingPunct="1">
              <a:spcBef>
                <a:spcPct val="0"/>
              </a:spcBef>
              <a:buFontTx/>
              <a:buNone/>
            </a:pPr>
            <a:r>
              <a:rPr lang="en-US" altLang="fa-IR" sz="2400">
                <a:latin typeface="Gill Sans MT" panose="020B0502020104020203" pitchFamily="34" charset="0"/>
              </a:rPr>
              <a:t>        -  Comparison of indexing methods</a:t>
            </a:r>
          </a:p>
          <a:p>
            <a:pPr eaLnBrk="1" hangingPunct="1">
              <a:spcBef>
                <a:spcPct val="0"/>
              </a:spcBef>
              <a:buFontTx/>
              <a:buNone/>
            </a:pPr>
            <a:r>
              <a:rPr lang="en-US" altLang="fa-IR" sz="2400">
                <a:latin typeface="Gill Sans MT" panose="020B0502020104020203" pitchFamily="34" charset="0"/>
              </a:rPr>
              <a:t>        -  Controversial results (lots of criticisms)</a:t>
            </a:r>
          </a:p>
          <a:p>
            <a:pPr eaLnBrk="1" hangingPunct="1">
              <a:spcBef>
                <a:spcPct val="0"/>
              </a:spcBef>
              <a:buFontTx/>
              <a:buNone/>
            </a:pPr>
            <a:r>
              <a:rPr lang="en-US" altLang="fa-IR" sz="2400">
                <a:latin typeface="Gill Sans MT" panose="020B0502020104020203" pitchFamily="34" charset="0"/>
              </a:rPr>
              <a:t>1960-1966: Cranfield II</a:t>
            </a:r>
          </a:p>
          <a:p>
            <a:pPr eaLnBrk="1" hangingPunct="1">
              <a:spcBef>
                <a:spcPct val="0"/>
              </a:spcBef>
              <a:buFontTx/>
              <a:buNone/>
            </a:pPr>
            <a:r>
              <a:rPr lang="en-US" altLang="fa-IR" sz="2400">
                <a:latin typeface="Gill Sans MT" panose="020B0502020104020203" pitchFamily="34" charset="0"/>
              </a:rPr>
              <a:t>        -  More rigorous evaluation methodology</a:t>
            </a:r>
          </a:p>
          <a:p>
            <a:pPr eaLnBrk="1" hangingPunct="1">
              <a:spcBef>
                <a:spcPct val="0"/>
              </a:spcBef>
              <a:buFontTx/>
              <a:buNone/>
            </a:pPr>
            <a:r>
              <a:rPr lang="en-US" altLang="fa-IR" sz="2400">
                <a:latin typeface="Gill Sans MT" panose="020B0502020104020203" pitchFamily="34" charset="0"/>
              </a:rPr>
              <a:t>        -  Introduced precision &amp; recall </a:t>
            </a:r>
          </a:p>
          <a:p>
            <a:pPr eaLnBrk="1" hangingPunct="1">
              <a:spcBef>
                <a:spcPct val="0"/>
              </a:spcBef>
              <a:buFontTx/>
              <a:buNone/>
            </a:pPr>
            <a:r>
              <a:rPr lang="en-US" altLang="fa-IR" sz="2400">
                <a:latin typeface="Gill Sans MT" panose="020B0502020104020203" pitchFamily="34" charset="0"/>
              </a:rPr>
              <a:t>        -  Decomposed study of each component</a:t>
            </a:r>
          </a:p>
          <a:p>
            <a:pPr eaLnBrk="1" hangingPunct="1">
              <a:spcBef>
                <a:spcPct val="0"/>
              </a:spcBef>
              <a:buFontTx/>
              <a:buNone/>
            </a:pPr>
            <a:r>
              <a:rPr lang="en-US" altLang="fa-IR" sz="2400">
                <a:latin typeface="Gill Sans MT" panose="020B0502020104020203" pitchFamily="34" charset="0"/>
              </a:rPr>
              <a:t>           in an indexing method</a:t>
            </a:r>
          </a:p>
          <a:p>
            <a:pPr eaLnBrk="1" hangingPunct="1">
              <a:spcBef>
                <a:spcPct val="0"/>
              </a:spcBef>
              <a:buFontTx/>
              <a:buNone/>
            </a:pPr>
            <a:r>
              <a:rPr lang="en-US" altLang="fa-IR" sz="2400">
                <a:latin typeface="Gill Sans MT" panose="020B0502020104020203" pitchFamily="34" charset="0"/>
              </a:rPr>
              <a:t>        - Still lots of criticisms, but laid the </a:t>
            </a:r>
          </a:p>
          <a:p>
            <a:pPr eaLnBrk="1" hangingPunct="1">
              <a:spcBef>
                <a:spcPct val="0"/>
              </a:spcBef>
              <a:buFontTx/>
              <a:buNone/>
            </a:pPr>
            <a:r>
              <a:rPr lang="en-US" altLang="fa-IR" sz="2400">
                <a:latin typeface="Gill Sans MT" panose="020B0502020104020203" pitchFamily="34" charset="0"/>
              </a:rPr>
              <a:t>	foundation for evaluation that has a </a:t>
            </a:r>
          </a:p>
          <a:p>
            <a:pPr eaLnBrk="1" hangingPunct="1">
              <a:spcBef>
                <a:spcPct val="0"/>
              </a:spcBef>
              <a:buFontTx/>
              <a:buNone/>
            </a:pPr>
            <a:r>
              <a:rPr lang="en-US" altLang="fa-IR" sz="2400">
                <a:latin typeface="Gill Sans MT" panose="020B0502020104020203" pitchFamily="34" charset="0"/>
              </a:rPr>
              <a:t>	very long-term and broad impact</a:t>
            </a:r>
          </a:p>
          <a:p>
            <a:pPr eaLnBrk="1" hangingPunct="1">
              <a:spcBef>
                <a:spcPct val="0"/>
              </a:spcBef>
              <a:buFontTx/>
              <a:buNone/>
            </a:pPr>
            <a:r>
              <a:rPr lang="en-US" altLang="fa-IR" sz="2400">
                <a:latin typeface="Gill Sans MT" panose="020B0502020104020203" pitchFamily="34" charset="0"/>
              </a:rPr>
              <a:t>       </a:t>
            </a:r>
          </a:p>
          <a:p>
            <a:pPr eaLnBrk="1" hangingPunct="1">
              <a:spcBef>
                <a:spcPct val="0"/>
              </a:spcBef>
              <a:buFontTx/>
              <a:buNone/>
            </a:pPr>
            <a:r>
              <a:rPr lang="en-US" altLang="fa-IR" sz="2400">
                <a:latin typeface="Gill Sans MT" panose="020B0502020104020203" pitchFamily="34" charset="0"/>
              </a:rPr>
              <a:t>        </a:t>
            </a:r>
          </a:p>
          <a:p>
            <a:pPr eaLnBrk="1" hangingPunct="1">
              <a:spcBef>
                <a:spcPct val="0"/>
              </a:spcBef>
              <a:buFontTx/>
              <a:buNone/>
            </a:pPr>
            <a:endParaRPr lang="en-US" altLang="fa-IR" sz="2400">
              <a:latin typeface="Gill Sans MT" panose="020B0502020104020203" pitchFamily="34" charset="0"/>
            </a:endParaRPr>
          </a:p>
        </p:txBody>
      </p:sp>
      <p:sp>
        <p:nvSpPr>
          <p:cNvPr id="3379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BC63299-C471-47B3-A3D6-C9964F1F89AE}" type="slidenum">
              <a:rPr lang="en-US" altLang="fa-IR" sz="1400">
                <a:latin typeface="Times New Roman" panose="02020603050405020304" pitchFamily="18" charset="0"/>
              </a:rPr>
              <a:pPr>
                <a:spcBef>
                  <a:spcPct val="0"/>
                </a:spcBef>
                <a:buFontTx/>
                <a:buNone/>
              </a:pPr>
              <a:t>32</a:t>
            </a:fld>
            <a:endParaRPr lang="en-US" altLang="fa-IR" sz="1400">
              <a:latin typeface="Times New Roman" panose="02020603050405020304" pitchFamily="18" charset="0"/>
            </a:endParaRPr>
          </a:p>
        </p:txBody>
      </p:sp>
      <p:sp>
        <p:nvSpPr>
          <p:cNvPr id="33799" name="TextBox 1"/>
          <p:cNvSpPr txBox="1">
            <a:spLocks noChangeArrowheads="1"/>
          </p:cNvSpPr>
          <p:nvPr/>
        </p:nvSpPr>
        <p:spPr bwMode="auto">
          <a:xfrm>
            <a:off x="1676400" y="6030913"/>
            <a:ext cx="6118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fa-IR" sz="1800">
                <a:latin typeface="Arial" panose="020B0604020202020204" pitchFamily="34" charset="0"/>
              </a:rPr>
              <a:t>Cleverdon received the ACM SIGIR Salton Award in 1991.</a:t>
            </a:r>
            <a:endParaRPr lang="fa-IR" altLang="fa-IR" sz="1800">
              <a:latin typeface="Arial" panose="020B0604020202020204"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28600" y="-152400"/>
            <a:ext cx="8686800" cy="1066800"/>
          </a:xfrm>
        </p:spPr>
        <p:txBody>
          <a:bodyPr/>
          <a:lstStyle/>
          <a:p>
            <a:r>
              <a:rPr lang="en-US" altLang="fa-IR" smtClean="0"/>
              <a:t>Cranfield II Test: Experiment Design </a:t>
            </a:r>
          </a:p>
        </p:txBody>
      </p:sp>
      <p:sp>
        <p:nvSpPr>
          <p:cNvPr id="34819" name="Content Placeholder 2"/>
          <p:cNvSpPr>
            <a:spLocks noGrp="1"/>
          </p:cNvSpPr>
          <p:nvPr>
            <p:ph idx="1"/>
          </p:nvPr>
        </p:nvSpPr>
        <p:spPr>
          <a:xfrm>
            <a:off x="0" y="685800"/>
            <a:ext cx="8763000" cy="4876800"/>
          </a:xfrm>
        </p:spPr>
        <p:txBody>
          <a:bodyPr/>
          <a:lstStyle/>
          <a:p>
            <a:r>
              <a:rPr lang="en-US" altLang="fa-IR" sz="2400" smtClean="0"/>
              <a:t>Decomposed study of contributions of different components of an indexing language  </a:t>
            </a:r>
            <a:endParaRPr lang="en-US" altLang="fa-IR" sz="2000" smtClean="0"/>
          </a:p>
          <a:p>
            <a:r>
              <a:rPr lang="en-US" altLang="fa-IR" sz="2400" smtClean="0"/>
              <a:t>Rigorous control of evaluation</a:t>
            </a:r>
          </a:p>
          <a:p>
            <a:pPr lvl="1"/>
            <a:r>
              <a:rPr lang="en-US" altLang="fa-IR" sz="2000" smtClean="0"/>
              <a:t>Having complete judgments is more important than having a large set of documents </a:t>
            </a:r>
            <a:endParaRPr lang="en-US" altLang="fa-IR" sz="2000" smtClean="0">
              <a:sym typeface="Wingdings" panose="05000000000000000000" pitchFamily="2" charset="2"/>
            </a:endParaRPr>
          </a:p>
          <a:p>
            <a:pPr lvl="1"/>
            <a:r>
              <a:rPr lang="en-US" altLang="fa-IR" sz="2000" smtClean="0">
                <a:sym typeface="Wingdings" panose="05000000000000000000" pitchFamily="2" charset="2"/>
              </a:rPr>
              <a:t>Document collection: 1400 documents (cited papers by 200 authors, no original papers by these authors) </a:t>
            </a:r>
          </a:p>
          <a:p>
            <a:pPr lvl="1"/>
            <a:r>
              <a:rPr lang="en-US" altLang="fa-IR" sz="2000" smtClean="0">
                <a:sym typeface="Wingdings" panose="05000000000000000000" pitchFamily="2" charset="2"/>
              </a:rPr>
              <a:t>Queries: 279 questions provided by authors of original papers</a:t>
            </a:r>
          </a:p>
          <a:p>
            <a:pPr lvl="1"/>
            <a:r>
              <a:rPr lang="en-US" altLang="fa-IR" sz="2000" smtClean="0">
                <a:sym typeface="Wingdings" panose="05000000000000000000" pitchFamily="2" charset="2"/>
              </a:rPr>
              <a:t>Relevance judgments:</a:t>
            </a:r>
          </a:p>
          <a:p>
            <a:pPr lvl="2"/>
            <a:r>
              <a:rPr lang="en-US" altLang="fa-IR" sz="2000" smtClean="0">
                <a:sym typeface="Wingdings" panose="05000000000000000000" pitchFamily="2" charset="2"/>
              </a:rPr>
              <a:t>Multiple levels: 1-5</a:t>
            </a:r>
          </a:p>
          <a:p>
            <a:pPr lvl="2"/>
            <a:r>
              <a:rPr lang="en-US" altLang="fa-IR" sz="2000" smtClean="0">
                <a:sym typeface="Wingdings" panose="05000000000000000000" pitchFamily="2" charset="2"/>
              </a:rPr>
              <a:t>Initially done by 6 students in 3 months; final judgments by the originators </a:t>
            </a:r>
          </a:p>
          <a:p>
            <a:pPr lvl="1"/>
            <a:r>
              <a:rPr lang="en-US" altLang="fa-IR" sz="2000" smtClean="0">
                <a:sym typeface="Wingdings" panose="05000000000000000000" pitchFamily="2" charset="2"/>
              </a:rPr>
              <a:t>Measures: precision, recall, fallout, prec-recall curve</a:t>
            </a:r>
          </a:p>
          <a:p>
            <a:pPr lvl="1"/>
            <a:r>
              <a:rPr lang="en-US" altLang="fa-IR" sz="2000" smtClean="0">
                <a:sym typeface="Wingdings" panose="05000000000000000000" pitchFamily="2" charset="2"/>
              </a:rPr>
              <a:t>Ranking method: coordination level (# matched terms)</a:t>
            </a:r>
          </a:p>
        </p:txBody>
      </p:sp>
      <p:sp>
        <p:nvSpPr>
          <p:cNvPr id="3482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7C94C35-033B-45DA-B0DC-477208FF37A0}" type="slidenum">
              <a:rPr lang="en-US" altLang="fa-IR" sz="1400">
                <a:latin typeface="Times New Roman" panose="02020603050405020304" pitchFamily="18" charset="0"/>
              </a:rPr>
              <a:pPr>
                <a:spcBef>
                  <a:spcPct val="0"/>
                </a:spcBef>
                <a:buFontTx/>
                <a:buNone/>
              </a:pPr>
              <a:t>33</a:t>
            </a:fld>
            <a:endParaRPr lang="en-US" altLang="fa-IR" sz="1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28600" y="152400"/>
            <a:ext cx="8686800" cy="1066800"/>
          </a:xfrm>
        </p:spPr>
        <p:txBody>
          <a:bodyPr/>
          <a:lstStyle/>
          <a:p>
            <a:r>
              <a:rPr lang="en-US" altLang="fa-IR" smtClean="0"/>
              <a:t>Measures: Precision, Recall, and </a:t>
            </a:r>
            <a:br>
              <a:rPr lang="en-US" altLang="fa-IR" smtClean="0"/>
            </a:br>
            <a:r>
              <a:rPr lang="en-US" altLang="fa-IR" smtClean="0"/>
              <a:t>Fallout </a:t>
            </a:r>
            <a:r>
              <a:rPr lang="en-US" altLang="fa-IR" sz="2000" smtClean="0"/>
              <a:t>[Cleverdon 67]</a:t>
            </a:r>
          </a:p>
        </p:txBody>
      </p:sp>
      <p:pic>
        <p:nvPicPr>
          <p:cNvPr id="358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227746">
            <a:off x="1848644" y="48419"/>
            <a:ext cx="4797425" cy="734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CF9213A-E359-4DDC-ABC8-930EC97A5288}" type="slidenum">
              <a:rPr lang="en-US" altLang="fa-IR" sz="1400">
                <a:latin typeface="Times New Roman" panose="02020603050405020304" pitchFamily="18" charset="0"/>
              </a:rPr>
              <a:pPr>
                <a:spcBef>
                  <a:spcPct val="0"/>
                </a:spcBef>
                <a:buFontTx/>
                <a:buNone/>
              </a:pPr>
              <a:t>34</a:t>
            </a:fld>
            <a:endParaRPr lang="en-US" altLang="fa-IR" sz="1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180836">
            <a:off x="1228725" y="912813"/>
            <a:ext cx="5367337" cy="576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Title 1"/>
          <p:cNvSpPr>
            <a:spLocks noGrp="1"/>
          </p:cNvSpPr>
          <p:nvPr>
            <p:ph type="title"/>
          </p:nvPr>
        </p:nvSpPr>
        <p:spPr/>
        <p:txBody>
          <a:bodyPr/>
          <a:lstStyle/>
          <a:p>
            <a:r>
              <a:rPr lang="en-US" altLang="fa-IR" smtClean="0"/>
              <a:t>Precision-Recall Curve </a:t>
            </a:r>
            <a:r>
              <a:rPr lang="en-US" altLang="fa-IR" sz="2000" smtClean="0"/>
              <a:t>[Cleverdon 67]</a:t>
            </a:r>
          </a:p>
        </p:txBody>
      </p:sp>
      <p:sp>
        <p:nvSpPr>
          <p:cNvPr id="3686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CA5FA58-E62A-41BE-BECF-4ABECE902A5F}" type="slidenum">
              <a:rPr lang="en-US" altLang="fa-IR" sz="1400">
                <a:latin typeface="Times New Roman" panose="02020603050405020304" pitchFamily="18" charset="0"/>
              </a:rPr>
              <a:pPr>
                <a:spcBef>
                  <a:spcPct val="0"/>
                </a:spcBef>
                <a:buFontTx/>
                <a:buNone/>
              </a:pPr>
              <a:t>35</a:t>
            </a:fld>
            <a:endParaRPr lang="en-US" altLang="fa-IR" sz="1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228600" y="0"/>
            <a:ext cx="8915400" cy="1066800"/>
          </a:xfrm>
        </p:spPr>
        <p:txBody>
          <a:bodyPr/>
          <a:lstStyle/>
          <a:p>
            <a:r>
              <a:rPr lang="en-US" altLang="fa-IR" smtClean="0"/>
              <a:t>Cranfield II Test: Results </a:t>
            </a:r>
            <a:r>
              <a:rPr lang="en-US" altLang="fa-IR" sz="2000" smtClean="0"/>
              <a:t>[Cleverdon 67]</a:t>
            </a:r>
          </a:p>
        </p:txBody>
      </p:sp>
      <p:pic>
        <p:nvPicPr>
          <p:cNvPr id="3789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25" y="1219200"/>
            <a:ext cx="9070975"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TextBox 6"/>
          <p:cNvSpPr txBox="1">
            <a:spLocks noChangeArrowheads="1"/>
          </p:cNvSpPr>
          <p:nvPr/>
        </p:nvSpPr>
        <p:spPr bwMode="auto">
          <a:xfrm>
            <a:off x="304800" y="5410200"/>
            <a:ext cx="84312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fa-IR" sz="1800">
                <a:latin typeface="Gill Sans MT" panose="020B0502020104020203" pitchFamily="34" charset="0"/>
              </a:rPr>
              <a:t>For more information about Cranfield II test, see</a:t>
            </a:r>
          </a:p>
          <a:p>
            <a:pPr eaLnBrk="1" hangingPunct="1">
              <a:spcBef>
                <a:spcPct val="0"/>
              </a:spcBef>
              <a:buFontTx/>
              <a:buNone/>
            </a:pPr>
            <a:r>
              <a:rPr lang="en-US" altLang="fa-IR" sz="1800">
                <a:latin typeface="Gill Sans MT" panose="020B0502020104020203" pitchFamily="34" charset="0"/>
              </a:rPr>
              <a:t>Cleverdon, C. W., 1967, The Cranfield tests on index language devices. Aslib Proceedings, </a:t>
            </a:r>
          </a:p>
          <a:p>
            <a:pPr eaLnBrk="1" hangingPunct="1">
              <a:spcBef>
                <a:spcPct val="0"/>
              </a:spcBef>
              <a:buFontTx/>
              <a:buNone/>
            </a:pPr>
            <a:r>
              <a:rPr lang="en-US" altLang="fa-IR" sz="1800">
                <a:latin typeface="Gill Sans MT" panose="020B0502020104020203" pitchFamily="34" charset="0"/>
              </a:rPr>
              <a:t> 19, 173-192.</a:t>
            </a:r>
          </a:p>
        </p:txBody>
      </p:sp>
      <p:sp>
        <p:nvSpPr>
          <p:cNvPr id="3789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48EF26D-1D96-47B9-A93E-B7531122FB58}" type="slidenum">
              <a:rPr lang="en-US" altLang="fa-IR" sz="1400">
                <a:latin typeface="Times New Roman" panose="02020603050405020304" pitchFamily="18" charset="0"/>
              </a:rPr>
              <a:pPr>
                <a:spcBef>
                  <a:spcPct val="0"/>
                </a:spcBef>
                <a:buFontTx/>
                <a:buNone/>
              </a:pPr>
              <a:t>36</a:t>
            </a:fld>
            <a:endParaRPr lang="en-US" altLang="fa-IR" sz="1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fa-IR" smtClean="0"/>
              <a:t>Cranfield test methodology</a:t>
            </a:r>
            <a:endParaRPr lang="fa-IR" altLang="fa-IR" smtClean="0"/>
          </a:p>
        </p:txBody>
      </p:sp>
      <p:sp>
        <p:nvSpPr>
          <p:cNvPr id="38915" name="Content Placeholder 2"/>
          <p:cNvSpPr>
            <a:spLocks noGrp="1"/>
          </p:cNvSpPr>
          <p:nvPr>
            <p:ph idx="1"/>
          </p:nvPr>
        </p:nvSpPr>
        <p:spPr/>
        <p:txBody>
          <a:bodyPr/>
          <a:lstStyle/>
          <a:p>
            <a:r>
              <a:rPr lang="en-US" altLang="fa-IR" sz="2800" smtClean="0"/>
              <a:t>Specify a retrieval task</a:t>
            </a:r>
          </a:p>
          <a:p>
            <a:r>
              <a:rPr lang="en-US" altLang="fa-IR" sz="2800" smtClean="0"/>
              <a:t>Create a collection of sample documents</a:t>
            </a:r>
          </a:p>
          <a:p>
            <a:r>
              <a:rPr lang="en-US" altLang="fa-IR" sz="2800" smtClean="0"/>
              <a:t>Create a set of topics/queries appropriate for the retrieval task</a:t>
            </a:r>
          </a:p>
          <a:p>
            <a:r>
              <a:rPr lang="en-US" altLang="fa-IR" sz="2800" smtClean="0"/>
              <a:t>Create a set of relevance judgments (i.e.,  judgments about which document is relevant to which query)</a:t>
            </a:r>
          </a:p>
          <a:p>
            <a:r>
              <a:rPr lang="en-US" altLang="fa-IR" sz="2800" smtClean="0"/>
              <a:t>Define a set of measures</a:t>
            </a:r>
          </a:p>
          <a:p>
            <a:r>
              <a:rPr lang="en-US" altLang="fa-IR" sz="2800" smtClean="0"/>
              <a:t>Apply a method to (or run a system on) the collection to obtain performance figures</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6ACE518-4F40-465F-8E86-1C6FA4DF0A90}" type="slidenum">
              <a:rPr lang="en-US" altLang="en-US">
                <a:solidFill>
                  <a:srgbClr val="898989"/>
                </a:solidFill>
              </a:rPr>
              <a:pPr eaLnBrk="1" hangingPunct="1"/>
              <a:t>37</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ctrTitle"/>
          </p:nvPr>
        </p:nvSpPr>
        <p:spPr>
          <a:xfrm>
            <a:off x="-1752600" y="1219200"/>
            <a:ext cx="12725400" cy="1295400"/>
          </a:xfrm>
        </p:spPr>
        <p:txBody>
          <a:bodyPr/>
          <a:lstStyle/>
          <a:p>
            <a:pPr>
              <a:lnSpc>
                <a:spcPct val="130000"/>
              </a:lnSpc>
            </a:pPr>
            <a:r>
              <a:rPr lang="en-US" altLang="fa-IR" smtClean="0"/>
              <a:t>Milestone 3: </a:t>
            </a:r>
            <a:br>
              <a:rPr lang="en-US" altLang="fa-IR" smtClean="0"/>
            </a:br>
            <a:r>
              <a:rPr lang="en-US" altLang="fa-IR" smtClean="0"/>
              <a:t>Smart IR System</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5"/>
          <p:cNvSpPr>
            <a:spLocks noGrp="1"/>
          </p:cNvSpPr>
          <p:nvPr>
            <p:ph type="ctrTitle"/>
          </p:nvPr>
        </p:nvSpPr>
        <p:spPr/>
        <p:txBody>
          <a:bodyPr/>
          <a:lstStyle/>
          <a:p>
            <a:r>
              <a:rPr lang="en-US" altLang="fa-IR" smtClean="0"/>
              <a:t>Cranfield tests were done manually, how about doing all the tests with an automatic system? </a:t>
            </a:r>
          </a:p>
        </p:txBody>
      </p:sp>
      <p:sp>
        <p:nvSpPr>
          <p:cNvPr id="40963" name="TextBox 7"/>
          <p:cNvSpPr txBox="1">
            <a:spLocks noChangeArrowheads="1"/>
          </p:cNvSpPr>
          <p:nvPr/>
        </p:nvSpPr>
        <p:spPr bwMode="auto">
          <a:xfrm>
            <a:off x="3276600" y="4495800"/>
            <a:ext cx="34909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fa-IR" sz="4000">
                <a:latin typeface="Gill Sans MT" panose="020B0502020104020203" pitchFamily="34" charset="0"/>
              </a:rPr>
              <a:t>SMART System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fa-IR" smtClean="0"/>
              <a:t>TR vs. Database Retrieval</a:t>
            </a:r>
          </a:p>
        </p:txBody>
      </p:sp>
      <p:sp>
        <p:nvSpPr>
          <p:cNvPr id="187395" name="Rectangle 3"/>
          <p:cNvSpPr>
            <a:spLocks noGrp="1" noChangeArrowheads="1"/>
          </p:cNvSpPr>
          <p:nvPr>
            <p:ph idx="1"/>
          </p:nvPr>
        </p:nvSpPr>
        <p:spPr/>
        <p:txBody>
          <a:bodyPr rtlCol="0">
            <a:normAutofit lnSpcReduction="10000"/>
          </a:bodyPr>
          <a:lstStyle/>
          <a:p>
            <a:pPr eaLnBrk="1" fontAlgn="auto" hangingPunct="1">
              <a:spcAft>
                <a:spcPts val="0"/>
              </a:spcAft>
              <a:defRPr/>
            </a:pPr>
            <a:r>
              <a:rPr lang="en-US" dirty="0" smtClean="0"/>
              <a:t>Information</a:t>
            </a:r>
          </a:p>
          <a:p>
            <a:pPr lvl="1" eaLnBrk="1" fontAlgn="auto" hangingPunct="1">
              <a:spcAft>
                <a:spcPts val="0"/>
              </a:spcAft>
              <a:defRPr/>
            </a:pPr>
            <a:r>
              <a:rPr lang="en-US" dirty="0" smtClean="0"/>
              <a:t>Unstructured/free text vs. structured data</a:t>
            </a:r>
          </a:p>
          <a:p>
            <a:pPr lvl="1" eaLnBrk="1" fontAlgn="auto" hangingPunct="1">
              <a:spcAft>
                <a:spcPts val="0"/>
              </a:spcAft>
              <a:defRPr/>
            </a:pPr>
            <a:r>
              <a:rPr lang="en-US" dirty="0" smtClean="0"/>
              <a:t>Ambiguous vs. well-defined semantics</a:t>
            </a:r>
          </a:p>
          <a:p>
            <a:pPr eaLnBrk="1" fontAlgn="auto" hangingPunct="1">
              <a:spcAft>
                <a:spcPts val="0"/>
              </a:spcAft>
              <a:defRPr/>
            </a:pPr>
            <a:r>
              <a:rPr lang="en-US" dirty="0" smtClean="0"/>
              <a:t>Query </a:t>
            </a:r>
          </a:p>
          <a:p>
            <a:pPr lvl="1" eaLnBrk="1" fontAlgn="auto" hangingPunct="1">
              <a:spcAft>
                <a:spcPts val="0"/>
              </a:spcAft>
              <a:defRPr/>
            </a:pPr>
            <a:r>
              <a:rPr lang="en-US" dirty="0" smtClean="0"/>
              <a:t>Ambiguous vs. well-defined semantics</a:t>
            </a:r>
          </a:p>
          <a:p>
            <a:pPr lvl="1" eaLnBrk="1" fontAlgn="auto" hangingPunct="1">
              <a:spcAft>
                <a:spcPts val="0"/>
              </a:spcAft>
              <a:defRPr/>
            </a:pPr>
            <a:r>
              <a:rPr lang="en-US" dirty="0" smtClean="0"/>
              <a:t>Incomplete vs. complete specification</a:t>
            </a:r>
          </a:p>
          <a:p>
            <a:pPr eaLnBrk="1" fontAlgn="auto" hangingPunct="1">
              <a:spcAft>
                <a:spcPts val="0"/>
              </a:spcAft>
              <a:defRPr/>
            </a:pPr>
            <a:r>
              <a:rPr lang="en-US" dirty="0" smtClean="0"/>
              <a:t>Answers</a:t>
            </a:r>
          </a:p>
          <a:p>
            <a:pPr lvl="1" eaLnBrk="1" fontAlgn="auto" hangingPunct="1">
              <a:spcAft>
                <a:spcPts val="0"/>
              </a:spcAft>
              <a:defRPr/>
            </a:pPr>
            <a:r>
              <a:rPr lang="en-US" dirty="0" smtClean="0"/>
              <a:t>Relevant documents vs. matched records</a:t>
            </a:r>
          </a:p>
          <a:p>
            <a:pPr eaLnBrk="1" fontAlgn="auto" hangingPunct="1">
              <a:spcAft>
                <a:spcPts val="0"/>
              </a:spcAft>
              <a:defRPr/>
            </a:pPr>
            <a:r>
              <a:rPr lang="en-US" dirty="0" smtClean="0"/>
              <a:t>TR is an </a:t>
            </a:r>
            <a:r>
              <a:rPr lang="en-US" dirty="0" smtClean="0">
                <a:solidFill>
                  <a:srgbClr val="CC0000"/>
                </a:solidFill>
              </a:rPr>
              <a:t>empirically</a:t>
            </a:r>
            <a:r>
              <a:rPr lang="en-US" dirty="0" smtClean="0"/>
              <a:t> defined problem!</a:t>
            </a:r>
          </a:p>
          <a:p>
            <a:pPr lvl="1" eaLnBrk="1" fontAlgn="auto" hangingPunct="1">
              <a:spcAft>
                <a:spcPts val="0"/>
              </a:spcAft>
              <a:defRPr/>
            </a:pPr>
            <a:endParaRPr lang="en-US" dirty="0" smtClean="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CFA3E89-3005-4726-B995-21609E4CD2BC}" type="slidenum">
              <a:rPr lang="en-US" altLang="en-US">
                <a:solidFill>
                  <a:srgbClr val="898989"/>
                </a:solidFill>
              </a:rPr>
              <a:pPr eaLnBrk="1" hangingPunct="1"/>
              <a:t>4</a:t>
            </a:fld>
            <a:endParaRPr lang="en-US" altLang="en-US">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73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73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739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739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739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739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7395">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873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228600" y="152400"/>
            <a:ext cx="8686800" cy="1066800"/>
          </a:xfrm>
        </p:spPr>
        <p:txBody>
          <a:bodyPr/>
          <a:lstStyle/>
          <a:p>
            <a:r>
              <a:rPr lang="en-US" altLang="fa-IR" smtClean="0"/>
              <a:t>SMART: System for the Mechanical Analysis and Retrieval of Text</a:t>
            </a:r>
          </a:p>
        </p:txBody>
      </p:sp>
      <p:sp>
        <p:nvSpPr>
          <p:cNvPr id="41987" name="TextBox 5"/>
          <p:cNvSpPr txBox="1">
            <a:spLocks noChangeArrowheads="1"/>
          </p:cNvSpPr>
          <p:nvPr/>
        </p:nvSpPr>
        <p:spPr bwMode="auto">
          <a:xfrm>
            <a:off x="2438400" y="1524000"/>
            <a:ext cx="6810375"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fa-IR" sz="2400">
                <a:latin typeface="Gill Sans MT" panose="020B0502020104020203" pitchFamily="34" charset="0"/>
              </a:rPr>
              <a:t>1961-1965:  SMART system develop</a:t>
            </a:r>
          </a:p>
          <a:p>
            <a:pPr eaLnBrk="1" hangingPunct="1">
              <a:spcBef>
                <a:spcPct val="0"/>
              </a:spcBef>
              <a:buFontTx/>
              <a:buNone/>
            </a:pPr>
            <a:r>
              <a:rPr lang="en-US" altLang="fa-IR" sz="2400">
                <a:latin typeface="Gill Sans MT" panose="020B0502020104020203" pitchFamily="34" charset="0"/>
              </a:rPr>
              <a:t>             (Gerard Salton + Michael Lesk)</a:t>
            </a:r>
          </a:p>
          <a:p>
            <a:pPr eaLnBrk="1" hangingPunct="1">
              <a:spcBef>
                <a:spcPct val="0"/>
              </a:spcBef>
              <a:buFontTx/>
              <a:buNone/>
            </a:pPr>
            <a:endParaRPr lang="en-US" altLang="fa-IR" sz="2400">
              <a:latin typeface="Gill Sans MT" panose="020B0502020104020203" pitchFamily="34" charset="0"/>
            </a:endParaRPr>
          </a:p>
          <a:p>
            <a:pPr eaLnBrk="1" hangingPunct="1">
              <a:spcBef>
                <a:spcPct val="0"/>
              </a:spcBef>
              <a:buFontTx/>
              <a:buChar char="-"/>
            </a:pPr>
            <a:r>
              <a:rPr lang="en-US" altLang="fa-IR" sz="2400">
                <a:latin typeface="Gill Sans MT" panose="020B0502020104020203" pitchFamily="34" charset="0"/>
              </a:rPr>
              <a:t>First automatic retrieval system</a:t>
            </a:r>
          </a:p>
          <a:p>
            <a:pPr eaLnBrk="1" hangingPunct="1">
              <a:spcBef>
                <a:spcPct val="0"/>
              </a:spcBef>
              <a:buFontTx/>
              <a:buChar char="-"/>
            </a:pPr>
            <a:r>
              <a:rPr lang="en-US" altLang="fa-IR" sz="2400">
                <a:latin typeface="Gill Sans MT" panose="020B0502020104020203" pitchFamily="34" charset="0"/>
              </a:rPr>
              <a:t>Term weighting + vector similarity</a:t>
            </a:r>
          </a:p>
          <a:p>
            <a:pPr eaLnBrk="1" hangingPunct="1">
              <a:spcBef>
                <a:spcPct val="0"/>
              </a:spcBef>
              <a:buFontTx/>
              <a:buChar char="-"/>
            </a:pPr>
            <a:r>
              <a:rPr lang="en-US" altLang="fa-IR" sz="2400">
                <a:latin typeface="Gill Sans MT" panose="020B0502020104020203" pitchFamily="34" charset="0"/>
              </a:rPr>
              <a:t>Experimented with many ideas for indexing</a:t>
            </a:r>
          </a:p>
          <a:p>
            <a:pPr eaLnBrk="1" hangingPunct="1">
              <a:spcBef>
                <a:spcPct val="0"/>
              </a:spcBef>
              <a:buFontTx/>
              <a:buChar char="-"/>
            </a:pPr>
            <a:r>
              <a:rPr lang="en-US" altLang="fa-IR" sz="2400">
                <a:latin typeface="Gill Sans MT" panose="020B0502020104020203" pitchFamily="34" charset="0"/>
              </a:rPr>
              <a:t>Did statistical significance test</a:t>
            </a:r>
          </a:p>
          <a:p>
            <a:pPr eaLnBrk="1" hangingPunct="1">
              <a:spcBef>
                <a:spcPct val="0"/>
              </a:spcBef>
              <a:buFontTx/>
              <a:buChar char="-"/>
            </a:pPr>
            <a:r>
              <a:rPr lang="en-US" altLang="fa-IR" sz="2400">
                <a:latin typeface="Gill Sans MT" panose="020B0502020104020203" pitchFamily="34" charset="0"/>
              </a:rPr>
              <a:t>Major findings: </a:t>
            </a:r>
          </a:p>
          <a:p>
            <a:pPr eaLnBrk="1" hangingPunct="1">
              <a:spcBef>
                <a:spcPct val="0"/>
              </a:spcBef>
              <a:buFontTx/>
              <a:buNone/>
            </a:pPr>
            <a:r>
              <a:rPr lang="en-US" altLang="fa-IR" sz="2400">
                <a:latin typeface="Gill Sans MT" panose="020B0502020104020203" pitchFamily="34" charset="0"/>
              </a:rPr>
              <a:t>   + </a:t>
            </a:r>
            <a:r>
              <a:rPr lang="en-US" altLang="fa-IR" sz="2000" b="1">
                <a:latin typeface="Arial" panose="020B0604020202020204" pitchFamily="34" charset="0"/>
              </a:rPr>
              <a:t>weighted terms help</a:t>
            </a:r>
          </a:p>
          <a:p>
            <a:pPr eaLnBrk="1" hangingPunct="1">
              <a:spcBef>
                <a:spcPct val="0"/>
              </a:spcBef>
              <a:buFontTx/>
              <a:buNone/>
            </a:pPr>
            <a:r>
              <a:rPr lang="en-US" altLang="fa-IR" sz="2000" b="1">
                <a:latin typeface="Arial" panose="020B0604020202020204" pitchFamily="34" charset="0"/>
              </a:rPr>
              <a:t>    </a:t>
            </a:r>
            <a:r>
              <a:rPr lang="en-US" altLang="fa-IR" sz="2000">
                <a:latin typeface="Gill Sans MT" panose="020B0502020104020203" pitchFamily="34" charset="0"/>
              </a:rPr>
              <a:t>+ </a:t>
            </a:r>
            <a:r>
              <a:rPr lang="en-US" altLang="fa-IR" sz="2000" b="1">
                <a:latin typeface="Arial" panose="020B0604020202020204" pitchFamily="34" charset="0"/>
              </a:rPr>
              <a:t>automatic indexing is as good as manual indexing</a:t>
            </a:r>
          </a:p>
          <a:p>
            <a:pPr eaLnBrk="1" hangingPunct="1">
              <a:spcBef>
                <a:spcPct val="0"/>
              </a:spcBef>
              <a:buFontTx/>
              <a:buNone/>
            </a:pPr>
            <a:r>
              <a:rPr lang="en-US" altLang="fa-IR" sz="2000" b="1">
                <a:latin typeface="Arial" panose="020B0604020202020204" pitchFamily="34" charset="0"/>
              </a:rPr>
              <a:t>    + Indexing based on abstracts outperforms titles </a:t>
            </a:r>
          </a:p>
          <a:p>
            <a:pPr eaLnBrk="1" hangingPunct="1">
              <a:spcBef>
                <a:spcPct val="0"/>
              </a:spcBef>
              <a:buFontTx/>
              <a:buNone/>
            </a:pPr>
            <a:r>
              <a:rPr lang="en-US" altLang="fa-IR" sz="2400">
                <a:latin typeface="Gill Sans MT" panose="020B0502020104020203" pitchFamily="34" charset="0"/>
              </a:rPr>
              <a:t>   + linguistic phrases and statistical phrases are </a:t>
            </a:r>
          </a:p>
          <a:p>
            <a:pPr eaLnBrk="1" hangingPunct="1">
              <a:spcBef>
                <a:spcPct val="0"/>
              </a:spcBef>
              <a:buFontTx/>
              <a:buNone/>
            </a:pPr>
            <a:r>
              <a:rPr lang="en-US" altLang="fa-IR" sz="2400">
                <a:latin typeface="Gill Sans MT" panose="020B0502020104020203" pitchFamily="34" charset="0"/>
              </a:rPr>
              <a:t>        similar</a:t>
            </a:r>
          </a:p>
        </p:txBody>
      </p:sp>
      <p:sp>
        <p:nvSpPr>
          <p:cNvPr id="41988" name="AutoShape 2" descr="data:image/jpg;base64,/9j/4AAQSkZJRgABAQAAAQABAAD/2wBDAAkGBwgHBgkIBwgKCgkLDRYPDQwMDRsUFRAWIB0iIiAdHx8kKDQsJCYxJx8fLT0tMTU3Ojo6Iys/RD84QzQ5Ojf/2wBDAQoKCg0MDRoPDxo3JR8lNzc3Nzc3Nzc3Nzc3Nzc3Nzc3Nzc3Nzc3Nzc3Nzc3Nzc3Nzc3Nzc3Nzc3Nzc3Nzc3Nzf/wAARCABOADYDASIAAhEBAxEB/8QAGwAAAgIDAQAAAAAAAAAAAAAABQYABwEDBAL/xAAyEAACAQMCBAQFAwQDAAAAAAABAgMABBEFIQYSMUETIlFxFDJhgZEVUqEHscHRQuHw/8QAFAEBAAAAAAAAAAAAAAAAAAAAAP/EABQRAQAAAAAAAAAAAAAAAAAAAAD/2gAMAwEAAhEDEQA/ALiAArOKwSACWOAKqbjzji51S8OgcOSPHEzeHPdKSDIe6r6D1PegetY4z0DSZWt7i9ElwNjDApkYH642H3NBl/qhoazBLi01S3Q9ZZLcFV9wpJ/ignD/AA1bWkIWONS+PO7Ddj70xDRbVouWSFTtvQNGnahZ6naJd2FxHPBJ8rodvv6H6GunFVxd6Dc6bc/qHDkzWl4v/HrHMP2uvf37U1cI8SRcRWDO0Xw97A3h3VsTvG4/wf8AqgOOoIwalZqUADjm+ksNBlMPMDMREWUZIznp27d6qLh62MeriZsbNzgsclh61cPGkEF3w5dW1yzqsvKqsnVWyCp/IqvtP0eeK5j53QiOHkc9Mkdx9qBqspg8r+UL6KOgoxHuo27UpGe5jjPwZhVlGS878q49zXZo/EF3cTLBcQWrFx5ZLWcSKaA1fM0cJZVzjuaBWllLY8bW97ZgrFfQq0yjoT8pz74B9/eh+v8AFV2bmW0tjZWaRyGIzX0hUMwHRR/umnht5J4rKe5VFkCNEcb+YNnb6YNAzVKlSgE8Tx+Jo0xxkRsshHsRSI80qrFOZSzNJlgRjlyOn8VZ8iLLG0cihlYEEHuDSNr2kDS5FVAGt3PkLMS2R6gjtmg2Wtlp+pRI8scRYDlaNgCG+xrk1ox2lzbx24CchUIq7HHTG3bFD7N2WXmVioA6g9DQnVp7o3pmtLqIylwzI8ihiRt36AUDbDaRS3ji+RCr+dRImcH9wPY9vaj3D1vbLEsVqR4UMhKgdjgCke2vp7ueCSS9jkliJZlhcMoBwCD+B+KsHhxon08SRoEZj58d2wM0BQ1KzipQcGr28N9Yz2VxkxTIVfBwfse3vVTWUWoaNeXmkapdTzlXV7WSRywkiIIyM/Xr6EVaHiPNzjqVcg57/wDtqD69o9tqNkwuZVge2zLDdFdotvNzeqkdRnsO9ArWt1HHKVPXevcGnW1vNJcW1sgaX5igwx96DXlvdm1W8j5RCFBSQNlHHqG6YxjGcfWoeILrToo/iIDljyjDDOfagLrY2lnPLdRWccEkgwSBgn3qxuHImh0i3DrhnHPj36fxVXRa0sUttf6wI47Hx1VucFsj0/OOgI2NW/bzwzwpLbyI8TqCrIcgig2VKlSgCq6RXNwWwo8px67Y/wAY+1eJrb4+IxXKSJAxzy5wz+/p96IG1hMol8JDIOjkb/mtnKS3zYJ70C7qXDkd1AYEl5YcFfDaIEBT1GxG1CYeArRWRpmaRI8ci+ZsAdjk06umx3Of71q7hWJz029KBW17hi01fR5tPdpxzAFJAF8jDde2MZ/vXLwvfX9tZ/p98ph1G0wjcpwHXsy/Sm7yqSu+wK0NvltpGV2EizRk8kigZH067j6UBK01OURjx4+c4+ZSBmpQn9XtIE5GE5wcbKP91KD/2Q==">
            <a:hlinkClick r:id="rId3"/>
          </p:cNvPr>
          <p:cNvSpPr>
            <a:spLocks noChangeAspect="1" noChangeArrowheads="1"/>
          </p:cNvSpPr>
          <p:nvPr/>
        </p:nvSpPr>
        <p:spPr bwMode="auto">
          <a:xfrm>
            <a:off x="176213" y="-350838"/>
            <a:ext cx="51435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fa-IR" altLang="fa-IR" sz="1800">
              <a:latin typeface="Arial" panose="020B0604020202020204" pitchFamily="34" charset="0"/>
            </a:endParaRPr>
          </a:p>
        </p:txBody>
      </p:sp>
      <p:sp>
        <p:nvSpPr>
          <p:cNvPr id="41989" name="AutoShape 4" descr="data:image/jpg;base64,/9j/4AAQSkZJRgABAQAAAQABAAD/2wCEAAkGBhQRERUUEBQVFRUUGBoXGBgXFBgXIBYWGhQXHhsYFxQZHCgeGh4jGRUXHy8lIycqLCwsFR8xNTAqNSYrLSkBCQoKBQUFDQUFDSkYEhgpKSkpKSkpKSkpKSkpKSkpKSkpKSkpKSkpKSkpKSkpKSkpKSkpKSkpKSkpKSkpKSkpKf/AABEIAHkAVAMBIgACEQEDEQH/xAAbAAABBQEBAAAAAAAAAAAAAAAFAAEEBgcDAv/EADcQAAEDAgQEBAQFAwUBAAAAAAEAAhEDIQQFEjEGQVFhEzJxgSKRobEUQlLB0Qfh8CNDU3KCFv/EABQBAQAAAAAAAAAAAAAAAAAAAAD/xAAUEQEAAAAAAAAAAAAAAAAAAAAA/9oADAMBAAIRAxEAPwDYQxPCdJAoShQc5zujhKRq4h4YwddyejRuSsszT+qmKxb9GAYaTP1GC4jqZEN9kGvvcBckAdTZeWV2kwHNJ6Agn5LEKnD1evfFVqlQ73cTB7EqO/gFzSHUnua4XBBII6QQUG9JQskyLizHYEH8TqxdIbyfjYOodzHY/NaLw7xTQx1PXQeD+pps5p6EfvsgLQlCdJBxrUZKS6FOgdDc/wCIKWDpGrWNhsBu49AiLjFysd/qVm7sQ8hkCkLAk7ns1BVM/wCI6+aYgOqWZMU2AGGgn6nqVeMiyVtFjWDtJ6kqocMYceK07kc+nbstODmgt0c90HTDZfEXRAUOX+fJNR91LDUA7EYMOGypOfcO1MM84vAl1Oqz4nNbs5vMxz7jmB1WjEKDXrNDo6oO3BXFzcwoB9hVbaowHZ3UdQd1YljuHoOy3M3ilZpOoD9VN19Ptda/RqhzQ4bEA/NB7SSSQearJaR1BHzCwnMaE4l9B7peHljjewF/hGy3hZbxLlFOtjHYihqa4GHiAA+LOI7n9kADI6elzmgRp5TcAbSeqttB0wR/hQnK8ld4r3A/A74hP1k87lEvF0bboLBhLwp7GKkHD48HXQ0kd5HtCm5ZxHiA7RXYAeyC2GlIQnMKcOBCHcScVOw+hjGan1PKFV9GPqnxXVqMAyWMIcfcC4QXDPsoFavRI/4wZ6QTf6q5YZkMaOgH2VbyyqX06FVx0gMcx3rqB++ytCBQkknQMs3xNUUjWJBcS92kD/tb6rSFQOJcMWYubQTrbOxkX95lBCZjS1zLRLbjuSZU5uXa2F1N1/2QnHnUGOi8xt3+yn5Vmfhm+yDm7hDxnU31n1XeGZLC6GujYaRYBNj8O2g4GmIIcTEkgSdhJVnpY5rwS237KoZrjm1HO8O41QT7oJubkVfDe5ocWwR6gzCgM4Eo6jXoFwqOcHAgx4ZnZo2jqDujWHy4mk241HyjqYkfOIUnA5rNOWjUgmZdhXfh/DtqDjFrSQeXqrKED4drGo2SPzH7f3R1AySSdAygZxk7MQ2HC7fKdvaVPWecbce4vLq4/wBKnUw9QfA4hwLSN2kgwg8Y7DPpPLXs0fpAINvXmhlQ7xyKlP4l/G02Vi0N1AiASR8JUZvmKCaDDdyJsbqrZrharbs1BoP5efrCsuNwznUiGGHEQCRP0QTKspraia1Zz7EAMJYAetroJGTYvEOaC6WBotPmPftPzRDKaXg6tB+EnU0dJMkfNCM5yPEmHUsRUYDFnHUIG/z79EWwdNzabQ8gnrtMnpyQaPlT2uZqYAJM+5AJU1DeHqUUG9yT9f7IkgUJJJIOFepyQDiXKqWMouo1dnWBH5XciO8/RTxXJLgZsfoRIM8unsuNRpcO458t9gOZ3+o7IMqy0VMITg68aqJJHR1MmQ5p5ggn0IU+rXja42/hW/iLhsY2m0tIZiKRmm87X/23wLghUbFh7dVJzdNVpAcwmNN7kHmOYPNAWweOmLqYcPPlsVTPxT6L4IP8+iK0+K2s3lveEB44NwEuNvVR2gvqNYy5Jgd0M/8ApfEgUw50mJiBPcq0f0/xAdVqF4bPlYRe3P5lBeMJh/DY1g/KAF2SSQJJJJABLNNbl8TZ5btPfs76KWRaRvy5+o6BRcU+KrCdoeP/AFYx8gU9Ss55ikJ6ucbN9hY26IOGaYg0qZ8FpL3AxF9JI80cz+/qVWcsyzwqRbiagrOu5pqtAPxOkglw+zlc8PhtG/xO/VtC7VqId52tPqEGS5zh6jajHU6eumZD2AeXo9p6IVm+XVa0NFN4aORGm/dxtC153D9GZFIA8i0kH6L1Q4fpU/JTb1vf7oKFkfDzWButwdUAEANLgCRtA5C03uqxnr6uEzem8VHUw5rYcRpG5+GBaJ6zEraHSLAC3bZBuKOGxjqBpVABfUx25BG1+nVAZwOelzGuPxAgGef8Ilh8wY/ym/Q2KzfhmvVoThcRZ7fIf1gch1tcKyYaiZ3v6X9kFtSQWljKgESD6iU6CTXwLH+dod6ibrpRpBrYbYC1hEei6t5JFBzDTy35yE2g85le27+yTuXqgj1GkRzhIjn9Oi6u/n7hRjugd1KCQTv2TFsgJVvyqM7ylBxx2VNrNGqzgZa4bgpsHh3iNZuLT16GUMxex90GzDb3H7ILw9vX7JLKcZ5kkH//2Q==">
            <a:hlinkClick r:id="rId4"/>
          </p:cNvPr>
          <p:cNvSpPr>
            <a:spLocks noChangeAspect="1" noChangeArrowheads="1"/>
          </p:cNvSpPr>
          <p:nvPr/>
        </p:nvSpPr>
        <p:spPr bwMode="auto">
          <a:xfrm>
            <a:off x="176213" y="-547688"/>
            <a:ext cx="800100" cy="1152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fa-IR" altLang="fa-IR" sz="1800">
              <a:latin typeface="Arial" panose="020B0604020202020204" pitchFamily="34" charset="0"/>
            </a:endParaRPr>
          </a:p>
        </p:txBody>
      </p:sp>
      <p:pic>
        <p:nvPicPr>
          <p:cNvPr id="41990" name="Picture 6" descr="See full size image">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1600200"/>
            <a:ext cx="1828800" cy="266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1" name="TextBox 9"/>
          <p:cNvSpPr txBox="1">
            <a:spLocks noChangeArrowheads="1"/>
          </p:cNvSpPr>
          <p:nvPr/>
        </p:nvSpPr>
        <p:spPr bwMode="auto">
          <a:xfrm>
            <a:off x="228600" y="4419600"/>
            <a:ext cx="2562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fa-IR" sz="2400">
                <a:latin typeface="Gill Sans MT" panose="020B0502020104020203" pitchFamily="34" charset="0"/>
              </a:rPr>
              <a:t>Gerard Salton </a:t>
            </a:r>
          </a:p>
          <a:p>
            <a:pPr eaLnBrk="1" hangingPunct="1">
              <a:spcBef>
                <a:spcPct val="0"/>
              </a:spcBef>
              <a:buFontTx/>
              <a:buNone/>
            </a:pPr>
            <a:r>
              <a:rPr lang="en-US" altLang="fa-IR" sz="2400">
                <a:latin typeface="Gill Sans MT" panose="020B0502020104020203" pitchFamily="34" charset="0"/>
              </a:rPr>
              <a:t>(Harvard, Cornell) </a:t>
            </a:r>
          </a:p>
        </p:txBody>
      </p:sp>
      <p:sp>
        <p:nvSpPr>
          <p:cNvPr id="4199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1A93760-8270-4BA2-A28C-008E59A90D89}" type="slidenum">
              <a:rPr lang="en-US" altLang="fa-IR" sz="1400">
                <a:latin typeface="Times New Roman" panose="02020603050405020304" pitchFamily="18" charset="0"/>
              </a:rPr>
              <a:pPr>
                <a:spcBef>
                  <a:spcPct val="0"/>
                </a:spcBef>
                <a:buFontTx/>
                <a:buNone/>
              </a:pPr>
              <a:t>40</a:t>
            </a:fld>
            <a:endParaRPr lang="en-US" altLang="fa-IR" sz="1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fa-IR" smtClean="0"/>
              <a:t>About the SMART system </a:t>
            </a:r>
          </a:p>
        </p:txBody>
      </p:sp>
      <p:pic>
        <p:nvPicPr>
          <p:cNvPr id="430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057400"/>
            <a:ext cx="2924175"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TextBox 7"/>
          <p:cNvSpPr txBox="1">
            <a:spLocks noChangeArrowheads="1"/>
          </p:cNvSpPr>
          <p:nvPr/>
        </p:nvSpPr>
        <p:spPr bwMode="auto">
          <a:xfrm>
            <a:off x="304800" y="1066800"/>
            <a:ext cx="51593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fa-IR" sz="2000">
                <a:latin typeface="Gill Sans MT" panose="020B0502020104020203" pitchFamily="34" charset="0"/>
              </a:rPr>
              <a:t>Developed on IBM 7094</a:t>
            </a:r>
          </a:p>
          <a:p>
            <a:pPr eaLnBrk="1" hangingPunct="1">
              <a:spcBef>
                <a:spcPct val="0"/>
              </a:spcBef>
              <a:buFontTx/>
              <a:buNone/>
            </a:pPr>
            <a:r>
              <a:rPr lang="en-US" altLang="fa-IR" sz="2000">
                <a:latin typeface="Gill Sans MT" panose="020B0502020104020203" pitchFamily="34" charset="0"/>
              </a:rPr>
              <a:t>(time-sharing system, 0.35MIPS, 32KB memory) </a:t>
            </a:r>
          </a:p>
        </p:txBody>
      </p:sp>
      <p:sp>
        <p:nvSpPr>
          <p:cNvPr id="43013" name="Rectangle 9"/>
          <p:cNvSpPr>
            <a:spLocks noChangeArrowheads="1"/>
          </p:cNvSpPr>
          <p:nvPr/>
        </p:nvSpPr>
        <p:spPr bwMode="auto">
          <a:xfrm>
            <a:off x="3886200" y="1981200"/>
            <a:ext cx="50292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fa-IR" sz="1800">
                <a:latin typeface="Arial" panose="020B0604020202020204" pitchFamily="34" charset="0"/>
              </a:rPr>
              <a:t>Early development: (1961-1965):                          </a:t>
            </a:r>
          </a:p>
          <a:p>
            <a:pPr eaLnBrk="1" hangingPunct="1">
              <a:spcBef>
                <a:spcPct val="0"/>
              </a:spcBef>
              <a:buFontTx/>
              <a:buNone/>
            </a:pPr>
            <a:r>
              <a:rPr lang="en-US" altLang="fa-IR" sz="1800">
                <a:latin typeface="Arial" panose="020B0604020202020204" pitchFamily="34" charset="0"/>
              </a:rPr>
              <a:t>         Michael Lesk </a:t>
            </a:r>
          </a:p>
          <a:p>
            <a:pPr eaLnBrk="1" hangingPunct="1">
              <a:spcBef>
                <a:spcPct val="0"/>
              </a:spcBef>
              <a:buFontTx/>
              <a:buNone/>
            </a:pPr>
            <a:r>
              <a:rPr lang="en-US" altLang="fa-IR" sz="1800">
                <a:latin typeface="Arial" panose="020B0604020202020204" pitchFamily="34" charset="0"/>
              </a:rPr>
              <a:t>First UNIX implementation(v8, 1980):  </a:t>
            </a:r>
          </a:p>
          <a:p>
            <a:pPr eaLnBrk="1" hangingPunct="1">
              <a:spcBef>
                <a:spcPct val="0"/>
              </a:spcBef>
              <a:buFontTx/>
              <a:buNone/>
            </a:pPr>
            <a:r>
              <a:rPr lang="en-US" altLang="fa-IR" sz="1800">
                <a:latin typeface="Arial" panose="020B0604020202020204" pitchFamily="34" charset="0"/>
              </a:rPr>
              <a:t>         Edward Fox</a:t>
            </a:r>
          </a:p>
          <a:p>
            <a:pPr eaLnBrk="1" hangingPunct="1">
              <a:spcBef>
                <a:spcPct val="0"/>
              </a:spcBef>
              <a:buFontTx/>
              <a:buNone/>
            </a:pPr>
            <a:r>
              <a:rPr lang="en-US" altLang="fa-IR" sz="1800">
                <a:latin typeface="Arial" panose="020B0604020202020204" pitchFamily="34" charset="0"/>
              </a:rPr>
              <a:t>The widely used SMART toolkit        </a:t>
            </a:r>
          </a:p>
          <a:p>
            <a:pPr eaLnBrk="1" hangingPunct="1">
              <a:spcBef>
                <a:spcPct val="0"/>
              </a:spcBef>
              <a:buFontTx/>
              <a:buNone/>
            </a:pPr>
            <a:r>
              <a:rPr lang="en-US" altLang="fa-IR" sz="1800">
                <a:latin typeface="Arial" panose="020B0604020202020204" pitchFamily="34" charset="0"/>
              </a:rPr>
              <a:t>         (v10/11, 1980-1990s)</a:t>
            </a:r>
          </a:p>
          <a:p>
            <a:pPr eaLnBrk="1" hangingPunct="1">
              <a:spcBef>
                <a:spcPct val="0"/>
              </a:spcBef>
              <a:buFontTx/>
              <a:buNone/>
            </a:pPr>
            <a:r>
              <a:rPr lang="en-US" altLang="fa-IR" sz="1800">
                <a:latin typeface="Arial" panose="020B0604020202020204" pitchFamily="34" charset="0"/>
              </a:rPr>
              <a:t>         Chris Buckley</a:t>
            </a:r>
          </a:p>
        </p:txBody>
      </p:sp>
      <p:sp>
        <p:nvSpPr>
          <p:cNvPr id="43014" name="TextBox 10"/>
          <p:cNvSpPr txBox="1">
            <a:spLocks noChangeArrowheads="1"/>
          </p:cNvSpPr>
          <p:nvPr/>
        </p:nvSpPr>
        <p:spPr bwMode="auto">
          <a:xfrm>
            <a:off x="120650" y="5029200"/>
            <a:ext cx="90995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fa-IR" sz="2400">
                <a:latin typeface="Gill Sans MT" panose="020B0502020104020203" pitchFamily="34" charset="0"/>
              </a:rPr>
              <a:t>SMART was the most popular IR toolkit (in C) widely used in 1990s by </a:t>
            </a:r>
          </a:p>
          <a:p>
            <a:pPr eaLnBrk="1" hangingPunct="1">
              <a:spcBef>
                <a:spcPct val="0"/>
              </a:spcBef>
              <a:buFontTx/>
              <a:buNone/>
            </a:pPr>
            <a:r>
              <a:rPr lang="en-US" altLang="fa-IR" sz="2400">
                <a:latin typeface="Gill Sans MT" panose="020B0502020104020203" pitchFamily="34" charset="0"/>
              </a:rPr>
              <a:t>IR researchers and some machine learning researchers</a:t>
            </a:r>
          </a:p>
        </p:txBody>
      </p:sp>
      <p:sp>
        <p:nvSpPr>
          <p:cNvPr id="4301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5F94A35-3385-49C9-BD11-B8FC003595EB}" type="slidenum">
              <a:rPr lang="en-US" altLang="fa-IR" sz="1400">
                <a:latin typeface="Times New Roman" panose="02020603050405020304" pitchFamily="18" charset="0"/>
              </a:rPr>
              <a:pPr>
                <a:spcBef>
                  <a:spcPct val="0"/>
                </a:spcBef>
                <a:buFontTx/>
                <a:buNone/>
              </a:pPr>
              <a:t>41</a:t>
            </a:fld>
            <a:endParaRPr lang="en-US" altLang="fa-IR" sz="1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76200"/>
            <a:ext cx="8229600" cy="1143000"/>
          </a:xfrm>
        </p:spPr>
        <p:txBody>
          <a:bodyPr/>
          <a:lstStyle/>
          <a:p>
            <a:r>
              <a:rPr lang="en-US" altLang="fa-IR" smtClean="0"/>
              <a:t>Features of SMART system </a:t>
            </a:r>
          </a:p>
        </p:txBody>
      </p:sp>
      <p:pic>
        <p:nvPicPr>
          <p:cNvPr id="4403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990600"/>
            <a:ext cx="6400800" cy="553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51DAB38-4692-4738-9689-1C38E36B1199}" type="slidenum">
              <a:rPr lang="en-US" altLang="fa-IR" sz="1400">
                <a:latin typeface="Times New Roman" panose="02020603050405020304" pitchFamily="18" charset="0"/>
              </a:rPr>
              <a:pPr>
                <a:spcBef>
                  <a:spcPct val="0"/>
                </a:spcBef>
                <a:buFontTx/>
                <a:buNone/>
              </a:pPr>
              <a:t>42</a:t>
            </a:fld>
            <a:endParaRPr lang="en-US" altLang="fa-IR" sz="1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fa-IR" smtClean="0"/>
              <a:t>SMART Features (cont.)</a:t>
            </a:r>
          </a:p>
        </p:txBody>
      </p:sp>
      <p:pic>
        <p:nvPicPr>
          <p:cNvPr id="4505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066800"/>
            <a:ext cx="7543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B73FB5D-17F9-4FAE-BB31-EAE819320279}" type="slidenum">
              <a:rPr lang="en-US" altLang="fa-IR" sz="1400">
                <a:latin typeface="Times New Roman" panose="02020603050405020304" pitchFamily="18" charset="0"/>
              </a:rPr>
              <a:pPr>
                <a:spcBef>
                  <a:spcPct val="0"/>
                </a:spcBef>
                <a:buFontTx/>
                <a:buNone/>
              </a:pPr>
              <a:t>43</a:t>
            </a:fld>
            <a:endParaRPr lang="en-US" altLang="fa-IR" sz="1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76200"/>
            <a:ext cx="8229600" cy="1143000"/>
          </a:xfrm>
        </p:spPr>
        <p:txBody>
          <a:bodyPr/>
          <a:lstStyle/>
          <a:p>
            <a:r>
              <a:rPr lang="en-US" altLang="fa-IR" smtClean="0"/>
              <a:t>Overall Results</a:t>
            </a:r>
          </a:p>
        </p:txBody>
      </p:sp>
      <p:sp>
        <p:nvSpPr>
          <p:cNvPr id="46083" name="Content Placeholder 2"/>
          <p:cNvSpPr>
            <a:spLocks noGrp="1"/>
          </p:cNvSpPr>
          <p:nvPr>
            <p:ph idx="1"/>
          </p:nvPr>
        </p:nvSpPr>
        <p:spPr/>
        <p:txBody>
          <a:bodyPr/>
          <a:lstStyle/>
          <a:p>
            <a:endParaRPr lang="fa-IR" altLang="fa-IR" smtClean="0"/>
          </a:p>
        </p:txBody>
      </p:sp>
      <p:pic>
        <p:nvPicPr>
          <p:cNvPr id="4608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990600"/>
            <a:ext cx="8153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6085" name="Straight Connector 8"/>
          <p:cNvCxnSpPr>
            <a:cxnSpLocks noChangeShapeType="1"/>
          </p:cNvCxnSpPr>
          <p:nvPr/>
        </p:nvCxnSpPr>
        <p:spPr bwMode="auto">
          <a:xfrm>
            <a:off x="1219200" y="4572000"/>
            <a:ext cx="4800600" cy="0"/>
          </a:xfrm>
          <a:prstGeom prst="line">
            <a:avLst/>
          </a:prstGeom>
          <a:noFill/>
          <a:ln w="44450" algn="ctr">
            <a:solidFill>
              <a:srgbClr val="C00000"/>
            </a:solidFill>
            <a:prstDash val="sysDash"/>
            <a:round/>
            <a:headEnd/>
            <a:tailEnd/>
          </a:ln>
          <a:extLst>
            <a:ext uri="{909E8E84-426E-40DD-AFC4-6F175D3DCCD1}">
              <a14:hiddenFill xmlns:a14="http://schemas.microsoft.com/office/drawing/2010/main">
                <a:noFill/>
              </a14:hiddenFill>
            </a:ext>
          </a:extLst>
        </p:spPr>
      </p:cxnSp>
      <p:cxnSp>
        <p:nvCxnSpPr>
          <p:cNvPr id="46086" name="Straight Connector 13"/>
          <p:cNvCxnSpPr>
            <a:cxnSpLocks noChangeShapeType="1"/>
          </p:cNvCxnSpPr>
          <p:nvPr/>
        </p:nvCxnSpPr>
        <p:spPr bwMode="auto">
          <a:xfrm>
            <a:off x="6019800" y="4343400"/>
            <a:ext cx="2438400" cy="0"/>
          </a:xfrm>
          <a:prstGeom prst="line">
            <a:avLst/>
          </a:prstGeom>
          <a:noFill/>
          <a:ln w="44450" algn="ctr">
            <a:solidFill>
              <a:srgbClr val="C00000"/>
            </a:solidFill>
            <a:prstDash val="sysDash"/>
            <a:round/>
            <a:headEnd/>
            <a:tailEnd/>
          </a:ln>
          <a:extLst>
            <a:ext uri="{909E8E84-426E-40DD-AFC4-6F175D3DCCD1}">
              <a14:hiddenFill xmlns:a14="http://schemas.microsoft.com/office/drawing/2010/main">
                <a:noFill/>
              </a14:hiddenFill>
            </a:ext>
          </a:extLst>
        </p:spPr>
      </p:cxnSp>
      <p:cxnSp>
        <p:nvCxnSpPr>
          <p:cNvPr id="46087" name="Straight Connector 14"/>
          <p:cNvCxnSpPr>
            <a:cxnSpLocks noChangeShapeType="1"/>
          </p:cNvCxnSpPr>
          <p:nvPr/>
        </p:nvCxnSpPr>
        <p:spPr bwMode="auto">
          <a:xfrm rot="5400000" flipH="1" flipV="1">
            <a:off x="876300" y="4914900"/>
            <a:ext cx="685800" cy="0"/>
          </a:xfrm>
          <a:prstGeom prst="line">
            <a:avLst/>
          </a:prstGeom>
          <a:noFill/>
          <a:ln w="44450" algn="ctr">
            <a:solidFill>
              <a:srgbClr val="C00000"/>
            </a:solidFill>
            <a:prstDash val="sysDash"/>
            <a:round/>
            <a:headEnd/>
            <a:tailEnd/>
          </a:ln>
          <a:extLst>
            <a:ext uri="{909E8E84-426E-40DD-AFC4-6F175D3DCCD1}">
              <a14:hiddenFill xmlns:a14="http://schemas.microsoft.com/office/drawing/2010/main">
                <a:noFill/>
              </a14:hiddenFill>
            </a:ext>
          </a:extLst>
        </p:spPr>
      </p:cxnSp>
      <p:cxnSp>
        <p:nvCxnSpPr>
          <p:cNvPr id="46088" name="Straight Connector 15"/>
          <p:cNvCxnSpPr>
            <a:cxnSpLocks noChangeShapeType="1"/>
          </p:cNvCxnSpPr>
          <p:nvPr/>
        </p:nvCxnSpPr>
        <p:spPr bwMode="auto">
          <a:xfrm>
            <a:off x="1219200" y="5257800"/>
            <a:ext cx="7086600" cy="0"/>
          </a:xfrm>
          <a:prstGeom prst="line">
            <a:avLst/>
          </a:prstGeom>
          <a:noFill/>
          <a:ln w="44450" algn="ctr">
            <a:solidFill>
              <a:srgbClr val="C00000"/>
            </a:solidFill>
            <a:prstDash val="sysDash"/>
            <a:round/>
            <a:headEnd/>
            <a:tailEnd/>
          </a:ln>
          <a:extLst>
            <a:ext uri="{909E8E84-426E-40DD-AFC4-6F175D3DCCD1}">
              <a14:hiddenFill xmlns:a14="http://schemas.microsoft.com/office/drawing/2010/main">
                <a:noFill/>
              </a14:hiddenFill>
            </a:ext>
          </a:extLst>
        </p:spPr>
      </p:cxnSp>
      <p:cxnSp>
        <p:nvCxnSpPr>
          <p:cNvPr id="46089" name="Straight Connector 23"/>
          <p:cNvCxnSpPr>
            <a:cxnSpLocks noChangeShapeType="1"/>
          </p:cNvCxnSpPr>
          <p:nvPr/>
        </p:nvCxnSpPr>
        <p:spPr bwMode="auto">
          <a:xfrm rot="5400000" flipH="1" flipV="1">
            <a:off x="7924800" y="4800600"/>
            <a:ext cx="914400" cy="0"/>
          </a:xfrm>
          <a:prstGeom prst="line">
            <a:avLst/>
          </a:prstGeom>
          <a:noFill/>
          <a:ln w="44450" algn="ctr">
            <a:solidFill>
              <a:srgbClr val="C00000"/>
            </a:solidFill>
            <a:prstDash val="sysDash"/>
            <a:round/>
            <a:headEnd/>
            <a:tailEnd/>
          </a:ln>
          <a:extLst>
            <a:ext uri="{909E8E84-426E-40DD-AFC4-6F175D3DCCD1}">
              <a14:hiddenFill xmlns:a14="http://schemas.microsoft.com/office/drawing/2010/main">
                <a:noFill/>
              </a14:hiddenFill>
            </a:ext>
          </a:extLst>
        </p:spPr>
      </p:cxnSp>
      <p:cxnSp>
        <p:nvCxnSpPr>
          <p:cNvPr id="46090" name="Straight Connector 27"/>
          <p:cNvCxnSpPr>
            <a:cxnSpLocks noChangeShapeType="1"/>
          </p:cNvCxnSpPr>
          <p:nvPr/>
        </p:nvCxnSpPr>
        <p:spPr bwMode="auto">
          <a:xfrm rot="5400000" flipH="1" flipV="1">
            <a:off x="5905500" y="4457700"/>
            <a:ext cx="228600" cy="0"/>
          </a:xfrm>
          <a:prstGeom prst="line">
            <a:avLst/>
          </a:prstGeom>
          <a:noFill/>
          <a:ln w="44450" algn="ctr">
            <a:solidFill>
              <a:srgbClr val="C00000"/>
            </a:solidFill>
            <a:prstDash val="sysDash"/>
            <a:round/>
            <a:headEnd/>
            <a:tailEnd/>
          </a:ln>
          <a:extLst>
            <a:ext uri="{909E8E84-426E-40DD-AFC4-6F175D3DCCD1}">
              <a14:hiddenFill xmlns:a14="http://schemas.microsoft.com/office/drawing/2010/main">
                <a:noFill/>
              </a14:hiddenFill>
            </a:ext>
          </a:extLst>
        </p:spPr>
      </p:cxnSp>
      <p:sp>
        <p:nvSpPr>
          <p:cNvPr id="46091" name="TextBox 29"/>
          <p:cNvSpPr txBox="1">
            <a:spLocks noChangeArrowheads="1"/>
          </p:cNvSpPr>
          <p:nvPr/>
        </p:nvSpPr>
        <p:spPr bwMode="auto">
          <a:xfrm>
            <a:off x="609600" y="5791200"/>
            <a:ext cx="8212138" cy="46196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fa-IR" sz="2400">
                <a:latin typeface="Gill Sans MT" panose="020B0502020104020203" pitchFamily="34" charset="0"/>
              </a:rPr>
              <a:t>Title only, overlap similarity, and no weights are clearly the worst</a:t>
            </a:r>
          </a:p>
        </p:txBody>
      </p:sp>
      <p:sp>
        <p:nvSpPr>
          <p:cNvPr id="4609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09B62AF-7106-4990-9367-803D0C93592C}" type="slidenum">
              <a:rPr lang="en-US" altLang="fa-IR" sz="1400">
                <a:latin typeface="Times New Roman" panose="02020603050405020304" pitchFamily="18" charset="0"/>
              </a:rPr>
              <a:pPr>
                <a:spcBef>
                  <a:spcPct val="0"/>
                </a:spcBef>
                <a:buFontTx/>
                <a:buNone/>
              </a:pPr>
              <a:t>44</a:t>
            </a:fld>
            <a:endParaRPr lang="en-US" altLang="fa-IR" sz="1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fa-IR" smtClean="0"/>
              <a:t>Key Findings</a:t>
            </a:r>
          </a:p>
        </p:txBody>
      </p:sp>
      <p:sp>
        <p:nvSpPr>
          <p:cNvPr id="47107" name="Content Placeholder 2"/>
          <p:cNvSpPr>
            <a:spLocks noGrp="1"/>
          </p:cNvSpPr>
          <p:nvPr>
            <p:ph idx="1"/>
          </p:nvPr>
        </p:nvSpPr>
        <p:spPr/>
        <p:txBody>
          <a:bodyPr/>
          <a:lstStyle/>
          <a:p>
            <a:r>
              <a:rPr lang="en-US" altLang="fa-IR" smtClean="0"/>
              <a:t>Term weighting is very useful (better than binary values)</a:t>
            </a:r>
          </a:p>
          <a:p>
            <a:r>
              <a:rPr lang="en-US" altLang="fa-IR" smtClean="0"/>
              <a:t>Cosine similarity is better than the overlap similarity measure </a:t>
            </a:r>
          </a:p>
          <a:p>
            <a:r>
              <a:rPr lang="en-US" altLang="fa-IR" smtClean="0"/>
              <a:t>Using abstracts for indexing is better than using titles only</a:t>
            </a:r>
          </a:p>
          <a:p>
            <a:r>
              <a:rPr lang="en-US" altLang="fa-IR" smtClean="0"/>
              <a:t>Synonyms are helpful </a:t>
            </a:r>
          </a:p>
          <a:p>
            <a:r>
              <a:rPr lang="en-US" altLang="fa-IR" smtClean="0"/>
              <a:t>Automatic indexing may be as effective as manual indexing</a:t>
            </a:r>
          </a:p>
        </p:txBody>
      </p:sp>
      <p:sp>
        <p:nvSpPr>
          <p:cNvPr id="4710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E2261D4-FF5C-48C4-ACCC-3CFFBB5B1D8E}" type="slidenum">
              <a:rPr lang="en-US" altLang="fa-IR" sz="1400">
                <a:latin typeface="Times New Roman" panose="02020603050405020304" pitchFamily="18" charset="0"/>
              </a:rPr>
              <a:pPr>
                <a:spcBef>
                  <a:spcPct val="0"/>
                </a:spcBef>
                <a:buFontTx/>
                <a:buNone/>
              </a:pPr>
              <a:t>45</a:t>
            </a:fld>
            <a:endParaRPr lang="en-US" altLang="fa-IR" sz="1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fa-IR" smtClean="0"/>
              <a:t>Lecture Plan</a:t>
            </a:r>
          </a:p>
        </p:txBody>
      </p:sp>
      <p:sp>
        <p:nvSpPr>
          <p:cNvPr id="48131" name="Rectangle 3"/>
          <p:cNvSpPr>
            <a:spLocks noGrp="1" noChangeArrowheads="1"/>
          </p:cNvSpPr>
          <p:nvPr>
            <p:ph idx="1"/>
          </p:nvPr>
        </p:nvSpPr>
        <p:spPr>
          <a:xfrm>
            <a:off x="457200" y="1570038"/>
            <a:ext cx="8229600" cy="4525962"/>
          </a:xfrm>
        </p:spPr>
        <p:txBody>
          <a:bodyPr/>
          <a:lstStyle/>
          <a:p>
            <a:pPr eaLnBrk="1" hangingPunct="1"/>
            <a:r>
              <a:rPr lang="en-US" altLang="fa-IR" smtClean="0"/>
              <a:t>What is text retrieval (TR) ?</a:t>
            </a:r>
          </a:p>
          <a:p>
            <a:pPr eaLnBrk="1" hangingPunct="1"/>
            <a:r>
              <a:rPr lang="en-US" altLang="fa-IR" smtClean="0"/>
              <a:t>Document selection vs. document ranking</a:t>
            </a:r>
          </a:p>
          <a:p>
            <a:pPr eaLnBrk="1" hangingPunct="1"/>
            <a:r>
              <a:rPr lang="en-US" altLang="fa-IR" smtClean="0"/>
              <a:t>Major research mile	stones</a:t>
            </a:r>
          </a:p>
          <a:p>
            <a:pPr eaLnBrk="1" hangingPunct="1"/>
            <a:r>
              <a:rPr lang="en-US" altLang="fa-IR" smtClean="0">
                <a:solidFill>
                  <a:srgbClr val="CC0000"/>
                </a:solidFill>
              </a:rPr>
              <a:t>Components in a TR system</a:t>
            </a:r>
            <a:endParaRPr lang="en-US" altLang="fa-IR" u="sng" smtClean="0">
              <a:solidFill>
                <a:srgbClr val="CC0000"/>
              </a:solidFill>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2FB5BF9-13D7-45A1-BDED-EF88757613AA}" type="slidenum">
              <a:rPr lang="en-US" altLang="en-US">
                <a:solidFill>
                  <a:srgbClr val="898989"/>
                </a:solidFill>
              </a:rPr>
              <a:pPr eaLnBrk="1" hangingPunct="1"/>
              <a:t>46</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04800" y="381000"/>
            <a:ext cx="8686800" cy="1066800"/>
          </a:xfrm>
        </p:spPr>
        <p:txBody>
          <a:bodyPr/>
          <a:lstStyle/>
          <a:p>
            <a:pPr eaLnBrk="1" hangingPunct="1"/>
            <a:r>
              <a:rPr lang="en-US" altLang="fa-IR" smtClean="0"/>
              <a:t>Typical TR System Architecture</a:t>
            </a:r>
          </a:p>
        </p:txBody>
      </p:sp>
      <p:sp>
        <p:nvSpPr>
          <p:cNvPr id="4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64A252-2CAC-4DB9-9159-10BEF2632952}" type="slidenum">
              <a:rPr lang="en-US" altLang="en-US">
                <a:solidFill>
                  <a:srgbClr val="898989"/>
                </a:solidFill>
              </a:rPr>
              <a:pPr eaLnBrk="1" hangingPunct="1"/>
              <a:t>47</a:t>
            </a:fld>
            <a:endParaRPr lang="en-US" altLang="en-US">
              <a:solidFill>
                <a:srgbClr val="898989"/>
              </a:solidFill>
            </a:endParaRPr>
          </a:p>
        </p:txBody>
      </p:sp>
      <p:grpSp>
        <p:nvGrpSpPr>
          <p:cNvPr id="49156" name="Group 3"/>
          <p:cNvGrpSpPr>
            <a:grpSpLocks/>
          </p:cNvGrpSpPr>
          <p:nvPr/>
        </p:nvGrpSpPr>
        <p:grpSpPr bwMode="auto">
          <a:xfrm>
            <a:off x="1676400" y="2216150"/>
            <a:ext cx="1371600" cy="1219200"/>
            <a:chOff x="384" y="1824"/>
            <a:chExt cx="1440" cy="1200"/>
          </a:xfrm>
        </p:grpSpPr>
        <p:sp>
          <p:nvSpPr>
            <p:cNvPr id="49186" name="AutoShape 4"/>
            <p:cNvSpPr>
              <a:spLocks noChangeArrowheads="1"/>
            </p:cNvSpPr>
            <p:nvPr/>
          </p:nvSpPr>
          <p:spPr bwMode="auto">
            <a:xfrm>
              <a:off x="384" y="1824"/>
              <a:ext cx="1440" cy="1200"/>
            </a:xfrm>
            <a:prstGeom prst="can">
              <a:avLst>
                <a:gd name="adj" fmla="val 25000"/>
              </a:avLst>
            </a:prstGeom>
            <a:noFill/>
            <a:ln w="25400">
              <a:solidFill>
                <a:srgbClr val="008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fa-IR" altLang="fa-IR" sz="1800">
                <a:latin typeface="Arial" panose="020B0604020202020204" pitchFamily="34" charset="0"/>
              </a:endParaRPr>
            </a:p>
          </p:txBody>
        </p:sp>
        <p:sp>
          <p:nvSpPr>
            <p:cNvPr id="49187" name="AutoShape 5"/>
            <p:cNvSpPr>
              <a:spLocks noChangeArrowheads="1"/>
            </p:cNvSpPr>
            <p:nvPr/>
          </p:nvSpPr>
          <p:spPr bwMode="auto">
            <a:xfrm>
              <a:off x="480" y="2208"/>
              <a:ext cx="288" cy="384"/>
            </a:xfrm>
            <a:prstGeom prst="foldedCorner">
              <a:avLst>
                <a:gd name="adj" fmla="val 12500"/>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fa-IR" altLang="fa-IR" sz="1800">
                <a:latin typeface="Arial" panose="020B0604020202020204" pitchFamily="34" charset="0"/>
              </a:endParaRPr>
            </a:p>
          </p:txBody>
        </p:sp>
        <p:sp>
          <p:nvSpPr>
            <p:cNvPr id="49188" name="AutoShape 6"/>
            <p:cNvSpPr>
              <a:spLocks noChangeArrowheads="1"/>
            </p:cNvSpPr>
            <p:nvPr/>
          </p:nvSpPr>
          <p:spPr bwMode="auto">
            <a:xfrm>
              <a:off x="576" y="2304"/>
              <a:ext cx="288" cy="384"/>
            </a:xfrm>
            <a:prstGeom prst="foldedCorner">
              <a:avLst>
                <a:gd name="adj" fmla="val 12500"/>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fa-IR" altLang="fa-IR" sz="1800">
                <a:latin typeface="Arial" panose="020B0604020202020204" pitchFamily="34" charset="0"/>
              </a:endParaRPr>
            </a:p>
          </p:txBody>
        </p:sp>
        <p:sp>
          <p:nvSpPr>
            <p:cNvPr id="49189" name="AutoShape 7"/>
            <p:cNvSpPr>
              <a:spLocks noChangeArrowheads="1"/>
            </p:cNvSpPr>
            <p:nvPr/>
          </p:nvSpPr>
          <p:spPr bwMode="auto">
            <a:xfrm>
              <a:off x="672" y="2400"/>
              <a:ext cx="288" cy="384"/>
            </a:xfrm>
            <a:prstGeom prst="foldedCorner">
              <a:avLst>
                <a:gd name="adj" fmla="val 12500"/>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fa-IR" altLang="fa-IR" sz="1800">
                <a:latin typeface="Arial" panose="020B0604020202020204" pitchFamily="34" charset="0"/>
              </a:endParaRPr>
            </a:p>
          </p:txBody>
        </p:sp>
        <p:sp>
          <p:nvSpPr>
            <p:cNvPr id="49190" name="AutoShape 8"/>
            <p:cNvSpPr>
              <a:spLocks noChangeArrowheads="1"/>
            </p:cNvSpPr>
            <p:nvPr/>
          </p:nvSpPr>
          <p:spPr bwMode="auto">
            <a:xfrm>
              <a:off x="768" y="2496"/>
              <a:ext cx="288" cy="384"/>
            </a:xfrm>
            <a:prstGeom prst="foldedCorner">
              <a:avLst>
                <a:gd name="adj" fmla="val 12500"/>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fa-IR" altLang="fa-IR" sz="1800">
                <a:latin typeface="Arial" panose="020B0604020202020204" pitchFamily="34" charset="0"/>
              </a:endParaRPr>
            </a:p>
          </p:txBody>
        </p:sp>
        <p:sp>
          <p:nvSpPr>
            <p:cNvPr id="49191" name="AutoShape 9"/>
            <p:cNvSpPr>
              <a:spLocks noChangeArrowheads="1"/>
            </p:cNvSpPr>
            <p:nvPr/>
          </p:nvSpPr>
          <p:spPr bwMode="auto">
            <a:xfrm>
              <a:off x="1104" y="2256"/>
              <a:ext cx="240" cy="384"/>
            </a:xfrm>
            <a:prstGeom prst="foldedCorner">
              <a:avLst>
                <a:gd name="adj" fmla="val 12500"/>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fa-IR" altLang="fa-IR" sz="1800">
                <a:latin typeface="Arial" panose="020B0604020202020204" pitchFamily="34" charset="0"/>
              </a:endParaRPr>
            </a:p>
          </p:txBody>
        </p:sp>
        <p:sp>
          <p:nvSpPr>
            <p:cNvPr id="49192" name="AutoShape 10"/>
            <p:cNvSpPr>
              <a:spLocks noChangeArrowheads="1"/>
            </p:cNvSpPr>
            <p:nvPr/>
          </p:nvSpPr>
          <p:spPr bwMode="auto">
            <a:xfrm>
              <a:off x="1200" y="2352"/>
              <a:ext cx="240" cy="384"/>
            </a:xfrm>
            <a:prstGeom prst="foldedCorner">
              <a:avLst>
                <a:gd name="adj" fmla="val 12500"/>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fa-IR" altLang="fa-IR" sz="1800">
                <a:latin typeface="Arial" panose="020B0604020202020204" pitchFamily="34" charset="0"/>
              </a:endParaRPr>
            </a:p>
          </p:txBody>
        </p:sp>
        <p:sp>
          <p:nvSpPr>
            <p:cNvPr id="49193" name="AutoShape 11"/>
            <p:cNvSpPr>
              <a:spLocks noChangeArrowheads="1"/>
            </p:cNvSpPr>
            <p:nvPr/>
          </p:nvSpPr>
          <p:spPr bwMode="auto">
            <a:xfrm>
              <a:off x="1296" y="2448"/>
              <a:ext cx="240" cy="384"/>
            </a:xfrm>
            <a:prstGeom prst="foldedCorner">
              <a:avLst>
                <a:gd name="adj" fmla="val 12500"/>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fa-IR" altLang="fa-IR" sz="1800">
                <a:latin typeface="Arial" panose="020B0604020202020204" pitchFamily="34" charset="0"/>
              </a:endParaRPr>
            </a:p>
          </p:txBody>
        </p:sp>
        <p:sp>
          <p:nvSpPr>
            <p:cNvPr id="49194" name="AutoShape 12"/>
            <p:cNvSpPr>
              <a:spLocks noChangeArrowheads="1"/>
            </p:cNvSpPr>
            <p:nvPr/>
          </p:nvSpPr>
          <p:spPr bwMode="auto">
            <a:xfrm>
              <a:off x="1392" y="2544"/>
              <a:ext cx="240" cy="384"/>
            </a:xfrm>
            <a:prstGeom prst="foldedCorner">
              <a:avLst>
                <a:gd name="adj" fmla="val 12500"/>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fa-IR" altLang="fa-IR" sz="1800">
                <a:latin typeface="Arial" panose="020B0604020202020204" pitchFamily="34" charset="0"/>
              </a:endParaRPr>
            </a:p>
          </p:txBody>
        </p:sp>
      </p:grpSp>
      <p:sp>
        <p:nvSpPr>
          <p:cNvPr id="49157" name="Rectangle 13"/>
          <p:cNvSpPr>
            <a:spLocks noChangeArrowheads="1"/>
          </p:cNvSpPr>
          <p:nvPr/>
        </p:nvSpPr>
        <p:spPr bwMode="auto">
          <a:xfrm>
            <a:off x="7716838" y="4648200"/>
            <a:ext cx="14271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3600" b="1">
                <a:latin typeface="Arial" panose="020B0604020202020204" pitchFamily="34" charset="0"/>
              </a:rPr>
              <a:t>User</a:t>
            </a:r>
            <a:endParaRPr lang="en-US" altLang="fa-IR" sz="3600" b="1">
              <a:solidFill>
                <a:srgbClr val="0000FF"/>
              </a:solidFill>
              <a:latin typeface="Comic Sans MS" panose="030F0702030302020204" pitchFamily="66" charset="0"/>
            </a:endParaRPr>
          </a:p>
        </p:txBody>
      </p:sp>
      <p:sp>
        <p:nvSpPr>
          <p:cNvPr id="49158" name="Rectangle 14"/>
          <p:cNvSpPr>
            <a:spLocks noChangeArrowheads="1"/>
          </p:cNvSpPr>
          <p:nvPr/>
        </p:nvSpPr>
        <p:spPr bwMode="auto">
          <a:xfrm>
            <a:off x="4419600" y="1676400"/>
            <a:ext cx="121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800" b="1">
                <a:latin typeface="Times New Roman" panose="02020603050405020304" pitchFamily="18" charset="0"/>
              </a:rPr>
              <a:t>query</a:t>
            </a:r>
            <a:endParaRPr lang="en-US" altLang="fa-IR" sz="2800" b="1">
              <a:solidFill>
                <a:srgbClr val="CC0000"/>
              </a:solidFill>
              <a:latin typeface="Times New Roman" panose="02020603050405020304" pitchFamily="18" charset="0"/>
            </a:endParaRPr>
          </a:p>
        </p:txBody>
      </p:sp>
      <p:sp>
        <p:nvSpPr>
          <p:cNvPr id="49159" name="AutoShape 15"/>
          <p:cNvSpPr>
            <a:spLocks noChangeArrowheads="1"/>
          </p:cNvSpPr>
          <p:nvPr/>
        </p:nvSpPr>
        <p:spPr bwMode="auto">
          <a:xfrm>
            <a:off x="7239000" y="5562600"/>
            <a:ext cx="347663" cy="501650"/>
          </a:xfrm>
          <a:prstGeom prst="foldedCorner">
            <a:avLst>
              <a:gd name="adj" fmla="val 12500"/>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fa-IR" altLang="fa-IR" sz="1800">
              <a:latin typeface="Arial" panose="020B0604020202020204" pitchFamily="34" charset="0"/>
            </a:endParaRPr>
          </a:p>
        </p:txBody>
      </p:sp>
      <p:sp>
        <p:nvSpPr>
          <p:cNvPr id="49160" name="AutoShape 16"/>
          <p:cNvSpPr>
            <a:spLocks noChangeArrowheads="1"/>
          </p:cNvSpPr>
          <p:nvPr/>
        </p:nvSpPr>
        <p:spPr bwMode="auto">
          <a:xfrm>
            <a:off x="7308850" y="5673725"/>
            <a:ext cx="347663" cy="501650"/>
          </a:xfrm>
          <a:prstGeom prst="foldedCorner">
            <a:avLst>
              <a:gd name="adj" fmla="val 12500"/>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fa-IR" altLang="fa-IR" sz="1800">
              <a:latin typeface="Arial" panose="020B0604020202020204" pitchFamily="34" charset="0"/>
            </a:endParaRPr>
          </a:p>
        </p:txBody>
      </p:sp>
      <p:sp>
        <p:nvSpPr>
          <p:cNvPr id="49161" name="AutoShape 17"/>
          <p:cNvSpPr>
            <a:spLocks noChangeArrowheads="1"/>
          </p:cNvSpPr>
          <p:nvPr/>
        </p:nvSpPr>
        <p:spPr bwMode="auto">
          <a:xfrm>
            <a:off x="7378700" y="5784850"/>
            <a:ext cx="347663" cy="501650"/>
          </a:xfrm>
          <a:prstGeom prst="foldedCorner">
            <a:avLst>
              <a:gd name="adj" fmla="val 12500"/>
            </a:avLst>
          </a:prstGeom>
          <a:solidFill>
            <a:schemeClr val="accent1"/>
          </a:solidFill>
          <a:ln w="9525">
            <a:solidFill>
              <a:schemeClr val="tx1"/>
            </a:solidFill>
            <a:round/>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fa-IR" altLang="fa-IR" sz="1800">
              <a:latin typeface="Arial" panose="020B0604020202020204" pitchFamily="34" charset="0"/>
            </a:endParaRPr>
          </a:p>
        </p:txBody>
      </p:sp>
      <p:sp>
        <p:nvSpPr>
          <p:cNvPr id="49162" name="Rectangle 18"/>
          <p:cNvSpPr>
            <a:spLocks noChangeArrowheads="1"/>
          </p:cNvSpPr>
          <p:nvPr/>
        </p:nvSpPr>
        <p:spPr bwMode="auto">
          <a:xfrm>
            <a:off x="1944688" y="1676400"/>
            <a:ext cx="8556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800" b="1">
                <a:latin typeface="Times New Roman" panose="02020603050405020304" pitchFamily="18" charset="0"/>
              </a:rPr>
              <a:t>docs</a:t>
            </a:r>
            <a:endParaRPr lang="en-US" altLang="fa-IR" sz="2800" b="1">
              <a:latin typeface="Comic Sans MS" panose="030F0702030302020204" pitchFamily="66" charset="0"/>
            </a:endParaRPr>
          </a:p>
        </p:txBody>
      </p:sp>
      <p:sp>
        <p:nvSpPr>
          <p:cNvPr id="49163" name="Rectangle 19"/>
          <p:cNvSpPr>
            <a:spLocks noChangeArrowheads="1"/>
          </p:cNvSpPr>
          <p:nvPr/>
        </p:nvSpPr>
        <p:spPr bwMode="auto">
          <a:xfrm>
            <a:off x="7758113" y="5791200"/>
            <a:ext cx="1190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800" b="1">
                <a:latin typeface="Times New Roman" panose="02020603050405020304" pitchFamily="18" charset="0"/>
              </a:rPr>
              <a:t>results</a:t>
            </a:r>
            <a:endParaRPr lang="en-US" altLang="fa-IR" sz="2800" b="1">
              <a:latin typeface="Comic Sans MS" panose="030F0702030302020204" pitchFamily="66" charset="0"/>
            </a:endParaRPr>
          </a:p>
        </p:txBody>
      </p:sp>
      <p:sp>
        <p:nvSpPr>
          <p:cNvPr id="49164" name="Text Box 20"/>
          <p:cNvSpPr txBox="1">
            <a:spLocks noChangeArrowheads="1"/>
          </p:cNvSpPr>
          <p:nvPr/>
        </p:nvSpPr>
        <p:spPr bwMode="auto">
          <a:xfrm>
            <a:off x="3886200" y="4648200"/>
            <a:ext cx="17970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b="1">
                <a:latin typeface="Lucida Sans" panose="020B0602030504020204" pitchFamily="34" charset="0"/>
              </a:rPr>
              <a:t>Query Rep</a:t>
            </a:r>
          </a:p>
        </p:txBody>
      </p:sp>
      <p:sp>
        <p:nvSpPr>
          <p:cNvPr id="49165" name="Text Box 21"/>
          <p:cNvSpPr txBox="1">
            <a:spLocks noChangeArrowheads="1"/>
          </p:cNvSpPr>
          <p:nvPr/>
        </p:nvSpPr>
        <p:spPr bwMode="auto">
          <a:xfrm>
            <a:off x="609600" y="46482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b="1">
                <a:latin typeface="Gill Sans MT" panose="020B0502020104020203" pitchFamily="34" charset="0"/>
              </a:rPr>
              <a:t>Doc Rep (Index) </a:t>
            </a:r>
          </a:p>
        </p:txBody>
      </p:sp>
      <p:sp>
        <p:nvSpPr>
          <p:cNvPr id="49166" name="Rectangle 22"/>
          <p:cNvSpPr>
            <a:spLocks noChangeArrowheads="1"/>
          </p:cNvSpPr>
          <p:nvPr/>
        </p:nvSpPr>
        <p:spPr bwMode="auto">
          <a:xfrm>
            <a:off x="5181600" y="5486400"/>
            <a:ext cx="1524000" cy="914400"/>
          </a:xfrm>
          <a:prstGeom prst="rect">
            <a:avLst/>
          </a:prstGeom>
          <a:noFill/>
          <a:ln w="222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b="1">
                <a:latin typeface="Times New Roman" panose="02020603050405020304" pitchFamily="18" charset="0"/>
              </a:rPr>
              <a:t>Scorer</a:t>
            </a:r>
          </a:p>
        </p:txBody>
      </p:sp>
      <p:sp>
        <p:nvSpPr>
          <p:cNvPr id="49167" name="Rectangle 23"/>
          <p:cNvSpPr>
            <a:spLocks noChangeArrowheads="1"/>
          </p:cNvSpPr>
          <p:nvPr/>
        </p:nvSpPr>
        <p:spPr bwMode="auto">
          <a:xfrm>
            <a:off x="1447800" y="5638800"/>
            <a:ext cx="1447800" cy="762000"/>
          </a:xfrm>
          <a:prstGeom prst="rect">
            <a:avLst/>
          </a:prstGeom>
          <a:noFill/>
          <a:ln w="222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b="1">
                <a:latin typeface="Times New Roman" panose="02020603050405020304" pitchFamily="18" charset="0"/>
              </a:rPr>
              <a:t>Indexer</a:t>
            </a:r>
          </a:p>
        </p:txBody>
      </p:sp>
      <p:sp>
        <p:nvSpPr>
          <p:cNvPr id="49168" name="AutoShape 24"/>
          <p:cNvSpPr>
            <a:spLocks noChangeArrowheads="1"/>
          </p:cNvSpPr>
          <p:nvPr/>
        </p:nvSpPr>
        <p:spPr bwMode="auto">
          <a:xfrm rot="-5400000">
            <a:off x="3002757" y="5760243"/>
            <a:ext cx="304800" cy="519113"/>
          </a:xfrm>
          <a:prstGeom prst="downArrow">
            <a:avLst>
              <a:gd name="adj1" fmla="val 50000"/>
              <a:gd name="adj2" fmla="val 42578"/>
            </a:avLst>
          </a:prstGeom>
          <a:solidFill>
            <a:schemeClr val="accent1"/>
          </a:solidFill>
          <a:ln w="9525">
            <a:solidFill>
              <a:schemeClr val="tx1"/>
            </a:solidFill>
            <a:miter lim="800000"/>
            <a:headEnd/>
            <a:tailEnd/>
          </a:ln>
        </p:spPr>
        <p:txBody>
          <a:bodyPr vert="eaVert"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fa-IR" altLang="fa-IR" sz="1800">
              <a:latin typeface="Arial" panose="020B0604020202020204" pitchFamily="34" charset="0"/>
            </a:endParaRPr>
          </a:p>
        </p:txBody>
      </p:sp>
      <p:sp>
        <p:nvSpPr>
          <p:cNvPr id="49169" name="AutoShape 25"/>
          <p:cNvSpPr>
            <a:spLocks noChangeArrowheads="1"/>
          </p:cNvSpPr>
          <p:nvPr/>
        </p:nvSpPr>
        <p:spPr bwMode="auto">
          <a:xfrm rot="-2655740">
            <a:off x="5562600" y="5029200"/>
            <a:ext cx="228600" cy="457200"/>
          </a:xfrm>
          <a:prstGeom prst="downArrow">
            <a:avLst>
              <a:gd name="adj1" fmla="val 50000"/>
              <a:gd name="adj2" fmla="val 50000"/>
            </a:avLst>
          </a:prstGeom>
          <a:solidFill>
            <a:schemeClr val="accent1"/>
          </a:solidFill>
          <a:ln w="9525">
            <a:solidFill>
              <a:schemeClr val="tx1"/>
            </a:solidFill>
            <a:miter lim="800000"/>
            <a:headEnd/>
            <a:tailEnd/>
          </a:ln>
        </p:spPr>
        <p:txBody>
          <a:bodyPr vert="eaVert"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fa-IR" altLang="fa-IR" sz="1800">
              <a:latin typeface="Arial" panose="020B0604020202020204" pitchFamily="34" charset="0"/>
            </a:endParaRPr>
          </a:p>
        </p:txBody>
      </p:sp>
      <p:sp>
        <p:nvSpPr>
          <p:cNvPr id="49170" name="Rectangle 26"/>
          <p:cNvSpPr>
            <a:spLocks noChangeArrowheads="1"/>
          </p:cNvSpPr>
          <p:nvPr/>
        </p:nvSpPr>
        <p:spPr bwMode="auto">
          <a:xfrm>
            <a:off x="1981200" y="3810000"/>
            <a:ext cx="3048000" cy="381000"/>
          </a:xfrm>
          <a:prstGeom prst="rect">
            <a:avLst/>
          </a:prstGeom>
          <a:noFill/>
          <a:ln w="222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b="1">
                <a:latin typeface="Times New Roman" panose="02020603050405020304" pitchFamily="18" charset="0"/>
              </a:rPr>
              <a:t>Tokenizer</a:t>
            </a:r>
          </a:p>
        </p:txBody>
      </p:sp>
      <p:sp>
        <p:nvSpPr>
          <p:cNvPr id="49171" name="AutoShape 27"/>
          <p:cNvSpPr>
            <a:spLocks noChangeArrowheads="1"/>
          </p:cNvSpPr>
          <p:nvPr/>
        </p:nvSpPr>
        <p:spPr bwMode="auto">
          <a:xfrm>
            <a:off x="2057400" y="5105400"/>
            <a:ext cx="228600" cy="442913"/>
          </a:xfrm>
          <a:prstGeom prst="downArrow">
            <a:avLst>
              <a:gd name="adj1" fmla="val 50000"/>
              <a:gd name="adj2" fmla="val 48438"/>
            </a:avLst>
          </a:prstGeom>
          <a:solidFill>
            <a:schemeClr val="accent1"/>
          </a:solidFill>
          <a:ln w="9525">
            <a:solidFill>
              <a:schemeClr val="tx1"/>
            </a:solidFill>
            <a:miter lim="800000"/>
            <a:headEnd/>
            <a:tailEnd/>
          </a:ln>
        </p:spPr>
        <p:txBody>
          <a:bodyPr vert="eaVert"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fa-IR" altLang="fa-IR" sz="1800">
              <a:latin typeface="Arial" panose="020B0604020202020204" pitchFamily="34" charset="0"/>
            </a:endParaRPr>
          </a:p>
        </p:txBody>
      </p:sp>
      <p:sp>
        <p:nvSpPr>
          <p:cNvPr id="49172" name="AutoShape 28"/>
          <p:cNvSpPr>
            <a:spLocks noChangeArrowheads="1"/>
          </p:cNvSpPr>
          <p:nvPr/>
        </p:nvSpPr>
        <p:spPr bwMode="auto">
          <a:xfrm>
            <a:off x="4738688" y="2362200"/>
            <a:ext cx="138112" cy="2362200"/>
          </a:xfrm>
          <a:prstGeom prst="downArrow">
            <a:avLst>
              <a:gd name="adj1" fmla="val 50000"/>
              <a:gd name="adj2" fmla="val 427588"/>
            </a:avLst>
          </a:prstGeom>
          <a:solidFill>
            <a:schemeClr val="accent1"/>
          </a:solidFill>
          <a:ln w="9525">
            <a:solidFill>
              <a:schemeClr val="tx1"/>
            </a:solidFill>
            <a:miter lim="800000"/>
            <a:headEnd/>
            <a:tailEnd/>
          </a:ln>
        </p:spPr>
        <p:txBody>
          <a:bodyPr vert="eaVert"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fa-IR" altLang="fa-IR" sz="1800">
              <a:latin typeface="Arial" panose="020B0604020202020204" pitchFamily="34" charset="0"/>
            </a:endParaRPr>
          </a:p>
        </p:txBody>
      </p:sp>
      <p:sp>
        <p:nvSpPr>
          <p:cNvPr id="49173" name="AutoShape 29"/>
          <p:cNvSpPr>
            <a:spLocks noChangeArrowheads="1"/>
          </p:cNvSpPr>
          <p:nvPr/>
        </p:nvSpPr>
        <p:spPr bwMode="auto">
          <a:xfrm>
            <a:off x="2133600" y="3505200"/>
            <a:ext cx="228600" cy="1219200"/>
          </a:xfrm>
          <a:prstGeom prst="downArrow">
            <a:avLst>
              <a:gd name="adj1" fmla="val 50000"/>
              <a:gd name="adj2" fmla="val 133333"/>
            </a:avLst>
          </a:prstGeom>
          <a:solidFill>
            <a:schemeClr val="accent1"/>
          </a:solidFill>
          <a:ln w="9525">
            <a:solidFill>
              <a:schemeClr val="tx1"/>
            </a:solidFill>
            <a:miter lim="800000"/>
            <a:headEnd/>
            <a:tailEnd/>
          </a:ln>
        </p:spPr>
        <p:txBody>
          <a:bodyPr vert="eaVert"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fa-IR" altLang="fa-IR" sz="1800">
              <a:latin typeface="Arial" panose="020B0604020202020204" pitchFamily="34" charset="0"/>
            </a:endParaRPr>
          </a:p>
        </p:txBody>
      </p:sp>
      <p:sp>
        <p:nvSpPr>
          <p:cNvPr id="49174" name="AutoShape 30"/>
          <p:cNvSpPr>
            <a:spLocks noChangeArrowheads="1"/>
          </p:cNvSpPr>
          <p:nvPr/>
        </p:nvSpPr>
        <p:spPr bwMode="auto">
          <a:xfrm>
            <a:off x="3489325" y="5562600"/>
            <a:ext cx="914400" cy="985838"/>
          </a:xfrm>
          <a:prstGeom prst="can">
            <a:avLst>
              <a:gd name="adj" fmla="val 2695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fa-IR" altLang="fa-IR" sz="1800">
              <a:latin typeface="Arial" panose="020B0604020202020204" pitchFamily="34" charset="0"/>
            </a:endParaRPr>
          </a:p>
        </p:txBody>
      </p:sp>
      <p:sp>
        <p:nvSpPr>
          <p:cNvPr id="49175" name="Text Box 31"/>
          <p:cNvSpPr txBox="1">
            <a:spLocks noChangeArrowheads="1"/>
          </p:cNvSpPr>
          <p:nvPr/>
        </p:nvSpPr>
        <p:spPr bwMode="auto">
          <a:xfrm>
            <a:off x="3521075" y="5867400"/>
            <a:ext cx="866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a:latin typeface="Gill Sans MT" panose="020B0502020104020203" pitchFamily="34" charset="0"/>
              </a:rPr>
              <a:t>Index</a:t>
            </a:r>
          </a:p>
        </p:txBody>
      </p:sp>
      <p:sp>
        <p:nvSpPr>
          <p:cNvPr id="49176" name="AutoShape 32"/>
          <p:cNvSpPr>
            <a:spLocks noChangeArrowheads="1"/>
          </p:cNvSpPr>
          <p:nvPr/>
        </p:nvSpPr>
        <p:spPr bwMode="auto">
          <a:xfrm rot="-5400000">
            <a:off x="4679157" y="5684043"/>
            <a:ext cx="304800" cy="519113"/>
          </a:xfrm>
          <a:prstGeom prst="downArrow">
            <a:avLst>
              <a:gd name="adj1" fmla="val 50000"/>
              <a:gd name="adj2" fmla="val 42578"/>
            </a:avLst>
          </a:prstGeom>
          <a:solidFill>
            <a:schemeClr val="accent1"/>
          </a:solidFill>
          <a:ln w="9525">
            <a:solidFill>
              <a:schemeClr val="tx1"/>
            </a:solidFill>
            <a:miter lim="800000"/>
            <a:headEnd/>
            <a:tailEnd/>
          </a:ln>
        </p:spPr>
        <p:txBody>
          <a:bodyPr vert="eaVert"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fa-IR" altLang="fa-IR" sz="1800">
              <a:latin typeface="Arial" panose="020B0604020202020204" pitchFamily="34" charset="0"/>
            </a:endParaRPr>
          </a:p>
        </p:txBody>
      </p:sp>
      <p:sp>
        <p:nvSpPr>
          <p:cNvPr id="49177" name="AutoShape 33"/>
          <p:cNvSpPr>
            <a:spLocks noChangeArrowheads="1"/>
          </p:cNvSpPr>
          <p:nvPr/>
        </p:nvSpPr>
        <p:spPr bwMode="auto">
          <a:xfrm rot="-5400000">
            <a:off x="6858000" y="5715000"/>
            <a:ext cx="228600" cy="381000"/>
          </a:xfrm>
          <a:prstGeom prst="downArrow">
            <a:avLst>
              <a:gd name="adj1" fmla="val 50000"/>
              <a:gd name="adj2" fmla="val 41667"/>
            </a:avLst>
          </a:prstGeom>
          <a:solidFill>
            <a:schemeClr val="accent1"/>
          </a:solidFill>
          <a:ln w="9525">
            <a:solidFill>
              <a:schemeClr val="tx1"/>
            </a:solidFill>
            <a:miter lim="800000"/>
            <a:headEnd/>
            <a:tailEnd/>
          </a:ln>
        </p:spPr>
        <p:txBody>
          <a:bodyPr vert="eaVert"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fa-IR" altLang="fa-IR" sz="1800">
              <a:latin typeface="Arial" panose="020B0604020202020204" pitchFamily="34" charset="0"/>
            </a:endParaRPr>
          </a:p>
        </p:txBody>
      </p:sp>
      <p:grpSp>
        <p:nvGrpSpPr>
          <p:cNvPr id="49178" name="Group 34"/>
          <p:cNvGrpSpPr>
            <a:grpSpLocks/>
          </p:cNvGrpSpPr>
          <p:nvPr/>
        </p:nvGrpSpPr>
        <p:grpSpPr bwMode="auto">
          <a:xfrm>
            <a:off x="5334000" y="3581400"/>
            <a:ext cx="3810000" cy="1828800"/>
            <a:chOff x="3360" y="1872"/>
            <a:chExt cx="2400" cy="1152"/>
          </a:xfrm>
        </p:grpSpPr>
        <p:sp>
          <p:nvSpPr>
            <p:cNvPr id="49182" name="Text Box 35"/>
            <p:cNvSpPr txBox="1">
              <a:spLocks noChangeArrowheads="1"/>
            </p:cNvSpPr>
            <p:nvPr/>
          </p:nvSpPr>
          <p:spPr bwMode="auto">
            <a:xfrm>
              <a:off x="4779" y="1872"/>
              <a:ext cx="9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b="1">
                  <a:latin typeface="Times New Roman" panose="02020603050405020304" pitchFamily="18" charset="0"/>
                </a:rPr>
                <a:t>judgments</a:t>
              </a:r>
              <a:endParaRPr lang="en-US" altLang="fa-IR" sz="2400" b="1">
                <a:solidFill>
                  <a:srgbClr val="CC0000"/>
                </a:solidFill>
                <a:latin typeface="Times New Roman" panose="02020603050405020304" pitchFamily="18" charset="0"/>
              </a:endParaRPr>
            </a:p>
          </p:txBody>
        </p:sp>
        <p:sp>
          <p:nvSpPr>
            <p:cNvPr id="49183" name="Rectangle 36"/>
            <p:cNvSpPr>
              <a:spLocks noChangeArrowheads="1"/>
            </p:cNvSpPr>
            <p:nvPr/>
          </p:nvSpPr>
          <p:spPr bwMode="auto">
            <a:xfrm>
              <a:off x="3360" y="1920"/>
              <a:ext cx="960" cy="384"/>
            </a:xfrm>
            <a:prstGeom prst="rect">
              <a:avLst/>
            </a:prstGeom>
            <a:noFill/>
            <a:ln w="222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400" b="1">
                  <a:latin typeface="Times New Roman" panose="02020603050405020304" pitchFamily="18" charset="0"/>
                </a:rPr>
                <a:t>Feedback</a:t>
              </a:r>
            </a:p>
          </p:txBody>
        </p:sp>
        <p:sp>
          <p:nvSpPr>
            <p:cNvPr id="31776" name="Line 37"/>
            <p:cNvSpPr>
              <a:spLocks noChangeShapeType="1"/>
            </p:cNvSpPr>
            <p:nvPr/>
          </p:nvSpPr>
          <p:spPr bwMode="auto">
            <a:xfrm flipH="1" flipV="1">
              <a:off x="4368" y="2064"/>
              <a:ext cx="432" cy="0"/>
            </a:xfrm>
            <a:prstGeom prst="line">
              <a:avLst/>
            </a:prstGeom>
            <a:noFill/>
            <a:ln w="76200">
              <a:solidFill>
                <a:schemeClr val="accent3">
                  <a:lumMod val="75000"/>
                </a:schemeClr>
              </a:solidFill>
              <a:round/>
              <a:headEnd/>
              <a:tailEnd type="triangle" w="med" len="med"/>
            </a:ln>
          </p:spPr>
          <p:txBody>
            <a:bodyPr wrap="none" anchor="ctr"/>
            <a:lstStyle/>
            <a:p>
              <a:pPr>
                <a:defRPr/>
              </a:pPr>
              <a:endParaRPr lang="en-US">
                <a:latin typeface="Arial" charset="0"/>
                <a:cs typeface="Arial" charset="0"/>
              </a:endParaRPr>
            </a:p>
          </p:txBody>
        </p:sp>
        <p:sp>
          <p:nvSpPr>
            <p:cNvPr id="31777" name="Line 38"/>
            <p:cNvSpPr>
              <a:spLocks noChangeShapeType="1"/>
            </p:cNvSpPr>
            <p:nvPr/>
          </p:nvSpPr>
          <p:spPr bwMode="auto">
            <a:xfrm flipH="1">
              <a:off x="3840" y="2448"/>
              <a:ext cx="0" cy="576"/>
            </a:xfrm>
            <a:prstGeom prst="line">
              <a:avLst/>
            </a:prstGeom>
            <a:noFill/>
            <a:ln w="76200">
              <a:solidFill>
                <a:schemeClr val="accent3">
                  <a:lumMod val="75000"/>
                </a:schemeClr>
              </a:solidFill>
              <a:round/>
              <a:headEnd/>
              <a:tailEnd type="triangle" w="med" len="med"/>
            </a:ln>
          </p:spPr>
          <p:txBody>
            <a:bodyPr wrap="none" anchor="ctr"/>
            <a:lstStyle/>
            <a:p>
              <a:pPr>
                <a:defRPr/>
              </a:pPr>
              <a:endParaRPr lang="en-US">
                <a:latin typeface="Arial" charset="0"/>
                <a:cs typeface="Arial" charset="0"/>
              </a:endParaRPr>
            </a:p>
          </p:txBody>
        </p:sp>
      </p:grpSp>
      <p:grpSp>
        <p:nvGrpSpPr>
          <p:cNvPr id="49179" name="Group 39"/>
          <p:cNvGrpSpPr>
            <a:grpSpLocks/>
          </p:cNvGrpSpPr>
          <p:nvPr/>
        </p:nvGrpSpPr>
        <p:grpSpPr bwMode="auto">
          <a:xfrm>
            <a:off x="3467100" y="1676400"/>
            <a:ext cx="5537200" cy="5257800"/>
            <a:chOff x="2184" y="672"/>
            <a:chExt cx="3488" cy="3312"/>
          </a:xfrm>
        </p:grpSpPr>
        <p:sp>
          <p:nvSpPr>
            <p:cNvPr id="49180" name="Freeform 40"/>
            <p:cNvSpPr>
              <a:spLocks/>
            </p:cNvSpPr>
            <p:nvPr/>
          </p:nvSpPr>
          <p:spPr bwMode="auto">
            <a:xfrm>
              <a:off x="2184" y="672"/>
              <a:ext cx="696" cy="3312"/>
            </a:xfrm>
            <a:custGeom>
              <a:avLst/>
              <a:gdLst>
                <a:gd name="T0" fmla="*/ 72 w 696"/>
                <a:gd name="T1" fmla="*/ 0 h 3312"/>
                <a:gd name="T2" fmla="*/ 72 w 696"/>
                <a:gd name="T3" fmla="*/ 1920 h 3312"/>
                <a:gd name="T4" fmla="*/ 504 w 696"/>
                <a:gd name="T5" fmla="*/ 2352 h 3312"/>
                <a:gd name="T6" fmla="*/ 648 w 696"/>
                <a:gd name="T7" fmla="*/ 2640 h 3312"/>
                <a:gd name="T8" fmla="*/ 696 w 696"/>
                <a:gd name="T9" fmla="*/ 3312 h 3312"/>
                <a:gd name="T10" fmla="*/ 0 60000 65536"/>
                <a:gd name="T11" fmla="*/ 0 60000 65536"/>
                <a:gd name="T12" fmla="*/ 0 60000 65536"/>
                <a:gd name="T13" fmla="*/ 0 60000 65536"/>
                <a:gd name="T14" fmla="*/ 0 60000 65536"/>
                <a:gd name="T15" fmla="*/ 0 w 696"/>
                <a:gd name="T16" fmla="*/ 0 h 3312"/>
                <a:gd name="T17" fmla="*/ 696 w 696"/>
                <a:gd name="T18" fmla="*/ 3312 h 3312"/>
              </a:gdLst>
              <a:ahLst/>
              <a:cxnLst>
                <a:cxn ang="T10">
                  <a:pos x="T0" y="T1"/>
                </a:cxn>
                <a:cxn ang="T11">
                  <a:pos x="T2" y="T3"/>
                </a:cxn>
                <a:cxn ang="T12">
                  <a:pos x="T4" y="T5"/>
                </a:cxn>
                <a:cxn ang="T13">
                  <a:pos x="T6" y="T7"/>
                </a:cxn>
                <a:cxn ang="T14">
                  <a:pos x="T8" y="T9"/>
                </a:cxn>
              </a:cxnLst>
              <a:rect l="T15" t="T16" r="T17" b="T18"/>
              <a:pathLst>
                <a:path w="696" h="3312">
                  <a:moveTo>
                    <a:pt x="72" y="0"/>
                  </a:moveTo>
                  <a:cubicBezTo>
                    <a:pt x="36" y="764"/>
                    <a:pt x="0" y="1528"/>
                    <a:pt x="72" y="1920"/>
                  </a:cubicBezTo>
                  <a:cubicBezTo>
                    <a:pt x="144" y="2312"/>
                    <a:pt x="408" y="2232"/>
                    <a:pt x="504" y="2352"/>
                  </a:cubicBezTo>
                  <a:cubicBezTo>
                    <a:pt x="600" y="2472"/>
                    <a:pt x="616" y="2480"/>
                    <a:pt x="648" y="2640"/>
                  </a:cubicBezTo>
                  <a:cubicBezTo>
                    <a:pt x="680" y="2800"/>
                    <a:pt x="688" y="3056"/>
                    <a:pt x="696" y="3312"/>
                  </a:cubicBezTo>
                </a:path>
              </a:pathLst>
            </a:custGeom>
            <a:noFill/>
            <a:ln w="635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181" name="Freeform 41"/>
            <p:cNvSpPr>
              <a:spLocks/>
            </p:cNvSpPr>
            <p:nvPr/>
          </p:nvSpPr>
          <p:spPr bwMode="auto">
            <a:xfrm>
              <a:off x="3120" y="1248"/>
              <a:ext cx="2552" cy="1744"/>
            </a:xfrm>
            <a:custGeom>
              <a:avLst/>
              <a:gdLst>
                <a:gd name="T0" fmla="*/ 1496 w 2552"/>
                <a:gd name="T1" fmla="*/ 0 h 1744"/>
                <a:gd name="T2" fmla="*/ 200 w 2552"/>
                <a:gd name="T3" fmla="*/ 384 h 1744"/>
                <a:gd name="T4" fmla="*/ 296 w 2552"/>
                <a:gd name="T5" fmla="*/ 1296 h 1744"/>
                <a:gd name="T6" fmla="*/ 1352 w 2552"/>
                <a:gd name="T7" fmla="*/ 1680 h 1744"/>
                <a:gd name="T8" fmla="*/ 2552 w 2552"/>
                <a:gd name="T9" fmla="*/ 1680 h 1744"/>
                <a:gd name="T10" fmla="*/ 0 60000 65536"/>
                <a:gd name="T11" fmla="*/ 0 60000 65536"/>
                <a:gd name="T12" fmla="*/ 0 60000 65536"/>
                <a:gd name="T13" fmla="*/ 0 60000 65536"/>
                <a:gd name="T14" fmla="*/ 0 60000 65536"/>
                <a:gd name="T15" fmla="*/ 0 w 2552"/>
                <a:gd name="T16" fmla="*/ 0 h 1744"/>
                <a:gd name="T17" fmla="*/ 2552 w 2552"/>
                <a:gd name="T18" fmla="*/ 1744 h 1744"/>
              </a:gdLst>
              <a:ahLst/>
              <a:cxnLst>
                <a:cxn ang="T10">
                  <a:pos x="T0" y="T1"/>
                </a:cxn>
                <a:cxn ang="T11">
                  <a:pos x="T2" y="T3"/>
                </a:cxn>
                <a:cxn ang="T12">
                  <a:pos x="T4" y="T5"/>
                </a:cxn>
                <a:cxn ang="T13">
                  <a:pos x="T6" y="T7"/>
                </a:cxn>
                <a:cxn ang="T14">
                  <a:pos x="T8" y="T9"/>
                </a:cxn>
              </a:cxnLst>
              <a:rect l="T15" t="T16" r="T17" b="T18"/>
              <a:pathLst>
                <a:path w="2552" h="1744">
                  <a:moveTo>
                    <a:pt x="1496" y="0"/>
                  </a:moveTo>
                  <a:cubicBezTo>
                    <a:pt x="948" y="84"/>
                    <a:pt x="400" y="168"/>
                    <a:pt x="200" y="384"/>
                  </a:cubicBezTo>
                  <a:cubicBezTo>
                    <a:pt x="0" y="600"/>
                    <a:pt x="104" y="1080"/>
                    <a:pt x="296" y="1296"/>
                  </a:cubicBezTo>
                  <a:cubicBezTo>
                    <a:pt x="488" y="1512"/>
                    <a:pt x="976" y="1616"/>
                    <a:pt x="1352" y="1680"/>
                  </a:cubicBezTo>
                  <a:cubicBezTo>
                    <a:pt x="1728" y="1744"/>
                    <a:pt x="2140" y="1712"/>
                    <a:pt x="2552" y="1680"/>
                  </a:cubicBezTo>
                </a:path>
              </a:pathLst>
            </a:custGeom>
            <a:noFill/>
            <a:ln w="762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fa-IR" smtClean="0"/>
              <a:t>Text Representation/Indexing</a:t>
            </a:r>
          </a:p>
        </p:txBody>
      </p:sp>
      <p:sp>
        <p:nvSpPr>
          <p:cNvPr id="50179" name="Rectangle 3"/>
          <p:cNvSpPr>
            <a:spLocks noGrp="1" noChangeArrowheads="1"/>
          </p:cNvSpPr>
          <p:nvPr>
            <p:ph idx="1"/>
          </p:nvPr>
        </p:nvSpPr>
        <p:spPr/>
        <p:txBody>
          <a:bodyPr/>
          <a:lstStyle/>
          <a:p>
            <a:pPr eaLnBrk="1" hangingPunct="1"/>
            <a:r>
              <a:rPr lang="en-US" altLang="fa-IR" smtClean="0"/>
              <a:t>Making it easier to match a query with a document</a:t>
            </a:r>
          </a:p>
          <a:p>
            <a:pPr eaLnBrk="1" hangingPunct="1"/>
            <a:r>
              <a:rPr lang="en-US" altLang="fa-IR" smtClean="0"/>
              <a:t>Query and document should be represented using the same units/terms</a:t>
            </a:r>
          </a:p>
          <a:p>
            <a:pPr eaLnBrk="1" hangingPunct="1"/>
            <a:r>
              <a:rPr lang="en-US" altLang="fa-IR" smtClean="0"/>
              <a:t>Controlled vocabulary vs. full text indexing</a:t>
            </a:r>
          </a:p>
          <a:p>
            <a:pPr eaLnBrk="1" hangingPunct="1"/>
            <a:r>
              <a:rPr lang="en-US" altLang="fa-IR" smtClean="0"/>
              <a:t>Full-text indexing is more practically useful and has proven to be as effective as manual indexing with controlled vocabulary</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A6B7F2-494C-4DFE-9EB6-D4670E75D96F}" type="slidenum">
              <a:rPr lang="en-US" altLang="en-US">
                <a:solidFill>
                  <a:srgbClr val="898989"/>
                </a:solidFill>
              </a:rPr>
              <a:pPr eaLnBrk="1" hangingPunct="1"/>
              <a:t>48</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fa-IR" smtClean="0"/>
              <a:t>Tokenization</a:t>
            </a:r>
          </a:p>
        </p:txBody>
      </p:sp>
      <p:sp>
        <p:nvSpPr>
          <p:cNvPr id="51203" name="Rectangle 3"/>
          <p:cNvSpPr>
            <a:spLocks noGrp="1" noChangeArrowheads="1"/>
          </p:cNvSpPr>
          <p:nvPr>
            <p:ph idx="1"/>
          </p:nvPr>
        </p:nvSpPr>
        <p:spPr/>
        <p:txBody>
          <a:bodyPr/>
          <a:lstStyle/>
          <a:p>
            <a:pPr eaLnBrk="1" hangingPunct="1">
              <a:lnSpc>
                <a:spcPct val="90000"/>
              </a:lnSpc>
            </a:pPr>
            <a:r>
              <a:rPr lang="en-US" altLang="fa-IR" smtClean="0"/>
              <a:t>Normalize lexical units: Words with similar meanings should be mapped to the same indexing term</a:t>
            </a:r>
          </a:p>
          <a:p>
            <a:pPr eaLnBrk="1" hangingPunct="1">
              <a:lnSpc>
                <a:spcPct val="90000"/>
              </a:lnSpc>
            </a:pPr>
            <a:r>
              <a:rPr lang="en-US" altLang="fa-IR" smtClean="0"/>
              <a:t>Stemming: Mapping all inflectional forms of words to the same root form, e.g.</a:t>
            </a:r>
          </a:p>
          <a:p>
            <a:pPr lvl="1" eaLnBrk="1" hangingPunct="1">
              <a:lnSpc>
                <a:spcPct val="90000"/>
              </a:lnSpc>
            </a:pPr>
            <a:r>
              <a:rPr lang="en-US" altLang="fa-IR" smtClean="0"/>
              <a:t>computer -&gt; compute</a:t>
            </a:r>
          </a:p>
          <a:p>
            <a:pPr lvl="1" eaLnBrk="1" hangingPunct="1">
              <a:lnSpc>
                <a:spcPct val="90000"/>
              </a:lnSpc>
            </a:pPr>
            <a:r>
              <a:rPr lang="en-US" altLang="fa-IR" smtClean="0"/>
              <a:t>computation -&gt; compute</a:t>
            </a:r>
          </a:p>
          <a:p>
            <a:pPr lvl="1" eaLnBrk="1" hangingPunct="1">
              <a:lnSpc>
                <a:spcPct val="90000"/>
              </a:lnSpc>
            </a:pPr>
            <a:r>
              <a:rPr lang="en-US" altLang="fa-IR" smtClean="0"/>
              <a:t>computing -&gt; compute  (but king-&gt;k?)</a:t>
            </a:r>
          </a:p>
          <a:p>
            <a:pPr eaLnBrk="1" hangingPunct="1">
              <a:lnSpc>
                <a:spcPct val="90000"/>
              </a:lnSpc>
            </a:pPr>
            <a:r>
              <a:rPr lang="en-US" altLang="fa-IR" smtClean="0"/>
              <a:t>Porter’s Stemmer is popular for English</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517B81E-5CCB-415B-8116-708631A63717}" type="slidenum">
              <a:rPr lang="en-US" altLang="en-US">
                <a:solidFill>
                  <a:srgbClr val="898989"/>
                </a:solidFill>
              </a:rPr>
              <a:pPr eaLnBrk="1" hangingPunct="1"/>
              <a:t>49</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fa-IR" smtClean="0"/>
              <a:t>TR is Hard!</a:t>
            </a:r>
          </a:p>
        </p:txBody>
      </p:sp>
      <p:sp>
        <p:nvSpPr>
          <p:cNvPr id="188419" name="Rectangle 3"/>
          <p:cNvSpPr>
            <a:spLocks noGrp="1" noChangeArrowheads="1"/>
          </p:cNvSpPr>
          <p:nvPr>
            <p:ph idx="1"/>
          </p:nvPr>
        </p:nvSpPr>
        <p:spPr/>
        <p:txBody>
          <a:bodyPr rtlCol="0">
            <a:normAutofit lnSpcReduction="10000"/>
          </a:bodyPr>
          <a:lstStyle/>
          <a:p>
            <a:pPr eaLnBrk="1" fontAlgn="auto" hangingPunct="1">
              <a:spcAft>
                <a:spcPts val="0"/>
              </a:spcAft>
              <a:defRPr/>
            </a:pPr>
            <a:r>
              <a:rPr lang="en-US" smtClean="0"/>
              <a:t>Under/over-specified query</a:t>
            </a:r>
          </a:p>
          <a:p>
            <a:pPr lvl="1" eaLnBrk="1" fontAlgn="auto" hangingPunct="1">
              <a:spcAft>
                <a:spcPts val="0"/>
              </a:spcAft>
              <a:defRPr/>
            </a:pPr>
            <a:r>
              <a:rPr lang="en-US" smtClean="0"/>
              <a:t>Ambiguous: “buying CDs” (money or music?) </a:t>
            </a:r>
          </a:p>
          <a:p>
            <a:pPr lvl="1" eaLnBrk="1" fontAlgn="auto" hangingPunct="1">
              <a:spcAft>
                <a:spcPts val="0"/>
              </a:spcAft>
              <a:defRPr/>
            </a:pPr>
            <a:r>
              <a:rPr lang="en-US" smtClean="0"/>
              <a:t>Incomplete: what kind of CDs?</a:t>
            </a:r>
          </a:p>
          <a:p>
            <a:pPr lvl="1" eaLnBrk="1" fontAlgn="auto" hangingPunct="1">
              <a:spcAft>
                <a:spcPts val="0"/>
              </a:spcAft>
              <a:defRPr/>
            </a:pPr>
            <a:r>
              <a:rPr lang="en-US" smtClean="0"/>
              <a:t>What if “CD” is never mentioned in document? </a:t>
            </a:r>
          </a:p>
          <a:p>
            <a:pPr eaLnBrk="1" fontAlgn="auto" hangingPunct="1">
              <a:spcAft>
                <a:spcPts val="0"/>
              </a:spcAft>
              <a:defRPr/>
            </a:pPr>
            <a:r>
              <a:rPr lang="en-US" smtClean="0"/>
              <a:t>Vague semantics of documents</a:t>
            </a:r>
          </a:p>
          <a:p>
            <a:pPr lvl="1" eaLnBrk="1" fontAlgn="auto" hangingPunct="1">
              <a:spcAft>
                <a:spcPts val="0"/>
              </a:spcAft>
              <a:defRPr/>
            </a:pPr>
            <a:r>
              <a:rPr lang="en-US" smtClean="0"/>
              <a:t>Ambiguity: e.g., word-sense, structural</a:t>
            </a:r>
          </a:p>
          <a:p>
            <a:pPr lvl="1" eaLnBrk="1" fontAlgn="auto" hangingPunct="1">
              <a:spcAft>
                <a:spcPts val="0"/>
              </a:spcAft>
              <a:defRPr/>
            </a:pPr>
            <a:r>
              <a:rPr lang="en-US" smtClean="0"/>
              <a:t>Incomplete: Inferences required</a:t>
            </a:r>
          </a:p>
          <a:p>
            <a:pPr eaLnBrk="1" fontAlgn="auto" hangingPunct="1">
              <a:spcAft>
                <a:spcPts val="0"/>
              </a:spcAft>
              <a:defRPr/>
            </a:pPr>
            <a:r>
              <a:rPr lang="en-US" smtClean="0"/>
              <a:t>Even hard for people! </a:t>
            </a:r>
          </a:p>
          <a:p>
            <a:pPr lvl="1" eaLnBrk="1" fontAlgn="auto" hangingPunct="1">
              <a:spcAft>
                <a:spcPts val="0"/>
              </a:spcAft>
              <a:defRPr/>
            </a:pPr>
            <a:r>
              <a:rPr lang="en-US" smtClean="0"/>
              <a:t>80% agreement in human judgments</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2F35BF-098E-46DF-97FE-06792782DD13}" type="slidenum">
              <a:rPr lang="en-US" altLang="en-US">
                <a:solidFill>
                  <a:srgbClr val="898989"/>
                </a:solidFill>
              </a:rPr>
              <a:pPr eaLnBrk="1" hangingPunct="1"/>
              <a:t>5</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304800"/>
            <a:ext cx="7772400" cy="1143000"/>
          </a:xfrm>
        </p:spPr>
        <p:txBody>
          <a:bodyPr/>
          <a:lstStyle/>
          <a:p>
            <a:pPr eaLnBrk="1" hangingPunct="1"/>
            <a:r>
              <a:rPr lang="en-US" altLang="fa-IR" smtClean="0"/>
              <a:t>Relevance Feedback</a:t>
            </a:r>
            <a:endParaRPr lang="en-US" altLang="fa-IR" sz="3200" smtClean="0"/>
          </a:p>
        </p:txBody>
      </p:sp>
      <p:sp>
        <p:nvSpPr>
          <p:cNvPr id="28"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414EC18-A89F-48DB-9485-06C3A0D96F20}" type="slidenum">
              <a:rPr lang="en-US" altLang="en-US">
                <a:solidFill>
                  <a:srgbClr val="898989"/>
                </a:solidFill>
              </a:rPr>
              <a:pPr eaLnBrk="1" hangingPunct="1"/>
              <a:t>50</a:t>
            </a:fld>
            <a:endParaRPr lang="en-US" altLang="en-US">
              <a:solidFill>
                <a:srgbClr val="898989"/>
              </a:solidFill>
            </a:endParaRPr>
          </a:p>
        </p:txBody>
      </p:sp>
      <p:grpSp>
        <p:nvGrpSpPr>
          <p:cNvPr id="2" name="Group 3"/>
          <p:cNvGrpSpPr>
            <a:grpSpLocks/>
          </p:cNvGrpSpPr>
          <p:nvPr/>
        </p:nvGrpSpPr>
        <p:grpSpPr bwMode="auto">
          <a:xfrm>
            <a:off x="1828800" y="2590800"/>
            <a:ext cx="1524000" cy="2438400"/>
            <a:chOff x="1152" y="1536"/>
            <a:chExt cx="960" cy="1536"/>
          </a:xfrm>
        </p:grpSpPr>
        <p:sp>
          <p:nvSpPr>
            <p:cNvPr id="52246" name="Text Box 4"/>
            <p:cNvSpPr txBox="1">
              <a:spLocks noChangeArrowheads="1"/>
            </p:cNvSpPr>
            <p:nvPr/>
          </p:nvSpPr>
          <p:spPr bwMode="auto">
            <a:xfrm>
              <a:off x="1152" y="1855"/>
              <a:ext cx="70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000" b="1">
                  <a:solidFill>
                    <a:srgbClr val="FF0000"/>
                  </a:solidFill>
                  <a:latin typeface="Times New Roman" panose="02020603050405020304" pitchFamily="18" charset="0"/>
                </a:rPr>
                <a:t>Updated</a:t>
              </a:r>
            </a:p>
            <a:p>
              <a:pPr algn="ctr">
                <a:spcBef>
                  <a:spcPct val="0"/>
                </a:spcBef>
                <a:buFontTx/>
                <a:buNone/>
              </a:pPr>
              <a:r>
                <a:rPr lang="en-US" altLang="fa-IR" sz="2000" b="1">
                  <a:solidFill>
                    <a:srgbClr val="FF0000"/>
                  </a:solidFill>
                  <a:latin typeface="Times New Roman" panose="02020603050405020304" pitchFamily="18" charset="0"/>
                </a:rPr>
                <a:t>query</a:t>
              </a:r>
            </a:p>
          </p:txBody>
        </p:sp>
        <p:sp>
          <p:nvSpPr>
            <p:cNvPr id="52247" name="Line 5"/>
            <p:cNvSpPr>
              <a:spLocks noChangeShapeType="1"/>
            </p:cNvSpPr>
            <p:nvPr/>
          </p:nvSpPr>
          <p:spPr bwMode="auto">
            <a:xfrm flipV="1">
              <a:off x="1488" y="1536"/>
              <a:ext cx="0" cy="336"/>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48" name="Line 6"/>
            <p:cNvSpPr>
              <a:spLocks noChangeShapeType="1"/>
            </p:cNvSpPr>
            <p:nvPr/>
          </p:nvSpPr>
          <p:spPr bwMode="auto">
            <a:xfrm>
              <a:off x="1488" y="1536"/>
              <a:ext cx="576" cy="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49" name="Line 7"/>
            <p:cNvSpPr>
              <a:spLocks noChangeShapeType="1"/>
            </p:cNvSpPr>
            <p:nvPr/>
          </p:nvSpPr>
          <p:spPr bwMode="auto">
            <a:xfrm flipH="1" flipV="1">
              <a:off x="1488" y="3072"/>
              <a:ext cx="624" cy="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50" name="Line 8"/>
            <p:cNvSpPr>
              <a:spLocks noChangeShapeType="1"/>
            </p:cNvSpPr>
            <p:nvPr/>
          </p:nvSpPr>
          <p:spPr bwMode="auto">
            <a:xfrm flipV="1">
              <a:off x="1488" y="2352"/>
              <a:ext cx="0" cy="72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9"/>
          <p:cNvGrpSpPr>
            <a:grpSpLocks/>
          </p:cNvGrpSpPr>
          <p:nvPr/>
        </p:nvGrpSpPr>
        <p:grpSpPr bwMode="auto">
          <a:xfrm>
            <a:off x="3810000" y="4343400"/>
            <a:ext cx="2286000" cy="1219200"/>
            <a:chOff x="2400" y="2640"/>
            <a:chExt cx="1440" cy="768"/>
          </a:xfrm>
        </p:grpSpPr>
        <p:sp>
          <p:nvSpPr>
            <p:cNvPr id="52243" name="Rectangle 10"/>
            <p:cNvSpPr>
              <a:spLocks noChangeArrowheads="1"/>
            </p:cNvSpPr>
            <p:nvPr/>
          </p:nvSpPr>
          <p:spPr bwMode="auto">
            <a:xfrm>
              <a:off x="2400" y="2976"/>
              <a:ext cx="768" cy="43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000" b="1">
                  <a:solidFill>
                    <a:srgbClr val="FF0000"/>
                  </a:solidFill>
                  <a:latin typeface="Times New Roman" panose="02020603050405020304" pitchFamily="18" charset="0"/>
                </a:rPr>
                <a:t>Feedback</a:t>
              </a:r>
              <a:endParaRPr lang="en-US" altLang="fa-IR" sz="2000" b="1">
                <a:latin typeface="Times New Roman" panose="02020603050405020304" pitchFamily="18" charset="0"/>
              </a:endParaRPr>
            </a:p>
          </p:txBody>
        </p:sp>
        <p:sp>
          <p:nvSpPr>
            <p:cNvPr id="52244" name="Line 11"/>
            <p:cNvSpPr>
              <a:spLocks noChangeShapeType="1"/>
            </p:cNvSpPr>
            <p:nvPr/>
          </p:nvSpPr>
          <p:spPr bwMode="auto">
            <a:xfrm>
              <a:off x="2688" y="2640"/>
              <a:ext cx="0" cy="288"/>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45" name="Line 12"/>
            <p:cNvSpPr>
              <a:spLocks noChangeShapeType="1"/>
            </p:cNvSpPr>
            <p:nvPr/>
          </p:nvSpPr>
          <p:spPr bwMode="auto">
            <a:xfrm flipH="1">
              <a:off x="3312" y="3168"/>
              <a:ext cx="528" cy="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13"/>
          <p:cNvGrpSpPr>
            <a:grpSpLocks/>
          </p:cNvGrpSpPr>
          <p:nvPr/>
        </p:nvGrpSpPr>
        <p:grpSpPr bwMode="auto">
          <a:xfrm>
            <a:off x="6324600" y="3733800"/>
            <a:ext cx="2057400" cy="2057400"/>
            <a:chOff x="3984" y="2256"/>
            <a:chExt cx="1296" cy="1296"/>
          </a:xfrm>
        </p:grpSpPr>
        <p:sp>
          <p:nvSpPr>
            <p:cNvPr id="52241" name="Rectangle 14"/>
            <p:cNvSpPr>
              <a:spLocks noChangeArrowheads="1"/>
            </p:cNvSpPr>
            <p:nvPr/>
          </p:nvSpPr>
          <p:spPr bwMode="auto">
            <a:xfrm>
              <a:off x="3984" y="2352"/>
              <a:ext cx="720" cy="12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fa-IR" sz="1800">
                  <a:solidFill>
                    <a:srgbClr val="000066"/>
                  </a:solidFill>
                  <a:latin typeface="Times New Roman" panose="02020603050405020304" pitchFamily="18" charset="0"/>
                </a:rPr>
                <a:t>Judgments:</a:t>
              </a:r>
            </a:p>
            <a:p>
              <a:pPr>
                <a:spcBef>
                  <a:spcPct val="0"/>
                </a:spcBef>
                <a:buFontTx/>
                <a:buNone/>
              </a:pPr>
              <a:r>
                <a:rPr lang="en-US" altLang="fa-IR" sz="1800">
                  <a:solidFill>
                    <a:srgbClr val="FF0000"/>
                  </a:solidFill>
                  <a:latin typeface="Times New Roman" panose="02020603050405020304" pitchFamily="18" charset="0"/>
                </a:rPr>
                <a:t>d</a:t>
              </a:r>
              <a:r>
                <a:rPr lang="en-US" altLang="fa-IR" sz="1800" baseline="-25000">
                  <a:solidFill>
                    <a:srgbClr val="FF0000"/>
                  </a:solidFill>
                  <a:latin typeface="Times New Roman" panose="02020603050405020304" pitchFamily="18" charset="0"/>
                </a:rPr>
                <a:t>1 </a:t>
              </a:r>
              <a:r>
                <a:rPr lang="en-US" altLang="fa-IR" sz="1800">
                  <a:solidFill>
                    <a:srgbClr val="FF0000"/>
                  </a:solidFill>
                  <a:latin typeface="Times New Roman" panose="02020603050405020304" pitchFamily="18" charset="0"/>
                </a:rPr>
                <a:t>+</a:t>
              </a:r>
              <a:endParaRPr lang="en-US" altLang="fa-IR" sz="1800">
                <a:solidFill>
                  <a:srgbClr val="000066"/>
                </a:solidFill>
                <a:latin typeface="Times New Roman" panose="02020603050405020304" pitchFamily="18" charset="0"/>
              </a:endParaRPr>
            </a:p>
            <a:p>
              <a:pPr>
                <a:spcBef>
                  <a:spcPct val="0"/>
                </a:spcBef>
                <a:buFontTx/>
                <a:buNone/>
              </a:pPr>
              <a:r>
                <a:rPr lang="en-US" altLang="fa-IR" sz="1800">
                  <a:solidFill>
                    <a:srgbClr val="000066"/>
                  </a:solidFill>
                  <a:latin typeface="Times New Roman" panose="02020603050405020304" pitchFamily="18" charset="0"/>
                </a:rPr>
                <a:t>d</a:t>
              </a:r>
              <a:r>
                <a:rPr lang="en-US" altLang="fa-IR" sz="1800" baseline="-25000">
                  <a:solidFill>
                    <a:srgbClr val="000066"/>
                  </a:solidFill>
                  <a:latin typeface="Times New Roman" panose="02020603050405020304" pitchFamily="18" charset="0"/>
                </a:rPr>
                <a:t>2</a:t>
              </a:r>
              <a:r>
                <a:rPr lang="en-US" altLang="fa-IR" sz="1800">
                  <a:solidFill>
                    <a:srgbClr val="000066"/>
                  </a:solidFill>
                  <a:latin typeface="Times New Roman" panose="02020603050405020304" pitchFamily="18" charset="0"/>
                </a:rPr>
                <a:t> -</a:t>
              </a:r>
            </a:p>
            <a:p>
              <a:pPr>
                <a:spcBef>
                  <a:spcPct val="0"/>
                </a:spcBef>
                <a:buFontTx/>
                <a:buNone/>
              </a:pPr>
              <a:r>
                <a:rPr lang="en-US" altLang="fa-IR" sz="1800">
                  <a:solidFill>
                    <a:srgbClr val="FF0000"/>
                  </a:solidFill>
                  <a:latin typeface="Times New Roman" panose="02020603050405020304" pitchFamily="18" charset="0"/>
                </a:rPr>
                <a:t>d</a:t>
              </a:r>
              <a:r>
                <a:rPr lang="en-US" altLang="fa-IR" sz="1800" baseline="-25000">
                  <a:solidFill>
                    <a:srgbClr val="FF0000"/>
                  </a:solidFill>
                  <a:latin typeface="Times New Roman" panose="02020603050405020304" pitchFamily="18" charset="0"/>
                </a:rPr>
                <a:t>3 +</a:t>
              </a:r>
              <a:endParaRPr lang="en-US" altLang="fa-IR" sz="1800">
                <a:solidFill>
                  <a:srgbClr val="FF0000"/>
                </a:solidFill>
                <a:latin typeface="Times New Roman" panose="02020603050405020304" pitchFamily="18" charset="0"/>
              </a:endParaRPr>
            </a:p>
            <a:p>
              <a:pPr>
                <a:spcBef>
                  <a:spcPct val="0"/>
                </a:spcBef>
                <a:buFontTx/>
                <a:buNone/>
              </a:pPr>
              <a:r>
                <a:rPr lang="en-US" altLang="fa-IR" sz="1800">
                  <a:solidFill>
                    <a:srgbClr val="000066"/>
                  </a:solidFill>
                  <a:latin typeface="Times New Roman" panose="02020603050405020304" pitchFamily="18" charset="0"/>
                </a:rPr>
                <a:t>…</a:t>
              </a:r>
            </a:p>
            <a:p>
              <a:pPr>
                <a:spcBef>
                  <a:spcPct val="0"/>
                </a:spcBef>
                <a:buFontTx/>
                <a:buNone/>
              </a:pPr>
              <a:r>
                <a:rPr lang="en-US" altLang="fa-IR" sz="1800">
                  <a:solidFill>
                    <a:srgbClr val="000066"/>
                  </a:solidFill>
                  <a:latin typeface="Times New Roman" panose="02020603050405020304" pitchFamily="18" charset="0"/>
                </a:rPr>
                <a:t>d</a:t>
              </a:r>
              <a:r>
                <a:rPr lang="en-US" altLang="fa-IR" sz="1800" baseline="-25000">
                  <a:solidFill>
                    <a:srgbClr val="000066"/>
                  </a:solidFill>
                  <a:latin typeface="Times New Roman" panose="02020603050405020304" pitchFamily="18" charset="0"/>
                </a:rPr>
                <a:t>k</a:t>
              </a:r>
              <a:r>
                <a:rPr lang="en-US" altLang="fa-IR" sz="1800">
                  <a:solidFill>
                    <a:srgbClr val="000066"/>
                  </a:solidFill>
                  <a:latin typeface="Times New Roman" panose="02020603050405020304" pitchFamily="18" charset="0"/>
                </a:rPr>
                <a:t>  -</a:t>
              </a:r>
            </a:p>
            <a:p>
              <a:pPr>
                <a:spcBef>
                  <a:spcPct val="0"/>
                </a:spcBef>
                <a:buFontTx/>
                <a:buNone/>
              </a:pPr>
              <a:r>
                <a:rPr lang="en-US" altLang="fa-IR" sz="1800">
                  <a:solidFill>
                    <a:srgbClr val="000066"/>
                  </a:solidFill>
                  <a:latin typeface="Times New Roman" panose="02020603050405020304" pitchFamily="18" charset="0"/>
                </a:rPr>
                <a:t>...</a:t>
              </a:r>
            </a:p>
          </p:txBody>
        </p:sp>
        <p:sp>
          <p:nvSpPr>
            <p:cNvPr id="52242" name="Line 15"/>
            <p:cNvSpPr>
              <a:spLocks noChangeShapeType="1"/>
            </p:cNvSpPr>
            <p:nvPr/>
          </p:nvSpPr>
          <p:spPr bwMode="auto">
            <a:xfrm flipH="1">
              <a:off x="4800" y="2256"/>
              <a:ext cx="480" cy="480"/>
            </a:xfrm>
            <a:prstGeom prst="line">
              <a:avLst/>
            </a:prstGeom>
            <a:noFill/>
            <a:ln w="50800">
              <a:solidFill>
                <a:srgbClr val="0066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2231" name="Group 16"/>
          <p:cNvGrpSpPr>
            <a:grpSpLocks/>
          </p:cNvGrpSpPr>
          <p:nvPr/>
        </p:nvGrpSpPr>
        <p:grpSpPr bwMode="auto">
          <a:xfrm>
            <a:off x="685800" y="1524000"/>
            <a:ext cx="8304213" cy="2667000"/>
            <a:chOff x="432" y="864"/>
            <a:chExt cx="5231" cy="1680"/>
          </a:xfrm>
        </p:grpSpPr>
        <p:sp>
          <p:nvSpPr>
            <p:cNvPr id="52232" name="Text Box 17"/>
            <p:cNvSpPr txBox="1">
              <a:spLocks noChangeArrowheads="1"/>
            </p:cNvSpPr>
            <p:nvPr/>
          </p:nvSpPr>
          <p:spPr bwMode="auto">
            <a:xfrm>
              <a:off x="432" y="1104"/>
              <a:ext cx="5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fa-IR" sz="2400">
                  <a:solidFill>
                    <a:srgbClr val="000066"/>
                  </a:solidFill>
                  <a:latin typeface="Times New Roman" panose="02020603050405020304" pitchFamily="18" charset="0"/>
                </a:rPr>
                <a:t>Query</a:t>
              </a:r>
            </a:p>
          </p:txBody>
        </p:sp>
        <p:sp>
          <p:nvSpPr>
            <p:cNvPr id="52233" name="Rectangle 18"/>
            <p:cNvSpPr>
              <a:spLocks noChangeArrowheads="1"/>
            </p:cNvSpPr>
            <p:nvPr/>
          </p:nvSpPr>
          <p:spPr bwMode="auto">
            <a:xfrm>
              <a:off x="2304" y="1056"/>
              <a:ext cx="768" cy="576"/>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000" b="1">
                  <a:solidFill>
                    <a:srgbClr val="000066"/>
                  </a:solidFill>
                  <a:latin typeface="Times New Roman" panose="02020603050405020304" pitchFamily="18" charset="0"/>
                </a:rPr>
                <a:t>Retrieval</a:t>
              </a:r>
            </a:p>
            <a:p>
              <a:pPr algn="ctr">
                <a:spcBef>
                  <a:spcPct val="0"/>
                </a:spcBef>
                <a:buFontTx/>
                <a:buNone/>
              </a:pPr>
              <a:r>
                <a:rPr lang="en-US" altLang="fa-IR" sz="2000" b="1">
                  <a:solidFill>
                    <a:srgbClr val="000066"/>
                  </a:solidFill>
                  <a:latin typeface="Times New Roman" panose="02020603050405020304" pitchFamily="18" charset="0"/>
                </a:rPr>
                <a:t>Engine</a:t>
              </a:r>
              <a:endParaRPr lang="en-US" altLang="fa-IR" sz="2000" b="1">
                <a:latin typeface="Times New Roman" panose="02020603050405020304" pitchFamily="18" charset="0"/>
              </a:endParaRPr>
            </a:p>
          </p:txBody>
        </p:sp>
        <p:sp>
          <p:nvSpPr>
            <p:cNvPr id="52234" name="Rectangle 19"/>
            <p:cNvSpPr>
              <a:spLocks noChangeArrowheads="1"/>
            </p:cNvSpPr>
            <p:nvPr/>
          </p:nvSpPr>
          <p:spPr bwMode="auto">
            <a:xfrm>
              <a:off x="3984" y="864"/>
              <a:ext cx="720" cy="12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fa-IR" sz="1800">
                  <a:solidFill>
                    <a:srgbClr val="000066"/>
                  </a:solidFill>
                  <a:latin typeface="Times New Roman" panose="02020603050405020304" pitchFamily="18" charset="0"/>
                </a:rPr>
                <a:t>Results:</a:t>
              </a:r>
            </a:p>
            <a:p>
              <a:pPr>
                <a:spcBef>
                  <a:spcPct val="0"/>
                </a:spcBef>
                <a:buFontTx/>
                <a:buNone/>
              </a:pPr>
              <a:r>
                <a:rPr lang="en-US" altLang="fa-IR" sz="1800">
                  <a:solidFill>
                    <a:srgbClr val="000066"/>
                  </a:solidFill>
                  <a:latin typeface="Times New Roman" panose="02020603050405020304" pitchFamily="18" charset="0"/>
                </a:rPr>
                <a:t>d</a:t>
              </a:r>
              <a:r>
                <a:rPr lang="en-US" altLang="fa-IR" sz="1800" baseline="-25000">
                  <a:solidFill>
                    <a:srgbClr val="000066"/>
                  </a:solidFill>
                  <a:latin typeface="Times New Roman" panose="02020603050405020304" pitchFamily="18" charset="0"/>
                </a:rPr>
                <a:t>1 </a:t>
              </a:r>
              <a:r>
                <a:rPr lang="en-US" altLang="fa-IR" sz="1800">
                  <a:solidFill>
                    <a:srgbClr val="000066"/>
                  </a:solidFill>
                  <a:latin typeface="Times New Roman" panose="02020603050405020304" pitchFamily="18" charset="0"/>
                </a:rPr>
                <a:t>3.5</a:t>
              </a:r>
            </a:p>
            <a:p>
              <a:pPr>
                <a:spcBef>
                  <a:spcPct val="0"/>
                </a:spcBef>
                <a:buFontTx/>
                <a:buNone/>
              </a:pPr>
              <a:r>
                <a:rPr lang="en-US" altLang="fa-IR" sz="1800">
                  <a:solidFill>
                    <a:srgbClr val="000066"/>
                  </a:solidFill>
                  <a:latin typeface="Times New Roman" panose="02020603050405020304" pitchFamily="18" charset="0"/>
                </a:rPr>
                <a:t>d</a:t>
              </a:r>
              <a:r>
                <a:rPr lang="en-US" altLang="fa-IR" sz="1800" baseline="-25000">
                  <a:solidFill>
                    <a:srgbClr val="000066"/>
                  </a:solidFill>
                  <a:latin typeface="Times New Roman" panose="02020603050405020304" pitchFamily="18" charset="0"/>
                </a:rPr>
                <a:t>2</a:t>
              </a:r>
              <a:r>
                <a:rPr lang="en-US" altLang="fa-IR" sz="1800">
                  <a:solidFill>
                    <a:srgbClr val="000066"/>
                  </a:solidFill>
                  <a:latin typeface="Times New Roman" panose="02020603050405020304" pitchFamily="18" charset="0"/>
                </a:rPr>
                <a:t> 2.4</a:t>
              </a:r>
            </a:p>
            <a:p>
              <a:pPr>
                <a:spcBef>
                  <a:spcPct val="0"/>
                </a:spcBef>
                <a:buFontTx/>
                <a:buNone/>
              </a:pPr>
              <a:r>
                <a:rPr lang="en-US" altLang="fa-IR" sz="1800">
                  <a:solidFill>
                    <a:srgbClr val="000066"/>
                  </a:solidFill>
                  <a:latin typeface="Times New Roman" panose="02020603050405020304" pitchFamily="18" charset="0"/>
                </a:rPr>
                <a:t>…</a:t>
              </a:r>
            </a:p>
            <a:p>
              <a:pPr>
                <a:spcBef>
                  <a:spcPct val="0"/>
                </a:spcBef>
                <a:buFontTx/>
                <a:buNone/>
              </a:pPr>
              <a:r>
                <a:rPr lang="en-US" altLang="fa-IR" sz="1800">
                  <a:solidFill>
                    <a:srgbClr val="000066"/>
                  </a:solidFill>
                  <a:latin typeface="Times New Roman" panose="02020603050405020304" pitchFamily="18" charset="0"/>
                </a:rPr>
                <a:t>d</a:t>
              </a:r>
              <a:r>
                <a:rPr lang="en-US" altLang="fa-IR" sz="1800" baseline="-25000">
                  <a:solidFill>
                    <a:srgbClr val="000066"/>
                  </a:solidFill>
                  <a:latin typeface="Times New Roman" panose="02020603050405020304" pitchFamily="18" charset="0"/>
                </a:rPr>
                <a:t>k</a:t>
              </a:r>
              <a:r>
                <a:rPr lang="en-US" altLang="fa-IR" sz="1800">
                  <a:solidFill>
                    <a:srgbClr val="000066"/>
                  </a:solidFill>
                  <a:latin typeface="Times New Roman" panose="02020603050405020304" pitchFamily="18" charset="0"/>
                </a:rPr>
                <a:t>  0.5</a:t>
              </a:r>
            </a:p>
            <a:p>
              <a:pPr>
                <a:spcBef>
                  <a:spcPct val="0"/>
                </a:spcBef>
                <a:buFontTx/>
                <a:buNone/>
              </a:pPr>
              <a:r>
                <a:rPr lang="en-US" altLang="fa-IR" sz="1800">
                  <a:solidFill>
                    <a:srgbClr val="000066"/>
                  </a:solidFill>
                  <a:latin typeface="Times New Roman" panose="02020603050405020304" pitchFamily="18" charset="0"/>
                </a:rPr>
                <a:t>...</a:t>
              </a:r>
            </a:p>
          </p:txBody>
        </p:sp>
        <p:sp>
          <p:nvSpPr>
            <p:cNvPr id="52235" name="Text Box 20"/>
            <p:cNvSpPr txBox="1">
              <a:spLocks noChangeArrowheads="1"/>
            </p:cNvSpPr>
            <p:nvPr/>
          </p:nvSpPr>
          <p:spPr bwMode="auto">
            <a:xfrm>
              <a:off x="5184" y="1920"/>
              <a:ext cx="4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fa-IR" sz="2400">
                  <a:solidFill>
                    <a:srgbClr val="000066"/>
                  </a:solidFill>
                  <a:latin typeface="Times New Roman" panose="02020603050405020304" pitchFamily="18" charset="0"/>
                </a:rPr>
                <a:t>User</a:t>
              </a:r>
            </a:p>
          </p:txBody>
        </p:sp>
        <p:sp>
          <p:nvSpPr>
            <p:cNvPr id="52236" name="AutoShape 21"/>
            <p:cNvSpPr>
              <a:spLocks noChangeArrowheads="1"/>
            </p:cNvSpPr>
            <p:nvPr/>
          </p:nvSpPr>
          <p:spPr bwMode="auto">
            <a:xfrm>
              <a:off x="2208" y="2016"/>
              <a:ext cx="1104" cy="528"/>
            </a:xfrm>
            <a:prstGeom prst="can">
              <a:avLst>
                <a:gd name="adj" fmla="val 25000"/>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000" b="1">
                  <a:solidFill>
                    <a:srgbClr val="000066"/>
                  </a:solidFill>
                  <a:latin typeface="Times New Roman" panose="02020603050405020304" pitchFamily="18" charset="0"/>
                </a:rPr>
                <a:t>Document</a:t>
              </a:r>
            </a:p>
            <a:p>
              <a:pPr algn="ctr">
                <a:spcBef>
                  <a:spcPct val="0"/>
                </a:spcBef>
                <a:buFontTx/>
                <a:buNone/>
              </a:pPr>
              <a:r>
                <a:rPr lang="en-US" altLang="fa-IR" sz="2000" b="1">
                  <a:solidFill>
                    <a:srgbClr val="000066"/>
                  </a:solidFill>
                  <a:latin typeface="Times New Roman" panose="02020603050405020304" pitchFamily="18" charset="0"/>
                </a:rPr>
                <a:t>collection</a:t>
              </a:r>
              <a:endParaRPr lang="en-US" altLang="fa-IR" sz="2400">
                <a:solidFill>
                  <a:srgbClr val="000066"/>
                </a:solidFill>
                <a:latin typeface="Times New Roman" panose="02020603050405020304" pitchFamily="18" charset="0"/>
              </a:endParaRPr>
            </a:p>
          </p:txBody>
        </p:sp>
        <p:sp>
          <p:nvSpPr>
            <p:cNvPr id="52237" name="Line 22"/>
            <p:cNvSpPr>
              <a:spLocks noChangeShapeType="1"/>
            </p:cNvSpPr>
            <p:nvPr/>
          </p:nvSpPr>
          <p:spPr bwMode="auto">
            <a:xfrm>
              <a:off x="1200" y="1296"/>
              <a:ext cx="864" cy="0"/>
            </a:xfrm>
            <a:prstGeom prst="line">
              <a:avLst/>
            </a:prstGeom>
            <a:noFill/>
            <a:ln w="50800">
              <a:solidFill>
                <a:srgbClr val="0066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38" name="Line 23"/>
            <p:cNvSpPr>
              <a:spLocks noChangeShapeType="1"/>
            </p:cNvSpPr>
            <p:nvPr/>
          </p:nvSpPr>
          <p:spPr bwMode="auto">
            <a:xfrm>
              <a:off x="4848" y="1440"/>
              <a:ext cx="384" cy="384"/>
            </a:xfrm>
            <a:prstGeom prst="line">
              <a:avLst/>
            </a:prstGeom>
            <a:noFill/>
            <a:ln w="50800">
              <a:solidFill>
                <a:srgbClr val="0066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39" name="Line 24"/>
            <p:cNvSpPr>
              <a:spLocks noChangeShapeType="1"/>
            </p:cNvSpPr>
            <p:nvPr/>
          </p:nvSpPr>
          <p:spPr bwMode="auto">
            <a:xfrm flipV="1">
              <a:off x="2688" y="1680"/>
              <a:ext cx="0" cy="288"/>
            </a:xfrm>
            <a:prstGeom prst="line">
              <a:avLst/>
            </a:prstGeom>
            <a:noFill/>
            <a:ln w="50800">
              <a:solidFill>
                <a:srgbClr val="0066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40" name="Line 25"/>
            <p:cNvSpPr>
              <a:spLocks noChangeShapeType="1"/>
            </p:cNvSpPr>
            <p:nvPr/>
          </p:nvSpPr>
          <p:spPr bwMode="auto">
            <a:xfrm>
              <a:off x="3264" y="1296"/>
              <a:ext cx="576" cy="0"/>
            </a:xfrm>
            <a:prstGeom prst="line">
              <a:avLst/>
            </a:prstGeom>
            <a:noFill/>
            <a:ln w="50800">
              <a:solidFill>
                <a:srgbClr val="0066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685800" y="381000"/>
            <a:ext cx="7772400" cy="1143000"/>
          </a:xfrm>
        </p:spPr>
        <p:txBody>
          <a:bodyPr rtlCol="0">
            <a:normAutofit fontScale="90000"/>
          </a:bodyPr>
          <a:lstStyle/>
          <a:p>
            <a:pPr eaLnBrk="1" fontAlgn="auto" hangingPunct="1">
              <a:spcAft>
                <a:spcPts val="0"/>
              </a:spcAft>
              <a:defRPr/>
            </a:pPr>
            <a:r>
              <a:rPr lang="en-US" smtClean="0"/>
              <a:t>Pseudo/Blind/Automatic Feedback</a:t>
            </a:r>
            <a:endParaRPr lang="en-US" sz="3200" smtClean="0"/>
          </a:p>
        </p:txBody>
      </p:sp>
      <p:sp>
        <p:nvSpPr>
          <p:cNvPr id="25"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C43F64E-6E26-4BCA-9373-F04355F1CFBC}" type="slidenum">
              <a:rPr lang="en-US" altLang="en-US">
                <a:solidFill>
                  <a:srgbClr val="898989"/>
                </a:solidFill>
              </a:rPr>
              <a:pPr eaLnBrk="1" hangingPunct="1"/>
              <a:t>51</a:t>
            </a:fld>
            <a:endParaRPr lang="en-US" altLang="en-US">
              <a:solidFill>
                <a:srgbClr val="898989"/>
              </a:solidFill>
            </a:endParaRPr>
          </a:p>
        </p:txBody>
      </p:sp>
      <p:sp>
        <p:nvSpPr>
          <p:cNvPr id="53252" name="Text Box 3"/>
          <p:cNvSpPr txBox="1">
            <a:spLocks noChangeArrowheads="1"/>
          </p:cNvSpPr>
          <p:nvPr/>
        </p:nvSpPr>
        <p:spPr bwMode="auto">
          <a:xfrm>
            <a:off x="685800" y="19812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fa-IR" sz="2400">
                <a:solidFill>
                  <a:srgbClr val="000066"/>
                </a:solidFill>
                <a:latin typeface="Times New Roman" panose="02020603050405020304" pitchFamily="18" charset="0"/>
              </a:rPr>
              <a:t>Query</a:t>
            </a:r>
          </a:p>
        </p:txBody>
      </p:sp>
      <p:sp>
        <p:nvSpPr>
          <p:cNvPr id="53253" name="Rectangle 4"/>
          <p:cNvSpPr>
            <a:spLocks noChangeArrowheads="1"/>
          </p:cNvSpPr>
          <p:nvPr/>
        </p:nvSpPr>
        <p:spPr bwMode="auto">
          <a:xfrm>
            <a:off x="3657600" y="1905000"/>
            <a:ext cx="1219200" cy="9144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000" b="1">
                <a:solidFill>
                  <a:srgbClr val="000066"/>
                </a:solidFill>
                <a:latin typeface="Times New Roman" panose="02020603050405020304" pitchFamily="18" charset="0"/>
              </a:rPr>
              <a:t>Retrieval</a:t>
            </a:r>
          </a:p>
          <a:p>
            <a:pPr algn="ctr">
              <a:spcBef>
                <a:spcPct val="0"/>
              </a:spcBef>
              <a:buFontTx/>
              <a:buNone/>
            </a:pPr>
            <a:r>
              <a:rPr lang="en-US" altLang="fa-IR" sz="2000" b="1">
                <a:solidFill>
                  <a:srgbClr val="000066"/>
                </a:solidFill>
                <a:latin typeface="Times New Roman" panose="02020603050405020304" pitchFamily="18" charset="0"/>
              </a:rPr>
              <a:t>Engine</a:t>
            </a:r>
            <a:endParaRPr lang="en-US" altLang="fa-IR" sz="2000" b="1">
              <a:latin typeface="Times New Roman" panose="02020603050405020304" pitchFamily="18" charset="0"/>
            </a:endParaRPr>
          </a:p>
        </p:txBody>
      </p:sp>
      <p:sp>
        <p:nvSpPr>
          <p:cNvPr id="53254" name="Rectangle 5"/>
          <p:cNvSpPr>
            <a:spLocks noChangeArrowheads="1"/>
          </p:cNvSpPr>
          <p:nvPr/>
        </p:nvSpPr>
        <p:spPr bwMode="auto">
          <a:xfrm>
            <a:off x="6324600" y="1600200"/>
            <a:ext cx="1143000" cy="19050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fa-IR" sz="1800">
                <a:solidFill>
                  <a:srgbClr val="000066"/>
                </a:solidFill>
                <a:latin typeface="Times New Roman" panose="02020603050405020304" pitchFamily="18" charset="0"/>
              </a:rPr>
              <a:t>Results:</a:t>
            </a:r>
          </a:p>
          <a:p>
            <a:pPr>
              <a:spcBef>
                <a:spcPct val="0"/>
              </a:spcBef>
              <a:buFontTx/>
              <a:buNone/>
            </a:pPr>
            <a:r>
              <a:rPr lang="en-US" altLang="fa-IR" sz="1800">
                <a:solidFill>
                  <a:srgbClr val="000066"/>
                </a:solidFill>
                <a:latin typeface="Times New Roman" panose="02020603050405020304" pitchFamily="18" charset="0"/>
              </a:rPr>
              <a:t>d</a:t>
            </a:r>
            <a:r>
              <a:rPr lang="en-US" altLang="fa-IR" sz="1800" baseline="-25000">
                <a:solidFill>
                  <a:srgbClr val="000066"/>
                </a:solidFill>
                <a:latin typeface="Times New Roman" panose="02020603050405020304" pitchFamily="18" charset="0"/>
              </a:rPr>
              <a:t>1 </a:t>
            </a:r>
            <a:r>
              <a:rPr lang="en-US" altLang="fa-IR" sz="1800">
                <a:solidFill>
                  <a:srgbClr val="000066"/>
                </a:solidFill>
                <a:latin typeface="Times New Roman" panose="02020603050405020304" pitchFamily="18" charset="0"/>
              </a:rPr>
              <a:t>3.5</a:t>
            </a:r>
          </a:p>
          <a:p>
            <a:pPr>
              <a:spcBef>
                <a:spcPct val="0"/>
              </a:spcBef>
              <a:buFontTx/>
              <a:buNone/>
            </a:pPr>
            <a:r>
              <a:rPr lang="en-US" altLang="fa-IR" sz="1800">
                <a:solidFill>
                  <a:srgbClr val="000066"/>
                </a:solidFill>
                <a:latin typeface="Times New Roman" panose="02020603050405020304" pitchFamily="18" charset="0"/>
              </a:rPr>
              <a:t>d</a:t>
            </a:r>
            <a:r>
              <a:rPr lang="en-US" altLang="fa-IR" sz="1800" baseline="-25000">
                <a:solidFill>
                  <a:srgbClr val="000066"/>
                </a:solidFill>
                <a:latin typeface="Times New Roman" panose="02020603050405020304" pitchFamily="18" charset="0"/>
              </a:rPr>
              <a:t>2</a:t>
            </a:r>
            <a:r>
              <a:rPr lang="en-US" altLang="fa-IR" sz="1800">
                <a:solidFill>
                  <a:srgbClr val="000066"/>
                </a:solidFill>
                <a:latin typeface="Times New Roman" panose="02020603050405020304" pitchFamily="18" charset="0"/>
              </a:rPr>
              <a:t> 2.4</a:t>
            </a:r>
          </a:p>
          <a:p>
            <a:pPr>
              <a:spcBef>
                <a:spcPct val="0"/>
              </a:spcBef>
              <a:buFontTx/>
              <a:buNone/>
            </a:pPr>
            <a:r>
              <a:rPr lang="en-US" altLang="fa-IR" sz="1800">
                <a:solidFill>
                  <a:srgbClr val="000066"/>
                </a:solidFill>
                <a:latin typeface="Times New Roman" panose="02020603050405020304" pitchFamily="18" charset="0"/>
              </a:rPr>
              <a:t>…</a:t>
            </a:r>
          </a:p>
          <a:p>
            <a:pPr>
              <a:spcBef>
                <a:spcPct val="0"/>
              </a:spcBef>
              <a:buFontTx/>
              <a:buNone/>
            </a:pPr>
            <a:r>
              <a:rPr lang="en-US" altLang="fa-IR" sz="1800">
                <a:solidFill>
                  <a:srgbClr val="000066"/>
                </a:solidFill>
                <a:latin typeface="Times New Roman" panose="02020603050405020304" pitchFamily="18" charset="0"/>
              </a:rPr>
              <a:t>d</a:t>
            </a:r>
            <a:r>
              <a:rPr lang="en-US" altLang="fa-IR" sz="1800" baseline="-25000">
                <a:solidFill>
                  <a:srgbClr val="000066"/>
                </a:solidFill>
                <a:latin typeface="Times New Roman" panose="02020603050405020304" pitchFamily="18" charset="0"/>
              </a:rPr>
              <a:t>k</a:t>
            </a:r>
            <a:r>
              <a:rPr lang="en-US" altLang="fa-IR" sz="1800">
                <a:solidFill>
                  <a:srgbClr val="000066"/>
                </a:solidFill>
                <a:latin typeface="Times New Roman" panose="02020603050405020304" pitchFamily="18" charset="0"/>
              </a:rPr>
              <a:t>  0.5</a:t>
            </a:r>
          </a:p>
          <a:p>
            <a:pPr>
              <a:spcBef>
                <a:spcPct val="0"/>
              </a:spcBef>
              <a:buFontTx/>
              <a:buNone/>
            </a:pPr>
            <a:r>
              <a:rPr lang="en-US" altLang="fa-IR" sz="1800">
                <a:solidFill>
                  <a:srgbClr val="000066"/>
                </a:solidFill>
                <a:latin typeface="Times New Roman" panose="02020603050405020304" pitchFamily="18" charset="0"/>
              </a:rPr>
              <a:t>...</a:t>
            </a:r>
          </a:p>
        </p:txBody>
      </p:sp>
      <p:sp>
        <p:nvSpPr>
          <p:cNvPr id="53255" name="Rectangle 6"/>
          <p:cNvSpPr>
            <a:spLocks noChangeArrowheads="1"/>
          </p:cNvSpPr>
          <p:nvPr/>
        </p:nvSpPr>
        <p:spPr bwMode="auto">
          <a:xfrm>
            <a:off x="6324600" y="3962400"/>
            <a:ext cx="1143000" cy="190500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fa-IR" sz="1800">
                <a:solidFill>
                  <a:srgbClr val="000066"/>
                </a:solidFill>
                <a:latin typeface="Times New Roman" panose="02020603050405020304" pitchFamily="18" charset="0"/>
              </a:rPr>
              <a:t>Judgments:</a:t>
            </a:r>
          </a:p>
          <a:p>
            <a:pPr>
              <a:spcBef>
                <a:spcPct val="0"/>
              </a:spcBef>
              <a:buFontTx/>
              <a:buNone/>
            </a:pPr>
            <a:r>
              <a:rPr lang="en-US" altLang="fa-IR" sz="1800">
                <a:solidFill>
                  <a:srgbClr val="FF0000"/>
                </a:solidFill>
                <a:latin typeface="Times New Roman" panose="02020603050405020304" pitchFamily="18" charset="0"/>
              </a:rPr>
              <a:t>d</a:t>
            </a:r>
            <a:r>
              <a:rPr lang="en-US" altLang="fa-IR" sz="1800" baseline="-25000">
                <a:solidFill>
                  <a:srgbClr val="FF0000"/>
                </a:solidFill>
                <a:latin typeface="Times New Roman" panose="02020603050405020304" pitchFamily="18" charset="0"/>
              </a:rPr>
              <a:t>1 </a:t>
            </a:r>
            <a:r>
              <a:rPr lang="en-US" altLang="fa-IR" sz="1800">
                <a:solidFill>
                  <a:srgbClr val="FF0000"/>
                </a:solidFill>
                <a:latin typeface="Times New Roman" panose="02020603050405020304" pitchFamily="18" charset="0"/>
              </a:rPr>
              <a:t>+</a:t>
            </a:r>
            <a:endParaRPr lang="en-US" altLang="fa-IR" sz="1800">
              <a:solidFill>
                <a:srgbClr val="000066"/>
              </a:solidFill>
              <a:latin typeface="Times New Roman" panose="02020603050405020304" pitchFamily="18" charset="0"/>
            </a:endParaRPr>
          </a:p>
          <a:p>
            <a:pPr>
              <a:spcBef>
                <a:spcPct val="0"/>
              </a:spcBef>
              <a:buFontTx/>
              <a:buNone/>
            </a:pPr>
            <a:r>
              <a:rPr lang="en-US" altLang="fa-IR" sz="1800">
                <a:solidFill>
                  <a:srgbClr val="FF0000"/>
                </a:solidFill>
                <a:latin typeface="Times New Roman" panose="02020603050405020304" pitchFamily="18" charset="0"/>
              </a:rPr>
              <a:t>d</a:t>
            </a:r>
            <a:r>
              <a:rPr lang="en-US" altLang="fa-IR" sz="1800" baseline="-25000">
                <a:solidFill>
                  <a:srgbClr val="FF0000"/>
                </a:solidFill>
                <a:latin typeface="Times New Roman" panose="02020603050405020304" pitchFamily="18" charset="0"/>
              </a:rPr>
              <a:t>2</a:t>
            </a:r>
            <a:r>
              <a:rPr lang="en-US" altLang="fa-IR" sz="1800">
                <a:solidFill>
                  <a:srgbClr val="FF0000"/>
                </a:solidFill>
                <a:latin typeface="Times New Roman" panose="02020603050405020304" pitchFamily="18" charset="0"/>
              </a:rPr>
              <a:t> +</a:t>
            </a:r>
            <a:endParaRPr lang="en-US" altLang="fa-IR" sz="1800">
              <a:solidFill>
                <a:srgbClr val="000066"/>
              </a:solidFill>
              <a:latin typeface="Times New Roman" panose="02020603050405020304" pitchFamily="18" charset="0"/>
            </a:endParaRPr>
          </a:p>
          <a:p>
            <a:pPr>
              <a:spcBef>
                <a:spcPct val="0"/>
              </a:spcBef>
              <a:buFontTx/>
              <a:buNone/>
            </a:pPr>
            <a:r>
              <a:rPr lang="en-US" altLang="fa-IR" sz="1800">
                <a:solidFill>
                  <a:srgbClr val="FF0000"/>
                </a:solidFill>
                <a:latin typeface="Times New Roman" panose="02020603050405020304" pitchFamily="18" charset="0"/>
              </a:rPr>
              <a:t>d</a:t>
            </a:r>
            <a:r>
              <a:rPr lang="en-US" altLang="fa-IR" sz="1800" baseline="-25000">
                <a:solidFill>
                  <a:srgbClr val="FF0000"/>
                </a:solidFill>
                <a:latin typeface="Times New Roman" panose="02020603050405020304" pitchFamily="18" charset="0"/>
              </a:rPr>
              <a:t>3 +</a:t>
            </a:r>
            <a:endParaRPr lang="en-US" altLang="fa-IR" sz="1800">
              <a:solidFill>
                <a:srgbClr val="FF0000"/>
              </a:solidFill>
              <a:latin typeface="Times New Roman" panose="02020603050405020304" pitchFamily="18" charset="0"/>
            </a:endParaRPr>
          </a:p>
          <a:p>
            <a:pPr>
              <a:spcBef>
                <a:spcPct val="0"/>
              </a:spcBef>
              <a:buFontTx/>
              <a:buNone/>
            </a:pPr>
            <a:r>
              <a:rPr lang="en-US" altLang="fa-IR" sz="1800">
                <a:solidFill>
                  <a:srgbClr val="000066"/>
                </a:solidFill>
                <a:latin typeface="Times New Roman" panose="02020603050405020304" pitchFamily="18" charset="0"/>
              </a:rPr>
              <a:t>…</a:t>
            </a:r>
          </a:p>
          <a:p>
            <a:pPr>
              <a:spcBef>
                <a:spcPct val="0"/>
              </a:spcBef>
              <a:buFontTx/>
              <a:buNone/>
            </a:pPr>
            <a:r>
              <a:rPr lang="en-US" altLang="fa-IR" sz="1800">
                <a:solidFill>
                  <a:srgbClr val="000066"/>
                </a:solidFill>
                <a:latin typeface="Times New Roman" panose="02020603050405020304" pitchFamily="18" charset="0"/>
              </a:rPr>
              <a:t>d</a:t>
            </a:r>
            <a:r>
              <a:rPr lang="en-US" altLang="fa-IR" sz="1800" baseline="-25000">
                <a:solidFill>
                  <a:srgbClr val="000066"/>
                </a:solidFill>
                <a:latin typeface="Times New Roman" panose="02020603050405020304" pitchFamily="18" charset="0"/>
              </a:rPr>
              <a:t>k</a:t>
            </a:r>
            <a:r>
              <a:rPr lang="en-US" altLang="fa-IR" sz="1800">
                <a:solidFill>
                  <a:srgbClr val="000066"/>
                </a:solidFill>
                <a:latin typeface="Times New Roman" panose="02020603050405020304" pitchFamily="18" charset="0"/>
              </a:rPr>
              <a:t>  -</a:t>
            </a:r>
          </a:p>
          <a:p>
            <a:pPr>
              <a:spcBef>
                <a:spcPct val="0"/>
              </a:spcBef>
              <a:buFontTx/>
              <a:buNone/>
            </a:pPr>
            <a:r>
              <a:rPr lang="en-US" altLang="fa-IR" sz="1800">
                <a:solidFill>
                  <a:srgbClr val="000066"/>
                </a:solidFill>
                <a:latin typeface="Times New Roman" panose="02020603050405020304" pitchFamily="18" charset="0"/>
              </a:rPr>
              <a:t>...</a:t>
            </a:r>
          </a:p>
        </p:txBody>
      </p:sp>
      <p:sp>
        <p:nvSpPr>
          <p:cNvPr id="53256" name="AutoShape 7"/>
          <p:cNvSpPr>
            <a:spLocks noChangeArrowheads="1"/>
          </p:cNvSpPr>
          <p:nvPr/>
        </p:nvSpPr>
        <p:spPr bwMode="auto">
          <a:xfrm>
            <a:off x="3505200" y="3429000"/>
            <a:ext cx="1752600" cy="838200"/>
          </a:xfrm>
          <a:prstGeom prst="can">
            <a:avLst>
              <a:gd name="adj" fmla="val 25000"/>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000" b="1">
                <a:solidFill>
                  <a:srgbClr val="000066"/>
                </a:solidFill>
                <a:latin typeface="Times New Roman" panose="02020603050405020304" pitchFamily="18" charset="0"/>
              </a:rPr>
              <a:t>Document</a:t>
            </a:r>
          </a:p>
          <a:p>
            <a:pPr algn="ctr">
              <a:spcBef>
                <a:spcPct val="0"/>
              </a:spcBef>
              <a:buFontTx/>
              <a:buNone/>
            </a:pPr>
            <a:r>
              <a:rPr lang="en-US" altLang="fa-IR" sz="2000" b="1">
                <a:solidFill>
                  <a:srgbClr val="000066"/>
                </a:solidFill>
                <a:latin typeface="Times New Roman" panose="02020603050405020304" pitchFamily="18" charset="0"/>
              </a:rPr>
              <a:t>collection</a:t>
            </a:r>
            <a:endParaRPr lang="en-US" altLang="fa-IR" sz="2400">
              <a:solidFill>
                <a:srgbClr val="000066"/>
              </a:solidFill>
              <a:latin typeface="Times New Roman" panose="02020603050405020304" pitchFamily="18" charset="0"/>
            </a:endParaRPr>
          </a:p>
        </p:txBody>
      </p:sp>
      <p:sp>
        <p:nvSpPr>
          <p:cNvPr id="53257" name="Rectangle 8"/>
          <p:cNvSpPr>
            <a:spLocks noChangeArrowheads="1"/>
          </p:cNvSpPr>
          <p:nvPr/>
        </p:nvSpPr>
        <p:spPr bwMode="auto">
          <a:xfrm>
            <a:off x="3810000" y="4953000"/>
            <a:ext cx="1219200" cy="685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000" b="1">
                <a:solidFill>
                  <a:srgbClr val="FF0000"/>
                </a:solidFill>
                <a:latin typeface="Times New Roman" panose="02020603050405020304" pitchFamily="18" charset="0"/>
              </a:rPr>
              <a:t>Feedback</a:t>
            </a:r>
            <a:endParaRPr lang="en-US" altLang="fa-IR" sz="2000" b="1">
              <a:latin typeface="Times New Roman" panose="02020603050405020304" pitchFamily="18" charset="0"/>
            </a:endParaRPr>
          </a:p>
        </p:txBody>
      </p:sp>
      <p:sp>
        <p:nvSpPr>
          <p:cNvPr id="53258" name="Text Box 9"/>
          <p:cNvSpPr txBox="1">
            <a:spLocks noChangeArrowheads="1"/>
          </p:cNvSpPr>
          <p:nvPr/>
        </p:nvSpPr>
        <p:spPr bwMode="auto">
          <a:xfrm>
            <a:off x="1828800" y="3173413"/>
            <a:ext cx="11160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fa-IR" sz="2000" b="1">
                <a:solidFill>
                  <a:srgbClr val="FF0000"/>
                </a:solidFill>
                <a:latin typeface="Times New Roman" panose="02020603050405020304" pitchFamily="18" charset="0"/>
              </a:rPr>
              <a:t>Updated</a:t>
            </a:r>
          </a:p>
          <a:p>
            <a:pPr algn="ctr">
              <a:spcBef>
                <a:spcPct val="0"/>
              </a:spcBef>
              <a:buFontTx/>
              <a:buNone/>
            </a:pPr>
            <a:r>
              <a:rPr lang="en-US" altLang="fa-IR" sz="2000" b="1">
                <a:solidFill>
                  <a:srgbClr val="FF0000"/>
                </a:solidFill>
                <a:latin typeface="Times New Roman" panose="02020603050405020304" pitchFamily="18" charset="0"/>
              </a:rPr>
              <a:t>query</a:t>
            </a:r>
          </a:p>
        </p:txBody>
      </p:sp>
      <p:sp>
        <p:nvSpPr>
          <p:cNvPr id="53259" name="Line 10"/>
          <p:cNvSpPr>
            <a:spLocks noChangeShapeType="1"/>
          </p:cNvSpPr>
          <p:nvPr/>
        </p:nvSpPr>
        <p:spPr bwMode="auto">
          <a:xfrm flipV="1">
            <a:off x="2362200" y="2667000"/>
            <a:ext cx="0" cy="5334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0" name="Line 11"/>
          <p:cNvSpPr>
            <a:spLocks noChangeShapeType="1"/>
          </p:cNvSpPr>
          <p:nvPr/>
        </p:nvSpPr>
        <p:spPr bwMode="auto">
          <a:xfrm>
            <a:off x="2362200" y="2667000"/>
            <a:ext cx="914400" cy="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61" name="Line 12"/>
          <p:cNvSpPr>
            <a:spLocks noChangeShapeType="1"/>
          </p:cNvSpPr>
          <p:nvPr/>
        </p:nvSpPr>
        <p:spPr bwMode="auto">
          <a:xfrm flipH="1" flipV="1">
            <a:off x="2362200" y="5105400"/>
            <a:ext cx="990600" cy="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2" name="Line 13"/>
          <p:cNvSpPr>
            <a:spLocks noChangeShapeType="1"/>
          </p:cNvSpPr>
          <p:nvPr/>
        </p:nvSpPr>
        <p:spPr bwMode="auto">
          <a:xfrm flipV="1">
            <a:off x="2362200" y="3962400"/>
            <a:ext cx="0" cy="11430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63" name="Line 14"/>
          <p:cNvSpPr>
            <a:spLocks noChangeShapeType="1"/>
          </p:cNvSpPr>
          <p:nvPr/>
        </p:nvSpPr>
        <p:spPr bwMode="auto">
          <a:xfrm>
            <a:off x="4267200" y="4419600"/>
            <a:ext cx="0" cy="4572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64" name="Line 15"/>
          <p:cNvSpPr>
            <a:spLocks noChangeShapeType="1"/>
          </p:cNvSpPr>
          <p:nvPr/>
        </p:nvSpPr>
        <p:spPr bwMode="auto">
          <a:xfrm flipH="1">
            <a:off x="5257800" y="5257800"/>
            <a:ext cx="838200" cy="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65" name="Line 16"/>
          <p:cNvSpPr>
            <a:spLocks noChangeShapeType="1"/>
          </p:cNvSpPr>
          <p:nvPr/>
        </p:nvSpPr>
        <p:spPr bwMode="auto">
          <a:xfrm>
            <a:off x="1905000" y="2286000"/>
            <a:ext cx="1371600" cy="0"/>
          </a:xfrm>
          <a:prstGeom prst="line">
            <a:avLst/>
          </a:prstGeom>
          <a:noFill/>
          <a:ln w="50800">
            <a:solidFill>
              <a:srgbClr val="0066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66" name="Line 17"/>
          <p:cNvSpPr>
            <a:spLocks noChangeShapeType="1"/>
          </p:cNvSpPr>
          <p:nvPr/>
        </p:nvSpPr>
        <p:spPr bwMode="auto">
          <a:xfrm flipV="1">
            <a:off x="4267200" y="2895600"/>
            <a:ext cx="0" cy="457200"/>
          </a:xfrm>
          <a:prstGeom prst="line">
            <a:avLst/>
          </a:prstGeom>
          <a:noFill/>
          <a:ln w="50800">
            <a:solidFill>
              <a:srgbClr val="0066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67" name="Line 18"/>
          <p:cNvSpPr>
            <a:spLocks noChangeShapeType="1"/>
          </p:cNvSpPr>
          <p:nvPr/>
        </p:nvSpPr>
        <p:spPr bwMode="auto">
          <a:xfrm>
            <a:off x="5181600" y="2286000"/>
            <a:ext cx="914400" cy="0"/>
          </a:xfrm>
          <a:prstGeom prst="line">
            <a:avLst/>
          </a:prstGeom>
          <a:noFill/>
          <a:ln w="50800">
            <a:solidFill>
              <a:srgbClr val="0066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 name="Group 19"/>
          <p:cNvGrpSpPr>
            <a:grpSpLocks/>
          </p:cNvGrpSpPr>
          <p:nvPr/>
        </p:nvGrpSpPr>
        <p:grpSpPr bwMode="auto">
          <a:xfrm>
            <a:off x="5867400" y="4038600"/>
            <a:ext cx="2593975" cy="1066800"/>
            <a:chOff x="3696" y="2400"/>
            <a:chExt cx="1634" cy="672"/>
          </a:xfrm>
        </p:grpSpPr>
        <p:sp>
          <p:nvSpPr>
            <p:cNvPr id="53269" name="Line 20"/>
            <p:cNvSpPr>
              <a:spLocks noChangeShapeType="1"/>
            </p:cNvSpPr>
            <p:nvPr/>
          </p:nvSpPr>
          <p:spPr bwMode="auto">
            <a:xfrm>
              <a:off x="3696" y="3072"/>
              <a:ext cx="1488"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70" name="AutoShape 21"/>
            <p:cNvSpPr>
              <a:spLocks/>
            </p:cNvSpPr>
            <p:nvPr/>
          </p:nvSpPr>
          <p:spPr bwMode="auto">
            <a:xfrm>
              <a:off x="4752" y="2400"/>
              <a:ext cx="96" cy="576"/>
            </a:xfrm>
            <a:prstGeom prst="rightBrace">
              <a:avLst>
                <a:gd name="adj1" fmla="val 50000"/>
                <a:gd name="adj2" fmla="val 50000"/>
              </a:avLst>
            </a:prstGeom>
            <a:noFill/>
            <a:ln w="9525">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fa-IR" altLang="fa-IR" sz="1800">
                <a:latin typeface="Arial" panose="020B0604020202020204" pitchFamily="34" charset="0"/>
              </a:endParaRPr>
            </a:p>
          </p:txBody>
        </p:sp>
        <p:sp>
          <p:nvSpPr>
            <p:cNvPr id="53271" name="Rectangle 22"/>
            <p:cNvSpPr>
              <a:spLocks noChangeArrowheads="1"/>
            </p:cNvSpPr>
            <p:nvPr/>
          </p:nvSpPr>
          <p:spPr bwMode="auto">
            <a:xfrm>
              <a:off x="4752" y="2400"/>
              <a:ext cx="5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fa-IR" sz="2000" b="1">
                  <a:solidFill>
                    <a:srgbClr val="000066"/>
                  </a:solidFill>
                  <a:latin typeface="Times New Roman" panose="02020603050405020304" pitchFamily="18" charset="0"/>
                </a:rPr>
                <a:t> top 10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ltLang="fa-IR" smtClean="0"/>
              <a:t>Questions?</a:t>
            </a:r>
          </a:p>
        </p:txBody>
      </p:sp>
      <p:sp>
        <p:nvSpPr>
          <p:cNvPr id="54275" name="Content Placeholder 2"/>
          <p:cNvSpPr>
            <a:spLocks noGrp="1"/>
          </p:cNvSpPr>
          <p:nvPr>
            <p:ph idx="1"/>
          </p:nvPr>
        </p:nvSpPr>
        <p:spPr/>
        <p:txBody>
          <a:bodyPr/>
          <a:lstStyle/>
          <a:p>
            <a:endParaRPr lang="fa-IR" altLang="fa-IR"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4F1B19B-6AC8-4BE8-9315-D1A982DA992C}" type="slidenum">
              <a:rPr lang="en-US" altLang="en-US">
                <a:solidFill>
                  <a:srgbClr val="898989"/>
                </a:solidFill>
              </a:rPr>
              <a:pPr eaLnBrk="1" hangingPunct="1"/>
              <a:t>52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fa-IR" smtClean="0"/>
              <a:t>TR is “Easy”!</a:t>
            </a:r>
          </a:p>
        </p:txBody>
      </p:sp>
      <p:sp>
        <p:nvSpPr>
          <p:cNvPr id="7171" name="Rectangle 3"/>
          <p:cNvSpPr>
            <a:spLocks noGrp="1" noChangeArrowheads="1"/>
          </p:cNvSpPr>
          <p:nvPr>
            <p:ph idx="1"/>
          </p:nvPr>
        </p:nvSpPr>
        <p:spPr/>
        <p:txBody>
          <a:bodyPr/>
          <a:lstStyle/>
          <a:p>
            <a:pPr eaLnBrk="1" hangingPunct="1"/>
            <a:r>
              <a:rPr lang="en-US" altLang="fa-IR" smtClean="0"/>
              <a:t>TR CAN be easy in a particular case</a:t>
            </a:r>
          </a:p>
          <a:p>
            <a:pPr lvl="1" eaLnBrk="1" hangingPunct="1"/>
            <a:r>
              <a:rPr lang="en-US" altLang="fa-IR" smtClean="0"/>
              <a:t>Ambiguity in query/document is RELATIVE to the database</a:t>
            </a:r>
          </a:p>
          <a:p>
            <a:pPr lvl="1" eaLnBrk="1" hangingPunct="1"/>
            <a:r>
              <a:rPr lang="en-US" altLang="fa-IR" smtClean="0"/>
              <a:t>So, if the query is SPECIFIC enough, just one keyword may get all the relevant documents</a:t>
            </a:r>
          </a:p>
          <a:p>
            <a:pPr eaLnBrk="1" hangingPunct="1"/>
            <a:r>
              <a:rPr lang="en-US" altLang="fa-IR" smtClean="0"/>
              <a:t>PERCEIVED TR performance is usually better than the actual performance</a:t>
            </a:r>
          </a:p>
          <a:p>
            <a:pPr lvl="1" eaLnBrk="1" hangingPunct="1"/>
            <a:r>
              <a:rPr lang="en-US" altLang="fa-IR" smtClean="0"/>
              <a:t>Users can NOT judge the completeness of an answer</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2C020B4-FF80-44AE-BA79-AF296C4BBB66}" type="slidenum">
              <a:rPr lang="en-US" altLang="en-US">
                <a:solidFill>
                  <a:srgbClr val="898989"/>
                </a:solidFill>
              </a:rPr>
              <a:pPr eaLnBrk="1" hangingPunct="1"/>
              <a:t>6</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4800" y="457200"/>
            <a:ext cx="8686800" cy="1066800"/>
          </a:xfrm>
        </p:spPr>
        <p:txBody>
          <a:bodyPr/>
          <a:lstStyle/>
          <a:p>
            <a:pPr eaLnBrk="1" hangingPunct="1"/>
            <a:r>
              <a:rPr lang="en-US" altLang="fa-IR" smtClean="0"/>
              <a:t>Short vs. Long Term Info Need</a:t>
            </a:r>
          </a:p>
        </p:txBody>
      </p:sp>
      <p:sp>
        <p:nvSpPr>
          <p:cNvPr id="196611" name="Rectangle 3"/>
          <p:cNvSpPr>
            <a:spLocks noGrp="1" noChangeArrowheads="1"/>
          </p:cNvSpPr>
          <p:nvPr>
            <p:ph idx="1"/>
          </p:nvPr>
        </p:nvSpPr>
        <p:spPr>
          <a:xfrm>
            <a:off x="304800" y="1600200"/>
            <a:ext cx="8458200" cy="4495800"/>
          </a:xfrm>
        </p:spPr>
        <p:txBody>
          <a:bodyPr rtlCol="0">
            <a:normAutofit fontScale="92500" lnSpcReduction="10000"/>
          </a:bodyPr>
          <a:lstStyle/>
          <a:p>
            <a:pPr eaLnBrk="1" fontAlgn="auto" hangingPunct="1">
              <a:spcAft>
                <a:spcPts val="0"/>
              </a:spcAft>
              <a:defRPr/>
            </a:pPr>
            <a:r>
              <a:rPr lang="en-US" smtClean="0"/>
              <a:t>Short-term information need (Ad hoc retrieval)</a:t>
            </a:r>
          </a:p>
          <a:p>
            <a:pPr lvl="1" eaLnBrk="1" fontAlgn="auto" hangingPunct="1">
              <a:spcAft>
                <a:spcPts val="0"/>
              </a:spcAft>
              <a:defRPr/>
            </a:pPr>
            <a:r>
              <a:rPr lang="en-US" smtClean="0"/>
              <a:t>“Temporary need”, e.g., info about used cars</a:t>
            </a:r>
          </a:p>
          <a:p>
            <a:pPr lvl="1" eaLnBrk="1" fontAlgn="auto" hangingPunct="1">
              <a:spcAft>
                <a:spcPts val="0"/>
              </a:spcAft>
              <a:defRPr/>
            </a:pPr>
            <a:r>
              <a:rPr lang="en-US" smtClean="0"/>
              <a:t>Information source is relatively static </a:t>
            </a:r>
          </a:p>
          <a:p>
            <a:pPr lvl="1" eaLnBrk="1" fontAlgn="auto" hangingPunct="1">
              <a:spcAft>
                <a:spcPts val="0"/>
              </a:spcAft>
              <a:defRPr/>
            </a:pPr>
            <a:r>
              <a:rPr lang="en-US" smtClean="0"/>
              <a:t>User “pulls” information</a:t>
            </a:r>
          </a:p>
          <a:p>
            <a:pPr lvl="1" eaLnBrk="1" fontAlgn="auto" hangingPunct="1">
              <a:spcAft>
                <a:spcPts val="0"/>
              </a:spcAft>
              <a:defRPr/>
            </a:pPr>
            <a:r>
              <a:rPr lang="en-US" smtClean="0"/>
              <a:t>Application example: library search, Web search</a:t>
            </a:r>
          </a:p>
          <a:p>
            <a:pPr eaLnBrk="1" fontAlgn="auto" hangingPunct="1">
              <a:spcAft>
                <a:spcPts val="0"/>
              </a:spcAft>
              <a:defRPr/>
            </a:pPr>
            <a:r>
              <a:rPr lang="en-US" smtClean="0"/>
              <a:t>Long-term information need (Filtering)</a:t>
            </a:r>
          </a:p>
          <a:p>
            <a:pPr lvl="1" eaLnBrk="1" fontAlgn="auto" hangingPunct="1">
              <a:spcAft>
                <a:spcPts val="0"/>
              </a:spcAft>
              <a:defRPr/>
            </a:pPr>
            <a:r>
              <a:rPr lang="en-US" smtClean="0"/>
              <a:t>“Stable need”, e.g., new data mining algorithms</a:t>
            </a:r>
          </a:p>
          <a:p>
            <a:pPr lvl="1" eaLnBrk="1" fontAlgn="auto" hangingPunct="1">
              <a:spcAft>
                <a:spcPts val="0"/>
              </a:spcAft>
              <a:defRPr/>
            </a:pPr>
            <a:r>
              <a:rPr lang="en-US" smtClean="0"/>
              <a:t>Information source is dynamic</a:t>
            </a:r>
          </a:p>
          <a:p>
            <a:pPr lvl="1" eaLnBrk="1" fontAlgn="auto" hangingPunct="1">
              <a:spcAft>
                <a:spcPts val="0"/>
              </a:spcAft>
              <a:defRPr/>
            </a:pPr>
            <a:r>
              <a:rPr lang="en-US" smtClean="0"/>
              <a:t>System “pushes” information to user</a:t>
            </a:r>
          </a:p>
          <a:p>
            <a:pPr lvl="1" eaLnBrk="1" fontAlgn="auto" hangingPunct="1">
              <a:spcAft>
                <a:spcPts val="0"/>
              </a:spcAft>
              <a:defRPr/>
            </a:pPr>
            <a:r>
              <a:rPr lang="en-US" smtClean="0"/>
              <a:t>Applications:  news filter</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B6750D2-E2C6-4BB1-A361-0675D1D63FB6}" type="slidenum">
              <a:rPr lang="en-US" altLang="en-US">
                <a:solidFill>
                  <a:srgbClr val="898989"/>
                </a:solidFill>
              </a:rPr>
              <a:pPr eaLnBrk="1" hangingPunct="1"/>
              <a:t>7</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fa-IR" smtClean="0"/>
              <a:t>Importance of Ad hoc Retrieval</a:t>
            </a:r>
          </a:p>
        </p:txBody>
      </p:sp>
      <p:sp>
        <p:nvSpPr>
          <p:cNvPr id="197635" name="Rectangle 3"/>
          <p:cNvSpPr>
            <a:spLocks noGrp="1" noChangeArrowheads="1"/>
          </p:cNvSpPr>
          <p:nvPr>
            <p:ph idx="1"/>
          </p:nvPr>
        </p:nvSpPr>
        <p:spPr>
          <a:xfrm>
            <a:off x="457200" y="1600200"/>
            <a:ext cx="8229600" cy="4724400"/>
          </a:xfrm>
        </p:spPr>
        <p:txBody>
          <a:bodyPr rtlCol="0">
            <a:normAutofit fontScale="92500" lnSpcReduction="10000"/>
          </a:bodyPr>
          <a:lstStyle/>
          <a:p>
            <a:pPr eaLnBrk="1" fontAlgn="auto" hangingPunct="1">
              <a:spcAft>
                <a:spcPts val="0"/>
              </a:spcAft>
              <a:defRPr/>
            </a:pPr>
            <a:r>
              <a:rPr lang="en-US" dirty="0" smtClean="0"/>
              <a:t>Directly manages any existing large collection of information</a:t>
            </a:r>
          </a:p>
          <a:p>
            <a:pPr eaLnBrk="1" fontAlgn="auto" hangingPunct="1">
              <a:spcAft>
                <a:spcPts val="0"/>
              </a:spcAft>
              <a:defRPr/>
            </a:pPr>
            <a:r>
              <a:rPr lang="en-US" dirty="0" smtClean="0"/>
              <a:t>There are many </a:t>
            </a:r>
            <a:r>
              <a:rPr lang="en-US" dirty="0" err="1" smtClean="0"/>
              <a:t>many</a:t>
            </a:r>
            <a:r>
              <a:rPr lang="en-US" dirty="0" smtClean="0"/>
              <a:t> “ad hoc” information needs</a:t>
            </a:r>
          </a:p>
          <a:p>
            <a:pPr eaLnBrk="1" fontAlgn="auto" hangingPunct="1">
              <a:spcAft>
                <a:spcPts val="0"/>
              </a:spcAft>
              <a:defRPr/>
            </a:pPr>
            <a:r>
              <a:rPr lang="en-US" dirty="0" smtClean="0"/>
              <a:t>A long-term information need can be satisfied through frequent ad hoc retrieval</a:t>
            </a:r>
          </a:p>
          <a:p>
            <a:pPr eaLnBrk="1" fontAlgn="auto" hangingPunct="1">
              <a:spcAft>
                <a:spcPts val="0"/>
              </a:spcAft>
              <a:defRPr/>
            </a:pPr>
            <a:r>
              <a:rPr lang="en-US" dirty="0" smtClean="0"/>
              <a:t>Basic techniques of ad hoc retrieval can be used for filtering and other “non-retrieval” tasks, such as categorization, clustering, and automatic summarization. </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830445E-E917-43F0-95A4-25CD44AE4DE0}" type="slidenum">
              <a:rPr lang="en-US" altLang="en-US">
                <a:solidFill>
                  <a:srgbClr val="898989"/>
                </a:solidFill>
              </a:rPr>
              <a:pPr eaLnBrk="1" hangingPunct="1"/>
              <a:t>8</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fa-IR" smtClean="0"/>
              <a:t>Lecture Plan</a:t>
            </a:r>
          </a:p>
        </p:txBody>
      </p:sp>
      <p:sp>
        <p:nvSpPr>
          <p:cNvPr id="10243" name="Rectangle 3"/>
          <p:cNvSpPr>
            <a:spLocks noGrp="1" noChangeArrowheads="1"/>
          </p:cNvSpPr>
          <p:nvPr>
            <p:ph idx="1"/>
          </p:nvPr>
        </p:nvSpPr>
        <p:spPr/>
        <p:txBody>
          <a:bodyPr/>
          <a:lstStyle/>
          <a:p>
            <a:pPr eaLnBrk="1" hangingPunct="1"/>
            <a:r>
              <a:rPr lang="en-US" altLang="fa-IR" smtClean="0"/>
              <a:t>What is text retrieval (TR) ?</a:t>
            </a:r>
          </a:p>
          <a:p>
            <a:pPr eaLnBrk="1" hangingPunct="1"/>
            <a:r>
              <a:rPr lang="en-US" altLang="fa-IR" smtClean="0">
                <a:solidFill>
                  <a:schemeClr val="accent2"/>
                </a:solidFill>
              </a:rPr>
              <a:t>Document selection vs. document ranking</a:t>
            </a:r>
          </a:p>
          <a:p>
            <a:pPr eaLnBrk="1" hangingPunct="1"/>
            <a:r>
              <a:rPr lang="en-US" altLang="fa-IR" smtClean="0"/>
              <a:t>Major research mile	stones</a:t>
            </a:r>
          </a:p>
          <a:p>
            <a:pPr eaLnBrk="1" hangingPunct="1"/>
            <a:r>
              <a:rPr lang="en-US" altLang="fa-IR" smtClean="0"/>
              <a:t>Components in a TR system</a:t>
            </a:r>
            <a:endParaRPr lang="en-US" altLang="fa-IR" u="sng" smtClean="0">
              <a:solidFill>
                <a:srgbClr val="CC0000"/>
              </a:solidFill>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E11E8A7-9C60-4AC6-A7E0-4577F88AC79D}" type="slidenum">
              <a:rPr lang="en-US" altLang="en-US">
                <a:solidFill>
                  <a:srgbClr val="898989"/>
                </a:solidFill>
              </a:rPr>
              <a:pPr eaLnBrk="1" hangingPunct="1"/>
              <a:t>9</a:t>
            </a:fld>
            <a:endParaRPr lang="en-US" altLang="en-US">
              <a:solidFill>
                <a:srgbClr val="898989"/>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2341</Words>
  <Application>Microsoft Office PowerPoint</Application>
  <PresentationFormat>On-screen Show (4:3)</PresentationFormat>
  <Paragraphs>481</Paragraphs>
  <Slides>52</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Arial</vt:lpstr>
      <vt:lpstr>Calibri</vt:lpstr>
      <vt:lpstr>Cambria Math</vt:lpstr>
      <vt:lpstr>Comic Sans MS</vt:lpstr>
      <vt:lpstr>Gill Sans MT</vt:lpstr>
      <vt:lpstr>Lucida Sans</vt:lpstr>
      <vt:lpstr>Symbol</vt:lpstr>
      <vt:lpstr>Times New Roman</vt:lpstr>
      <vt:lpstr>Wingdings</vt:lpstr>
      <vt:lpstr>Office Theme</vt:lpstr>
      <vt:lpstr>Overview of Text Retrieval (TR)</vt:lpstr>
      <vt:lpstr>Lecture Plan</vt:lpstr>
      <vt:lpstr>What is Text Retrieval (TR)?</vt:lpstr>
      <vt:lpstr>TR vs. Database Retrieval</vt:lpstr>
      <vt:lpstr>TR is Hard!</vt:lpstr>
      <vt:lpstr>TR is “Easy”!</vt:lpstr>
      <vt:lpstr>Short vs. Long Term Info Need</vt:lpstr>
      <vt:lpstr>Importance of Ad hoc Retrieval</vt:lpstr>
      <vt:lpstr>Lecture Plan</vt:lpstr>
      <vt:lpstr>Formal Formulation of TR</vt:lpstr>
      <vt:lpstr>Computing R(q)</vt:lpstr>
      <vt:lpstr>Document Selection vs. Ranking</vt:lpstr>
      <vt:lpstr>Problems of Doc Selection</vt:lpstr>
      <vt:lpstr>Ranking is often preferred</vt:lpstr>
      <vt:lpstr>We will talk about many different ranking methods later…</vt:lpstr>
      <vt:lpstr>Lecture Plan</vt:lpstr>
      <vt:lpstr>Major Research Milestones</vt:lpstr>
      <vt:lpstr>Background: library search in 1950s</vt:lpstr>
      <vt:lpstr>A typical title card (sorted by title)</vt:lpstr>
      <vt:lpstr>What’s on a card? </vt:lpstr>
      <vt:lpstr> Milestone 1: Automatic Indexing </vt:lpstr>
      <vt:lpstr>Luhn’s ideas: automatic indexing</vt:lpstr>
      <vt:lpstr>Luhn’s idea: automatic indexing based on statistical analysis of text </vt:lpstr>
      <vt:lpstr>The notion of “resolving power of a word” </vt:lpstr>
      <vt:lpstr>Probabilistic view of association and  proximity</vt:lpstr>
      <vt:lpstr>Automatic abstracting algorithm [Luhn 58]</vt:lpstr>
      <vt:lpstr>Key Word in Context (KWIC) </vt:lpstr>
      <vt:lpstr>Probabilistic representation and similarity computation [Luhn 61] </vt:lpstr>
      <vt:lpstr>Other early ideas related to indexing</vt:lpstr>
      <vt:lpstr>Milestone 2:  Cranfield Evaluation Methodology</vt:lpstr>
      <vt:lpstr> Background </vt:lpstr>
      <vt:lpstr>Cleverdon’s Cranfield Tests</vt:lpstr>
      <vt:lpstr>Cranfield II Test: Experiment Design </vt:lpstr>
      <vt:lpstr>Measures: Precision, Recall, and  Fallout [Cleverdon 67]</vt:lpstr>
      <vt:lpstr>Precision-Recall Curve [Cleverdon 67]</vt:lpstr>
      <vt:lpstr>Cranfield II Test: Results [Cleverdon 67]</vt:lpstr>
      <vt:lpstr>Cranfield test methodology</vt:lpstr>
      <vt:lpstr>Milestone 3:  Smart IR System</vt:lpstr>
      <vt:lpstr>Cranfield tests were done manually, how about doing all the tests with an automatic system? </vt:lpstr>
      <vt:lpstr>SMART: System for the Mechanical Analysis and Retrieval of Text</vt:lpstr>
      <vt:lpstr>About the SMART system </vt:lpstr>
      <vt:lpstr>Features of SMART system </vt:lpstr>
      <vt:lpstr>SMART Features (cont.)</vt:lpstr>
      <vt:lpstr>Overall Results</vt:lpstr>
      <vt:lpstr>Key Findings</vt:lpstr>
      <vt:lpstr>Lecture Plan</vt:lpstr>
      <vt:lpstr>Typical TR System Architecture</vt:lpstr>
      <vt:lpstr>Text Representation/Indexing</vt:lpstr>
      <vt:lpstr>Tokenization</vt:lpstr>
      <vt:lpstr>Relevance Feedback</vt:lpstr>
      <vt:lpstr>Pseudo/Blind/Automatic Feedback</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2022-10-08T12:22:00Z</dcterms:created>
  <dcterms:modified xsi:type="dcterms:W3CDTF">2023-10-04T08:47:05Z</dcterms:modified>
</cp:coreProperties>
</file>