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44" r:id="rId2"/>
    <p:sldId id="440" r:id="rId3"/>
    <p:sldId id="549" r:id="rId4"/>
    <p:sldId id="424" r:id="rId5"/>
    <p:sldId id="511" r:id="rId6"/>
    <p:sldId id="590" r:id="rId7"/>
    <p:sldId id="513" r:id="rId8"/>
    <p:sldId id="553" r:id="rId9"/>
    <p:sldId id="512" r:id="rId10"/>
    <p:sldId id="554" r:id="rId11"/>
    <p:sldId id="555" r:id="rId12"/>
    <p:sldId id="556" r:id="rId13"/>
    <p:sldId id="557" r:id="rId14"/>
    <p:sldId id="558" r:id="rId15"/>
    <p:sldId id="559" r:id="rId16"/>
    <p:sldId id="560" r:id="rId17"/>
    <p:sldId id="565" r:id="rId18"/>
    <p:sldId id="567" r:id="rId19"/>
    <p:sldId id="568" r:id="rId20"/>
    <p:sldId id="569" r:id="rId21"/>
    <p:sldId id="570" r:id="rId22"/>
    <p:sldId id="571" r:id="rId23"/>
    <p:sldId id="572" r:id="rId24"/>
    <p:sldId id="573" r:id="rId25"/>
    <p:sldId id="574" r:id="rId26"/>
    <p:sldId id="575" r:id="rId27"/>
    <p:sldId id="577" r:id="rId28"/>
    <p:sldId id="578" r:id="rId29"/>
    <p:sldId id="579" r:id="rId30"/>
    <p:sldId id="580" r:id="rId31"/>
    <p:sldId id="581" r:id="rId32"/>
    <p:sldId id="582" r:id="rId33"/>
    <p:sldId id="584" r:id="rId34"/>
    <p:sldId id="545" r:id="rId35"/>
    <p:sldId id="546" r:id="rId36"/>
    <p:sldId id="547" r:id="rId37"/>
    <p:sldId id="548" r:id="rId38"/>
    <p:sldId id="515" r:id="rId39"/>
    <p:sldId id="539" r:id="rId40"/>
    <p:sldId id="541" r:id="rId41"/>
  </p:sldIdLst>
  <p:sldSz cx="9144000" cy="6858000" type="screen4x3"/>
  <p:notesSz cx="7038975" cy="9185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2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CC"/>
    <a:srgbClr val="000066"/>
    <a:srgbClr val="FFFF00"/>
    <a:srgbClr val="3333FF"/>
    <a:srgbClr val="3366FF"/>
    <a:srgbClr val="008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89" autoAdjust="0"/>
  </p:normalViewPr>
  <p:slideViewPr>
    <p:cSldViewPr>
      <p:cViewPr varScale="1">
        <p:scale>
          <a:sx n="69" d="100"/>
          <a:sy n="69" d="100"/>
        </p:scale>
        <p:origin x="178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2"/>
    </p:cViewPr>
  </p:sorterViewPr>
  <p:notesViewPr>
    <p:cSldViewPr>
      <p:cViewPr varScale="1">
        <p:scale>
          <a:sx n="46" d="100"/>
          <a:sy n="46" d="100"/>
        </p:scale>
        <p:origin x="-1170" y="-78"/>
      </p:cViewPr>
      <p:guideLst>
        <p:guide orient="horz" pos="2893"/>
        <p:guide pos="221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9388" y="0"/>
            <a:ext cx="304958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9388" y="8726488"/>
            <a:ext cx="30495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917E246-7A60-4874-AC2F-6E029ED37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56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9388" y="0"/>
            <a:ext cx="304958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3963" y="688975"/>
            <a:ext cx="4592637" cy="3444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362450"/>
            <a:ext cx="51625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9388" y="8726488"/>
            <a:ext cx="30495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5EEA46B-678D-494E-9B74-9B5B92767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98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51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2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19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fa-IR" altLang="fa-IR" dirty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3794D98-A7C5-438B-BAA1-8B168DB9FEBD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15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08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75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77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77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fa-IR" altLang="fa-IR" dirty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3794D98-A7C5-438B-BAA1-8B168DB9FEBD}" type="slidenum">
              <a:rPr lang="en-US" altLang="fa-IR" smtClean="0"/>
              <a:pPr>
                <a:spcBef>
                  <a:spcPct val="0"/>
                </a:spcBef>
              </a:pPr>
              <a:t>18</a:t>
            </a:fld>
            <a:endParaRPr lang="en-US" altLang="fa-I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63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045EBB9-D1B6-4598-BBD4-E7C24238FF08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77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05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fa-IR" altLang="fa-IR" dirty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3794D98-A7C5-438B-BAA1-8B168DB9FEBD}" type="slidenum">
              <a:rPr lang="en-US" altLang="fa-IR" smtClean="0"/>
              <a:pPr>
                <a:spcBef>
                  <a:spcPct val="0"/>
                </a:spcBef>
              </a:pPr>
              <a:t>22</a:t>
            </a:fld>
            <a:endParaRPr lang="en-US" altLang="fa-I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fa-IR" altLang="fa-IR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94B8450-8077-48DB-9E60-F8AA5CEAB6E2}" type="slidenum">
              <a:rPr lang="en-US" altLang="fa-IR" smtClean="0"/>
              <a:pPr>
                <a:spcBef>
                  <a:spcPct val="0"/>
                </a:spcBef>
              </a:pPr>
              <a:t>23</a:t>
            </a:fld>
            <a:endParaRPr lang="en-US" altLang="fa-I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41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08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81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Tx/>
              <a:buChar char="-"/>
            </a:pP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3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649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0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267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EEDA4150-08F0-4AC0-B3A5-D80E6A838F0C}" type="slidenum">
              <a:rPr lang="en-US" altLang="fa-IR" smtClean="0"/>
              <a:pPr>
                <a:spcBef>
                  <a:spcPct val="0"/>
                </a:spcBef>
              </a:pPr>
              <a:t>30</a:t>
            </a:fld>
            <a:endParaRPr lang="en-US" altLang="fa-I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fa-IR" altLang="fa-IR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969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14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583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F52A3BCA-CDE0-4E0D-A3B8-030B5D622F9A}" type="slidenum">
              <a:rPr lang="en-US" altLang="fa-IR" smtClean="0"/>
              <a:pPr>
                <a:spcBef>
                  <a:spcPct val="0"/>
                </a:spcBef>
              </a:pPr>
              <a:t>34</a:t>
            </a:fld>
            <a:endParaRPr lang="en-US" altLang="fa-IR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BB937A90-8383-44B0-AED2-F706DDF9D486}" type="slidenum">
              <a:rPr lang="en-US" altLang="fa-IR" smtClean="0"/>
              <a:pPr>
                <a:spcBef>
                  <a:spcPct val="0"/>
                </a:spcBef>
              </a:pPr>
              <a:t>35</a:t>
            </a:fld>
            <a:endParaRPr lang="en-US" altLang="fa-IR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3678682F-E6F2-4863-89F7-FE09A4095779}" type="slidenum">
              <a:rPr lang="en-US" altLang="fa-IR" smtClean="0"/>
              <a:pPr>
                <a:spcBef>
                  <a:spcPct val="0"/>
                </a:spcBef>
              </a:pPr>
              <a:t>36</a:t>
            </a:fld>
            <a:endParaRPr lang="en-US" altLang="fa-I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765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90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1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FC47A3A-4943-409A-A085-4444402AC286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EA46B-678D-494E-9B74-9B5B9276706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90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9EEF902-A9B6-4D33-B2A3-A0B084629E18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fa-IR" altLang="fa-IR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3BAFEF43-8B97-4BAB-A3FA-E09BC0C02CAE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fa-IR" altLang="fa-IR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F2E32A42-CC47-424D-BB25-5ED85EB9E22D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fa-IR" altLang="fa-IR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B9A8DC36-200F-49D2-8709-C5652103FF14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A4A63FC8-B780-4669-BA3E-FD3D0ADA7B52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fa-IR" altLang="fa-I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C5419-FD0C-4CEE-B099-A2EC7D53E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8CE34-BE1A-4A89-80EE-2A901F9F0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4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46AE3-ACC0-40F5-8C2E-9383719CB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4A04E-0052-45DF-99F6-C1B65445D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3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8B132-E1B6-4D9A-8C03-078AA3FD9D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7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AAD20-D514-49F4-A411-372CD6E76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F124D-A84F-41DE-865A-29EB5B6B48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6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583D0-4279-4837-9B40-64331630E6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5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B3CA6-A71F-48D3-BF04-C6D314F2F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1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F2D15-994B-41EC-B29C-2E74EE078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5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2AB70-F30C-45B6-9D3E-BD2A3B422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0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3023475-570B-4BBB-B1CC-3FEC4328A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18.png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5" Type="http://schemas.openxmlformats.org/officeDocument/2006/relationships/image" Target="../media/image30.png"/><Relationship Id="rId10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8.png"/><Relationship Id="rId7" Type="http://schemas.openxmlformats.org/officeDocument/2006/relationships/image" Target="../media/image3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40.png"/><Relationship Id="rId3" Type="http://schemas.openxmlformats.org/officeDocument/2006/relationships/image" Target="../media/image45.png"/><Relationship Id="rId7" Type="http://schemas.openxmlformats.org/officeDocument/2006/relationships/image" Target="../media/image200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11" Type="http://schemas.openxmlformats.org/officeDocument/2006/relationships/image" Target="../media/image230.png"/><Relationship Id="rId5" Type="http://schemas.openxmlformats.org/officeDocument/2006/relationships/image" Target="../media/image47.png"/><Relationship Id="rId10" Type="http://schemas.openxmlformats.org/officeDocument/2006/relationships/image" Target="../media/image48.png"/><Relationship Id="rId4" Type="http://schemas.openxmlformats.org/officeDocument/2006/relationships/image" Target="../media/image46.png"/><Relationship Id="rId9" Type="http://schemas.openxmlformats.org/officeDocument/2006/relationships/image" Target="../media/image220.png"/><Relationship Id="rId1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45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51.png"/><Relationship Id="rId9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8.png"/><Relationship Id="rId7" Type="http://schemas.openxmlformats.org/officeDocument/2006/relationships/image" Target="../media/image3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45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0.png"/><Relationship Id="rId5" Type="http://schemas.openxmlformats.org/officeDocument/2006/relationships/image" Target="../media/image56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3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61.png"/><Relationship Id="rId5" Type="http://schemas.openxmlformats.org/officeDocument/2006/relationships/image" Target="../media/image30.png"/><Relationship Id="rId10" Type="http://schemas.openxmlformats.org/officeDocument/2006/relationships/image" Target="../media/image60.png"/><Relationship Id="rId4" Type="http://schemas.openxmlformats.org/officeDocument/2006/relationships/image" Target="../media/image29.png"/><Relationship Id="rId9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32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fa-IR" sz="4800" smtClean="0"/>
              <a:t>Retrieval Models: Vector Space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fa-IR" smtClean="0"/>
              <a:t>Intelligent Information Retrieval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EFC8F-4463-4665-BB6A-17E6555197CB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Dimension Instantiation: </a:t>
            </a:r>
            <a:br>
              <a:rPr lang="en-US" altLang="fa-IR" smtClean="0"/>
            </a:br>
            <a:r>
              <a:rPr lang="en-US" altLang="fa-IR" smtClean="0"/>
              <a:t>Bag of Words (BOW)</a:t>
            </a:r>
            <a:endParaRPr lang="fa-IR" altLang="fa-I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DF491-527B-4761-AA29-48918146993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0244" name="Group 30"/>
          <p:cNvGrpSpPr>
            <a:grpSpLocks/>
          </p:cNvGrpSpPr>
          <p:nvPr/>
        </p:nvGrpSpPr>
        <p:grpSpPr bwMode="auto">
          <a:xfrm>
            <a:off x="869950" y="2133600"/>
            <a:ext cx="4343400" cy="3429000"/>
            <a:chOff x="1440" y="1344"/>
            <a:chExt cx="2736" cy="2160"/>
          </a:xfrm>
        </p:grpSpPr>
        <p:sp>
          <p:nvSpPr>
            <p:cNvPr id="10249" name="AutoShape 3"/>
            <p:cNvSpPr>
              <a:spLocks noChangeArrowheads="1"/>
            </p:cNvSpPr>
            <p:nvPr/>
          </p:nvSpPr>
          <p:spPr bwMode="auto">
            <a:xfrm>
              <a:off x="1632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Arial" pitchFamily="34" charset="0"/>
              </a:endParaRPr>
            </a:p>
          </p:txBody>
        </p:sp>
        <p:grpSp>
          <p:nvGrpSpPr>
            <p:cNvPr id="10250" name="Group 29"/>
            <p:cNvGrpSpPr>
              <a:grpSpLocks/>
            </p:cNvGrpSpPr>
            <p:nvPr/>
          </p:nvGrpSpPr>
          <p:grpSpPr bwMode="auto">
            <a:xfrm>
              <a:off x="1440" y="1344"/>
              <a:ext cx="2736" cy="2160"/>
              <a:chOff x="1440" y="1344"/>
              <a:chExt cx="2736" cy="2160"/>
            </a:xfrm>
          </p:grpSpPr>
          <p:sp>
            <p:nvSpPr>
              <p:cNvPr id="10251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0252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0253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TextBox 10"/>
              <p:cNvSpPr txBox="1">
                <a:spLocks noChangeArrowheads="1"/>
              </p:cNvSpPr>
              <p:nvPr/>
            </p:nvSpPr>
            <p:spPr bwMode="auto">
              <a:xfrm>
                <a:off x="1730375" y="1549400"/>
                <a:ext cx="76854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3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fa-IR" sz="3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a-IR" altLang="fa-I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4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0375" y="1549400"/>
                <a:ext cx="76854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6" name="TextBox 11"/>
              <p:cNvSpPr txBox="1">
                <a:spLocks noChangeArrowheads="1"/>
              </p:cNvSpPr>
              <p:nvPr/>
            </p:nvSpPr>
            <p:spPr bwMode="auto">
              <a:xfrm>
                <a:off x="381000" y="5511800"/>
                <a:ext cx="77803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3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fa-IR" sz="3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a-IR" altLang="fa-I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246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5511800"/>
                <a:ext cx="77803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21313" y="4279900"/>
                <a:ext cx="778034" cy="58477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a-IR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313" y="4279900"/>
                <a:ext cx="77803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8" name="TextBox 13"/>
              <p:cNvSpPr txBox="1">
                <a:spLocks noChangeArrowheads="1"/>
              </p:cNvSpPr>
              <p:nvPr/>
            </p:nvSpPr>
            <p:spPr bwMode="auto">
              <a:xfrm>
                <a:off x="1439863" y="5638800"/>
                <a:ext cx="474258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fa-IR" sz="2800" b="1" dirty="0" smtClean="0"/>
                  <a:t>Vocabulary </a:t>
                </a:r>
                <a14:m>
                  <m:oMath xmlns:m="http://schemas.openxmlformats.org/officeDocument/2006/math">
                    <m:r>
                      <a:rPr lang="en-US" altLang="fa-IR" sz="28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fa-IR" sz="2800" b="1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fa-IR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28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fa-IR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fa-IR" sz="2800" b="1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fa-IR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2800" b="1" i="1" dirty="0" err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fa-IR" sz="2800" b="1" i="1" dirty="0" err="1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altLang="fa-IR" sz="28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a-IR" altLang="fa-IR" b="1" dirty="0"/>
              </a:p>
            </p:txBody>
          </p:sp>
        </mc:Choice>
        <mc:Fallback xmlns="">
          <p:sp>
            <p:nvSpPr>
              <p:cNvPr id="10248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9863" y="5638800"/>
                <a:ext cx="4742580" cy="523220"/>
              </a:xfrm>
              <a:prstGeom prst="rect">
                <a:avLst/>
              </a:prstGeom>
              <a:blipFill>
                <a:blip r:embed="rId6"/>
                <a:stretch>
                  <a:fillRect l="-2571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Vector Placement: Bit Vector</a:t>
            </a:r>
            <a:endParaRPr lang="fa-IR" altLang="fa-I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20FDA-16FA-4EB7-892B-326D8106521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1268" name="Group 30"/>
          <p:cNvGrpSpPr>
            <a:grpSpLocks/>
          </p:cNvGrpSpPr>
          <p:nvPr/>
        </p:nvGrpSpPr>
        <p:grpSpPr bwMode="auto">
          <a:xfrm>
            <a:off x="869950" y="2133600"/>
            <a:ext cx="4343400" cy="3429000"/>
            <a:chOff x="1440" y="1344"/>
            <a:chExt cx="2736" cy="2160"/>
          </a:xfrm>
        </p:grpSpPr>
        <p:sp>
          <p:nvSpPr>
            <p:cNvPr id="11279" name="AutoShape 3"/>
            <p:cNvSpPr>
              <a:spLocks noChangeArrowheads="1"/>
            </p:cNvSpPr>
            <p:nvPr/>
          </p:nvSpPr>
          <p:spPr bwMode="auto">
            <a:xfrm>
              <a:off x="1632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Arial" pitchFamily="34" charset="0"/>
              </a:endParaRPr>
            </a:p>
          </p:txBody>
        </p:sp>
        <p:grpSp>
          <p:nvGrpSpPr>
            <p:cNvPr id="11280" name="Group 29"/>
            <p:cNvGrpSpPr>
              <a:grpSpLocks/>
            </p:cNvGrpSpPr>
            <p:nvPr/>
          </p:nvGrpSpPr>
          <p:grpSpPr bwMode="auto">
            <a:xfrm>
              <a:off x="1440" y="1344"/>
              <a:ext cx="2736" cy="2160"/>
              <a:chOff x="1440" y="1344"/>
              <a:chExt cx="2736" cy="2160"/>
            </a:xfrm>
          </p:grpSpPr>
          <p:sp>
            <p:nvSpPr>
              <p:cNvPr id="11281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1282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1283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69" name="TextBox 10"/>
              <p:cNvSpPr txBox="1">
                <a:spLocks noChangeArrowheads="1"/>
              </p:cNvSpPr>
              <p:nvPr/>
            </p:nvSpPr>
            <p:spPr bwMode="auto">
              <a:xfrm>
                <a:off x="1730375" y="1549400"/>
                <a:ext cx="76854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3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fa-IR" sz="3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a-IR" altLang="fa-I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6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0375" y="1549400"/>
                <a:ext cx="76854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0" name="TextBox 11"/>
              <p:cNvSpPr txBox="1">
                <a:spLocks noChangeArrowheads="1"/>
              </p:cNvSpPr>
              <p:nvPr/>
            </p:nvSpPr>
            <p:spPr bwMode="auto">
              <a:xfrm>
                <a:off x="381000" y="5511800"/>
                <a:ext cx="77803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3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fa-IR" sz="3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a-IR" altLang="fa-I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270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5511800"/>
                <a:ext cx="77803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21313" y="4279900"/>
                <a:ext cx="778034" cy="58477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a-IR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313" y="4279900"/>
                <a:ext cx="77803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936750" y="2944813"/>
            <a:ext cx="5578437" cy="1614487"/>
            <a:chOff x="1936750" y="2944813"/>
            <a:chExt cx="5578437" cy="1614487"/>
          </a:xfrm>
        </p:grpSpPr>
        <p:sp>
          <p:nvSpPr>
            <p:cNvPr id="11275" name="Line 7"/>
            <p:cNvSpPr>
              <a:spLocks noChangeShapeType="1"/>
            </p:cNvSpPr>
            <p:nvPr/>
          </p:nvSpPr>
          <p:spPr bwMode="auto">
            <a:xfrm flipV="1">
              <a:off x="1936750" y="3227523"/>
              <a:ext cx="3137065" cy="1331777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181600" y="2944813"/>
                  <a:ext cx="2333587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24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altLang="fa-IR" sz="24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en-US" altLang="fa-IR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fa-IR" sz="24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fa-IR" sz="24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fa-IR" sz="24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fa-IR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fa-IR" sz="24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fa-IR" sz="24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𝑵</m:t>
                            </m:r>
                          </m:sub>
                        </m:sSub>
                        <m:r>
                          <a:rPr lang="en-US" altLang="fa-IR" sz="24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fa-IR" sz="2400" b="1" dirty="0">
                    <a:solidFill>
                      <a:srgbClr val="0000CC"/>
                    </a:solidFill>
                    <a:latin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81600" y="2944813"/>
                  <a:ext cx="2333587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61" b="-1973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1936750" y="1760240"/>
            <a:ext cx="3276600" cy="2799060"/>
            <a:chOff x="1936750" y="1760240"/>
            <a:chExt cx="3276600" cy="2799060"/>
          </a:xfrm>
        </p:grpSpPr>
        <p:sp>
          <p:nvSpPr>
            <p:cNvPr id="11278" name="Line 7"/>
            <p:cNvSpPr>
              <a:spLocks noChangeShapeType="1"/>
            </p:cNvSpPr>
            <p:nvPr/>
          </p:nvSpPr>
          <p:spPr bwMode="auto">
            <a:xfrm flipV="1">
              <a:off x="1936750" y="2361916"/>
              <a:ext cx="2177824" cy="2197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05411" y="1760240"/>
                  <a:ext cx="2307939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𝒒</m:t>
                        </m:r>
                        <m:r>
                          <a:rPr lang="en-US" altLang="fa-IR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en-US" altLang="fa-IR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fa-IR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fa-IR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fa-IR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fa-IR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fa-IR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fa-IR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𝑵</m:t>
                            </m:r>
                          </m:sub>
                        </m:sSub>
                        <m:r>
                          <a:rPr lang="en-US" altLang="fa-IR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fa-IR" sz="2400" b="1" dirty="0">
                    <a:solidFill>
                      <a:srgbClr val="C00000"/>
                    </a:solidFill>
                    <a:latin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2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05411" y="1760240"/>
                  <a:ext cx="230793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529" b="-21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30925" y="3537462"/>
                <a:ext cx="2728055" cy="101566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000" b="1" dirty="0" smtClean="0"/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 smtClean="0"/>
                  <a:t>: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/>
                  <a:t> is present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b="1" dirty="0" smtClean="0"/>
                  <a:t>: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/>
                  <a:t> is absent</a:t>
                </a:r>
                <a:endParaRPr lang="fa-IR" sz="20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925" y="3537462"/>
                <a:ext cx="2728055" cy="1015663"/>
              </a:xfrm>
              <a:prstGeom prst="rect">
                <a:avLst/>
              </a:prstGeom>
              <a:blipFill>
                <a:blip r:embed="rId8"/>
                <a:stretch>
                  <a:fillRect r="-2013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Similarity Instantiation: Dot Product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AE457-C75A-451A-A927-F5D4990A1C0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pSp>
        <p:nvGrpSpPr>
          <p:cNvPr id="12292" name="Group 30"/>
          <p:cNvGrpSpPr>
            <a:grpSpLocks/>
          </p:cNvGrpSpPr>
          <p:nvPr/>
        </p:nvGrpSpPr>
        <p:grpSpPr bwMode="auto">
          <a:xfrm>
            <a:off x="869950" y="2133600"/>
            <a:ext cx="4343400" cy="3429000"/>
            <a:chOff x="1440" y="1344"/>
            <a:chExt cx="2736" cy="2160"/>
          </a:xfrm>
        </p:grpSpPr>
        <p:sp>
          <p:nvSpPr>
            <p:cNvPr id="12304" name="AutoShape 3"/>
            <p:cNvSpPr>
              <a:spLocks noChangeArrowheads="1"/>
            </p:cNvSpPr>
            <p:nvPr/>
          </p:nvSpPr>
          <p:spPr bwMode="auto">
            <a:xfrm>
              <a:off x="1632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Arial" pitchFamily="34" charset="0"/>
              </a:endParaRPr>
            </a:p>
          </p:txBody>
        </p:sp>
        <p:grpSp>
          <p:nvGrpSpPr>
            <p:cNvPr id="12305" name="Group 29"/>
            <p:cNvGrpSpPr>
              <a:grpSpLocks/>
            </p:cNvGrpSpPr>
            <p:nvPr/>
          </p:nvGrpSpPr>
          <p:grpSpPr bwMode="auto">
            <a:xfrm>
              <a:off x="1440" y="1344"/>
              <a:ext cx="2736" cy="2160"/>
              <a:chOff x="1440" y="1344"/>
              <a:chExt cx="2736" cy="2160"/>
            </a:xfrm>
          </p:grpSpPr>
          <p:sp>
            <p:nvSpPr>
              <p:cNvPr id="12306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2307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2308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93" name="TextBox 3"/>
              <p:cNvSpPr txBox="1">
                <a:spLocks noChangeArrowheads="1"/>
              </p:cNvSpPr>
              <p:nvPr/>
            </p:nvSpPr>
            <p:spPr bwMode="auto">
              <a:xfrm>
                <a:off x="1730375" y="1549400"/>
                <a:ext cx="76854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3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fa-IR" sz="3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a-IR" altLang="fa-I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293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0375" y="1549400"/>
                <a:ext cx="76854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4" name="TextBox 40"/>
              <p:cNvSpPr txBox="1">
                <a:spLocks noChangeArrowheads="1"/>
              </p:cNvSpPr>
              <p:nvPr/>
            </p:nvSpPr>
            <p:spPr bwMode="auto">
              <a:xfrm>
                <a:off x="381000" y="5511800"/>
                <a:ext cx="77803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3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fa-IR" sz="3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a-IR" altLang="fa-I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294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5511800"/>
                <a:ext cx="77803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21313" y="4279900"/>
                <a:ext cx="778034" cy="58477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a-IR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313" y="4279900"/>
                <a:ext cx="77803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03" name="Line 7"/>
          <p:cNvSpPr>
            <a:spLocks noChangeShapeType="1"/>
          </p:cNvSpPr>
          <p:nvPr/>
        </p:nvSpPr>
        <p:spPr bwMode="auto">
          <a:xfrm flipV="1">
            <a:off x="1936750" y="2361916"/>
            <a:ext cx="2177847" cy="2197384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2300" name="Line 7"/>
          <p:cNvSpPr>
            <a:spLocks noChangeShapeType="1"/>
          </p:cNvSpPr>
          <p:nvPr/>
        </p:nvSpPr>
        <p:spPr bwMode="auto">
          <a:xfrm flipV="1">
            <a:off x="1936750" y="3227523"/>
            <a:ext cx="3137065" cy="133177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2298" name="Oval 41"/>
          <p:cNvSpPr>
            <a:spLocks noChangeArrowheads="1"/>
          </p:cNvSpPr>
          <p:nvPr/>
        </p:nvSpPr>
        <p:spPr bwMode="auto">
          <a:xfrm>
            <a:off x="2362200" y="3892550"/>
            <a:ext cx="304800" cy="457200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Arial" pitchFamily="34" charset="0"/>
            </a:endParaRP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7348" y="1000185"/>
            <a:ext cx="7887993" cy="552331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26"/>
              <p:cNvSpPr txBox="1">
                <a:spLocks noChangeArrowheads="1"/>
              </p:cNvSpPr>
              <p:nvPr/>
            </p:nvSpPr>
            <p:spPr bwMode="auto">
              <a:xfrm>
                <a:off x="2905411" y="1760240"/>
                <a:ext cx="23079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altLang="fa-IR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fa-IR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fa-IR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fa-IR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altLang="fa-IR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fa-IR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𝑵</m:t>
                          </m:r>
                        </m:sub>
                      </m:sSub>
                      <m:r>
                        <a:rPr lang="en-US" altLang="fa-IR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fa-IR" sz="2400" b="1" dirty="0">
                  <a:solidFill>
                    <a:srgbClr val="C00000"/>
                  </a:solidFill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21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5411" y="1760240"/>
                <a:ext cx="2307939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529" b="-21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26"/>
              <p:cNvSpPr txBox="1">
                <a:spLocks noChangeArrowheads="1"/>
              </p:cNvSpPr>
              <p:nvPr/>
            </p:nvSpPr>
            <p:spPr bwMode="auto">
              <a:xfrm>
                <a:off x="5181600" y="2944813"/>
                <a:ext cx="233358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24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altLang="fa-IR" sz="24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fa-IR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fa-IR" sz="24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fa-IR" sz="24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altLang="fa-IR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fa-IR" sz="24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𝑵</m:t>
                          </m:r>
                        </m:sub>
                      </m:sSub>
                      <m:r>
                        <a:rPr lang="en-US" altLang="fa-IR" sz="24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fa-IR" sz="2400" b="1" dirty="0">
                  <a:solidFill>
                    <a:srgbClr val="0000CC"/>
                  </a:solidFill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22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0" y="2944813"/>
                <a:ext cx="2333587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61"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Simplest VSM = </a:t>
            </a:r>
            <a:br>
              <a:rPr lang="en-US" altLang="fa-IR" smtClean="0"/>
            </a:br>
            <a:r>
              <a:rPr lang="en-US" altLang="fa-IR" smtClean="0"/>
              <a:t>Bit-Vector + Dot-Product + BOW</a:t>
            </a:r>
            <a:endParaRPr lang="fa-IR" altLang="fa-IR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492F5-5303-41EC-A0B8-0B0D4546963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1000" y="4030980"/>
            <a:ext cx="7887993" cy="55233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5760" y="2438400"/>
            <a:ext cx="2704138" cy="52322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0062" y="3048000"/>
            <a:ext cx="2734595" cy="52322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  <p:sp>
        <p:nvSpPr>
          <p:cNvPr id="13320" name="TextBox 9"/>
          <p:cNvSpPr txBox="1">
            <a:spLocks noChangeArrowheads="1"/>
          </p:cNvSpPr>
          <p:nvPr/>
        </p:nvSpPr>
        <p:spPr bwMode="auto">
          <a:xfrm>
            <a:off x="990600" y="5334000"/>
            <a:ext cx="7118350" cy="830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fa-IR" sz="2400"/>
              <a:t>What does this ranking function intuitively capture?</a:t>
            </a:r>
          </a:p>
          <a:p>
            <a:pPr algn="ctr" eaLnBrk="1" hangingPunct="1"/>
            <a:r>
              <a:rPr lang="en-US" altLang="fa-IR" sz="2400"/>
              <a:t>Is this a good ranking function?</a:t>
            </a:r>
            <a:endParaRPr lang="fa-IR" altLang="fa-IR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10000" y="2586335"/>
                <a:ext cx="2728055" cy="101566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000" b="1" dirty="0" smtClean="0"/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 smtClean="0"/>
                  <a:t>: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/>
                  <a:t> is present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b="1" dirty="0" smtClean="0"/>
                  <a:t>: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/>
                  <a:t> is absent</a:t>
                </a:r>
                <a:endParaRPr lang="fa-IR" sz="20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586335"/>
                <a:ext cx="2728055" cy="1015663"/>
              </a:xfrm>
              <a:prstGeom prst="rect">
                <a:avLst/>
              </a:prstGeom>
              <a:blipFill>
                <a:blip r:embed="rId6"/>
                <a:stretch>
                  <a:fillRect r="-1786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An Example: How Would You Rank These Documents?</a:t>
            </a:r>
            <a:endParaRPr lang="fa-IR" altLang="fa-IR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F813F-F00C-4BBC-AF64-2F55C967A11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685800" y="1905000"/>
            <a:ext cx="565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Query = “</a:t>
            </a:r>
            <a:r>
              <a:rPr lang="en-US" altLang="fa-IR" sz="2000" b="1">
                <a:solidFill>
                  <a:srgbClr val="FF0000"/>
                </a:solidFill>
              </a:rPr>
              <a:t>news about presidential campaign</a:t>
            </a:r>
            <a:r>
              <a:rPr lang="en-US" altLang="fa-IR" sz="2000" b="1"/>
              <a:t>”</a:t>
            </a:r>
            <a:endParaRPr lang="fa-IR" altLang="fa-IR" sz="2000" b="1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685800" y="2525713"/>
            <a:ext cx="2249488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news about </a:t>
            </a:r>
            <a:r>
              <a:rPr lang="en-US" altLang="fa-IR" sz="2000" b="1"/>
              <a:t>…</a:t>
            </a:r>
            <a:endParaRPr lang="fa-IR" altLang="fa-IR" sz="2000" b="1"/>
          </a:p>
        </p:txBody>
      </p:sp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685800" y="3055938"/>
            <a:ext cx="5141913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news about</a:t>
            </a:r>
            <a:r>
              <a:rPr lang="en-US" altLang="fa-IR" sz="2000" b="1"/>
              <a:t> organic food </a:t>
            </a:r>
            <a:r>
              <a:rPr lang="en-US" altLang="fa-IR" sz="2000" b="1">
                <a:solidFill>
                  <a:srgbClr val="FF0000"/>
                </a:solidFill>
              </a:rPr>
              <a:t>campaign</a:t>
            </a:r>
            <a:r>
              <a:rPr lang="en-US" altLang="fa-IR" sz="2000" b="1"/>
              <a:t> …</a:t>
            </a:r>
            <a:endParaRPr lang="fa-IR" altLang="fa-IR" sz="2000" b="1"/>
          </a:p>
        </p:txBody>
      </p: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685800" y="3592513"/>
            <a:ext cx="45688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news</a:t>
            </a:r>
            <a:r>
              <a:rPr lang="en-US" altLang="fa-IR" sz="2000" b="1"/>
              <a:t> of </a:t>
            </a:r>
            <a:r>
              <a:rPr lang="en-US" altLang="fa-IR" sz="2000" b="1">
                <a:solidFill>
                  <a:srgbClr val="FF0000"/>
                </a:solidFill>
              </a:rPr>
              <a:t>presidential</a:t>
            </a:r>
            <a:r>
              <a:rPr lang="en-US" altLang="fa-IR" sz="2000" b="1"/>
              <a:t> </a:t>
            </a:r>
            <a:r>
              <a:rPr lang="en-US" altLang="fa-IR" sz="2000" b="1">
                <a:solidFill>
                  <a:srgbClr val="FF0000"/>
                </a:solidFill>
              </a:rPr>
              <a:t>campaign</a:t>
            </a:r>
            <a:r>
              <a:rPr lang="en-US" altLang="fa-IR" sz="2000" b="1"/>
              <a:t> …</a:t>
            </a:r>
            <a:endParaRPr lang="fa-IR" altLang="fa-IR" sz="2000" b="1"/>
          </a:p>
        </p:txBody>
      </p:sp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685800" y="4114800"/>
            <a:ext cx="52578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news</a:t>
            </a:r>
            <a:r>
              <a:rPr lang="en-US" altLang="fa-IR" sz="2000" b="1"/>
              <a:t> of </a:t>
            </a:r>
            <a:r>
              <a:rPr lang="en-US" altLang="fa-IR" sz="2000" b="1">
                <a:solidFill>
                  <a:srgbClr val="FF0000"/>
                </a:solidFill>
              </a:rPr>
              <a:t>presidential</a:t>
            </a:r>
            <a:r>
              <a:rPr lang="en-US" altLang="fa-IR" sz="2000" b="1"/>
              <a:t> </a:t>
            </a:r>
            <a:r>
              <a:rPr lang="en-US" altLang="fa-IR" sz="2000" b="1">
                <a:solidFill>
                  <a:srgbClr val="FF0000"/>
                </a:solidFill>
              </a:rPr>
              <a:t>campaign</a:t>
            </a:r>
            <a:r>
              <a:rPr lang="en-US" altLang="fa-IR" sz="2000" b="1"/>
              <a:t> …</a:t>
            </a:r>
          </a:p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presidential</a:t>
            </a:r>
            <a:r>
              <a:rPr lang="en-US" altLang="fa-IR" sz="2000" b="1"/>
              <a:t> candidate…</a:t>
            </a:r>
            <a:endParaRPr lang="fa-IR" altLang="fa-IR" sz="2000" b="1"/>
          </a:p>
        </p:txBody>
      </p:sp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685800" y="4916488"/>
            <a:ext cx="52578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news</a:t>
            </a:r>
            <a:r>
              <a:rPr lang="en-US" altLang="fa-IR" sz="2000" b="1"/>
              <a:t> of organic food </a:t>
            </a:r>
            <a:r>
              <a:rPr lang="en-US" altLang="fa-IR" sz="2000" b="1">
                <a:solidFill>
                  <a:srgbClr val="FF0000"/>
                </a:solidFill>
              </a:rPr>
              <a:t>campaign</a:t>
            </a:r>
            <a:r>
              <a:rPr lang="en-US" altLang="fa-IR" sz="2000" b="1"/>
              <a:t> …</a:t>
            </a:r>
          </a:p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campaign</a:t>
            </a:r>
            <a:r>
              <a:rPr lang="en-US" altLang="fa-IR" sz="2000" b="1"/>
              <a:t> …. </a:t>
            </a:r>
            <a:r>
              <a:rPr lang="en-US" altLang="fa-IR" sz="2000" b="1">
                <a:solidFill>
                  <a:srgbClr val="FF0000"/>
                </a:solidFill>
              </a:rPr>
              <a:t>campaign</a:t>
            </a:r>
            <a:r>
              <a:rPr lang="en-US" altLang="fa-IR" sz="2000" b="1"/>
              <a:t> … </a:t>
            </a:r>
            <a:r>
              <a:rPr lang="en-US" altLang="fa-IR" sz="2000" b="1">
                <a:solidFill>
                  <a:srgbClr val="FF0000"/>
                </a:solidFill>
              </a:rPr>
              <a:t>campaign</a:t>
            </a:r>
            <a:r>
              <a:rPr lang="en-US" altLang="fa-IR" sz="2000" b="1"/>
              <a:t> …</a:t>
            </a:r>
            <a:endParaRPr lang="fa-IR" altLang="fa-IR" sz="2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6" name="TextBox 10"/>
              <p:cNvSpPr txBox="1">
                <a:spLocks noChangeArrowheads="1"/>
              </p:cNvSpPr>
              <p:nvPr/>
            </p:nvSpPr>
            <p:spPr bwMode="auto">
              <a:xfrm>
                <a:off x="152400" y="2514600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434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2514600"/>
                <a:ext cx="543161" cy="400110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7" name="TextBox 11"/>
              <p:cNvSpPr txBox="1">
                <a:spLocks noChangeArrowheads="1"/>
              </p:cNvSpPr>
              <p:nvPr/>
            </p:nvSpPr>
            <p:spPr bwMode="auto">
              <a:xfrm>
                <a:off x="152400" y="3059113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4347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3059113"/>
                <a:ext cx="543161" cy="4001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8" name="TextBox 12"/>
              <p:cNvSpPr txBox="1">
                <a:spLocks noChangeArrowheads="1"/>
              </p:cNvSpPr>
              <p:nvPr/>
            </p:nvSpPr>
            <p:spPr bwMode="auto">
              <a:xfrm>
                <a:off x="152400" y="3592513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4348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3592513"/>
                <a:ext cx="543161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9" name="TextBox 13"/>
              <p:cNvSpPr txBox="1">
                <a:spLocks noChangeArrowheads="1"/>
              </p:cNvSpPr>
              <p:nvPr/>
            </p:nvSpPr>
            <p:spPr bwMode="auto">
              <a:xfrm>
                <a:off x="152400" y="4114800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4349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114800"/>
                <a:ext cx="543161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50" name="TextBox 14"/>
              <p:cNvSpPr txBox="1">
                <a:spLocks noChangeArrowheads="1"/>
              </p:cNvSpPr>
              <p:nvPr/>
            </p:nvSpPr>
            <p:spPr bwMode="auto">
              <a:xfrm>
                <a:off x="152400" y="4964113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4350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964113"/>
                <a:ext cx="543161" cy="40011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697663" y="1935163"/>
            <a:ext cx="200977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Ideal Ranking?</a:t>
            </a:r>
            <a:endParaRPr lang="fa-IR" altLang="fa-IR" sz="2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>
                <a:spLocks noChangeArrowheads="1"/>
              </p:cNvSpPr>
              <p:nvPr/>
            </p:nvSpPr>
            <p:spPr bwMode="auto">
              <a:xfrm>
                <a:off x="7239000" y="2925763"/>
                <a:ext cx="1163011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US" altLang="fa-IR" sz="2400" b="1" dirty="0"/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US" altLang="fa-IR" sz="2400" b="1" dirty="0"/>
              </a:p>
              <a:p>
                <a:pPr eaLnBrk="1" hangingPunct="1"/>
                <a:endParaRPr lang="en-US" altLang="fa-IR" sz="2400" b="1" dirty="0"/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 −</m:t>
                      </m:r>
                    </m:oMath>
                  </m:oMathPara>
                </a14:m>
                <a:endParaRPr lang="en-US" altLang="fa-IR" sz="2400" b="1" dirty="0"/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 −</m:t>
                      </m:r>
                    </m:oMath>
                  </m:oMathPara>
                </a14:m>
                <a:endParaRPr lang="en-US" altLang="fa-IR" sz="2400" b="1" dirty="0"/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fa-IR" sz="2400" b="1" i="1" dirty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a-IR" altLang="fa-IR" sz="24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9000" y="2925763"/>
                <a:ext cx="1163011" cy="2308324"/>
              </a:xfrm>
              <a:prstGeom prst="rect">
                <a:avLst/>
              </a:prstGeom>
              <a:blipFill>
                <a:blip r:embed="rId8"/>
                <a:stretch>
                  <a:fillRect b="-2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Ranking Using the Simplest VSM</a:t>
            </a:r>
            <a:endParaRPr lang="fa-IR" altLang="fa-IR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918761-9363-4E04-9D39-DAC88E9B096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685800" y="1905000"/>
            <a:ext cx="565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Query = “</a:t>
            </a:r>
            <a:r>
              <a:rPr lang="en-US" altLang="fa-IR" sz="2000" b="1">
                <a:solidFill>
                  <a:srgbClr val="FF0000"/>
                </a:solidFill>
              </a:rPr>
              <a:t>news about presidential campaign</a:t>
            </a:r>
            <a:r>
              <a:rPr lang="en-US" altLang="fa-IR" sz="2000" b="1"/>
              <a:t>”</a:t>
            </a:r>
            <a:endParaRPr lang="fa-IR" altLang="fa-IR" sz="2000" b="1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685800" y="2525713"/>
            <a:ext cx="2249488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news about </a:t>
            </a:r>
            <a:r>
              <a:rPr lang="en-US" altLang="fa-IR" sz="2000" b="1"/>
              <a:t>…</a:t>
            </a:r>
            <a:endParaRPr lang="fa-IR" altLang="fa-IR" sz="2000" b="1"/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685800" y="3048000"/>
            <a:ext cx="45688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news</a:t>
            </a:r>
            <a:r>
              <a:rPr lang="en-US" altLang="fa-IR" sz="2000" b="1"/>
              <a:t> of </a:t>
            </a:r>
            <a:r>
              <a:rPr lang="en-US" altLang="fa-IR" sz="2000" b="1">
                <a:solidFill>
                  <a:srgbClr val="FF0000"/>
                </a:solidFill>
              </a:rPr>
              <a:t>presidential</a:t>
            </a:r>
            <a:r>
              <a:rPr lang="en-US" altLang="fa-IR" sz="2000" b="1"/>
              <a:t> </a:t>
            </a:r>
            <a:r>
              <a:rPr lang="en-US" altLang="fa-IR" sz="2000" b="1">
                <a:solidFill>
                  <a:srgbClr val="FF0000"/>
                </a:solidFill>
              </a:rPr>
              <a:t>campaign</a:t>
            </a:r>
            <a:r>
              <a:rPr lang="en-US" altLang="fa-IR" sz="2000" b="1"/>
              <a:t> …</a:t>
            </a:r>
            <a:endParaRPr lang="fa-IR" altLang="fa-IR" sz="2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7" name="TextBox 6"/>
              <p:cNvSpPr txBox="1">
                <a:spLocks noChangeArrowheads="1"/>
              </p:cNvSpPr>
              <p:nvPr/>
            </p:nvSpPr>
            <p:spPr bwMode="auto">
              <a:xfrm>
                <a:off x="152400" y="2514600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536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2514600"/>
                <a:ext cx="543161" cy="400110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8" name="TextBox 7"/>
              <p:cNvSpPr txBox="1">
                <a:spLocks noChangeArrowheads="1"/>
              </p:cNvSpPr>
              <p:nvPr/>
            </p:nvSpPr>
            <p:spPr bwMode="auto">
              <a:xfrm>
                <a:off x="152400" y="3048000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fa-IR" sz="2000" b="1" dirty="0" smtClean="0"/>
              </a:p>
            </p:txBody>
          </p:sp>
        </mc:Choice>
        <mc:Fallback xmlns="">
          <p:sp>
            <p:nvSpPr>
              <p:cNvPr id="1536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3048000"/>
                <a:ext cx="543161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395288" y="4038600"/>
                <a:ext cx="8637686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𝒏𝒆𝒘𝒔</m:t>
                          </m:r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𝒂𝒃𝒐𝒖𝒕</m:t>
                          </m:r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𝒑𝒓𝒆𝒔𝒊𝒅𝒆𝒏𝒕𝒊𝒂𝒍</m:t>
                          </m:r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𝒄𝒂𝒎𝒑𝒂𝒊𝒈𝒏</m:t>
                          </m:r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𝒇𝒐𝒐𝒅</m:t>
                          </m:r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n-US" altLang="fa-IR" sz="2400" b="1" i="1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 = ( 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,        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,          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,                    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fa-IR" sz="2400" b="1" i="1" dirty="0">
                          <a:latin typeface="Cambria Math" panose="02040503050406030204" pitchFamily="18" charset="0"/>
                        </a:rPr>
                        <m:t>,              </m:t>
                      </m:r>
                      <m:r>
                        <a:rPr lang="en-US" altLang="fa-IR" sz="24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fa-IR" sz="2400" b="1" i="1" dirty="0">
                          <a:latin typeface="Cambria Math" panose="02040503050406030204" pitchFamily="18" charset="0"/>
                        </a:rPr>
                        <m:t>, …   )</m:t>
                      </m:r>
                    </m:oMath>
                  </m:oMathPara>
                </a14:m>
                <a:endParaRPr lang="en-US" altLang="fa-IR" sz="2400" b="1" dirty="0"/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=( 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,        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,          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,                    </m:t>
                      </m:r>
                      <m:r>
                        <a:rPr lang="en-US" altLang="fa-IR" sz="24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fa-IR" sz="2400" b="1" i="1" dirty="0">
                          <a:latin typeface="Cambria Math" panose="02040503050406030204" pitchFamily="18" charset="0"/>
                        </a:rPr>
                        <m:t>,              </m:t>
                      </m:r>
                      <m:r>
                        <a:rPr lang="en-US" altLang="fa-IR" sz="24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fa-IR" sz="2400" b="1" i="1" dirty="0">
                          <a:latin typeface="Cambria Math" panose="02040503050406030204" pitchFamily="18" charset="0"/>
                        </a:rPr>
                        <m:t>, …   )</m:t>
                      </m:r>
                    </m:oMath>
                  </m:oMathPara>
                </a14:m>
                <a:endParaRPr lang="en-US" altLang="fa-IR" sz="2400" b="1" dirty="0"/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fa-IR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fa-IR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fa-IR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fa-IR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fa-IR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fa-IR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fa-IR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… =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fa-IR" sz="2400" b="1" dirty="0">
                  <a:solidFill>
                    <a:srgbClr val="FF0000"/>
                  </a:solidFill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=( 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,        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,          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,                    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fa-IR" sz="2400" b="1" i="1" dirty="0">
                          <a:latin typeface="Cambria Math" panose="02040503050406030204" pitchFamily="18" charset="0"/>
                        </a:rPr>
                        <m:t>,              </m:t>
                      </m:r>
                      <m:r>
                        <a:rPr lang="en-US" altLang="fa-IR" sz="24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fa-IR" sz="2400" b="1" i="1" dirty="0">
                          <a:latin typeface="Cambria Math" panose="02040503050406030204" pitchFamily="18" charset="0"/>
                        </a:rPr>
                        <m:t>, …   )</m:t>
                      </m:r>
                    </m:oMath>
                  </m:oMathPara>
                </a14:m>
                <a:endParaRPr lang="en-US" altLang="fa-IR" sz="2400" b="1" dirty="0"/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fa-IR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… = </m:t>
                      </m:r>
                      <m:r>
                        <a:rPr lang="en-US" altLang="fa-IR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fa-IR" altLang="fa-IR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4038600"/>
                <a:ext cx="8637686" cy="2308324"/>
              </a:xfrm>
              <a:prstGeom prst="rect">
                <a:avLst/>
              </a:prstGeom>
              <a:blipFill>
                <a:blip r:embed="rId5"/>
                <a:stretch>
                  <a:fillRect l="-282" b="-31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Is the Simplest VSM Effective?</a:t>
            </a:r>
            <a:endParaRPr lang="fa-IR" altLang="fa-IR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AE671-09AB-4D93-BD39-13C642BF59E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685800" y="1905000"/>
            <a:ext cx="565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 dirty="0"/>
              <a:t>Query = “news about presidential campaign”</a:t>
            </a:r>
            <a:endParaRPr lang="fa-IR" altLang="fa-IR" sz="2000" b="1" dirty="0"/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685800" y="2525713"/>
            <a:ext cx="2249488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news about </a:t>
            </a:r>
            <a:r>
              <a:rPr lang="en-US" altLang="fa-IR" sz="2000" b="1"/>
              <a:t>…</a:t>
            </a:r>
            <a:endParaRPr lang="fa-IR" altLang="fa-IR" sz="2000" b="1"/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685800" y="3055938"/>
            <a:ext cx="5141913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news about</a:t>
            </a:r>
            <a:r>
              <a:rPr lang="en-US" altLang="fa-IR" sz="2000" b="1"/>
              <a:t> organic food </a:t>
            </a:r>
            <a:r>
              <a:rPr lang="en-US" altLang="fa-IR" sz="2000" b="1">
                <a:solidFill>
                  <a:srgbClr val="FF0000"/>
                </a:solidFill>
              </a:rPr>
              <a:t>campaign</a:t>
            </a:r>
            <a:r>
              <a:rPr lang="en-US" altLang="fa-IR" sz="2000" b="1"/>
              <a:t> …</a:t>
            </a:r>
            <a:endParaRPr lang="fa-IR" altLang="fa-IR" sz="2000" b="1"/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685800" y="3592513"/>
            <a:ext cx="45688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news</a:t>
            </a:r>
            <a:r>
              <a:rPr lang="en-US" altLang="fa-IR" sz="2000" b="1"/>
              <a:t> of </a:t>
            </a:r>
            <a:r>
              <a:rPr lang="en-US" altLang="fa-IR" sz="2000" b="1">
                <a:solidFill>
                  <a:srgbClr val="FF0000"/>
                </a:solidFill>
              </a:rPr>
              <a:t>presidential</a:t>
            </a:r>
            <a:r>
              <a:rPr lang="en-US" altLang="fa-IR" sz="2000" b="1"/>
              <a:t> </a:t>
            </a:r>
            <a:r>
              <a:rPr lang="en-US" altLang="fa-IR" sz="2000" b="1">
                <a:solidFill>
                  <a:srgbClr val="FF0000"/>
                </a:solidFill>
              </a:rPr>
              <a:t>campaign</a:t>
            </a:r>
            <a:r>
              <a:rPr lang="en-US" altLang="fa-IR" sz="2000" b="1"/>
              <a:t> …</a:t>
            </a:r>
            <a:endParaRPr lang="fa-IR" altLang="fa-IR" sz="2000" b="1"/>
          </a:p>
        </p:txBody>
      </p:sp>
      <p:sp>
        <p:nvSpPr>
          <p:cNvPr id="16392" name="TextBox 7"/>
          <p:cNvSpPr txBox="1">
            <a:spLocks noChangeArrowheads="1"/>
          </p:cNvSpPr>
          <p:nvPr/>
        </p:nvSpPr>
        <p:spPr bwMode="auto">
          <a:xfrm>
            <a:off x="685800" y="4114800"/>
            <a:ext cx="52578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news</a:t>
            </a:r>
            <a:r>
              <a:rPr lang="en-US" altLang="fa-IR" sz="2000" b="1"/>
              <a:t> of </a:t>
            </a:r>
            <a:r>
              <a:rPr lang="en-US" altLang="fa-IR" sz="2000" b="1">
                <a:solidFill>
                  <a:srgbClr val="FF0000"/>
                </a:solidFill>
              </a:rPr>
              <a:t>presidential</a:t>
            </a:r>
            <a:r>
              <a:rPr lang="en-US" altLang="fa-IR" sz="2000" b="1"/>
              <a:t> </a:t>
            </a:r>
            <a:r>
              <a:rPr lang="en-US" altLang="fa-IR" sz="2000" b="1">
                <a:solidFill>
                  <a:srgbClr val="FF0000"/>
                </a:solidFill>
              </a:rPr>
              <a:t>campaign</a:t>
            </a:r>
            <a:r>
              <a:rPr lang="en-US" altLang="fa-IR" sz="2000" b="1"/>
              <a:t> …</a:t>
            </a:r>
          </a:p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presidential</a:t>
            </a:r>
            <a:r>
              <a:rPr lang="en-US" altLang="fa-IR" sz="2000" b="1"/>
              <a:t> candidate…</a:t>
            </a:r>
            <a:endParaRPr lang="fa-IR" altLang="fa-IR" sz="2000" b="1"/>
          </a:p>
        </p:txBody>
      </p:sp>
      <p:sp>
        <p:nvSpPr>
          <p:cNvPr id="16393" name="TextBox 8"/>
          <p:cNvSpPr txBox="1">
            <a:spLocks noChangeArrowheads="1"/>
          </p:cNvSpPr>
          <p:nvPr/>
        </p:nvSpPr>
        <p:spPr bwMode="auto">
          <a:xfrm>
            <a:off x="685800" y="4916488"/>
            <a:ext cx="52578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news</a:t>
            </a:r>
            <a:r>
              <a:rPr lang="en-US" altLang="fa-IR" sz="2000" b="1"/>
              <a:t> of organic food </a:t>
            </a:r>
            <a:r>
              <a:rPr lang="en-US" altLang="fa-IR" sz="2000" b="1">
                <a:solidFill>
                  <a:srgbClr val="FF0000"/>
                </a:solidFill>
              </a:rPr>
              <a:t>campaign</a:t>
            </a:r>
            <a:r>
              <a:rPr lang="en-US" altLang="fa-IR" sz="2000" b="1"/>
              <a:t> …</a:t>
            </a:r>
          </a:p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campaign</a:t>
            </a:r>
            <a:r>
              <a:rPr lang="en-US" altLang="fa-IR" sz="2000" b="1"/>
              <a:t> …. </a:t>
            </a:r>
            <a:r>
              <a:rPr lang="en-US" altLang="fa-IR" sz="2000" b="1">
                <a:solidFill>
                  <a:srgbClr val="FF0000"/>
                </a:solidFill>
              </a:rPr>
              <a:t>campaign</a:t>
            </a:r>
            <a:r>
              <a:rPr lang="en-US" altLang="fa-IR" sz="2000" b="1"/>
              <a:t> … </a:t>
            </a:r>
            <a:r>
              <a:rPr lang="en-US" altLang="fa-IR" sz="2000" b="1">
                <a:solidFill>
                  <a:srgbClr val="FF0000"/>
                </a:solidFill>
              </a:rPr>
              <a:t>campaign</a:t>
            </a:r>
            <a:r>
              <a:rPr lang="en-US" altLang="fa-IR" sz="2000" b="1"/>
              <a:t> …</a:t>
            </a:r>
            <a:endParaRPr lang="fa-IR" altLang="fa-IR" sz="2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4" name="TextBox 9"/>
              <p:cNvSpPr txBox="1">
                <a:spLocks noChangeArrowheads="1"/>
              </p:cNvSpPr>
              <p:nvPr/>
            </p:nvSpPr>
            <p:spPr bwMode="auto">
              <a:xfrm>
                <a:off x="152400" y="2514600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6394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2514600"/>
                <a:ext cx="543161" cy="400110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95" name="TextBox 10"/>
              <p:cNvSpPr txBox="1">
                <a:spLocks noChangeArrowheads="1"/>
              </p:cNvSpPr>
              <p:nvPr/>
            </p:nvSpPr>
            <p:spPr bwMode="auto">
              <a:xfrm>
                <a:off x="152400" y="3059113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639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3059113"/>
                <a:ext cx="543161" cy="4001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96" name="TextBox 11"/>
              <p:cNvSpPr txBox="1">
                <a:spLocks noChangeArrowheads="1"/>
              </p:cNvSpPr>
              <p:nvPr/>
            </p:nvSpPr>
            <p:spPr bwMode="auto">
              <a:xfrm>
                <a:off x="152400" y="3592513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6396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3592513"/>
                <a:ext cx="543161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97" name="TextBox 12"/>
              <p:cNvSpPr txBox="1">
                <a:spLocks noChangeArrowheads="1"/>
              </p:cNvSpPr>
              <p:nvPr/>
            </p:nvSpPr>
            <p:spPr bwMode="auto">
              <a:xfrm>
                <a:off x="152400" y="4114800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6397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114800"/>
                <a:ext cx="543161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98" name="TextBox 13"/>
              <p:cNvSpPr txBox="1">
                <a:spLocks noChangeArrowheads="1"/>
              </p:cNvSpPr>
              <p:nvPr/>
            </p:nvSpPr>
            <p:spPr bwMode="auto">
              <a:xfrm>
                <a:off x="152400" y="4964113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6398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964113"/>
                <a:ext cx="543161" cy="40011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99" name="TextBox 14"/>
              <p:cNvSpPr txBox="1">
                <a:spLocks noChangeArrowheads="1"/>
              </p:cNvSpPr>
              <p:nvPr/>
            </p:nvSpPr>
            <p:spPr bwMode="auto">
              <a:xfrm>
                <a:off x="6858000" y="2495550"/>
                <a:ext cx="192867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fa-IR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fa-IR" sz="2400" b="1" i="1" dirty="0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fa-IR" sz="24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fa-IR" altLang="fa-IR" sz="2400" b="1" dirty="0"/>
              </a:p>
            </p:txBody>
          </p:sp>
        </mc:Choice>
        <mc:Fallback xmlns="">
          <p:sp>
            <p:nvSpPr>
              <p:cNvPr id="16399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2495550"/>
                <a:ext cx="1928670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00" name="TextBox 15"/>
              <p:cNvSpPr txBox="1">
                <a:spLocks noChangeArrowheads="1"/>
              </p:cNvSpPr>
              <p:nvPr/>
            </p:nvSpPr>
            <p:spPr bwMode="auto">
              <a:xfrm>
                <a:off x="6858000" y="2967038"/>
                <a:ext cx="192969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fa-IR" altLang="fa-IR" sz="2400" b="1" dirty="0"/>
              </a:p>
            </p:txBody>
          </p:sp>
        </mc:Choice>
        <mc:Fallback xmlns="">
          <p:sp>
            <p:nvSpPr>
              <p:cNvPr id="16400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2967038"/>
                <a:ext cx="1929695" cy="461665"/>
              </a:xfrm>
              <a:prstGeom prst="rect">
                <a:avLst/>
              </a:prstGeom>
              <a:blipFill>
                <a:blip r:embed="rId9"/>
                <a:stretch>
                  <a:fillRect b="-21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6"/>
              <p:cNvSpPr txBox="1">
                <a:spLocks noChangeArrowheads="1"/>
              </p:cNvSpPr>
              <p:nvPr/>
            </p:nvSpPr>
            <p:spPr bwMode="auto">
              <a:xfrm>
                <a:off x="6858000" y="3500438"/>
                <a:ext cx="192969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fa-IR" sz="2400" b="1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fa-IR" sz="2400" b="1" i="1" dirty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fa-IR" altLang="fa-IR" sz="2400" b="1" dirty="0"/>
              </a:p>
            </p:txBody>
          </p:sp>
        </mc:Choice>
        <mc:Fallback xmlns="">
          <p:sp>
            <p:nvSpPr>
              <p:cNvPr id="16401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3500438"/>
                <a:ext cx="1929695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02" name="TextBox 17"/>
              <p:cNvSpPr txBox="1">
                <a:spLocks noChangeArrowheads="1"/>
              </p:cNvSpPr>
              <p:nvPr/>
            </p:nvSpPr>
            <p:spPr bwMode="auto">
              <a:xfrm>
                <a:off x="6907213" y="4110038"/>
                <a:ext cx="192969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fa-IR" altLang="fa-IR" sz="2400" b="1" dirty="0"/>
              </a:p>
            </p:txBody>
          </p:sp>
        </mc:Choice>
        <mc:Fallback xmlns="">
          <p:sp>
            <p:nvSpPr>
              <p:cNvPr id="16402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7213" y="4110038"/>
                <a:ext cx="1929695" cy="461665"/>
              </a:xfrm>
              <a:prstGeom prst="rect">
                <a:avLst/>
              </a:prstGeom>
              <a:blipFill>
                <a:blip r:embed="rId11"/>
                <a:stretch>
                  <a:fillRect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03" name="TextBox 18"/>
              <p:cNvSpPr txBox="1">
                <a:spLocks noChangeArrowheads="1"/>
              </p:cNvSpPr>
              <p:nvPr/>
            </p:nvSpPr>
            <p:spPr bwMode="auto">
              <a:xfrm>
                <a:off x="6934200" y="4948238"/>
                <a:ext cx="192969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fa-IR" altLang="fa-IR" sz="2400" b="1" dirty="0"/>
              </a:p>
            </p:txBody>
          </p:sp>
        </mc:Choice>
        <mc:Fallback xmlns="">
          <p:sp>
            <p:nvSpPr>
              <p:cNvPr id="16403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4948238"/>
                <a:ext cx="1929695" cy="461665"/>
              </a:xfrm>
              <a:prstGeom prst="rect">
                <a:avLst/>
              </a:prstGeom>
              <a:blipFill>
                <a:blip r:embed="rId12"/>
                <a:stretch>
                  <a:fillRect l="-316" b="-21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/>
          <a:lstStyle/>
          <a:p>
            <a:r>
              <a:rPr lang="en-US" altLang="fa-IR" dirty="0" smtClean="0"/>
              <a:t>Two Problems of the Simplest VSM</a:t>
            </a:r>
            <a:endParaRPr lang="fa-IR" altLang="fa-I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AE671-09AB-4D93-BD39-13C642BF59E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685800" y="1905000"/>
            <a:ext cx="565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 dirty="0"/>
              <a:t>Query = “news about presidential campaign”</a:t>
            </a:r>
            <a:endParaRPr lang="fa-IR" altLang="fa-IR" sz="2000" b="1" dirty="0"/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685800" y="3055938"/>
            <a:ext cx="5141913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news about</a:t>
            </a:r>
            <a:r>
              <a:rPr lang="en-US" altLang="fa-IR" sz="2000" b="1"/>
              <a:t> organic food </a:t>
            </a:r>
            <a:r>
              <a:rPr lang="en-US" altLang="fa-IR" sz="2000" b="1">
                <a:solidFill>
                  <a:srgbClr val="FF0000"/>
                </a:solidFill>
              </a:rPr>
              <a:t>campaign</a:t>
            </a:r>
            <a:r>
              <a:rPr lang="en-US" altLang="fa-IR" sz="2000" b="1"/>
              <a:t> …</a:t>
            </a:r>
            <a:endParaRPr lang="fa-IR" altLang="fa-IR" sz="2000" b="1"/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685800" y="3592513"/>
            <a:ext cx="45688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news</a:t>
            </a:r>
            <a:r>
              <a:rPr lang="en-US" altLang="fa-IR" sz="2000" b="1"/>
              <a:t> of </a:t>
            </a:r>
            <a:r>
              <a:rPr lang="en-US" altLang="fa-IR" sz="2000" b="1">
                <a:solidFill>
                  <a:srgbClr val="FF0000"/>
                </a:solidFill>
              </a:rPr>
              <a:t>presidential</a:t>
            </a:r>
            <a:r>
              <a:rPr lang="en-US" altLang="fa-IR" sz="2000" b="1"/>
              <a:t> </a:t>
            </a:r>
            <a:r>
              <a:rPr lang="en-US" altLang="fa-IR" sz="2000" b="1">
                <a:solidFill>
                  <a:srgbClr val="FF0000"/>
                </a:solidFill>
              </a:rPr>
              <a:t>campaign</a:t>
            </a:r>
            <a:r>
              <a:rPr lang="en-US" altLang="fa-IR" sz="2000" b="1"/>
              <a:t> …</a:t>
            </a:r>
            <a:endParaRPr lang="fa-IR" altLang="fa-IR" sz="2000" b="1"/>
          </a:p>
        </p:txBody>
      </p:sp>
      <p:sp>
        <p:nvSpPr>
          <p:cNvPr id="16392" name="TextBox 7"/>
          <p:cNvSpPr txBox="1">
            <a:spLocks noChangeArrowheads="1"/>
          </p:cNvSpPr>
          <p:nvPr/>
        </p:nvSpPr>
        <p:spPr bwMode="auto">
          <a:xfrm>
            <a:off x="685800" y="4114800"/>
            <a:ext cx="52578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 dirty="0"/>
              <a:t>… </a:t>
            </a:r>
            <a:r>
              <a:rPr lang="en-US" altLang="fa-IR" sz="2000" b="1" dirty="0">
                <a:solidFill>
                  <a:srgbClr val="FF0000"/>
                </a:solidFill>
              </a:rPr>
              <a:t>news</a:t>
            </a:r>
            <a:r>
              <a:rPr lang="en-US" altLang="fa-IR" sz="2000" b="1" dirty="0"/>
              <a:t> of </a:t>
            </a:r>
            <a:r>
              <a:rPr lang="en-US" altLang="fa-IR" sz="2000" b="1" dirty="0">
                <a:solidFill>
                  <a:srgbClr val="FF0000"/>
                </a:solidFill>
              </a:rPr>
              <a:t>presidential</a:t>
            </a:r>
            <a:r>
              <a:rPr lang="en-US" altLang="fa-IR" sz="2000" b="1" dirty="0"/>
              <a:t> </a:t>
            </a:r>
            <a:r>
              <a:rPr lang="en-US" altLang="fa-IR" sz="2000" b="1" dirty="0">
                <a:solidFill>
                  <a:srgbClr val="FF0000"/>
                </a:solidFill>
              </a:rPr>
              <a:t>campaign</a:t>
            </a:r>
            <a:r>
              <a:rPr lang="en-US" altLang="fa-IR" sz="2000" b="1" dirty="0"/>
              <a:t> …</a:t>
            </a:r>
          </a:p>
          <a:p>
            <a:pPr eaLnBrk="1" hangingPunct="1"/>
            <a:r>
              <a:rPr lang="en-US" altLang="fa-IR" sz="2000" b="1" dirty="0"/>
              <a:t>… </a:t>
            </a:r>
            <a:r>
              <a:rPr lang="en-US" altLang="fa-IR" sz="2000" b="1" dirty="0">
                <a:solidFill>
                  <a:srgbClr val="FF0000"/>
                </a:solidFill>
              </a:rPr>
              <a:t>presidential</a:t>
            </a:r>
            <a:r>
              <a:rPr lang="en-US" altLang="fa-IR" sz="2000" b="1" dirty="0"/>
              <a:t> candidate…</a:t>
            </a:r>
            <a:endParaRPr lang="fa-IR" altLang="fa-I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5" name="TextBox 10"/>
              <p:cNvSpPr txBox="1">
                <a:spLocks noChangeArrowheads="1"/>
              </p:cNvSpPr>
              <p:nvPr/>
            </p:nvSpPr>
            <p:spPr bwMode="auto">
              <a:xfrm>
                <a:off x="152400" y="3059113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639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3059113"/>
                <a:ext cx="543161" cy="400110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96" name="TextBox 11"/>
              <p:cNvSpPr txBox="1">
                <a:spLocks noChangeArrowheads="1"/>
              </p:cNvSpPr>
              <p:nvPr/>
            </p:nvSpPr>
            <p:spPr bwMode="auto">
              <a:xfrm>
                <a:off x="152400" y="3592513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6396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3592513"/>
                <a:ext cx="543161" cy="400110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97" name="TextBox 12"/>
              <p:cNvSpPr txBox="1">
                <a:spLocks noChangeArrowheads="1"/>
              </p:cNvSpPr>
              <p:nvPr/>
            </p:nvSpPr>
            <p:spPr bwMode="auto">
              <a:xfrm>
                <a:off x="152400" y="4114800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6397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114800"/>
                <a:ext cx="543161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00" name="TextBox 15"/>
              <p:cNvSpPr txBox="1">
                <a:spLocks noChangeArrowheads="1"/>
              </p:cNvSpPr>
              <p:nvPr/>
            </p:nvSpPr>
            <p:spPr bwMode="auto">
              <a:xfrm>
                <a:off x="6858000" y="2967038"/>
                <a:ext cx="192969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fa-IR" altLang="fa-IR" sz="2400" b="1" dirty="0"/>
              </a:p>
            </p:txBody>
          </p:sp>
        </mc:Choice>
        <mc:Fallback xmlns="">
          <p:sp>
            <p:nvSpPr>
              <p:cNvPr id="16400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2967038"/>
                <a:ext cx="1929695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6"/>
              <p:cNvSpPr txBox="1">
                <a:spLocks noChangeArrowheads="1"/>
              </p:cNvSpPr>
              <p:nvPr/>
            </p:nvSpPr>
            <p:spPr bwMode="auto">
              <a:xfrm>
                <a:off x="6858000" y="3500438"/>
                <a:ext cx="192969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fa-IR" altLang="fa-IR" sz="2400" b="1" dirty="0"/>
              </a:p>
            </p:txBody>
          </p:sp>
        </mc:Choice>
        <mc:Fallback xmlns="">
          <p:sp>
            <p:nvSpPr>
              <p:cNvPr id="16401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3500438"/>
                <a:ext cx="1929695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02" name="TextBox 17"/>
              <p:cNvSpPr txBox="1">
                <a:spLocks noChangeArrowheads="1"/>
              </p:cNvSpPr>
              <p:nvPr/>
            </p:nvSpPr>
            <p:spPr bwMode="auto">
              <a:xfrm>
                <a:off x="6907213" y="4110038"/>
                <a:ext cx="192969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fa-IR" altLang="fa-IR" sz="2400" b="1" dirty="0"/>
              </a:p>
            </p:txBody>
          </p:sp>
        </mc:Choice>
        <mc:Fallback xmlns="">
          <p:sp>
            <p:nvSpPr>
              <p:cNvPr id="16402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7213" y="4110038"/>
                <a:ext cx="1929695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152400" y="5257800"/>
            <a:ext cx="87630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457200" indent="-457200" eaLnBrk="1" hangingPunct="1">
              <a:buAutoNum type="arabicPeriod"/>
            </a:pPr>
            <a:r>
              <a:rPr lang="en-US" altLang="fa-IR" sz="2000" b="1" dirty="0" smtClean="0"/>
              <a:t>Matching “</a:t>
            </a:r>
            <a:r>
              <a:rPr lang="en-US" altLang="fa-IR" sz="2000" b="1" dirty="0" smtClean="0">
                <a:solidFill>
                  <a:srgbClr val="FF0000"/>
                </a:solidFill>
              </a:rPr>
              <a:t>presidential</a:t>
            </a:r>
            <a:r>
              <a:rPr lang="en-US" altLang="fa-IR" sz="2000" b="1" dirty="0" smtClean="0"/>
              <a:t>” more times deserves more credit.</a:t>
            </a:r>
          </a:p>
          <a:p>
            <a:pPr marL="457200" indent="-457200" eaLnBrk="1" hangingPunct="1">
              <a:buAutoNum type="arabicPeriod"/>
            </a:pPr>
            <a:r>
              <a:rPr lang="en-US" altLang="fa-IR" sz="2000" b="1" dirty="0" smtClean="0"/>
              <a:t>Matching “</a:t>
            </a:r>
            <a:r>
              <a:rPr lang="en-US" altLang="fa-IR" sz="2000" b="1" dirty="0" smtClean="0">
                <a:solidFill>
                  <a:srgbClr val="FF0000"/>
                </a:solidFill>
              </a:rPr>
              <a:t>presidential</a:t>
            </a:r>
            <a:r>
              <a:rPr lang="en-US" altLang="fa-IR" sz="2000" b="1" dirty="0" smtClean="0"/>
              <a:t>” is more important than matching “</a:t>
            </a:r>
            <a:r>
              <a:rPr lang="en-US" altLang="fa-IR" sz="2000" b="1" dirty="0" smtClean="0">
                <a:solidFill>
                  <a:srgbClr val="FF0000"/>
                </a:solidFill>
              </a:rPr>
              <a:t>about</a:t>
            </a:r>
            <a:r>
              <a:rPr lang="en-US" altLang="fa-IR" sz="2000" b="1" dirty="0" smtClean="0"/>
              <a:t>” </a:t>
            </a:r>
            <a:endParaRPr lang="fa-IR" altLang="fa-IR" sz="2000" b="1" dirty="0"/>
          </a:p>
        </p:txBody>
      </p:sp>
    </p:spTree>
    <p:extLst>
      <p:ext uri="{BB962C8B-B14F-4D97-AF65-F5344CB8AC3E}">
        <p14:creationId xmlns:p14="http://schemas.microsoft.com/office/powerpoint/2010/main" val="20443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fa-IR" dirty="0" smtClean="0"/>
              <a:t>Improved Vector Placement: </a:t>
            </a:r>
            <a:br>
              <a:rPr lang="en-US" altLang="fa-IR" dirty="0" smtClean="0"/>
            </a:br>
            <a:r>
              <a:rPr lang="en-US" altLang="fa-IR" dirty="0" smtClean="0"/>
              <a:t>Term Frequency Vector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AE457-C75A-451A-A927-F5D4990A1C0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2292" name="Group 30"/>
          <p:cNvGrpSpPr>
            <a:grpSpLocks/>
          </p:cNvGrpSpPr>
          <p:nvPr/>
        </p:nvGrpSpPr>
        <p:grpSpPr bwMode="auto">
          <a:xfrm>
            <a:off x="869950" y="2133600"/>
            <a:ext cx="4343400" cy="3429000"/>
            <a:chOff x="1440" y="1344"/>
            <a:chExt cx="2736" cy="2160"/>
          </a:xfrm>
        </p:grpSpPr>
        <p:sp>
          <p:nvSpPr>
            <p:cNvPr id="12304" name="AutoShape 3"/>
            <p:cNvSpPr>
              <a:spLocks noChangeArrowheads="1"/>
            </p:cNvSpPr>
            <p:nvPr/>
          </p:nvSpPr>
          <p:spPr bwMode="auto">
            <a:xfrm>
              <a:off x="1632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Arial" pitchFamily="34" charset="0"/>
              </a:endParaRPr>
            </a:p>
          </p:txBody>
        </p:sp>
        <p:grpSp>
          <p:nvGrpSpPr>
            <p:cNvPr id="12305" name="Group 29"/>
            <p:cNvGrpSpPr>
              <a:grpSpLocks/>
            </p:cNvGrpSpPr>
            <p:nvPr/>
          </p:nvGrpSpPr>
          <p:grpSpPr bwMode="auto">
            <a:xfrm>
              <a:off x="1440" y="1344"/>
              <a:ext cx="2736" cy="2160"/>
              <a:chOff x="1440" y="1344"/>
              <a:chExt cx="2736" cy="2160"/>
            </a:xfrm>
          </p:grpSpPr>
          <p:sp>
            <p:nvSpPr>
              <p:cNvPr id="12306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2307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2308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93" name="TextBox 3"/>
              <p:cNvSpPr txBox="1">
                <a:spLocks noChangeArrowheads="1"/>
              </p:cNvSpPr>
              <p:nvPr/>
            </p:nvSpPr>
            <p:spPr bwMode="auto">
              <a:xfrm>
                <a:off x="1730375" y="1549400"/>
                <a:ext cx="76854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3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fa-IR" sz="3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a-IR" altLang="fa-I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293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0375" y="1549400"/>
                <a:ext cx="76854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4" name="TextBox 40"/>
              <p:cNvSpPr txBox="1">
                <a:spLocks noChangeArrowheads="1"/>
              </p:cNvSpPr>
              <p:nvPr/>
            </p:nvSpPr>
            <p:spPr bwMode="auto">
              <a:xfrm>
                <a:off x="381000" y="5511800"/>
                <a:ext cx="77803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3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fa-IR" sz="3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a-IR" altLang="fa-I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294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5511800"/>
                <a:ext cx="77803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21313" y="4279900"/>
                <a:ext cx="778034" cy="58477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a-IR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313" y="4279900"/>
                <a:ext cx="77803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96" name="Group 12"/>
          <p:cNvGrpSpPr>
            <a:grpSpLocks/>
          </p:cNvGrpSpPr>
          <p:nvPr/>
        </p:nvGrpSpPr>
        <p:grpSpPr bwMode="auto">
          <a:xfrm>
            <a:off x="1936750" y="1822450"/>
            <a:ext cx="3632117" cy="2736850"/>
            <a:chOff x="1936292" y="1822619"/>
            <a:chExt cx="3632950" cy="27363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0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260774" y="1822619"/>
                  <a:ext cx="2308468" cy="4615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𝒒</m:t>
                        </m:r>
                        <m:r>
                          <a:rPr lang="en-US" altLang="fa-IR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en-US" altLang="fa-IR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fa-IR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fa-IR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fa-IR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fa-IR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fa-IR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fa-IR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𝑵</m:t>
                            </m:r>
                          </m:sub>
                        </m:sSub>
                        <m:r>
                          <a:rPr lang="en-US" altLang="fa-IR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fa-IR" sz="2400" b="1" dirty="0">
                    <a:solidFill>
                      <a:srgbClr val="C00000"/>
                    </a:solidFill>
                    <a:latin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302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0774" y="1822619"/>
                  <a:ext cx="2308468" cy="46158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64" b="-1973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03" name="Line 7"/>
            <p:cNvSpPr>
              <a:spLocks noChangeShapeType="1"/>
            </p:cNvSpPr>
            <p:nvPr/>
          </p:nvSpPr>
          <p:spPr bwMode="auto">
            <a:xfrm flipV="1">
              <a:off x="1936292" y="2361992"/>
              <a:ext cx="2178348" cy="219700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12297" name="Group 11"/>
          <p:cNvGrpSpPr>
            <a:grpSpLocks/>
          </p:cNvGrpSpPr>
          <p:nvPr/>
        </p:nvGrpSpPr>
        <p:grpSpPr bwMode="auto">
          <a:xfrm>
            <a:off x="1936750" y="2944813"/>
            <a:ext cx="5578437" cy="1614487"/>
            <a:chOff x="1936292" y="2944531"/>
            <a:chExt cx="5579302" cy="1614173"/>
          </a:xfrm>
        </p:grpSpPr>
        <p:sp>
          <p:nvSpPr>
            <p:cNvPr id="12300" name="Line 7"/>
            <p:cNvSpPr>
              <a:spLocks noChangeShapeType="1"/>
            </p:cNvSpPr>
            <p:nvPr/>
          </p:nvSpPr>
          <p:spPr bwMode="auto">
            <a:xfrm flipV="1">
              <a:off x="1936292" y="3227186"/>
              <a:ext cx="3137551" cy="133151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0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181645" y="2944531"/>
                  <a:ext cx="2333949" cy="461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24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altLang="fa-IR" sz="24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en-US" altLang="fa-IR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fa-IR" sz="24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fa-IR" sz="24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fa-IR" sz="24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fa-IR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fa-IR" sz="24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fa-IR" sz="24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𝑵</m:t>
                            </m:r>
                          </m:sub>
                        </m:sSub>
                        <m:r>
                          <a:rPr lang="en-US" altLang="fa-IR" sz="24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fa-IR" sz="2400" b="1" dirty="0">
                    <a:solidFill>
                      <a:srgbClr val="0000CC"/>
                    </a:solidFill>
                    <a:latin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301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81645" y="2944531"/>
                  <a:ext cx="2333949" cy="4615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61" b="-1973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298" name="Oval 41"/>
          <p:cNvSpPr>
            <a:spLocks noChangeArrowheads="1"/>
          </p:cNvSpPr>
          <p:nvPr/>
        </p:nvSpPr>
        <p:spPr bwMode="auto">
          <a:xfrm>
            <a:off x="2362200" y="3892550"/>
            <a:ext cx="304800" cy="457200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72024" y="1783988"/>
                <a:ext cx="3427477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1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</a:rPr>
                  <a:t> = count of word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</a:rPr>
                  <a:t> in query</a:t>
                </a:r>
                <a:endParaRPr lang="fa-IR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024" y="1783988"/>
                <a:ext cx="3427477" cy="369332"/>
              </a:xfrm>
              <a:prstGeom prst="rect">
                <a:avLst/>
              </a:prstGeom>
              <a:blipFill>
                <a:blip r:embed="rId8"/>
                <a:stretch>
                  <a:fillRect t="-8065" r="-708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297668"/>
                <a:ext cx="3235116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1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00CC"/>
                    </a:solidFill>
                  </a:rPr>
                  <a:t> = count of word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rgbClr val="0000CC"/>
                    </a:solidFill>
                  </a:rPr>
                  <a:t> in doc</a:t>
                </a:r>
                <a:endParaRPr lang="fa-IR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297668"/>
                <a:ext cx="3235116" cy="369332"/>
              </a:xfrm>
              <a:prstGeom prst="rect">
                <a:avLst/>
              </a:prstGeom>
              <a:blipFill>
                <a:blip r:embed="rId9"/>
                <a:stretch>
                  <a:fillRect t="-7937" r="-188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46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VSM with Term Frequency Weighting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F583D0-4279-4837-9B40-64331630E6E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6"/>
              <p:cNvSpPr txBox="1">
                <a:spLocks noChangeArrowheads="1"/>
              </p:cNvSpPr>
              <p:nvPr/>
            </p:nvSpPr>
            <p:spPr bwMode="auto">
              <a:xfrm>
                <a:off x="990160" y="1822450"/>
                <a:ext cx="23079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altLang="fa-IR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fa-IR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fa-IR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fa-IR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altLang="fa-IR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fa-IR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𝑵</m:t>
                          </m:r>
                        </m:sub>
                      </m:sSub>
                      <m:r>
                        <a:rPr lang="en-US" altLang="fa-IR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fa-IR" sz="2400" b="1" dirty="0">
                  <a:solidFill>
                    <a:srgbClr val="C00000"/>
                  </a:solidFill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160" y="1822450"/>
                <a:ext cx="230793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64"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6"/>
              <p:cNvSpPr txBox="1">
                <a:spLocks noChangeArrowheads="1"/>
              </p:cNvSpPr>
              <p:nvPr/>
            </p:nvSpPr>
            <p:spPr bwMode="auto">
              <a:xfrm>
                <a:off x="1019213" y="2572434"/>
                <a:ext cx="233358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24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altLang="fa-IR" sz="24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fa-IR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fa-IR" sz="24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fa-IR" sz="24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altLang="fa-IR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fa-IR" sz="24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𝑵</m:t>
                          </m:r>
                        </m:sub>
                      </m:sSub>
                      <m:r>
                        <a:rPr lang="en-US" altLang="fa-IR" sz="24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fa-IR" sz="2400" b="1" dirty="0">
                  <a:solidFill>
                    <a:srgbClr val="0000CC"/>
                  </a:solidFill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9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9213" y="2572434"/>
                <a:ext cx="2333587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61"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14800" y="1905000"/>
                <a:ext cx="3800464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1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= count of word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1" i="1" baseline="-25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in query</a:t>
                </a:r>
                <a:endParaRPr lang="fa-IR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905000"/>
                <a:ext cx="3800464" cy="400110"/>
              </a:xfrm>
              <a:prstGeom prst="rect">
                <a:avLst/>
              </a:prstGeom>
              <a:blipFill>
                <a:blip r:embed="rId5"/>
                <a:stretch>
                  <a:fillRect t="-5970" r="-640" b="-2537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14800" y="2667000"/>
                <a:ext cx="3564822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1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0000CC"/>
                    </a:solidFill>
                  </a:rPr>
                  <a:t> = count of word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1" i="1" baseline="-25000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b="1" dirty="0" smtClean="0">
                    <a:solidFill>
                      <a:srgbClr val="0000CC"/>
                    </a:solidFill>
                  </a:rPr>
                  <a:t> in doc</a:t>
                </a:r>
                <a:endParaRPr lang="fa-IR" sz="20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67000"/>
                <a:ext cx="3564822" cy="400110"/>
              </a:xfrm>
              <a:prstGeom prst="rect">
                <a:avLst/>
              </a:prstGeom>
              <a:blipFill>
                <a:blip r:embed="rId6"/>
                <a:stretch>
                  <a:fillRect t="-5970" r="-681" b="-2537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19200" y="3523783"/>
                <a:ext cx="7105791" cy="85542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𝑺𝒊𝒎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𝒒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2400" b="1" i="1" smtClean="0">
                          <a:latin typeface="Cambria Math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+ …+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𝑵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𝑵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523783"/>
                <a:ext cx="7105791" cy="85542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1019213" y="4953000"/>
            <a:ext cx="7134187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fa-IR" sz="2400" dirty="0" smtClean="0"/>
              <a:t>What does this ranking function intuitively capture?</a:t>
            </a:r>
          </a:p>
          <a:p>
            <a:pPr algn="ctr" eaLnBrk="1" hangingPunct="1"/>
            <a:r>
              <a:rPr lang="en-US" altLang="fa-IR" sz="2400" dirty="0" smtClean="0"/>
              <a:t>Does it fix the problems of the simplest VSM?</a:t>
            </a:r>
            <a:endParaRPr lang="fa-IR" altLang="fa-IR" sz="2400" dirty="0"/>
          </a:p>
        </p:txBody>
      </p:sp>
    </p:spTree>
    <p:extLst>
      <p:ext uri="{BB962C8B-B14F-4D97-AF65-F5344CB8AC3E}">
        <p14:creationId xmlns:p14="http://schemas.microsoft.com/office/powerpoint/2010/main" val="2522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9144000" cy="1066800"/>
          </a:xfrm>
        </p:spPr>
        <p:txBody>
          <a:bodyPr/>
          <a:lstStyle/>
          <a:p>
            <a:pPr eaLnBrk="1" hangingPunct="1"/>
            <a:r>
              <a:rPr lang="en-US" altLang="fa-IR" smtClean="0"/>
              <a:t>The Notion of Relevance</a:t>
            </a:r>
            <a:endParaRPr lang="en-US" altLang="fa-IR" sz="3600" smtClean="0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6745A-36CC-4391-B018-48D09AAA262D}" type="slidenum">
              <a:rPr lang="en-US"/>
              <a:pPr>
                <a:defRPr/>
              </a:pPr>
              <a:t>2</a:t>
            </a:fld>
            <a:endParaRPr lang="en-US"/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914400" y="1508125"/>
            <a:ext cx="7827963" cy="1712913"/>
            <a:chOff x="528" y="768"/>
            <a:chExt cx="4931" cy="1079"/>
          </a:xfrm>
        </p:grpSpPr>
        <p:sp>
          <p:nvSpPr>
            <p:cNvPr id="3110" name="Text Box 4"/>
            <p:cNvSpPr txBox="1">
              <a:spLocks noChangeArrowheads="1"/>
            </p:cNvSpPr>
            <p:nvPr/>
          </p:nvSpPr>
          <p:spPr bwMode="auto">
            <a:xfrm>
              <a:off x="2256" y="768"/>
              <a:ext cx="8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rgbClr val="000066"/>
                  </a:solidFill>
                  <a:latin typeface="Arial Narrow" pitchFamily="34" charset="0"/>
                </a:rPr>
                <a:t>Relevance</a:t>
              </a:r>
              <a:endParaRPr lang="en-US" altLang="fa-IR" sz="2400">
                <a:latin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1" name="Rectangle 5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1509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18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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𝑹𝒆𝒑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𝑹𝒆𝒑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))    </m:t>
                        </m:r>
                      </m:oMath>
                    </m:oMathPara>
                  </a14:m>
                  <a:endParaRPr lang="en-US" altLang="fa-IR" sz="1800" b="1" dirty="0">
                    <a:solidFill>
                      <a:srgbClr val="000066"/>
                    </a:solidFill>
                    <a:latin typeface="Arial Narrow" pitchFamily="34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800" b="1" dirty="0">
                      <a:solidFill>
                        <a:srgbClr val="000066"/>
                      </a:solidFill>
                      <a:latin typeface="Arial Narrow" pitchFamily="34" charset="0"/>
                    </a:rPr>
                    <a:t> </a:t>
                  </a:r>
                  <a:r>
                    <a:rPr lang="en-US" altLang="fa-IR" sz="1800" b="1" dirty="0">
                      <a:solidFill>
                        <a:srgbClr val="FF0000"/>
                      </a:solidFill>
                      <a:latin typeface="Arial Narrow" pitchFamily="34" charset="0"/>
                    </a:rPr>
                    <a:t>Similarity</a:t>
                  </a:r>
                  <a:endParaRPr lang="en-US" altLang="fa-IR" sz="2000" dirty="0">
                    <a:solidFill>
                      <a:srgbClr val="FF0000"/>
                    </a:solidFill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111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8" y="1440"/>
                  <a:ext cx="1509" cy="407"/>
                </a:xfrm>
                <a:prstGeom prst="rect">
                  <a:avLst/>
                </a:prstGeom>
                <a:blipFill>
                  <a:blip r:embed="rId3"/>
                  <a:stretch>
                    <a:fillRect b="-1509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2" name="Rectangle 6"/>
                <p:cNvSpPr>
                  <a:spLocks noChangeArrowheads="1"/>
                </p:cNvSpPr>
                <p:nvPr/>
              </p:nvSpPr>
              <p:spPr bwMode="auto">
                <a:xfrm>
                  <a:off x="1957" y="1440"/>
                  <a:ext cx="1693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18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fa-IR" sz="18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fa-IR" sz="18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fa-IR" sz="18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fa-IR" sz="18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fa-IR" sz="18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fa-IR" sz="18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fa-IR" sz="18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fa-IR" sz="18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fa-IR" sz="18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)   </m:t>
                        </m:r>
                        <m:r>
                          <a:rPr lang="en-US" altLang="fa-IR" sz="18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fa-IR" sz="18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 {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𝟎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} </m:t>
                        </m:r>
                      </m:oMath>
                    </m:oMathPara>
                  </a14:m>
                  <a:endParaRPr lang="en-US" altLang="fa-IR" sz="1800" b="1" dirty="0">
                    <a:solidFill>
                      <a:srgbClr val="000066"/>
                    </a:solidFill>
                    <a:latin typeface="Arial Narrow" pitchFamily="34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800" b="1" dirty="0">
                      <a:solidFill>
                        <a:srgbClr val="000066"/>
                      </a:solidFill>
                      <a:latin typeface="Arial Narrow" pitchFamily="34" charset="0"/>
                    </a:rPr>
                    <a:t> </a:t>
                  </a:r>
                  <a:r>
                    <a:rPr lang="en-US" altLang="fa-IR" sz="1800" b="1" dirty="0">
                      <a:solidFill>
                        <a:srgbClr val="FF0000"/>
                      </a:solidFill>
                      <a:latin typeface="Arial Narrow" pitchFamily="34" charset="0"/>
                    </a:rPr>
                    <a:t>Probability of Relevance</a:t>
                  </a:r>
                  <a:endParaRPr lang="en-US" altLang="fa-IR" sz="1800" b="1" dirty="0">
                    <a:latin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112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57" y="1440"/>
                  <a:ext cx="1693" cy="407"/>
                </a:xfrm>
                <a:prstGeom prst="rect">
                  <a:avLst/>
                </a:prstGeom>
                <a:blipFill>
                  <a:blip r:embed="rId4"/>
                  <a:stretch>
                    <a:fillRect b="-1509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3" name="Rectangle 7"/>
                <p:cNvSpPr>
                  <a:spLocks noChangeArrowheads="1"/>
                </p:cNvSpPr>
                <p:nvPr/>
              </p:nvSpPr>
              <p:spPr bwMode="auto">
                <a:xfrm>
                  <a:off x="3926" y="1439"/>
                  <a:ext cx="1533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18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fa-IR" sz="18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fa-IR" sz="18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fa-IR" sz="18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 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𝒐𝒓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 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fa-IR" sz="1800" b="1" dirty="0">
                    <a:solidFill>
                      <a:srgbClr val="000066"/>
                    </a:solidFill>
                    <a:latin typeface="Arial Narrow" pitchFamily="34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800" b="1" dirty="0">
                      <a:solidFill>
                        <a:srgbClr val="000066"/>
                      </a:solidFill>
                      <a:latin typeface="Arial Narrow" pitchFamily="34" charset="0"/>
                    </a:rPr>
                    <a:t> </a:t>
                  </a:r>
                  <a:r>
                    <a:rPr lang="en-US" altLang="fa-IR" sz="1800" b="1" dirty="0">
                      <a:solidFill>
                        <a:srgbClr val="FF0000"/>
                      </a:solidFill>
                      <a:latin typeface="Arial Narrow" pitchFamily="34" charset="0"/>
                    </a:rPr>
                    <a:t>Probabilistic inference</a:t>
                  </a:r>
                </a:p>
              </p:txBody>
            </p:sp>
          </mc:Choice>
          <mc:Fallback xmlns="">
            <p:sp>
              <p:nvSpPr>
                <p:cNvPr id="3113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26" y="1439"/>
                  <a:ext cx="1533" cy="407"/>
                </a:xfrm>
                <a:prstGeom prst="rect">
                  <a:avLst/>
                </a:prstGeom>
                <a:blipFill>
                  <a:blip r:embed="rId5"/>
                  <a:stretch>
                    <a:fillRect b="-1509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4" name="Line 8"/>
            <p:cNvSpPr>
              <a:spLocks noChangeShapeType="1"/>
            </p:cNvSpPr>
            <p:nvPr/>
          </p:nvSpPr>
          <p:spPr bwMode="auto">
            <a:xfrm flipH="1">
              <a:off x="1152" y="1104"/>
              <a:ext cx="14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115" name="Line 9"/>
            <p:cNvSpPr>
              <a:spLocks noChangeShapeType="1"/>
            </p:cNvSpPr>
            <p:nvPr/>
          </p:nvSpPr>
          <p:spPr bwMode="auto">
            <a:xfrm>
              <a:off x="2688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116" name="Line 10"/>
            <p:cNvSpPr>
              <a:spLocks noChangeShapeType="1"/>
            </p:cNvSpPr>
            <p:nvPr/>
          </p:nvSpPr>
          <p:spPr bwMode="auto">
            <a:xfrm>
              <a:off x="2928" y="1104"/>
              <a:ext cx="15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842963" y="3741738"/>
            <a:ext cx="1430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 b="1">
                <a:solidFill>
                  <a:srgbClr val="000066"/>
                </a:solidFill>
                <a:latin typeface="Arial Narrow" pitchFamily="34" charset="0"/>
                <a:sym typeface="Symbol" pitchFamily="18" charset="2"/>
              </a:rPr>
              <a:t>Different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 b="1">
                <a:solidFill>
                  <a:srgbClr val="000066"/>
                </a:solidFill>
                <a:latin typeface="Arial Narrow" pitchFamily="34" charset="0"/>
                <a:sym typeface="Symbol" pitchFamily="18" charset="2"/>
              </a:rPr>
              <a:t>rep &amp; </a:t>
            </a:r>
            <a:r>
              <a:rPr lang="en-US" altLang="fa-IR" sz="1600" b="1">
                <a:solidFill>
                  <a:srgbClr val="000066"/>
                </a:solidFill>
                <a:latin typeface="Arial Narrow" pitchFamily="34" charset="0"/>
              </a:rPr>
              <a:t> similarity</a:t>
            </a:r>
            <a:endParaRPr lang="en-US" altLang="fa-IR" sz="1600">
              <a:solidFill>
                <a:srgbClr val="000066"/>
              </a:solidFill>
              <a:latin typeface="Arial Narrow" pitchFamily="34" charset="0"/>
            </a:endParaRPr>
          </a:p>
        </p:txBody>
      </p:sp>
      <p:sp>
        <p:nvSpPr>
          <p:cNvPr id="3078" name="Line 13"/>
          <p:cNvSpPr>
            <a:spLocks noChangeShapeType="1"/>
          </p:cNvSpPr>
          <p:nvPr/>
        </p:nvSpPr>
        <p:spPr bwMode="auto">
          <a:xfrm>
            <a:off x="1524000" y="33369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9" name="Line 14"/>
          <p:cNvSpPr>
            <a:spLocks noChangeShapeType="1"/>
          </p:cNvSpPr>
          <p:nvPr/>
        </p:nvSpPr>
        <p:spPr bwMode="auto">
          <a:xfrm flipH="1">
            <a:off x="838200" y="4327525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134" name="Rectangle 15"/>
          <p:cNvSpPr>
            <a:spLocks noChangeArrowheads="1"/>
          </p:cNvSpPr>
          <p:nvPr/>
        </p:nvSpPr>
        <p:spPr bwMode="auto">
          <a:xfrm>
            <a:off x="260350" y="5037138"/>
            <a:ext cx="14462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 b="1">
                <a:solidFill>
                  <a:srgbClr val="000066"/>
                </a:solidFill>
                <a:latin typeface="Arial Narrow" pitchFamily="34" charset="0"/>
                <a:sym typeface="Symbol" pitchFamily="18" charset="2"/>
              </a:rPr>
              <a:t>Vector space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 b="1">
                <a:solidFill>
                  <a:srgbClr val="000066"/>
                </a:solidFill>
                <a:latin typeface="Arial Narrow" pitchFamily="34" charset="0"/>
                <a:sym typeface="Symbol" pitchFamily="18" charset="2"/>
              </a:rPr>
              <a:t>model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>
                <a:solidFill>
                  <a:srgbClr val="000066"/>
                </a:solidFill>
                <a:latin typeface="Arial Narrow" pitchFamily="34" charset="0"/>
                <a:sym typeface="Symbol" pitchFamily="18" charset="2"/>
              </a:rPr>
              <a:t>(Salton et al., 75)</a:t>
            </a:r>
            <a:endParaRPr lang="en-US" altLang="fa-IR" sz="1600">
              <a:solidFill>
                <a:srgbClr val="000066"/>
              </a:solidFill>
              <a:latin typeface="Arial Narrow" pitchFamily="34" charset="0"/>
            </a:endParaRPr>
          </a:p>
        </p:txBody>
      </p:sp>
      <p:sp>
        <p:nvSpPr>
          <p:cNvPr id="3081" name="Line 16"/>
          <p:cNvSpPr>
            <a:spLocks noChangeShapeType="1"/>
          </p:cNvSpPr>
          <p:nvPr/>
        </p:nvSpPr>
        <p:spPr bwMode="auto">
          <a:xfrm>
            <a:off x="1676400" y="4327525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82" name="Rectangle 17"/>
          <p:cNvSpPr>
            <a:spLocks noChangeArrowheads="1"/>
          </p:cNvSpPr>
          <p:nvPr/>
        </p:nvSpPr>
        <p:spPr bwMode="auto">
          <a:xfrm>
            <a:off x="1676400" y="5089525"/>
            <a:ext cx="15033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 b="1">
                <a:solidFill>
                  <a:srgbClr val="000066"/>
                </a:solidFill>
                <a:latin typeface="Arial Narrow" pitchFamily="34" charset="0"/>
                <a:sym typeface="Symbol" pitchFamily="18" charset="2"/>
              </a:rPr>
              <a:t>Prob. distr.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 b="1">
                <a:solidFill>
                  <a:srgbClr val="000066"/>
                </a:solidFill>
                <a:latin typeface="Arial Narrow" pitchFamily="34" charset="0"/>
                <a:sym typeface="Symbol" pitchFamily="18" charset="2"/>
              </a:rPr>
              <a:t>model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>
                <a:solidFill>
                  <a:srgbClr val="000066"/>
                </a:solidFill>
                <a:latin typeface="Arial Narrow" pitchFamily="34" charset="0"/>
              </a:rPr>
              <a:t>(Wong &amp; Yao, 89)</a:t>
            </a:r>
          </a:p>
        </p:txBody>
      </p:sp>
      <p:sp>
        <p:nvSpPr>
          <p:cNvPr id="3083" name="Text Box 18"/>
          <p:cNvSpPr txBox="1">
            <a:spLocks noChangeArrowheads="1"/>
          </p:cNvSpPr>
          <p:nvPr/>
        </p:nvSpPr>
        <p:spPr bwMode="auto">
          <a:xfrm>
            <a:off x="1219200" y="4403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itchFamily="34" charset="0"/>
              </a:rPr>
              <a:t>…</a:t>
            </a:r>
          </a:p>
        </p:txBody>
      </p:sp>
      <p:grpSp>
        <p:nvGrpSpPr>
          <p:cNvPr id="3084" name="Group 19"/>
          <p:cNvGrpSpPr>
            <a:grpSpLocks/>
          </p:cNvGrpSpPr>
          <p:nvPr/>
        </p:nvGrpSpPr>
        <p:grpSpPr bwMode="auto">
          <a:xfrm>
            <a:off x="2490788" y="3184525"/>
            <a:ext cx="2819400" cy="1206500"/>
            <a:chOff x="1521" y="1824"/>
            <a:chExt cx="1776" cy="760"/>
          </a:xfrm>
        </p:grpSpPr>
        <p:sp>
          <p:nvSpPr>
            <p:cNvPr id="3106" name="Rectangle 20"/>
            <p:cNvSpPr>
              <a:spLocks noChangeArrowheads="1"/>
            </p:cNvSpPr>
            <p:nvPr/>
          </p:nvSpPr>
          <p:spPr bwMode="auto">
            <a:xfrm>
              <a:off x="2640" y="2064"/>
              <a:ext cx="65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Generative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107" name="Line 21"/>
            <p:cNvSpPr>
              <a:spLocks noChangeShapeType="1"/>
            </p:cNvSpPr>
            <p:nvPr/>
          </p:nvSpPr>
          <p:spPr bwMode="auto">
            <a:xfrm flipH="1">
              <a:off x="2064" y="182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108" name="Rectangle 22"/>
            <p:cNvSpPr>
              <a:spLocks noChangeArrowheads="1"/>
            </p:cNvSpPr>
            <p:nvPr/>
          </p:nvSpPr>
          <p:spPr bwMode="auto">
            <a:xfrm>
              <a:off x="1521" y="2064"/>
              <a:ext cx="686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Regression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(Fox 83)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109" name="Line 23"/>
            <p:cNvSpPr>
              <a:spLocks noChangeShapeType="1"/>
            </p:cNvSpPr>
            <p:nvPr/>
          </p:nvSpPr>
          <p:spPr bwMode="auto">
            <a:xfrm>
              <a:off x="2688" y="182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085" name="Group 24"/>
          <p:cNvGrpSpPr>
            <a:grpSpLocks/>
          </p:cNvGrpSpPr>
          <p:nvPr/>
        </p:nvGrpSpPr>
        <p:grpSpPr bwMode="auto">
          <a:xfrm>
            <a:off x="3419475" y="4860925"/>
            <a:ext cx="1525588" cy="1298575"/>
            <a:chOff x="2106" y="2880"/>
            <a:chExt cx="961" cy="818"/>
          </a:xfrm>
        </p:grpSpPr>
        <p:sp>
          <p:nvSpPr>
            <p:cNvPr id="3104" name="Rectangle 25"/>
            <p:cNvSpPr>
              <a:spLocks noChangeArrowheads="1"/>
            </p:cNvSpPr>
            <p:nvPr/>
          </p:nvSpPr>
          <p:spPr bwMode="auto">
            <a:xfrm>
              <a:off x="2106" y="3024"/>
              <a:ext cx="961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Classical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Model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</a:rPr>
                <a:t>(Robertson &amp;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</a:rPr>
                <a:t>Sparck Jones, 76)</a:t>
              </a:r>
            </a:p>
          </p:txBody>
        </p:sp>
        <p:sp>
          <p:nvSpPr>
            <p:cNvPr id="3105" name="Line 26"/>
            <p:cNvSpPr>
              <a:spLocks noChangeShapeType="1"/>
            </p:cNvSpPr>
            <p:nvPr/>
          </p:nvSpPr>
          <p:spPr bwMode="auto">
            <a:xfrm>
              <a:off x="254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086" name="Group 27"/>
          <p:cNvGrpSpPr>
            <a:grpSpLocks/>
          </p:cNvGrpSpPr>
          <p:nvPr/>
        </p:nvGrpSpPr>
        <p:grpSpPr bwMode="auto">
          <a:xfrm>
            <a:off x="3581400" y="4098925"/>
            <a:ext cx="2481263" cy="809625"/>
            <a:chOff x="2208" y="2400"/>
            <a:chExt cx="1563" cy="510"/>
          </a:xfrm>
        </p:grpSpPr>
        <p:sp>
          <p:nvSpPr>
            <p:cNvPr id="3100" name="Rectangle 28"/>
            <p:cNvSpPr>
              <a:spLocks noChangeArrowheads="1"/>
            </p:cNvSpPr>
            <p:nvPr/>
          </p:nvSpPr>
          <p:spPr bwMode="auto">
            <a:xfrm>
              <a:off x="2208" y="2544"/>
              <a:ext cx="65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Doc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 flipH="1">
              <a:off x="2592" y="244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3120" y="2496"/>
              <a:ext cx="65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Query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103" name="Line 31"/>
            <p:cNvSpPr>
              <a:spLocks noChangeShapeType="1"/>
            </p:cNvSpPr>
            <p:nvPr/>
          </p:nvSpPr>
          <p:spPr bwMode="auto">
            <a:xfrm>
              <a:off x="3120" y="2400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087" name="Group 32"/>
          <p:cNvGrpSpPr>
            <a:grpSpLocks/>
          </p:cNvGrpSpPr>
          <p:nvPr/>
        </p:nvGrpSpPr>
        <p:grpSpPr bwMode="auto">
          <a:xfrm>
            <a:off x="4835525" y="4860925"/>
            <a:ext cx="1743075" cy="1298575"/>
            <a:chOff x="2998" y="2880"/>
            <a:chExt cx="1098" cy="818"/>
          </a:xfrm>
        </p:grpSpPr>
        <p:sp>
          <p:nvSpPr>
            <p:cNvPr id="3098" name="Rectangle 33"/>
            <p:cNvSpPr>
              <a:spLocks noChangeArrowheads="1"/>
            </p:cNvSpPr>
            <p:nvPr/>
          </p:nvSpPr>
          <p:spPr bwMode="auto">
            <a:xfrm>
              <a:off x="2998" y="3024"/>
              <a:ext cx="1098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LM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approach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</a:rPr>
                <a:t>(Ponte &amp; Croft, 98)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</a:rPr>
                <a:t>(Lafferty &amp; Zhai, 01a)</a:t>
              </a:r>
            </a:p>
          </p:txBody>
        </p:sp>
        <p:sp>
          <p:nvSpPr>
            <p:cNvPr id="3099" name="Line 34"/>
            <p:cNvSpPr>
              <a:spLocks noChangeShapeType="1"/>
            </p:cNvSpPr>
            <p:nvPr/>
          </p:nvSpPr>
          <p:spPr bwMode="auto">
            <a:xfrm>
              <a:off x="350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088" name="Group 35"/>
          <p:cNvGrpSpPr>
            <a:grpSpLocks/>
          </p:cNvGrpSpPr>
          <p:nvPr/>
        </p:nvGrpSpPr>
        <p:grpSpPr bwMode="auto">
          <a:xfrm>
            <a:off x="6248400" y="3184525"/>
            <a:ext cx="2971800" cy="2441575"/>
            <a:chOff x="3888" y="1824"/>
            <a:chExt cx="1872" cy="1538"/>
          </a:xfrm>
        </p:grpSpPr>
        <p:sp>
          <p:nvSpPr>
            <p:cNvPr id="3092" name="Rectangle 36"/>
            <p:cNvSpPr>
              <a:spLocks noChangeArrowheads="1"/>
            </p:cNvSpPr>
            <p:nvPr/>
          </p:nvSpPr>
          <p:spPr bwMode="auto">
            <a:xfrm>
              <a:off x="3888" y="2736"/>
              <a:ext cx="947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concept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space model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(Wong &amp; Yao, 95)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093" name="Line 37"/>
            <p:cNvSpPr>
              <a:spLocks noChangeShapeType="1"/>
            </p:cNvSpPr>
            <p:nvPr/>
          </p:nvSpPr>
          <p:spPr bwMode="auto">
            <a:xfrm>
              <a:off x="4800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094" name="Rectangle 38"/>
            <p:cNvSpPr>
              <a:spLocks noChangeArrowheads="1"/>
            </p:cNvSpPr>
            <p:nvPr/>
          </p:nvSpPr>
          <p:spPr bwMode="auto">
            <a:xfrm>
              <a:off x="4272" y="2112"/>
              <a:ext cx="97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inference system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095" name="Line 39"/>
            <p:cNvSpPr>
              <a:spLocks noChangeShapeType="1"/>
            </p:cNvSpPr>
            <p:nvPr/>
          </p:nvSpPr>
          <p:spPr bwMode="auto">
            <a:xfrm flipH="1">
              <a:off x="4368" y="249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096" name="Rectangle 40"/>
            <p:cNvSpPr>
              <a:spLocks noChangeArrowheads="1"/>
            </p:cNvSpPr>
            <p:nvPr/>
          </p:nvSpPr>
          <p:spPr bwMode="auto">
            <a:xfrm>
              <a:off x="4778" y="2688"/>
              <a:ext cx="982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Inference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network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 model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(Turtle &amp; Croft, 91)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097" name="Line 41"/>
            <p:cNvSpPr>
              <a:spLocks noChangeShapeType="1"/>
            </p:cNvSpPr>
            <p:nvPr/>
          </p:nvSpPr>
          <p:spPr bwMode="auto">
            <a:xfrm>
              <a:off x="4992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4" name="Oval 42"/>
          <p:cNvSpPr>
            <a:spLocks noChangeArrowheads="1"/>
          </p:cNvSpPr>
          <p:nvPr/>
        </p:nvSpPr>
        <p:spPr bwMode="auto">
          <a:xfrm>
            <a:off x="228600" y="5013325"/>
            <a:ext cx="1524000" cy="10668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Arial" pitchFamily="34" charset="0"/>
            </a:endParaRPr>
          </a:p>
        </p:txBody>
      </p:sp>
      <p:sp>
        <p:nvSpPr>
          <p:cNvPr id="3090" name="Rectangle 7"/>
          <p:cNvSpPr>
            <a:spLocks noChangeArrowheads="1"/>
          </p:cNvSpPr>
          <p:nvPr/>
        </p:nvSpPr>
        <p:spPr bwMode="auto">
          <a:xfrm>
            <a:off x="6359525" y="1593850"/>
            <a:ext cx="225107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 b="1">
                <a:solidFill>
                  <a:srgbClr val="000066"/>
                </a:solidFill>
                <a:latin typeface="Arial Narrow" pitchFamily="34" charset="0"/>
              </a:rPr>
              <a:t> </a:t>
            </a:r>
            <a:r>
              <a:rPr lang="en-US" altLang="fa-IR" sz="1800" b="1">
                <a:solidFill>
                  <a:srgbClr val="FF0000"/>
                </a:solidFill>
                <a:latin typeface="Arial Narrow" pitchFamily="34" charset="0"/>
              </a:rPr>
              <a:t>Relevance constraints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600">
                <a:solidFill>
                  <a:srgbClr val="000066"/>
                </a:solidFill>
                <a:latin typeface="Arial Narrow" pitchFamily="34" charset="0"/>
                <a:sym typeface="Symbol" pitchFamily="18" charset="2"/>
              </a:rPr>
              <a:t>(Fang et al. 04) </a:t>
            </a:r>
          </a:p>
        </p:txBody>
      </p:sp>
      <p:sp>
        <p:nvSpPr>
          <p:cNvPr id="3091" name="Line 9"/>
          <p:cNvSpPr>
            <a:spLocks noChangeShapeType="1"/>
          </p:cNvSpPr>
          <p:nvPr/>
        </p:nvSpPr>
        <p:spPr bwMode="auto">
          <a:xfrm>
            <a:off x="5140325" y="182245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4" grpId="0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1143000"/>
          </a:xfrm>
        </p:spPr>
        <p:txBody>
          <a:bodyPr/>
          <a:lstStyle/>
          <a:p>
            <a:r>
              <a:rPr lang="en-US" altLang="fa-IR" dirty="0" smtClean="0"/>
              <a:t>Ranking using Term Frequency (TF) Weighting</a:t>
            </a:r>
            <a:endParaRPr lang="fa-IR" altLang="fa-I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AE671-09AB-4D93-BD39-13C642BF59E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636588" y="1828800"/>
            <a:ext cx="5141913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news about</a:t>
            </a:r>
            <a:r>
              <a:rPr lang="en-US" altLang="fa-IR" sz="2000" b="1"/>
              <a:t> organic food </a:t>
            </a:r>
            <a:r>
              <a:rPr lang="en-US" altLang="fa-IR" sz="2000" b="1">
                <a:solidFill>
                  <a:srgbClr val="FF0000"/>
                </a:solidFill>
              </a:rPr>
              <a:t>campaign</a:t>
            </a:r>
            <a:r>
              <a:rPr lang="en-US" altLang="fa-IR" sz="2000" b="1"/>
              <a:t> …</a:t>
            </a:r>
            <a:endParaRPr lang="fa-IR" altLang="fa-IR" sz="2000" b="1"/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685800" y="3181350"/>
            <a:ext cx="45688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 dirty="0"/>
              <a:t>… </a:t>
            </a:r>
            <a:r>
              <a:rPr lang="en-US" altLang="fa-IR" sz="2000" b="1" dirty="0">
                <a:solidFill>
                  <a:srgbClr val="FF0000"/>
                </a:solidFill>
              </a:rPr>
              <a:t>news</a:t>
            </a:r>
            <a:r>
              <a:rPr lang="en-US" altLang="fa-IR" sz="2000" b="1" dirty="0"/>
              <a:t> of </a:t>
            </a:r>
            <a:r>
              <a:rPr lang="en-US" altLang="fa-IR" sz="2000" b="1" dirty="0">
                <a:solidFill>
                  <a:srgbClr val="FF0000"/>
                </a:solidFill>
              </a:rPr>
              <a:t>presidential</a:t>
            </a:r>
            <a:r>
              <a:rPr lang="en-US" altLang="fa-IR" sz="2000" b="1" dirty="0"/>
              <a:t> </a:t>
            </a:r>
            <a:r>
              <a:rPr lang="en-US" altLang="fa-IR" sz="2000" b="1" dirty="0">
                <a:solidFill>
                  <a:srgbClr val="FF0000"/>
                </a:solidFill>
              </a:rPr>
              <a:t>campaign</a:t>
            </a:r>
            <a:r>
              <a:rPr lang="en-US" altLang="fa-IR" sz="2000" b="1" dirty="0"/>
              <a:t> …</a:t>
            </a:r>
            <a:endParaRPr lang="fa-IR" altLang="fa-IR" sz="2000" b="1" dirty="0"/>
          </a:p>
        </p:txBody>
      </p:sp>
      <p:sp>
        <p:nvSpPr>
          <p:cNvPr id="16392" name="TextBox 7"/>
          <p:cNvSpPr txBox="1">
            <a:spLocks noChangeArrowheads="1"/>
          </p:cNvSpPr>
          <p:nvPr/>
        </p:nvSpPr>
        <p:spPr bwMode="auto">
          <a:xfrm>
            <a:off x="685800" y="4473575"/>
            <a:ext cx="52578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 dirty="0"/>
              <a:t>… </a:t>
            </a:r>
            <a:r>
              <a:rPr lang="en-US" altLang="fa-IR" sz="2000" b="1" dirty="0">
                <a:solidFill>
                  <a:srgbClr val="FF0000"/>
                </a:solidFill>
              </a:rPr>
              <a:t>news</a:t>
            </a:r>
            <a:r>
              <a:rPr lang="en-US" altLang="fa-IR" sz="2000" b="1" dirty="0"/>
              <a:t> of </a:t>
            </a:r>
            <a:r>
              <a:rPr lang="en-US" altLang="fa-IR" sz="2000" b="1" dirty="0">
                <a:solidFill>
                  <a:srgbClr val="FF0000"/>
                </a:solidFill>
              </a:rPr>
              <a:t>presidential</a:t>
            </a:r>
            <a:r>
              <a:rPr lang="en-US" altLang="fa-IR" sz="2000" b="1" dirty="0"/>
              <a:t> </a:t>
            </a:r>
            <a:r>
              <a:rPr lang="en-US" altLang="fa-IR" sz="2000" b="1" dirty="0">
                <a:solidFill>
                  <a:srgbClr val="FF0000"/>
                </a:solidFill>
              </a:rPr>
              <a:t>campaign</a:t>
            </a:r>
            <a:r>
              <a:rPr lang="en-US" altLang="fa-IR" sz="2000" b="1" dirty="0"/>
              <a:t> …</a:t>
            </a:r>
          </a:p>
          <a:p>
            <a:pPr eaLnBrk="1" hangingPunct="1"/>
            <a:r>
              <a:rPr lang="en-US" altLang="fa-IR" sz="2000" b="1" dirty="0"/>
              <a:t>… </a:t>
            </a:r>
            <a:r>
              <a:rPr lang="en-US" altLang="fa-IR" sz="2000" b="1" dirty="0">
                <a:solidFill>
                  <a:srgbClr val="FF0000"/>
                </a:solidFill>
              </a:rPr>
              <a:t>presidential</a:t>
            </a:r>
            <a:r>
              <a:rPr lang="en-US" altLang="fa-IR" sz="2000" b="1" dirty="0"/>
              <a:t> candidate…</a:t>
            </a:r>
            <a:endParaRPr lang="fa-IR" altLang="fa-I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5" name="TextBox 10"/>
              <p:cNvSpPr txBox="1">
                <a:spLocks noChangeArrowheads="1"/>
              </p:cNvSpPr>
              <p:nvPr/>
            </p:nvSpPr>
            <p:spPr bwMode="auto">
              <a:xfrm>
                <a:off x="86383" y="1810176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639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83" y="1810176"/>
                <a:ext cx="543161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96" name="TextBox 11"/>
              <p:cNvSpPr txBox="1">
                <a:spLocks noChangeArrowheads="1"/>
              </p:cNvSpPr>
              <p:nvPr/>
            </p:nvSpPr>
            <p:spPr bwMode="auto">
              <a:xfrm>
                <a:off x="152400" y="3181350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6396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3181350"/>
                <a:ext cx="543161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97" name="TextBox 12"/>
              <p:cNvSpPr txBox="1">
                <a:spLocks noChangeArrowheads="1"/>
              </p:cNvSpPr>
              <p:nvPr/>
            </p:nvSpPr>
            <p:spPr bwMode="auto">
              <a:xfrm>
                <a:off x="152400" y="4473575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6397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473575"/>
                <a:ext cx="543161" cy="400110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5800" y="2297668"/>
                <a:ext cx="4994252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 = (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,   …)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297668"/>
                <a:ext cx="499425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02527" y="3581400"/>
                <a:ext cx="4994252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 = (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,   …)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27" y="3581400"/>
                <a:ext cx="499425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2527" y="5220112"/>
                <a:ext cx="4891660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,   …)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27" y="5220112"/>
                <a:ext cx="489166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38034" y="2590800"/>
                <a:ext cx="507696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…)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34" y="2590800"/>
                <a:ext cx="5076966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33500" y="2331457"/>
            <a:ext cx="7454195" cy="621719"/>
            <a:chOff x="1333500" y="2331457"/>
            <a:chExt cx="7454195" cy="621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00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6858000" y="2438400"/>
                  <a:ext cx="1929695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fa-IR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fa-IR" sz="2400" b="1" i="1" dirty="0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fa-IR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fa-IR" altLang="fa-IR" sz="2400" b="1" dirty="0"/>
                </a:p>
              </p:txBody>
            </p:sp>
          </mc:Choice>
          <mc:Fallback xmlns="">
            <p:sp>
              <p:nvSpPr>
                <p:cNvPr id="16400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2438400"/>
                  <a:ext cx="1929695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973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/>
            <p:cNvSpPr/>
            <p:nvPr/>
          </p:nvSpPr>
          <p:spPr>
            <a:xfrm>
              <a:off x="1333500" y="2331457"/>
              <a:ext cx="381000" cy="59097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2362200"/>
              <a:ext cx="381000" cy="59097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57600" y="2362200"/>
              <a:ext cx="381000" cy="59097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09600" y="3950732"/>
                <a:ext cx="5107424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,   …)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50732"/>
                <a:ext cx="5107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1371600" y="3657600"/>
            <a:ext cx="7454195" cy="621719"/>
            <a:chOff x="1333500" y="2331457"/>
            <a:chExt cx="7454195" cy="621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6858000" y="2438400"/>
                  <a:ext cx="1929695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fa-IR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fa-IR" sz="2400" b="1" i="1" dirty="0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fa-IR" sz="24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fa-IR" sz="24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fa-IR" altLang="fa-IR" sz="2400" b="1" dirty="0"/>
                </a:p>
              </p:txBody>
            </p:sp>
          </mc:Choice>
          <mc:Fallback xmlns="">
            <p:sp>
              <p:nvSpPr>
                <p:cNvPr id="2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2438400"/>
                  <a:ext cx="1929695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21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/>
            <p:cNvSpPr/>
            <p:nvPr/>
          </p:nvSpPr>
          <p:spPr>
            <a:xfrm>
              <a:off x="1333500" y="2331457"/>
              <a:ext cx="381000" cy="59097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57500" y="2362200"/>
              <a:ext cx="381000" cy="59097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57600" y="2362200"/>
              <a:ext cx="381000" cy="59097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9600" y="5589444"/>
                <a:ext cx="5000023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,   …)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589444"/>
                <a:ext cx="5000023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06216" y="5321881"/>
            <a:ext cx="7542360" cy="621719"/>
            <a:chOff x="1333500" y="2331457"/>
            <a:chExt cx="7542360" cy="621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6858000" y="2438400"/>
                  <a:ext cx="201786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fa-IR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fa-IR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fa-IR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fa-IR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fa-IR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fa-IR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altLang="fa-IR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fa-IR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fa-IR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oMath>
                    </m:oMathPara>
                  </a14:m>
                  <a:endParaRPr lang="fa-IR" altLang="fa-IR" sz="24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2438400"/>
                  <a:ext cx="2017860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302" b="-21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/>
            <p:cNvSpPr/>
            <p:nvPr/>
          </p:nvSpPr>
          <p:spPr>
            <a:xfrm>
              <a:off x="1333500" y="2331457"/>
              <a:ext cx="381000" cy="59097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57500" y="2362200"/>
              <a:ext cx="381000" cy="59097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57600" y="2362200"/>
              <a:ext cx="381000" cy="59097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57280" y="1352490"/>
            <a:ext cx="5307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dirty="0"/>
              <a:t>V= {news, about, presidential, campaign, food, </a:t>
            </a:r>
            <a:r>
              <a:rPr lang="en-US" altLang="fa-IR" dirty="0" smtClean="0"/>
              <a:t>…}</a:t>
            </a:r>
            <a:endParaRPr lang="en-US" altLang="fa-IR" dirty="0"/>
          </a:p>
        </p:txBody>
      </p:sp>
    </p:spTree>
    <p:extLst>
      <p:ext uri="{BB962C8B-B14F-4D97-AF65-F5344CB8AC3E}">
        <p14:creationId xmlns:p14="http://schemas.microsoft.com/office/powerpoint/2010/main" val="229576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 Problem 2 (“presidential” vs. “about”)?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F583D0-4279-4837-9B40-64331630E6E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36588" y="1828800"/>
            <a:ext cx="5141913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news about</a:t>
            </a:r>
            <a:r>
              <a:rPr lang="en-US" altLang="fa-IR" sz="2000" b="1"/>
              <a:t> organic food </a:t>
            </a:r>
            <a:r>
              <a:rPr lang="en-US" altLang="fa-IR" sz="2000" b="1">
                <a:solidFill>
                  <a:srgbClr val="FF0000"/>
                </a:solidFill>
              </a:rPr>
              <a:t>campaign</a:t>
            </a:r>
            <a:r>
              <a:rPr lang="en-US" altLang="fa-IR" sz="2000" b="1"/>
              <a:t> …</a:t>
            </a:r>
            <a:endParaRPr lang="fa-IR" altLang="fa-IR" sz="2000" b="1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5800" y="2362200"/>
            <a:ext cx="45688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 dirty="0"/>
              <a:t>… </a:t>
            </a:r>
            <a:r>
              <a:rPr lang="en-US" altLang="fa-IR" sz="2000" b="1" dirty="0">
                <a:solidFill>
                  <a:srgbClr val="FF0000"/>
                </a:solidFill>
              </a:rPr>
              <a:t>news</a:t>
            </a:r>
            <a:r>
              <a:rPr lang="en-US" altLang="fa-IR" sz="2000" b="1" dirty="0"/>
              <a:t> of </a:t>
            </a:r>
            <a:r>
              <a:rPr lang="en-US" altLang="fa-IR" sz="2000" b="1" dirty="0">
                <a:solidFill>
                  <a:srgbClr val="FF0000"/>
                </a:solidFill>
              </a:rPr>
              <a:t>presidential</a:t>
            </a:r>
            <a:r>
              <a:rPr lang="en-US" altLang="fa-IR" sz="2000" b="1" dirty="0"/>
              <a:t> </a:t>
            </a:r>
            <a:r>
              <a:rPr lang="en-US" altLang="fa-IR" sz="2000" b="1" dirty="0">
                <a:solidFill>
                  <a:srgbClr val="FF0000"/>
                </a:solidFill>
              </a:rPr>
              <a:t>campaign</a:t>
            </a:r>
            <a:r>
              <a:rPr lang="en-US" altLang="fa-IR" sz="2000" b="1" dirty="0"/>
              <a:t> …</a:t>
            </a:r>
            <a:endParaRPr lang="fa-IR" altLang="fa-I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/>
              <p:cNvSpPr txBox="1">
                <a:spLocks noChangeArrowheads="1"/>
              </p:cNvSpPr>
              <p:nvPr/>
            </p:nvSpPr>
            <p:spPr bwMode="auto">
              <a:xfrm>
                <a:off x="86383" y="1810176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83" y="1810176"/>
                <a:ext cx="543161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/>
              <p:cNvSpPr txBox="1">
                <a:spLocks noChangeArrowheads="1"/>
              </p:cNvSpPr>
              <p:nvPr/>
            </p:nvSpPr>
            <p:spPr bwMode="auto">
              <a:xfrm>
                <a:off x="152400" y="2362200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9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2362200"/>
                <a:ext cx="543161" cy="4001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04800" y="3124200"/>
            <a:ext cx="53719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V={news, about, presidential, campaign, food, …}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6366" y="3657600"/>
                <a:ext cx="5609805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 = (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     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   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,   …)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66" y="3657600"/>
                <a:ext cx="560980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7034" y="3950732"/>
                <a:ext cx="5666872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,          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…)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34" y="3950732"/>
                <a:ext cx="566687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924066" y="3691389"/>
            <a:ext cx="3114534" cy="621719"/>
            <a:chOff x="1333500" y="2331457"/>
            <a:chExt cx="3114534" cy="621719"/>
          </a:xfrm>
        </p:grpSpPr>
        <p:sp>
          <p:nvSpPr>
            <p:cNvPr id="15" name="Rectangle 14"/>
            <p:cNvSpPr/>
            <p:nvPr/>
          </p:nvSpPr>
          <p:spPr>
            <a:xfrm>
              <a:off x="1333500" y="2331457"/>
              <a:ext cx="381000" cy="59097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57400" y="2362200"/>
              <a:ext cx="381000" cy="59097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67034" y="2362200"/>
              <a:ext cx="381000" cy="59097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2343" y="4671536"/>
                <a:ext cx="5609805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 = (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      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  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,   …)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43" y="4671536"/>
                <a:ext cx="5609805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9889" y="5040868"/>
                <a:ext cx="5564280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      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  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,   …)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89" y="5040868"/>
                <a:ext cx="556428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914400" y="4778479"/>
            <a:ext cx="3200400" cy="631721"/>
            <a:chOff x="1246484" y="2362200"/>
            <a:chExt cx="3200400" cy="631721"/>
          </a:xfrm>
        </p:grpSpPr>
        <p:sp>
          <p:nvSpPr>
            <p:cNvPr id="22" name="Rectangle 21"/>
            <p:cNvSpPr/>
            <p:nvPr/>
          </p:nvSpPr>
          <p:spPr>
            <a:xfrm>
              <a:off x="1246484" y="2402945"/>
              <a:ext cx="381000" cy="59097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70484" y="2362200"/>
              <a:ext cx="381000" cy="59097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65884" y="2362200"/>
              <a:ext cx="381000" cy="59097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25" name="Down Arrow 24"/>
          <p:cNvSpPr/>
          <p:nvPr/>
        </p:nvSpPr>
        <p:spPr>
          <a:xfrm>
            <a:off x="2028966" y="3986877"/>
            <a:ext cx="257034" cy="326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7" name="Up Arrow 26"/>
          <p:cNvSpPr/>
          <p:nvPr/>
        </p:nvSpPr>
        <p:spPr>
          <a:xfrm>
            <a:off x="2895599" y="5040868"/>
            <a:ext cx="241646" cy="3285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5"/>
              <p:cNvSpPr txBox="1">
                <a:spLocks noChangeArrowheads="1"/>
              </p:cNvSpPr>
              <p:nvPr/>
            </p:nvSpPr>
            <p:spPr bwMode="auto">
              <a:xfrm>
                <a:off x="6400800" y="4006365"/>
                <a:ext cx="1931298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)&lt;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altLang="fa-IR" sz="2400" b="1" dirty="0" smtClean="0"/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fa-IR" altLang="fa-IR" sz="2400" b="1" dirty="0"/>
              </a:p>
            </p:txBody>
          </p:sp>
        </mc:Choice>
        <mc:Fallback xmlns="">
          <p:sp>
            <p:nvSpPr>
              <p:cNvPr id="28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0800" y="4006365"/>
                <a:ext cx="1931298" cy="830997"/>
              </a:xfrm>
              <a:prstGeom prst="rect">
                <a:avLst/>
              </a:prstGeom>
              <a:blipFill>
                <a:blip r:embed="rId9"/>
                <a:stretch>
                  <a:fillRect b="-102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49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Further Improvement of Vector Placement: </a:t>
            </a:r>
            <a:br>
              <a:rPr lang="en-US" altLang="fa-IR" sz="3600" dirty="0" smtClean="0"/>
            </a:br>
            <a:r>
              <a:rPr lang="en-US" altLang="fa-IR" sz="3600" dirty="0" smtClean="0"/>
              <a:t>Adding Inverse Document Frequency (IDF)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AE457-C75A-451A-A927-F5D4990A1C0A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12292" name="Group 30"/>
          <p:cNvGrpSpPr>
            <a:grpSpLocks/>
          </p:cNvGrpSpPr>
          <p:nvPr/>
        </p:nvGrpSpPr>
        <p:grpSpPr bwMode="auto">
          <a:xfrm>
            <a:off x="869950" y="2133600"/>
            <a:ext cx="4343400" cy="3429000"/>
            <a:chOff x="1440" y="1344"/>
            <a:chExt cx="2736" cy="2160"/>
          </a:xfrm>
        </p:grpSpPr>
        <p:sp>
          <p:nvSpPr>
            <p:cNvPr id="12304" name="AutoShape 3"/>
            <p:cNvSpPr>
              <a:spLocks noChangeArrowheads="1"/>
            </p:cNvSpPr>
            <p:nvPr/>
          </p:nvSpPr>
          <p:spPr bwMode="auto">
            <a:xfrm>
              <a:off x="1632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Arial" pitchFamily="34" charset="0"/>
              </a:endParaRPr>
            </a:p>
          </p:txBody>
        </p:sp>
        <p:grpSp>
          <p:nvGrpSpPr>
            <p:cNvPr id="12305" name="Group 29"/>
            <p:cNvGrpSpPr>
              <a:grpSpLocks/>
            </p:cNvGrpSpPr>
            <p:nvPr/>
          </p:nvGrpSpPr>
          <p:grpSpPr bwMode="auto">
            <a:xfrm>
              <a:off x="1440" y="1344"/>
              <a:ext cx="2736" cy="2160"/>
              <a:chOff x="1440" y="1344"/>
              <a:chExt cx="2736" cy="2160"/>
            </a:xfrm>
          </p:grpSpPr>
          <p:sp>
            <p:nvSpPr>
              <p:cNvPr id="12306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2307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2308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93" name="TextBox 3"/>
              <p:cNvSpPr txBox="1">
                <a:spLocks noChangeArrowheads="1"/>
              </p:cNvSpPr>
              <p:nvPr/>
            </p:nvSpPr>
            <p:spPr bwMode="auto">
              <a:xfrm>
                <a:off x="1730375" y="1549400"/>
                <a:ext cx="76854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3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fa-IR" sz="3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a-IR" altLang="fa-I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293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0375" y="1549400"/>
                <a:ext cx="76854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4" name="TextBox 40"/>
              <p:cNvSpPr txBox="1">
                <a:spLocks noChangeArrowheads="1"/>
              </p:cNvSpPr>
              <p:nvPr/>
            </p:nvSpPr>
            <p:spPr bwMode="auto">
              <a:xfrm>
                <a:off x="381000" y="5511800"/>
                <a:ext cx="77803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3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fa-IR" sz="3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a-IR" altLang="fa-I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294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5511800"/>
                <a:ext cx="77803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21313" y="4279900"/>
                <a:ext cx="778034" cy="58477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a-IR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313" y="4279900"/>
                <a:ext cx="77803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96" name="Group 12"/>
          <p:cNvGrpSpPr>
            <a:grpSpLocks/>
          </p:cNvGrpSpPr>
          <p:nvPr/>
        </p:nvGrpSpPr>
        <p:grpSpPr bwMode="auto">
          <a:xfrm>
            <a:off x="1936750" y="1822450"/>
            <a:ext cx="3632117" cy="2736850"/>
            <a:chOff x="1936292" y="1822619"/>
            <a:chExt cx="3632950" cy="27363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0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260774" y="1822619"/>
                  <a:ext cx="2308468" cy="4615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𝒒</m:t>
                        </m:r>
                        <m:r>
                          <a:rPr lang="en-US" altLang="fa-IR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en-US" altLang="fa-IR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fa-IR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fa-IR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fa-IR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fa-IR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fa-IR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fa-IR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𝑵</m:t>
                            </m:r>
                          </m:sub>
                        </m:sSub>
                        <m:r>
                          <a:rPr lang="en-US" altLang="fa-IR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fa-IR" sz="2400" b="1" dirty="0">
                    <a:solidFill>
                      <a:srgbClr val="C00000"/>
                    </a:solidFill>
                    <a:latin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302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0774" y="1822619"/>
                  <a:ext cx="2308468" cy="46158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64" b="-1973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03" name="Line 7"/>
            <p:cNvSpPr>
              <a:spLocks noChangeShapeType="1"/>
            </p:cNvSpPr>
            <p:nvPr/>
          </p:nvSpPr>
          <p:spPr bwMode="auto">
            <a:xfrm flipV="1">
              <a:off x="1936292" y="2361992"/>
              <a:ext cx="2178348" cy="219700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12297" name="Group 11"/>
          <p:cNvGrpSpPr>
            <a:grpSpLocks/>
          </p:cNvGrpSpPr>
          <p:nvPr/>
        </p:nvGrpSpPr>
        <p:grpSpPr bwMode="auto">
          <a:xfrm>
            <a:off x="1936750" y="2944813"/>
            <a:ext cx="5578437" cy="1614487"/>
            <a:chOff x="1936292" y="2944531"/>
            <a:chExt cx="5579302" cy="1614173"/>
          </a:xfrm>
        </p:grpSpPr>
        <p:sp>
          <p:nvSpPr>
            <p:cNvPr id="12300" name="Line 7"/>
            <p:cNvSpPr>
              <a:spLocks noChangeShapeType="1"/>
            </p:cNvSpPr>
            <p:nvPr/>
          </p:nvSpPr>
          <p:spPr bwMode="auto">
            <a:xfrm flipV="1">
              <a:off x="1936292" y="3227186"/>
              <a:ext cx="3137551" cy="133151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0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181645" y="2944531"/>
                  <a:ext cx="2333949" cy="461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24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altLang="fa-IR" sz="24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en-US" altLang="fa-IR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fa-IR" sz="24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fa-IR" sz="24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fa-IR" sz="24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fa-IR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fa-IR" sz="24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fa-IR" sz="24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𝑵</m:t>
                            </m:r>
                          </m:sub>
                        </m:sSub>
                        <m:r>
                          <a:rPr lang="en-US" altLang="fa-IR" sz="24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fa-IR" sz="2400" b="1" dirty="0">
                    <a:solidFill>
                      <a:srgbClr val="0000CC"/>
                    </a:solidFill>
                    <a:latin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301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81645" y="2944531"/>
                  <a:ext cx="2333949" cy="4615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61" b="-1973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298" name="Oval 41"/>
          <p:cNvSpPr>
            <a:spLocks noChangeArrowheads="1"/>
          </p:cNvSpPr>
          <p:nvPr/>
        </p:nvSpPr>
        <p:spPr bwMode="auto">
          <a:xfrm>
            <a:off x="2362200" y="3892550"/>
            <a:ext cx="304800" cy="457200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72024" y="1783988"/>
                <a:ext cx="344350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1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</a:rPr>
                  <a:t> = count of word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baseline="-25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</a:rPr>
                  <a:t> in query</a:t>
                </a:r>
                <a:endParaRPr lang="fa-IR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024" y="1783988"/>
                <a:ext cx="3443507" cy="369332"/>
              </a:xfrm>
              <a:prstGeom prst="rect">
                <a:avLst/>
              </a:prstGeom>
              <a:blipFill>
                <a:blip r:embed="rId8"/>
                <a:stretch>
                  <a:fillRect t="-10000" r="-531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568867" y="2297668"/>
                <a:ext cx="26628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𝒘𝒊</m:t>
                      </m:r>
                      <m:r>
                        <a:rPr lang="en-US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𝑰𝑫𝑭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𝒘𝒊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867" y="2297668"/>
                <a:ext cx="2662845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162800" y="2284115"/>
            <a:ext cx="990600" cy="3828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1395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fa-IR" sz="4200" dirty="0" smtClean="0"/>
              <a:t>IDF Weighting: Penalizing Popular Terms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F8FB8-C38E-4392-8489-62A3184911A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057400"/>
            <a:ext cx="8184931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1000" y="2114490"/>
            <a:ext cx="391645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 smtClean="0"/>
              <a:t>total number of docs in collection</a:t>
            </a:r>
            <a:endParaRPr lang="fa-I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770343" y="3486090"/>
            <a:ext cx="4057521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 smtClean="0"/>
              <a:t>total number of docs containing W</a:t>
            </a:r>
          </a:p>
          <a:p>
            <a:pPr algn="ctr"/>
            <a:r>
              <a:rPr lang="en-US" sz="2000" dirty="0" smtClean="0"/>
              <a:t>(Doc Frequency)</a:t>
            </a:r>
            <a:endParaRPr lang="fa-IR" sz="2000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2362200" y="3124200"/>
            <a:ext cx="3505200" cy="1981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29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Problem 2 </a:t>
            </a:r>
            <a:br>
              <a:rPr lang="en-US" dirty="0" smtClean="0"/>
            </a:br>
            <a:r>
              <a:rPr lang="en-US" dirty="0" smtClean="0"/>
              <a:t>(“presidential” vs. “about”)?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F583D0-4279-4837-9B40-64331630E6E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36588" y="1828800"/>
            <a:ext cx="5141913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news about</a:t>
            </a:r>
            <a:r>
              <a:rPr lang="en-US" altLang="fa-IR" sz="2000" b="1"/>
              <a:t> organic food </a:t>
            </a:r>
            <a:r>
              <a:rPr lang="en-US" altLang="fa-IR" sz="2000" b="1">
                <a:solidFill>
                  <a:srgbClr val="FF0000"/>
                </a:solidFill>
              </a:rPr>
              <a:t>campaign</a:t>
            </a:r>
            <a:r>
              <a:rPr lang="en-US" altLang="fa-IR" sz="2000" b="1"/>
              <a:t> …</a:t>
            </a:r>
            <a:endParaRPr lang="fa-IR" altLang="fa-IR" sz="2000" b="1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5800" y="2362200"/>
            <a:ext cx="45688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 dirty="0"/>
              <a:t>… </a:t>
            </a:r>
            <a:r>
              <a:rPr lang="en-US" altLang="fa-IR" sz="2000" b="1" dirty="0">
                <a:solidFill>
                  <a:srgbClr val="FF0000"/>
                </a:solidFill>
              </a:rPr>
              <a:t>news</a:t>
            </a:r>
            <a:r>
              <a:rPr lang="en-US" altLang="fa-IR" sz="2000" b="1" dirty="0"/>
              <a:t> of </a:t>
            </a:r>
            <a:r>
              <a:rPr lang="en-US" altLang="fa-IR" sz="2000" b="1" dirty="0">
                <a:solidFill>
                  <a:srgbClr val="FF0000"/>
                </a:solidFill>
              </a:rPr>
              <a:t>presidential</a:t>
            </a:r>
            <a:r>
              <a:rPr lang="en-US" altLang="fa-IR" sz="2000" b="1" dirty="0"/>
              <a:t> </a:t>
            </a:r>
            <a:r>
              <a:rPr lang="en-US" altLang="fa-IR" sz="2000" b="1" dirty="0">
                <a:solidFill>
                  <a:srgbClr val="FF0000"/>
                </a:solidFill>
              </a:rPr>
              <a:t>campaign</a:t>
            </a:r>
            <a:r>
              <a:rPr lang="en-US" altLang="fa-IR" sz="2000" b="1" dirty="0"/>
              <a:t> …</a:t>
            </a:r>
            <a:endParaRPr lang="fa-IR" altLang="fa-I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/>
              <p:cNvSpPr txBox="1">
                <a:spLocks noChangeArrowheads="1"/>
              </p:cNvSpPr>
              <p:nvPr/>
            </p:nvSpPr>
            <p:spPr bwMode="auto">
              <a:xfrm>
                <a:off x="86383" y="1810176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83" y="1810176"/>
                <a:ext cx="543161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/>
              <p:cNvSpPr txBox="1">
                <a:spLocks noChangeArrowheads="1"/>
              </p:cNvSpPr>
              <p:nvPr/>
            </p:nvSpPr>
            <p:spPr bwMode="auto">
              <a:xfrm>
                <a:off x="152400" y="2362200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9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2362200"/>
                <a:ext cx="543161" cy="4001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200" y="2907268"/>
                <a:ext cx="5864619" cy="6463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     {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𝑛𝑒𝑤𝑠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𝑎𝑏𝑜𝑢𝑡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𝑝𝑟𝑒𝑠𝑖𝑑𝑒𝑛𝑡𝑖𝑎𝑙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𝑐𝑎𝑚𝑝𝑎𝑖𝑔𝑛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𝑓𝑜𝑜𝑑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…}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907268"/>
                <a:ext cx="5864619" cy="646331"/>
              </a:xfrm>
              <a:prstGeom prst="rect">
                <a:avLst/>
              </a:prstGeom>
              <a:blipFill>
                <a:blip r:embed="rId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6366" y="3657600"/>
                <a:ext cx="5712398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 = (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     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      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,   …)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66" y="3657600"/>
                <a:ext cx="571239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7034" y="3950732"/>
                <a:ext cx="5807937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,          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  <m:r>
                        <a:rPr lang="en-US" b="0" i="1" smtClean="0">
                          <a:latin typeface="Cambria Math"/>
                        </a:rPr>
                        <m:t>,…)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34" y="3950732"/>
                <a:ext cx="5807937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2343" y="4671536"/>
                <a:ext cx="5712398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 = (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        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     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,   …)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43" y="4671536"/>
                <a:ext cx="571239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9889" y="5040868"/>
                <a:ext cx="572778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5</m:t>
                      </m:r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          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,   …)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89" y="5040868"/>
                <a:ext cx="5727786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55312" y="3569292"/>
            <a:ext cx="4922151" cy="2919376"/>
            <a:chOff x="755312" y="3569292"/>
            <a:chExt cx="4922151" cy="2919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938858" y="6027003"/>
                  <a:ext cx="4738605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fa-IR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fa-IR" sz="2400" b="1" i="1" dirty="0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fa-IR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fa-IR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fa-IR" sz="2400" b="1" i="1" dirty="0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fa-IR" sz="24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a-IR" altLang="fa-IR" sz="2400" b="1" dirty="0"/>
                </a:p>
              </p:txBody>
            </p:sp>
          </mc:Choice>
          <mc:Fallback xmlns="">
            <p:sp>
              <p:nvSpPr>
                <p:cNvPr id="28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38858" y="6027003"/>
                  <a:ext cx="4738605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21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755312" y="3569292"/>
              <a:ext cx="921088" cy="199330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45912" y="3581400"/>
              <a:ext cx="921088" cy="84046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07912" y="4648200"/>
              <a:ext cx="921088" cy="84046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81400" y="3569292"/>
              <a:ext cx="921088" cy="199330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78876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dirty="0" smtClean="0"/>
              <a:t>How Effective is VSM with TF-IDF Weighting?</a:t>
            </a:r>
            <a:endParaRPr lang="fa-IR" altLang="fa-I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F813F-F00C-4BBC-AF64-2F55C967A11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685800" y="1905000"/>
            <a:ext cx="565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 dirty="0"/>
              <a:t>Query = “news about presidential campaign”</a:t>
            </a:r>
            <a:endParaRPr lang="fa-IR" altLang="fa-IR" sz="2000" b="1" dirty="0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685800" y="2525713"/>
            <a:ext cx="2249488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news about </a:t>
            </a:r>
            <a:r>
              <a:rPr lang="en-US" altLang="fa-IR" sz="2000" b="1"/>
              <a:t>…</a:t>
            </a:r>
            <a:endParaRPr lang="fa-IR" altLang="fa-IR" sz="2000" b="1"/>
          </a:p>
        </p:txBody>
      </p:sp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685800" y="3055938"/>
            <a:ext cx="5141913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news about</a:t>
            </a:r>
            <a:r>
              <a:rPr lang="en-US" altLang="fa-IR" sz="2000" b="1"/>
              <a:t> organic food </a:t>
            </a:r>
            <a:r>
              <a:rPr lang="en-US" altLang="fa-IR" sz="2000" b="1">
                <a:solidFill>
                  <a:srgbClr val="FF0000"/>
                </a:solidFill>
              </a:rPr>
              <a:t>campaign</a:t>
            </a:r>
            <a:r>
              <a:rPr lang="en-US" altLang="fa-IR" sz="2000" b="1"/>
              <a:t> …</a:t>
            </a:r>
            <a:endParaRPr lang="fa-IR" altLang="fa-IR" sz="2000" b="1"/>
          </a:p>
        </p:txBody>
      </p: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685800" y="3592513"/>
            <a:ext cx="45688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news</a:t>
            </a:r>
            <a:r>
              <a:rPr lang="en-US" altLang="fa-IR" sz="2000" b="1"/>
              <a:t> of </a:t>
            </a:r>
            <a:r>
              <a:rPr lang="en-US" altLang="fa-IR" sz="2000" b="1">
                <a:solidFill>
                  <a:srgbClr val="FF0000"/>
                </a:solidFill>
              </a:rPr>
              <a:t>presidential</a:t>
            </a:r>
            <a:r>
              <a:rPr lang="en-US" altLang="fa-IR" sz="2000" b="1"/>
              <a:t> </a:t>
            </a:r>
            <a:r>
              <a:rPr lang="en-US" altLang="fa-IR" sz="2000" b="1">
                <a:solidFill>
                  <a:srgbClr val="FF0000"/>
                </a:solidFill>
              </a:rPr>
              <a:t>campaign</a:t>
            </a:r>
            <a:r>
              <a:rPr lang="en-US" altLang="fa-IR" sz="2000" b="1"/>
              <a:t> …</a:t>
            </a:r>
            <a:endParaRPr lang="fa-IR" altLang="fa-IR" sz="2000" b="1"/>
          </a:p>
        </p:txBody>
      </p:sp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685800" y="4114800"/>
            <a:ext cx="52578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news</a:t>
            </a:r>
            <a:r>
              <a:rPr lang="en-US" altLang="fa-IR" sz="2000" b="1"/>
              <a:t> of </a:t>
            </a:r>
            <a:r>
              <a:rPr lang="en-US" altLang="fa-IR" sz="2000" b="1">
                <a:solidFill>
                  <a:srgbClr val="FF0000"/>
                </a:solidFill>
              </a:rPr>
              <a:t>presidential</a:t>
            </a:r>
            <a:r>
              <a:rPr lang="en-US" altLang="fa-IR" sz="2000" b="1"/>
              <a:t> </a:t>
            </a:r>
            <a:r>
              <a:rPr lang="en-US" altLang="fa-IR" sz="2000" b="1">
                <a:solidFill>
                  <a:srgbClr val="FF0000"/>
                </a:solidFill>
              </a:rPr>
              <a:t>campaign</a:t>
            </a:r>
            <a:r>
              <a:rPr lang="en-US" altLang="fa-IR" sz="2000" b="1"/>
              <a:t> …</a:t>
            </a:r>
          </a:p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presidential</a:t>
            </a:r>
            <a:r>
              <a:rPr lang="en-US" altLang="fa-IR" sz="2000" b="1"/>
              <a:t> candidate…</a:t>
            </a:r>
            <a:endParaRPr lang="fa-IR" altLang="fa-IR" sz="2000" b="1"/>
          </a:p>
        </p:txBody>
      </p:sp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685800" y="4916488"/>
            <a:ext cx="52578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 dirty="0"/>
              <a:t>… </a:t>
            </a:r>
            <a:r>
              <a:rPr lang="en-US" altLang="fa-IR" sz="2000" b="1" dirty="0">
                <a:solidFill>
                  <a:srgbClr val="FF0000"/>
                </a:solidFill>
              </a:rPr>
              <a:t>news</a:t>
            </a:r>
            <a:r>
              <a:rPr lang="en-US" altLang="fa-IR" sz="2000" b="1" dirty="0"/>
              <a:t> of organic food </a:t>
            </a:r>
            <a:r>
              <a:rPr lang="en-US" altLang="fa-IR" sz="2000" b="1" dirty="0">
                <a:solidFill>
                  <a:srgbClr val="FF0000"/>
                </a:solidFill>
              </a:rPr>
              <a:t>campaign</a:t>
            </a:r>
            <a:r>
              <a:rPr lang="en-US" altLang="fa-IR" sz="2000" b="1" dirty="0"/>
              <a:t> …</a:t>
            </a:r>
          </a:p>
          <a:p>
            <a:pPr eaLnBrk="1" hangingPunct="1"/>
            <a:r>
              <a:rPr lang="en-US" altLang="fa-IR" sz="2000" b="1" dirty="0"/>
              <a:t>… </a:t>
            </a:r>
            <a:r>
              <a:rPr lang="en-US" altLang="fa-IR" sz="2000" b="1" dirty="0">
                <a:solidFill>
                  <a:srgbClr val="FF0000"/>
                </a:solidFill>
              </a:rPr>
              <a:t>campaign</a:t>
            </a:r>
            <a:r>
              <a:rPr lang="en-US" altLang="fa-IR" sz="2000" b="1" dirty="0"/>
              <a:t> …. </a:t>
            </a:r>
            <a:r>
              <a:rPr lang="en-US" altLang="fa-IR" sz="2000" b="1" dirty="0">
                <a:solidFill>
                  <a:srgbClr val="FF0000"/>
                </a:solidFill>
              </a:rPr>
              <a:t>campaign</a:t>
            </a:r>
            <a:r>
              <a:rPr lang="en-US" altLang="fa-IR" sz="2000" b="1" dirty="0"/>
              <a:t> … </a:t>
            </a:r>
            <a:r>
              <a:rPr lang="en-US" altLang="fa-IR" sz="2000" b="1" dirty="0">
                <a:solidFill>
                  <a:srgbClr val="FF0000"/>
                </a:solidFill>
              </a:rPr>
              <a:t>campaign</a:t>
            </a:r>
            <a:r>
              <a:rPr lang="en-US" altLang="fa-IR" sz="2000" b="1" dirty="0"/>
              <a:t> …</a:t>
            </a:r>
            <a:endParaRPr lang="fa-IR" altLang="fa-I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6" name="TextBox 10"/>
              <p:cNvSpPr txBox="1">
                <a:spLocks noChangeArrowheads="1"/>
              </p:cNvSpPr>
              <p:nvPr/>
            </p:nvSpPr>
            <p:spPr bwMode="auto">
              <a:xfrm>
                <a:off x="152400" y="2514600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434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2514600"/>
                <a:ext cx="543161" cy="400110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7" name="TextBox 11"/>
              <p:cNvSpPr txBox="1">
                <a:spLocks noChangeArrowheads="1"/>
              </p:cNvSpPr>
              <p:nvPr/>
            </p:nvSpPr>
            <p:spPr bwMode="auto">
              <a:xfrm>
                <a:off x="152400" y="3059113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4347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3059113"/>
                <a:ext cx="543161" cy="4001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8" name="TextBox 12"/>
              <p:cNvSpPr txBox="1">
                <a:spLocks noChangeArrowheads="1"/>
              </p:cNvSpPr>
              <p:nvPr/>
            </p:nvSpPr>
            <p:spPr bwMode="auto">
              <a:xfrm>
                <a:off x="152400" y="3592513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4348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3592513"/>
                <a:ext cx="543161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9" name="TextBox 13"/>
              <p:cNvSpPr txBox="1">
                <a:spLocks noChangeArrowheads="1"/>
              </p:cNvSpPr>
              <p:nvPr/>
            </p:nvSpPr>
            <p:spPr bwMode="auto">
              <a:xfrm>
                <a:off x="152400" y="4114800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4349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114800"/>
                <a:ext cx="543161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50" name="TextBox 14"/>
              <p:cNvSpPr txBox="1">
                <a:spLocks noChangeArrowheads="1"/>
              </p:cNvSpPr>
              <p:nvPr/>
            </p:nvSpPr>
            <p:spPr bwMode="auto">
              <a:xfrm>
                <a:off x="152400" y="4964113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4350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964113"/>
                <a:ext cx="543161" cy="40011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>
                <a:spLocks noChangeArrowheads="1"/>
              </p:cNvSpPr>
              <p:nvPr/>
            </p:nvSpPr>
            <p:spPr bwMode="auto">
              <a:xfrm>
                <a:off x="7038486" y="2434683"/>
                <a:ext cx="210923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fa-IR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fa-IR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a-IR" altLang="fa-IR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8486" y="2434683"/>
                <a:ext cx="2109231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>
                <a:spLocks noChangeArrowheads="1"/>
              </p:cNvSpPr>
              <p:nvPr/>
            </p:nvSpPr>
            <p:spPr bwMode="auto">
              <a:xfrm>
                <a:off x="7027651" y="2967335"/>
                <a:ext cx="211634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fa-IR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fa-IR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a-IR" altLang="fa-IR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7651" y="2967335"/>
                <a:ext cx="2116349" cy="461665"/>
              </a:xfrm>
              <a:prstGeom prst="rect">
                <a:avLst/>
              </a:prstGeom>
              <a:blipFill>
                <a:blip r:embed="rId9"/>
                <a:stretch>
                  <a:fillRect l="-288"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>
                <a:spLocks noChangeArrowheads="1"/>
              </p:cNvSpPr>
              <p:nvPr/>
            </p:nvSpPr>
            <p:spPr bwMode="auto">
              <a:xfrm>
                <a:off x="7021269" y="3469825"/>
                <a:ext cx="211634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fa-IR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fa-IR" sz="24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a-IR" altLang="fa-IR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1269" y="3469825"/>
                <a:ext cx="2116349" cy="461665"/>
              </a:xfrm>
              <a:prstGeom prst="rect">
                <a:avLst/>
              </a:prstGeom>
              <a:blipFill>
                <a:blip r:embed="rId10"/>
                <a:stretch>
                  <a:fillRect l="-288"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>
                <a:spLocks noChangeArrowheads="1"/>
              </p:cNvSpPr>
              <p:nvPr/>
            </p:nvSpPr>
            <p:spPr bwMode="auto">
              <a:xfrm>
                <a:off x="7007433" y="4040010"/>
                <a:ext cx="211634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fa-IR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fa-IR" sz="240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fa-IR" sz="240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a-IR" altLang="fa-IR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7433" y="4040010"/>
                <a:ext cx="2116349" cy="461665"/>
              </a:xfrm>
              <a:prstGeom prst="rect">
                <a:avLst/>
              </a:prstGeom>
              <a:blipFill>
                <a:blip r:embed="rId11"/>
                <a:stretch>
                  <a:fillRect l="-288" b="-21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>
                <a:spLocks noChangeArrowheads="1"/>
              </p:cNvSpPr>
              <p:nvPr/>
            </p:nvSpPr>
            <p:spPr bwMode="auto">
              <a:xfrm>
                <a:off x="6664569" y="4948535"/>
                <a:ext cx="25003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altLang="fa-IR" sz="2400" b="1" i="1" dirty="0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fa-IR" altLang="fa-IR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4569" y="4948535"/>
                <a:ext cx="2500364" cy="461665"/>
              </a:xfrm>
              <a:prstGeom prst="rect">
                <a:avLst/>
              </a:prstGeom>
              <a:blipFill>
                <a:blip r:embed="rId12"/>
                <a:stretch>
                  <a:fillRect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8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Function with TF-IDF Weighting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F583D0-4279-4837-9B40-64331630E6E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2209801"/>
                <a:ext cx="8229600" cy="134928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b>
                            <m:sup/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</a:rPr>
                                <m:t>𝑙𝑜𝑔</m:t>
                              </m:r>
                            </m:e>
                          </m:nary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</a:rPr>
                                <m:t>𝑑𝑓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fa-IR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1"/>
                <a:ext cx="8229600" cy="13492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69320" y="4096882"/>
                <a:ext cx="3757760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000" b="1" dirty="0" smtClean="0"/>
                  <a:t>All matched query words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fa-IR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320" y="4096882"/>
                <a:ext cx="3757760" cy="400110"/>
              </a:xfrm>
              <a:prstGeom prst="rect">
                <a:avLst/>
              </a:prstGeom>
              <a:blipFill>
                <a:blip r:embed="rId4"/>
                <a:stretch>
                  <a:fillRect l="-1621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4267200" y="3559081"/>
            <a:ext cx="0" cy="5378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353951" y="1752600"/>
            <a:ext cx="3485249" cy="2590800"/>
            <a:chOff x="5353951" y="1752600"/>
            <a:chExt cx="3485249" cy="2590800"/>
          </a:xfrm>
        </p:grpSpPr>
        <p:sp>
          <p:nvSpPr>
            <p:cNvPr id="8" name="TextBox 7"/>
            <p:cNvSpPr txBox="1"/>
            <p:nvPr/>
          </p:nvSpPr>
          <p:spPr>
            <a:xfrm>
              <a:off x="5353951" y="1752600"/>
              <a:ext cx="3485249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b="1" dirty="0" smtClean="0"/>
                <a:t>total # of docs in collection</a:t>
              </a:r>
              <a:endParaRPr lang="fa-IR" sz="20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99859" y="3943290"/>
              <a:ext cx="2039341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2000" b="1" dirty="0" smtClean="0"/>
                <a:t>Doc Frequency</a:t>
              </a:r>
              <a:endParaRPr lang="fa-IR" sz="2000" b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7924800" y="3424599"/>
              <a:ext cx="0" cy="53780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096576" y="2152710"/>
              <a:ext cx="722953" cy="2856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52400" y="3200400"/>
            <a:ext cx="8877079" cy="3255110"/>
            <a:chOff x="152400" y="3200400"/>
            <a:chExt cx="8877079" cy="3255110"/>
          </a:xfrm>
        </p:grpSpPr>
        <p:sp>
          <p:nvSpPr>
            <p:cNvPr id="15" name="TextBox 9"/>
            <p:cNvSpPr txBox="1">
              <a:spLocks noChangeArrowheads="1"/>
            </p:cNvSpPr>
            <p:nvPr/>
          </p:nvSpPr>
          <p:spPr bwMode="auto">
            <a:xfrm>
              <a:off x="685800" y="4916488"/>
              <a:ext cx="5257800" cy="708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fa-IR" sz="2000" b="1" dirty="0"/>
                <a:t>… news </a:t>
              </a:r>
              <a:r>
                <a:rPr lang="en-US" altLang="fa-IR" sz="2000" dirty="0"/>
                <a:t>of organic food </a:t>
              </a:r>
              <a:r>
                <a:rPr lang="en-US" altLang="fa-IR" sz="2000" b="1" dirty="0"/>
                <a:t>campaign …</a:t>
              </a:r>
            </a:p>
            <a:p>
              <a:pPr eaLnBrk="1" hangingPunct="1"/>
              <a:r>
                <a:rPr lang="en-US" altLang="fa-IR" sz="2000" b="1" dirty="0"/>
                <a:t>… campaign …. campaign … campaign …</a:t>
              </a:r>
              <a:endParaRPr lang="fa-IR" altLang="fa-IR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152400" y="4964113"/>
                  <a:ext cx="543161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fa-IR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fa-IR" sz="2000" b="1" i="1" dirty="0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fa-IR" sz="20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fa-IR" altLang="fa-IR" sz="2000" b="1" dirty="0"/>
                </a:p>
              </p:txBody>
            </p:sp>
          </mc:Choice>
          <mc:Fallback xmlns="">
            <p:sp>
              <p:nvSpPr>
                <p:cNvPr id="16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" y="4964113"/>
                  <a:ext cx="543161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5943600" y="3200400"/>
              <a:ext cx="1152975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520088" y="3200401"/>
              <a:ext cx="279771" cy="17637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385020" y="5624513"/>
                  <a:ext cx="3644459" cy="83099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𝒄𝒂𝒎𝒑𝒂𝒊𝒈𝒏</m:t>
                        </m:r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”</m:t>
                        </m:r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2400" b="1" dirty="0" smtClean="0">
                    <a:solidFill>
                      <a:srgbClr val="C00000"/>
                    </a:solidFill>
                  </a:endParaRPr>
                </a:p>
                <a:p>
                  <a:r>
                    <a:rPr lang="en-US" sz="2400" b="1" dirty="0" smtClean="0">
                      <a:sym typeface="Symbol"/>
                    </a:rPr>
                    <a:t></a:t>
                  </a:r>
                  <a14:m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  <a:sym typeface="Symbol"/>
                        </a:rPr>
                        <m:t>𝒇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sym typeface="Symbol"/>
                        </a:rPr>
                        <m:t>𝒒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sym typeface="Symbol"/>
                        </a:rPr>
                        <m:t>,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sym typeface="Symbol"/>
                            </a:rPr>
                            <m:t>𝒅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sym typeface="Symbol"/>
                            </a:rPr>
                            <m:t>𝟓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  <a:sym typeface="Symbol"/>
                        </a:rPr>
                        <m:t>)=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sym typeface="Symbol"/>
                        </a:rPr>
                        <m:t>𝟏𝟑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sym typeface="Symbol"/>
                        </a:rPr>
                        <m:t>.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sym typeface="Symbol"/>
                        </a:rPr>
                        <m:t>𝟗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sym typeface="Symbol"/>
                        </a:rPr>
                        <m:t>?</m:t>
                      </m:r>
                    </m:oMath>
                  </a14:m>
                  <a:endParaRPr lang="fa-IR" sz="2400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020" y="5624513"/>
                  <a:ext cx="3644459" cy="830997"/>
                </a:xfrm>
                <a:prstGeom prst="rect">
                  <a:avLst/>
                </a:prstGeom>
                <a:blipFill>
                  <a:blip r:embed="rId6"/>
                  <a:stretch>
                    <a:fillRect l="-2508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271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274638"/>
                <a:ext cx="8686800" cy="1143000"/>
              </a:xfrm>
            </p:spPr>
            <p:txBody>
              <a:bodyPr/>
              <a:lstStyle/>
              <a:p>
                <a:r>
                  <a:rPr lang="en-US" dirty="0" smtClean="0"/>
                  <a:t>TF Transformation: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4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  <a:sym typeface="Symbol"/>
                      </a:rPr>
                      <m:t>𝑇𝐹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4000" i="1" dirty="0" err="1" smtClean="0">
                        <a:latin typeface="Cambria Math" panose="02040503050406030204" pitchFamily="18" charset="0"/>
                        <a:sym typeface="Symbol"/>
                      </a:rPr>
                      <m:t>𝑤</m:t>
                    </m:r>
                    <m:r>
                      <a:rPr lang="en-US" sz="4000" i="1" dirty="0" err="1" smtClean="0">
                        <a:latin typeface="Cambria Math" panose="02040503050406030204" pitchFamily="18" charset="0"/>
                        <a:sym typeface="Symbol"/>
                      </a:rPr>
                      <m:t>,</m:t>
                    </m:r>
                    <m:r>
                      <a:rPr lang="en-US" sz="4000" i="1" dirty="0" err="1" smtClean="0">
                        <a:latin typeface="Cambria Math" panose="02040503050406030204" pitchFamily="18" charset="0"/>
                        <a:sym typeface="Symbol"/>
                      </a:rPr>
                      <m:t>𝑑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fa-I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274638"/>
                <a:ext cx="8686800" cy="1143000"/>
              </a:xfrm>
              <a:blipFill>
                <a:blip r:embed="rId3"/>
                <a:stretch>
                  <a:fillRect l="-2807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4A04E-0052-45DF-99F6-C1B65445D34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23" y="1947863"/>
            <a:ext cx="7649477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1600200"/>
            <a:ext cx="27923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Term Frequency Weight</a:t>
            </a:r>
            <a:endParaRPr lang="fa-IR" b="1" dirty="0"/>
          </a:p>
        </p:txBody>
      </p:sp>
    </p:spTree>
    <p:extLst>
      <p:ext uri="{BB962C8B-B14F-4D97-AF65-F5344CB8AC3E}">
        <p14:creationId xmlns:p14="http://schemas.microsoft.com/office/powerpoint/2010/main" val="20304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Transformation: </a:t>
            </a:r>
            <a:br>
              <a:rPr lang="en-US" dirty="0" smtClean="0"/>
            </a:br>
            <a:r>
              <a:rPr lang="en-US" dirty="0" smtClean="0"/>
              <a:t>BM25 Transformation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4A04E-0052-45DF-99F6-C1B65445D34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916668"/>
            <a:ext cx="27923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Term Frequency Weight</a:t>
            </a:r>
            <a:endParaRPr lang="fa-IR" b="1" dirty="0"/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33249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dirty="0" smtClean="0"/>
              <a:t>What about Document Length?</a:t>
            </a:r>
            <a:endParaRPr lang="fa-IR" altLang="fa-I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F813F-F00C-4BBC-AF64-2F55C967A11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685800" y="1905000"/>
            <a:ext cx="565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 dirty="0"/>
              <a:t>Query = “news about presidential campaign”</a:t>
            </a:r>
            <a:endParaRPr lang="fa-IR" altLang="fa-IR" sz="2000" b="1" dirty="0"/>
          </a:p>
        </p:txBody>
      </p:sp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685800" y="2438400"/>
            <a:ext cx="52578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news</a:t>
            </a:r>
            <a:r>
              <a:rPr lang="en-US" altLang="fa-IR" sz="2000" b="1"/>
              <a:t> of </a:t>
            </a:r>
            <a:r>
              <a:rPr lang="en-US" altLang="fa-IR" sz="2000" b="1">
                <a:solidFill>
                  <a:srgbClr val="FF0000"/>
                </a:solidFill>
              </a:rPr>
              <a:t>presidential</a:t>
            </a:r>
            <a:r>
              <a:rPr lang="en-US" altLang="fa-IR" sz="2000" b="1"/>
              <a:t> </a:t>
            </a:r>
            <a:r>
              <a:rPr lang="en-US" altLang="fa-IR" sz="2000" b="1">
                <a:solidFill>
                  <a:srgbClr val="FF0000"/>
                </a:solidFill>
              </a:rPr>
              <a:t>campaign</a:t>
            </a:r>
            <a:r>
              <a:rPr lang="en-US" altLang="fa-IR" sz="2000" b="1"/>
              <a:t> …</a:t>
            </a:r>
          </a:p>
          <a:p>
            <a:pPr eaLnBrk="1" hangingPunct="1"/>
            <a:r>
              <a:rPr lang="en-US" altLang="fa-IR" sz="2000" b="1"/>
              <a:t>… </a:t>
            </a:r>
            <a:r>
              <a:rPr lang="en-US" altLang="fa-IR" sz="2000" b="1">
                <a:solidFill>
                  <a:srgbClr val="FF0000"/>
                </a:solidFill>
              </a:rPr>
              <a:t>presidential</a:t>
            </a:r>
            <a:r>
              <a:rPr lang="en-US" altLang="fa-IR" sz="2000" b="1"/>
              <a:t> candidate…</a:t>
            </a:r>
            <a:endParaRPr lang="fa-IR" altLang="fa-IR" sz="2000" b="1"/>
          </a:p>
        </p:txBody>
      </p:sp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685800" y="3482975"/>
            <a:ext cx="7848600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2000" b="1" dirty="0" smtClean="0"/>
              <a:t>… </a:t>
            </a:r>
            <a:r>
              <a:rPr lang="en-US" altLang="fa-IR" sz="2000" b="1" dirty="0" smtClean="0">
                <a:solidFill>
                  <a:srgbClr val="FF0000"/>
                </a:solidFill>
              </a:rPr>
              <a:t>campaign</a:t>
            </a:r>
            <a:r>
              <a:rPr lang="en-US" altLang="fa-IR" sz="2000" b="1" dirty="0" smtClean="0"/>
              <a:t> ……………………………………………………………</a:t>
            </a:r>
          </a:p>
          <a:p>
            <a:pPr eaLnBrk="1" hangingPunct="1"/>
            <a:r>
              <a:rPr lang="en-US" altLang="fa-IR" sz="2000" b="1" dirty="0" smtClean="0"/>
              <a:t> …………………………………………………………………………...</a:t>
            </a:r>
          </a:p>
          <a:p>
            <a:pPr eaLnBrk="1" hangingPunct="1"/>
            <a:r>
              <a:rPr lang="en-US" altLang="fa-IR" sz="2000" b="1" dirty="0" smtClean="0"/>
              <a:t> ……………</a:t>
            </a:r>
            <a:r>
              <a:rPr lang="en-US" altLang="fa-IR" sz="2000" b="1" dirty="0" smtClean="0">
                <a:solidFill>
                  <a:srgbClr val="FF0000"/>
                </a:solidFill>
              </a:rPr>
              <a:t>news</a:t>
            </a:r>
            <a:r>
              <a:rPr lang="en-US" altLang="fa-IR" sz="2000" b="1" dirty="0" smtClean="0"/>
              <a:t>………………………………………………………</a:t>
            </a:r>
          </a:p>
          <a:p>
            <a:pPr eaLnBrk="1" hangingPunct="1"/>
            <a:r>
              <a:rPr lang="en-US" altLang="fa-IR" sz="2000" b="1" dirty="0" smtClean="0"/>
              <a:t> …………………………………………………………………………...</a:t>
            </a:r>
          </a:p>
          <a:p>
            <a:pPr eaLnBrk="1" hangingPunct="1"/>
            <a:r>
              <a:rPr lang="en-US" altLang="fa-IR" sz="2000" b="1" dirty="0" smtClean="0"/>
              <a:t> ……………………………………………………</a:t>
            </a:r>
            <a:r>
              <a:rPr lang="en-US" altLang="fa-IR" sz="2000" b="1" dirty="0" smtClean="0">
                <a:solidFill>
                  <a:srgbClr val="FF0000"/>
                </a:solidFill>
              </a:rPr>
              <a:t>news</a:t>
            </a:r>
            <a:r>
              <a:rPr lang="en-US" altLang="fa-IR" sz="2000" b="1" dirty="0" smtClean="0"/>
              <a:t>……………...</a:t>
            </a:r>
          </a:p>
          <a:p>
            <a:pPr eaLnBrk="1" hangingPunct="1"/>
            <a:r>
              <a:rPr lang="en-US" altLang="fa-IR" sz="2000" b="1" dirty="0" smtClean="0"/>
              <a:t> …………………………………………………………………………...</a:t>
            </a:r>
          </a:p>
          <a:p>
            <a:pPr eaLnBrk="1" hangingPunct="1"/>
            <a:r>
              <a:rPr lang="en-US" altLang="fa-IR" sz="2000" b="1" dirty="0" smtClean="0"/>
              <a:t>… </a:t>
            </a:r>
            <a:r>
              <a:rPr lang="en-US" altLang="fa-IR" sz="2000" b="1" dirty="0" smtClean="0">
                <a:solidFill>
                  <a:srgbClr val="FF0000"/>
                </a:solidFill>
              </a:rPr>
              <a:t>presidential</a:t>
            </a:r>
            <a:r>
              <a:rPr lang="en-US" altLang="fa-IR" sz="2000" b="1" dirty="0" smtClean="0"/>
              <a:t> </a:t>
            </a:r>
            <a:r>
              <a:rPr lang="en-US" altLang="fa-IR" sz="2000" b="1" dirty="0"/>
              <a:t>…. </a:t>
            </a:r>
            <a:r>
              <a:rPr lang="en-US" altLang="fa-IR" sz="2000" b="1" dirty="0" smtClean="0">
                <a:solidFill>
                  <a:srgbClr val="FF0000"/>
                </a:solidFill>
              </a:rPr>
              <a:t>presidential</a:t>
            </a:r>
            <a:r>
              <a:rPr lang="en-US" altLang="fa-IR" sz="2000" b="1" dirty="0" smtClean="0"/>
              <a:t> …</a:t>
            </a:r>
            <a:endParaRPr lang="fa-IR" altLang="fa-I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9" name="TextBox 13"/>
              <p:cNvSpPr txBox="1">
                <a:spLocks noChangeArrowheads="1"/>
              </p:cNvSpPr>
              <p:nvPr/>
            </p:nvSpPr>
            <p:spPr bwMode="auto">
              <a:xfrm>
                <a:off x="152400" y="2438400"/>
                <a:ext cx="5431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4349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2438400"/>
                <a:ext cx="543161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50" name="TextBox 14"/>
              <p:cNvSpPr txBox="1">
                <a:spLocks noChangeArrowheads="1"/>
              </p:cNvSpPr>
              <p:nvPr/>
            </p:nvSpPr>
            <p:spPr bwMode="auto">
              <a:xfrm>
                <a:off x="152400" y="3510328"/>
                <a:ext cx="7227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4350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3510328"/>
                <a:ext cx="722773" cy="4001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>
                <a:spLocks noChangeArrowheads="1"/>
              </p:cNvSpPr>
              <p:nvPr/>
            </p:nvSpPr>
            <p:spPr bwMode="auto">
              <a:xfrm>
                <a:off x="6934200" y="2571690"/>
                <a:ext cx="127496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fa-IR" sz="2000" b="1" i="1" dirty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fa-IR" sz="2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fa-IR" sz="2000" b="1" i="1" dirty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fa-IR" altLang="fa-IR" sz="20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2571690"/>
                <a:ext cx="1274964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648200" y="2895600"/>
            <a:ext cx="13131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1">
            <a:spAutoFit/>
          </a:bodyPr>
          <a:lstStyle/>
          <a:p>
            <a:r>
              <a:rPr lang="en-US" b="1" dirty="0" smtClean="0"/>
              <a:t>100 words</a:t>
            </a:r>
            <a:endParaRPr lang="fa-IR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068820" y="3593068"/>
            <a:ext cx="14414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1">
            <a:spAutoFit/>
          </a:bodyPr>
          <a:lstStyle/>
          <a:p>
            <a:r>
              <a:rPr lang="en-US" b="1" dirty="0" smtClean="0"/>
              <a:t>5000 words</a:t>
            </a:r>
            <a:endParaRPr lang="fa-IR" b="1" dirty="0"/>
          </a:p>
        </p:txBody>
      </p:sp>
    </p:spTree>
    <p:extLst>
      <p:ext uri="{BB962C8B-B14F-4D97-AF65-F5344CB8AC3E}">
        <p14:creationId xmlns:p14="http://schemas.microsoft.com/office/powerpoint/2010/main" val="37132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The Basic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147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fa-IR" dirty="0" smtClean="0"/>
                  <a:t>Given a query, how do we know if document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fa-IR" dirty="0" smtClean="0"/>
                  <a:t> is more relevant than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fa-IR" dirty="0" smtClean="0"/>
                  <a:t>?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altLang="fa-IR" sz="4000" dirty="0" smtClean="0">
                    <a:solidFill>
                      <a:schemeClr val="accent2"/>
                    </a:solidFill>
                  </a:rPr>
                  <a:t>One Possible Answer</a:t>
                </a:r>
              </a:p>
              <a:p>
                <a:pPr eaLnBrk="1" hangingPunct="1"/>
                <a:r>
                  <a:rPr lang="en-US" altLang="fa-IR" dirty="0" smtClean="0"/>
                  <a:t>If document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fa-IR" dirty="0" smtClean="0"/>
                  <a:t> uses more query words than document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fa-IR" dirty="0" smtClean="0"/>
                  <a:t> </a:t>
                </a:r>
              </a:p>
              <a:p>
                <a:pPr eaLnBrk="1" hangingPunct="1"/>
                <a:r>
                  <a:rPr lang="en-US" altLang="fa-IR" dirty="0" smtClean="0"/>
                  <a:t>(Word usage in document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fa-IR" dirty="0" smtClean="0"/>
                  <a:t> is more similar to that in query)</a:t>
                </a:r>
              </a:p>
            </p:txBody>
          </p:sp>
        </mc:Choice>
        <mc:Fallback xmlns="">
          <p:sp>
            <p:nvSpPr>
              <p:cNvPr id="3614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593" t="-1752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14CC6-2934-4E7D-9440-EFB1A2023B1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dirty="0" smtClean="0"/>
              <a:t>Document Length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1000" y="1447800"/>
                <a:ext cx="8458200" cy="4495800"/>
              </a:xfrm>
            </p:spPr>
            <p:txBody>
              <a:bodyPr rtlCol="0">
                <a:normAutofit fontScale="92500"/>
              </a:bodyPr>
              <a:lstStyle/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en-US" dirty="0" smtClean="0"/>
                  <a:t>Penalize a long doc with a doc length normalizer </a:t>
                </a:r>
              </a:p>
              <a:p>
                <a:pPr lvl="1" eaLnBrk="1" fontAlgn="auto" hangingPunct="1">
                  <a:spcAft>
                    <a:spcPts val="0"/>
                  </a:spcAft>
                  <a:defRPr/>
                </a:pPr>
                <a:r>
                  <a:rPr lang="en-US" dirty="0" smtClean="0"/>
                  <a:t>Long doc has a better chance to match any query</a:t>
                </a:r>
              </a:p>
              <a:p>
                <a:pPr lvl="1" eaLnBrk="1" fontAlgn="auto" hangingPunct="1">
                  <a:spcAft>
                    <a:spcPts val="0"/>
                  </a:spcAft>
                  <a:defRPr/>
                </a:pPr>
                <a:r>
                  <a:rPr lang="en-US" dirty="0" smtClean="0"/>
                  <a:t>Need to avoid over-penalization</a:t>
                </a: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en-US" dirty="0" smtClean="0"/>
                  <a:t>A doc is long because</a:t>
                </a:r>
              </a:p>
              <a:p>
                <a:pPr lvl="1" eaLnBrk="1" fontAlgn="auto" hangingPunct="1">
                  <a:spcAft>
                    <a:spcPts val="0"/>
                  </a:spcAft>
                  <a:defRPr/>
                </a:pPr>
                <a:r>
                  <a:rPr lang="en-US" dirty="0" smtClean="0"/>
                  <a:t>it uses more words </a:t>
                </a:r>
                <a:r>
                  <a:rPr lang="en-US" dirty="0" smtClean="0">
                    <a:sym typeface="Symbol"/>
                  </a:rPr>
                  <a:t> more penalization</a:t>
                </a:r>
                <a:endParaRPr lang="en-US" dirty="0" smtClean="0"/>
              </a:p>
              <a:p>
                <a:pPr lvl="1" eaLnBrk="1" fontAlgn="auto" hangingPunct="1">
                  <a:spcAft>
                    <a:spcPts val="0"/>
                  </a:spcAft>
                  <a:defRPr/>
                </a:pPr>
                <a:r>
                  <a:rPr lang="en-US" dirty="0" smtClean="0"/>
                  <a:t>it has more contents </a:t>
                </a:r>
                <a:r>
                  <a:rPr lang="en-US" dirty="0" smtClean="0">
                    <a:sym typeface="Symbol"/>
                  </a:rPr>
                  <a:t> less penalization</a:t>
                </a:r>
                <a:endParaRPr lang="en-US" dirty="0" smtClean="0"/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en-US" dirty="0" smtClean="0"/>
                  <a:t>Pivoted length normalizer: average doc length as “pivot”</a:t>
                </a:r>
              </a:p>
              <a:p>
                <a:pPr lvl="1" eaLnBrk="1" fontAlgn="auto" hangingPunct="1">
                  <a:spcAft>
                    <a:spcPts val="0"/>
                  </a:spcAft>
                  <a:defRPr/>
                </a:pPr>
                <a:r>
                  <a:rPr lang="en-US" dirty="0" smtClean="0"/>
                  <a:t>Normalizer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= average doc length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𝑎𝑣𝑑𝑙</m:t>
                    </m:r>
                  </m:oMath>
                </a14:m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1434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458200" cy="4495800"/>
              </a:xfrm>
              <a:blipFill>
                <a:blip r:embed="rId3"/>
                <a:stretch>
                  <a:fillRect l="-1514" t="-1628" b="-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1CEFC-BB75-4D6D-8EA4-6F945C7B55C3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Pivoted Length Normalization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𝑛𝑜𝑟𝑚𝑎𝑙𝑖𝑧𝑒𝑟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𝑎𝑣𝑑𝑙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       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∈[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4A04E-0052-45DF-99F6-C1B65445D34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32" y="2667000"/>
            <a:ext cx="769566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5800" y="3505200"/>
            <a:ext cx="6631379" cy="1524000"/>
            <a:chOff x="1905000" y="3505200"/>
            <a:chExt cx="6631379" cy="15240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1905000" y="3886200"/>
              <a:ext cx="5486400" cy="114300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6"/>
            <p:cNvSpPr/>
            <p:nvPr/>
          </p:nvSpPr>
          <p:spPr>
            <a:xfrm>
              <a:off x="4419600" y="4495800"/>
              <a:ext cx="2286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43800" y="3505200"/>
              <a:ext cx="992579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600" b="1" dirty="0" smtClean="0">
                  <a:solidFill>
                    <a:schemeClr val="bg1">
                      <a:lumMod val="50000"/>
                    </a:schemeClr>
                  </a:solidFill>
                </a:rPr>
                <a:t>b&gt;0</a:t>
              </a:r>
              <a:endParaRPr lang="fa-IR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15000" y="3886200"/>
            <a:ext cx="1960793" cy="1295400"/>
            <a:chOff x="5715000" y="3886200"/>
            <a:chExt cx="1960793" cy="129540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7086600" y="3886200"/>
              <a:ext cx="0" cy="60960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15000" y="4719935"/>
              <a:ext cx="1960793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b="1" dirty="0" smtClean="0">
                  <a:solidFill>
                    <a:schemeClr val="accent2"/>
                  </a:solidFill>
                </a:rPr>
                <a:t>penalization</a:t>
              </a:r>
              <a:endParaRPr lang="fa-IR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32878" y="3762206"/>
            <a:ext cx="1194558" cy="1279256"/>
            <a:chOff x="1932878" y="3762206"/>
            <a:chExt cx="1194558" cy="1279256"/>
          </a:xfrm>
        </p:grpSpPr>
        <p:sp>
          <p:nvSpPr>
            <p:cNvPr id="15" name="TextBox 14"/>
            <p:cNvSpPr txBox="1"/>
            <p:nvPr/>
          </p:nvSpPr>
          <p:spPr>
            <a:xfrm>
              <a:off x="1932878" y="3762206"/>
              <a:ext cx="1194558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75000"/>
                    </a:schemeClr>
                  </a:solidFill>
                </a:rPr>
                <a:t>reward</a:t>
              </a:r>
              <a:endParaRPr lang="fa-IR" sz="2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133600" y="4431862"/>
              <a:ext cx="0" cy="60960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953678" y="2881171"/>
            <a:ext cx="6961722" cy="2605229"/>
            <a:chOff x="1932878" y="2881171"/>
            <a:chExt cx="6961722" cy="2605229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1932878" y="3352800"/>
              <a:ext cx="5458522" cy="213360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632716" y="2881171"/>
              <a:ext cx="1261884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600" b="1" dirty="0" smtClean="0">
                  <a:solidFill>
                    <a:schemeClr val="bg1">
                      <a:lumMod val="50000"/>
                    </a:schemeClr>
                  </a:solidFill>
                </a:rPr>
                <a:t>b&gt;&gt;0</a:t>
              </a:r>
              <a:endParaRPr lang="fa-IR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59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altLang="fa-IR" dirty="0" smtClean="0"/>
              <a:t>State of the Art </a:t>
            </a:r>
            <a:br>
              <a:rPr lang="en-US" altLang="fa-IR" dirty="0" smtClean="0"/>
            </a:br>
            <a:r>
              <a:rPr lang="en-US" altLang="fa-IR" dirty="0" smtClean="0"/>
              <a:t>VSM Ranking Functions</a:t>
            </a:r>
            <a:endParaRPr lang="fa-IR" alt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A469F2-8504-4486-8229-5159C3D95CE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Pivoted Length Normalization VSM [</a:t>
                </a:r>
                <a:r>
                  <a:rPr lang="en-US" dirty="0" err="1" smtClean="0"/>
                  <a:t>Singhal</a:t>
                </a:r>
                <a:r>
                  <a:rPr lang="en-US" dirty="0" smtClean="0"/>
                  <a:t> et al 96]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⁡[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400" b="0" i="1" smtClean="0">
                                  <a:latin typeface="Cambria Math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𝑎𝑣𝑑𝑙</m:t>
                                  </m:r>
                                </m:den>
                              </m:f>
                            </m:den>
                          </m:f>
                        </m:e>
                      </m:nary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log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dirty="0" smtClean="0"/>
                  <a:t>BM25/Okapi [Robertson &amp; Walker 94]</a:t>
                </a:r>
                <a:endParaRPr lang="fa-IR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 r="-140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9600" y="4876800"/>
                <a:ext cx="8534400" cy="1129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k</m:t>
                                  </m:r>
                                  <m:r>
                                    <a:rPr lang="en-US" sz="2400" b="0" i="0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b="0" i="0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𝑎𝑣𝑑𝑙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log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8534400" cy="11296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91400" y="3788069"/>
                <a:ext cx="111755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788069"/>
                <a:ext cx="111755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391400" y="4202668"/>
                <a:ext cx="183030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∈[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,+</m:t>
                      </m:r>
                      <m:r>
                        <a:rPr lang="en-US" b="0" i="1" smtClean="0">
                          <a:latin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202668"/>
                <a:ext cx="183030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54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9144000" cy="1066800"/>
          </a:xfrm>
        </p:spPr>
        <p:txBody>
          <a:bodyPr/>
          <a:lstStyle/>
          <a:p>
            <a:pPr eaLnBrk="1" hangingPunct="1"/>
            <a:r>
              <a:rPr lang="en-US" altLang="fa-IR" dirty="0" smtClean="0"/>
              <a:t>Further Improvement of VSM?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8991600" cy="4495800"/>
          </a:xfrm>
        </p:spPr>
        <p:txBody>
          <a:bodyPr/>
          <a:lstStyle/>
          <a:p>
            <a:pPr eaLnBrk="1" hangingPunct="1"/>
            <a:r>
              <a:rPr lang="en-US" altLang="fa-IR" sz="2800" dirty="0" smtClean="0"/>
              <a:t>Improved instantiation of dimension?</a:t>
            </a:r>
          </a:p>
          <a:p>
            <a:pPr lvl="1" eaLnBrk="1" hangingPunct="1"/>
            <a:r>
              <a:rPr lang="en-US" altLang="fa-IR" sz="2400" dirty="0" smtClean="0"/>
              <a:t>Stemmed words, stop word removal, phrases, latent semantic indexing (word clusters), character n-grams, …</a:t>
            </a:r>
          </a:p>
          <a:p>
            <a:pPr lvl="1" eaLnBrk="1" hangingPunct="1"/>
            <a:r>
              <a:rPr lang="en-US" altLang="fa-IR" sz="2400" dirty="0" smtClean="0"/>
              <a:t>Bag-of-words with phrases is often sufficient in practice</a:t>
            </a:r>
          </a:p>
          <a:p>
            <a:pPr lvl="1" eaLnBrk="1" hangingPunct="1"/>
            <a:r>
              <a:rPr lang="en-US" altLang="fa-IR" sz="2400" dirty="0" smtClean="0"/>
              <a:t>Language-specific and domain-specific tokenization is important to ensure “normalization of terms”</a:t>
            </a:r>
          </a:p>
          <a:p>
            <a:pPr eaLnBrk="1" hangingPunct="1"/>
            <a:r>
              <a:rPr lang="en-US" altLang="fa-IR" sz="2800" dirty="0"/>
              <a:t>I</a:t>
            </a:r>
            <a:r>
              <a:rPr lang="en-US" altLang="fa-IR" sz="2800" dirty="0" smtClean="0"/>
              <a:t>mproved instantiation of similarity function?</a:t>
            </a:r>
          </a:p>
          <a:p>
            <a:pPr lvl="1" eaLnBrk="1" hangingPunct="1"/>
            <a:r>
              <a:rPr lang="en-US" altLang="fa-IR" sz="2400" dirty="0" smtClean="0"/>
              <a:t>Cosine of angle between two vectors?</a:t>
            </a:r>
          </a:p>
          <a:p>
            <a:pPr lvl="1" eaLnBrk="1" hangingPunct="1"/>
            <a:r>
              <a:rPr lang="en-US" altLang="fa-IR" sz="2400" dirty="0" smtClean="0"/>
              <a:t>Euclidean?</a:t>
            </a:r>
          </a:p>
          <a:p>
            <a:pPr lvl="1" eaLnBrk="1" hangingPunct="1"/>
            <a:r>
              <a:rPr lang="en-US" altLang="fa-IR" sz="2400" dirty="0" smtClean="0"/>
              <a:t>Dot product seems still the best (sufficiently general especially with appropriate term weighting)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CE93D-2F39-4E9C-8168-5D5E780469AD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Relevance Feedback in VS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800" dirty="0" smtClean="0"/>
              <a:t>Basic setting: Learn from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dirty="0" smtClean="0"/>
              <a:t>Positive examples: docs known to be relevant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dirty="0" smtClean="0"/>
              <a:t>Negative examples: docs known to be non-relevant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dirty="0" smtClean="0"/>
              <a:t>How do you learn from this to improve performance?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2800" dirty="0" smtClean="0"/>
              <a:t>General method: Query modification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dirty="0" smtClean="0"/>
              <a:t>Adding new (weighted) terms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dirty="0" smtClean="0"/>
              <a:t>Adjusting weights of old terms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dirty="0" smtClean="0"/>
              <a:t>Doing both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2800" dirty="0" smtClean="0"/>
              <a:t>The most well-known and effective approach is </a:t>
            </a:r>
            <a:r>
              <a:rPr lang="en-US" altLang="fa-IR" sz="2800" dirty="0" err="1" smtClean="0"/>
              <a:t>Rocchio</a:t>
            </a:r>
            <a:r>
              <a:rPr lang="en-US" altLang="fa-IR" sz="2800" dirty="0" smtClean="0"/>
              <a:t> </a:t>
            </a:r>
            <a:r>
              <a:rPr lang="en-US" altLang="fa-IR" sz="2000" b="1" dirty="0" smtClean="0"/>
              <a:t>[</a:t>
            </a:r>
            <a:r>
              <a:rPr lang="en-US" altLang="fa-IR" sz="2000" b="1" dirty="0" err="1" smtClean="0"/>
              <a:t>Rocchio</a:t>
            </a:r>
            <a:r>
              <a:rPr lang="en-US" altLang="fa-IR" sz="2000" b="1" dirty="0" smtClean="0"/>
              <a:t> 1971]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fa-IR" sz="2000" b="1" dirty="0" smtClean="0"/>
          </a:p>
          <a:p>
            <a:pPr eaLnBrk="1" hangingPunct="1">
              <a:lnSpc>
                <a:spcPct val="90000"/>
              </a:lnSpc>
            </a:pPr>
            <a:endParaRPr lang="en-US" altLang="fa-IR" sz="2400" dirty="0" smtClean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37A2B5-3BE5-4812-A948-6C2176E8FCB6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Rocchio Feedback: Illustration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FD82F-AA48-4079-AA34-1EDE96D7B33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3886200" y="3352800"/>
            <a:ext cx="469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+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1219200" y="1905000"/>
            <a:ext cx="6934200" cy="388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Arial" pitchFamily="34" charset="0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4876800" y="3048000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itchFamily="34" charset="0"/>
              </a:rPr>
              <a:t>q</a:t>
            </a:r>
          </a:p>
        </p:txBody>
      </p:sp>
      <p:sp>
        <p:nvSpPr>
          <p:cNvPr id="351238" name="Oval 6"/>
          <p:cNvSpPr>
            <a:spLocks noChangeArrowheads="1"/>
          </p:cNvSpPr>
          <p:nvPr/>
        </p:nvSpPr>
        <p:spPr bwMode="auto">
          <a:xfrm>
            <a:off x="3962400" y="3505200"/>
            <a:ext cx="228600" cy="2286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Arial" pitchFamily="34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191000" y="3090863"/>
            <a:ext cx="838200" cy="490537"/>
            <a:chOff x="2640" y="1947"/>
            <a:chExt cx="528" cy="309"/>
          </a:xfrm>
        </p:grpSpPr>
        <p:sp>
          <p:nvSpPr>
            <p:cNvPr id="29750" name="Rectangle 8"/>
            <p:cNvSpPr>
              <a:spLocks noChangeArrowheads="1"/>
            </p:cNvSpPr>
            <p:nvPr/>
          </p:nvSpPr>
          <p:spPr bwMode="auto">
            <a:xfrm>
              <a:off x="2667" y="194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rgbClr val="CC0000"/>
                  </a:solidFill>
                  <a:latin typeface="Arial" pitchFamily="34" charset="0"/>
                </a:rPr>
                <a:t>q</a:t>
              </a:r>
            </a:p>
          </p:txBody>
        </p:sp>
        <p:sp>
          <p:nvSpPr>
            <p:cNvPr id="29751" name="Line 9"/>
            <p:cNvSpPr>
              <a:spLocks noChangeShapeType="1"/>
            </p:cNvSpPr>
            <p:nvPr/>
          </p:nvSpPr>
          <p:spPr bwMode="auto">
            <a:xfrm flipH="1">
              <a:off x="2640" y="206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3729038" y="2740025"/>
            <a:ext cx="481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+</a:t>
            </a: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4191000" y="2667000"/>
            <a:ext cx="469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+</a:t>
            </a: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3500438" y="3349625"/>
            <a:ext cx="481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+</a:t>
            </a: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3652838" y="3502025"/>
            <a:ext cx="481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+</a:t>
            </a:r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3500438" y="3806825"/>
            <a:ext cx="481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+</a:t>
            </a: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3957638" y="3806825"/>
            <a:ext cx="481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+</a:t>
            </a:r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3505200" y="2971800"/>
            <a:ext cx="469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+</a:t>
            </a: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4191000" y="3657600"/>
            <a:ext cx="469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+</a:t>
            </a:r>
          </a:p>
        </p:txBody>
      </p: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4343400" y="3810000"/>
            <a:ext cx="469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+</a:t>
            </a: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4343400" y="3810000"/>
            <a:ext cx="469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+</a:t>
            </a:r>
          </a:p>
        </p:txBody>
      </p:sp>
      <p:sp>
        <p:nvSpPr>
          <p:cNvPr id="29715" name="Text Box 20"/>
          <p:cNvSpPr txBox="1">
            <a:spLocks noChangeArrowheads="1"/>
          </p:cNvSpPr>
          <p:nvPr/>
        </p:nvSpPr>
        <p:spPr bwMode="auto">
          <a:xfrm>
            <a:off x="3957638" y="2816225"/>
            <a:ext cx="481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+</a:t>
            </a: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4491038" y="3502025"/>
            <a:ext cx="481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+</a:t>
            </a:r>
          </a:p>
        </p:txBody>
      </p:sp>
      <p:sp>
        <p:nvSpPr>
          <p:cNvPr id="29717" name="Text Box 22"/>
          <p:cNvSpPr txBox="1">
            <a:spLocks noChangeArrowheads="1"/>
          </p:cNvSpPr>
          <p:nvPr/>
        </p:nvSpPr>
        <p:spPr bwMode="auto">
          <a:xfrm>
            <a:off x="4343400" y="2819400"/>
            <a:ext cx="469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+</a:t>
            </a: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4876800" y="3276600"/>
            <a:ext cx="469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+</a:t>
            </a:r>
          </a:p>
        </p:txBody>
      </p:sp>
      <p:sp>
        <p:nvSpPr>
          <p:cNvPr id="29719" name="Text Box 24"/>
          <p:cNvSpPr txBox="1">
            <a:spLocks noChangeArrowheads="1"/>
          </p:cNvSpPr>
          <p:nvPr/>
        </p:nvSpPr>
        <p:spPr bwMode="auto">
          <a:xfrm>
            <a:off x="4186238" y="2587625"/>
            <a:ext cx="481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+</a:t>
            </a:r>
          </a:p>
        </p:txBody>
      </p:sp>
      <p:sp>
        <p:nvSpPr>
          <p:cNvPr id="29720" name="Rectangle 25"/>
          <p:cNvSpPr>
            <a:spLocks noChangeArrowheads="1"/>
          </p:cNvSpPr>
          <p:nvPr/>
        </p:nvSpPr>
        <p:spPr bwMode="auto">
          <a:xfrm>
            <a:off x="4953000" y="22828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21" name="Rectangle 26"/>
          <p:cNvSpPr>
            <a:spLocks noChangeArrowheads="1"/>
          </p:cNvSpPr>
          <p:nvPr/>
        </p:nvSpPr>
        <p:spPr bwMode="auto">
          <a:xfrm>
            <a:off x="5105400" y="24352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22" name="Rectangle 27"/>
          <p:cNvSpPr>
            <a:spLocks noChangeArrowheads="1"/>
          </p:cNvSpPr>
          <p:nvPr/>
        </p:nvSpPr>
        <p:spPr bwMode="auto">
          <a:xfrm>
            <a:off x="4953000" y="25114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23" name="Rectangle 28"/>
          <p:cNvSpPr>
            <a:spLocks noChangeArrowheads="1"/>
          </p:cNvSpPr>
          <p:nvPr/>
        </p:nvSpPr>
        <p:spPr bwMode="auto">
          <a:xfrm>
            <a:off x="5334000" y="28162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24" name="Rectangle 29"/>
          <p:cNvSpPr>
            <a:spLocks noChangeArrowheads="1"/>
          </p:cNvSpPr>
          <p:nvPr/>
        </p:nvSpPr>
        <p:spPr bwMode="auto">
          <a:xfrm>
            <a:off x="5486400" y="21304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25" name="Rectangle 30"/>
          <p:cNvSpPr>
            <a:spLocks noChangeArrowheads="1"/>
          </p:cNvSpPr>
          <p:nvPr/>
        </p:nvSpPr>
        <p:spPr bwMode="auto">
          <a:xfrm>
            <a:off x="5638800" y="22828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26" name="Rectangle 31"/>
          <p:cNvSpPr>
            <a:spLocks noChangeArrowheads="1"/>
          </p:cNvSpPr>
          <p:nvPr/>
        </p:nvSpPr>
        <p:spPr bwMode="auto">
          <a:xfrm>
            <a:off x="5791200" y="24352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27" name="Rectangle 32"/>
          <p:cNvSpPr>
            <a:spLocks noChangeArrowheads="1"/>
          </p:cNvSpPr>
          <p:nvPr/>
        </p:nvSpPr>
        <p:spPr bwMode="auto">
          <a:xfrm>
            <a:off x="6019800" y="35020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28" name="Rectangle 33"/>
          <p:cNvSpPr>
            <a:spLocks noChangeArrowheads="1"/>
          </p:cNvSpPr>
          <p:nvPr/>
        </p:nvSpPr>
        <p:spPr bwMode="auto">
          <a:xfrm>
            <a:off x="5715000" y="28924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29" name="Rectangle 34"/>
          <p:cNvSpPr>
            <a:spLocks noChangeArrowheads="1"/>
          </p:cNvSpPr>
          <p:nvPr/>
        </p:nvSpPr>
        <p:spPr bwMode="auto">
          <a:xfrm>
            <a:off x="5943600" y="27400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30" name="Rectangle 35"/>
          <p:cNvSpPr>
            <a:spLocks noChangeArrowheads="1"/>
          </p:cNvSpPr>
          <p:nvPr/>
        </p:nvSpPr>
        <p:spPr bwMode="auto">
          <a:xfrm>
            <a:off x="6096000" y="28924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31" name="Rectangle 36"/>
          <p:cNvSpPr>
            <a:spLocks noChangeArrowheads="1"/>
          </p:cNvSpPr>
          <p:nvPr/>
        </p:nvSpPr>
        <p:spPr bwMode="auto">
          <a:xfrm>
            <a:off x="4876800" y="45688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32" name="Rectangle 37"/>
          <p:cNvSpPr>
            <a:spLocks noChangeArrowheads="1"/>
          </p:cNvSpPr>
          <p:nvPr/>
        </p:nvSpPr>
        <p:spPr bwMode="auto">
          <a:xfrm>
            <a:off x="5029200" y="38830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33" name="Rectangle 38"/>
          <p:cNvSpPr>
            <a:spLocks noChangeArrowheads="1"/>
          </p:cNvSpPr>
          <p:nvPr/>
        </p:nvSpPr>
        <p:spPr bwMode="auto">
          <a:xfrm>
            <a:off x="5181600" y="40354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34" name="Rectangle 39"/>
          <p:cNvSpPr>
            <a:spLocks noChangeArrowheads="1"/>
          </p:cNvSpPr>
          <p:nvPr/>
        </p:nvSpPr>
        <p:spPr bwMode="auto">
          <a:xfrm>
            <a:off x="5334000" y="41878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35" name="Rectangle 40"/>
          <p:cNvSpPr>
            <a:spLocks noChangeArrowheads="1"/>
          </p:cNvSpPr>
          <p:nvPr/>
        </p:nvSpPr>
        <p:spPr bwMode="auto">
          <a:xfrm>
            <a:off x="5105400" y="44926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36" name="Rectangle 41"/>
          <p:cNvSpPr>
            <a:spLocks noChangeArrowheads="1"/>
          </p:cNvSpPr>
          <p:nvPr/>
        </p:nvSpPr>
        <p:spPr bwMode="auto">
          <a:xfrm>
            <a:off x="5257800" y="46450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37" name="Rectangle 42"/>
          <p:cNvSpPr>
            <a:spLocks noChangeArrowheads="1"/>
          </p:cNvSpPr>
          <p:nvPr/>
        </p:nvSpPr>
        <p:spPr bwMode="auto">
          <a:xfrm>
            <a:off x="5486400" y="44926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38" name="Rectangle 43"/>
          <p:cNvSpPr>
            <a:spLocks noChangeArrowheads="1"/>
          </p:cNvSpPr>
          <p:nvPr/>
        </p:nvSpPr>
        <p:spPr bwMode="auto">
          <a:xfrm>
            <a:off x="5638800" y="46450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39" name="Rectangle 44"/>
          <p:cNvSpPr>
            <a:spLocks noChangeArrowheads="1"/>
          </p:cNvSpPr>
          <p:nvPr/>
        </p:nvSpPr>
        <p:spPr bwMode="auto">
          <a:xfrm>
            <a:off x="2362200" y="36544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40" name="Rectangle 45"/>
          <p:cNvSpPr>
            <a:spLocks noChangeArrowheads="1"/>
          </p:cNvSpPr>
          <p:nvPr/>
        </p:nvSpPr>
        <p:spPr bwMode="auto">
          <a:xfrm>
            <a:off x="2514600" y="29686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41" name="Rectangle 46"/>
          <p:cNvSpPr>
            <a:spLocks noChangeArrowheads="1"/>
          </p:cNvSpPr>
          <p:nvPr/>
        </p:nvSpPr>
        <p:spPr bwMode="auto">
          <a:xfrm>
            <a:off x="2667000" y="31210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42" name="Rectangle 47"/>
          <p:cNvSpPr>
            <a:spLocks noChangeArrowheads="1"/>
          </p:cNvSpPr>
          <p:nvPr/>
        </p:nvSpPr>
        <p:spPr bwMode="auto">
          <a:xfrm>
            <a:off x="2819400" y="32734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43" name="Rectangle 48"/>
          <p:cNvSpPr>
            <a:spLocks noChangeArrowheads="1"/>
          </p:cNvSpPr>
          <p:nvPr/>
        </p:nvSpPr>
        <p:spPr bwMode="auto">
          <a:xfrm>
            <a:off x="2590800" y="35782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44" name="Rectangle 49"/>
          <p:cNvSpPr>
            <a:spLocks noChangeArrowheads="1"/>
          </p:cNvSpPr>
          <p:nvPr/>
        </p:nvSpPr>
        <p:spPr bwMode="auto">
          <a:xfrm>
            <a:off x="3124200" y="28162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45" name="Rectangle 50"/>
          <p:cNvSpPr>
            <a:spLocks noChangeArrowheads="1"/>
          </p:cNvSpPr>
          <p:nvPr/>
        </p:nvSpPr>
        <p:spPr bwMode="auto">
          <a:xfrm>
            <a:off x="2971800" y="35782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46" name="Rectangle 51"/>
          <p:cNvSpPr>
            <a:spLocks noChangeArrowheads="1"/>
          </p:cNvSpPr>
          <p:nvPr/>
        </p:nvSpPr>
        <p:spPr bwMode="auto">
          <a:xfrm>
            <a:off x="3429000" y="4340225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-</a:t>
            </a:r>
          </a:p>
        </p:txBody>
      </p:sp>
      <p:sp>
        <p:nvSpPr>
          <p:cNvPr id="29747" name="Text Box 52"/>
          <p:cNvSpPr txBox="1">
            <a:spLocks noChangeArrowheads="1"/>
          </p:cNvSpPr>
          <p:nvPr/>
        </p:nvSpPr>
        <p:spPr bwMode="auto">
          <a:xfrm>
            <a:off x="2738438" y="4035425"/>
            <a:ext cx="481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+</a:t>
            </a:r>
          </a:p>
        </p:txBody>
      </p:sp>
      <p:sp>
        <p:nvSpPr>
          <p:cNvPr id="29748" name="Text Box 53"/>
          <p:cNvSpPr txBox="1">
            <a:spLocks noChangeArrowheads="1"/>
          </p:cNvSpPr>
          <p:nvPr/>
        </p:nvSpPr>
        <p:spPr bwMode="auto">
          <a:xfrm>
            <a:off x="3195638" y="4035425"/>
            <a:ext cx="481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+</a:t>
            </a:r>
          </a:p>
        </p:txBody>
      </p:sp>
      <p:sp>
        <p:nvSpPr>
          <p:cNvPr id="29749" name="Text Box 54"/>
          <p:cNvSpPr txBox="1">
            <a:spLocks noChangeArrowheads="1"/>
          </p:cNvSpPr>
          <p:nvPr/>
        </p:nvSpPr>
        <p:spPr bwMode="auto">
          <a:xfrm>
            <a:off x="3581400" y="4038600"/>
            <a:ext cx="469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4000">
                <a:latin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Rocchio Feedback: Formula</a:t>
            </a:r>
          </a:p>
        </p:txBody>
      </p:sp>
      <p:pic>
        <p:nvPicPr>
          <p:cNvPr id="30723" name="Picture 3" descr="Rocchio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1" b="7254"/>
          <a:stretch>
            <a:fillRect/>
          </a:stretch>
        </p:blipFill>
        <p:spPr>
          <a:xfrm>
            <a:off x="273050" y="2444750"/>
            <a:ext cx="8794750" cy="2051050"/>
          </a:xfrm>
          <a:noFill/>
        </p:spPr>
      </p:pic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4A4C01-C35F-4C6C-963C-CE592A5D61D9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990600" y="4722813"/>
            <a:ext cx="206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latin typeface="Arial" pitchFamily="34" charset="0"/>
              </a:rPr>
              <a:t>Origial query</a:t>
            </a:r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 flipV="1">
            <a:off x="2332038" y="3733800"/>
            <a:ext cx="106362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3949700" y="4875213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latin typeface="Arial" pitchFamily="34" charset="0"/>
              </a:rPr>
              <a:t>Rel docs</a:t>
            </a:r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 flipV="1">
            <a:off x="4618038" y="4114800"/>
            <a:ext cx="106362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29" name="Text Box 8"/>
          <p:cNvSpPr txBox="1">
            <a:spLocks noChangeArrowheads="1"/>
          </p:cNvSpPr>
          <p:nvPr/>
        </p:nvSpPr>
        <p:spPr bwMode="auto">
          <a:xfrm>
            <a:off x="6597650" y="4951413"/>
            <a:ext cx="204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latin typeface="Arial" pitchFamily="34" charset="0"/>
              </a:rPr>
              <a:t>Non-rel docs</a:t>
            </a:r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 flipV="1">
            <a:off x="7589838" y="4114800"/>
            <a:ext cx="106362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1" name="Text Box 10"/>
          <p:cNvSpPr txBox="1">
            <a:spLocks noChangeArrowheads="1"/>
          </p:cNvSpPr>
          <p:nvPr/>
        </p:nvSpPr>
        <p:spPr bwMode="auto">
          <a:xfrm>
            <a:off x="4691063" y="1674813"/>
            <a:ext cx="184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latin typeface="Arial" pitchFamily="34" charset="0"/>
              </a:rPr>
              <a:t>Parameters</a:t>
            </a:r>
          </a:p>
        </p:txBody>
      </p:sp>
      <p:sp>
        <p:nvSpPr>
          <p:cNvPr id="30732" name="Line 11"/>
          <p:cNvSpPr>
            <a:spLocks noChangeShapeType="1"/>
          </p:cNvSpPr>
          <p:nvPr/>
        </p:nvSpPr>
        <p:spPr bwMode="auto">
          <a:xfrm flipH="1">
            <a:off x="2179638" y="2057400"/>
            <a:ext cx="2743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 flipH="1">
            <a:off x="3856038" y="20574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4" name="Line 13"/>
          <p:cNvSpPr>
            <a:spLocks noChangeShapeType="1"/>
          </p:cNvSpPr>
          <p:nvPr/>
        </p:nvSpPr>
        <p:spPr bwMode="auto">
          <a:xfrm>
            <a:off x="5761038" y="21336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5" name="Text Box 14"/>
          <p:cNvSpPr txBox="1">
            <a:spLocks noChangeArrowheads="1"/>
          </p:cNvSpPr>
          <p:nvPr/>
        </p:nvSpPr>
        <p:spPr bwMode="auto">
          <a:xfrm>
            <a:off x="461963" y="1979613"/>
            <a:ext cx="172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latin typeface="Arial" pitchFamily="34" charset="0"/>
              </a:rPr>
              <a:t>New query</a:t>
            </a:r>
          </a:p>
        </p:txBody>
      </p:sp>
      <p:sp>
        <p:nvSpPr>
          <p:cNvPr id="30736" name="Line 15"/>
          <p:cNvSpPr>
            <a:spLocks noChangeShapeType="1"/>
          </p:cNvSpPr>
          <p:nvPr/>
        </p:nvSpPr>
        <p:spPr bwMode="auto">
          <a:xfrm>
            <a:off x="1036638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Rocchio in Practice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Negative (non-relevant) examples are not very important (why?)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Often project the vector onto a lower dimension (i.e., consider only a small number of words that have high weights in the centroid vector)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Avoid “training bias” (keep relatively high weight on the original query weights)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Can be used for relevance feedback and pseudo feedback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Usually robust and effective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097E3B-F807-4E8D-ACAC-C4BB8DC13A64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9144000" cy="1066800"/>
          </a:xfrm>
        </p:spPr>
        <p:txBody>
          <a:bodyPr/>
          <a:lstStyle/>
          <a:p>
            <a:pPr eaLnBrk="1" hangingPunct="1"/>
            <a:r>
              <a:rPr lang="en-US" altLang="fa-IR" smtClean="0"/>
              <a:t>Advantages of VS Model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9067800" cy="4495800"/>
          </a:xfrm>
        </p:spPr>
        <p:txBody>
          <a:bodyPr/>
          <a:lstStyle/>
          <a:p>
            <a:pPr eaLnBrk="1" hangingPunct="1"/>
            <a:r>
              <a:rPr lang="en-US" altLang="fa-IR" smtClean="0"/>
              <a:t>Empirically effective! (Top TREC performance)</a:t>
            </a:r>
          </a:p>
          <a:p>
            <a:pPr eaLnBrk="1" hangingPunct="1"/>
            <a:r>
              <a:rPr lang="en-US" altLang="fa-IR" smtClean="0"/>
              <a:t>Intuitive</a:t>
            </a:r>
          </a:p>
          <a:p>
            <a:pPr eaLnBrk="1" hangingPunct="1"/>
            <a:r>
              <a:rPr lang="en-US" altLang="fa-IR" smtClean="0"/>
              <a:t>Easy to implement</a:t>
            </a:r>
          </a:p>
          <a:p>
            <a:pPr eaLnBrk="1" hangingPunct="1"/>
            <a:r>
              <a:rPr lang="en-US" altLang="fa-IR" smtClean="0"/>
              <a:t>Well-studied/Most evaluated</a:t>
            </a:r>
          </a:p>
          <a:p>
            <a:pPr eaLnBrk="1" hangingPunct="1"/>
            <a:r>
              <a:rPr lang="en-US" altLang="fa-IR" smtClean="0">
                <a:solidFill>
                  <a:srgbClr val="CC0000"/>
                </a:solidFill>
              </a:rPr>
              <a:t>Warning: Many variants of TF-IDF!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A38F87-BF53-4023-AB9F-400A76700012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Disadvantages of VS Model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Assume term independence</a:t>
            </a:r>
          </a:p>
          <a:p>
            <a:pPr eaLnBrk="1" hangingPunct="1"/>
            <a:r>
              <a:rPr lang="en-US" altLang="fa-IR" smtClean="0"/>
              <a:t>Assume query and document to be the same</a:t>
            </a:r>
          </a:p>
          <a:p>
            <a:pPr eaLnBrk="1" hangingPunct="1"/>
            <a:r>
              <a:rPr lang="en-US" altLang="fa-IR" smtClean="0"/>
              <a:t>Lots of parameter tuning!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D54F7-D13D-47BA-91BC-FA27B81D1629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Relevance =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686800" cy="4530725"/>
              </a:xfrm>
            </p:spPr>
            <p:txBody>
              <a:bodyPr/>
              <a:lstStyle/>
              <a:p>
                <a:pPr eaLnBrk="1" hangingPunct="1"/>
                <a:r>
                  <a:rPr lang="en-US" altLang="fa-IR" dirty="0" smtClean="0"/>
                  <a:t>Assumptions</a:t>
                </a:r>
              </a:p>
              <a:p>
                <a:pPr lvl="1" eaLnBrk="1" hangingPunct="1"/>
                <a:r>
                  <a:rPr lang="en-US" altLang="fa-IR" dirty="0" smtClean="0"/>
                  <a:t>Query and document are represented similarly</a:t>
                </a:r>
              </a:p>
              <a:p>
                <a:pPr lvl="1" eaLnBrk="1" hangingPunct="1"/>
                <a:r>
                  <a:rPr lang="en-US" altLang="fa-IR" dirty="0" smtClean="0"/>
                  <a:t>A query can be regarded as a “document”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𝑅𝑒𝑙𝑒𝑣𝑎𝑛𝑐𝑒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fa-IR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i="1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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𝑠𝑖𝑚𝑖𝑙𝑎𝑟𝑖𝑡𝑦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altLang="fa-IR" i="1" dirty="0" err="1" smtClean="0">
                        <a:latin typeface="Cambria Math" panose="02040503050406030204" pitchFamily="18" charset="0"/>
                        <a:sym typeface="Symbol" pitchFamily="18" charset="2"/>
                      </a:rPr>
                      <m:t>𝑑</m:t>
                    </m:r>
                    <m:r>
                      <a:rPr lang="en-US" altLang="fa-IR" i="1" dirty="0" err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altLang="fa-IR" i="1" dirty="0" err="1" smtClean="0">
                        <a:latin typeface="Cambria Math" panose="02040503050406030204" pitchFamily="18" charset="0"/>
                        <a:sym typeface="Symbol" pitchFamily="18" charset="2"/>
                      </a:rPr>
                      <m:t>𝑞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altLang="fa-IR" dirty="0" smtClean="0">
                  <a:sym typeface="Symbol" pitchFamily="18" charset="2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)={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  <a:sym typeface="Symbol" pitchFamily="18" charset="2"/>
                      </a:rPr>
                      <m:t>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fa-IR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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}, 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fa-IR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</m:t>
                    </m:r>
                    <m:r>
                      <a:rPr lang="en-US" altLang="fa-IR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𝑹𝒆𝒑</m:t>
                    </m:r>
                    <m:r>
                      <a:rPr lang="en-US" altLang="fa-IR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fa-IR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fa-IR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𝑹𝒆𝒑</m:t>
                    </m:r>
                    <m:r>
                      <a:rPr lang="en-US" altLang="fa-IR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fa-IR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fa-IR" sz="2400" b="1" dirty="0" smtClean="0">
                    <a:solidFill>
                      <a:schemeClr val="accent1"/>
                    </a:solidFill>
                  </a:rPr>
                  <a:t> </a:t>
                </a:r>
              </a:p>
              <a:p>
                <a:pPr eaLnBrk="1" hangingPunct="1"/>
                <a:r>
                  <a:rPr lang="en-US" altLang="fa-IR" dirty="0" smtClean="0"/>
                  <a:t>Key issues</a:t>
                </a:r>
              </a:p>
              <a:p>
                <a:pPr lvl="1" eaLnBrk="1" hangingPunct="1"/>
                <a:r>
                  <a:rPr lang="en-US" altLang="fa-IR" dirty="0" smtClean="0"/>
                  <a:t>How to represent query/document?</a:t>
                </a:r>
              </a:p>
              <a:p>
                <a:pPr lvl="1" eaLnBrk="1" hangingPunct="1"/>
                <a:r>
                  <a:rPr lang="en-US" altLang="fa-IR" dirty="0" smtClean="0"/>
                  <a:t>How to define the similarity measure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</m:t>
                    </m:r>
                  </m:oMath>
                </a14:m>
                <a:r>
                  <a:rPr lang="en-US" altLang="fa-IR" dirty="0" smtClean="0"/>
                  <a:t>?</a:t>
                </a: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30725"/>
              </a:xfrm>
              <a:blipFill>
                <a:blip r:embed="rId3"/>
                <a:stretch>
                  <a:fillRect l="-1614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5D60A-6952-4F9A-8D71-356BACB0D8D8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Questions?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67FA0-2BA6-4A28-AA4A-036A66B8B06D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Vector Space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 rtlCol="0">
                <a:normAutofit lnSpcReduction="10000"/>
              </a:bodyPr>
              <a:lstStyle/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en-US" dirty="0" smtClean="0"/>
                  <a:t>Represent a doc/query by a term vector</a:t>
                </a:r>
              </a:p>
              <a:p>
                <a:pPr lvl="1" eaLnBrk="1" fontAlgn="auto" hangingPunct="1">
                  <a:spcAft>
                    <a:spcPts val="0"/>
                  </a:spcAft>
                  <a:defRPr/>
                </a:pPr>
                <a:r>
                  <a:rPr lang="en-US" dirty="0" smtClean="0"/>
                  <a:t>Term: basic concept, e.g., word or phrase</a:t>
                </a:r>
              </a:p>
              <a:p>
                <a:pPr lvl="1" eaLnBrk="1" fontAlgn="auto" hangingPunct="1">
                  <a:spcAft>
                    <a:spcPts val="0"/>
                  </a:spcAft>
                  <a:defRPr/>
                </a:pPr>
                <a:r>
                  <a:rPr lang="en-US" dirty="0" smtClean="0"/>
                  <a:t>Each term defines one dimension</a:t>
                </a:r>
              </a:p>
              <a:p>
                <a:pPr lvl="1" eaLnBrk="1" fontAlgn="auto" hangingPunct="1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terms define a high-dimensional space</a:t>
                </a:r>
              </a:p>
              <a:p>
                <a:pPr lvl="1" eaLnBrk="1" fontAlgn="auto" hangingPunct="1">
                  <a:spcAft>
                    <a:spcPts val="0"/>
                  </a:spcAft>
                  <a:defRPr/>
                </a:pPr>
                <a:r>
                  <a:rPr lang="en-US" dirty="0" smtClean="0"/>
                  <a:t>Element of vector corresponds to term weight</a:t>
                </a:r>
              </a:p>
              <a:p>
                <a:pPr lvl="1" eaLnBrk="1" fontAlgn="auto" hangingPunct="1">
                  <a:spcAft>
                    <a:spcPts val="0"/>
                  </a:spcAft>
                  <a:defRPr/>
                </a:pPr>
                <a:r>
                  <a:rPr lang="en-US" dirty="0" smtClean="0"/>
                  <a:t>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“importance” of term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en-US" dirty="0" smtClean="0"/>
                  <a:t>Measure relevance by the distance between the query vector and document vector in the vector space</a:t>
                </a:r>
              </a:p>
            </p:txBody>
          </p:sp>
        </mc:Choice>
        <mc:Fallback xmlns="">
          <p:sp>
            <p:nvSpPr>
              <p:cNvPr id="819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20218-6015-4BB1-B20F-967CC801D28A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What’s a good “basic concept”?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fa-IR" dirty="0" smtClean="0"/>
              <a:t>Orthogonal</a:t>
            </a:r>
          </a:p>
          <a:p>
            <a:pPr lvl="1" eaLnBrk="1" hangingPunct="1"/>
            <a:r>
              <a:rPr lang="en-US" altLang="fa-IR" dirty="0" smtClean="0"/>
              <a:t>Linearly independent basis vectors</a:t>
            </a:r>
          </a:p>
          <a:p>
            <a:pPr lvl="1" eaLnBrk="1" hangingPunct="1"/>
            <a:r>
              <a:rPr lang="en-US" altLang="fa-IR" dirty="0" smtClean="0"/>
              <a:t>“Non-overlapping” in meaning</a:t>
            </a:r>
          </a:p>
          <a:p>
            <a:pPr eaLnBrk="1" hangingPunct="1"/>
            <a:r>
              <a:rPr lang="en-US" altLang="fa-IR" dirty="0" smtClean="0"/>
              <a:t>No ambiguity</a:t>
            </a:r>
          </a:p>
          <a:p>
            <a:pPr eaLnBrk="1" hangingPunct="1"/>
            <a:r>
              <a:rPr lang="en-US" altLang="fa-IR" dirty="0" smtClean="0"/>
              <a:t>Many possibilities: Words, stemmed words, phrases, “latent concepts”, …  </a:t>
            </a:r>
          </a:p>
          <a:p>
            <a:pPr eaLnBrk="1" hangingPunct="1"/>
            <a:r>
              <a:rPr lang="en-US" altLang="fa-IR" dirty="0" smtClean="0"/>
              <a:t>Single words + short statistical phrases are generally “good enough”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CD3B-AA60-40A9-B9FA-3CFC84F97983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48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VS Model: illustration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DDCDB-CDD4-4565-8B43-EAD1E798C25F}" type="slidenum">
              <a:rPr lang="en-US"/>
              <a:pPr>
                <a:defRPr/>
              </a:pPr>
              <a:t>7</a:t>
            </a:fld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676400" y="1825625"/>
            <a:ext cx="5943600" cy="4125913"/>
            <a:chOff x="1056" y="1150"/>
            <a:chExt cx="3744" cy="2599"/>
          </a:xfrm>
        </p:grpSpPr>
        <p:sp>
          <p:nvSpPr>
            <p:cNvPr id="7200" name="AutoShape 3"/>
            <p:cNvSpPr>
              <a:spLocks noChangeArrowheads="1"/>
            </p:cNvSpPr>
            <p:nvPr/>
          </p:nvSpPr>
          <p:spPr bwMode="auto">
            <a:xfrm>
              <a:off x="1632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Arial" pitchFamily="34" charset="0"/>
              </a:endParaRPr>
            </a:p>
          </p:txBody>
        </p:sp>
        <p:grpSp>
          <p:nvGrpSpPr>
            <p:cNvPr id="7201" name="Group 29"/>
            <p:cNvGrpSpPr>
              <a:grpSpLocks/>
            </p:cNvGrpSpPr>
            <p:nvPr/>
          </p:nvGrpSpPr>
          <p:grpSpPr bwMode="auto">
            <a:xfrm>
              <a:off x="1056" y="1150"/>
              <a:ext cx="3744" cy="2599"/>
              <a:chOff x="1056" y="1150"/>
              <a:chExt cx="3744" cy="2599"/>
            </a:xfrm>
          </p:grpSpPr>
          <p:sp>
            <p:nvSpPr>
              <p:cNvPr id="7202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7203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7204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7205" name="Text Box 11"/>
              <p:cNvSpPr txBox="1">
                <a:spLocks noChangeArrowheads="1"/>
              </p:cNvSpPr>
              <p:nvPr/>
            </p:nvSpPr>
            <p:spPr bwMode="auto">
              <a:xfrm>
                <a:off x="4272" y="2800"/>
                <a:ext cx="528" cy="29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400">
                    <a:solidFill>
                      <a:srgbClr val="3333FF"/>
                    </a:solidFill>
                    <a:latin typeface="Arial" pitchFamily="34" charset="0"/>
                  </a:rPr>
                  <a:t>Java</a:t>
                </a:r>
                <a:endParaRPr lang="en-US" altLang="fa-IR" sz="2400">
                  <a:solidFill>
                    <a:srgbClr val="008000"/>
                  </a:solidFill>
                  <a:latin typeface="Arial" pitchFamily="34" charset="0"/>
                </a:endParaRPr>
              </a:p>
            </p:txBody>
          </p:sp>
          <p:sp>
            <p:nvSpPr>
              <p:cNvPr id="7206" name="Text Box 12"/>
              <p:cNvSpPr txBox="1">
                <a:spLocks noChangeArrowheads="1"/>
              </p:cNvSpPr>
              <p:nvPr/>
            </p:nvSpPr>
            <p:spPr bwMode="auto">
              <a:xfrm>
                <a:off x="1056" y="3455"/>
                <a:ext cx="901" cy="29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400">
                    <a:solidFill>
                      <a:srgbClr val="FFFF00"/>
                    </a:solidFill>
                    <a:latin typeface="Arial" pitchFamily="34" charset="0"/>
                  </a:rPr>
                  <a:t>Microsoft</a:t>
                </a:r>
                <a:endParaRPr lang="en-US" altLang="fa-IR" sz="2400">
                  <a:solidFill>
                    <a:srgbClr val="CC0000"/>
                  </a:solidFill>
                  <a:latin typeface="Arial" pitchFamily="34" charset="0"/>
                </a:endParaRPr>
              </a:p>
            </p:txBody>
          </p:sp>
          <p:sp>
            <p:nvSpPr>
              <p:cNvPr id="7207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0"/>
                <a:ext cx="833" cy="25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000">
                    <a:solidFill>
                      <a:srgbClr val="CC0000"/>
                    </a:solidFill>
                    <a:latin typeface="Arial" pitchFamily="34" charset="0"/>
                  </a:rPr>
                  <a:t>Starbucks</a:t>
                </a:r>
                <a:endParaRPr lang="en-US" altLang="fa-IR" sz="2400">
                  <a:solidFill>
                    <a:srgbClr val="CC0000"/>
                  </a:solidFill>
                  <a:latin typeface="Arial" pitchFamily="34" charset="0"/>
                </a:endParaRPr>
              </a:p>
            </p:txBody>
          </p:sp>
        </p:grp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286000" y="2360613"/>
            <a:ext cx="4246563" cy="3341687"/>
            <a:chOff x="1440" y="1487"/>
            <a:chExt cx="2675" cy="2105"/>
          </a:xfrm>
        </p:grpSpPr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 flipV="1">
              <a:off x="2112" y="1872"/>
              <a:ext cx="1632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9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792" y="2639"/>
                  <a:ext cx="32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fa-IR" sz="1800" b="1" i="1" baseline="-25000" dirty="0"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altLang="fa-IR" sz="2400" dirty="0">
                    <a:latin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719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92" y="2639"/>
                  <a:ext cx="323" cy="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9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440" y="2207"/>
                  <a:ext cx="38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fa-IR" sz="1800" b="1" i="1" baseline="-25000" dirty="0">
                            <a:latin typeface="Cambria Math" panose="02040503050406030204" pitchFamily="18" charset="0"/>
                          </a:rPr>
                          <m:t>𝟏𝟎</m:t>
                        </m:r>
                      </m:oMath>
                    </m:oMathPara>
                  </a14:m>
                  <a:endParaRPr lang="en-US" altLang="fa-IR" sz="2400" dirty="0">
                    <a:latin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7193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0" y="2207"/>
                  <a:ext cx="381" cy="2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9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112" y="1487"/>
                  <a:ext cx="32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fa-IR" sz="1800" b="1" i="1" baseline="-25000" dirty="0">
                            <a:latin typeface="Cambria Math" panose="02040503050406030204" pitchFamily="18" charset="0"/>
                          </a:rPr>
                          <m:t>𝟗</m:t>
                        </m:r>
                      </m:oMath>
                    </m:oMathPara>
                  </a14:m>
                  <a:endParaRPr lang="en-US" altLang="fa-IR" sz="2400" dirty="0">
                    <a:latin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7194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12" y="1487"/>
                  <a:ext cx="323" cy="2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9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00" y="2639"/>
                  <a:ext cx="32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fa-IR" sz="1800" b="1" i="1" baseline="-25000" dirty="0"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altLang="fa-IR" sz="2400" dirty="0">
                    <a:latin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7195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00" y="2639"/>
                  <a:ext cx="323" cy="2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9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680" y="3167"/>
                  <a:ext cx="32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fa-IR" sz="1800" b="1" i="1" baseline="-25000" dirty="0"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m:oMathPara>
                  </a14:m>
                  <a:endParaRPr lang="en-US" altLang="fa-IR" sz="2400" dirty="0">
                    <a:latin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7196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80" y="3167"/>
                  <a:ext cx="323" cy="2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9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80" y="3359"/>
                  <a:ext cx="32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fa-IR" sz="1800" b="1" i="1" baseline="-25000" dirty="0">
                            <a:latin typeface="Cambria Math" panose="02040503050406030204" pitchFamily="18" charset="0"/>
                          </a:rPr>
                          <m:t>𝟖</m:t>
                        </m:r>
                      </m:oMath>
                    </m:oMathPara>
                  </a14:m>
                  <a:endParaRPr lang="en-US" altLang="fa-IR" sz="2400" dirty="0">
                    <a:latin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719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80" y="3359"/>
                  <a:ext cx="323" cy="2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9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360" y="2015"/>
                  <a:ext cx="32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fa-IR" sz="1800" b="1" i="1" baseline="-25000" dirty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altLang="fa-IR" sz="2400" dirty="0">
                    <a:latin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7198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60" y="2015"/>
                  <a:ext cx="323" cy="233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9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112" y="1631"/>
                  <a:ext cx="38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fa-IR" sz="1800" b="1" i="1" baseline="-25000" dirty="0">
                            <a:latin typeface="Cambria Math" panose="02040503050406030204" pitchFamily="18" charset="0"/>
                          </a:rPr>
                          <m:t>𝟏𝟏</m:t>
                        </m:r>
                      </m:oMath>
                    </m:oMathPara>
                  </a14:m>
                  <a:endParaRPr lang="en-US" altLang="fa-IR" sz="2400" dirty="0">
                    <a:latin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7199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12" y="1631"/>
                  <a:ext cx="381" cy="2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352800" y="1824038"/>
            <a:ext cx="4376738" cy="2747962"/>
            <a:chOff x="2112" y="1149"/>
            <a:chExt cx="2757" cy="1731"/>
          </a:xfrm>
        </p:grpSpPr>
        <p:grpSp>
          <p:nvGrpSpPr>
            <p:cNvPr id="7187" name="Group 31"/>
            <p:cNvGrpSpPr>
              <a:grpSpLocks/>
            </p:cNvGrpSpPr>
            <p:nvPr/>
          </p:nvGrpSpPr>
          <p:grpSpPr bwMode="auto">
            <a:xfrm>
              <a:off x="2112" y="1343"/>
              <a:ext cx="2064" cy="1537"/>
              <a:chOff x="2112" y="1343"/>
              <a:chExt cx="2064" cy="1537"/>
            </a:xfrm>
          </p:grpSpPr>
          <p:sp>
            <p:nvSpPr>
              <p:cNvPr id="7189" name="Line 7"/>
              <p:cNvSpPr>
                <a:spLocks noChangeShapeType="1"/>
              </p:cNvSpPr>
              <p:nvPr/>
            </p:nvSpPr>
            <p:spPr bwMode="auto">
              <a:xfrm flipV="1">
                <a:off x="2112" y="1440"/>
                <a:ext cx="2064" cy="14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90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43"/>
                    <a:ext cx="323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Font typeface="Arial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fa-IR" sz="18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fa-IR" sz="1800" b="1" i="1" baseline="-25000" dirty="0"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en-US" altLang="fa-IR" sz="2400" dirty="0">
                      <a:latin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190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744" y="1343"/>
                    <a:ext cx="323" cy="23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188" name="Text Box 26"/>
            <p:cNvSpPr txBox="1">
              <a:spLocks noChangeArrowheads="1"/>
            </p:cNvSpPr>
            <p:nvPr/>
          </p:nvSpPr>
          <p:spPr bwMode="auto">
            <a:xfrm>
              <a:off x="4176" y="1149"/>
              <a:ext cx="693" cy="51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4800" b="1">
                  <a:solidFill>
                    <a:srgbClr val="CC0000"/>
                  </a:solidFill>
                  <a:latin typeface="Arial" pitchFamily="34" charset="0"/>
                </a:rPr>
                <a:t>? </a:t>
              </a:r>
              <a:r>
                <a:rPr lang="en-US" altLang="fa-IR" sz="4800" b="1">
                  <a:solidFill>
                    <a:srgbClr val="3333FF"/>
                  </a:solidFill>
                  <a:latin typeface="Arial" pitchFamily="34" charset="0"/>
                </a:rPr>
                <a:t>?</a:t>
              </a:r>
              <a:endParaRPr lang="en-US" altLang="fa-IR" sz="4800" b="1">
                <a:solidFill>
                  <a:srgbClr val="CC0000"/>
                </a:solidFill>
                <a:latin typeface="Arial" pitchFamily="34" charset="0"/>
              </a:endParaRP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352800" y="4572000"/>
            <a:ext cx="3614738" cy="1885950"/>
            <a:chOff x="2112" y="2880"/>
            <a:chExt cx="2277" cy="1188"/>
          </a:xfrm>
        </p:grpSpPr>
        <p:sp>
          <p:nvSpPr>
            <p:cNvPr id="7184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72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360" y="3311"/>
                  <a:ext cx="32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fa-IR" sz="1800" b="1" i="1" baseline="-25000" dirty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fa-IR" sz="2400" dirty="0">
                    <a:latin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7185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60" y="3311"/>
                  <a:ext cx="323" cy="23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86" name="Rectangle 27"/>
            <p:cNvSpPr>
              <a:spLocks noChangeArrowheads="1"/>
            </p:cNvSpPr>
            <p:nvPr/>
          </p:nvSpPr>
          <p:spPr bwMode="auto">
            <a:xfrm>
              <a:off x="3696" y="3549"/>
              <a:ext cx="693" cy="51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4800" b="1">
                  <a:solidFill>
                    <a:srgbClr val="FFFF00"/>
                  </a:solidFill>
                  <a:latin typeface="Arial" pitchFamily="34" charset="0"/>
                </a:rPr>
                <a:t>?</a:t>
              </a:r>
              <a:r>
                <a:rPr lang="en-US" altLang="fa-IR" sz="4800" b="1">
                  <a:solidFill>
                    <a:srgbClr val="CC0000"/>
                  </a:solidFill>
                  <a:latin typeface="Arial" pitchFamily="34" charset="0"/>
                </a:rPr>
                <a:t> </a:t>
              </a:r>
              <a:r>
                <a:rPr lang="en-US" altLang="fa-IR" sz="4800" b="1">
                  <a:solidFill>
                    <a:srgbClr val="3333FF"/>
                  </a:solidFill>
                  <a:latin typeface="Arial" pitchFamily="34" charset="0"/>
                </a:rPr>
                <a:t>?</a:t>
              </a: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1371600" y="2509838"/>
            <a:ext cx="1981200" cy="2062162"/>
            <a:chOff x="864" y="1581"/>
            <a:chExt cx="1248" cy="1299"/>
          </a:xfrm>
        </p:grpSpPr>
        <p:sp>
          <p:nvSpPr>
            <p:cNvPr id="7181" name="Line 8"/>
            <p:cNvSpPr>
              <a:spLocks noChangeShapeType="1"/>
            </p:cNvSpPr>
            <p:nvPr/>
          </p:nvSpPr>
          <p:spPr bwMode="auto">
            <a:xfrm flipH="1" flipV="1">
              <a:off x="1536" y="1824"/>
              <a:ext cx="576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440" y="2063"/>
                  <a:ext cx="32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fa-IR" sz="1800" b="1" i="1" baseline="-25000" dirty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altLang="fa-IR" sz="2400" dirty="0">
                    <a:latin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7182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0" y="2063"/>
                  <a:ext cx="323" cy="2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83" name="Text Box 28"/>
            <p:cNvSpPr txBox="1">
              <a:spLocks noChangeArrowheads="1"/>
            </p:cNvSpPr>
            <p:nvPr/>
          </p:nvSpPr>
          <p:spPr bwMode="auto">
            <a:xfrm>
              <a:off x="864" y="1581"/>
              <a:ext cx="693" cy="51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4800" b="1">
                  <a:solidFill>
                    <a:srgbClr val="CC0000"/>
                  </a:solidFill>
                  <a:latin typeface="Arial" pitchFamily="34" charset="0"/>
                </a:rPr>
                <a:t>? </a:t>
              </a:r>
              <a:r>
                <a:rPr lang="en-US" altLang="fa-IR" sz="4800" b="1">
                  <a:solidFill>
                    <a:srgbClr val="FFFF00"/>
                  </a:solidFill>
                  <a:latin typeface="Arial" pitchFamily="34" charset="0"/>
                </a:rPr>
                <a:t>?</a:t>
              </a:r>
              <a:endParaRPr lang="en-US" altLang="fa-IR" sz="4800" b="1">
                <a:solidFill>
                  <a:srgbClr val="CC0000"/>
                </a:solidFill>
                <a:latin typeface="Arial" pitchFamily="34" charset="0"/>
              </a:endParaRPr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3352800" y="4572000"/>
            <a:ext cx="2578100" cy="533400"/>
            <a:chOff x="2112" y="2880"/>
            <a:chExt cx="1624" cy="336"/>
          </a:xfrm>
        </p:grpSpPr>
        <p:sp>
          <p:nvSpPr>
            <p:cNvPr id="7179" name="Line 39"/>
            <p:cNvSpPr>
              <a:spLocks noChangeShapeType="1"/>
            </p:cNvSpPr>
            <p:nvPr/>
          </p:nvSpPr>
          <p:spPr bwMode="auto">
            <a:xfrm>
              <a:off x="2112" y="2880"/>
              <a:ext cx="12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180" name="Rectangle 40"/>
            <p:cNvSpPr>
              <a:spLocks noChangeArrowheads="1"/>
            </p:cNvSpPr>
            <p:nvPr/>
          </p:nvSpPr>
          <p:spPr bwMode="auto">
            <a:xfrm>
              <a:off x="3204" y="2975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rgbClr val="CC0000"/>
                  </a:solidFill>
                  <a:latin typeface="Arial" pitchFamily="34" charset="0"/>
                </a:rPr>
                <a:t>Query</a:t>
              </a:r>
              <a:endParaRPr lang="en-US" altLang="fa-IR" sz="1800" b="1" baseline="-25000">
                <a:solidFill>
                  <a:srgbClr val="CC0000"/>
                </a:solidFill>
                <a:latin typeface="Arial" pitchFamily="34" charset="0"/>
              </a:endParaRPr>
            </a:p>
          </p:txBody>
        </p:sp>
      </p:grpSp>
      <p:sp>
        <p:nvSpPr>
          <p:cNvPr id="315433" name="Oval 41"/>
          <p:cNvSpPr>
            <a:spLocks noChangeArrowheads="1"/>
          </p:cNvSpPr>
          <p:nvPr/>
        </p:nvSpPr>
        <p:spPr bwMode="auto">
          <a:xfrm>
            <a:off x="4495800" y="4724400"/>
            <a:ext cx="304800" cy="457200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What the VS model doesn’t say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467EA-7B32-4075-B9F4-67FD10A3F56F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pSp>
        <p:nvGrpSpPr>
          <p:cNvPr id="8196" name="Group 30"/>
          <p:cNvGrpSpPr>
            <a:grpSpLocks/>
          </p:cNvGrpSpPr>
          <p:nvPr/>
        </p:nvGrpSpPr>
        <p:grpSpPr bwMode="auto">
          <a:xfrm>
            <a:off x="869950" y="2133600"/>
            <a:ext cx="4343400" cy="3429000"/>
            <a:chOff x="1440" y="1344"/>
            <a:chExt cx="2736" cy="2160"/>
          </a:xfrm>
        </p:grpSpPr>
        <p:sp>
          <p:nvSpPr>
            <p:cNvPr id="8207" name="AutoShape 3"/>
            <p:cNvSpPr>
              <a:spLocks noChangeArrowheads="1"/>
            </p:cNvSpPr>
            <p:nvPr/>
          </p:nvSpPr>
          <p:spPr bwMode="auto">
            <a:xfrm>
              <a:off x="1632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Arial" pitchFamily="34" charset="0"/>
              </a:endParaRPr>
            </a:p>
          </p:txBody>
        </p:sp>
        <p:grpSp>
          <p:nvGrpSpPr>
            <p:cNvPr id="8208" name="Group 29"/>
            <p:cNvGrpSpPr>
              <a:grpSpLocks/>
            </p:cNvGrpSpPr>
            <p:nvPr/>
          </p:nvGrpSpPr>
          <p:grpSpPr bwMode="auto">
            <a:xfrm>
              <a:off x="1440" y="1344"/>
              <a:ext cx="2736" cy="2160"/>
              <a:chOff x="1440" y="1344"/>
              <a:chExt cx="2736" cy="2160"/>
            </a:xfrm>
          </p:grpSpPr>
          <p:sp>
            <p:nvSpPr>
              <p:cNvPr id="8209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8210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8211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</p:grpSp>
      <p:sp>
        <p:nvSpPr>
          <p:cNvPr id="8197" name="TextBox 3"/>
          <p:cNvSpPr txBox="1">
            <a:spLocks noChangeArrowheads="1"/>
          </p:cNvSpPr>
          <p:nvPr/>
        </p:nvSpPr>
        <p:spPr bwMode="auto">
          <a:xfrm>
            <a:off x="1730375" y="15494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3200">
                <a:solidFill>
                  <a:srgbClr val="FF0000"/>
                </a:solidFill>
              </a:rPr>
              <a:t>?</a:t>
            </a:r>
            <a:endParaRPr lang="fa-IR" altLang="fa-IR">
              <a:solidFill>
                <a:srgbClr val="FF0000"/>
              </a:solidFill>
            </a:endParaRPr>
          </a:p>
        </p:txBody>
      </p:sp>
      <p:sp>
        <p:nvSpPr>
          <p:cNvPr id="8198" name="TextBox 40"/>
          <p:cNvSpPr txBox="1">
            <a:spLocks noChangeArrowheads="1"/>
          </p:cNvSpPr>
          <p:nvPr/>
        </p:nvSpPr>
        <p:spPr bwMode="auto">
          <a:xfrm>
            <a:off x="381000" y="52832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a-IR" sz="3200">
                <a:solidFill>
                  <a:schemeClr val="accent1"/>
                </a:solidFill>
              </a:rPr>
              <a:t>?</a:t>
            </a:r>
            <a:endParaRPr lang="fa-IR" altLang="fa-IR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21313" y="4279900"/>
            <a:ext cx="412750" cy="58420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?</a:t>
            </a:r>
            <a:endParaRPr lang="fa-I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3" name="Oval 41"/>
          <p:cNvSpPr>
            <a:spLocks noChangeArrowheads="1"/>
          </p:cNvSpPr>
          <p:nvPr/>
        </p:nvSpPr>
        <p:spPr bwMode="auto">
          <a:xfrm>
            <a:off x="2362200" y="3892550"/>
            <a:ext cx="304800" cy="457200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36750" y="2944813"/>
            <a:ext cx="6369050" cy="1614487"/>
            <a:chOff x="1936750" y="2944813"/>
            <a:chExt cx="6369050" cy="1614487"/>
          </a:xfrm>
        </p:grpSpPr>
        <p:sp>
          <p:nvSpPr>
            <p:cNvPr id="8203" name="Line 7"/>
            <p:cNvSpPr>
              <a:spLocks noChangeShapeType="1"/>
            </p:cNvSpPr>
            <p:nvPr/>
          </p:nvSpPr>
          <p:spPr bwMode="auto">
            <a:xfrm flipV="1">
              <a:off x="1936750" y="3227523"/>
              <a:ext cx="3137259" cy="1331777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134419" y="2944813"/>
                  <a:ext cx="3171381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24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altLang="fa-IR" sz="24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altLang="fa-IR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fa-IR" sz="24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fa-IR" sz="2400" b="1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fa-IR" sz="2400" b="1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fa-IR" sz="24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altLang="fa-IR" sz="24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fa-IR" sz="2400" b="1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fa-IR" sz="2400" b="1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𝑵</m:t>
                                </m:r>
                              </m:sub>
                            </m:sSub>
                          </m:e>
                        </m:d>
                        <m:r>
                          <a:rPr lang="en-US" altLang="fa-IR" sz="24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fa-IR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fa-IR" sz="24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fa-IR" sz="24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fa-IR" sz="24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=?</m:t>
                        </m:r>
                      </m:oMath>
                    </m:oMathPara>
                  </a14:m>
                  <a:endParaRPr lang="en-US" altLang="fa-IR" sz="2400" b="1" dirty="0">
                    <a:solidFill>
                      <a:srgbClr val="0000CC"/>
                    </a:solidFill>
                    <a:latin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34419" y="2944813"/>
                  <a:ext cx="3171381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92" b="-1315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1936750" y="1760240"/>
            <a:ext cx="4361931" cy="2799060"/>
            <a:chOff x="1936750" y="1760240"/>
            <a:chExt cx="4361931" cy="2799060"/>
          </a:xfrm>
        </p:grpSpPr>
        <p:sp>
          <p:nvSpPr>
            <p:cNvPr id="8206" name="Line 7"/>
            <p:cNvSpPr>
              <a:spLocks noChangeShapeType="1"/>
            </p:cNvSpPr>
            <p:nvPr/>
          </p:nvSpPr>
          <p:spPr bwMode="auto">
            <a:xfrm flipV="1">
              <a:off x="1936750" y="2361916"/>
              <a:ext cx="2177828" cy="2197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159360" y="1760240"/>
                  <a:ext cx="3139321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𝒒</m:t>
                        </m:r>
                        <m:r>
                          <a:rPr lang="en-US" altLang="fa-IR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altLang="fa-IR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fa-IR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fa-IR" sz="24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fa-IR" sz="24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fa-IR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altLang="fa-IR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fa-IR" sz="24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fa-IR" sz="24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𝑵</m:t>
                                </m:r>
                              </m:sub>
                            </m:sSub>
                          </m:e>
                        </m:d>
                        <m:r>
                          <a:rPr lang="en-US" altLang="fa-IR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fa-IR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fa-IR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fa-IR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fa-IR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=?</m:t>
                        </m:r>
                      </m:oMath>
                    </m:oMathPara>
                  </a14:m>
                  <a:endParaRPr lang="en-US" altLang="fa-IR" sz="2400" b="1" dirty="0">
                    <a:solidFill>
                      <a:srgbClr val="C00000"/>
                    </a:solidFill>
                    <a:latin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2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59360" y="1760240"/>
                  <a:ext cx="3139321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94" b="-146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What the VS model doesn’t say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a-IR" dirty="0" smtClean="0"/>
              <a:t>How to define the dimensions (define “basic concepts” or terms)</a:t>
            </a:r>
          </a:p>
          <a:p>
            <a:pPr lvl="1" eaLnBrk="1" hangingPunct="1">
              <a:defRPr/>
            </a:pPr>
            <a:r>
              <a:rPr lang="en-US" altLang="fa-IR" dirty="0" smtClean="0"/>
              <a:t>Concepts are assumed to be orthogonal</a:t>
            </a:r>
          </a:p>
          <a:p>
            <a:pPr eaLnBrk="1" hangingPunct="1">
              <a:defRPr/>
            </a:pPr>
            <a:r>
              <a:rPr lang="en-US" altLang="fa-IR" dirty="0" smtClean="0"/>
              <a:t>How to place queries and documents in the vector space (how to assign weights)</a:t>
            </a:r>
          </a:p>
          <a:p>
            <a:pPr lvl="1" eaLnBrk="1" hangingPunct="1">
              <a:defRPr/>
            </a:pPr>
            <a:r>
              <a:rPr lang="en-US" altLang="fa-IR" dirty="0" smtClean="0"/>
              <a:t>Weight in query indicates importance of term</a:t>
            </a:r>
          </a:p>
          <a:p>
            <a:pPr lvl="1" eaLnBrk="1" hangingPunct="1">
              <a:defRPr/>
            </a:pPr>
            <a:r>
              <a:rPr lang="en-US" altLang="fa-IR" dirty="0" smtClean="0"/>
              <a:t>Weight in doc indicates how well the term characterizes the doc</a:t>
            </a:r>
          </a:p>
          <a:p>
            <a:pPr eaLnBrk="1" hangingPunct="1">
              <a:defRPr/>
            </a:pPr>
            <a:r>
              <a:rPr lang="en-US" altLang="fa-IR" dirty="0" smtClean="0"/>
              <a:t>How to define the similarity/distance measure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altLang="fa-IR" sz="2400" dirty="0" smtClean="0"/>
              <a:t>Most research work in VS model tried to address these questions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1B871-123A-4ABA-A463-24CB953E96A5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1892</Words>
  <Application>Microsoft Office PowerPoint</Application>
  <PresentationFormat>On-screen Show (4:3)</PresentationFormat>
  <Paragraphs>517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 Narrow</vt:lpstr>
      <vt:lpstr>Calibri</vt:lpstr>
      <vt:lpstr>Cambria Math</vt:lpstr>
      <vt:lpstr>Symbol</vt:lpstr>
      <vt:lpstr>Times New Roman</vt:lpstr>
      <vt:lpstr>Wingdings</vt:lpstr>
      <vt:lpstr>Office Theme</vt:lpstr>
      <vt:lpstr>Retrieval Models: Vector Space</vt:lpstr>
      <vt:lpstr>The Notion of Relevance</vt:lpstr>
      <vt:lpstr>The Basic Question</vt:lpstr>
      <vt:lpstr>Relevance = Similarity</vt:lpstr>
      <vt:lpstr>Vector Space Model</vt:lpstr>
      <vt:lpstr>What’s a good “basic concept”?</vt:lpstr>
      <vt:lpstr>VS Model: illustration</vt:lpstr>
      <vt:lpstr>What the VS model doesn’t say</vt:lpstr>
      <vt:lpstr>What the VS model doesn’t say</vt:lpstr>
      <vt:lpstr>Dimension Instantiation:  Bag of Words (BOW)</vt:lpstr>
      <vt:lpstr>Vector Placement: Bit Vector</vt:lpstr>
      <vt:lpstr>Similarity Instantiation: Dot Product</vt:lpstr>
      <vt:lpstr>Simplest VSM =  Bit-Vector + Dot-Product + BOW</vt:lpstr>
      <vt:lpstr>An Example: How Would You Rank These Documents?</vt:lpstr>
      <vt:lpstr>Ranking Using the Simplest VSM</vt:lpstr>
      <vt:lpstr>Is the Simplest VSM Effective?</vt:lpstr>
      <vt:lpstr>Two Problems of the Simplest VSM</vt:lpstr>
      <vt:lpstr>Improved Vector Placement:  Term Frequency Vector</vt:lpstr>
      <vt:lpstr>Improved VSM with Term Frequency Weighting</vt:lpstr>
      <vt:lpstr>Ranking using Term Frequency (TF) Weighting</vt:lpstr>
      <vt:lpstr>How to Fix Problem 2 (“presidential” vs. “about”)?</vt:lpstr>
      <vt:lpstr>Further Improvement of Vector Placement:  Adding Inverse Document Frequency (IDF)</vt:lpstr>
      <vt:lpstr>IDF Weighting: Penalizing Popular Terms</vt:lpstr>
      <vt:lpstr>Solving Problem 2  (“presidential” vs. “about”)?</vt:lpstr>
      <vt:lpstr>How Effective is VSM with TF-IDF Weighting?</vt:lpstr>
      <vt:lpstr>Ranking Function with TF-IDF Weighting</vt:lpstr>
      <vt:lpstr>TF Transformation: c(w,d)TF(w,d)</vt:lpstr>
      <vt:lpstr>TF Transformation:  BM25 Transformation</vt:lpstr>
      <vt:lpstr>What about Document Length?</vt:lpstr>
      <vt:lpstr>Document Length Normalization</vt:lpstr>
      <vt:lpstr>Pivoted Length Normalization</vt:lpstr>
      <vt:lpstr>State of the Art  VSM Ranking Functions</vt:lpstr>
      <vt:lpstr>Further Improvement of VSM?</vt:lpstr>
      <vt:lpstr>Relevance Feedback in VS</vt:lpstr>
      <vt:lpstr>Rocchio Feedback: Illustration</vt:lpstr>
      <vt:lpstr>Rocchio Feedback: Formula</vt:lpstr>
      <vt:lpstr>Rocchio in Practice</vt:lpstr>
      <vt:lpstr>Advantages of VS Model</vt:lpstr>
      <vt:lpstr>Disadvantages of VS Model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2020-11-12T05:48:04Z</dcterms:created>
  <dcterms:modified xsi:type="dcterms:W3CDTF">2023-10-09T07:10:21Z</dcterms:modified>
</cp:coreProperties>
</file>