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557" r:id="rId2"/>
    <p:sldId id="440" r:id="rId3"/>
    <p:sldId id="578" r:id="rId4"/>
    <p:sldId id="579" r:id="rId5"/>
    <p:sldId id="508" r:id="rId6"/>
    <p:sldId id="580" r:id="rId7"/>
    <p:sldId id="582" r:id="rId8"/>
    <p:sldId id="583" r:id="rId9"/>
    <p:sldId id="584" r:id="rId10"/>
    <p:sldId id="590" r:id="rId11"/>
    <p:sldId id="620" r:id="rId12"/>
    <p:sldId id="591" r:id="rId13"/>
    <p:sldId id="592" r:id="rId14"/>
    <p:sldId id="593" r:id="rId15"/>
    <p:sldId id="622" r:id="rId16"/>
    <p:sldId id="623" r:id="rId17"/>
    <p:sldId id="624" r:id="rId18"/>
    <p:sldId id="625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576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66"/>
    <a:srgbClr val="FFFF00"/>
    <a:srgbClr val="3333FF"/>
    <a:srgbClr val="3366FF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430" autoAdjust="0"/>
  </p:normalViewPr>
  <p:slideViewPr>
    <p:cSldViewPr>
      <p:cViewPr varScale="1">
        <p:scale>
          <a:sx n="74" d="100"/>
          <a:sy n="74" d="100"/>
        </p:scale>
        <p:origin x="1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1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l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l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pPr>
              <a:defRPr/>
            </a:pPr>
            <a:fld id="{F6368EE6-6FD4-44C2-9DAA-E653E2CE0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l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l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6" tIns="48474" rIns="96946" bIns="48474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pPr>
              <a:defRPr/>
            </a:pPr>
            <a:fld id="{8A57D249-A035-4A9F-A07F-600922438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5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566740-3EA3-4FBC-ACFA-55A153622360}" type="slidenum">
              <a:rPr lang="en-US" altLang="fa-IR" sz="1300" smtClean="0"/>
              <a:pPr/>
              <a:t>13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A8FB1B-C6B4-4D15-8EA4-1FFD75ED3035}" type="slidenum">
              <a:rPr lang="en-US" altLang="fa-IR" sz="1300" smtClean="0"/>
              <a:pPr/>
              <a:t>14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defRPr/>
            </a:pPr>
            <a:endParaRPr lang="fa-IR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F55F38-E1CD-40C6-A93B-47974597A3A6}" type="slidenum">
              <a:rPr lang="en-US" altLang="fa-IR" sz="1300" smtClean="0"/>
              <a:pPr/>
              <a:t>15</a:t>
            </a:fld>
            <a:endParaRPr lang="en-US" altLang="fa-IR" sz="1300" smtClean="0"/>
          </a:p>
        </p:txBody>
      </p:sp>
    </p:spTree>
    <p:extLst>
      <p:ext uri="{BB962C8B-B14F-4D97-AF65-F5344CB8AC3E}">
        <p14:creationId xmlns:p14="http://schemas.microsoft.com/office/powerpoint/2010/main" val="174388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defRPr/>
            </a:pPr>
            <a:endParaRPr lang="fa-IR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F55F38-E1CD-40C6-A93B-47974597A3A6}" type="slidenum">
              <a:rPr lang="en-US" altLang="fa-IR" sz="1300" smtClean="0"/>
              <a:pPr/>
              <a:t>16</a:t>
            </a:fld>
            <a:endParaRPr lang="en-US" altLang="fa-IR" sz="1300" smtClean="0"/>
          </a:p>
        </p:txBody>
      </p:sp>
    </p:spTree>
    <p:extLst>
      <p:ext uri="{BB962C8B-B14F-4D97-AF65-F5344CB8AC3E}">
        <p14:creationId xmlns:p14="http://schemas.microsoft.com/office/powerpoint/2010/main" val="57583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defRPr/>
            </a:pPr>
            <a:endParaRPr lang="fa-IR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F55F38-E1CD-40C6-A93B-47974597A3A6}" type="slidenum">
              <a:rPr lang="en-US" altLang="fa-IR" sz="1300" smtClean="0"/>
              <a:pPr/>
              <a:t>17</a:t>
            </a:fld>
            <a:endParaRPr lang="en-US" altLang="fa-IR" sz="1300" smtClean="0"/>
          </a:p>
        </p:txBody>
      </p:sp>
    </p:spTree>
    <p:extLst>
      <p:ext uri="{BB962C8B-B14F-4D97-AF65-F5344CB8AC3E}">
        <p14:creationId xmlns:p14="http://schemas.microsoft.com/office/powerpoint/2010/main" val="376057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defRPr/>
            </a:pPr>
            <a:endParaRPr lang="fa-IR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F55F38-E1CD-40C6-A93B-47974597A3A6}" type="slidenum">
              <a:rPr lang="en-US" altLang="fa-IR" sz="1300" smtClean="0"/>
              <a:pPr/>
              <a:t>18</a:t>
            </a:fld>
            <a:endParaRPr lang="en-US" altLang="fa-IR" sz="1300" smtClean="0"/>
          </a:p>
        </p:txBody>
      </p:sp>
    </p:spTree>
    <p:extLst>
      <p:ext uri="{BB962C8B-B14F-4D97-AF65-F5344CB8AC3E}">
        <p14:creationId xmlns:p14="http://schemas.microsoft.com/office/powerpoint/2010/main" val="235233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ACC9A-C5F7-4598-A59E-4E4FD77233EE}" type="slidenum">
              <a:rPr lang="en-US" altLang="fa-IR" sz="1300" smtClean="0"/>
              <a:pPr/>
              <a:t>19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841E3-DCFF-4830-AA8B-1F9927F9A01B}" type="slidenum">
              <a:rPr lang="en-US" altLang="fa-IR" sz="1300" smtClean="0"/>
              <a:pPr/>
              <a:t>2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711DA3-3611-4AC2-88A2-F7D5FD95694B}" type="slidenum">
              <a:rPr lang="en-US" altLang="fa-IR" sz="1300" smtClean="0"/>
              <a:pPr/>
              <a:t>20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781B23-3E6C-4C66-95C5-E07F6689CC7B}" type="slidenum">
              <a:rPr lang="en-US" altLang="fa-IR" sz="1300" smtClean="0"/>
              <a:pPr/>
              <a:t>22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defRPr/>
            </a:pPr>
            <a:endParaRPr lang="fa-IR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F5A049-C5D1-4324-B0E6-95CD58B1E7A3}" type="slidenum">
              <a:rPr lang="en-US" altLang="fa-IR" sz="1300" smtClean="0"/>
              <a:pPr/>
              <a:t>23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DA50F1-A4CC-42C0-BA72-2A6EB7FAEE18}" type="slidenum">
              <a:rPr lang="en-US" altLang="fa-IR" sz="1300" smtClean="0"/>
              <a:pPr/>
              <a:t>24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endParaRPr lang="fa-IR" altLang="fa-IR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9A80D0-D879-4F87-A5C6-3DA1C5E68613}" type="slidenum">
              <a:rPr lang="en-US" altLang="fa-IR" sz="1300" smtClean="0"/>
              <a:pPr/>
              <a:t>25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4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69963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0DE68D-0088-4ED2-9E0C-12274ADECC6F}" type="slidenum">
              <a:rPr lang="en-US" altLang="fa-IR" sz="1300" smtClean="0"/>
              <a:pPr/>
              <a:t>5</a:t>
            </a:fld>
            <a:endParaRPr lang="en-US" altLang="fa-IR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2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8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D249-A035-4A9F-A07F-6009224386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BA866-B160-4CED-9FF8-E74D9A4CE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AACB8-0B65-4E97-B7EF-2F1B58473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1C51-9AE8-4FFF-B86E-183E4F5CA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48A1E-666D-4A81-9DE2-FECBAE313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B7B37-3FB6-463F-A9CC-FCC0E406E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16B05-0EFE-4729-954A-50FF1CA71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2A03-F7EF-43B0-BB62-2443B70B0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14EA0-BA7E-44AD-B4C1-E2B5DC53D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464FC-8087-4D19-AE3A-78CF43D93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26CF-3516-43E4-91EA-6785805A4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72FF9-07E5-484F-9C89-9B6E7F38E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181DDB-A3C7-4C78-AF39-46987CBD2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0.png"/><Relationship Id="rId5" Type="http://schemas.openxmlformats.org/officeDocument/2006/relationships/image" Target="../media/image1.wmf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fa-IR" sz="4800" smtClean="0">
                <a:solidFill>
                  <a:schemeClr val="tx2"/>
                </a:solidFill>
              </a:rPr>
              <a:t>Retrieval Models: </a:t>
            </a:r>
            <a:br>
              <a:rPr lang="en-US" altLang="fa-IR" sz="4800" smtClean="0">
                <a:solidFill>
                  <a:schemeClr val="tx2"/>
                </a:solidFill>
              </a:rPr>
            </a:br>
            <a:r>
              <a:rPr lang="en-US" altLang="fa-IR" sz="4800" smtClean="0">
                <a:solidFill>
                  <a:schemeClr val="tx2"/>
                </a:solidFill>
              </a:rPr>
              <a:t>Probabilistic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Intelligent Information Retrieval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End of Detour...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/>
              <a:t>Now, let’s go back to retrieval!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7776" y="3536228"/>
                <a:ext cx="4981575" cy="1108075"/>
              </a:xfrm>
              <a:prstGeom prst="rect">
                <a:avLst/>
              </a:prstGeom>
              <a:noFill/>
            </p:spPr>
            <p:txBody>
              <a:bodyPr rtlCol="1">
                <a:spAutoFit/>
              </a:bodyPr>
              <a:lstStyle/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  ?</m:t>
                      </m:r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)=  ?</m:t>
                      </m:r>
                    </m:oMath>
                  </m:oMathPara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76" y="3536228"/>
                <a:ext cx="4981575" cy="1108075"/>
              </a:xfrm>
              <a:prstGeom prst="rect">
                <a:avLst/>
              </a:prstGeom>
              <a:blipFill>
                <a:blip r:embed="rId3"/>
                <a:stretch>
                  <a:fillRect l="-122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fa-IR" sz="4000" smtClean="0"/>
              <a:t>Probabilistic Retrieval Models: Intuitions</a:t>
            </a:r>
            <a:endParaRPr lang="fa-IR" altLang="fa-IR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4E6F9-9E86-4B4C-B7E1-83FB8E26FA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075" y="1446213"/>
            <a:ext cx="7377113" cy="8302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dirty="0">
                <a:latin typeface="+mj-lt"/>
              </a:rPr>
              <a:t>Suppose we have a large number of relevance judgments 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(e.g. </a:t>
            </a:r>
            <a:r>
              <a:rPr lang="en-US" dirty="0" err="1">
                <a:latin typeface="+mj-lt"/>
              </a:rPr>
              <a:t>clickthroughs</a:t>
            </a:r>
            <a:r>
              <a:rPr lang="en-US" dirty="0">
                <a:latin typeface="+mj-lt"/>
              </a:rPr>
              <a:t>: “1”=clicked; “0”=skipped)</a:t>
            </a:r>
            <a:endParaRPr lang="fa-I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438" y="2306638"/>
            <a:ext cx="3670300" cy="42481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sz="1800" dirty="0">
                <a:latin typeface="+mj-lt"/>
              </a:rPr>
              <a:t>Query(Q)		Doc(D)	</a:t>
            </a:r>
            <a:r>
              <a:rPr lang="en-US" sz="1800" dirty="0" err="1">
                <a:latin typeface="+mj-lt"/>
              </a:rPr>
              <a:t>Rel</a:t>
            </a:r>
            <a:r>
              <a:rPr lang="en-US" sz="1800" dirty="0">
                <a:latin typeface="+mj-lt"/>
              </a:rPr>
              <a:t>(R) ?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D1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D2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D3	0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D4	0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D5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…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D1	0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D2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Q1		D3	0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Q2		D3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Q3		D1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Q4		D2	1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Q4		D3	0</a:t>
            </a:r>
          </a:p>
          <a:p>
            <a:pPr algn="l">
              <a:defRPr/>
            </a:pPr>
            <a:r>
              <a:rPr lang="en-US" sz="1800" dirty="0">
                <a:latin typeface="+mj-lt"/>
              </a:rPr>
              <a:t>…</a:t>
            </a:r>
            <a:endParaRPr lang="fa-IR" sz="1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2425" y="4648200"/>
            <a:ext cx="4162425" cy="12001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defRPr/>
            </a:pPr>
            <a:r>
              <a:rPr lang="en-US" dirty="0">
                <a:latin typeface="+mj-lt"/>
              </a:rPr>
              <a:t>What if we don’t have sufficient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search log?</a:t>
            </a:r>
          </a:p>
          <a:p>
            <a:pPr algn="l">
              <a:defRPr/>
            </a:pPr>
            <a:r>
              <a:rPr lang="en-US" dirty="0">
                <a:latin typeface="+mj-lt"/>
              </a:rPr>
              <a:t>Unseen documents/queries?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25925" y="2276475"/>
                <a:ext cx="4596836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>
                  <a:defRPr/>
                </a:pPr>
                <a:r>
                  <a:rPr lang="en-US" dirty="0" smtClean="0">
                    <a:latin typeface="+mj-lt"/>
                  </a:rPr>
                  <a:t>We can score documents based on:</a:t>
                </a: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25" y="2276475"/>
                <a:ext cx="4596836" cy="1200329"/>
              </a:xfrm>
              <a:prstGeom prst="rect">
                <a:avLst/>
              </a:prstGeom>
              <a:blipFill>
                <a:blip r:embed="rId4"/>
                <a:stretch>
                  <a:fillRect l="-1989" t="-4061" r="-1061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53200" y="3532331"/>
                <a:ext cx="704039" cy="11079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1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 smtClean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lit/>
                        </m:rPr>
                        <a:rPr lang="en-US" sz="2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en-US" sz="2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532331"/>
                <a:ext cx="704039" cy="1107996"/>
              </a:xfrm>
              <a:prstGeom prst="rect">
                <a:avLst/>
              </a:prstGeom>
              <a:blipFill>
                <a:blip r:embed="rId5"/>
                <a:stretch>
                  <a:fillRect l="-87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86238" y="5938838"/>
                <a:ext cx="4701736" cy="4616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>
                  <a:defRPr/>
                </a:pPr>
                <a:r>
                  <a:rPr lang="en-US" dirty="0">
                    <a:latin typeface="+mj-lt"/>
                  </a:rPr>
                  <a:t>We can approximate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a-IR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38" y="5938838"/>
                <a:ext cx="4701736" cy="461665"/>
              </a:xfrm>
              <a:prstGeom prst="rect">
                <a:avLst/>
              </a:prstGeom>
              <a:blipFill>
                <a:blip r:embed="rId6"/>
                <a:stretch>
                  <a:fillRect l="-2075" t="-10526" r="-13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33902" y="2855025"/>
                <a:ext cx="2483372" cy="7822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02" y="2855025"/>
                <a:ext cx="2483372" cy="782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Probability of Relevance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fa-IR" dirty="0" smtClean="0"/>
                  <a:t>Three random variables</a:t>
                </a:r>
              </a:p>
              <a:p>
                <a:pPr lvl="1" eaLnBrk="1" hangingPunct="1"/>
                <a:r>
                  <a:rPr lang="en-US" altLang="fa-IR" dirty="0" smtClean="0"/>
                  <a:t>Query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fa-IR" dirty="0" smtClean="0"/>
              </a:p>
              <a:p>
                <a:pPr lvl="1" eaLnBrk="1" hangingPunct="1"/>
                <a:r>
                  <a:rPr lang="en-US" altLang="fa-IR" dirty="0" smtClean="0"/>
                  <a:t>Document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fa-IR" dirty="0" smtClean="0"/>
              </a:p>
              <a:p>
                <a:pPr lvl="1" eaLnBrk="1" hangingPunct="1"/>
                <a:r>
                  <a:rPr lang="en-US" altLang="fa-IR" dirty="0" smtClean="0"/>
                  <a:t>Relevance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0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endParaRPr lang="en-US" altLang="fa-IR" dirty="0" smtClean="0">
                  <a:sym typeface="Symbol" pitchFamily="18" charset="2"/>
                </a:endParaRPr>
              </a:p>
              <a:p>
                <a:pPr eaLnBrk="1" hangingPunct="1"/>
                <a:r>
                  <a:rPr lang="en-US" altLang="fa-IR" dirty="0" smtClean="0"/>
                  <a:t>Goal: rank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fa-IR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dirty="0" smtClean="0"/>
              </a:p>
              <a:p>
                <a:pPr lvl="1" eaLnBrk="1" hangingPunct="1"/>
                <a:r>
                  <a:rPr lang="en-US" altLang="fa-IR" dirty="0" smtClean="0"/>
                  <a:t>Evaluate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dirty="0" smtClean="0"/>
              </a:p>
              <a:p>
                <a:pPr lvl="1" eaLnBrk="1" hangingPunct="1"/>
                <a:r>
                  <a:rPr lang="en-US" altLang="fa-IR" dirty="0" smtClean="0"/>
                  <a:t>Actually, only need to compare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, i.e., rank documents</a:t>
                </a:r>
              </a:p>
              <a:p>
                <a:pPr eaLnBrk="1" hangingPunct="1"/>
                <a:r>
                  <a:rPr lang="en-US" altLang="fa-IR" dirty="0" smtClean="0"/>
                  <a:t>Several different ways to refine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1752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66DAC-2B3B-4B32-AFF1-240DF0207C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382000" cy="1143000"/>
              </a:xfrm>
            </p:spPr>
            <p:txBody>
              <a:bodyPr/>
              <a:lstStyle/>
              <a:p>
                <a:r>
                  <a:rPr lang="en-US" altLang="fa-IR" dirty="0" smtClean="0"/>
                  <a:t>Refining </a:t>
                </a:r>
                <a14:m>
                  <m:oMath xmlns:m="http://schemas.openxmlformats.org/officeDocument/2006/math"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Method 1: </a:t>
                </a:r>
                <a:br>
                  <a:rPr lang="en-US" altLang="fa-IR" dirty="0" smtClean="0"/>
                </a:br>
                <a:r>
                  <a:rPr lang="en-US" altLang="fa-IR" dirty="0" smtClean="0"/>
                  <a:t>conditional models</a:t>
                </a:r>
              </a:p>
            </p:txBody>
          </p:sp>
        </mc:Choice>
        <mc:Fallback xmlns=""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382000" cy="1143000"/>
              </a:xfrm>
              <a:blipFill>
                <a:blip r:embed="rId3"/>
                <a:stretch>
                  <a:fillRect l="-2255" t="-23404" r="-3782" b="-3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600"/>
                <a:ext cx="8763000" cy="4876800"/>
              </a:xfrm>
            </p:spPr>
            <p:txBody>
              <a:bodyPr/>
              <a:lstStyle/>
              <a:p>
                <a:r>
                  <a:rPr lang="en-US" altLang="fa-IR" dirty="0" smtClean="0"/>
                  <a:t>Basic idea: relevance depends on how well a query matches a document</a:t>
                </a:r>
              </a:p>
              <a:p>
                <a:pPr lvl="1"/>
                <a:r>
                  <a:rPr lang="en-US" altLang="fa-IR" dirty="0" smtClean="0"/>
                  <a:t>Define features on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fa-IR" dirty="0" smtClean="0"/>
                  <a:t>, e.g., #matched terms, the highest IDF of a matched term, </a:t>
                </a:r>
                <a:r>
                  <a:rPr lang="en-US" altLang="fa-IR" dirty="0" err="1" smtClean="0"/>
                  <a:t>doclen</a:t>
                </a:r>
                <a:r>
                  <a:rPr lang="en-US" altLang="fa-IR" dirty="0" smtClean="0"/>
                  <a:t>, or even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given any other retrieval function,…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fa-I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en-US" altLang="fa-I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fa-IR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fa-IR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dirty="0" smtClean="0"/>
              </a:p>
              <a:p>
                <a:pPr lvl="1"/>
                <a:r>
                  <a:rPr lang="en-US" altLang="fa-IR" dirty="0" smtClean="0"/>
                  <a:t>Using training data (known relevance judgments) to estimate parameter </a:t>
                </a:r>
                <a14:m>
                  <m:oMath xmlns:m="http://schemas.openxmlformats.org/officeDocument/2006/math">
                    <m:r>
                      <a:rPr lang="en-US" altLang="fa-IR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fa-IR" i="1" dirty="0" smtClean="0">
                  <a:sym typeface="Symbol" pitchFamily="18" charset="2"/>
                </a:endParaRPr>
              </a:p>
              <a:p>
                <a:pPr lvl="1"/>
                <a:r>
                  <a:rPr lang="en-US" altLang="fa-IR" dirty="0" smtClean="0">
                    <a:sym typeface="Symbol" pitchFamily="18" charset="2"/>
                  </a:rPr>
                  <a:t>Apply the model to rank new documents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600"/>
                <a:ext cx="8763000" cy="4876800"/>
              </a:xfrm>
              <a:blipFill>
                <a:blip r:embed="rId4"/>
                <a:stretch>
                  <a:fillRect l="-1601" t="-1625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B165EAC-6F94-4BE4-9ECE-F6208BAA2512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457200" y="274638"/>
                <a:ext cx="8305800" cy="1143000"/>
              </a:xfrm>
            </p:spPr>
            <p:txBody>
              <a:bodyPr/>
              <a:lstStyle/>
              <a:p>
                <a:r>
                  <a:rPr lang="en-US" altLang="fa-IR" dirty="0" smtClean="0"/>
                  <a:t>Refining </a:t>
                </a:r>
                <a14:m>
                  <m:oMath xmlns:m="http://schemas.openxmlformats.org/officeDocument/2006/math"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fa-I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Method 2:</a:t>
                </a:r>
                <a:br>
                  <a:rPr lang="en-US" altLang="fa-IR" dirty="0" smtClean="0"/>
                </a:br>
                <a:r>
                  <a:rPr lang="en-US" altLang="fa-IR" dirty="0" smtClean="0"/>
                  <a:t>generative models 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305800" cy="1143000"/>
              </a:xfrm>
              <a:blipFill>
                <a:blip r:embed="rId3"/>
                <a:stretch>
                  <a:fillRect l="-2788" t="-23404" r="-2715" b="-3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2870"/>
                <a:ext cx="9067800" cy="4525963"/>
              </a:xfrm>
            </p:spPr>
            <p:txBody>
              <a:bodyPr/>
              <a:lstStyle/>
              <a:p>
                <a:r>
                  <a:rPr lang="en-US" altLang="fa-IR" dirty="0" smtClean="0"/>
                  <a:t>Basic idea</a:t>
                </a:r>
              </a:p>
              <a:p>
                <a:pPr lvl="1"/>
                <a:r>
                  <a:rPr lang="en-US" altLang="fa-IR" dirty="0" smtClean="0"/>
                  <a:t>Define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dirty="0" smtClean="0"/>
              </a:p>
              <a:p>
                <a:pPr lvl="1"/>
                <a:r>
                  <a:rPr lang="en-US" altLang="fa-IR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using Bayes’ rule</a:t>
                </a:r>
              </a:p>
              <a:p>
                <a:pPr marL="457200" lvl="1" indent="0">
                  <a:buNone/>
                </a:pPr>
                <a:endParaRPr lang="en-US" altLang="fa-IR" sz="24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fa-I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fa-I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fa-I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fa-IR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fa-I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fa-IR" dirty="0" smtClean="0"/>
              </a:p>
              <a:p>
                <a:endParaRPr lang="en-US" altLang="fa-IR" dirty="0" smtClean="0"/>
              </a:p>
              <a:p>
                <a:r>
                  <a:rPr lang="en-US" altLang="fa-IR" dirty="0" smtClean="0"/>
                  <a:t>Special cases</a:t>
                </a:r>
              </a:p>
              <a:p>
                <a:pPr lvl="1"/>
                <a:r>
                  <a:rPr lang="en-US" altLang="fa-IR" dirty="0" smtClean="0"/>
                  <a:t>Document “generation”: </a:t>
                </a:r>
                <a14:m>
                  <m:oMath xmlns:m="http://schemas.openxmlformats.org/officeDocument/2006/math"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600" dirty="0" smtClean="0"/>
              </a:p>
              <a:p>
                <a:pPr lvl="1"/>
                <a:r>
                  <a:rPr lang="en-US" altLang="fa-IR" dirty="0" smtClean="0"/>
                  <a:t>Query “generation”: </a:t>
                </a:r>
                <a14:m>
                  <m:oMath xmlns:m="http://schemas.openxmlformats.org/officeDocument/2006/math"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600" dirty="0" smtClean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2870"/>
                <a:ext cx="9067800" cy="4525963"/>
              </a:xfrm>
              <a:blipFill>
                <a:blip r:embed="rId4"/>
                <a:stretch>
                  <a:fillRect l="-1546" t="-1752" b="-1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239000" y="3531540"/>
            <a:ext cx="1676400" cy="98980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>
              <a:latin typeface="Gill Sans MT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629400" y="4972195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1" dirty="0">
                <a:solidFill>
                  <a:srgbClr val="CC0000"/>
                </a:solidFill>
                <a:latin typeface="Gill Sans MT" pitchFamily="34" charset="0"/>
              </a:rPr>
              <a:t>Ignored for ranking </a:t>
            </a:r>
            <a:r>
              <a:rPr lang="en-US" altLang="fa-IR" sz="1800" b="1" dirty="0" smtClean="0">
                <a:solidFill>
                  <a:srgbClr val="CC0000"/>
                </a:solidFill>
                <a:latin typeface="Gill Sans MT" pitchFamily="34" charset="0"/>
              </a:rPr>
              <a:t>D</a:t>
            </a:r>
            <a:endParaRPr lang="en-US" altLang="fa-IR" sz="1800" b="1" dirty="0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7924800" y="4521346"/>
            <a:ext cx="284018" cy="436994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536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744C2A3-D60A-44BE-9C39-68CEA6417D14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Document Generation</a:t>
            </a:r>
          </a:p>
        </p:txBody>
      </p:sp>
      <p:sp>
        <p:nvSpPr>
          <p:cNvPr id="1639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682FDDF-8629-4893-A323-F0FDE8C6C1DD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400" smtClean="0"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54360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600350"/>
                <a:ext cx="421904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0350"/>
                <a:ext cx="4219040" cy="768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60073" y="1574430"/>
                <a:ext cx="3477427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73" y="1574430"/>
                <a:ext cx="3477427" cy="782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81485" y="2587877"/>
                <a:ext cx="2259529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85" y="2587877"/>
                <a:ext cx="2259529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0073" y="2574605"/>
                <a:ext cx="381559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73" y="2574605"/>
                <a:ext cx="3815596" cy="7822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88111" y="3886200"/>
                <a:ext cx="2259529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11" y="3886200"/>
                <a:ext cx="2259529" cy="768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4460073" y="3858739"/>
            <a:ext cx="4508500" cy="823913"/>
            <a:chOff x="2736" y="1776"/>
            <a:chExt cx="2840" cy="519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>
                  <a:latin typeface="Gill Sans MT" pitchFamily="34" charset="0"/>
                </a:rPr>
                <a:t>Model of </a:t>
              </a:r>
              <a:r>
                <a:rPr lang="en-US" altLang="fa-IR" sz="1800" b="1">
                  <a:solidFill>
                    <a:srgbClr val="CC0000"/>
                  </a:solidFill>
                  <a:latin typeface="Gill Sans MT" pitchFamily="34" charset="0"/>
                </a:rPr>
                <a:t>relevant</a:t>
              </a:r>
              <a:r>
                <a:rPr lang="en-US" altLang="fa-IR" sz="1800" b="1">
                  <a:latin typeface="Gill Sans MT" pitchFamily="34" charset="0"/>
                </a:rPr>
                <a:t> docs for Q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273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>
              <a:off x="2736" y="21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416" y="2064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 dirty="0">
                  <a:latin typeface="Gill Sans MT" pitchFamily="34" charset="0"/>
                </a:rPr>
                <a:t>Model of </a:t>
              </a:r>
              <a:r>
                <a:rPr lang="en-US" altLang="fa-IR" sz="1800" b="1" dirty="0">
                  <a:solidFill>
                    <a:srgbClr val="CC0000"/>
                  </a:solidFill>
                  <a:latin typeface="Gill Sans MT" pitchFamily="34" charset="0"/>
                </a:rPr>
                <a:t>non-relevant</a:t>
              </a:r>
              <a:r>
                <a:rPr lang="en-US" altLang="fa-IR" sz="1800" b="1" dirty="0">
                  <a:latin typeface="Gill Sans MT" pitchFamily="34" charset="0"/>
                </a:rPr>
                <a:t> docs for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1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Document Generation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US" altLang="fa-IR" sz="2400" b="1" dirty="0" smtClean="0"/>
                  <a:t>Assume independent attributes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24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fa-IR" sz="2400" b="1" i="1" dirty="0" err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24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fa-IR" sz="2400" b="1" dirty="0"/>
              </a:p>
              <a:p>
                <a:pPr eaLnBrk="1" hangingPunct="1">
                  <a:defRPr/>
                </a:pPr>
                <a:r>
                  <a:rPr lang="en-US" altLang="fa-IR" sz="2400" b="1" dirty="0"/>
                  <a:t>Let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fa-IR" sz="24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fa-IR" sz="2400" b="1" i="1" dirty="0" err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fa-IR" sz="24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fa-IR" sz="2400" b="1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{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𝟏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fa-IR" sz="2400" b="1" dirty="0">
                    <a:sym typeface="Symbol" pitchFamily="18" charset="2"/>
                  </a:rPr>
                  <a:t> </a:t>
                </a:r>
                <a:r>
                  <a:rPr lang="en-US" altLang="fa-IR" sz="2400" b="1" dirty="0"/>
                  <a:t>is the value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fa-IR" sz="2400" b="1" dirty="0"/>
                  <a:t> (Similarly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fa-IR" sz="24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2400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fa-IR" sz="2400" b="1" i="1" dirty="0" err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fa-IR" sz="24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fa-IR" sz="2400" b="1" dirty="0"/>
                  <a:t> 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682FDDF-8629-4893-A323-F0FDE8C6C1DD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400" smtClean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600" y="3044291"/>
                <a:ext cx="257583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44291"/>
                <a:ext cx="2575833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3952068"/>
                <a:ext cx="3537443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52068"/>
                <a:ext cx="3537443" cy="1045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5257375"/>
                <a:ext cx="7475636" cy="1094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57375"/>
                <a:ext cx="747563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Document </a:t>
            </a:r>
            <a:r>
              <a:rPr lang="en-US" altLang="fa-IR" dirty="0"/>
              <a:t>Generation (cont’d)</a:t>
            </a:r>
            <a:endParaRPr lang="en-US" altLang="fa-IR" dirty="0" smtClean="0"/>
          </a:p>
        </p:txBody>
      </p:sp>
      <p:sp>
        <p:nvSpPr>
          <p:cNvPr id="1639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682FDDF-8629-4893-A323-F0FDE8C6C1DD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400" smtClean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8266" y="1417638"/>
                <a:ext cx="6646563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∏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6" y="1417638"/>
                <a:ext cx="6646563" cy="911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3131" y="2560638"/>
                <a:ext cx="6470426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∏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31" y="2560638"/>
                <a:ext cx="6470426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5820" y="3730142"/>
                <a:ext cx="8338180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∏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0" y="3730142"/>
                <a:ext cx="8338180" cy="911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400800" y="3671302"/>
            <a:ext cx="2667000" cy="1726885"/>
            <a:chOff x="6400800" y="3671302"/>
            <a:chExt cx="2667000" cy="172688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400800" y="3671302"/>
              <a:ext cx="2667000" cy="970500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>
                <a:latin typeface="Gill Sans MT" pitchFamily="34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829050" y="5028855"/>
              <a:ext cx="2131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1" dirty="0" smtClean="0">
                  <a:solidFill>
                    <a:srgbClr val="CC0000"/>
                  </a:solidFill>
                  <a:latin typeface="Gill Sans MT" pitchFamily="34" charset="0"/>
                </a:rPr>
                <a:t>Ignore </a:t>
              </a:r>
              <a:r>
                <a:rPr lang="en-US" altLang="fa-IR" sz="1800" b="1" dirty="0">
                  <a:solidFill>
                    <a:srgbClr val="CC0000"/>
                  </a:solidFill>
                  <a:latin typeface="Gill Sans MT" pitchFamily="34" charset="0"/>
                </a:rPr>
                <a:t>for </a:t>
              </a:r>
              <a:r>
                <a:rPr lang="en-US" altLang="fa-IR" sz="1800" b="1" dirty="0" smtClean="0">
                  <a:solidFill>
                    <a:srgbClr val="CC0000"/>
                  </a:solidFill>
                  <a:latin typeface="Gill Sans MT" pitchFamily="34" charset="0"/>
                </a:rPr>
                <a:t>ranking</a:t>
              </a:r>
              <a:endParaRPr lang="en-US" altLang="fa-IR" sz="1800" b="1" dirty="0">
                <a:solidFill>
                  <a:srgbClr val="CC0000"/>
                </a:solidFill>
                <a:latin typeface="Gill Sans MT" pitchFamily="34" charset="0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 flipV="1">
              <a:off x="6934200" y="4641802"/>
              <a:ext cx="381000" cy="3837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5007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Document </a:t>
            </a:r>
            <a:r>
              <a:rPr lang="en-US" altLang="fa-IR" dirty="0"/>
              <a:t>Generation (cont’d)</a:t>
            </a:r>
            <a:endParaRPr lang="en-US" alt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 smtClean="0"/>
                  <a:t> if the term does not appear in the query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682FDDF-8629-4893-A323-F0FDE8C6C1DD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400" smtClean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7801" y="2751280"/>
                <a:ext cx="8601778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∏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1" y="2751280"/>
                <a:ext cx="860177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327315" y="2757906"/>
            <a:ext cx="2667000" cy="9705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>
              <a:latin typeface="Gill Sans MT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755565" y="4115459"/>
            <a:ext cx="2131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1" dirty="0" smtClean="0">
                <a:solidFill>
                  <a:srgbClr val="CC0000"/>
                </a:solidFill>
                <a:latin typeface="Gill Sans MT" pitchFamily="34" charset="0"/>
              </a:rPr>
              <a:t>Ignore </a:t>
            </a:r>
            <a:r>
              <a:rPr lang="en-US" altLang="fa-IR" sz="1800" b="1" dirty="0">
                <a:solidFill>
                  <a:srgbClr val="CC0000"/>
                </a:solidFill>
                <a:latin typeface="Gill Sans MT" pitchFamily="34" charset="0"/>
              </a:rPr>
              <a:t>for </a:t>
            </a:r>
            <a:r>
              <a:rPr lang="en-US" altLang="fa-IR" sz="1800" b="1" dirty="0" smtClean="0">
                <a:solidFill>
                  <a:srgbClr val="CC0000"/>
                </a:solidFill>
                <a:latin typeface="Gill Sans MT" pitchFamily="34" charset="0"/>
              </a:rPr>
              <a:t>ranking</a:t>
            </a:r>
            <a:endParaRPr lang="en-US" altLang="fa-IR" sz="1800" b="1" dirty="0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 flipV="1">
            <a:off x="6860715" y="3728406"/>
            <a:ext cx="381000" cy="38374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9698" y="4464913"/>
                <a:ext cx="5820311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8" y="4464913"/>
                <a:ext cx="5820311" cy="911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Robertson-Sparck Jones Model</a:t>
            </a:r>
            <a:br>
              <a:rPr lang="en-US" altLang="fa-IR" smtClean="0"/>
            </a:br>
            <a:r>
              <a:rPr lang="en-US" altLang="fa-IR" sz="2800" smtClean="0"/>
              <a:t>(Robertson &amp; Sparck Jones 76)</a:t>
            </a:r>
            <a:endParaRPr lang="en-US" altLang="fa-IR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Text Box 3"/>
              <p:cNvSpPr txBox="1">
                <a:spLocks noChangeArrowheads="1"/>
              </p:cNvSpPr>
              <p:nvPr/>
            </p:nvSpPr>
            <p:spPr bwMode="auto">
              <a:xfrm>
                <a:off x="533400" y="2740191"/>
                <a:ext cx="812600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 smtClean="0">
                    <a:latin typeface="Gill Sans MT" pitchFamily="34" charset="0"/>
                  </a:rPr>
                  <a:t>Two </a:t>
                </a:r>
                <a:r>
                  <a:rPr lang="en-US" altLang="fa-IR" sz="1800" b="1" dirty="0">
                    <a:latin typeface="Gill Sans MT" pitchFamily="34" charset="0"/>
                  </a:rPr>
                  <a:t>parameters for each term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1800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fa-IR" sz="1800" b="1" dirty="0">
                    <a:latin typeface="Gill Sans MT" pitchFamily="34" charset="0"/>
                  </a:rPr>
                  <a:t>: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>
                    <a:latin typeface="Gill Sans MT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fa-IR" sz="1800" b="1" i="1" baseline="-25000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18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fa-IR" sz="18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sz="1800" b="1" dirty="0">
                    <a:solidFill>
                      <a:srgbClr val="3333FF"/>
                    </a:solidFill>
                    <a:latin typeface="Gill Sans MT" pitchFamily="34" charset="0"/>
                  </a:rPr>
                  <a:t>: prob. that term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1800" b="1" i="1" baseline="-25000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fa-IR" sz="1800" b="1" baseline="-25000" dirty="0">
                    <a:solidFill>
                      <a:srgbClr val="3333FF"/>
                    </a:solidFill>
                    <a:latin typeface="Gill Sans MT" pitchFamily="34" charset="0"/>
                  </a:rPr>
                  <a:t> </a:t>
                </a:r>
                <a:r>
                  <a:rPr lang="en-US" altLang="fa-IR" sz="1800" b="1" dirty="0">
                    <a:solidFill>
                      <a:srgbClr val="3333FF"/>
                    </a:solidFill>
                    <a:latin typeface="Gill Sans MT" pitchFamily="34" charset="0"/>
                  </a:rPr>
                  <a:t>occurs in a relevant doc  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>
                    <a:solidFill>
                      <a:srgbClr val="3333FF"/>
                    </a:solidFill>
                    <a:latin typeface="Gill Sans MT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fa-IR" sz="1800" b="1" i="1" baseline="-25000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1800" b="1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18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fa-IR" sz="1800" b="1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fa-IR" sz="1800" b="1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sz="1800" b="1" dirty="0">
                    <a:solidFill>
                      <a:srgbClr val="3333FF"/>
                    </a:solidFill>
                    <a:latin typeface="Gill Sans MT" pitchFamily="34" charset="0"/>
                  </a:rPr>
                  <a:t>: prob. that term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1800" b="1" i="1" baseline="-25000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fa-IR" sz="1800" b="1" baseline="-25000" dirty="0">
                    <a:solidFill>
                      <a:srgbClr val="3333FF"/>
                    </a:solidFill>
                    <a:latin typeface="Gill Sans MT" pitchFamily="34" charset="0"/>
                  </a:rPr>
                  <a:t> </a:t>
                </a:r>
                <a:r>
                  <a:rPr lang="en-US" altLang="fa-IR" sz="1800" b="1" dirty="0">
                    <a:solidFill>
                      <a:srgbClr val="3333FF"/>
                    </a:solidFill>
                    <a:latin typeface="Gill Sans MT" pitchFamily="34" charset="0"/>
                  </a:rPr>
                  <a:t>occurs in a non-relevant doc 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fa-IR" sz="1800" b="1" dirty="0">
                  <a:latin typeface="Gill Sans MT" pitchFamily="34" charset="0"/>
                </a:endParaRPr>
              </a:p>
            </p:txBody>
          </p:sp>
        </mc:Choice>
        <mc:Fallback xmlns="">
          <p:sp>
            <p:nvSpPr>
              <p:cNvPr id="174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740191"/>
                <a:ext cx="8126007" cy="1200329"/>
              </a:xfrm>
              <a:prstGeom prst="rect">
                <a:avLst/>
              </a:prstGeom>
              <a:blipFill>
                <a:blip r:embed="rId3"/>
                <a:stretch>
                  <a:fillRect l="-675" t="-30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357217" y="1748593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 dirty="0">
                <a:latin typeface="Gill Sans MT" pitchFamily="34" charset="0"/>
              </a:rPr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806991"/>
            <a:ext cx="4987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dirty="0">
                <a:latin typeface="Gill Sans MT" pitchFamily="34" charset="0"/>
              </a:rPr>
              <a:t>How to estimate parameters?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400" dirty="0">
                <a:latin typeface="Gill Sans MT" pitchFamily="34" charset="0"/>
              </a:rPr>
              <a:t>Suppose we have relevance judgments,</a:t>
            </a:r>
          </a:p>
        </p:txBody>
      </p:sp>
      <p:sp>
        <p:nvSpPr>
          <p:cNvPr id="1741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2635ECC-F91F-44CF-A073-94A72EE52ED5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400" smtClean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28464" y="4921784"/>
                <a:ext cx="3353097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64" y="4921784"/>
                <a:ext cx="3353097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4161" y="4908804"/>
                <a:ext cx="3782639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𝑛𝑜𝑛𝑟𝑒𝑙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𝑛𝑜𝑛𝑟𝑒𝑙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61" y="4908804"/>
                <a:ext cx="3782639" cy="6408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85252" y="1564317"/>
                <a:ext cx="5334473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𝑎𝑛𝑘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52" y="1564317"/>
                <a:ext cx="5334473" cy="911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Notion of Relevance</a:t>
            </a:r>
            <a:br>
              <a:rPr lang="en-US" smtClean="0"/>
            </a:br>
            <a:endParaRPr lang="en-US" sz="3200" smtClean="0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8200" y="1600200"/>
            <a:ext cx="7870829" cy="1712913"/>
            <a:chOff x="528" y="768"/>
            <a:chExt cx="4958" cy="1079"/>
          </a:xfrm>
        </p:grpSpPr>
        <p:sp>
          <p:nvSpPr>
            <p:cNvPr id="3111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8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fa-IR" sz="240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86" name="Rectangle 5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1509" cy="4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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𝑹𝒆𝒑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800" b="1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))    </m:t>
                        </m:r>
                      </m:oMath>
                    </m:oMathPara>
                  </a14:m>
                  <a:endParaRPr lang="en-US" sz="1800" b="1" dirty="0">
                    <a:solidFill>
                      <a:schemeClr val="tx2">
                        <a:lumMod val="75000"/>
                      </a:schemeClr>
                    </a:solidFill>
                    <a:latin typeface="Arial Narrow" pitchFamily="34" charset="0"/>
                  </a:endParaRPr>
                </a:p>
                <a:p>
                  <a:pPr algn="l">
                    <a:defRPr/>
                  </a:pPr>
                  <a:r>
                    <a:rPr lang="en-US" sz="1800" b="1" dirty="0">
                      <a:solidFill>
                        <a:schemeClr val="tx2">
                          <a:lumMod val="75000"/>
                        </a:schemeClr>
                      </a:solidFill>
                      <a:latin typeface="Arial Narrow" pitchFamily="34" charset="0"/>
                    </a:rPr>
                    <a:t> Similarity</a:t>
                  </a:r>
                  <a:endParaRPr lang="en-US" sz="2000" dirty="0">
                    <a:solidFill>
                      <a:schemeClr val="tx2">
                        <a:lumMod val="75000"/>
                      </a:schemeClr>
                    </a:solidFill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2768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1440"/>
                  <a:ext cx="1509" cy="407"/>
                </a:xfrm>
                <a:prstGeom prst="rect">
                  <a:avLst/>
                </a:prstGeom>
                <a:blipFill>
                  <a:blip r:embed="rId3"/>
                  <a:stretch>
                    <a:fillRect b="-1523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3" name="Rectangle 6"/>
                <p:cNvSpPr>
                  <a:spLocks noChangeArrowheads="1"/>
                </p:cNvSpPr>
                <p:nvPr/>
              </p:nvSpPr>
              <p:spPr bwMode="auto">
                <a:xfrm>
                  <a:off x="1952" y="1440"/>
                  <a:ext cx="169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fa-IR" sz="1800" b="1" dirty="0">
                      <a:solidFill>
                        <a:srgbClr val="CC0000"/>
                      </a:solidFill>
                      <a:latin typeface="Arial Narrow" pitchFamily="34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fa-IR" sz="1800" b="1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𝟏</m:t>
                      </m:r>
                      <m:r>
                        <a:rPr lang="en-US" altLang="fa-IR" sz="1800" b="1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}</m:t>
                      </m:r>
                    </m:oMath>
                  </a14:m>
                  <a:r>
                    <a:rPr lang="en-US" altLang="fa-IR" sz="1800" b="1" dirty="0">
                      <a:solidFill>
                        <a:srgbClr val="000066"/>
                      </a:solidFill>
                      <a:latin typeface="Arial Narrow" pitchFamily="34" charset="0"/>
                    </a:rPr>
                    <a:t> 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 b="1" dirty="0">
                      <a:solidFill>
                        <a:srgbClr val="000066"/>
                      </a:solidFill>
                      <a:latin typeface="Arial Narrow" pitchFamily="34" charset="0"/>
                    </a:rPr>
                    <a:t> </a:t>
                  </a:r>
                  <a:r>
                    <a:rPr lang="en-US" altLang="fa-IR" sz="1800" b="1" dirty="0">
                      <a:solidFill>
                        <a:srgbClr val="CC0000"/>
                      </a:solidFill>
                      <a:latin typeface="Arial Narrow" pitchFamily="34" charset="0"/>
                    </a:rPr>
                    <a:t>Probability of Relevance</a:t>
                  </a:r>
                  <a:endParaRPr lang="en-US" altLang="fa-IR" sz="1800" b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113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2" y="1440"/>
                  <a:ext cx="1698" cy="40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4" name="Rectangle 7"/>
                <p:cNvSpPr>
                  <a:spLocks noChangeArrowheads="1"/>
                </p:cNvSpPr>
                <p:nvPr/>
              </p:nvSpPr>
              <p:spPr bwMode="auto">
                <a:xfrm>
                  <a:off x="3898" y="1439"/>
                  <a:ext cx="15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fa-IR" sz="18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fa-IR" sz="18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fa-IR" sz="1800" b="1" dirty="0">
                    <a:solidFill>
                      <a:srgbClr val="000066"/>
                    </a:solidFill>
                    <a:latin typeface="Arial Narrow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fa-IR" sz="1800" b="1" dirty="0">
                      <a:solidFill>
                        <a:srgbClr val="000066"/>
                      </a:solidFill>
                      <a:latin typeface="Arial Narrow" pitchFamily="34" charset="0"/>
                    </a:rPr>
                    <a:t> Probabilistic inference</a:t>
                  </a:r>
                </a:p>
              </p:txBody>
            </p:sp>
          </mc:Choice>
          <mc:Fallback xmlns="">
            <p:sp>
              <p:nvSpPr>
                <p:cNvPr id="3114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8" y="1439"/>
                  <a:ext cx="1588" cy="407"/>
                </a:xfrm>
                <a:prstGeom prst="rect">
                  <a:avLst/>
                </a:prstGeom>
                <a:blipFill>
                  <a:blip r:embed="rId5"/>
                  <a:stretch>
                    <a:fillRect b="-1509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5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16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17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6" name="Group 11"/>
          <p:cNvGrpSpPr>
            <a:grpSpLocks/>
          </p:cNvGrpSpPr>
          <p:nvPr/>
        </p:nvGrpSpPr>
        <p:grpSpPr bwMode="auto">
          <a:xfrm>
            <a:off x="184150" y="3429000"/>
            <a:ext cx="2919413" cy="2578100"/>
            <a:chOff x="116" y="1920"/>
            <a:chExt cx="1839" cy="1624"/>
          </a:xfrm>
        </p:grpSpPr>
        <p:sp>
          <p:nvSpPr>
            <p:cNvPr id="3104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6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7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8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9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3110" name="Text Box 18"/>
            <p:cNvSpPr txBox="1">
              <a:spLocks noChangeArrowheads="1"/>
            </p:cNvSpPr>
            <p:nvPr/>
          </p:nvSpPr>
          <p:spPr bwMode="auto">
            <a:xfrm>
              <a:off x="720" y="259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077" name="Group 19"/>
          <p:cNvGrpSpPr>
            <a:grpSpLocks/>
          </p:cNvGrpSpPr>
          <p:nvPr/>
        </p:nvGrpSpPr>
        <p:grpSpPr bwMode="auto">
          <a:xfrm>
            <a:off x="2414588" y="3276600"/>
            <a:ext cx="2819400" cy="1206500"/>
            <a:chOff x="1521" y="1824"/>
            <a:chExt cx="1776" cy="760"/>
          </a:xfrm>
        </p:grpSpPr>
        <p:sp>
          <p:nvSpPr>
            <p:cNvPr id="3100" name="Rectangle 20"/>
            <p:cNvSpPr>
              <a:spLocks noChangeArrowheads="1"/>
            </p:cNvSpPr>
            <p:nvPr/>
          </p:nvSpPr>
          <p:spPr bwMode="auto">
            <a:xfrm>
              <a:off x="2640" y="2064"/>
              <a:ext cx="65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1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102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103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8" name="Group 24"/>
          <p:cNvGrpSpPr>
            <a:grpSpLocks/>
          </p:cNvGrpSpPr>
          <p:nvPr/>
        </p:nvGrpSpPr>
        <p:grpSpPr bwMode="auto">
          <a:xfrm>
            <a:off x="3343275" y="4953000"/>
            <a:ext cx="1525588" cy="1298575"/>
            <a:chOff x="2106" y="2880"/>
            <a:chExt cx="961" cy="818"/>
          </a:xfrm>
        </p:grpSpPr>
        <p:sp>
          <p:nvSpPr>
            <p:cNvPr id="3098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3099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79" name="Group 27"/>
          <p:cNvGrpSpPr>
            <a:grpSpLocks/>
          </p:cNvGrpSpPr>
          <p:nvPr/>
        </p:nvGrpSpPr>
        <p:grpSpPr bwMode="auto">
          <a:xfrm>
            <a:off x="3505200" y="4191000"/>
            <a:ext cx="2481263" cy="809625"/>
            <a:chOff x="2208" y="2400"/>
            <a:chExt cx="1563" cy="510"/>
          </a:xfrm>
        </p:grpSpPr>
        <p:sp>
          <p:nvSpPr>
            <p:cNvPr id="3094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5" name="Line 29"/>
            <p:cNvSpPr>
              <a:spLocks noChangeShapeType="1"/>
            </p:cNvSpPr>
            <p:nvPr/>
          </p:nvSpPr>
          <p:spPr bwMode="auto">
            <a:xfrm flipH="1">
              <a:off x="2592" y="244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6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7" name="Line 31"/>
            <p:cNvSpPr>
              <a:spLocks noChangeShapeType="1"/>
            </p:cNvSpPr>
            <p:nvPr/>
          </p:nvSpPr>
          <p:spPr bwMode="auto">
            <a:xfrm>
              <a:off x="3120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0" name="Group 32"/>
          <p:cNvGrpSpPr>
            <a:grpSpLocks/>
          </p:cNvGrpSpPr>
          <p:nvPr/>
        </p:nvGrpSpPr>
        <p:grpSpPr bwMode="auto">
          <a:xfrm>
            <a:off x="4759325" y="4953000"/>
            <a:ext cx="1743075" cy="1298575"/>
            <a:chOff x="2998" y="2880"/>
            <a:chExt cx="1098" cy="818"/>
          </a:xfrm>
        </p:grpSpPr>
        <p:sp>
          <p:nvSpPr>
            <p:cNvPr id="3092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093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3081" name="Group 35"/>
          <p:cNvGrpSpPr>
            <a:grpSpLocks/>
          </p:cNvGrpSpPr>
          <p:nvPr/>
        </p:nvGrpSpPr>
        <p:grpSpPr bwMode="auto">
          <a:xfrm>
            <a:off x="6172200" y="3276600"/>
            <a:ext cx="2971800" cy="2441575"/>
            <a:chOff x="3888" y="1824"/>
            <a:chExt cx="1872" cy="1538"/>
          </a:xfrm>
        </p:grpSpPr>
        <p:sp>
          <p:nvSpPr>
            <p:cNvPr id="3086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87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88" name="Rectangle 38"/>
            <p:cNvSpPr>
              <a:spLocks noChangeArrowheads="1"/>
            </p:cNvSpPr>
            <p:nvPr/>
          </p:nvSpPr>
          <p:spPr bwMode="auto">
            <a:xfrm>
              <a:off x="4272" y="2112"/>
              <a:ext cx="9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system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89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090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fa-IR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91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3082" name="Oval 42"/>
          <p:cNvSpPr>
            <a:spLocks noChangeArrowheads="1"/>
          </p:cNvSpPr>
          <p:nvPr/>
        </p:nvSpPr>
        <p:spPr bwMode="auto">
          <a:xfrm>
            <a:off x="2895600" y="2590800"/>
            <a:ext cx="3048000" cy="9144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a-IR" altLang="fa-IR" sz="2400">
              <a:latin typeface="Times New Roman" pitchFamily="18" charset="0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D42A8-7CA1-4AC3-A7E0-EFD8E1EF306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84" name="Rectangle 7"/>
          <p:cNvSpPr>
            <a:spLocks noChangeArrowheads="1"/>
          </p:cNvSpPr>
          <p:nvPr/>
        </p:nvSpPr>
        <p:spPr bwMode="auto">
          <a:xfrm>
            <a:off x="6283325" y="1670050"/>
            <a:ext cx="22510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800" b="1">
                <a:solidFill>
                  <a:srgbClr val="000066"/>
                </a:solidFill>
                <a:latin typeface="Arial Narrow" pitchFamily="34" charset="0"/>
              </a:rPr>
              <a:t> Relevance constraints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000066"/>
                </a:solidFill>
                <a:latin typeface="Arial Narrow" pitchFamily="34" charset="0"/>
              </a:rPr>
              <a:t>(Fang et al. 04)</a:t>
            </a:r>
          </a:p>
        </p:txBody>
      </p:sp>
      <p:sp>
        <p:nvSpPr>
          <p:cNvPr id="3085" name="Line 9"/>
          <p:cNvSpPr>
            <a:spLocks noChangeShapeType="1"/>
          </p:cNvSpPr>
          <p:nvPr/>
        </p:nvSpPr>
        <p:spPr bwMode="auto">
          <a:xfrm>
            <a:off x="5064125" y="18986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RSJ Model: No Relevance Info</a:t>
            </a:r>
            <a:br>
              <a:rPr lang="en-US" altLang="fa-IR" smtClean="0"/>
            </a:br>
            <a:r>
              <a:rPr lang="en-US" altLang="fa-IR" sz="2800" smtClean="0"/>
              <a:t>(Croft &amp; Harper 79)</a:t>
            </a:r>
            <a:endParaRPr lang="en-US" altLang="fa-IR" smtClean="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7183870" y="173355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 dirty="0">
                <a:latin typeface="Gill Sans MT" pitchFamily="34" charset="0"/>
              </a:rPr>
              <a:t>(RSJ model)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Text Box 7"/>
              <p:cNvSpPr txBox="1">
                <a:spLocks noChangeArrowheads="1"/>
              </p:cNvSpPr>
              <p:nvPr/>
            </p:nvSpPr>
            <p:spPr bwMode="auto">
              <a:xfrm>
                <a:off x="533400" y="2514600"/>
                <a:ext cx="8418513" cy="1570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>
                    <a:latin typeface="Gill Sans MT" pitchFamily="34" charset="0"/>
                  </a:rPr>
                  <a:t>How to estimate parameters?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>
                    <a:latin typeface="Gill Sans MT" pitchFamily="34" charset="0"/>
                  </a:rPr>
                  <a:t>Suppose we do not have relevance judgments,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>
                    <a:latin typeface="Gill Sans MT" pitchFamily="34" charset="0"/>
                  </a:rPr>
                  <a:t>	- We will assume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fa-IR" sz="2400" dirty="0">
                    <a:latin typeface="Gill Sans MT" pitchFamily="34" charset="0"/>
                  </a:rPr>
                  <a:t> to be a constant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2400" dirty="0">
                    <a:latin typeface="Gill Sans MT" pitchFamily="34" charset="0"/>
                  </a:rPr>
                  <a:t>	- Estimate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fa-IR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fa-IR" sz="2400" dirty="0">
                    <a:latin typeface="Gill Sans MT" pitchFamily="34" charset="0"/>
                  </a:rPr>
                  <a:t> by assuming </a:t>
                </a:r>
                <a:r>
                  <a:rPr lang="en-US" altLang="fa-IR" sz="2400" dirty="0">
                    <a:solidFill>
                      <a:srgbClr val="CC0000"/>
                    </a:solidFill>
                    <a:latin typeface="Gill Sans MT" pitchFamily="34" charset="0"/>
                  </a:rPr>
                  <a:t>all</a:t>
                </a:r>
                <a:r>
                  <a:rPr lang="en-US" altLang="fa-IR" sz="2400" dirty="0">
                    <a:latin typeface="Gill Sans MT" pitchFamily="34" charset="0"/>
                  </a:rPr>
                  <a:t> documents to be </a:t>
                </a:r>
                <a:r>
                  <a:rPr lang="en-US" altLang="fa-IR" sz="2400" dirty="0">
                    <a:solidFill>
                      <a:srgbClr val="CC0000"/>
                    </a:solidFill>
                    <a:latin typeface="Gill Sans MT" pitchFamily="34" charset="0"/>
                  </a:rPr>
                  <a:t>non-relevant</a:t>
                </a:r>
              </a:p>
            </p:txBody>
          </p:sp>
        </mc:Choice>
        <mc:Fallback xmlns="">
          <p:sp>
            <p:nvSpPr>
              <p:cNvPr id="1843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8418513" cy="1570038"/>
              </a:xfrm>
              <a:prstGeom prst="rect">
                <a:avLst/>
              </a:prstGeom>
              <a:blipFill>
                <a:blip r:embed="rId3"/>
                <a:stretch>
                  <a:fillRect l="-1159" t="-3113" r="-725" b="-77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1524000" y="5334000"/>
                <a:ext cx="4452938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fa-IR" sz="1800" b="1" dirty="0">
                    <a:latin typeface="Gill Sans MT" pitchFamily="34" charset="0"/>
                  </a:rPr>
                  <a:t>: # documents in collection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fa-IR" sz="1800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fa-IR" sz="1800" b="1" dirty="0">
                    <a:latin typeface="Gill Sans MT" pitchFamily="34" charset="0"/>
                  </a:rPr>
                  <a:t>: # documents in which term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1800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fa-IR" sz="1800" b="1" dirty="0">
                    <a:latin typeface="Gill Sans MT" pitchFamily="34" charset="0"/>
                  </a:rPr>
                  <a:t> occurs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334000"/>
                <a:ext cx="4452938" cy="646113"/>
              </a:xfrm>
              <a:prstGeom prst="rect">
                <a:avLst/>
              </a:prstGeom>
              <a:blipFill>
                <a:blip r:embed="rId4"/>
                <a:stretch>
                  <a:fillRect t="-4717" r="-1370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0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7CBC581-58A2-4833-BF70-566108C89B30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400" smtClean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6189" y="2971800"/>
            <a:ext cx="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3251" y="1444466"/>
                <a:ext cx="5982663" cy="10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𝑎𝑛𝑘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1" y="1444466"/>
                <a:ext cx="5982663" cy="10952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9339" y="4113980"/>
                <a:ext cx="6286977" cy="1095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𝑎𝑛𝑘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9" y="4113980"/>
                <a:ext cx="6286977" cy="1095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RSJ Model: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r>
              <a:rPr lang="en-US" altLang="fa-IR" smtClean="0"/>
              <a:t>The most important classic prob. IR model</a:t>
            </a:r>
          </a:p>
          <a:p>
            <a:r>
              <a:rPr lang="en-US" altLang="fa-IR" smtClean="0"/>
              <a:t>Use only term presence/absence, thus also referred to as Binary Independence Model</a:t>
            </a:r>
          </a:p>
          <a:p>
            <a:r>
              <a:rPr lang="en-US" altLang="fa-IR" smtClean="0"/>
              <a:t>Essentially Naïve Bayes for doc ranking</a:t>
            </a:r>
          </a:p>
          <a:p>
            <a:r>
              <a:rPr lang="en-US" altLang="fa-IR" smtClean="0"/>
              <a:t>Most natural for relevance/pseudo feedback</a:t>
            </a:r>
          </a:p>
          <a:p>
            <a:r>
              <a:rPr lang="en-US" altLang="fa-IR" smtClean="0"/>
              <a:t>When without relevance judgments, the model parameters must be estimated in an ad hoc way</a:t>
            </a:r>
          </a:p>
          <a:p>
            <a:r>
              <a:rPr lang="en-US" altLang="fa-IR" smtClean="0"/>
              <a:t>Performance isn’t as good as tuned VS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2834D5A-3CBF-49F2-A03A-20A47122C3B2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Improving RSJ: Adding TF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Text Box 4"/>
              <p:cNvSpPr txBox="1">
                <a:spLocks noChangeArrowheads="1"/>
              </p:cNvSpPr>
              <p:nvPr/>
            </p:nvSpPr>
            <p:spPr bwMode="auto">
              <a:xfrm>
                <a:off x="167755" y="2138363"/>
                <a:ext cx="65685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1" dirty="0">
                    <a:latin typeface="Gill Sans MT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fa-IR" sz="18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1800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fa-IR" sz="1800" b="1" i="1" dirty="0" err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fa-IR" sz="18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fa-IR" sz="1800" b="1" dirty="0">
                    <a:latin typeface="Gill Sans MT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fa-IR" sz="18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fa-IR" sz="1800" b="1" dirty="0">
                    <a:latin typeface="Gill Sans MT" pitchFamily="34" charset="0"/>
                    <a:sym typeface="Symbol" pitchFamily="18" charset="2"/>
                  </a:rPr>
                  <a:t> </a:t>
                </a:r>
                <a:r>
                  <a:rPr lang="en-US" altLang="fa-IR" sz="1800" b="1" dirty="0">
                    <a:latin typeface="Gill Sans MT" pitchFamily="34" charset="0"/>
                  </a:rPr>
                  <a:t>is the frequency count of term  </a:t>
                </a:r>
                <a14:m>
                  <m:oMath xmlns:m="http://schemas.openxmlformats.org/officeDocument/2006/math">
                    <m:r>
                      <a:rPr lang="en-US" altLang="fa-IR" sz="18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18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fa-IR" sz="1800" b="1" dirty="0">
                  <a:latin typeface="Gill Sans MT" pitchFamily="34" charset="0"/>
                </a:endParaRPr>
              </a:p>
            </p:txBody>
          </p:sp>
        </mc:Choice>
        <mc:Fallback xmlns="">
          <p:sp>
            <p:nvSpPr>
              <p:cNvPr id="2048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55" y="2138363"/>
                <a:ext cx="6568529" cy="369332"/>
              </a:xfrm>
              <a:prstGeom prst="rect">
                <a:avLst/>
              </a:prstGeom>
              <a:blipFill>
                <a:blip r:embed="rId4"/>
                <a:stretch>
                  <a:fillRect l="-650" t="-10000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152525" y="2646363"/>
          <a:ext cx="4779963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5" imgW="4241800" imgH="1384300" progId="Equation.3">
                  <p:embed/>
                </p:oleObj>
              </mc:Choice>
              <mc:Fallback>
                <p:oleObj name="Equation" r:id="rId5" imgW="4241800" imgH="138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646363"/>
                        <a:ext cx="4779963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3673475" y="1447800"/>
          <a:ext cx="2720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7" imgW="2082800" imgH="419100" progId="Equation.3">
                  <p:embed/>
                </p:oleObj>
              </mc:Choice>
              <mc:Fallback>
                <p:oleObj name="Equation" r:id="rId7" imgW="2082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1447800"/>
                        <a:ext cx="27209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533400" y="1528763"/>
            <a:ext cx="304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itchFamily="34" charset="0"/>
              </a:rPr>
              <a:t>Basic doc. generation model: </a:t>
            </a:r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3092450" y="4572000"/>
          <a:ext cx="50911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9" imgW="4241800" imgH="457200" progId="Equation.3">
                  <p:embed/>
                </p:oleObj>
              </mc:Choice>
              <mc:Fallback>
                <p:oleObj name="Equation" r:id="rId9" imgW="4241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4572000"/>
                        <a:ext cx="50911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228600" y="4495800"/>
            <a:ext cx="259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1">
                <a:latin typeface="Gill Sans MT" pitchFamily="34" charset="0"/>
              </a:rPr>
              <a:t>2-Poisson mixture model</a:t>
            </a:r>
            <a:endParaRPr lang="en-US" altLang="fa-IR" sz="2400" b="1">
              <a:latin typeface="Gill Sans MT" pitchFamily="34" charset="0"/>
            </a:endParaRPr>
          </a:p>
        </p:txBody>
      </p:sp>
      <p:sp>
        <p:nvSpPr>
          <p:cNvPr id="20489" name="Text Box 12"/>
          <p:cNvSpPr txBox="1">
            <a:spLocks noChangeArrowheads="1"/>
          </p:cNvSpPr>
          <p:nvPr/>
        </p:nvSpPr>
        <p:spPr bwMode="auto">
          <a:xfrm>
            <a:off x="1917700" y="5334000"/>
            <a:ext cx="452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1">
                <a:latin typeface="Gill Sans MT" pitchFamily="34" charset="0"/>
              </a:rPr>
              <a:t>Many more parameters to estimate!</a:t>
            </a:r>
          </a:p>
        </p:txBody>
      </p:sp>
      <p:sp>
        <p:nvSpPr>
          <p:cNvPr id="2049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0686756-8A38-42F2-A291-6CA50D7F4BF2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BM25/Okapi Approximation</a:t>
            </a:r>
            <a:br>
              <a:rPr lang="en-US" altLang="fa-IR" smtClean="0"/>
            </a:br>
            <a:r>
              <a:rPr lang="en-US" altLang="fa-IR" sz="2800" smtClean="0"/>
              <a:t>(Robertson et al. 94)</a:t>
            </a:r>
            <a:endParaRPr lang="en-US" altLang="fa-IR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r>
                  <a:rPr lang="en-US" altLang="fa-IR" dirty="0" smtClean="0"/>
                  <a:t>Idea: Approximate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with a simpler function that shares similar properties  </a:t>
                </a:r>
              </a:p>
              <a:p>
                <a:r>
                  <a:rPr lang="en-US" altLang="fa-IR" dirty="0" smtClean="0"/>
                  <a:t>Observations: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fa-IR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dirty="0" smtClean="0"/>
                  <a:t> is a sum of term weights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fa-IR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fa-I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fa-IR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fa-IR" dirty="0" smtClean="0"/>
                  <a:t>, if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fa-IR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fa-I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fa-IR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fa-IR" baseline="-25000" dirty="0" smtClean="0"/>
                  <a:t> </a:t>
                </a:r>
                <a:r>
                  <a:rPr lang="en-US" altLang="fa-IR" dirty="0" smtClean="0"/>
                  <a:t>increases monotonically with </a:t>
                </a:r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fa-IR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fa-IR" baseline="-25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fa-I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fa-IR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fa-IR" baseline="-25000" dirty="0" smtClean="0"/>
                  <a:t> </a:t>
                </a:r>
                <a:r>
                  <a:rPr lang="en-US" altLang="fa-IR" dirty="0" smtClean="0"/>
                  <a:t>has an asymptotic limit</a:t>
                </a:r>
              </a:p>
              <a:p>
                <a:r>
                  <a:rPr lang="en-US" altLang="fa-IR" dirty="0" smtClean="0"/>
                  <a:t>The simple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fa-I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fa-I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fa-I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fa-I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fa-I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fa-I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fa-I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fa-I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fa-I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fa-I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altLang="fa-IR" baseline="-25000" dirty="0" smtClean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3"/>
                <a:stretch>
                  <a:fillRect l="-1614" t="-1617" r="-1263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D68EAE8-63AA-4698-A311-E6652D639343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Adding Doc. Length &amp; Query TF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mtClean="0"/>
              <a:t>Incorporating doc length</a:t>
            </a:r>
          </a:p>
          <a:p>
            <a:pPr lvl="1"/>
            <a:r>
              <a:rPr lang="en-US" altLang="fa-IR" smtClean="0"/>
              <a:t>“Carefully” penalize long doc</a:t>
            </a:r>
          </a:p>
          <a:p>
            <a:r>
              <a:rPr lang="en-US" altLang="fa-IR" smtClean="0"/>
              <a:t>Incorporating query TF</a:t>
            </a:r>
          </a:p>
          <a:p>
            <a:pPr lvl="1"/>
            <a:r>
              <a:rPr lang="en-US" altLang="fa-IR" smtClean="0"/>
              <a:t>A similar TF transformation</a:t>
            </a:r>
          </a:p>
          <a:p>
            <a:r>
              <a:rPr lang="en-US" altLang="fa-IR" smtClean="0"/>
              <a:t>The final formula is called BM25, achieving top TREC performance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0DC6F58-22E2-41B6-A01A-44194B2F94C6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The BM25 Formula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7" b="22226"/>
          <a:stretch>
            <a:fillRect/>
          </a:stretch>
        </p:blipFill>
        <p:spPr bwMode="auto">
          <a:xfrm>
            <a:off x="0" y="1828800"/>
            <a:ext cx="91440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4114800" y="1752600"/>
            <a:ext cx="914400" cy="533400"/>
          </a:xfrm>
          <a:prstGeom prst="ellipse">
            <a:avLst/>
          </a:prstGeom>
          <a:noFill/>
          <a:ln w="9525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>
              <a:latin typeface="Gill Sans MT" pitchFamily="34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95913" y="2282825"/>
            <a:ext cx="238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1">
                <a:solidFill>
                  <a:srgbClr val="CC0000"/>
                </a:solidFill>
                <a:latin typeface="Gill Sans MT" pitchFamily="34" charset="0"/>
              </a:rPr>
              <a:t>“Okapi TF/BM25 TF”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 flipV="1">
            <a:off x="4876800" y="2209800"/>
            <a:ext cx="533400" cy="228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EC2849-2F2E-4E5A-998F-B413DC02F8A2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Extensions of </a:t>
            </a:r>
            <a:br>
              <a:rPr lang="en-US" altLang="fa-IR" smtClean="0"/>
            </a:br>
            <a:r>
              <a:rPr lang="en-US" altLang="fa-IR" smtClean="0"/>
              <a:t>“Doc Generation”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mtClean="0"/>
              <a:t>Capture term dependence </a:t>
            </a:r>
            <a:r>
              <a:rPr lang="en-US" altLang="fa-IR" sz="1800" smtClean="0"/>
              <a:t>(Rijsbergen &amp; Harper 78)</a:t>
            </a:r>
          </a:p>
          <a:p>
            <a:r>
              <a:rPr lang="en-US" altLang="fa-IR" smtClean="0"/>
              <a:t>Alternative ways to incorporate TF </a:t>
            </a:r>
            <a:r>
              <a:rPr lang="en-US" altLang="fa-IR" sz="1800" smtClean="0"/>
              <a:t>(Croft 83, Kalt96)</a:t>
            </a:r>
          </a:p>
          <a:p>
            <a:r>
              <a:rPr lang="en-US" altLang="fa-IR" smtClean="0"/>
              <a:t>Feature/term selection for feedback </a:t>
            </a:r>
            <a:r>
              <a:rPr lang="en-US" altLang="fa-IR" sz="1800" smtClean="0"/>
              <a:t>(Okapi’s TREC reports)</a:t>
            </a:r>
          </a:p>
          <a:p>
            <a:r>
              <a:rPr lang="en-US" altLang="fa-IR" smtClean="0"/>
              <a:t>Estimate of the relevance model based on pseudo feedback  </a:t>
            </a:r>
            <a:r>
              <a:rPr lang="en-US" altLang="fa-IR" sz="1800" smtClean="0"/>
              <a:t>[Lavrenko &amp; Croft 01]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CFE7962-E2E9-450B-9573-E4DC079900FE}" type="slidenum">
              <a:rPr lang="en-US" altLang="fa-IR" sz="1400" smtClean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4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76538-B980-4B75-99DF-974283F6DFC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EEB0-ED84-4B6E-9922-77259A2EFBE2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Probability Ranking Principle</a:t>
            </a:r>
            <a:br>
              <a:rPr lang="en-US" altLang="fa-IR" smtClean="0"/>
            </a:br>
            <a:r>
              <a:rPr lang="en-US" altLang="fa-IR" sz="2400" smtClean="0"/>
              <a:t>[Robertson 77]</a:t>
            </a:r>
            <a:endParaRPr lang="en-US" altLang="fa-IR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Returning a ranked list of documents in descending order of</a:t>
            </a:r>
            <a:r>
              <a:rPr lang="en-US" dirty="0" smtClean="0"/>
              <a:t> probability that a document is </a:t>
            </a:r>
            <a:r>
              <a:rPr lang="en-US" baseline="0" dirty="0" smtClean="0"/>
              <a:t>relevant to</a:t>
            </a:r>
            <a:r>
              <a:rPr lang="en-US" dirty="0" smtClean="0"/>
              <a:t> the query</a:t>
            </a:r>
            <a:r>
              <a:rPr lang="en-US" baseline="0" dirty="0" smtClean="0"/>
              <a:t> is the optimal strategy under the following two assumptions: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</a:t>
            </a:r>
            <a:r>
              <a:rPr lang="en-US" baseline="0" dirty="0" smtClean="0"/>
              <a:t>e utility of a document to a user is independent of the utility of any other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 smtClean="0"/>
              <a:t>A user would browse the results sequentially</a:t>
            </a:r>
          </a:p>
          <a:p>
            <a:pPr marL="0" indent="0">
              <a:buNone/>
            </a:pPr>
            <a:endParaRPr lang="en-US" baseline="0" dirty="0" smtClean="0"/>
          </a:p>
          <a:p>
            <a:pPr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ctrTitle"/>
              </p:nvPr>
            </p:nvSpPr>
            <p:spPr>
              <a:xfrm>
                <a:off x="304800" y="2971800"/>
                <a:ext cx="8839200" cy="1295400"/>
              </a:xfrm>
            </p:spPr>
            <p:txBody>
              <a:bodyPr/>
              <a:lstStyle/>
              <a:p>
                <a:pPr eaLnBrk="1" hangingPunct="1"/>
                <a:r>
                  <a:rPr lang="en-US" altLang="fa-IR" sz="3600" dirty="0" smtClean="0">
                    <a:solidFill>
                      <a:schemeClr val="tx1"/>
                    </a:solidFill>
                  </a:rPr>
                  <a:t>According to the PRP, all we need is  </a:t>
                </a:r>
                <a:br>
                  <a:rPr lang="en-US" altLang="fa-IR" sz="3600" dirty="0" smtClean="0">
                    <a:solidFill>
                      <a:schemeClr val="tx1"/>
                    </a:solidFill>
                  </a:rPr>
                </a:br>
                <a:r>
                  <a:rPr lang="en-US" altLang="fa-IR" sz="3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fa-IR" sz="3600" dirty="0" smtClean="0">
                    <a:solidFill>
                      <a:schemeClr val="tx1"/>
                    </a:solidFill>
                  </a:rPr>
                </a:br>
                <a:r>
                  <a:rPr lang="en-US" altLang="fa-IR" sz="3600" dirty="0" smtClean="0"/>
                  <a:t>“A relevance measure function </a:t>
                </a:r>
                <a14:m>
                  <m:oMath xmlns:m="http://schemas.openxmlformats.org/officeDocument/2006/math">
                    <m:r>
                      <a:rPr lang="en-US" altLang="fa-IR" sz="3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fa-IR" sz="3600" dirty="0" smtClean="0"/>
                  <a:t>”</a:t>
                </a:r>
                <a:r>
                  <a:rPr lang="en-US" altLang="fa-IR" sz="3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fa-IR" sz="3600" dirty="0" smtClean="0">
                    <a:solidFill>
                      <a:schemeClr val="tx1"/>
                    </a:solidFill>
                  </a:rPr>
                </a:br>
                <a:r>
                  <a:rPr lang="en-US" altLang="fa-IR" sz="3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fa-IR" sz="3600" dirty="0" smtClean="0">
                    <a:solidFill>
                      <a:schemeClr val="tx1"/>
                    </a:solidFill>
                  </a:rPr>
                </a:br>
                <a:r>
                  <a:rPr lang="en-US" altLang="fa-IR" sz="3600" dirty="0" smtClean="0">
                    <a:solidFill>
                      <a:schemeClr val="tx1"/>
                    </a:solidFill>
                  </a:rPr>
                  <a:t>which satisfies</a:t>
                </a:r>
                <a:br>
                  <a:rPr lang="en-US" altLang="fa-IR" sz="3600" dirty="0" smtClean="0">
                    <a:solidFill>
                      <a:schemeClr val="tx1"/>
                    </a:solidFill>
                  </a:rPr>
                </a:br>
                <a:r>
                  <a:rPr lang="en-US" altLang="fa-IR" sz="36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fa-IR" sz="3600" dirty="0" smtClean="0">
                    <a:solidFill>
                      <a:schemeClr val="tx1"/>
                    </a:solidFill>
                  </a:rPr>
                </a:br>
                <a:r>
                  <a:rPr lang="en-US" altLang="fa-IR" sz="2800" dirty="0" smtClean="0">
                    <a:sym typeface="Symbol" pitchFamily="18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𝑞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𝑑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𝑑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altLang="fa-IR" sz="2800" dirty="0" smtClean="0">
                    <a:sym typeface="Symbol" pitchFamily="18" charset="2"/>
                  </a:rPr>
                  <a:t>,  </a:t>
                </a:r>
                <a:br>
                  <a:rPr lang="en-US" altLang="fa-IR" sz="2800" dirty="0" smtClean="0"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altLang="fa-IR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fa-IR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𝑞</m:t>
                        </m:r>
                        <m:r>
                          <a:rPr lang="en-US" altLang="fa-IR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fa-IR" sz="2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𝑑</m:t>
                        </m:r>
                        <m:r>
                          <a:rPr lang="en-US" altLang="fa-IR" sz="2800" i="1" baseline="-25000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d>
                    <m:r>
                      <a:rPr lang="en-US" altLang="fa-IR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𝑞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𝑑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fa-IR" sz="2800" dirty="0" err="1" smtClean="0"/>
                  <a:t>iff</a:t>
                </a:r>
                <a:r>
                  <a:rPr lang="en-US" altLang="fa-IR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𝑅𝑒𝑙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𝑞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𝑑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𝑝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𝑅𝑒𝑙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𝑞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𝑑</m:t>
                    </m:r>
                    <m:r>
                      <a:rPr lang="en-US" altLang="fa-IR" sz="28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fa-IR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sz="2800" dirty="0" smtClean="0"/>
                  <a:t/>
                </a:r>
                <a:br>
                  <a:rPr lang="en-US" altLang="fa-IR" sz="2800" dirty="0" smtClean="0"/>
                </a:br>
                <a:endParaRPr lang="en-US" altLang="fa-IR" dirty="0" smtClean="0"/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04800" y="2971800"/>
                <a:ext cx="8839200" cy="1295400"/>
              </a:xfrm>
              <a:blipFill>
                <a:blip r:embed="rId3"/>
                <a:stretch>
                  <a:fillRect t="-147170" b="-10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The Basic Question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7543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is the probability that THIS document is relevant to THIS query?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3200400"/>
            <a:ext cx="8382000" cy="3124200"/>
            <a:chOff x="288" y="2016"/>
            <a:chExt cx="5280" cy="1968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528" y="2016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algn="l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algn="l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algn="l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algn="l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4000">
                  <a:solidFill>
                    <a:srgbClr val="CC0000"/>
                  </a:solidFill>
                  <a:latin typeface="Arial" pitchFamily="34" charset="0"/>
                </a:rPr>
                <a:t>Formally…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0" name="Rectangle 5"/>
                <p:cNvSpPr>
                  <a:spLocks noChangeArrowheads="1"/>
                </p:cNvSpPr>
                <p:nvPr/>
              </p:nvSpPr>
              <p:spPr bwMode="auto">
                <a:xfrm>
                  <a:off x="288" y="2736"/>
                  <a:ext cx="5280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l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algn="l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algn="l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algn="l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algn="l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>
                    <a:spcBef>
                      <a:spcPct val="45000"/>
                    </a:spcBef>
                    <a:buSzPct val="160000"/>
                    <a:buFontTx/>
                    <a:buNone/>
                  </a:pPr>
                  <a:r>
                    <a:rPr lang="en-US" altLang="fa-IR" sz="2800" dirty="0" smtClean="0">
                      <a:latin typeface="Arial" pitchFamily="34" charset="0"/>
                    </a:rPr>
                    <a:t>3 random variables: query </a:t>
                  </a:r>
                  <a14:m>
                    <m:oMath xmlns:m="http://schemas.openxmlformats.org/officeDocument/2006/math">
                      <m:r>
                        <a:rPr lang="en-US" altLang="fa-IR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𝑄</m:t>
                      </m:r>
                    </m:oMath>
                  </a14:m>
                  <a:r>
                    <a:rPr lang="en-US" altLang="fa-IR" sz="2800" dirty="0">
                      <a:latin typeface="Arial" pitchFamily="34" charset="0"/>
                      <a:sym typeface="Symbol" pitchFamily="18" charset="2"/>
                    </a:rPr>
                    <a:t>, document </a:t>
                  </a:r>
                  <a14:m>
                    <m:oMath xmlns:m="http://schemas.openxmlformats.org/officeDocument/2006/math">
                      <m:r>
                        <a:rPr lang="en-US" altLang="fa-IR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𝐷</m:t>
                      </m:r>
                    </m:oMath>
                  </a14:m>
                  <a:r>
                    <a:rPr lang="en-US" altLang="fa-IR" sz="2800" dirty="0">
                      <a:latin typeface="Arial" pitchFamily="34" charset="0"/>
                      <a:sym typeface="Symbol" pitchFamily="18" charset="2"/>
                    </a:rPr>
                    <a:t>, relevance </a:t>
                  </a:r>
                  <a14:m>
                    <m:oMath xmlns:m="http://schemas.openxmlformats.org/officeDocument/2006/math">
                      <m:r>
                        <a:rPr lang="en-US" altLang="fa-IR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𝑅</m:t>
                      </m:r>
                      <m:r>
                        <a:rPr lang="en-US" altLang="fa-IR" sz="2800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∈</m:t>
                      </m:r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{</m:t>
                      </m:r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0</m:t>
                      </m:r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1</m:t>
                      </m:r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}</m:t>
                      </m:r>
                    </m:oMath>
                  </a14:m>
                  <a:endParaRPr lang="en-US" altLang="fa-IR" sz="2800" dirty="0">
                    <a:latin typeface="Arial" pitchFamily="34" charset="0"/>
                    <a:sym typeface="Symbol" pitchFamily="18" charset="2"/>
                  </a:endParaRPr>
                </a:p>
                <a:p>
                  <a:pPr>
                    <a:spcBef>
                      <a:spcPct val="45000"/>
                    </a:spcBef>
                    <a:buSzPct val="160000"/>
                    <a:buFontTx/>
                    <a:buNone/>
                  </a:pPr>
                  <a:r>
                    <a:rPr lang="en-US" altLang="fa-IR" sz="2800" dirty="0">
                      <a:latin typeface="Arial" pitchFamily="34" charset="0"/>
                      <a:sym typeface="Symbol" pitchFamily="18" charset="2"/>
                    </a:rPr>
                    <a:t>Given a particular query </a:t>
                  </a:r>
                  <a14:m>
                    <m:oMath xmlns:m="http://schemas.openxmlformats.org/officeDocument/2006/math">
                      <m:r>
                        <a:rPr lang="en-US" altLang="fa-IR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𝑞</m:t>
                      </m:r>
                    </m:oMath>
                  </a14:m>
                  <a:r>
                    <a:rPr lang="en-US" altLang="fa-IR" sz="2800" dirty="0">
                      <a:latin typeface="Arial" pitchFamily="34" charset="0"/>
                      <a:sym typeface="Symbol" pitchFamily="18" charset="2"/>
                    </a:rPr>
                    <a:t>, a particular document </a:t>
                  </a:r>
                  <a14:m>
                    <m:oMath xmlns:m="http://schemas.openxmlformats.org/officeDocument/2006/math">
                      <m:r>
                        <a:rPr lang="en-US" altLang="fa-IR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𝑑</m:t>
                      </m:r>
                    </m:oMath>
                  </a14:m>
                  <a:r>
                    <a:rPr lang="en-US" altLang="fa-IR" sz="2800" dirty="0">
                      <a:latin typeface="Arial" pitchFamily="34" charset="0"/>
                      <a:sym typeface="Symbol" pitchFamily="18" charset="2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altLang="fa-IR" sz="280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𝑝</m:t>
                      </m:r>
                      <m:d>
                        <m:dPr>
                          <m:ctrlPr>
                            <a:rPr lang="en-US" altLang="fa-IR" sz="280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fa-IR" sz="280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𝑅</m:t>
                          </m:r>
                          <m:r>
                            <a:rPr lang="en-US" altLang="fa-IR" sz="280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altLang="fa-IR" sz="280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1</m:t>
                          </m:r>
                        </m:e>
                        <m:e>
                          <m:r>
                            <a:rPr lang="en-US" altLang="fa-IR" sz="280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𝑄</m:t>
                          </m:r>
                          <m:r>
                            <a:rPr lang="en-US" altLang="fa-IR" sz="280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altLang="fa-IR" sz="2800" i="1" dirty="0" err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𝑞</m:t>
                          </m:r>
                          <m:r>
                            <a:rPr lang="en-US" altLang="fa-IR" sz="2800" i="1" dirty="0" err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altLang="fa-IR" sz="2800" i="1" dirty="0" err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𝐷</m:t>
                          </m:r>
                          <m:r>
                            <a:rPr lang="en-US" altLang="fa-IR" sz="28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</m:t>
                          </m:r>
                          <m:r>
                            <a:rPr lang="en-US" altLang="fa-IR" sz="28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𝑑</m:t>
                          </m:r>
                        </m:e>
                      </m:d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altLang="fa-IR" sz="2800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altLang="fa-IR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? </m:t>
                      </m:r>
                    </m:oMath>
                  </a14:m>
                  <a:endParaRPr lang="en-US" altLang="fa-IR" sz="2800" dirty="0">
                    <a:latin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150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" y="2736"/>
                  <a:ext cx="5280" cy="1248"/>
                </a:xfrm>
                <a:prstGeom prst="rect">
                  <a:avLst/>
                </a:prstGeom>
                <a:blipFill>
                  <a:blip r:embed="rId3"/>
                  <a:stretch>
                    <a:fillRect l="-1455" t="-3385" r="-290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Detour ...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467600" cy="18288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Brief Review of </a:t>
            </a:r>
            <a:r>
              <a:rPr lang="en-US" dirty="0" smtClean="0"/>
              <a:t>Probability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Basic Concepts in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fa-IR" sz="2400" b="1" dirty="0" smtClean="0"/>
                  <a:t>Random experiment: an experiment with uncertain outcome</a:t>
                </a:r>
                <a:r>
                  <a:rPr lang="en-US" altLang="fa-IR" sz="2400" dirty="0" smtClean="0"/>
                  <a:t> (e.g., tossing a coin, picking a word from text)</a:t>
                </a:r>
              </a:p>
              <a:p>
                <a:pPr eaLnBrk="1" hangingPunct="1"/>
                <a:r>
                  <a:rPr lang="en-US" altLang="fa-IR" sz="2400" b="1" dirty="0" smtClean="0"/>
                  <a:t>Sample space: all possible outcomes, e.g., </a:t>
                </a:r>
              </a:p>
              <a:p>
                <a:pPr lvl="1" eaLnBrk="1" hangingPunct="1"/>
                <a:r>
                  <a:rPr lang="en-US" altLang="fa-IR" sz="2400" dirty="0" smtClean="0"/>
                  <a:t>Tossing 2 fair coins,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fa-IR" sz="2400" dirty="0" smtClean="0"/>
              </a:p>
              <a:p>
                <a:pPr eaLnBrk="1" hangingPunct="1"/>
                <a:r>
                  <a:rPr lang="en-US" altLang="fa-IR" sz="2400" b="1" dirty="0" smtClean="0"/>
                  <a:t>Event: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𝑺</m:t>
                    </m:r>
                  </m:oMath>
                </a14:m>
                <a:r>
                  <a:rPr lang="en-US" altLang="fa-IR" sz="2400" b="1" dirty="0" smtClean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</m:oMath>
                </a14:m>
                <a:r>
                  <a:rPr lang="en-US" altLang="fa-IR" sz="2400" b="1" dirty="0" smtClean="0">
                    <a:sym typeface="Symbol" pitchFamily="18" charset="2"/>
                  </a:rPr>
                  <a:t> happens </a:t>
                </a:r>
                <a:r>
                  <a:rPr lang="en-US" altLang="fa-IR" sz="2400" b="1" dirty="0" err="1" smtClean="0">
                    <a:sym typeface="Symbol" pitchFamily="18" charset="2"/>
                  </a:rPr>
                  <a:t>iff</a:t>
                </a:r>
                <a:r>
                  <a:rPr lang="en-US" altLang="fa-IR" sz="2400" b="1" dirty="0" smtClean="0">
                    <a:sym typeface="Symbol" pitchFamily="18" charset="2"/>
                  </a:rPr>
                  <a:t> outcome is in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𝑬</m:t>
                    </m:r>
                  </m:oMath>
                </a14:m>
                <a:r>
                  <a:rPr lang="en-US" altLang="fa-IR" sz="2400" b="1" dirty="0" smtClean="0">
                    <a:sym typeface="Symbol" pitchFamily="18" charset="2"/>
                  </a:rPr>
                  <a:t>, e.g.,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={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𝐻𝐻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} 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(all heads)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={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𝐻𝐻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𝑇𝑇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} 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(same face)</a:t>
                </a:r>
                <a:r>
                  <a:rPr lang="en-US" altLang="fa-IR" sz="2400" dirty="0" smtClean="0"/>
                  <a:t>	</a:t>
                </a:r>
              </a:p>
              <a:p>
                <a:pPr eaLnBrk="1" hangingPunct="1"/>
                <a:r>
                  <a:rPr lang="en-US" altLang="fa-IR" sz="2400" b="1" dirty="0" smtClean="0"/>
                  <a:t>Probability of Event : </a:t>
                </a:r>
                <a14:m>
                  <m:oMath xmlns:m="http://schemas.openxmlformats.org/officeDocument/2006/math">
                    <m:r>
                      <a:rPr lang="en-US" altLang="fa-IR" sz="24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fa-IR" sz="2400" b="1" dirty="0" smtClean="0">
                    <a:sym typeface="Symbol" pitchFamily="18" charset="2"/>
                  </a:rPr>
                  <a:t>, </a:t>
                </a:r>
                <a:r>
                  <a:rPr lang="en-US" altLang="fa-IR" sz="2400" b="1" dirty="0" err="1" smtClean="0">
                    <a:sym typeface="Symbol" pitchFamily="18" charset="2"/>
                  </a:rPr>
                  <a:t>s.t.</a:t>
                </a:r>
                <a:endParaRPr lang="en-US" altLang="fa-IR" sz="2400" b="1" dirty="0" smtClean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(outcome always in S)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∪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)+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∩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∅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  (e.g.,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=same face,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altLang="fa-IR" sz="2400" dirty="0" smtClean="0">
                    <a:sym typeface="Symbol" pitchFamily="18" charset="2"/>
                  </a:rPr>
                  <a:t>=different face)</a:t>
                </a:r>
              </a:p>
              <a:p>
                <a:pPr lvl="1" eaLnBrk="1" hangingPunct="1">
                  <a:buFont typeface="Arial" pitchFamily="34" charset="0"/>
                  <a:buNone/>
                </a:pPr>
                <a:endParaRPr lang="en-US" altLang="fa-IR" sz="24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63" t="-1078" r="-88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B6C95-F684-4CB6-8165-B01B300CCD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Basic Concepts of Prob. </a:t>
            </a:r>
            <a:r>
              <a:rPr lang="en-US" altLang="fa-IR" sz="2800" smtClean="0"/>
              <a:t>(cont.)</a:t>
            </a:r>
            <a:r>
              <a:rPr lang="en-US" altLang="fa-IR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534400" cy="4495800"/>
              </a:xfrm>
            </p:spPr>
            <p:txBody>
              <a:bodyPr/>
              <a:lstStyle/>
              <a:p>
                <a:pPr eaLnBrk="1" hangingPunct="1"/>
                <a:r>
                  <a:rPr lang="en-US" altLang="fa-IR" sz="2400" b="1" dirty="0" smtClean="0"/>
                  <a:t>Conditional Probability: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∩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𝑩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b="1" dirty="0" smtClean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∩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 smtClean="0"/>
              </a:p>
              <a:p>
                <a:pPr lvl="1" eaLnBrk="1" hangingPunct="1"/>
                <a:r>
                  <a:rPr lang="en-US" altLang="fa-IR" sz="2400" dirty="0" smtClean="0"/>
                  <a:t>So,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fa-IR" sz="2400" b="1" dirty="0" smtClean="0"/>
                  <a:t>(Bayes’ Rule)</a:t>
                </a:r>
              </a:p>
              <a:p>
                <a:pPr lvl="1" eaLnBrk="1" hangingPunct="1"/>
                <a:r>
                  <a:rPr lang="en-US" altLang="fa-IR" sz="2400" dirty="0" smtClean="0"/>
                  <a:t>For </a:t>
                </a:r>
                <a:r>
                  <a:rPr lang="en-US" altLang="fa-IR" sz="2400" b="1" dirty="0" smtClean="0"/>
                  <a:t>independent events</a:t>
                </a:r>
                <a:r>
                  <a:rPr lang="en-US" altLang="fa-I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𝐴</m:t>
                        </m:r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∩</m:t>
                        </m:r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𝐵</m:t>
                        </m:r>
                      </m:e>
                    </m:d>
                    <m:r>
                      <a:rPr lang="en-US" altLang="fa-I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sz="2400" dirty="0" smtClean="0"/>
                  <a:t>, so      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 smtClean="0"/>
              </a:p>
              <a:p>
                <a:pPr eaLnBrk="1" hangingPunct="1"/>
                <a:r>
                  <a:rPr lang="en-US" altLang="fa-IR" sz="2400" b="1" dirty="0" smtClean="0"/>
                  <a:t>Total probability: If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fa-IR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fa-IR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fa-IR" sz="2400" b="1" dirty="0" smtClean="0"/>
                  <a:t> form a partition of </a:t>
                </a:r>
                <a14:m>
                  <m:oMath xmlns:m="http://schemas.openxmlformats.org/officeDocument/2006/math">
                    <m:r>
                      <a:rPr lang="en-US" altLang="fa-IR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fa-IR" sz="2400" b="1" dirty="0" smtClean="0"/>
                  <a:t>, then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fa-I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fa-IR" sz="24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)+…+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𝐵</m:t>
                    </m:r>
                    <m:r>
                      <a:rPr lang="en-US" altLang="fa-I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𝐴</m:t>
                    </m:r>
                    <m:r>
                      <a:rPr lang="en-US" altLang="fa-IR" sz="2400" i="1" baseline="-2500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 smtClean="0"/>
              </a:p>
              <a:p>
                <a:pPr lvl="1" eaLnBrk="1" hangingPunct="1"/>
                <a:r>
                  <a:rPr lang="en-US" altLang="fa-IR" sz="2400" dirty="0" smtClean="0"/>
                  <a:t>So,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fa-IR" sz="2400" dirty="0" smtClean="0"/>
              </a:p>
              <a:p>
                <a:pPr lvl="1" eaLnBrk="1" hangingPunct="1">
                  <a:buFontTx/>
                  <a:buNone/>
                </a:pPr>
                <a:r>
                  <a:rPr lang="en-US" altLang="fa-IR" sz="2400" dirty="0" smtClean="0"/>
                  <a:t>          =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)/[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)+…+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)] </m:t>
                    </m:r>
                  </m:oMath>
                </a14:m>
                <a:endParaRPr lang="en-US" altLang="fa-IR" sz="2400" dirty="0" smtClean="0"/>
              </a:p>
              <a:p>
                <a:pPr lvl="1" eaLnBrk="1" hangingPunct="1"/>
                <a:r>
                  <a:rPr lang="en-US" altLang="fa-IR" sz="2400" dirty="0" smtClean="0"/>
                  <a:t>This allows us to compute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fa-IR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fa-IR" sz="24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fa-IR" sz="2400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fa-I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fa-IR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fa-I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fa-IR" sz="2400" dirty="0" smtClean="0"/>
              </a:p>
              <a:p>
                <a:pPr lvl="1" eaLnBrk="1" hangingPunct="1">
                  <a:buFontTx/>
                  <a:buNone/>
                </a:pPr>
                <a:r>
                  <a:rPr lang="en-US" altLang="fa-IR" sz="2400" dirty="0" smtClean="0"/>
                  <a:t>                      </a:t>
                </a:r>
                <a:endParaRPr lang="en-US" altLang="fa-IR" sz="2400" dirty="0" smtClean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534400" cy="4495800"/>
              </a:xfrm>
              <a:blipFill>
                <a:blip r:embed="rId3"/>
                <a:stretch>
                  <a:fillRect l="-92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9E2B8-79E5-45BD-AAC8-24E51EF346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Interpretation of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Text Box 7"/>
              <p:cNvSpPr txBox="1">
                <a:spLocks noChangeArrowheads="1"/>
              </p:cNvSpPr>
              <p:nvPr/>
            </p:nvSpPr>
            <p:spPr bwMode="auto">
              <a:xfrm>
                <a:off x="1353022" y="1524000"/>
                <a:ext cx="627126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latin typeface="+mj-lt"/>
                  </a:rPr>
                  <a:t>Hypothesis space: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j-lt"/>
                  </a:rPr>
                  <a:t>		Evidence: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307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022" y="1524000"/>
                <a:ext cx="6271268" cy="461665"/>
              </a:xfrm>
              <a:prstGeom prst="rect">
                <a:avLst/>
              </a:prstGeom>
              <a:blipFill>
                <a:blip r:embed="rId3"/>
                <a:stretch>
                  <a:fillRect l="-1555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Text Box 8"/>
              <p:cNvSpPr txBox="1">
                <a:spLocks noChangeArrowheads="1"/>
              </p:cNvSpPr>
              <p:nvPr/>
            </p:nvSpPr>
            <p:spPr bwMode="auto">
              <a:xfrm>
                <a:off x="122705" y="3459957"/>
                <a:ext cx="889859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latin typeface="+mj-lt"/>
                  </a:rPr>
                  <a:t>If we want to pick the most likely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,  we can drop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25000" dirty="0">
                  <a:latin typeface="+mj-lt"/>
                </a:endParaRPr>
              </a:p>
            </p:txBody>
          </p:sp>
        </mc:Choice>
        <mc:Fallback xmlns="">
          <p:sp>
            <p:nvSpPr>
              <p:cNvPr id="307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705" y="3459957"/>
                <a:ext cx="8898591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9"/>
              <p:cNvSpPr txBox="1">
                <a:spLocks noChangeArrowheads="1"/>
              </p:cNvSpPr>
              <p:nvPr/>
            </p:nvSpPr>
            <p:spPr bwMode="auto">
              <a:xfrm>
                <a:off x="1344490" y="4267200"/>
                <a:ext cx="269105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latin typeface="+mj-lt"/>
                  </a:rPr>
                  <a:t>Posterior probability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800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1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7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4490" y="4267200"/>
                <a:ext cx="2691058" cy="369332"/>
              </a:xfrm>
              <a:prstGeom prst="rect">
                <a:avLst/>
              </a:prstGeom>
              <a:blipFill>
                <a:blip r:embed="rId5"/>
                <a:stretch>
                  <a:fillRect l="-1587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Text Box 10"/>
              <p:cNvSpPr txBox="1">
                <a:spLocks noChangeArrowheads="1"/>
              </p:cNvSpPr>
              <p:nvPr/>
            </p:nvSpPr>
            <p:spPr bwMode="auto">
              <a:xfrm>
                <a:off x="4191000" y="4291596"/>
                <a:ext cx="28892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latin typeface="+mj-lt"/>
                  </a:rPr>
                  <a:t>Prior probability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800" b="1" i="1" baseline="-25000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1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8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4291596"/>
                <a:ext cx="2889250" cy="366713"/>
              </a:xfrm>
              <a:prstGeom prst="rect">
                <a:avLst/>
              </a:prstGeom>
              <a:blipFill>
                <a:blip r:embed="rId6"/>
                <a:stretch>
                  <a:fillRect t="-8333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Text Box 11"/>
              <p:cNvSpPr txBox="1">
                <a:spLocks noChangeArrowheads="1"/>
              </p:cNvSpPr>
              <p:nvPr/>
            </p:nvSpPr>
            <p:spPr bwMode="auto">
              <a:xfrm>
                <a:off x="3048000" y="5709373"/>
                <a:ext cx="2876550" cy="641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latin typeface="+mj-lt"/>
                  </a:rPr>
                  <a:t>Likelihood of data/evidence</a:t>
                </a:r>
              </a:p>
              <a:p>
                <a:pPr>
                  <a:defRPr/>
                </a:pPr>
                <a:r>
                  <a:rPr lang="en-US" sz="1800" b="1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800" b="1" i="1" baseline="-25000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latin typeface="+mj-lt"/>
                  </a:rPr>
                  <a:t>is true</a:t>
                </a:r>
              </a:p>
            </p:txBody>
          </p:sp>
        </mc:Choice>
        <mc:Fallback xmlns="">
          <p:sp>
            <p:nvSpPr>
              <p:cNvPr id="308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709373"/>
                <a:ext cx="2876550" cy="641350"/>
              </a:xfrm>
              <a:prstGeom prst="rect">
                <a:avLst/>
              </a:prstGeom>
              <a:blipFill>
                <a:blip r:embed="rId7"/>
                <a:stretch>
                  <a:fillRect l="-847" t="-5714" r="-1059" b="-152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5334000" y="45963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3048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V="1">
            <a:off x="4419600" y="548077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6F1EF-2B51-4F39-BA1F-5F6E277BC2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87560" y="2254422"/>
                <a:ext cx="3359125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560" y="2254422"/>
                <a:ext cx="3359125" cy="7822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05753" y="4984106"/>
                <a:ext cx="3532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53" y="4984106"/>
                <a:ext cx="3532377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Office PowerPoint</Application>
  <PresentationFormat>On-screen Show (4:3)</PresentationFormat>
  <Paragraphs>276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Cambria Math</vt:lpstr>
      <vt:lpstr>Gill Sans MT</vt:lpstr>
      <vt:lpstr>Symbol</vt:lpstr>
      <vt:lpstr>Times New Roman</vt:lpstr>
      <vt:lpstr>Office Theme</vt:lpstr>
      <vt:lpstr>Equation</vt:lpstr>
      <vt:lpstr>Retrieval Models:  Probabilistic</vt:lpstr>
      <vt:lpstr> The Notion of Relevance </vt:lpstr>
      <vt:lpstr>Probability Ranking Principle [Robertson 77]</vt:lpstr>
      <vt:lpstr>According to the PRP, all we need is    “A relevance measure function f”  which satisfies  For all q, d1, d2,   f(q,d1)&gt;f(q,d2) iff  p(Rel|q,d1)&gt;p(Rel|q,d2) </vt:lpstr>
      <vt:lpstr>The Basic Question</vt:lpstr>
      <vt:lpstr>Detour ...</vt:lpstr>
      <vt:lpstr>Basic Concepts in Probability </vt:lpstr>
      <vt:lpstr>Basic Concepts of Prob. (cont.) </vt:lpstr>
      <vt:lpstr>Interpretation of Bayes’ Rule</vt:lpstr>
      <vt:lpstr>End of Detour...</vt:lpstr>
      <vt:lpstr>Probabilistic Retrieval Models: Intuitions</vt:lpstr>
      <vt:lpstr>Probability of Relevance</vt:lpstr>
      <vt:lpstr>Refining P(R=1|Q,D) Method 1:  conditional models</vt:lpstr>
      <vt:lpstr>Refining P(R=1|Q,D) Method 2: generative models </vt:lpstr>
      <vt:lpstr>Document Generation</vt:lpstr>
      <vt:lpstr>Document Generation (cont’d)</vt:lpstr>
      <vt:lpstr>Document Generation (cont’d)</vt:lpstr>
      <vt:lpstr>Document Generation (cont’d)</vt:lpstr>
      <vt:lpstr>Robertson-Sparck Jones Model (Robertson &amp; Sparck Jones 76)</vt:lpstr>
      <vt:lpstr>RSJ Model: No Relevance Info (Croft &amp; Harper 79)</vt:lpstr>
      <vt:lpstr>RSJ Model: Summary</vt:lpstr>
      <vt:lpstr>Improving RSJ: Adding TF </vt:lpstr>
      <vt:lpstr>BM25/Okapi Approximation (Robertson et al. 94)</vt:lpstr>
      <vt:lpstr>Adding Doc. Length &amp; Query TF</vt:lpstr>
      <vt:lpstr>The BM25 Formula </vt:lpstr>
      <vt:lpstr>Extensions of  “Doc Generation” Models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2020-11-15T06:15:57Z</dcterms:created>
  <dcterms:modified xsi:type="dcterms:W3CDTF">2023-10-09T07:10:46Z</dcterms:modified>
</cp:coreProperties>
</file>