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saveSubsetFonts="1">
  <p:sldMasterIdLst>
    <p:sldMasterId id="2147483648" r:id="rId1"/>
  </p:sldMasterIdLst>
  <p:notesMasterIdLst>
    <p:notesMasterId r:id="rId36"/>
  </p:notesMasterIdLst>
  <p:handoutMasterIdLst>
    <p:handoutMasterId r:id="rId37"/>
  </p:handoutMasterIdLst>
  <p:sldIdLst>
    <p:sldId id="256" r:id="rId2"/>
    <p:sldId id="454" r:id="rId3"/>
    <p:sldId id="456" r:id="rId4"/>
    <p:sldId id="452" r:id="rId5"/>
    <p:sldId id="453" r:id="rId6"/>
    <p:sldId id="458" r:id="rId7"/>
    <p:sldId id="457" r:id="rId8"/>
    <p:sldId id="459" r:id="rId9"/>
    <p:sldId id="460" r:id="rId10"/>
    <p:sldId id="564" r:id="rId11"/>
    <p:sldId id="461" r:id="rId12"/>
    <p:sldId id="462" r:id="rId13"/>
    <p:sldId id="445" r:id="rId14"/>
    <p:sldId id="463" r:id="rId15"/>
    <p:sldId id="464" r:id="rId16"/>
    <p:sldId id="465" r:id="rId17"/>
    <p:sldId id="466" r:id="rId18"/>
    <p:sldId id="467" r:id="rId19"/>
    <p:sldId id="468" r:id="rId20"/>
    <p:sldId id="469" r:id="rId21"/>
    <p:sldId id="470" r:id="rId22"/>
    <p:sldId id="471" r:id="rId23"/>
    <p:sldId id="472" r:id="rId24"/>
    <p:sldId id="473" r:id="rId25"/>
    <p:sldId id="474" r:id="rId26"/>
    <p:sldId id="475" r:id="rId27"/>
    <p:sldId id="573" r:id="rId28"/>
    <p:sldId id="574" r:id="rId29"/>
    <p:sldId id="567" r:id="rId30"/>
    <p:sldId id="568" r:id="rId31"/>
    <p:sldId id="569" r:id="rId32"/>
    <p:sldId id="575" r:id="rId33"/>
    <p:sldId id="570" r:id="rId34"/>
    <p:sldId id="571" r:id="rId35"/>
  </p:sldIdLst>
  <p:sldSz cx="9144000" cy="6858000" type="screen4x3"/>
  <p:notesSz cx="7038975" cy="9185275"/>
  <p:defaultTextStyle>
    <a:defPPr>
      <a:defRPr lang="en-US"/>
    </a:defPPr>
    <a:lvl1pPr algn="l" rtl="0" fontAlgn="base">
      <a:spcBef>
        <a:spcPct val="0"/>
      </a:spcBef>
      <a:spcAft>
        <a:spcPct val="0"/>
      </a:spcAft>
      <a:defRPr sz="2400" kern="1200">
        <a:solidFill>
          <a:schemeClr val="tx1"/>
        </a:solidFill>
        <a:latin typeface="Gill Sans MT" panose="020B0502020104020203" pitchFamily="34" charset="0"/>
        <a:ea typeface="+mn-ea"/>
        <a:cs typeface="+mn-cs"/>
      </a:defRPr>
    </a:lvl1pPr>
    <a:lvl2pPr marL="457200" algn="l" rtl="0" fontAlgn="base">
      <a:spcBef>
        <a:spcPct val="0"/>
      </a:spcBef>
      <a:spcAft>
        <a:spcPct val="0"/>
      </a:spcAft>
      <a:defRPr sz="2400" kern="1200">
        <a:solidFill>
          <a:schemeClr val="tx1"/>
        </a:solidFill>
        <a:latin typeface="Gill Sans MT" panose="020B0502020104020203" pitchFamily="34" charset="0"/>
        <a:ea typeface="+mn-ea"/>
        <a:cs typeface="+mn-cs"/>
      </a:defRPr>
    </a:lvl2pPr>
    <a:lvl3pPr marL="914400" algn="l" rtl="0" fontAlgn="base">
      <a:spcBef>
        <a:spcPct val="0"/>
      </a:spcBef>
      <a:spcAft>
        <a:spcPct val="0"/>
      </a:spcAft>
      <a:defRPr sz="2400" kern="1200">
        <a:solidFill>
          <a:schemeClr val="tx1"/>
        </a:solidFill>
        <a:latin typeface="Gill Sans MT" panose="020B0502020104020203" pitchFamily="34" charset="0"/>
        <a:ea typeface="+mn-ea"/>
        <a:cs typeface="+mn-cs"/>
      </a:defRPr>
    </a:lvl3pPr>
    <a:lvl4pPr marL="1371600" algn="l" rtl="0" fontAlgn="base">
      <a:spcBef>
        <a:spcPct val="0"/>
      </a:spcBef>
      <a:spcAft>
        <a:spcPct val="0"/>
      </a:spcAft>
      <a:defRPr sz="2400" kern="1200">
        <a:solidFill>
          <a:schemeClr val="tx1"/>
        </a:solidFill>
        <a:latin typeface="Gill Sans MT" panose="020B0502020104020203" pitchFamily="34" charset="0"/>
        <a:ea typeface="+mn-ea"/>
        <a:cs typeface="+mn-cs"/>
      </a:defRPr>
    </a:lvl4pPr>
    <a:lvl5pPr marL="1828800" algn="l" rtl="0" fontAlgn="base">
      <a:spcBef>
        <a:spcPct val="0"/>
      </a:spcBef>
      <a:spcAft>
        <a:spcPct val="0"/>
      </a:spcAft>
      <a:defRPr sz="2400" kern="1200">
        <a:solidFill>
          <a:schemeClr val="tx1"/>
        </a:solidFill>
        <a:latin typeface="Gill Sans MT" panose="020B0502020104020203" pitchFamily="34" charset="0"/>
        <a:ea typeface="+mn-ea"/>
        <a:cs typeface="+mn-cs"/>
      </a:defRPr>
    </a:lvl5pPr>
    <a:lvl6pPr marL="2286000" algn="l" defTabSz="914400" rtl="0" eaLnBrk="1" latinLnBrk="0" hangingPunct="1">
      <a:defRPr sz="2400" kern="1200">
        <a:solidFill>
          <a:schemeClr val="tx1"/>
        </a:solidFill>
        <a:latin typeface="Gill Sans MT" panose="020B0502020104020203" pitchFamily="34" charset="0"/>
        <a:ea typeface="+mn-ea"/>
        <a:cs typeface="+mn-cs"/>
      </a:defRPr>
    </a:lvl6pPr>
    <a:lvl7pPr marL="2743200" algn="l" defTabSz="914400" rtl="0" eaLnBrk="1" latinLnBrk="0" hangingPunct="1">
      <a:defRPr sz="2400" kern="1200">
        <a:solidFill>
          <a:schemeClr val="tx1"/>
        </a:solidFill>
        <a:latin typeface="Gill Sans MT" panose="020B0502020104020203" pitchFamily="34" charset="0"/>
        <a:ea typeface="+mn-ea"/>
        <a:cs typeface="+mn-cs"/>
      </a:defRPr>
    </a:lvl7pPr>
    <a:lvl8pPr marL="3200400" algn="l" defTabSz="914400" rtl="0" eaLnBrk="1" latinLnBrk="0" hangingPunct="1">
      <a:defRPr sz="2400" kern="1200">
        <a:solidFill>
          <a:schemeClr val="tx1"/>
        </a:solidFill>
        <a:latin typeface="Gill Sans MT" panose="020B0502020104020203" pitchFamily="34" charset="0"/>
        <a:ea typeface="+mn-ea"/>
        <a:cs typeface="+mn-cs"/>
      </a:defRPr>
    </a:lvl8pPr>
    <a:lvl9pPr marL="3657600" algn="l" defTabSz="914400" rtl="0" eaLnBrk="1" latinLnBrk="0" hangingPunct="1">
      <a:defRPr sz="2400"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3">
          <p15:clr>
            <a:srgbClr val="A4A3A4"/>
          </p15:clr>
        </p15:guide>
        <p15:guide id="2" pos="221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FF00"/>
    <a:srgbClr val="FFFF99"/>
    <a:srgbClr val="0000CC"/>
    <a:srgbClr val="000066"/>
    <a:srgbClr val="3333FF"/>
    <a:srgbClr val="3366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82" autoAdjust="0"/>
  </p:normalViewPr>
  <p:slideViewPr>
    <p:cSldViewPr>
      <p:cViewPr varScale="1">
        <p:scale>
          <a:sx n="74" d="100"/>
          <a:sy n="74" d="100"/>
        </p:scale>
        <p:origin x="1642"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322"/>
    </p:cViewPr>
  </p:sorterViewPr>
  <p:notesViewPr>
    <p:cSldViewPr>
      <p:cViewPr varScale="1">
        <p:scale>
          <a:sx n="46" d="100"/>
          <a:sy n="46" d="100"/>
        </p:scale>
        <p:origin x="-1170" y="-78"/>
      </p:cViewPr>
      <p:guideLst>
        <p:guide orient="horz" pos="2893"/>
        <p:guide pos="221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49588" cy="458788"/>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eaLnBrk="0" hangingPunct="0">
              <a:defRPr sz="1200">
                <a:latin typeface="Times New Roman" pitchFamily="18" charset="0"/>
              </a:defRPr>
            </a:lvl1pPr>
          </a:lstStyle>
          <a:p>
            <a:pPr>
              <a:defRPr/>
            </a:pPr>
            <a:endParaRPr lang="en-US"/>
          </a:p>
        </p:txBody>
      </p:sp>
      <p:sp>
        <p:nvSpPr>
          <p:cNvPr id="75779" name="Rectangle 3"/>
          <p:cNvSpPr>
            <a:spLocks noGrp="1" noChangeArrowheads="1"/>
          </p:cNvSpPr>
          <p:nvPr>
            <p:ph type="dt" sz="quarter" idx="1"/>
          </p:nvPr>
        </p:nvSpPr>
        <p:spPr bwMode="auto">
          <a:xfrm>
            <a:off x="3989388" y="0"/>
            <a:ext cx="3049587" cy="458788"/>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eaLnBrk="0" hangingPunct="0">
              <a:defRPr sz="1200">
                <a:latin typeface="Times New Roman" pitchFamily="18" charset="0"/>
              </a:defRPr>
            </a:lvl1pPr>
          </a:lstStyle>
          <a:p>
            <a:pPr>
              <a:defRPr/>
            </a:pPr>
            <a:endParaRPr lang="en-US"/>
          </a:p>
        </p:txBody>
      </p:sp>
      <p:sp>
        <p:nvSpPr>
          <p:cNvPr id="75780" name="Rectangle 4"/>
          <p:cNvSpPr>
            <a:spLocks noGrp="1" noChangeArrowheads="1"/>
          </p:cNvSpPr>
          <p:nvPr>
            <p:ph type="ftr" sz="quarter" idx="2"/>
          </p:nvPr>
        </p:nvSpPr>
        <p:spPr bwMode="auto">
          <a:xfrm>
            <a:off x="0" y="8726488"/>
            <a:ext cx="3049588" cy="458787"/>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eaLnBrk="0" hangingPunct="0">
              <a:defRPr sz="1200">
                <a:latin typeface="Times New Roman" pitchFamily="18" charset="0"/>
              </a:defRPr>
            </a:lvl1pPr>
          </a:lstStyle>
          <a:p>
            <a:pPr>
              <a:defRPr/>
            </a:pPr>
            <a:endParaRPr lang="en-US"/>
          </a:p>
        </p:txBody>
      </p:sp>
      <p:sp>
        <p:nvSpPr>
          <p:cNvPr id="75781" name="Rectangle 5"/>
          <p:cNvSpPr>
            <a:spLocks noGrp="1" noChangeArrowheads="1"/>
          </p:cNvSpPr>
          <p:nvPr>
            <p:ph type="sldNum" sz="quarter" idx="3"/>
          </p:nvPr>
        </p:nvSpPr>
        <p:spPr bwMode="auto">
          <a:xfrm>
            <a:off x="3989388" y="8726488"/>
            <a:ext cx="3049587" cy="458787"/>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eaLnBrk="0" hangingPunct="0">
              <a:defRPr sz="1200">
                <a:latin typeface="Times New Roman" panose="02020603050405020304" pitchFamily="18" charset="0"/>
              </a:defRPr>
            </a:lvl1pPr>
          </a:lstStyle>
          <a:p>
            <a:fld id="{A8C956B4-04EB-4F63-9616-B855AF4707B3}"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xfrm>
            <a:off x="0" y="0"/>
            <a:ext cx="3049588" cy="458788"/>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eaLnBrk="0" hangingPunct="0">
              <a:defRPr sz="1200">
                <a:latin typeface="Times New Roman" pitchFamily="18" charset="0"/>
              </a:defRPr>
            </a:lvl1pPr>
          </a:lstStyle>
          <a:p>
            <a:pPr>
              <a:defRPr/>
            </a:pPr>
            <a:endParaRPr lang="en-US"/>
          </a:p>
        </p:txBody>
      </p:sp>
      <p:sp>
        <p:nvSpPr>
          <p:cNvPr id="72707" name="Rectangle 3"/>
          <p:cNvSpPr>
            <a:spLocks noGrp="1" noChangeArrowheads="1"/>
          </p:cNvSpPr>
          <p:nvPr>
            <p:ph type="dt" idx="1"/>
          </p:nvPr>
        </p:nvSpPr>
        <p:spPr bwMode="auto">
          <a:xfrm>
            <a:off x="3989388" y="0"/>
            <a:ext cx="3049587" cy="458788"/>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eaLnBrk="0" hangingPunct="0">
              <a:defRPr sz="1200">
                <a:latin typeface="Times New Roman" pitchFamily="18" charset="0"/>
              </a:defRPr>
            </a:lvl1pPr>
          </a:lstStyle>
          <a:p>
            <a:pPr>
              <a:defRPr/>
            </a:pPr>
            <a:endParaRPr lang="en-US"/>
          </a:p>
        </p:txBody>
      </p:sp>
      <p:sp>
        <p:nvSpPr>
          <p:cNvPr id="107524" name="Rectangle 4"/>
          <p:cNvSpPr>
            <a:spLocks noGrp="1" noRot="1" noChangeAspect="1" noChangeArrowheads="1" noTextEdit="1"/>
          </p:cNvSpPr>
          <p:nvPr>
            <p:ph type="sldImg" idx="2"/>
          </p:nvPr>
        </p:nvSpPr>
        <p:spPr bwMode="auto">
          <a:xfrm>
            <a:off x="1223963" y="688975"/>
            <a:ext cx="4592637" cy="34448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9" name="Rectangle 5"/>
          <p:cNvSpPr>
            <a:spLocks noGrp="1" noChangeArrowheads="1"/>
          </p:cNvSpPr>
          <p:nvPr>
            <p:ph type="body" sz="quarter" idx="3"/>
          </p:nvPr>
        </p:nvSpPr>
        <p:spPr bwMode="auto">
          <a:xfrm>
            <a:off x="938213" y="4362450"/>
            <a:ext cx="5162550" cy="41338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2710" name="Rectangle 6"/>
          <p:cNvSpPr>
            <a:spLocks noGrp="1" noChangeArrowheads="1"/>
          </p:cNvSpPr>
          <p:nvPr>
            <p:ph type="ftr" sz="quarter" idx="4"/>
          </p:nvPr>
        </p:nvSpPr>
        <p:spPr bwMode="auto">
          <a:xfrm>
            <a:off x="0" y="8726488"/>
            <a:ext cx="3049588" cy="458787"/>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eaLnBrk="0" hangingPunct="0">
              <a:defRPr sz="1200">
                <a:latin typeface="Times New Roman" pitchFamily="18" charset="0"/>
              </a:defRPr>
            </a:lvl1pPr>
          </a:lstStyle>
          <a:p>
            <a:pPr>
              <a:defRPr/>
            </a:pPr>
            <a:endParaRPr lang="en-US"/>
          </a:p>
        </p:txBody>
      </p:sp>
      <p:sp>
        <p:nvSpPr>
          <p:cNvPr id="72711" name="Rectangle 7"/>
          <p:cNvSpPr>
            <a:spLocks noGrp="1" noChangeArrowheads="1"/>
          </p:cNvSpPr>
          <p:nvPr>
            <p:ph type="sldNum" sz="quarter" idx="5"/>
          </p:nvPr>
        </p:nvSpPr>
        <p:spPr bwMode="auto">
          <a:xfrm>
            <a:off x="3989388" y="8726488"/>
            <a:ext cx="3049587" cy="458787"/>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eaLnBrk="0" hangingPunct="0">
              <a:defRPr sz="1200">
                <a:latin typeface="Times New Roman" panose="02020603050405020304" pitchFamily="18" charset="0"/>
              </a:defRPr>
            </a:lvl1pPr>
          </a:lstStyle>
          <a:p>
            <a:fld id="{439FC3E9-26FB-40A0-BA30-BDA29A9281E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9FC3E9-26FB-40A0-BA30-BDA29A9281E3}" type="slidenum">
              <a:rPr lang="en-US" altLang="en-US" smtClean="0"/>
              <a:pPr/>
              <a:t>1</a:t>
            </a:fld>
            <a:endParaRPr lang="en-US" altLang="en-US"/>
          </a:p>
        </p:txBody>
      </p:sp>
    </p:spTree>
    <p:extLst>
      <p:ext uri="{BB962C8B-B14F-4D97-AF65-F5344CB8AC3E}">
        <p14:creationId xmlns:p14="http://schemas.microsoft.com/office/powerpoint/2010/main" val="215049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defRPr>
            </a:lvl1pPr>
            <a:lvl2pPr marL="742950" indent="-285750" defTabSz="930275" eaLnBrk="0" hangingPunct="0">
              <a:spcBef>
                <a:spcPct val="30000"/>
              </a:spcBef>
              <a:defRPr sz="1200">
                <a:solidFill>
                  <a:schemeClr val="tx1"/>
                </a:solidFill>
                <a:latin typeface="Times New Roman" panose="02020603050405020304" pitchFamily="18" charset="0"/>
              </a:defRPr>
            </a:lvl2pPr>
            <a:lvl3pPr marL="1143000" indent="-228600" defTabSz="930275" eaLnBrk="0" hangingPunct="0">
              <a:spcBef>
                <a:spcPct val="30000"/>
              </a:spcBef>
              <a:defRPr sz="1200">
                <a:solidFill>
                  <a:schemeClr val="tx1"/>
                </a:solidFill>
                <a:latin typeface="Times New Roman" panose="02020603050405020304" pitchFamily="18" charset="0"/>
              </a:defRPr>
            </a:lvl3pPr>
            <a:lvl4pPr marL="1600200" indent="-228600" defTabSz="930275" eaLnBrk="0" hangingPunct="0">
              <a:spcBef>
                <a:spcPct val="30000"/>
              </a:spcBef>
              <a:defRPr sz="1200">
                <a:solidFill>
                  <a:schemeClr val="tx1"/>
                </a:solidFill>
                <a:latin typeface="Times New Roman" panose="02020603050405020304" pitchFamily="18" charset="0"/>
              </a:defRPr>
            </a:lvl4pPr>
            <a:lvl5pPr marL="2057400" indent="-228600" defTabSz="930275" eaLnBrk="0" hangingPunct="0">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787B7F3-247D-4D3F-AE6E-42155872A5BE}" type="slidenum">
              <a:rPr lang="en-US" altLang="fa-IR"/>
              <a:pPr>
                <a:spcBef>
                  <a:spcPct val="0"/>
                </a:spcBef>
              </a:pPr>
              <a:t>10</a:t>
            </a:fld>
            <a:endParaRPr lang="en-US" altLang="fa-I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eaLnBrk="1" hangingPunct="1"/>
            <a:endParaRPr lang="en-US" altLang="fa-I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endParaRPr lang="fa-IR" altLang="fa-IR" smtClean="0"/>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defRPr>
            </a:lvl1pPr>
            <a:lvl2pPr marL="742950" indent="-285750" defTabSz="930275" eaLnBrk="0" hangingPunct="0">
              <a:spcBef>
                <a:spcPct val="30000"/>
              </a:spcBef>
              <a:defRPr sz="1200">
                <a:solidFill>
                  <a:schemeClr val="tx1"/>
                </a:solidFill>
                <a:latin typeface="Times New Roman" panose="02020603050405020304" pitchFamily="18" charset="0"/>
              </a:defRPr>
            </a:lvl2pPr>
            <a:lvl3pPr marL="1143000" indent="-228600" defTabSz="930275" eaLnBrk="0" hangingPunct="0">
              <a:spcBef>
                <a:spcPct val="30000"/>
              </a:spcBef>
              <a:defRPr sz="1200">
                <a:solidFill>
                  <a:schemeClr val="tx1"/>
                </a:solidFill>
                <a:latin typeface="Times New Roman" panose="02020603050405020304" pitchFamily="18" charset="0"/>
              </a:defRPr>
            </a:lvl3pPr>
            <a:lvl4pPr marL="1600200" indent="-228600" defTabSz="930275" eaLnBrk="0" hangingPunct="0">
              <a:spcBef>
                <a:spcPct val="30000"/>
              </a:spcBef>
              <a:defRPr sz="1200">
                <a:solidFill>
                  <a:schemeClr val="tx1"/>
                </a:solidFill>
                <a:latin typeface="Times New Roman" panose="02020603050405020304" pitchFamily="18" charset="0"/>
              </a:defRPr>
            </a:lvl4pPr>
            <a:lvl5pPr marL="2057400" indent="-228600" defTabSz="930275" eaLnBrk="0" hangingPunct="0">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64169DD-9545-4A8C-8515-A380E0A76340}" type="slidenum">
              <a:rPr lang="en-US" altLang="fa-IR"/>
              <a:pPr>
                <a:spcBef>
                  <a:spcPct val="0"/>
                </a:spcBef>
              </a:pPr>
              <a:t>11</a:t>
            </a:fld>
            <a:endParaRPr lang="en-US" altLang="fa-I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endParaRPr lang="fa-IR" altLang="fa-IR"/>
          </a:p>
        </p:txBody>
      </p:sp>
      <p:sp>
        <p:nvSpPr>
          <p:cNvPr id="1187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defRPr>
            </a:lvl1pPr>
            <a:lvl2pPr marL="742950" indent="-285750" defTabSz="930275" eaLnBrk="0" hangingPunct="0">
              <a:spcBef>
                <a:spcPct val="30000"/>
              </a:spcBef>
              <a:defRPr sz="1200">
                <a:solidFill>
                  <a:schemeClr val="tx1"/>
                </a:solidFill>
                <a:latin typeface="Times New Roman" panose="02020603050405020304" pitchFamily="18" charset="0"/>
              </a:defRPr>
            </a:lvl2pPr>
            <a:lvl3pPr marL="1143000" indent="-228600" defTabSz="930275" eaLnBrk="0" hangingPunct="0">
              <a:spcBef>
                <a:spcPct val="30000"/>
              </a:spcBef>
              <a:defRPr sz="1200">
                <a:solidFill>
                  <a:schemeClr val="tx1"/>
                </a:solidFill>
                <a:latin typeface="Times New Roman" panose="02020603050405020304" pitchFamily="18" charset="0"/>
              </a:defRPr>
            </a:lvl3pPr>
            <a:lvl4pPr marL="1600200" indent="-228600" defTabSz="930275" eaLnBrk="0" hangingPunct="0">
              <a:spcBef>
                <a:spcPct val="30000"/>
              </a:spcBef>
              <a:defRPr sz="1200">
                <a:solidFill>
                  <a:schemeClr val="tx1"/>
                </a:solidFill>
                <a:latin typeface="Times New Roman" panose="02020603050405020304" pitchFamily="18" charset="0"/>
              </a:defRPr>
            </a:lvl4pPr>
            <a:lvl5pPr marL="2057400" indent="-228600" defTabSz="930275" eaLnBrk="0" hangingPunct="0">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8E71A77-BDED-4F91-8CB4-FF6D631FE9DA}" type="slidenum">
              <a:rPr lang="en-US" altLang="fa-IR"/>
              <a:pPr>
                <a:spcBef>
                  <a:spcPct val="0"/>
                </a:spcBef>
              </a:pPr>
              <a:t>12</a:t>
            </a:fld>
            <a:endParaRPr lang="en-US" altLang="fa-I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endParaRPr lang="fa-IR" altLang="fa-IR"/>
          </a:p>
        </p:txBody>
      </p:sp>
      <p:sp>
        <p:nvSpPr>
          <p:cNvPr id="1198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defRPr>
            </a:lvl1pPr>
            <a:lvl2pPr marL="742950" indent="-285750" defTabSz="930275" eaLnBrk="0" hangingPunct="0">
              <a:spcBef>
                <a:spcPct val="30000"/>
              </a:spcBef>
              <a:defRPr sz="1200">
                <a:solidFill>
                  <a:schemeClr val="tx1"/>
                </a:solidFill>
                <a:latin typeface="Times New Roman" panose="02020603050405020304" pitchFamily="18" charset="0"/>
              </a:defRPr>
            </a:lvl2pPr>
            <a:lvl3pPr marL="1143000" indent="-228600" defTabSz="930275" eaLnBrk="0" hangingPunct="0">
              <a:spcBef>
                <a:spcPct val="30000"/>
              </a:spcBef>
              <a:defRPr sz="1200">
                <a:solidFill>
                  <a:schemeClr val="tx1"/>
                </a:solidFill>
                <a:latin typeface="Times New Roman" panose="02020603050405020304" pitchFamily="18" charset="0"/>
              </a:defRPr>
            </a:lvl3pPr>
            <a:lvl4pPr marL="1600200" indent="-228600" defTabSz="930275" eaLnBrk="0" hangingPunct="0">
              <a:spcBef>
                <a:spcPct val="30000"/>
              </a:spcBef>
              <a:defRPr sz="1200">
                <a:solidFill>
                  <a:schemeClr val="tx1"/>
                </a:solidFill>
                <a:latin typeface="Times New Roman" panose="02020603050405020304" pitchFamily="18" charset="0"/>
              </a:defRPr>
            </a:lvl4pPr>
            <a:lvl5pPr marL="2057400" indent="-228600" defTabSz="930275" eaLnBrk="0" hangingPunct="0">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F39B003-A84C-4487-B9AA-4C36F032646D}" type="slidenum">
              <a:rPr lang="en-US" altLang="fa-IR"/>
              <a:pPr>
                <a:spcBef>
                  <a:spcPct val="0"/>
                </a:spcBef>
              </a:pPr>
              <a:t>13</a:t>
            </a:fld>
            <a:endParaRPr lang="en-US" altLang="fa-I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endParaRPr lang="fa-IR" altLang="fa-IR"/>
          </a:p>
        </p:txBody>
      </p:sp>
      <p:sp>
        <p:nvSpPr>
          <p:cNvPr id="1208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defRPr>
            </a:lvl1pPr>
            <a:lvl2pPr marL="742950" indent="-285750" defTabSz="930275" eaLnBrk="0" hangingPunct="0">
              <a:spcBef>
                <a:spcPct val="30000"/>
              </a:spcBef>
              <a:defRPr sz="1200">
                <a:solidFill>
                  <a:schemeClr val="tx1"/>
                </a:solidFill>
                <a:latin typeface="Times New Roman" panose="02020603050405020304" pitchFamily="18" charset="0"/>
              </a:defRPr>
            </a:lvl2pPr>
            <a:lvl3pPr marL="1143000" indent="-228600" defTabSz="930275" eaLnBrk="0" hangingPunct="0">
              <a:spcBef>
                <a:spcPct val="30000"/>
              </a:spcBef>
              <a:defRPr sz="1200">
                <a:solidFill>
                  <a:schemeClr val="tx1"/>
                </a:solidFill>
                <a:latin typeface="Times New Roman" panose="02020603050405020304" pitchFamily="18" charset="0"/>
              </a:defRPr>
            </a:lvl3pPr>
            <a:lvl4pPr marL="1600200" indent="-228600" defTabSz="930275" eaLnBrk="0" hangingPunct="0">
              <a:spcBef>
                <a:spcPct val="30000"/>
              </a:spcBef>
              <a:defRPr sz="1200">
                <a:solidFill>
                  <a:schemeClr val="tx1"/>
                </a:solidFill>
                <a:latin typeface="Times New Roman" panose="02020603050405020304" pitchFamily="18" charset="0"/>
              </a:defRPr>
            </a:lvl4pPr>
            <a:lvl5pPr marL="2057400" indent="-228600" defTabSz="930275" eaLnBrk="0" hangingPunct="0">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EAA9F54-FBC5-487A-8877-B10A400A3E5F}" type="slidenum">
              <a:rPr lang="en-US" altLang="fa-IR"/>
              <a:pPr>
                <a:spcBef>
                  <a:spcPct val="0"/>
                </a:spcBef>
              </a:pPr>
              <a:t>14</a:t>
            </a:fld>
            <a:endParaRPr lang="en-US" altLang="fa-I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endParaRPr lang="fa-IR" altLang="fa-IR"/>
          </a:p>
        </p:txBody>
      </p:sp>
      <p:sp>
        <p:nvSpPr>
          <p:cNvPr id="1218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defRPr>
            </a:lvl1pPr>
            <a:lvl2pPr marL="742950" indent="-285750" defTabSz="930275" eaLnBrk="0" hangingPunct="0">
              <a:spcBef>
                <a:spcPct val="30000"/>
              </a:spcBef>
              <a:defRPr sz="1200">
                <a:solidFill>
                  <a:schemeClr val="tx1"/>
                </a:solidFill>
                <a:latin typeface="Times New Roman" panose="02020603050405020304" pitchFamily="18" charset="0"/>
              </a:defRPr>
            </a:lvl2pPr>
            <a:lvl3pPr marL="1143000" indent="-228600" defTabSz="930275" eaLnBrk="0" hangingPunct="0">
              <a:spcBef>
                <a:spcPct val="30000"/>
              </a:spcBef>
              <a:defRPr sz="1200">
                <a:solidFill>
                  <a:schemeClr val="tx1"/>
                </a:solidFill>
                <a:latin typeface="Times New Roman" panose="02020603050405020304" pitchFamily="18" charset="0"/>
              </a:defRPr>
            </a:lvl3pPr>
            <a:lvl4pPr marL="1600200" indent="-228600" defTabSz="930275" eaLnBrk="0" hangingPunct="0">
              <a:spcBef>
                <a:spcPct val="30000"/>
              </a:spcBef>
              <a:defRPr sz="1200">
                <a:solidFill>
                  <a:schemeClr val="tx1"/>
                </a:solidFill>
                <a:latin typeface="Times New Roman" panose="02020603050405020304" pitchFamily="18" charset="0"/>
              </a:defRPr>
            </a:lvl4pPr>
            <a:lvl5pPr marL="2057400" indent="-228600" defTabSz="930275" eaLnBrk="0" hangingPunct="0">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EE3BAF3-1C5B-4387-AC5A-6972AE973042}" type="slidenum">
              <a:rPr lang="en-US" altLang="fa-IR"/>
              <a:pPr>
                <a:spcBef>
                  <a:spcPct val="0"/>
                </a:spcBef>
              </a:pPr>
              <a:t>15</a:t>
            </a:fld>
            <a:endParaRPr lang="en-US" altLang="fa-I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endParaRPr lang="fa-IR" altLang="fa-IR"/>
          </a:p>
        </p:txBody>
      </p:sp>
      <p:sp>
        <p:nvSpPr>
          <p:cNvPr id="1228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defRPr>
            </a:lvl1pPr>
            <a:lvl2pPr marL="742950" indent="-285750" defTabSz="930275" eaLnBrk="0" hangingPunct="0">
              <a:spcBef>
                <a:spcPct val="30000"/>
              </a:spcBef>
              <a:defRPr sz="1200">
                <a:solidFill>
                  <a:schemeClr val="tx1"/>
                </a:solidFill>
                <a:latin typeface="Times New Roman" panose="02020603050405020304" pitchFamily="18" charset="0"/>
              </a:defRPr>
            </a:lvl2pPr>
            <a:lvl3pPr marL="1143000" indent="-228600" defTabSz="930275" eaLnBrk="0" hangingPunct="0">
              <a:spcBef>
                <a:spcPct val="30000"/>
              </a:spcBef>
              <a:defRPr sz="1200">
                <a:solidFill>
                  <a:schemeClr val="tx1"/>
                </a:solidFill>
                <a:latin typeface="Times New Roman" panose="02020603050405020304" pitchFamily="18" charset="0"/>
              </a:defRPr>
            </a:lvl3pPr>
            <a:lvl4pPr marL="1600200" indent="-228600" defTabSz="930275" eaLnBrk="0" hangingPunct="0">
              <a:spcBef>
                <a:spcPct val="30000"/>
              </a:spcBef>
              <a:defRPr sz="1200">
                <a:solidFill>
                  <a:schemeClr val="tx1"/>
                </a:solidFill>
                <a:latin typeface="Times New Roman" panose="02020603050405020304" pitchFamily="18" charset="0"/>
              </a:defRPr>
            </a:lvl4pPr>
            <a:lvl5pPr marL="2057400" indent="-228600" defTabSz="930275" eaLnBrk="0" hangingPunct="0">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D510A69-1949-48CF-870F-D6A5AC05BB6B}" type="slidenum">
              <a:rPr lang="en-US" altLang="fa-IR"/>
              <a:pPr>
                <a:spcBef>
                  <a:spcPct val="0"/>
                </a:spcBef>
              </a:pPr>
              <a:t>16</a:t>
            </a:fld>
            <a:endParaRPr lang="en-US" altLang="fa-I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9FC3E9-26FB-40A0-BA30-BDA29A9281E3}" type="slidenum">
              <a:rPr lang="en-US" altLang="en-US" smtClean="0"/>
              <a:pPr/>
              <a:t>17</a:t>
            </a:fld>
            <a:endParaRPr lang="en-US" altLang="en-US"/>
          </a:p>
        </p:txBody>
      </p:sp>
    </p:spTree>
    <p:extLst>
      <p:ext uri="{BB962C8B-B14F-4D97-AF65-F5344CB8AC3E}">
        <p14:creationId xmlns:p14="http://schemas.microsoft.com/office/powerpoint/2010/main" val="40634968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endParaRPr lang="fa-IR" altLang="fa-IR"/>
          </a:p>
        </p:txBody>
      </p:sp>
      <p:sp>
        <p:nvSpPr>
          <p:cNvPr id="1239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defRPr>
            </a:lvl1pPr>
            <a:lvl2pPr marL="742950" indent="-285750" defTabSz="930275" eaLnBrk="0" hangingPunct="0">
              <a:spcBef>
                <a:spcPct val="30000"/>
              </a:spcBef>
              <a:defRPr sz="1200">
                <a:solidFill>
                  <a:schemeClr val="tx1"/>
                </a:solidFill>
                <a:latin typeface="Times New Roman" panose="02020603050405020304" pitchFamily="18" charset="0"/>
              </a:defRPr>
            </a:lvl2pPr>
            <a:lvl3pPr marL="1143000" indent="-228600" defTabSz="930275" eaLnBrk="0" hangingPunct="0">
              <a:spcBef>
                <a:spcPct val="30000"/>
              </a:spcBef>
              <a:defRPr sz="1200">
                <a:solidFill>
                  <a:schemeClr val="tx1"/>
                </a:solidFill>
                <a:latin typeface="Times New Roman" panose="02020603050405020304" pitchFamily="18" charset="0"/>
              </a:defRPr>
            </a:lvl3pPr>
            <a:lvl4pPr marL="1600200" indent="-228600" defTabSz="930275" eaLnBrk="0" hangingPunct="0">
              <a:spcBef>
                <a:spcPct val="30000"/>
              </a:spcBef>
              <a:defRPr sz="1200">
                <a:solidFill>
                  <a:schemeClr val="tx1"/>
                </a:solidFill>
                <a:latin typeface="Times New Roman" panose="02020603050405020304" pitchFamily="18" charset="0"/>
              </a:defRPr>
            </a:lvl4pPr>
            <a:lvl5pPr marL="2057400" indent="-228600" defTabSz="930275" eaLnBrk="0" hangingPunct="0">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0FE31FB-943A-4AED-AAC5-C44B22DBCF47}" type="slidenum">
              <a:rPr lang="en-US" altLang="fa-IR"/>
              <a:pPr>
                <a:spcBef>
                  <a:spcPct val="0"/>
                </a:spcBef>
              </a:pPr>
              <a:t>18</a:t>
            </a:fld>
            <a:endParaRPr lang="en-US" altLang="fa-I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endParaRPr lang="fa-IR" altLang="fa-IR"/>
          </a:p>
        </p:txBody>
      </p:sp>
      <p:sp>
        <p:nvSpPr>
          <p:cNvPr id="1249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defRPr>
            </a:lvl1pPr>
            <a:lvl2pPr marL="742950" indent="-285750" defTabSz="930275" eaLnBrk="0" hangingPunct="0">
              <a:spcBef>
                <a:spcPct val="30000"/>
              </a:spcBef>
              <a:defRPr sz="1200">
                <a:solidFill>
                  <a:schemeClr val="tx1"/>
                </a:solidFill>
                <a:latin typeface="Times New Roman" panose="02020603050405020304" pitchFamily="18" charset="0"/>
              </a:defRPr>
            </a:lvl2pPr>
            <a:lvl3pPr marL="1143000" indent="-228600" defTabSz="930275" eaLnBrk="0" hangingPunct="0">
              <a:spcBef>
                <a:spcPct val="30000"/>
              </a:spcBef>
              <a:defRPr sz="1200">
                <a:solidFill>
                  <a:schemeClr val="tx1"/>
                </a:solidFill>
                <a:latin typeface="Times New Roman" panose="02020603050405020304" pitchFamily="18" charset="0"/>
              </a:defRPr>
            </a:lvl3pPr>
            <a:lvl4pPr marL="1600200" indent="-228600" defTabSz="930275" eaLnBrk="0" hangingPunct="0">
              <a:spcBef>
                <a:spcPct val="30000"/>
              </a:spcBef>
              <a:defRPr sz="1200">
                <a:solidFill>
                  <a:schemeClr val="tx1"/>
                </a:solidFill>
                <a:latin typeface="Times New Roman" panose="02020603050405020304" pitchFamily="18" charset="0"/>
              </a:defRPr>
            </a:lvl4pPr>
            <a:lvl5pPr marL="2057400" indent="-228600" defTabSz="930275" eaLnBrk="0" hangingPunct="0">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B0DCE0F-A41D-42C1-8541-04047A4CE2D8}" type="slidenum">
              <a:rPr lang="en-US" altLang="fa-IR"/>
              <a:pPr>
                <a:spcBef>
                  <a:spcPct val="0"/>
                </a:spcBef>
              </a:pPr>
              <a:t>19</a:t>
            </a:fld>
            <a:endParaRPr lang="en-US" altLang="fa-I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endParaRPr lang="fa-IR" altLang="fa-IR"/>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defRPr>
            </a:lvl1pPr>
            <a:lvl2pPr marL="742950" indent="-285750" defTabSz="930275" eaLnBrk="0" hangingPunct="0">
              <a:spcBef>
                <a:spcPct val="30000"/>
              </a:spcBef>
              <a:defRPr sz="1200">
                <a:solidFill>
                  <a:schemeClr val="tx1"/>
                </a:solidFill>
                <a:latin typeface="Times New Roman" panose="02020603050405020304" pitchFamily="18" charset="0"/>
              </a:defRPr>
            </a:lvl2pPr>
            <a:lvl3pPr marL="1143000" indent="-228600" defTabSz="930275" eaLnBrk="0" hangingPunct="0">
              <a:spcBef>
                <a:spcPct val="30000"/>
              </a:spcBef>
              <a:defRPr sz="1200">
                <a:solidFill>
                  <a:schemeClr val="tx1"/>
                </a:solidFill>
                <a:latin typeface="Times New Roman" panose="02020603050405020304" pitchFamily="18" charset="0"/>
              </a:defRPr>
            </a:lvl3pPr>
            <a:lvl4pPr marL="1600200" indent="-228600" defTabSz="930275" eaLnBrk="0" hangingPunct="0">
              <a:spcBef>
                <a:spcPct val="30000"/>
              </a:spcBef>
              <a:defRPr sz="1200">
                <a:solidFill>
                  <a:schemeClr val="tx1"/>
                </a:solidFill>
                <a:latin typeface="Times New Roman" panose="02020603050405020304" pitchFamily="18" charset="0"/>
              </a:defRPr>
            </a:lvl4pPr>
            <a:lvl5pPr marL="2057400" indent="-228600" defTabSz="930275" eaLnBrk="0" hangingPunct="0">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0D81BEE-A326-4419-8E1B-92967A75431F}" type="slidenum">
              <a:rPr lang="en-US" altLang="fa-IR"/>
              <a:pPr>
                <a:spcBef>
                  <a:spcPct val="0"/>
                </a:spcBef>
              </a:pPr>
              <a:t>2</a:t>
            </a:fld>
            <a:endParaRPr lang="en-US" altLang="fa-I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endParaRPr lang="fa-IR" altLang="fa-IR"/>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defRPr>
            </a:lvl1pPr>
            <a:lvl2pPr marL="742950" indent="-285750" defTabSz="930275" eaLnBrk="0" hangingPunct="0">
              <a:spcBef>
                <a:spcPct val="30000"/>
              </a:spcBef>
              <a:defRPr sz="1200">
                <a:solidFill>
                  <a:schemeClr val="tx1"/>
                </a:solidFill>
                <a:latin typeface="Times New Roman" panose="02020603050405020304" pitchFamily="18" charset="0"/>
              </a:defRPr>
            </a:lvl2pPr>
            <a:lvl3pPr marL="1143000" indent="-228600" defTabSz="930275" eaLnBrk="0" hangingPunct="0">
              <a:spcBef>
                <a:spcPct val="30000"/>
              </a:spcBef>
              <a:defRPr sz="1200">
                <a:solidFill>
                  <a:schemeClr val="tx1"/>
                </a:solidFill>
                <a:latin typeface="Times New Roman" panose="02020603050405020304" pitchFamily="18" charset="0"/>
              </a:defRPr>
            </a:lvl3pPr>
            <a:lvl4pPr marL="1600200" indent="-228600" defTabSz="930275" eaLnBrk="0" hangingPunct="0">
              <a:spcBef>
                <a:spcPct val="30000"/>
              </a:spcBef>
              <a:defRPr sz="1200">
                <a:solidFill>
                  <a:schemeClr val="tx1"/>
                </a:solidFill>
                <a:latin typeface="Times New Roman" panose="02020603050405020304" pitchFamily="18" charset="0"/>
              </a:defRPr>
            </a:lvl4pPr>
            <a:lvl5pPr marL="2057400" indent="-228600" defTabSz="930275" eaLnBrk="0" hangingPunct="0">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C9B8A13-3643-4D2A-9BB9-1F5137C6AE97}" type="slidenum">
              <a:rPr lang="en-US" altLang="fa-IR"/>
              <a:pPr>
                <a:spcBef>
                  <a:spcPct val="0"/>
                </a:spcBef>
              </a:pPr>
              <a:t>20</a:t>
            </a:fld>
            <a:endParaRPr lang="en-US" altLang="fa-I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9FC3E9-26FB-40A0-BA30-BDA29A9281E3}" type="slidenum">
              <a:rPr lang="en-US" altLang="en-US" smtClean="0"/>
              <a:pPr/>
              <a:t>21</a:t>
            </a:fld>
            <a:endParaRPr lang="en-US" altLang="en-US"/>
          </a:p>
        </p:txBody>
      </p:sp>
    </p:spTree>
    <p:extLst>
      <p:ext uri="{BB962C8B-B14F-4D97-AF65-F5344CB8AC3E}">
        <p14:creationId xmlns:p14="http://schemas.microsoft.com/office/powerpoint/2010/main" val="655555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9FC3E9-26FB-40A0-BA30-BDA29A9281E3}" type="slidenum">
              <a:rPr lang="en-US" altLang="en-US" smtClean="0"/>
              <a:pPr/>
              <a:t>22</a:t>
            </a:fld>
            <a:endParaRPr lang="en-US" altLang="en-US"/>
          </a:p>
        </p:txBody>
      </p:sp>
    </p:spTree>
    <p:extLst>
      <p:ext uri="{BB962C8B-B14F-4D97-AF65-F5344CB8AC3E}">
        <p14:creationId xmlns:p14="http://schemas.microsoft.com/office/powerpoint/2010/main" val="37966509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ltLang="fa-IR"/>
          </a:p>
        </p:txBody>
      </p:sp>
      <p:sp>
        <p:nvSpPr>
          <p:cNvPr id="1269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defRPr>
            </a:lvl1pPr>
            <a:lvl2pPr marL="742950" indent="-285750" defTabSz="930275" eaLnBrk="0" hangingPunct="0">
              <a:spcBef>
                <a:spcPct val="30000"/>
              </a:spcBef>
              <a:defRPr sz="1200">
                <a:solidFill>
                  <a:schemeClr val="tx1"/>
                </a:solidFill>
                <a:latin typeface="Times New Roman" panose="02020603050405020304" pitchFamily="18" charset="0"/>
              </a:defRPr>
            </a:lvl2pPr>
            <a:lvl3pPr marL="1143000" indent="-228600" defTabSz="930275" eaLnBrk="0" hangingPunct="0">
              <a:spcBef>
                <a:spcPct val="30000"/>
              </a:spcBef>
              <a:defRPr sz="1200">
                <a:solidFill>
                  <a:schemeClr val="tx1"/>
                </a:solidFill>
                <a:latin typeface="Times New Roman" panose="02020603050405020304" pitchFamily="18" charset="0"/>
              </a:defRPr>
            </a:lvl3pPr>
            <a:lvl4pPr marL="1600200" indent="-228600" defTabSz="930275" eaLnBrk="0" hangingPunct="0">
              <a:spcBef>
                <a:spcPct val="30000"/>
              </a:spcBef>
              <a:defRPr sz="1200">
                <a:solidFill>
                  <a:schemeClr val="tx1"/>
                </a:solidFill>
                <a:latin typeface="Times New Roman" panose="02020603050405020304" pitchFamily="18" charset="0"/>
              </a:defRPr>
            </a:lvl4pPr>
            <a:lvl5pPr marL="2057400" indent="-228600" defTabSz="930275" eaLnBrk="0" hangingPunct="0">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A41BF47-93FC-476F-A712-D84D28D1A093}" type="slidenum">
              <a:rPr lang="en-US" altLang="fa-IR"/>
              <a:pPr>
                <a:spcBef>
                  <a:spcPct val="0"/>
                </a:spcBef>
              </a:pPr>
              <a:t>23</a:t>
            </a:fld>
            <a:endParaRPr lang="en-US" altLang="fa-I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endParaRPr lang="fa-IR" altLang="fa-IR"/>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defRPr>
            </a:lvl1pPr>
            <a:lvl2pPr marL="742950" indent="-285750" defTabSz="930275" eaLnBrk="0" hangingPunct="0">
              <a:spcBef>
                <a:spcPct val="30000"/>
              </a:spcBef>
              <a:defRPr sz="1200">
                <a:solidFill>
                  <a:schemeClr val="tx1"/>
                </a:solidFill>
                <a:latin typeface="Times New Roman" panose="02020603050405020304" pitchFamily="18" charset="0"/>
              </a:defRPr>
            </a:lvl2pPr>
            <a:lvl3pPr marL="1143000" indent="-228600" defTabSz="930275" eaLnBrk="0" hangingPunct="0">
              <a:spcBef>
                <a:spcPct val="30000"/>
              </a:spcBef>
              <a:defRPr sz="1200">
                <a:solidFill>
                  <a:schemeClr val="tx1"/>
                </a:solidFill>
                <a:latin typeface="Times New Roman" panose="02020603050405020304" pitchFamily="18" charset="0"/>
              </a:defRPr>
            </a:lvl3pPr>
            <a:lvl4pPr marL="1600200" indent="-228600" defTabSz="930275" eaLnBrk="0" hangingPunct="0">
              <a:spcBef>
                <a:spcPct val="30000"/>
              </a:spcBef>
              <a:defRPr sz="1200">
                <a:solidFill>
                  <a:schemeClr val="tx1"/>
                </a:solidFill>
                <a:latin typeface="Times New Roman" panose="02020603050405020304" pitchFamily="18" charset="0"/>
              </a:defRPr>
            </a:lvl4pPr>
            <a:lvl5pPr marL="2057400" indent="-228600" defTabSz="930275" eaLnBrk="0" hangingPunct="0">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BC41BC6-7D74-4BE0-AAF8-75E7C55C69C2}" type="slidenum">
              <a:rPr lang="en-US" altLang="fa-IR"/>
              <a:pPr>
                <a:spcBef>
                  <a:spcPct val="0"/>
                </a:spcBef>
              </a:pPr>
              <a:t>24</a:t>
            </a:fld>
            <a:endParaRPr lang="en-US" altLang="fa-I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9FC3E9-26FB-40A0-BA30-BDA29A9281E3}" type="slidenum">
              <a:rPr lang="en-US" altLang="en-US" smtClean="0"/>
              <a:pPr/>
              <a:t>25</a:t>
            </a:fld>
            <a:endParaRPr lang="en-US" altLang="en-US"/>
          </a:p>
        </p:txBody>
      </p:sp>
    </p:spTree>
    <p:extLst>
      <p:ext uri="{BB962C8B-B14F-4D97-AF65-F5344CB8AC3E}">
        <p14:creationId xmlns:p14="http://schemas.microsoft.com/office/powerpoint/2010/main" val="2852993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defRPr>
            </a:lvl1pPr>
            <a:lvl2pPr marL="742950" indent="-285750" defTabSz="930275" eaLnBrk="0" hangingPunct="0">
              <a:spcBef>
                <a:spcPct val="30000"/>
              </a:spcBef>
              <a:defRPr sz="1200">
                <a:solidFill>
                  <a:schemeClr val="tx1"/>
                </a:solidFill>
                <a:latin typeface="Times New Roman" panose="02020603050405020304" pitchFamily="18" charset="0"/>
              </a:defRPr>
            </a:lvl2pPr>
            <a:lvl3pPr marL="1143000" indent="-228600" defTabSz="930275" eaLnBrk="0" hangingPunct="0">
              <a:spcBef>
                <a:spcPct val="30000"/>
              </a:spcBef>
              <a:defRPr sz="1200">
                <a:solidFill>
                  <a:schemeClr val="tx1"/>
                </a:solidFill>
                <a:latin typeface="Times New Roman" panose="02020603050405020304" pitchFamily="18" charset="0"/>
              </a:defRPr>
            </a:lvl3pPr>
            <a:lvl4pPr marL="1600200" indent="-228600" defTabSz="930275" eaLnBrk="0" hangingPunct="0">
              <a:spcBef>
                <a:spcPct val="30000"/>
              </a:spcBef>
              <a:defRPr sz="1200">
                <a:solidFill>
                  <a:schemeClr val="tx1"/>
                </a:solidFill>
                <a:latin typeface="Times New Roman" panose="02020603050405020304" pitchFamily="18" charset="0"/>
              </a:defRPr>
            </a:lvl4pPr>
            <a:lvl5pPr marL="2057400" indent="-228600" defTabSz="930275" eaLnBrk="0" hangingPunct="0">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F231F9A-3F87-4AE1-889D-1A150FCCF412}" type="slidenum">
              <a:rPr lang="en-US" altLang="fa-IR"/>
              <a:pPr>
                <a:spcBef>
                  <a:spcPct val="0"/>
                </a:spcBef>
              </a:pPr>
              <a:t>26</a:t>
            </a:fld>
            <a:endParaRPr lang="en-US" altLang="fa-IR"/>
          </a:p>
        </p:txBody>
      </p:sp>
      <p:sp>
        <p:nvSpPr>
          <p:cNvPr id="129027" name="Rectangle 2"/>
          <p:cNvSpPr>
            <a:spLocks noGrp="1" noRot="1" noChangeAspect="1" noChangeArrowheads="1" noTextEdit="1"/>
          </p:cNvSpPr>
          <p:nvPr>
            <p:ph type="sldImg"/>
          </p:nvPr>
        </p:nvSpPr>
        <p:spPr>
          <a:xfrm>
            <a:off x="1196975" y="682625"/>
            <a:ext cx="4646613" cy="3484563"/>
          </a:xfrm>
          <a:ln/>
        </p:spPr>
      </p:sp>
      <p:sp>
        <p:nvSpPr>
          <p:cNvPr id="129028" name="Rectangle 3"/>
          <p:cNvSpPr>
            <a:spLocks noGrp="1" noChangeArrowheads="1"/>
          </p:cNvSpPr>
          <p:nvPr>
            <p:ph type="body" idx="1"/>
          </p:nvPr>
        </p:nvSpPr>
        <p:spPr>
          <a:xfrm>
            <a:off x="938213" y="4395788"/>
            <a:ext cx="5162550" cy="409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endParaRPr lang="fa-IR" altLang="fa-IR"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0051" name="Rectangle 3"/>
          <p:cNvSpPr>
            <a:spLocks noGrp="1" noRot="1" noChangeAspect="1" noChangeArrowheads="1" noTextEdit="1"/>
          </p:cNvSpPr>
          <p:nvPr>
            <p:ph type="sldImg"/>
          </p:nvPr>
        </p:nvSpPr>
        <p:spPr>
          <a:xfrm>
            <a:off x="1231900" y="695325"/>
            <a:ext cx="4575175" cy="3432175"/>
          </a:xfrm>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ltLang="fa-IR" dirty="0"/>
          </a:p>
        </p:txBody>
      </p:sp>
      <p:sp>
        <p:nvSpPr>
          <p:cNvPr id="131075" name="Rectangle 3"/>
          <p:cNvSpPr>
            <a:spLocks noGrp="1" noRot="1" noChangeAspect="1" noChangeArrowheads="1" noTextEdit="1"/>
          </p:cNvSpPr>
          <p:nvPr>
            <p:ph type="sldImg"/>
          </p:nvPr>
        </p:nvSpPr>
        <p:spPr>
          <a:xfrm>
            <a:off x="1231900" y="695325"/>
            <a:ext cx="4575175" cy="3432175"/>
          </a:xfrm>
          <a:ln cap="fla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fa-IR" dirty="0"/>
          </a:p>
        </p:txBody>
      </p:sp>
      <p:sp>
        <p:nvSpPr>
          <p:cNvPr id="132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defRPr>
            </a:lvl1pPr>
            <a:lvl2pPr marL="742950" indent="-285750" defTabSz="930275" eaLnBrk="0" hangingPunct="0">
              <a:spcBef>
                <a:spcPct val="30000"/>
              </a:spcBef>
              <a:defRPr sz="1200">
                <a:solidFill>
                  <a:schemeClr val="tx1"/>
                </a:solidFill>
                <a:latin typeface="Times New Roman" panose="02020603050405020304" pitchFamily="18" charset="0"/>
              </a:defRPr>
            </a:lvl2pPr>
            <a:lvl3pPr marL="1143000" indent="-228600" defTabSz="930275" eaLnBrk="0" hangingPunct="0">
              <a:spcBef>
                <a:spcPct val="30000"/>
              </a:spcBef>
              <a:defRPr sz="1200">
                <a:solidFill>
                  <a:schemeClr val="tx1"/>
                </a:solidFill>
                <a:latin typeface="Times New Roman" panose="02020603050405020304" pitchFamily="18" charset="0"/>
              </a:defRPr>
            </a:lvl3pPr>
            <a:lvl4pPr marL="1600200" indent="-228600" defTabSz="930275" eaLnBrk="0" hangingPunct="0">
              <a:spcBef>
                <a:spcPct val="30000"/>
              </a:spcBef>
              <a:defRPr sz="1200">
                <a:solidFill>
                  <a:schemeClr val="tx1"/>
                </a:solidFill>
                <a:latin typeface="Times New Roman" panose="02020603050405020304" pitchFamily="18" charset="0"/>
              </a:defRPr>
            </a:lvl4pPr>
            <a:lvl5pPr marL="2057400" indent="-228600" defTabSz="930275" eaLnBrk="0" hangingPunct="0">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EBA4256-76B0-470A-B81B-094A6530FB1E}" type="slidenum">
              <a:rPr lang="en-US" altLang="fa-IR"/>
              <a:pPr>
                <a:spcBef>
                  <a:spcPct val="0"/>
                </a:spcBef>
              </a:pPr>
              <a:t>31</a:t>
            </a:fld>
            <a:endParaRPr lang="en-US" altLang="fa-I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endParaRPr lang="fa-IR" altLang="fa-IR"/>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defRPr>
            </a:lvl1pPr>
            <a:lvl2pPr marL="742950" indent="-285750" defTabSz="930275" eaLnBrk="0" hangingPunct="0">
              <a:spcBef>
                <a:spcPct val="30000"/>
              </a:spcBef>
              <a:defRPr sz="1200">
                <a:solidFill>
                  <a:schemeClr val="tx1"/>
                </a:solidFill>
                <a:latin typeface="Times New Roman" panose="02020603050405020304" pitchFamily="18" charset="0"/>
              </a:defRPr>
            </a:lvl2pPr>
            <a:lvl3pPr marL="1143000" indent="-228600" defTabSz="930275" eaLnBrk="0" hangingPunct="0">
              <a:spcBef>
                <a:spcPct val="30000"/>
              </a:spcBef>
              <a:defRPr sz="1200">
                <a:solidFill>
                  <a:schemeClr val="tx1"/>
                </a:solidFill>
                <a:latin typeface="Times New Roman" panose="02020603050405020304" pitchFamily="18" charset="0"/>
              </a:defRPr>
            </a:lvl3pPr>
            <a:lvl4pPr marL="1600200" indent="-228600" defTabSz="930275" eaLnBrk="0" hangingPunct="0">
              <a:spcBef>
                <a:spcPct val="30000"/>
              </a:spcBef>
              <a:defRPr sz="1200">
                <a:solidFill>
                  <a:schemeClr val="tx1"/>
                </a:solidFill>
                <a:latin typeface="Times New Roman" panose="02020603050405020304" pitchFamily="18" charset="0"/>
              </a:defRPr>
            </a:lvl4pPr>
            <a:lvl5pPr marL="2057400" indent="-228600" defTabSz="930275" eaLnBrk="0" hangingPunct="0">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4D049BC-60DB-45AC-91DB-FC16AD0A0CCB}" type="slidenum">
              <a:rPr lang="en-US" altLang="fa-IR"/>
              <a:pPr>
                <a:spcBef>
                  <a:spcPct val="0"/>
                </a:spcBef>
              </a:pPr>
              <a:t>3</a:t>
            </a:fld>
            <a:endParaRPr lang="en-US" altLang="fa-I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endParaRPr lang="fa-IR" altLang="fa-IR"/>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defRPr>
            </a:lvl1pPr>
            <a:lvl2pPr marL="742950" indent="-285750" defTabSz="930275" eaLnBrk="0" hangingPunct="0">
              <a:spcBef>
                <a:spcPct val="30000"/>
              </a:spcBef>
              <a:defRPr sz="1200">
                <a:solidFill>
                  <a:schemeClr val="tx1"/>
                </a:solidFill>
                <a:latin typeface="Times New Roman" panose="02020603050405020304" pitchFamily="18" charset="0"/>
              </a:defRPr>
            </a:lvl2pPr>
            <a:lvl3pPr marL="1143000" indent="-228600" defTabSz="930275" eaLnBrk="0" hangingPunct="0">
              <a:spcBef>
                <a:spcPct val="30000"/>
              </a:spcBef>
              <a:defRPr sz="1200">
                <a:solidFill>
                  <a:schemeClr val="tx1"/>
                </a:solidFill>
                <a:latin typeface="Times New Roman" panose="02020603050405020304" pitchFamily="18" charset="0"/>
              </a:defRPr>
            </a:lvl3pPr>
            <a:lvl4pPr marL="1600200" indent="-228600" defTabSz="930275" eaLnBrk="0" hangingPunct="0">
              <a:spcBef>
                <a:spcPct val="30000"/>
              </a:spcBef>
              <a:defRPr sz="1200">
                <a:solidFill>
                  <a:schemeClr val="tx1"/>
                </a:solidFill>
                <a:latin typeface="Times New Roman" panose="02020603050405020304" pitchFamily="18" charset="0"/>
              </a:defRPr>
            </a:lvl4pPr>
            <a:lvl5pPr marL="2057400" indent="-228600" defTabSz="930275" eaLnBrk="0" hangingPunct="0">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58F2403-0118-41AC-A79B-8A8B00897B2D}" type="slidenum">
              <a:rPr lang="en-US" altLang="fa-IR"/>
              <a:pPr>
                <a:spcBef>
                  <a:spcPct val="0"/>
                </a:spcBef>
              </a:pPr>
              <a:t>4</a:t>
            </a:fld>
            <a:endParaRPr lang="en-US" altLang="fa-I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endParaRPr lang="fa-IR" altLang="fa-IR"/>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defRPr>
            </a:lvl1pPr>
            <a:lvl2pPr marL="742950" indent="-285750" defTabSz="930275" eaLnBrk="0" hangingPunct="0">
              <a:spcBef>
                <a:spcPct val="30000"/>
              </a:spcBef>
              <a:defRPr sz="1200">
                <a:solidFill>
                  <a:schemeClr val="tx1"/>
                </a:solidFill>
                <a:latin typeface="Times New Roman" panose="02020603050405020304" pitchFamily="18" charset="0"/>
              </a:defRPr>
            </a:lvl2pPr>
            <a:lvl3pPr marL="1143000" indent="-228600" defTabSz="930275" eaLnBrk="0" hangingPunct="0">
              <a:spcBef>
                <a:spcPct val="30000"/>
              </a:spcBef>
              <a:defRPr sz="1200">
                <a:solidFill>
                  <a:schemeClr val="tx1"/>
                </a:solidFill>
                <a:latin typeface="Times New Roman" panose="02020603050405020304" pitchFamily="18" charset="0"/>
              </a:defRPr>
            </a:lvl3pPr>
            <a:lvl4pPr marL="1600200" indent="-228600" defTabSz="930275" eaLnBrk="0" hangingPunct="0">
              <a:spcBef>
                <a:spcPct val="30000"/>
              </a:spcBef>
              <a:defRPr sz="1200">
                <a:solidFill>
                  <a:schemeClr val="tx1"/>
                </a:solidFill>
                <a:latin typeface="Times New Roman" panose="02020603050405020304" pitchFamily="18" charset="0"/>
              </a:defRPr>
            </a:lvl4pPr>
            <a:lvl5pPr marL="2057400" indent="-228600" defTabSz="930275" eaLnBrk="0" hangingPunct="0">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0075CB7-F9D4-49D4-9C4A-0B7A98A23B95}" type="slidenum">
              <a:rPr lang="en-US" altLang="fa-IR"/>
              <a:pPr>
                <a:spcBef>
                  <a:spcPct val="0"/>
                </a:spcBef>
              </a:pPr>
              <a:t>5</a:t>
            </a:fld>
            <a:endParaRPr lang="en-US" altLang="fa-I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endParaRPr lang="fa-IR" altLang="fa-IR"/>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defRPr>
            </a:lvl1pPr>
            <a:lvl2pPr marL="742950" indent="-285750" defTabSz="930275" eaLnBrk="0" hangingPunct="0">
              <a:spcBef>
                <a:spcPct val="30000"/>
              </a:spcBef>
              <a:defRPr sz="1200">
                <a:solidFill>
                  <a:schemeClr val="tx1"/>
                </a:solidFill>
                <a:latin typeface="Times New Roman" panose="02020603050405020304" pitchFamily="18" charset="0"/>
              </a:defRPr>
            </a:lvl2pPr>
            <a:lvl3pPr marL="1143000" indent="-228600" defTabSz="930275" eaLnBrk="0" hangingPunct="0">
              <a:spcBef>
                <a:spcPct val="30000"/>
              </a:spcBef>
              <a:defRPr sz="1200">
                <a:solidFill>
                  <a:schemeClr val="tx1"/>
                </a:solidFill>
                <a:latin typeface="Times New Roman" panose="02020603050405020304" pitchFamily="18" charset="0"/>
              </a:defRPr>
            </a:lvl3pPr>
            <a:lvl4pPr marL="1600200" indent="-228600" defTabSz="930275" eaLnBrk="0" hangingPunct="0">
              <a:spcBef>
                <a:spcPct val="30000"/>
              </a:spcBef>
              <a:defRPr sz="1200">
                <a:solidFill>
                  <a:schemeClr val="tx1"/>
                </a:solidFill>
                <a:latin typeface="Times New Roman" panose="02020603050405020304" pitchFamily="18" charset="0"/>
              </a:defRPr>
            </a:lvl4pPr>
            <a:lvl5pPr marL="2057400" indent="-228600" defTabSz="930275" eaLnBrk="0" hangingPunct="0">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9BFF761-0F79-46FC-B46E-036C61A1E5FA}" type="slidenum">
              <a:rPr lang="en-US" altLang="fa-IR"/>
              <a:pPr>
                <a:spcBef>
                  <a:spcPct val="0"/>
                </a:spcBef>
              </a:pPr>
              <a:t>6</a:t>
            </a:fld>
            <a:endParaRPr lang="en-US" altLang="fa-I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endParaRPr lang="fa-IR" altLang="fa-IR"/>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defRPr>
            </a:lvl1pPr>
            <a:lvl2pPr marL="742950" indent="-285750" defTabSz="930275" eaLnBrk="0" hangingPunct="0">
              <a:spcBef>
                <a:spcPct val="30000"/>
              </a:spcBef>
              <a:defRPr sz="1200">
                <a:solidFill>
                  <a:schemeClr val="tx1"/>
                </a:solidFill>
                <a:latin typeface="Times New Roman" panose="02020603050405020304" pitchFamily="18" charset="0"/>
              </a:defRPr>
            </a:lvl2pPr>
            <a:lvl3pPr marL="1143000" indent="-228600" defTabSz="930275" eaLnBrk="0" hangingPunct="0">
              <a:spcBef>
                <a:spcPct val="30000"/>
              </a:spcBef>
              <a:defRPr sz="1200">
                <a:solidFill>
                  <a:schemeClr val="tx1"/>
                </a:solidFill>
                <a:latin typeface="Times New Roman" panose="02020603050405020304" pitchFamily="18" charset="0"/>
              </a:defRPr>
            </a:lvl3pPr>
            <a:lvl4pPr marL="1600200" indent="-228600" defTabSz="930275" eaLnBrk="0" hangingPunct="0">
              <a:spcBef>
                <a:spcPct val="30000"/>
              </a:spcBef>
              <a:defRPr sz="1200">
                <a:solidFill>
                  <a:schemeClr val="tx1"/>
                </a:solidFill>
                <a:latin typeface="Times New Roman" panose="02020603050405020304" pitchFamily="18" charset="0"/>
              </a:defRPr>
            </a:lvl4pPr>
            <a:lvl5pPr marL="2057400" indent="-228600" defTabSz="930275" eaLnBrk="0" hangingPunct="0">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D910B30-6216-4B56-8524-2301804AF9C1}" type="slidenum">
              <a:rPr lang="en-US" altLang="fa-IR"/>
              <a:pPr>
                <a:spcBef>
                  <a:spcPct val="0"/>
                </a:spcBef>
              </a:pPr>
              <a:t>7</a:t>
            </a:fld>
            <a:endParaRPr lang="en-US" altLang="fa-I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endParaRPr lang="fa-IR" altLang="fa-IR"/>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defRPr>
            </a:lvl1pPr>
            <a:lvl2pPr marL="742950" indent="-285750" defTabSz="930275" eaLnBrk="0" hangingPunct="0">
              <a:spcBef>
                <a:spcPct val="30000"/>
              </a:spcBef>
              <a:defRPr sz="1200">
                <a:solidFill>
                  <a:schemeClr val="tx1"/>
                </a:solidFill>
                <a:latin typeface="Times New Roman" panose="02020603050405020304" pitchFamily="18" charset="0"/>
              </a:defRPr>
            </a:lvl2pPr>
            <a:lvl3pPr marL="1143000" indent="-228600" defTabSz="930275" eaLnBrk="0" hangingPunct="0">
              <a:spcBef>
                <a:spcPct val="30000"/>
              </a:spcBef>
              <a:defRPr sz="1200">
                <a:solidFill>
                  <a:schemeClr val="tx1"/>
                </a:solidFill>
                <a:latin typeface="Times New Roman" panose="02020603050405020304" pitchFamily="18" charset="0"/>
              </a:defRPr>
            </a:lvl3pPr>
            <a:lvl4pPr marL="1600200" indent="-228600" defTabSz="930275" eaLnBrk="0" hangingPunct="0">
              <a:spcBef>
                <a:spcPct val="30000"/>
              </a:spcBef>
              <a:defRPr sz="1200">
                <a:solidFill>
                  <a:schemeClr val="tx1"/>
                </a:solidFill>
                <a:latin typeface="Times New Roman" panose="02020603050405020304" pitchFamily="18" charset="0"/>
              </a:defRPr>
            </a:lvl4pPr>
            <a:lvl5pPr marL="2057400" indent="-228600" defTabSz="930275" eaLnBrk="0" hangingPunct="0">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D30161D-9877-444A-8759-907E5C14783C}" type="slidenum">
              <a:rPr lang="en-US" altLang="fa-IR"/>
              <a:pPr>
                <a:spcBef>
                  <a:spcPct val="0"/>
                </a:spcBef>
              </a:pPr>
              <a:t>8</a:t>
            </a:fld>
            <a:endParaRPr lang="en-US" altLang="fa-I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endParaRPr lang="fa-IR" altLang="fa-IR"/>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defRPr>
            </a:lvl1pPr>
            <a:lvl2pPr marL="742950" indent="-285750" defTabSz="930275" eaLnBrk="0" hangingPunct="0">
              <a:spcBef>
                <a:spcPct val="30000"/>
              </a:spcBef>
              <a:defRPr sz="1200">
                <a:solidFill>
                  <a:schemeClr val="tx1"/>
                </a:solidFill>
                <a:latin typeface="Times New Roman" panose="02020603050405020304" pitchFamily="18" charset="0"/>
              </a:defRPr>
            </a:lvl2pPr>
            <a:lvl3pPr marL="1143000" indent="-228600" defTabSz="930275" eaLnBrk="0" hangingPunct="0">
              <a:spcBef>
                <a:spcPct val="30000"/>
              </a:spcBef>
              <a:defRPr sz="1200">
                <a:solidFill>
                  <a:schemeClr val="tx1"/>
                </a:solidFill>
                <a:latin typeface="Times New Roman" panose="02020603050405020304" pitchFamily="18" charset="0"/>
              </a:defRPr>
            </a:lvl3pPr>
            <a:lvl4pPr marL="1600200" indent="-228600" defTabSz="930275" eaLnBrk="0" hangingPunct="0">
              <a:spcBef>
                <a:spcPct val="30000"/>
              </a:spcBef>
              <a:defRPr sz="1200">
                <a:solidFill>
                  <a:schemeClr val="tx1"/>
                </a:solidFill>
                <a:latin typeface="Times New Roman" panose="02020603050405020304" pitchFamily="18" charset="0"/>
              </a:defRPr>
            </a:lvl4pPr>
            <a:lvl5pPr marL="2057400" indent="-228600" defTabSz="930275" eaLnBrk="0" hangingPunct="0">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5BAD428-5203-4F85-9CD5-515A4D8FE353}" type="slidenum">
              <a:rPr lang="en-US" altLang="fa-IR"/>
              <a:pPr>
                <a:spcBef>
                  <a:spcPct val="0"/>
                </a:spcBef>
              </a:pPr>
              <a:t>9</a:t>
            </a:fld>
            <a:endParaRPr lang="en-US" altLang="fa-I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accent6"/>
                </a:solidFill>
                <a:latin typeface="Calibri" panose="020F0502020204030204" pitchFamily="34" charset="0"/>
                <a:ea typeface="+mj-ea"/>
                <a:cs typeface="+mj-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Arial" pitchFamily="34" charset="0"/>
                <a:cs typeface="Arial"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657600" y="6629400"/>
            <a:ext cx="3276600" cy="381000"/>
          </a:xfrm>
        </p:spPr>
        <p:txBody>
          <a:bodyPr/>
          <a:lstStyle>
            <a:lvl1pPr>
              <a:defRPr sz="1000"/>
            </a:lvl1pPr>
          </a:lstStyle>
          <a:p>
            <a:pPr>
              <a:defRPr/>
            </a:pPr>
            <a:r>
              <a:rPr lang="en-US"/>
              <a:t>Lecture for CS598CXZ Advanced Topics in IR, Fall 2010</a:t>
            </a:r>
          </a:p>
        </p:txBody>
      </p:sp>
      <p:sp>
        <p:nvSpPr>
          <p:cNvPr id="6" name="Rectangle 6"/>
          <p:cNvSpPr>
            <a:spLocks noGrp="1" noChangeArrowheads="1"/>
          </p:cNvSpPr>
          <p:nvPr>
            <p:ph type="sldNum" sz="quarter" idx="12"/>
          </p:nvPr>
        </p:nvSpPr>
        <p:spPr>
          <a:xfrm>
            <a:off x="7239000" y="6553200"/>
            <a:ext cx="1905000" cy="457200"/>
          </a:xfrm>
        </p:spPr>
        <p:txBody>
          <a:bodyPr/>
          <a:lstStyle>
            <a:lvl1pPr>
              <a:defRPr/>
            </a:lvl1pPr>
          </a:lstStyle>
          <a:p>
            <a:fld id="{B3EA1906-4418-4C6A-A43E-30FA723D2D19}" type="slidenum">
              <a:rPr lang="en-US" altLang="en-US"/>
              <a:pPr/>
              <a:t>‹#›</a:t>
            </a:fld>
            <a:endParaRPr lang="en-US" altLang="en-US"/>
          </a:p>
        </p:txBody>
      </p:sp>
    </p:spTree>
    <p:extLst>
      <p:ext uri="{BB962C8B-B14F-4D97-AF65-F5344CB8AC3E}">
        <p14:creationId xmlns:p14="http://schemas.microsoft.com/office/powerpoint/2010/main" val="1836198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Lecture for CS598CXZ Advanced Topics in IR, Fall 2010</a:t>
            </a:r>
          </a:p>
        </p:txBody>
      </p:sp>
      <p:sp>
        <p:nvSpPr>
          <p:cNvPr id="6" name="Rectangle 6"/>
          <p:cNvSpPr>
            <a:spLocks noGrp="1" noChangeArrowheads="1"/>
          </p:cNvSpPr>
          <p:nvPr>
            <p:ph type="sldNum" sz="quarter" idx="12"/>
          </p:nvPr>
        </p:nvSpPr>
        <p:spPr>
          <a:ln/>
        </p:spPr>
        <p:txBody>
          <a:bodyPr/>
          <a:lstStyle>
            <a:lvl1pPr>
              <a:defRPr/>
            </a:lvl1pPr>
          </a:lstStyle>
          <a:p>
            <a:fld id="{40176B89-89DC-421B-84EB-B9285030D2CD}" type="slidenum">
              <a:rPr lang="en-US" altLang="en-US"/>
              <a:pPr/>
              <a:t>‹#›</a:t>
            </a:fld>
            <a:endParaRPr lang="en-US" altLang="en-US"/>
          </a:p>
        </p:txBody>
      </p:sp>
    </p:spTree>
    <p:extLst>
      <p:ext uri="{BB962C8B-B14F-4D97-AF65-F5344CB8AC3E}">
        <p14:creationId xmlns:p14="http://schemas.microsoft.com/office/powerpoint/2010/main" val="3825493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2098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304800"/>
            <a:ext cx="64770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Lecture for CS598CXZ Advanced Topics in IR, Fall 2010</a:t>
            </a:r>
          </a:p>
        </p:txBody>
      </p:sp>
      <p:sp>
        <p:nvSpPr>
          <p:cNvPr id="6" name="Rectangle 6"/>
          <p:cNvSpPr>
            <a:spLocks noGrp="1" noChangeArrowheads="1"/>
          </p:cNvSpPr>
          <p:nvPr>
            <p:ph type="sldNum" sz="quarter" idx="12"/>
          </p:nvPr>
        </p:nvSpPr>
        <p:spPr>
          <a:ln/>
        </p:spPr>
        <p:txBody>
          <a:bodyPr/>
          <a:lstStyle>
            <a:lvl1pPr>
              <a:defRPr/>
            </a:lvl1pPr>
          </a:lstStyle>
          <a:p>
            <a:fld id="{0D63E45F-A80D-403F-A7D6-C5DFB91A1193}" type="slidenum">
              <a:rPr lang="en-US" altLang="en-US"/>
              <a:pPr/>
              <a:t>‹#›</a:t>
            </a:fld>
            <a:endParaRPr lang="en-US" altLang="en-US"/>
          </a:p>
        </p:txBody>
      </p:sp>
    </p:spTree>
    <p:extLst>
      <p:ext uri="{BB962C8B-B14F-4D97-AF65-F5344CB8AC3E}">
        <p14:creationId xmlns:p14="http://schemas.microsoft.com/office/powerpoint/2010/main" val="1684635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686800" cy="10668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381000" y="1447800"/>
            <a:ext cx="8458200" cy="44958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Lecture for CS598CXZ Advanced Topics in IR, Fall 2010</a:t>
            </a:r>
          </a:p>
        </p:txBody>
      </p:sp>
      <p:sp>
        <p:nvSpPr>
          <p:cNvPr id="6" name="Rectangle 6"/>
          <p:cNvSpPr>
            <a:spLocks noGrp="1" noChangeArrowheads="1"/>
          </p:cNvSpPr>
          <p:nvPr>
            <p:ph type="sldNum" sz="quarter" idx="12"/>
          </p:nvPr>
        </p:nvSpPr>
        <p:spPr>
          <a:ln/>
        </p:spPr>
        <p:txBody>
          <a:bodyPr/>
          <a:lstStyle>
            <a:lvl1pPr>
              <a:defRPr/>
            </a:lvl1pPr>
          </a:lstStyle>
          <a:p>
            <a:fld id="{C334C10F-B55B-4409-A03E-F9E0ED0D1CCC}" type="slidenum">
              <a:rPr lang="en-US" altLang="en-US"/>
              <a:pPr/>
              <a:t>‹#›</a:t>
            </a:fld>
            <a:endParaRPr lang="en-US" altLang="en-US"/>
          </a:p>
        </p:txBody>
      </p:sp>
    </p:spTree>
    <p:extLst>
      <p:ext uri="{BB962C8B-B14F-4D97-AF65-F5344CB8AC3E}">
        <p14:creationId xmlns:p14="http://schemas.microsoft.com/office/powerpoint/2010/main" val="3056752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66800"/>
          </a:xfrm>
        </p:spPr>
        <p:txBody>
          <a:bodyPr/>
          <a:lstStyle>
            <a:lvl1pPr algn="l">
              <a:defRPr b="1">
                <a:latin typeface="Calibri" panose="020F050202020403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28600" y="1219200"/>
            <a:ext cx="8763000" cy="4876800"/>
          </a:xfrm>
        </p:spPr>
        <p:txBody>
          <a:bodyPr/>
          <a:lstStyle>
            <a:lvl1pPr>
              <a:defRPr>
                <a:latin typeface="Calibri" panose="020F0502020204030204" pitchFamily="34" charset="0"/>
              </a:defRPr>
            </a:lvl1pPr>
            <a:lvl2pPr>
              <a:defRPr>
                <a:latin typeface="Calibri" panose="020F0502020204030204" pitchFamily="34" charset="0"/>
              </a:defRPr>
            </a:lvl2pPr>
            <a:lvl3pPr>
              <a:defRPr/>
            </a:lvl3pPr>
            <a:lvl4pPr>
              <a:defRPr/>
            </a:lvl4pPr>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2971800" y="6553200"/>
            <a:ext cx="3581400" cy="304800"/>
          </a:xfrm>
        </p:spPr>
        <p:txBody>
          <a:bodyPr/>
          <a:lstStyle>
            <a:lvl1pPr>
              <a:defRPr sz="1100"/>
            </a:lvl1pPr>
          </a:lstStyle>
          <a:p>
            <a:pPr>
              <a:defRPr/>
            </a:pPr>
            <a:r>
              <a:rPr lang="en-US"/>
              <a:t>Lecture for CS598CXZ Advanced Topics in IR, Fall 2010</a:t>
            </a:r>
          </a:p>
        </p:txBody>
      </p:sp>
      <p:sp>
        <p:nvSpPr>
          <p:cNvPr id="6" name="Rectangle 6"/>
          <p:cNvSpPr>
            <a:spLocks noGrp="1" noChangeArrowheads="1"/>
          </p:cNvSpPr>
          <p:nvPr>
            <p:ph type="sldNum" sz="quarter" idx="12"/>
          </p:nvPr>
        </p:nvSpPr>
        <p:spPr>
          <a:xfrm>
            <a:off x="7162800" y="6477000"/>
            <a:ext cx="1905000" cy="457200"/>
          </a:xfrm>
        </p:spPr>
        <p:txBody>
          <a:bodyPr/>
          <a:lstStyle>
            <a:lvl1pPr>
              <a:defRPr/>
            </a:lvl1pPr>
          </a:lstStyle>
          <a:p>
            <a:fld id="{95721ECC-EF2B-439D-B9B8-38C9768BDC3C}" type="slidenum">
              <a:rPr lang="en-US" altLang="en-US"/>
              <a:pPr/>
              <a:t>‹#›</a:t>
            </a:fld>
            <a:endParaRPr lang="en-US" altLang="en-US"/>
          </a:p>
        </p:txBody>
      </p:sp>
    </p:spTree>
    <p:extLst>
      <p:ext uri="{BB962C8B-B14F-4D97-AF65-F5344CB8AC3E}">
        <p14:creationId xmlns:p14="http://schemas.microsoft.com/office/powerpoint/2010/main" val="3639226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Lecture for CS598CXZ Advanced Topics in IR, Fall 2010</a:t>
            </a:r>
          </a:p>
        </p:txBody>
      </p:sp>
      <p:sp>
        <p:nvSpPr>
          <p:cNvPr id="6" name="Rectangle 6"/>
          <p:cNvSpPr>
            <a:spLocks noGrp="1" noChangeArrowheads="1"/>
          </p:cNvSpPr>
          <p:nvPr>
            <p:ph type="sldNum" sz="quarter" idx="12"/>
          </p:nvPr>
        </p:nvSpPr>
        <p:spPr>
          <a:ln/>
        </p:spPr>
        <p:txBody>
          <a:bodyPr/>
          <a:lstStyle>
            <a:lvl1pPr>
              <a:defRPr/>
            </a:lvl1pPr>
          </a:lstStyle>
          <a:p>
            <a:fld id="{87FF1047-095E-4B01-9B05-E2C66F4B4D69}" type="slidenum">
              <a:rPr lang="en-US" altLang="en-US"/>
              <a:pPr/>
              <a:t>‹#›</a:t>
            </a:fld>
            <a:endParaRPr lang="en-US" altLang="en-US"/>
          </a:p>
        </p:txBody>
      </p:sp>
    </p:spTree>
    <p:extLst>
      <p:ext uri="{BB962C8B-B14F-4D97-AF65-F5344CB8AC3E}">
        <p14:creationId xmlns:p14="http://schemas.microsoft.com/office/powerpoint/2010/main" val="1299341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800"/>
            <a:ext cx="41529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447800"/>
            <a:ext cx="41529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Lecture for CS598CXZ Advanced Topics in IR, Fall 2010</a:t>
            </a:r>
          </a:p>
        </p:txBody>
      </p:sp>
      <p:sp>
        <p:nvSpPr>
          <p:cNvPr id="7" name="Rectangle 6"/>
          <p:cNvSpPr>
            <a:spLocks noGrp="1" noChangeArrowheads="1"/>
          </p:cNvSpPr>
          <p:nvPr>
            <p:ph type="sldNum" sz="quarter" idx="12"/>
          </p:nvPr>
        </p:nvSpPr>
        <p:spPr>
          <a:ln/>
        </p:spPr>
        <p:txBody>
          <a:bodyPr/>
          <a:lstStyle>
            <a:lvl1pPr>
              <a:defRPr/>
            </a:lvl1pPr>
          </a:lstStyle>
          <a:p>
            <a:fld id="{5B982F91-C388-4EEB-8323-97B0E379632B}" type="slidenum">
              <a:rPr lang="en-US" altLang="en-US"/>
              <a:pPr/>
              <a:t>‹#›</a:t>
            </a:fld>
            <a:endParaRPr lang="en-US" altLang="en-US"/>
          </a:p>
        </p:txBody>
      </p:sp>
    </p:spTree>
    <p:extLst>
      <p:ext uri="{BB962C8B-B14F-4D97-AF65-F5344CB8AC3E}">
        <p14:creationId xmlns:p14="http://schemas.microsoft.com/office/powerpoint/2010/main" val="134483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Lecture for CS598CXZ Advanced Topics in IR, Fall 2010</a:t>
            </a:r>
          </a:p>
        </p:txBody>
      </p:sp>
      <p:sp>
        <p:nvSpPr>
          <p:cNvPr id="9" name="Rectangle 6"/>
          <p:cNvSpPr>
            <a:spLocks noGrp="1" noChangeArrowheads="1"/>
          </p:cNvSpPr>
          <p:nvPr>
            <p:ph type="sldNum" sz="quarter" idx="12"/>
          </p:nvPr>
        </p:nvSpPr>
        <p:spPr>
          <a:ln/>
        </p:spPr>
        <p:txBody>
          <a:bodyPr/>
          <a:lstStyle>
            <a:lvl1pPr>
              <a:defRPr/>
            </a:lvl1pPr>
          </a:lstStyle>
          <a:p>
            <a:fld id="{17692FAC-7F70-4271-BB84-721358B799E4}" type="slidenum">
              <a:rPr lang="en-US" altLang="en-US"/>
              <a:pPr/>
              <a:t>‹#›</a:t>
            </a:fld>
            <a:endParaRPr lang="en-US" altLang="en-US"/>
          </a:p>
        </p:txBody>
      </p:sp>
    </p:spTree>
    <p:extLst>
      <p:ext uri="{BB962C8B-B14F-4D97-AF65-F5344CB8AC3E}">
        <p14:creationId xmlns:p14="http://schemas.microsoft.com/office/powerpoint/2010/main" val="2509905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Lecture for CS598CXZ Advanced Topics in IR, Fall 2010</a:t>
            </a:r>
          </a:p>
        </p:txBody>
      </p:sp>
      <p:sp>
        <p:nvSpPr>
          <p:cNvPr id="5" name="Rectangle 6"/>
          <p:cNvSpPr>
            <a:spLocks noGrp="1" noChangeArrowheads="1"/>
          </p:cNvSpPr>
          <p:nvPr>
            <p:ph type="sldNum" sz="quarter" idx="12"/>
          </p:nvPr>
        </p:nvSpPr>
        <p:spPr>
          <a:ln/>
        </p:spPr>
        <p:txBody>
          <a:bodyPr/>
          <a:lstStyle>
            <a:lvl1pPr>
              <a:defRPr/>
            </a:lvl1pPr>
          </a:lstStyle>
          <a:p>
            <a:fld id="{7707C87F-DBC7-41B9-AE12-A28FC06E7122}" type="slidenum">
              <a:rPr lang="en-US" altLang="en-US"/>
              <a:pPr/>
              <a:t>‹#›</a:t>
            </a:fld>
            <a:endParaRPr lang="en-US" altLang="en-US"/>
          </a:p>
        </p:txBody>
      </p:sp>
    </p:spTree>
    <p:extLst>
      <p:ext uri="{BB962C8B-B14F-4D97-AF65-F5344CB8AC3E}">
        <p14:creationId xmlns:p14="http://schemas.microsoft.com/office/powerpoint/2010/main" val="2524738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Lecture for CS598CXZ Advanced Topics in IR, Fall 2010</a:t>
            </a:r>
          </a:p>
        </p:txBody>
      </p:sp>
      <p:sp>
        <p:nvSpPr>
          <p:cNvPr id="4" name="Rectangle 6"/>
          <p:cNvSpPr>
            <a:spLocks noGrp="1" noChangeArrowheads="1"/>
          </p:cNvSpPr>
          <p:nvPr>
            <p:ph type="sldNum" sz="quarter" idx="12"/>
          </p:nvPr>
        </p:nvSpPr>
        <p:spPr>
          <a:ln/>
        </p:spPr>
        <p:txBody>
          <a:bodyPr/>
          <a:lstStyle>
            <a:lvl1pPr>
              <a:defRPr/>
            </a:lvl1pPr>
          </a:lstStyle>
          <a:p>
            <a:fld id="{6174B2B9-A7C2-4BED-8FB7-AB569520C1D7}" type="slidenum">
              <a:rPr lang="en-US" altLang="en-US"/>
              <a:pPr/>
              <a:t>‹#›</a:t>
            </a:fld>
            <a:endParaRPr lang="en-US" altLang="en-US"/>
          </a:p>
        </p:txBody>
      </p:sp>
    </p:spTree>
    <p:extLst>
      <p:ext uri="{BB962C8B-B14F-4D97-AF65-F5344CB8AC3E}">
        <p14:creationId xmlns:p14="http://schemas.microsoft.com/office/powerpoint/2010/main" val="4141675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Lecture for CS598CXZ Advanced Topics in IR, Fall 2010</a:t>
            </a:r>
          </a:p>
        </p:txBody>
      </p:sp>
      <p:sp>
        <p:nvSpPr>
          <p:cNvPr id="7" name="Rectangle 6"/>
          <p:cNvSpPr>
            <a:spLocks noGrp="1" noChangeArrowheads="1"/>
          </p:cNvSpPr>
          <p:nvPr>
            <p:ph type="sldNum" sz="quarter" idx="12"/>
          </p:nvPr>
        </p:nvSpPr>
        <p:spPr>
          <a:ln/>
        </p:spPr>
        <p:txBody>
          <a:bodyPr/>
          <a:lstStyle>
            <a:lvl1pPr>
              <a:defRPr/>
            </a:lvl1pPr>
          </a:lstStyle>
          <a:p>
            <a:fld id="{4A1A92C3-1630-4ABD-AA69-62E7E25E0A6F}" type="slidenum">
              <a:rPr lang="en-US" altLang="en-US"/>
              <a:pPr/>
              <a:t>‹#›</a:t>
            </a:fld>
            <a:endParaRPr lang="en-US" altLang="en-US"/>
          </a:p>
        </p:txBody>
      </p:sp>
    </p:spTree>
    <p:extLst>
      <p:ext uri="{BB962C8B-B14F-4D97-AF65-F5344CB8AC3E}">
        <p14:creationId xmlns:p14="http://schemas.microsoft.com/office/powerpoint/2010/main" val="1553880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Lecture for CS598CXZ Advanced Topics in IR, Fall 2010</a:t>
            </a:r>
          </a:p>
        </p:txBody>
      </p:sp>
      <p:sp>
        <p:nvSpPr>
          <p:cNvPr id="7" name="Rectangle 6"/>
          <p:cNvSpPr>
            <a:spLocks noGrp="1" noChangeArrowheads="1"/>
          </p:cNvSpPr>
          <p:nvPr>
            <p:ph type="sldNum" sz="quarter" idx="12"/>
          </p:nvPr>
        </p:nvSpPr>
        <p:spPr>
          <a:ln/>
        </p:spPr>
        <p:txBody>
          <a:bodyPr/>
          <a:lstStyle>
            <a:lvl1pPr>
              <a:defRPr/>
            </a:lvl1pPr>
          </a:lstStyle>
          <a:p>
            <a:fld id="{E8C5E7E5-7D58-419F-87C2-968175DF96A4}" type="slidenum">
              <a:rPr lang="en-US" altLang="en-US"/>
              <a:pPr/>
              <a:t>‹#›</a:t>
            </a:fld>
            <a:endParaRPr lang="en-US" altLang="en-US"/>
          </a:p>
        </p:txBody>
      </p:sp>
    </p:spTree>
    <p:extLst>
      <p:ext uri="{BB962C8B-B14F-4D97-AF65-F5344CB8AC3E}">
        <p14:creationId xmlns:p14="http://schemas.microsoft.com/office/powerpoint/2010/main" val="3130596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304800"/>
            <a:ext cx="868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fa-IR" smtClean="0"/>
              <a:t>Click to edit Master title style</a:t>
            </a:r>
          </a:p>
        </p:txBody>
      </p:sp>
      <p:sp>
        <p:nvSpPr>
          <p:cNvPr id="1027" name="Rectangle 3"/>
          <p:cNvSpPr>
            <a:spLocks noGrp="1" noChangeArrowheads="1"/>
          </p:cNvSpPr>
          <p:nvPr>
            <p:ph type="body" idx="1"/>
          </p:nvPr>
        </p:nvSpPr>
        <p:spPr bwMode="auto">
          <a:xfrm>
            <a:off x="381000" y="1447800"/>
            <a:ext cx="84582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fa-IR" smtClean="0"/>
              <a:t>Click to edit Master text styles</a:t>
            </a:r>
          </a:p>
          <a:p>
            <a:pPr lvl="1"/>
            <a:r>
              <a:rPr lang="en-US" altLang="fa-IR" smtClean="0"/>
              <a:t>Second level</a:t>
            </a:r>
          </a:p>
          <a:p>
            <a:pPr lvl="2"/>
            <a:r>
              <a:rPr lang="en-US" altLang="fa-IR" smtClean="0"/>
              <a:t>Third level</a:t>
            </a:r>
          </a:p>
          <a:p>
            <a:pPr lvl="3"/>
            <a:r>
              <a:rPr lang="en-US" altLang="fa-IR" smtClean="0"/>
              <a:t>Fourth level</a:t>
            </a:r>
          </a:p>
          <a:p>
            <a:pPr lvl="4"/>
            <a:r>
              <a:rPr lang="en-US" altLang="fa-IR"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400">
                <a:latin typeface="Times New Roman" pitchFamily="18" charset="0"/>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atin typeface="Times New Roman" pitchFamily="18" charset="0"/>
              </a:defRPr>
            </a:lvl1pPr>
          </a:lstStyle>
          <a:p>
            <a:pPr>
              <a:defRPr/>
            </a:pPr>
            <a:r>
              <a:rPr lang="en-US"/>
              <a:t>Lecture for CS598CXZ Advanced Topics in IR, Fall 2010</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atin typeface="Times New Roman" panose="02020603050405020304" pitchFamily="18" charset="0"/>
              </a:defRPr>
            </a:lvl1pPr>
          </a:lstStyle>
          <a:p>
            <a:fld id="{2F41566A-D844-42DC-8A1B-D6C4EC6995D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45" r:id="rId1"/>
    <p:sldLayoutId id="2147483946" r:id="rId2"/>
    <p:sldLayoutId id="2147483935" r:id="rId3"/>
    <p:sldLayoutId id="2147483936" r:id="rId4"/>
    <p:sldLayoutId id="2147483937" r:id="rId5"/>
    <p:sldLayoutId id="2147483938" r:id="rId6"/>
    <p:sldLayoutId id="2147483939" r:id="rId7"/>
    <p:sldLayoutId id="2147483940" r:id="rId8"/>
    <p:sldLayoutId id="2147483941" r:id="rId9"/>
    <p:sldLayoutId id="2147483942" r:id="rId10"/>
    <p:sldLayoutId id="2147483943" r:id="rId11"/>
    <p:sldLayoutId id="2147483944" r:id="rId12"/>
  </p:sldLayoutIdLst>
  <p:hf hdr="0" ftr="0" dt="0"/>
  <p:txStyles>
    <p:titleStyle>
      <a:lvl1pPr algn="ctr" rtl="0" eaLnBrk="0" fontAlgn="base" hangingPunct="0">
        <a:spcBef>
          <a:spcPct val="0"/>
        </a:spcBef>
        <a:spcAft>
          <a:spcPct val="0"/>
        </a:spcAft>
        <a:defRPr sz="4400" b="1">
          <a:solidFill>
            <a:srgbClr val="CC0000"/>
          </a:solidFill>
          <a:latin typeface="Calibri" panose="020F0502020204030204" pitchFamily="34" charset="0"/>
          <a:ea typeface="+mj-ea"/>
          <a:cs typeface="Arial" pitchFamily="34" charset="0"/>
        </a:defRPr>
      </a:lvl1pPr>
      <a:lvl2pPr algn="ctr" rtl="0" eaLnBrk="0" fontAlgn="base" hangingPunct="0">
        <a:spcBef>
          <a:spcPct val="0"/>
        </a:spcBef>
        <a:spcAft>
          <a:spcPct val="0"/>
        </a:spcAft>
        <a:defRPr sz="4400" b="1">
          <a:solidFill>
            <a:srgbClr val="CC0000"/>
          </a:solidFill>
          <a:latin typeface="Calibri" pitchFamily="34" charset="0"/>
          <a:cs typeface="Arial" charset="0"/>
        </a:defRPr>
      </a:lvl2pPr>
      <a:lvl3pPr algn="ctr" rtl="0" eaLnBrk="0" fontAlgn="base" hangingPunct="0">
        <a:spcBef>
          <a:spcPct val="0"/>
        </a:spcBef>
        <a:spcAft>
          <a:spcPct val="0"/>
        </a:spcAft>
        <a:defRPr sz="4400" b="1">
          <a:solidFill>
            <a:srgbClr val="CC0000"/>
          </a:solidFill>
          <a:latin typeface="Calibri" pitchFamily="34" charset="0"/>
          <a:cs typeface="Arial" charset="0"/>
        </a:defRPr>
      </a:lvl3pPr>
      <a:lvl4pPr algn="ctr" rtl="0" eaLnBrk="0" fontAlgn="base" hangingPunct="0">
        <a:spcBef>
          <a:spcPct val="0"/>
        </a:spcBef>
        <a:spcAft>
          <a:spcPct val="0"/>
        </a:spcAft>
        <a:defRPr sz="4400" b="1">
          <a:solidFill>
            <a:srgbClr val="CC0000"/>
          </a:solidFill>
          <a:latin typeface="Calibri" pitchFamily="34" charset="0"/>
          <a:cs typeface="Arial" charset="0"/>
        </a:defRPr>
      </a:lvl4pPr>
      <a:lvl5pPr algn="ctr" rtl="0" eaLnBrk="0" fontAlgn="base" hangingPunct="0">
        <a:spcBef>
          <a:spcPct val="0"/>
        </a:spcBef>
        <a:spcAft>
          <a:spcPct val="0"/>
        </a:spcAft>
        <a:defRPr sz="4400" b="1">
          <a:solidFill>
            <a:srgbClr val="CC0000"/>
          </a:solidFill>
          <a:latin typeface="Calibri" pitchFamily="34" charset="0"/>
          <a:cs typeface="Arial" charset="0"/>
        </a:defRPr>
      </a:lvl5pPr>
      <a:lvl6pPr marL="457200" algn="ctr" rtl="0" eaLnBrk="0" fontAlgn="base" hangingPunct="0">
        <a:spcBef>
          <a:spcPct val="0"/>
        </a:spcBef>
        <a:spcAft>
          <a:spcPct val="0"/>
        </a:spcAft>
        <a:defRPr sz="4000" b="1">
          <a:solidFill>
            <a:srgbClr val="CC0000"/>
          </a:solidFill>
          <a:latin typeface="Lucida Sans" pitchFamily="34" charset="0"/>
        </a:defRPr>
      </a:lvl6pPr>
      <a:lvl7pPr marL="914400" algn="ctr" rtl="0" eaLnBrk="0" fontAlgn="base" hangingPunct="0">
        <a:spcBef>
          <a:spcPct val="0"/>
        </a:spcBef>
        <a:spcAft>
          <a:spcPct val="0"/>
        </a:spcAft>
        <a:defRPr sz="4000" b="1">
          <a:solidFill>
            <a:srgbClr val="CC0000"/>
          </a:solidFill>
          <a:latin typeface="Lucida Sans" pitchFamily="34" charset="0"/>
        </a:defRPr>
      </a:lvl7pPr>
      <a:lvl8pPr marL="1371600" algn="ctr" rtl="0" eaLnBrk="0" fontAlgn="base" hangingPunct="0">
        <a:spcBef>
          <a:spcPct val="0"/>
        </a:spcBef>
        <a:spcAft>
          <a:spcPct val="0"/>
        </a:spcAft>
        <a:defRPr sz="4000" b="1">
          <a:solidFill>
            <a:srgbClr val="CC0000"/>
          </a:solidFill>
          <a:latin typeface="Lucida Sans" pitchFamily="34" charset="0"/>
        </a:defRPr>
      </a:lvl8pPr>
      <a:lvl9pPr marL="1828800" algn="ctr" rtl="0" eaLnBrk="0" fontAlgn="base" hangingPunct="0">
        <a:spcBef>
          <a:spcPct val="0"/>
        </a:spcBef>
        <a:spcAft>
          <a:spcPct val="0"/>
        </a:spcAft>
        <a:defRPr sz="4000" b="1">
          <a:solidFill>
            <a:srgbClr val="CC0000"/>
          </a:solidFill>
          <a:latin typeface="Lucida Sans" pitchFamily="34" charset="0"/>
        </a:defRPr>
      </a:lvl9pPr>
    </p:titleStyle>
    <p:bodyStyle>
      <a:lvl1pPr marL="342900" indent="-342900" algn="l" rtl="0" eaLnBrk="0" fontAlgn="base" hangingPunct="0">
        <a:spcBef>
          <a:spcPct val="45000"/>
        </a:spcBef>
        <a:spcAft>
          <a:spcPct val="0"/>
        </a:spcAft>
        <a:buSzPct val="155000"/>
        <a:buChar char="•"/>
        <a:defRPr sz="2800" b="1">
          <a:solidFill>
            <a:schemeClr val="tx1"/>
          </a:solidFill>
          <a:latin typeface="Arial" pitchFamily="34" charset="0"/>
          <a:ea typeface="+mn-ea"/>
          <a:cs typeface="Arial" pitchFamily="34" charset="0"/>
        </a:defRPr>
      </a:lvl1pPr>
      <a:lvl2pPr marL="742950" indent="-285750" algn="l" rtl="0" eaLnBrk="0" fontAlgn="base" hangingPunct="0">
        <a:spcBef>
          <a:spcPct val="45000"/>
        </a:spcBef>
        <a:spcAft>
          <a:spcPct val="0"/>
        </a:spcAft>
        <a:buChar char="–"/>
        <a:defRPr sz="2400" b="1">
          <a:solidFill>
            <a:schemeClr val="tx1"/>
          </a:solidFill>
          <a:latin typeface="Arial" pitchFamily="34" charset="0"/>
          <a:cs typeface="Arial" pitchFamily="34" charset="0"/>
        </a:defRPr>
      </a:lvl2pPr>
      <a:lvl3pPr marL="1143000" indent="-228600" algn="l" rtl="0" eaLnBrk="0" fontAlgn="base" hangingPunct="0">
        <a:spcBef>
          <a:spcPct val="45000"/>
        </a:spcBef>
        <a:spcAft>
          <a:spcPct val="0"/>
        </a:spcAft>
        <a:buChar char="•"/>
        <a:defRPr sz="2000" b="1">
          <a:solidFill>
            <a:schemeClr val="tx1"/>
          </a:solidFill>
          <a:latin typeface="Arial" pitchFamily="34" charset="0"/>
          <a:cs typeface="Arial" pitchFamily="34" charset="0"/>
        </a:defRPr>
      </a:lvl3pPr>
      <a:lvl4pPr marL="1600200" indent="-228600" algn="l" rtl="0" eaLnBrk="0" fontAlgn="base" hangingPunct="0">
        <a:spcBef>
          <a:spcPct val="45000"/>
        </a:spcBef>
        <a:spcAft>
          <a:spcPct val="0"/>
        </a:spcAft>
        <a:buChar char="–"/>
        <a:defRPr sz="2000">
          <a:solidFill>
            <a:schemeClr val="tx1"/>
          </a:solidFill>
          <a:latin typeface="Arial" pitchFamily="34" charset="0"/>
          <a:cs typeface="Arial" pitchFamily="34" charset="0"/>
        </a:defRPr>
      </a:lvl4pPr>
      <a:lvl5pPr marL="2057400" indent="-228600" algn="l" rtl="0" eaLnBrk="0" fontAlgn="base" hangingPunct="0">
        <a:spcBef>
          <a:spcPct val="45000"/>
        </a:spcBef>
        <a:spcAft>
          <a:spcPct val="0"/>
        </a:spcAft>
        <a:buChar char="»"/>
        <a:defRPr sz="2000">
          <a:solidFill>
            <a:schemeClr val="tx1"/>
          </a:solidFill>
          <a:latin typeface="Arial" pitchFamily="34" charset="0"/>
          <a:cs typeface="Arial" pitchFamily="34" charset="0"/>
        </a:defRPr>
      </a:lvl5pPr>
      <a:lvl6pPr marL="2514600" indent="-228600" algn="l" rtl="0" eaLnBrk="0" fontAlgn="base" hangingPunct="0">
        <a:spcBef>
          <a:spcPct val="45000"/>
        </a:spcBef>
        <a:spcAft>
          <a:spcPct val="0"/>
        </a:spcAft>
        <a:buChar char="»"/>
        <a:defRPr sz="2000">
          <a:solidFill>
            <a:schemeClr val="tx1"/>
          </a:solidFill>
          <a:latin typeface="+mn-lt"/>
        </a:defRPr>
      </a:lvl6pPr>
      <a:lvl7pPr marL="2971800" indent="-228600" algn="l" rtl="0" eaLnBrk="0" fontAlgn="base" hangingPunct="0">
        <a:spcBef>
          <a:spcPct val="45000"/>
        </a:spcBef>
        <a:spcAft>
          <a:spcPct val="0"/>
        </a:spcAft>
        <a:buChar char="»"/>
        <a:defRPr sz="2000">
          <a:solidFill>
            <a:schemeClr val="tx1"/>
          </a:solidFill>
          <a:latin typeface="+mn-lt"/>
        </a:defRPr>
      </a:lvl7pPr>
      <a:lvl8pPr marL="3429000" indent="-228600" algn="l" rtl="0" eaLnBrk="0" fontAlgn="base" hangingPunct="0">
        <a:spcBef>
          <a:spcPct val="45000"/>
        </a:spcBef>
        <a:spcAft>
          <a:spcPct val="0"/>
        </a:spcAft>
        <a:buChar char="»"/>
        <a:defRPr sz="2000">
          <a:solidFill>
            <a:schemeClr val="tx1"/>
          </a:solidFill>
          <a:latin typeface="+mn-lt"/>
        </a:defRPr>
      </a:lvl8pPr>
      <a:lvl9pPr marL="3886200" indent="-228600" algn="l" rtl="0" eaLnBrk="0" fontAlgn="base" hangingPunct="0">
        <a:spcBef>
          <a:spcPct val="45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image" Target="../media/image8.wmf"/><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15.emf"/><Relationship Id="rId4" Type="http://schemas.openxmlformats.org/officeDocument/2006/relationships/oleObject" Target="../embeddings/oleObject7.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8.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 Id="rId9" Type="http://schemas.openxmlformats.org/officeDocument/2006/relationships/image" Target="../media/image3.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4.w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p:txBody>
          <a:bodyPr/>
          <a:lstStyle/>
          <a:p>
            <a:pPr>
              <a:lnSpc>
                <a:spcPct val="130000"/>
              </a:lnSpc>
              <a:defRPr/>
            </a:pPr>
            <a:r>
              <a:rPr altLang="fa-IR" sz="5400" smtClean="0"/>
              <a:t>Information Retrieval </a:t>
            </a:r>
            <a:br>
              <a:rPr altLang="fa-IR" sz="5400" smtClean="0"/>
            </a:br>
            <a:r>
              <a:rPr altLang="fa-IR" sz="5400" smtClean="0"/>
              <a:t>Evaluation</a:t>
            </a:r>
          </a:p>
        </p:txBody>
      </p:sp>
      <p:sp>
        <p:nvSpPr>
          <p:cNvPr id="18435" name="Rectangle 3"/>
          <p:cNvSpPr>
            <a:spLocks noGrp="1" noChangeArrowheads="1"/>
          </p:cNvSpPr>
          <p:nvPr>
            <p:ph type="subTitle" idx="1"/>
          </p:nvPr>
        </p:nvSpPr>
        <p:spPr/>
        <p:txBody>
          <a:bodyPr/>
          <a:lstStyle/>
          <a:p>
            <a:pPr>
              <a:defRPr/>
            </a:pPr>
            <a:r>
              <a:rPr lang="en-US" altLang="fa-IR" sz="3200" b="0" dirty="0" smtClean="0">
                <a:solidFill>
                  <a:schemeClr val="accent6"/>
                </a:solidFill>
                <a:latin typeface="Calibri" panose="020F0502020204030204" pitchFamily="34" charset="0"/>
              </a:rPr>
              <a:t>Intelligent Information Retrieval</a:t>
            </a:r>
          </a:p>
          <a:p>
            <a:pPr>
              <a:defRPr/>
            </a:pPr>
            <a:endParaRPr lang="en-US" altLang="fa-IR" sz="2000" b="0" i="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fa-IR" smtClean="0"/>
              <a:t>How to measure a ranking?</a:t>
            </a:r>
          </a:p>
        </p:txBody>
      </p:sp>
      <p:sp>
        <p:nvSpPr>
          <p:cNvPr id="16387" name="Rectangle 3"/>
          <p:cNvSpPr>
            <a:spLocks noGrp="1" noChangeArrowheads="1"/>
          </p:cNvSpPr>
          <p:nvPr>
            <p:ph idx="1"/>
          </p:nvPr>
        </p:nvSpPr>
        <p:spPr/>
        <p:txBody>
          <a:bodyPr/>
          <a:lstStyle/>
          <a:p>
            <a:pPr eaLnBrk="1" hangingPunct="1"/>
            <a:r>
              <a:rPr lang="en-US" altLang="fa-IR" smtClean="0"/>
              <a:t>Compute the precision at every recall point</a:t>
            </a:r>
          </a:p>
          <a:p>
            <a:pPr eaLnBrk="1" hangingPunct="1"/>
            <a:r>
              <a:rPr lang="en-US" altLang="fa-IR" smtClean="0"/>
              <a:t>Plot a precision-recall (PR) curve</a:t>
            </a:r>
          </a:p>
        </p:txBody>
      </p:sp>
      <p:sp>
        <p:nvSpPr>
          <p:cNvPr id="1638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fld id="{E2995406-82C1-4B3A-8F2B-48CB5FF2E162}" type="slidenum">
              <a:rPr lang="en-US" altLang="fa-IR" sz="1400" b="0">
                <a:latin typeface="Times New Roman" panose="02020603050405020304" pitchFamily="18" charset="0"/>
              </a:rPr>
              <a:pPr>
                <a:spcBef>
                  <a:spcPct val="0"/>
                </a:spcBef>
                <a:buSzTx/>
                <a:buFontTx/>
                <a:buNone/>
              </a:pPr>
              <a:t>10</a:t>
            </a:fld>
            <a:endParaRPr lang="en-US" altLang="fa-IR" sz="1400" b="0">
              <a:latin typeface="Times New Roman" panose="02020603050405020304" pitchFamily="18" charset="0"/>
            </a:endParaRPr>
          </a:p>
        </p:txBody>
      </p:sp>
      <p:cxnSp>
        <p:nvCxnSpPr>
          <p:cNvPr id="16389" name="AutoShape 4"/>
          <p:cNvCxnSpPr>
            <a:cxnSpLocks noChangeShapeType="1"/>
          </p:cNvCxnSpPr>
          <p:nvPr/>
        </p:nvCxnSpPr>
        <p:spPr bwMode="auto">
          <a:xfrm>
            <a:off x="2057400" y="3124200"/>
            <a:ext cx="0" cy="2286000"/>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6390" name="AutoShape 5"/>
          <p:cNvCxnSpPr>
            <a:cxnSpLocks noChangeShapeType="1"/>
          </p:cNvCxnSpPr>
          <p:nvPr/>
        </p:nvCxnSpPr>
        <p:spPr bwMode="auto">
          <a:xfrm>
            <a:off x="2057400" y="5410200"/>
            <a:ext cx="27432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391" name="Freeform 6"/>
          <p:cNvSpPr>
            <a:spLocks/>
          </p:cNvSpPr>
          <p:nvPr/>
        </p:nvSpPr>
        <p:spPr bwMode="auto">
          <a:xfrm>
            <a:off x="2438400" y="3581400"/>
            <a:ext cx="1981200" cy="1676400"/>
          </a:xfrm>
          <a:custGeom>
            <a:avLst/>
            <a:gdLst>
              <a:gd name="T0" fmla="*/ 0 w 1248"/>
              <a:gd name="T1" fmla="*/ 0 h 1056"/>
              <a:gd name="T2" fmla="*/ 2147483647 w 1248"/>
              <a:gd name="T3" fmla="*/ 2147483647 h 1056"/>
              <a:gd name="T4" fmla="*/ 2147483647 w 1248"/>
              <a:gd name="T5" fmla="*/ 2147483647 h 1056"/>
              <a:gd name="T6" fmla="*/ 2147483647 w 1248"/>
              <a:gd name="T7" fmla="*/ 2147483647 h 1056"/>
              <a:gd name="T8" fmla="*/ 0 60000 65536"/>
              <a:gd name="T9" fmla="*/ 0 60000 65536"/>
              <a:gd name="T10" fmla="*/ 0 60000 65536"/>
              <a:gd name="T11" fmla="*/ 0 60000 65536"/>
              <a:gd name="T12" fmla="*/ 0 w 1248"/>
              <a:gd name="T13" fmla="*/ 0 h 1056"/>
              <a:gd name="T14" fmla="*/ 1248 w 1248"/>
              <a:gd name="T15" fmla="*/ 1056 h 1056"/>
            </a:gdLst>
            <a:ahLst/>
            <a:cxnLst>
              <a:cxn ang="T8">
                <a:pos x="T0" y="T1"/>
              </a:cxn>
              <a:cxn ang="T9">
                <a:pos x="T2" y="T3"/>
              </a:cxn>
              <a:cxn ang="T10">
                <a:pos x="T4" y="T5"/>
              </a:cxn>
              <a:cxn ang="T11">
                <a:pos x="T6" y="T7"/>
              </a:cxn>
            </a:cxnLst>
            <a:rect l="T12" t="T13" r="T14" b="T15"/>
            <a:pathLst>
              <a:path w="1248" h="1056">
                <a:moveTo>
                  <a:pt x="0" y="0"/>
                </a:moveTo>
                <a:cubicBezTo>
                  <a:pt x="24" y="100"/>
                  <a:pt x="48" y="200"/>
                  <a:pt x="144" y="336"/>
                </a:cubicBezTo>
                <a:cubicBezTo>
                  <a:pt x="240" y="472"/>
                  <a:pt x="392" y="696"/>
                  <a:pt x="576" y="816"/>
                </a:cubicBezTo>
                <a:cubicBezTo>
                  <a:pt x="760" y="936"/>
                  <a:pt x="1004" y="996"/>
                  <a:pt x="1248" y="1056"/>
                </a:cubicBezTo>
              </a:path>
            </a:pathLst>
          </a:custGeom>
          <a:noFill/>
          <a:ln w="19050">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392" name="Text Box 7"/>
          <p:cNvSpPr txBox="1">
            <a:spLocks noChangeArrowheads="1"/>
          </p:cNvSpPr>
          <p:nvPr/>
        </p:nvSpPr>
        <p:spPr bwMode="auto">
          <a:xfrm>
            <a:off x="304800" y="3657600"/>
            <a:ext cx="1406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r>
              <a:rPr lang="en-US" altLang="fa-IR" sz="2400" b="0"/>
              <a:t>precision</a:t>
            </a:r>
          </a:p>
        </p:txBody>
      </p:sp>
      <p:sp>
        <p:nvSpPr>
          <p:cNvPr id="16393" name="Text Box 8"/>
          <p:cNvSpPr txBox="1">
            <a:spLocks noChangeArrowheads="1"/>
          </p:cNvSpPr>
          <p:nvPr/>
        </p:nvSpPr>
        <p:spPr bwMode="auto">
          <a:xfrm>
            <a:off x="3124200" y="5638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r>
              <a:rPr lang="en-US" altLang="fa-IR" sz="2400" b="0"/>
              <a:t>recall</a:t>
            </a:r>
          </a:p>
        </p:txBody>
      </p:sp>
      <p:sp>
        <p:nvSpPr>
          <p:cNvPr id="16394" name="Text Box 9"/>
          <p:cNvSpPr txBox="1">
            <a:spLocks noChangeArrowheads="1"/>
          </p:cNvSpPr>
          <p:nvPr/>
        </p:nvSpPr>
        <p:spPr bwMode="auto">
          <a:xfrm>
            <a:off x="3505200" y="4876800"/>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r>
              <a:rPr lang="en-US" altLang="fa-IR" sz="1400" b="0">
                <a:solidFill>
                  <a:schemeClr val="hlink"/>
                </a:solidFill>
              </a:rPr>
              <a:t>x</a:t>
            </a:r>
            <a:endParaRPr lang="en-US" altLang="fa-IR" sz="2400" b="0">
              <a:solidFill>
                <a:schemeClr val="hlink"/>
              </a:solidFill>
            </a:endParaRPr>
          </a:p>
        </p:txBody>
      </p:sp>
      <p:sp>
        <p:nvSpPr>
          <p:cNvPr id="16395" name="Text Box 10"/>
          <p:cNvSpPr txBox="1">
            <a:spLocks noChangeArrowheads="1"/>
          </p:cNvSpPr>
          <p:nvPr/>
        </p:nvSpPr>
        <p:spPr bwMode="auto">
          <a:xfrm>
            <a:off x="2362200" y="3657600"/>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r>
              <a:rPr lang="en-US" altLang="fa-IR" sz="1400" b="0">
                <a:solidFill>
                  <a:schemeClr val="hlink"/>
                </a:solidFill>
              </a:rPr>
              <a:t>x</a:t>
            </a:r>
            <a:endParaRPr lang="en-US" altLang="fa-IR" sz="2400" b="0">
              <a:solidFill>
                <a:schemeClr val="hlink"/>
              </a:solidFill>
            </a:endParaRPr>
          </a:p>
        </p:txBody>
      </p:sp>
      <p:sp>
        <p:nvSpPr>
          <p:cNvPr id="16396" name="Text Box 11"/>
          <p:cNvSpPr txBox="1">
            <a:spLocks noChangeArrowheads="1"/>
          </p:cNvSpPr>
          <p:nvPr/>
        </p:nvSpPr>
        <p:spPr bwMode="auto">
          <a:xfrm>
            <a:off x="2667000" y="4114800"/>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r>
              <a:rPr lang="en-US" altLang="fa-IR" sz="1400" b="0">
                <a:solidFill>
                  <a:schemeClr val="hlink"/>
                </a:solidFill>
              </a:rPr>
              <a:t>x</a:t>
            </a:r>
            <a:endParaRPr lang="en-US" altLang="fa-IR" sz="2400" b="0">
              <a:solidFill>
                <a:schemeClr val="hlink"/>
              </a:solidFill>
            </a:endParaRPr>
          </a:p>
        </p:txBody>
      </p:sp>
      <p:sp>
        <p:nvSpPr>
          <p:cNvPr id="16397" name="Text Box 12"/>
          <p:cNvSpPr txBox="1">
            <a:spLocks noChangeArrowheads="1"/>
          </p:cNvSpPr>
          <p:nvPr/>
        </p:nvSpPr>
        <p:spPr bwMode="auto">
          <a:xfrm>
            <a:off x="4038600" y="5029200"/>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r>
              <a:rPr lang="en-US" altLang="fa-IR" sz="1400" b="0">
                <a:solidFill>
                  <a:schemeClr val="hlink"/>
                </a:solidFill>
              </a:rPr>
              <a:t>x</a:t>
            </a:r>
            <a:endParaRPr lang="en-US" altLang="fa-IR" sz="2400" b="0">
              <a:solidFill>
                <a:schemeClr val="hlink"/>
              </a:solidFill>
            </a:endParaRPr>
          </a:p>
        </p:txBody>
      </p:sp>
      <p:grpSp>
        <p:nvGrpSpPr>
          <p:cNvPr id="2" name="Group 24"/>
          <p:cNvGrpSpPr>
            <a:grpSpLocks/>
          </p:cNvGrpSpPr>
          <p:nvPr/>
        </p:nvGrpSpPr>
        <p:grpSpPr bwMode="auto">
          <a:xfrm>
            <a:off x="4114800" y="3048000"/>
            <a:ext cx="4743450" cy="2971800"/>
            <a:chOff x="4114800" y="3048000"/>
            <a:chExt cx="4743450" cy="2971800"/>
          </a:xfrm>
        </p:grpSpPr>
        <p:cxnSp>
          <p:nvCxnSpPr>
            <p:cNvPr id="16399" name="AutoShape 13"/>
            <p:cNvCxnSpPr>
              <a:cxnSpLocks noChangeShapeType="1"/>
            </p:cNvCxnSpPr>
            <p:nvPr/>
          </p:nvCxnSpPr>
          <p:spPr bwMode="auto">
            <a:xfrm>
              <a:off x="5867400" y="3048000"/>
              <a:ext cx="0" cy="2286000"/>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6400" name="AutoShape 14"/>
            <p:cNvCxnSpPr>
              <a:cxnSpLocks noChangeShapeType="1"/>
            </p:cNvCxnSpPr>
            <p:nvPr/>
          </p:nvCxnSpPr>
          <p:spPr bwMode="auto">
            <a:xfrm>
              <a:off x="5867400" y="5334000"/>
              <a:ext cx="27432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401" name="Freeform 15"/>
            <p:cNvSpPr>
              <a:spLocks/>
            </p:cNvSpPr>
            <p:nvPr/>
          </p:nvSpPr>
          <p:spPr bwMode="auto">
            <a:xfrm>
              <a:off x="6248400" y="3505200"/>
              <a:ext cx="1981200" cy="1676400"/>
            </a:xfrm>
            <a:custGeom>
              <a:avLst/>
              <a:gdLst>
                <a:gd name="T0" fmla="*/ 0 w 1248"/>
                <a:gd name="T1" fmla="*/ 0 h 1056"/>
                <a:gd name="T2" fmla="*/ 2147483647 w 1248"/>
                <a:gd name="T3" fmla="*/ 2147483647 h 1056"/>
                <a:gd name="T4" fmla="*/ 2147483647 w 1248"/>
                <a:gd name="T5" fmla="*/ 2147483647 h 1056"/>
                <a:gd name="T6" fmla="*/ 2147483647 w 1248"/>
                <a:gd name="T7" fmla="*/ 2147483647 h 1056"/>
                <a:gd name="T8" fmla="*/ 0 60000 65536"/>
                <a:gd name="T9" fmla="*/ 0 60000 65536"/>
                <a:gd name="T10" fmla="*/ 0 60000 65536"/>
                <a:gd name="T11" fmla="*/ 0 60000 65536"/>
                <a:gd name="T12" fmla="*/ 0 w 1248"/>
                <a:gd name="T13" fmla="*/ 0 h 1056"/>
                <a:gd name="T14" fmla="*/ 1248 w 1248"/>
                <a:gd name="T15" fmla="*/ 1056 h 1056"/>
              </a:gdLst>
              <a:ahLst/>
              <a:cxnLst>
                <a:cxn ang="T8">
                  <a:pos x="T0" y="T1"/>
                </a:cxn>
                <a:cxn ang="T9">
                  <a:pos x="T2" y="T3"/>
                </a:cxn>
                <a:cxn ang="T10">
                  <a:pos x="T4" y="T5"/>
                </a:cxn>
                <a:cxn ang="T11">
                  <a:pos x="T6" y="T7"/>
                </a:cxn>
              </a:cxnLst>
              <a:rect l="T12" t="T13" r="T14" b="T15"/>
              <a:pathLst>
                <a:path w="1248" h="1056">
                  <a:moveTo>
                    <a:pt x="0" y="0"/>
                  </a:moveTo>
                  <a:cubicBezTo>
                    <a:pt x="24" y="100"/>
                    <a:pt x="48" y="200"/>
                    <a:pt x="144" y="336"/>
                  </a:cubicBezTo>
                  <a:cubicBezTo>
                    <a:pt x="240" y="472"/>
                    <a:pt x="392" y="696"/>
                    <a:pt x="576" y="816"/>
                  </a:cubicBezTo>
                  <a:cubicBezTo>
                    <a:pt x="760" y="936"/>
                    <a:pt x="1004" y="996"/>
                    <a:pt x="1248" y="1056"/>
                  </a:cubicBezTo>
                </a:path>
              </a:pathLst>
            </a:custGeom>
            <a:noFill/>
            <a:ln w="19050">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402" name="Freeform 16"/>
            <p:cNvSpPr>
              <a:spLocks/>
            </p:cNvSpPr>
            <p:nvPr/>
          </p:nvSpPr>
          <p:spPr bwMode="auto">
            <a:xfrm rot="-854165">
              <a:off x="6172200" y="3429000"/>
              <a:ext cx="1981200" cy="1676400"/>
            </a:xfrm>
            <a:custGeom>
              <a:avLst/>
              <a:gdLst>
                <a:gd name="T0" fmla="*/ 0 w 1248"/>
                <a:gd name="T1" fmla="*/ 0 h 1056"/>
                <a:gd name="T2" fmla="*/ 2147483647 w 1248"/>
                <a:gd name="T3" fmla="*/ 2147483647 h 1056"/>
                <a:gd name="T4" fmla="*/ 2147483647 w 1248"/>
                <a:gd name="T5" fmla="*/ 2147483647 h 1056"/>
                <a:gd name="T6" fmla="*/ 2147483647 w 1248"/>
                <a:gd name="T7" fmla="*/ 2147483647 h 1056"/>
                <a:gd name="T8" fmla="*/ 0 60000 65536"/>
                <a:gd name="T9" fmla="*/ 0 60000 65536"/>
                <a:gd name="T10" fmla="*/ 0 60000 65536"/>
                <a:gd name="T11" fmla="*/ 0 60000 65536"/>
                <a:gd name="T12" fmla="*/ 0 w 1248"/>
                <a:gd name="T13" fmla="*/ 0 h 1056"/>
                <a:gd name="T14" fmla="*/ 1248 w 1248"/>
                <a:gd name="T15" fmla="*/ 1056 h 1056"/>
              </a:gdLst>
              <a:ahLst/>
              <a:cxnLst>
                <a:cxn ang="T8">
                  <a:pos x="T0" y="T1"/>
                </a:cxn>
                <a:cxn ang="T9">
                  <a:pos x="T2" y="T3"/>
                </a:cxn>
                <a:cxn ang="T10">
                  <a:pos x="T4" y="T5"/>
                </a:cxn>
                <a:cxn ang="T11">
                  <a:pos x="T6" y="T7"/>
                </a:cxn>
              </a:cxnLst>
              <a:rect l="T12" t="T13" r="T14" b="T15"/>
              <a:pathLst>
                <a:path w="1248" h="1056">
                  <a:moveTo>
                    <a:pt x="0" y="0"/>
                  </a:moveTo>
                  <a:cubicBezTo>
                    <a:pt x="24" y="100"/>
                    <a:pt x="48" y="200"/>
                    <a:pt x="144" y="336"/>
                  </a:cubicBezTo>
                  <a:cubicBezTo>
                    <a:pt x="240" y="472"/>
                    <a:pt x="392" y="696"/>
                    <a:pt x="576" y="816"/>
                  </a:cubicBezTo>
                  <a:cubicBezTo>
                    <a:pt x="760" y="936"/>
                    <a:pt x="1004" y="996"/>
                    <a:pt x="1248" y="1056"/>
                  </a:cubicBezTo>
                </a:path>
              </a:pathLst>
            </a:custGeom>
            <a:noFill/>
            <a:ln w="19050">
              <a:solidFill>
                <a:srgbClr val="008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403" name="Text Box 17"/>
            <p:cNvSpPr txBox="1">
              <a:spLocks noChangeArrowheads="1"/>
            </p:cNvSpPr>
            <p:nvPr/>
          </p:nvSpPr>
          <p:spPr bwMode="auto">
            <a:xfrm>
              <a:off x="4114800" y="3581400"/>
              <a:ext cx="1406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r>
                <a:rPr lang="en-US" altLang="fa-IR" sz="2400" b="0"/>
                <a:t>precision</a:t>
              </a:r>
            </a:p>
          </p:txBody>
        </p:sp>
        <p:sp>
          <p:nvSpPr>
            <p:cNvPr id="16404" name="Text Box 18"/>
            <p:cNvSpPr txBox="1">
              <a:spLocks noChangeArrowheads="1"/>
            </p:cNvSpPr>
            <p:nvPr/>
          </p:nvSpPr>
          <p:spPr bwMode="auto">
            <a:xfrm>
              <a:off x="6934200" y="5562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r>
                <a:rPr lang="en-US" altLang="fa-IR" sz="2400" b="0"/>
                <a:t>recall</a:t>
              </a:r>
            </a:p>
          </p:txBody>
        </p:sp>
        <p:sp>
          <p:nvSpPr>
            <p:cNvPr id="16405" name="Text Box 19"/>
            <p:cNvSpPr txBox="1">
              <a:spLocks noChangeArrowheads="1"/>
            </p:cNvSpPr>
            <p:nvPr/>
          </p:nvSpPr>
          <p:spPr bwMode="auto">
            <a:xfrm>
              <a:off x="7315200" y="4800600"/>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r>
                <a:rPr lang="en-US" altLang="fa-IR" sz="1400" b="0">
                  <a:solidFill>
                    <a:schemeClr val="hlink"/>
                  </a:solidFill>
                </a:rPr>
                <a:t>x</a:t>
              </a:r>
              <a:endParaRPr lang="en-US" altLang="fa-IR" sz="2400" b="0">
                <a:solidFill>
                  <a:schemeClr val="hlink"/>
                </a:solidFill>
              </a:endParaRPr>
            </a:p>
          </p:txBody>
        </p:sp>
        <p:sp>
          <p:nvSpPr>
            <p:cNvPr id="16406" name="Text Box 20"/>
            <p:cNvSpPr txBox="1">
              <a:spLocks noChangeArrowheads="1"/>
            </p:cNvSpPr>
            <p:nvPr/>
          </p:nvSpPr>
          <p:spPr bwMode="auto">
            <a:xfrm>
              <a:off x="6172200" y="3581400"/>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r>
                <a:rPr lang="en-US" altLang="fa-IR" sz="1400" b="0">
                  <a:solidFill>
                    <a:schemeClr val="hlink"/>
                  </a:solidFill>
                </a:rPr>
                <a:t>x</a:t>
              </a:r>
              <a:endParaRPr lang="en-US" altLang="fa-IR" sz="2400" b="0">
                <a:solidFill>
                  <a:schemeClr val="hlink"/>
                </a:solidFill>
              </a:endParaRPr>
            </a:p>
          </p:txBody>
        </p:sp>
        <p:sp>
          <p:nvSpPr>
            <p:cNvPr id="16407" name="Text Box 21"/>
            <p:cNvSpPr txBox="1">
              <a:spLocks noChangeArrowheads="1"/>
            </p:cNvSpPr>
            <p:nvPr/>
          </p:nvSpPr>
          <p:spPr bwMode="auto">
            <a:xfrm>
              <a:off x="6477000" y="4038600"/>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r>
                <a:rPr lang="en-US" altLang="fa-IR" sz="1400" b="0">
                  <a:solidFill>
                    <a:schemeClr val="hlink"/>
                  </a:solidFill>
                </a:rPr>
                <a:t>x</a:t>
              </a:r>
              <a:endParaRPr lang="en-US" altLang="fa-IR" sz="2400" b="0">
                <a:solidFill>
                  <a:schemeClr val="hlink"/>
                </a:solidFill>
              </a:endParaRPr>
            </a:p>
          </p:txBody>
        </p:sp>
        <p:sp>
          <p:nvSpPr>
            <p:cNvPr id="16408" name="Text Box 22"/>
            <p:cNvSpPr txBox="1">
              <a:spLocks noChangeArrowheads="1"/>
            </p:cNvSpPr>
            <p:nvPr/>
          </p:nvSpPr>
          <p:spPr bwMode="auto">
            <a:xfrm>
              <a:off x="7848600" y="4953000"/>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r>
                <a:rPr lang="en-US" altLang="fa-IR" sz="1400" b="0">
                  <a:solidFill>
                    <a:schemeClr val="hlink"/>
                  </a:solidFill>
                </a:rPr>
                <a:t>x</a:t>
              </a:r>
              <a:endParaRPr lang="en-US" altLang="fa-IR" sz="2400" b="0">
                <a:solidFill>
                  <a:schemeClr val="hlink"/>
                </a:solidFill>
              </a:endParaRPr>
            </a:p>
          </p:txBody>
        </p:sp>
        <p:sp>
          <p:nvSpPr>
            <p:cNvPr id="16409" name="Text Box 23"/>
            <p:cNvSpPr txBox="1">
              <a:spLocks noChangeArrowheads="1"/>
            </p:cNvSpPr>
            <p:nvPr/>
          </p:nvSpPr>
          <p:spPr bwMode="auto">
            <a:xfrm>
              <a:off x="6629400" y="3429000"/>
              <a:ext cx="2228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SzTx/>
                <a:buFontTx/>
                <a:buNone/>
              </a:pPr>
              <a:r>
                <a:rPr lang="en-US" altLang="fa-IR" sz="2400" b="0">
                  <a:solidFill>
                    <a:srgbClr val="CC0000"/>
                  </a:solidFill>
                  <a:latin typeface="Gill Sans MT" panose="020B0502020104020203" pitchFamily="34" charset="0"/>
                </a:rPr>
                <a:t>Which is better?</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228600" y="76200"/>
            <a:ext cx="8686800" cy="1066800"/>
          </a:xfrm>
        </p:spPr>
        <p:txBody>
          <a:bodyPr/>
          <a:lstStyle/>
          <a:p>
            <a:r>
              <a:rPr lang="en-US" altLang="fa-IR" smtClean="0"/>
              <a:t>Evaluating ranked retrieval results: Precision-Recall curve</a:t>
            </a:r>
          </a:p>
        </p:txBody>
      </p:sp>
      <p:sp>
        <p:nvSpPr>
          <p:cNvPr id="1741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fld id="{F948B7DD-6B32-40EA-AF87-76BCEE2C2893}" type="slidenum">
              <a:rPr lang="en-US" altLang="fa-IR" sz="1400" b="0">
                <a:latin typeface="Times New Roman" panose="02020603050405020304" pitchFamily="18" charset="0"/>
              </a:rPr>
              <a:pPr>
                <a:spcBef>
                  <a:spcPct val="0"/>
                </a:spcBef>
                <a:buSzTx/>
                <a:buFontTx/>
                <a:buNone/>
              </a:pPr>
              <a:t>11</a:t>
            </a:fld>
            <a:endParaRPr lang="en-US" altLang="fa-IR" sz="1400" b="0">
              <a:latin typeface="Times New Roman" panose="02020603050405020304" pitchFamily="18" charset="0"/>
            </a:endParaRPr>
          </a:p>
        </p:txBody>
      </p:sp>
      <p:pic>
        <p:nvPicPr>
          <p:cNvPr id="174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1198563"/>
            <a:ext cx="5410200" cy="245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657600"/>
            <a:ext cx="60198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7"/>
          <p:cNvSpPr txBox="1">
            <a:spLocks noChangeArrowheads="1"/>
          </p:cNvSpPr>
          <p:nvPr/>
        </p:nvSpPr>
        <p:spPr bwMode="auto">
          <a:xfrm>
            <a:off x="4419600" y="3733800"/>
            <a:ext cx="4298950" cy="46196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a:latin typeface="Gill Sans MT" panose="020B0502020104020203" pitchFamily="34" charset="0"/>
              </a:rPr>
              <a:t>Need interpolation: why &amp; how?</a:t>
            </a:r>
          </a:p>
        </p:txBody>
      </p:sp>
      <p:sp>
        <p:nvSpPr>
          <p:cNvPr id="1741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endParaRPr lang="fa-IR" altLang="fa-IR" sz="2400" b="0">
              <a:latin typeface="Gill Sans MT" panose="020B0502020104020203"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0" y="0"/>
            <a:ext cx="9144000" cy="1143000"/>
          </a:xfrm>
        </p:spPr>
        <p:txBody>
          <a:bodyPr/>
          <a:lstStyle/>
          <a:p>
            <a:r>
              <a:rPr lang="en-US" altLang="fa-IR" smtClean="0"/>
              <a:t>Keen’s semi-Cranfield (neo-Cleverdon) interpolation </a:t>
            </a:r>
          </a:p>
        </p:txBody>
      </p:sp>
      <p:sp>
        <p:nvSpPr>
          <p:cNvPr id="18435" name="Content Placeholder 2"/>
          <p:cNvSpPr>
            <a:spLocks noGrp="1"/>
          </p:cNvSpPr>
          <p:nvPr>
            <p:ph idx="1"/>
          </p:nvPr>
        </p:nvSpPr>
        <p:spPr/>
        <p:txBody>
          <a:bodyPr/>
          <a:lstStyle/>
          <a:p>
            <a:r>
              <a:rPr lang="en-US" altLang="fa-IR" sz="2000" smtClean="0"/>
              <a:t>The interpolated value of precision measured at any recall level (</a:t>
            </a:r>
            <a:r>
              <a:rPr lang="en-US" altLang="fa-IR" sz="2000" i="1" smtClean="0"/>
              <a:t>r</a:t>
            </a:r>
            <a:r>
              <a:rPr lang="en-US" altLang="fa-IR" sz="2000" i="1" baseline="-25000" smtClean="0"/>
              <a:t>i</a:t>
            </a:r>
            <a:r>
              <a:rPr lang="en-US" altLang="fa-IR" sz="2000" smtClean="0"/>
              <a:t>) was defined to be the highest precision measured at any level ( r’) greater than or equal to </a:t>
            </a:r>
            <a:r>
              <a:rPr lang="en-US" altLang="fa-IR" sz="2000" i="1" smtClean="0"/>
              <a:t>r</a:t>
            </a:r>
            <a:r>
              <a:rPr lang="en-US" altLang="fa-IR" sz="2000" i="1" baseline="-25000" smtClean="0"/>
              <a:t>i</a:t>
            </a:r>
            <a:r>
              <a:rPr lang="en-US" altLang="fa-IR" sz="2000" smtClean="0"/>
              <a:t>.</a:t>
            </a:r>
          </a:p>
          <a:p>
            <a:endParaRPr lang="en-US" altLang="fa-IR" sz="2000" smtClean="0"/>
          </a:p>
          <a:p>
            <a:r>
              <a:rPr lang="en-US" altLang="fa-IR" sz="2000" smtClean="0"/>
              <a:t>Advantages? </a:t>
            </a:r>
          </a:p>
        </p:txBody>
      </p:sp>
      <p:sp>
        <p:nvSpPr>
          <p:cNvPr id="1843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fld id="{2C129309-FD79-4EF3-BE45-EB204679D963}" type="slidenum">
              <a:rPr lang="en-US" altLang="fa-IR" sz="1400" b="0">
                <a:latin typeface="Times New Roman" panose="02020603050405020304" pitchFamily="18" charset="0"/>
              </a:rPr>
              <a:pPr>
                <a:spcBef>
                  <a:spcPct val="0"/>
                </a:spcBef>
                <a:buSzTx/>
                <a:buFontTx/>
                <a:buNone/>
              </a:pPr>
              <a:t>12</a:t>
            </a:fld>
            <a:endParaRPr lang="en-US" altLang="fa-IR" sz="1400" b="0">
              <a:latin typeface="Times New Roman" panose="02020603050405020304" pitchFamily="18" charset="0"/>
            </a:endParaRPr>
          </a:p>
        </p:txBody>
      </p:sp>
      <p:sp>
        <p:nvSpPr>
          <p:cNvPr id="1843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endParaRPr lang="fa-IR" altLang="fa-IR" sz="2400" b="0">
              <a:latin typeface="Gill Sans MT" panose="020B0502020104020203" pitchFamily="34" charset="0"/>
            </a:endParaRPr>
          </a:p>
        </p:txBody>
      </p:sp>
      <p:graphicFrame>
        <p:nvGraphicFramePr>
          <p:cNvPr id="18438" name="Object 3"/>
          <p:cNvGraphicFramePr>
            <a:graphicFrameLocks noChangeAspect="1"/>
          </p:cNvGraphicFramePr>
          <p:nvPr/>
        </p:nvGraphicFramePr>
        <p:xfrm>
          <a:off x="3124200" y="2165350"/>
          <a:ext cx="3200400" cy="730250"/>
        </p:xfrm>
        <a:graphic>
          <a:graphicData uri="http://schemas.openxmlformats.org/presentationml/2006/ole">
            <mc:AlternateContent xmlns:mc="http://schemas.openxmlformats.org/markup-compatibility/2006">
              <mc:Choice xmlns:v="urn:schemas-microsoft-com:vml" Requires="v">
                <p:oleObj spid="_x0000_s18450" name="Equation" r:id="rId4" imgW="1295400" imgH="292100" progId="Equation.3">
                  <p:embed/>
                </p:oleObj>
              </mc:Choice>
              <mc:Fallback>
                <p:oleObj name="Equation" r:id="rId4" imgW="1295400" imgH="2921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2165350"/>
                        <a:ext cx="32004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9" name="TextBox 9"/>
          <p:cNvSpPr txBox="1">
            <a:spLocks noChangeArrowheads="1"/>
          </p:cNvSpPr>
          <p:nvPr/>
        </p:nvSpPr>
        <p:spPr bwMode="auto">
          <a:xfrm>
            <a:off x="6324600" y="2209800"/>
            <a:ext cx="3352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1800" b="0">
                <a:latin typeface="Gill Sans MT" panose="020B0502020104020203" pitchFamily="34" charset="0"/>
              </a:rPr>
              <a:t>[Manning  et al. 08]</a:t>
            </a:r>
          </a:p>
        </p:txBody>
      </p:sp>
      <p:pic>
        <p:nvPicPr>
          <p:cNvPr id="1844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497263"/>
            <a:ext cx="440372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4800" y="3497263"/>
            <a:ext cx="4724400" cy="282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2" name="TextBox 12"/>
          <p:cNvSpPr txBox="1">
            <a:spLocks noChangeArrowheads="1"/>
          </p:cNvSpPr>
          <p:nvPr/>
        </p:nvSpPr>
        <p:spPr bwMode="auto">
          <a:xfrm>
            <a:off x="914400" y="3116263"/>
            <a:ext cx="2533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a:latin typeface="Gill Sans MT" panose="020B0502020104020203" pitchFamily="34" charset="0"/>
              </a:rPr>
              <a:t>After interpolation</a:t>
            </a:r>
          </a:p>
        </p:txBody>
      </p:sp>
      <p:sp>
        <p:nvSpPr>
          <p:cNvPr id="18443" name="TextBox 13"/>
          <p:cNvSpPr txBox="1">
            <a:spLocks noChangeArrowheads="1"/>
          </p:cNvSpPr>
          <p:nvPr/>
        </p:nvSpPr>
        <p:spPr bwMode="auto">
          <a:xfrm>
            <a:off x="5562600" y="3268663"/>
            <a:ext cx="32321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a:latin typeface="Gill Sans MT" panose="020B0502020104020203" pitchFamily="34" charset="0"/>
              </a:rPr>
              <a:t>Average P-R curve over </a:t>
            </a:r>
          </a:p>
          <a:p>
            <a:pPr eaLnBrk="1" hangingPunct="1">
              <a:spcBef>
                <a:spcPct val="0"/>
              </a:spcBef>
              <a:buSzTx/>
              <a:buFontTx/>
              <a:buNone/>
            </a:pPr>
            <a:r>
              <a:rPr lang="en-US" altLang="fa-IR" sz="2400" b="0">
                <a:latin typeface="Gill Sans MT" panose="020B0502020104020203" pitchFamily="34" charset="0"/>
              </a:rPr>
              <a:t> 2 topics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0" y="0"/>
            <a:ext cx="9144000" cy="1219200"/>
          </a:xfrm>
        </p:spPr>
        <p:txBody>
          <a:bodyPr/>
          <a:lstStyle/>
          <a:p>
            <a:r>
              <a:rPr lang="en-US" altLang="fa-IR" smtClean="0"/>
              <a:t>Cooper’s Expected Search Length (ESL) </a:t>
            </a:r>
            <a:r>
              <a:rPr lang="en-US" altLang="fa-IR" sz="2000" smtClean="0"/>
              <a:t>[Cooper 68]</a:t>
            </a:r>
          </a:p>
        </p:txBody>
      </p:sp>
      <p:sp>
        <p:nvSpPr>
          <p:cNvPr id="19459" name="Content Placeholder 2"/>
          <p:cNvSpPr>
            <a:spLocks noGrp="1"/>
          </p:cNvSpPr>
          <p:nvPr>
            <p:ph idx="1"/>
          </p:nvPr>
        </p:nvSpPr>
        <p:spPr>
          <a:xfrm>
            <a:off x="228600" y="1295400"/>
            <a:ext cx="8763000" cy="4876800"/>
          </a:xfrm>
        </p:spPr>
        <p:txBody>
          <a:bodyPr/>
          <a:lstStyle/>
          <a:p>
            <a:r>
              <a:rPr lang="en-US" altLang="fa-IR" sz="2400" smtClean="0"/>
              <a:t>Motivation:</a:t>
            </a:r>
          </a:p>
          <a:p>
            <a:pPr lvl="1"/>
            <a:r>
              <a:rPr lang="en-US" altLang="fa-IR" sz="2000" i="1" smtClean="0"/>
              <a:t>“most measures do not take into account a crucial variable: the amount of material relevant to [the user’s] query which the user actually needs”</a:t>
            </a:r>
            <a:endParaRPr lang="en-US" altLang="fa-IR" sz="2000" smtClean="0"/>
          </a:p>
          <a:p>
            <a:pPr lvl="1"/>
            <a:r>
              <a:rPr lang="en-US" altLang="fa-IR" sz="2000" smtClean="0"/>
              <a:t>“</a:t>
            </a:r>
            <a:r>
              <a:rPr lang="en-US" altLang="fa-IR" sz="2000" i="1" smtClean="0"/>
              <a:t>the importance of including user needs as a variable in a performance measure seems to have been largely overlooked”</a:t>
            </a:r>
            <a:endParaRPr lang="en-US" altLang="fa-IR" sz="2000" smtClean="0"/>
          </a:p>
          <a:p>
            <a:r>
              <a:rPr lang="en-US" altLang="fa-IR" sz="2400" smtClean="0"/>
              <a:t>ESL = the amount of a ranking that had to be observed by a searcher in order to locate a pre-specified quantity of relevant documents </a:t>
            </a:r>
          </a:p>
          <a:p>
            <a:pPr lvl="1"/>
            <a:r>
              <a:rPr lang="en-US" altLang="fa-IR" sz="2000" smtClean="0"/>
              <a:t>ESL for finding one relevant document = rank-of-the-1st-rel-doc</a:t>
            </a:r>
          </a:p>
          <a:p>
            <a:r>
              <a:rPr lang="en-US" altLang="fa-IR" sz="2400" smtClean="0"/>
              <a:t>ESL motivated cumulative gain measures, which are now quite influential  </a:t>
            </a:r>
          </a:p>
        </p:txBody>
      </p:sp>
      <p:sp>
        <p:nvSpPr>
          <p:cNvPr id="1946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fld id="{296D4E91-AFB5-44A0-8745-1BD33D7BA803}" type="slidenum">
              <a:rPr lang="en-US" altLang="fa-IR" sz="1400" b="0">
                <a:latin typeface="Times New Roman" panose="02020603050405020304" pitchFamily="18" charset="0"/>
              </a:rPr>
              <a:pPr>
                <a:spcBef>
                  <a:spcPct val="0"/>
                </a:spcBef>
                <a:buSzTx/>
                <a:buFontTx/>
                <a:buNone/>
              </a:pPr>
              <a:t>13</a:t>
            </a:fld>
            <a:endParaRPr lang="en-US" altLang="fa-IR" sz="1400" b="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28600" y="152400"/>
            <a:ext cx="8686800" cy="1066800"/>
          </a:xfrm>
        </p:spPr>
        <p:txBody>
          <a:bodyPr/>
          <a:lstStyle/>
          <a:p>
            <a:r>
              <a:rPr lang="en-US" altLang="fa-IR" smtClean="0"/>
              <a:t>Challenging assumptions in early collections</a:t>
            </a:r>
          </a:p>
        </p:txBody>
      </p:sp>
      <p:sp>
        <p:nvSpPr>
          <p:cNvPr id="20483" name="Content Placeholder 2"/>
          <p:cNvSpPr>
            <a:spLocks noGrp="1"/>
          </p:cNvSpPr>
          <p:nvPr>
            <p:ph idx="1"/>
          </p:nvPr>
        </p:nvSpPr>
        <p:spPr>
          <a:xfrm>
            <a:off x="228600" y="1447800"/>
            <a:ext cx="8763000" cy="4876800"/>
          </a:xfrm>
        </p:spPr>
        <p:txBody>
          <a:bodyPr/>
          <a:lstStyle/>
          <a:p>
            <a:r>
              <a:rPr lang="en-US" altLang="fa-IR" sz="2400" smtClean="0"/>
              <a:t>Assumption 1: queries sent to a computer system would be the same as those sent to a librarian (i.e., sentence-length request), and users want to have high recall</a:t>
            </a:r>
          </a:p>
          <a:p>
            <a:pPr lvl="1"/>
            <a:r>
              <a:rPr lang="en-US" altLang="fa-IR" sz="2000" smtClean="0"/>
              <a:t>Fairthorne (63): query can be an ambiguous phrase</a:t>
            </a:r>
          </a:p>
          <a:p>
            <a:r>
              <a:rPr lang="en-US" altLang="fa-IR" sz="2400" smtClean="0"/>
              <a:t>Assumption 2: relevance = independent topical relevance</a:t>
            </a:r>
          </a:p>
          <a:p>
            <a:pPr lvl="1"/>
            <a:r>
              <a:rPr lang="en-US" altLang="fa-IR" sz="2000" smtClean="0"/>
              <a:t>Verhoeff et al (1961): different users may judge different documents as relevant for the same query</a:t>
            </a:r>
          </a:p>
          <a:p>
            <a:pPr lvl="1"/>
            <a:r>
              <a:rPr lang="en-US" altLang="fa-IR" sz="2000" smtClean="0"/>
              <a:t>Goffman (64): redundant information is useless</a:t>
            </a:r>
          </a:p>
          <a:p>
            <a:pPr lvl="1"/>
            <a:r>
              <a:rPr lang="en-US" altLang="fa-IR" sz="2000" smtClean="0"/>
              <a:t>Cooper (71): utility vs. topical relevance (include other factors:  credibility of sources, recency of docs, writing styles,…)</a:t>
            </a:r>
          </a:p>
          <a:p>
            <a:pPr lvl="1"/>
            <a:r>
              <a:rPr lang="en-US" altLang="fa-IR" sz="2000" smtClean="0"/>
              <a:t>Saracevic’s well known survey about relevance (1975)</a:t>
            </a:r>
          </a:p>
          <a:p>
            <a:r>
              <a:rPr lang="en-US" altLang="fa-IR" sz="2400" smtClean="0"/>
              <a:t>These suggestions mostly overlooked until recently </a:t>
            </a:r>
          </a:p>
        </p:txBody>
      </p:sp>
      <p:sp>
        <p:nvSpPr>
          <p:cNvPr id="2048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fld id="{7772EFD8-71A5-4139-90E3-CAE88098900A}" type="slidenum">
              <a:rPr lang="en-US" altLang="fa-IR" sz="1400" b="0">
                <a:latin typeface="Times New Roman" panose="02020603050405020304" pitchFamily="18" charset="0"/>
              </a:rPr>
              <a:pPr>
                <a:spcBef>
                  <a:spcPct val="0"/>
                </a:spcBef>
                <a:buSzTx/>
                <a:buFontTx/>
                <a:buNone/>
              </a:pPr>
              <a:t>14</a:t>
            </a:fld>
            <a:endParaRPr lang="en-US" altLang="fa-IR" sz="1400" b="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fa-IR" smtClean="0"/>
              <a:t>Assessor consistency</a:t>
            </a:r>
          </a:p>
        </p:txBody>
      </p:sp>
      <p:sp>
        <p:nvSpPr>
          <p:cNvPr id="21507" name="Content Placeholder 2"/>
          <p:cNvSpPr>
            <a:spLocks noGrp="1"/>
          </p:cNvSpPr>
          <p:nvPr>
            <p:ph idx="1"/>
          </p:nvPr>
        </p:nvSpPr>
        <p:spPr>
          <a:xfrm>
            <a:off x="381000" y="990600"/>
            <a:ext cx="8763000" cy="4876800"/>
          </a:xfrm>
        </p:spPr>
        <p:txBody>
          <a:bodyPr/>
          <a:lstStyle/>
          <a:p>
            <a:r>
              <a:rPr lang="en-US" altLang="fa-IR" sz="2400" smtClean="0"/>
              <a:t>Relevance judgments are subjective: is inconsistency of assessors a concern? </a:t>
            </a:r>
          </a:p>
          <a:p>
            <a:r>
              <a:rPr lang="en-US" altLang="fa-IR" sz="2400" smtClean="0"/>
              <a:t>Studies mostly concluded that the inconsistency didn’t affect relative ranking of systems</a:t>
            </a:r>
          </a:p>
          <a:p>
            <a:pPr lvl="1"/>
            <a:r>
              <a:rPr lang="en-US" altLang="fa-IR" sz="2000" smtClean="0"/>
              <a:t>Lesk &amp; Salton (1968): assessors mostly disagree on documents at lower ranks, but measures are more affected by top-ranked documents</a:t>
            </a:r>
          </a:p>
          <a:p>
            <a:pPr lvl="1"/>
            <a:r>
              <a:rPr lang="en-US" altLang="fa-IR" sz="2000" smtClean="0"/>
              <a:t>Cleverdon (1970), Burgin (1992): similar conclusions</a:t>
            </a:r>
          </a:p>
          <a:p>
            <a:pPr lvl="1"/>
            <a:r>
              <a:rPr lang="en-US" altLang="fa-IR" sz="2000" smtClean="0"/>
              <a:t>Harman (1994): 80% agreement between TREC assessors </a:t>
            </a:r>
          </a:p>
          <a:p>
            <a:r>
              <a:rPr lang="en-US" altLang="fa-IR" sz="2400" smtClean="0"/>
              <a:t>Judgments on relative ranking of documents are more consistent (Schultz 67)</a:t>
            </a:r>
          </a:p>
        </p:txBody>
      </p:sp>
      <p:sp>
        <p:nvSpPr>
          <p:cNvPr id="2150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fld id="{F26A9308-A3EE-4837-82FE-F6A943958F51}" type="slidenum">
              <a:rPr lang="en-US" altLang="fa-IR" sz="1400" b="0">
                <a:latin typeface="Times New Roman" panose="02020603050405020304" pitchFamily="18" charset="0"/>
              </a:rPr>
              <a:pPr>
                <a:spcBef>
                  <a:spcPct val="0"/>
                </a:spcBef>
                <a:buSzTx/>
                <a:buFontTx/>
                <a:buNone/>
              </a:pPr>
              <a:t>15</a:t>
            </a:fld>
            <a:endParaRPr lang="en-US" altLang="fa-IR" sz="1400" b="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28600" y="152400"/>
            <a:ext cx="8686800" cy="1066800"/>
          </a:xfrm>
        </p:spPr>
        <p:txBody>
          <a:bodyPr/>
          <a:lstStyle/>
          <a:p>
            <a:r>
              <a:rPr lang="en-US" altLang="fa-IR" smtClean="0"/>
              <a:t>Challenges in creating early test collections </a:t>
            </a:r>
          </a:p>
        </p:txBody>
      </p:sp>
      <p:sp>
        <p:nvSpPr>
          <p:cNvPr id="22531" name="Content Placeholder 2"/>
          <p:cNvSpPr>
            <a:spLocks noGrp="1"/>
          </p:cNvSpPr>
          <p:nvPr>
            <p:ph idx="1"/>
          </p:nvPr>
        </p:nvSpPr>
        <p:spPr>
          <a:xfrm>
            <a:off x="381000" y="1295400"/>
            <a:ext cx="8763000" cy="4876800"/>
          </a:xfrm>
        </p:spPr>
        <p:txBody>
          <a:bodyPr/>
          <a:lstStyle/>
          <a:p>
            <a:r>
              <a:rPr lang="en-US" altLang="fa-IR" smtClean="0"/>
              <a:t>Challenges in obtaining documents: </a:t>
            </a:r>
          </a:p>
          <a:p>
            <a:pPr lvl="1"/>
            <a:r>
              <a:rPr lang="en-US" altLang="fa-IR" smtClean="0"/>
              <a:t>Salton had students to manually transcribe Time magazine articles </a:t>
            </a:r>
          </a:p>
          <a:p>
            <a:pPr lvl="1"/>
            <a:r>
              <a:rPr lang="en-US" altLang="fa-IR" smtClean="0"/>
              <a:t>Not a problem now!</a:t>
            </a:r>
          </a:p>
          <a:p>
            <a:r>
              <a:rPr lang="en-US" altLang="fa-IR" smtClean="0"/>
              <a:t>Challenges in distributing a collection </a:t>
            </a:r>
          </a:p>
          <a:p>
            <a:pPr lvl="1"/>
            <a:r>
              <a:rPr lang="en-US" altLang="fa-IR" smtClean="0"/>
              <a:t>TREC started when CD-ROMs were available </a:t>
            </a:r>
          </a:p>
          <a:p>
            <a:pPr lvl="1"/>
            <a:r>
              <a:rPr lang="en-US" altLang="fa-IR" smtClean="0"/>
              <a:t>Not a problem now!</a:t>
            </a:r>
          </a:p>
          <a:p>
            <a:r>
              <a:rPr lang="en-US" altLang="fa-IR" smtClean="0"/>
              <a:t>Challenge of scale – limited by qrels (relevance judgments)  </a:t>
            </a:r>
          </a:p>
          <a:p>
            <a:pPr lvl="1"/>
            <a:r>
              <a:rPr lang="en-US" altLang="fa-IR" smtClean="0"/>
              <a:t>The idea of “pooling” (Sparck Jones &amp; Rijsbergen 75)</a:t>
            </a:r>
          </a:p>
        </p:txBody>
      </p:sp>
      <p:sp>
        <p:nvSpPr>
          <p:cNvPr id="2253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fld id="{C3B59A3D-94E9-4731-A088-4CE3B57E0173}" type="slidenum">
              <a:rPr lang="en-US" altLang="fa-IR" sz="1400" b="0">
                <a:latin typeface="Times New Roman" panose="02020603050405020304" pitchFamily="18" charset="0"/>
              </a:rPr>
              <a:pPr>
                <a:spcBef>
                  <a:spcPct val="0"/>
                </a:spcBef>
                <a:buSzTx/>
                <a:buFontTx/>
                <a:buNone/>
              </a:pPr>
              <a:t>16</a:t>
            </a:fld>
            <a:endParaRPr lang="en-US" altLang="fa-IR" sz="1400" b="0">
              <a:latin typeface="Times New Roman" panose="02020603050405020304" pitchFamily="18" charset="0"/>
            </a:endParaRPr>
          </a:p>
        </p:txBody>
      </p:sp>
      <p:pic>
        <p:nvPicPr>
          <p:cNvPr id="22533" name="Picture 2" descr="SP_A0073-landsca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286000"/>
            <a:ext cx="15240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fa-IR" smtClean="0"/>
              <a:t>Larger collections created in 1980s</a:t>
            </a:r>
          </a:p>
        </p:txBody>
      </p:sp>
      <p:sp>
        <p:nvSpPr>
          <p:cNvPr id="2355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fld id="{F760C6F7-95F0-4785-86D3-949346B1D3D9}" type="slidenum">
              <a:rPr lang="en-US" altLang="fa-IR" sz="1400" b="0">
                <a:latin typeface="Times New Roman" panose="02020603050405020304" pitchFamily="18" charset="0"/>
              </a:rPr>
              <a:pPr>
                <a:spcBef>
                  <a:spcPct val="0"/>
                </a:spcBef>
                <a:buSzTx/>
                <a:buFontTx/>
                <a:buNone/>
              </a:pPr>
              <a:t>17</a:t>
            </a:fld>
            <a:endParaRPr lang="en-US" altLang="fa-IR" sz="1400" b="0">
              <a:latin typeface="Times New Roman" panose="02020603050405020304" pitchFamily="18" charset="0"/>
            </a:endParaRPr>
          </a:p>
        </p:txBody>
      </p:sp>
      <p:graphicFrame>
        <p:nvGraphicFramePr>
          <p:cNvPr id="6" name="Table 5"/>
          <p:cNvGraphicFramePr>
            <a:graphicFrameLocks noGrp="1"/>
          </p:cNvGraphicFramePr>
          <p:nvPr/>
        </p:nvGraphicFramePr>
        <p:xfrm>
          <a:off x="304800" y="1143000"/>
          <a:ext cx="8382000" cy="4268789"/>
        </p:xfrm>
        <a:graphic>
          <a:graphicData uri="http://schemas.openxmlformats.org/drawingml/2006/table">
            <a:tbl>
              <a:tblPr/>
              <a:tblGrid>
                <a:gridCol w="838201">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4495799">
                  <a:extLst>
                    <a:ext uri="{9D8B030D-6E8A-4147-A177-3AD203B41FA5}">
                      <a16:colId xmlns:a16="http://schemas.microsoft.com/office/drawing/2014/main" val="20005"/>
                    </a:ext>
                  </a:extLst>
                </a:gridCol>
              </a:tblGrid>
              <a:tr h="579889">
                <a:tc>
                  <a:txBody>
                    <a:bodyPr/>
                    <a:lstStyle/>
                    <a:p>
                      <a:pPr marL="0" marR="0">
                        <a:spcBef>
                          <a:spcPts val="0"/>
                        </a:spcBef>
                        <a:spcAft>
                          <a:spcPts val="0"/>
                        </a:spcAft>
                      </a:pPr>
                      <a:r>
                        <a:rPr lang="en-US" sz="1800" b="1" dirty="0">
                          <a:solidFill>
                            <a:srgbClr val="000000"/>
                          </a:solidFill>
                          <a:latin typeface="Calibri"/>
                          <a:ea typeface="SimSun"/>
                        </a:rPr>
                        <a:t>Name</a:t>
                      </a:r>
                      <a:endParaRPr lang="en-US" sz="1800" b="1" dirty="0">
                        <a:latin typeface="Times New Roman"/>
                        <a:ea typeface="SimSun"/>
                      </a:endParaRPr>
                    </a:p>
                  </a:txBody>
                  <a:tcPr marL="66502" marR="6650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800" b="1" dirty="0">
                          <a:solidFill>
                            <a:srgbClr val="000000"/>
                          </a:solidFill>
                          <a:latin typeface="Calibri"/>
                          <a:ea typeface="SimSun"/>
                        </a:rPr>
                        <a:t>Docs.</a:t>
                      </a:r>
                      <a:endParaRPr lang="en-US" sz="1800" b="1" dirty="0">
                        <a:latin typeface="Times New Roman"/>
                        <a:ea typeface="SimSun"/>
                      </a:endParaRPr>
                    </a:p>
                  </a:txBody>
                  <a:tcPr marL="66502" marR="6650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800" b="1">
                          <a:solidFill>
                            <a:srgbClr val="000000"/>
                          </a:solidFill>
                          <a:latin typeface="Calibri"/>
                          <a:ea typeface="SimSun"/>
                        </a:rPr>
                        <a:t>Qrys.</a:t>
                      </a:r>
                      <a:endParaRPr lang="en-US" sz="1800" b="1">
                        <a:latin typeface="Times New Roman"/>
                        <a:ea typeface="SimSun"/>
                      </a:endParaRPr>
                    </a:p>
                  </a:txBody>
                  <a:tcPr marL="66502" marR="6650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800" b="1" dirty="0">
                          <a:solidFill>
                            <a:srgbClr val="000000"/>
                          </a:solidFill>
                          <a:latin typeface="Calibri"/>
                          <a:ea typeface="SimSun"/>
                        </a:rPr>
                        <a:t>Year</a:t>
                      </a:r>
                      <a:endParaRPr lang="en-US" sz="1800" b="1" dirty="0">
                        <a:latin typeface="Times New Roman"/>
                        <a:ea typeface="SimSun"/>
                      </a:endParaRPr>
                    </a:p>
                  </a:txBody>
                  <a:tcPr marL="66502" marR="6650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800" b="1" dirty="0">
                          <a:solidFill>
                            <a:srgbClr val="000000"/>
                          </a:solidFill>
                          <a:latin typeface="Calibri"/>
                          <a:ea typeface="SimSun"/>
                        </a:rPr>
                        <a:t>Size, Mb</a:t>
                      </a:r>
                      <a:endParaRPr lang="en-US" sz="1800" b="1" dirty="0">
                        <a:latin typeface="Times New Roman"/>
                        <a:ea typeface="SimSun"/>
                      </a:endParaRPr>
                    </a:p>
                  </a:txBody>
                  <a:tcPr marL="66502" marR="6650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b="1">
                          <a:solidFill>
                            <a:srgbClr val="000000"/>
                          </a:solidFill>
                          <a:latin typeface="Calibri"/>
                          <a:ea typeface="SimSun"/>
                        </a:rPr>
                        <a:t>Source document</a:t>
                      </a:r>
                      <a:endParaRPr lang="en-US" sz="1800" b="1">
                        <a:latin typeface="Times New Roman"/>
                        <a:ea typeface="SimSun"/>
                      </a:endParaRPr>
                    </a:p>
                  </a:txBody>
                  <a:tcPr marL="66502" marR="66502"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69833">
                <a:tc>
                  <a:txBody>
                    <a:bodyPr/>
                    <a:lstStyle/>
                    <a:p>
                      <a:pPr marL="0" marR="0">
                        <a:spcBef>
                          <a:spcPts val="0"/>
                        </a:spcBef>
                        <a:spcAft>
                          <a:spcPts val="0"/>
                        </a:spcAft>
                      </a:pPr>
                      <a:r>
                        <a:rPr lang="en-US" sz="1800" b="1">
                          <a:solidFill>
                            <a:srgbClr val="000000"/>
                          </a:solidFill>
                          <a:latin typeface="Calibri"/>
                          <a:ea typeface="SimSun"/>
                        </a:rPr>
                        <a:t>INSPEC</a:t>
                      </a:r>
                      <a:endParaRPr lang="en-US" sz="1800" b="1">
                        <a:latin typeface="Times New Roman"/>
                        <a:ea typeface="SimSun"/>
                      </a:endParaRPr>
                    </a:p>
                  </a:txBody>
                  <a:tcPr marL="66502" marR="665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800" b="1">
                          <a:solidFill>
                            <a:srgbClr val="000000"/>
                          </a:solidFill>
                          <a:latin typeface="Calibri"/>
                          <a:ea typeface="SimSun"/>
                        </a:rPr>
                        <a:t>12,684</a:t>
                      </a:r>
                      <a:endParaRPr lang="en-US" sz="1800" b="1">
                        <a:latin typeface="Times New Roman"/>
                        <a:ea typeface="SimSun"/>
                      </a:endParaRPr>
                    </a:p>
                  </a:txBody>
                  <a:tcPr marL="66502" marR="665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800" b="1">
                          <a:solidFill>
                            <a:srgbClr val="000000"/>
                          </a:solidFill>
                          <a:latin typeface="Calibri"/>
                          <a:ea typeface="SimSun"/>
                        </a:rPr>
                        <a:t>77</a:t>
                      </a:r>
                      <a:endParaRPr lang="en-US" sz="1800" b="1">
                        <a:latin typeface="Times New Roman"/>
                        <a:ea typeface="SimSun"/>
                      </a:endParaRPr>
                    </a:p>
                  </a:txBody>
                  <a:tcPr marL="66502" marR="665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800" b="1">
                          <a:solidFill>
                            <a:srgbClr val="000000"/>
                          </a:solidFill>
                          <a:latin typeface="Calibri"/>
                          <a:ea typeface="SimSun"/>
                        </a:rPr>
                        <a:t>1981</a:t>
                      </a:r>
                      <a:endParaRPr lang="en-US" sz="1800" b="1">
                        <a:latin typeface="Times New Roman"/>
                        <a:ea typeface="SimSun"/>
                      </a:endParaRPr>
                    </a:p>
                  </a:txBody>
                  <a:tcPr marL="66502" marR="665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800" b="1" dirty="0">
                          <a:solidFill>
                            <a:srgbClr val="000000"/>
                          </a:solidFill>
                          <a:latin typeface="Calibri"/>
                          <a:ea typeface="SimSun"/>
                        </a:rPr>
                        <a:t>-</a:t>
                      </a:r>
                      <a:endParaRPr lang="en-US" sz="1800" b="1" dirty="0">
                        <a:latin typeface="Times New Roman"/>
                        <a:ea typeface="SimSun"/>
                      </a:endParaRPr>
                    </a:p>
                  </a:txBody>
                  <a:tcPr marL="66502" marR="665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b="1" dirty="0">
                          <a:solidFill>
                            <a:srgbClr val="000000"/>
                          </a:solidFill>
                          <a:latin typeface="Calibri"/>
                          <a:ea typeface="SimSun"/>
                        </a:rPr>
                        <a:t>Title, authors, source, abstract and indexing information from Sep-Dec 1979 issues of Computer and Control Abstracts.</a:t>
                      </a:r>
                      <a:endParaRPr lang="en-US" sz="1800" b="1" dirty="0">
                        <a:latin typeface="Times New Roman"/>
                        <a:ea typeface="SimSun"/>
                      </a:endParaRPr>
                    </a:p>
                  </a:txBody>
                  <a:tcPr marL="66502" marR="665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22959">
                <a:tc>
                  <a:txBody>
                    <a:bodyPr/>
                    <a:lstStyle/>
                    <a:p>
                      <a:pPr marL="0" marR="0">
                        <a:spcBef>
                          <a:spcPts val="0"/>
                        </a:spcBef>
                        <a:spcAft>
                          <a:spcPts val="0"/>
                        </a:spcAft>
                      </a:pPr>
                      <a:r>
                        <a:rPr lang="en-US" sz="1800" b="1">
                          <a:solidFill>
                            <a:srgbClr val="000000"/>
                          </a:solidFill>
                          <a:latin typeface="Calibri"/>
                          <a:ea typeface="SimSun"/>
                        </a:rPr>
                        <a:t>CACM</a:t>
                      </a:r>
                      <a:endParaRPr lang="en-US" sz="1800" b="1">
                        <a:latin typeface="Times New Roman"/>
                        <a:ea typeface="SimSun"/>
                      </a:endParaRPr>
                    </a:p>
                  </a:txBody>
                  <a:tcPr marL="66502" marR="665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800" b="1">
                          <a:solidFill>
                            <a:srgbClr val="000000"/>
                          </a:solidFill>
                          <a:latin typeface="Calibri"/>
                          <a:ea typeface="SimSun"/>
                        </a:rPr>
                        <a:t>3,204</a:t>
                      </a:r>
                      <a:endParaRPr lang="en-US" sz="1800" b="1">
                        <a:latin typeface="Times New Roman"/>
                        <a:ea typeface="SimSun"/>
                      </a:endParaRPr>
                    </a:p>
                  </a:txBody>
                  <a:tcPr marL="66502" marR="665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800" b="1">
                          <a:solidFill>
                            <a:srgbClr val="000000"/>
                          </a:solidFill>
                          <a:latin typeface="Calibri"/>
                          <a:ea typeface="SimSun"/>
                        </a:rPr>
                        <a:t>64</a:t>
                      </a:r>
                      <a:endParaRPr lang="en-US" sz="1800" b="1">
                        <a:latin typeface="Times New Roman"/>
                        <a:ea typeface="SimSun"/>
                      </a:endParaRPr>
                    </a:p>
                  </a:txBody>
                  <a:tcPr marL="66502" marR="665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800" b="1">
                          <a:solidFill>
                            <a:srgbClr val="000000"/>
                          </a:solidFill>
                          <a:latin typeface="Calibri"/>
                          <a:ea typeface="SimSun"/>
                        </a:rPr>
                        <a:t>1983</a:t>
                      </a:r>
                      <a:endParaRPr lang="en-US" sz="1800" b="1">
                        <a:latin typeface="Times New Roman"/>
                        <a:ea typeface="SimSun"/>
                      </a:endParaRPr>
                    </a:p>
                  </a:txBody>
                  <a:tcPr marL="66502" marR="665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800" b="1">
                          <a:solidFill>
                            <a:srgbClr val="000000"/>
                          </a:solidFill>
                          <a:latin typeface="Calibri"/>
                          <a:ea typeface="SimSun"/>
                        </a:rPr>
                        <a:t>2.2</a:t>
                      </a:r>
                      <a:endParaRPr lang="en-US" sz="1800" b="1">
                        <a:latin typeface="Times New Roman"/>
                        <a:ea typeface="SimSun"/>
                      </a:endParaRPr>
                    </a:p>
                  </a:txBody>
                  <a:tcPr marL="66502" marR="665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b="1" dirty="0">
                          <a:solidFill>
                            <a:srgbClr val="000000"/>
                          </a:solidFill>
                          <a:latin typeface="Calibri"/>
                          <a:ea typeface="SimSun"/>
                        </a:rPr>
                        <a:t>Title, abstract, author, keywords and bibliographic information from articles of Communications of the ACM, 1958-1979.</a:t>
                      </a:r>
                      <a:endParaRPr lang="en-US" sz="1800" b="1" dirty="0">
                        <a:latin typeface="Times New Roman"/>
                        <a:ea typeface="SimSun"/>
                      </a:endParaRPr>
                    </a:p>
                  </a:txBody>
                  <a:tcPr marL="66502" marR="665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97279">
                <a:tc>
                  <a:txBody>
                    <a:bodyPr/>
                    <a:lstStyle/>
                    <a:p>
                      <a:pPr marL="0" marR="0">
                        <a:spcBef>
                          <a:spcPts val="0"/>
                        </a:spcBef>
                        <a:spcAft>
                          <a:spcPts val="0"/>
                        </a:spcAft>
                      </a:pPr>
                      <a:r>
                        <a:rPr lang="en-US" sz="1800" b="1">
                          <a:solidFill>
                            <a:srgbClr val="000000"/>
                          </a:solidFill>
                          <a:latin typeface="Calibri"/>
                          <a:ea typeface="SimSun"/>
                        </a:rPr>
                        <a:t>CISI</a:t>
                      </a:r>
                      <a:endParaRPr lang="en-US" sz="1800" b="1">
                        <a:latin typeface="Times New Roman"/>
                        <a:ea typeface="SimSun"/>
                      </a:endParaRPr>
                    </a:p>
                  </a:txBody>
                  <a:tcPr marL="66502" marR="665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800" b="1">
                          <a:solidFill>
                            <a:srgbClr val="000000"/>
                          </a:solidFill>
                          <a:latin typeface="Calibri"/>
                          <a:ea typeface="SimSun"/>
                        </a:rPr>
                        <a:t>1,460</a:t>
                      </a:r>
                      <a:endParaRPr lang="en-US" sz="1800" b="1">
                        <a:latin typeface="Times New Roman"/>
                        <a:ea typeface="SimSun"/>
                      </a:endParaRPr>
                    </a:p>
                  </a:txBody>
                  <a:tcPr marL="66502" marR="665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800" b="1">
                          <a:solidFill>
                            <a:srgbClr val="000000"/>
                          </a:solidFill>
                          <a:latin typeface="Calibri"/>
                          <a:ea typeface="SimSun"/>
                        </a:rPr>
                        <a:t>112</a:t>
                      </a:r>
                      <a:endParaRPr lang="en-US" sz="1800" b="1">
                        <a:latin typeface="Times New Roman"/>
                        <a:ea typeface="SimSun"/>
                      </a:endParaRPr>
                    </a:p>
                  </a:txBody>
                  <a:tcPr marL="66502" marR="665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800" b="1">
                          <a:solidFill>
                            <a:srgbClr val="000000"/>
                          </a:solidFill>
                          <a:latin typeface="Calibri"/>
                          <a:ea typeface="SimSun"/>
                        </a:rPr>
                        <a:t>1983</a:t>
                      </a:r>
                      <a:endParaRPr lang="en-US" sz="1800" b="1">
                        <a:latin typeface="Times New Roman"/>
                        <a:ea typeface="SimSun"/>
                      </a:endParaRPr>
                    </a:p>
                  </a:txBody>
                  <a:tcPr marL="66502" marR="665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800" b="1">
                          <a:solidFill>
                            <a:srgbClr val="000000"/>
                          </a:solidFill>
                          <a:latin typeface="Calibri"/>
                          <a:ea typeface="SimSun"/>
                        </a:rPr>
                        <a:t>2.2</a:t>
                      </a:r>
                      <a:endParaRPr lang="en-US" sz="1800" b="1">
                        <a:latin typeface="Times New Roman"/>
                        <a:ea typeface="SimSun"/>
                      </a:endParaRPr>
                    </a:p>
                  </a:txBody>
                  <a:tcPr marL="66502" marR="665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b="1" dirty="0">
                          <a:solidFill>
                            <a:srgbClr val="000000"/>
                          </a:solidFill>
                          <a:latin typeface="Calibri"/>
                          <a:ea typeface="SimSun"/>
                        </a:rPr>
                        <a:t>Author, title/abstract, and co-citation data for the 1460 most highly cited articles and manuscripts in information science, 1969-1977.</a:t>
                      </a:r>
                      <a:endParaRPr lang="en-US" sz="1800" b="1" dirty="0">
                        <a:latin typeface="Times New Roman"/>
                        <a:ea typeface="SimSun"/>
                      </a:endParaRPr>
                    </a:p>
                  </a:txBody>
                  <a:tcPr marL="66502" marR="665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98827">
                <a:tc>
                  <a:txBody>
                    <a:bodyPr/>
                    <a:lstStyle/>
                    <a:p>
                      <a:pPr marL="0" marR="0">
                        <a:spcBef>
                          <a:spcPts val="0"/>
                        </a:spcBef>
                        <a:spcAft>
                          <a:spcPts val="0"/>
                        </a:spcAft>
                      </a:pPr>
                      <a:r>
                        <a:rPr lang="en-US" sz="1800" b="1">
                          <a:solidFill>
                            <a:srgbClr val="000000"/>
                          </a:solidFill>
                          <a:latin typeface="Calibri"/>
                          <a:ea typeface="SimSun"/>
                        </a:rPr>
                        <a:t>LISA</a:t>
                      </a:r>
                      <a:endParaRPr lang="en-US" sz="1800" b="1">
                        <a:latin typeface="Times New Roman"/>
                        <a:ea typeface="SimSun"/>
                      </a:endParaRPr>
                    </a:p>
                  </a:txBody>
                  <a:tcPr marL="66502" marR="6650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1800" b="1">
                          <a:solidFill>
                            <a:srgbClr val="000000"/>
                          </a:solidFill>
                          <a:latin typeface="Calibri"/>
                          <a:ea typeface="SimSun"/>
                        </a:rPr>
                        <a:t>6,004</a:t>
                      </a:r>
                      <a:endParaRPr lang="en-US" sz="1800" b="1">
                        <a:latin typeface="Times New Roman"/>
                        <a:ea typeface="SimSun"/>
                      </a:endParaRPr>
                    </a:p>
                  </a:txBody>
                  <a:tcPr marL="66502" marR="6650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1800" b="1">
                          <a:solidFill>
                            <a:srgbClr val="000000"/>
                          </a:solidFill>
                          <a:latin typeface="Calibri"/>
                          <a:ea typeface="SimSun"/>
                        </a:rPr>
                        <a:t>35</a:t>
                      </a:r>
                      <a:endParaRPr lang="en-US" sz="1800" b="1">
                        <a:latin typeface="Times New Roman"/>
                        <a:ea typeface="SimSun"/>
                      </a:endParaRPr>
                    </a:p>
                  </a:txBody>
                  <a:tcPr marL="66502" marR="6650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1800" b="1">
                          <a:solidFill>
                            <a:srgbClr val="000000"/>
                          </a:solidFill>
                          <a:latin typeface="Calibri"/>
                          <a:ea typeface="SimSun"/>
                        </a:rPr>
                        <a:t>1983</a:t>
                      </a:r>
                      <a:endParaRPr lang="en-US" sz="1800" b="1">
                        <a:latin typeface="Times New Roman"/>
                        <a:ea typeface="SimSun"/>
                      </a:endParaRPr>
                    </a:p>
                  </a:txBody>
                  <a:tcPr marL="66502" marR="6650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1800" b="1">
                          <a:solidFill>
                            <a:srgbClr val="000000"/>
                          </a:solidFill>
                          <a:latin typeface="Calibri"/>
                          <a:ea typeface="SimSun"/>
                        </a:rPr>
                        <a:t>3.4</a:t>
                      </a:r>
                      <a:endParaRPr lang="en-US" sz="1800" b="1">
                        <a:latin typeface="Times New Roman"/>
                        <a:ea typeface="SimSun"/>
                      </a:endParaRPr>
                    </a:p>
                  </a:txBody>
                  <a:tcPr marL="66502" marR="6650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1800" b="1" dirty="0">
                          <a:solidFill>
                            <a:srgbClr val="000000"/>
                          </a:solidFill>
                          <a:latin typeface="Calibri"/>
                          <a:ea typeface="SimSun"/>
                        </a:rPr>
                        <a:t>Taken from the Library and Information Science Abstracts database.</a:t>
                      </a:r>
                      <a:endParaRPr lang="en-US" sz="1800" b="1" dirty="0">
                        <a:latin typeface="Times New Roman"/>
                        <a:ea typeface="SimSun"/>
                      </a:endParaRPr>
                    </a:p>
                  </a:txBody>
                  <a:tcPr marL="66502" marR="66502"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4"/>
                  </a:ext>
                </a:extLst>
              </a:tr>
            </a:tbl>
          </a:graphicData>
        </a:graphic>
      </p:graphicFrame>
      <p:sp>
        <p:nvSpPr>
          <p:cNvPr id="23591" name="Rectangle 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r>
              <a:rPr lang="en-US" altLang="fa-IR" sz="2400" b="0">
                <a:latin typeface="Gill Sans MT" panose="020B0502020104020203" pitchFamily="34" charset="0"/>
              </a:rPr>
              <a:t/>
            </a:r>
            <a:br>
              <a:rPr lang="en-US" altLang="fa-IR" sz="2400" b="0">
                <a:latin typeface="Gill Sans MT" panose="020B0502020104020203" pitchFamily="34" charset="0"/>
              </a:rPr>
            </a:br>
            <a:endParaRPr lang="en-US" altLang="fa-IR" sz="2400" b="0">
              <a:latin typeface="Gill Sans MT" panose="020B0502020104020203" pitchFamily="34" charset="0"/>
            </a:endParaRPr>
          </a:p>
        </p:txBody>
      </p:sp>
      <p:sp>
        <p:nvSpPr>
          <p:cNvPr id="23592" name="Rectangle 2"/>
          <p:cNvSpPr>
            <a:spLocks noChangeArrowheads="1"/>
          </p:cNvSpPr>
          <p:nvPr/>
        </p:nvSpPr>
        <p:spPr bwMode="auto">
          <a:xfrm>
            <a:off x="0" y="0"/>
            <a:ext cx="3017838" cy="9525"/>
          </a:xfrm>
          <a:prstGeom prst="rect">
            <a:avLst/>
          </a:prstGeom>
          <a:solidFill>
            <a:srgbClr val="000000"/>
          </a:solidFill>
          <a:ln w="9525">
            <a:solidFill>
              <a:schemeClr val="tx1"/>
            </a:solidFill>
            <a:miter lim="800000"/>
            <a:headEnd/>
            <a:tailEnd/>
          </a:ln>
        </p:spPr>
        <p:txBody>
          <a:bodyPr wrap="none" anchor="ctr">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endParaRPr lang="fa-IR" altLang="fa-IR" sz="2400" b="0">
              <a:latin typeface="Gill Sans MT" panose="020B0502020104020203" pitchFamily="34" charset="0"/>
            </a:endParaRPr>
          </a:p>
        </p:txBody>
      </p:sp>
      <p:sp>
        <p:nvSpPr>
          <p:cNvPr id="23593" name="TextBox 9"/>
          <p:cNvSpPr txBox="1">
            <a:spLocks noChangeArrowheads="1"/>
          </p:cNvSpPr>
          <p:nvPr/>
        </p:nvSpPr>
        <p:spPr bwMode="auto">
          <a:xfrm>
            <a:off x="304800" y="5181600"/>
            <a:ext cx="87058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a:latin typeface="Gill Sans MT" panose="020B0502020104020203" pitchFamily="34" charset="0"/>
              </a:rPr>
              <a:t>Commercial systems then routinely support searching over</a:t>
            </a:r>
          </a:p>
          <a:p>
            <a:pPr eaLnBrk="1" hangingPunct="1">
              <a:spcBef>
                <a:spcPct val="0"/>
              </a:spcBef>
              <a:buSzTx/>
              <a:buFontTx/>
              <a:buNone/>
            </a:pPr>
            <a:r>
              <a:rPr lang="en-US" altLang="fa-IR" sz="2400" b="0">
                <a:latin typeface="Gill Sans MT" panose="020B0502020104020203" pitchFamily="34" charset="0"/>
              </a:rPr>
              <a:t>millions of documents </a:t>
            </a:r>
          </a:p>
          <a:p>
            <a:pPr eaLnBrk="1" hangingPunct="1">
              <a:spcBef>
                <a:spcPct val="0"/>
              </a:spcBef>
              <a:buSzTx/>
              <a:buFontTx/>
              <a:buNone/>
            </a:pPr>
            <a:r>
              <a:rPr lang="en-US" altLang="fa-IR" sz="2400" b="0">
                <a:latin typeface="Gill Sans MT" panose="020B0502020104020203" pitchFamily="34" charset="0"/>
                <a:sym typeface="Wingdings" panose="05000000000000000000" pitchFamily="2" charset="2"/>
              </a:rPr>
              <a:t> Pressure for researchers to use larger collections for evaluation </a:t>
            </a:r>
            <a:r>
              <a:rPr lang="en-US" altLang="fa-IR" sz="2400" b="0">
                <a:latin typeface="Gill Sans MT" panose="020B0502020104020203" pitchFamily="34" charset="0"/>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fa-IR" smtClean="0"/>
              <a:t>The Ideal Test Collection Report </a:t>
            </a:r>
            <a:r>
              <a:rPr lang="en-US" altLang="fa-IR" sz="2000" smtClean="0"/>
              <a:t>[Sparck Jones &amp; Rijsbergen 75]</a:t>
            </a:r>
          </a:p>
        </p:txBody>
      </p:sp>
      <p:sp>
        <p:nvSpPr>
          <p:cNvPr id="24579" name="Content Placeholder 2"/>
          <p:cNvSpPr>
            <a:spLocks noGrp="1"/>
          </p:cNvSpPr>
          <p:nvPr>
            <p:ph idx="1"/>
          </p:nvPr>
        </p:nvSpPr>
        <p:spPr>
          <a:xfrm>
            <a:off x="228600" y="1066800"/>
            <a:ext cx="8763000" cy="4876800"/>
          </a:xfrm>
        </p:spPr>
        <p:txBody>
          <a:bodyPr/>
          <a:lstStyle/>
          <a:p>
            <a:r>
              <a:rPr lang="en-US" altLang="fa-IR" smtClean="0"/>
              <a:t>Introduced the idea of pooling</a:t>
            </a:r>
          </a:p>
          <a:p>
            <a:pPr lvl="1"/>
            <a:r>
              <a:rPr lang="en-US" altLang="fa-IR" smtClean="0"/>
              <a:t>Have assessors to judge only a pool of top-ranked documents returned by various retrieval systems</a:t>
            </a:r>
          </a:p>
          <a:p>
            <a:r>
              <a:rPr lang="en-US" altLang="fa-IR" smtClean="0"/>
              <a:t>Other recommendations (the vision was later implemented in TREC)</a:t>
            </a:r>
          </a:p>
        </p:txBody>
      </p:sp>
      <p:sp>
        <p:nvSpPr>
          <p:cNvPr id="2458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fld id="{A9FEA7C0-03AB-48DB-ADE9-D86FC72AA060}" type="slidenum">
              <a:rPr lang="en-US" altLang="fa-IR" sz="1400" b="0">
                <a:latin typeface="Times New Roman" panose="02020603050405020304" pitchFamily="18" charset="0"/>
              </a:rPr>
              <a:pPr>
                <a:spcBef>
                  <a:spcPct val="0"/>
                </a:spcBef>
                <a:buSzTx/>
                <a:buFontTx/>
                <a:buNone/>
              </a:pPr>
              <a:t>18</a:t>
            </a:fld>
            <a:endParaRPr lang="en-US" altLang="fa-IR" sz="1400" b="0">
              <a:latin typeface="Times New Roman" panose="02020603050405020304" pitchFamily="18" charset="0"/>
            </a:endParaRPr>
          </a:p>
        </p:txBody>
      </p:sp>
      <p:sp>
        <p:nvSpPr>
          <p:cNvPr id="24581" name="Rectangle 1"/>
          <p:cNvSpPr>
            <a:spLocks noChangeArrowheads="1"/>
          </p:cNvSpPr>
          <p:nvPr/>
        </p:nvSpPr>
        <p:spPr bwMode="auto">
          <a:xfrm>
            <a:off x="457200" y="3103563"/>
            <a:ext cx="8305800" cy="375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endParaRPr lang="en-US" altLang="fa-IR" sz="2400" b="0">
              <a:latin typeface="Gill Sans MT" panose="020B0502020104020203" pitchFamily="34" charset="0"/>
            </a:endParaRPr>
          </a:p>
          <a:p>
            <a:pPr>
              <a:spcBef>
                <a:spcPct val="0"/>
              </a:spcBef>
              <a:buSzTx/>
              <a:buFontTx/>
              <a:buAutoNum type="arabicPeriod"/>
            </a:pPr>
            <a:r>
              <a:rPr lang="en-US" altLang="zh-CN" sz="2000" b="0" i="1">
                <a:latin typeface="Times New Roman" panose="02020603050405020304" pitchFamily="18" charset="0"/>
                <a:ea typeface="SimSun" panose="02010600030101010101" pitchFamily="2" charset="-122"/>
                <a:cs typeface="Times New Roman" panose="02020603050405020304" pitchFamily="18" charset="0"/>
              </a:rPr>
              <a:t>that an ideal test collection be set up to facilitate and promote research;</a:t>
            </a:r>
            <a:endParaRPr lang="en-US" altLang="zh-CN" sz="2000" b="0">
              <a:latin typeface="Times New Roman" panose="02020603050405020304" pitchFamily="18" charset="0"/>
              <a:ea typeface="SimSun" panose="02010600030101010101" pitchFamily="2" charset="-122"/>
              <a:cs typeface="Times New Roman" panose="02020603050405020304" pitchFamily="18" charset="0"/>
            </a:endParaRPr>
          </a:p>
          <a:p>
            <a:pPr>
              <a:spcBef>
                <a:spcPct val="0"/>
              </a:spcBef>
              <a:buSzTx/>
              <a:buFontTx/>
              <a:buAutoNum type="arabicPeriod"/>
            </a:pPr>
            <a:r>
              <a:rPr lang="en-US" altLang="zh-CN" sz="2000" b="0" i="1">
                <a:latin typeface="Times New Roman" panose="02020603050405020304" pitchFamily="18" charset="0"/>
                <a:ea typeface="SimSun" panose="02010600030101010101" pitchFamily="2" charset="-122"/>
                <a:cs typeface="Times New Roman" panose="02020603050405020304" pitchFamily="18" charset="0"/>
              </a:rPr>
              <a:t>that the collection be of sufficient size to constitute an adequate test bed for experiments relevant to modern IR systems</a:t>
            </a:r>
            <a:r>
              <a:rPr lang="en-US" altLang="zh-CN" sz="2000" b="0" i="1">
                <a:latin typeface="Gill Sans MT" panose="020B0502020104020203" pitchFamily="34" charset="0"/>
                <a:ea typeface="SimSun" panose="02010600030101010101" pitchFamily="2" charset="-122"/>
                <a:cs typeface="Times New Roman" panose="02020603050405020304" pitchFamily="18" charset="0"/>
              </a:rPr>
              <a:t>…</a:t>
            </a:r>
            <a:endParaRPr lang="en-US" altLang="zh-CN" sz="2000" b="0">
              <a:latin typeface="Times New Roman" panose="02020603050405020304" pitchFamily="18" charset="0"/>
              <a:ea typeface="SimSun" panose="02010600030101010101" pitchFamily="2" charset="-122"/>
              <a:cs typeface="Times New Roman" panose="02020603050405020304" pitchFamily="18" charset="0"/>
            </a:endParaRPr>
          </a:p>
          <a:p>
            <a:pPr>
              <a:spcBef>
                <a:spcPct val="0"/>
              </a:spcBef>
              <a:buSzTx/>
              <a:buFontTx/>
              <a:buAutoNum type="arabicPeriod"/>
            </a:pPr>
            <a:r>
              <a:rPr lang="en-US" altLang="zh-CN" sz="2000" b="0" i="1">
                <a:latin typeface="Times New Roman" panose="02020603050405020304" pitchFamily="18" charset="0"/>
                <a:ea typeface="SimSun" panose="02010600030101010101" pitchFamily="2" charset="-122"/>
                <a:cs typeface="Times New Roman" panose="02020603050405020304" pitchFamily="18" charset="0"/>
              </a:rPr>
              <a:t>that the collection(s) be set up by a special purpose project carried out by an experienced worker, called the Builder;</a:t>
            </a:r>
            <a:endParaRPr lang="en-US" altLang="zh-CN" sz="2000" b="0">
              <a:latin typeface="Times New Roman" panose="02020603050405020304" pitchFamily="18" charset="0"/>
              <a:ea typeface="SimSun" panose="02010600030101010101" pitchFamily="2" charset="-122"/>
              <a:cs typeface="Times New Roman" panose="02020603050405020304" pitchFamily="18" charset="0"/>
            </a:endParaRPr>
          </a:p>
          <a:p>
            <a:pPr>
              <a:spcBef>
                <a:spcPct val="0"/>
              </a:spcBef>
              <a:buSzTx/>
              <a:buFontTx/>
              <a:buAutoNum type="arabicPeriod"/>
            </a:pPr>
            <a:r>
              <a:rPr lang="en-US" altLang="zh-CN" sz="2000" b="0" i="1">
                <a:latin typeface="Times New Roman" panose="02020603050405020304" pitchFamily="18" charset="0"/>
                <a:ea typeface="SimSun" panose="02010600030101010101" pitchFamily="2" charset="-122"/>
                <a:cs typeface="Times New Roman" panose="02020603050405020304" pitchFamily="18" charset="0"/>
              </a:rPr>
              <a:t>that the collection(s) be maintained in a well-designed and documented machine form and distributed to users, by a Curator;</a:t>
            </a:r>
            <a:endParaRPr lang="en-US" altLang="zh-CN" sz="2000" b="0">
              <a:latin typeface="Times New Roman" panose="02020603050405020304" pitchFamily="18" charset="0"/>
              <a:ea typeface="SimSun" panose="02010600030101010101" pitchFamily="2" charset="-122"/>
              <a:cs typeface="Times New Roman" panose="02020603050405020304" pitchFamily="18" charset="0"/>
            </a:endParaRPr>
          </a:p>
          <a:p>
            <a:pPr>
              <a:spcBef>
                <a:spcPct val="0"/>
              </a:spcBef>
              <a:buSzTx/>
              <a:buFontTx/>
              <a:buAutoNum type="arabicPeriod"/>
            </a:pPr>
            <a:r>
              <a:rPr lang="en-US" altLang="zh-CN" sz="2000" b="0" i="1">
                <a:latin typeface="Times New Roman" panose="02020603050405020304" pitchFamily="18" charset="0"/>
                <a:ea typeface="SimSun" panose="02010600030101010101" pitchFamily="2" charset="-122"/>
                <a:cs typeface="Times New Roman" panose="02020603050405020304" pitchFamily="18" charset="0"/>
              </a:rPr>
              <a:t>that the curating (sic) project be encouraged to, promote research via the ideal collection(s), and also via the common use of other collection(s) acquired from independent projects.</a:t>
            </a:r>
            <a:r>
              <a:rPr lang="en-US" altLang="zh-CN" sz="2000" b="0">
                <a:latin typeface="Gill Sans MT" panose="020B0502020104020203" pitchFamily="34" charset="0"/>
                <a:ea typeface="SimSun" panose="02010600030101010101" pitchFamily="2" charset="-122"/>
                <a:cs typeface="Times New Roman" panose="02020603050405020304" pitchFamily="18" charset="0"/>
              </a:rPr>
              <a:t>”</a:t>
            </a:r>
            <a:endParaRPr lang="en-US" altLang="zh-CN" sz="2000" b="0">
              <a:latin typeface="Gill Sans MT" panose="020B0502020104020203" pitchFamily="34" charset="0"/>
              <a:ea typeface="SimSun" panose="02010600030101010101" pitchFamily="2" charset="-122"/>
            </a:endParaRPr>
          </a:p>
          <a:p>
            <a:pPr>
              <a:spcBef>
                <a:spcPct val="0"/>
              </a:spcBef>
              <a:buSzTx/>
              <a:buFontTx/>
              <a:buNone/>
            </a:pPr>
            <a:endParaRPr lang="en-US" altLang="zh-CN" sz="2000" b="0">
              <a:latin typeface="Gill Sans MT" panose="020B0502020104020203" pitchFamily="34" charset="0"/>
              <a:ea typeface="SimSun"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fa-IR" smtClean="0"/>
              <a:t>TREC (Text REtrieval Conference)</a:t>
            </a:r>
          </a:p>
        </p:txBody>
      </p:sp>
      <p:sp>
        <p:nvSpPr>
          <p:cNvPr id="25603" name="Content Placeholder 2"/>
          <p:cNvSpPr>
            <a:spLocks noGrp="1"/>
          </p:cNvSpPr>
          <p:nvPr>
            <p:ph idx="1"/>
          </p:nvPr>
        </p:nvSpPr>
        <p:spPr>
          <a:xfrm>
            <a:off x="0" y="990600"/>
            <a:ext cx="8915400" cy="4876800"/>
          </a:xfrm>
        </p:spPr>
        <p:txBody>
          <a:bodyPr/>
          <a:lstStyle/>
          <a:p>
            <a:r>
              <a:rPr lang="en-US" altLang="fa-IR" smtClean="0"/>
              <a:t>1990: DARPA funded NIST to build a large test collection</a:t>
            </a:r>
          </a:p>
          <a:p>
            <a:r>
              <a:rPr lang="en-US" altLang="fa-IR" smtClean="0"/>
              <a:t>1991: NIST proposed to distribute the data set through TREC (leader: Donna Harman) </a:t>
            </a:r>
          </a:p>
          <a:p>
            <a:r>
              <a:rPr lang="en-US" altLang="fa-IR" smtClean="0"/>
              <a:t>Nov. 1992: First TREC meeting </a:t>
            </a:r>
          </a:p>
          <a:p>
            <a:r>
              <a:rPr lang="en-US" altLang="fa-IR" smtClean="0"/>
              <a:t>Goals of TREC: </a:t>
            </a:r>
          </a:p>
          <a:p>
            <a:pPr lvl="1"/>
            <a:r>
              <a:rPr lang="en-US" altLang="fa-IR" smtClean="0"/>
              <a:t>create test collections for a set of retrieval tasks;</a:t>
            </a:r>
          </a:p>
          <a:p>
            <a:pPr lvl="1"/>
            <a:r>
              <a:rPr lang="en-US" altLang="fa-IR" smtClean="0"/>
              <a:t>promote as widely as possible research in those tasks;</a:t>
            </a:r>
          </a:p>
          <a:p>
            <a:pPr lvl="1"/>
            <a:r>
              <a:rPr lang="en-US" altLang="fa-IR" smtClean="0"/>
              <a:t>organize a conference for participating researchers to meet and disseminate their research work using TREC collections.</a:t>
            </a:r>
          </a:p>
          <a:p>
            <a:endParaRPr lang="en-US" altLang="fa-IR" smtClean="0"/>
          </a:p>
        </p:txBody>
      </p:sp>
      <p:sp>
        <p:nvSpPr>
          <p:cNvPr id="2560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fld id="{640848A8-AD4B-42D2-8B91-9AC8B0A54A15}" type="slidenum">
              <a:rPr lang="en-US" altLang="fa-IR" sz="1400" b="0">
                <a:latin typeface="Times New Roman" panose="02020603050405020304" pitchFamily="18" charset="0"/>
              </a:rPr>
              <a:pPr>
                <a:spcBef>
                  <a:spcPct val="0"/>
                </a:spcBef>
                <a:buSzTx/>
                <a:buFontTx/>
                <a:buNone/>
              </a:pPr>
              <a:t>19</a:t>
            </a:fld>
            <a:endParaRPr lang="en-US" altLang="fa-IR" sz="1400" b="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fa-IR" smtClean="0"/>
              <a:t>Why Evaluation? </a:t>
            </a:r>
          </a:p>
        </p:txBody>
      </p:sp>
      <p:sp>
        <p:nvSpPr>
          <p:cNvPr id="8195" name="Content Placeholder 2"/>
          <p:cNvSpPr>
            <a:spLocks noGrp="1"/>
          </p:cNvSpPr>
          <p:nvPr>
            <p:ph idx="1"/>
          </p:nvPr>
        </p:nvSpPr>
        <p:spPr>
          <a:xfrm>
            <a:off x="228600" y="1219200"/>
            <a:ext cx="8915400" cy="4876800"/>
          </a:xfrm>
        </p:spPr>
        <p:txBody>
          <a:bodyPr/>
          <a:lstStyle/>
          <a:p>
            <a:r>
              <a:rPr lang="en-US" altLang="fa-IR" dirty="0" smtClean="0"/>
              <a:t>Reason 1: So that we can assess how useful an IR system/technology would be (for an application)</a:t>
            </a:r>
          </a:p>
          <a:p>
            <a:pPr lvl="1"/>
            <a:r>
              <a:rPr lang="en-US" altLang="fa-IR" dirty="0" smtClean="0"/>
              <a:t>Measures should reflect the utility to users in a real application </a:t>
            </a:r>
          </a:p>
          <a:p>
            <a:pPr lvl="1"/>
            <a:r>
              <a:rPr lang="en-US" altLang="fa-IR" dirty="0" smtClean="0"/>
              <a:t>Usually done through user studies (interactive IR evaluation)</a:t>
            </a:r>
          </a:p>
          <a:p>
            <a:r>
              <a:rPr lang="en-US" altLang="fa-IR" dirty="0" smtClean="0"/>
              <a:t>Reason 2: So that we can compare different systems and methods (to advance the state of the art)</a:t>
            </a:r>
          </a:p>
          <a:p>
            <a:pPr lvl="1"/>
            <a:r>
              <a:rPr lang="en-US" altLang="fa-IR" dirty="0" smtClean="0"/>
              <a:t>Measures only need to be correlated with the utility to actual users, thus don’t have to accurately reflect the exact utility to users </a:t>
            </a:r>
          </a:p>
          <a:p>
            <a:pPr lvl="1"/>
            <a:r>
              <a:rPr lang="en-US" altLang="fa-IR" dirty="0" smtClean="0"/>
              <a:t>Usually done through test collections (test set IR evaluation)</a:t>
            </a:r>
          </a:p>
        </p:txBody>
      </p:sp>
      <p:sp>
        <p:nvSpPr>
          <p:cNvPr id="819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fld id="{A700C0F9-DECE-4297-B86D-9D9488E61026}" type="slidenum">
              <a:rPr lang="en-US" altLang="fa-IR" sz="1400" b="0">
                <a:latin typeface="Times New Roman" panose="02020603050405020304" pitchFamily="18" charset="0"/>
              </a:rPr>
              <a:pPr>
                <a:spcBef>
                  <a:spcPct val="0"/>
                </a:spcBef>
                <a:buSzTx/>
                <a:buFontTx/>
                <a:buNone/>
              </a:pPr>
              <a:t>2</a:t>
            </a:fld>
            <a:endParaRPr lang="en-US" altLang="fa-IR" sz="1400" b="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28600" y="0"/>
            <a:ext cx="8915400" cy="1219200"/>
          </a:xfrm>
        </p:spPr>
        <p:txBody>
          <a:bodyPr/>
          <a:lstStyle/>
          <a:p>
            <a:r>
              <a:rPr lang="en-US" altLang="fa-IR" smtClean="0"/>
              <a:t>The “TREC Vision” (mass collaboration for creating a pool) </a:t>
            </a:r>
          </a:p>
        </p:txBody>
      </p:sp>
      <p:sp>
        <p:nvSpPr>
          <p:cNvPr id="2662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fld id="{61CED539-1592-4FED-932F-6CE0A6E4D5FC}" type="slidenum">
              <a:rPr lang="en-US" altLang="fa-IR" sz="1400" b="0">
                <a:latin typeface="Times New Roman" panose="02020603050405020304" pitchFamily="18" charset="0"/>
              </a:rPr>
              <a:pPr>
                <a:spcBef>
                  <a:spcPct val="0"/>
                </a:spcBef>
                <a:buSzTx/>
                <a:buFontTx/>
                <a:buNone/>
              </a:pPr>
              <a:t>20</a:t>
            </a:fld>
            <a:endParaRPr lang="en-US" altLang="fa-IR" sz="1400" b="0">
              <a:latin typeface="Times New Roman" panose="02020603050405020304" pitchFamily="18" charset="0"/>
            </a:endParaRPr>
          </a:p>
        </p:txBody>
      </p:sp>
      <p:sp>
        <p:nvSpPr>
          <p:cNvPr id="26628" name="Rectangle 5"/>
          <p:cNvSpPr>
            <a:spLocks noChangeArrowheads="1"/>
          </p:cNvSpPr>
          <p:nvPr/>
        </p:nvSpPr>
        <p:spPr bwMode="auto">
          <a:xfrm>
            <a:off x="533400" y="1295400"/>
            <a:ext cx="79248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a:latin typeface="Gill Sans MT" panose="020B0502020104020203" pitchFamily="34" charset="0"/>
              </a:rPr>
              <a:t>“Harman and her colleagues appear to be the first to realize that if the documents and topics of a collection were distributed for little or no cost, a large number of groups would be willing to load that data into their search systems and submit runs back to TREC to form a pool, all for no costs to TREC. TREC would use assessors to judge the pool. The effectiveness of each run would then be measured and reported back to the groups. Finally, TREC could hold a conference where an overall ranking of runs would be published and participating groups would meet to present work and interact. It was hoped that a slight competitive element would emerge between groups to produce the best possible runs for the pool.” (Sanderson 10)</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fa-IR" smtClean="0"/>
              <a:t>The TREC Ad Hoc Retrieval Task </a:t>
            </a:r>
          </a:p>
        </p:txBody>
      </p:sp>
      <p:sp>
        <p:nvSpPr>
          <p:cNvPr id="27651" name="Content Placeholder 2"/>
          <p:cNvSpPr>
            <a:spLocks noGrp="1"/>
          </p:cNvSpPr>
          <p:nvPr>
            <p:ph idx="1"/>
          </p:nvPr>
        </p:nvSpPr>
        <p:spPr>
          <a:xfrm>
            <a:off x="0" y="838200"/>
            <a:ext cx="8763000" cy="4876800"/>
          </a:xfrm>
        </p:spPr>
        <p:txBody>
          <a:bodyPr/>
          <a:lstStyle/>
          <a:p>
            <a:r>
              <a:rPr lang="en-US" altLang="fa-IR" dirty="0" smtClean="0"/>
              <a:t>Simulate an information analyst (high recall)</a:t>
            </a:r>
          </a:p>
          <a:p>
            <a:r>
              <a:rPr lang="en-US" altLang="fa-IR" dirty="0" smtClean="0"/>
              <a:t>Multi-field topic description</a:t>
            </a:r>
          </a:p>
          <a:p>
            <a:r>
              <a:rPr lang="en-US" altLang="fa-IR" dirty="0" smtClean="0"/>
              <a:t>News documents + Government documents</a:t>
            </a:r>
          </a:p>
          <a:p>
            <a:r>
              <a:rPr lang="en-US" altLang="fa-IR" dirty="0" smtClean="0"/>
              <a:t>Relevance criteria: </a:t>
            </a:r>
            <a:r>
              <a:rPr lang="en-US" altLang="fa-IR" sz="2400" dirty="0" smtClean="0"/>
              <a:t>“</a:t>
            </a:r>
            <a:r>
              <a:rPr lang="en-US" altLang="fa-IR" sz="2400" i="1" dirty="0" smtClean="0"/>
              <a:t>a document is judged relevant if any piece of it is relevant (regardless of how small the piece is in relation to the rest of the document)”</a:t>
            </a:r>
            <a:endParaRPr lang="en-US" altLang="fa-IR" sz="2400" dirty="0" smtClean="0"/>
          </a:p>
          <a:p>
            <a:r>
              <a:rPr lang="en-US" altLang="fa-IR" dirty="0" smtClean="0"/>
              <a:t>Each run submitted returns 1000 </a:t>
            </a:r>
            <a:r>
              <a:rPr lang="en-US" altLang="fa-IR" dirty="0" smtClean="0"/>
              <a:t>document</a:t>
            </a:r>
            <a:r>
              <a:rPr lang="en-US" altLang="fa-IR" dirty="0"/>
              <a:t>s</a:t>
            </a:r>
            <a:r>
              <a:rPr lang="en-US" altLang="fa-IR" dirty="0" smtClean="0"/>
              <a:t> </a:t>
            </a:r>
            <a:r>
              <a:rPr lang="en-US" altLang="fa-IR" dirty="0" smtClean="0"/>
              <a:t>for evaluation with various measures</a:t>
            </a:r>
          </a:p>
          <a:p>
            <a:r>
              <a:rPr lang="en-US" altLang="fa-IR" dirty="0" smtClean="0"/>
              <a:t>Top 100 documents were taken to form a pool</a:t>
            </a:r>
          </a:p>
          <a:p>
            <a:r>
              <a:rPr lang="en-US" altLang="fa-IR" dirty="0" smtClean="0"/>
              <a:t>All the documents in the pool were judged</a:t>
            </a:r>
          </a:p>
          <a:p>
            <a:pPr>
              <a:buFontTx/>
              <a:buNone/>
            </a:pPr>
            <a:endParaRPr lang="en-US" altLang="fa-IR" dirty="0" smtClean="0"/>
          </a:p>
        </p:txBody>
      </p:sp>
      <p:sp>
        <p:nvSpPr>
          <p:cNvPr id="2765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fld id="{AE416401-7E7F-4E1C-9285-9518517BBF7C}" type="slidenum">
              <a:rPr lang="en-US" altLang="fa-IR" sz="1400" b="0">
                <a:latin typeface="Times New Roman" panose="02020603050405020304" pitchFamily="18" charset="0"/>
              </a:rPr>
              <a:pPr>
                <a:spcBef>
                  <a:spcPct val="0"/>
                </a:spcBef>
                <a:buSzTx/>
                <a:buFontTx/>
                <a:buNone/>
              </a:pPr>
              <a:t>21</a:t>
            </a:fld>
            <a:endParaRPr lang="en-US" altLang="fa-IR" sz="1400" b="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fa-IR" smtClean="0"/>
              <a:t>An example TREC topic</a:t>
            </a:r>
          </a:p>
        </p:txBody>
      </p:sp>
      <p:sp>
        <p:nvSpPr>
          <p:cNvPr id="2867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fld id="{DA94DBC8-8243-401C-8807-1B61AF0BEBAE}" type="slidenum">
              <a:rPr lang="en-US" altLang="fa-IR" sz="1400" b="0">
                <a:latin typeface="Times New Roman" panose="02020603050405020304" pitchFamily="18" charset="0"/>
              </a:rPr>
              <a:pPr>
                <a:spcBef>
                  <a:spcPct val="0"/>
                </a:spcBef>
                <a:buSzTx/>
                <a:buFontTx/>
                <a:buNone/>
              </a:pPr>
              <a:t>22</a:t>
            </a:fld>
            <a:endParaRPr lang="en-US" altLang="fa-IR" sz="1400" b="0">
              <a:latin typeface="Times New Roman" panose="02020603050405020304" pitchFamily="18" charset="0"/>
            </a:endParaRPr>
          </a:p>
        </p:txBody>
      </p:sp>
      <p:pic>
        <p:nvPicPr>
          <p:cNvPr id="286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95400"/>
            <a:ext cx="8915400" cy="442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fld id="{87BA4229-0D6B-4AA0-82BE-559EBC6FEB80}" type="slidenum">
              <a:rPr lang="en-US" altLang="fa-IR" sz="1400" b="0">
                <a:latin typeface="Times New Roman" panose="02020603050405020304" pitchFamily="18" charset="0"/>
              </a:rPr>
              <a:pPr>
                <a:spcBef>
                  <a:spcPct val="0"/>
                </a:spcBef>
                <a:buSzTx/>
                <a:buFontTx/>
                <a:buNone/>
              </a:pPr>
              <a:t>23</a:t>
            </a:fld>
            <a:endParaRPr lang="en-US" altLang="fa-IR" sz="1400" b="0">
              <a:latin typeface="Times New Roman" panose="02020603050405020304" pitchFamily="18" charset="0"/>
            </a:endParaRPr>
          </a:p>
        </p:txBody>
      </p:sp>
      <p:sp>
        <p:nvSpPr>
          <p:cNvPr id="29699" name="Rectangle 2"/>
          <p:cNvSpPr>
            <a:spLocks noGrp="1" noChangeArrowheads="1"/>
          </p:cNvSpPr>
          <p:nvPr>
            <p:ph type="title"/>
          </p:nvPr>
        </p:nvSpPr>
        <p:spPr>
          <a:xfrm>
            <a:off x="152400" y="76200"/>
            <a:ext cx="8686800" cy="1066800"/>
          </a:xfrm>
        </p:spPr>
        <p:txBody>
          <a:bodyPr/>
          <a:lstStyle/>
          <a:p>
            <a:r>
              <a:rPr lang="en-US" altLang="fa-IR" smtClean="0"/>
              <a:t>Main TREC ad hoc retrieval measure:  Mean Average Precision </a:t>
            </a:r>
          </a:p>
        </p:txBody>
      </p:sp>
      <mc:AlternateContent xmlns:mc="http://schemas.openxmlformats.org/markup-compatibility/2006" xmlns:a14="http://schemas.microsoft.com/office/drawing/2010/main">
        <mc:Choice Requires="a14">
          <p:sp>
            <p:nvSpPr>
              <p:cNvPr id="30724" name="Rectangle 3"/>
              <p:cNvSpPr>
                <a:spLocks noGrp="1" noChangeArrowheads="1"/>
              </p:cNvSpPr>
              <p:nvPr>
                <p:ph type="body" idx="1"/>
              </p:nvPr>
            </p:nvSpPr>
            <p:spPr>
              <a:xfrm>
                <a:off x="228600" y="1371600"/>
                <a:ext cx="8534400" cy="5105400"/>
              </a:xfrm>
            </p:spPr>
            <p:txBody>
              <a:bodyPr/>
              <a:lstStyle/>
              <a:p>
                <a:pPr>
                  <a:lnSpc>
                    <a:spcPct val="80000"/>
                  </a:lnSpc>
                </a:pPr>
                <a:r>
                  <a:rPr lang="en-US" altLang="fa-IR" sz="2000" dirty="0" smtClean="0"/>
                  <a:t>Given that n docs are retrieved</a:t>
                </a:r>
              </a:p>
              <a:p>
                <a:pPr lvl="1">
                  <a:lnSpc>
                    <a:spcPct val="80000"/>
                  </a:lnSpc>
                </a:pPr>
                <a:r>
                  <a:rPr lang="en-US" altLang="fa-IR" sz="1800" dirty="0" smtClean="0"/>
                  <a:t>Compute the precision (at rank) where each  (new) relevant document is retrieved =&gt; p(1),…,p(k), if we have k rel. docs</a:t>
                </a:r>
              </a:p>
              <a:p>
                <a:pPr lvl="1">
                  <a:lnSpc>
                    <a:spcPct val="80000"/>
                  </a:lnSpc>
                </a:pPr>
                <a:r>
                  <a:rPr lang="en-US" altLang="fa-IR" sz="1800" dirty="0" smtClean="0"/>
                  <a:t>E.g., if the first rel. doc is at the 2</a:t>
                </a:r>
                <a:r>
                  <a:rPr lang="en-US" altLang="fa-IR" sz="1800" baseline="30000" dirty="0" smtClean="0"/>
                  <a:t>nd</a:t>
                </a:r>
                <a:r>
                  <a:rPr lang="en-US" altLang="fa-IR" sz="1800" dirty="0" smtClean="0"/>
                  <a:t> rank, then p(1)=1/2. </a:t>
                </a:r>
              </a:p>
              <a:p>
                <a:pPr lvl="1">
                  <a:lnSpc>
                    <a:spcPct val="80000"/>
                  </a:lnSpc>
                </a:pPr>
                <a:r>
                  <a:rPr lang="en-US" altLang="fa-IR" sz="1800" dirty="0" smtClean="0"/>
                  <a:t>If a relevant document never gets retrieved, we assume the precision corresponding to that rel. doc to be zero </a:t>
                </a:r>
              </a:p>
              <a:p>
                <a:pPr>
                  <a:lnSpc>
                    <a:spcPct val="80000"/>
                  </a:lnSpc>
                </a:pPr>
                <a:r>
                  <a:rPr lang="en-US" altLang="fa-IR" sz="2000" dirty="0" smtClean="0"/>
                  <a:t>Compute the average over all the relevant documents</a:t>
                </a:r>
              </a:p>
              <a:p>
                <a:pPr lvl="1">
                  <a:lnSpc>
                    <a:spcPct val="80000"/>
                  </a:lnSpc>
                </a:pPr>
                <a:r>
                  <a:rPr lang="en-US" altLang="fa-IR" sz="1800" dirty="0" smtClean="0"/>
                  <a:t>Average precision = (p(1)+…p(k))/k</a:t>
                </a:r>
              </a:p>
              <a:p>
                <a:pPr>
                  <a:lnSpc>
                    <a:spcPct val="80000"/>
                  </a:lnSpc>
                </a:pPr>
                <a:r>
                  <a:rPr lang="en-US" altLang="fa-IR" sz="2000" dirty="0" smtClean="0"/>
                  <a:t>This gives us an average precision, which captures both precision and recall and is sensitive to the rank of each relevant document</a:t>
                </a:r>
              </a:p>
              <a:p>
                <a:pPr>
                  <a:lnSpc>
                    <a:spcPct val="80000"/>
                  </a:lnSpc>
                </a:pPr>
                <a:r>
                  <a:rPr lang="en-US" altLang="fa-IR" sz="2000" dirty="0" smtClean="0"/>
                  <a:t>Mean Average Precisions (MAP)</a:t>
                </a:r>
              </a:p>
              <a:p>
                <a:pPr lvl="1">
                  <a:lnSpc>
                    <a:spcPct val="80000"/>
                  </a:lnSpc>
                </a:pPr>
                <a:r>
                  <a:rPr lang="en-US" altLang="fa-IR" sz="1800" dirty="0" smtClean="0"/>
                  <a:t> MAP = arithmetic mean average precision over a set of topics</a:t>
                </a:r>
              </a:p>
              <a:p>
                <a:pPr lvl="1">
                  <a:lnSpc>
                    <a:spcPct val="80000"/>
                  </a:lnSpc>
                </a:pPr>
                <a:r>
                  <a:rPr lang="en-US" altLang="fa-IR" sz="1800" dirty="0" err="1" smtClean="0"/>
                  <a:t>gMAP</a:t>
                </a:r>
                <a:r>
                  <a:rPr lang="en-US" altLang="fa-IR" sz="1800" dirty="0" smtClean="0"/>
                  <a:t> = geometric mean average precision over a set of topics (more affected by difficult topics)</a:t>
                </a:r>
              </a:p>
              <a:p>
                <a:pPr marL="457200" lvl="1" indent="0">
                  <a:lnSpc>
                    <a:spcPct val="80000"/>
                  </a:lnSpc>
                  <a:buNone/>
                </a:pPr>
                <a14:m>
                  <m:oMathPara xmlns:m="http://schemas.openxmlformats.org/officeDocument/2006/math">
                    <m:oMathParaPr>
                      <m:jc m:val="centerGroup"/>
                    </m:oMathParaPr>
                    <m:oMath xmlns:m="http://schemas.openxmlformats.org/officeDocument/2006/math">
                      <m:r>
                        <a:rPr lang="en-US" altLang="fa-IR" sz="1800" b="1" i="1" smtClean="0">
                          <a:latin typeface="Cambria Math" panose="02040503050406030204" pitchFamily="18" charset="0"/>
                        </a:rPr>
                        <m:t>𝒈𝑴𝑨𝑷</m:t>
                      </m:r>
                      <m:r>
                        <a:rPr lang="en-US" altLang="fa-IR" sz="1800" b="1" i="1" smtClean="0">
                          <a:latin typeface="Cambria Math" panose="02040503050406030204" pitchFamily="18" charset="0"/>
                        </a:rPr>
                        <m:t>=</m:t>
                      </m:r>
                      <m:rad>
                        <m:radPr>
                          <m:ctrlPr>
                            <a:rPr lang="en-US" altLang="fa-IR" sz="1800" b="1" i="1" smtClean="0">
                              <a:latin typeface="Cambria Math" panose="02040503050406030204" pitchFamily="18" charset="0"/>
                            </a:rPr>
                          </m:ctrlPr>
                        </m:radPr>
                        <m:deg>
                          <m:r>
                            <m:rPr>
                              <m:brk m:alnAt="7"/>
                            </m:rPr>
                            <a:rPr lang="en-US" altLang="fa-IR" sz="1800" b="1" i="1" smtClean="0">
                              <a:latin typeface="Cambria Math" panose="02040503050406030204" pitchFamily="18" charset="0"/>
                            </a:rPr>
                            <m:t>𝒏</m:t>
                          </m:r>
                        </m:deg>
                        <m:e>
                          <m:nary>
                            <m:naryPr>
                              <m:chr m:val="∏"/>
                              <m:limLoc m:val="subSup"/>
                              <m:ctrlPr>
                                <a:rPr lang="en-US" altLang="fa-IR" sz="1800" b="1" i="1" smtClean="0">
                                  <a:latin typeface="Cambria Math" panose="02040503050406030204" pitchFamily="18" charset="0"/>
                                </a:rPr>
                              </m:ctrlPr>
                            </m:naryPr>
                            <m:sub>
                              <m:r>
                                <m:rPr>
                                  <m:brk m:alnAt="25"/>
                                </m:rPr>
                                <a:rPr lang="en-US" altLang="fa-IR" sz="1800" b="1" i="1" smtClean="0">
                                  <a:latin typeface="Cambria Math" panose="02040503050406030204" pitchFamily="18" charset="0"/>
                                </a:rPr>
                                <m:t>𝒊</m:t>
                              </m:r>
                              <m:r>
                                <a:rPr lang="en-US" altLang="fa-IR" sz="1800" b="1" i="1" smtClean="0">
                                  <a:latin typeface="Cambria Math" panose="02040503050406030204" pitchFamily="18" charset="0"/>
                                </a:rPr>
                                <m:t>=</m:t>
                              </m:r>
                              <m:r>
                                <a:rPr lang="en-US" altLang="fa-IR" sz="1800" b="1" i="1" smtClean="0">
                                  <a:latin typeface="Cambria Math" panose="02040503050406030204" pitchFamily="18" charset="0"/>
                                </a:rPr>
                                <m:t>𝟏</m:t>
                              </m:r>
                            </m:sub>
                            <m:sup>
                              <m:r>
                                <a:rPr lang="en-US" altLang="fa-IR" sz="1800" b="1" i="1" smtClean="0">
                                  <a:latin typeface="Cambria Math" panose="02040503050406030204" pitchFamily="18" charset="0"/>
                                </a:rPr>
                                <m:t>𝒏</m:t>
                              </m:r>
                            </m:sup>
                            <m:e>
                              <m:r>
                                <a:rPr lang="en-US" altLang="fa-IR" sz="1800" b="1" i="1" smtClean="0">
                                  <a:latin typeface="Cambria Math" panose="02040503050406030204" pitchFamily="18" charset="0"/>
                                </a:rPr>
                                <m:t>𝑨</m:t>
                              </m:r>
                              <m:sSub>
                                <m:sSubPr>
                                  <m:ctrlPr>
                                    <a:rPr lang="en-US" altLang="fa-IR" sz="1800" b="1" i="1" smtClean="0">
                                      <a:latin typeface="Cambria Math" panose="02040503050406030204" pitchFamily="18" charset="0"/>
                                    </a:rPr>
                                  </m:ctrlPr>
                                </m:sSubPr>
                                <m:e>
                                  <m:r>
                                    <a:rPr lang="en-US" altLang="fa-IR" sz="1800" b="1" i="1" smtClean="0">
                                      <a:latin typeface="Cambria Math" panose="02040503050406030204" pitchFamily="18" charset="0"/>
                                    </a:rPr>
                                    <m:t>𝑷</m:t>
                                  </m:r>
                                </m:e>
                                <m:sub>
                                  <m:r>
                                    <a:rPr lang="en-US" altLang="fa-IR" sz="1800" b="1" i="1" smtClean="0">
                                      <a:latin typeface="Cambria Math" panose="02040503050406030204" pitchFamily="18" charset="0"/>
                                    </a:rPr>
                                    <m:t>𝒊</m:t>
                                  </m:r>
                                </m:sub>
                              </m:sSub>
                            </m:e>
                          </m:nary>
                        </m:e>
                      </m:rad>
                    </m:oMath>
                  </m:oMathPara>
                </a14:m>
                <a:endParaRPr lang="en-US" altLang="fa-IR" sz="1800" dirty="0" smtClean="0"/>
              </a:p>
            </p:txBody>
          </p:sp>
        </mc:Choice>
        <mc:Fallback xmlns="">
          <p:sp>
            <p:nvSpPr>
              <p:cNvPr id="30724" name="Rectangle 3"/>
              <p:cNvSpPr>
                <a:spLocks noGrp="1" noRot="1" noChangeAspect="1" noMove="1" noResize="1" noEditPoints="1" noAdjustHandles="1" noChangeArrowheads="1" noChangeShapeType="1" noTextEdit="1"/>
              </p:cNvSpPr>
              <p:nvPr>
                <p:ph type="body" idx="1"/>
              </p:nvPr>
            </p:nvSpPr>
            <p:spPr>
              <a:xfrm>
                <a:off x="228600" y="1371600"/>
                <a:ext cx="8534400" cy="5105400"/>
              </a:xfrm>
              <a:blipFill>
                <a:blip r:embed="rId3"/>
                <a:stretch>
                  <a:fillRect l="-1786" t="-5370" r="-429"/>
                </a:stretch>
              </a:blipFill>
            </p:spPr>
            <p:txBody>
              <a:bodyPr/>
              <a:lstStyle/>
              <a:p>
                <a:r>
                  <a:rPr lang="en-US">
                    <a:noFill/>
                  </a:rPr>
                  <a:t> </a:t>
                </a:r>
              </a:p>
            </p:txBody>
          </p:sp>
        </mc:Fallback>
      </mc:AlternateContent>
      <p:graphicFrame>
        <p:nvGraphicFramePr>
          <p:cNvPr id="3" name="Table 2"/>
          <p:cNvGraphicFramePr>
            <a:graphicFrameLocks noGrp="1"/>
          </p:cNvGraphicFramePr>
          <p:nvPr>
            <p:extLst>
              <p:ext uri="{D42A27DB-BD31-4B8C-83A1-F6EECF244321}">
                <p14:modId xmlns:p14="http://schemas.microsoft.com/office/powerpoint/2010/main" val="869324268"/>
              </p:ext>
            </p:extLst>
          </p:nvPr>
        </p:nvGraphicFramePr>
        <p:xfrm>
          <a:off x="5639439" y="4622800"/>
          <a:ext cx="3046722" cy="1854200"/>
        </p:xfrm>
        <a:graphic>
          <a:graphicData uri="http://schemas.openxmlformats.org/drawingml/2006/table">
            <a:tbl>
              <a:tblPr firstRow="1" bandRow="1">
                <a:tableStyleId>{9DCAF9ED-07DC-4A11-8D7F-57B35C25682E}</a:tableStyleId>
              </a:tblPr>
              <a:tblGrid>
                <a:gridCol w="879793">
                  <a:extLst>
                    <a:ext uri="{9D8B030D-6E8A-4147-A177-3AD203B41FA5}">
                      <a16:colId xmlns:a16="http://schemas.microsoft.com/office/drawing/2014/main" val="1278054956"/>
                    </a:ext>
                  </a:extLst>
                </a:gridCol>
                <a:gridCol w="1024568">
                  <a:extLst>
                    <a:ext uri="{9D8B030D-6E8A-4147-A177-3AD203B41FA5}">
                      <a16:colId xmlns:a16="http://schemas.microsoft.com/office/drawing/2014/main" val="737464581"/>
                    </a:ext>
                  </a:extLst>
                </a:gridCol>
                <a:gridCol w="1142361">
                  <a:extLst>
                    <a:ext uri="{9D8B030D-6E8A-4147-A177-3AD203B41FA5}">
                      <a16:colId xmlns:a16="http://schemas.microsoft.com/office/drawing/2014/main" val="2952341422"/>
                    </a:ext>
                  </a:extLst>
                </a:gridCol>
              </a:tblGrid>
              <a:tr h="370840">
                <a:tc>
                  <a:txBody>
                    <a:bodyPr/>
                    <a:lstStyle/>
                    <a:p>
                      <a:endParaRPr lang="en-US" dirty="0"/>
                    </a:p>
                  </a:txBody>
                  <a:tcPr/>
                </a:tc>
                <a:tc>
                  <a:txBody>
                    <a:bodyPr/>
                    <a:lstStyle/>
                    <a:p>
                      <a:r>
                        <a:rPr lang="en-US" dirty="0" smtClean="0"/>
                        <a:t>S1</a:t>
                      </a:r>
                      <a:endParaRPr lang="en-US" dirty="0"/>
                    </a:p>
                  </a:txBody>
                  <a:tcPr/>
                </a:tc>
                <a:tc>
                  <a:txBody>
                    <a:bodyPr/>
                    <a:lstStyle/>
                    <a:p>
                      <a:r>
                        <a:rPr lang="en-US" dirty="0" smtClean="0"/>
                        <a:t>S2</a:t>
                      </a:r>
                      <a:endParaRPr lang="en-US" dirty="0"/>
                    </a:p>
                  </a:txBody>
                  <a:tcPr/>
                </a:tc>
                <a:extLst>
                  <a:ext uri="{0D108BD9-81ED-4DB2-BD59-A6C34878D82A}">
                    <a16:rowId xmlns:a16="http://schemas.microsoft.com/office/drawing/2014/main" val="2397279038"/>
                  </a:ext>
                </a:extLst>
              </a:tr>
              <a:tr h="370840">
                <a:tc>
                  <a:txBody>
                    <a:bodyPr/>
                    <a:lstStyle/>
                    <a:p>
                      <a:r>
                        <a:rPr lang="en-US" dirty="0" smtClean="0"/>
                        <a:t>Q1 AP</a:t>
                      </a:r>
                      <a:endParaRPr lang="en-US" dirty="0"/>
                    </a:p>
                  </a:txBody>
                  <a:tcPr/>
                </a:tc>
                <a:tc>
                  <a:txBody>
                    <a:bodyPr/>
                    <a:lstStyle/>
                    <a:p>
                      <a:r>
                        <a:rPr lang="en-US" dirty="0" smtClean="0"/>
                        <a:t>0.02</a:t>
                      </a:r>
                      <a:endParaRPr lang="en-US" dirty="0"/>
                    </a:p>
                  </a:txBody>
                  <a:tcPr/>
                </a:tc>
                <a:tc>
                  <a:txBody>
                    <a:bodyPr/>
                    <a:lstStyle/>
                    <a:p>
                      <a:r>
                        <a:rPr lang="en-US" dirty="0" smtClean="0"/>
                        <a:t>0.04</a:t>
                      </a:r>
                      <a:endParaRPr lang="en-US" dirty="0"/>
                    </a:p>
                  </a:txBody>
                  <a:tcPr/>
                </a:tc>
                <a:extLst>
                  <a:ext uri="{0D108BD9-81ED-4DB2-BD59-A6C34878D82A}">
                    <a16:rowId xmlns:a16="http://schemas.microsoft.com/office/drawing/2014/main" val="1729163923"/>
                  </a:ext>
                </a:extLst>
              </a:tr>
              <a:tr h="370840">
                <a:tc>
                  <a:txBody>
                    <a:bodyPr/>
                    <a:lstStyle/>
                    <a:p>
                      <a:r>
                        <a:rPr lang="en-US" dirty="0" smtClean="0"/>
                        <a:t>Q2 AP</a:t>
                      </a:r>
                      <a:endParaRPr lang="en-US" dirty="0"/>
                    </a:p>
                  </a:txBody>
                  <a:tcPr/>
                </a:tc>
                <a:tc>
                  <a:txBody>
                    <a:bodyPr/>
                    <a:lstStyle/>
                    <a:p>
                      <a:r>
                        <a:rPr lang="en-US" dirty="0" smtClean="0"/>
                        <a:t>0.4</a:t>
                      </a:r>
                      <a:endParaRPr lang="en-US" dirty="0"/>
                    </a:p>
                  </a:txBody>
                  <a:tcPr/>
                </a:tc>
                <a:tc>
                  <a:txBody>
                    <a:bodyPr/>
                    <a:lstStyle/>
                    <a:p>
                      <a:r>
                        <a:rPr lang="en-US" dirty="0" smtClean="0"/>
                        <a:t>0.38</a:t>
                      </a:r>
                      <a:endParaRPr lang="en-US" dirty="0"/>
                    </a:p>
                  </a:txBody>
                  <a:tcPr/>
                </a:tc>
                <a:extLst>
                  <a:ext uri="{0D108BD9-81ED-4DB2-BD59-A6C34878D82A}">
                    <a16:rowId xmlns:a16="http://schemas.microsoft.com/office/drawing/2014/main" val="3030064780"/>
                  </a:ext>
                </a:extLst>
              </a:tr>
              <a:tr h="370840">
                <a:tc>
                  <a:txBody>
                    <a:bodyPr/>
                    <a:lstStyle/>
                    <a:p>
                      <a:r>
                        <a:rPr lang="en-US" dirty="0" smtClean="0"/>
                        <a:t>MAP</a:t>
                      </a:r>
                      <a:endParaRPr lang="en-US" dirty="0"/>
                    </a:p>
                  </a:txBody>
                  <a:tcPr/>
                </a:tc>
                <a:tc>
                  <a:txBody>
                    <a:bodyPr/>
                    <a:lstStyle/>
                    <a:p>
                      <a:r>
                        <a:rPr lang="en-US" dirty="0" smtClean="0"/>
                        <a:t>0.21</a:t>
                      </a:r>
                      <a:endParaRPr lang="en-US" dirty="0"/>
                    </a:p>
                  </a:txBody>
                  <a:tcPr/>
                </a:tc>
                <a:tc>
                  <a:txBody>
                    <a:bodyPr/>
                    <a:lstStyle/>
                    <a:p>
                      <a:r>
                        <a:rPr lang="en-US" dirty="0" smtClean="0"/>
                        <a:t>0.21</a:t>
                      </a:r>
                      <a:endParaRPr lang="en-US" dirty="0"/>
                    </a:p>
                  </a:txBody>
                  <a:tcPr/>
                </a:tc>
                <a:extLst>
                  <a:ext uri="{0D108BD9-81ED-4DB2-BD59-A6C34878D82A}">
                    <a16:rowId xmlns:a16="http://schemas.microsoft.com/office/drawing/2014/main" val="961996509"/>
                  </a:ext>
                </a:extLst>
              </a:tr>
              <a:tr h="370840">
                <a:tc>
                  <a:txBody>
                    <a:bodyPr/>
                    <a:lstStyle/>
                    <a:p>
                      <a:r>
                        <a:rPr lang="en-US" dirty="0" err="1" smtClean="0"/>
                        <a:t>gMAP</a:t>
                      </a:r>
                      <a:endParaRPr lang="en-US" dirty="0"/>
                    </a:p>
                  </a:txBody>
                  <a:tcPr/>
                </a:tc>
                <a:tc>
                  <a:txBody>
                    <a:bodyPr/>
                    <a:lstStyle/>
                    <a:p>
                      <a:r>
                        <a:rPr lang="en-US" dirty="0" smtClean="0"/>
                        <a:t>0.089</a:t>
                      </a:r>
                      <a:endParaRPr lang="en-US" dirty="0"/>
                    </a:p>
                  </a:txBody>
                  <a:tcPr/>
                </a:tc>
                <a:tc>
                  <a:txBody>
                    <a:bodyPr/>
                    <a:lstStyle/>
                    <a:p>
                      <a:r>
                        <a:rPr lang="en-US" dirty="0" smtClean="0"/>
                        <a:t>0.123</a:t>
                      </a:r>
                      <a:endParaRPr lang="en-US" dirty="0"/>
                    </a:p>
                  </a:txBody>
                  <a:tcPr/>
                </a:tc>
                <a:extLst>
                  <a:ext uri="{0D108BD9-81ED-4DB2-BD59-A6C34878D82A}">
                    <a16:rowId xmlns:a16="http://schemas.microsoft.com/office/drawing/2014/main" val="284732915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0" y="0"/>
            <a:ext cx="8686800" cy="1066800"/>
          </a:xfrm>
        </p:spPr>
        <p:txBody>
          <a:bodyPr/>
          <a:lstStyle/>
          <a:p>
            <a:r>
              <a:rPr lang="en-US" altLang="fa-IR" smtClean="0"/>
              <a:t>Other TREC Measures</a:t>
            </a:r>
          </a:p>
        </p:txBody>
      </p:sp>
      <p:sp>
        <p:nvSpPr>
          <p:cNvPr id="30723" name="Content Placeholder 2"/>
          <p:cNvSpPr>
            <a:spLocks noGrp="1"/>
          </p:cNvSpPr>
          <p:nvPr>
            <p:ph idx="1"/>
          </p:nvPr>
        </p:nvSpPr>
        <p:spPr>
          <a:xfrm>
            <a:off x="381000" y="914400"/>
            <a:ext cx="8763000" cy="4114800"/>
          </a:xfrm>
        </p:spPr>
        <p:txBody>
          <a:bodyPr/>
          <a:lstStyle/>
          <a:p>
            <a:r>
              <a:rPr lang="en-US" altLang="fa-IR" b="0" smtClean="0"/>
              <a:t>Precision at k documents (e.g., prec@10doc):</a:t>
            </a:r>
          </a:p>
          <a:p>
            <a:pPr lvl="1"/>
            <a:r>
              <a:rPr lang="en-US" altLang="fa-IR" b="0" smtClean="0"/>
              <a:t>more meaningful to users than MAP </a:t>
            </a:r>
          </a:p>
          <a:p>
            <a:pPr lvl="1"/>
            <a:r>
              <a:rPr lang="en-US" altLang="fa-IR" b="0" smtClean="0"/>
              <a:t>tends to be higher for a larger collection </a:t>
            </a:r>
          </a:p>
          <a:p>
            <a:pPr lvl="1"/>
            <a:r>
              <a:rPr lang="en-US" altLang="fa-IR" b="0" smtClean="0"/>
              <a:t>also called breakeven precision (R-precision) when k is the same as the number of relevant documents</a:t>
            </a:r>
          </a:p>
          <a:p>
            <a:r>
              <a:rPr lang="en-US" altLang="fa-IR" b="0" smtClean="0"/>
              <a:t>Mean Reciprocal Rank (MRR): </a:t>
            </a:r>
          </a:p>
          <a:p>
            <a:pPr lvl="1"/>
            <a:r>
              <a:rPr lang="en-US" altLang="fa-IR" b="0" smtClean="0"/>
              <a:t>Same as MAP  when there’s only 1 relevant document</a:t>
            </a:r>
          </a:p>
          <a:p>
            <a:pPr lvl="1"/>
            <a:r>
              <a:rPr lang="en-US" altLang="fa-IR" b="0" smtClean="0"/>
              <a:t>Reciprocal Rank = 1/Rank-of-the-relevant-doc</a:t>
            </a:r>
          </a:p>
          <a:p>
            <a:r>
              <a:rPr lang="en-US" altLang="fa-IR" b="0" smtClean="0"/>
              <a:t>R-precision: Precision at the rank that is equal to the total number of relevant documents</a:t>
            </a:r>
          </a:p>
          <a:p>
            <a:endParaRPr lang="en-US" altLang="fa-IR" b="0" smtClean="0"/>
          </a:p>
          <a:p>
            <a:endParaRPr lang="en-US" altLang="fa-IR" b="0" smtClean="0"/>
          </a:p>
          <a:p>
            <a:pPr>
              <a:buFontTx/>
              <a:buNone/>
            </a:pPr>
            <a:endParaRPr lang="en-US" altLang="fa-IR" b="0" smtClean="0"/>
          </a:p>
          <a:p>
            <a:endParaRPr lang="en-US" altLang="fa-IR" smtClean="0"/>
          </a:p>
        </p:txBody>
      </p:sp>
      <p:sp>
        <p:nvSpPr>
          <p:cNvPr id="307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fld id="{26A8386C-FFD8-4775-B0C1-14B0AE2CF760}" type="slidenum">
              <a:rPr lang="en-US" altLang="fa-IR" sz="1400" b="0">
                <a:latin typeface="Times New Roman" panose="02020603050405020304" pitchFamily="18" charset="0"/>
              </a:rPr>
              <a:pPr>
                <a:spcBef>
                  <a:spcPct val="0"/>
                </a:spcBef>
                <a:buSzTx/>
                <a:buFontTx/>
                <a:buNone/>
              </a:pPr>
              <a:t>24</a:t>
            </a:fld>
            <a:endParaRPr lang="en-US" altLang="fa-IR" sz="1400" b="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fld id="{8566D1D0-C6D4-43D2-9250-36EA76E42CCB}" type="slidenum">
              <a:rPr lang="en-US" altLang="fa-IR" sz="1400" b="0">
                <a:latin typeface="Times New Roman" panose="02020603050405020304" pitchFamily="18" charset="0"/>
              </a:rPr>
              <a:pPr>
                <a:spcBef>
                  <a:spcPct val="0"/>
                </a:spcBef>
                <a:buSzTx/>
                <a:buFontTx/>
                <a:buNone/>
              </a:pPr>
              <a:t>25</a:t>
            </a:fld>
            <a:endParaRPr lang="en-US" altLang="fa-IR" sz="1400" b="0">
              <a:latin typeface="Times New Roman" panose="02020603050405020304" pitchFamily="18" charset="0"/>
            </a:endParaRPr>
          </a:p>
        </p:txBody>
      </p:sp>
      <p:pic>
        <p:nvPicPr>
          <p:cNvPr id="3174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8600"/>
            <a:ext cx="10058400" cy="777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Text Box 3"/>
          <p:cNvSpPr txBox="1">
            <a:spLocks noChangeArrowheads="1"/>
          </p:cNvSpPr>
          <p:nvPr/>
        </p:nvSpPr>
        <p:spPr bwMode="auto">
          <a:xfrm>
            <a:off x="5319713" y="533400"/>
            <a:ext cx="325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a:solidFill>
                  <a:srgbClr val="CC0000"/>
                </a:solidFill>
                <a:latin typeface="Gill Sans MT" panose="020B0502020104020203" pitchFamily="34" charset="0"/>
              </a:rPr>
              <a:t>Precion-Recall Curve</a:t>
            </a:r>
          </a:p>
        </p:txBody>
      </p:sp>
      <p:sp>
        <p:nvSpPr>
          <p:cNvPr id="31749" name="Text Box 4"/>
          <p:cNvSpPr txBox="1">
            <a:spLocks noChangeArrowheads="1"/>
          </p:cNvSpPr>
          <p:nvPr/>
        </p:nvSpPr>
        <p:spPr bwMode="auto">
          <a:xfrm>
            <a:off x="0" y="5029200"/>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a:solidFill>
                  <a:srgbClr val="CC0000"/>
                </a:solidFill>
                <a:latin typeface="Gill Sans MT" panose="020B0502020104020203" pitchFamily="34" charset="0"/>
              </a:rPr>
              <a:t>Mean Avg. Precision (MAP)</a:t>
            </a:r>
          </a:p>
        </p:txBody>
      </p:sp>
      <p:sp>
        <p:nvSpPr>
          <p:cNvPr id="31750" name="Line 5"/>
          <p:cNvSpPr>
            <a:spLocks noChangeShapeType="1"/>
          </p:cNvSpPr>
          <p:nvPr/>
        </p:nvSpPr>
        <p:spPr bwMode="auto">
          <a:xfrm flipV="1">
            <a:off x="1676400" y="4876800"/>
            <a:ext cx="0" cy="304800"/>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3" name="Text Box 8"/>
          <p:cNvSpPr txBox="1">
            <a:spLocks noChangeArrowheads="1"/>
          </p:cNvSpPr>
          <p:nvPr/>
        </p:nvSpPr>
        <p:spPr bwMode="auto">
          <a:xfrm>
            <a:off x="4953000" y="3657600"/>
            <a:ext cx="43418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a:solidFill>
                  <a:srgbClr val="CC0000"/>
                </a:solidFill>
                <a:latin typeface="Gill Sans MT" panose="020B0502020104020203" pitchFamily="34" charset="0"/>
              </a:rPr>
              <a:t>Breakeven Precision</a:t>
            </a:r>
          </a:p>
          <a:p>
            <a:pPr eaLnBrk="1" hangingPunct="1">
              <a:spcBef>
                <a:spcPct val="0"/>
              </a:spcBef>
              <a:buSzTx/>
              <a:buFontTx/>
              <a:buNone/>
            </a:pPr>
            <a:r>
              <a:rPr lang="en-US" altLang="fa-IR" sz="2400">
                <a:solidFill>
                  <a:srgbClr val="CC0000"/>
                </a:solidFill>
                <a:latin typeface="Gill Sans MT" panose="020B0502020104020203" pitchFamily="34" charset="0"/>
              </a:rPr>
              <a:t> (precision when prec=recall)</a:t>
            </a:r>
          </a:p>
        </p:txBody>
      </p:sp>
      <p:sp>
        <p:nvSpPr>
          <p:cNvPr id="31754" name="Line 10"/>
          <p:cNvSpPr>
            <a:spLocks noChangeShapeType="1"/>
          </p:cNvSpPr>
          <p:nvPr/>
        </p:nvSpPr>
        <p:spPr bwMode="auto">
          <a:xfrm flipV="1">
            <a:off x="5943600" y="1295400"/>
            <a:ext cx="2057400" cy="2057400"/>
          </a:xfrm>
          <a:prstGeom prst="line">
            <a:avLst/>
          </a:prstGeom>
          <a:noFill/>
          <a:ln w="9525">
            <a:solidFill>
              <a:srgbClr val="CC0000"/>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1755" name="Line 11"/>
          <p:cNvSpPr>
            <a:spLocks noChangeShapeType="1"/>
          </p:cNvSpPr>
          <p:nvPr/>
        </p:nvSpPr>
        <p:spPr bwMode="auto">
          <a:xfrm flipH="1">
            <a:off x="4038600" y="4267200"/>
            <a:ext cx="1143000" cy="381000"/>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56" name="Text Box 13"/>
          <p:cNvSpPr txBox="1">
            <a:spLocks noChangeArrowheads="1"/>
          </p:cNvSpPr>
          <p:nvPr/>
        </p:nvSpPr>
        <p:spPr bwMode="auto">
          <a:xfrm>
            <a:off x="3779838" y="1169988"/>
            <a:ext cx="1828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1400" b="0">
                <a:latin typeface="Gill Sans MT" panose="020B0502020104020203" pitchFamily="34" charset="0"/>
              </a:rPr>
              <a:t>Out of 4728 rel docs,</a:t>
            </a:r>
          </a:p>
          <a:p>
            <a:pPr eaLnBrk="1" hangingPunct="1">
              <a:spcBef>
                <a:spcPct val="0"/>
              </a:spcBef>
              <a:buSzTx/>
              <a:buFontTx/>
              <a:buNone/>
            </a:pPr>
            <a:r>
              <a:rPr lang="en-US" altLang="fa-IR" sz="1400" b="0">
                <a:latin typeface="Gill Sans MT" panose="020B0502020104020203" pitchFamily="34" charset="0"/>
              </a:rPr>
              <a:t> we’ve got 3212</a:t>
            </a:r>
          </a:p>
        </p:txBody>
      </p:sp>
      <p:sp>
        <p:nvSpPr>
          <p:cNvPr id="31757" name="Text Box 14"/>
          <p:cNvSpPr txBox="1">
            <a:spLocks noChangeArrowheads="1"/>
          </p:cNvSpPr>
          <p:nvPr/>
        </p:nvSpPr>
        <p:spPr bwMode="auto">
          <a:xfrm>
            <a:off x="1143000" y="5562600"/>
            <a:ext cx="55880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1400" b="0">
                <a:latin typeface="Gill Sans MT" panose="020B0502020104020203" pitchFamily="34" charset="0"/>
              </a:rPr>
              <a:t>D1 +</a:t>
            </a:r>
          </a:p>
          <a:p>
            <a:pPr eaLnBrk="1" hangingPunct="1">
              <a:spcBef>
                <a:spcPct val="0"/>
              </a:spcBef>
              <a:buSzTx/>
              <a:buFontTx/>
              <a:buNone/>
            </a:pPr>
            <a:r>
              <a:rPr lang="en-US" altLang="fa-IR" sz="1400" b="0">
                <a:latin typeface="Gill Sans MT" panose="020B0502020104020203" pitchFamily="34" charset="0"/>
              </a:rPr>
              <a:t>D2 +</a:t>
            </a:r>
          </a:p>
          <a:p>
            <a:pPr eaLnBrk="1" hangingPunct="1">
              <a:spcBef>
                <a:spcPct val="0"/>
              </a:spcBef>
              <a:buSzTx/>
              <a:buFontTx/>
              <a:buNone/>
            </a:pPr>
            <a:r>
              <a:rPr lang="en-US" altLang="fa-IR" sz="1400" b="0">
                <a:latin typeface="Gill Sans MT" panose="020B0502020104020203" pitchFamily="34" charset="0"/>
              </a:rPr>
              <a:t>D3 –</a:t>
            </a:r>
          </a:p>
          <a:p>
            <a:pPr eaLnBrk="1" hangingPunct="1">
              <a:spcBef>
                <a:spcPct val="0"/>
              </a:spcBef>
              <a:buSzTx/>
              <a:buFontTx/>
              <a:buNone/>
            </a:pPr>
            <a:r>
              <a:rPr lang="en-US" altLang="fa-IR" sz="1400" b="0">
                <a:latin typeface="Gill Sans MT" panose="020B0502020104020203" pitchFamily="34" charset="0"/>
              </a:rPr>
              <a:t>D4 –</a:t>
            </a:r>
          </a:p>
          <a:p>
            <a:pPr eaLnBrk="1" hangingPunct="1">
              <a:spcBef>
                <a:spcPct val="0"/>
              </a:spcBef>
              <a:buSzTx/>
              <a:buFontTx/>
              <a:buNone/>
            </a:pPr>
            <a:r>
              <a:rPr lang="en-US" altLang="fa-IR" sz="1400" b="0">
                <a:latin typeface="Gill Sans MT" panose="020B0502020104020203" pitchFamily="34" charset="0"/>
              </a:rPr>
              <a:t>D5 +</a:t>
            </a:r>
          </a:p>
          <a:p>
            <a:pPr eaLnBrk="1" hangingPunct="1">
              <a:spcBef>
                <a:spcPct val="0"/>
              </a:spcBef>
              <a:buSzTx/>
              <a:buFontTx/>
              <a:buNone/>
            </a:pPr>
            <a:r>
              <a:rPr lang="en-US" altLang="fa-IR" sz="1400" b="0">
                <a:latin typeface="Gill Sans MT" panose="020B0502020104020203" pitchFamily="34" charset="0"/>
              </a:rPr>
              <a:t>D6 -</a:t>
            </a:r>
          </a:p>
        </p:txBody>
      </p:sp>
      <p:sp>
        <p:nvSpPr>
          <p:cNvPr id="31758" name="Text Box 15"/>
          <p:cNvSpPr txBox="1">
            <a:spLocks noChangeArrowheads="1"/>
          </p:cNvSpPr>
          <p:nvPr/>
        </p:nvSpPr>
        <p:spPr bwMode="auto">
          <a:xfrm>
            <a:off x="1814513" y="5791200"/>
            <a:ext cx="2681287"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1400" b="0">
                <a:latin typeface="Gill Sans MT" panose="020B0502020104020203" pitchFamily="34" charset="0"/>
              </a:rPr>
              <a:t>Total # rel docs = 4</a:t>
            </a:r>
          </a:p>
          <a:p>
            <a:pPr eaLnBrk="1" hangingPunct="1">
              <a:spcBef>
                <a:spcPct val="0"/>
              </a:spcBef>
              <a:buSzTx/>
              <a:buFontTx/>
              <a:buNone/>
            </a:pPr>
            <a:r>
              <a:rPr lang="en-US" altLang="fa-IR" sz="1400" b="0">
                <a:latin typeface="Gill Sans MT" panose="020B0502020104020203" pitchFamily="34" charset="0"/>
              </a:rPr>
              <a:t>System returns 6 docs</a:t>
            </a:r>
          </a:p>
          <a:p>
            <a:pPr eaLnBrk="1" hangingPunct="1">
              <a:spcBef>
                <a:spcPct val="0"/>
              </a:spcBef>
              <a:buSzTx/>
              <a:buFontTx/>
              <a:buNone/>
            </a:pPr>
            <a:r>
              <a:rPr lang="en-US" altLang="fa-IR" sz="1400" b="0">
                <a:latin typeface="Gill Sans MT" panose="020B0502020104020203" pitchFamily="34" charset="0"/>
              </a:rPr>
              <a:t>Average Prec = (1/1+2/2+3/5+0)/4</a:t>
            </a:r>
          </a:p>
        </p:txBody>
      </p:sp>
      <p:sp>
        <p:nvSpPr>
          <p:cNvPr id="31759" name="Text Box 16"/>
          <p:cNvSpPr txBox="1">
            <a:spLocks noChangeArrowheads="1"/>
          </p:cNvSpPr>
          <p:nvPr/>
        </p:nvSpPr>
        <p:spPr bwMode="auto">
          <a:xfrm>
            <a:off x="4124325" y="2903538"/>
            <a:ext cx="18954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1600">
                <a:solidFill>
                  <a:srgbClr val="FF0000"/>
                </a:solidFill>
                <a:latin typeface="Gill Sans MT" panose="020B0502020104020203" pitchFamily="34" charset="0"/>
              </a:rPr>
              <a:t>about 5.5 docs</a:t>
            </a:r>
          </a:p>
          <a:p>
            <a:pPr eaLnBrk="1" hangingPunct="1">
              <a:spcBef>
                <a:spcPct val="0"/>
              </a:spcBef>
              <a:buSzTx/>
              <a:buFontTx/>
              <a:buNone/>
            </a:pPr>
            <a:r>
              <a:rPr lang="en-US" altLang="fa-IR" sz="1600">
                <a:solidFill>
                  <a:srgbClr val="FF0000"/>
                </a:solidFill>
                <a:latin typeface="Gill Sans MT" panose="020B0502020104020203" pitchFamily="34" charset="0"/>
              </a:rPr>
              <a:t>in the top 10 docs</a:t>
            </a:r>
          </a:p>
          <a:p>
            <a:pPr eaLnBrk="1" hangingPunct="1">
              <a:spcBef>
                <a:spcPct val="0"/>
              </a:spcBef>
              <a:buSzTx/>
              <a:buFontTx/>
              <a:buNone/>
            </a:pPr>
            <a:r>
              <a:rPr lang="en-US" altLang="fa-IR" sz="1600">
                <a:solidFill>
                  <a:srgbClr val="FF0000"/>
                </a:solidFill>
                <a:latin typeface="Gill Sans MT" panose="020B0502020104020203" pitchFamily="34" charset="0"/>
              </a:rPr>
              <a:t>are relevant</a:t>
            </a:r>
          </a:p>
        </p:txBody>
      </p:sp>
      <p:sp>
        <p:nvSpPr>
          <p:cNvPr id="31760" name="Text Box 17"/>
          <p:cNvSpPr txBox="1">
            <a:spLocks noChangeArrowheads="1"/>
          </p:cNvSpPr>
          <p:nvPr/>
        </p:nvSpPr>
        <p:spPr bwMode="auto">
          <a:xfrm>
            <a:off x="4191000" y="2406650"/>
            <a:ext cx="457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1600">
                <a:solidFill>
                  <a:srgbClr val="CC0000"/>
                </a:solidFill>
                <a:latin typeface="Gill Sans MT" panose="020B0502020104020203" pitchFamily="34" charset="0"/>
              </a:rPr>
              <a:t>Precision@10docs</a:t>
            </a:r>
          </a:p>
        </p:txBody>
      </p:sp>
      <p:sp>
        <p:nvSpPr>
          <p:cNvPr id="31761" name="Line 18"/>
          <p:cNvSpPr>
            <a:spLocks noChangeShapeType="1"/>
          </p:cNvSpPr>
          <p:nvPr/>
        </p:nvSpPr>
        <p:spPr bwMode="auto">
          <a:xfrm flipH="1">
            <a:off x="4038600" y="2743200"/>
            <a:ext cx="609600" cy="76200"/>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2" name="Freeform 20"/>
          <p:cNvSpPr>
            <a:spLocks/>
          </p:cNvSpPr>
          <p:nvPr/>
        </p:nvSpPr>
        <p:spPr bwMode="auto">
          <a:xfrm>
            <a:off x="6858000" y="2438400"/>
            <a:ext cx="1397000" cy="1447800"/>
          </a:xfrm>
          <a:custGeom>
            <a:avLst/>
            <a:gdLst>
              <a:gd name="T0" fmla="*/ 2147483647 w 880"/>
              <a:gd name="T1" fmla="*/ 2147483647 h 912"/>
              <a:gd name="T2" fmla="*/ 2147483647 w 880"/>
              <a:gd name="T3" fmla="*/ 2147483647 h 912"/>
              <a:gd name="T4" fmla="*/ 0 w 880"/>
              <a:gd name="T5" fmla="*/ 0 h 912"/>
              <a:gd name="T6" fmla="*/ 0 60000 65536"/>
              <a:gd name="T7" fmla="*/ 0 60000 65536"/>
              <a:gd name="T8" fmla="*/ 0 60000 65536"/>
              <a:gd name="T9" fmla="*/ 0 w 880"/>
              <a:gd name="T10" fmla="*/ 0 h 912"/>
              <a:gd name="T11" fmla="*/ 880 w 880"/>
              <a:gd name="T12" fmla="*/ 912 h 912"/>
            </a:gdLst>
            <a:ahLst/>
            <a:cxnLst>
              <a:cxn ang="T6">
                <a:pos x="T0" y="T1"/>
              </a:cxn>
              <a:cxn ang="T7">
                <a:pos x="T2" y="T3"/>
              </a:cxn>
              <a:cxn ang="T8">
                <a:pos x="T4" y="T5"/>
              </a:cxn>
            </a:cxnLst>
            <a:rect l="T9" t="T10" r="T11" b="T12"/>
            <a:pathLst>
              <a:path w="880" h="912">
                <a:moveTo>
                  <a:pt x="384" y="912"/>
                </a:moveTo>
                <a:cubicBezTo>
                  <a:pt x="632" y="676"/>
                  <a:pt x="880" y="440"/>
                  <a:pt x="816" y="288"/>
                </a:cubicBezTo>
                <a:cubicBezTo>
                  <a:pt x="752" y="136"/>
                  <a:pt x="376" y="68"/>
                  <a:pt x="0" y="0"/>
                </a:cubicBezTo>
              </a:path>
            </a:pathLst>
          </a:custGeom>
          <a:noFill/>
          <a:ln w="952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787" name="TextBox 20"/>
          <p:cNvSpPr txBox="1">
            <a:spLocks noChangeArrowheads="1"/>
          </p:cNvSpPr>
          <p:nvPr/>
        </p:nvSpPr>
        <p:spPr bwMode="auto">
          <a:xfrm>
            <a:off x="-152400" y="-127000"/>
            <a:ext cx="9906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5000"/>
              </a:spcBef>
              <a:buSzPct val="155000"/>
              <a:buChar char="•"/>
              <a:defRPr sz="2800" b="1">
                <a:solidFill>
                  <a:schemeClr val="tx1"/>
                </a:solidFill>
                <a:latin typeface="Arial" pitchFamily="34" charset="0"/>
                <a:cs typeface="Arial" pitchFamily="34" charset="0"/>
              </a:defRPr>
            </a:lvl1pPr>
            <a:lvl2pPr marL="742950" indent="-285750" eaLnBrk="0" hangingPunct="0">
              <a:spcBef>
                <a:spcPct val="45000"/>
              </a:spcBef>
              <a:buChar char="–"/>
              <a:defRPr sz="2400" b="1">
                <a:solidFill>
                  <a:schemeClr val="tx1"/>
                </a:solidFill>
                <a:latin typeface="Arial" pitchFamily="34" charset="0"/>
                <a:cs typeface="Arial" pitchFamily="34" charset="0"/>
              </a:defRPr>
            </a:lvl2pPr>
            <a:lvl3pPr marL="1143000" indent="-228600" eaLnBrk="0" hangingPunct="0">
              <a:spcBef>
                <a:spcPct val="45000"/>
              </a:spcBef>
              <a:buChar char="•"/>
              <a:defRPr sz="2000" b="1">
                <a:solidFill>
                  <a:schemeClr val="tx1"/>
                </a:solidFill>
                <a:latin typeface="Arial" pitchFamily="34" charset="0"/>
                <a:cs typeface="Arial" pitchFamily="34" charset="0"/>
              </a:defRPr>
            </a:lvl3pPr>
            <a:lvl4pPr marL="1600200" indent="-228600" eaLnBrk="0" hangingPunct="0">
              <a:spcBef>
                <a:spcPct val="45000"/>
              </a:spcBef>
              <a:buChar char="–"/>
              <a:defRPr sz="2000">
                <a:solidFill>
                  <a:schemeClr val="tx1"/>
                </a:solidFill>
                <a:latin typeface="Arial" pitchFamily="34" charset="0"/>
                <a:cs typeface="Arial" pitchFamily="34" charset="0"/>
              </a:defRPr>
            </a:lvl4pPr>
            <a:lvl5pPr marL="2057400" indent="-228600" eaLnBrk="0" hangingPunct="0">
              <a:spcBef>
                <a:spcPct val="45000"/>
              </a:spcBef>
              <a:buChar char="»"/>
              <a:defRPr sz="2000">
                <a:solidFill>
                  <a:schemeClr val="tx1"/>
                </a:solidFill>
                <a:latin typeface="Arial" pitchFamily="34" charset="0"/>
                <a:cs typeface="Arial" pitchFamily="34" charset="0"/>
              </a:defRPr>
            </a:lvl5pPr>
            <a:lvl6pPr marL="2514600" indent="-228600" algn="l" rtl="0" eaLnBrk="0" fontAlgn="base" hangingPunct="0">
              <a:spcBef>
                <a:spcPct val="45000"/>
              </a:spcBef>
              <a:spcAft>
                <a:spcPct val="0"/>
              </a:spcAft>
              <a:buChar char="»"/>
              <a:defRPr sz="2000">
                <a:solidFill>
                  <a:schemeClr val="tx1"/>
                </a:solidFill>
                <a:latin typeface="Arial" pitchFamily="34" charset="0"/>
                <a:cs typeface="Arial" pitchFamily="34" charset="0"/>
              </a:defRPr>
            </a:lvl6pPr>
            <a:lvl7pPr marL="2971800" indent="-228600" algn="l" rtl="0" eaLnBrk="0" fontAlgn="base" hangingPunct="0">
              <a:spcBef>
                <a:spcPct val="45000"/>
              </a:spcBef>
              <a:spcAft>
                <a:spcPct val="0"/>
              </a:spcAft>
              <a:buChar char="»"/>
              <a:defRPr sz="2000">
                <a:solidFill>
                  <a:schemeClr val="tx1"/>
                </a:solidFill>
                <a:latin typeface="Arial" pitchFamily="34" charset="0"/>
                <a:cs typeface="Arial" pitchFamily="34" charset="0"/>
              </a:defRPr>
            </a:lvl7pPr>
            <a:lvl8pPr marL="3429000" indent="-228600" algn="l" rtl="0" eaLnBrk="0" fontAlgn="base" hangingPunct="0">
              <a:spcBef>
                <a:spcPct val="45000"/>
              </a:spcBef>
              <a:spcAft>
                <a:spcPct val="0"/>
              </a:spcAft>
              <a:buChar char="»"/>
              <a:defRPr sz="2000">
                <a:solidFill>
                  <a:schemeClr val="tx1"/>
                </a:solidFill>
                <a:latin typeface="Arial" pitchFamily="34" charset="0"/>
                <a:cs typeface="Arial" pitchFamily="34" charset="0"/>
              </a:defRPr>
            </a:lvl8pPr>
            <a:lvl9pPr marL="3886200" indent="-228600" algn="l" rtl="0" eaLnBrk="0" fontAlgn="base" hangingPunct="0">
              <a:spcBef>
                <a:spcPct val="45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SzTx/>
              <a:buFontTx/>
              <a:buNone/>
              <a:defRPr/>
            </a:pPr>
            <a:r>
              <a:rPr lang="en-US" altLang="fa-IR" sz="3600" dirty="0" smtClean="0">
                <a:solidFill>
                  <a:srgbClr val="CC0000"/>
                </a:solidFill>
                <a:latin typeface="Calibri" panose="020F0502020204030204" pitchFamily="34" charset="0"/>
                <a:ea typeface="+mj-ea"/>
              </a:rPr>
              <a:t>Typical TREC Evaluation Result (from “</a:t>
            </a:r>
            <a:r>
              <a:rPr lang="en-US" altLang="fa-IR" sz="3600" dirty="0" err="1" smtClean="0">
                <a:solidFill>
                  <a:srgbClr val="CC0000"/>
                </a:solidFill>
                <a:latin typeface="Calibri" panose="020F0502020204030204" pitchFamily="34" charset="0"/>
                <a:ea typeface="+mj-ea"/>
              </a:rPr>
              <a:t>trec_eval</a:t>
            </a:r>
            <a:r>
              <a:rPr lang="en-US" altLang="fa-IR" sz="3600" dirty="0" smtClean="0">
                <a:solidFill>
                  <a:srgbClr val="CC0000"/>
                </a:solidFill>
                <a:latin typeface="Calibri" panose="020F0502020204030204" pitchFamily="34" charset="0"/>
                <a:ea typeface="+mj-ea"/>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fld id="{5C254CA2-2E37-423A-845A-3DFD0E20870C}" type="slidenum">
              <a:rPr lang="en-US" altLang="fa-IR" sz="1400" b="0">
                <a:latin typeface="Times New Roman" panose="02020603050405020304" pitchFamily="18" charset="0"/>
              </a:rPr>
              <a:pPr>
                <a:spcBef>
                  <a:spcPct val="0"/>
                </a:spcBef>
                <a:buSzTx/>
                <a:buFontTx/>
                <a:buNone/>
              </a:pPr>
              <a:t>26</a:t>
            </a:fld>
            <a:endParaRPr lang="en-US" altLang="fa-IR" sz="1400" b="0">
              <a:latin typeface="Times New Roman" panose="02020603050405020304" pitchFamily="18" charset="0"/>
            </a:endParaRPr>
          </a:p>
        </p:txBody>
      </p:sp>
      <p:sp>
        <p:nvSpPr>
          <p:cNvPr id="32771" name="Rectangle 2"/>
          <p:cNvSpPr>
            <a:spLocks noGrp="1" noChangeArrowheads="1"/>
          </p:cNvSpPr>
          <p:nvPr>
            <p:ph type="title"/>
          </p:nvPr>
        </p:nvSpPr>
        <p:spPr>
          <a:xfrm>
            <a:off x="457200" y="0"/>
            <a:ext cx="8382000" cy="1143000"/>
          </a:xfrm>
        </p:spPr>
        <p:txBody>
          <a:bodyPr/>
          <a:lstStyle/>
          <a:p>
            <a:r>
              <a:rPr lang="en-US" altLang="fa-IR" smtClean="0"/>
              <a:t>What Query Averaging Hides</a:t>
            </a:r>
          </a:p>
        </p:txBody>
      </p:sp>
      <p:graphicFrame>
        <p:nvGraphicFramePr>
          <p:cNvPr id="32772" name="Object 3"/>
          <p:cNvGraphicFramePr>
            <a:graphicFrameLocks noChangeAspect="1"/>
          </p:cNvGraphicFramePr>
          <p:nvPr/>
        </p:nvGraphicFramePr>
        <p:xfrm>
          <a:off x="1066800" y="1143000"/>
          <a:ext cx="7037388" cy="4973638"/>
        </p:xfrm>
        <a:graphic>
          <a:graphicData uri="http://schemas.openxmlformats.org/presentationml/2006/ole">
            <mc:AlternateContent xmlns:mc="http://schemas.openxmlformats.org/markup-compatibility/2006">
              <mc:Choice xmlns:v="urn:schemas-microsoft-com:vml" Requires="v">
                <p:oleObj spid="_x0000_s32780" name="Chart" r:id="rId4" imgW="7038964" imgH="4971898" progId="MSGraph.Chart.8">
                  <p:embed followColorScheme="full"/>
                </p:oleObj>
              </mc:Choice>
              <mc:Fallback>
                <p:oleObj name="Chart" r:id="rId4" imgW="7038964" imgH="4971898" progId="MSGraph.Chart.8">
                  <p:embed followColorScheme="full"/>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143000"/>
                        <a:ext cx="7037388" cy="497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3" name="Text Box 4"/>
          <p:cNvSpPr txBox="1">
            <a:spLocks noChangeArrowheads="1"/>
          </p:cNvSpPr>
          <p:nvPr/>
        </p:nvSpPr>
        <p:spPr bwMode="auto">
          <a:xfrm>
            <a:off x="1219200" y="6324600"/>
            <a:ext cx="6569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1400" b="0" i="1">
                <a:latin typeface="Gill Sans MT" panose="020B0502020104020203" pitchFamily="34" charset="0"/>
              </a:rPr>
              <a:t>Slide from Doug Oard’s presentation, originally from Ellen Voorhees’ presentation</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685800" y="565308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endParaRPr lang="fa-IR" altLang="fa-IR" sz="2400" b="0">
              <a:latin typeface="Gill Sans MT" panose="020B0502020104020203" pitchFamily="34" charset="0"/>
            </a:endParaRPr>
          </a:p>
        </p:txBody>
      </p:sp>
      <p:sp>
        <p:nvSpPr>
          <p:cNvPr id="33795" name="Rectangle 3"/>
          <p:cNvSpPr>
            <a:spLocks noChangeArrowheads="1"/>
          </p:cNvSpPr>
          <p:nvPr/>
        </p:nvSpPr>
        <p:spPr bwMode="auto">
          <a:xfrm>
            <a:off x="3124200" y="5653088"/>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endParaRPr lang="fa-IR" altLang="fa-IR" sz="2400" b="0">
              <a:latin typeface="Gill Sans MT" panose="020B0502020104020203" pitchFamily="34" charset="0"/>
            </a:endParaRPr>
          </a:p>
        </p:txBody>
      </p:sp>
      <p:sp>
        <p:nvSpPr>
          <p:cNvPr id="33796" name="Rectangle 4"/>
          <p:cNvSpPr>
            <a:spLocks noGrp="1" noChangeArrowheads="1"/>
          </p:cNvSpPr>
          <p:nvPr>
            <p:ph type="title"/>
          </p:nvPr>
        </p:nvSpPr>
        <p:spPr>
          <a:xfrm>
            <a:off x="685800" y="0"/>
            <a:ext cx="7772400" cy="838200"/>
          </a:xfrm>
          <a:noFill/>
        </p:spPr>
        <p:txBody>
          <a:bodyPr/>
          <a:lstStyle/>
          <a:p>
            <a:r>
              <a:rPr lang="en-US" altLang="fa-IR" smtClean="0"/>
              <a:t>Statistical Significance Tests</a:t>
            </a:r>
          </a:p>
        </p:txBody>
      </p:sp>
      <p:sp>
        <p:nvSpPr>
          <p:cNvPr id="33797" name="Rectangle 5"/>
          <p:cNvSpPr>
            <a:spLocks noGrp="1" noChangeArrowheads="1"/>
          </p:cNvSpPr>
          <p:nvPr>
            <p:ph type="body" idx="1"/>
          </p:nvPr>
        </p:nvSpPr>
        <p:spPr>
          <a:xfrm>
            <a:off x="228600" y="838200"/>
            <a:ext cx="8763000" cy="1219200"/>
          </a:xfrm>
          <a:noFill/>
        </p:spPr>
        <p:txBody>
          <a:bodyPr/>
          <a:lstStyle/>
          <a:p>
            <a:r>
              <a:rPr lang="en-US" altLang="fa-IR" smtClean="0"/>
              <a:t>How sure can you be that an observed difference doesn’t simply result from the particular queries you chose?</a:t>
            </a:r>
          </a:p>
        </p:txBody>
      </p:sp>
      <p:sp>
        <p:nvSpPr>
          <p:cNvPr id="33798" name="Rectangle 6"/>
          <p:cNvSpPr>
            <a:spLocks noChangeArrowheads="1"/>
          </p:cNvSpPr>
          <p:nvPr/>
        </p:nvSpPr>
        <p:spPr bwMode="auto">
          <a:xfrm>
            <a:off x="1357313" y="2590800"/>
            <a:ext cx="13747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u="sng">
                <a:latin typeface="Gill Sans MT" panose="020B0502020104020203" pitchFamily="34" charset="0"/>
              </a:rPr>
              <a:t>System A</a:t>
            </a:r>
          </a:p>
        </p:txBody>
      </p:sp>
      <p:sp>
        <p:nvSpPr>
          <p:cNvPr id="33799" name="Rectangle 7"/>
          <p:cNvSpPr>
            <a:spLocks noChangeArrowheads="1"/>
          </p:cNvSpPr>
          <p:nvPr/>
        </p:nvSpPr>
        <p:spPr bwMode="auto">
          <a:xfrm>
            <a:off x="1662113" y="3048000"/>
            <a:ext cx="714375" cy="264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a:latin typeface="Gill Sans MT" panose="020B0502020104020203" pitchFamily="34" charset="0"/>
              </a:rPr>
              <a:t>0.20</a:t>
            </a:r>
          </a:p>
          <a:p>
            <a:pPr eaLnBrk="1" hangingPunct="1">
              <a:spcBef>
                <a:spcPct val="0"/>
              </a:spcBef>
              <a:buSzTx/>
              <a:buFontTx/>
              <a:buNone/>
            </a:pPr>
            <a:r>
              <a:rPr lang="en-US" altLang="fa-IR" sz="2400" b="0">
                <a:latin typeface="Gill Sans MT" panose="020B0502020104020203" pitchFamily="34" charset="0"/>
              </a:rPr>
              <a:t>0.21</a:t>
            </a:r>
          </a:p>
          <a:p>
            <a:pPr eaLnBrk="1" hangingPunct="1">
              <a:spcBef>
                <a:spcPct val="0"/>
              </a:spcBef>
              <a:buSzTx/>
              <a:buFontTx/>
              <a:buNone/>
            </a:pPr>
            <a:r>
              <a:rPr lang="en-US" altLang="fa-IR" sz="2400" b="0">
                <a:latin typeface="Gill Sans MT" panose="020B0502020104020203" pitchFamily="34" charset="0"/>
              </a:rPr>
              <a:t>0.22</a:t>
            </a:r>
          </a:p>
          <a:p>
            <a:pPr eaLnBrk="1" hangingPunct="1">
              <a:spcBef>
                <a:spcPct val="0"/>
              </a:spcBef>
              <a:buSzTx/>
              <a:buFontTx/>
              <a:buNone/>
            </a:pPr>
            <a:r>
              <a:rPr lang="en-US" altLang="fa-IR" sz="2400" b="0">
                <a:latin typeface="Gill Sans MT" panose="020B0502020104020203" pitchFamily="34" charset="0"/>
              </a:rPr>
              <a:t>0.19</a:t>
            </a:r>
          </a:p>
          <a:p>
            <a:pPr eaLnBrk="1" hangingPunct="1">
              <a:spcBef>
                <a:spcPct val="0"/>
              </a:spcBef>
              <a:buSzTx/>
              <a:buFontTx/>
              <a:buNone/>
            </a:pPr>
            <a:r>
              <a:rPr lang="en-US" altLang="fa-IR" sz="2400" b="0">
                <a:latin typeface="Gill Sans MT" panose="020B0502020104020203" pitchFamily="34" charset="0"/>
              </a:rPr>
              <a:t>0.17</a:t>
            </a:r>
          </a:p>
          <a:p>
            <a:pPr eaLnBrk="1" hangingPunct="1">
              <a:spcBef>
                <a:spcPct val="0"/>
              </a:spcBef>
              <a:buSzTx/>
              <a:buFontTx/>
              <a:buNone/>
            </a:pPr>
            <a:r>
              <a:rPr lang="en-US" altLang="fa-IR" sz="2400" b="0">
                <a:latin typeface="Gill Sans MT" panose="020B0502020104020203" pitchFamily="34" charset="0"/>
              </a:rPr>
              <a:t>0.20</a:t>
            </a:r>
          </a:p>
          <a:p>
            <a:pPr eaLnBrk="1" hangingPunct="1">
              <a:spcBef>
                <a:spcPct val="0"/>
              </a:spcBef>
              <a:buSzTx/>
              <a:buFontTx/>
              <a:buNone/>
            </a:pPr>
            <a:r>
              <a:rPr lang="en-US" altLang="fa-IR" sz="2400" b="0">
                <a:latin typeface="Gill Sans MT" panose="020B0502020104020203" pitchFamily="34" charset="0"/>
              </a:rPr>
              <a:t>0.21</a:t>
            </a:r>
          </a:p>
        </p:txBody>
      </p:sp>
      <p:sp>
        <p:nvSpPr>
          <p:cNvPr id="33800" name="Rectangle 8"/>
          <p:cNvSpPr>
            <a:spLocks noChangeArrowheads="1"/>
          </p:cNvSpPr>
          <p:nvPr/>
        </p:nvSpPr>
        <p:spPr bwMode="auto">
          <a:xfrm>
            <a:off x="2881313" y="2592388"/>
            <a:ext cx="1357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u="sng">
                <a:latin typeface="Gill Sans MT" panose="020B0502020104020203" pitchFamily="34" charset="0"/>
              </a:rPr>
              <a:t>System B</a:t>
            </a:r>
          </a:p>
        </p:txBody>
      </p:sp>
      <p:sp>
        <p:nvSpPr>
          <p:cNvPr id="33801" name="Rectangle 9"/>
          <p:cNvSpPr>
            <a:spLocks noChangeArrowheads="1"/>
          </p:cNvSpPr>
          <p:nvPr/>
        </p:nvSpPr>
        <p:spPr bwMode="auto">
          <a:xfrm>
            <a:off x="3186113" y="3049588"/>
            <a:ext cx="714375" cy="264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a:latin typeface="Gill Sans MT" panose="020B0502020104020203" pitchFamily="34" charset="0"/>
              </a:rPr>
              <a:t>0.40</a:t>
            </a:r>
          </a:p>
          <a:p>
            <a:pPr eaLnBrk="1" hangingPunct="1">
              <a:spcBef>
                <a:spcPct val="0"/>
              </a:spcBef>
              <a:buSzTx/>
              <a:buFontTx/>
              <a:buNone/>
            </a:pPr>
            <a:r>
              <a:rPr lang="en-US" altLang="fa-IR" sz="2400" b="0">
                <a:latin typeface="Gill Sans MT" panose="020B0502020104020203" pitchFamily="34" charset="0"/>
              </a:rPr>
              <a:t>0.41</a:t>
            </a:r>
          </a:p>
          <a:p>
            <a:pPr eaLnBrk="1" hangingPunct="1">
              <a:spcBef>
                <a:spcPct val="0"/>
              </a:spcBef>
              <a:buSzTx/>
              <a:buFontTx/>
              <a:buNone/>
            </a:pPr>
            <a:r>
              <a:rPr lang="en-US" altLang="fa-IR" sz="2400" b="0">
                <a:latin typeface="Gill Sans MT" panose="020B0502020104020203" pitchFamily="34" charset="0"/>
              </a:rPr>
              <a:t>0.42</a:t>
            </a:r>
          </a:p>
          <a:p>
            <a:pPr eaLnBrk="1" hangingPunct="1">
              <a:spcBef>
                <a:spcPct val="0"/>
              </a:spcBef>
              <a:buSzTx/>
              <a:buFontTx/>
              <a:buNone/>
            </a:pPr>
            <a:r>
              <a:rPr lang="en-US" altLang="fa-IR" sz="2400" b="0">
                <a:latin typeface="Gill Sans MT" panose="020B0502020104020203" pitchFamily="34" charset="0"/>
              </a:rPr>
              <a:t>0.39</a:t>
            </a:r>
          </a:p>
          <a:p>
            <a:pPr eaLnBrk="1" hangingPunct="1">
              <a:spcBef>
                <a:spcPct val="0"/>
              </a:spcBef>
              <a:buSzTx/>
              <a:buFontTx/>
              <a:buNone/>
            </a:pPr>
            <a:r>
              <a:rPr lang="en-US" altLang="fa-IR" sz="2400" b="0">
                <a:latin typeface="Gill Sans MT" panose="020B0502020104020203" pitchFamily="34" charset="0"/>
              </a:rPr>
              <a:t>0.37</a:t>
            </a:r>
          </a:p>
          <a:p>
            <a:pPr eaLnBrk="1" hangingPunct="1">
              <a:spcBef>
                <a:spcPct val="0"/>
              </a:spcBef>
              <a:buSzTx/>
              <a:buFontTx/>
              <a:buNone/>
            </a:pPr>
            <a:r>
              <a:rPr lang="en-US" altLang="fa-IR" sz="2400" b="0">
                <a:latin typeface="Gill Sans MT" panose="020B0502020104020203" pitchFamily="34" charset="0"/>
              </a:rPr>
              <a:t>0.40</a:t>
            </a:r>
          </a:p>
          <a:p>
            <a:pPr eaLnBrk="1" hangingPunct="1">
              <a:spcBef>
                <a:spcPct val="0"/>
              </a:spcBef>
              <a:buSzTx/>
              <a:buFontTx/>
              <a:buNone/>
            </a:pPr>
            <a:r>
              <a:rPr lang="en-US" altLang="fa-IR" sz="2400" b="0">
                <a:latin typeface="Gill Sans MT" panose="020B0502020104020203" pitchFamily="34" charset="0"/>
              </a:rPr>
              <a:t>0.41</a:t>
            </a:r>
          </a:p>
        </p:txBody>
      </p:sp>
      <p:sp>
        <p:nvSpPr>
          <p:cNvPr id="33802" name="Rectangle 10"/>
          <p:cNvSpPr>
            <a:spLocks noChangeArrowheads="1"/>
          </p:cNvSpPr>
          <p:nvPr/>
        </p:nvSpPr>
        <p:spPr bwMode="auto">
          <a:xfrm>
            <a:off x="1357313" y="2133600"/>
            <a:ext cx="1828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a:latin typeface="Gill Sans MT" panose="020B0502020104020203" pitchFamily="34" charset="0"/>
              </a:rPr>
              <a:t>Experiment 1</a:t>
            </a:r>
          </a:p>
        </p:txBody>
      </p:sp>
      <p:sp>
        <p:nvSpPr>
          <p:cNvPr id="33803" name="Line 11"/>
          <p:cNvSpPr>
            <a:spLocks noChangeShapeType="1"/>
          </p:cNvSpPr>
          <p:nvPr/>
        </p:nvSpPr>
        <p:spPr bwMode="auto">
          <a:xfrm>
            <a:off x="1530350" y="5653088"/>
            <a:ext cx="25019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4" name="Rectangle 12"/>
          <p:cNvSpPr>
            <a:spLocks noChangeArrowheads="1"/>
          </p:cNvSpPr>
          <p:nvPr/>
        </p:nvSpPr>
        <p:spPr bwMode="auto">
          <a:xfrm>
            <a:off x="442913" y="2590800"/>
            <a:ext cx="9429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u="sng">
                <a:latin typeface="Gill Sans MT" panose="020B0502020104020203" pitchFamily="34" charset="0"/>
              </a:rPr>
              <a:t>Query</a:t>
            </a:r>
          </a:p>
        </p:txBody>
      </p:sp>
      <p:sp>
        <p:nvSpPr>
          <p:cNvPr id="33805" name="Rectangle 13"/>
          <p:cNvSpPr>
            <a:spLocks noChangeArrowheads="1"/>
          </p:cNvSpPr>
          <p:nvPr/>
        </p:nvSpPr>
        <p:spPr bwMode="auto">
          <a:xfrm>
            <a:off x="747713" y="3048000"/>
            <a:ext cx="333375" cy="264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a:latin typeface="Gill Sans MT" panose="020B0502020104020203" pitchFamily="34" charset="0"/>
              </a:rPr>
              <a:t>1</a:t>
            </a:r>
          </a:p>
          <a:p>
            <a:pPr eaLnBrk="1" hangingPunct="1">
              <a:spcBef>
                <a:spcPct val="0"/>
              </a:spcBef>
              <a:buSzTx/>
              <a:buFontTx/>
              <a:buNone/>
            </a:pPr>
            <a:r>
              <a:rPr lang="en-US" altLang="fa-IR" sz="2400" b="0">
                <a:latin typeface="Gill Sans MT" panose="020B0502020104020203" pitchFamily="34" charset="0"/>
              </a:rPr>
              <a:t>2</a:t>
            </a:r>
          </a:p>
          <a:p>
            <a:pPr eaLnBrk="1" hangingPunct="1">
              <a:spcBef>
                <a:spcPct val="0"/>
              </a:spcBef>
              <a:buSzTx/>
              <a:buFontTx/>
              <a:buNone/>
            </a:pPr>
            <a:r>
              <a:rPr lang="en-US" altLang="fa-IR" sz="2400" b="0">
                <a:latin typeface="Gill Sans MT" panose="020B0502020104020203" pitchFamily="34" charset="0"/>
              </a:rPr>
              <a:t>3</a:t>
            </a:r>
          </a:p>
          <a:p>
            <a:pPr eaLnBrk="1" hangingPunct="1">
              <a:spcBef>
                <a:spcPct val="0"/>
              </a:spcBef>
              <a:buSzTx/>
              <a:buFontTx/>
              <a:buNone/>
            </a:pPr>
            <a:r>
              <a:rPr lang="en-US" altLang="fa-IR" sz="2400" b="0">
                <a:latin typeface="Gill Sans MT" panose="020B0502020104020203" pitchFamily="34" charset="0"/>
              </a:rPr>
              <a:t>4</a:t>
            </a:r>
          </a:p>
          <a:p>
            <a:pPr eaLnBrk="1" hangingPunct="1">
              <a:spcBef>
                <a:spcPct val="0"/>
              </a:spcBef>
              <a:buSzTx/>
              <a:buFontTx/>
              <a:buNone/>
            </a:pPr>
            <a:r>
              <a:rPr lang="en-US" altLang="fa-IR" sz="2400" b="0">
                <a:latin typeface="Gill Sans MT" panose="020B0502020104020203" pitchFamily="34" charset="0"/>
              </a:rPr>
              <a:t>5</a:t>
            </a:r>
          </a:p>
          <a:p>
            <a:pPr eaLnBrk="1" hangingPunct="1">
              <a:spcBef>
                <a:spcPct val="0"/>
              </a:spcBef>
              <a:buSzTx/>
              <a:buFontTx/>
              <a:buNone/>
            </a:pPr>
            <a:r>
              <a:rPr lang="en-US" altLang="fa-IR" sz="2400" b="0">
                <a:latin typeface="Gill Sans MT" panose="020B0502020104020203" pitchFamily="34" charset="0"/>
              </a:rPr>
              <a:t>6</a:t>
            </a:r>
          </a:p>
          <a:p>
            <a:pPr eaLnBrk="1" hangingPunct="1">
              <a:spcBef>
                <a:spcPct val="0"/>
              </a:spcBef>
              <a:buSzTx/>
              <a:buFontTx/>
              <a:buNone/>
            </a:pPr>
            <a:r>
              <a:rPr lang="en-US" altLang="fa-IR" sz="2400" b="0">
                <a:latin typeface="Gill Sans MT" panose="020B0502020104020203" pitchFamily="34" charset="0"/>
              </a:rPr>
              <a:t>7</a:t>
            </a:r>
          </a:p>
        </p:txBody>
      </p:sp>
      <p:sp>
        <p:nvSpPr>
          <p:cNvPr id="33806" name="Rectangle 14"/>
          <p:cNvSpPr>
            <a:spLocks noChangeArrowheads="1"/>
          </p:cNvSpPr>
          <p:nvPr/>
        </p:nvSpPr>
        <p:spPr bwMode="auto">
          <a:xfrm>
            <a:off x="366713" y="5638800"/>
            <a:ext cx="12128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a:latin typeface="Gill Sans MT" panose="020B0502020104020203" pitchFamily="34" charset="0"/>
              </a:rPr>
              <a:t>Average</a:t>
            </a:r>
          </a:p>
        </p:txBody>
      </p:sp>
      <p:sp>
        <p:nvSpPr>
          <p:cNvPr id="33807" name="Rectangle 15"/>
          <p:cNvSpPr>
            <a:spLocks noChangeArrowheads="1"/>
          </p:cNvSpPr>
          <p:nvPr/>
        </p:nvSpPr>
        <p:spPr bwMode="auto">
          <a:xfrm>
            <a:off x="1662113" y="5638800"/>
            <a:ext cx="7143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a:latin typeface="Gill Sans MT" panose="020B0502020104020203" pitchFamily="34" charset="0"/>
              </a:rPr>
              <a:t>0.20</a:t>
            </a:r>
          </a:p>
        </p:txBody>
      </p:sp>
      <p:sp>
        <p:nvSpPr>
          <p:cNvPr id="33808" name="Rectangle 16"/>
          <p:cNvSpPr>
            <a:spLocks noChangeArrowheads="1"/>
          </p:cNvSpPr>
          <p:nvPr/>
        </p:nvSpPr>
        <p:spPr bwMode="auto">
          <a:xfrm>
            <a:off x="3186113" y="5638800"/>
            <a:ext cx="7143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a:latin typeface="Gill Sans MT" panose="020B0502020104020203" pitchFamily="34" charset="0"/>
              </a:rPr>
              <a:t>0.40</a:t>
            </a:r>
          </a:p>
        </p:txBody>
      </p:sp>
      <p:sp>
        <p:nvSpPr>
          <p:cNvPr id="33809" name="Rectangle 17"/>
          <p:cNvSpPr>
            <a:spLocks noChangeArrowheads="1"/>
          </p:cNvSpPr>
          <p:nvPr/>
        </p:nvSpPr>
        <p:spPr bwMode="auto">
          <a:xfrm>
            <a:off x="5929313" y="2590800"/>
            <a:ext cx="13747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u="sng">
                <a:latin typeface="Gill Sans MT" panose="020B0502020104020203" pitchFamily="34" charset="0"/>
              </a:rPr>
              <a:t>System A</a:t>
            </a:r>
          </a:p>
        </p:txBody>
      </p:sp>
      <p:sp>
        <p:nvSpPr>
          <p:cNvPr id="33810" name="Rectangle 18"/>
          <p:cNvSpPr>
            <a:spLocks noChangeArrowheads="1"/>
          </p:cNvSpPr>
          <p:nvPr/>
        </p:nvSpPr>
        <p:spPr bwMode="auto">
          <a:xfrm>
            <a:off x="6234113" y="3048000"/>
            <a:ext cx="714375" cy="264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a:latin typeface="Gill Sans MT" panose="020B0502020104020203" pitchFamily="34" charset="0"/>
              </a:rPr>
              <a:t>0.02</a:t>
            </a:r>
          </a:p>
          <a:p>
            <a:pPr eaLnBrk="1" hangingPunct="1">
              <a:spcBef>
                <a:spcPct val="0"/>
              </a:spcBef>
              <a:buSzTx/>
              <a:buFontTx/>
              <a:buNone/>
            </a:pPr>
            <a:r>
              <a:rPr lang="en-US" altLang="fa-IR" sz="2400" b="0">
                <a:latin typeface="Gill Sans MT" panose="020B0502020104020203" pitchFamily="34" charset="0"/>
              </a:rPr>
              <a:t>0.39</a:t>
            </a:r>
          </a:p>
          <a:p>
            <a:pPr eaLnBrk="1" hangingPunct="1">
              <a:spcBef>
                <a:spcPct val="0"/>
              </a:spcBef>
              <a:buSzTx/>
              <a:buFontTx/>
              <a:buNone/>
            </a:pPr>
            <a:r>
              <a:rPr lang="en-US" altLang="fa-IR" sz="2400" b="0">
                <a:latin typeface="Gill Sans MT" panose="020B0502020104020203" pitchFamily="34" charset="0"/>
              </a:rPr>
              <a:t>0.16</a:t>
            </a:r>
          </a:p>
          <a:p>
            <a:pPr eaLnBrk="1" hangingPunct="1">
              <a:spcBef>
                <a:spcPct val="0"/>
              </a:spcBef>
              <a:buSzTx/>
              <a:buFontTx/>
              <a:buNone/>
            </a:pPr>
            <a:r>
              <a:rPr lang="en-US" altLang="fa-IR" sz="2400" b="0">
                <a:latin typeface="Gill Sans MT" panose="020B0502020104020203" pitchFamily="34" charset="0"/>
              </a:rPr>
              <a:t>0.58</a:t>
            </a:r>
          </a:p>
          <a:p>
            <a:pPr eaLnBrk="1" hangingPunct="1">
              <a:spcBef>
                <a:spcPct val="0"/>
              </a:spcBef>
              <a:buSzTx/>
              <a:buFontTx/>
              <a:buNone/>
            </a:pPr>
            <a:r>
              <a:rPr lang="en-US" altLang="fa-IR" sz="2400" b="0">
                <a:latin typeface="Gill Sans MT" panose="020B0502020104020203" pitchFamily="34" charset="0"/>
              </a:rPr>
              <a:t>0.04</a:t>
            </a:r>
          </a:p>
          <a:p>
            <a:pPr eaLnBrk="1" hangingPunct="1">
              <a:spcBef>
                <a:spcPct val="0"/>
              </a:spcBef>
              <a:buSzTx/>
              <a:buFontTx/>
              <a:buNone/>
            </a:pPr>
            <a:r>
              <a:rPr lang="en-US" altLang="fa-IR" sz="2400" b="0">
                <a:latin typeface="Gill Sans MT" panose="020B0502020104020203" pitchFamily="34" charset="0"/>
              </a:rPr>
              <a:t>0.09</a:t>
            </a:r>
          </a:p>
          <a:p>
            <a:pPr eaLnBrk="1" hangingPunct="1">
              <a:spcBef>
                <a:spcPct val="0"/>
              </a:spcBef>
              <a:buSzTx/>
              <a:buFontTx/>
              <a:buNone/>
            </a:pPr>
            <a:r>
              <a:rPr lang="en-US" altLang="fa-IR" sz="2400" b="0">
                <a:latin typeface="Gill Sans MT" panose="020B0502020104020203" pitchFamily="34" charset="0"/>
              </a:rPr>
              <a:t>0.12</a:t>
            </a:r>
          </a:p>
        </p:txBody>
      </p:sp>
      <p:sp>
        <p:nvSpPr>
          <p:cNvPr id="33811" name="Rectangle 19"/>
          <p:cNvSpPr>
            <a:spLocks noChangeArrowheads="1"/>
          </p:cNvSpPr>
          <p:nvPr/>
        </p:nvSpPr>
        <p:spPr bwMode="auto">
          <a:xfrm>
            <a:off x="7453313" y="2592388"/>
            <a:ext cx="1357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u="sng">
                <a:latin typeface="Gill Sans MT" panose="020B0502020104020203" pitchFamily="34" charset="0"/>
              </a:rPr>
              <a:t>System B</a:t>
            </a:r>
          </a:p>
        </p:txBody>
      </p:sp>
      <p:sp>
        <p:nvSpPr>
          <p:cNvPr id="33812" name="Rectangle 20"/>
          <p:cNvSpPr>
            <a:spLocks noChangeArrowheads="1"/>
          </p:cNvSpPr>
          <p:nvPr/>
        </p:nvSpPr>
        <p:spPr bwMode="auto">
          <a:xfrm>
            <a:off x="7758113" y="3049588"/>
            <a:ext cx="714375" cy="264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a:latin typeface="Gill Sans MT" panose="020B0502020104020203" pitchFamily="34" charset="0"/>
              </a:rPr>
              <a:t>0.76</a:t>
            </a:r>
          </a:p>
          <a:p>
            <a:pPr eaLnBrk="1" hangingPunct="1">
              <a:spcBef>
                <a:spcPct val="0"/>
              </a:spcBef>
              <a:buSzTx/>
              <a:buFontTx/>
              <a:buNone/>
            </a:pPr>
            <a:r>
              <a:rPr lang="en-US" altLang="fa-IR" sz="2400" b="0">
                <a:latin typeface="Gill Sans MT" panose="020B0502020104020203" pitchFamily="34" charset="0"/>
              </a:rPr>
              <a:t>0.07</a:t>
            </a:r>
          </a:p>
          <a:p>
            <a:pPr eaLnBrk="1" hangingPunct="1">
              <a:spcBef>
                <a:spcPct val="0"/>
              </a:spcBef>
              <a:buSzTx/>
              <a:buFontTx/>
              <a:buNone/>
            </a:pPr>
            <a:r>
              <a:rPr lang="en-US" altLang="fa-IR" sz="2400" b="0">
                <a:latin typeface="Gill Sans MT" panose="020B0502020104020203" pitchFamily="34" charset="0"/>
              </a:rPr>
              <a:t>0.37</a:t>
            </a:r>
          </a:p>
          <a:p>
            <a:pPr eaLnBrk="1" hangingPunct="1">
              <a:spcBef>
                <a:spcPct val="0"/>
              </a:spcBef>
              <a:buSzTx/>
              <a:buFontTx/>
              <a:buNone/>
            </a:pPr>
            <a:r>
              <a:rPr lang="en-US" altLang="fa-IR" sz="2400" b="0">
                <a:latin typeface="Gill Sans MT" panose="020B0502020104020203" pitchFamily="34" charset="0"/>
              </a:rPr>
              <a:t>0.21</a:t>
            </a:r>
          </a:p>
          <a:p>
            <a:pPr eaLnBrk="1" hangingPunct="1">
              <a:spcBef>
                <a:spcPct val="0"/>
              </a:spcBef>
              <a:buSzTx/>
              <a:buFontTx/>
              <a:buNone/>
            </a:pPr>
            <a:r>
              <a:rPr lang="en-US" altLang="fa-IR" sz="2400" b="0">
                <a:latin typeface="Gill Sans MT" panose="020B0502020104020203" pitchFamily="34" charset="0"/>
              </a:rPr>
              <a:t>0.02</a:t>
            </a:r>
          </a:p>
          <a:p>
            <a:pPr eaLnBrk="1" hangingPunct="1">
              <a:spcBef>
                <a:spcPct val="0"/>
              </a:spcBef>
              <a:buSzTx/>
              <a:buFontTx/>
              <a:buNone/>
            </a:pPr>
            <a:r>
              <a:rPr lang="en-US" altLang="fa-IR" sz="2400" b="0">
                <a:latin typeface="Gill Sans MT" panose="020B0502020104020203" pitchFamily="34" charset="0"/>
              </a:rPr>
              <a:t>0.91</a:t>
            </a:r>
          </a:p>
          <a:p>
            <a:pPr eaLnBrk="1" hangingPunct="1">
              <a:spcBef>
                <a:spcPct val="0"/>
              </a:spcBef>
              <a:buSzTx/>
              <a:buFontTx/>
              <a:buNone/>
            </a:pPr>
            <a:r>
              <a:rPr lang="en-US" altLang="fa-IR" sz="2400" b="0">
                <a:latin typeface="Gill Sans MT" panose="020B0502020104020203" pitchFamily="34" charset="0"/>
              </a:rPr>
              <a:t>0.46</a:t>
            </a:r>
          </a:p>
        </p:txBody>
      </p:sp>
      <p:sp>
        <p:nvSpPr>
          <p:cNvPr id="33813" name="Rectangle 21"/>
          <p:cNvSpPr>
            <a:spLocks noChangeArrowheads="1"/>
          </p:cNvSpPr>
          <p:nvPr/>
        </p:nvSpPr>
        <p:spPr bwMode="auto">
          <a:xfrm>
            <a:off x="5929313" y="2133600"/>
            <a:ext cx="1828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a:latin typeface="Gill Sans MT" panose="020B0502020104020203" pitchFamily="34" charset="0"/>
              </a:rPr>
              <a:t>Experiment 2</a:t>
            </a:r>
          </a:p>
        </p:txBody>
      </p:sp>
      <p:sp>
        <p:nvSpPr>
          <p:cNvPr id="33814" name="Line 22"/>
          <p:cNvSpPr>
            <a:spLocks noChangeShapeType="1"/>
          </p:cNvSpPr>
          <p:nvPr/>
        </p:nvSpPr>
        <p:spPr bwMode="auto">
          <a:xfrm>
            <a:off x="6102350" y="5653088"/>
            <a:ext cx="25019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5" name="Rectangle 23"/>
          <p:cNvSpPr>
            <a:spLocks noChangeArrowheads="1"/>
          </p:cNvSpPr>
          <p:nvPr/>
        </p:nvSpPr>
        <p:spPr bwMode="auto">
          <a:xfrm>
            <a:off x="5014913" y="2590800"/>
            <a:ext cx="9429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u="sng">
                <a:latin typeface="Gill Sans MT" panose="020B0502020104020203" pitchFamily="34" charset="0"/>
              </a:rPr>
              <a:t>Query</a:t>
            </a:r>
          </a:p>
        </p:txBody>
      </p:sp>
      <p:sp>
        <p:nvSpPr>
          <p:cNvPr id="33816" name="Rectangle 24"/>
          <p:cNvSpPr>
            <a:spLocks noChangeArrowheads="1"/>
          </p:cNvSpPr>
          <p:nvPr/>
        </p:nvSpPr>
        <p:spPr bwMode="auto">
          <a:xfrm>
            <a:off x="5319713" y="3048000"/>
            <a:ext cx="333375" cy="264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a:latin typeface="Gill Sans MT" panose="020B0502020104020203" pitchFamily="34" charset="0"/>
              </a:rPr>
              <a:t>1</a:t>
            </a:r>
          </a:p>
          <a:p>
            <a:pPr eaLnBrk="1" hangingPunct="1">
              <a:spcBef>
                <a:spcPct val="0"/>
              </a:spcBef>
              <a:buSzTx/>
              <a:buFontTx/>
              <a:buNone/>
            </a:pPr>
            <a:r>
              <a:rPr lang="en-US" altLang="fa-IR" sz="2400" b="0">
                <a:latin typeface="Gill Sans MT" panose="020B0502020104020203" pitchFamily="34" charset="0"/>
              </a:rPr>
              <a:t>2</a:t>
            </a:r>
          </a:p>
          <a:p>
            <a:pPr eaLnBrk="1" hangingPunct="1">
              <a:spcBef>
                <a:spcPct val="0"/>
              </a:spcBef>
              <a:buSzTx/>
              <a:buFontTx/>
              <a:buNone/>
            </a:pPr>
            <a:r>
              <a:rPr lang="en-US" altLang="fa-IR" sz="2400" b="0">
                <a:latin typeface="Gill Sans MT" panose="020B0502020104020203" pitchFamily="34" charset="0"/>
              </a:rPr>
              <a:t>3</a:t>
            </a:r>
          </a:p>
          <a:p>
            <a:pPr eaLnBrk="1" hangingPunct="1">
              <a:spcBef>
                <a:spcPct val="0"/>
              </a:spcBef>
              <a:buSzTx/>
              <a:buFontTx/>
              <a:buNone/>
            </a:pPr>
            <a:r>
              <a:rPr lang="en-US" altLang="fa-IR" sz="2400" b="0">
                <a:latin typeface="Gill Sans MT" panose="020B0502020104020203" pitchFamily="34" charset="0"/>
              </a:rPr>
              <a:t>4</a:t>
            </a:r>
          </a:p>
          <a:p>
            <a:pPr eaLnBrk="1" hangingPunct="1">
              <a:spcBef>
                <a:spcPct val="0"/>
              </a:spcBef>
              <a:buSzTx/>
              <a:buFontTx/>
              <a:buNone/>
            </a:pPr>
            <a:r>
              <a:rPr lang="en-US" altLang="fa-IR" sz="2400" b="0">
                <a:latin typeface="Gill Sans MT" panose="020B0502020104020203" pitchFamily="34" charset="0"/>
              </a:rPr>
              <a:t>5</a:t>
            </a:r>
          </a:p>
          <a:p>
            <a:pPr eaLnBrk="1" hangingPunct="1">
              <a:spcBef>
                <a:spcPct val="0"/>
              </a:spcBef>
              <a:buSzTx/>
              <a:buFontTx/>
              <a:buNone/>
            </a:pPr>
            <a:r>
              <a:rPr lang="en-US" altLang="fa-IR" sz="2400" b="0">
                <a:latin typeface="Gill Sans MT" panose="020B0502020104020203" pitchFamily="34" charset="0"/>
              </a:rPr>
              <a:t>6</a:t>
            </a:r>
          </a:p>
          <a:p>
            <a:pPr eaLnBrk="1" hangingPunct="1">
              <a:spcBef>
                <a:spcPct val="0"/>
              </a:spcBef>
              <a:buSzTx/>
              <a:buFontTx/>
              <a:buNone/>
            </a:pPr>
            <a:r>
              <a:rPr lang="en-US" altLang="fa-IR" sz="2400" b="0">
                <a:latin typeface="Gill Sans MT" panose="020B0502020104020203" pitchFamily="34" charset="0"/>
              </a:rPr>
              <a:t>7</a:t>
            </a:r>
          </a:p>
        </p:txBody>
      </p:sp>
      <p:sp>
        <p:nvSpPr>
          <p:cNvPr id="33817" name="Rectangle 25"/>
          <p:cNvSpPr>
            <a:spLocks noChangeArrowheads="1"/>
          </p:cNvSpPr>
          <p:nvPr/>
        </p:nvSpPr>
        <p:spPr bwMode="auto">
          <a:xfrm>
            <a:off x="4938713" y="5638800"/>
            <a:ext cx="12128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a:latin typeface="Gill Sans MT" panose="020B0502020104020203" pitchFamily="34" charset="0"/>
              </a:rPr>
              <a:t>Average</a:t>
            </a:r>
          </a:p>
        </p:txBody>
      </p:sp>
      <p:sp>
        <p:nvSpPr>
          <p:cNvPr id="33818" name="Rectangle 26"/>
          <p:cNvSpPr>
            <a:spLocks noChangeArrowheads="1"/>
          </p:cNvSpPr>
          <p:nvPr/>
        </p:nvSpPr>
        <p:spPr bwMode="auto">
          <a:xfrm>
            <a:off x="6234113" y="5638800"/>
            <a:ext cx="7143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a:latin typeface="Gill Sans MT" panose="020B0502020104020203" pitchFamily="34" charset="0"/>
              </a:rPr>
              <a:t>0.20</a:t>
            </a:r>
          </a:p>
        </p:txBody>
      </p:sp>
      <p:sp>
        <p:nvSpPr>
          <p:cNvPr id="33819" name="Rectangle 27"/>
          <p:cNvSpPr>
            <a:spLocks noChangeArrowheads="1"/>
          </p:cNvSpPr>
          <p:nvPr/>
        </p:nvSpPr>
        <p:spPr bwMode="auto">
          <a:xfrm>
            <a:off x="7758113" y="5638800"/>
            <a:ext cx="7143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a:latin typeface="Gill Sans MT" panose="020B0502020104020203" pitchFamily="34" charset="0"/>
              </a:rPr>
              <a:t>0.40</a:t>
            </a:r>
          </a:p>
        </p:txBody>
      </p:sp>
      <p:sp>
        <p:nvSpPr>
          <p:cNvPr id="33820" name="TextBox 27"/>
          <p:cNvSpPr txBox="1">
            <a:spLocks noChangeArrowheads="1"/>
          </p:cNvSpPr>
          <p:nvPr/>
        </p:nvSpPr>
        <p:spPr bwMode="auto">
          <a:xfrm>
            <a:off x="1905000" y="6400800"/>
            <a:ext cx="1806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1400" b="0">
                <a:latin typeface="Gill Sans MT" panose="020B0502020104020203" pitchFamily="34" charset="0"/>
              </a:rPr>
              <a:t>Slide from Doug Oard</a:t>
            </a:r>
          </a:p>
        </p:txBody>
      </p:sp>
      <p:sp>
        <p:nvSpPr>
          <p:cNvPr id="33821" name="Slide Number Placeholder 2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fld id="{7C80B4A5-4D41-410E-AB7B-3D62D55CAB08}" type="slidenum">
              <a:rPr lang="en-US" altLang="fa-IR" sz="1400" b="0">
                <a:latin typeface="Times New Roman" panose="02020603050405020304" pitchFamily="18" charset="0"/>
              </a:rPr>
              <a:pPr>
                <a:spcBef>
                  <a:spcPct val="0"/>
                </a:spcBef>
                <a:buSzTx/>
                <a:buFontTx/>
                <a:buNone/>
              </a:pPr>
              <a:t>27</a:t>
            </a:fld>
            <a:endParaRPr lang="en-US" altLang="fa-IR" sz="1400" b="0">
              <a:latin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ChangeArrowheads="1"/>
          </p:cNvSpPr>
          <p:nvPr/>
        </p:nvSpPr>
        <p:spPr bwMode="auto">
          <a:xfrm>
            <a:off x="3124200" y="64008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endParaRPr lang="fa-IR" altLang="fa-IR" sz="2400" b="0">
              <a:latin typeface="Gill Sans MT" panose="020B0502020104020203" pitchFamily="34" charset="0"/>
            </a:endParaRPr>
          </a:p>
        </p:txBody>
      </p:sp>
      <p:sp>
        <p:nvSpPr>
          <p:cNvPr id="34819" name="Rectangle 4"/>
          <p:cNvSpPr>
            <a:spLocks noGrp="1" noChangeArrowheads="1"/>
          </p:cNvSpPr>
          <p:nvPr>
            <p:ph type="title"/>
          </p:nvPr>
        </p:nvSpPr>
        <p:spPr>
          <a:xfrm>
            <a:off x="304800" y="0"/>
            <a:ext cx="8382000" cy="838200"/>
          </a:xfrm>
          <a:noFill/>
        </p:spPr>
        <p:txBody>
          <a:bodyPr/>
          <a:lstStyle/>
          <a:p>
            <a:r>
              <a:rPr lang="en-US" altLang="fa-IR" smtClean="0"/>
              <a:t>Statistical Significance Testing</a:t>
            </a:r>
          </a:p>
        </p:txBody>
      </p:sp>
      <p:grpSp>
        <p:nvGrpSpPr>
          <p:cNvPr id="34820" name="Group 43"/>
          <p:cNvGrpSpPr>
            <a:grpSpLocks/>
          </p:cNvGrpSpPr>
          <p:nvPr/>
        </p:nvGrpSpPr>
        <p:grpSpPr bwMode="auto">
          <a:xfrm>
            <a:off x="914400" y="762000"/>
            <a:ext cx="7210425" cy="3657600"/>
            <a:chOff x="96" y="960"/>
            <a:chExt cx="4542" cy="2304"/>
          </a:xfrm>
        </p:grpSpPr>
        <p:sp>
          <p:nvSpPr>
            <p:cNvPr id="34840" name="Rectangle 17"/>
            <p:cNvSpPr>
              <a:spLocks noChangeArrowheads="1"/>
            </p:cNvSpPr>
            <p:nvPr/>
          </p:nvSpPr>
          <p:spPr bwMode="auto">
            <a:xfrm>
              <a:off x="720" y="1056"/>
              <a:ext cx="86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u="sng">
                  <a:latin typeface="Gill Sans MT" panose="020B0502020104020203" pitchFamily="34" charset="0"/>
                </a:rPr>
                <a:t>System A</a:t>
              </a:r>
            </a:p>
          </p:txBody>
        </p:sp>
        <p:sp>
          <p:nvSpPr>
            <p:cNvPr id="34841" name="Rectangle 18"/>
            <p:cNvSpPr>
              <a:spLocks noChangeArrowheads="1"/>
            </p:cNvSpPr>
            <p:nvPr/>
          </p:nvSpPr>
          <p:spPr bwMode="auto">
            <a:xfrm>
              <a:off x="912" y="1344"/>
              <a:ext cx="450" cy="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a:latin typeface="Gill Sans MT" panose="020B0502020104020203" pitchFamily="34" charset="0"/>
                </a:rPr>
                <a:t>0.02</a:t>
              </a:r>
            </a:p>
            <a:p>
              <a:pPr eaLnBrk="1" hangingPunct="1">
                <a:spcBef>
                  <a:spcPct val="0"/>
                </a:spcBef>
                <a:buSzTx/>
                <a:buFontTx/>
                <a:buNone/>
              </a:pPr>
              <a:r>
                <a:rPr lang="en-US" altLang="fa-IR" sz="2400" b="0">
                  <a:latin typeface="Gill Sans MT" panose="020B0502020104020203" pitchFamily="34" charset="0"/>
                </a:rPr>
                <a:t>0.39</a:t>
              </a:r>
            </a:p>
            <a:p>
              <a:pPr eaLnBrk="1" hangingPunct="1">
                <a:spcBef>
                  <a:spcPct val="0"/>
                </a:spcBef>
                <a:buSzTx/>
                <a:buFontTx/>
                <a:buNone/>
              </a:pPr>
              <a:r>
                <a:rPr lang="en-US" altLang="fa-IR" sz="2400" b="0">
                  <a:latin typeface="Gill Sans MT" panose="020B0502020104020203" pitchFamily="34" charset="0"/>
                </a:rPr>
                <a:t>0.16</a:t>
              </a:r>
            </a:p>
            <a:p>
              <a:pPr eaLnBrk="1" hangingPunct="1">
                <a:spcBef>
                  <a:spcPct val="0"/>
                </a:spcBef>
                <a:buSzTx/>
                <a:buFontTx/>
                <a:buNone/>
              </a:pPr>
              <a:r>
                <a:rPr lang="en-US" altLang="fa-IR" sz="2400" b="0">
                  <a:latin typeface="Gill Sans MT" panose="020B0502020104020203" pitchFamily="34" charset="0"/>
                </a:rPr>
                <a:t>0.58</a:t>
              </a:r>
            </a:p>
            <a:p>
              <a:pPr eaLnBrk="1" hangingPunct="1">
                <a:spcBef>
                  <a:spcPct val="0"/>
                </a:spcBef>
                <a:buSzTx/>
                <a:buFontTx/>
                <a:buNone/>
              </a:pPr>
              <a:r>
                <a:rPr lang="en-US" altLang="fa-IR" sz="2400" b="0">
                  <a:latin typeface="Gill Sans MT" panose="020B0502020104020203" pitchFamily="34" charset="0"/>
                </a:rPr>
                <a:t>0.04</a:t>
              </a:r>
            </a:p>
            <a:p>
              <a:pPr eaLnBrk="1" hangingPunct="1">
                <a:spcBef>
                  <a:spcPct val="0"/>
                </a:spcBef>
                <a:buSzTx/>
                <a:buFontTx/>
                <a:buNone/>
              </a:pPr>
              <a:r>
                <a:rPr lang="en-US" altLang="fa-IR" sz="2400" b="0">
                  <a:latin typeface="Gill Sans MT" panose="020B0502020104020203" pitchFamily="34" charset="0"/>
                </a:rPr>
                <a:t>0.09</a:t>
              </a:r>
            </a:p>
            <a:p>
              <a:pPr eaLnBrk="1" hangingPunct="1">
                <a:spcBef>
                  <a:spcPct val="0"/>
                </a:spcBef>
                <a:buSzTx/>
                <a:buFontTx/>
                <a:buNone/>
              </a:pPr>
              <a:r>
                <a:rPr lang="en-US" altLang="fa-IR" sz="2400" b="0">
                  <a:latin typeface="Gill Sans MT" panose="020B0502020104020203" pitchFamily="34" charset="0"/>
                </a:rPr>
                <a:t>0.12</a:t>
              </a:r>
            </a:p>
          </p:txBody>
        </p:sp>
        <p:sp>
          <p:nvSpPr>
            <p:cNvPr id="34842" name="Rectangle 19"/>
            <p:cNvSpPr>
              <a:spLocks noChangeArrowheads="1"/>
            </p:cNvSpPr>
            <p:nvPr/>
          </p:nvSpPr>
          <p:spPr bwMode="auto">
            <a:xfrm>
              <a:off x="1680" y="1057"/>
              <a:ext cx="85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u="sng">
                  <a:latin typeface="Gill Sans MT" panose="020B0502020104020203" pitchFamily="34" charset="0"/>
                </a:rPr>
                <a:t>System B</a:t>
              </a:r>
            </a:p>
          </p:txBody>
        </p:sp>
        <p:sp>
          <p:nvSpPr>
            <p:cNvPr id="34843" name="Rectangle 20"/>
            <p:cNvSpPr>
              <a:spLocks noChangeArrowheads="1"/>
            </p:cNvSpPr>
            <p:nvPr/>
          </p:nvSpPr>
          <p:spPr bwMode="auto">
            <a:xfrm>
              <a:off x="1872" y="1345"/>
              <a:ext cx="450" cy="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a:latin typeface="Gill Sans MT" panose="020B0502020104020203" pitchFamily="34" charset="0"/>
                </a:rPr>
                <a:t>0.76</a:t>
              </a:r>
            </a:p>
            <a:p>
              <a:pPr eaLnBrk="1" hangingPunct="1">
                <a:spcBef>
                  <a:spcPct val="0"/>
                </a:spcBef>
                <a:buSzTx/>
                <a:buFontTx/>
                <a:buNone/>
              </a:pPr>
              <a:r>
                <a:rPr lang="en-US" altLang="fa-IR" sz="2400" b="0">
                  <a:latin typeface="Gill Sans MT" panose="020B0502020104020203" pitchFamily="34" charset="0"/>
                </a:rPr>
                <a:t>0.07</a:t>
              </a:r>
            </a:p>
            <a:p>
              <a:pPr eaLnBrk="1" hangingPunct="1">
                <a:spcBef>
                  <a:spcPct val="0"/>
                </a:spcBef>
                <a:buSzTx/>
                <a:buFontTx/>
                <a:buNone/>
              </a:pPr>
              <a:r>
                <a:rPr lang="en-US" altLang="fa-IR" sz="2400" b="0">
                  <a:latin typeface="Gill Sans MT" panose="020B0502020104020203" pitchFamily="34" charset="0"/>
                </a:rPr>
                <a:t>0.37</a:t>
              </a:r>
            </a:p>
            <a:p>
              <a:pPr eaLnBrk="1" hangingPunct="1">
                <a:spcBef>
                  <a:spcPct val="0"/>
                </a:spcBef>
                <a:buSzTx/>
                <a:buFontTx/>
                <a:buNone/>
              </a:pPr>
              <a:r>
                <a:rPr lang="en-US" altLang="fa-IR" sz="2400" b="0">
                  <a:latin typeface="Gill Sans MT" panose="020B0502020104020203" pitchFamily="34" charset="0"/>
                </a:rPr>
                <a:t>0.21</a:t>
              </a:r>
            </a:p>
            <a:p>
              <a:pPr eaLnBrk="1" hangingPunct="1">
                <a:spcBef>
                  <a:spcPct val="0"/>
                </a:spcBef>
                <a:buSzTx/>
                <a:buFontTx/>
                <a:buNone/>
              </a:pPr>
              <a:r>
                <a:rPr lang="en-US" altLang="fa-IR" sz="2400" b="0">
                  <a:latin typeface="Gill Sans MT" panose="020B0502020104020203" pitchFamily="34" charset="0"/>
                </a:rPr>
                <a:t>0.02</a:t>
              </a:r>
            </a:p>
            <a:p>
              <a:pPr eaLnBrk="1" hangingPunct="1">
                <a:spcBef>
                  <a:spcPct val="0"/>
                </a:spcBef>
                <a:buSzTx/>
                <a:buFontTx/>
                <a:buNone/>
              </a:pPr>
              <a:r>
                <a:rPr lang="en-US" altLang="fa-IR" sz="2400" b="0">
                  <a:latin typeface="Gill Sans MT" panose="020B0502020104020203" pitchFamily="34" charset="0"/>
                </a:rPr>
                <a:t>0.91</a:t>
              </a:r>
            </a:p>
            <a:p>
              <a:pPr eaLnBrk="1" hangingPunct="1">
                <a:spcBef>
                  <a:spcPct val="0"/>
                </a:spcBef>
                <a:buSzTx/>
                <a:buFontTx/>
                <a:buNone/>
              </a:pPr>
              <a:r>
                <a:rPr lang="en-US" altLang="fa-IR" sz="2400" b="0">
                  <a:latin typeface="Gill Sans MT" panose="020B0502020104020203" pitchFamily="34" charset="0"/>
                </a:rPr>
                <a:t>0.46</a:t>
              </a:r>
            </a:p>
          </p:txBody>
        </p:sp>
        <p:sp>
          <p:nvSpPr>
            <p:cNvPr id="34844" name="Line 22"/>
            <p:cNvSpPr>
              <a:spLocks noChangeShapeType="1"/>
            </p:cNvSpPr>
            <p:nvPr/>
          </p:nvSpPr>
          <p:spPr bwMode="auto">
            <a:xfrm>
              <a:off x="829" y="2985"/>
              <a:ext cx="15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45" name="Rectangle 23"/>
            <p:cNvSpPr>
              <a:spLocks noChangeArrowheads="1"/>
            </p:cNvSpPr>
            <p:nvPr/>
          </p:nvSpPr>
          <p:spPr bwMode="auto">
            <a:xfrm>
              <a:off x="144" y="1056"/>
              <a:ext cx="59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u="sng">
                  <a:latin typeface="Gill Sans MT" panose="020B0502020104020203" pitchFamily="34" charset="0"/>
                </a:rPr>
                <a:t>Query</a:t>
              </a:r>
            </a:p>
          </p:txBody>
        </p:sp>
        <p:sp>
          <p:nvSpPr>
            <p:cNvPr id="34846" name="Rectangle 24"/>
            <p:cNvSpPr>
              <a:spLocks noChangeArrowheads="1"/>
            </p:cNvSpPr>
            <p:nvPr/>
          </p:nvSpPr>
          <p:spPr bwMode="auto">
            <a:xfrm>
              <a:off x="336" y="1344"/>
              <a:ext cx="210" cy="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a:latin typeface="Gill Sans MT" panose="020B0502020104020203" pitchFamily="34" charset="0"/>
                </a:rPr>
                <a:t>1</a:t>
              </a:r>
            </a:p>
            <a:p>
              <a:pPr eaLnBrk="1" hangingPunct="1">
                <a:spcBef>
                  <a:spcPct val="0"/>
                </a:spcBef>
                <a:buSzTx/>
                <a:buFontTx/>
                <a:buNone/>
              </a:pPr>
              <a:r>
                <a:rPr lang="en-US" altLang="fa-IR" sz="2400" b="0">
                  <a:latin typeface="Gill Sans MT" panose="020B0502020104020203" pitchFamily="34" charset="0"/>
                </a:rPr>
                <a:t>2</a:t>
              </a:r>
            </a:p>
            <a:p>
              <a:pPr eaLnBrk="1" hangingPunct="1">
                <a:spcBef>
                  <a:spcPct val="0"/>
                </a:spcBef>
                <a:buSzTx/>
                <a:buFontTx/>
                <a:buNone/>
              </a:pPr>
              <a:r>
                <a:rPr lang="en-US" altLang="fa-IR" sz="2400" b="0">
                  <a:latin typeface="Gill Sans MT" panose="020B0502020104020203" pitchFamily="34" charset="0"/>
                </a:rPr>
                <a:t>3</a:t>
              </a:r>
            </a:p>
            <a:p>
              <a:pPr eaLnBrk="1" hangingPunct="1">
                <a:spcBef>
                  <a:spcPct val="0"/>
                </a:spcBef>
                <a:buSzTx/>
                <a:buFontTx/>
                <a:buNone/>
              </a:pPr>
              <a:r>
                <a:rPr lang="en-US" altLang="fa-IR" sz="2400" b="0">
                  <a:latin typeface="Gill Sans MT" panose="020B0502020104020203" pitchFamily="34" charset="0"/>
                </a:rPr>
                <a:t>4</a:t>
              </a:r>
            </a:p>
            <a:p>
              <a:pPr eaLnBrk="1" hangingPunct="1">
                <a:spcBef>
                  <a:spcPct val="0"/>
                </a:spcBef>
                <a:buSzTx/>
                <a:buFontTx/>
                <a:buNone/>
              </a:pPr>
              <a:r>
                <a:rPr lang="en-US" altLang="fa-IR" sz="2400" b="0">
                  <a:latin typeface="Gill Sans MT" panose="020B0502020104020203" pitchFamily="34" charset="0"/>
                </a:rPr>
                <a:t>5</a:t>
              </a:r>
            </a:p>
            <a:p>
              <a:pPr eaLnBrk="1" hangingPunct="1">
                <a:spcBef>
                  <a:spcPct val="0"/>
                </a:spcBef>
                <a:buSzTx/>
                <a:buFontTx/>
                <a:buNone/>
              </a:pPr>
              <a:r>
                <a:rPr lang="en-US" altLang="fa-IR" sz="2400" b="0">
                  <a:latin typeface="Gill Sans MT" panose="020B0502020104020203" pitchFamily="34" charset="0"/>
                </a:rPr>
                <a:t>6</a:t>
              </a:r>
            </a:p>
            <a:p>
              <a:pPr eaLnBrk="1" hangingPunct="1">
                <a:spcBef>
                  <a:spcPct val="0"/>
                </a:spcBef>
                <a:buSzTx/>
                <a:buFontTx/>
                <a:buNone/>
              </a:pPr>
              <a:r>
                <a:rPr lang="en-US" altLang="fa-IR" sz="2400" b="0">
                  <a:latin typeface="Gill Sans MT" panose="020B0502020104020203" pitchFamily="34" charset="0"/>
                </a:rPr>
                <a:t>7</a:t>
              </a:r>
            </a:p>
          </p:txBody>
        </p:sp>
        <p:sp>
          <p:nvSpPr>
            <p:cNvPr id="34847" name="Rectangle 25"/>
            <p:cNvSpPr>
              <a:spLocks noChangeArrowheads="1"/>
            </p:cNvSpPr>
            <p:nvPr/>
          </p:nvSpPr>
          <p:spPr bwMode="auto">
            <a:xfrm>
              <a:off x="96" y="2976"/>
              <a:ext cx="76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a:latin typeface="Gill Sans MT" panose="020B0502020104020203" pitchFamily="34" charset="0"/>
                </a:rPr>
                <a:t>Average</a:t>
              </a:r>
            </a:p>
          </p:txBody>
        </p:sp>
        <p:sp>
          <p:nvSpPr>
            <p:cNvPr id="34848" name="Rectangle 26"/>
            <p:cNvSpPr>
              <a:spLocks noChangeArrowheads="1"/>
            </p:cNvSpPr>
            <p:nvPr/>
          </p:nvSpPr>
          <p:spPr bwMode="auto">
            <a:xfrm>
              <a:off x="912" y="2976"/>
              <a:ext cx="45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a:latin typeface="Gill Sans MT" panose="020B0502020104020203" pitchFamily="34" charset="0"/>
                </a:rPr>
                <a:t>0.20</a:t>
              </a:r>
            </a:p>
          </p:txBody>
        </p:sp>
        <p:sp>
          <p:nvSpPr>
            <p:cNvPr id="34849" name="Rectangle 27"/>
            <p:cNvSpPr>
              <a:spLocks noChangeArrowheads="1"/>
            </p:cNvSpPr>
            <p:nvPr/>
          </p:nvSpPr>
          <p:spPr bwMode="auto">
            <a:xfrm>
              <a:off x="1872" y="2976"/>
              <a:ext cx="45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a:latin typeface="Gill Sans MT" panose="020B0502020104020203" pitchFamily="34" charset="0"/>
                </a:rPr>
                <a:t>0.40</a:t>
              </a:r>
            </a:p>
          </p:txBody>
        </p:sp>
        <p:sp>
          <p:nvSpPr>
            <p:cNvPr id="34850" name="Rectangle 30"/>
            <p:cNvSpPr>
              <a:spLocks noChangeArrowheads="1"/>
            </p:cNvSpPr>
            <p:nvPr/>
          </p:nvSpPr>
          <p:spPr bwMode="auto">
            <a:xfrm>
              <a:off x="2688" y="1056"/>
              <a:ext cx="84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u="sng">
                  <a:latin typeface="Gill Sans MT" panose="020B0502020104020203" pitchFamily="34" charset="0"/>
                </a:rPr>
                <a:t>Sign Test</a:t>
              </a:r>
            </a:p>
          </p:txBody>
        </p:sp>
        <p:sp>
          <p:nvSpPr>
            <p:cNvPr id="34851" name="Rectangle 31"/>
            <p:cNvSpPr>
              <a:spLocks noChangeArrowheads="1"/>
            </p:cNvSpPr>
            <p:nvPr/>
          </p:nvSpPr>
          <p:spPr bwMode="auto">
            <a:xfrm>
              <a:off x="2976" y="1344"/>
              <a:ext cx="222" cy="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a:latin typeface="Gill Sans MT" panose="020B0502020104020203" pitchFamily="34" charset="0"/>
                </a:rPr>
                <a:t>+</a:t>
              </a:r>
            </a:p>
            <a:p>
              <a:pPr eaLnBrk="1" hangingPunct="1">
                <a:spcBef>
                  <a:spcPct val="0"/>
                </a:spcBef>
                <a:buSzTx/>
                <a:buFontTx/>
                <a:buNone/>
              </a:pPr>
              <a:r>
                <a:rPr lang="en-US" altLang="fa-IR" sz="2400" b="0">
                  <a:latin typeface="Gill Sans MT" panose="020B0502020104020203" pitchFamily="34" charset="0"/>
                </a:rPr>
                <a:t>-</a:t>
              </a:r>
            </a:p>
            <a:p>
              <a:pPr eaLnBrk="1" hangingPunct="1">
                <a:spcBef>
                  <a:spcPct val="0"/>
                </a:spcBef>
                <a:buSzTx/>
                <a:buFontTx/>
                <a:buNone/>
              </a:pPr>
              <a:r>
                <a:rPr lang="en-US" altLang="fa-IR" sz="2400" b="0">
                  <a:latin typeface="Gill Sans MT" panose="020B0502020104020203" pitchFamily="34" charset="0"/>
                </a:rPr>
                <a:t>+</a:t>
              </a:r>
            </a:p>
            <a:p>
              <a:pPr eaLnBrk="1" hangingPunct="1">
                <a:spcBef>
                  <a:spcPct val="0"/>
                </a:spcBef>
                <a:buSzTx/>
                <a:buFontTx/>
                <a:buNone/>
              </a:pPr>
              <a:r>
                <a:rPr lang="en-US" altLang="fa-IR" sz="2400" b="0">
                  <a:latin typeface="Gill Sans MT" panose="020B0502020104020203" pitchFamily="34" charset="0"/>
                </a:rPr>
                <a:t>-</a:t>
              </a:r>
            </a:p>
            <a:p>
              <a:pPr eaLnBrk="1" hangingPunct="1">
                <a:spcBef>
                  <a:spcPct val="0"/>
                </a:spcBef>
                <a:buSzTx/>
                <a:buFontTx/>
                <a:buNone/>
              </a:pPr>
              <a:r>
                <a:rPr lang="en-US" altLang="fa-IR" sz="2400" b="0">
                  <a:latin typeface="Gill Sans MT" panose="020B0502020104020203" pitchFamily="34" charset="0"/>
                </a:rPr>
                <a:t>-</a:t>
              </a:r>
            </a:p>
            <a:p>
              <a:pPr eaLnBrk="1" hangingPunct="1">
                <a:spcBef>
                  <a:spcPct val="0"/>
                </a:spcBef>
                <a:buSzTx/>
                <a:buFontTx/>
                <a:buNone/>
              </a:pPr>
              <a:r>
                <a:rPr lang="en-US" altLang="fa-IR" sz="2400" b="0">
                  <a:latin typeface="Gill Sans MT" panose="020B0502020104020203" pitchFamily="34" charset="0"/>
                </a:rPr>
                <a:t>+</a:t>
              </a:r>
            </a:p>
            <a:p>
              <a:pPr eaLnBrk="1" hangingPunct="1">
                <a:spcBef>
                  <a:spcPct val="0"/>
                </a:spcBef>
                <a:buSzTx/>
                <a:buFontTx/>
                <a:buNone/>
              </a:pPr>
              <a:r>
                <a:rPr lang="en-US" altLang="fa-IR" sz="2400" b="0">
                  <a:latin typeface="Gill Sans MT" panose="020B0502020104020203" pitchFamily="34" charset="0"/>
                </a:rPr>
                <a:t>-</a:t>
              </a:r>
            </a:p>
          </p:txBody>
        </p:sp>
        <p:sp>
          <p:nvSpPr>
            <p:cNvPr id="34852" name="Rectangle 32"/>
            <p:cNvSpPr>
              <a:spLocks noChangeArrowheads="1"/>
            </p:cNvSpPr>
            <p:nvPr/>
          </p:nvSpPr>
          <p:spPr bwMode="auto">
            <a:xfrm>
              <a:off x="2832" y="2975"/>
              <a:ext cx="55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i="1">
                  <a:latin typeface="Gill Sans MT" panose="020B0502020104020203" pitchFamily="34" charset="0"/>
                </a:rPr>
                <a:t>p</a:t>
              </a:r>
              <a:r>
                <a:rPr lang="en-US" altLang="fa-IR" sz="2400" b="0">
                  <a:latin typeface="Gill Sans MT" panose="020B0502020104020203" pitchFamily="34" charset="0"/>
                </a:rPr>
                <a:t>=1.0</a:t>
              </a:r>
            </a:p>
          </p:txBody>
        </p:sp>
        <p:sp>
          <p:nvSpPr>
            <p:cNvPr id="34853" name="Rectangle 36"/>
            <p:cNvSpPr>
              <a:spLocks noChangeArrowheads="1"/>
            </p:cNvSpPr>
            <p:nvPr/>
          </p:nvSpPr>
          <p:spPr bwMode="auto">
            <a:xfrm>
              <a:off x="3744" y="1056"/>
              <a:ext cx="87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u="sng">
                  <a:latin typeface="Gill Sans MT" panose="020B0502020104020203" pitchFamily="34" charset="0"/>
                </a:rPr>
                <a:t>Wilcoxon</a:t>
              </a:r>
            </a:p>
          </p:txBody>
        </p:sp>
        <p:sp>
          <p:nvSpPr>
            <p:cNvPr id="34854" name="Rectangle 37"/>
            <p:cNvSpPr>
              <a:spLocks noChangeArrowheads="1"/>
            </p:cNvSpPr>
            <p:nvPr/>
          </p:nvSpPr>
          <p:spPr bwMode="auto">
            <a:xfrm>
              <a:off x="3888" y="1344"/>
              <a:ext cx="562" cy="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a:latin typeface="Gill Sans MT" panose="020B0502020104020203" pitchFamily="34" charset="0"/>
                </a:rPr>
                <a:t>+0.74</a:t>
              </a:r>
            </a:p>
            <a:p>
              <a:pPr eaLnBrk="1" hangingPunct="1">
                <a:spcBef>
                  <a:spcPct val="0"/>
                </a:spcBef>
                <a:buSzTx/>
                <a:buFontTx/>
                <a:buNone/>
              </a:pPr>
              <a:r>
                <a:rPr lang="en-US" altLang="fa-IR" sz="2400" b="0">
                  <a:latin typeface="Gill Sans MT" panose="020B0502020104020203" pitchFamily="34" charset="0"/>
                </a:rPr>
                <a:t>- 0.32</a:t>
              </a:r>
            </a:p>
            <a:p>
              <a:pPr eaLnBrk="1" hangingPunct="1">
                <a:spcBef>
                  <a:spcPct val="0"/>
                </a:spcBef>
                <a:buSzTx/>
                <a:buFontTx/>
                <a:buNone/>
              </a:pPr>
              <a:r>
                <a:rPr lang="en-US" altLang="fa-IR" sz="2400" b="0">
                  <a:latin typeface="Gill Sans MT" panose="020B0502020104020203" pitchFamily="34" charset="0"/>
                </a:rPr>
                <a:t>+0.21</a:t>
              </a:r>
            </a:p>
            <a:p>
              <a:pPr eaLnBrk="1" hangingPunct="1">
                <a:spcBef>
                  <a:spcPct val="0"/>
                </a:spcBef>
                <a:buSzTx/>
                <a:buFontTx/>
                <a:buNone/>
              </a:pPr>
              <a:r>
                <a:rPr lang="en-US" altLang="fa-IR" sz="2400" b="0">
                  <a:latin typeface="Gill Sans MT" panose="020B0502020104020203" pitchFamily="34" charset="0"/>
                </a:rPr>
                <a:t>- 0.37</a:t>
              </a:r>
            </a:p>
            <a:p>
              <a:pPr eaLnBrk="1" hangingPunct="1">
                <a:spcBef>
                  <a:spcPct val="0"/>
                </a:spcBef>
                <a:buSzTx/>
                <a:buFontTx/>
                <a:buNone/>
              </a:pPr>
              <a:r>
                <a:rPr lang="en-US" altLang="fa-IR" sz="2400" b="0">
                  <a:latin typeface="Gill Sans MT" panose="020B0502020104020203" pitchFamily="34" charset="0"/>
                </a:rPr>
                <a:t>- 0.02</a:t>
              </a:r>
            </a:p>
            <a:p>
              <a:pPr eaLnBrk="1" hangingPunct="1">
                <a:spcBef>
                  <a:spcPct val="0"/>
                </a:spcBef>
                <a:buSzTx/>
                <a:buFontTx/>
                <a:buNone/>
              </a:pPr>
              <a:r>
                <a:rPr lang="en-US" altLang="fa-IR" sz="2400" b="0">
                  <a:latin typeface="Gill Sans MT" panose="020B0502020104020203" pitchFamily="34" charset="0"/>
                </a:rPr>
                <a:t>+0.82</a:t>
              </a:r>
            </a:p>
            <a:p>
              <a:pPr eaLnBrk="1" hangingPunct="1">
                <a:spcBef>
                  <a:spcPct val="0"/>
                </a:spcBef>
                <a:buSzTx/>
                <a:buFontTx/>
                <a:buNone/>
              </a:pPr>
              <a:r>
                <a:rPr lang="en-US" altLang="fa-IR" sz="2400" b="0">
                  <a:latin typeface="Gill Sans MT" panose="020B0502020104020203" pitchFamily="34" charset="0"/>
                </a:rPr>
                <a:t>- 0.38</a:t>
              </a:r>
            </a:p>
          </p:txBody>
        </p:sp>
        <p:sp>
          <p:nvSpPr>
            <p:cNvPr id="34855" name="Rectangle 38"/>
            <p:cNvSpPr>
              <a:spLocks noChangeArrowheads="1"/>
            </p:cNvSpPr>
            <p:nvPr/>
          </p:nvSpPr>
          <p:spPr bwMode="auto">
            <a:xfrm>
              <a:off x="3792" y="2976"/>
              <a:ext cx="84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i="1">
                  <a:latin typeface="Gill Sans MT" panose="020B0502020104020203" pitchFamily="34" charset="0"/>
                </a:rPr>
                <a:t>p</a:t>
              </a:r>
              <a:r>
                <a:rPr lang="en-US" altLang="fa-IR" sz="2400" b="0">
                  <a:latin typeface="Gill Sans MT" panose="020B0502020104020203" pitchFamily="34" charset="0"/>
                </a:rPr>
                <a:t>=0.9375</a:t>
              </a:r>
            </a:p>
          </p:txBody>
        </p:sp>
        <p:sp>
          <p:nvSpPr>
            <p:cNvPr id="34856" name="Line 40"/>
            <p:cNvSpPr>
              <a:spLocks noChangeShapeType="1"/>
            </p:cNvSpPr>
            <p:nvPr/>
          </p:nvSpPr>
          <p:spPr bwMode="auto">
            <a:xfrm>
              <a:off x="3840" y="2976"/>
              <a:ext cx="6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57" name="Line 41"/>
            <p:cNvSpPr>
              <a:spLocks noChangeShapeType="1"/>
            </p:cNvSpPr>
            <p:nvPr/>
          </p:nvSpPr>
          <p:spPr bwMode="auto">
            <a:xfrm>
              <a:off x="2784" y="2976"/>
              <a:ext cx="6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58" name="Line 42"/>
            <p:cNvSpPr>
              <a:spLocks noChangeShapeType="1"/>
            </p:cNvSpPr>
            <p:nvPr/>
          </p:nvSpPr>
          <p:spPr bwMode="auto">
            <a:xfrm>
              <a:off x="2592" y="960"/>
              <a:ext cx="0" cy="230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21" name="Oval 44"/>
          <p:cNvSpPr>
            <a:spLocks noChangeArrowheads="1"/>
          </p:cNvSpPr>
          <p:nvPr/>
        </p:nvSpPr>
        <p:spPr bwMode="auto">
          <a:xfrm>
            <a:off x="3962400" y="5943600"/>
            <a:ext cx="152400" cy="152400"/>
          </a:xfrm>
          <a:prstGeom prst="ellipse">
            <a:avLst/>
          </a:prstGeom>
          <a:solidFill>
            <a:srgbClr val="FF3300"/>
          </a:solidFill>
          <a:ln w="12700">
            <a:solidFill>
              <a:schemeClr val="tx1"/>
            </a:solidFill>
            <a:round/>
            <a:headEnd/>
            <a:tailEnd/>
          </a:ln>
        </p:spPr>
        <p:txBody>
          <a:bodyPr wrap="none" anchor="ct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endParaRPr lang="fa-IR" altLang="fa-IR" sz="2400" b="0">
              <a:latin typeface="Gill Sans MT" panose="020B0502020104020203" pitchFamily="34" charset="0"/>
            </a:endParaRPr>
          </a:p>
        </p:txBody>
      </p:sp>
      <p:grpSp>
        <p:nvGrpSpPr>
          <p:cNvPr id="34822" name="Group 45"/>
          <p:cNvGrpSpPr>
            <a:grpSpLocks/>
          </p:cNvGrpSpPr>
          <p:nvPr/>
        </p:nvGrpSpPr>
        <p:grpSpPr bwMode="auto">
          <a:xfrm>
            <a:off x="1600200" y="4953000"/>
            <a:ext cx="5562600" cy="1676400"/>
            <a:chOff x="1248" y="2928"/>
            <a:chExt cx="3504" cy="1056"/>
          </a:xfrm>
        </p:grpSpPr>
        <p:sp>
          <p:nvSpPr>
            <p:cNvPr id="34833" name="Line 46"/>
            <p:cNvSpPr>
              <a:spLocks noChangeShapeType="1"/>
            </p:cNvSpPr>
            <p:nvPr/>
          </p:nvSpPr>
          <p:spPr bwMode="auto">
            <a:xfrm>
              <a:off x="1248" y="3696"/>
              <a:ext cx="350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4834" name="Group 47"/>
            <p:cNvGrpSpPr>
              <a:grpSpLocks/>
            </p:cNvGrpSpPr>
            <p:nvPr/>
          </p:nvGrpSpPr>
          <p:grpSpPr bwMode="auto">
            <a:xfrm>
              <a:off x="1392" y="2928"/>
              <a:ext cx="2976" cy="640"/>
              <a:chOff x="1392" y="2880"/>
              <a:chExt cx="2976" cy="640"/>
            </a:xfrm>
          </p:grpSpPr>
          <p:sp>
            <p:nvSpPr>
              <p:cNvPr id="34838" name="Freeform 48"/>
              <p:cNvSpPr>
                <a:spLocks/>
              </p:cNvSpPr>
              <p:nvPr/>
            </p:nvSpPr>
            <p:spPr bwMode="auto">
              <a:xfrm>
                <a:off x="1392" y="2880"/>
                <a:ext cx="1488" cy="640"/>
              </a:xfrm>
              <a:custGeom>
                <a:avLst/>
                <a:gdLst>
                  <a:gd name="T0" fmla="*/ 0 w 1488"/>
                  <a:gd name="T1" fmla="*/ 11356 h 480"/>
                  <a:gd name="T2" fmla="*/ 432 w 1488"/>
                  <a:gd name="T3" fmla="*/ 10228 h 480"/>
                  <a:gd name="T4" fmla="*/ 960 w 1488"/>
                  <a:gd name="T5" fmla="*/ 5687 h 480"/>
                  <a:gd name="T6" fmla="*/ 1200 w 1488"/>
                  <a:gd name="T7" fmla="*/ 2276 h 480"/>
                  <a:gd name="T8" fmla="*/ 1488 w 1488"/>
                  <a:gd name="T9" fmla="*/ 0 h 480"/>
                  <a:gd name="T10" fmla="*/ 0 60000 65536"/>
                  <a:gd name="T11" fmla="*/ 0 60000 65536"/>
                  <a:gd name="T12" fmla="*/ 0 60000 65536"/>
                  <a:gd name="T13" fmla="*/ 0 60000 65536"/>
                  <a:gd name="T14" fmla="*/ 0 60000 65536"/>
                  <a:gd name="T15" fmla="*/ 0 w 1488"/>
                  <a:gd name="T16" fmla="*/ 0 h 480"/>
                  <a:gd name="T17" fmla="*/ 1488 w 1488"/>
                  <a:gd name="T18" fmla="*/ 480 h 480"/>
                </a:gdLst>
                <a:ahLst/>
                <a:cxnLst>
                  <a:cxn ang="T10">
                    <a:pos x="T0" y="T1"/>
                  </a:cxn>
                  <a:cxn ang="T11">
                    <a:pos x="T2" y="T3"/>
                  </a:cxn>
                  <a:cxn ang="T12">
                    <a:pos x="T4" y="T5"/>
                  </a:cxn>
                  <a:cxn ang="T13">
                    <a:pos x="T6" y="T7"/>
                  </a:cxn>
                  <a:cxn ang="T14">
                    <a:pos x="T8" y="T9"/>
                  </a:cxn>
                </a:cxnLst>
                <a:rect l="T15" t="T16" r="T17" b="T18"/>
                <a:pathLst>
                  <a:path w="1488" h="480">
                    <a:moveTo>
                      <a:pt x="0" y="480"/>
                    </a:moveTo>
                    <a:cubicBezTo>
                      <a:pt x="136" y="476"/>
                      <a:pt x="272" y="472"/>
                      <a:pt x="432" y="432"/>
                    </a:cubicBezTo>
                    <a:cubicBezTo>
                      <a:pt x="592" y="392"/>
                      <a:pt x="832" y="296"/>
                      <a:pt x="960" y="240"/>
                    </a:cubicBezTo>
                    <a:cubicBezTo>
                      <a:pt x="1088" y="184"/>
                      <a:pt x="1112" y="136"/>
                      <a:pt x="1200" y="96"/>
                    </a:cubicBezTo>
                    <a:cubicBezTo>
                      <a:pt x="1288" y="56"/>
                      <a:pt x="1440" y="16"/>
                      <a:pt x="1488"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39" name="Freeform 49"/>
              <p:cNvSpPr>
                <a:spLocks/>
              </p:cNvSpPr>
              <p:nvPr/>
            </p:nvSpPr>
            <p:spPr bwMode="auto">
              <a:xfrm flipH="1">
                <a:off x="2880" y="2880"/>
                <a:ext cx="1488" cy="640"/>
              </a:xfrm>
              <a:custGeom>
                <a:avLst/>
                <a:gdLst>
                  <a:gd name="T0" fmla="*/ 0 w 1488"/>
                  <a:gd name="T1" fmla="*/ 11356 h 480"/>
                  <a:gd name="T2" fmla="*/ 432 w 1488"/>
                  <a:gd name="T3" fmla="*/ 10228 h 480"/>
                  <a:gd name="T4" fmla="*/ 960 w 1488"/>
                  <a:gd name="T5" fmla="*/ 5687 h 480"/>
                  <a:gd name="T6" fmla="*/ 1200 w 1488"/>
                  <a:gd name="T7" fmla="*/ 2276 h 480"/>
                  <a:gd name="T8" fmla="*/ 1488 w 1488"/>
                  <a:gd name="T9" fmla="*/ 0 h 480"/>
                  <a:gd name="T10" fmla="*/ 0 60000 65536"/>
                  <a:gd name="T11" fmla="*/ 0 60000 65536"/>
                  <a:gd name="T12" fmla="*/ 0 60000 65536"/>
                  <a:gd name="T13" fmla="*/ 0 60000 65536"/>
                  <a:gd name="T14" fmla="*/ 0 60000 65536"/>
                  <a:gd name="T15" fmla="*/ 0 w 1488"/>
                  <a:gd name="T16" fmla="*/ 0 h 480"/>
                  <a:gd name="T17" fmla="*/ 1488 w 1488"/>
                  <a:gd name="T18" fmla="*/ 480 h 480"/>
                </a:gdLst>
                <a:ahLst/>
                <a:cxnLst>
                  <a:cxn ang="T10">
                    <a:pos x="T0" y="T1"/>
                  </a:cxn>
                  <a:cxn ang="T11">
                    <a:pos x="T2" y="T3"/>
                  </a:cxn>
                  <a:cxn ang="T12">
                    <a:pos x="T4" y="T5"/>
                  </a:cxn>
                  <a:cxn ang="T13">
                    <a:pos x="T6" y="T7"/>
                  </a:cxn>
                  <a:cxn ang="T14">
                    <a:pos x="T8" y="T9"/>
                  </a:cxn>
                </a:cxnLst>
                <a:rect l="T15" t="T16" r="T17" b="T18"/>
                <a:pathLst>
                  <a:path w="1488" h="480">
                    <a:moveTo>
                      <a:pt x="0" y="480"/>
                    </a:moveTo>
                    <a:cubicBezTo>
                      <a:pt x="136" y="476"/>
                      <a:pt x="272" y="472"/>
                      <a:pt x="432" y="432"/>
                    </a:cubicBezTo>
                    <a:cubicBezTo>
                      <a:pt x="592" y="392"/>
                      <a:pt x="832" y="296"/>
                      <a:pt x="960" y="240"/>
                    </a:cubicBezTo>
                    <a:cubicBezTo>
                      <a:pt x="1088" y="184"/>
                      <a:pt x="1112" y="136"/>
                      <a:pt x="1200" y="96"/>
                    </a:cubicBezTo>
                    <a:cubicBezTo>
                      <a:pt x="1288" y="56"/>
                      <a:pt x="1440" y="16"/>
                      <a:pt x="1488"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4835" name="Text Box 50"/>
            <p:cNvSpPr txBox="1">
              <a:spLocks noChangeArrowheads="1"/>
            </p:cNvSpPr>
            <p:nvPr/>
          </p:nvSpPr>
          <p:spPr bwMode="auto">
            <a:xfrm>
              <a:off x="1372" y="3674"/>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endParaRPr lang="fa-IR" altLang="fa-IR" sz="2400" b="0">
                <a:latin typeface="Gill Sans MT" panose="020B0502020104020203" pitchFamily="34" charset="0"/>
              </a:endParaRPr>
            </a:p>
          </p:txBody>
        </p:sp>
        <p:sp>
          <p:nvSpPr>
            <p:cNvPr id="34836" name="Text Box 51"/>
            <p:cNvSpPr txBox="1">
              <a:spLocks noChangeArrowheads="1"/>
            </p:cNvSpPr>
            <p:nvPr/>
          </p:nvSpPr>
          <p:spPr bwMode="auto">
            <a:xfrm>
              <a:off x="4108" y="3696"/>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endParaRPr lang="fa-IR" altLang="fa-IR" sz="2400" b="0">
                <a:latin typeface="Gill Sans MT" panose="020B0502020104020203" pitchFamily="34" charset="0"/>
              </a:endParaRPr>
            </a:p>
          </p:txBody>
        </p:sp>
        <p:sp>
          <p:nvSpPr>
            <p:cNvPr id="34837" name="Text Box 52"/>
            <p:cNvSpPr txBox="1">
              <a:spLocks noChangeArrowheads="1"/>
            </p:cNvSpPr>
            <p:nvPr/>
          </p:nvSpPr>
          <p:spPr bwMode="auto">
            <a:xfrm>
              <a:off x="2784" y="369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a:latin typeface="Gill Sans MT" panose="020B0502020104020203" pitchFamily="34" charset="0"/>
                </a:rPr>
                <a:t>0</a:t>
              </a:r>
            </a:p>
          </p:txBody>
        </p:sp>
      </p:grpSp>
      <p:grpSp>
        <p:nvGrpSpPr>
          <p:cNvPr id="34823" name="Group 60"/>
          <p:cNvGrpSpPr>
            <a:grpSpLocks/>
          </p:cNvGrpSpPr>
          <p:nvPr/>
        </p:nvGrpSpPr>
        <p:grpSpPr bwMode="auto">
          <a:xfrm>
            <a:off x="2743200" y="4689475"/>
            <a:ext cx="5576888" cy="1711325"/>
            <a:chOff x="1728" y="3050"/>
            <a:chExt cx="3513" cy="1078"/>
          </a:xfrm>
        </p:grpSpPr>
        <p:grpSp>
          <p:nvGrpSpPr>
            <p:cNvPr id="34827" name="Group 54"/>
            <p:cNvGrpSpPr>
              <a:grpSpLocks/>
            </p:cNvGrpSpPr>
            <p:nvPr/>
          </p:nvGrpSpPr>
          <p:grpSpPr bwMode="auto">
            <a:xfrm>
              <a:off x="1728" y="3552"/>
              <a:ext cx="1872" cy="576"/>
              <a:chOff x="1968" y="3264"/>
              <a:chExt cx="1872" cy="576"/>
            </a:xfrm>
          </p:grpSpPr>
          <p:sp>
            <p:nvSpPr>
              <p:cNvPr id="34831" name="Line 55"/>
              <p:cNvSpPr>
                <a:spLocks noChangeShapeType="1"/>
              </p:cNvSpPr>
              <p:nvPr/>
            </p:nvSpPr>
            <p:spPr bwMode="auto">
              <a:xfrm>
                <a:off x="1968" y="3264"/>
                <a:ext cx="0" cy="5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2" name="Line 56"/>
              <p:cNvSpPr>
                <a:spLocks noChangeShapeType="1"/>
              </p:cNvSpPr>
              <p:nvPr/>
            </p:nvSpPr>
            <p:spPr bwMode="auto">
              <a:xfrm>
                <a:off x="3840" y="3264"/>
                <a:ext cx="0" cy="5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4828" name="Group 57"/>
            <p:cNvGrpSpPr>
              <a:grpSpLocks/>
            </p:cNvGrpSpPr>
            <p:nvPr/>
          </p:nvGrpSpPr>
          <p:grpSpPr bwMode="auto">
            <a:xfrm>
              <a:off x="2976" y="3050"/>
              <a:ext cx="2265" cy="502"/>
              <a:chOff x="3216" y="2762"/>
              <a:chExt cx="2265" cy="502"/>
            </a:xfrm>
          </p:grpSpPr>
          <p:sp>
            <p:nvSpPr>
              <p:cNvPr id="34829" name="Line 58"/>
              <p:cNvSpPr>
                <a:spLocks noChangeShapeType="1"/>
              </p:cNvSpPr>
              <p:nvPr/>
            </p:nvSpPr>
            <p:spPr bwMode="auto">
              <a:xfrm flipH="1">
                <a:off x="3216" y="2976"/>
                <a:ext cx="816" cy="2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0" name="Text Box 59"/>
              <p:cNvSpPr txBox="1">
                <a:spLocks noChangeArrowheads="1"/>
              </p:cNvSpPr>
              <p:nvPr/>
            </p:nvSpPr>
            <p:spPr bwMode="auto">
              <a:xfrm>
                <a:off x="4022" y="2762"/>
                <a:ext cx="14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a:latin typeface="Gill Sans MT" panose="020B0502020104020203" pitchFamily="34" charset="0"/>
                  </a:rPr>
                  <a:t>95% of outcomes</a:t>
                </a:r>
              </a:p>
            </p:txBody>
          </p:sp>
        </p:grpSp>
      </p:grpSp>
      <p:sp>
        <p:nvSpPr>
          <p:cNvPr id="34824" name="Text Box 61"/>
          <p:cNvSpPr txBox="1">
            <a:spLocks noChangeArrowheads="1"/>
          </p:cNvSpPr>
          <p:nvPr/>
        </p:nvSpPr>
        <p:spPr bwMode="auto">
          <a:xfrm>
            <a:off x="3462338" y="6521450"/>
            <a:ext cx="56816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1600" b="0">
                <a:latin typeface="Gill Sans MT" panose="020B0502020104020203" pitchFamily="34" charset="0"/>
              </a:rPr>
              <a:t>Try some out at: http://www.fon.hum.uva.nl/Service/Statistics.html</a:t>
            </a:r>
          </a:p>
        </p:txBody>
      </p:sp>
      <p:sp>
        <p:nvSpPr>
          <p:cNvPr id="34825" name="TextBox 40"/>
          <p:cNvSpPr txBox="1">
            <a:spLocks noChangeArrowheads="1"/>
          </p:cNvSpPr>
          <p:nvPr/>
        </p:nvSpPr>
        <p:spPr bwMode="auto">
          <a:xfrm>
            <a:off x="457200" y="6324600"/>
            <a:ext cx="1806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1400" b="0">
                <a:latin typeface="Gill Sans MT" panose="020B0502020104020203" pitchFamily="34" charset="0"/>
              </a:rPr>
              <a:t>Slide from Doug Oard</a:t>
            </a:r>
          </a:p>
        </p:txBody>
      </p:sp>
      <p:sp>
        <p:nvSpPr>
          <p:cNvPr id="34826" name="Slide Number Placeholder 4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fld id="{352512B8-2FB4-40F7-BB07-A004AFC4EEED}" type="slidenum">
              <a:rPr lang="en-US" altLang="fa-IR" sz="1400" b="0">
                <a:latin typeface="Times New Roman" panose="02020603050405020304" pitchFamily="18" charset="0"/>
              </a:rPr>
              <a:pPr>
                <a:spcBef>
                  <a:spcPct val="0"/>
                </a:spcBef>
                <a:buSzTx/>
                <a:buFontTx/>
                <a:buNone/>
              </a:pPr>
              <a:t>28</a:t>
            </a:fld>
            <a:endParaRPr lang="en-US" altLang="fa-IR" sz="1400" b="0">
              <a:latin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fa-IR" smtClean="0"/>
              <a:t>Other TREC-like Initiatives</a:t>
            </a:r>
          </a:p>
        </p:txBody>
      </p:sp>
      <p:sp>
        <p:nvSpPr>
          <p:cNvPr id="35843" name="Content Placeholder 2"/>
          <p:cNvSpPr>
            <a:spLocks noGrp="1"/>
          </p:cNvSpPr>
          <p:nvPr>
            <p:ph idx="1"/>
          </p:nvPr>
        </p:nvSpPr>
        <p:spPr>
          <a:xfrm>
            <a:off x="381000" y="1066800"/>
            <a:ext cx="8763000" cy="4876800"/>
          </a:xfrm>
        </p:spPr>
        <p:txBody>
          <a:bodyPr/>
          <a:lstStyle/>
          <a:p>
            <a:r>
              <a:rPr lang="en-US" altLang="fa-IR" sz="2000" smtClean="0"/>
              <a:t>CLEF – The annual Cross Language Evaluation Forum</a:t>
            </a:r>
          </a:p>
          <a:p>
            <a:pPr lvl="1"/>
            <a:r>
              <a:rPr lang="en-US" altLang="fa-IR" sz="1600" smtClean="0"/>
              <a:t> Initially European languages; later Persian and others </a:t>
            </a:r>
          </a:p>
          <a:p>
            <a:pPr lvl="1"/>
            <a:r>
              <a:rPr lang="en-US" altLang="fa-IR" sz="1600" smtClean="0"/>
              <a:t>imageCLEF: image retrieval, medical retrieval </a:t>
            </a:r>
          </a:p>
          <a:p>
            <a:r>
              <a:rPr lang="en-US" altLang="fa-IR" sz="2000" smtClean="0"/>
              <a:t>NTCIR – The NII Test Collection for IR Systems </a:t>
            </a:r>
          </a:p>
          <a:p>
            <a:pPr lvl="1"/>
            <a:r>
              <a:rPr lang="en-US" altLang="fa-IR" sz="1600" smtClean="0"/>
              <a:t>Asian languages such as Japanese, Chinese and Korean </a:t>
            </a:r>
          </a:p>
          <a:p>
            <a:pPr lvl="1"/>
            <a:r>
              <a:rPr lang="en-US" altLang="fa-IR" sz="1600" smtClean="0"/>
              <a:t>Patent search </a:t>
            </a:r>
          </a:p>
          <a:p>
            <a:r>
              <a:rPr lang="en-US" altLang="fa-IR" sz="2000" smtClean="0"/>
              <a:t>TDT – Topic Detection and Tracking</a:t>
            </a:r>
          </a:p>
          <a:p>
            <a:pPr lvl="1"/>
            <a:r>
              <a:rPr lang="en-US" altLang="fa-IR" sz="1600" smtClean="0"/>
              <a:t>the automatic detection and tracking of important emerging stories in streaming text </a:t>
            </a:r>
          </a:p>
          <a:p>
            <a:r>
              <a:rPr lang="en-US" altLang="fa-IR" sz="2000" smtClean="0"/>
              <a:t>INEX – The INitiative for the Evaluation of XML Retrieval</a:t>
            </a:r>
          </a:p>
          <a:p>
            <a:pPr lvl="1"/>
            <a:r>
              <a:rPr lang="en-US" altLang="fa-IR" sz="1600" smtClean="0"/>
              <a:t>retrieval of document fragments </a:t>
            </a:r>
          </a:p>
          <a:p>
            <a:r>
              <a:rPr lang="en-US" altLang="fa-IR" sz="2000" smtClean="0"/>
              <a:t>TRECVID – an evaluation exercise focused on video retrieval </a:t>
            </a:r>
          </a:p>
          <a:p>
            <a:r>
              <a:rPr lang="en-US" altLang="fa-IR" sz="2000" smtClean="0"/>
              <a:t>A number of other smaller and/or newer evaluation exercises</a:t>
            </a:r>
          </a:p>
          <a:p>
            <a:pPr>
              <a:buFontTx/>
              <a:buNone/>
            </a:pPr>
            <a:endParaRPr lang="en-US" altLang="fa-IR" smtClean="0"/>
          </a:p>
        </p:txBody>
      </p:sp>
      <p:sp>
        <p:nvSpPr>
          <p:cNvPr id="3584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fld id="{A9AFE0DE-68FF-4D5D-BC40-FAA82D3B16E2}" type="slidenum">
              <a:rPr lang="en-US" altLang="fa-IR" sz="1400" b="0">
                <a:latin typeface="Times New Roman" panose="02020603050405020304" pitchFamily="18" charset="0"/>
              </a:rPr>
              <a:pPr>
                <a:spcBef>
                  <a:spcPct val="0"/>
                </a:spcBef>
                <a:buSzTx/>
                <a:buFontTx/>
                <a:buNone/>
              </a:pPr>
              <a:t>29</a:t>
            </a:fld>
            <a:endParaRPr lang="en-US" altLang="fa-IR" sz="1400" b="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fa-IR" smtClean="0"/>
              <a:t>What to measure? </a:t>
            </a:r>
          </a:p>
        </p:txBody>
      </p:sp>
      <p:sp>
        <p:nvSpPr>
          <p:cNvPr id="9219" name="Content Placeholder 2"/>
          <p:cNvSpPr>
            <a:spLocks noGrp="1"/>
          </p:cNvSpPr>
          <p:nvPr>
            <p:ph idx="1"/>
          </p:nvPr>
        </p:nvSpPr>
        <p:spPr>
          <a:xfrm>
            <a:off x="228600" y="914400"/>
            <a:ext cx="8763000" cy="4876800"/>
          </a:xfrm>
        </p:spPr>
        <p:txBody>
          <a:bodyPr/>
          <a:lstStyle/>
          <a:p>
            <a:r>
              <a:rPr lang="en-US" altLang="fa-IR" smtClean="0"/>
              <a:t>Incomplete list (Cleverdon 66):</a:t>
            </a:r>
          </a:p>
          <a:p>
            <a:pPr lvl="1">
              <a:buFontTx/>
              <a:buNone/>
            </a:pPr>
            <a:r>
              <a:rPr lang="en-US" altLang="fa-IR" i="1" smtClean="0"/>
              <a:t>1. “The ability of the system to present all relevant documents</a:t>
            </a:r>
            <a:endParaRPr lang="en-US" altLang="fa-IR" smtClean="0"/>
          </a:p>
          <a:p>
            <a:pPr lvl="1">
              <a:buFontTx/>
              <a:buNone/>
            </a:pPr>
            <a:r>
              <a:rPr lang="en-US" altLang="fa-IR" i="1" smtClean="0"/>
              <a:t>2. The ability of the system to withhold non-relevant documents</a:t>
            </a:r>
            <a:endParaRPr lang="en-US" altLang="fa-IR" smtClean="0"/>
          </a:p>
          <a:p>
            <a:pPr lvl="1">
              <a:buFontTx/>
              <a:buNone/>
            </a:pPr>
            <a:r>
              <a:rPr lang="en-US" altLang="fa-IR" i="1" smtClean="0"/>
              <a:t>3. The interval between the demand being made and the answer being given (i.e. time)</a:t>
            </a:r>
            <a:endParaRPr lang="en-US" altLang="fa-IR" smtClean="0"/>
          </a:p>
          <a:p>
            <a:pPr lvl="1">
              <a:buFontTx/>
              <a:buNone/>
            </a:pPr>
            <a:r>
              <a:rPr lang="en-US" altLang="fa-IR" i="1" smtClean="0"/>
              <a:t>4. The physical form of the output (i.e. presentation)</a:t>
            </a:r>
            <a:endParaRPr lang="en-US" altLang="fa-IR" smtClean="0"/>
          </a:p>
          <a:p>
            <a:pPr lvl="1">
              <a:buFontTx/>
              <a:buNone/>
            </a:pPr>
            <a:r>
              <a:rPr lang="en-US" altLang="fa-IR" i="1" smtClean="0"/>
              <a:t>5. The effort, intellectual or physical, demanded of the user (i.e. effort).”</a:t>
            </a:r>
          </a:p>
          <a:p>
            <a:r>
              <a:rPr lang="en-US" altLang="fa-IR" smtClean="0"/>
              <a:t>IR evaluation has so far focused more on 1. &amp; 2. (unique challenges for IR) </a:t>
            </a:r>
          </a:p>
          <a:p>
            <a:pPr>
              <a:buFontTx/>
              <a:buNone/>
            </a:pPr>
            <a:endParaRPr lang="en-US" altLang="fa-IR" smtClean="0"/>
          </a:p>
        </p:txBody>
      </p:sp>
      <p:sp>
        <p:nvSpPr>
          <p:cNvPr id="922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fld id="{576BC32A-277F-4081-B289-084BFACE662A}" type="slidenum">
              <a:rPr lang="en-US" altLang="fa-IR" sz="1400" b="0">
                <a:latin typeface="Times New Roman" panose="02020603050405020304" pitchFamily="18" charset="0"/>
              </a:rPr>
              <a:pPr>
                <a:spcBef>
                  <a:spcPct val="0"/>
                </a:spcBef>
                <a:buSzTx/>
                <a:buFontTx/>
                <a:buNone/>
              </a:pPr>
              <a:t>3</a:t>
            </a:fld>
            <a:endParaRPr lang="en-US" altLang="fa-IR" sz="1400" b="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0" y="0"/>
            <a:ext cx="9144000" cy="1066800"/>
          </a:xfrm>
        </p:spPr>
        <p:txBody>
          <a:bodyPr/>
          <a:lstStyle/>
          <a:p>
            <a:r>
              <a:rPr lang="en-US" altLang="fa-IR" smtClean="0"/>
              <a:t>Post Ad Hoc Collections and Measures</a:t>
            </a:r>
          </a:p>
        </p:txBody>
      </p:sp>
      <p:sp>
        <p:nvSpPr>
          <p:cNvPr id="36867" name="Content Placeholder 2"/>
          <p:cNvSpPr>
            <a:spLocks noGrp="1"/>
          </p:cNvSpPr>
          <p:nvPr>
            <p:ph idx="1"/>
          </p:nvPr>
        </p:nvSpPr>
        <p:spPr/>
        <p:txBody>
          <a:bodyPr/>
          <a:lstStyle/>
          <a:p>
            <a:r>
              <a:rPr lang="en-US" altLang="fa-IR" smtClean="0"/>
              <a:t>Many new tasks leading to new collections, new topic sets, new measures</a:t>
            </a:r>
          </a:p>
          <a:p>
            <a:r>
              <a:rPr lang="en-US" altLang="fa-IR" smtClean="0"/>
              <a:t>Major issues addressed</a:t>
            </a:r>
          </a:p>
          <a:p>
            <a:pPr lvl="1"/>
            <a:r>
              <a:rPr lang="en-US" altLang="fa-IR" smtClean="0"/>
              <a:t>Beyond binary judgments</a:t>
            </a:r>
          </a:p>
          <a:p>
            <a:pPr lvl="1"/>
            <a:r>
              <a:rPr lang="en-US" altLang="fa-IR" smtClean="0"/>
              <a:t>Diversity</a:t>
            </a:r>
          </a:p>
          <a:p>
            <a:pPr lvl="1"/>
            <a:r>
              <a:rPr lang="en-US" altLang="fa-IR" smtClean="0"/>
              <a:t>Managing unjudged documents</a:t>
            </a:r>
          </a:p>
          <a:p>
            <a:pPr lvl="1"/>
            <a:r>
              <a:rPr lang="en-US" altLang="fa-IR" smtClean="0"/>
              <a:t>Relevance applied to parts of a document</a:t>
            </a:r>
          </a:p>
          <a:p>
            <a:pPr lvl="1"/>
            <a:r>
              <a:rPr lang="en-US" altLang="fa-IR" smtClean="0"/>
              <a:t>Are all topics equal?</a:t>
            </a:r>
          </a:p>
          <a:p>
            <a:r>
              <a:rPr lang="en-US" altLang="fa-IR" smtClean="0"/>
              <a:t>All still current research topics in IR Evaluation</a:t>
            </a:r>
          </a:p>
        </p:txBody>
      </p:sp>
      <p:sp>
        <p:nvSpPr>
          <p:cNvPr id="3686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fld id="{393860DF-8597-442C-A4C3-2AE1A7A70ADD}" type="slidenum">
              <a:rPr lang="en-US" altLang="fa-IR" sz="1400" b="0">
                <a:latin typeface="Times New Roman" panose="02020603050405020304" pitchFamily="18" charset="0"/>
              </a:rPr>
              <a:pPr>
                <a:spcBef>
                  <a:spcPct val="0"/>
                </a:spcBef>
                <a:buSzTx/>
                <a:buFontTx/>
                <a:buNone/>
              </a:pPr>
              <a:t>30</a:t>
            </a:fld>
            <a:endParaRPr lang="en-US" altLang="fa-IR" sz="1400" b="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fld id="{26FE4369-B1A0-42FD-B57C-3DD1DFAA849A}" type="slidenum">
              <a:rPr lang="en-US" altLang="fa-IR" sz="1400" b="0">
                <a:latin typeface="Times New Roman" panose="02020603050405020304" pitchFamily="18" charset="0"/>
              </a:rPr>
              <a:pPr>
                <a:spcBef>
                  <a:spcPct val="0"/>
                </a:spcBef>
                <a:buSzTx/>
                <a:buFontTx/>
                <a:buNone/>
              </a:pPr>
              <a:t>31</a:t>
            </a:fld>
            <a:endParaRPr lang="en-US" altLang="fa-IR" sz="1400" b="0">
              <a:latin typeface="Times New Roman" panose="02020603050405020304" pitchFamily="18" charset="0"/>
            </a:endParaRPr>
          </a:p>
        </p:txBody>
      </p:sp>
      <p:sp>
        <p:nvSpPr>
          <p:cNvPr id="37891" name="Rectangle 2"/>
          <p:cNvSpPr>
            <a:spLocks noGrp="1" noChangeArrowheads="1"/>
          </p:cNvSpPr>
          <p:nvPr>
            <p:ph type="title"/>
          </p:nvPr>
        </p:nvSpPr>
        <p:spPr>
          <a:xfrm>
            <a:off x="-609600" y="-76200"/>
            <a:ext cx="10210800" cy="1143000"/>
          </a:xfrm>
        </p:spPr>
        <p:txBody>
          <a:bodyPr/>
          <a:lstStyle/>
          <a:p>
            <a:r>
              <a:rPr lang="en-US" altLang="fa-IR" smtClean="0"/>
              <a:t>    Multi-level relevance judgments: nDCG</a:t>
            </a:r>
          </a:p>
        </p:txBody>
      </p:sp>
      <p:sp>
        <p:nvSpPr>
          <p:cNvPr id="39940" name="Rectangle 3"/>
          <p:cNvSpPr>
            <a:spLocks noGrp="1" noChangeArrowheads="1"/>
          </p:cNvSpPr>
          <p:nvPr>
            <p:ph type="body" idx="1"/>
          </p:nvPr>
        </p:nvSpPr>
        <p:spPr>
          <a:xfrm>
            <a:off x="381000" y="990600"/>
            <a:ext cx="8763000" cy="5715000"/>
          </a:xfrm>
        </p:spPr>
        <p:txBody>
          <a:bodyPr/>
          <a:lstStyle/>
          <a:p>
            <a:pPr>
              <a:lnSpc>
                <a:spcPct val="80000"/>
              </a:lnSpc>
            </a:pPr>
            <a:r>
              <a:rPr lang="en-US" altLang="fa-IR" sz="2400" smtClean="0"/>
              <a:t>What if relevance judgments are in a scale of [1,r]? r&gt;2</a:t>
            </a:r>
          </a:p>
          <a:p>
            <a:pPr>
              <a:lnSpc>
                <a:spcPct val="80000"/>
              </a:lnSpc>
            </a:pPr>
            <a:r>
              <a:rPr lang="en-US" altLang="fa-IR" sz="2400" smtClean="0"/>
              <a:t>Cumulative Gain (CG) at rank n</a:t>
            </a:r>
          </a:p>
          <a:p>
            <a:pPr lvl="1">
              <a:lnSpc>
                <a:spcPct val="80000"/>
              </a:lnSpc>
            </a:pPr>
            <a:r>
              <a:rPr lang="en-US" altLang="fa-IR" sz="2000" smtClean="0"/>
              <a:t>Let the ratings of the n documents be r</a:t>
            </a:r>
            <a:r>
              <a:rPr lang="en-US" altLang="fa-IR" sz="2000" baseline="-25000" smtClean="0"/>
              <a:t>1</a:t>
            </a:r>
            <a:r>
              <a:rPr lang="en-US" altLang="fa-IR" sz="2000" smtClean="0"/>
              <a:t>, r</a:t>
            </a:r>
            <a:r>
              <a:rPr lang="en-US" altLang="fa-IR" sz="2000" baseline="-25000" smtClean="0"/>
              <a:t>2</a:t>
            </a:r>
            <a:r>
              <a:rPr lang="en-US" altLang="fa-IR" sz="2000" smtClean="0"/>
              <a:t>, …r</a:t>
            </a:r>
            <a:r>
              <a:rPr lang="en-US" altLang="fa-IR" sz="2000" baseline="-25000" smtClean="0"/>
              <a:t>n</a:t>
            </a:r>
            <a:r>
              <a:rPr lang="en-US" altLang="fa-IR" sz="2000" smtClean="0"/>
              <a:t> (in ranked order)</a:t>
            </a:r>
          </a:p>
          <a:p>
            <a:pPr lvl="1">
              <a:lnSpc>
                <a:spcPct val="80000"/>
              </a:lnSpc>
            </a:pPr>
            <a:r>
              <a:rPr lang="en-US" altLang="fa-IR" sz="2000" smtClean="0"/>
              <a:t>CG = r</a:t>
            </a:r>
            <a:r>
              <a:rPr lang="en-US" altLang="fa-IR" sz="2000" baseline="-25000" smtClean="0"/>
              <a:t>1</a:t>
            </a:r>
            <a:r>
              <a:rPr lang="en-US" altLang="fa-IR" sz="2000" smtClean="0"/>
              <a:t>+r</a:t>
            </a:r>
            <a:r>
              <a:rPr lang="en-US" altLang="fa-IR" sz="2000" baseline="-25000" smtClean="0"/>
              <a:t>2</a:t>
            </a:r>
            <a:r>
              <a:rPr lang="en-US" altLang="fa-IR" sz="2000" smtClean="0"/>
              <a:t>+…+r</a:t>
            </a:r>
            <a:r>
              <a:rPr lang="en-US" altLang="fa-IR" sz="2000" baseline="-25000" smtClean="0"/>
              <a:t>n</a:t>
            </a:r>
            <a:r>
              <a:rPr lang="en-US" altLang="fa-IR" sz="2000" smtClean="0"/>
              <a:t> </a:t>
            </a:r>
          </a:p>
          <a:p>
            <a:pPr>
              <a:lnSpc>
                <a:spcPct val="80000"/>
              </a:lnSpc>
            </a:pPr>
            <a:r>
              <a:rPr lang="en-US" altLang="fa-IR" sz="2400" smtClean="0"/>
              <a:t>Discounted Cumulative Gain (DCG) at rank n</a:t>
            </a:r>
          </a:p>
          <a:p>
            <a:pPr lvl="1">
              <a:lnSpc>
                <a:spcPct val="80000"/>
              </a:lnSpc>
            </a:pPr>
            <a:r>
              <a:rPr lang="en-US" altLang="fa-IR" sz="2000" smtClean="0"/>
              <a:t>DCG = r</a:t>
            </a:r>
            <a:r>
              <a:rPr lang="en-US" altLang="fa-IR" sz="2000" baseline="-25000" smtClean="0"/>
              <a:t>1</a:t>
            </a:r>
            <a:r>
              <a:rPr lang="en-US" altLang="fa-IR" sz="2000" smtClean="0"/>
              <a:t>+r</a:t>
            </a:r>
            <a:r>
              <a:rPr lang="en-US" altLang="fa-IR" sz="2000" baseline="-25000" smtClean="0"/>
              <a:t>2</a:t>
            </a:r>
            <a:r>
              <a:rPr lang="en-US" altLang="fa-IR" sz="2000" smtClean="0"/>
              <a:t>/log</a:t>
            </a:r>
            <a:r>
              <a:rPr lang="en-US" altLang="fa-IR" sz="2000" baseline="-25000" smtClean="0"/>
              <a:t>2</a:t>
            </a:r>
            <a:r>
              <a:rPr lang="en-US" altLang="fa-IR" sz="2000" smtClean="0"/>
              <a:t>2+ r</a:t>
            </a:r>
            <a:r>
              <a:rPr lang="en-US" altLang="fa-IR" sz="2000" baseline="-25000" smtClean="0"/>
              <a:t>3</a:t>
            </a:r>
            <a:r>
              <a:rPr lang="en-US" altLang="fa-IR" sz="2000" smtClean="0"/>
              <a:t>/log</a:t>
            </a:r>
            <a:r>
              <a:rPr lang="en-US" altLang="fa-IR" sz="2000" baseline="-25000" smtClean="0"/>
              <a:t>2</a:t>
            </a:r>
            <a:r>
              <a:rPr lang="en-US" altLang="fa-IR" sz="2000" smtClean="0"/>
              <a:t>3+ … r</a:t>
            </a:r>
            <a:r>
              <a:rPr lang="en-US" altLang="fa-IR" sz="2000" baseline="-25000" smtClean="0"/>
              <a:t>n</a:t>
            </a:r>
            <a:r>
              <a:rPr lang="en-US" altLang="fa-IR" sz="2000" smtClean="0"/>
              <a:t>/log</a:t>
            </a:r>
            <a:r>
              <a:rPr lang="en-US" altLang="fa-IR" sz="2000" baseline="-25000" smtClean="0"/>
              <a:t>2</a:t>
            </a:r>
            <a:r>
              <a:rPr lang="en-US" altLang="fa-IR" sz="2000" smtClean="0"/>
              <a:t>n</a:t>
            </a:r>
          </a:p>
          <a:p>
            <a:pPr lvl="1">
              <a:lnSpc>
                <a:spcPct val="80000"/>
              </a:lnSpc>
            </a:pPr>
            <a:r>
              <a:rPr lang="en-US" altLang="fa-IR" sz="2000" smtClean="0"/>
              <a:t>We may use any base for the logarithm, e.g., base=b </a:t>
            </a:r>
          </a:p>
          <a:p>
            <a:pPr lvl="1">
              <a:lnSpc>
                <a:spcPct val="80000"/>
              </a:lnSpc>
            </a:pPr>
            <a:r>
              <a:rPr lang="en-US" altLang="fa-IR" sz="2000" smtClean="0"/>
              <a:t>For rank positions above b, do not discount</a:t>
            </a:r>
          </a:p>
          <a:p>
            <a:pPr>
              <a:lnSpc>
                <a:spcPct val="80000"/>
              </a:lnSpc>
            </a:pPr>
            <a:r>
              <a:rPr lang="en-US" altLang="fa-IR" sz="2400" smtClean="0"/>
              <a:t>Normalized Cumulative Gain (nDCG) at rank n</a:t>
            </a:r>
          </a:p>
          <a:p>
            <a:pPr lvl="1">
              <a:lnSpc>
                <a:spcPct val="80000"/>
              </a:lnSpc>
            </a:pPr>
            <a:r>
              <a:rPr lang="en-US" altLang="fa-IR" sz="2000" smtClean="0"/>
              <a:t>Normalize DCG at rank n by the DCG value at rank n of the ideal ranking so that all nDCG values would be within [0,1]. </a:t>
            </a:r>
          </a:p>
          <a:p>
            <a:pPr lvl="1">
              <a:lnSpc>
                <a:spcPct val="80000"/>
              </a:lnSpc>
            </a:pPr>
            <a:r>
              <a:rPr lang="en-US" altLang="fa-IR" sz="2000" smtClean="0"/>
              <a:t>The ideal ranking would first return the documents with the highest relevance level, then the next highest relevance level, etc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4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40">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940">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940">
                                            <p:txEl>
                                              <p:pRg st="7" end="7"/>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9940">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940">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94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nDCG</a:t>
            </a:r>
            <a:r>
              <a:rPr lang="en-US" dirty="0"/>
              <a:t> </a:t>
            </a:r>
            <a:r>
              <a:rPr lang="en-US" dirty="0" smtClean="0"/>
              <a:t>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smtClean="0"/>
                  <a:t>Relevance Scores:</a:t>
                </a:r>
              </a:p>
              <a:p>
                <a:pPr marL="0" indent="0">
                  <a:buNone/>
                </a:pPr>
                <a:endParaRPr lang="en-US" sz="2400" dirty="0" smtClean="0"/>
              </a:p>
              <a:p>
                <a:endParaRPr lang="en-US" sz="2400" dirty="0" smtClean="0"/>
              </a:p>
              <a:p>
                <a:r>
                  <a:rPr lang="en-US" sz="2400" dirty="0" smtClean="0"/>
                  <a:t>Ranked list: </a:t>
                </a:r>
                <a14:m>
                  <m:oMath xmlns:m="http://schemas.openxmlformats.org/officeDocument/2006/math">
                    <m:r>
                      <a:rPr lang="en-US" sz="2400" b="0" i="1" smtClean="0">
                        <a:latin typeface="Cambria Math" panose="02040503050406030204" pitchFamily="18" charset="0"/>
                      </a:rPr>
                      <m:t>𝐷</m:t>
                    </m:r>
                    <m:r>
                      <a:rPr lang="en-US" sz="2400" b="0" i="1" smtClean="0">
                        <a:latin typeface="Cambria Math" panose="02040503050406030204" pitchFamily="18" charset="0"/>
                      </a:rPr>
                      <m:t>1, </m:t>
                    </m:r>
                    <m:r>
                      <a:rPr lang="en-US" sz="2400" b="0" i="1" smtClean="0">
                        <a:latin typeface="Cambria Math" panose="02040503050406030204" pitchFamily="18" charset="0"/>
                      </a:rPr>
                      <m:t>𝐷</m:t>
                    </m:r>
                    <m:r>
                      <a:rPr lang="en-US" sz="2400" b="0" i="1" smtClean="0">
                        <a:latin typeface="Cambria Math" panose="02040503050406030204" pitchFamily="18" charset="0"/>
                      </a:rPr>
                      <m:t>2, </m:t>
                    </m:r>
                    <m:r>
                      <a:rPr lang="en-US" sz="2400" b="0" i="1" smtClean="0">
                        <a:latin typeface="Cambria Math" panose="02040503050406030204" pitchFamily="18" charset="0"/>
                      </a:rPr>
                      <m:t>𝐷</m:t>
                    </m:r>
                    <m:r>
                      <a:rPr lang="en-US" sz="2400" b="0" i="1" smtClean="0">
                        <a:latin typeface="Cambria Math" panose="02040503050406030204" pitchFamily="18" charset="0"/>
                      </a:rPr>
                      <m:t>3, </m:t>
                    </m:r>
                    <m:r>
                      <a:rPr lang="en-US" sz="2400" b="0" i="1" smtClean="0">
                        <a:latin typeface="Cambria Math" panose="02040503050406030204" pitchFamily="18" charset="0"/>
                      </a:rPr>
                      <m:t>𝐷</m:t>
                    </m:r>
                    <m:r>
                      <a:rPr lang="en-US" sz="2400" b="0" i="1" smtClean="0">
                        <a:latin typeface="Cambria Math" panose="02040503050406030204" pitchFamily="18" charset="0"/>
                      </a:rPr>
                      <m:t>4, </m:t>
                    </m:r>
                    <m:r>
                      <a:rPr lang="en-US" sz="2400" b="0" i="1" smtClean="0">
                        <a:latin typeface="Cambria Math" panose="02040503050406030204" pitchFamily="18" charset="0"/>
                      </a:rPr>
                      <m:t>𝐷</m:t>
                    </m:r>
                    <m:r>
                      <a:rPr lang="en-US" sz="2400" b="0" i="1" smtClean="0">
                        <a:latin typeface="Cambria Math" panose="02040503050406030204" pitchFamily="18" charset="0"/>
                      </a:rPr>
                      <m:t>5, </m:t>
                    </m:r>
                    <m:r>
                      <a:rPr lang="en-US" sz="2400" b="0" i="1" smtClean="0">
                        <a:latin typeface="Cambria Math" panose="02040503050406030204" pitchFamily="18" charset="0"/>
                      </a:rPr>
                      <m:t>𝐷</m:t>
                    </m:r>
                    <m:r>
                      <a:rPr lang="en-US" sz="2400" b="0" i="1" smtClean="0">
                        <a:latin typeface="Cambria Math" panose="02040503050406030204" pitchFamily="18" charset="0"/>
                      </a:rPr>
                      <m:t>6</m:t>
                    </m:r>
                  </m:oMath>
                </a14:m>
                <a:endParaRPr lang="en-US" sz="2400" b="0" dirty="0" smtClean="0"/>
              </a:p>
              <a:p>
                <a:r>
                  <a:rPr lang="en-US" sz="2400" b="1" dirty="0" smtClean="0"/>
                  <a:t>CG = </a:t>
                </a:r>
                <a:r>
                  <a:rPr lang="en-US" sz="2400" b="0" dirty="0" smtClean="0"/>
                  <a:t>(3, 5, 8, 8, 9, 11)</a:t>
                </a:r>
              </a:p>
              <a:p>
                <a:r>
                  <a:rPr lang="en-US" sz="2400" dirty="0" smtClean="0"/>
                  <a:t>DCG = </a:t>
                </a:r>
                <a:r>
                  <a:rPr lang="en-US" sz="2400" b="0" dirty="0" smtClean="0"/>
                  <a:t>(3, 3 + 2/log2, 3 + 2/log2 + 3/log3, </a:t>
                </a:r>
                <a:r>
                  <a:rPr lang="en-US" sz="2400" b="0" dirty="0"/>
                  <a:t>3 + 2/log2 + </a:t>
                </a:r>
                <a:r>
                  <a:rPr lang="en-US" sz="2400" b="0" dirty="0" smtClean="0"/>
                  <a:t>3/log3, </a:t>
                </a:r>
                <a:r>
                  <a:rPr lang="en-US" sz="2400" b="0" dirty="0"/>
                  <a:t>3 + 2/log2 + </a:t>
                </a:r>
                <a:r>
                  <a:rPr lang="en-US" sz="2400" b="0" dirty="0" smtClean="0"/>
                  <a:t>3/log3 + 1/log5, </a:t>
                </a:r>
                <a:r>
                  <a:rPr lang="en-US" sz="2400" b="0" dirty="0"/>
                  <a:t>3 + 2/log2 + </a:t>
                </a:r>
                <a:r>
                  <a:rPr lang="en-US" sz="2400" b="0" dirty="0" smtClean="0"/>
                  <a:t>3/log3 + 1/log5 + 2/log6)</a:t>
                </a:r>
              </a:p>
              <a:p>
                <a:r>
                  <a:rPr lang="en-US" sz="2400" dirty="0" smtClean="0"/>
                  <a:t>Ideal ranking based on relevance scores: </a:t>
                </a:r>
                <a:r>
                  <a:rPr lang="en-US" sz="2400" b="0" dirty="0" smtClean="0"/>
                  <a:t>3, 3, 2, 2, 1</a:t>
                </a:r>
              </a:p>
              <a:p>
                <a:r>
                  <a:rPr lang="en-US" sz="2400" b="1" dirty="0" smtClean="0"/>
                  <a:t>IDCG = </a:t>
                </a:r>
                <a:r>
                  <a:rPr lang="en-US" sz="2400" b="0" dirty="0" smtClean="0"/>
                  <a:t>(3, 3 + 3/log2, </a:t>
                </a:r>
                <a:r>
                  <a:rPr lang="en-US" sz="2400" b="0" dirty="0"/>
                  <a:t>3 + </a:t>
                </a:r>
                <a:r>
                  <a:rPr lang="en-US" sz="2400" b="0" dirty="0" smtClean="0"/>
                  <a:t>3/log2 + 2/log3, </a:t>
                </a:r>
                <a:r>
                  <a:rPr lang="en-US" sz="2400" b="0" dirty="0"/>
                  <a:t>3 + </a:t>
                </a:r>
                <a:r>
                  <a:rPr lang="en-US" sz="2400" b="0" dirty="0" smtClean="0"/>
                  <a:t>3/log2 + 2/log3 + 2/log4, </a:t>
                </a:r>
                <a:r>
                  <a:rPr lang="en-US" sz="2400" b="0" dirty="0"/>
                  <a:t>3 + 3/log2 + 2/log3 + </a:t>
                </a:r>
                <a:r>
                  <a:rPr lang="en-US" sz="2400" b="0" dirty="0" smtClean="0"/>
                  <a:t>2/log4, 1/log5)</a:t>
                </a:r>
              </a:p>
              <a:p>
                <a:r>
                  <a:rPr lang="en-US" sz="2400" b="1" dirty="0" smtClean="0"/>
                  <a:t>NDCG = DCG/IDCG</a:t>
                </a:r>
              </a:p>
              <a:p>
                <a:pPr marL="0" indent="0">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296" t="-5500" b="-1737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5721ECC-EF2B-439D-B9B8-38C9768BDC3C}" type="slidenum">
              <a:rPr lang="en-US" altLang="en-US" smtClean="0"/>
              <a:pPr/>
              <a:t>32</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4095004277"/>
              </p:ext>
            </p:extLst>
          </p:nvPr>
        </p:nvGraphicFramePr>
        <p:xfrm>
          <a:off x="1447800" y="1752600"/>
          <a:ext cx="6096000" cy="74168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1231908560"/>
                    </a:ext>
                  </a:extLst>
                </a:gridCol>
                <a:gridCol w="1016000">
                  <a:extLst>
                    <a:ext uri="{9D8B030D-6E8A-4147-A177-3AD203B41FA5}">
                      <a16:colId xmlns:a16="http://schemas.microsoft.com/office/drawing/2014/main" val="103769613"/>
                    </a:ext>
                  </a:extLst>
                </a:gridCol>
                <a:gridCol w="1016000">
                  <a:extLst>
                    <a:ext uri="{9D8B030D-6E8A-4147-A177-3AD203B41FA5}">
                      <a16:colId xmlns:a16="http://schemas.microsoft.com/office/drawing/2014/main" val="3470734090"/>
                    </a:ext>
                  </a:extLst>
                </a:gridCol>
                <a:gridCol w="1016000">
                  <a:extLst>
                    <a:ext uri="{9D8B030D-6E8A-4147-A177-3AD203B41FA5}">
                      <a16:colId xmlns:a16="http://schemas.microsoft.com/office/drawing/2014/main" val="3180738343"/>
                    </a:ext>
                  </a:extLst>
                </a:gridCol>
                <a:gridCol w="1016000">
                  <a:extLst>
                    <a:ext uri="{9D8B030D-6E8A-4147-A177-3AD203B41FA5}">
                      <a16:colId xmlns:a16="http://schemas.microsoft.com/office/drawing/2014/main" val="3841016044"/>
                    </a:ext>
                  </a:extLst>
                </a:gridCol>
                <a:gridCol w="1016000">
                  <a:extLst>
                    <a:ext uri="{9D8B030D-6E8A-4147-A177-3AD203B41FA5}">
                      <a16:colId xmlns:a16="http://schemas.microsoft.com/office/drawing/2014/main" val="3517608448"/>
                    </a:ext>
                  </a:extLst>
                </a:gridCol>
              </a:tblGrid>
              <a:tr h="370840">
                <a:tc>
                  <a:txBody>
                    <a:bodyPr/>
                    <a:lstStyle/>
                    <a:p>
                      <a:r>
                        <a:rPr lang="en-US" dirty="0" smtClean="0"/>
                        <a:t>D1</a:t>
                      </a:r>
                      <a:endParaRPr lang="en-US" dirty="0"/>
                    </a:p>
                  </a:txBody>
                  <a:tcPr/>
                </a:tc>
                <a:tc>
                  <a:txBody>
                    <a:bodyPr/>
                    <a:lstStyle/>
                    <a:p>
                      <a:r>
                        <a:rPr lang="en-US" dirty="0" smtClean="0"/>
                        <a:t>D2</a:t>
                      </a:r>
                      <a:endParaRPr lang="en-US" dirty="0"/>
                    </a:p>
                  </a:txBody>
                  <a:tcPr/>
                </a:tc>
                <a:tc>
                  <a:txBody>
                    <a:bodyPr/>
                    <a:lstStyle/>
                    <a:p>
                      <a:r>
                        <a:rPr lang="en-US" dirty="0" smtClean="0"/>
                        <a:t>D3</a:t>
                      </a:r>
                      <a:endParaRPr lang="en-US" dirty="0"/>
                    </a:p>
                  </a:txBody>
                  <a:tcPr/>
                </a:tc>
                <a:tc>
                  <a:txBody>
                    <a:bodyPr/>
                    <a:lstStyle/>
                    <a:p>
                      <a:r>
                        <a:rPr lang="en-US" dirty="0" smtClean="0"/>
                        <a:t>D4</a:t>
                      </a:r>
                      <a:endParaRPr lang="en-US" dirty="0"/>
                    </a:p>
                  </a:txBody>
                  <a:tcPr/>
                </a:tc>
                <a:tc>
                  <a:txBody>
                    <a:bodyPr/>
                    <a:lstStyle/>
                    <a:p>
                      <a:r>
                        <a:rPr lang="en-US" dirty="0" smtClean="0"/>
                        <a:t>D5</a:t>
                      </a:r>
                      <a:endParaRPr lang="en-US" dirty="0"/>
                    </a:p>
                  </a:txBody>
                  <a:tcPr/>
                </a:tc>
                <a:tc>
                  <a:txBody>
                    <a:bodyPr/>
                    <a:lstStyle/>
                    <a:p>
                      <a:r>
                        <a:rPr lang="en-US" dirty="0" smtClean="0"/>
                        <a:t>D6</a:t>
                      </a:r>
                      <a:endParaRPr lang="en-US" dirty="0"/>
                    </a:p>
                  </a:txBody>
                  <a:tcPr/>
                </a:tc>
                <a:extLst>
                  <a:ext uri="{0D108BD9-81ED-4DB2-BD59-A6C34878D82A}">
                    <a16:rowId xmlns:a16="http://schemas.microsoft.com/office/drawing/2014/main" val="1159781857"/>
                  </a:ext>
                </a:extLst>
              </a:tr>
              <a:tr h="370840">
                <a:tc>
                  <a:txBody>
                    <a:bodyPr/>
                    <a:lstStyle/>
                    <a:p>
                      <a:r>
                        <a:rPr lang="en-US" dirty="0" smtClean="0"/>
                        <a:t>3</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extLst>
                  <a:ext uri="{0D108BD9-81ED-4DB2-BD59-A6C34878D82A}">
                    <a16:rowId xmlns:a16="http://schemas.microsoft.com/office/drawing/2014/main" val="1710450074"/>
                  </a:ext>
                </a:extLst>
              </a:tr>
            </a:tbl>
          </a:graphicData>
        </a:graphic>
      </p:graphicFrame>
    </p:spTree>
    <p:extLst>
      <p:ext uri="{BB962C8B-B14F-4D97-AF65-F5344CB8AC3E}">
        <p14:creationId xmlns:p14="http://schemas.microsoft.com/office/powerpoint/2010/main" val="3964560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a:defRPr/>
            </a:pPr>
            <a:r>
              <a:rPr smtClean="0"/>
              <a:t>More on new measures later in the course…</a:t>
            </a:r>
            <a:endParaRPr lang="fa-IR"/>
          </a:p>
        </p:txBody>
      </p:sp>
      <p:sp>
        <p:nvSpPr>
          <p:cNvPr id="38915" name="Subtitle 5"/>
          <p:cNvSpPr>
            <a:spLocks noGrp="1"/>
          </p:cNvSpPr>
          <p:nvPr>
            <p:ph type="subTitle" idx="1"/>
          </p:nvPr>
        </p:nvSpPr>
        <p:spPr/>
        <p:txBody>
          <a:bodyPr/>
          <a:lstStyle/>
          <a:p>
            <a:endParaRPr lang="fa-IR" altLang="fa-IR" smtClean="0"/>
          </a:p>
        </p:txBody>
      </p:sp>
      <p:sp>
        <p:nvSpPr>
          <p:cNvPr id="389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fld id="{EA2E81BC-F4B4-431B-990B-7D29A92A60E2}" type="slidenum">
              <a:rPr lang="en-US" altLang="fa-IR" sz="1400" b="0">
                <a:latin typeface="Times New Roman" panose="02020603050405020304" pitchFamily="18" charset="0"/>
              </a:rPr>
              <a:pPr>
                <a:spcBef>
                  <a:spcPct val="0"/>
                </a:spcBef>
                <a:buSzTx/>
                <a:buFontTx/>
                <a:buNone/>
              </a:pPr>
              <a:t>33</a:t>
            </a:fld>
            <a:endParaRPr lang="en-US" altLang="fa-IR" sz="1400" b="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a:defRPr/>
            </a:pPr>
            <a:r>
              <a:rPr smtClean="0"/>
              <a:t>Questions?</a:t>
            </a:r>
            <a:endParaRPr lang="fa-IR"/>
          </a:p>
        </p:txBody>
      </p:sp>
      <p:sp>
        <p:nvSpPr>
          <p:cNvPr id="399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fld id="{6A1AF4DA-033A-4CBD-BDB3-683A96C2AE4C}" type="slidenum">
              <a:rPr lang="en-US" altLang="fa-IR" sz="1400" b="0">
                <a:latin typeface="Times New Roman" panose="02020603050405020304" pitchFamily="18" charset="0"/>
              </a:rPr>
              <a:pPr>
                <a:spcBef>
                  <a:spcPct val="0"/>
                </a:spcBef>
                <a:buSzTx/>
                <a:buFontTx/>
                <a:buNone/>
              </a:pPr>
              <a:t>34</a:t>
            </a:fld>
            <a:endParaRPr lang="en-US" altLang="fa-IR" sz="1400" b="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228600" y="152400"/>
            <a:ext cx="8686800" cy="1066800"/>
          </a:xfrm>
        </p:spPr>
        <p:txBody>
          <a:bodyPr/>
          <a:lstStyle/>
          <a:p>
            <a:r>
              <a:rPr lang="en-US" altLang="fa-IR" smtClean="0"/>
              <a:t>History of Test Set Evaluation: </a:t>
            </a:r>
            <a:br>
              <a:rPr lang="en-US" altLang="fa-IR" smtClean="0"/>
            </a:br>
            <a:r>
              <a:rPr lang="en-US" altLang="fa-IR" smtClean="0"/>
              <a:t>Pre-TREC</a:t>
            </a:r>
          </a:p>
        </p:txBody>
      </p:sp>
      <p:sp>
        <p:nvSpPr>
          <p:cNvPr id="10243" name="Content Placeholder 2"/>
          <p:cNvSpPr>
            <a:spLocks noGrp="1"/>
          </p:cNvSpPr>
          <p:nvPr>
            <p:ph idx="1"/>
          </p:nvPr>
        </p:nvSpPr>
        <p:spPr>
          <a:xfrm>
            <a:off x="228600" y="1447800"/>
            <a:ext cx="8915400" cy="4800600"/>
          </a:xfrm>
        </p:spPr>
        <p:txBody>
          <a:bodyPr/>
          <a:lstStyle/>
          <a:p>
            <a:r>
              <a:rPr lang="en-US" altLang="fa-IR" sz="2400" smtClean="0"/>
              <a:t>Early 1950s – 1960s (Cranfield): Establishment of the test collection evaluation methodology </a:t>
            </a:r>
          </a:p>
          <a:p>
            <a:r>
              <a:rPr lang="en-US" altLang="fa-IR" sz="2400" smtClean="0"/>
              <a:t>1960s- early1990s (Pre-TREC):  Initial development of test collections and measures</a:t>
            </a:r>
          </a:p>
          <a:p>
            <a:pPr lvl="1"/>
            <a:r>
              <a:rPr lang="en-US" altLang="fa-IR" smtClean="0"/>
              <a:t>Documents: mostly catalogue information about academic papers; later,  full text news articles</a:t>
            </a:r>
          </a:p>
          <a:p>
            <a:pPr lvl="1"/>
            <a:r>
              <a:rPr lang="en-US" altLang="fa-IR" smtClean="0"/>
              <a:t> Measures were strongly focused on </a:t>
            </a:r>
            <a:r>
              <a:rPr lang="en-US" altLang="fa-IR" i="1" smtClean="0"/>
              <a:t>high recall</a:t>
            </a:r>
            <a:r>
              <a:rPr lang="en-US" altLang="fa-IR" smtClean="0"/>
              <a:t> search: finding as many relevant items as possible.</a:t>
            </a:r>
          </a:p>
          <a:p>
            <a:pPr>
              <a:buFontTx/>
              <a:buNone/>
            </a:pPr>
            <a:endParaRPr lang="en-US" altLang="fa-IR" sz="2400" smtClean="0"/>
          </a:p>
        </p:txBody>
      </p:sp>
      <p:sp>
        <p:nvSpPr>
          <p:cNvPr id="1024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fld id="{B1A3691B-BEBA-4CFF-B283-20615785275A}" type="slidenum">
              <a:rPr lang="en-US" altLang="fa-IR" sz="1400" b="0">
                <a:latin typeface="Times New Roman" panose="02020603050405020304" pitchFamily="18" charset="0"/>
              </a:rPr>
              <a:pPr>
                <a:spcBef>
                  <a:spcPct val="0"/>
                </a:spcBef>
                <a:buSzTx/>
                <a:buFontTx/>
                <a:buNone/>
              </a:pPr>
              <a:t>4</a:t>
            </a:fld>
            <a:endParaRPr lang="en-US" altLang="fa-IR" sz="1400" b="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0" y="152400"/>
            <a:ext cx="9144000" cy="1066800"/>
          </a:xfrm>
        </p:spPr>
        <p:txBody>
          <a:bodyPr/>
          <a:lstStyle/>
          <a:p>
            <a:r>
              <a:rPr lang="en-US" altLang="fa-IR" smtClean="0"/>
              <a:t>History of Test Evaluation: </a:t>
            </a:r>
            <a:br>
              <a:rPr lang="en-US" altLang="fa-IR" smtClean="0"/>
            </a:br>
            <a:r>
              <a:rPr lang="en-US" altLang="fa-IR" smtClean="0"/>
              <a:t>The TREC Era</a:t>
            </a:r>
          </a:p>
        </p:txBody>
      </p:sp>
      <p:sp>
        <p:nvSpPr>
          <p:cNvPr id="11267" name="Content Placeholder 2"/>
          <p:cNvSpPr>
            <a:spLocks noGrp="1"/>
          </p:cNvSpPr>
          <p:nvPr>
            <p:ph idx="1"/>
          </p:nvPr>
        </p:nvSpPr>
        <p:spPr>
          <a:xfrm>
            <a:off x="228600" y="1295400"/>
            <a:ext cx="8534400" cy="4953000"/>
          </a:xfrm>
        </p:spPr>
        <p:txBody>
          <a:bodyPr/>
          <a:lstStyle/>
          <a:p>
            <a:r>
              <a:rPr lang="en-US" altLang="fa-IR" sz="2400" smtClean="0"/>
              <a:t>Early 1990s – early 2000s (“TREC ad hoc” period):  Larger-scale and standardization of evaluation</a:t>
            </a:r>
          </a:p>
          <a:p>
            <a:pPr lvl="1"/>
            <a:r>
              <a:rPr lang="en-US" altLang="fa-IR" sz="2000" smtClean="0"/>
              <a:t>Documents: mostly news articles </a:t>
            </a:r>
          </a:p>
          <a:p>
            <a:pPr lvl="1"/>
            <a:r>
              <a:rPr lang="en-US" altLang="fa-IR" sz="2000" smtClean="0"/>
              <a:t>Measures: still focused on high-recall search </a:t>
            </a:r>
          </a:p>
          <a:p>
            <a:pPr lvl="1"/>
            <a:r>
              <a:rPr lang="en-US" altLang="fa-IR" sz="2000" smtClean="0"/>
              <a:t>A variety of retrieval tasks that go beyond standard ad hoc task </a:t>
            </a:r>
          </a:p>
          <a:p>
            <a:r>
              <a:rPr lang="en-US" altLang="fa-IR" sz="2400" smtClean="0"/>
              <a:t>Early 2000s – present (Post TREC ad hoc period): Diverse search applications + Larger scale </a:t>
            </a:r>
          </a:p>
          <a:p>
            <a:pPr lvl="1"/>
            <a:r>
              <a:rPr lang="en-US" altLang="fa-IR" sz="2000" smtClean="0"/>
              <a:t>Documents: beyond news articles (web pages,…) </a:t>
            </a:r>
          </a:p>
          <a:p>
            <a:pPr lvl="1"/>
            <a:r>
              <a:rPr lang="en-US" altLang="fa-IR" sz="2000" smtClean="0"/>
              <a:t>Measures:  more reflecting a user’s common preference for finding a small number of relevant item</a:t>
            </a:r>
          </a:p>
          <a:p>
            <a:pPr lvl="1"/>
            <a:r>
              <a:rPr lang="en-US" altLang="fa-IR" sz="2000" smtClean="0"/>
              <a:t>A new form of evaluation research: studying test collection methodologies</a:t>
            </a:r>
          </a:p>
          <a:p>
            <a:endParaRPr lang="en-US" altLang="fa-IR" sz="2400" smtClean="0"/>
          </a:p>
        </p:txBody>
      </p:sp>
      <p:sp>
        <p:nvSpPr>
          <p:cNvPr id="1126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fld id="{F20B1077-C6CD-465F-93BA-DA4A3633E522}" type="slidenum">
              <a:rPr lang="en-US" altLang="fa-IR" sz="1400" b="0">
                <a:latin typeface="Times New Roman" panose="02020603050405020304" pitchFamily="18" charset="0"/>
              </a:rPr>
              <a:pPr>
                <a:spcBef>
                  <a:spcPct val="0"/>
                </a:spcBef>
                <a:buSzTx/>
                <a:buFontTx/>
                <a:buNone/>
              </a:pPr>
              <a:t>5</a:t>
            </a:fld>
            <a:endParaRPr lang="en-US" altLang="fa-IR" sz="1400" b="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fa-IR" smtClean="0"/>
              <a:t>Cranfield Test Methodology</a:t>
            </a:r>
          </a:p>
        </p:txBody>
      </p:sp>
      <p:sp>
        <p:nvSpPr>
          <p:cNvPr id="12291" name="Content Placeholder 2"/>
          <p:cNvSpPr>
            <a:spLocks noGrp="1"/>
          </p:cNvSpPr>
          <p:nvPr>
            <p:ph idx="1"/>
          </p:nvPr>
        </p:nvSpPr>
        <p:spPr>
          <a:xfrm>
            <a:off x="381000" y="1066800"/>
            <a:ext cx="8763000" cy="4876800"/>
          </a:xfrm>
        </p:spPr>
        <p:txBody>
          <a:bodyPr/>
          <a:lstStyle/>
          <a:p>
            <a:r>
              <a:rPr lang="en-US" altLang="fa-IR" smtClean="0"/>
              <a:t>Specify a retrieval task</a:t>
            </a:r>
          </a:p>
          <a:p>
            <a:r>
              <a:rPr lang="en-US" altLang="fa-IR" smtClean="0"/>
              <a:t>Create a collection of sample documents </a:t>
            </a:r>
          </a:p>
          <a:p>
            <a:r>
              <a:rPr lang="en-US" altLang="fa-IR" smtClean="0"/>
              <a:t>Create a set of topics/queries appropriate for the retrieval task</a:t>
            </a:r>
          </a:p>
          <a:p>
            <a:r>
              <a:rPr lang="en-US" altLang="fa-IR" smtClean="0"/>
              <a:t>Create a set of relevance judgments (i.e., judgments about which document is relevant to which query)</a:t>
            </a:r>
          </a:p>
          <a:p>
            <a:r>
              <a:rPr lang="en-US" altLang="fa-IR" smtClean="0"/>
              <a:t>Define a set of measures</a:t>
            </a:r>
          </a:p>
          <a:p>
            <a:r>
              <a:rPr lang="en-US" altLang="fa-IR" smtClean="0"/>
              <a:t>Apply a method to (or run a system on) the collection to obtain performance figures</a:t>
            </a:r>
          </a:p>
        </p:txBody>
      </p:sp>
      <p:sp>
        <p:nvSpPr>
          <p:cNvPr id="12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fld id="{CD1B540E-4270-4BBE-9F99-47E40F061879}" type="slidenum">
              <a:rPr lang="en-US" altLang="fa-IR" sz="1400" b="0">
                <a:latin typeface="Times New Roman" panose="02020603050405020304" pitchFamily="18" charset="0"/>
              </a:rPr>
              <a:pPr>
                <a:spcBef>
                  <a:spcPct val="0"/>
                </a:spcBef>
                <a:buSzTx/>
                <a:buFontTx/>
                <a:buNone/>
              </a:pPr>
              <a:t>6</a:t>
            </a:fld>
            <a:endParaRPr lang="en-US" altLang="fa-IR" sz="1400" b="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81000" y="1524000"/>
          <a:ext cx="8382000" cy="4605337"/>
        </p:xfrm>
        <a:graphic>
          <a:graphicData uri="http://schemas.openxmlformats.org/drawingml/2006/table">
            <a:tbl>
              <a:tblPr/>
              <a:tblGrid>
                <a:gridCol w="1199682">
                  <a:extLst>
                    <a:ext uri="{9D8B030D-6E8A-4147-A177-3AD203B41FA5}">
                      <a16:colId xmlns:a16="http://schemas.microsoft.com/office/drawing/2014/main" val="20000"/>
                    </a:ext>
                  </a:extLst>
                </a:gridCol>
                <a:gridCol w="781516">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4267202">
                  <a:extLst>
                    <a:ext uri="{9D8B030D-6E8A-4147-A177-3AD203B41FA5}">
                      <a16:colId xmlns:a16="http://schemas.microsoft.com/office/drawing/2014/main" val="20005"/>
                    </a:ext>
                  </a:extLst>
                </a:gridCol>
              </a:tblGrid>
              <a:tr h="433154">
                <a:tc>
                  <a:txBody>
                    <a:bodyPr/>
                    <a:lstStyle/>
                    <a:p>
                      <a:pPr marL="0" marR="0">
                        <a:spcBef>
                          <a:spcPts val="0"/>
                        </a:spcBef>
                        <a:spcAft>
                          <a:spcPts val="0"/>
                        </a:spcAft>
                      </a:pPr>
                      <a:r>
                        <a:rPr lang="en-US" sz="1800" b="1" dirty="0">
                          <a:solidFill>
                            <a:srgbClr val="000000"/>
                          </a:solidFill>
                          <a:latin typeface="Calibri"/>
                          <a:ea typeface="SimSun"/>
                        </a:rPr>
                        <a:t>Name</a:t>
                      </a:r>
                      <a:endParaRPr lang="en-US" sz="1800" dirty="0">
                        <a:latin typeface="Times New Roman"/>
                        <a:ea typeface="SimSun"/>
                      </a:endParaRPr>
                    </a:p>
                  </a:txBody>
                  <a:tcPr marL="55418" marR="55418" marT="0" marB="0">
                    <a:lnL>
                      <a:noFill/>
                    </a:lnL>
                    <a:lnR>
                      <a:noFill/>
                    </a:lnR>
                    <a:lnT>
                      <a:noFill/>
                    </a:lnT>
                    <a:lnB>
                      <a:noFill/>
                    </a:lnB>
                  </a:tcPr>
                </a:tc>
                <a:tc>
                  <a:txBody>
                    <a:bodyPr/>
                    <a:lstStyle/>
                    <a:p>
                      <a:pPr marL="0" marR="0" algn="r">
                        <a:spcBef>
                          <a:spcPts val="0"/>
                        </a:spcBef>
                        <a:spcAft>
                          <a:spcPts val="0"/>
                        </a:spcAft>
                      </a:pPr>
                      <a:r>
                        <a:rPr lang="en-US" sz="1800" b="1" dirty="0">
                          <a:solidFill>
                            <a:srgbClr val="000000"/>
                          </a:solidFill>
                          <a:latin typeface="Calibri"/>
                          <a:ea typeface="SimSun"/>
                        </a:rPr>
                        <a:t>Docs.</a:t>
                      </a:r>
                      <a:endParaRPr lang="en-US" sz="1800" dirty="0">
                        <a:latin typeface="Times New Roman"/>
                        <a:ea typeface="SimSun"/>
                      </a:endParaRPr>
                    </a:p>
                  </a:txBody>
                  <a:tcPr marL="55418" marR="55418" marT="0" marB="0">
                    <a:lnL>
                      <a:noFill/>
                    </a:lnL>
                    <a:lnR>
                      <a:noFill/>
                    </a:lnR>
                    <a:lnT>
                      <a:noFill/>
                    </a:lnT>
                    <a:lnB>
                      <a:noFill/>
                    </a:lnB>
                  </a:tcPr>
                </a:tc>
                <a:tc>
                  <a:txBody>
                    <a:bodyPr/>
                    <a:lstStyle/>
                    <a:p>
                      <a:pPr marL="0" marR="0" algn="r">
                        <a:spcBef>
                          <a:spcPts val="0"/>
                        </a:spcBef>
                        <a:spcAft>
                          <a:spcPts val="0"/>
                        </a:spcAft>
                      </a:pPr>
                      <a:r>
                        <a:rPr lang="en-US" sz="1800" b="1" dirty="0" err="1">
                          <a:solidFill>
                            <a:srgbClr val="000000"/>
                          </a:solidFill>
                          <a:latin typeface="Calibri"/>
                          <a:ea typeface="SimSun"/>
                        </a:rPr>
                        <a:t>Qrys</a:t>
                      </a:r>
                      <a:r>
                        <a:rPr lang="en-US" sz="1800" b="1" dirty="0">
                          <a:solidFill>
                            <a:srgbClr val="000000"/>
                          </a:solidFill>
                          <a:latin typeface="Calibri"/>
                          <a:ea typeface="SimSun"/>
                        </a:rPr>
                        <a:t>.</a:t>
                      </a:r>
                      <a:endParaRPr lang="en-US" sz="1800" dirty="0">
                        <a:latin typeface="Times New Roman"/>
                        <a:ea typeface="SimSun"/>
                      </a:endParaRPr>
                    </a:p>
                  </a:txBody>
                  <a:tcPr marL="55418" marR="55418" marT="0" marB="0">
                    <a:lnL>
                      <a:noFill/>
                    </a:lnL>
                    <a:lnR>
                      <a:noFill/>
                    </a:lnR>
                    <a:lnT>
                      <a:noFill/>
                    </a:lnT>
                    <a:lnB>
                      <a:noFill/>
                    </a:lnB>
                  </a:tcPr>
                </a:tc>
                <a:tc>
                  <a:txBody>
                    <a:bodyPr/>
                    <a:lstStyle/>
                    <a:p>
                      <a:pPr marL="0" marR="0" algn="r">
                        <a:spcBef>
                          <a:spcPts val="0"/>
                        </a:spcBef>
                        <a:spcAft>
                          <a:spcPts val="0"/>
                        </a:spcAft>
                      </a:pPr>
                      <a:r>
                        <a:rPr lang="en-US" sz="1800" b="1" dirty="0">
                          <a:solidFill>
                            <a:srgbClr val="000000"/>
                          </a:solidFill>
                          <a:latin typeface="Calibri"/>
                          <a:ea typeface="SimSun"/>
                        </a:rPr>
                        <a:t>Year</a:t>
                      </a:r>
                      <a:endParaRPr lang="en-US" sz="1800" dirty="0">
                        <a:latin typeface="Times New Roman"/>
                        <a:ea typeface="SimSun"/>
                      </a:endParaRPr>
                    </a:p>
                  </a:txBody>
                  <a:tcPr marL="55418" marR="55418" marT="0" marB="0">
                    <a:lnL>
                      <a:noFill/>
                    </a:lnL>
                    <a:lnR>
                      <a:noFill/>
                    </a:lnR>
                    <a:lnT>
                      <a:noFill/>
                    </a:lnT>
                    <a:lnB>
                      <a:noFill/>
                    </a:lnB>
                  </a:tcPr>
                </a:tc>
                <a:tc>
                  <a:txBody>
                    <a:bodyPr/>
                    <a:lstStyle/>
                    <a:p>
                      <a:pPr marL="0" marR="0" algn="r">
                        <a:spcBef>
                          <a:spcPts val="0"/>
                        </a:spcBef>
                        <a:spcAft>
                          <a:spcPts val="0"/>
                        </a:spcAft>
                      </a:pPr>
                      <a:r>
                        <a:rPr lang="en-US" sz="1800" b="1" dirty="0">
                          <a:solidFill>
                            <a:srgbClr val="000000"/>
                          </a:solidFill>
                          <a:latin typeface="Calibri"/>
                          <a:ea typeface="SimSun"/>
                        </a:rPr>
                        <a:t>Size, Mb</a:t>
                      </a:r>
                      <a:endParaRPr lang="en-US" sz="1800" dirty="0">
                        <a:latin typeface="Times New Roman"/>
                        <a:ea typeface="SimSun"/>
                      </a:endParaRPr>
                    </a:p>
                  </a:txBody>
                  <a:tcPr marL="55418" marR="55418" marT="0" marB="0">
                    <a:lnL>
                      <a:noFill/>
                    </a:lnL>
                    <a:lnR>
                      <a:noFill/>
                    </a:lnR>
                    <a:lnT>
                      <a:noFill/>
                    </a:lnT>
                    <a:lnB>
                      <a:noFill/>
                    </a:lnB>
                  </a:tcPr>
                </a:tc>
                <a:tc>
                  <a:txBody>
                    <a:bodyPr/>
                    <a:lstStyle/>
                    <a:p>
                      <a:pPr marL="0" marR="0">
                        <a:spcBef>
                          <a:spcPts val="0"/>
                        </a:spcBef>
                        <a:spcAft>
                          <a:spcPts val="0"/>
                        </a:spcAft>
                      </a:pPr>
                      <a:r>
                        <a:rPr lang="en-US" sz="1800" b="1" dirty="0">
                          <a:solidFill>
                            <a:srgbClr val="000000"/>
                          </a:solidFill>
                          <a:latin typeface="Calibri"/>
                          <a:ea typeface="SimSun"/>
                        </a:rPr>
                        <a:t>Source document</a:t>
                      </a:r>
                      <a:endParaRPr lang="en-US" sz="1800" dirty="0">
                        <a:latin typeface="Times New Roman"/>
                        <a:ea typeface="SimSun"/>
                      </a:endParaRPr>
                    </a:p>
                  </a:txBody>
                  <a:tcPr marL="55418" marR="55418" marT="0" marB="0">
                    <a:lnL>
                      <a:noFill/>
                    </a:lnL>
                    <a:lnR>
                      <a:noFill/>
                    </a:lnR>
                    <a:lnT>
                      <a:noFill/>
                    </a:lnT>
                    <a:lnB>
                      <a:noFill/>
                    </a:lnB>
                  </a:tcPr>
                </a:tc>
                <a:extLst>
                  <a:ext uri="{0D108BD9-81ED-4DB2-BD59-A6C34878D82A}">
                    <a16:rowId xmlns:a16="http://schemas.microsoft.com/office/drawing/2014/main" val="10000"/>
                  </a:ext>
                </a:extLst>
              </a:tr>
              <a:tr h="889146">
                <a:tc>
                  <a:txBody>
                    <a:bodyPr/>
                    <a:lstStyle/>
                    <a:p>
                      <a:pPr marL="0" marR="0">
                        <a:spcBef>
                          <a:spcPts val="0"/>
                        </a:spcBef>
                        <a:spcAft>
                          <a:spcPts val="0"/>
                        </a:spcAft>
                      </a:pPr>
                      <a:r>
                        <a:rPr lang="en-US" sz="1800" dirty="0" err="1">
                          <a:solidFill>
                            <a:srgbClr val="000000"/>
                          </a:solidFill>
                          <a:latin typeface="Calibri"/>
                          <a:ea typeface="SimSun"/>
                        </a:rPr>
                        <a:t>Cranfield</a:t>
                      </a:r>
                      <a:r>
                        <a:rPr lang="en-US" sz="1800" dirty="0">
                          <a:solidFill>
                            <a:srgbClr val="000000"/>
                          </a:solidFill>
                          <a:latin typeface="Calibri"/>
                          <a:ea typeface="SimSun"/>
                        </a:rPr>
                        <a:t> 2</a:t>
                      </a:r>
                      <a:endParaRPr lang="en-US" sz="1800" dirty="0">
                        <a:latin typeface="Times New Roman"/>
                        <a:ea typeface="SimSun"/>
                      </a:endParaRPr>
                    </a:p>
                  </a:txBody>
                  <a:tcPr marL="55418" marR="55418"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800" dirty="0">
                          <a:solidFill>
                            <a:srgbClr val="000000"/>
                          </a:solidFill>
                          <a:latin typeface="Calibri"/>
                          <a:ea typeface="SimSun"/>
                        </a:rPr>
                        <a:t>1,400</a:t>
                      </a:r>
                      <a:endParaRPr lang="en-US" sz="1800" dirty="0">
                        <a:latin typeface="Times New Roman"/>
                        <a:ea typeface="SimSun"/>
                      </a:endParaRPr>
                    </a:p>
                  </a:txBody>
                  <a:tcPr marL="55418" marR="55418"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800" dirty="0">
                          <a:solidFill>
                            <a:srgbClr val="000000"/>
                          </a:solidFill>
                          <a:latin typeface="Calibri"/>
                          <a:ea typeface="SimSun"/>
                        </a:rPr>
                        <a:t>225</a:t>
                      </a:r>
                      <a:endParaRPr lang="en-US" sz="1800" dirty="0">
                        <a:latin typeface="Times New Roman"/>
                        <a:ea typeface="SimSun"/>
                      </a:endParaRPr>
                    </a:p>
                  </a:txBody>
                  <a:tcPr marL="55418" marR="55418"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800" dirty="0">
                          <a:solidFill>
                            <a:srgbClr val="000000"/>
                          </a:solidFill>
                          <a:latin typeface="Calibri"/>
                          <a:ea typeface="SimSun"/>
                        </a:rPr>
                        <a:t>1962</a:t>
                      </a:r>
                      <a:endParaRPr lang="en-US" sz="1800" dirty="0">
                        <a:latin typeface="Times New Roman"/>
                        <a:ea typeface="SimSun"/>
                      </a:endParaRPr>
                    </a:p>
                  </a:txBody>
                  <a:tcPr marL="55418" marR="55418"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800" dirty="0">
                          <a:solidFill>
                            <a:srgbClr val="000000"/>
                          </a:solidFill>
                          <a:latin typeface="Calibri"/>
                          <a:ea typeface="SimSun"/>
                        </a:rPr>
                        <a:t>1.6</a:t>
                      </a:r>
                      <a:endParaRPr lang="en-US" sz="1800" dirty="0">
                        <a:latin typeface="Times New Roman"/>
                        <a:ea typeface="SimSun"/>
                      </a:endParaRPr>
                    </a:p>
                  </a:txBody>
                  <a:tcPr marL="55418" marR="55418"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solidFill>
                            <a:srgbClr val="000000"/>
                          </a:solidFill>
                          <a:latin typeface="Calibri"/>
                          <a:ea typeface="SimSun"/>
                        </a:rPr>
                        <a:t>Title, authors, source, abstract of scientific papers from the aeronautic research field, largely ranging from 1945-1962.</a:t>
                      </a:r>
                      <a:endParaRPr lang="en-US" sz="1800" dirty="0">
                        <a:latin typeface="Times New Roman"/>
                        <a:ea typeface="SimSun"/>
                      </a:endParaRPr>
                    </a:p>
                  </a:txBody>
                  <a:tcPr marL="55418" marR="55418"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23086">
                <a:tc>
                  <a:txBody>
                    <a:bodyPr/>
                    <a:lstStyle/>
                    <a:p>
                      <a:pPr marL="0" marR="0">
                        <a:spcBef>
                          <a:spcPts val="0"/>
                        </a:spcBef>
                        <a:spcAft>
                          <a:spcPts val="0"/>
                        </a:spcAft>
                      </a:pPr>
                      <a:r>
                        <a:rPr lang="en-US" sz="1800">
                          <a:solidFill>
                            <a:srgbClr val="000000"/>
                          </a:solidFill>
                          <a:latin typeface="Calibri"/>
                          <a:ea typeface="SimSun"/>
                        </a:rPr>
                        <a:t>ADI</a:t>
                      </a:r>
                      <a:endParaRPr lang="en-US" sz="1800">
                        <a:latin typeface="Times New Roman"/>
                        <a:ea typeface="SimSun"/>
                      </a:endParaRPr>
                    </a:p>
                  </a:txBody>
                  <a:tcPr marL="55418" marR="55418"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800">
                          <a:solidFill>
                            <a:srgbClr val="000000"/>
                          </a:solidFill>
                          <a:latin typeface="Calibri"/>
                          <a:ea typeface="SimSun"/>
                        </a:rPr>
                        <a:t>82</a:t>
                      </a:r>
                      <a:endParaRPr lang="en-US" sz="1800">
                        <a:latin typeface="Times New Roman"/>
                        <a:ea typeface="SimSun"/>
                      </a:endParaRPr>
                    </a:p>
                  </a:txBody>
                  <a:tcPr marL="55418" marR="55418"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800">
                          <a:solidFill>
                            <a:srgbClr val="000000"/>
                          </a:solidFill>
                          <a:latin typeface="Calibri"/>
                          <a:ea typeface="SimSun"/>
                        </a:rPr>
                        <a:t>35</a:t>
                      </a:r>
                      <a:endParaRPr lang="en-US" sz="1800">
                        <a:latin typeface="Times New Roman"/>
                        <a:ea typeface="SimSun"/>
                      </a:endParaRPr>
                    </a:p>
                  </a:txBody>
                  <a:tcPr marL="55418" marR="55418"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800">
                          <a:solidFill>
                            <a:srgbClr val="000000"/>
                          </a:solidFill>
                          <a:latin typeface="Calibri"/>
                          <a:ea typeface="SimSun"/>
                        </a:rPr>
                        <a:t>1968</a:t>
                      </a:r>
                      <a:endParaRPr lang="en-US" sz="1800">
                        <a:latin typeface="Times New Roman"/>
                        <a:ea typeface="SimSun"/>
                      </a:endParaRPr>
                    </a:p>
                  </a:txBody>
                  <a:tcPr marL="55418" marR="55418"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800" dirty="0">
                          <a:solidFill>
                            <a:srgbClr val="000000"/>
                          </a:solidFill>
                          <a:latin typeface="Calibri"/>
                          <a:ea typeface="SimSun"/>
                        </a:rPr>
                        <a:t>0.04</a:t>
                      </a:r>
                      <a:endParaRPr lang="en-US" sz="1800" dirty="0">
                        <a:latin typeface="Times New Roman"/>
                        <a:ea typeface="SimSun"/>
                      </a:endParaRPr>
                    </a:p>
                  </a:txBody>
                  <a:tcPr marL="55418" marR="55418"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solidFill>
                            <a:srgbClr val="000000"/>
                          </a:solidFill>
                          <a:latin typeface="Calibri"/>
                          <a:ea typeface="SimSun"/>
                        </a:rPr>
                        <a:t>A set of short papers from the 1963 Annual Meeting of the American Documentation Institute.</a:t>
                      </a:r>
                      <a:endParaRPr lang="en-US" sz="1800" dirty="0">
                        <a:latin typeface="Times New Roman"/>
                        <a:ea typeface="SimSun"/>
                      </a:endParaRPr>
                    </a:p>
                  </a:txBody>
                  <a:tcPr marL="55418" marR="55418"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59161">
                <a:tc>
                  <a:txBody>
                    <a:bodyPr/>
                    <a:lstStyle/>
                    <a:p>
                      <a:pPr marL="0" marR="0">
                        <a:spcBef>
                          <a:spcPts val="0"/>
                        </a:spcBef>
                        <a:spcAft>
                          <a:spcPts val="0"/>
                        </a:spcAft>
                      </a:pPr>
                      <a:r>
                        <a:rPr lang="en-US" sz="1800">
                          <a:solidFill>
                            <a:srgbClr val="000000"/>
                          </a:solidFill>
                          <a:latin typeface="Calibri"/>
                          <a:ea typeface="SimSun"/>
                        </a:rPr>
                        <a:t>IRE-3</a:t>
                      </a:r>
                      <a:endParaRPr lang="en-US" sz="1800">
                        <a:latin typeface="Times New Roman"/>
                        <a:ea typeface="SimSun"/>
                      </a:endParaRPr>
                    </a:p>
                  </a:txBody>
                  <a:tcPr marL="55418" marR="55418"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800">
                          <a:solidFill>
                            <a:srgbClr val="000000"/>
                          </a:solidFill>
                          <a:latin typeface="Calibri"/>
                          <a:ea typeface="SimSun"/>
                        </a:rPr>
                        <a:t>780</a:t>
                      </a:r>
                      <a:endParaRPr lang="en-US" sz="1800">
                        <a:latin typeface="Times New Roman"/>
                        <a:ea typeface="SimSun"/>
                      </a:endParaRPr>
                    </a:p>
                  </a:txBody>
                  <a:tcPr marL="55418" marR="55418"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800">
                          <a:solidFill>
                            <a:srgbClr val="000000"/>
                          </a:solidFill>
                          <a:latin typeface="Calibri"/>
                          <a:ea typeface="SimSun"/>
                        </a:rPr>
                        <a:t>34</a:t>
                      </a:r>
                      <a:endParaRPr lang="en-US" sz="1800">
                        <a:latin typeface="Times New Roman"/>
                        <a:ea typeface="SimSun"/>
                      </a:endParaRPr>
                    </a:p>
                  </a:txBody>
                  <a:tcPr marL="55418" marR="55418"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800">
                          <a:solidFill>
                            <a:srgbClr val="000000"/>
                          </a:solidFill>
                          <a:latin typeface="Calibri"/>
                          <a:ea typeface="SimSun"/>
                        </a:rPr>
                        <a:t>1968</a:t>
                      </a:r>
                      <a:endParaRPr lang="en-US" sz="1800">
                        <a:latin typeface="Times New Roman"/>
                        <a:ea typeface="SimSun"/>
                      </a:endParaRPr>
                    </a:p>
                  </a:txBody>
                  <a:tcPr marL="55418" marR="55418"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800" dirty="0">
                          <a:solidFill>
                            <a:srgbClr val="000000"/>
                          </a:solidFill>
                          <a:latin typeface="Calibri"/>
                          <a:ea typeface="SimSun"/>
                        </a:rPr>
                        <a:t>-</a:t>
                      </a:r>
                      <a:endParaRPr lang="en-US" sz="1800" dirty="0">
                        <a:latin typeface="Times New Roman"/>
                        <a:ea typeface="SimSun"/>
                      </a:endParaRPr>
                    </a:p>
                  </a:txBody>
                  <a:tcPr marL="55418" marR="55418"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solidFill>
                            <a:srgbClr val="000000"/>
                          </a:solidFill>
                          <a:latin typeface="Calibri"/>
                          <a:ea typeface="SimSun"/>
                        </a:rPr>
                        <a:t>A set of abstracts of computer science documents, published in 1959-1961.</a:t>
                      </a:r>
                      <a:endParaRPr lang="en-US" sz="1800" dirty="0">
                        <a:latin typeface="Times New Roman"/>
                        <a:ea typeface="SimSun"/>
                      </a:endParaRPr>
                    </a:p>
                  </a:txBody>
                  <a:tcPr marL="55418" marR="55418"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28980">
                <a:tc>
                  <a:txBody>
                    <a:bodyPr/>
                    <a:lstStyle/>
                    <a:p>
                      <a:pPr marL="0" marR="0">
                        <a:spcBef>
                          <a:spcPts val="0"/>
                        </a:spcBef>
                        <a:spcAft>
                          <a:spcPts val="0"/>
                        </a:spcAft>
                      </a:pPr>
                      <a:r>
                        <a:rPr lang="en-US" sz="1800">
                          <a:solidFill>
                            <a:srgbClr val="000000"/>
                          </a:solidFill>
                          <a:latin typeface="Calibri"/>
                          <a:ea typeface="SimSun"/>
                        </a:rPr>
                        <a:t>NPL</a:t>
                      </a:r>
                      <a:endParaRPr lang="en-US" sz="1800">
                        <a:latin typeface="Times New Roman"/>
                        <a:ea typeface="SimSun"/>
                      </a:endParaRPr>
                    </a:p>
                  </a:txBody>
                  <a:tcPr marL="55418" marR="55418"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800">
                          <a:solidFill>
                            <a:srgbClr val="000000"/>
                          </a:solidFill>
                          <a:latin typeface="Calibri"/>
                          <a:ea typeface="SimSun"/>
                        </a:rPr>
                        <a:t>11,571</a:t>
                      </a:r>
                      <a:endParaRPr lang="en-US" sz="1800">
                        <a:latin typeface="Times New Roman"/>
                        <a:ea typeface="SimSun"/>
                      </a:endParaRPr>
                    </a:p>
                  </a:txBody>
                  <a:tcPr marL="55418" marR="55418"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800">
                          <a:solidFill>
                            <a:srgbClr val="000000"/>
                          </a:solidFill>
                          <a:latin typeface="Calibri"/>
                          <a:ea typeface="SimSun"/>
                        </a:rPr>
                        <a:t>93</a:t>
                      </a:r>
                      <a:endParaRPr lang="en-US" sz="1800">
                        <a:latin typeface="Times New Roman"/>
                        <a:ea typeface="SimSun"/>
                      </a:endParaRPr>
                    </a:p>
                  </a:txBody>
                  <a:tcPr marL="55418" marR="55418"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800">
                          <a:solidFill>
                            <a:srgbClr val="000000"/>
                          </a:solidFill>
                          <a:latin typeface="Calibri"/>
                          <a:ea typeface="SimSun"/>
                        </a:rPr>
                        <a:t>1970</a:t>
                      </a:r>
                      <a:endParaRPr lang="en-US" sz="1800">
                        <a:latin typeface="Times New Roman"/>
                        <a:ea typeface="SimSun"/>
                      </a:endParaRPr>
                    </a:p>
                  </a:txBody>
                  <a:tcPr marL="55418" marR="55418"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800">
                          <a:solidFill>
                            <a:srgbClr val="000000"/>
                          </a:solidFill>
                          <a:latin typeface="Calibri"/>
                          <a:ea typeface="SimSun"/>
                        </a:rPr>
                        <a:t>3.1</a:t>
                      </a:r>
                      <a:endParaRPr lang="en-US" sz="1800">
                        <a:latin typeface="Times New Roman"/>
                        <a:ea typeface="SimSun"/>
                      </a:endParaRPr>
                    </a:p>
                  </a:txBody>
                  <a:tcPr marL="55418" marR="55418"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solidFill>
                            <a:srgbClr val="000000"/>
                          </a:solidFill>
                          <a:latin typeface="Calibri"/>
                          <a:ea typeface="SimSun"/>
                        </a:rPr>
                        <a:t>Title, abstract of journal papers</a:t>
                      </a:r>
                      <a:endParaRPr lang="en-US" sz="1800" dirty="0">
                        <a:latin typeface="Times New Roman"/>
                        <a:ea typeface="SimSun"/>
                      </a:endParaRPr>
                    </a:p>
                  </a:txBody>
                  <a:tcPr marL="55418" marR="55418"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23086">
                <a:tc>
                  <a:txBody>
                    <a:bodyPr/>
                    <a:lstStyle/>
                    <a:p>
                      <a:pPr marL="0" marR="0">
                        <a:spcBef>
                          <a:spcPts val="0"/>
                        </a:spcBef>
                        <a:spcAft>
                          <a:spcPts val="0"/>
                        </a:spcAft>
                      </a:pPr>
                      <a:r>
                        <a:rPr lang="en-US" sz="1800">
                          <a:solidFill>
                            <a:srgbClr val="000000"/>
                          </a:solidFill>
                          <a:latin typeface="Calibri"/>
                          <a:ea typeface="SimSun"/>
                        </a:rPr>
                        <a:t>MEDLARS</a:t>
                      </a:r>
                      <a:endParaRPr lang="en-US" sz="1800">
                        <a:latin typeface="Times New Roman"/>
                        <a:ea typeface="SimSun"/>
                      </a:endParaRPr>
                    </a:p>
                  </a:txBody>
                  <a:tcPr marL="55418" marR="55418"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800">
                          <a:solidFill>
                            <a:srgbClr val="000000"/>
                          </a:solidFill>
                          <a:latin typeface="Calibri"/>
                          <a:ea typeface="SimSun"/>
                        </a:rPr>
                        <a:t>450</a:t>
                      </a:r>
                      <a:endParaRPr lang="en-US" sz="1800">
                        <a:latin typeface="Times New Roman"/>
                        <a:ea typeface="SimSun"/>
                      </a:endParaRPr>
                    </a:p>
                  </a:txBody>
                  <a:tcPr marL="55418" marR="55418"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800">
                          <a:solidFill>
                            <a:srgbClr val="000000"/>
                          </a:solidFill>
                          <a:latin typeface="Calibri"/>
                          <a:ea typeface="SimSun"/>
                        </a:rPr>
                        <a:t>29</a:t>
                      </a:r>
                      <a:endParaRPr lang="en-US" sz="1800">
                        <a:latin typeface="Times New Roman"/>
                        <a:ea typeface="SimSun"/>
                      </a:endParaRPr>
                    </a:p>
                  </a:txBody>
                  <a:tcPr marL="55418" marR="55418"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800">
                          <a:solidFill>
                            <a:srgbClr val="000000"/>
                          </a:solidFill>
                          <a:latin typeface="Calibri"/>
                          <a:ea typeface="SimSun"/>
                        </a:rPr>
                        <a:t>1973</a:t>
                      </a:r>
                      <a:endParaRPr lang="en-US" sz="1800">
                        <a:latin typeface="Times New Roman"/>
                        <a:ea typeface="SimSun"/>
                      </a:endParaRPr>
                    </a:p>
                  </a:txBody>
                  <a:tcPr marL="55418" marR="55418"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800">
                          <a:solidFill>
                            <a:srgbClr val="000000"/>
                          </a:solidFill>
                          <a:latin typeface="Calibri"/>
                          <a:ea typeface="SimSun"/>
                        </a:rPr>
                        <a:t>-</a:t>
                      </a:r>
                      <a:endParaRPr lang="en-US" sz="1800">
                        <a:latin typeface="Times New Roman"/>
                        <a:ea typeface="SimSun"/>
                      </a:endParaRPr>
                    </a:p>
                  </a:txBody>
                  <a:tcPr marL="55418" marR="55418"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solidFill>
                            <a:srgbClr val="000000"/>
                          </a:solidFill>
                          <a:latin typeface="Calibri"/>
                          <a:ea typeface="SimSun"/>
                        </a:rPr>
                        <a:t>The first page of a set of MEDLARS documents copied </a:t>
                      </a:r>
                      <a:r>
                        <a:rPr lang="en-US" sz="1800" dirty="0" smtClean="0">
                          <a:solidFill>
                            <a:srgbClr val="000000"/>
                          </a:solidFill>
                          <a:latin typeface="Calibri"/>
                          <a:ea typeface="SimSun"/>
                        </a:rPr>
                        <a:t>at </a:t>
                      </a:r>
                      <a:r>
                        <a:rPr lang="en-US" sz="1800" dirty="0">
                          <a:solidFill>
                            <a:srgbClr val="000000"/>
                          </a:solidFill>
                          <a:latin typeface="Calibri"/>
                          <a:ea typeface="SimSun"/>
                        </a:rPr>
                        <a:t>the National Library of Medicine.</a:t>
                      </a:r>
                      <a:endParaRPr lang="en-US" sz="1800" dirty="0">
                        <a:latin typeface="Times New Roman"/>
                        <a:ea typeface="SimSun"/>
                      </a:endParaRPr>
                    </a:p>
                  </a:txBody>
                  <a:tcPr marL="55418" marR="55418"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48724">
                <a:tc>
                  <a:txBody>
                    <a:bodyPr/>
                    <a:lstStyle/>
                    <a:p>
                      <a:pPr marL="0" marR="0">
                        <a:spcBef>
                          <a:spcPts val="0"/>
                        </a:spcBef>
                        <a:spcAft>
                          <a:spcPts val="0"/>
                        </a:spcAft>
                      </a:pPr>
                      <a:r>
                        <a:rPr lang="en-US" sz="1800">
                          <a:solidFill>
                            <a:srgbClr val="000000"/>
                          </a:solidFill>
                          <a:latin typeface="Calibri"/>
                          <a:ea typeface="SimSun"/>
                        </a:rPr>
                        <a:t>Time</a:t>
                      </a:r>
                      <a:endParaRPr lang="en-US" sz="1800">
                        <a:latin typeface="Times New Roman"/>
                        <a:ea typeface="SimSun"/>
                      </a:endParaRPr>
                    </a:p>
                  </a:txBody>
                  <a:tcPr marL="55418" marR="55418"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1800">
                          <a:solidFill>
                            <a:srgbClr val="000000"/>
                          </a:solidFill>
                          <a:latin typeface="Calibri"/>
                          <a:ea typeface="SimSun"/>
                        </a:rPr>
                        <a:t>425</a:t>
                      </a:r>
                      <a:endParaRPr lang="en-US" sz="1800">
                        <a:latin typeface="Times New Roman"/>
                        <a:ea typeface="SimSun"/>
                      </a:endParaRPr>
                    </a:p>
                  </a:txBody>
                  <a:tcPr marL="55418" marR="55418"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1800">
                          <a:solidFill>
                            <a:srgbClr val="000000"/>
                          </a:solidFill>
                          <a:latin typeface="Calibri"/>
                          <a:ea typeface="SimSun"/>
                        </a:rPr>
                        <a:t>83</a:t>
                      </a:r>
                      <a:endParaRPr lang="en-US" sz="1800">
                        <a:latin typeface="Times New Roman"/>
                        <a:ea typeface="SimSun"/>
                      </a:endParaRPr>
                    </a:p>
                  </a:txBody>
                  <a:tcPr marL="55418" marR="55418"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1800">
                          <a:solidFill>
                            <a:srgbClr val="000000"/>
                          </a:solidFill>
                          <a:latin typeface="Calibri"/>
                          <a:ea typeface="SimSun"/>
                        </a:rPr>
                        <a:t>1973</a:t>
                      </a:r>
                      <a:endParaRPr lang="en-US" sz="1800">
                        <a:latin typeface="Times New Roman"/>
                        <a:ea typeface="SimSun"/>
                      </a:endParaRPr>
                    </a:p>
                  </a:txBody>
                  <a:tcPr marL="55418" marR="55418"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1800">
                          <a:solidFill>
                            <a:srgbClr val="000000"/>
                          </a:solidFill>
                          <a:latin typeface="Calibri"/>
                          <a:ea typeface="SimSun"/>
                        </a:rPr>
                        <a:t>1.5</a:t>
                      </a:r>
                      <a:endParaRPr lang="en-US" sz="1800">
                        <a:latin typeface="Times New Roman"/>
                        <a:ea typeface="SimSun"/>
                      </a:endParaRPr>
                    </a:p>
                  </a:txBody>
                  <a:tcPr marL="55418" marR="55418"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1800" dirty="0">
                          <a:solidFill>
                            <a:srgbClr val="000000"/>
                          </a:solidFill>
                          <a:latin typeface="Calibri"/>
                          <a:ea typeface="SimSun"/>
                        </a:rPr>
                        <a:t>Full text articles from the 1963 edition of Time magazine.</a:t>
                      </a:r>
                      <a:endParaRPr lang="en-US" sz="1800" dirty="0">
                        <a:latin typeface="Times New Roman"/>
                        <a:ea typeface="SimSun"/>
                      </a:endParaRPr>
                    </a:p>
                  </a:txBody>
                  <a:tcPr marL="55418" marR="55418"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6"/>
                  </a:ext>
                </a:extLst>
              </a:tr>
            </a:tbl>
          </a:graphicData>
        </a:graphic>
      </p:graphicFrame>
      <p:sp>
        <p:nvSpPr>
          <p:cNvPr id="1336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fld id="{D9B8D9B2-822B-4412-83EC-EBB5E1FC61C9}" type="slidenum">
              <a:rPr lang="en-US" altLang="fa-IR" sz="1400" b="0">
                <a:latin typeface="Times New Roman" panose="02020603050405020304" pitchFamily="18" charset="0"/>
              </a:rPr>
              <a:pPr>
                <a:spcBef>
                  <a:spcPct val="0"/>
                </a:spcBef>
                <a:buSzTx/>
                <a:buFontTx/>
                <a:buNone/>
              </a:pPr>
              <a:t>7</a:t>
            </a:fld>
            <a:endParaRPr lang="en-US" altLang="fa-IR" sz="1400" b="0">
              <a:latin typeface="Times New Roman" panose="02020603050405020304" pitchFamily="18" charset="0"/>
            </a:endParaRPr>
          </a:p>
        </p:txBody>
      </p:sp>
      <p:sp>
        <p:nvSpPr>
          <p:cNvPr id="13363" name="Rectangle 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r>
              <a:rPr lang="en-US" altLang="fa-IR" sz="2400" b="0">
                <a:latin typeface="Gill Sans MT" panose="020B0502020104020203" pitchFamily="34" charset="0"/>
              </a:rPr>
              <a:t/>
            </a:r>
            <a:br>
              <a:rPr lang="en-US" altLang="fa-IR" sz="2400" b="0">
                <a:latin typeface="Gill Sans MT" panose="020B0502020104020203" pitchFamily="34" charset="0"/>
              </a:rPr>
            </a:br>
            <a:endParaRPr lang="en-US" altLang="fa-IR" sz="2400" b="0">
              <a:latin typeface="Gill Sans MT" panose="020B0502020104020203" pitchFamily="34" charset="0"/>
            </a:endParaRPr>
          </a:p>
        </p:txBody>
      </p:sp>
      <p:sp>
        <p:nvSpPr>
          <p:cNvPr id="13364" name="Rectangle 2"/>
          <p:cNvSpPr>
            <a:spLocks noChangeArrowheads="1"/>
          </p:cNvSpPr>
          <p:nvPr/>
        </p:nvSpPr>
        <p:spPr bwMode="auto">
          <a:xfrm>
            <a:off x="0" y="0"/>
            <a:ext cx="3017838" cy="9525"/>
          </a:xfrm>
          <a:prstGeom prst="rect">
            <a:avLst/>
          </a:prstGeom>
          <a:solidFill>
            <a:srgbClr val="000000"/>
          </a:solidFill>
          <a:ln w="9525">
            <a:solidFill>
              <a:schemeClr val="tx1"/>
            </a:solidFill>
            <a:miter lim="800000"/>
            <a:headEnd/>
            <a:tailEnd/>
          </a:ln>
        </p:spPr>
        <p:txBody>
          <a:bodyPr wrap="none" anchor="ctr">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endParaRPr lang="fa-IR" altLang="fa-IR" sz="2400" b="0">
              <a:latin typeface="Gill Sans MT" panose="020B0502020104020203" pitchFamily="34" charset="0"/>
            </a:endParaRPr>
          </a:p>
        </p:txBody>
      </p:sp>
      <p:sp>
        <p:nvSpPr>
          <p:cNvPr id="13365" name="Title 1"/>
          <p:cNvSpPr>
            <a:spLocks noGrp="1"/>
          </p:cNvSpPr>
          <p:nvPr>
            <p:ph type="title"/>
          </p:nvPr>
        </p:nvSpPr>
        <p:spPr>
          <a:xfrm>
            <a:off x="0" y="0"/>
            <a:ext cx="9144000" cy="1066800"/>
          </a:xfrm>
        </p:spPr>
        <p:txBody>
          <a:bodyPr/>
          <a:lstStyle/>
          <a:p>
            <a:r>
              <a:rPr lang="en-US" altLang="fa-IR" smtClean="0"/>
              <a:t>Sample Test Collections (1960s-1970s)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0" y="0"/>
            <a:ext cx="9448800" cy="1066800"/>
          </a:xfrm>
        </p:spPr>
        <p:txBody>
          <a:bodyPr/>
          <a:lstStyle/>
          <a:p>
            <a:r>
              <a:rPr lang="en-US" altLang="fa-IR" smtClean="0"/>
              <a:t>Evaluating a Boolean Retrieval System</a:t>
            </a:r>
          </a:p>
        </p:txBody>
      </p:sp>
      <p:sp>
        <p:nvSpPr>
          <p:cNvPr id="1433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fld id="{BF75F08F-C155-4A56-ACB1-41FC057FD440}" type="slidenum">
              <a:rPr lang="en-US" altLang="fa-IR" sz="1400" b="0">
                <a:latin typeface="Times New Roman" panose="02020603050405020304" pitchFamily="18" charset="0"/>
              </a:rPr>
              <a:pPr>
                <a:spcBef>
                  <a:spcPct val="0"/>
                </a:spcBef>
                <a:buSzTx/>
                <a:buFontTx/>
                <a:buNone/>
              </a:pPr>
              <a:t>8</a:t>
            </a:fld>
            <a:endParaRPr lang="en-US" altLang="fa-IR" sz="1400" b="0">
              <a:latin typeface="Times New Roman" panose="02020603050405020304" pitchFamily="18" charset="0"/>
            </a:endParaRPr>
          </a:p>
        </p:txBody>
      </p:sp>
      <p:graphicFrame>
        <p:nvGraphicFramePr>
          <p:cNvPr id="6" name="Table 5"/>
          <p:cNvGraphicFramePr>
            <a:graphicFrameLocks noGrp="1"/>
          </p:cNvGraphicFramePr>
          <p:nvPr/>
        </p:nvGraphicFramePr>
        <p:xfrm>
          <a:off x="457200" y="1676400"/>
          <a:ext cx="8153400" cy="1866900"/>
        </p:xfrm>
        <a:graphic>
          <a:graphicData uri="http://schemas.openxmlformats.org/drawingml/2006/table">
            <a:tbl>
              <a:tblPr/>
              <a:tblGrid>
                <a:gridCol w="2393659">
                  <a:extLst>
                    <a:ext uri="{9D8B030D-6E8A-4147-A177-3AD203B41FA5}">
                      <a16:colId xmlns:a16="http://schemas.microsoft.com/office/drawing/2014/main" val="20000"/>
                    </a:ext>
                  </a:extLst>
                </a:gridCol>
                <a:gridCol w="1683041">
                  <a:extLst>
                    <a:ext uri="{9D8B030D-6E8A-4147-A177-3AD203B41FA5}">
                      <a16:colId xmlns:a16="http://schemas.microsoft.com/office/drawing/2014/main" val="20001"/>
                    </a:ext>
                  </a:extLst>
                </a:gridCol>
                <a:gridCol w="1982249">
                  <a:extLst>
                    <a:ext uri="{9D8B030D-6E8A-4147-A177-3AD203B41FA5}">
                      <a16:colId xmlns:a16="http://schemas.microsoft.com/office/drawing/2014/main" val="20002"/>
                    </a:ext>
                  </a:extLst>
                </a:gridCol>
                <a:gridCol w="2094451">
                  <a:extLst>
                    <a:ext uri="{9D8B030D-6E8A-4147-A177-3AD203B41FA5}">
                      <a16:colId xmlns:a16="http://schemas.microsoft.com/office/drawing/2014/main" val="20003"/>
                    </a:ext>
                  </a:extLst>
                </a:gridCol>
              </a:tblGrid>
              <a:tr h="492523">
                <a:tc>
                  <a:txBody>
                    <a:bodyPr/>
                    <a:lstStyle/>
                    <a:p>
                      <a:pPr marL="0" marR="0">
                        <a:spcBef>
                          <a:spcPts val="0"/>
                        </a:spcBef>
                        <a:spcAft>
                          <a:spcPts val="0"/>
                        </a:spcAft>
                      </a:pPr>
                      <a:endParaRPr lang="en-US" sz="2800" dirty="0">
                        <a:latin typeface="Times New Roman"/>
                        <a:ea typeface="SimSu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800" dirty="0">
                          <a:latin typeface="Times New Roman"/>
                          <a:ea typeface="SimSun"/>
                        </a:rPr>
                        <a:t>Relevant</a:t>
                      </a: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800" dirty="0">
                          <a:latin typeface="Times New Roman"/>
                          <a:ea typeface="SimSun"/>
                        </a:rPr>
                        <a:t>Not-relevant</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2800">
                        <a:latin typeface="Times New Roman"/>
                        <a:ea typeface="SimSun"/>
                      </a:endParaRPr>
                    </a:p>
                  </a:txBody>
                  <a:tcPr marL="68580" marR="68580" marT="0" marB="0">
                    <a:lnL>
                      <a:noFill/>
                    </a:lnL>
                    <a:lnR>
                      <a:noFill/>
                    </a:lnR>
                    <a:lnT>
                      <a:noFill/>
                    </a:lnT>
                    <a:lnB>
                      <a:noFill/>
                    </a:lnB>
                  </a:tcPr>
                </a:tc>
                <a:extLst>
                  <a:ext uri="{0D108BD9-81ED-4DB2-BD59-A6C34878D82A}">
                    <a16:rowId xmlns:a16="http://schemas.microsoft.com/office/drawing/2014/main" val="10000"/>
                  </a:ext>
                </a:extLst>
              </a:tr>
              <a:tr h="426854">
                <a:tc>
                  <a:txBody>
                    <a:bodyPr/>
                    <a:lstStyle/>
                    <a:p>
                      <a:pPr marL="0" marR="0">
                        <a:spcBef>
                          <a:spcPts val="0"/>
                        </a:spcBef>
                        <a:spcAft>
                          <a:spcPts val="0"/>
                        </a:spcAft>
                      </a:pPr>
                      <a:r>
                        <a:rPr lang="en-US" sz="2800">
                          <a:latin typeface="Times New Roman"/>
                          <a:ea typeface="SimSun"/>
                        </a:rPr>
                        <a:t>Retrieved</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2800">
                          <a:latin typeface="Times New Roman"/>
                          <a:ea typeface="SimSun"/>
                        </a:rPr>
                        <a:t>a (</a:t>
                      </a:r>
                      <a:r>
                        <a:rPr lang="en-US" sz="2800" i="1">
                          <a:latin typeface="Times New Roman"/>
                          <a:ea typeface="SimSun"/>
                        </a:rPr>
                        <a:t>w</a:t>
                      </a:r>
                      <a:r>
                        <a:rPr lang="en-US" sz="2800">
                          <a:latin typeface="Times New Roman"/>
                          <a:ea typeface="SimSu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2800" dirty="0">
                          <a:latin typeface="Times New Roman"/>
                          <a:ea typeface="SimSun"/>
                        </a:rPr>
                        <a:t>b</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2800" dirty="0" err="1">
                          <a:latin typeface="Times New Roman"/>
                          <a:ea typeface="SimSun"/>
                        </a:rPr>
                        <a:t>a+b</a:t>
                      </a:r>
                      <a:r>
                        <a:rPr lang="en-US" sz="2800" dirty="0">
                          <a:latin typeface="Times New Roman"/>
                          <a:ea typeface="SimSun"/>
                        </a:rPr>
                        <a:t> (</a:t>
                      </a:r>
                      <a:r>
                        <a:rPr lang="en-US" sz="2800" i="1" dirty="0">
                          <a:latin typeface="Times New Roman"/>
                          <a:ea typeface="SimSun"/>
                        </a:rPr>
                        <a:t>m</a:t>
                      </a:r>
                      <a:r>
                        <a:rPr lang="en-US" sz="2800" dirty="0">
                          <a:latin typeface="Times New Roman"/>
                          <a:ea typeface="SimSun"/>
                        </a:rPr>
                        <a:t>)</a:t>
                      </a:r>
                    </a:p>
                  </a:txBody>
                  <a:tcPr marL="68580" marR="68580" marT="0" marB="0">
                    <a:lnL>
                      <a:noFill/>
                    </a:lnL>
                    <a:lnR>
                      <a:noFill/>
                    </a:lnR>
                    <a:lnT>
                      <a:noFill/>
                    </a:lnT>
                    <a:lnB>
                      <a:noFill/>
                    </a:lnB>
                  </a:tcPr>
                </a:tc>
                <a:extLst>
                  <a:ext uri="{0D108BD9-81ED-4DB2-BD59-A6C34878D82A}">
                    <a16:rowId xmlns:a16="http://schemas.microsoft.com/office/drawing/2014/main" val="10001"/>
                  </a:ext>
                </a:extLst>
              </a:tr>
              <a:tr h="520669">
                <a:tc>
                  <a:txBody>
                    <a:bodyPr/>
                    <a:lstStyle/>
                    <a:p>
                      <a:pPr marL="0" marR="0">
                        <a:spcBef>
                          <a:spcPts val="0"/>
                        </a:spcBef>
                        <a:spcAft>
                          <a:spcPts val="0"/>
                        </a:spcAft>
                      </a:pPr>
                      <a:r>
                        <a:rPr lang="en-US" sz="2800">
                          <a:latin typeface="Times New Roman"/>
                          <a:ea typeface="SimSun"/>
                        </a:rPr>
                        <a:t>Not retrieved</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spcBef>
                          <a:spcPts val="0"/>
                        </a:spcBef>
                        <a:spcAft>
                          <a:spcPts val="0"/>
                        </a:spcAft>
                      </a:pPr>
                      <a:r>
                        <a:rPr lang="en-US" sz="2800">
                          <a:latin typeface="Times New Roman"/>
                          <a:ea typeface="SimSun"/>
                        </a:rPr>
                        <a:t>c</a:t>
                      </a: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spcBef>
                          <a:spcPts val="0"/>
                        </a:spcBef>
                        <a:spcAft>
                          <a:spcPts val="0"/>
                        </a:spcAft>
                      </a:pPr>
                      <a:r>
                        <a:rPr lang="en-US" sz="2800" dirty="0">
                          <a:latin typeface="Times New Roman"/>
                          <a:ea typeface="SimSun"/>
                        </a:rPr>
                        <a:t>d</a:t>
                      </a:r>
                    </a:p>
                  </a:txBody>
                  <a:tcPr marL="68580" marR="68580" marT="0" marB="0">
                    <a:lnL>
                      <a:noFill/>
                    </a:lnL>
                    <a:lnR>
                      <a:noFill/>
                    </a:lnR>
                    <a:lnT>
                      <a:noFill/>
                    </a:lnT>
                    <a:lnB>
                      <a:noFill/>
                    </a:lnB>
                  </a:tcPr>
                </a:tc>
                <a:tc>
                  <a:txBody>
                    <a:bodyPr/>
                    <a:lstStyle/>
                    <a:p>
                      <a:pPr marL="0" marR="0">
                        <a:spcBef>
                          <a:spcPts val="0"/>
                        </a:spcBef>
                        <a:spcAft>
                          <a:spcPts val="0"/>
                        </a:spcAft>
                      </a:pPr>
                      <a:r>
                        <a:rPr lang="en-US" sz="2800" dirty="0" err="1">
                          <a:latin typeface="Times New Roman"/>
                          <a:ea typeface="SimSun"/>
                        </a:rPr>
                        <a:t>c+d</a:t>
                      </a:r>
                      <a:endParaRPr lang="en-US" sz="2800" dirty="0">
                        <a:latin typeface="Times New Roman"/>
                        <a:ea typeface="SimSu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426854">
                <a:tc>
                  <a:txBody>
                    <a:bodyPr/>
                    <a:lstStyle/>
                    <a:p>
                      <a:pPr marL="0" marR="0">
                        <a:spcBef>
                          <a:spcPts val="0"/>
                        </a:spcBef>
                        <a:spcAft>
                          <a:spcPts val="0"/>
                        </a:spcAft>
                      </a:pPr>
                      <a:endParaRPr lang="en-US" sz="2800">
                        <a:latin typeface="Times New Roman"/>
                        <a:ea typeface="SimSun"/>
                      </a:endParaRPr>
                    </a:p>
                  </a:txBody>
                  <a:tcPr marL="68580" marR="68580" marT="0" marB="0">
                    <a:lnL>
                      <a:noFill/>
                    </a:lnL>
                    <a:lnR>
                      <a:noFill/>
                    </a:lnR>
                    <a:lnT>
                      <a:noFill/>
                    </a:lnT>
                    <a:lnB>
                      <a:noFill/>
                    </a:lnB>
                  </a:tcPr>
                </a:tc>
                <a:tc>
                  <a:txBody>
                    <a:bodyPr/>
                    <a:lstStyle/>
                    <a:p>
                      <a:pPr marL="0" marR="0">
                        <a:spcBef>
                          <a:spcPts val="0"/>
                        </a:spcBef>
                        <a:spcAft>
                          <a:spcPts val="0"/>
                        </a:spcAft>
                      </a:pPr>
                      <a:r>
                        <a:rPr lang="en-US" sz="2800">
                          <a:latin typeface="Times New Roman"/>
                          <a:ea typeface="SimSun"/>
                        </a:rPr>
                        <a:t>a+c (</a:t>
                      </a:r>
                      <a:r>
                        <a:rPr lang="en-US" sz="2800" i="1">
                          <a:latin typeface="Times New Roman"/>
                          <a:ea typeface="SimSun"/>
                        </a:rPr>
                        <a:t>x</a:t>
                      </a:r>
                      <a:r>
                        <a:rPr lang="en-US" sz="2800">
                          <a:latin typeface="Times New Roman"/>
                          <a:ea typeface="SimSun"/>
                        </a:rPr>
                        <a:t>)</a:t>
                      </a:r>
                    </a:p>
                  </a:txBody>
                  <a:tcPr marL="68580" marR="68580" marT="0" marB="0">
                    <a:lnL>
                      <a:noFill/>
                    </a:lnL>
                    <a:lnR>
                      <a:noFill/>
                    </a:lnR>
                    <a:lnT>
                      <a:noFill/>
                    </a:lnT>
                    <a:lnB>
                      <a:noFill/>
                    </a:lnB>
                  </a:tcPr>
                </a:tc>
                <a:tc>
                  <a:txBody>
                    <a:bodyPr/>
                    <a:lstStyle/>
                    <a:p>
                      <a:pPr marL="0" marR="0">
                        <a:spcBef>
                          <a:spcPts val="0"/>
                        </a:spcBef>
                        <a:spcAft>
                          <a:spcPts val="0"/>
                        </a:spcAft>
                      </a:pPr>
                      <a:r>
                        <a:rPr lang="en-US" sz="2800" dirty="0" err="1">
                          <a:latin typeface="Times New Roman"/>
                          <a:ea typeface="SimSun"/>
                        </a:rPr>
                        <a:t>b+d</a:t>
                      </a:r>
                      <a:endParaRPr lang="en-US" sz="2800" dirty="0">
                        <a:latin typeface="Times New Roman"/>
                        <a:ea typeface="SimSun"/>
                      </a:endParaRPr>
                    </a:p>
                  </a:txBody>
                  <a:tcPr marL="68580" marR="68580" marT="0" marB="0">
                    <a:lnL>
                      <a:noFill/>
                    </a:lnL>
                    <a:lnR>
                      <a:noFill/>
                    </a:lnR>
                    <a:lnT>
                      <a:noFill/>
                    </a:lnT>
                    <a:lnB>
                      <a:noFill/>
                    </a:lnB>
                  </a:tcPr>
                </a:tc>
                <a:tc>
                  <a:txBody>
                    <a:bodyPr/>
                    <a:lstStyle/>
                    <a:p>
                      <a:pPr marL="0" marR="0">
                        <a:spcBef>
                          <a:spcPts val="0"/>
                        </a:spcBef>
                        <a:spcAft>
                          <a:spcPts val="0"/>
                        </a:spcAft>
                      </a:pPr>
                      <a:r>
                        <a:rPr lang="en-US" sz="2800" dirty="0" err="1">
                          <a:latin typeface="Times New Roman"/>
                          <a:ea typeface="SimSun"/>
                        </a:rPr>
                        <a:t>a+b+c+d</a:t>
                      </a:r>
                      <a:r>
                        <a:rPr lang="en-US" sz="2800" dirty="0">
                          <a:latin typeface="Times New Roman"/>
                          <a:ea typeface="SimSun"/>
                        </a:rPr>
                        <a:t> (</a:t>
                      </a:r>
                      <a:r>
                        <a:rPr lang="en-US" sz="2800" i="1" dirty="0">
                          <a:latin typeface="Times New Roman"/>
                          <a:ea typeface="SimSun"/>
                        </a:rPr>
                        <a:t>n</a:t>
                      </a:r>
                      <a:r>
                        <a:rPr lang="en-US" sz="2800" dirty="0">
                          <a:latin typeface="Times New Roman"/>
                          <a:ea typeface="SimSun"/>
                        </a:rPr>
                        <a:t>)</a:t>
                      </a:r>
                    </a:p>
                  </a:txBody>
                  <a:tcPr marL="68580" marR="68580" marT="0" marB="0">
                    <a:lnL>
                      <a:noFill/>
                    </a:lnL>
                    <a:lnR>
                      <a:noFill/>
                    </a:lnR>
                    <a:lnT>
                      <a:noFill/>
                    </a:lnT>
                    <a:lnB>
                      <a:noFill/>
                    </a:lnB>
                  </a:tcPr>
                </a:tc>
                <a:extLst>
                  <a:ext uri="{0D108BD9-81ED-4DB2-BD59-A6C34878D82A}">
                    <a16:rowId xmlns:a16="http://schemas.microsoft.com/office/drawing/2014/main" val="10003"/>
                  </a:ext>
                </a:extLst>
              </a:tr>
            </a:tbl>
          </a:graphicData>
        </a:graphic>
      </p:graphicFrame>
      <p:graphicFrame>
        <p:nvGraphicFramePr>
          <p:cNvPr id="14359" name="Object 3"/>
          <p:cNvGraphicFramePr>
            <a:graphicFrameLocks noChangeAspect="1"/>
          </p:cNvGraphicFramePr>
          <p:nvPr/>
        </p:nvGraphicFramePr>
        <p:xfrm>
          <a:off x="457200" y="3810000"/>
          <a:ext cx="2590800" cy="923925"/>
        </p:xfrm>
        <a:graphic>
          <a:graphicData uri="http://schemas.openxmlformats.org/presentationml/2006/ole">
            <mc:AlternateContent xmlns:mc="http://schemas.openxmlformats.org/markup-compatibility/2006">
              <mc:Choice xmlns:v="urn:schemas-microsoft-com:vml" Requires="v">
                <p:oleObj spid="_x0000_s14384" name="Equation" r:id="rId4" imgW="1091726" imgH="393529" progId="Equation.3">
                  <p:embed/>
                </p:oleObj>
              </mc:Choice>
              <mc:Fallback>
                <p:oleObj name="Equation" r:id="rId4" imgW="1091726" imgH="393529"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810000"/>
                        <a:ext cx="2590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60" name="Object 2"/>
          <p:cNvGraphicFramePr>
            <a:graphicFrameLocks noChangeAspect="1"/>
          </p:cNvGraphicFramePr>
          <p:nvPr/>
        </p:nvGraphicFramePr>
        <p:xfrm>
          <a:off x="4419600" y="3733800"/>
          <a:ext cx="2286000" cy="985838"/>
        </p:xfrm>
        <a:graphic>
          <a:graphicData uri="http://schemas.openxmlformats.org/presentationml/2006/ole">
            <mc:AlternateContent xmlns:mc="http://schemas.openxmlformats.org/markup-compatibility/2006">
              <mc:Choice xmlns:v="urn:schemas-microsoft-com:vml" Requires="v">
                <p:oleObj spid="_x0000_s14385" name="Equation" r:id="rId6" imgW="901309" imgH="393529" progId="Equation.3">
                  <p:embed/>
                </p:oleObj>
              </mc:Choice>
              <mc:Fallback>
                <p:oleObj name="Equation" r:id="rId6" imgW="901309" imgH="393529"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3733800"/>
                        <a:ext cx="22860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61" name="Object 1"/>
          <p:cNvGraphicFramePr>
            <a:graphicFrameLocks noChangeAspect="1"/>
          </p:cNvGraphicFramePr>
          <p:nvPr/>
        </p:nvGraphicFramePr>
        <p:xfrm>
          <a:off x="533400" y="5029200"/>
          <a:ext cx="2463800" cy="1000125"/>
        </p:xfrm>
        <a:graphic>
          <a:graphicData uri="http://schemas.openxmlformats.org/presentationml/2006/ole">
            <mc:AlternateContent xmlns:mc="http://schemas.openxmlformats.org/markup-compatibility/2006">
              <mc:Choice xmlns:v="urn:schemas-microsoft-com:vml" Requires="v">
                <p:oleObj spid="_x0000_s14386" name="Equation" r:id="rId8" imgW="965200" imgH="393700" progId="Equation.3">
                  <p:embed/>
                </p:oleObj>
              </mc:Choice>
              <mc:Fallback>
                <p:oleObj name="Equation" r:id="rId8" imgW="965200" imgH="393700" progId="Equation.3">
                  <p:embed/>
                  <p:pic>
                    <p:nvPicPr>
                      <p:cNvPr id="0"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 y="5029200"/>
                        <a:ext cx="24638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62" name="Rectangle 5"/>
          <p:cNvSpPr>
            <a:spLocks noChangeArrowheads="1"/>
          </p:cNvSpPr>
          <p:nvPr/>
        </p:nvSpPr>
        <p:spPr bwMode="auto">
          <a:xfrm>
            <a:off x="0" y="847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endParaRPr lang="en-US" altLang="zh-CN" sz="1000" b="0">
              <a:latin typeface="Times New Roman" panose="02020603050405020304" pitchFamily="18" charset="0"/>
              <a:ea typeface="SimSun" panose="02010600030101010101" pitchFamily="2" charset="-122"/>
              <a:cs typeface="Times New Roman" panose="02020603050405020304" pitchFamily="18" charset="0"/>
            </a:endParaRPr>
          </a:p>
          <a:p>
            <a:pPr>
              <a:spcBef>
                <a:spcPct val="0"/>
              </a:spcBef>
              <a:buSzTx/>
              <a:buFontTx/>
              <a:buNone/>
            </a:pPr>
            <a:r>
              <a:rPr lang="en-US" altLang="zh-CN" sz="1000" b="0">
                <a:latin typeface="Times New Roman" panose="02020603050405020304" pitchFamily="18" charset="0"/>
                <a:ea typeface="SimSun" panose="02010600030101010101" pitchFamily="2" charset="-122"/>
                <a:cs typeface="Times New Roman" panose="02020603050405020304" pitchFamily="18" charset="0"/>
              </a:rPr>
              <a:t>	</a:t>
            </a:r>
            <a:endParaRPr lang="en-US" altLang="zh-CN" sz="2400" b="0">
              <a:latin typeface="Gill Sans MT" panose="020B0502020104020203" pitchFamily="34" charset="0"/>
              <a:ea typeface="SimSun" panose="02010600030101010101" pitchFamily="2" charset="-122"/>
              <a:cs typeface="Times New Roman" panose="02020603050405020304" pitchFamily="18" charset="0"/>
            </a:endParaRPr>
          </a:p>
        </p:txBody>
      </p:sp>
      <p:sp>
        <p:nvSpPr>
          <p:cNvPr id="14363" name="Rectangle 6"/>
          <p:cNvSpPr>
            <a:spLocks noChangeArrowheads="1"/>
          </p:cNvSpPr>
          <p:nvPr/>
        </p:nvSpPr>
        <p:spPr bwMode="auto">
          <a:xfrm>
            <a:off x="0" y="1238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r>
              <a:rPr lang="en-US" altLang="zh-CN" sz="1000" b="0">
                <a:latin typeface="Times New Roman" panose="02020603050405020304" pitchFamily="18" charset="0"/>
                <a:ea typeface="SimSun" panose="02010600030101010101" pitchFamily="2" charset="-122"/>
                <a:cs typeface="Times New Roman" panose="02020603050405020304" pitchFamily="18" charset="0"/>
              </a:rPr>
              <a:t>	</a:t>
            </a:r>
            <a:endParaRPr lang="en-US" altLang="zh-CN" sz="2400" b="0">
              <a:latin typeface="Gill Sans MT" panose="020B0502020104020203" pitchFamily="34" charset="0"/>
              <a:ea typeface="SimSun" panose="02010600030101010101" pitchFamily="2" charset="-122"/>
              <a:cs typeface="Times New Roman" panose="02020603050405020304" pitchFamily="18" charset="0"/>
            </a:endParaRPr>
          </a:p>
        </p:txBody>
      </p:sp>
      <p:sp>
        <p:nvSpPr>
          <p:cNvPr id="14364" name="Rectangle 7"/>
          <p:cNvSpPr>
            <a:spLocks noChangeArrowheads="1"/>
          </p:cNvSpPr>
          <p:nvPr/>
        </p:nvSpPr>
        <p:spPr bwMode="auto">
          <a:xfrm>
            <a:off x="0" y="1628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r>
              <a:rPr lang="en-US" altLang="fa-IR" sz="1100" b="0">
                <a:latin typeface="Gill Sans MT" panose="020B0502020104020203" pitchFamily="34" charset="0"/>
              </a:rPr>
              <a:t> </a:t>
            </a:r>
            <a:endParaRPr lang="en-US" altLang="fa-IR" sz="2400" b="0">
              <a:latin typeface="Gill Sans MT" panose="020B0502020104020203" pitchFamily="34" charset="0"/>
            </a:endParaRPr>
          </a:p>
        </p:txBody>
      </p:sp>
      <p:sp>
        <p:nvSpPr>
          <p:cNvPr id="14365" name="Rectangle 14"/>
          <p:cNvSpPr>
            <a:spLocks noChangeArrowheads="1"/>
          </p:cNvSpPr>
          <p:nvPr/>
        </p:nvSpPr>
        <p:spPr bwMode="auto">
          <a:xfrm>
            <a:off x="2819400" y="914400"/>
            <a:ext cx="4325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a:latin typeface="Gill Sans MT" panose="020B0502020104020203" pitchFamily="34" charset="0"/>
              </a:rPr>
              <a:t>Cleverdon and Keen (1966, p. 34)</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28600" y="152400"/>
            <a:ext cx="8686800" cy="1066800"/>
          </a:xfrm>
        </p:spPr>
        <p:txBody>
          <a:bodyPr/>
          <a:lstStyle/>
          <a:p>
            <a:r>
              <a:rPr lang="en-US" altLang="fa-IR" smtClean="0"/>
              <a:t>Summarizing precision and recall to a single value</a:t>
            </a:r>
          </a:p>
        </p:txBody>
      </p:sp>
      <p:sp>
        <p:nvSpPr>
          <p:cNvPr id="15363" name="Content Placeholder 2"/>
          <p:cNvSpPr>
            <a:spLocks noGrp="1"/>
          </p:cNvSpPr>
          <p:nvPr>
            <p:ph idx="1"/>
          </p:nvPr>
        </p:nvSpPr>
        <p:spPr>
          <a:xfrm>
            <a:off x="228600" y="1447800"/>
            <a:ext cx="8763000" cy="4876800"/>
          </a:xfrm>
        </p:spPr>
        <p:txBody>
          <a:bodyPr/>
          <a:lstStyle/>
          <a:p>
            <a:r>
              <a:rPr lang="en-US" altLang="fa-IR" smtClean="0"/>
              <a:t>Why summarizing? </a:t>
            </a:r>
          </a:p>
          <a:p>
            <a:r>
              <a:rPr lang="en-US" altLang="fa-IR" smtClean="0"/>
              <a:t>How to summarize?</a:t>
            </a:r>
          </a:p>
          <a:p>
            <a:endParaRPr lang="en-US" altLang="fa-IR" smtClean="0"/>
          </a:p>
          <a:p>
            <a:endParaRPr lang="en-US" altLang="fa-IR" smtClean="0"/>
          </a:p>
          <a:p>
            <a:endParaRPr lang="en-US" altLang="fa-IR" smtClean="0"/>
          </a:p>
          <a:p>
            <a:endParaRPr lang="en-US" altLang="fa-IR" smtClean="0"/>
          </a:p>
          <a:p>
            <a:r>
              <a:rPr lang="en-US" altLang="fa-IR" smtClean="0"/>
              <a:t>What’s the implied tradeoff between precision and recall in the F measure?  </a:t>
            </a:r>
          </a:p>
        </p:txBody>
      </p:sp>
      <p:sp>
        <p:nvSpPr>
          <p:cNvPr id="1536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SzTx/>
              <a:buFontTx/>
              <a:buNone/>
            </a:pPr>
            <a:fld id="{C4FA9A14-6107-4EE7-A1E2-D9447831D510}" type="slidenum">
              <a:rPr lang="en-US" altLang="fa-IR" sz="1400" b="0">
                <a:latin typeface="Times New Roman" panose="02020603050405020304" pitchFamily="18" charset="0"/>
              </a:rPr>
              <a:pPr>
                <a:spcBef>
                  <a:spcPct val="0"/>
                </a:spcBef>
                <a:buSzTx/>
                <a:buFontTx/>
                <a:buNone/>
              </a:pPr>
              <a:t>9</a:t>
            </a:fld>
            <a:endParaRPr lang="en-US" altLang="fa-IR" sz="1400" b="0">
              <a:latin typeface="Times New Roman" panose="02020603050405020304" pitchFamily="18" charset="0"/>
            </a:endParaRPr>
          </a:p>
        </p:txBody>
      </p:sp>
      <p:sp>
        <p:nvSpPr>
          <p:cNvPr id="1536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endParaRPr lang="fa-IR" altLang="fa-IR" sz="2400" b="0">
              <a:latin typeface="Gill Sans MT" panose="020B0502020104020203" pitchFamily="34" charset="0"/>
            </a:endParaRPr>
          </a:p>
        </p:txBody>
      </p:sp>
      <p:graphicFrame>
        <p:nvGraphicFramePr>
          <p:cNvPr id="15366" name="Object 1"/>
          <p:cNvGraphicFramePr>
            <a:graphicFrameLocks noChangeAspect="1"/>
          </p:cNvGraphicFramePr>
          <p:nvPr/>
        </p:nvGraphicFramePr>
        <p:xfrm>
          <a:off x="762000" y="2819400"/>
          <a:ext cx="3551238" cy="1463675"/>
        </p:xfrm>
        <a:graphic>
          <a:graphicData uri="http://schemas.openxmlformats.org/presentationml/2006/ole">
            <mc:AlternateContent xmlns:mc="http://schemas.openxmlformats.org/markup-compatibility/2006">
              <mc:Choice xmlns:v="urn:schemas-microsoft-com:vml" Requires="v">
                <p:oleObj spid="_x0000_s15382" name="Equation" r:id="rId4" imgW="1497950" imgH="622030" progId="Equation.3">
                  <p:embed/>
                </p:oleObj>
              </mc:Choice>
              <mc:Fallback>
                <p:oleObj name="Equation" r:id="rId4" imgW="1497950" imgH="62203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819400"/>
                        <a:ext cx="3551238"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endParaRPr lang="fa-IR" altLang="fa-IR" sz="2400" b="0">
              <a:latin typeface="Gill Sans MT" panose="020B0502020104020203" pitchFamily="34" charset="0"/>
            </a:endParaRPr>
          </a:p>
        </p:txBody>
      </p:sp>
      <p:graphicFrame>
        <p:nvGraphicFramePr>
          <p:cNvPr id="15368" name="Object 3"/>
          <p:cNvGraphicFramePr>
            <a:graphicFrameLocks noChangeAspect="1"/>
          </p:cNvGraphicFramePr>
          <p:nvPr/>
        </p:nvGraphicFramePr>
        <p:xfrm>
          <a:off x="4724400" y="2971800"/>
          <a:ext cx="3382963" cy="1341438"/>
        </p:xfrm>
        <a:graphic>
          <a:graphicData uri="http://schemas.openxmlformats.org/presentationml/2006/ole">
            <mc:AlternateContent xmlns:mc="http://schemas.openxmlformats.org/markup-compatibility/2006">
              <mc:Choice xmlns:v="urn:schemas-microsoft-com:vml" Requires="v">
                <p:oleObj spid="_x0000_s15383" name="Equation" r:id="rId6" imgW="1562100" imgH="622300" progId="Equation.3">
                  <p:embed/>
                </p:oleObj>
              </mc:Choice>
              <mc:Fallback>
                <p:oleObj name="Equation" r:id="rId6" imgW="1562100" imgH="6223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4400" y="2971800"/>
                        <a:ext cx="3382963" cy="134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9" name="TextBox 9"/>
          <p:cNvSpPr txBox="1">
            <a:spLocks noChangeArrowheads="1"/>
          </p:cNvSpPr>
          <p:nvPr/>
        </p:nvSpPr>
        <p:spPr bwMode="auto">
          <a:xfrm>
            <a:off x="914400" y="4343400"/>
            <a:ext cx="3457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45000"/>
              </a:spcBef>
              <a:buSzPct val="155000"/>
              <a:buChar char="•"/>
              <a:defRPr sz="2800" b="1">
                <a:solidFill>
                  <a:schemeClr val="tx1"/>
                </a:solidFill>
                <a:latin typeface="Arial" panose="020B0604020202020204" pitchFamily="34" charset="0"/>
                <a:cs typeface="Arial" panose="020B0604020202020204" pitchFamily="34" charset="0"/>
              </a:defRPr>
            </a:lvl1pPr>
            <a:lvl2pPr marL="742950" indent="-285750" eaLnBrk="0" hangingPunct="0">
              <a:spcBef>
                <a:spcPct val="45000"/>
              </a:spcBef>
              <a:buChar char="–"/>
              <a:defRPr sz="2400" b="1">
                <a:solidFill>
                  <a:schemeClr val="tx1"/>
                </a:solidFill>
                <a:latin typeface="Arial" panose="020B0604020202020204" pitchFamily="34" charset="0"/>
                <a:cs typeface="Arial" panose="020B0604020202020204" pitchFamily="34" charset="0"/>
              </a:defRPr>
            </a:lvl2pPr>
            <a:lvl3pPr marL="1143000" indent="-228600" eaLnBrk="0" hangingPunct="0">
              <a:spcBef>
                <a:spcPct val="45000"/>
              </a:spcBef>
              <a:buChar char="•"/>
              <a:defRPr sz="2000" b="1">
                <a:solidFill>
                  <a:schemeClr val="tx1"/>
                </a:solidFill>
                <a:latin typeface="Arial" panose="020B0604020202020204" pitchFamily="34" charset="0"/>
                <a:cs typeface="Arial" panose="020B0604020202020204" pitchFamily="34" charset="0"/>
              </a:defRPr>
            </a:lvl3pPr>
            <a:lvl4pPr marL="16002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45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pPr>
            <a:r>
              <a:rPr lang="en-US" altLang="fa-IR" sz="2400" b="0">
                <a:latin typeface="Gill Sans MT" panose="020B0502020104020203" pitchFamily="34" charset="0"/>
              </a:rPr>
              <a:t>F-measure [Rijsbergen 79]</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Gill Sans MT"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Gill Sans MT"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2755</Words>
  <Application>Microsoft Office PowerPoint</Application>
  <PresentationFormat>On-screen Show (4:3)</PresentationFormat>
  <Paragraphs>518</Paragraphs>
  <Slides>34</Slides>
  <Notes>29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34</vt:i4>
      </vt:variant>
    </vt:vector>
  </HeadingPairs>
  <TitlesOfParts>
    <vt:vector size="45" baseType="lpstr">
      <vt:lpstr>SimSun</vt:lpstr>
      <vt:lpstr>Arial</vt:lpstr>
      <vt:lpstr>Calibri</vt:lpstr>
      <vt:lpstr>Cambria Math</vt:lpstr>
      <vt:lpstr>Gill Sans MT</vt:lpstr>
      <vt:lpstr>Lucida Sans</vt:lpstr>
      <vt:lpstr>Times New Roman</vt:lpstr>
      <vt:lpstr>Wingdings</vt:lpstr>
      <vt:lpstr>Blank Presentation</vt:lpstr>
      <vt:lpstr>Equation</vt:lpstr>
      <vt:lpstr>Chart</vt:lpstr>
      <vt:lpstr>Information Retrieval  Evaluation</vt:lpstr>
      <vt:lpstr>Why Evaluation? </vt:lpstr>
      <vt:lpstr>What to measure? </vt:lpstr>
      <vt:lpstr>History of Test Set Evaluation:  Pre-TREC</vt:lpstr>
      <vt:lpstr>History of Test Evaluation:  The TREC Era</vt:lpstr>
      <vt:lpstr>Cranfield Test Methodology</vt:lpstr>
      <vt:lpstr>Sample Test Collections (1960s-1970s)</vt:lpstr>
      <vt:lpstr>Evaluating a Boolean Retrieval System</vt:lpstr>
      <vt:lpstr>Summarizing precision and recall to a single value</vt:lpstr>
      <vt:lpstr>How to measure a ranking?</vt:lpstr>
      <vt:lpstr>Evaluating ranked retrieval results: Precision-Recall curve</vt:lpstr>
      <vt:lpstr>Keen’s semi-Cranfield (neo-Cleverdon) interpolation </vt:lpstr>
      <vt:lpstr>Cooper’s Expected Search Length (ESL) [Cooper 68]</vt:lpstr>
      <vt:lpstr>Challenging assumptions in early collections</vt:lpstr>
      <vt:lpstr>Assessor consistency</vt:lpstr>
      <vt:lpstr>Challenges in creating early test collections </vt:lpstr>
      <vt:lpstr>Larger collections created in 1980s</vt:lpstr>
      <vt:lpstr>The Ideal Test Collection Report [Sparck Jones &amp; Rijsbergen 75]</vt:lpstr>
      <vt:lpstr>TREC (Text REtrieval Conference)</vt:lpstr>
      <vt:lpstr>The “TREC Vision” (mass collaboration for creating a pool) </vt:lpstr>
      <vt:lpstr>The TREC Ad Hoc Retrieval Task </vt:lpstr>
      <vt:lpstr>An example TREC topic</vt:lpstr>
      <vt:lpstr>Main TREC ad hoc retrieval measure:  Mean Average Precision </vt:lpstr>
      <vt:lpstr>Other TREC Measures</vt:lpstr>
      <vt:lpstr>PowerPoint Presentation</vt:lpstr>
      <vt:lpstr>What Query Averaging Hides</vt:lpstr>
      <vt:lpstr>Statistical Significance Tests</vt:lpstr>
      <vt:lpstr>Statistical Significance Testing</vt:lpstr>
      <vt:lpstr>Other TREC-like Initiatives</vt:lpstr>
      <vt:lpstr>Post Ad Hoc Collections and Measures</vt:lpstr>
      <vt:lpstr>    Multi-level relevance judgments: nDCG</vt:lpstr>
      <vt:lpstr>nDCG Example</vt:lpstr>
      <vt:lpstr>More on new measures later in the course…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2020-11-17T05:02:58Z</dcterms:created>
  <dcterms:modified xsi:type="dcterms:W3CDTF">2022-10-18T06:13:18Z</dcterms:modified>
</cp:coreProperties>
</file>