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6" r:id="rId2"/>
    <p:sldId id="666" r:id="rId3"/>
    <p:sldId id="667" r:id="rId4"/>
    <p:sldId id="668" r:id="rId5"/>
    <p:sldId id="669" r:id="rId6"/>
    <p:sldId id="670" r:id="rId7"/>
    <p:sldId id="703" r:id="rId8"/>
    <p:sldId id="672" r:id="rId9"/>
    <p:sldId id="673" r:id="rId10"/>
    <p:sldId id="674" r:id="rId11"/>
    <p:sldId id="675" r:id="rId12"/>
    <p:sldId id="704" r:id="rId13"/>
    <p:sldId id="708" r:id="rId14"/>
    <p:sldId id="709" r:id="rId15"/>
    <p:sldId id="690" r:id="rId16"/>
    <p:sldId id="706" r:id="rId17"/>
    <p:sldId id="677" r:id="rId18"/>
    <p:sldId id="678" r:id="rId19"/>
    <p:sldId id="679" r:id="rId20"/>
    <p:sldId id="694" r:id="rId21"/>
    <p:sldId id="714" r:id="rId22"/>
    <p:sldId id="689" r:id="rId23"/>
    <p:sldId id="695" r:id="rId24"/>
    <p:sldId id="712" r:id="rId25"/>
    <p:sldId id="713" r:id="rId26"/>
    <p:sldId id="697" r:id="rId27"/>
    <p:sldId id="707" r:id="rId28"/>
  </p:sldIdLst>
  <p:sldSz cx="9144000" cy="6858000" type="screen4x3"/>
  <p:notesSz cx="7315200" cy="96012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00"/>
    <a:srgbClr val="0000CC"/>
    <a:srgbClr val="000066"/>
    <a:srgbClr val="3333FF"/>
    <a:srgbClr val="3366FF"/>
    <a:srgbClr val="0066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171" autoAdjust="0"/>
  </p:normalViewPr>
  <p:slideViewPr>
    <p:cSldViewPr>
      <p:cViewPr varScale="1">
        <p:scale>
          <a:sx n="66" d="100"/>
          <a:sy n="66" d="100"/>
        </p:scale>
        <p:origin x="18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0"/>
    </p:cViewPr>
  </p:sorterViewPr>
  <p:notesViewPr>
    <p:cSldViewPr>
      <p:cViewPr varScale="1">
        <p:scale>
          <a:sx n="46" d="100"/>
          <a:sy n="46" d="100"/>
        </p:scale>
        <p:origin x="-11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t" anchorCtr="0" compatLnSpc="1">
            <a:prstTxWarp prst="textNoShape">
              <a:avLst/>
            </a:prstTxWarp>
          </a:bodyPr>
          <a:lstStyle>
            <a:lvl1pPr algn="l" defTabSz="969963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t" anchorCtr="0" compatLnSpc="1">
            <a:prstTxWarp prst="textNoShape">
              <a:avLst/>
            </a:prstTxWarp>
          </a:bodyPr>
          <a:lstStyle>
            <a:lvl1pPr algn="r" defTabSz="969963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b" anchorCtr="0" compatLnSpc="1">
            <a:prstTxWarp prst="textNoShape">
              <a:avLst/>
            </a:prstTxWarp>
          </a:bodyPr>
          <a:lstStyle>
            <a:lvl1pPr algn="l" defTabSz="969963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b" anchorCtr="0" compatLnSpc="1">
            <a:prstTxWarp prst="textNoShape">
              <a:avLst/>
            </a:prstTxWarp>
          </a:bodyPr>
          <a:lstStyle>
            <a:lvl1pPr algn="r" defTabSz="969963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FAF2A663-60E6-4A89-9ABF-9C961CA12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t" anchorCtr="0" compatLnSpc="1">
            <a:prstTxWarp prst="textNoShape">
              <a:avLst/>
            </a:prstTxWarp>
          </a:bodyPr>
          <a:lstStyle>
            <a:lvl1pPr algn="l" defTabSz="969963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t" anchorCtr="0" compatLnSpc="1">
            <a:prstTxWarp prst="textNoShape">
              <a:avLst/>
            </a:prstTxWarp>
          </a:bodyPr>
          <a:lstStyle>
            <a:lvl1pPr algn="r" defTabSz="969963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b" anchorCtr="0" compatLnSpc="1">
            <a:prstTxWarp prst="textNoShape">
              <a:avLst/>
            </a:prstTxWarp>
          </a:bodyPr>
          <a:lstStyle>
            <a:lvl1pPr algn="l" defTabSz="969963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b" anchorCtr="0" compatLnSpc="1">
            <a:prstTxWarp prst="textNoShape">
              <a:avLst/>
            </a:prstTxWarp>
          </a:bodyPr>
          <a:lstStyle>
            <a:lvl1pPr algn="r" defTabSz="969963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AE2A601B-27E1-4AD1-84C7-A337E5374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fa-IR" altLang="fa-IR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598ACAD-17AF-41C9-A5ED-EF2E3C103C81}" type="slidenum">
              <a:rPr lang="en-US" altLang="fa-IR" sz="1300" smtClean="0"/>
              <a:pPr algn="r">
                <a:spcBef>
                  <a:spcPct val="0"/>
                </a:spcBef>
              </a:pPr>
              <a:t>1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BFF31A6F-953B-47D3-BB74-5055C78FC064}" type="slidenum">
              <a:rPr lang="en-US" altLang="fa-IR" sz="1300" smtClean="0"/>
              <a:pPr algn="r">
                <a:spcBef>
                  <a:spcPct val="0"/>
                </a:spcBef>
              </a:pPr>
              <a:t>10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7E278A32-5A2B-4D8E-95FF-B1314628E956}" type="slidenum">
              <a:rPr lang="en-US" altLang="fa-IR" sz="1300" smtClean="0"/>
              <a:pPr algn="r">
                <a:spcBef>
                  <a:spcPct val="0"/>
                </a:spcBef>
              </a:pPr>
              <a:t>11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7CBD6971-3E8A-4490-B4D8-2F9C60F094BF}" type="slidenum">
              <a:rPr lang="en-US" altLang="fa-IR" sz="1300" smtClean="0"/>
              <a:pPr algn="r">
                <a:spcBef>
                  <a:spcPct val="0"/>
                </a:spcBef>
              </a:pPr>
              <a:t>12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BC41E77-1B84-4E89-AE47-1EEB515A4401}" type="slidenum">
              <a:rPr lang="en-US" altLang="fa-IR" sz="1300" smtClean="0"/>
              <a:pPr algn="r">
                <a:spcBef>
                  <a:spcPct val="0"/>
                </a:spcBef>
              </a:pPr>
              <a:t>13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2C2B22A3-6D55-419E-BD48-347D4AD413E7}" type="slidenum">
              <a:rPr lang="en-US" altLang="fa-IR" sz="1300" smtClean="0"/>
              <a:pPr algn="r">
                <a:spcBef>
                  <a:spcPct val="0"/>
                </a:spcBef>
              </a:pPr>
              <a:t>14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BE598B75-DCB5-4D54-ACC3-69478E59B947}" type="slidenum">
              <a:rPr lang="en-US" altLang="fa-IR" sz="1300" smtClean="0"/>
              <a:pPr algn="r">
                <a:spcBef>
                  <a:spcPct val="0"/>
                </a:spcBef>
              </a:pPr>
              <a:t>16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altLang="fa-I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A601B-27E1-4AD1-84C7-A337E53745B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A62F7BB0-90A0-4BE9-BF5C-908D9F031FC8}" type="slidenum">
              <a:rPr lang="en-US" altLang="fa-IR" sz="1300" smtClean="0"/>
              <a:pPr algn="r">
                <a:spcBef>
                  <a:spcPct val="0"/>
                </a:spcBef>
              </a:pPr>
              <a:t>19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ABAA6C66-146D-451E-95F2-40366428787A}" type="slidenum">
              <a:rPr lang="en-US" altLang="fa-IR" sz="1300" smtClean="0"/>
              <a:pPr algn="r">
                <a:spcBef>
                  <a:spcPct val="0"/>
                </a:spcBef>
              </a:pPr>
              <a:t>2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BD14599-9318-4412-8C65-94A3F51939ED}" type="slidenum">
              <a:rPr lang="en-US" altLang="fa-IR" sz="1300" smtClean="0"/>
              <a:pPr algn="r">
                <a:spcBef>
                  <a:spcPct val="0"/>
                </a:spcBef>
              </a:pPr>
              <a:t>20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A601B-27E1-4AD1-84C7-A337E53745B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88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fa-IR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8C46867-ADF2-432A-BF6F-DAB27F28CC13}" type="slidenum">
              <a:rPr lang="en-US" altLang="fa-IR" sz="1300" smtClean="0"/>
              <a:pPr algn="r">
                <a:spcBef>
                  <a:spcPct val="0"/>
                </a:spcBef>
              </a:pPr>
              <a:t>22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7FB56562-6135-4529-B914-39A0DDDD174C}" type="slidenum">
              <a:rPr lang="en-US" altLang="fa-IR" sz="1300" smtClean="0"/>
              <a:pPr algn="r">
                <a:spcBef>
                  <a:spcPct val="0"/>
                </a:spcBef>
              </a:pPr>
              <a:t>23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fa-IR" altLang="fa-IR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B912910B-CF18-444C-88D6-9CCF8C83EF9F}" type="slidenum">
              <a:rPr lang="en-US" altLang="fa-IR" sz="1300" smtClean="0"/>
              <a:pPr algn="r">
                <a:spcBef>
                  <a:spcPct val="0"/>
                </a:spcBef>
              </a:pPr>
              <a:t>24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CFE8D2AA-FC67-46D4-A92E-465878AB788A}" type="slidenum">
              <a:rPr lang="en-US" altLang="fa-IR" sz="1300" smtClean="0"/>
              <a:pPr algn="r">
                <a:spcBef>
                  <a:spcPct val="0"/>
                </a:spcBef>
              </a:pPr>
              <a:t>25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A601B-27E1-4AD1-84C7-A337E53745B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5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A601B-27E1-4AD1-84C7-A337E53745B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1C163860-C0E3-4C5E-A8B6-B73FBCB1B1CC}" type="slidenum">
              <a:rPr lang="en-US" altLang="fa-IR" sz="1300" smtClean="0"/>
              <a:pPr algn="r">
                <a:spcBef>
                  <a:spcPct val="0"/>
                </a:spcBef>
              </a:pPr>
              <a:t>3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74EE2D3-9B9F-4FA1-9999-8AF6A23B1475}" type="slidenum">
              <a:rPr lang="en-US" altLang="fa-IR" sz="1300" smtClean="0"/>
              <a:pPr algn="r">
                <a:spcBef>
                  <a:spcPct val="0"/>
                </a:spcBef>
              </a:pPr>
              <a:t>4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altLang="fa-I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A601B-27E1-4AD1-84C7-A337E53745B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A601B-27E1-4AD1-84C7-A337E53745B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A601B-27E1-4AD1-84C7-A337E53745B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5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69963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69963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92DD75F-DCC6-4B72-BD96-6F376F36EDE6}" type="slidenum">
              <a:rPr lang="en-US" altLang="fa-IR" sz="1300" smtClean="0"/>
              <a:pPr algn="r">
                <a:spcBef>
                  <a:spcPct val="0"/>
                </a:spcBef>
              </a:pPr>
              <a:t>9</a:t>
            </a:fld>
            <a:endParaRPr lang="en-US" altLang="fa-IR" sz="13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7D77D-44E9-4693-95AA-64F50DC44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31C26-DEAB-496F-86B2-600318E1B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7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EE931-C9E3-4BE5-B60B-9F6C41D61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2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A2106-FEEC-4E89-A46C-74170BE04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B6C0E-C8F6-46FF-B94C-106B68884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93A13-822D-476E-BFA2-0F73BB619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2D0D-9121-4F6E-A981-AE1E655CA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8E7AE-F1BC-452D-9AE2-6A825D8CA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64C53-EE0B-4EDA-8906-F8CD07B3F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2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71236-AD91-456A-882F-D25BE0A6B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88762-3BDE-4EEF-8844-57A566A42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2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DCDEFE5F-260F-4F60-B1A1-DBE1684C5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fa-IR" smtClean="0"/>
              <a:t>Statistical Language Models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Intelligent Information Retrieval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Text Generation with Unigram LM 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E4B22-14A0-46C1-83E1-B57ECB8DB30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476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(Unigram) Language Model  </a:t>
            </a:r>
            <a:r>
              <a:rPr lang="en-US" altLang="fa-IR" sz="2000" b="1">
                <a:latin typeface="Times New Roman" pitchFamily="18" charset="0"/>
                <a:sym typeface="Symbol" pitchFamily="18" charset="2"/>
              </a:rPr>
              <a:t>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  <a:sym typeface="Symbol" pitchFamily="18" charset="2"/>
              </a:rPr>
              <a:t>                      p(w| )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905000" y="2286000"/>
            <a:ext cx="1752600" cy="2232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text  0.2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mining 0.1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association 0.01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clustering 0.02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food</a:t>
            </a: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0.00001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  <a:endParaRPr lang="en-US" altLang="fa-IR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04800" y="3200400"/>
            <a:ext cx="1430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FF"/>
                </a:solidFill>
                <a:latin typeface="Times New Roman" pitchFamily="18" charset="0"/>
              </a:rPr>
              <a:t>Topic 1: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FF"/>
                </a:solidFill>
                <a:latin typeface="Times New Roman" pitchFamily="18" charset="0"/>
              </a:rPr>
              <a:t>Text mining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1905000" y="4648200"/>
            <a:ext cx="1752600" cy="1765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food 0.25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nutrition 0.1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healthy 0.05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diet 0.02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…</a:t>
            </a:r>
            <a:endParaRPr lang="en-US" altLang="fa-IR" sz="240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57200" y="5029200"/>
            <a:ext cx="1036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CC3300"/>
                </a:solidFill>
                <a:latin typeface="Times New Roman" pitchFamily="18" charset="0"/>
              </a:rPr>
              <a:t>Topic 2: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CC3300"/>
                </a:solidFill>
                <a:latin typeface="Times New Roman" pitchFamily="18" charset="0"/>
              </a:rPr>
              <a:t>Health</a:t>
            </a:r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4038600" y="2286000"/>
            <a:ext cx="0" cy="2209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74" name="Freeform 9"/>
          <p:cNvSpPr>
            <a:spLocks/>
          </p:cNvSpPr>
          <p:nvPr/>
        </p:nvSpPr>
        <p:spPr bwMode="auto">
          <a:xfrm>
            <a:off x="4025900" y="2362200"/>
            <a:ext cx="558800" cy="1905000"/>
          </a:xfrm>
          <a:custGeom>
            <a:avLst/>
            <a:gdLst>
              <a:gd name="T0" fmla="*/ 2147483647 w 352"/>
              <a:gd name="T1" fmla="*/ 0 h 1200"/>
              <a:gd name="T2" fmla="*/ 2147483647 w 352"/>
              <a:gd name="T3" fmla="*/ 2147483647 h 1200"/>
              <a:gd name="T4" fmla="*/ 2147483647 w 352"/>
              <a:gd name="T5" fmla="*/ 2147483647 h 1200"/>
              <a:gd name="T6" fmla="*/ 2147483647 w 352"/>
              <a:gd name="T7" fmla="*/ 2147483647 h 1200"/>
              <a:gd name="T8" fmla="*/ 2147483647 w 352"/>
              <a:gd name="T9" fmla="*/ 2147483647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1200"/>
              <a:gd name="T17" fmla="*/ 352 w 352"/>
              <a:gd name="T18" fmla="*/ 1200 h 1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1200">
                <a:moveTo>
                  <a:pt x="8" y="0"/>
                </a:moveTo>
                <a:cubicBezTo>
                  <a:pt x="4" y="40"/>
                  <a:pt x="0" y="80"/>
                  <a:pt x="56" y="144"/>
                </a:cubicBezTo>
                <a:cubicBezTo>
                  <a:pt x="112" y="208"/>
                  <a:pt x="336" y="296"/>
                  <a:pt x="344" y="384"/>
                </a:cubicBezTo>
                <a:cubicBezTo>
                  <a:pt x="352" y="472"/>
                  <a:pt x="160" y="536"/>
                  <a:pt x="104" y="672"/>
                </a:cubicBezTo>
                <a:cubicBezTo>
                  <a:pt x="48" y="808"/>
                  <a:pt x="28" y="1004"/>
                  <a:pt x="8" y="120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4038600" y="4648200"/>
            <a:ext cx="0" cy="1752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76" name="Freeform 11"/>
          <p:cNvSpPr>
            <a:spLocks/>
          </p:cNvSpPr>
          <p:nvPr/>
        </p:nvSpPr>
        <p:spPr bwMode="auto">
          <a:xfrm>
            <a:off x="4025900" y="4724400"/>
            <a:ext cx="558800" cy="1600200"/>
          </a:xfrm>
          <a:custGeom>
            <a:avLst/>
            <a:gdLst>
              <a:gd name="T0" fmla="*/ 2147483647 w 352"/>
              <a:gd name="T1" fmla="*/ 0 h 1008"/>
              <a:gd name="T2" fmla="*/ 2147483647 w 352"/>
              <a:gd name="T3" fmla="*/ 2147483647 h 1008"/>
              <a:gd name="T4" fmla="*/ 2147483647 w 352"/>
              <a:gd name="T5" fmla="*/ 2147483647 h 1008"/>
              <a:gd name="T6" fmla="*/ 2147483647 w 352"/>
              <a:gd name="T7" fmla="*/ 2147483647 h 1008"/>
              <a:gd name="T8" fmla="*/ 2147483647 w 352"/>
              <a:gd name="T9" fmla="*/ 2147483647 h 1008"/>
              <a:gd name="T10" fmla="*/ 2147483647 w 35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2"/>
              <a:gd name="T19" fmla="*/ 0 h 1008"/>
              <a:gd name="T20" fmla="*/ 352 w 35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2" h="1008">
                <a:moveTo>
                  <a:pt x="8" y="0"/>
                </a:moveTo>
                <a:cubicBezTo>
                  <a:pt x="24" y="72"/>
                  <a:pt x="40" y="144"/>
                  <a:pt x="56" y="240"/>
                </a:cubicBezTo>
                <a:cubicBezTo>
                  <a:pt x="72" y="336"/>
                  <a:pt x="56" y="496"/>
                  <a:pt x="104" y="576"/>
                </a:cubicBezTo>
                <a:cubicBezTo>
                  <a:pt x="152" y="656"/>
                  <a:pt x="352" y="680"/>
                  <a:pt x="344" y="720"/>
                </a:cubicBezTo>
                <a:cubicBezTo>
                  <a:pt x="336" y="760"/>
                  <a:pt x="112" y="768"/>
                  <a:pt x="56" y="816"/>
                </a:cubicBezTo>
                <a:cubicBezTo>
                  <a:pt x="0" y="864"/>
                  <a:pt x="4" y="936"/>
                  <a:pt x="8" y="1008"/>
                </a:cubicBezTo>
              </a:path>
            </a:pathLst>
          </a:cu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6324600" y="1676400"/>
            <a:ext cx="164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 </a:t>
            </a:r>
            <a:r>
              <a:rPr lang="en-US" altLang="fa-IR" sz="2000" b="1">
                <a:latin typeface="Times New Roman" pitchFamily="18" charset="0"/>
              </a:rPr>
              <a:t>Document=?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876800" y="2819400"/>
            <a:ext cx="2971800" cy="990600"/>
            <a:chOff x="3072" y="1776"/>
            <a:chExt cx="1872" cy="624"/>
          </a:xfrm>
        </p:grpSpPr>
        <p:sp>
          <p:nvSpPr>
            <p:cNvPr id="11284" name="AutoShape 14"/>
            <p:cNvSpPr>
              <a:spLocks noChangeArrowheads="1"/>
            </p:cNvSpPr>
            <p:nvPr/>
          </p:nvSpPr>
          <p:spPr bwMode="auto">
            <a:xfrm>
              <a:off x="3936" y="1776"/>
              <a:ext cx="1008" cy="624"/>
            </a:xfrm>
            <a:prstGeom prst="foldedCorner">
              <a:avLst>
                <a:gd name="adj" fmla="val 12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bg1"/>
                  </a:solidFill>
                  <a:latin typeface="Times New Roman" pitchFamily="18" charset="0"/>
                </a:rPr>
                <a:t>Text mining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bg1"/>
                  </a:solidFill>
                  <a:latin typeface="Times New Roman" pitchFamily="18" charset="0"/>
                </a:rPr>
                <a:t>paper</a:t>
              </a:r>
            </a:p>
          </p:txBody>
        </p:sp>
        <p:sp>
          <p:nvSpPr>
            <p:cNvPr id="11285" name="AutoShape 15"/>
            <p:cNvSpPr>
              <a:spLocks noChangeArrowheads="1"/>
            </p:cNvSpPr>
            <p:nvPr/>
          </p:nvSpPr>
          <p:spPr bwMode="auto">
            <a:xfrm>
              <a:off x="3072" y="1968"/>
              <a:ext cx="576" cy="2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349 h 21600"/>
                <a:gd name="T14" fmla="*/ 18900 w 21600"/>
                <a:gd name="T15" fmla="*/ 1614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876800" y="4953000"/>
            <a:ext cx="2971800" cy="990600"/>
            <a:chOff x="3072" y="3120"/>
            <a:chExt cx="1872" cy="624"/>
          </a:xfrm>
        </p:grpSpPr>
        <p:sp>
          <p:nvSpPr>
            <p:cNvPr id="11282" name="AutoShape 17"/>
            <p:cNvSpPr>
              <a:spLocks noChangeArrowheads="1"/>
            </p:cNvSpPr>
            <p:nvPr/>
          </p:nvSpPr>
          <p:spPr bwMode="auto">
            <a:xfrm>
              <a:off x="3936" y="3120"/>
              <a:ext cx="1008" cy="624"/>
            </a:xfrm>
            <a:prstGeom prst="foldedCorner">
              <a:avLst>
                <a:gd name="adj" fmla="val 12500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bg1"/>
                  </a:solidFill>
                  <a:latin typeface="Times New Roman" pitchFamily="18" charset="0"/>
                </a:rPr>
                <a:t>Food nutrition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bg1"/>
                  </a:solidFill>
                  <a:latin typeface="Times New Roman" pitchFamily="18" charset="0"/>
                </a:rPr>
                <a:t>paper</a:t>
              </a:r>
            </a:p>
          </p:txBody>
        </p:sp>
        <p:sp>
          <p:nvSpPr>
            <p:cNvPr id="11283" name="AutoShape 18"/>
            <p:cNvSpPr>
              <a:spLocks noChangeArrowheads="1"/>
            </p:cNvSpPr>
            <p:nvPr/>
          </p:nvSpPr>
          <p:spPr bwMode="auto">
            <a:xfrm>
              <a:off x="3072" y="3360"/>
              <a:ext cx="576" cy="2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349 h 21600"/>
                <a:gd name="T14" fmla="*/ 18900 w 21600"/>
                <a:gd name="T15" fmla="*/ 1614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1280" name="Line 19"/>
          <p:cNvSpPr>
            <a:spLocks noChangeShapeType="1"/>
          </p:cNvSpPr>
          <p:nvPr/>
        </p:nvSpPr>
        <p:spPr bwMode="auto">
          <a:xfrm>
            <a:off x="4572000" y="1981200"/>
            <a:ext cx="15240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81" name="Text Box 20"/>
          <p:cNvSpPr txBox="1">
            <a:spLocks noChangeArrowheads="1"/>
          </p:cNvSpPr>
          <p:nvPr/>
        </p:nvSpPr>
        <p:spPr bwMode="auto">
          <a:xfrm>
            <a:off x="4648200" y="1524000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3300"/>
                </a:solidFill>
                <a:latin typeface="Times New Roman" pitchFamily="18" charset="0"/>
              </a:rPr>
              <a:t>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Estimation of Unigram LM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328032-0159-4E20-88FC-3E4571032C2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476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(Unigram) Language Model  </a:t>
            </a:r>
            <a:r>
              <a:rPr lang="en-US" altLang="fa-IR" sz="2000" b="1">
                <a:latin typeface="Times New Roman" pitchFamily="18" charset="0"/>
                <a:sym typeface="Symbol" pitchFamily="18" charset="2"/>
              </a:rPr>
              <a:t>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fa-IR" sz="20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p(w| )=?</a:t>
            </a:r>
            <a:endParaRPr lang="en-US" altLang="fa-IR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6324600" y="1676400"/>
            <a:ext cx="136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 </a:t>
            </a:r>
            <a:r>
              <a:rPr lang="en-US" altLang="fa-IR" sz="2000" b="1">
                <a:latin typeface="Times New Roman" pitchFamily="18" charset="0"/>
              </a:rPr>
              <a:t>Document</a:t>
            </a:r>
          </a:p>
        </p:txBody>
      </p:sp>
      <p:sp>
        <p:nvSpPr>
          <p:cNvPr id="12294" name="AutoShape 5"/>
          <p:cNvSpPr>
            <a:spLocks noChangeArrowheads="1"/>
          </p:cNvSpPr>
          <p:nvPr/>
        </p:nvSpPr>
        <p:spPr bwMode="auto">
          <a:xfrm>
            <a:off x="6096000" y="2514600"/>
            <a:ext cx="1600200" cy="2743200"/>
          </a:xfrm>
          <a:prstGeom prst="foldedCorner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text 10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mining 5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association 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database 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algorithm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…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query 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efficient 1</a:t>
            </a:r>
          </a:p>
        </p:txBody>
      </p:sp>
      <p:grpSp>
        <p:nvGrpSpPr>
          <p:cNvPr id="12295" name="Group 6"/>
          <p:cNvGrpSpPr>
            <a:grpSpLocks/>
          </p:cNvGrpSpPr>
          <p:nvPr/>
        </p:nvGrpSpPr>
        <p:grpSpPr bwMode="auto">
          <a:xfrm>
            <a:off x="1905000" y="2514600"/>
            <a:ext cx="3581400" cy="2273300"/>
            <a:chOff x="1200" y="1440"/>
            <a:chExt cx="2256" cy="1432"/>
          </a:xfrm>
        </p:grpSpPr>
        <p:sp>
          <p:nvSpPr>
            <p:cNvPr id="12306" name="Text Box 7"/>
            <p:cNvSpPr txBox="1">
              <a:spLocks noChangeArrowheads="1"/>
            </p:cNvSpPr>
            <p:nvPr/>
          </p:nvSpPr>
          <p:spPr bwMode="auto">
            <a:xfrm>
              <a:off x="1200" y="1440"/>
              <a:ext cx="1104" cy="143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…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text 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mining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association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database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query ?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…</a:t>
              </a:r>
              <a:endParaRPr lang="en-US" altLang="fa-IR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2307" name="AutoShape 8"/>
            <p:cNvSpPr>
              <a:spLocks noChangeArrowheads="1"/>
            </p:cNvSpPr>
            <p:nvPr/>
          </p:nvSpPr>
          <p:spPr bwMode="auto">
            <a:xfrm flipH="1">
              <a:off x="2880" y="2016"/>
              <a:ext cx="576" cy="2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349 h 21600"/>
                <a:gd name="T14" fmla="*/ 18900 w 21600"/>
                <a:gd name="T15" fmla="*/ 1614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2296" name="Line 9"/>
          <p:cNvSpPr>
            <a:spLocks noChangeShapeType="1"/>
          </p:cNvSpPr>
          <p:nvPr/>
        </p:nvSpPr>
        <p:spPr bwMode="auto">
          <a:xfrm flipH="1">
            <a:off x="4572000" y="1981200"/>
            <a:ext cx="15240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4648200" y="1524000"/>
            <a:ext cx="1366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3300"/>
                </a:solidFill>
                <a:latin typeface="Times New Roman" pitchFamily="18" charset="0"/>
              </a:rPr>
              <a:t>Estimation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5705475" y="5486400"/>
            <a:ext cx="2616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A “text mining paper”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(total #words=100)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fa-IR" sz="2000" b="1">
              <a:latin typeface="Times New Roman" pitchFamily="18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14400" y="2895600"/>
            <a:ext cx="1066800" cy="1558925"/>
            <a:chOff x="576" y="1824"/>
            <a:chExt cx="672" cy="982"/>
          </a:xfrm>
        </p:grpSpPr>
        <p:sp>
          <p:nvSpPr>
            <p:cNvPr id="12300" name="Text Box 13"/>
            <p:cNvSpPr txBox="1">
              <a:spLocks noChangeArrowheads="1"/>
            </p:cNvSpPr>
            <p:nvPr/>
          </p:nvSpPr>
          <p:spPr bwMode="auto">
            <a:xfrm>
              <a:off x="576" y="1824"/>
              <a:ext cx="480" cy="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10/100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5/100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3/100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3/100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fa-IR" sz="1600">
                <a:solidFill>
                  <a:srgbClr val="CC0000"/>
                </a:solidFill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1/100</a:t>
              </a:r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>
              <a:off x="1008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2" name="Line 15"/>
            <p:cNvSpPr>
              <a:spLocks noChangeShapeType="1"/>
            </p:cNvSpPr>
            <p:nvPr/>
          </p:nvSpPr>
          <p:spPr bwMode="auto">
            <a:xfrm>
              <a:off x="1008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3" name="Line 16"/>
            <p:cNvSpPr>
              <a:spLocks noChangeShapeType="1"/>
            </p:cNvSpPr>
            <p:nvPr/>
          </p:nvSpPr>
          <p:spPr bwMode="auto">
            <a:xfrm>
              <a:off x="1008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4" name="Line 17"/>
            <p:cNvSpPr>
              <a:spLocks noChangeShapeType="1"/>
            </p:cNvSpPr>
            <p:nvPr/>
          </p:nvSpPr>
          <p:spPr bwMode="auto">
            <a:xfrm>
              <a:off x="1008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5" name="Line 18"/>
            <p:cNvSpPr>
              <a:spLocks noChangeShapeType="1"/>
            </p:cNvSpPr>
            <p:nvPr/>
          </p:nvSpPr>
          <p:spPr bwMode="auto">
            <a:xfrm>
              <a:off x="1008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124200" y="5334000"/>
          <a:ext cx="29416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4" imgW="1155700" imgH="419100" progId="Equation.3">
                  <p:embed/>
                </p:oleObj>
              </mc:Choice>
              <mc:Fallback>
                <p:oleObj name="Equation" r:id="rId4" imgW="1155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0"/>
                        <a:ext cx="29416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Maximum Likelihood Estimate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34285-D8AF-41D5-B1F0-2ECBB5CD981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Text Box 3"/>
              <p:cNvSpPr txBox="1">
                <a:spLocks noChangeArrowheads="1"/>
              </p:cNvSpPr>
              <p:nvPr/>
            </p:nvSpPr>
            <p:spPr bwMode="auto">
              <a:xfrm>
                <a:off x="533400" y="1447800"/>
                <a:ext cx="8744189" cy="4031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 eaLnBrk="0" hangingPunct="0">
                  <a:defRPr/>
                </a:pPr>
                <a:r>
                  <a:rPr lang="en-US" sz="2800" dirty="0" smtClean="0">
                    <a:latin typeface="+mj-lt"/>
                    <a:cs typeface="Arial" charset="0"/>
                  </a:rPr>
                  <a:t>Data: a document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𝑑</m:t>
                    </m:r>
                  </m:oMath>
                </a14:m>
                <a:r>
                  <a:rPr lang="en-US" sz="2800" dirty="0">
                    <a:latin typeface="+mj-lt"/>
                    <a:cs typeface="Arial" charset="0"/>
                  </a:rPr>
                  <a:t> with counts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𝑤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  <a:cs typeface="Arial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Arial" charset="0"/>
                      </a:rPr>
                      <m:t>), …,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Arial" charset="0"/>
                      </a:rPr>
                      <m:t>𝑐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Arial" charset="0"/>
                      </a:rPr>
                      <m:t>𝑤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  <a:cs typeface="Arial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j-lt"/>
                    <a:cs typeface="Arial" charset="0"/>
                  </a:rPr>
                  <a:t>, </a:t>
                </a:r>
              </a:p>
              <a:p>
                <a:pPr algn="l" rtl="0" eaLnBrk="0" hangingPunct="0">
                  <a:defRPr/>
                </a:pPr>
                <a:r>
                  <a:rPr lang="en-US" sz="2800" dirty="0">
                    <a:latin typeface="+mj-lt"/>
                    <a:cs typeface="Arial" charset="0"/>
                  </a:rPr>
                  <a:t>           and length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endParaRPr lang="en-US" sz="2800" dirty="0">
                  <a:latin typeface="+mj-lt"/>
                  <a:cs typeface="Arial" charset="0"/>
                </a:endParaRPr>
              </a:p>
              <a:p>
                <a:pPr algn="l" rtl="0" eaLnBrk="0" hangingPunct="0">
                  <a:defRPr/>
                </a:pPr>
                <a:endParaRPr lang="en-US" sz="1200" dirty="0">
                  <a:latin typeface="+mj-lt"/>
                  <a:cs typeface="Arial" charset="0"/>
                </a:endParaRPr>
              </a:p>
              <a:p>
                <a:pPr algn="l" rtl="0" eaLnBrk="0" hangingPunct="0">
                  <a:defRPr/>
                </a:pPr>
                <a:r>
                  <a:rPr lang="en-US" sz="2800" dirty="0">
                    <a:latin typeface="+mj-lt"/>
                    <a:cs typeface="Arial" charset="0"/>
                  </a:rPr>
                  <a:t>Model: multinomial (unigram)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  <a:cs typeface="Arial" charset="0"/>
                  </a:rPr>
                  <a:t> with parameters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{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Arial" charset="0"/>
                      </a:rPr>
                      <m:t>𝑤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  <a:cs typeface="Arial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Arial" charset="0"/>
                      </a:rPr>
                      <m:t>)}</m:t>
                    </m:r>
                  </m:oMath>
                </a14:m>
                <a:r>
                  <a:rPr lang="en-US" sz="2800" dirty="0">
                    <a:latin typeface="+mj-lt"/>
                    <a:cs typeface="Arial" charset="0"/>
                  </a:rPr>
                  <a:t> </a:t>
                </a:r>
              </a:p>
              <a:p>
                <a:pPr algn="l" rtl="0" eaLnBrk="0" hangingPunct="0">
                  <a:defRPr/>
                </a:pPr>
                <a:endParaRPr lang="en-US" sz="1200" dirty="0">
                  <a:latin typeface="+mj-lt"/>
                  <a:cs typeface="Arial" charset="0"/>
                </a:endParaRPr>
              </a:p>
              <a:p>
                <a:pPr algn="l" rtl="0" eaLnBrk="0" hangingPunct="0">
                  <a:defRPr/>
                </a:pPr>
                <a:r>
                  <a:rPr lang="en-US" sz="2800" dirty="0">
                    <a:latin typeface="+mj-lt"/>
                    <a:cs typeface="Arial" charset="0"/>
                  </a:rPr>
                  <a:t>Likelihood: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Arial" charset="0"/>
                      </a:rPr>
                      <m:t>𝑑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  <a:cs typeface="Arial" charset="0"/>
                </a:endParaRPr>
              </a:p>
              <a:p>
                <a:pPr algn="l" rtl="0" eaLnBrk="0" hangingPunct="0">
                  <a:defRPr/>
                </a:pPr>
                <a:endParaRPr lang="en-US" sz="1200" dirty="0">
                  <a:latin typeface="+mj-lt"/>
                  <a:cs typeface="Arial" charset="0"/>
                </a:endParaRPr>
              </a:p>
              <a:p>
                <a:pPr algn="l" rtl="0" eaLnBrk="0" hangingPunct="0">
                  <a:defRPr/>
                </a:pPr>
                <a:r>
                  <a:rPr lang="en-US" sz="2800" dirty="0">
                    <a:latin typeface="+mj-lt"/>
                    <a:cs typeface="Arial" charset="0"/>
                  </a:rPr>
                  <a:t>Maximum likelihood estimator: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Arial" charset="0"/>
                      </a:rPr>
                      <m:t>𝑎𝑟𝑔𝑚𝑎𝑥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Arial" charset="0"/>
                      </a:rPr>
                      <m:t>𝑝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Arial" charset="0"/>
                      </a:rPr>
                      <m:t>𝑑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  <a:cs typeface="Arial" charset="0"/>
                </a:endParaRPr>
              </a:p>
              <a:p>
                <a:pPr algn="l" rtl="0" eaLnBrk="0" hangingPunct="0">
                  <a:defRPr/>
                </a:pPr>
                <a:endParaRPr lang="en-US" sz="2400" dirty="0">
                  <a:latin typeface="+mj-lt"/>
                  <a:cs typeface="Arial" charset="0"/>
                </a:endParaRPr>
              </a:p>
              <a:p>
                <a:pPr algn="ctr" rtl="0" eaLnBrk="0" hangingPunct="0">
                  <a:defRPr/>
                </a:pPr>
                <a:r>
                  <a:rPr lang="en-US" sz="3200" dirty="0">
                    <a:solidFill>
                      <a:schemeClr val="accent2"/>
                    </a:solidFill>
                    <a:latin typeface="+mj-lt"/>
                    <a:cs typeface="Arial" charset="0"/>
                  </a:rPr>
                  <a:t>It can be analytically shown that</a:t>
                </a:r>
              </a:p>
              <a:p>
                <a:pPr algn="l" rtl="0" eaLnBrk="0" hangingPunct="0">
                  <a:defRPr/>
                </a:pPr>
                <a:endParaRPr lang="en-US" sz="2400" dirty="0"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512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447800"/>
                <a:ext cx="8744189" cy="4031873"/>
              </a:xfrm>
              <a:prstGeom prst="rect">
                <a:avLst/>
              </a:prstGeom>
              <a:blipFill>
                <a:blip r:embed="rId6"/>
                <a:stretch>
                  <a:fillRect l="-1464" t="-15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2971800" y="5257800"/>
            <a:ext cx="3124200" cy="11430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6172200" y="5638800"/>
            <a:ext cx="1697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200" b="1">
                <a:solidFill>
                  <a:srgbClr val="CC0000"/>
                </a:solidFill>
                <a:latin typeface="Times New Roman" pitchFamily="18" charset="0"/>
              </a:rPr>
              <a:t>ML estimate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LMs for Topic Representation</a:t>
            </a:r>
            <a:endParaRPr lang="fa-IR" alt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pPr>
              <a:defRPr/>
            </a:pPr>
            <a:fld id="{857C3936-9800-4C64-A057-6B14F1FD05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62000" y="1295400"/>
            <a:ext cx="2209800" cy="15240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dirty="0"/>
              <a:t>General Background English Text</a:t>
            </a:r>
            <a:endParaRPr lang="fa-IR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038600" y="1295400"/>
            <a:ext cx="1600200" cy="15240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dirty="0"/>
              <a:t>Computer Science Papers</a:t>
            </a:r>
            <a:endParaRPr lang="fa-IR" dirty="0"/>
          </a:p>
        </p:txBody>
      </p:sp>
      <p:sp>
        <p:nvSpPr>
          <p:cNvPr id="7" name="Folded Corner 6"/>
          <p:cNvSpPr/>
          <p:nvPr/>
        </p:nvSpPr>
        <p:spPr>
          <a:xfrm>
            <a:off x="6819900" y="1698625"/>
            <a:ext cx="1828800" cy="10668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dirty="0"/>
              <a:t>Text Mining Paper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762000" y="3352800"/>
            <a:ext cx="2286000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>
              <a:defRPr/>
            </a:pPr>
            <a:r>
              <a:rPr lang="en-US" b="1" dirty="0"/>
              <a:t>the 0.03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a 0.02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is 0.015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we 0.01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pPr algn="l" rtl="0">
              <a:defRPr/>
            </a:pPr>
            <a:r>
              <a:rPr lang="en-US" dirty="0">
                <a:solidFill>
                  <a:srgbClr val="FF0000"/>
                </a:solidFill>
              </a:rPr>
              <a:t>food 0.003</a:t>
            </a:r>
          </a:p>
          <a:p>
            <a:pPr algn="l" rtl="0">
              <a:defRPr/>
            </a:pPr>
            <a:r>
              <a:rPr lang="en-US" b="1" dirty="0">
                <a:solidFill>
                  <a:srgbClr val="0070C0"/>
                </a:solidFill>
              </a:rPr>
              <a:t>computer 0.00001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text 0.000006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…</a:t>
            </a:r>
            <a:endParaRPr lang="fa-IR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3352800"/>
            <a:ext cx="2057400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>
              <a:defRPr/>
            </a:pPr>
            <a:r>
              <a:rPr lang="en-US" b="1" dirty="0"/>
              <a:t>the 0.032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a 0.019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is 0.014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we 0.011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pPr algn="l" rtl="0">
              <a:defRPr/>
            </a:pPr>
            <a:r>
              <a:rPr lang="en-US" b="1" dirty="0">
                <a:solidFill>
                  <a:srgbClr val="0070C0"/>
                </a:solidFill>
              </a:rPr>
              <a:t>computer 0.004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software 0.0001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text 0.00006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…</a:t>
            </a:r>
            <a:endParaRPr lang="fa-IR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89725" y="3124200"/>
            <a:ext cx="2057400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>
              <a:defRPr/>
            </a:pPr>
            <a:r>
              <a:rPr lang="en-US" b="1" dirty="0"/>
              <a:t>the 0.031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text 0.04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mining 0.035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association 0.03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clustering 0.005</a:t>
            </a:r>
          </a:p>
          <a:p>
            <a:pPr algn="l" rtl="0">
              <a:defRPr/>
            </a:pPr>
            <a:r>
              <a:rPr lang="en-US" b="1" dirty="0">
                <a:solidFill>
                  <a:srgbClr val="0070C0"/>
                </a:solidFill>
              </a:rPr>
              <a:t>computer 0.0009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pPr algn="l" rtl="0">
              <a:defRPr/>
            </a:pPr>
            <a:r>
              <a:rPr lang="en-US" dirty="0">
                <a:solidFill>
                  <a:srgbClr val="FF0000"/>
                </a:solidFill>
              </a:rPr>
              <a:t>food 0.000001</a:t>
            </a:r>
          </a:p>
          <a:p>
            <a:pPr algn="l" rtl="0">
              <a:defRPr/>
            </a:pPr>
            <a:r>
              <a:rPr lang="en-US" dirty="0">
                <a:solidFill>
                  <a:srgbClr val="0070C0"/>
                </a:solidFill>
              </a:rPr>
              <a:t>…</a:t>
            </a:r>
            <a:endParaRPr lang="fa-IR" dirty="0">
              <a:solidFill>
                <a:srgbClr val="0070C0"/>
              </a:solidFill>
            </a:endParaRPr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1600200" y="1295400"/>
            <a:ext cx="496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b="1">
                <a:latin typeface="Verdana" pitchFamily="34" charset="0"/>
              </a:rPr>
              <a:t>B</a:t>
            </a:r>
            <a:endParaRPr lang="fa-IR" altLang="fa-IR" sz="2400" b="1">
              <a:latin typeface="Verdana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731963" y="2895600"/>
            <a:ext cx="249237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8" name="TextBox 12"/>
              <p:cNvSpPr txBox="1">
                <a:spLocks noChangeArrowheads="1"/>
              </p:cNvSpPr>
              <p:nvPr/>
            </p:nvSpPr>
            <p:spPr bwMode="auto">
              <a:xfrm>
                <a:off x="304800" y="6400800"/>
                <a:ext cx="31613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 dirty="0">
                    <a:latin typeface="Verdana" pitchFamily="34" charset="0"/>
                  </a:rPr>
                  <a:t>Background LM: </a:t>
                </a:r>
                <a14:m>
                  <m:oMath xmlns:m="http://schemas.openxmlformats.org/officeDocument/2006/math"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0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fa-IR" sz="20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000" i="1" dirty="0" err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a-IR" altLang="fa-IR" sz="1800" dirty="0"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4348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6400800"/>
                <a:ext cx="3161315" cy="400110"/>
              </a:xfrm>
              <a:prstGeom prst="rect">
                <a:avLst/>
              </a:prstGeom>
              <a:blipFill>
                <a:blip r:embed="rId3"/>
                <a:stretch>
                  <a:fillRect l="-1541" t="-1515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9" name="TextBox 13"/>
          <p:cNvSpPr txBox="1">
            <a:spLocks noChangeArrowheads="1"/>
          </p:cNvSpPr>
          <p:nvPr/>
        </p:nvSpPr>
        <p:spPr bwMode="auto">
          <a:xfrm>
            <a:off x="4589463" y="1284288"/>
            <a:ext cx="482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b="1">
                <a:latin typeface="Verdana" pitchFamily="34" charset="0"/>
              </a:rPr>
              <a:t>C</a:t>
            </a:r>
            <a:endParaRPr lang="fa-IR" altLang="fa-IR" sz="2400" b="1">
              <a:latin typeface="Verdana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706938" y="2917825"/>
            <a:ext cx="24765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1" name="TextBox 15"/>
              <p:cNvSpPr txBox="1">
                <a:spLocks noChangeArrowheads="1"/>
              </p:cNvSpPr>
              <p:nvPr/>
            </p:nvSpPr>
            <p:spPr bwMode="auto">
              <a:xfrm>
                <a:off x="3587750" y="6400800"/>
                <a:ext cx="288040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 dirty="0">
                    <a:latin typeface="Verdana" pitchFamily="34" charset="0"/>
                  </a:rPr>
                  <a:t>Collection LM: </a:t>
                </a:r>
                <a14:m>
                  <m:oMath xmlns:m="http://schemas.openxmlformats.org/officeDocument/2006/math"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0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fa-IR" sz="20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000" i="1" dirty="0" err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fa-I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a-IR" altLang="fa-IR" sz="1800" dirty="0"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4351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7750" y="6400800"/>
                <a:ext cx="2880404" cy="400110"/>
              </a:xfrm>
              <a:prstGeom prst="rect">
                <a:avLst/>
              </a:prstGeom>
              <a:blipFill>
                <a:blip r:embed="rId4"/>
                <a:stretch>
                  <a:fillRect l="-1907" t="-1515" r="-212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2" name="TextBox 16"/>
          <p:cNvSpPr txBox="1">
            <a:spLocks noChangeArrowheads="1"/>
          </p:cNvSpPr>
          <p:nvPr/>
        </p:nvSpPr>
        <p:spPr bwMode="auto">
          <a:xfrm>
            <a:off x="7454900" y="1141413"/>
            <a:ext cx="471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b="1">
                <a:latin typeface="Verdana" pitchFamily="34" charset="0"/>
              </a:rPr>
              <a:t>d</a:t>
            </a:r>
            <a:endParaRPr lang="fa-IR" altLang="fa-IR" b="1">
              <a:latin typeface="Verdana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594600" y="2765425"/>
            <a:ext cx="247650" cy="320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4" name="TextBox 18"/>
              <p:cNvSpPr txBox="1">
                <a:spLocks noChangeArrowheads="1"/>
              </p:cNvSpPr>
              <p:nvPr/>
            </p:nvSpPr>
            <p:spPr bwMode="auto">
              <a:xfrm>
                <a:off x="6254750" y="6172200"/>
                <a:ext cx="291413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 dirty="0">
                    <a:latin typeface="Verdana" pitchFamily="34" charset="0"/>
                  </a:rPr>
                  <a:t>Document LM: </a:t>
                </a:r>
                <a14:m>
                  <m:oMath xmlns:m="http://schemas.openxmlformats.org/officeDocument/2006/math"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0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fa-IR" sz="20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a-IR" altLang="fa-IR" sz="1800" dirty="0"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4354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4750" y="6172200"/>
                <a:ext cx="2914131" cy="400110"/>
              </a:xfrm>
              <a:prstGeom prst="rect">
                <a:avLst/>
              </a:prstGeom>
              <a:blipFill>
                <a:blip r:embed="rId5"/>
                <a:stretch>
                  <a:fillRect l="-1674" t="-3077" b="-21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4349" grpId="0"/>
      <p:bldP spid="15" grpId="0" animBg="1"/>
      <p:bldP spid="14351" grpId="0"/>
      <p:bldP spid="14352" grpId="0"/>
      <p:bldP spid="18" grpId="0" animBg="1"/>
      <p:bldP spid="143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LMs for Association Analysis</a:t>
            </a:r>
            <a:endParaRPr lang="fa-IR" alt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B8257-64E6-422C-A888-BD58558D9F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066800" y="1295400"/>
            <a:ext cx="6935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>
                <a:latin typeface="Verdana" pitchFamily="34" charset="0"/>
              </a:rPr>
              <a:t>What words are semantically related to “computer”?</a:t>
            </a:r>
            <a:endParaRPr lang="fa-IR" altLang="fa-IR" sz="2000">
              <a:latin typeface="Verdana" pitchFamily="34" charset="0"/>
            </a:endParaRP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937251" y="1825625"/>
            <a:ext cx="3227770" cy="3775075"/>
            <a:chOff x="5936502" y="1824851"/>
            <a:chExt cx="3229125" cy="3775849"/>
          </a:xfrm>
        </p:grpSpPr>
        <p:sp>
          <p:nvSpPr>
            <p:cNvPr id="12" name="Rectangle 11"/>
            <p:cNvSpPr/>
            <p:nvPr/>
          </p:nvSpPr>
          <p:spPr>
            <a:xfrm>
              <a:off x="6689293" y="2628291"/>
              <a:ext cx="2058264" cy="2972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l" rtl="0">
                <a:defRPr/>
              </a:pPr>
              <a:r>
                <a:rPr lang="en-US" dirty="0">
                  <a:solidFill>
                    <a:srgbClr val="0070C0"/>
                  </a:solidFill>
                </a:rPr>
                <a:t>computer 400</a:t>
              </a:r>
            </a:p>
            <a:p>
              <a:pPr algn="l" rtl="0">
                <a:defRPr/>
              </a:pPr>
              <a:r>
                <a:rPr lang="en-US" dirty="0">
                  <a:solidFill>
                    <a:srgbClr val="0070C0"/>
                  </a:solidFill>
                </a:rPr>
                <a:t>software 150</a:t>
              </a:r>
            </a:p>
            <a:p>
              <a:pPr algn="l" rtl="0">
                <a:defRPr/>
              </a:pPr>
              <a:r>
                <a:rPr lang="en-US" dirty="0">
                  <a:solidFill>
                    <a:srgbClr val="0070C0"/>
                  </a:solidFill>
                </a:rPr>
                <a:t>program 104</a:t>
              </a:r>
            </a:p>
            <a:p>
              <a:pPr algn="l" rtl="0">
                <a:defRPr/>
              </a:pPr>
              <a:r>
                <a:rPr lang="en-US" dirty="0">
                  <a:solidFill>
                    <a:srgbClr val="0070C0"/>
                  </a:solidFill>
                </a:rPr>
                <a:t>…</a:t>
              </a:r>
            </a:p>
            <a:p>
              <a:pPr algn="l" rtl="0">
                <a:defRPr/>
              </a:pPr>
              <a:r>
                <a:rPr lang="en-US" dirty="0">
                  <a:solidFill>
                    <a:srgbClr val="0070C0"/>
                  </a:solidFill>
                </a:rPr>
                <a:t>text 3.0</a:t>
              </a:r>
            </a:p>
            <a:p>
              <a:pPr algn="l" rtl="0">
                <a:defRPr/>
              </a:pPr>
              <a:r>
                <a:rPr lang="en-US" dirty="0">
                  <a:solidFill>
                    <a:srgbClr val="0070C0"/>
                  </a:solidFill>
                </a:rPr>
                <a:t>… </a:t>
              </a:r>
            </a:p>
            <a:p>
              <a:pPr algn="l" rtl="0">
                <a:defRPr/>
              </a:pPr>
              <a:r>
                <a:rPr lang="en-US" dirty="0">
                  <a:solidFill>
                    <a:schemeClr val="tx1"/>
                  </a:solidFill>
                </a:rPr>
                <a:t>the 1.1</a:t>
              </a:r>
            </a:p>
            <a:p>
              <a:pPr algn="l" rtl="0">
                <a:defRPr/>
              </a:pPr>
              <a:r>
                <a:rPr lang="en-US" dirty="0">
                  <a:solidFill>
                    <a:schemeClr val="tx1"/>
                  </a:solidFill>
                </a:rPr>
                <a:t>a 0.99</a:t>
              </a:r>
            </a:p>
            <a:p>
              <a:pPr algn="l" rtl="0">
                <a:defRPr/>
              </a:pPr>
              <a:r>
                <a:rPr lang="en-US" dirty="0">
                  <a:solidFill>
                    <a:schemeClr val="tx1"/>
                  </a:solidFill>
                </a:rPr>
                <a:t>is 0.9</a:t>
              </a:r>
            </a:p>
            <a:p>
              <a:pPr algn="l" rtl="0">
                <a:defRPr/>
              </a:pPr>
              <a:r>
                <a:rPr lang="en-US" dirty="0">
                  <a:solidFill>
                    <a:schemeClr val="tx1"/>
                  </a:solidFill>
                </a:rPr>
                <a:t>we 0.8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 rot="1123719">
              <a:off x="5966678" y="3247543"/>
              <a:ext cx="714675" cy="3064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>
                <a:defRPr/>
              </a:pPr>
              <a:endParaRPr lang="fa-IR"/>
            </a:p>
          </p:txBody>
        </p:sp>
        <p:sp>
          <p:nvSpPr>
            <p:cNvPr id="16" name="Right Arrow 15"/>
            <p:cNvSpPr/>
            <p:nvPr/>
          </p:nvSpPr>
          <p:spPr>
            <a:xfrm rot="19492270">
              <a:off x="5936502" y="5257730"/>
              <a:ext cx="609856" cy="342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>
                <a:defRPr/>
              </a:pPr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81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6323913" y="1824851"/>
                  <a:ext cx="2841714" cy="6156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rtl="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 rtl="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600" b="1" dirty="0" smtClean="0">
                      <a:latin typeface="Verdana" pitchFamily="34" charset="0"/>
                    </a:rPr>
                    <a:t>Normalized Topic LM: 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fa-IR" sz="18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18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fa-IR" sz="1800" i="1" dirty="0" err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fa-IR" sz="1800" i="1" dirty="0" err="1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en-US" altLang="fa-IR" sz="1800" i="1" dirty="0" err="1">
                            <a:latin typeface="Cambria Math" panose="02040503050406030204" pitchFamily="18" charset="0"/>
                          </a:rPr>
                          <m:t>𝑐𝑜𝑚𝑝𝑢𝑡𝑒𝑟</m:t>
                        </m:r>
                        <m:r>
                          <a:rPr lang="en-US" altLang="fa-IR" sz="1800" i="1" dirty="0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en-US" altLang="fa-IR" sz="1800" i="1" dirty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fa-IR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fa-IR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18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fa-IR" sz="1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fa-IR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fa-IR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a-IR" altLang="fa-IR" sz="1600" dirty="0">
                    <a:latin typeface="Verdana" pitchFamily="34" charset="0"/>
                  </a:endParaRPr>
                </a:p>
              </p:txBody>
            </p:sp>
          </mc:Choice>
          <mc:Fallback xmlns="">
            <p:sp>
              <p:nvSpPr>
                <p:cNvPr id="15381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23913" y="1824851"/>
                  <a:ext cx="2841714" cy="615679"/>
                </a:xfrm>
                <a:prstGeom prst="rect">
                  <a:avLst/>
                </a:prstGeom>
                <a:blipFill>
                  <a:blip r:embed="rId3"/>
                  <a:stretch>
                    <a:fillRect l="-1073" t="-2970" b="-891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838200" y="1719263"/>
            <a:ext cx="5466548" cy="2624137"/>
            <a:chOff x="838200" y="1718846"/>
            <a:chExt cx="5466548" cy="2624554"/>
          </a:xfrm>
        </p:grpSpPr>
        <p:sp>
          <p:nvSpPr>
            <p:cNvPr id="6" name="Flowchart: Magnetic Disk 5"/>
            <p:cNvSpPr/>
            <p:nvPr/>
          </p:nvSpPr>
          <p:spPr>
            <a:xfrm>
              <a:off x="838200" y="2285673"/>
              <a:ext cx="2133600" cy="1752879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>
                <a:defRPr/>
              </a:pPr>
              <a:r>
                <a:rPr lang="en-US" dirty="0"/>
                <a:t>All the documents containing word “computer”</a:t>
              </a:r>
              <a:endParaRPr lang="fa-I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2112609"/>
              <a:ext cx="2081213" cy="22307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l" rtl="0">
                <a:defRPr/>
              </a:pPr>
              <a:r>
                <a:rPr lang="en-US" b="1" dirty="0"/>
                <a:t>the 0.032</a:t>
              </a:r>
            </a:p>
            <a:p>
              <a:pPr algn="l" rtl="0">
                <a:defRPr/>
              </a:pPr>
              <a:r>
                <a:rPr lang="en-US" dirty="0">
                  <a:solidFill>
                    <a:schemeClr val="tx1"/>
                  </a:solidFill>
                </a:rPr>
                <a:t>a 0.019</a:t>
              </a:r>
            </a:p>
            <a:p>
              <a:pPr algn="l" rtl="0">
                <a:defRPr/>
              </a:pPr>
              <a:r>
                <a:rPr lang="en-US" dirty="0">
                  <a:solidFill>
                    <a:schemeClr val="tx1"/>
                  </a:solidFill>
                </a:rPr>
                <a:t>is 0.014</a:t>
              </a:r>
            </a:p>
            <a:p>
              <a:pPr algn="l" rtl="0">
                <a:defRPr/>
              </a:pPr>
              <a:r>
                <a:rPr lang="en-US" dirty="0">
                  <a:solidFill>
                    <a:schemeClr val="tx1"/>
                  </a:solidFill>
                </a:rPr>
                <a:t>we 0.011</a:t>
              </a:r>
            </a:p>
            <a:p>
              <a:pPr algn="l" rtl="0">
                <a:defRPr/>
              </a:pPr>
              <a:r>
                <a:rPr lang="en-US" b="1" dirty="0">
                  <a:solidFill>
                    <a:srgbClr val="0070C0"/>
                  </a:solidFill>
                </a:rPr>
                <a:t>computer 0.004</a:t>
              </a:r>
            </a:p>
            <a:p>
              <a:pPr algn="l" rtl="0">
                <a:defRPr/>
              </a:pPr>
              <a:r>
                <a:rPr lang="en-US" dirty="0">
                  <a:solidFill>
                    <a:srgbClr val="0070C0"/>
                  </a:solidFill>
                </a:rPr>
                <a:t>software 0.0001</a:t>
              </a:r>
            </a:p>
            <a:p>
              <a:pPr algn="l" rtl="0">
                <a:defRPr/>
              </a:pPr>
              <a:r>
                <a:rPr lang="en-US" dirty="0">
                  <a:solidFill>
                    <a:srgbClr val="0070C0"/>
                  </a:solidFill>
                </a:rPr>
                <a:t>…</a:t>
              </a:r>
            </a:p>
            <a:p>
              <a:pPr algn="l" rtl="0">
                <a:defRPr/>
              </a:pPr>
              <a:r>
                <a:rPr lang="en-US" dirty="0">
                  <a:solidFill>
                    <a:srgbClr val="0070C0"/>
                  </a:solidFill>
                </a:rPr>
                <a:t>text 0.00006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048000" y="3162112"/>
              <a:ext cx="609600" cy="3429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>
                <a:defRPr/>
              </a:pPr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7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209092" y="1718846"/>
                  <a:ext cx="3095656" cy="369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rtl="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 rtl="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600" b="1" dirty="0">
                      <a:latin typeface="Verdana" pitchFamily="34" charset="0"/>
                    </a:rPr>
                    <a:t>Topic LM: </a:t>
                  </a:r>
                  <a14:m>
                    <m:oMath xmlns:m="http://schemas.openxmlformats.org/officeDocument/2006/math"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1800" i="1" dirty="0" err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fa-IR" sz="1800" i="1" dirty="0" err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fa-IR" sz="1800" i="1" dirty="0" err="1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altLang="fa-IR" sz="1800" i="1" dirty="0" err="1">
                          <a:latin typeface="Cambria Math" panose="02040503050406030204" pitchFamily="18" charset="0"/>
                        </a:rPr>
                        <m:t>𝑐𝑜𝑚𝑝𝑢𝑡𝑒𝑟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a-IR" altLang="fa-IR" sz="1600" dirty="0">
                    <a:latin typeface="Verdana" pitchFamily="34" charset="0"/>
                  </a:endParaRPr>
                </a:p>
              </p:txBody>
            </p:sp>
          </mc:Choice>
          <mc:Fallback xmlns="">
            <p:sp>
              <p:nvSpPr>
                <p:cNvPr id="15377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9092" y="1718846"/>
                  <a:ext cx="3095656" cy="369391"/>
                </a:xfrm>
                <a:prstGeom prst="rect">
                  <a:avLst/>
                </a:prstGeom>
                <a:blipFill>
                  <a:blip r:embed="rId4"/>
                  <a:stretch>
                    <a:fillRect l="-984" b="-1639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49263" y="4173538"/>
            <a:ext cx="5418137" cy="2532062"/>
            <a:chOff x="448583" y="4174123"/>
            <a:chExt cx="5418817" cy="2531477"/>
          </a:xfrm>
        </p:grpSpPr>
        <p:grpSp>
          <p:nvGrpSpPr>
            <p:cNvPr id="15368" name="Group 20"/>
            <p:cNvGrpSpPr>
              <a:grpSpLocks/>
            </p:cNvGrpSpPr>
            <p:nvPr/>
          </p:nvGrpSpPr>
          <p:grpSpPr bwMode="auto">
            <a:xfrm>
              <a:off x="448583" y="4174123"/>
              <a:ext cx="5418817" cy="2531477"/>
              <a:chOff x="448583" y="4174123"/>
              <a:chExt cx="5418817" cy="2531477"/>
            </a:xfrm>
          </p:grpSpPr>
          <p:sp>
            <p:nvSpPr>
              <p:cNvPr id="8" name="Flowchart: Magnetic Disk 7"/>
              <p:cNvSpPr/>
              <p:nvPr/>
            </p:nvSpPr>
            <p:spPr>
              <a:xfrm>
                <a:off x="837569" y="4667721"/>
                <a:ext cx="2210077" cy="1523648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0">
                  <a:defRPr/>
                </a:pPr>
                <a:r>
                  <a:rPr lang="en-US" dirty="0"/>
                  <a:t>General Background English Text</a:t>
                </a:r>
                <a:endParaRPr lang="fa-IR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20856" y="4496311"/>
                <a:ext cx="2046544" cy="22092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l" rtl="0">
                  <a:defRPr/>
                </a:pPr>
                <a:r>
                  <a:rPr lang="en-US" b="1" dirty="0"/>
                  <a:t>the 0.03</a:t>
                </a:r>
              </a:p>
              <a:p>
                <a:pPr algn="l" rtl="0">
                  <a:defRPr/>
                </a:pPr>
                <a:r>
                  <a:rPr lang="en-US" dirty="0">
                    <a:solidFill>
                      <a:srgbClr val="0070C0"/>
                    </a:solidFill>
                  </a:rPr>
                  <a:t>a 0.02</a:t>
                </a:r>
              </a:p>
              <a:p>
                <a:pPr algn="l" rtl="0">
                  <a:defRPr/>
                </a:pPr>
                <a:r>
                  <a:rPr lang="en-US" dirty="0">
                    <a:solidFill>
                      <a:srgbClr val="0070C0"/>
                    </a:solidFill>
                  </a:rPr>
                  <a:t>is 0.015</a:t>
                </a:r>
              </a:p>
              <a:p>
                <a:pPr algn="l" rtl="0">
                  <a:defRPr/>
                </a:pPr>
                <a:r>
                  <a:rPr lang="en-US" dirty="0">
                    <a:solidFill>
                      <a:srgbClr val="0070C0"/>
                    </a:solidFill>
                  </a:rPr>
                  <a:t>we 0.01</a:t>
                </a:r>
              </a:p>
              <a:p>
                <a:pPr algn="l" rtl="0">
                  <a:defRPr/>
                </a:pPr>
                <a:r>
                  <a:rPr lang="en-US" dirty="0">
                    <a:solidFill>
                      <a:srgbClr val="0070C0"/>
                    </a:solidFill>
                  </a:rPr>
                  <a:t>…</a:t>
                </a:r>
              </a:p>
              <a:p>
                <a:pPr algn="l" rtl="0">
                  <a:defRPr/>
                </a:pPr>
                <a:r>
                  <a:rPr lang="en-US" b="1" dirty="0">
                    <a:solidFill>
                      <a:srgbClr val="0070C0"/>
                    </a:solidFill>
                  </a:rPr>
                  <a:t>computer 0.00001</a:t>
                </a:r>
              </a:p>
              <a:p>
                <a:pPr algn="l" rtl="0">
                  <a:defRPr/>
                </a:pPr>
                <a:r>
                  <a:rPr lang="en-US" dirty="0">
                    <a:solidFill>
                      <a:srgbClr val="0070C0"/>
                    </a:solidFill>
                  </a:rPr>
                  <a:t>…</a:t>
                </a:r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3123856" y="5143861"/>
                <a:ext cx="609677" cy="3428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>
                  <a:defRPr/>
                </a:pPr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73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583" y="4174123"/>
                    <a:ext cx="2844149" cy="369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 rtl="0" eaLnBrk="0" hangingPunct="0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</a:defRPr>
                    </a:lvl1pPr>
                    <a:lvl2pPr marL="742950" indent="-285750" algn="l" rtl="0" eaLnBrk="0" hangingPunct="0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</a:defRPr>
                    </a:lvl2pPr>
                    <a:lvl3pPr marL="1143000" indent="-228600" algn="l" rtl="0" eaLnBrk="0" hangingPunct="0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</a:defRPr>
                    </a:lvl3pPr>
                    <a:lvl4pPr marL="1600200" indent="-228600" algn="l" rtl="0" eaLnBrk="0" hangingPunct="0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4pPr>
                    <a:lvl5pPr marL="2057400" indent="-228600" algn="l" rtl="0" eaLnBrk="0" hangingPunct="0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fa-IR" sz="1600" b="1" dirty="0">
                        <a:latin typeface="Verdana" pitchFamily="34" charset="0"/>
                      </a:rPr>
                      <a:t>Background LM: </a:t>
                    </a:r>
                    <a14:m>
                      <m:oMath xmlns:m="http://schemas.openxmlformats.org/officeDocument/2006/math">
                        <m:r>
                          <a:rPr lang="en-US" altLang="fa-IR" sz="1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fa-IR" sz="18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18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fa-IR" sz="1800" i="1" dirty="0" err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fa-IR" sz="1800" i="1" dirty="0" err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fa-IR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fa-IR" altLang="fa-IR" sz="1600" dirty="0">
                      <a:latin typeface="Verdan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373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8583" y="4174123"/>
                    <a:ext cx="2844149" cy="36924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88" b="-1833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369" name="TextBox 8"/>
            <p:cNvSpPr txBox="1">
              <a:spLocks noChangeArrowheads="1"/>
            </p:cNvSpPr>
            <p:nvPr/>
          </p:nvSpPr>
          <p:spPr bwMode="auto">
            <a:xfrm>
              <a:off x="1694474" y="4667250"/>
              <a:ext cx="4972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b="1">
                  <a:latin typeface="Verdana" pitchFamily="34" charset="0"/>
                </a:rPr>
                <a:t>B</a:t>
              </a:r>
              <a:endParaRPr lang="fa-IR" altLang="fa-IR" sz="2400" b="1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Empirical distribution of words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There are stable language-independent patterns in how people use natural languages</a:t>
            </a:r>
          </a:p>
          <a:p>
            <a:pPr eaLnBrk="1" hangingPunct="1"/>
            <a:r>
              <a:rPr lang="en-US" altLang="fa-IR" smtClean="0"/>
              <a:t>A few words occur very frequently; most occur rarely. E.g., in news articles,</a:t>
            </a:r>
          </a:p>
          <a:p>
            <a:pPr lvl="1" eaLnBrk="1" hangingPunct="1"/>
            <a:r>
              <a:rPr lang="en-US" altLang="fa-IR" smtClean="0"/>
              <a:t>Top 4 words: 10~15% word occurrences</a:t>
            </a:r>
          </a:p>
          <a:p>
            <a:pPr lvl="1" eaLnBrk="1" hangingPunct="1"/>
            <a:r>
              <a:rPr lang="en-US" altLang="fa-IR" smtClean="0"/>
              <a:t>Top 50 words: 35~40% word occurrences</a:t>
            </a:r>
          </a:p>
          <a:p>
            <a:pPr eaLnBrk="1" hangingPunct="1"/>
            <a:r>
              <a:rPr lang="en-US" altLang="fa-IR" smtClean="0"/>
              <a:t>The most frequent word in one corpus may be rare in another</a:t>
            </a:r>
            <a:r>
              <a:rPr lang="en-US" altLang="fa-IR" b="1" i="1" smtClean="0"/>
              <a:t> </a:t>
            </a:r>
          </a:p>
          <a:p>
            <a:pPr eaLnBrk="1" hangingPunct="1"/>
            <a:endParaRPr lang="en-US" altLang="fa-IR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5F7AB-3AD1-4C1A-9D37-7633EEC42EAE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AAFBA-C7B4-4368-99E6-3A348B3FEF1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144000" cy="1066800"/>
          </a:xfrm>
        </p:spPr>
        <p:txBody>
          <a:bodyPr/>
          <a:lstStyle/>
          <a:p>
            <a:r>
              <a:rPr lang="en-US" altLang="fa-IR" smtClean="0"/>
              <a:t>Zipf’s Law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495800"/>
          </a:xfrm>
        </p:spPr>
        <p:txBody>
          <a:bodyPr/>
          <a:lstStyle/>
          <a:p>
            <a:r>
              <a:rPr lang="en-US" altLang="fa-IR" smtClean="0"/>
              <a:t>rank * frequency </a:t>
            </a:r>
            <a:r>
              <a:rPr lang="en-US" altLang="fa-IR" smtClean="0">
                <a:sym typeface="Symbol" pitchFamily="18" charset="2"/>
              </a:rPr>
              <a:t> </a:t>
            </a:r>
            <a:r>
              <a:rPr lang="en-US" altLang="fa-IR" smtClean="0"/>
              <a:t>constant</a:t>
            </a:r>
          </a:p>
          <a:p>
            <a:pPr>
              <a:buFontTx/>
              <a:buNone/>
            </a:pPr>
            <a:endParaRPr lang="en-US" altLang="fa-IR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219200" y="2117725"/>
            <a:ext cx="6276975" cy="3216275"/>
            <a:chOff x="768" y="1334"/>
            <a:chExt cx="3954" cy="2026"/>
          </a:xfrm>
        </p:grpSpPr>
        <p:sp>
          <p:nvSpPr>
            <p:cNvPr id="17425" name="Line 4"/>
            <p:cNvSpPr>
              <a:spLocks noChangeShapeType="1"/>
            </p:cNvSpPr>
            <p:nvPr/>
          </p:nvSpPr>
          <p:spPr bwMode="auto">
            <a:xfrm flipV="1">
              <a:off x="1362" y="133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6" name="Line 5"/>
            <p:cNvSpPr>
              <a:spLocks noChangeShapeType="1"/>
            </p:cNvSpPr>
            <p:nvPr/>
          </p:nvSpPr>
          <p:spPr bwMode="auto">
            <a:xfrm>
              <a:off x="1362" y="3014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7" name="Text Box 6"/>
            <p:cNvSpPr txBox="1">
              <a:spLocks noChangeArrowheads="1"/>
            </p:cNvSpPr>
            <p:nvPr/>
          </p:nvSpPr>
          <p:spPr bwMode="auto">
            <a:xfrm>
              <a:off x="768" y="1583"/>
              <a:ext cx="5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Verdana" pitchFamily="34" charset="0"/>
                </a:rPr>
                <a:t>Word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Verdana" pitchFamily="34" charset="0"/>
                </a:rPr>
                <a:t>Freq.</a:t>
              </a:r>
            </a:p>
          </p:txBody>
        </p:sp>
        <p:sp>
          <p:nvSpPr>
            <p:cNvPr id="17428" name="Text Box 7"/>
            <p:cNvSpPr txBox="1">
              <a:spLocks noChangeArrowheads="1"/>
            </p:cNvSpPr>
            <p:nvPr/>
          </p:nvSpPr>
          <p:spPr bwMode="auto">
            <a:xfrm>
              <a:off x="2274" y="3110"/>
              <a:ext cx="16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Verdana" pitchFamily="34" charset="0"/>
                </a:rPr>
                <a:t>Word Rank (by Freq)</a:t>
              </a:r>
            </a:p>
          </p:txBody>
        </p:sp>
        <p:sp>
          <p:nvSpPr>
            <p:cNvPr id="17429" name="Freeform 8"/>
            <p:cNvSpPr>
              <a:spLocks/>
            </p:cNvSpPr>
            <p:nvPr/>
          </p:nvSpPr>
          <p:spPr bwMode="auto">
            <a:xfrm>
              <a:off x="1362" y="1526"/>
              <a:ext cx="2160" cy="1488"/>
            </a:xfrm>
            <a:custGeom>
              <a:avLst/>
              <a:gdLst>
                <a:gd name="T0" fmla="*/ 0 w 2160"/>
                <a:gd name="T1" fmla="*/ 0 h 1488"/>
                <a:gd name="T2" fmla="*/ 192 w 2160"/>
                <a:gd name="T3" fmla="*/ 864 h 1488"/>
                <a:gd name="T4" fmla="*/ 864 w 2160"/>
                <a:gd name="T5" fmla="*/ 1296 h 1488"/>
                <a:gd name="T6" fmla="*/ 2160 w 2160"/>
                <a:gd name="T7" fmla="*/ 1488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488"/>
                <a:gd name="T14" fmla="*/ 2160 w 2160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488">
                  <a:moveTo>
                    <a:pt x="0" y="0"/>
                  </a:moveTo>
                  <a:cubicBezTo>
                    <a:pt x="24" y="324"/>
                    <a:pt x="48" y="648"/>
                    <a:pt x="192" y="864"/>
                  </a:cubicBezTo>
                  <a:cubicBezTo>
                    <a:pt x="336" y="1080"/>
                    <a:pt x="536" y="1192"/>
                    <a:pt x="864" y="1296"/>
                  </a:cubicBezTo>
                  <a:cubicBezTo>
                    <a:pt x="1192" y="1400"/>
                    <a:pt x="1676" y="1444"/>
                    <a:pt x="2160" y="1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543175" y="2574925"/>
            <a:ext cx="4984750" cy="2590800"/>
            <a:chOff x="1602" y="1622"/>
            <a:chExt cx="3140" cy="1632"/>
          </a:xfrm>
        </p:grpSpPr>
        <p:sp>
          <p:nvSpPr>
            <p:cNvPr id="17421" name="Line 9"/>
            <p:cNvSpPr>
              <a:spLocks noChangeShapeType="1"/>
            </p:cNvSpPr>
            <p:nvPr/>
          </p:nvSpPr>
          <p:spPr bwMode="auto">
            <a:xfrm>
              <a:off x="1602" y="1622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2" name="Line 10"/>
            <p:cNvSpPr>
              <a:spLocks noChangeShapeType="1"/>
            </p:cNvSpPr>
            <p:nvPr/>
          </p:nvSpPr>
          <p:spPr bwMode="auto">
            <a:xfrm>
              <a:off x="2274" y="167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2850" y="1670"/>
              <a:ext cx="1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CC0000"/>
                  </a:solidFill>
                  <a:latin typeface="Verdana" pitchFamily="34" charset="0"/>
                </a:rPr>
                <a:t>Most useful words (Luhn 57)</a:t>
              </a:r>
            </a:p>
          </p:txBody>
        </p:sp>
        <p:sp>
          <p:nvSpPr>
            <p:cNvPr id="17424" name="Line 14"/>
            <p:cNvSpPr>
              <a:spLocks noChangeShapeType="1"/>
            </p:cNvSpPr>
            <p:nvPr/>
          </p:nvSpPr>
          <p:spPr bwMode="auto">
            <a:xfrm flipH="1">
              <a:off x="1794" y="1814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5763" y="3336925"/>
            <a:ext cx="6807200" cy="1371600"/>
            <a:chOff x="243" y="2102"/>
            <a:chExt cx="4288" cy="864"/>
          </a:xfrm>
        </p:grpSpPr>
        <p:grpSp>
          <p:nvGrpSpPr>
            <p:cNvPr id="17416" name="Group 28"/>
            <p:cNvGrpSpPr>
              <a:grpSpLocks/>
            </p:cNvGrpSpPr>
            <p:nvPr/>
          </p:nvGrpSpPr>
          <p:grpSpPr bwMode="auto">
            <a:xfrm>
              <a:off x="243" y="2102"/>
              <a:ext cx="1215" cy="767"/>
              <a:chOff x="243" y="2102"/>
              <a:chExt cx="1215" cy="767"/>
            </a:xfrm>
          </p:grpSpPr>
          <p:sp>
            <p:nvSpPr>
              <p:cNvPr id="17419" name="Text Box 11"/>
              <p:cNvSpPr txBox="1">
                <a:spLocks noChangeArrowheads="1"/>
              </p:cNvSpPr>
              <p:nvPr/>
            </p:nvSpPr>
            <p:spPr bwMode="auto">
              <a:xfrm>
                <a:off x="243" y="2292"/>
                <a:ext cx="992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>
                    <a:solidFill>
                      <a:srgbClr val="CC0000"/>
                    </a:solidFill>
                    <a:latin typeface="Verdana" pitchFamily="34" charset="0"/>
                  </a:rPr>
                  <a:t>Biggest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>
                    <a:solidFill>
                      <a:srgbClr val="CC0000"/>
                    </a:solidFill>
                    <a:latin typeface="Verdana" pitchFamily="34" charset="0"/>
                  </a:rPr>
                  <a:t>data structure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>
                    <a:solidFill>
                      <a:srgbClr val="CC0000"/>
                    </a:solidFill>
                    <a:latin typeface="Verdana" pitchFamily="34" charset="0"/>
                  </a:rPr>
                  <a:t>(stop words)</a:t>
                </a:r>
              </a:p>
            </p:txBody>
          </p:sp>
          <p:sp>
            <p:nvSpPr>
              <p:cNvPr id="17420" name="Line 12"/>
              <p:cNvSpPr>
                <a:spLocks noChangeShapeType="1"/>
              </p:cNvSpPr>
              <p:nvPr/>
            </p:nvSpPr>
            <p:spPr bwMode="auto">
              <a:xfrm flipV="1">
                <a:off x="1026" y="2102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17417" name="Rectangle 15"/>
            <p:cNvSpPr>
              <a:spLocks noChangeArrowheads="1"/>
            </p:cNvSpPr>
            <p:nvPr/>
          </p:nvSpPr>
          <p:spPr bwMode="auto">
            <a:xfrm>
              <a:off x="3474" y="2246"/>
              <a:ext cx="10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CC0000"/>
                  </a:solidFill>
                  <a:latin typeface="Verdana" pitchFamily="34" charset="0"/>
                </a:rPr>
                <a:t> rare words</a:t>
              </a:r>
            </a:p>
          </p:txBody>
        </p:sp>
        <p:sp>
          <p:nvSpPr>
            <p:cNvPr id="17418" name="Line 16"/>
            <p:cNvSpPr>
              <a:spLocks noChangeShapeType="1"/>
            </p:cNvSpPr>
            <p:nvPr/>
          </p:nvSpPr>
          <p:spPr bwMode="auto">
            <a:xfrm flipH="1">
              <a:off x="2658" y="2582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Problem with the ML Estimator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What if a word doesn’t appear in the text?</a:t>
            </a:r>
          </a:p>
          <a:p>
            <a:pPr eaLnBrk="1" hangingPunct="1"/>
            <a:r>
              <a:rPr lang="en-US" altLang="fa-IR" smtClean="0"/>
              <a:t>In general, what probability should we give a word that has not been observed?</a:t>
            </a:r>
          </a:p>
          <a:p>
            <a:pPr eaLnBrk="1" hangingPunct="1"/>
            <a:r>
              <a:rPr lang="en-US" altLang="fa-IR" smtClean="0"/>
              <a:t>If we want to assign non-zero probabilities to such words, we’ll have to discount the probabilities of observed words</a:t>
            </a:r>
          </a:p>
          <a:p>
            <a:pPr eaLnBrk="1" hangingPunct="1"/>
            <a:r>
              <a:rPr lang="en-US" altLang="fa-IR" smtClean="0"/>
              <a:t>This is what “smoothing” is about …</a:t>
            </a:r>
            <a:endParaRPr lang="en-US" altLang="fa-IR" baseline="-25000" smtClean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BAA6-DEF9-4576-9AF8-9AB9E6D5D8D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Freeform 14"/>
          <p:cNvSpPr>
            <a:spLocks/>
          </p:cNvSpPr>
          <p:nvPr/>
        </p:nvSpPr>
        <p:spPr bwMode="auto">
          <a:xfrm>
            <a:off x="1676400" y="3200400"/>
            <a:ext cx="5386388" cy="2209800"/>
          </a:xfrm>
          <a:custGeom>
            <a:avLst/>
            <a:gdLst>
              <a:gd name="T0" fmla="*/ 0 w 3504"/>
              <a:gd name="T1" fmla="*/ 0 h 1488"/>
              <a:gd name="T2" fmla="*/ 2147483647 w 3504"/>
              <a:gd name="T3" fmla="*/ 2147483647 h 1488"/>
              <a:gd name="T4" fmla="*/ 2147483647 w 3504"/>
              <a:gd name="T5" fmla="*/ 2147483647 h 1488"/>
              <a:gd name="T6" fmla="*/ 2147483647 w 3504"/>
              <a:gd name="T7" fmla="*/ 2147483647 h 1488"/>
              <a:gd name="T8" fmla="*/ 2147483647 w 3504"/>
              <a:gd name="T9" fmla="*/ 2147483647 h 1488"/>
              <a:gd name="T10" fmla="*/ 2147483647 w 3504"/>
              <a:gd name="T11" fmla="*/ 2147483647 h 1488"/>
              <a:gd name="T12" fmla="*/ 2147483647 w 3504"/>
              <a:gd name="T13" fmla="*/ 2147483647 h 1488"/>
              <a:gd name="T14" fmla="*/ 2147483647 w 3504"/>
              <a:gd name="T15" fmla="*/ 2147483647 h 14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04"/>
              <a:gd name="T25" fmla="*/ 0 h 1488"/>
              <a:gd name="T26" fmla="*/ 3504 w 3504"/>
              <a:gd name="T27" fmla="*/ 1488 h 14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04" h="1488">
                <a:moveTo>
                  <a:pt x="0" y="0"/>
                </a:moveTo>
                <a:cubicBezTo>
                  <a:pt x="24" y="48"/>
                  <a:pt x="48" y="96"/>
                  <a:pt x="96" y="192"/>
                </a:cubicBezTo>
                <a:cubicBezTo>
                  <a:pt x="144" y="288"/>
                  <a:pt x="224" y="464"/>
                  <a:pt x="288" y="576"/>
                </a:cubicBezTo>
                <a:cubicBezTo>
                  <a:pt x="352" y="688"/>
                  <a:pt x="384" y="776"/>
                  <a:pt x="480" y="864"/>
                </a:cubicBezTo>
                <a:cubicBezTo>
                  <a:pt x="576" y="952"/>
                  <a:pt x="712" y="1032"/>
                  <a:pt x="864" y="1104"/>
                </a:cubicBezTo>
                <a:cubicBezTo>
                  <a:pt x="1016" y="1176"/>
                  <a:pt x="1224" y="1248"/>
                  <a:pt x="1392" y="1296"/>
                </a:cubicBezTo>
                <a:cubicBezTo>
                  <a:pt x="1560" y="1344"/>
                  <a:pt x="1520" y="1360"/>
                  <a:pt x="1872" y="1392"/>
                </a:cubicBezTo>
                <a:cubicBezTo>
                  <a:pt x="2224" y="1424"/>
                  <a:pt x="2864" y="1456"/>
                  <a:pt x="3504" y="1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Language Model Smoothing (Illustration)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AC95C-184B-4096-94BA-A61367E52A7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9461" name="Group 3"/>
          <p:cNvGrpSpPr>
            <a:grpSpLocks/>
          </p:cNvGrpSpPr>
          <p:nvPr/>
        </p:nvGrpSpPr>
        <p:grpSpPr bwMode="auto">
          <a:xfrm>
            <a:off x="1660525" y="2174875"/>
            <a:ext cx="6577013" cy="3581400"/>
            <a:chOff x="1046" y="1370"/>
            <a:chExt cx="4143" cy="2256"/>
          </a:xfrm>
        </p:grpSpPr>
        <p:sp>
          <p:nvSpPr>
            <p:cNvPr id="19465" name="Line 4"/>
            <p:cNvSpPr>
              <a:spLocks noChangeShapeType="1"/>
            </p:cNvSpPr>
            <p:nvPr/>
          </p:nvSpPr>
          <p:spPr bwMode="auto">
            <a:xfrm>
              <a:off x="1056" y="345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466" name="Line 5"/>
            <p:cNvSpPr>
              <a:spLocks noChangeShapeType="1"/>
            </p:cNvSpPr>
            <p:nvPr/>
          </p:nvSpPr>
          <p:spPr bwMode="auto">
            <a:xfrm flipV="1">
              <a:off x="1056" y="158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467" name="Text Box 6"/>
            <p:cNvSpPr txBox="1">
              <a:spLocks noChangeArrowheads="1"/>
            </p:cNvSpPr>
            <p:nvPr/>
          </p:nvSpPr>
          <p:spPr bwMode="auto">
            <a:xfrm>
              <a:off x="1046" y="1370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P(w)</a:t>
              </a:r>
            </a:p>
          </p:txBody>
        </p:sp>
        <p:sp>
          <p:nvSpPr>
            <p:cNvPr id="19468" name="Text Box 7"/>
            <p:cNvSpPr txBox="1">
              <a:spLocks noChangeArrowheads="1"/>
            </p:cNvSpPr>
            <p:nvPr/>
          </p:nvSpPr>
          <p:spPr bwMode="auto">
            <a:xfrm>
              <a:off x="4934" y="333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19469" name="Freeform 8"/>
            <p:cNvSpPr>
              <a:spLocks/>
            </p:cNvSpPr>
            <p:nvPr/>
          </p:nvSpPr>
          <p:spPr bwMode="auto">
            <a:xfrm>
              <a:off x="1056" y="1968"/>
              <a:ext cx="2352" cy="1488"/>
            </a:xfrm>
            <a:custGeom>
              <a:avLst/>
              <a:gdLst>
                <a:gd name="T0" fmla="*/ 0 w 2352"/>
                <a:gd name="T1" fmla="*/ 0 h 1488"/>
                <a:gd name="T2" fmla="*/ 96 w 2352"/>
                <a:gd name="T3" fmla="*/ 0 h 1488"/>
                <a:gd name="T4" fmla="*/ 96 w 2352"/>
                <a:gd name="T5" fmla="*/ 96 h 1488"/>
                <a:gd name="T6" fmla="*/ 192 w 2352"/>
                <a:gd name="T7" fmla="*/ 96 h 1488"/>
                <a:gd name="T8" fmla="*/ 192 w 2352"/>
                <a:gd name="T9" fmla="*/ 240 h 1488"/>
                <a:gd name="T10" fmla="*/ 288 w 2352"/>
                <a:gd name="T11" fmla="*/ 240 h 1488"/>
                <a:gd name="T12" fmla="*/ 288 w 2352"/>
                <a:gd name="T13" fmla="*/ 480 h 1488"/>
                <a:gd name="T14" fmla="*/ 384 w 2352"/>
                <a:gd name="T15" fmla="*/ 480 h 1488"/>
                <a:gd name="T16" fmla="*/ 384 w 2352"/>
                <a:gd name="T17" fmla="*/ 720 h 1488"/>
                <a:gd name="T18" fmla="*/ 576 w 2352"/>
                <a:gd name="T19" fmla="*/ 720 h 1488"/>
                <a:gd name="T20" fmla="*/ 576 w 2352"/>
                <a:gd name="T21" fmla="*/ 912 h 1488"/>
                <a:gd name="T22" fmla="*/ 1056 w 2352"/>
                <a:gd name="T23" fmla="*/ 912 h 1488"/>
                <a:gd name="T24" fmla="*/ 1056 w 2352"/>
                <a:gd name="T25" fmla="*/ 1104 h 1488"/>
                <a:gd name="T26" fmla="*/ 1536 w 2352"/>
                <a:gd name="T27" fmla="*/ 1104 h 1488"/>
                <a:gd name="T28" fmla="*/ 1536 w 2352"/>
                <a:gd name="T29" fmla="*/ 1296 h 1488"/>
                <a:gd name="T30" fmla="*/ 2352 w 2352"/>
                <a:gd name="T31" fmla="*/ 1296 h 1488"/>
                <a:gd name="T32" fmla="*/ 2352 w 2352"/>
                <a:gd name="T33" fmla="*/ 1488 h 14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52"/>
                <a:gd name="T52" fmla="*/ 0 h 1488"/>
                <a:gd name="T53" fmla="*/ 2352 w 2352"/>
                <a:gd name="T54" fmla="*/ 1488 h 14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52" h="1488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192" y="96"/>
                  </a:lnTo>
                  <a:lnTo>
                    <a:pt x="192" y="240"/>
                  </a:lnTo>
                  <a:lnTo>
                    <a:pt x="288" y="240"/>
                  </a:lnTo>
                  <a:lnTo>
                    <a:pt x="288" y="480"/>
                  </a:lnTo>
                  <a:lnTo>
                    <a:pt x="384" y="480"/>
                  </a:lnTo>
                  <a:lnTo>
                    <a:pt x="384" y="720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056" y="912"/>
                  </a:lnTo>
                  <a:lnTo>
                    <a:pt x="1056" y="1104"/>
                  </a:lnTo>
                  <a:lnTo>
                    <a:pt x="1536" y="1104"/>
                  </a:lnTo>
                  <a:lnTo>
                    <a:pt x="1536" y="1296"/>
                  </a:lnTo>
                  <a:lnTo>
                    <a:pt x="2352" y="1296"/>
                  </a:lnTo>
                  <a:lnTo>
                    <a:pt x="2352" y="14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470" name="Line 9"/>
            <p:cNvSpPr>
              <a:spLocks noChangeShapeType="1"/>
            </p:cNvSpPr>
            <p:nvPr/>
          </p:nvSpPr>
          <p:spPr bwMode="auto">
            <a:xfrm>
              <a:off x="3408" y="34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471" name="Text Box 10"/>
            <p:cNvSpPr txBox="1">
              <a:spLocks noChangeArrowheads="1"/>
            </p:cNvSpPr>
            <p:nvPr/>
          </p:nvSpPr>
          <p:spPr bwMode="auto">
            <a:xfrm>
              <a:off x="1728" y="1872"/>
              <a:ext cx="15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latin typeface="Times New Roman" pitchFamily="18" charset="0"/>
                </a:rPr>
                <a:t>Max. Likelihood Estimate </a:t>
              </a:r>
            </a:p>
          </p:txBody>
        </p:sp>
        <p:graphicFrame>
          <p:nvGraphicFramePr>
            <p:cNvPr id="19472" name="Object 11"/>
            <p:cNvGraphicFramePr>
              <a:graphicFrameLocks noChangeAspect="1"/>
            </p:cNvGraphicFramePr>
            <p:nvPr/>
          </p:nvGraphicFramePr>
          <p:xfrm>
            <a:off x="1705" y="2112"/>
            <a:ext cx="139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0" name="Equation" r:id="rId4" imgW="1358900" imgH="279400" progId="Equation.3">
                    <p:embed/>
                  </p:oleObj>
                </mc:Choice>
                <mc:Fallback>
                  <p:oleObj name="Equation" r:id="rId4" imgW="1358900" imgH="279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2112"/>
                          <a:ext cx="139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Line 12"/>
            <p:cNvSpPr>
              <a:spLocks noChangeShapeType="1"/>
            </p:cNvSpPr>
            <p:nvPr/>
          </p:nvSpPr>
          <p:spPr bwMode="auto">
            <a:xfrm flipH="1">
              <a:off x="1584" y="235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562600" y="4343400"/>
            <a:ext cx="1905000" cy="990600"/>
            <a:chOff x="3504" y="2736"/>
            <a:chExt cx="1200" cy="624"/>
          </a:xfrm>
        </p:grpSpPr>
        <p:sp>
          <p:nvSpPr>
            <p:cNvPr id="19463" name="Text Box 15"/>
            <p:cNvSpPr txBox="1">
              <a:spLocks noChangeArrowheads="1"/>
            </p:cNvSpPr>
            <p:nvPr/>
          </p:nvSpPr>
          <p:spPr bwMode="auto">
            <a:xfrm>
              <a:off x="3504" y="2736"/>
              <a:ext cx="1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FF0000"/>
                  </a:solidFill>
                  <a:latin typeface="Times New Roman" pitchFamily="18" charset="0"/>
                </a:rPr>
                <a:t>Smoothed LM </a:t>
              </a:r>
            </a:p>
          </p:txBody>
        </p:sp>
        <p:sp>
          <p:nvSpPr>
            <p:cNvPr id="6153" name="Line 18"/>
            <p:cNvSpPr>
              <a:spLocks noChangeShapeType="1"/>
            </p:cNvSpPr>
            <p:nvPr/>
          </p:nvSpPr>
          <p:spPr bwMode="auto">
            <a:xfrm flipH="1">
              <a:off x="3744" y="2976"/>
              <a:ext cx="240" cy="384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algn="l" rtl="0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How to Smooth?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All smoothing methods try to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200" dirty="0" smtClean="0"/>
              <a:t>discount the probability of words seen in a document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200" dirty="0" smtClean="0"/>
              <a:t>re-allocate the extra counts so that unseen words will have a non-zero count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Method 1 (Additive smoothing)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Add a constant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 pitchFamily="18" charset="2"/>
              </a:rPr>
              <a:t>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to the counts of each word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Problems?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600" dirty="0" smtClean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B0D0E-9EC8-4E94-87DB-1469C47B971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286000" y="4191000"/>
            <a:ext cx="6059488" cy="1676400"/>
            <a:chOff x="2286000" y="4419600"/>
            <a:chExt cx="6059488" cy="1676400"/>
          </a:xfrm>
        </p:grpSpPr>
        <p:graphicFrame>
          <p:nvGraphicFramePr>
            <p:cNvPr id="20486" name="Object 11"/>
            <p:cNvGraphicFramePr>
              <a:graphicFrameLocks noChangeAspect="1"/>
            </p:cNvGraphicFramePr>
            <p:nvPr/>
          </p:nvGraphicFramePr>
          <p:xfrm>
            <a:off x="2286000" y="4802188"/>
            <a:ext cx="2362200" cy="74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1" name="Equation" r:id="rId4" imgW="1285800" imgH="380910" progId="Equation.DSMT4">
                    <p:embed/>
                  </p:oleObj>
                </mc:Choice>
                <mc:Fallback>
                  <p:oleObj name="Equation" r:id="rId4" imgW="1285800" imgH="38091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4802188"/>
                          <a:ext cx="2362200" cy="74295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7" name="Text Box 12"/>
            <p:cNvSpPr txBox="1">
              <a:spLocks noChangeArrowheads="1"/>
            </p:cNvSpPr>
            <p:nvPr/>
          </p:nvSpPr>
          <p:spPr bwMode="auto">
            <a:xfrm>
              <a:off x="5181600" y="4572000"/>
              <a:ext cx="31638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latin typeface="Arial" pitchFamily="34" charset="0"/>
                </a:rPr>
                <a:t>“Add one”, Laplace smoothing</a:t>
              </a:r>
            </a:p>
          </p:txBody>
        </p:sp>
        <p:sp>
          <p:nvSpPr>
            <p:cNvPr id="20488" name="Line 13"/>
            <p:cNvSpPr>
              <a:spLocks noChangeShapeType="1"/>
            </p:cNvSpPr>
            <p:nvPr/>
          </p:nvSpPr>
          <p:spPr bwMode="auto">
            <a:xfrm flipH="1">
              <a:off x="4572000" y="4802188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0489" name="Text Box 14"/>
            <p:cNvSpPr txBox="1">
              <a:spLocks noChangeArrowheads="1"/>
            </p:cNvSpPr>
            <p:nvPr/>
          </p:nvSpPr>
          <p:spPr bwMode="auto">
            <a:xfrm>
              <a:off x="5129213" y="5183188"/>
              <a:ext cx="1719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latin typeface="Arial" pitchFamily="34" charset="0"/>
                </a:rPr>
                <a:t>Vocabulary size</a:t>
              </a:r>
            </a:p>
          </p:txBody>
        </p:sp>
        <p:sp>
          <p:nvSpPr>
            <p:cNvPr id="20490" name="Line 15"/>
            <p:cNvSpPr>
              <a:spLocks noChangeShapeType="1"/>
            </p:cNvSpPr>
            <p:nvPr/>
          </p:nvSpPr>
          <p:spPr bwMode="auto">
            <a:xfrm flipH="1" flipV="1">
              <a:off x="4572000" y="5335588"/>
              <a:ext cx="609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0491" name="Text Box 16"/>
            <p:cNvSpPr txBox="1">
              <a:spLocks noChangeArrowheads="1"/>
            </p:cNvSpPr>
            <p:nvPr/>
          </p:nvSpPr>
          <p:spPr bwMode="auto">
            <a:xfrm>
              <a:off x="2538413" y="4419600"/>
              <a:ext cx="1766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latin typeface="Arial" pitchFamily="34" charset="0"/>
                </a:rPr>
                <a:t>Counts of w in d</a:t>
              </a:r>
            </a:p>
          </p:txBody>
        </p:sp>
        <p:sp>
          <p:nvSpPr>
            <p:cNvPr id="20492" name="Line 17"/>
            <p:cNvSpPr>
              <a:spLocks noChangeShapeType="1"/>
            </p:cNvSpPr>
            <p:nvPr/>
          </p:nvSpPr>
          <p:spPr bwMode="auto">
            <a:xfrm>
              <a:off x="3300413" y="47244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0493" name="Text Box 18"/>
            <p:cNvSpPr txBox="1">
              <a:spLocks noChangeArrowheads="1"/>
            </p:cNvSpPr>
            <p:nvPr/>
          </p:nvSpPr>
          <p:spPr bwMode="auto">
            <a:xfrm>
              <a:off x="3071813" y="5759450"/>
              <a:ext cx="26368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 dirty="0">
                  <a:latin typeface="Arial" pitchFamily="34" charset="0"/>
                </a:rPr>
                <a:t>Length of d (total counts)</a:t>
              </a:r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 flipV="1">
              <a:off x="3757613" y="5530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What is a Statistical LM?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A probability distribution over word sequences</a:t>
            </a:r>
          </a:p>
          <a:p>
            <a:pPr lvl="1" eaLnBrk="1" hangingPunct="1"/>
            <a:r>
              <a:rPr lang="en-US" altLang="fa-IR" sz="2400" smtClean="0"/>
              <a:t>p(“</a:t>
            </a:r>
            <a:r>
              <a:rPr lang="en-US" altLang="fa-IR" sz="2400" i="1" smtClean="0">
                <a:solidFill>
                  <a:srgbClr val="CC0000"/>
                </a:solidFill>
                <a:latin typeface="Times New Roman" pitchFamily="18" charset="0"/>
              </a:rPr>
              <a:t>Today is Wednesday</a:t>
            </a:r>
            <a:r>
              <a:rPr lang="en-US" altLang="fa-IR" sz="2400" smtClean="0"/>
              <a:t>”) </a:t>
            </a:r>
            <a:r>
              <a:rPr lang="en-US" altLang="fa-IR" sz="2400" smtClean="0">
                <a:sym typeface="Symbol" pitchFamily="18" charset="2"/>
              </a:rPr>
              <a:t> </a:t>
            </a:r>
            <a:r>
              <a:rPr lang="en-US" altLang="fa-IR" sz="2400" smtClean="0">
                <a:solidFill>
                  <a:srgbClr val="CC0000"/>
                </a:solidFill>
                <a:sym typeface="Symbol" pitchFamily="18" charset="2"/>
              </a:rPr>
              <a:t>0.001</a:t>
            </a:r>
            <a:endParaRPr lang="en-US" altLang="fa-IR" sz="2400" smtClean="0">
              <a:sym typeface="Symbol" pitchFamily="18" charset="2"/>
            </a:endParaRPr>
          </a:p>
          <a:p>
            <a:pPr lvl="1" eaLnBrk="1" hangingPunct="1"/>
            <a:r>
              <a:rPr lang="en-US" altLang="fa-IR" sz="2400" smtClean="0">
                <a:sym typeface="Symbol" pitchFamily="18" charset="2"/>
              </a:rPr>
              <a:t>p(“</a:t>
            </a:r>
            <a:r>
              <a:rPr lang="en-US" altLang="fa-IR" sz="2400" i="1" smtClean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Today Wednesday is</a:t>
            </a:r>
            <a:r>
              <a:rPr lang="en-US" altLang="fa-IR" sz="2400" smtClean="0">
                <a:sym typeface="Symbol" pitchFamily="18" charset="2"/>
              </a:rPr>
              <a:t>”)  </a:t>
            </a:r>
            <a:r>
              <a:rPr lang="en-US" altLang="fa-IR" sz="2400" smtClean="0">
                <a:solidFill>
                  <a:srgbClr val="CC0000"/>
                </a:solidFill>
                <a:sym typeface="Symbol" pitchFamily="18" charset="2"/>
              </a:rPr>
              <a:t>0.0000000000001</a:t>
            </a:r>
            <a:endParaRPr lang="en-US" altLang="fa-IR" sz="2400" smtClean="0">
              <a:sym typeface="Symbol" pitchFamily="18" charset="2"/>
            </a:endParaRPr>
          </a:p>
          <a:p>
            <a:pPr lvl="1" eaLnBrk="1" hangingPunct="1"/>
            <a:r>
              <a:rPr lang="en-US" altLang="fa-IR" sz="2400" smtClean="0">
                <a:sym typeface="Symbol" pitchFamily="18" charset="2"/>
              </a:rPr>
              <a:t>p(“</a:t>
            </a:r>
            <a:r>
              <a:rPr lang="en-US" altLang="fa-IR" sz="2400" i="1" smtClean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The equation has a solution</a:t>
            </a:r>
            <a:r>
              <a:rPr lang="en-US" altLang="fa-IR" sz="2400" i="1" smtClean="0">
                <a:latin typeface="Times New Roman" pitchFamily="18" charset="0"/>
                <a:sym typeface="Symbol" pitchFamily="18" charset="2"/>
              </a:rPr>
              <a:t>”</a:t>
            </a:r>
            <a:r>
              <a:rPr lang="en-US" altLang="fa-IR" sz="2400" smtClean="0">
                <a:sym typeface="Symbol" pitchFamily="18" charset="2"/>
              </a:rPr>
              <a:t>)  </a:t>
            </a:r>
            <a:r>
              <a:rPr lang="en-US" altLang="fa-IR" sz="2400" smtClean="0">
                <a:solidFill>
                  <a:srgbClr val="CC0000"/>
                </a:solidFill>
                <a:sym typeface="Symbol" pitchFamily="18" charset="2"/>
              </a:rPr>
              <a:t>0.00001</a:t>
            </a:r>
            <a:endParaRPr lang="en-US" altLang="fa-IR" sz="2400" b="1" smtClean="0">
              <a:sym typeface="Symbol" pitchFamily="18" charset="2"/>
            </a:endParaRPr>
          </a:p>
          <a:p>
            <a:pPr eaLnBrk="1" hangingPunct="1"/>
            <a:r>
              <a:rPr lang="en-US" altLang="fa-IR" sz="2800" smtClean="0">
                <a:sym typeface="Symbol" pitchFamily="18" charset="2"/>
              </a:rPr>
              <a:t>Context-dependent! </a:t>
            </a:r>
            <a:endParaRPr lang="en-US" altLang="fa-IR" sz="2800" smtClean="0"/>
          </a:p>
          <a:p>
            <a:pPr eaLnBrk="1" hangingPunct="1"/>
            <a:r>
              <a:rPr lang="en-US" altLang="fa-IR" sz="2800" smtClean="0"/>
              <a:t>Can also be regarded as a probabilistic mechanism for “generating” text, thus also called a “generative” model</a:t>
            </a:r>
          </a:p>
          <a:p>
            <a:pPr eaLnBrk="1" hangingPunct="1"/>
            <a:endParaRPr lang="en-US" altLang="fa-IR" sz="2800" smtClean="0">
              <a:sym typeface="Symbol" pitchFamily="18" charset="2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4D926-A9E9-4B99-94D8-4260333AB493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3077" name="Group 13"/>
          <p:cNvGrpSpPr>
            <a:grpSpLocks/>
          </p:cNvGrpSpPr>
          <p:nvPr/>
        </p:nvGrpSpPr>
        <p:grpSpPr bwMode="auto">
          <a:xfrm>
            <a:off x="533400" y="5029200"/>
            <a:ext cx="5703888" cy="1716088"/>
            <a:chOff x="533400" y="5105400"/>
            <a:chExt cx="5703693" cy="1715798"/>
          </a:xfrm>
        </p:grpSpPr>
        <p:pic>
          <p:nvPicPr>
            <p:cNvPr id="307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5410200"/>
              <a:ext cx="1023937" cy="1129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514532" y="5105400"/>
              <a:ext cx="3722561" cy="46188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>
                <a:defRPr/>
              </a:pPr>
              <a:r>
                <a:rPr lang="en-US" sz="2400" b="1" dirty="0">
                  <a:cs typeface="+mj-cs"/>
                </a:rPr>
                <a:t>Today is Wednesday</a:t>
              </a:r>
              <a:endParaRPr lang="fa-IR" sz="2400" b="1" dirty="0">
                <a:cs typeface="+mj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124" y="5714897"/>
              <a:ext cx="2544676" cy="64600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>
                <a:defRPr/>
              </a:pPr>
              <a:r>
                <a:rPr lang="en-US" sz="1600" b="1" dirty="0">
                  <a:cs typeface="+mj-cs"/>
                </a:rPr>
                <a:t>Today</a:t>
              </a:r>
              <a:r>
                <a:rPr lang="en-US" sz="1600" b="1" dirty="0"/>
                <a:t> Wednesday is</a:t>
              </a:r>
              <a:endParaRPr lang="en-US" sz="2000" b="1" dirty="0"/>
            </a:p>
            <a:p>
              <a:pPr algn="l" rtl="0">
                <a:defRPr/>
              </a:pPr>
              <a:r>
                <a:rPr lang="en-US" sz="2000" b="1" dirty="0"/>
                <a:t>…</a:t>
              </a:r>
              <a:endParaRPr lang="fa-IR" sz="1600" b="1" dirty="0"/>
            </a:p>
          </p:txBody>
        </p:sp>
        <p:sp>
          <p:nvSpPr>
            <p:cNvPr id="3081" name="TextBox 7"/>
            <p:cNvSpPr txBox="1">
              <a:spLocks noChangeArrowheads="1"/>
            </p:cNvSpPr>
            <p:nvPr/>
          </p:nvSpPr>
          <p:spPr bwMode="auto">
            <a:xfrm>
              <a:off x="2057400" y="6421088"/>
              <a:ext cx="39244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Verdana" pitchFamily="34" charset="0"/>
                </a:rPr>
                <a:t>The eigenvalue is positive</a:t>
              </a:r>
              <a:endParaRPr lang="fa-IR" altLang="fa-IR" sz="2000" b="1">
                <a:latin typeface="Verdana" pitchFamily="34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709698" y="6229160"/>
              <a:ext cx="347650" cy="192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709698" y="5957744"/>
              <a:ext cx="804834" cy="619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709698" y="5500621"/>
              <a:ext cx="804834" cy="366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How to Smooth? </a:t>
            </a:r>
            <a:r>
              <a:rPr lang="en-US" altLang="fa-IR" sz="3200" smtClean="0"/>
              <a:t>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Should all unseen words get equal probs?</a:t>
            </a:r>
          </a:p>
          <a:p>
            <a:pPr eaLnBrk="1" hangingPunct="1"/>
            <a:r>
              <a:rPr lang="en-US" altLang="fa-IR" smtClean="0"/>
              <a:t>We can use a reference model  to discriminate unseen words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9745F-0068-4143-8BB9-86F96392A89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668338" y="3725863"/>
          <a:ext cx="618648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4" imgW="2733710" imgH="447765" progId="Equation.DSMT4">
                  <p:embed/>
                </p:oleObj>
              </mc:Choice>
              <mc:Fallback>
                <p:oleObj name="Equation" r:id="rId4" imgW="2733710" imgH="44776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3725863"/>
                        <a:ext cx="6186487" cy="1074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Group 5"/>
          <p:cNvGrpSpPr>
            <a:grpSpLocks/>
          </p:cNvGrpSpPr>
          <p:nvPr/>
        </p:nvGrpSpPr>
        <p:grpSpPr bwMode="auto">
          <a:xfrm>
            <a:off x="3657600" y="3276600"/>
            <a:ext cx="4933950" cy="457200"/>
            <a:chOff x="2208" y="2592"/>
            <a:chExt cx="3108" cy="288"/>
          </a:xfrm>
        </p:grpSpPr>
        <p:sp>
          <p:nvSpPr>
            <p:cNvPr id="8204" name="Text Box 6"/>
            <p:cNvSpPr txBox="1">
              <a:spLocks noChangeArrowheads="1"/>
            </p:cNvSpPr>
            <p:nvPr/>
          </p:nvSpPr>
          <p:spPr bwMode="auto">
            <a:xfrm>
              <a:off x="2822" y="2592"/>
              <a:ext cx="24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 eaLnBrk="0" hangingPunct="0">
                <a:defRPr/>
              </a:pP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Arial" charset="0"/>
                </a:rPr>
                <a:t>Discounted ML estimate </a:t>
              </a:r>
            </a:p>
          </p:txBody>
        </p:sp>
        <p:sp>
          <p:nvSpPr>
            <p:cNvPr id="8205" name="Line 7"/>
            <p:cNvSpPr>
              <a:spLocks noChangeShapeType="1"/>
            </p:cNvSpPr>
            <p:nvPr/>
          </p:nvSpPr>
          <p:spPr bwMode="auto">
            <a:xfrm flipH="1">
              <a:off x="2208" y="2736"/>
              <a:ext cx="576" cy="144"/>
            </a:xfrm>
            <a:prstGeom prst="lin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rtl="0"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21511" name="Group 8"/>
          <p:cNvGrpSpPr>
            <a:grpSpLocks/>
          </p:cNvGrpSpPr>
          <p:nvPr/>
        </p:nvGrpSpPr>
        <p:grpSpPr bwMode="auto">
          <a:xfrm>
            <a:off x="3505200" y="4800600"/>
            <a:ext cx="4873625" cy="685800"/>
            <a:chOff x="2256" y="3504"/>
            <a:chExt cx="3070" cy="432"/>
          </a:xfrm>
        </p:grpSpPr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2832" y="3648"/>
              <a:ext cx="24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 eaLnBrk="0" hangingPunct="0">
                <a:defRPr/>
              </a:pP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Arial" charset="0"/>
                </a:rPr>
                <a:t>Reference language model</a:t>
              </a:r>
            </a:p>
          </p:txBody>
        </p: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 flipH="1" flipV="1">
              <a:off x="2256" y="3504"/>
              <a:ext cx="576" cy="288"/>
            </a:xfrm>
            <a:prstGeom prst="lin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rtl="0">
                <a:defRPr/>
              </a:pPr>
              <a:endParaRPr lang="en-US">
                <a:cs typeface="Arial" charset="0"/>
              </a:endParaRPr>
            </a:p>
          </p:txBody>
        </p:sp>
      </p:grpSp>
      <p:graphicFrame>
        <p:nvGraphicFramePr>
          <p:cNvPr id="8195" name="Object 11"/>
          <p:cNvGraphicFramePr>
            <a:graphicFrameLocks noChangeAspect="1"/>
          </p:cNvGraphicFramePr>
          <p:nvPr/>
        </p:nvGraphicFramePr>
        <p:xfrm>
          <a:off x="762000" y="5360988"/>
          <a:ext cx="31242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6" imgW="1533558" imgH="676365" progId="Equation.DSMT4">
                  <p:embed/>
                </p:oleObj>
              </mc:Choice>
              <mc:Fallback>
                <p:oleObj name="Equation" r:id="rId6" imgW="1533558" imgH="67636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60988"/>
                        <a:ext cx="3124200" cy="1406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Line 12"/>
          <p:cNvSpPr>
            <a:spLocks noChangeShapeType="1"/>
          </p:cNvSpPr>
          <p:nvPr/>
        </p:nvSpPr>
        <p:spPr bwMode="auto">
          <a:xfrm flipV="1">
            <a:off x="2438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Estimate P(</a:t>
            </a:r>
            <a:r>
              <a:rPr lang="en-US" dirty="0" err="1" smtClean="0"/>
              <a:t>w|C</a:t>
            </a:r>
            <a:r>
              <a:rPr lang="en-US" dirty="0" smtClean="0"/>
              <a:t>)?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endParaRPr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A2106-FEEC-4E89-A46C-74170BE041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Other Smoothing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2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 typeface="Arial" charset="0"/>
                  <a:buChar char="•"/>
                  <a:defRPr/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Method 2 </a:t>
                </a:r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(Absolute discounting) </a:t>
                </a:r>
              </a:p>
              <a:p>
                <a:pPr lvl="1" eaLnBrk="1" hangingPunct="1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Subtract a constant </a:t>
                </a: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  <a:sym typeface="Symbol" pitchFamily="18" charset="2"/>
                  </a:rPr>
                  <a:t></a:t>
                </a: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from the counts of each word</a:t>
                </a:r>
              </a:p>
              <a:p>
                <a:pPr eaLnBrk="1" hangingPunct="1">
                  <a:lnSpc>
                    <a:spcPct val="90000"/>
                  </a:lnSpc>
                  <a:buFont typeface="Arial" charset="0"/>
                  <a:buChar char="•"/>
                  <a:defRPr/>
                </a:pPr>
                <a:endParaRPr lang="en-US" dirty="0" smtClean="0">
                  <a:solidFill>
                    <a:schemeClr val="accent2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buFont typeface="Arial" charset="0"/>
                  <a:buChar char="•"/>
                  <a:defRPr/>
                </a:pPr>
                <a:endParaRPr lang="en-US" b="1" dirty="0" smtClean="0"/>
              </a:p>
              <a:p>
                <a:pPr eaLnBrk="1" hangingPunct="1">
                  <a:lnSpc>
                    <a:spcPct val="90000"/>
                  </a:lnSpc>
                  <a:buFont typeface="Arial" charset="0"/>
                  <a:buChar char="•"/>
                  <a:defRPr/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Method 3 </a:t>
                </a:r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(Linear interpolation, </a:t>
                </a:r>
                <a:r>
                  <a:rPr lang="en-US" sz="24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Jelinek</a:t>
                </a:r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-Mercer)</a:t>
                </a:r>
              </a:p>
              <a:p>
                <a:pPr lvl="1" eaLnBrk="1" hangingPunct="1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“Shrink” uniformly toward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err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𝑅𝐸𝐹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buFont typeface="Arial" charset="0"/>
                  <a:buChar char="•"/>
                  <a:defRPr/>
                </a:pPr>
                <a:endParaRPr lang="en-US" b="1" dirty="0" smtClean="0">
                  <a:solidFill>
                    <a:schemeClr val="folHlink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buFont typeface="Arial" charset="0"/>
                  <a:buChar char="•"/>
                  <a:defRPr/>
                </a:pPr>
                <a:endParaRPr lang="en-US" b="1" dirty="0" smtClean="0"/>
              </a:p>
              <a:p>
                <a:pPr eaLnBrk="1" hangingPunct="1">
                  <a:lnSpc>
                    <a:spcPct val="90000"/>
                  </a:lnSpc>
                  <a:buFont typeface="Arial" charset="0"/>
                  <a:buChar char="•"/>
                  <a:defRPr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922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78A2C-740D-4173-97C0-C2E32F6862BF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38313" y="5257800"/>
            <a:ext cx="4205287" cy="1524000"/>
            <a:chOff x="1738313" y="5257800"/>
            <a:chExt cx="4205287" cy="1524000"/>
          </a:xfrm>
        </p:grpSpPr>
        <p:sp>
          <p:nvSpPr>
            <p:cNvPr id="9228" name="Text Box 21"/>
            <p:cNvSpPr txBox="1">
              <a:spLocks noChangeArrowheads="1"/>
            </p:cNvSpPr>
            <p:nvPr/>
          </p:nvSpPr>
          <p:spPr bwMode="auto">
            <a:xfrm>
              <a:off x="2786063" y="6445250"/>
              <a:ext cx="13604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hangingPunct="0">
                <a:defRPr/>
              </a:pPr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Arial" charset="0"/>
                  <a:cs typeface="Arial" charset="0"/>
                </a:rPr>
                <a:t>ML estimate</a:t>
              </a:r>
            </a:p>
          </p:txBody>
        </p:sp>
        <p:grpSp>
          <p:nvGrpSpPr>
            <p:cNvPr id="22541" name="Group 15"/>
            <p:cNvGrpSpPr>
              <a:grpSpLocks/>
            </p:cNvGrpSpPr>
            <p:nvPr/>
          </p:nvGrpSpPr>
          <p:grpSpPr bwMode="auto">
            <a:xfrm>
              <a:off x="1738313" y="5257800"/>
              <a:ext cx="4205287" cy="1371600"/>
              <a:chOff x="1738313" y="5257800"/>
              <a:chExt cx="4205287" cy="1371600"/>
            </a:xfrm>
          </p:grpSpPr>
          <p:graphicFrame>
            <p:nvGraphicFramePr>
              <p:cNvPr id="22542" name="Object 18"/>
              <p:cNvGraphicFramePr>
                <a:graphicFrameLocks noChangeAspect="1"/>
              </p:cNvGraphicFramePr>
              <p:nvPr/>
            </p:nvGraphicFramePr>
            <p:xfrm>
              <a:off x="1738313" y="5302250"/>
              <a:ext cx="4205287" cy="703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9" name="Equation" r:id="rId5" imgW="2447856" imgH="380910" progId="Equation.DSMT4">
                      <p:embed/>
                    </p:oleObj>
                  </mc:Choice>
                  <mc:Fallback>
                    <p:oleObj name="Equation" r:id="rId5" imgW="2447856" imgH="38091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8313" y="5302250"/>
                            <a:ext cx="4205287" cy="703263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6" name="Text Box 19"/>
              <p:cNvSpPr txBox="1">
                <a:spLocks noChangeArrowheads="1"/>
              </p:cNvSpPr>
              <p:nvPr/>
            </p:nvSpPr>
            <p:spPr bwMode="auto">
              <a:xfrm>
                <a:off x="4481513" y="6292850"/>
                <a:ext cx="116681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 eaLnBrk="0" hangingPunct="0">
                  <a:defRPr/>
                </a:pPr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  <a:latin typeface="Arial" charset="0"/>
                    <a:cs typeface="Arial" charset="0"/>
                  </a:rPr>
                  <a:t>parameter</a:t>
                </a:r>
              </a:p>
            </p:txBody>
          </p:sp>
          <p:sp>
            <p:nvSpPr>
              <p:cNvPr id="4" name="Line 20"/>
              <p:cNvSpPr>
                <a:spLocks noChangeShapeType="1"/>
              </p:cNvSpPr>
              <p:nvPr/>
            </p:nvSpPr>
            <p:spPr bwMode="auto">
              <a:xfrm flipV="1">
                <a:off x="4633913" y="575945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 rtl="0"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229" name="Line 22"/>
              <p:cNvSpPr>
                <a:spLocks noChangeShapeType="1"/>
              </p:cNvSpPr>
              <p:nvPr/>
            </p:nvSpPr>
            <p:spPr bwMode="auto">
              <a:xfrm flipV="1">
                <a:off x="3567113" y="6064250"/>
                <a:ext cx="152400" cy="457200"/>
              </a:xfrm>
              <a:prstGeom prst="line">
                <a:avLst/>
              </a:prstGeom>
              <a:noFill/>
              <a:ln w="9525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 rtl="0"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22546" name="Rectangle 23"/>
              <p:cNvSpPr>
                <a:spLocks noChangeArrowheads="1"/>
              </p:cNvSpPr>
              <p:nvPr/>
            </p:nvSpPr>
            <p:spPr bwMode="auto">
              <a:xfrm>
                <a:off x="3505200" y="5257800"/>
                <a:ext cx="838200" cy="838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1800">
                  <a:latin typeface="Verdana" pitchFamily="34" charset="0"/>
                </a:endParaRPr>
              </a:p>
            </p:txBody>
          </p:sp>
        </p:grp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371600" y="2557463"/>
            <a:ext cx="7721600" cy="1328737"/>
            <a:chOff x="1371600" y="2557463"/>
            <a:chExt cx="7721600" cy="1328737"/>
          </a:xfrm>
        </p:grpSpPr>
        <p:sp>
          <p:nvSpPr>
            <p:cNvPr id="15" name="Rectangle 14"/>
            <p:cNvSpPr/>
            <p:nvPr/>
          </p:nvSpPr>
          <p:spPr>
            <a:xfrm>
              <a:off x="1371600" y="2971800"/>
              <a:ext cx="5715000" cy="9144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en-US"/>
            </a:p>
          </p:txBody>
        </p:sp>
        <p:sp>
          <p:nvSpPr>
            <p:cNvPr id="9225" name="Line 16"/>
            <p:cNvSpPr>
              <a:spLocks noChangeShapeType="1"/>
            </p:cNvSpPr>
            <p:nvPr/>
          </p:nvSpPr>
          <p:spPr bwMode="auto">
            <a:xfrm flipH="1">
              <a:off x="5334000" y="2819400"/>
              <a:ext cx="838200" cy="304800"/>
            </a:xfrm>
            <a:prstGeom prst="lin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>
                <a:defRPr/>
              </a:pPr>
              <a:endParaRPr lang="en-US">
                <a:cs typeface="Arial" charset="0"/>
              </a:endParaRPr>
            </a:p>
          </p:txBody>
        </p:sp>
        <p:grpSp>
          <p:nvGrpSpPr>
            <p:cNvPr id="22537" name="Group 16"/>
            <p:cNvGrpSpPr>
              <a:grpSpLocks/>
            </p:cNvGrpSpPr>
            <p:nvPr/>
          </p:nvGrpSpPr>
          <p:grpSpPr bwMode="auto">
            <a:xfrm>
              <a:off x="1371600" y="2557463"/>
              <a:ext cx="7721600" cy="1252537"/>
              <a:chOff x="1371600" y="2557463"/>
              <a:chExt cx="7721600" cy="1252537"/>
            </a:xfrm>
          </p:grpSpPr>
          <p:sp>
            <p:nvSpPr>
              <p:cNvPr id="9224" name="Text Box 15"/>
              <p:cNvSpPr txBox="1">
                <a:spLocks noChangeArrowheads="1"/>
              </p:cNvSpPr>
              <p:nvPr/>
            </p:nvSpPr>
            <p:spPr bwMode="auto">
              <a:xfrm>
                <a:off x="5943600" y="2557463"/>
                <a:ext cx="314960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 eaLnBrk="0" hangingPunct="0">
                  <a:defRPr/>
                </a:pPr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  <a:latin typeface="Arial" charset="0"/>
                    <a:cs typeface="Arial" charset="0"/>
                  </a:rPr>
                  <a:t># unique words in document d</a:t>
                </a:r>
              </a:p>
            </p:txBody>
          </p:sp>
          <p:graphicFrame>
            <p:nvGraphicFramePr>
              <p:cNvPr id="22539" name="Object 15"/>
              <p:cNvGraphicFramePr>
                <a:graphicFrameLocks noChangeAspect="1"/>
              </p:cNvGraphicFramePr>
              <p:nvPr/>
            </p:nvGraphicFramePr>
            <p:xfrm>
              <a:off x="1371600" y="3048000"/>
              <a:ext cx="5611813" cy="76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0" name="Equation" r:id="rId7" imgW="3086100" imgH="419100" progId="Equation.3">
                      <p:embed/>
                    </p:oleObj>
                  </mc:Choice>
                  <mc:Fallback>
                    <p:oleObj name="Equation" r:id="rId7" imgW="3086100" imgH="4191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1600" y="3048000"/>
                            <a:ext cx="5611813" cy="762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Other Smoothing Methods </a:t>
            </a:r>
            <a:r>
              <a:rPr lang="en-US" altLang="fa-IR" sz="3200" smtClean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 typeface="Arial" charset="0"/>
                  <a:buChar char="•"/>
                  <a:defRPr/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Method 4 (</a:t>
                </a:r>
                <a:r>
                  <a:rPr lang="en-US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Dirichlet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Prior/Bayesian)</a:t>
                </a:r>
              </a:p>
              <a:p>
                <a:pPr lvl="1" eaLnBrk="1" hangingPunct="1">
                  <a:buFont typeface="Arial" charset="0"/>
                  <a:buChar char="–"/>
                  <a:defRPr/>
                </a:pP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Assume pseudo counts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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𝑝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 dirty="0" err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r>
                      <a:rPr lang="en-US" i="1" dirty="0" err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en-US" i="1" dirty="0" err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𝑅𝐸𝐹</m:t>
                    </m:r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2">
                      <a:lumMod val="50000"/>
                    </a:schemeClr>
                  </a:solidFill>
                  <a:sym typeface="Symbol" pitchFamily="18" charset="2"/>
                </a:endParaRPr>
              </a:p>
              <a:p>
                <a:pPr eaLnBrk="1" hangingPunct="1">
                  <a:buFont typeface="Arial" charset="0"/>
                  <a:buChar char="•"/>
                  <a:defRPr/>
                </a:pPr>
                <a:endParaRPr lang="en-US" dirty="0" smtClean="0">
                  <a:solidFill>
                    <a:schemeClr val="folHlink"/>
                  </a:solidFill>
                  <a:sym typeface="Symbol" pitchFamily="18" charset="2"/>
                </a:endParaRPr>
              </a:p>
              <a:p>
                <a:pPr eaLnBrk="1" hangingPunct="1">
                  <a:buFont typeface="Arial" charset="0"/>
                  <a:buChar char="•"/>
                  <a:defRPr/>
                </a:pPr>
                <a:endParaRPr lang="en-US" b="1" dirty="0" smtClean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50490-3BD6-4E2D-948D-428B8BFDB95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3124200"/>
            <a:ext cx="7391400" cy="1479550"/>
            <a:chOff x="609600" y="3124200"/>
            <a:chExt cx="7391400" cy="1479550"/>
          </a:xfrm>
        </p:grpSpPr>
        <p:sp>
          <p:nvSpPr>
            <p:cNvPr id="9" name="Rectangle 8"/>
            <p:cNvSpPr/>
            <p:nvPr/>
          </p:nvSpPr>
          <p:spPr>
            <a:xfrm>
              <a:off x="609600" y="3124200"/>
              <a:ext cx="7391400" cy="8382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en-US"/>
            </a:p>
          </p:txBody>
        </p:sp>
        <p:sp>
          <p:nvSpPr>
            <p:cNvPr id="10247" name="Text Box 5"/>
            <p:cNvSpPr txBox="1">
              <a:spLocks noChangeArrowheads="1"/>
            </p:cNvSpPr>
            <p:nvPr/>
          </p:nvSpPr>
          <p:spPr bwMode="auto">
            <a:xfrm>
              <a:off x="5943600" y="4267200"/>
              <a:ext cx="11668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hangingPunct="0">
                <a:defRPr/>
              </a:pPr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Arial" charset="0"/>
                  <a:cs typeface="Arial" charset="0"/>
                </a:rPr>
                <a:t>parameter</a:t>
              </a:r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 flipH="1" flipV="1">
              <a:off x="6629400" y="3886200"/>
              <a:ext cx="0" cy="381000"/>
            </a:xfrm>
            <a:prstGeom prst="lin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>
                <a:defRPr/>
              </a:pPr>
              <a:endParaRPr lang="en-US">
                <a:cs typeface="Arial" charset="0"/>
              </a:endParaRPr>
            </a:p>
          </p:txBody>
        </p:sp>
        <p:graphicFrame>
          <p:nvGraphicFramePr>
            <p:cNvPr id="23561" name="Object 9"/>
            <p:cNvGraphicFramePr>
              <a:graphicFrameLocks noChangeAspect="1"/>
            </p:cNvGraphicFramePr>
            <p:nvPr/>
          </p:nvGraphicFramePr>
          <p:xfrm>
            <a:off x="681038" y="3200400"/>
            <a:ext cx="7294562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8" name="Equation" r:id="rId5" imgW="4457700" imgH="419100" progId="Equation.3">
                    <p:embed/>
                  </p:oleObj>
                </mc:Choice>
                <mc:Fallback>
                  <p:oleObj name="Equation" r:id="rId5" imgW="4457700" imgH="419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038" y="3200400"/>
                          <a:ext cx="7294562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Linear Interpolation </a:t>
            </a:r>
            <a:br>
              <a:rPr lang="en-US" altLang="fa-IR" smtClean="0"/>
            </a:br>
            <a:r>
              <a:rPr lang="en-US" altLang="fa-IR" smtClean="0"/>
              <a:t>(Jelinek-Mercer) Smoothing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FF50D-2D91-4615-AF5D-EE62D7488002}" type="slidenum">
              <a:rPr lang="en-US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Text Box 3"/>
              <p:cNvSpPr txBox="1">
                <a:spLocks noChangeArrowheads="1"/>
              </p:cNvSpPr>
              <p:nvPr/>
            </p:nvSpPr>
            <p:spPr bwMode="auto">
              <a:xfrm>
                <a:off x="76200" y="1524000"/>
                <a:ext cx="3476625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 b="1" dirty="0" smtClean="0">
                    <a:latin typeface="Times New Roman" pitchFamily="18" charset="0"/>
                  </a:rPr>
                  <a:t>(Unigram) Language Model </a:t>
                </a:r>
                <a14:m>
                  <m:oMath xmlns:m="http://schemas.openxmlformats.org/officeDocument/2006/math">
                    <m:r>
                      <a:rPr lang="en-US" altLang="fa-IR" sz="2000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</m:t>
                    </m:r>
                  </m:oMath>
                </a14:m>
                <a:endParaRPr lang="en-US" altLang="fa-IR" sz="2000" b="1" dirty="0">
                  <a:latin typeface="Times New Roman" pitchFamily="18" charset="0"/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 b="1" dirty="0">
                    <a:latin typeface="Times New Roman" pitchFamily="18" charset="0"/>
                    <a:sym typeface="Symbol" pitchFamily="18" charset="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fa-IR" sz="2000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d>
                      <m:dPr>
                        <m:ctrlPr>
                          <a:rPr lang="en-US" altLang="fa-IR" sz="2000" b="1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fa-IR" sz="2000" b="1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𝒘</m:t>
                        </m:r>
                      </m:e>
                      <m:e>
                        <m:r>
                          <a:rPr lang="en-US" altLang="fa-IR" sz="2000" b="1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</m:t>
                        </m:r>
                      </m:e>
                    </m:d>
                    <m:r>
                      <a:rPr lang="en-US" altLang="fa-IR" sz="2000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?</m:t>
                    </m:r>
                  </m:oMath>
                </a14:m>
                <a:endParaRPr lang="en-US" altLang="fa-IR" sz="2000" b="1" dirty="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458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24000"/>
                <a:ext cx="3476625" cy="701675"/>
              </a:xfrm>
              <a:prstGeom prst="rect">
                <a:avLst/>
              </a:prstGeom>
              <a:blipFill>
                <a:blip r:embed="rId3"/>
                <a:stretch>
                  <a:fillRect l="-1930" t="-4348" b="-60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724400" y="1676400"/>
            <a:ext cx="2201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 </a:t>
            </a:r>
            <a:r>
              <a:rPr lang="en-US" altLang="fa-IR" sz="2000" b="1">
                <a:latin typeface="Times New Roman" pitchFamily="18" charset="0"/>
              </a:rPr>
              <a:t>Document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Total # words=100</a:t>
            </a:r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4953000" y="2514600"/>
            <a:ext cx="1600200" cy="2743200"/>
          </a:xfrm>
          <a:prstGeom prst="foldedCorner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text 10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mining 5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association 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database 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algorithm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…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query 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efficient 1</a:t>
            </a:r>
          </a:p>
        </p:txBody>
      </p:sp>
      <p:grpSp>
        <p:nvGrpSpPr>
          <p:cNvPr id="24583" name="Group 6"/>
          <p:cNvGrpSpPr>
            <a:grpSpLocks/>
          </p:cNvGrpSpPr>
          <p:nvPr/>
        </p:nvGrpSpPr>
        <p:grpSpPr bwMode="auto">
          <a:xfrm>
            <a:off x="1066800" y="2514600"/>
            <a:ext cx="3400425" cy="2500313"/>
            <a:chOff x="1200" y="1440"/>
            <a:chExt cx="2142" cy="1575"/>
          </a:xfrm>
        </p:grpSpPr>
        <p:sp>
          <p:nvSpPr>
            <p:cNvPr id="24599" name="Text Box 7"/>
            <p:cNvSpPr txBox="1">
              <a:spLocks noChangeArrowheads="1"/>
            </p:cNvSpPr>
            <p:nvPr/>
          </p:nvSpPr>
          <p:spPr bwMode="auto">
            <a:xfrm>
              <a:off x="1200" y="1440"/>
              <a:ext cx="1104" cy="1575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…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text 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mining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association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database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query ?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0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Times New Roman" pitchFamily="18" charset="0"/>
                  <a:sym typeface="Symbol" pitchFamily="18" charset="2"/>
                </a:rPr>
                <a:t>network?</a:t>
              </a:r>
              <a:endParaRPr lang="en-US" altLang="fa-IR" sz="1800" b="1">
                <a:latin typeface="Times New Roman" pitchFamily="18" charset="0"/>
              </a:endParaRPr>
            </a:p>
          </p:txBody>
        </p:sp>
        <p:sp>
          <p:nvSpPr>
            <p:cNvPr id="24600" name="AutoShape 8"/>
            <p:cNvSpPr>
              <a:spLocks noChangeArrowheads="1"/>
            </p:cNvSpPr>
            <p:nvPr/>
          </p:nvSpPr>
          <p:spPr bwMode="auto">
            <a:xfrm flipH="1">
              <a:off x="2766" y="2016"/>
              <a:ext cx="576" cy="2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349 h 21600"/>
                <a:gd name="T14" fmla="*/ 18900 w 21600"/>
                <a:gd name="T15" fmla="*/ 1614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24584" name="Line 9"/>
          <p:cNvSpPr>
            <a:spLocks noChangeShapeType="1"/>
          </p:cNvSpPr>
          <p:nvPr/>
        </p:nvSpPr>
        <p:spPr bwMode="auto">
          <a:xfrm flipH="1">
            <a:off x="3200400" y="2362200"/>
            <a:ext cx="15240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276600" y="1905000"/>
            <a:ext cx="1366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3300"/>
                </a:solidFill>
                <a:latin typeface="Times New Roman" pitchFamily="18" charset="0"/>
              </a:rPr>
              <a:t>Estimation</a:t>
            </a:r>
          </a:p>
        </p:txBody>
      </p:sp>
      <p:grpSp>
        <p:nvGrpSpPr>
          <p:cNvPr id="24586" name="Group 12"/>
          <p:cNvGrpSpPr>
            <a:grpSpLocks/>
          </p:cNvGrpSpPr>
          <p:nvPr/>
        </p:nvGrpSpPr>
        <p:grpSpPr bwMode="auto">
          <a:xfrm>
            <a:off x="76200" y="2895600"/>
            <a:ext cx="1066800" cy="2062163"/>
            <a:chOff x="576" y="1824"/>
            <a:chExt cx="672" cy="1299"/>
          </a:xfrm>
        </p:grpSpPr>
        <p:sp>
          <p:nvSpPr>
            <p:cNvPr id="24593" name="Text Box 13"/>
            <p:cNvSpPr txBox="1">
              <a:spLocks noChangeArrowheads="1"/>
            </p:cNvSpPr>
            <p:nvPr/>
          </p:nvSpPr>
          <p:spPr bwMode="auto">
            <a:xfrm>
              <a:off x="576" y="1824"/>
              <a:ext cx="480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10/100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5/100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3/100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3/100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fa-IR" sz="1600">
                <a:solidFill>
                  <a:srgbClr val="CC0000"/>
                </a:solidFill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1/100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fa-IR" sz="1600">
                <a:solidFill>
                  <a:srgbClr val="CC0000"/>
                </a:solidFill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latin typeface="Times New Roman" pitchFamily="18" charset="0"/>
                </a:rPr>
                <a:t>0/100</a:t>
              </a:r>
            </a:p>
          </p:txBody>
        </p:sp>
        <p:sp>
          <p:nvSpPr>
            <p:cNvPr id="24594" name="Line 14"/>
            <p:cNvSpPr>
              <a:spLocks noChangeShapeType="1"/>
            </p:cNvSpPr>
            <p:nvPr/>
          </p:nvSpPr>
          <p:spPr bwMode="auto">
            <a:xfrm>
              <a:off x="1008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4595" name="Line 15"/>
            <p:cNvSpPr>
              <a:spLocks noChangeShapeType="1"/>
            </p:cNvSpPr>
            <p:nvPr/>
          </p:nvSpPr>
          <p:spPr bwMode="auto">
            <a:xfrm>
              <a:off x="1008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4596" name="Line 16"/>
            <p:cNvSpPr>
              <a:spLocks noChangeShapeType="1"/>
            </p:cNvSpPr>
            <p:nvPr/>
          </p:nvSpPr>
          <p:spPr bwMode="auto">
            <a:xfrm>
              <a:off x="1008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4597" name="Line 17"/>
            <p:cNvSpPr>
              <a:spLocks noChangeShapeType="1"/>
            </p:cNvSpPr>
            <p:nvPr/>
          </p:nvSpPr>
          <p:spPr bwMode="auto">
            <a:xfrm>
              <a:off x="1008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4598" name="Line 18"/>
            <p:cNvSpPr>
              <a:spLocks noChangeShapeType="1"/>
            </p:cNvSpPr>
            <p:nvPr/>
          </p:nvSpPr>
          <p:spPr bwMode="auto">
            <a:xfrm>
              <a:off x="1008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24587" name="Line 17"/>
          <p:cNvSpPr>
            <a:spLocks noChangeShapeType="1"/>
          </p:cNvSpPr>
          <p:nvPr/>
        </p:nvSpPr>
        <p:spPr bwMode="auto">
          <a:xfrm>
            <a:off x="7620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"/>
              <p:cNvSpPr txBox="1">
                <a:spLocks noChangeArrowheads="1"/>
              </p:cNvSpPr>
              <p:nvPr/>
            </p:nvSpPr>
            <p:spPr bwMode="auto">
              <a:xfrm>
                <a:off x="6834188" y="1676400"/>
                <a:ext cx="1763712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000" dirty="0">
                    <a:latin typeface="Times New Roman" pitchFamily="18" charset="0"/>
                  </a:rPr>
                  <a:t> Collection LM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fa-I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000" i="1" dirty="0" err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fa-IR" sz="2000" i="1" dirty="0" err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fa-IR" sz="2000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fa-IR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fa-IR" sz="2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4188" y="1676400"/>
                <a:ext cx="1763712" cy="708025"/>
              </a:xfrm>
              <a:prstGeom prst="rect">
                <a:avLst/>
              </a:prstGeom>
              <a:blipFill>
                <a:blip r:embed="rId4"/>
                <a:stretch>
                  <a:fillRect t="-4310" r="-3114" b="-86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7018338" y="2514600"/>
            <a:ext cx="1600200" cy="2971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the 0.1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a 0.08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…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endParaRPr lang="en-US" altLang="fa-IR" sz="1600" dirty="0">
              <a:latin typeface="Times New Roman" pitchFamily="18" charset="0"/>
            </a:endParaRP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computer 0.02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database 0.01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…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text 0.001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network 0.001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mining 0.0009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…</a:t>
            </a:r>
            <a:endParaRPr lang="en-US" altLang="fa-IR" sz="1600" dirty="0">
              <a:latin typeface="Times New Roman" pitchFamily="18" charset="0"/>
            </a:endParaRP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80209" y="5410200"/>
            <a:ext cx="5734390" cy="6765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000" y="6105268"/>
            <a:ext cx="4007636" cy="61273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7184" y="6260068"/>
            <a:ext cx="3036216" cy="369332"/>
          </a:xfrm>
          <a:prstGeom prst="rect">
            <a:avLst/>
          </a:prstGeom>
          <a:blipFill rotWithShape="1">
            <a:blip r:embed="rId7"/>
            <a:stretch>
              <a:fillRect b="-6557"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Dirichlet Prior (Bayesian) Smoothing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D88EA-0D1E-471F-B6FA-520D31F5ACA5}" type="slidenum">
              <a:rPr lang="en-US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Text Box 3"/>
              <p:cNvSpPr txBox="1">
                <a:spLocks noChangeArrowheads="1"/>
              </p:cNvSpPr>
              <p:nvPr/>
            </p:nvSpPr>
            <p:spPr bwMode="auto">
              <a:xfrm>
                <a:off x="76200" y="1524000"/>
                <a:ext cx="3476625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 b="1" dirty="0" smtClean="0">
                    <a:latin typeface="Times New Roman" pitchFamily="18" charset="0"/>
                  </a:rPr>
                  <a:t>(Unigram) Language Model </a:t>
                </a:r>
                <a14:m>
                  <m:oMath xmlns:m="http://schemas.openxmlformats.org/officeDocument/2006/math">
                    <m:r>
                      <a:rPr lang="en-US" altLang="fa-IR" sz="2000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</m:t>
                    </m:r>
                  </m:oMath>
                </a14:m>
                <a:endParaRPr lang="en-US" altLang="fa-IR" sz="2000" b="1" dirty="0">
                  <a:latin typeface="Times New Roman" pitchFamily="18" charset="0"/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 b="1" dirty="0">
                    <a:latin typeface="Times New Roman" pitchFamily="18" charset="0"/>
                    <a:sym typeface="Symbol" pitchFamily="18" charset="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fa-IR" sz="2000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d>
                      <m:dPr>
                        <m:ctrlPr>
                          <a:rPr lang="en-US" altLang="fa-IR" sz="2000" b="1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fa-IR" sz="2000" b="1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𝒘</m:t>
                        </m:r>
                      </m:e>
                      <m:e>
                        <m:r>
                          <a:rPr lang="en-US" altLang="fa-IR" sz="2000" b="1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</m:t>
                        </m:r>
                      </m:e>
                    </m:d>
                    <m:r>
                      <a:rPr lang="en-US" altLang="fa-IR" sz="2000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?</m:t>
                    </m:r>
                  </m:oMath>
                </a14:m>
                <a:endParaRPr lang="en-US" altLang="fa-IR" sz="2000" b="1" dirty="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560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24000"/>
                <a:ext cx="3476625" cy="701675"/>
              </a:xfrm>
              <a:prstGeom prst="rect">
                <a:avLst/>
              </a:prstGeom>
              <a:blipFill>
                <a:blip r:embed="rId3"/>
                <a:stretch>
                  <a:fillRect l="-1930" t="-4348" b="-60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724400" y="1676400"/>
            <a:ext cx="2201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 </a:t>
            </a:r>
            <a:r>
              <a:rPr lang="en-US" altLang="fa-IR" sz="2000" b="1">
                <a:latin typeface="Times New Roman" pitchFamily="18" charset="0"/>
              </a:rPr>
              <a:t>Document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Total # words=100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4953000" y="2514600"/>
            <a:ext cx="1600200" cy="2743200"/>
          </a:xfrm>
          <a:prstGeom prst="foldedCorner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text 10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mining 5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association 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database 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algorithm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…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query 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efficient 1</a:t>
            </a:r>
          </a:p>
        </p:txBody>
      </p:sp>
      <p:grpSp>
        <p:nvGrpSpPr>
          <p:cNvPr id="25607" name="Group 6"/>
          <p:cNvGrpSpPr>
            <a:grpSpLocks/>
          </p:cNvGrpSpPr>
          <p:nvPr/>
        </p:nvGrpSpPr>
        <p:grpSpPr bwMode="auto">
          <a:xfrm>
            <a:off x="1066800" y="2514600"/>
            <a:ext cx="3400425" cy="2500313"/>
            <a:chOff x="1200" y="1440"/>
            <a:chExt cx="2142" cy="1575"/>
          </a:xfrm>
        </p:grpSpPr>
        <p:sp>
          <p:nvSpPr>
            <p:cNvPr id="25623" name="Text Box 7"/>
            <p:cNvSpPr txBox="1">
              <a:spLocks noChangeArrowheads="1"/>
            </p:cNvSpPr>
            <p:nvPr/>
          </p:nvSpPr>
          <p:spPr bwMode="auto">
            <a:xfrm>
              <a:off x="1200" y="1440"/>
              <a:ext cx="1104" cy="1575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…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text 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mining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association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database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query ?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0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Times New Roman" pitchFamily="18" charset="0"/>
                  <a:sym typeface="Symbol" pitchFamily="18" charset="2"/>
                </a:rPr>
                <a:t>network?</a:t>
              </a:r>
              <a:endParaRPr lang="en-US" altLang="fa-IR" sz="1800" b="1">
                <a:latin typeface="Times New Roman" pitchFamily="18" charset="0"/>
              </a:endParaRPr>
            </a:p>
          </p:txBody>
        </p:sp>
        <p:sp>
          <p:nvSpPr>
            <p:cNvPr id="25624" name="AutoShape 8"/>
            <p:cNvSpPr>
              <a:spLocks noChangeArrowheads="1"/>
            </p:cNvSpPr>
            <p:nvPr/>
          </p:nvSpPr>
          <p:spPr bwMode="auto">
            <a:xfrm flipH="1">
              <a:off x="2766" y="2016"/>
              <a:ext cx="576" cy="2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349 h 21600"/>
                <a:gd name="T14" fmla="*/ 18900 w 21600"/>
                <a:gd name="T15" fmla="*/ 1614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25608" name="Line 9"/>
          <p:cNvSpPr>
            <a:spLocks noChangeShapeType="1"/>
          </p:cNvSpPr>
          <p:nvPr/>
        </p:nvSpPr>
        <p:spPr bwMode="auto">
          <a:xfrm flipH="1">
            <a:off x="3200400" y="2362200"/>
            <a:ext cx="15240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3276600" y="1905000"/>
            <a:ext cx="1366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3300"/>
                </a:solidFill>
                <a:latin typeface="Times New Roman" pitchFamily="18" charset="0"/>
              </a:rPr>
              <a:t>Estimation</a:t>
            </a:r>
          </a:p>
        </p:txBody>
      </p:sp>
      <p:grpSp>
        <p:nvGrpSpPr>
          <p:cNvPr id="25610" name="Group 12"/>
          <p:cNvGrpSpPr>
            <a:grpSpLocks/>
          </p:cNvGrpSpPr>
          <p:nvPr/>
        </p:nvGrpSpPr>
        <p:grpSpPr bwMode="auto">
          <a:xfrm>
            <a:off x="76200" y="2895600"/>
            <a:ext cx="1066800" cy="2062163"/>
            <a:chOff x="576" y="1824"/>
            <a:chExt cx="672" cy="1299"/>
          </a:xfrm>
        </p:grpSpPr>
        <p:sp>
          <p:nvSpPr>
            <p:cNvPr id="25617" name="Text Box 13"/>
            <p:cNvSpPr txBox="1">
              <a:spLocks noChangeArrowheads="1"/>
            </p:cNvSpPr>
            <p:nvPr/>
          </p:nvSpPr>
          <p:spPr bwMode="auto">
            <a:xfrm>
              <a:off x="576" y="1824"/>
              <a:ext cx="480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10/100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5/100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3/100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3/100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fa-IR" sz="1600">
                <a:solidFill>
                  <a:srgbClr val="CC0000"/>
                </a:solidFill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1/100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fa-IR" sz="1600">
                <a:solidFill>
                  <a:srgbClr val="CC0000"/>
                </a:solidFill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latin typeface="Times New Roman" pitchFamily="18" charset="0"/>
                </a:rPr>
                <a:t>0/100</a:t>
              </a:r>
            </a:p>
          </p:txBody>
        </p:sp>
        <p:sp>
          <p:nvSpPr>
            <p:cNvPr id="25618" name="Line 14"/>
            <p:cNvSpPr>
              <a:spLocks noChangeShapeType="1"/>
            </p:cNvSpPr>
            <p:nvPr/>
          </p:nvSpPr>
          <p:spPr bwMode="auto">
            <a:xfrm>
              <a:off x="1008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5619" name="Line 15"/>
            <p:cNvSpPr>
              <a:spLocks noChangeShapeType="1"/>
            </p:cNvSpPr>
            <p:nvPr/>
          </p:nvSpPr>
          <p:spPr bwMode="auto">
            <a:xfrm>
              <a:off x="1008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5620" name="Line 16"/>
            <p:cNvSpPr>
              <a:spLocks noChangeShapeType="1"/>
            </p:cNvSpPr>
            <p:nvPr/>
          </p:nvSpPr>
          <p:spPr bwMode="auto">
            <a:xfrm>
              <a:off x="1008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5621" name="Line 17"/>
            <p:cNvSpPr>
              <a:spLocks noChangeShapeType="1"/>
            </p:cNvSpPr>
            <p:nvPr/>
          </p:nvSpPr>
          <p:spPr bwMode="auto">
            <a:xfrm>
              <a:off x="1008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5622" name="Line 18"/>
            <p:cNvSpPr>
              <a:spLocks noChangeShapeType="1"/>
            </p:cNvSpPr>
            <p:nvPr/>
          </p:nvSpPr>
          <p:spPr bwMode="auto">
            <a:xfrm>
              <a:off x="1008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25611" name="Line 17"/>
          <p:cNvSpPr>
            <a:spLocks noChangeShapeType="1"/>
          </p:cNvSpPr>
          <p:nvPr/>
        </p:nvSpPr>
        <p:spPr bwMode="auto">
          <a:xfrm>
            <a:off x="7620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12" name="Text Box 4"/>
              <p:cNvSpPr txBox="1">
                <a:spLocks noChangeArrowheads="1"/>
              </p:cNvSpPr>
              <p:nvPr/>
            </p:nvSpPr>
            <p:spPr bwMode="auto">
              <a:xfrm>
                <a:off x="6834188" y="1676400"/>
                <a:ext cx="1763712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000" dirty="0">
                    <a:latin typeface="Times New Roman" pitchFamily="18" charset="0"/>
                  </a:rPr>
                  <a:t> Collection LM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fa-I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000" i="1" dirty="0" err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fa-IR" sz="2000" i="1" dirty="0" err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fa-IR" sz="2000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fa-IR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fa-IR" sz="2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561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4188" y="1676400"/>
                <a:ext cx="1763712" cy="708025"/>
              </a:xfrm>
              <a:prstGeom prst="rect">
                <a:avLst/>
              </a:prstGeom>
              <a:blipFill>
                <a:blip r:embed="rId4"/>
                <a:stretch>
                  <a:fillRect t="-4310" r="-3114" b="-86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7018338" y="2514600"/>
            <a:ext cx="1600200" cy="2971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the 0.1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a 0.08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…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endParaRPr lang="en-US" altLang="fa-IR" sz="1600" dirty="0">
              <a:latin typeface="Times New Roman" pitchFamily="18" charset="0"/>
            </a:endParaRP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computer 0.02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database 0.01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…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text 0.001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network 0.001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mining 0.0009</a:t>
            </a:r>
          </a:p>
          <a:p>
            <a:pPr algn="ctr" rtl="0">
              <a:spcBef>
                <a:spcPct val="0"/>
              </a:spcBef>
              <a:buFontTx/>
              <a:buNone/>
              <a:defRPr/>
            </a:pPr>
            <a:r>
              <a:rPr lang="en-US" altLang="fa-IR" sz="1600" dirty="0" smtClean="0">
                <a:latin typeface="Times New Roman" pitchFamily="18" charset="0"/>
              </a:rPr>
              <a:t>…</a:t>
            </a:r>
            <a:endParaRPr lang="en-US" altLang="fa-IR" sz="1600" dirty="0">
              <a:latin typeface="Times New Roman" pitchFamily="18" charset="0"/>
            </a:endParaRP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7270" y="5410200"/>
            <a:ext cx="8451994" cy="6765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000" y="6105268"/>
            <a:ext cx="3129831" cy="65614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29200" y="6096000"/>
            <a:ext cx="3705310" cy="60818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So, which method is the best?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fa-IR" sz="2600" smtClean="0"/>
              <a:t>It depends on the data and the task!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fa-IR" sz="2600" smtClean="0"/>
              <a:t>Many other sophisticated smoothing methods have been proposed…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fa-IR" sz="2600" smtClean="0"/>
              <a:t>Cross validation is generally used to choose the best method and/or set the smoothing parameters…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fa-IR" sz="2600" smtClean="0"/>
              <a:t>For retrieval, Dirichlet prior performs well…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893C3-3678-47F5-A9A0-1A0BBAA4611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235075" y="5105400"/>
            <a:ext cx="645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45000"/>
              </a:spcBef>
              <a:buSzPct val="160000"/>
              <a:buFontTx/>
              <a:buNone/>
            </a:pPr>
            <a:r>
              <a:rPr lang="en-US" altLang="fa-IR" sz="2000" b="1">
                <a:latin typeface="Arial" pitchFamily="34" charset="0"/>
              </a:rPr>
              <a:t>Smoothing will be discussed further in the course…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3F118-5B39-4228-B4A3-B33FDAA05FD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Why is a LM Useful?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Provides a principled way to quantify the uncertainties associated with natural language</a:t>
            </a:r>
          </a:p>
          <a:p>
            <a:pPr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600" dirty="0" smtClean="0"/>
              <a:t>Allows us to answer questions like:</a:t>
            </a:r>
          </a:p>
          <a:p>
            <a:pPr lvl="1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200" dirty="0" smtClean="0"/>
              <a:t>Given that we see “</a:t>
            </a:r>
            <a:r>
              <a:rPr lang="en-US" sz="2200" i="1" dirty="0" smtClean="0">
                <a:latin typeface="Times New Roman" pitchFamily="18" charset="0"/>
              </a:rPr>
              <a:t>John</a:t>
            </a:r>
            <a:r>
              <a:rPr lang="en-US" sz="2200" dirty="0" smtClean="0"/>
              <a:t>” and “</a:t>
            </a:r>
            <a:r>
              <a:rPr lang="en-US" sz="2200" i="1" dirty="0" smtClean="0">
                <a:latin typeface="Times New Roman" pitchFamily="18" charset="0"/>
              </a:rPr>
              <a:t>feels</a:t>
            </a:r>
            <a:r>
              <a:rPr lang="en-US" sz="2200" dirty="0" smtClean="0"/>
              <a:t>”, how likely will we see “</a:t>
            </a:r>
            <a:r>
              <a:rPr lang="en-US" sz="2200" i="1" dirty="0" smtClean="0">
                <a:latin typeface="Times New Roman" pitchFamily="18" charset="0"/>
              </a:rPr>
              <a:t>happy</a:t>
            </a:r>
            <a:r>
              <a:rPr lang="en-US" sz="2200" dirty="0" smtClean="0"/>
              <a:t>” as opposed to “</a:t>
            </a:r>
            <a:r>
              <a:rPr lang="en-US" sz="2200" i="1" dirty="0" smtClean="0">
                <a:latin typeface="Times New Roman" pitchFamily="18" charset="0"/>
              </a:rPr>
              <a:t>habit</a:t>
            </a:r>
            <a:r>
              <a:rPr lang="en-US" sz="2200" dirty="0" smtClean="0"/>
              <a:t>” as the next word?           	(</a:t>
            </a:r>
            <a:r>
              <a:rPr lang="en-US" sz="2200" dirty="0" smtClean="0">
                <a:solidFill>
                  <a:srgbClr val="CC0000"/>
                </a:solidFill>
              </a:rPr>
              <a:t>speech recognition</a:t>
            </a:r>
            <a:r>
              <a:rPr lang="en-US" sz="2200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200" dirty="0" smtClean="0"/>
              <a:t>Given that we observe “baseball” three times and “game” once in a news article, how likely is it about “sports”?     		(</a:t>
            </a:r>
            <a:r>
              <a:rPr lang="en-US" sz="2200" dirty="0" smtClean="0">
                <a:solidFill>
                  <a:srgbClr val="CC0000"/>
                </a:solidFill>
              </a:rPr>
              <a:t>text categorization, information retrieval</a:t>
            </a:r>
            <a:r>
              <a:rPr lang="en-US" sz="2200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200" dirty="0" smtClean="0"/>
              <a:t>Given that a user is interested in sports news, how likely would the user use “baseball” in a query? 				(</a:t>
            </a:r>
            <a:r>
              <a:rPr lang="en-US" sz="2200" dirty="0" smtClean="0">
                <a:solidFill>
                  <a:srgbClr val="CC0000"/>
                </a:solidFill>
              </a:rPr>
              <a:t>information retrieval</a:t>
            </a:r>
            <a:r>
              <a:rPr lang="en-US" sz="2200" dirty="0" smtClean="0"/>
              <a:t>)</a:t>
            </a:r>
            <a:endParaRPr lang="en-US" sz="2200" b="1" dirty="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385D8-388B-426E-9ED9-718B984D38F3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Source-Channel Framework</a:t>
            </a:r>
            <a:br>
              <a:rPr lang="en-US" dirty="0" smtClean="0"/>
            </a:br>
            <a:r>
              <a:rPr lang="en-US" sz="3600" dirty="0" smtClean="0"/>
              <a:t>(Communication System)</a:t>
            </a:r>
            <a:endParaRPr lang="en-US" dirty="0" smtClean="0"/>
          </a:p>
        </p:txBody>
      </p:sp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F471D-B46A-47A9-A9C4-9FBDF1474CF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29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85800" y="2286000"/>
            <a:ext cx="9144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Source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2133600" y="2286000"/>
            <a:ext cx="14478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Transmitter</a:t>
            </a:r>
          </a:p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(encoder)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7543800" y="2286000"/>
            <a:ext cx="13716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Destination</a:t>
            </a: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5791200" y="2286000"/>
            <a:ext cx="12192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Receiver</a:t>
            </a:r>
          </a:p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(decoder)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4038600" y="2286000"/>
            <a:ext cx="1143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Noisy</a:t>
            </a:r>
          </a:p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Channel</a:t>
            </a:r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>
            <a:off x="1752600" y="4038600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>
            <a:off x="3581400" y="4038600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5181600" y="4038600"/>
            <a:ext cx="381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6858000" y="4038600"/>
            <a:ext cx="381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38" name="AutoShape 12"/>
          <p:cNvSpPr>
            <a:spLocks noChangeArrowheads="1"/>
          </p:cNvSpPr>
          <p:nvPr/>
        </p:nvSpPr>
        <p:spPr bwMode="auto">
          <a:xfrm>
            <a:off x="1676400" y="2590800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1039" name="AutoShape 13"/>
          <p:cNvSpPr>
            <a:spLocks noChangeArrowheads="1"/>
          </p:cNvSpPr>
          <p:nvPr/>
        </p:nvSpPr>
        <p:spPr bwMode="auto">
          <a:xfrm>
            <a:off x="7086600" y="2590800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1040" name="AutoShape 14"/>
          <p:cNvSpPr>
            <a:spLocks noChangeArrowheads="1"/>
          </p:cNvSpPr>
          <p:nvPr/>
        </p:nvSpPr>
        <p:spPr bwMode="auto">
          <a:xfrm>
            <a:off x="5334000" y="2590800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1041" name="AutoShape 15"/>
          <p:cNvSpPr>
            <a:spLocks noChangeArrowheads="1"/>
          </p:cNvSpPr>
          <p:nvPr/>
        </p:nvSpPr>
        <p:spPr bwMode="auto">
          <a:xfrm>
            <a:off x="3657600" y="2590800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838200" y="32004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P(X)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2806700" y="3276600"/>
            <a:ext cx="105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P(Y|X)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1676400" y="2743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X</a:t>
            </a:r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5334000" y="2743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Y</a:t>
            </a:r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7037388" y="2743200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X’</a:t>
            </a:r>
          </a:p>
        </p:txBody>
      </p:sp>
      <p:sp>
        <p:nvSpPr>
          <p:cNvPr id="5142" name="Rectangle 21"/>
          <p:cNvSpPr>
            <a:spLocks noChangeArrowheads="1"/>
          </p:cNvSpPr>
          <p:nvPr/>
        </p:nvSpPr>
        <p:spPr bwMode="auto">
          <a:xfrm>
            <a:off x="2057400" y="1981200"/>
            <a:ext cx="3276600" cy="1905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5791200" y="32004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P(X|Y)=?</a:t>
            </a:r>
          </a:p>
        </p:txBody>
      </p:sp>
      <p:graphicFrame>
        <p:nvGraphicFramePr>
          <p:cNvPr id="5144" name="Object 23"/>
          <p:cNvGraphicFramePr>
            <a:graphicFrameLocks noChangeAspect="1"/>
          </p:cNvGraphicFramePr>
          <p:nvPr/>
        </p:nvGraphicFramePr>
        <p:xfrm>
          <a:off x="1066800" y="4191000"/>
          <a:ext cx="5943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5" imgW="3124200" imgH="330200" progId="Equation.DSMT4">
                  <p:embed/>
                </p:oleObj>
              </mc:Choice>
              <mc:Fallback>
                <p:oleObj name="Equation" r:id="rId5" imgW="3124200" imgH="330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5943600" cy="628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Text Box 24"/>
          <p:cNvSpPr txBox="1">
            <a:spLocks noChangeArrowheads="1"/>
          </p:cNvSpPr>
          <p:nvPr/>
        </p:nvSpPr>
        <p:spPr bwMode="auto">
          <a:xfrm>
            <a:off x="685800" y="5105400"/>
            <a:ext cx="7246938" cy="5889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hangingPunct="0">
              <a:defRPr/>
            </a:pPr>
            <a:r>
              <a:rPr lang="en-US" sz="3200" b="1" dirty="0">
                <a:latin typeface="+mj-lt"/>
                <a:cs typeface="Arial" charset="0"/>
              </a:rPr>
              <a:t>When X is text, p(X) is a language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Speech Recognition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1251A-60B3-41A3-A65B-5AAA6A1A56B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53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85800" y="2286000"/>
            <a:ext cx="1143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GB" sz="2000" b="1" dirty="0">
                <a:latin typeface="Times New Roman" pitchFamily="18" charset="0"/>
                <a:cs typeface="Arial" charset="0"/>
              </a:rPr>
              <a:t>Speaker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5562600" y="2209800"/>
            <a:ext cx="13716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Recognizer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3124200" y="2286000"/>
            <a:ext cx="1143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Noisy</a:t>
            </a:r>
          </a:p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Channel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1752600" y="4038600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3581400" y="4038600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6858000" y="4038600"/>
            <a:ext cx="381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059" name="AutoShape 9"/>
          <p:cNvSpPr>
            <a:spLocks noChangeArrowheads="1"/>
          </p:cNvSpPr>
          <p:nvPr/>
        </p:nvSpPr>
        <p:spPr bwMode="auto">
          <a:xfrm>
            <a:off x="1981200" y="25146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2060" name="AutoShape 10"/>
          <p:cNvSpPr>
            <a:spLocks noChangeArrowheads="1"/>
          </p:cNvSpPr>
          <p:nvPr/>
        </p:nvSpPr>
        <p:spPr bwMode="auto">
          <a:xfrm>
            <a:off x="7086600" y="2590800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2061" name="AutoShape 11"/>
          <p:cNvSpPr>
            <a:spLocks noChangeArrowheads="1"/>
          </p:cNvSpPr>
          <p:nvPr/>
        </p:nvSpPr>
        <p:spPr bwMode="auto">
          <a:xfrm>
            <a:off x="4343400" y="25146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804863" y="32004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P(W)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3090863" y="3200400"/>
            <a:ext cx="112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P(A|W)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1828800" y="1981200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Words (W)</a:t>
            </a: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3886200" y="16764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Acoustic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signal (A)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7391400" y="2209800"/>
            <a:ext cx="1425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Recognized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words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5453063" y="3124200"/>
            <a:ext cx="143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P(W|A)=?</a:t>
            </a:r>
          </a:p>
        </p:txBody>
      </p:sp>
      <p:graphicFrame>
        <p:nvGraphicFramePr>
          <p:cNvPr id="6163" name="Object 18"/>
          <p:cNvGraphicFramePr>
            <a:graphicFrameLocks noChangeAspect="1"/>
          </p:cNvGraphicFramePr>
          <p:nvPr/>
        </p:nvGraphicFramePr>
        <p:xfrm>
          <a:off x="1008063" y="4191000"/>
          <a:ext cx="60642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3187700" imgH="330200" progId="Equation.3">
                  <p:embed/>
                </p:oleObj>
              </mc:Choice>
              <mc:Fallback>
                <p:oleObj name="Equation" r:id="rId5" imgW="3187700" imgH="330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191000"/>
                        <a:ext cx="60642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096000" y="4648200"/>
            <a:ext cx="2297113" cy="914400"/>
            <a:chOff x="6096000" y="4648200"/>
            <a:chExt cx="2297113" cy="914400"/>
          </a:xfrm>
        </p:grpSpPr>
        <p:sp>
          <p:nvSpPr>
            <p:cNvPr id="2069" name="Text Box 20"/>
            <p:cNvSpPr txBox="1">
              <a:spLocks noChangeArrowheads="1"/>
            </p:cNvSpPr>
            <p:nvPr/>
          </p:nvSpPr>
          <p:spPr bwMode="auto">
            <a:xfrm>
              <a:off x="6096000" y="5105400"/>
              <a:ext cx="22971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hangingPunct="0">
                <a:defRPr/>
              </a:pPr>
              <a:r>
                <a:rPr lang="en-US" sz="2400" dirty="0">
                  <a:latin typeface="+mj-lt"/>
                  <a:cs typeface="Arial" charset="0"/>
                </a:rPr>
                <a:t>Language model </a:t>
              </a:r>
            </a:p>
          </p:txBody>
        </p:sp>
        <p:sp>
          <p:nvSpPr>
            <p:cNvPr id="6170" name="Line 21"/>
            <p:cNvSpPr>
              <a:spLocks noChangeShapeType="1"/>
            </p:cNvSpPr>
            <p:nvPr/>
          </p:nvSpPr>
          <p:spPr bwMode="auto">
            <a:xfrm flipV="1">
              <a:off x="6781800" y="4648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33800" y="4648200"/>
            <a:ext cx="2179638" cy="990600"/>
            <a:chOff x="3733800" y="4648200"/>
            <a:chExt cx="2179638" cy="990600"/>
          </a:xfrm>
        </p:grpSpPr>
        <p:sp>
          <p:nvSpPr>
            <p:cNvPr id="2068" name="Text Box 19"/>
            <p:cNvSpPr txBox="1">
              <a:spLocks noChangeArrowheads="1"/>
            </p:cNvSpPr>
            <p:nvPr/>
          </p:nvSpPr>
          <p:spPr bwMode="auto">
            <a:xfrm>
              <a:off x="3733800" y="5181600"/>
              <a:ext cx="21796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hangingPunct="0">
                <a:defRPr/>
              </a:pPr>
              <a:r>
                <a:rPr lang="en-US" sz="2400" dirty="0">
                  <a:latin typeface="+mj-lt"/>
                  <a:cs typeface="Arial" charset="0"/>
                </a:rPr>
                <a:t>Acoustic model </a:t>
              </a:r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 flipV="1">
              <a:off x="5105400" y="4648200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6166" name="Text Box 23"/>
          <p:cNvSpPr txBox="1">
            <a:spLocks noChangeArrowheads="1"/>
          </p:cNvSpPr>
          <p:nvPr/>
        </p:nvSpPr>
        <p:spPr bwMode="auto">
          <a:xfrm>
            <a:off x="1295400" y="5867400"/>
            <a:ext cx="633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Given acoustic signal A, find the word sequence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Machine Translation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8782D-AFFA-4E26-B786-0FCB81D09F9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7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85800" y="2286000"/>
            <a:ext cx="1143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GB" sz="2000" b="1" dirty="0">
                <a:latin typeface="Times New Roman" pitchFamily="18" charset="0"/>
                <a:cs typeface="Arial" charset="0"/>
              </a:rPr>
              <a:t>English</a:t>
            </a:r>
          </a:p>
          <a:p>
            <a:pPr algn="ctr" rtl="0" eaLnBrk="0" hangingPunct="0">
              <a:defRPr/>
            </a:pPr>
            <a:r>
              <a:rPr lang="en-GB" sz="2000" b="1" dirty="0">
                <a:latin typeface="Times New Roman" pitchFamily="18" charset="0"/>
                <a:cs typeface="Arial" charset="0"/>
              </a:rPr>
              <a:t>Speaker</a:t>
            </a: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562600" y="2209800"/>
            <a:ext cx="13716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Translator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3124200" y="2286000"/>
            <a:ext cx="1143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Noisy</a:t>
            </a:r>
          </a:p>
          <a:p>
            <a:pPr algn="ctr" rtl="0" eaLnBrk="0" hangingPunct="0">
              <a:defRPr/>
            </a:pPr>
            <a:r>
              <a:rPr lang="en-GB" sz="2000" b="1">
                <a:latin typeface="Times New Roman" pitchFamily="18" charset="0"/>
                <a:cs typeface="Arial" charset="0"/>
              </a:rPr>
              <a:t>Channel</a:t>
            </a:r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1722438" y="3733800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3551238" y="3733800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6827838" y="3733800"/>
            <a:ext cx="381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83" name="AutoShape 9"/>
          <p:cNvSpPr>
            <a:spLocks noChangeArrowheads="1"/>
          </p:cNvSpPr>
          <p:nvPr/>
        </p:nvSpPr>
        <p:spPr bwMode="auto">
          <a:xfrm>
            <a:off x="1981200" y="25146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3084" name="AutoShape 10"/>
          <p:cNvSpPr>
            <a:spLocks noChangeArrowheads="1"/>
          </p:cNvSpPr>
          <p:nvPr/>
        </p:nvSpPr>
        <p:spPr bwMode="auto">
          <a:xfrm>
            <a:off x="7086600" y="2590800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3085" name="AutoShape 11"/>
          <p:cNvSpPr>
            <a:spLocks noChangeArrowheads="1"/>
          </p:cNvSpPr>
          <p:nvPr/>
        </p:nvSpPr>
        <p:spPr bwMode="auto">
          <a:xfrm>
            <a:off x="4343400" y="25146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855663" y="32004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P(E)</a:t>
            </a: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3135313" y="3200400"/>
            <a:ext cx="100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P(C|E)</a:t>
            </a:r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1871663" y="1828800"/>
            <a:ext cx="13192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English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Words (E)</a:t>
            </a: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3886200" y="16764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Chinese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Words(C)</a:t>
            </a: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7462838" y="2209800"/>
            <a:ext cx="14525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English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Translation</a:t>
            </a: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5499100" y="3124200"/>
            <a:ext cx="1312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P(E|C)=?</a:t>
            </a:r>
          </a:p>
        </p:txBody>
      </p:sp>
      <p:graphicFrame>
        <p:nvGraphicFramePr>
          <p:cNvPr id="7187" name="Object 18"/>
          <p:cNvGraphicFramePr>
            <a:graphicFrameLocks noChangeAspect="1"/>
          </p:cNvGraphicFramePr>
          <p:nvPr/>
        </p:nvGraphicFramePr>
        <p:xfrm>
          <a:off x="1219200" y="3886200"/>
          <a:ext cx="5581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5" imgW="2933700" imgH="330200" progId="Equation.DSMT4">
                  <p:embed/>
                </p:oleObj>
              </mc:Choice>
              <mc:Fallback>
                <p:oleObj name="Equation" r:id="rId5" imgW="2933700" imgH="330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55816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069013" y="4343400"/>
            <a:ext cx="2305050" cy="1287463"/>
            <a:chOff x="6069013" y="4343400"/>
            <a:chExt cx="2305050" cy="1287463"/>
          </a:xfrm>
        </p:grpSpPr>
        <p:sp>
          <p:nvSpPr>
            <p:cNvPr id="3093" name="Text Box 20"/>
            <p:cNvSpPr txBox="1">
              <a:spLocks noChangeArrowheads="1"/>
            </p:cNvSpPr>
            <p:nvPr/>
          </p:nvSpPr>
          <p:spPr bwMode="auto">
            <a:xfrm>
              <a:off x="6069013" y="4800600"/>
              <a:ext cx="230505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hangingPunct="0">
                <a:defRPr/>
              </a:pPr>
              <a:r>
                <a:rPr lang="en-US" sz="2400" dirty="0">
                  <a:latin typeface="+mj-lt"/>
                  <a:cs typeface="Arial" charset="0"/>
                </a:rPr>
                <a:t>English</a:t>
              </a:r>
            </a:p>
            <a:p>
              <a:pPr algn="ctr" rtl="0" eaLnBrk="0" hangingPunct="0">
                <a:defRPr/>
              </a:pPr>
              <a:r>
                <a:rPr lang="en-US" sz="2400" dirty="0">
                  <a:latin typeface="+mj-lt"/>
                  <a:cs typeface="Arial" charset="0"/>
                </a:rPr>
                <a:t>Language model </a:t>
              </a:r>
            </a:p>
          </p:txBody>
        </p:sp>
        <p:sp>
          <p:nvSpPr>
            <p:cNvPr id="7194" name="Line 21"/>
            <p:cNvSpPr>
              <a:spLocks noChangeShapeType="1"/>
            </p:cNvSpPr>
            <p:nvPr/>
          </p:nvSpPr>
          <p:spPr bwMode="auto">
            <a:xfrm flipH="1" flipV="1">
              <a:off x="6553200" y="43434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559175" y="4343400"/>
            <a:ext cx="2490788" cy="1363663"/>
            <a:chOff x="3559175" y="4343400"/>
            <a:chExt cx="2490788" cy="1363663"/>
          </a:xfrm>
        </p:grpSpPr>
        <p:sp>
          <p:nvSpPr>
            <p:cNvPr id="3092" name="Text Box 19"/>
            <p:cNvSpPr txBox="1">
              <a:spLocks noChangeArrowheads="1"/>
            </p:cNvSpPr>
            <p:nvPr/>
          </p:nvSpPr>
          <p:spPr bwMode="auto">
            <a:xfrm>
              <a:off x="3559175" y="4876800"/>
              <a:ext cx="249078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hangingPunct="0">
                <a:defRPr/>
              </a:pPr>
              <a:r>
                <a:rPr lang="en-US" sz="2400" dirty="0">
                  <a:latin typeface="+mj-lt"/>
                  <a:cs typeface="Arial" charset="0"/>
                </a:rPr>
                <a:t>English-&gt;Chinese</a:t>
              </a:r>
            </a:p>
            <a:p>
              <a:pPr algn="ctr" rtl="0" eaLnBrk="0" hangingPunct="0">
                <a:defRPr/>
              </a:pPr>
              <a:r>
                <a:rPr lang="en-US" sz="2400" dirty="0">
                  <a:latin typeface="+mj-lt"/>
                  <a:cs typeface="Arial" charset="0"/>
                </a:rPr>
                <a:t>Translation model </a:t>
              </a:r>
            </a:p>
          </p:txBody>
        </p:sp>
        <p:sp>
          <p:nvSpPr>
            <p:cNvPr id="7192" name="Line 22"/>
            <p:cNvSpPr>
              <a:spLocks noChangeShapeType="1"/>
            </p:cNvSpPr>
            <p:nvPr/>
          </p:nvSpPr>
          <p:spPr bwMode="auto">
            <a:xfrm flipV="1">
              <a:off x="4953000" y="4343400"/>
              <a:ext cx="73183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7190" name="Text Box 23"/>
          <p:cNvSpPr txBox="1">
            <a:spLocks noChangeArrowheads="1"/>
          </p:cNvSpPr>
          <p:nvPr/>
        </p:nvSpPr>
        <p:spPr bwMode="auto">
          <a:xfrm>
            <a:off x="1143000" y="5943600"/>
            <a:ext cx="693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Given Chinese sentence C, find its English translation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27DDE-6982-40C2-9B92-9873840DCFC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Spelling/OCR Error Correction</a:t>
            </a:r>
          </a:p>
        </p:txBody>
      </p:sp>
      <p:sp>
        <p:nvSpPr>
          <p:cNvPr id="499715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85800" y="2286000"/>
            <a:ext cx="1143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Original</a:t>
            </a:r>
          </a:p>
          <a:p>
            <a:pPr algn="l" rtl="0">
              <a:defRPr/>
            </a:pP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Text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5562600" y="2209800"/>
            <a:ext cx="13716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Corrector 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3124200" y="2286000"/>
            <a:ext cx="1143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Noisy</a:t>
            </a:r>
          </a:p>
          <a:p>
            <a:pPr algn="l" rtl="0">
              <a:defRPr/>
            </a:pP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Channel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1752600" y="4038600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3581400" y="4038600"/>
            <a:ext cx="304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6858000" y="4038600"/>
            <a:ext cx="381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99721" name="AutoShape 9"/>
          <p:cNvSpPr>
            <a:spLocks noChangeArrowheads="1"/>
          </p:cNvSpPr>
          <p:nvPr/>
        </p:nvSpPr>
        <p:spPr bwMode="auto">
          <a:xfrm>
            <a:off x="1981200" y="25146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499722" name="AutoShape 10"/>
          <p:cNvSpPr>
            <a:spLocks noChangeArrowheads="1"/>
          </p:cNvSpPr>
          <p:nvPr/>
        </p:nvSpPr>
        <p:spPr bwMode="auto">
          <a:xfrm>
            <a:off x="7086600" y="2590800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499723" name="AutoShape 11"/>
          <p:cNvSpPr>
            <a:spLocks noChangeArrowheads="1"/>
          </p:cNvSpPr>
          <p:nvPr/>
        </p:nvSpPr>
        <p:spPr bwMode="auto">
          <a:xfrm>
            <a:off x="4343400" y="25146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>
              <a:cs typeface="Arial" charset="0"/>
            </a:endParaRP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838200" y="32004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Verdana" pitchFamily="34" charset="0"/>
              </a:rPr>
              <a:t>P(O)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3141663" y="3200400"/>
            <a:ext cx="102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Verdana" pitchFamily="34" charset="0"/>
              </a:rPr>
              <a:t>P(E|O)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1828800" y="1828800"/>
            <a:ext cx="134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  <a:cs typeface="Times New Roman" pitchFamily="18" charset="0"/>
              </a:rPr>
              <a:t>Original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  <a:cs typeface="Times New Roman" pitchFamily="18" charset="0"/>
              </a:rPr>
              <a:t>Words (O)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3962400" y="1812925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  <a:cs typeface="Times New Roman" pitchFamily="18" charset="0"/>
              </a:rPr>
              <a:t>“Erroneous”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  <a:cs typeface="Times New Roman" pitchFamily="18" charset="0"/>
              </a:rPr>
              <a:t>Words(E)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7467600" y="2209800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  <a:cs typeface="Times New Roman" pitchFamily="18" charset="0"/>
              </a:rPr>
              <a:t>Corrected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  <a:cs typeface="Times New Roman" pitchFamily="18" charset="0"/>
              </a:rPr>
              <a:t>Text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5503863" y="3124200"/>
            <a:ext cx="133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Verdana" pitchFamily="34" charset="0"/>
              </a:rPr>
              <a:t>P(O|E)=?</a:t>
            </a:r>
          </a:p>
        </p:txBody>
      </p:sp>
      <p:graphicFrame>
        <p:nvGraphicFramePr>
          <p:cNvPr id="8211" name="Object 2"/>
          <p:cNvGraphicFramePr>
            <a:graphicFrameLocks noChangeAspect="1"/>
          </p:cNvGraphicFramePr>
          <p:nvPr/>
        </p:nvGraphicFramePr>
        <p:xfrm>
          <a:off x="1128713" y="4191000"/>
          <a:ext cx="58229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5" imgW="3060700" imgH="330200" progId="Equation.3">
                  <p:embed/>
                </p:oleObj>
              </mc:Choice>
              <mc:Fallback>
                <p:oleObj name="Equation" r:id="rId5" imgW="30607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4191000"/>
                        <a:ext cx="58229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99175" y="4648200"/>
            <a:ext cx="2305050" cy="1287463"/>
            <a:chOff x="6099175" y="4648200"/>
            <a:chExt cx="2305050" cy="1287463"/>
          </a:xfrm>
        </p:grpSpPr>
        <p:sp>
          <p:nvSpPr>
            <p:cNvPr id="499732" name="Text Box 20"/>
            <p:cNvSpPr txBox="1">
              <a:spLocks noChangeArrowheads="1"/>
            </p:cNvSpPr>
            <p:nvPr/>
          </p:nvSpPr>
          <p:spPr bwMode="auto">
            <a:xfrm>
              <a:off x="6099175" y="5105400"/>
              <a:ext cx="230505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sz="2400" dirty="0">
                  <a:latin typeface="+mj-lt"/>
                  <a:cs typeface="Arial" charset="0"/>
                </a:rPr>
                <a:t>“Normal”</a:t>
              </a:r>
            </a:p>
            <a:p>
              <a:pPr algn="l" rtl="0">
                <a:defRPr/>
              </a:pPr>
              <a:r>
                <a:rPr lang="en-US" sz="2400" dirty="0">
                  <a:latin typeface="+mj-lt"/>
                  <a:cs typeface="Arial" charset="0"/>
                </a:rPr>
                <a:t>Language model </a:t>
              </a:r>
            </a:p>
          </p:txBody>
        </p:sp>
        <p:sp>
          <p:nvSpPr>
            <p:cNvPr id="8218" name="Line 21"/>
            <p:cNvSpPr>
              <a:spLocks noChangeShapeType="1"/>
            </p:cNvSpPr>
            <p:nvPr/>
          </p:nvSpPr>
          <p:spPr bwMode="auto">
            <a:xfrm flipV="1">
              <a:off x="6781800" y="4648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86000" y="4648200"/>
            <a:ext cx="3541713" cy="1066800"/>
            <a:chOff x="2286000" y="4648200"/>
            <a:chExt cx="3541713" cy="1066800"/>
          </a:xfrm>
        </p:grpSpPr>
        <p:sp>
          <p:nvSpPr>
            <p:cNvPr id="499731" name="Text Box 19"/>
            <p:cNvSpPr txBox="1">
              <a:spLocks noChangeArrowheads="1"/>
            </p:cNvSpPr>
            <p:nvPr/>
          </p:nvSpPr>
          <p:spPr bwMode="auto">
            <a:xfrm>
              <a:off x="2286000" y="5257800"/>
              <a:ext cx="35417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sz="2400" dirty="0">
                  <a:latin typeface="+mj-lt"/>
                  <a:cs typeface="Arial" charset="0"/>
                </a:rPr>
                <a:t>Spelling/OCR Error model </a:t>
              </a:r>
            </a:p>
          </p:txBody>
        </p:sp>
        <p:sp>
          <p:nvSpPr>
            <p:cNvPr id="8216" name="Line 22"/>
            <p:cNvSpPr>
              <a:spLocks noChangeShapeType="1"/>
            </p:cNvSpPr>
            <p:nvPr/>
          </p:nvSpPr>
          <p:spPr bwMode="auto">
            <a:xfrm flipV="1">
              <a:off x="4419600" y="46482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8214" name="Text Box 23"/>
          <p:cNvSpPr txBox="1">
            <a:spLocks noChangeArrowheads="1"/>
          </p:cNvSpPr>
          <p:nvPr/>
        </p:nvSpPr>
        <p:spPr bwMode="auto">
          <a:xfrm>
            <a:off x="1593850" y="6003925"/>
            <a:ext cx="573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Given corrupted text E, find the original text 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Basic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rtlCol="0">
                <a:normAutofit lnSpcReduction="10000"/>
              </a:bodyPr>
              <a:lstStyle/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Define the probabilistic model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Event, Random Variables, Joint/Conditional </a:t>
                </a:r>
                <a:r>
                  <a:rPr lang="en-US" dirty="0" err="1" smtClean="0"/>
                  <a:t>Prob’s</a:t>
                </a:r>
                <a:endParaRPr lang="en-US" dirty="0" smtClean="0"/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(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 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,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Estimate model parameters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Tune the model to best fit the data and our prior knowledge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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?</m:t>
                    </m:r>
                  </m:oMath>
                </a14:m>
                <a:endParaRPr lang="en-US" dirty="0" smtClean="0"/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Apply the model to a particular task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Many applications </a:t>
                </a:r>
              </a:p>
            </p:txBody>
          </p:sp>
        </mc:Choice>
        <mc:Fallback xmlns="">
          <p:sp>
            <p:nvSpPr>
              <p:cNvPr id="184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64B58-339E-4902-89C1-39CE528F51FD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 Simplest Language Model</a:t>
            </a:r>
            <a:br>
              <a:rPr lang="en-US" smtClean="0"/>
            </a:br>
            <a:r>
              <a:rPr lang="en-US" sz="3600" smtClean="0"/>
              <a:t>(Unigram Model)</a:t>
            </a:r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eaLnBrk="1" hangingPunct="1"/>
                <a:r>
                  <a:rPr lang="en-US" altLang="fa-IR" sz="2800" dirty="0" smtClean="0"/>
                  <a:t>Generate a piece of text by generating each word INDEPENDENTLY</a:t>
                </a:r>
              </a:p>
              <a:p>
                <a:pPr eaLnBrk="1" hangingPunct="1"/>
                <a:r>
                  <a:rPr lang="en-US" altLang="fa-IR" sz="2800" dirty="0" smtClean="0"/>
                  <a:t>Thus, </a:t>
                </a:r>
                <a14:m>
                  <m:oMath xmlns:m="http://schemas.openxmlformats.org/officeDocument/2006/math"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fa-IR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fa-IR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fa-IR" sz="28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fa-IR" sz="28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fa-IR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fa-IR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)…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8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fa-IR" sz="28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sz="2800" dirty="0" smtClean="0"/>
              </a:p>
              <a:p>
                <a:pPr eaLnBrk="1" hangingPunct="1"/>
                <a:r>
                  <a:rPr lang="en-US" altLang="fa-IR" sz="2800" dirty="0" smtClean="0"/>
                  <a:t>Parameters: </a:t>
                </a:r>
                <a14:m>
                  <m:oMath xmlns:m="http://schemas.openxmlformats.org/officeDocument/2006/math"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8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fa-IR" sz="28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)}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fa-IR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)+…+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fa-IR" sz="2400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fa-IR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fa-IR" sz="2400" dirty="0" smtClean="0"/>
                  <a:t> is voc. size)</a:t>
                </a:r>
              </a:p>
              <a:p>
                <a:pPr eaLnBrk="1" hangingPunct="1"/>
                <a:r>
                  <a:rPr lang="en-US" altLang="fa-IR" sz="2800" dirty="0" smtClean="0"/>
                  <a:t>Essentially a multinomial distribution over words</a:t>
                </a:r>
              </a:p>
              <a:p>
                <a:pPr eaLnBrk="1" hangingPunct="1"/>
                <a:r>
                  <a:rPr lang="en-US" altLang="fa-IR" sz="2800" dirty="0" smtClean="0"/>
                  <a:t>A piece of text can be regarded as a sample drawn according to this word distribution</a:t>
                </a:r>
                <a:endParaRPr lang="en-US" altLang="fa-IR" sz="2800" baseline="-25000" dirty="0" smtClean="0"/>
              </a:p>
            </p:txBody>
          </p:sp>
        </mc:Choice>
        <mc:Fallback xmlns="">
          <p:sp>
            <p:nvSpPr>
              <p:cNvPr id="1946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3"/>
                <a:stretch>
                  <a:fillRect l="-126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42CDC-CFE7-498B-BDF7-A97578CD7FDA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3400" y="5105400"/>
            <a:ext cx="8672513" cy="1654175"/>
            <a:chOff x="533400" y="5105400"/>
            <a:chExt cx="8672883" cy="1654242"/>
          </a:xfrm>
        </p:grpSpPr>
        <p:grpSp>
          <p:nvGrpSpPr>
            <p:cNvPr id="10246" name="Group 4"/>
            <p:cNvGrpSpPr>
              <a:grpSpLocks/>
            </p:cNvGrpSpPr>
            <p:nvPr/>
          </p:nvGrpSpPr>
          <p:grpSpPr bwMode="auto">
            <a:xfrm>
              <a:off x="533400" y="5105400"/>
              <a:ext cx="3663071" cy="1654242"/>
              <a:chOff x="533400" y="5105400"/>
              <a:chExt cx="3663071" cy="1654242"/>
            </a:xfrm>
          </p:grpSpPr>
          <p:pic>
            <p:nvPicPr>
              <p:cNvPr id="10248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5410200"/>
                <a:ext cx="1023937" cy="1129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514684" y="5105400"/>
                <a:ext cx="1681235" cy="36990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>
                  <a:defRPr/>
                </a:pPr>
                <a:r>
                  <a:rPr lang="en-US" b="1" dirty="0">
                    <a:cs typeface="+mj-cs"/>
                  </a:rPr>
                  <a:t>Wednesday</a:t>
                </a:r>
                <a:endParaRPr lang="fa-IR" b="1" dirty="0">
                  <a:cs typeface="+mj-cs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94" y="5715025"/>
                <a:ext cx="1260529" cy="7080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>
                  <a:defRPr/>
                </a:pPr>
                <a:r>
                  <a:rPr lang="en-US" sz="2400" b="1" dirty="0">
                    <a:cs typeface="+mj-cs"/>
                  </a:rPr>
                  <a:t>today</a:t>
                </a:r>
                <a:r>
                  <a:rPr lang="en-US" sz="2400" b="1" dirty="0"/>
                  <a:t> </a:t>
                </a:r>
              </a:p>
              <a:p>
                <a:pPr algn="l" rtl="0">
                  <a:defRPr/>
                </a:pPr>
                <a:r>
                  <a:rPr lang="en-US" sz="1600" b="1" dirty="0"/>
                  <a:t>…</a:t>
                </a:r>
                <a:endParaRPr lang="fa-IR" sz="1600" b="1" dirty="0"/>
              </a:p>
            </p:txBody>
          </p:sp>
          <p:sp>
            <p:nvSpPr>
              <p:cNvPr id="10251" name="TextBox 8"/>
              <p:cNvSpPr txBox="1">
                <a:spLocks noChangeArrowheads="1"/>
              </p:cNvSpPr>
              <p:nvPr/>
            </p:nvSpPr>
            <p:spPr bwMode="auto">
              <a:xfrm>
                <a:off x="2057400" y="6421088"/>
                <a:ext cx="144142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1">
                    <a:latin typeface="Verdana" pitchFamily="34" charset="0"/>
                  </a:rPr>
                  <a:t>eigenvalue</a:t>
                </a:r>
                <a:endParaRPr lang="fa-IR" altLang="fa-IR" sz="2000" b="1">
                  <a:latin typeface="Verdana" pitchFamily="34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1709788" y="6229396"/>
                <a:ext cx="347677" cy="1920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709788" y="5957923"/>
                <a:ext cx="804896" cy="619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709788" y="5500704"/>
                <a:ext cx="804896" cy="3667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247" name="TextBox 1"/>
            <p:cNvSpPr txBox="1">
              <a:spLocks noChangeArrowheads="1"/>
            </p:cNvSpPr>
            <p:nvPr/>
          </p:nvSpPr>
          <p:spPr bwMode="auto">
            <a:xfrm>
              <a:off x="4201387" y="5474732"/>
              <a:ext cx="500489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Verdana" pitchFamily="34" charset="0"/>
                </a:rPr>
                <a:t>P(“today is Wednesday”)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Verdana" pitchFamily="34" charset="0"/>
                </a:rPr>
                <a:t>  = P(“today)P(“is”)P(“Wednesday”)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Verdana" pitchFamily="34" charset="0"/>
                </a:rPr>
                <a:t>  = 0.0002 </a:t>
              </a:r>
              <a:r>
                <a:rPr lang="en-US" altLang="fa-IR" sz="1800" b="1">
                  <a:latin typeface="Verdana" pitchFamily="34" charset="0"/>
                  <a:sym typeface="Symbol" pitchFamily="18" charset="2"/>
                </a:rPr>
                <a:t> </a:t>
              </a:r>
              <a:r>
                <a:rPr lang="en-US" altLang="fa-IR" sz="1800" b="1">
                  <a:latin typeface="Verdana" pitchFamily="34" charset="0"/>
                </a:rPr>
                <a:t>0.001</a:t>
              </a:r>
              <a:r>
                <a:rPr lang="en-US" altLang="fa-IR" sz="1800" b="1">
                  <a:latin typeface="Verdana" pitchFamily="34" charset="0"/>
                  <a:sym typeface="Symbol" pitchFamily="18" charset="2"/>
                </a:rPr>
                <a:t>  </a:t>
              </a:r>
              <a:r>
                <a:rPr lang="en-US" altLang="fa-IR" sz="1800" b="1">
                  <a:latin typeface="Verdana" pitchFamily="34" charset="0"/>
                </a:rPr>
                <a:t>0.000015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1691290"/>
                <a:ext cx="8153400" cy="235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ctr" rtl="0"/>
                <a:endParaRPr lang="en-US" b="0" dirty="0" smtClean="0"/>
              </a:p>
              <a:p>
                <a:pPr algn="ctr" rtl="0"/>
                <a:endParaRPr lang="en-US" dirty="0" smtClean="0"/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ctr" rtl="0"/>
                <a:endParaRPr lang="en-US" b="0" dirty="0" smtClean="0"/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91290"/>
                <a:ext cx="8153400" cy="2351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1440</Words>
  <Application>Microsoft Office PowerPoint</Application>
  <PresentationFormat>On-screen Show (4:3)</PresentationFormat>
  <Paragraphs>477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Equation</vt:lpstr>
      <vt:lpstr>Statistical Language Models</vt:lpstr>
      <vt:lpstr>What is a Statistical LM?</vt:lpstr>
      <vt:lpstr>Why is a LM Useful?</vt:lpstr>
      <vt:lpstr>Source-Channel Framework (Communication System)</vt:lpstr>
      <vt:lpstr>Speech Recognition</vt:lpstr>
      <vt:lpstr>Machine Translation</vt:lpstr>
      <vt:lpstr>Spelling/OCR Error Correction</vt:lpstr>
      <vt:lpstr>Basic Issues</vt:lpstr>
      <vt:lpstr>The Simplest Language Model (Unigram Model)</vt:lpstr>
      <vt:lpstr>Text Generation with Unigram LM </vt:lpstr>
      <vt:lpstr>Estimation of Unigram LM</vt:lpstr>
      <vt:lpstr>Maximum Likelihood Estimate</vt:lpstr>
      <vt:lpstr>LMs for Topic Representation</vt:lpstr>
      <vt:lpstr>LMs for Association Analysis</vt:lpstr>
      <vt:lpstr>Empirical distribution of words</vt:lpstr>
      <vt:lpstr>Zipf’s Law</vt:lpstr>
      <vt:lpstr>Problem with the ML Estimator</vt:lpstr>
      <vt:lpstr>Language Model Smoothing (Illustration)</vt:lpstr>
      <vt:lpstr>How to Smooth?</vt:lpstr>
      <vt:lpstr>How to Smooth? (cont.)</vt:lpstr>
      <vt:lpstr>How to Estimate P(w|C)?</vt:lpstr>
      <vt:lpstr>Other Smoothing Methods</vt:lpstr>
      <vt:lpstr>Other Smoothing Methods (cont.)</vt:lpstr>
      <vt:lpstr>Linear Interpolation  (Jelinek-Mercer) Smoothing</vt:lpstr>
      <vt:lpstr>Dirichlet Prior (Bayesian) Smoothing</vt:lpstr>
      <vt:lpstr>So, which method is the best?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2020-11-21T06:43:17Z</dcterms:created>
  <dcterms:modified xsi:type="dcterms:W3CDTF">2023-10-28T04:40:38Z</dcterms:modified>
</cp:coreProperties>
</file>