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513" r:id="rId3"/>
    <p:sldId id="514" r:id="rId4"/>
    <p:sldId id="579" r:id="rId5"/>
    <p:sldId id="578" r:id="rId6"/>
    <p:sldId id="580" r:id="rId7"/>
    <p:sldId id="582" r:id="rId8"/>
    <p:sldId id="583" r:id="rId9"/>
    <p:sldId id="584" r:id="rId10"/>
    <p:sldId id="585" r:id="rId11"/>
    <p:sldId id="586" r:id="rId12"/>
    <p:sldId id="581" r:id="rId13"/>
    <p:sldId id="537" r:id="rId14"/>
    <p:sldId id="561" r:id="rId15"/>
    <p:sldId id="562" r:id="rId16"/>
    <p:sldId id="538" r:id="rId17"/>
    <p:sldId id="539" r:id="rId18"/>
    <p:sldId id="587" r:id="rId19"/>
    <p:sldId id="588" r:id="rId20"/>
    <p:sldId id="540" r:id="rId21"/>
    <p:sldId id="548" r:id="rId22"/>
    <p:sldId id="575" r:id="rId23"/>
    <p:sldId id="549" r:id="rId24"/>
    <p:sldId id="573" r:id="rId25"/>
    <p:sldId id="551" r:id="rId26"/>
    <p:sldId id="544" r:id="rId27"/>
    <p:sldId id="545" r:id="rId28"/>
    <p:sldId id="541" r:id="rId29"/>
    <p:sldId id="574" r:id="rId30"/>
    <p:sldId id="577" r:id="rId31"/>
  </p:sldIdLst>
  <p:sldSz cx="9144000" cy="6858000" type="screen4x3"/>
  <p:notesSz cx="7038975" cy="91852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00"/>
    <a:srgbClr val="000066"/>
    <a:srgbClr val="FFFF00"/>
    <a:srgbClr val="3333FF"/>
    <a:srgbClr val="3366FF"/>
    <a:srgbClr val="0066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13" autoAdjust="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2"/>
    </p:cViewPr>
  </p:sorterViewPr>
  <p:notesViewPr>
    <p:cSldViewPr>
      <p:cViewPr varScale="1">
        <p:scale>
          <a:sx n="46" d="100"/>
          <a:sy n="46" d="100"/>
        </p:scale>
        <p:origin x="-1170" y="-78"/>
      </p:cViewPr>
      <p:guideLst>
        <p:guide orient="horz" pos="2893"/>
        <p:guide pos="221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9388" y="0"/>
            <a:ext cx="30495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9388" y="8726488"/>
            <a:ext cx="30495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2E32E9B7-A1D8-48EE-96CF-1338DD7CF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3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9388" y="0"/>
            <a:ext cx="30495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8975"/>
            <a:ext cx="4592637" cy="344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362450"/>
            <a:ext cx="51625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9388" y="8726488"/>
            <a:ext cx="30495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205AE76C-AAAA-4B0F-81D0-876696794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6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52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D1A878-4373-4278-956E-25016D5CB3FA}" type="slidenum">
              <a:rPr lang="en-US" altLang="fa-IR" sz="1200" smtClean="0"/>
              <a:pPr/>
              <a:t>10</a:t>
            </a:fld>
            <a:endParaRPr lang="en-US" altLang="fa-IR" sz="1200" smtClean="0"/>
          </a:p>
        </p:txBody>
      </p:sp>
    </p:spTree>
    <p:extLst>
      <p:ext uri="{BB962C8B-B14F-4D97-AF65-F5344CB8AC3E}">
        <p14:creationId xmlns:p14="http://schemas.microsoft.com/office/powerpoint/2010/main" val="3196918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en-US" altLang="fa-IR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674515-9DD4-4B4C-9B29-5F1D288D469F}" type="slidenum">
              <a:rPr lang="en-US" altLang="fa-IR" sz="1200" smtClean="0"/>
              <a:pPr/>
              <a:t>11</a:t>
            </a:fld>
            <a:endParaRPr lang="en-US" altLang="fa-IR" sz="1200" smtClean="0"/>
          </a:p>
        </p:txBody>
      </p:sp>
    </p:spTree>
    <p:extLst>
      <p:ext uri="{BB962C8B-B14F-4D97-AF65-F5344CB8AC3E}">
        <p14:creationId xmlns:p14="http://schemas.microsoft.com/office/powerpoint/2010/main" val="2363164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8D20FB-1931-4B76-93DF-29C0991B195D}" type="slidenum">
              <a:rPr lang="en-US" altLang="fa-IR" sz="1200" smtClean="0"/>
              <a:pPr/>
              <a:t>12</a:t>
            </a:fld>
            <a:endParaRPr lang="en-US" altLang="fa-IR" sz="1200" smtClean="0"/>
          </a:p>
        </p:txBody>
      </p:sp>
    </p:spTree>
    <p:extLst>
      <p:ext uri="{BB962C8B-B14F-4D97-AF65-F5344CB8AC3E}">
        <p14:creationId xmlns:p14="http://schemas.microsoft.com/office/powerpoint/2010/main" val="1533031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45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27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35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38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8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48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89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en-US" altLang="fa-IR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9592CF-4174-4DA4-8B79-DA6AAEA413A0}" type="slidenum">
              <a:rPr lang="en-US" altLang="fa-IR" sz="1200" smtClean="0"/>
              <a:pPr/>
              <a:t>21</a:t>
            </a:fld>
            <a:endParaRPr lang="en-US" altLang="fa-IR" sz="1200" smtClean="0"/>
          </a:p>
        </p:txBody>
      </p:sp>
    </p:spTree>
    <p:extLst>
      <p:ext uri="{BB962C8B-B14F-4D97-AF65-F5344CB8AC3E}">
        <p14:creationId xmlns:p14="http://schemas.microsoft.com/office/powerpoint/2010/main" val="169835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12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AC9E0D-C2AB-4005-A07E-FE3193C72136}" type="slidenum">
              <a:rPr lang="en-US" altLang="fa-IR" sz="1200" smtClean="0"/>
              <a:pPr/>
              <a:t>23</a:t>
            </a:fld>
            <a:endParaRPr lang="en-US" altLang="fa-IR" sz="1200" smtClean="0"/>
          </a:p>
        </p:txBody>
      </p:sp>
    </p:spTree>
    <p:extLst>
      <p:ext uri="{BB962C8B-B14F-4D97-AF65-F5344CB8AC3E}">
        <p14:creationId xmlns:p14="http://schemas.microsoft.com/office/powerpoint/2010/main" val="2749867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>
              <a:defRPr/>
            </a:pP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096842-C6E3-4544-A4E3-156E093E4931}" type="slidenum">
              <a:rPr lang="en-US" altLang="fa-IR" sz="1200" smtClean="0"/>
              <a:pPr/>
              <a:t>24</a:t>
            </a:fld>
            <a:endParaRPr lang="en-US" altLang="fa-IR" sz="1200" smtClean="0"/>
          </a:p>
        </p:txBody>
      </p:sp>
    </p:spTree>
    <p:extLst>
      <p:ext uri="{BB962C8B-B14F-4D97-AF65-F5344CB8AC3E}">
        <p14:creationId xmlns:p14="http://schemas.microsoft.com/office/powerpoint/2010/main" val="1464099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>
              <a:defRPr/>
            </a:pP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48BFA2-1EC6-4CEA-AB44-CBBBE123C197}" type="slidenum">
              <a:rPr lang="en-US" altLang="fa-IR" sz="1200" smtClean="0"/>
              <a:pPr/>
              <a:t>25</a:t>
            </a:fld>
            <a:endParaRPr lang="en-US" altLang="fa-IR" sz="1200" smtClean="0"/>
          </a:p>
        </p:txBody>
      </p:sp>
    </p:spTree>
    <p:extLst>
      <p:ext uri="{BB962C8B-B14F-4D97-AF65-F5344CB8AC3E}">
        <p14:creationId xmlns:p14="http://schemas.microsoft.com/office/powerpoint/2010/main" val="1538288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9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0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12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22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04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5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4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5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5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AE76C-AAAA-4B0F-81D0-876696794F8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B2909-8A8F-41EA-B78E-67E4E9753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6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FC25B-DDA6-48C3-A25C-F7CAB0542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6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4BCB0-D4AB-4DBD-B4AA-51AA63BDF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3EE11-2C9C-4CFB-BBC5-86D7CF3EC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C4888-503D-4948-AD96-43A8E6A2D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006C2-60EE-4C60-96ED-323DCFA59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3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21C1A-9F6E-4EB6-B298-A7A12ABE6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8AC1E-1F94-4D8B-BA01-218C76B9A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8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6F6C3-0378-4BA1-8908-A62FB5D6C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BCBFC-7528-4A30-B21F-445506EAC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1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7B9E2-1AF6-46E5-9F7C-17E4A7CA8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7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E7B0FD-3E8D-452E-AA70-407AD02DB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fa-IR" smtClean="0"/>
              <a:t>Language Models for TR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FDB35-573F-4A0E-A1A0-489FFB6BDB40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800600"/>
            <a:ext cx="187007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Improved Model: Sampling Words from a Doc Model</a:t>
            </a:r>
            <a:endParaRPr lang="fa-IR" altLang="fa-IR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39EE1-EB94-4EBF-A0A7-2BB39B27397D}" type="slidenum">
              <a:rPr lang="en-US" smtClean="0">
                <a:latin typeface="+mj-lt"/>
              </a:rPr>
              <a:pPr>
                <a:defRPr/>
              </a:pPr>
              <a:t>10</a:t>
            </a:fld>
            <a:endParaRPr lang="en-US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225" y="2419350"/>
            <a:ext cx="7673975" cy="4603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defRPr/>
            </a:pPr>
            <a:r>
              <a:rPr lang="en-US" b="1" dirty="0">
                <a:latin typeface="+mj-lt"/>
              </a:rPr>
              <a:t>p</a:t>
            </a:r>
            <a:r>
              <a:rPr lang="en-US" dirty="0">
                <a:latin typeface="+mj-lt"/>
              </a:rPr>
              <a:t>(</a:t>
            </a:r>
            <a:r>
              <a:rPr lang="en-US" b="1" dirty="0">
                <a:latin typeface="+mj-lt"/>
              </a:rPr>
              <a:t>q</a:t>
            </a:r>
            <a:r>
              <a:rPr lang="en-US" dirty="0">
                <a:latin typeface="+mj-lt"/>
              </a:rPr>
              <a:t>=“presidential </a:t>
            </a:r>
            <a:r>
              <a:rPr lang="en-US" dirty="0" err="1">
                <a:latin typeface="+mj-lt"/>
              </a:rPr>
              <a:t>campaign”|</a:t>
            </a:r>
            <a:r>
              <a:rPr lang="en-US" b="1" dirty="0" err="1">
                <a:latin typeface="+mj-lt"/>
              </a:rPr>
              <a:t>d</a:t>
            </a:r>
            <a:r>
              <a:rPr lang="en-US" dirty="0">
                <a:latin typeface="+mj-lt"/>
              </a:rPr>
              <a:t>=					)</a:t>
            </a:r>
            <a:endParaRPr lang="fa-IR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209800"/>
            <a:ext cx="3273425" cy="1200150"/>
          </a:xfrm>
          <a:prstGeom prst="rect">
            <a:avLst/>
          </a:prstGeom>
          <a:solidFill>
            <a:schemeClr val="bg2"/>
          </a:solidFill>
        </p:spPr>
        <p:txBody>
          <a:bodyPr wrap="none" rtlCol="1">
            <a:spAutoFit/>
          </a:bodyPr>
          <a:lstStyle/>
          <a:p>
            <a:pPr algn="l">
              <a:defRPr/>
            </a:pPr>
            <a:r>
              <a:rPr lang="en-US" dirty="0">
                <a:latin typeface="+mj-lt"/>
              </a:rPr>
              <a:t>…news of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presidential</a:t>
            </a:r>
          </a:p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+mj-lt"/>
              </a:rPr>
              <a:t>campaign</a:t>
            </a:r>
            <a:r>
              <a:rPr lang="en-US" dirty="0">
                <a:latin typeface="+mj-lt"/>
              </a:rPr>
              <a:t> …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presidential</a:t>
            </a:r>
          </a:p>
          <a:p>
            <a:pPr algn="l">
              <a:defRPr/>
            </a:pPr>
            <a:r>
              <a:rPr lang="en-US" dirty="0">
                <a:latin typeface="+mj-lt"/>
              </a:rPr>
              <a:t>candidate</a:t>
            </a:r>
            <a:endParaRPr lang="fa-IR" dirty="0">
              <a:latin typeface="+mj-lt"/>
            </a:endParaRPr>
          </a:p>
        </p:txBody>
      </p:sp>
      <p:sp>
        <p:nvSpPr>
          <p:cNvPr id="11271" name="TextBox 1"/>
          <p:cNvSpPr txBox="1">
            <a:spLocks noChangeArrowheads="1"/>
          </p:cNvSpPr>
          <p:nvPr/>
        </p:nvSpPr>
        <p:spPr bwMode="auto">
          <a:xfrm>
            <a:off x="503238" y="1524000"/>
            <a:ext cx="78740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fa-IR"/>
              <a:t>How likely would we observe this query from this doc model?</a:t>
            </a:r>
            <a:endParaRPr lang="fa-IR" altLang="fa-IR"/>
          </a:p>
        </p:txBody>
      </p:sp>
      <p:sp>
        <p:nvSpPr>
          <p:cNvPr id="11272" name="TextBox 9"/>
          <p:cNvSpPr txBox="1">
            <a:spLocks noChangeArrowheads="1"/>
          </p:cNvSpPr>
          <p:nvPr/>
        </p:nvSpPr>
        <p:spPr bwMode="auto">
          <a:xfrm>
            <a:off x="5930900" y="3581400"/>
            <a:ext cx="2195513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fa-IR"/>
              <a:t>…</a:t>
            </a:r>
          </a:p>
          <a:p>
            <a:pPr algn="l"/>
            <a:r>
              <a:rPr lang="en-US" altLang="fa-IR" b="1">
                <a:solidFill>
                  <a:srgbClr val="FF0000"/>
                </a:solidFill>
              </a:rPr>
              <a:t>presidential 0.2</a:t>
            </a:r>
          </a:p>
          <a:p>
            <a:pPr algn="l"/>
            <a:r>
              <a:rPr lang="en-US" altLang="fa-IR" b="1">
                <a:solidFill>
                  <a:srgbClr val="FF0000"/>
                </a:solidFill>
              </a:rPr>
              <a:t>campaign 0.1</a:t>
            </a:r>
          </a:p>
          <a:p>
            <a:pPr algn="l"/>
            <a:r>
              <a:rPr lang="en-US" altLang="fa-IR" b="1"/>
              <a:t>news 0.01</a:t>
            </a:r>
          </a:p>
          <a:p>
            <a:pPr algn="l"/>
            <a:r>
              <a:rPr lang="en-US" altLang="fa-IR" b="1"/>
              <a:t>candidate 0.02</a:t>
            </a:r>
          </a:p>
          <a:p>
            <a:pPr algn="l"/>
            <a:r>
              <a:rPr lang="en-US" altLang="fa-IR" b="1"/>
              <a:t>…</a:t>
            </a:r>
          </a:p>
          <a:p>
            <a:pPr algn="l"/>
            <a:r>
              <a:rPr lang="en-US" altLang="fa-IR" b="1"/>
              <a:t>update 0.00001</a:t>
            </a:r>
          </a:p>
          <a:p>
            <a:pPr algn="l"/>
            <a:r>
              <a:rPr lang="en-US" altLang="fa-IR" b="1"/>
              <a:t>…</a:t>
            </a:r>
            <a:endParaRPr lang="fa-IR" altLang="fa-IR" b="1"/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4419600" y="3548063"/>
            <a:ext cx="4354513" cy="3309937"/>
            <a:chOff x="4418785" y="1443080"/>
            <a:chExt cx="4354741" cy="3309499"/>
          </a:xfrm>
        </p:grpSpPr>
        <p:sp>
          <p:nvSpPr>
            <p:cNvPr id="29" name="Cloud 28"/>
            <p:cNvSpPr/>
            <p:nvPr/>
          </p:nvSpPr>
          <p:spPr>
            <a:xfrm>
              <a:off x="5168124" y="1443080"/>
              <a:ext cx="3605402" cy="3309499"/>
            </a:xfrm>
            <a:prstGeom prst="cloud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>
                <a:defRPr/>
              </a:pPr>
              <a:endParaRPr lang="fa-IR">
                <a:latin typeface="+mj-lt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418785" y="3152591"/>
              <a:ext cx="533428" cy="49682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>
                <a:defRPr/>
              </a:pPr>
              <a:endParaRPr lang="fa-IR">
                <a:latin typeface="+mj-lt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799805" y="3160528"/>
              <a:ext cx="685836" cy="64920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>
                <a:defRPr/>
              </a:pPr>
              <a:endParaRPr lang="fa-IR">
                <a:latin typeface="+mj-lt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171950" y="4292600"/>
            <a:ext cx="1758950" cy="812800"/>
            <a:chOff x="4171949" y="4292347"/>
            <a:chExt cx="1758254" cy="812547"/>
          </a:xfrm>
        </p:grpSpPr>
        <p:sp>
          <p:nvSpPr>
            <p:cNvPr id="38" name="TextBox 37"/>
            <p:cNvSpPr txBox="1"/>
            <p:nvPr/>
          </p:nvSpPr>
          <p:spPr bwMode="auto">
            <a:xfrm>
              <a:off x="4171949" y="4292347"/>
              <a:ext cx="1659868" cy="461819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1">
              <a:spAutoFit/>
            </a:bodyPr>
            <a:lstStyle/>
            <a:p>
              <a:pPr algn="l">
                <a:defRPr/>
              </a:pPr>
              <a:r>
                <a:rPr lang="en-US" dirty="0">
                  <a:solidFill>
                    <a:srgbClr val="C00000"/>
                  </a:solidFill>
                  <a:latin typeface="+mj-lt"/>
                </a:rPr>
                <a:t>presidential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440131" y="4403437"/>
              <a:ext cx="1490072" cy="7014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4495800" y="4860925"/>
            <a:ext cx="1495425" cy="1082675"/>
            <a:chOff x="4495800" y="4861431"/>
            <a:chExt cx="1496145" cy="1082169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4495800" y="4861431"/>
              <a:ext cx="1489792" cy="7013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 bwMode="auto">
            <a:xfrm>
              <a:off x="4600625" y="5481854"/>
              <a:ext cx="1391320" cy="461746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1">
              <a:spAutoFit/>
            </a:bodyPr>
            <a:lstStyle/>
            <a:p>
              <a:pPr algn="l">
                <a:defRPr/>
              </a:pPr>
              <a:r>
                <a:rPr lang="en-US" dirty="0">
                  <a:solidFill>
                    <a:srgbClr val="C00000"/>
                  </a:solidFill>
                  <a:latin typeface="+mj-lt"/>
                </a:rPr>
                <a:t>campaign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2646363" y="2879725"/>
            <a:ext cx="630237" cy="2263775"/>
            <a:chOff x="2947911" y="2191520"/>
            <a:chExt cx="630824" cy="2263186"/>
          </a:xfrm>
        </p:grpSpPr>
        <p:cxnSp>
          <p:nvCxnSpPr>
            <p:cNvPr id="45" name="Straight Arrow Connector 44"/>
            <p:cNvCxnSpPr/>
            <p:nvPr/>
          </p:nvCxnSpPr>
          <p:spPr>
            <a:xfrm flipH="1" flipV="1">
              <a:off x="3225982" y="2191520"/>
              <a:ext cx="352753" cy="214256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4772738">
              <a:off x="2219713" y="3265703"/>
              <a:ext cx="1917201" cy="46080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</a:rPr>
                <a:t>“presidential”</a:t>
              </a:r>
              <a:endParaRPr lang="fa-IR" dirty="0">
                <a:latin typeface="+mj-lt"/>
              </a:endParaRP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3473450" y="2808288"/>
            <a:ext cx="698500" cy="2033587"/>
            <a:chOff x="4335658" y="2119919"/>
            <a:chExt cx="698567" cy="2033762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419804" y="2191362"/>
              <a:ext cx="614421" cy="1962319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7419678">
              <a:off x="3741091" y="2714486"/>
              <a:ext cx="1651142" cy="46200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</a:rPr>
                <a:t>“campaign”</a:t>
              </a:r>
              <a:endParaRPr lang="fa-IR" dirty="0">
                <a:latin typeface="+mj-lt"/>
              </a:endParaRP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4495800" y="6065838"/>
            <a:ext cx="1465263" cy="568325"/>
            <a:chOff x="4520515" y="5273506"/>
            <a:chExt cx="1465252" cy="568707"/>
          </a:xfrm>
        </p:grpSpPr>
        <p:cxnSp>
          <p:nvCxnSpPr>
            <p:cNvPr id="55" name="Straight Arrow Connector 54"/>
            <p:cNvCxnSpPr/>
            <p:nvPr/>
          </p:nvCxnSpPr>
          <p:spPr>
            <a:xfrm flipH="1" flipV="1">
              <a:off x="4520515" y="5273506"/>
              <a:ext cx="1465252" cy="106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 bwMode="auto">
            <a:xfrm>
              <a:off x="4601477" y="5379939"/>
              <a:ext cx="1068379" cy="46227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1">
              <a:spAutoFit/>
            </a:bodyPr>
            <a:lstStyle/>
            <a:p>
              <a:pPr algn="l">
                <a:defRPr/>
              </a:pPr>
              <a:r>
                <a:rPr lang="en-US" dirty="0">
                  <a:solidFill>
                    <a:srgbClr val="0000CC"/>
                  </a:solidFill>
                  <a:latin typeface="+mj-lt"/>
                </a:rPr>
                <a:t>update</a:t>
              </a:r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 bwMode="auto">
          <a:xfrm rot="-4423761">
            <a:off x="1563688" y="4616450"/>
            <a:ext cx="631825" cy="2143125"/>
            <a:chOff x="2947266" y="2191520"/>
            <a:chExt cx="631469" cy="2142140"/>
          </a:xfrm>
        </p:grpSpPr>
        <p:cxnSp>
          <p:nvCxnSpPr>
            <p:cNvPr id="59" name="Straight Arrow Connector 58"/>
            <p:cNvCxnSpPr/>
            <p:nvPr/>
          </p:nvCxnSpPr>
          <p:spPr>
            <a:xfrm flipH="1" flipV="1">
              <a:off x="3226984" y="2190066"/>
              <a:ext cx="353814" cy="214214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 rot="4772738">
              <a:off x="2520570" y="3265105"/>
              <a:ext cx="1318606" cy="4617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CC"/>
                  </a:solidFill>
                  <a:latin typeface="+mj-lt"/>
                </a:rPr>
                <a:t>“update”</a:t>
              </a:r>
              <a:endParaRPr lang="fa-IR" dirty="0">
                <a:solidFill>
                  <a:srgbClr val="0000CC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Computation of Query Likelihood</a:t>
            </a:r>
            <a:endParaRPr lang="en-US" sz="2000" dirty="0" smtClean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E594B-FE51-4EBD-A667-D88BB82F1A2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130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fa-IR" sz="2000">
                <a:solidFill>
                  <a:srgbClr val="000066"/>
                </a:solidFill>
                <a:latin typeface="Times New Roman" pitchFamily="18" charset="0"/>
              </a:rPr>
              <a:t>Document</a:t>
            </a:r>
          </a:p>
        </p:txBody>
      </p: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457200" y="2743200"/>
            <a:ext cx="1600200" cy="990600"/>
          </a:xfrm>
          <a:prstGeom prst="foldedCorner">
            <a:avLst>
              <a:gd name="adj" fmla="val 125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Text mining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paper</a:t>
            </a:r>
          </a:p>
        </p:txBody>
      </p:sp>
      <p:sp>
        <p:nvSpPr>
          <p:cNvPr id="12294" name="AutoShape 5"/>
          <p:cNvSpPr>
            <a:spLocks noChangeArrowheads="1"/>
          </p:cNvSpPr>
          <p:nvPr/>
        </p:nvSpPr>
        <p:spPr bwMode="auto">
          <a:xfrm>
            <a:off x="457200" y="4876800"/>
            <a:ext cx="1600200" cy="990600"/>
          </a:xfrm>
          <a:prstGeom prst="foldedCorner">
            <a:avLst>
              <a:gd name="adj" fmla="val 12500"/>
            </a:avLst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Food nutrition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paper</a:t>
            </a:r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5913438" y="1279525"/>
            <a:ext cx="2973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CC00CC"/>
                </a:solidFill>
                <a:latin typeface="Times New Roman" pitchFamily="18" charset="0"/>
              </a:rPr>
              <a:t>Query =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CC00CC"/>
                </a:solidFill>
                <a:latin typeface="Times New Roman" pitchFamily="18" charset="0"/>
              </a:rPr>
              <a:t>“data mining algorithms”</a:t>
            </a:r>
            <a:endParaRPr lang="en-US" altLang="fa-IR" sz="2000">
              <a:solidFill>
                <a:srgbClr val="CC00CC"/>
              </a:solidFill>
              <a:latin typeface="Times New Roman" pitchFamily="18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133600" y="1371600"/>
            <a:ext cx="2906713" cy="5257800"/>
            <a:chOff x="2133600" y="1371600"/>
            <a:chExt cx="2906713" cy="5257800"/>
          </a:xfrm>
        </p:grpSpPr>
        <p:grpSp>
          <p:nvGrpSpPr>
            <p:cNvPr id="12307" name="Group 6"/>
            <p:cNvGrpSpPr>
              <a:grpSpLocks/>
            </p:cNvGrpSpPr>
            <p:nvPr/>
          </p:nvGrpSpPr>
          <p:grpSpPr bwMode="auto">
            <a:xfrm>
              <a:off x="2133600" y="1371600"/>
              <a:ext cx="2906713" cy="5257800"/>
              <a:chOff x="1344" y="864"/>
              <a:chExt cx="1831" cy="3312"/>
            </a:xfrm>
          </p:grpSpPr>
          <p:sp>
            <p:nvSpPr>
              <p:cNvPr id="12309" name="Text Box 7"/>
              <p:cNvSpPr txBox="1">
                <a:spLocks noChangeArrowheads="1"/>
              </p:cNvSpPr>
              <p:nvPr/>
            </p:nvSpPr>
            <p:spPr bwMode="auto">
              <a:xfrm>
                <a:off x="1920" y="864"/>
                <a:ext cx="125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2000">
                    <a:solidFill>
                      <a:srgbClr val="000066"/>
                    </a:solidFill>
                    <a:latin typeface="Times New Roman" pitchFamily="18" charset="0"/>
                  </a:rPr>
                  <a:t>Language Model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2000" b="1">
                    <a:solidFill>
                      <a:srgbClr val="0000CC"/>
                    </a:solidFill>
                    <a:latin typeface="Times New Roman" pitchFamily="18" charset="0"/>
                  </a:rPr>
                  <a:t>p(w|d1)</a:t>
                </a:r>
              </a:p>
            </p:txBody>
          </p:sp>
          <p:sp>
            <p:nvSpPr>
              <p:cNvPr id="12310" name="Text Box 8"/>
              <p:cNvSpPr txBox="1">
                <a:spLocks noChangeArrowheads="1"/>
              </p:cNvSpPr>
              <p:nvPr/>
            </p:nvSpPr>
            <p:spPr bwMode="auto">
              <a:xfrm>
                <a:off x="1968" y="1296"/>
                <a:ext cx="1104" cy="140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400">
                    <a:solidFill>
                      <a:srgbClr val="0000FF"/>
                    </a:solidFill>
                    <a:latin typeface="Times New Roman" pitchFamily="18" charset="0"/>
                    <a:sym typeface="Symbol" pitchFamily="18" charset="2"/>
                  </a:rPr>
                  <a:t>…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solidFill>
                      <a:srgbClr val="0000FF"/>
                    </a:solidFill>
                    <a:latin typeface="Times New Roman" pitchFamily="18" charset="0"/>
                    <a:sym typeface="Symbol" pitchFamily="18" charset="2"/>
                  </a:rPr>
                  <a:t>text  0.2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solidFill>
                      <a:srgbClr val="0000FF"/>
                    </a:solidFill>
                    <a:latin typeface="Times New Roman" pitchFamily="18" charset="0"/>
                    <a:sym typeface="Symbol" pitchFamily="18" charset="2"/>
                  </a:rPr>
                  <a:t>mining 0.1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solidFill>
                      <a:srgbClr val="0000FF"/>
                    </a:solidFill>
                    <a:latin typeface="Times New Roman" pitchFamily="18" charset="0"/>
                    <a:sym typeface="Symbol" pitchFamily="18" charset="2"/>
                  </a:rPr>
                  <a:t>association 0.01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solidFill>
                      <a:srgbClr val="0000FF"/>
                    </a:solidFill>
                    <a:latin typeface="Times New Roman" pitchFamily="18" charset="0"/>
                    <a:sym typeface="Symbol" pitchFamily="18" charset="2"/>
                  </a:rPr>
                  <a:t>clustering 0.02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solidFill>
                      <a:srgbClr val="0000FF"/>
                    </a:solidFill>
                    <a:latin typeface="Times New Roman" pitchFamily="18" charset="0"/>
                    <a:sym typeface="Symbol" pitchFamily="18" charset="2"/>
                  </a:rPr>
                  <a:t>…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solidFill>
                      <a:srgbClr val="CC3300"/>
                    </a:solidFill>
                    <a:latin typeface="Times New Roman" pitchFamily="18" charset="0"/>
                    <a:sym typeface="Symbol" pitchFamily="18" charset="2"/>
                  </a:rPr>
                  <a:t>food</a:t>
                </a:r>
                <a:r>
                  <a:rPr lang="en-US" altLang="fa-IR" sz="1800">
                    <a:solidFill>
                      <a:srgbClr val="0000FF"/>
                    </a:solidFill>
                    <a:latin typeface="Times New Roman" pitchFamily="18" charset="0"/>
                    <a:sym typeface="Symbol" pitchFamily="18" charset="2"/>
                  </a:rPr>
                  <a:t> 0.00001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400">
                    <a:solidFill>
                      <a:srgbClr val="0000FF"/>
                    </a:solidFill>
                    <a:latin typeface="Times New Roman" pitchFamily="18" charset="0"/>
                    <a:sym typeface="Symbol" pitchFamily="18" charset="2"/>
                  </a:rPr>
                  <a:t>…</a:t>
                </a:r>
                <a:endParaRPr lang="en-US" altLang="fa-IR" sz="240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311" name="AutoShape 9"/>
              <p:cNvSpPr>
                <a:spLocks noChangeArrowheads="1"/>
              </p:cNvSpPr>
              <p:nvPr/>
            </p:nvSpPr>
            <p:spPr bwMode="auto">
              <a:xfrm>
                <a:off x="1344" y="1872"/>
                <a:ext cx="576" cy="2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5349 h 21600"/>
                  <a:gd name="T14" fmla="*/ 18900 w 21600"/>
                  <a:gd name="T15" fmla="*/ 1614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2312" name="Text Box 10"/>
              <p:cNvSpPr txBox="1">
                <a:spLocks noChangeArrowheads="1"/>
              </p:cNvSpPr>
              <p:nvPr/>
            </p:nvSpPr>
            <p:spPr bwMode="auto">
              <a:xfrm>
                <a:off x="1968" y="3064"/>
                <a:ext cx="1104" cy="111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400">
                    <a:solidFill>
                      <a:srgbClr val="CC3300"/>
                    </a:solidFill>
                    <a:latin typeface="Times New Roman" pitchFamily="18" charset="0"/>
                    <a:sym typeface="Symbol" pitchFamily="18" charset="2"/>
                  </a:rPr>
                  <a:t>…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solidFill>
                      <a:srgbClr val="CC3300"/>
                    </a:solidFill>
                    <a:latin typeface="Times New Roman" pitchFamily="18" charset="0"/>
                    <a:sym typeface="Symbol" pitchFamily="18" charset="2"/>
                  </a:rPr>
                  <a:t>food 0.25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solidFill>
                      <a:srgbClr val="CC3300"/>
                    </a:solidFill>
                    <a:latin typeface="Times New Roman" pitchFamily="18" charset="0"/>
                    <a:sym typeface="Symbol" pitchFamily="18" charset="2"/>
                  </a:rPr>
                  <a:t>nutrition 0.1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solidFill>
                      <a:srgbClr val="CC3300"/>
                    </a:solidFill>
                    <a:latin typeface="Times New Roman" pitchFamily="18" charset="0"/>
                    <a:sym typeface="Symbol" pitchFamily="18" charset="2"/>
                  </a:rPr>
                  <a:t>healthy 0.05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solidFill>
                      <a:srgbClr val="CC3300"/>
                    </a:solidFill>
                    <a:latin typeface="Times New Roman" pitchFamily="18" charset="0"/>
                    <a:sym typeface="Symbol" pitchFamily="18" charset="2"/>
                  </a:rPr>
                  <a:t>diet 0.02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400">
                    <a:solidFill>
                      <a:srgbClr val="CC3300"/>
                    </a:solidFill>
                    <a:latin typeface="Times New Roman" pitchFamily="18" charset="0"/>
                    <a:sym typeface="Symbol" pitchFamily="18" charset="2"/>
                  </a:rPr>
                  <a:t>…</a:t>
                </a:r>
                <a:endParaRPr lang="en-US" altLang="fa-IR" sz="2400">
                  <a:solidFill>
                    <a:srgbClr val="CC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313" name="AutoShape 11"/>
              <p:cNvSpPr>
                <a:spLocks noChangeArrowheads="1"/>
              </p:cNvSpPr>
              <p:nvPr/>
            </p:nvSpPr>
            <p:spPr bwMode="auto">
              <a:xfrm>
                <a:off x="1344" y="3264"/>
                <a:ext cx="576" cy="2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5349 h 21600"/>
                  <a:gd name="T14" fmla="*/ 18900 w 21600"/>
                  <a:gd name="T15" fmla="*/ 1614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CC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12308" name="TextBox 3"/>
            <p:cNvSpPr txBox="1">
              <a:spLocks noChangeArrowheads="1"/>
            </p:cNvSpPr>
            <p:nvPr/>
          </p:nvSpPr>
          <p:spPr bwMode="auto">
            <a:xfrm>
              <a:off x="3397422" y="4419600"/>
              <a:ext cx="10102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fa-IR" sz="2000" b="1">
                  <a:solidFill>
                    <a:srgbClr val="FF0000"/>
                  </a:solidFill>
                </a:rPr>
                <a:t>p(w|d2)</a:t>
              </a:r>
              <a:endParaRPr lang="fa-IR" altLang="fa-IR" b="1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421313" y="2286000"/>
            <a:ext cx="2982912" cy="1873250"/>
            <a:chOff x="5421720" y="3475316"/>
            <a:chExt cx="2981970" cy="1873329"/>
          </a:xfrm>
        </p:grpSpPr>
        <p:sp>
          <p:nvSpPr>
            <p:cNvPr id="6" name="TextBox 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421720" y="3475316"/>
              <a:ext cx="2981970" cy="400110"/>
            </a:xfrm>
            <a:prstGeom prst="rect">
              <a:avLst/>
            </a:prstGeom>
            <a:blipFill rotWithShape="1">
              <a:blip r:embed="rId3"/>
              <a:stretch>
                <a:fillRect b="-15152"/>
              </a:stretch>
            </a:blipFill>
          </p:spPr>
          <p:txBody>
            <a:bodyPr/>
            <a:lstStyle/>
            <a:p>
              <a:r>
                <a:rPr lang="fa-IR">
                  <a:noFill/>
                </a:rPr>
                <a:t> </a:t>
              </a:r>
            </a:p>
          </p:txBody>
        </p:sp>
        <p:sp>
          <p:nvSpPr>
            <p:cNvPr id="22" name="TextBox 2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907321" y="3957935"/>
              <a:ext cx="1935017" cy="400110"/>
            </a:xfrm>
            <a:prstGeom prst="rect">
              <a:avLst/>
            </a:prstGeom>
            <a:blipFill rotWithShape="1">
              <a:blip r:embed="rId4"/>
              <a:stretch>
                <a:fillRect b="-15152"/>
              </a:stretch>
            </a:blipFill>
          </p:spPr>
          <p:txBody>
            <a:bodyPr/>
            <a:lstStyle/>
            <a:p>
              <a:r>
                <a:rPr lang="fa-IR">
                  <a:noFill/>
                </a:rPr>
                <a:t> </a:t>
              </a:r>
            </a:p>
          </p:txBody>
        </p:sp>
        <p:sp>
          <p:nvSpPr>
            <p:cNvPr id="23" name="TextBox 2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915664" y="4415135"/>
              <a:ext cx="2202270" cy="400110"/>
            </a:xfrm>
            <a:prstGeom prst="rect">
              <a:avLst/>
            </a:prstGeom>
            <a:blipFill rotWithShape="1">
              <a:blip r:embed="rId5"/>
              <a:stretch>
                <a:fillRect b="-15152"/>
              </a:stretch>
            </a:blipFill>
          </p:spPr>
          <p:txBody>
            <a:bodyPr/>
            <a:lstStyle/>
            <a:p>
              <a:r>
                <a:rPr lang="fa-IR">
                  <a:noFill/>
                </a:rPr>
                <a:t> </a:t>
              </a:r>
            </a:p>
          </p:txBody>
        </p:sp>
        <p:sp>
          <p:nvSpPr>
            <p:cNvPr id="24" name="TextBox 2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871934" y="4948535"/>
              <a:ext cx="1757211" cy="400110"/>
            </a:xfrm>
            <a:prstGeom prst="rect">
              <a:avLst/>
            </a:prstGeom>
            <a:blipFill rotWithShape="1">
              <a:blip r:embed="rId6"/>
              <a:stretch>
                <a:fillRect b="-16923"/>
              </a:stretch>
            </a:blipFill>
          </p:spPr>
          <p:txBody>
            <a:bodyPr/>
            <a:lstStyle/>
            <a:p>
              <a:r>
                <a:rPr lang="fa-IR">
                  <a:noFill/>
                </a:rPr>
                <a:t> </a:t>
              </a: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486400" y="4832350"/>
            <a:ext cx="2981325" cy="1873250"/>
            <a:chOff x="5421720" y="3475316"/>
            <a:chExt cx="2981970" cy="1873329"/>
          </a:xfrm>
        </p:grpSpPr>
        <p:sp>
          <p:nvSpPr>
            <p:cNvPr id="28" name="TextBox 2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421720" y="3475316"/>
              <a:ext cx="2981970" cy="400110"/>
            </a:xfrm>
            <a:prstGeom prst="rect">
              <a:avLst/>
            </a:prstGeom>
            <a:blipFill rotWithShape="1">
              <a:blip r:embed="rId7"/>
              <a:stretch>
                <a:fillRect b="-16923"/>
              </a:stretch>
            </a:blipFill>
          </p:spPr>
          <p:txBody>
            <a:bodyPr/>
            <a:lstStyle/>
            <a:p>
              <a:r>
                <a:rPr lang="fa-IR">
                  <a:noFill/>
                </a:rPr>
                <a:t> </a:t>
              </a:r>
            </a:p>
          </p:txBody>
        </p:sp>
        <p:sp>
          <p:nvSpPr>
            <p:cNvPr id="29" name="TextBox 2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907321" y="3957935"/>
              <a:ext cx="1935017" cy="400110"/>
            </a:xfrm>
            <a:prstGeom prst="rect">
              <a:avLst/>
            </a:prstGeom>
            <a:blipFill rotWithShape="1">
              <a:blip r:embed="rId8"/>
              <a:stretch>
                <a:fillRect b="-15152"/>
              </a:stretch>
            </a:blipFill>
          </p:spPr>
          <p:txBody>
            <a:bodyPr/>
            <a:lstStyle/>
            <a:p>
              <a:r>
                <a:rPr lang="fa-IR">
                  <a:noFill/>
                </a:rPr>
                <a:t> </a:t>
              </a:r>
            </a:p>
          </p:txBody>
        </p:sp>
        <p:sp>
          <p:nvSpPr>
            <p:cNvPr id="30" name="TextBox 2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915664" y="4415135"/>
              <a:ext cx="2202270" cy="400110"/>
            </a:xfrm>
            <a:prstGeom prst="rect">
              <a:avLst/>
            </a:prstGeom>
            <a:blipFill rotWithShape="1">
              <a:blip r:embed="rId9"/>
              <a:stretch>
                <a:fillRect b="-15152"/>
              </a:stretch>
            </a:blipFill>
          </p:spPr>
          <p:txBody>
            <a:bodyPr/>
            <a:lstStyle/>
            <a:p>
              <a:r>
                <a:rPr lang="fa-IR">
                  <a:noFill/>
                </a:rPr>
                <a:t> </a:t>
              </a:r>
            </a:p>
          </p:txBody>
        </p:sp>
        <p:sp>
          <p:nvSpPr>
            <p:cNvPr id="31" name="TextBox 3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871934" y="4948535"/>
              <a:ext cx="1757212" cy="400110"/>
            </a:xfrm>
            <a:prstGeom prst="rect">
              <a:avLst/>
            </a:prstGeom>
            <a:blipFill rotWithShape="1">
              <a:blip r:embed="rId10"/>
              <a:stretch>
                <a:fillRect b="-15152"/>
              </a:stretch>
            </a:blipFill>
          </p:spPr>
          <p:txBody>
            <a:bodyPr/>
            <a:lstStyle/>
            <a:p>
              <a:r>
                <a:rPr lang="fa-IR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Ranking Docs by Query Likelihood</a:t>
            </a:r>
            <a:endParaRPr lang="en-US" altLang="fa-IR" sz="2800" smtClean="0"/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7C2A2-DB44-4316-939C-39C0E564575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1371600" y="2133600"/>
            <a:ext cx="457200" cy="5334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800" b="1">
                <a:solidFill>
                  <a:srgbClr val="000066"/>
                </a:solidFill>
                <a:latin typeface="Times New Roman" pitchFamily="18" charset="0"/>
              </a:rPr>
              <a:t>d</a:t>
            </a:r>
            <a:r>
              <a:rPr lang="en-US" altLang="fa-IR" sz="2800" b="1" baseline="-25000">
                <a:solidFill>
                  <a:srgbClr val="00006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317" name="AutoShape 4"/>
          <p:cNvSpPr>
            <a:spLocks noChangeArrowheads="1"/>
          </p:cNvSpPr>
          <p:nvPr/>
        </p:nvSpPr>
        <p:spPr bwMode="auto">
          <a:xfrm>
            <a:off x="1371600" y="2971800"/>
            <a:ext cx="457200" cy="5334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800" b="1">
                <a:solidFill>
                  <a:srgbClr val="000066"/>
                </a:solidFill>
                <a:latin typeface="Times New Roman" pitchFamily="18" charset="0"/>
              </a:rPr>
              <a:t>d</a:t>
            </a:r>
            <a:r>
              <a:rPr lang="en-US" altLang="fa-IR" sz="2800" b="1" baseline="-25000">
                <a:solidFill>
                  <a:srgbClr val="000066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1371600" y="5334000"/>
            <a:ext cx="457200" cy="5334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800" b="1">
                <a:solidFill>
                  <a:srgbClr val="000066"/>
                </a:solidFill>
                <a:latin typeface="Times New Roman" pitchFamily="18" charset="0"/>
              </a:rPr>
              <a:t>d</a:t>
            </a:r>
            <a:r>
              <a:rPr lang="en-US" altLang="fa-IR" sz="2800" b="1" baseline="-25000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3319" name="AutoShape 6"/>
          <p:cNvSpPr>
            <a:spLocks noChangeArrowheads="1"/>
          </p:cNvSpPr>
          <p:nvPr/>
        </p:nvSpPr>
        <p:spPr bwMode="auto">
          <a:xfrm>
            <a:off x="7162800" y="2438400"/>
            <a:ext cx="381000" cy="4572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800" b="1">
                <a:solidFill>
                  <a:srgbClr val="000066"/>
                </a:solidFill>
                <a:latin typeface="Times New Roman" pitchFamily="18" charset="0"/>
              </a:rPr>
              <a:t>q</a:t>
            </a:r>
            <a:endParaRPr lang="en-US" altLang="fa-IR" sz="2800" b="1" baseline="-25000">
              <a:solidFill>
                <a:srgbClr val="000066"/>
              </a:solidFill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1652588"/>
            <a:ext cx="1612900" cy="4214812"/>
            <a:chOff x="1248" y="1041"/>
            <a:chExt cx="1016" cy="2655"/>
          </a:xfrm>
        </p:grpSpPr>
        <p:grpSp>
          <p:nvGrpSpPr>
            <p:cNvPr id="13333" name="Group 8"/>
            <p:cNvGrpSpPr>
              <a:grpSpLocks/>
            </p:cNvGrpSpPr>
            <p:nvPr/>
          </p:nvGrpSpPr>
          <p:grpSpPr bwMode="auto">
            <a:xfrm>
              <a:off x="1248" y="1344"/>
              <a:ext cx="1016" cy="2352"/>
              <a:chOff x="1248" y="1344"/>
              <a:chExt cx="1016" cy="2352"/>
            </a:xfrm>
          </p:grpSpPr>
          <p:sp>
            <p:nvSpPr>
              <p:cNvPr id="13335" name="Rectangle 9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3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800" b="1">
                    <a:latin typeface="Times New Roman" pitchFamily="18" charset="0"/>
                    <a:sym typeface="Symbol" pitchFamily="18" charset="2"/>
                  </a:rPr>
                  <a:t></a:t>
                </a:r>
                <a:r>
                  <a:rPr lang="en-US" altLang="fa-IR" sz="2800" b="1" baseline="-25000">
                    <a:latin typeface="Times New Roman" pitchFamily="18" charset="0"/>
                    <a:sym typeface="Symbol" pitchFamily="18" charset="2"/>
                  </a:rPr>
                  <a:t>d</a:t>
                </a:r>
                <a:r>
                  <a:rPr lang="en-US" altLang="fa-IR" sz="2800" b="1" baseline="-40000">
                    <a:latin typeface="Times New Roman" pitchFamily="18" charset="0"/>
                    <a:sym typeface="Symbol" pitchFamily="18" charset="2"/>
                  </a:rPr>
                  <a:t>1</a:t>
                </a:r>
                <a:endParaRPr lang="en-US" altLang="fa-IR" sz="2800" b="1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3336" name="Line 10"/>
              <p:cNvSpPr>
                <a:spLocks noChangeShapeType="1"/>
              </p:cNvSpPr>
              <p:nvPr/>
            </p:nvSpPr>
            <p:spPr bwMode="auto">
              <a:xfrm>
                <a:off x="1248" y="1488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0066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3337" name="Line 11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3338" name="Freeform 12"/>
              <p:cNvSpPr>
                <a:spLocks/>
              </p:cNvSpPr>
              <p:nvPr/>
            </p:nvSpPr>
            <p:spPr bwMode="auto">
              <a:xfrm>
                <a:off x="2096" y="1344"/>
                <a:ext cx="120" cy="288"/>
              </a:xfrm>
              <a:custGeom>
                <a:avLst/>
                <a:gdLst>
                  <a:gd name="T0" fmla="*/ 16 w 120"/>
                  <a:gd name="T1" fmla="*/ 0 h 288"/>
                  <a:gd name="T2" fmla="*/ 16 w 120"/>
                  <a:gd name="T3" fmla="*/ 48 h 288"/>
                  <a:gd name="T4" fmla="*/ 112 w 120"/>
                  <a:gd name="T5" fmla="*/ 96 h 288"/>
                  <a:gd name="T6" fmla="*/ 64 w 120"/>
                  <a:gd name="T7" fmla="*/ 144 h 288"/>
                  <a:gd name="T8" fmla="*/ 16 w 120"/>
                  <a:gd name="T9" fmla="*/ 288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88"/>
                  <a:gd name="T17" fmla="*/ 120 w 12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88">
                    <a:moveTo>
                      <a:pt x="16" y="0"/>
                    </a:moveTo>
                    <a:cubicBezTo>
                      <a:pt x="8" y="16"/>
                      <a:pt x="0" y="32"/>
                      <a:pt x="16" y="48"/>
                    </a:cubicBezTo>
                    <a:cubicBezTo>
                      <a:pt x="32" y="64"/>
                      <a:pt x="104" y="80"/>
                      <a:pt x="112" y="96"/>
                    </a:cubicBezTo>
                    <a:cubicBezTo>
                      <a:pt x="120" y="112"/>
                      <a:pt x="80" y="112"/>
                      <a:pt x="64" y="144"/>
                    </a:cubicBezTo>
                    <a:cubicBezTo>
                      <a:pt x="48" y="176"/>
                      <a:pt x="32" y="232"/>
                      <a:pt x="16" y="288"/>
                    </a:cubicBezTo>
                  </a:path>
                </a:pathLst>
              </a:cu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3339" name="Rectangle 13"/>
              <p:cNvSpPr>
                <a:spLocks noChangeArrowheads="1"/>
              </p:cNvSpPr>
              <p:nvPr/>
            </p:nvSpPr>
            <p:spPr bwMode="auto">
              <a:xfrm>
                <a:off x="1632" y="1872"/>
                <a:ext cx="3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800" b="1">
                    <a:latin typeface="Times New Roman" pitchFamily="18" charset="0"/>
                    <a:sym typeface="Symbol" pitchFamily="18" charset="2"/>
                  </a:rPr>
                  <a:t></a:t>
                </a:r>
                <a:r>
                  <a:rPr lang="en-US" altLang="fa-IR" sz="2800" b="1" baseline="-25000">
                    <a:latin typeface="Times New Roman" pitchFamily="18" charset="0"/>
                    <a:sym typeface="Symbol" pitchFamily="18" charset="2"/>
                  </a:rPr>
                  <a:t>d</a:t>
                </a:r>
                <a:r>
                  <a:rPr lang="en-US" altLang="fa-IR" sz="2800" b="1" baseline="-40000">
                    <a:latin typeface="Times New Roman" pitchFamily="18" charset="0"/>
                    <a:sym typeface="Symbol" pitchFamily="18" charset="2"/>
                  </a:rPr>
                  <a:t>2</a:t>
                </a:r>
                <a:endParaRPr lang="en-US" altLang="fa-IR" sz="2800" b="1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3340" name="Line 14"/>
              <p:cNvSpPr>
                <a:spLocks noChangeShapeType="1"/>
              </p:cNvSpPr>
              <p:nvPr/>
            </p:nvSpPr>
            <p:spPr bwMode="auto">
              <a:xfrm>
                <a:off x="2112" y="182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3341" name="Rectangle 15"/>
              <p:cNvSpPr>
                <a:spLocks noChangeArrowheads="1"/>
              </p:cNvSpPr>
              <p:nvPr/>
            </p:nvSpPr>
            <p:spPr bwMode="auto">
              <a:xfrm>
                <a:off x="1680" y="3360"/>
                <a:ext cx="4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800" b="1">
                    <a:latin typeface="Times New Roman" pitchFamily="18" charset="0"/>
                    <a:sym typeface="Symbol" pitchFamily="18" charset="2"/>
                  </a:rPr>
                  <a:t></a:t>
                </a:r>
                <a:r>
                  <a:rPr lang="en-US" altLang="fa-IR" sz="2800" b="1" baseline="-25000">
                    <a:latin typeface="Times New Roman" pitchFamily="18" charset="0"/>
                    <a:sym typeface="Symbol" pitchFamily="18" charset="2"/>
                  </a:rPr>
                  <a:t>d</a:t>
                </a:r>
                <a:r>
                  <a:rPr lang="en-US" altLang="fa-IR" sz="2800" b="1" baseline="-40000">
                    <a:latin typeface="Times New Roman" pitchFamily="18" charset="0"/>
                    <a:sym typeface="Symbol" pitchFamily="18" charset="2"/>
                  </a:rPr>
                  <a:t>N</a:t>
                </a:r>
                <a:endParaRPr lang="en-US" altLang="fa-IR" sz="2800" b="1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3342" name="Line 16"/>
              <p:cNvSpPr>
                <a:spLocks noChangeShapeType="1"/>
              </p:cNvSpPr>
              <p:nvPr/>
            </p:nvSpPr>
            <p:spPr bwMode="auto">
              <a:xfrm>
                <a:off x="2160" y="3360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3343" name="Freeform 17"/>
              <p:cNvSpPr>
                <a:spLocks/>
              </p:cNvSpPr>
              <p:nvPr/>
            </p:nvSpPr>
            <p:spPr bwMode="auto">
              <a:xfrm flipV="1">
                <a:off x="2144" y="3360"/>
                <a:ext cx="120" cy="288"/>
              </a:xfrm>
              <a:custGeom>
                <a:avLst/>
                <a:gdLst>
                  <a:gd name="T0" fmla="*/ 16 w 120"/>
                  <a:gd name="T1" fmla="*/ 0 h 288"/>
                  <a:gd name="T2" fmla="*/ 16 w 120"/>
                  <a:gd name="T3" fmla="*/ 48 h 288"/>
                  <a:gd name="T4" fmla="*/ 112 w 120"/>
                  <a:gd name="T5" fmla="*/ 96 h 288"/>
                  <a:gd name="T6" fmla="*/ 64 w 120"/>
                  <a:gd name="T7" fmla="*/ 144 h 288"/>
                  <a:gd name="T8" fmla="*/ 16 w 120"/>
                  <a:gd name="T9" fmla="*/ 288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88"/>
                  <a:gd name="T17" fmla="*/ 120 w 12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88">
                    <a:moveTo>
                      <a:pt x="16" y="0"/>
                    </a:moveTo>
                    <a:cubicBezTo>
                      <a:pt x="8" y="16"/>
                      <a:pt x="0" y="32"/>
                      <a:pt x="16" y="48"/>
                    </a:cubicBezTo>
                    <a:cubicBezTo>
                      <a:pt x="32" y="64"/>
                      <a:pt x="104" y="80"/>
                      <a:pt x="112" y="96"/>
                    </a:cubicBezTo>
                    <a:cubicBezTo>
                      <a:pt x="120" y="112"/>
                      <a:pt x="80" y="112"/>
                      <a:pt x="64" y="144"/>
                    </a:cubicBezTo>
                    <a:cubicBezTo>
                      <a:pt x="48" y="176"/>
                      <a:pt x="32" y="232"/>
                      <a:pt x="16" y="288"/>
                    </a:cubicBezTo>
                  </a:path>
                </a:pathLst>
              </a:cu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3344" name="Freeform 18"/>
              <p:cNvSpPr>
                <a:spLocks/>
              </p:cNvSpPr>
              <p:nvPr/>
            </p:nvSpPr>
            <p:spPr bwMode="auto">
              <a:xfrm>
                <a:off x="2096" y="1872"/>
                <a:ext cx="112" cy="336"/>
              </a:xfrm>
              <a:custGeom>
                <a:avLst/>
                <a:gdLst>
                  <a:gd name="T0" fmla="*/ 16 w 112"/>
                  <a:gd name="T1" fmla="*/ 0 h 336"/>
                  <a:gd name="T2" fmla="*/ 16 w 112"/>
                  <a:gd name="T3" fmla="*/ 48 h 336"/>
                  <a:gd name="T4" fmla="*/ 64 w 112"/>
                  <a:gd name="T5" fmla="*/ 96 h 336"/>
                  <a:gd name="T6" fmla="*/ 16 w 112"/>
                  <a:gd name="T7" fmla="*/ 144 h 336"/>
                  <a:gd name="T8" fmla="*/ 112 w 112"/>
                  <a:gd name="T9" fmla="*/ 240 h 336"/>
                  <a:gd name="T10" fmla="*/ 16 w 112"/>
                  <a:gd name="T11" fmla="*/ 288 h 336"/>
                  <a:gd name="T12" fmla="*/ 16 w 112"/>
                  <a:gd name="T13" fmla="*/ 336 h 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2"/>
                  <a:gd name="T22" fmla="*/ 0 h 336"/>
                  <a:gd name="T23" fmla="*/ 112 w 112"/>
                  <a:gd name="T24" fmla="*/ 336 h 3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2" h="336">
                    <a:moveTo>
                      <a:pt x="16" y="0"/>
                    </a:moveTo>
                    <a:cubicBezTo>
                      <a:pt x="12" y="16"/>
                      <a:pt x="8" y="32"/>
                      <a:pt x="16" y="48"/>
                    </a:cubicBezTo>
                    <a:cubicBezTo>
                      <a:pt x="24" y="64"/>
                      <a:pt x="64" y="80"/>
                      <a:pt x="64" y="96"/>
                    </a:cubicBezTo>
                    <a:cubicBezTo>
                      <a:pt x="64" y="112"/>
                      <a:pt x="8" y="120"/>
                      <a:pt x="16" y="144"/>
                    </a:cubicBezTo>
                    <a:cubicBezTo>
                      <a:pt x="24" y="168"/>
                      <a:pt x="112" y="216"/>
                      <a:pt x="112" y="240"/>
                    </a:cubicBezTo>
                    <a:cubicBezTo>
                      <a:pt x="112" y="264"/>
                      <a:pt x="32" y="272"/>
                      <a:pt x="16" y="288"/>
                    </a:cubicBezTo>
                    <a:cubicBezTo>
                      <a:pt x="0" y="304"/>
                      <a:pt x="8" y="320"/>
                      <a:pt x="16" y="336"/>
                    </a:cubicBezTo>
                  </a:path>
                </a:pathLst>
              </a:cu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3345" name="Line 19"/>
              <p:cNvSpPr>
                <a:spLocks noChangeShapeType="1"/>
              </p:cNvSpPr>
              <p:nvPr/>
            </p:nvSpPr>
            <p:spPr bwMode="auto">
              <a:xfrm>
                <a:off x="1296" y="3552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0066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3346" name="Line 20"/>
              <p:cNvSpPr>
                <a:spLocks noChangeShapeType="1"/>
              </p:cNvSpPr>
              <p:nvPr/>
            </p:nvSpPr>
            <p:spPr bwMode="auto">
              <a:xfrm>
                <a:off x="1248" y="2016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0066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3334" name="Text Box 21"/>
            <p:cNvSpPr txBox="1">
              <a:spLocks noChangeArrowheads="1"/>
            </p:cNvSpPr>
            <p:nvPr/>
          </p:nvSpPr>
          <p:spPr bwMode="auto">
            <a:xfrm>
              <a:off x="1536" y="1041"/>
              <a:ext cx="6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latin typeface="Times New Roman" pitchFamily="18" charset="0"/>
                </a:rPr>
                <a:t>Doc LM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733800" y="1728788"/>
            <a:ext cx="3276600" cy="3681412"/>
            <a:chOff x="2352" y="1089"/>
            <a:chExt cx="2064" cy="2319"/>
          </a:xfrm>
        </p:grpSpPr>
        <p:grpSp>
          <p:nvGrpSpPr>
            <p:cNvPr id="13322" name="Group 23"/>
            <p:cNvGrpSpPr>
              <a:grpSpLocks/>
            </p:cNvGrpSpPr>
            <p:nvPr/>
          </p:nvGrpSpPr>
          <p:grpSpPr bwMode="auto">
            <a:xfrm>
              <a:off x="2352" y="1376"/>
              <a:ext cx="2064" cy="2032"/>
              <a:chOff x="2352" y="1376"/>
              <a:chExt cx="2064" cy="2032"/>
            </a:xfrm>
          </p:grpSpPr>
          <p:sp>
            <p:nvSpPr>
              <p:cNvPr id="13324" name="Line 24"/>
              <p:cNvSpPr>
                <a:spLocks noChangeShapeType="1"/>
              </p:cNvSpPr>
              <p:nvPr/>
            </p:nvSpPr>
            <p:spPr bwMode="auto">
              <a:xfrm>
                <a:off x="3984" y="1536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0066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3325" name="Line 25"/>
              <p:cNvSpPr>
                <a:spLocks noChangeShapeType="1"/>
              </p:cNvSpPr>
              <p:nvPr/>
            </p:nvSpPr>
            <p:spPr bwMode="auto">
              <a:xfrm>
                <a:off x="2352" y="1536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0066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3326" name="Rectangle 26"/>
              <p:cNvSpPr>
                <a:spLocks noChangeArrowheads="1"/>
              </p:cNvSpPr>
              <p:nvPr/>
            </p:nvSpPr>
            <p:spPr bwMode="auto">
              <a:xfrm>
                <a:off x="3024" y="1376"/>
                <a:ext cx="7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400" b="1">
                    <a:latin typeface="Times New Roman" pitchFamily="18" charset="0"/>
                    <a:sym typeface="Symbol" pitchFamily="18" charset="2"/>
                  </a:rPr>
                  <a:t>p(q| </a:t>
                </a:r>
                <a:r>
                  <a:rPr lang="en-US" altLang="fa-IR" sz="2400" b="1" baseline="-25000">
                    <a:latin typeface="Times New Roman" pitchFamily="18" charset="0"/>
                    <a:sym typeface="Symbol" pitchFamily="18" charset="2"/>
                  </a:rPr>
                  <a:t>d</a:t>
                </a:r>
                <a:r>
                  <a:rPr lang="en-US" altLang="fa-IR" sz="2400" b="1" baseline="-4000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en-US" altLang="fa-IR" sz="2400" b="1">
                    <a:latin typeface="Times New Roman" pitchFamily="18" charset="0"/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13327" name="Rectangle 27"/>
              <p:cNvSpPr>
                <a:spLocks noChangeArrowheads="1"/>
              </p:cNvSpPr>
              <p:nvPr/>
            </p:nvSpPr>
            <p:spPr bwMode="auto">
              <a:xfrm>
                <a:off x="3024" y="1856"/>
                <a:ext cx="7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400" b="1">
                    <a:latin typeface="Times New Roman" pitchFamily="18" charset="0"/>
                    <a:sym typeface="Symbol" pitchFamily="18" charset="2"/>
                  </a:rPr>
                  <a:t>p(q| </a:t>
                </a:r>
                <a:r>
                  <a:rPr lang="en-US" altLang="fa-IR" sz="2400" b="1" baseline="-25000">
                    <a:latin typeface="Times New Roman" pitchFamily="18" charset="0"/>
                    <a:sym typeface="Symbol" pitchFamily="18" charset="2"/>
                  </a:rPr>
                  <a:t>d</a:t>
                </a:r>
                <a:r>
                  <a:rPr lang="en-US" altLang="fa-IR" sz="2400" b="1" baseline="-40000">
                    <a:latin typeface="Times New Roman" pitchFamily="18" charset="0"/>
                    <a:sym typeface="Symbol" pitchFamily="18" charset="2"/>
                  </a:rPr>
                  <a:t>2</a:t>
                </a:r>
                <a:r>
                  <a:rPr lang="en-US" altLang="fa-IR" sz="2400" b="1">
                    <a:latin typeface="Times New Roman" pitchFamily="18" charset="0"/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13328" name="Line 28"/>
              <p:cNvSpPr>
                <a:spLocks noChangeShapeType="1"/>
              </p:cNvSpPr>
              <p:nvPr/>
            </p:nvSpPr>
            <p:spPr bwMode="auto">
              <a:xfrm flipV="1">
                <a:off x="3984" y="1776"/>
                <a:ext cx="432" cy="240"/>
              </a:xfrm>
              <a:prstGeom prst="line">
                <a:avLst/>
              </a:prstGeom>
              <a:noFill/>
              <a:ln w="25400">
                <a:solidFill>
                  <a:srgbClr val="0066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3329" name="Line 29"/>
              <p:cNvSpPr>
                <a:spLocks noChangeShapeType="1"/>
              </p:cNvSpPr>
              <p:nvPr/>
            </p:nvSpPr>
            <p:spPr bwMode="auto">
              <a:xfrm>
                <a:off x="2352" y="2064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0066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3330" name="Line 30"/>
              <p:cNvSpPr>
                <a:spLocks noChangeShapeType="1"/>
              </p:cNvSpPr>
              <p:nvPr/>
            </p:nvSpPr>
            <p:spPr bwMode="auto">
              <a:xfrm flipV="1">
                <a:off x="3552" y="1968"/>
                <a:ext cx="864" cy="624"/>
              </a:xfrm>
              <a:prstGeom prst="line">
                <a:avLst/>
              </a:prstGeom>
              <a:noFill/>
              <a:ln w="25400">
                <a:solidFill>
                  <a:srgbClr val="0066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3331" name="Rectangle 31"/>
              <p:cNvSpPr>
                <a:spLocks noChangeArrowheads="1"/>
              </p:cNvSpPr>
              <p:nvPr/>
            </p:nvSpPr>
            <p:spPr bwMode="auto">
              <a:xfrm>
                <a:off x="2880" y="2672"/>
                <a:ext cx="8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400" b="1">
                    <a:latin typeface="Times New Roman" pitchFamily="18" charset="0"/>
                    <a:sym typeface="Symbol" pitchFamily="18" charset="2"/>
                  </a:rPr>
                  <a:t>p(q| </a:t>
                </a:r>
                <a:r>
                  <a:rPr lang="en-US" altLang="fa-IR" sz="2400" b="1" baseline="-25000">
                    <a:latin typeface="Times New Roman" pitchFamily="18" charset="0"/>
                    <a:sym typeface="Symbol" pitchFamily="18" charset="2"/>
                  </a:rPr>
                  <a:t>d</a:t>
                </a:r>
                <a:r>
                  <a:rPr lang="en-US" altLang="fa-IR" sz="2400" b="1" baseline="-40000">
                    <a:latin typeface="Times New Roman" pitchFamily="18" charset="0"/>
                    <a:sym typeface="Symbol" pitchFamily="18" charset="2"/>
                  </a:rPr>
                  <a:t>N</a:t>
                </a:r>
                <a:r>
                  <a:rPr lang="en-US" altLang="fa-IR" sz="2400" b="1">
                    <a:latin typeface="Times New Roman" pitchFamily="18" charset="0"/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13332" name="Line 32"/>
              <p:cNvSpPr>
                <a:spLocks noChangeShapeType="1"/>
              </p:cNvSpPr>
              <p:nvPr/>
            </p:nvSpPr>
            <p:spPr bwMode="auto">
              <a:xfrm flipV="1">
                <a:off x="2352" y="2976"/>
                <a:ext cx="672" cy="432"/>
              </a:xfrm>
              <a:prstGeom prst="line">
                <a:avLst/>
              </a:prstGeom>
              <a:noFill/>
              <a:ln w="25400">
                <a:solidFill>
                  <a:srgbClr val="0066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3323" name="Text Box 33"/>
            <p:cNvSpPr txBox="1">
              <a:spLocks noChangeArrowheads="1"/>
            </p:cNvSpPr>
            <p:nvPr/>
          </p:nvSpPr>
          <p:spPr bwMode="auto">
            <a:xfrm>
              <a:off x="2928" y="1089"/>
              <a:ext cx="12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latin typeface="Times New Roman" pitchFamily="18" charset="0"/>
                </a:rPr>
                <a:t>Query likelihood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Retrieval as Language Model Estimation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Document ranking based on </a:t>
            </a:r>
            <a:r>
              <a:rPr lang="en-US" altLang="fa-IR" i="1" smtClean="0">
                <a:solidFill>
                  <a:srgbClr val="FF0000"/>
                </a:solidFill>
              </a:rPr>
              <a:t>query likelihood</a:t>
            </a:r>
            <a:r>
              <a:rPr lang="en-US" altLang="fa-IR" smtClean="0"/>
              <a:t> </a:t>
            </a:r>
            <a:endParaRPr lang="en-US" altLang="fa-IR" sz="2000" smtClean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F8B0A-B500-43F7-B83E-2B583CB39F3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1447800" y="2514600"/>
          <a:ext cx="3757613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4" imgW="1647845" imgH="523785" progId="Equation.3">
                  <p:embed/>
                </p:oleObj>
              </mc:Choice>
              <mc:Fallback>
                <p:oleObj name="Equation" r:id="rId4" imgW="1647845" imgH="5237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3757613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457200" y="419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45000"/>
              </a:spcBef>
              <a:buSzPct val="80000"/>
              <a:buFontTx/>
              <a:buChar char="•"/>
              <a:defRPr/>
            </a:pPr>
            <a:r>
              <a:rPr lang="en-US" sz="3200" dirty="0">
                <a:latin typeface="+mj-lt"/>
              </a:rPr>
              <a:t>Retrieval  problem   </a:t>
            </a:r>
            <a:r>
              <a:rPr lang="en-US" sz="3200" dirty="0">
                <a:latin typeface="+mj-lt"/>
                <a:sym typeface="Symbol" pitchFamily="18" charset="2"/>
              </a:rPr>
              <a:t> </a:t>
            </a:r>
            <a:r>
              <a:rPr lang="en-US" sz="3200" dirty="0">
                <a:latin typeface="+mj-lt"/>
              </a:rPr>
              <a:t> Estimation of </a:t>
            </a:r>
            <a:r>
              <a:rPr lang="en-US" sz="3200" i="1" dirty="0">
                <a:latin typeface="+mj-lt"/>
              </a:rPr>
              <a:t>p(</a:t>
            </a:r>
            <a:r>
              <a:rPr lang="en-US" sz="3200" i="1" dirty="0" err="1">
                <a:latin typeface="+mj-lt"/>
              </a:rPr>
              <a:t>w</a:t>
            </a:r>
            <a:r>
              <a:rPr lang="en-US" sz="3200" i="1" baseline="-25000" dirty="0" err="1">
                <a:latin typeface="+mj-lt"/>
              </a:rPr>
              <a:t>i</a:t>
            </a:r>
            <a:r>
              <a:rPr lang="en-US" sz="3200" i="1" dirty="0" err="1">
                <a:latin typeface="+mj-lt"/>
              </a:rPr>
              <a:t>|d</a:t>
            </a:r>
            <a:r>
              <a:rPr lang="en-US" sz="3200" i="1" dirty="0">
                <a:latin typeface="+mj-lt"/>
              </a:rPr>
              <a:t>)</a:t>
            </a:r>
          </a:p>
          <a:p>
            <a:pPr marL="342900" indent="-342900" algn="l">
              <a:spcBef>
                <a:spcPct val="45000"/>
              </a:spcBef>
              <a:buSzPct val="80000"/>
              <a:buFontTx/>
              <a:buChar char="•"/>
              <a:defRPr/>
            </a:pPr>
            <a:r>
              <a:rPr lang="en-US" sz="3200" dirty="0">
                <a:latin typeface="+mj-lt"/>
              </a:rPr>
              <a:t>Smoothing is an important issue, and distinguishes different approaches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38600" y="2514600"/>
            <a:ext cx="4302125" cy="1219200"/>
            <a:chOff x="2880" y="1920"/>
            <a:chExt cx="2710" cy="768"/>
          </a:xfrm>
        </p:grpSpPr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3408" y="2400"/>
              <a:ext cx="21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FF0000"/>
                  </a:solidFill>
                  <a:latin typeface="Times New Roman" pitchFamily="18" charset="0"/>
                </a:rPr>
                <a:t>Document language model</a:t>
              </a:r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 flipH="1" flipV="1">
              <a:off x="3360" y="2256"/>
              <a:ext cx="48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2880" y="1920"/>
              <a:ext cx="720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How to Estimate p(w|d)?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Simplest solution: Maximum Likelihood Estimator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P(w|d) = relative frequency of word w in d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What if a word doesn’t appear in the text? P(w|d)=0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In general, what probability should we give a word that has not been observed?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If we want to assign non-zero probabilities to such words, we’ll have to discount the probabilities of observed words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This is what “smoothing” is about …</a:t>
            </a:r>
            <a:endParaRPr lang="en-US" baseline="-25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7C76A-DED6-4C15-BC81-D5A0163F8723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Language Model Smoothing (Illustration)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AA136-8A44-4FC6-B9FC-E216669798B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1082675" y="5445125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V="1">
            <a:off x="1082675" y="2473325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1066800" y="213360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P(w)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7239000" y="5257800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Word w</a:t>
            </a:r>
          </a:p>
        </p:txBody>
      </p:sp>
      <p:sp>
        <p:nvSpPr>
          <p:cNvPr id="16392" name="Freeform 7"/>
          <p:cNvSpPr>
            <a:spLocks/>
          </p:cNvSpPr>
          <p:nvPr/>
        </p:nvSpPr>
        <p:spPr bwMode="auto">
          <a:xfrm>
            <a:off x="1082675" y="3082925"/>
            <a:ext cx="3733800" cy="2362200"/>
          </a:xfrm>
          <a:custGeom>
            <a:avLst/>
            <a:gdLst>
              <a:gd name="T0" fmla="*/ 0 w 2352"/>
              <a:gd name="T1" fmla="*/ 0 h 1488"/>
              <a:gd name="T2" fmla="*/ 2147483647 w 2352"/>
              <a:gd name="T3" fmla="*/ 0 h 1488"/>
              <a:gd name="T4" fmla="*/ 2147483647 w 2352"/>
              <a:gd name="T5" fmla="*/ 2147483647 h 1488"/>
              <a:gd name="T6" fmla="*/ 2147483647 w 2352"/>
              <a:gd name="T7" fmla="*/ 2147483647 h 1488"/>
              <a:gd name="T8" fmla="*/ 2147483647 w 2352"/>
              <a:gd name="T9" fmla="*/ 2147483647 h 1488"/>
              <a:gd name="T10" fmla="*/ 2147483647 w 2352"/>
              <a:gd name="T11" fmla="*/ 2147483647 h 1488"/>
              <a:gd name="T12" fmla="*/ 2147483647 w 2352"/>
              <a:gd name="T13" fmla="*/ 2147483647 h 1488"/>
              <a:gd name="T14" fmla="*/ 2147483647 w 2352"/>
              <a:gd name="T15" fmla="*/ 2147483647 h 1488"/>
              <a:gd name="T16" fmla="*/ 2147483647 w 2352"/>
              <a:gd name="T17" fmla="*/ 2147483647 h 1488"/>
              <a:gd name="T18" fmla="*/ 2147483647 w 2352"/>
              <a:gd name="T19" fmla="*/ 2147483647 h 1488"/>
              <a:gd name="T20" fmla="*/ 2147483647 w 2352"/>
              <a:gd name="T21" fmla="*/ 2147483647 h 1488"/>
              <a:gd name="T22" fmla="*/ 2147483647 w 2352"/>
              <a:gd name="T23" fmla="*/ 2147483647 h 1488"/>
              <a:gd name="T24" fmla="*/ 2147483647 w 2352"/>
              <a:gd name="T25" fmla="*/ 2147483647 h 1488"/>
              <a:gd name="T26" fmla="*/ 2147483647 w 2352"/>
              <a:gd name="T27" fmla="*/ 2147483647 h 1488"/>
              <a:gd name="T28" fmla="*/ 2147483647 w 2352"/>
              <a:gd name="T29" fmla="*/ 2147483647 h 1488"/>
              <a:gd name="T30" fmla="*/ 2147483647 w 2352"/>
              <a:gd name="T31" fmla="*/ 2147483647 h 1488"/>
              <a:gd name="T32" fmla="*/ 2147483647 w 2352"/>
              <a:gd name="T33" fmla="*/ 2147483647 h 148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52"/>
              <a:gd name="T52" fmla="*/ 0 h 1488"/>
              <a:gd name="T53" fmla="*/ 2352 w 2352"/>
              <a:gd name="T54" fmla="*/ 1488 h 148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52" h="1488">
                <a:moveTo>
                  <a:pt x="0" y="0"/>
                </a:moveTo>
                <a:lnTo>
                  <a:pt x="96" y="0"/>
                </a:lnTo>
                <a:lnTo>
                  <a:pt x="96" y="96"/>
                </a:lnTo>
                <a:lnTo>
                  <a:pt x="192" y="96"/>
                </a:lnTo>
                <a:lnTo>
                  <a:pt x="192" y="240"/>
                </a:lnTo>
                <a:lnTo>
                  <a:pt x="288" y="240"/>
                </a:lnTo>
                <a:lnTo>
                  <a:pt x="288" y="480"/>
                </a:lnTo>
                <a:lnTo>
                  <a:pt x="384" y="480"/>
                </a:lnTo>
                <a:lnTo>
                  <a:pt x="384" y="720"/>
                </a:lnTo>
                <a:lnTo>
                  <a:pt x="576" y="720"/>
                </a:lnTo>
                <a:lnTo>
                  <a:pt x="576" y="912"/>
                </a:lnTo>
                <a:lnTo>
                  <a:pt x="1056" y="912"/>
                </a:lnTo>
                <a:lnTo>
                  <a:pt x="1056" y="1104"/>
                </a:lnTo>
                <a:lnTo>
                  <a:pt x="1536" y="1104"/>
                </a:lnTo>
                <a:lnTo>
                  <a:pt x="1536" y="1296"/>
                </a:lnTo>
                <a:lnTo>
                  <a:pt x="2352" y="1296"/>
                </a:lnTo>
                <a:lnTo>
                  <a:pt x="2352" y="14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4816475" y="5445125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1997075" y="277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Max. Likelihood Estimate </a:t>
            </a:r>
          </a:p>
        </p:txBody>
      </p:sp>
      <p:graphicFrame>
        <p:nvGraphicFramePr>
          <p:cNvPr id="16395" name="Object 10"/>
          <p:cNvGraphicFramePr>
            <a:graphicFrameLocks noChangeAspect="1"/>
          </p:cNvGraphicFramePr>
          <p:nvPr/>
        </p:nvGraphicFramePr>
        <p:xfrm>
          <a:off x="2301875" y="3159125"/>
          <a:ext cx="3276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4" imgW="1358900" imgH="279400" progId="Equation.3">
                  <p:embed/>
                </p:oleObj>
              </mc:Choice>
              <mc:Fallback>
                <p:oleObj name="Equation" r:id="rId4" imgW="1358900" imgH="279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3159125"/>
                        <a:ext cx="3276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Line 11"/>
          <p:cNvSpPr>
            <a:spLocks noChangeShapeType="1"/>
          </p:cNvSpPr>
          <p:nvPr/>
        </p:nvSpPr>
        <p:spPr bwMode="auto">
          <a:xfrm flipH="1">
            <a:off x="1920875" y="3692525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7" name="Freeform 12"/>
          <p:cNvSpPr>
            <a:spLocks/>
          </p:cNvSpPr>
          <p:nvPr/>
        </p:nvSpPr>
        <p:spPr bwMode="auto">
          <a:xfrm>
            <a:off x="1082675" y="3159125"/>
            <a:ext cx="5386388" cy="2209800"/>
          </a:xfrm>
          <a:custGeom>
            <a:avLst/>
            <a:gdLst>
              <a:gd name="T0" fmla="*/ 0 w 3504"/>
              <a:gd name="T1" fmla="*/ 0 h 1488"/>
              <a:gd name="T2" fmla="*/ 2147483647 w 3504"/>
              <a:gd name="T3" fmla="*/ 2147483647 h 1488"/>
              <a:gd name="T4" fmla="*/ 2147483647 w 3504"/>
              <a:gd name="T5" fmla="*/ 2147483647 h 1488"/>
              <a:gd name="T6" fmla="*/ 2147483647 w 3504"/>
              <a:gd name="T7" fmla="*/ 2147483647 h 1488"/>
              <a:gd name="T8" fmla="*/ 2147483647 w 3504"/>
              <a:gd name="T9" fmla="*/ 2147483647 h 1488"/>
              <a:gd name="T10" fmla="*/ 2147483647 w 3504"/>
              <a:gd name="T11" fmla="*/ 2147483647 h 1488"/>
              <a:gd name="T12" fmla="*/ 2147483647 w 3504"/>
              <a:gd name="T13" fmla="*/ 2147483647 h 1488"/>
              <a:gd name="T14" fmla="*/ 2147483647 w 3504"/>
              <a:gd name="T15" fmla="*/ 2147483647 h 14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04"/>
              <a:gd name="T25" fmla="*/ 0 h 1488"/>
              <a:gd name="T26" fmla="*/ 3504 w 3504"/>
              <a:gd name="T27" fmla="*/ 1488 h 14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04" h="1488">
                <a:moveTo>
                  <a:pt x="0" y="0"/>
                </a:moveTo>
                <a:cubicBezTo>
                  <a:pt x="24" y="48"/>
                  <a:pt x="48" y="96"/>
                  <a:pt x="96" y="192"/>
                </a:cubicBezTo>
                <a:cubicBezTo>
                  <a:pt x="144" y="288"/>
                  <a:pt x="224" y="464"/>
                  <a:pt x="288" y="576"/>
                </a:cubicBezTo>
                <a:cubicBezTo>
                  <a:pt x="352" y="688"/>
                  <a:pt x="384" y="776"/>
                  <a:pt x="480" y="864"/>
                </a:cubicBezTo>
                <a:cubicBezTo>
                  <a:pt x="576" y="952"/>
                  <a:pt x="712" y="1032"/>
                  <a:pt x="864" y="1104"/>
                </a:cubicBezTo>
                <a:cubicBezTo>
                  <a:pt x="1016" y="1176"/>
                  <a:pt x="1224" y="1248"/>
                  <a:pt x="1392" y="1296"/>
                </a:cubicBezTo>
                <a:cubicBezTo>
                  <a:pt x="1560" y="1344"/>
                  <a:pt x="1520" y="1360"/>
                  <a:pt x="1872" y="1392"/>
                </a:cubicBezTo>
                <a:cubicBezTo>
                  <a:pt x="2224" y="1424"/>
                  <a:pt x="2864" y="1456"/>
                  <a:pt x="3504" y="1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pSp>
        <p:nvGrpSpPr>
          <p:cNvPr id="16398" name="Group 13"/>
          <p:cNvGrpSpPr>
            <a:grpSpLocks/>
          </p:cNvGrpSpPr>
          <p:nvPr/>
        </p:nvGrpSpPr>
        <p:grpSpPr bwMode="auto">
          <a:xfrm>
            <a:off x="4968875" y="4302125"/>
            <a:ext cx="1905000" cy="990600"/>
            <a:chOff x="3504" y="2736"/>
            <a:chExt cx="1200" cy="624"/>
          </a:xfrm>
        </p:grpSpPr>
        <p:sp>
          <p:nvSpPr>
            <p:cNvPr id="16399" name="Text Box 14"/>
            <p:cNvSpPr txBox="1">
              <a:spLocks noChangeArrowheads="1"/>
            </p:cNvSpPr>
            <p:nvPr/>
          </p:nvSpPr>
          <p:spPr bwMode="auto">
            <a:xfrm>
              <a:off x="3504" y="2736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latin typeface="Times New Roman" pitchFamily="18" charset="0"/>
                </a:rPr>
                <a:t>Smoothed LM </a:t>
              </a:r>
            </a:p>
          </p:txBody>
        </p:sp>
        <p:sp>
          <p:nvSpPr>
            <p:cNvPr id="16400" name="Line 15"/>
            <p:cNvSpPr>
              <a:spLocks noChangeShapeType="1"/>
            </p:cNvSpPr>
            <p:nvPr/>
          </p:nvSpPr>
          <p:spPr bwMode="auto">
            <a:xfrm flipH="1">
              <a:off x="3744" y="297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A General Smoothing Scheme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305800" cy="2895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All smoothing methods try to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discount the probability of words seen in a doc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re-allocate the extra probability so that unseen words will have a non-zero probability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Most use a reference model (collection language model) to discriminate unseen words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E2465-2812-444C-8CCC-A0F46C9DB56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914400" y="4876800"/>
          <a:ext cx="58451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4" imgW="2562144" imgH="428625" progId="Equation.3">
                  <p:embed/>
                </p:oleObj>
              </mc:Choice>
              <mc:Fallback>
                <p:oleObj name="Equation" r:id="rId4" imgW="2562144" imgH="4286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6800"/>
                        <a:ext cx="58451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4" name="Group 11"/>
          <p:cNvGrpSpPr>
            <a:grpSpLocks/>
          </p:cNvGrpSpPr>
          <p:nvPr/>
        </p:nvGrpSpPr>
        <p:grpSpPr bwMode="auto">
          <a:xfrm>
            <a:off x="3276600" y="4572000"/>
            <a:ext cx="4949825" cy="1905000"/>
            <a:chOff x="2064" y="2832"/>
            <a:chExt cx="3118" cy="1200"/>
          </a:xfrm>
        </p:grpSpPr>
        <p:grpSp>
          <p:nvGrpSpPr>
            <p:cNvPr id="17415" name="Group 5"/>
            <p:cNvGrpSpPr>
              <a:grpSpLocks/>
            </p:cNvGrpSpPr>
            <p:nvPr/>
          </p:nvGrpSpPr>
          <p:grpSpPr bwMode="auto">
            <a:xfrm>
              <a:off x="2064" y="2832"/>
              <a:ext cx="3108" cy="288"/>
              <a:chOff x="2208" y="2592"/>
              <a:chExt cx="3108" cy="288"/>
            </a:xfrm>
          </p:grpSpPr>
          <p:sp>
            <p:nvSpPr>
              <p:cNvPr id="17419" name="Text Box 6"/>
              <p:cNvSpPr txBox="1">
                <a:spLocks noChangeArrowheads="1"/>
              </p:cNvSpPr>
              <p:nvPr/>
            </p:nvSpPr>
            <p:spPr bwMode="auto">
              <a:xfrm>
                <a:off x="2822" y="2592"/>
                <a:ext cx="249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400">
                    <a:solidFill>
                      <a:srgbClr val="FF0000"/>
                    </a:solidFill>
                    <a:latin typeface="Times New Roman" pitchFamily="18" charset="0"/>
                  </a:rPr>
                  <a:t>Discounted ML estimate</a:t>
                </a:r>
              </a:p>
            </p:txBody>
          </p:sp>
          <p:sp>
            <p:nvSpPr>
              <p:cNvPr id="17420" name="Line 7"/>
              <p:cNvSpPr>
                <a:spLocks noChangeShapeType="1"/>
              </p:cNvSpPr>
              <p:nvPr/>
            </p:nvSpPr>
            <p:spPr bwMode="auto">
              <a:xfrm flipH="1">
                <a:off x="2208" y="2736"/>
                <a:ext cx="576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grpSp>
          <p:nvGrpSpPr>
            <p:cNvPr id="17416" name="Group 8"/>
            <p:cNvGrpSpPr>
              <a:grpSpLocks/>
            </p:cNvGrpSpPr>
            <p:nvPr/>
          </p:nvGrpSpPr>
          <p:grpSpPr bwMode="auto">
            <a:xfrm>
              <a:off x="2112" y="3600"/>
              <a:ext cx="3070" cy="432"/>
              <a:chOff x="2256" y="3504"/>
              <a:chExt cx="3070" cy="432"/>
            </a:xfrm>
          </p:grpSpPr>
          <p:sp>
            <p:nvSpPr>
              <p:cNvPr id="17417" name="Text Box 9"/>
              <p:cNvSpPr txBox="1">
                <a:spLocks noChangeArrowheads="1"/>
              </p:cNvSpPr>
              <p:nvPr/>
            </p:nvSpPr>
            <p:spPr bwMode="auto">
              <a:xfrm>
                <a:off x="2832" y="3648"/>
                <a:ext cx="249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400">
                    <a:solidFill>
                      <a:srgbClr val="FF0000"/>
                    </a:solidFill>
                    <a:latin typeface="Times New Roman" pitchFamily="18" charset="0"/>
                  </a:rPr>
                  <a:t>Collection language model</a:t>
                </a: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 flipH="1" flipV="1">
                <a:off x="2256" y="3504"/>
                <a:ext cx="576" cy="2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Smoothing &amp; TF-IDF Weighting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93100" cy="1082675"/>
          </a:xfrm>
        </p:spPr>
        <p:txBody>
          <a:bodyPr/>
          <a:lstStyle/>
          <a:p>
            <a:pPr eaLnBrk="1" hangingPunct="1"/>
            <a:r>
              <a:rPr lang="en-US" altLang="fa-IR" smtClean="0"/>
              <a:t>Plug in the general smoothing scheme to the query likelihood retrieval formula, we obtain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7A2FC7-D436-4EA3-8B63-BAFB51150F9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19800" y="3352800"/>
            <a:ext cx="4419600" cy="1427163"/>
            <a:chOff x="3433" y="2885"/>
            <a:chExt cx="1834" cy="684"/>
          </a:xfrm>
        </p:grpSpPr>
        <p:sp>
          <p:nvSpPr>
            <p:cNvPr id="18449" name="Rectangle 6"/>
            <p:cNvSpPr>
              <a:spLocks noChangeArrowheads="1"/>
            </p:cNvSpPr>
            <p:nvPr/>
          </p:nvSpPr>
          <p:spPr bwMode="auto">
            <a:xfrm>
              <a:off x="3433" y="2885"/>
              <a:ext cx="912" cy="4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8450" name="Text Box 7"/>
            <p:cNvSpPr txBox="1">
              <a:spLocks noChangeArrowheads="1"/>
            </p:cNvSpPr>
            <p:nvPr/>
          </p:nvSpPr>
          <p:spPr bwMode="auto">
            <a:xfrm>
              <a:off x="3744" y="3408"/>
              <a:ext cx="152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FF0000"/>
                  </a:solidFill>
                  <a:latin typeface="Times New Roman" pitchFamily="18" charset="0"/>
                </a:rPr>
                <a:t>Ignore for ranking</a:t>
              </a:r>
              <a:endParaRPr lang="en-US" altLang="fa-IR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8451" name="Line 8"/>
            <p:cNvSpPr>
              <a:spLocks noChangeShapeType="1"/>
            </p:cNvSpPr>
            <p:nvPr/>
          </p:nvSpPr>
          <p:spPr bwMode="auto">
            <a:xfrm flipH="1" flipV="1">
              <a:off x="4057" y="3173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352800" y="4191000"/>
            <a:ext cx="1447800" cy="565150"/>
            <a:chOff x="1957" y="3264"/>
            <a:chExt cx="912" cy="356"/>
          </a:xfrm>
        </p:grpSpPr>
        <p:sp>
          <p:nvSpPr>
            <p:cNvPr id="18447" name="Text Box 10"/>
            <p:cNvSpPr txBox="1">
              <a:spLocks noChangeArrowheads="1"/>
            </p:cNvSpPr>
            <p:nvPr/>
          </p:nvSpPr>
          <p:spPr bwMode="auto">
            <a:xfrm>
              <a:off x="1957" y="3408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FF0000"/>
                  </a:solidFill>
                  <a:latin typeface="Times New Roman" pitchFamily="18" charset="0"/>
                </a:rPr>
                <a:t>IDF</a:t>
              </a:r>
              <a:r>
                <a:rPr lang="en-US" altLang="fa-IR" sz="1600" b="1">
                  <a:latin typeface="Times New Roman" pitchFamily="18" charset="0"/>
                </a:rPr>
                <a:t> </a:t>
              </a:r>
              <a:r>
                <a:rPr lang="en-US" altLang="fa-IR" sz="1600" b="1">
                  <a:solidFill>
                    <a:srgbClr val="FF0000"/>
                  </a:solidFill>
                  <a:latin typeface="Times New Roman" pitchFamily="18" charset="0"/>
                </a:rPr>
                <a:t>weighting</a:t>
              </a:r>
              <a:endParaRPr lang="en-US" altLang="fa-IR" sz="2400">
                <a:latin typeface="Times New Roman" pitchFamily="18" charset="0"/>
              </a:endParaRPr>
            </a:p>
          </p:txBody>
        </p:sp>
        <p:sp>
          <p:nvSpPr>
            <p:cNvPr id="18448" name="Line 11"/>
            <p:cNvSpPr>
              <a:spLocks noChangeShapeType="1"/>
            </p:cNvSpPr>
            <p:nvPr/>
          </p:nvSpPr>
          <p:spPr bwMode="auto">
            <a:xfrm flipV="1">
              <a:off x="2341" y="3264"/>
              <a:ext cx="5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590800" y="2819400"/>
            <a:ext cx="1447800" cy="609600"/>
            <a:chOff x="1536" y="2544"/>
            <a:chExt cx="912" cy="384"/>
          </a:xfrm>
        </p:grpSpPr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1536" y="2544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FF0000"/>
                  </a:solidFill>
                  <a:latin typeface="Times New Roman" pitchFamily="18" charset="0"/>
                </a:rPr>
                <a:t>TF weighting</a:t>
              </a:r>
              <a:endParaRPr lang="en-US" altLang="fa-IR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2208" y="27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105400" y="2667000"/>
            <a:ext cx="4495800" cy="914400"/>
            <a:chOff x="2784" y="2400"/>
            <a:chExt cx="2832" cy="576"/>
          </a:xfrm>
        </p:grpSpPr>
        <p:sp>
          <p:nvSpPr>
            <p:cNvPr id="18443" name="Text Box 16"/>
            <p:cNvSpPr txBox="1">
              <a:spLocks noChangeArrowheads="1"/>
            </p:cNvSpPr>
            <p:nvPr/>
          </p:nvSpPr>
          <p:spPr bwMode="auto">
            <a:xfrm>
              <a:off x="2784" y="2400"/>
              <a:ext cx="28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FF0000"/>
                  </a:solidFill>
                  <a:latin typeface="Times New Roman" pitchFamily="18" charset="0"/>
                </a:rPr>
                <a:t>Doc length normalization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(long doc is expected to have  a smaller </a:t>
              </a:r>
              <a:r>
                <a:rPr lang="en-US" altLang="fa-IR" sz="1600" b="1" baseline="-2500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 altLang="fa-IR" sz="16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)</a:t>
              </a:r>
              <a:endParaRPr lang="en-US" altLang="fa-IR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8444" name="Line 17"/>
            <p:cNvSpPr>
              <a:spLocks noChangeShapeType="1"/>
            </p:cNvSpPr>
            <p:nvPr/>
          </p:nvSpPr>
          <p:spPr bwMode="auto">
            <a:xfrm flipH="1">
              <a:off x="3120" y="268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344082" name="Rectangle 18"/>
          <p:cNvSpPr>
            <a:spLocks noChangeArrowheads="1"/>
          </p:cNvSpPr>
          <p:nvPr/>
        </p:nvSpPr>
        <p:spPr bwMode="auto">
          <a:xfrm>
            <a:off x="762000" y="51054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45000"/>
              </a:spcBef>
              <a:buSzPct val="80000"/>
              <a:buFontTx/>
              <a:buChar char="•"/>
              <a:defRPr/>
            </a:pPr>
            <a:r>
              <a:rPr lang="en-US" sz="2800" b="1" dirty="0">
                <a:latin typeface="+mj-lt"/>
              </a:rPr>
              <a:t>Smoothing with </a:t>
            </a:r>
            <a:r>
              <a:rPr lang="en-US" sz="2800" b="1" i="1" dirty="0">
                <a:latin typeface="+mj-lt"/>
              </a:rPr>
              <a:t>p(</a:t>
            </a:r>
            <a:r>
              <a:rPr lang="en-US" sz="2800" b="1" i="1" dirty="0" err="1">
                <a:latin typeface="+mj-lt"/>
              </a:rPr>
              <a:t>w|C</a:t>
            </a:r>
            <a:r>
              <a:rPr lang="en-US" sz="2800" b="1" i="1" dirty="0">
                <a:latin typeface="+mj-lt"/>
              </a:rPr>
              <a:t>)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+mj-lt"/>
                <a:sym typeface="Symbol" pitchFamily="18" charset="2"/>
              </a:rPr>
              <a:t></a:t>
            </a:r>
            <a:r>
              <a:rPr lang="en-US" sz="2800" b="1" dirty="0">
                <a:latin typeface="+mj-lt"/>
              </a:rPr>
              <a:t> TF-IDF + length norm.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46909" y="3404448"/>
                <a:ext cx="6690998" cy="127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eqArr>
                        </m:sub>
                        <m:sup/>
                        <m:e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𝑠𝑒𝑒𝑛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</m:e>
                          </m:func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909" y="3404448"/>
                <a:ext cx="6690998" cy="1278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Derivation of the QL Retrieval Formula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Retrieval formula using the general smoothing scheme:</a:t>
            </a:r>
            <a:endParaRPr lang="en-US" sz="2800" dirty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CD700-5634-4C1F-92A2-AFD2529EFA80}" type="slidenum">
              <a:rPr lang="en-US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03650" y="1169865"/>
                <a:ext cx="488858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𝑒𝑒𝑛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50" y="1169865"/>
                <a:ext cx="488858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8289" y="2988186"/>
                <a:ext cx="5764911" cy="938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89" y="2988186"/>
                <a:ext cx="5764911" cy="9386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21989" y="4240428"/>
                <a:ext cx="4884607" cy="1220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𝑠𝑒𝑒𝑛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989" y="4240428"/>
                <a:ext cx="4884607" cy="1220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24200" y="5456145"/>
                <a:ext cx="4709751" cy="1218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456145"/>
                <a:ext cx="4709751" cy="1218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3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Derivation of the QL Retrieval Formula (</a:t>
            </a:r>
            <a:r>
              <a:rPr lang="en-US" altLang="fa-IR" sz="3600" dirty="0" err="1" smtClean="0"/>
              <a:t>cond’t</a:t>
            </a:r>
            <a:r>
              <a:rPr lang="en-US" altLang="fa-IR" sz="3600" dirty="0" smtClean="0"/>
              <a:t>)</a:t>
            </a:r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CD700-5634-4C1F-92A2-AFD2529EFA80}" type="slidenum">
              <a:rPr lang="en-US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1048306"/>
                <a:ext cx="2080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=…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48306"/>
                <a:ext cx="2080698" cy="369332"/>
              </a:xfrm>
              <a:prstGeom prst="rect">
                <a:avLst/>
              </a:prstGeom>
              <a:blipFill>
                <a:blip r:embed="rId3"/>
                <a:stretch>
                  <a:fillRect l="-645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1572716"/>
                <a:ext cx="4072204" cy="1015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𝑠𝑒𝑒𝑛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572716"/>
                <a:ext cx="4072204" cy="10154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70543" y="1562671"/>
                <a:ext cx="3924921" cy="1015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43" y="1562671"/>
                <a:ext cx="3924921" cy="10154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05021" y="2645252"/>
                <a:ext cx="3886449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21" y="2645252"/>
                <a:ext cx="3886449" cy="7822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5800" y="2609692"/>
                <a:ext cx="4072204" cy="1015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𝑠𝑒𝑒𝑛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609692"/>
                <a:ext cx="4072204" cy="10154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06105" y="3625098"/>
                <a:ext cx="3924921" cy="1015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105" y="3625098"/>
                <a:ext cx="3924921" cy="10154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3412" y="5161479"/>
                <a:ext cx="5395323" cy="1020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𝑠𝑒𝑒𝑛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12" y="5161479"/>
                <a:ext cx="5395323" cy="10207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07960" y="5176322"/>
                <a:ext cx="3154132" cy="985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60" y="5176322"/>
                <a:ext cx="3154132" cy="9857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948004" y="4812418"/>
            <a:ext cx="762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fa-IR" sz="2000" b="1" dirty="0">
                <a:solidFill>
                  <a:srgbClr val="C00000"/>
                </a:solidFill>
                <a:latin typeface="Arial" pitchFamily="34" charset="0"/>
              </a:rPr>
              <a:t>Key rewriting </a:t>
            </a:r>
            <a:r>
              <a:rPr lang="en-US" altLang="fa-IR" sz="2000" b="1" dirty="0" smtClean="0">
                <a:solidFill>
                  <a:srgbClr val="C00000"/>
                </a:solidFill>
                <a:latin typeface="Arial" pitchFamily="34" charset="0"/>
              </a:rPr>
              <a:t>step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fa-IR" sz="2000" b="1" dirty="0" smtClean="0">
              <a:latin typeface="Arial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en-US" altLang="fa-IR" sz="2000" b="1" dirty="0">
              <a:latin typeface="Arial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en-US" altLang="fa-IR" sz="2000" b="1" dirty="0">
              <a:latin typeface="Arial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en-US" altLang="fa-IR" sz="2000" b="1" dirty="0">
              <a:latin typeface="Arial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fa-IR" sz="2000" b="1" dirty="0">
                <a:latin typeface="Arial" pitchFamily="34" charset="0"/>
              </a:rPr>
              <a:t>Similar rewritings are very common when using LMs for IR…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4758004" y="1295400"/>
            <a:ext cx="4157396" cy="35170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7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Text Generation with Unigram LM 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207532-2D53-4622-B8AE-8DF02A078A8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476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(Unigram) Language Model  </a:t>
            </a:r>
            <a:r>
              <a:rPr lang="en-US" altLang="fa-IR" sz="2000" b="1">
                <a:latin typeface="Times New Roman" pitchFamily="18" charset="0"/>
                <a:sym typeface="Symbol" pitchFamily="18" charset="2"/>
              </a:rPr>
              <a:t>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  <a:sym typeface="Symbol" pitchFamily="18" charset="2"/>
              </a:rPr>
              <a:t>                      p(w| )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1905000" y="2286000"/>
            <a:ext cx="1752600" cy="2232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…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text  0.2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mining 0.1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assocation 0.01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clustering 0.02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…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food</a:t>
            </a:r>
            <a:r>
              <a:rPr lang="en-US" altLang="fa-IR" sz="18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 0.00001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…</a:t>
            </a:r>
            <a:endParaRPr lang="en-US" altLang="fa-IR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304800" y="3200400"/>
            <a:ext cx="1430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0000FF"/>
                </a:solidFill>
                <a:latin typeface="Times New Roman" pitchFamily="18" charset="0"/>
              </a:rPr>
              <a:t>Topic 1: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0000FF"/>
                </a:solidFill>
                <a:latin typeface="Times New Roman" pitchFamily="18" charset="0"/>
              </a:rPr>
              <a:t>Text mining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1905000" y="4648200"/>
            <a:ext cx="1752600" cy="1765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…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food 0.25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nutrition 0.1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healthy 0.05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diet 0.02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…</a:t>
            </a:r>
            <a:endParaRPr lang="en-US" altLang="fa-IR" sz="240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457200" y="5029200"/>
            <a:ext cx="1036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CC3300"/>
                </a:solidFill>
                <a:latin typeface="Times New Roman" pitchFamily="18" charset="0"/>
              </a:rPr>
              <a:t>Topic 2: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CC3300"/>
                </a:solidFill>
                <a:latin typeface="Times New Roman" pitchFamily="18" charset="0"/>
              </a:rPr>
              <a:t>Health</a:t>
            </a:r>
          </a:p>
        </p:txBody>
      </p:sp>
      <p:sp>
        <p:nvSpPr>
          <p:cNvPr id="3081" name="Line 8"/>
          <p:cNvSpPr>
            <a:spLocks noChangeShapeType="1"/>
          </p:cNvSpPr>
          <p:nvPr/>
        </p:nvSpPr>
        <p:spPr bwMode="auto">
          <a:xfrm>
            <a:off x="4038600" y="2286000"/>
            <a:ext cx="0" cy="2209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2" name="Freeform 9"/>
          <p:cNvSpPr>
            <a:spLocks/>
          </p:cNvSpPr>
          <p:nvPr/>
        </p:nvSpPr>
        <p:spPr bwMode="auto">
          <a:xfrm>
            <a:off x="4025900" y="2362200"/>
            <a:ext cx="558800" cy="1905000"/>
          </a:xfrm>
          <a:custGeom>
            <a:avLst/>
            <a:gdLst>
              <a:gd name="T0" fmla="*/ 2147483647 w 352"/>
              <a:gd name="T1" fmla="*/ 0 h 1200"/>
              <a:gd name="T2" fmla="*/ 2147483647 w 352"/>
              <a:gd name="T3" fmla="*/ 2147483647 h 1200"/>
              <a:gd name="T4" fmla="*/ 2147483647 w 352"/>
              <a:gd name="T5" fmla="*/ 2147483647 h 1200"/>
              <a:gd name="T6" fmla="*/ 2147483647 w 352"/>
              <a:gd name="T7" fmla="*/ 2147483647 h 1200"/>
              <a:gd name="T8" fmla="*/ 2147483647 w 352"/>
              <a:gd name="T9" fmla="*/ 2147483647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1200"/>
              <a:gd name="T17" fmla="*/ 352 w 352"/>
              <a:gd name="T18" fmla="*/ 1200 h 1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1200">
                <a:moveTo>
                  <a:pt x="8" y="0"/>
                </a:moveTo>
                <a:cubicBezTo>
                  <a:pt x="4" y="40"/>
                  <a:pt x="0" y="80"/>
                  <a:pt x="56" y="144"/>
                </a:cubicBezTo>
                <a:cubicBezTo>
                  <a:pt x="112" y="208"/>
                  <a:pt x="336" y="296"/>
                  <a:pt x="344" y="384"/>
                </a:cubicBezTo>
                <a:cubicBezTo>
                  <a:pt x="352" y="472"/>
                  <a:pt x="160" y="536"/>
                  <a:pt x="104" y="672"/>
                </a:cubicBezTo>
                <a:cubicBezTo>
                  <a:pt x="48" y="808"/>
                  <a:pt x="28" y="1004"/>
                  <a:pt x="8" y="120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3" name="Line 10"/>
          <p:cNvSpPr>
            <a:spLocks noChangeShapeType="1"/>
          </p:cNvSpPr>
          <p:nvPr/>
        </p:nvSpPr>
        <p:spPr bwMode="auto">
          <a:xfrm>
            <a:off x="4038600" y="4648200"/>
            <a:ext cx="0" cy="1752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4" name="Freeform 11"/>
          <p:cNvSpPr>
            <a:spLocks/>
          </p:cNvSpPr>
          <p:nvPr/>
        </p:nvSpPr>
        <p:spPr bwMode="auto">
          <a:xfrm>
            <a:off x="4025900" y="4724400"/>
            <a:ext cx="558800" cy="1600200"/>
          </a:xfrm>
          <a:custGeom>
            <a:avLst/>
            <a:gdLst>
              <a:gd name="T0" fmla="*/ 2147483647 w 352"/>
              <a:gd name="T1" fmla="*/ 0 h 1008"/>
              <a:gd name="T2" fmla="*/ 2147483647 w 352"/>
              <a:gd name="T3" fmla="*/ 2147483647 h 1008"/>
              <a:gd name="T4" fmla="*/ 2147483647 w 352"/>
              <a:gd name="T5" fmla="*/ 2147483647 h 1008"/>
              <a:gd name="T6" fmla="*/ 2147483647 w 352"/>
              <a:gd name="T7" fmla="*/ 2147483647 h 1008"/>
              <a:gd name="T8" fmla="*/ 2147483647 w 352"/>
              <a:gd name="T9" fmla="*/ 2147483647 h 1008"/>
              <a:gd name="T10" fmla="*/ 2147483647 w 352"/>
              <a:gd name="T11" fmla="*/ 2147483647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2"/>
              <a:gd name="T19" fmla="*/ 0 h 1008"/>
              <a:gd name="T20" fmla="*/ 352 w 352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2" h="1008">
                <a:moveTo>
                  <a:pt x="8" y="0"/>
                </a:moveTo>
                <a:cubicBezTo>
                  <a:pt x="24" y="72"/>
                  <a:pt x="40" y="144"/>
                  <a:pt x="56" y="240"/>
                </a:cubicBezTo>
                <a:cubicBezTo>
                  <a:pt x="72" y="336"/>
                  <a:pt x="56" y="496"/>
                  <a:pt x="104" y="576"/>
                </a:cubicBezTo>
                <a:cubicBezTo>
                  <a:pt x="152" y="656"/>
                  <a:pt x="352" y="680"/>
                  <a:pt x="344" y="720"/>
                </a:cubicBezTo>
                <a:cubicBezTo>
                  <a:pt x="336" y="760"/>
                  <a:pt x="112" y="768"/>
                  <a:pt x="56" y="816"/>
                </a:cubicBezTo>
                <a:cubicBezTo>
                  <a:pt x="0" y="864"/>
                  <a:pt x="4" y="936"/>
                  <a:pt x="8" y="1008"/>
                </a:cubicBezTo>
              </a:path>
            </a:pathLst>
          </a:cu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324600" y="1676400"/>
            <a:ext cx="136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 </a:t>
            </a:r>
            <a:r>
              <a:rPr lang="en-US" altLang="fa-IR" sz="2000" b="1">
                <a:latin typeface="Times New Roman" pitchFamily="18" charset="0"/>
              </a:rPr>
              <a:t>Document</a:t>
            </a:r>
          </a:p>
        </p:txBody>
      </p:sp>
      <p:grpSp>
        <p:nvGrpSpPr>
          <p:cNvPr id="3086" name="Group 13"/>
          <p:cNvGrpSpPr>
            <a:grpSpLocks/>
          </p:cNvGrpSpPr>
          <p:nvPr/>
        </p:nvGrpSpPr>
        <p:grpSpPr bwMode="auto">
          <a:xfrm>
            <a:off x="4876800" y="2819400"/>
            <a:ext cx="2971800" cy="990600"/>
            <a:chOff x="3072" y="1776"/>
            <a:chExt cx="1872" cy="624"/>
          </a:xfrm>
        </p:grpSpPr>
        <p:sp>
          <p:nvSpPr>
            <p:cNvPr id="3092" name="AutoShape 14"/>
            <p:cNvSpPr>
              <a:spLocks noChangeArrowheads="1"/>
            </p:cNvSpPr>
            <p:nvPr/>
          </p:nvSpPr>
          <p:spPr bwMode="auto">
            <a:xfrm>
              <a:off x="3936" y="1776"/>
              <a:ext cx="1008" cy="624"/>
            </a:xfrm>
            <a:prstGeom prst="foldedCorner">
              <a:avLst>
                <a:gd name="adj" fmla="val 12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bg1"/>
                  </a:solidFill>
                  <a:latin typeface="Times New Roman" pitchFamily="18" charset="0"/>
                </a:rPr>
                <a:t>Text mining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bg1"/>
                  </a:solidFill>
                  <a:latin typeface="Times New Roman" pitchFamily="18" charset="0"/>
                </a:rPr>
                <a:t>paper</a:t>
              </a:r>
            </a:p>
          </p:txBody>
        </p:sp>
        <p:sp>
          <p:nvSpPr>
            <p:cNvPr id="3093" name="AutoShape 15"/>
            <p:cNvSpPr>
              <a:spLocks noChangeArrowheads="1"/>
            </p:cNvSpPr>
            <p:nvPr/>
          </p:nvSpPr>
          <p:spPr bwMode="auto">
            <a:xfrm>
              <a:off x="3072" y="1968"/>
              <a:ext cx="576" cy="2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349 h 21600"/>
                <a:gd name="T14" fmla="*/ 18900 w 21600"/>
                <a:gd name="T15" fmla="*/ 1614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087" name="Group 16"/>
          <p:cNvGrpSpPr>
            <a:grpSpLocks/>
          </p:cNvGrpSpPr>
          <p:nvPr/>
        </p:nvGrpSpPr>
        <p:grpSpPr bwMode="auto">
          <a:xfrm>
            <a:off x="4876800" y="4953000"/>
            <a:ext cx="2971800" cy="990600"/>
            <a:chOff x="3072" y="3120"/>
            <a:chExt cx="1872" cy="624"/>
          </a:xfrm>
        </p:grpSpPr>
        <p:sp>
          <p:nvSpPr>
            <p:cNvPr id="3090" name="AutoShape 17"/>
            <p:cNvSpPr>
              <a:spLocks noChangeArrowheads="1"/>
            </p:cNvSpPr>
            <p:nvPr/>
          </p:nvSpPr>
          <p:spPr bwMode="auto">
            <a:xfrm>
              <a:off x="3936" y="3120"/>
              <a:ext cx="1008" cy="624"/>
            </a:xfrm>
            <a:prstGeom prst="foldedCorner">
              <a:avLst>
                <a:gd name="adj" fmla="val 12500"/>
              </a:avLst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bg1"/>
                  </a:solidFill>
                  <a:latin typeface="Times New Roman" pitchFamily="18" charset="0"/>
                </a:rPr>
                <a:t>Food nutrition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bg1"/>
                  </a:solidFill>
                  <a:latin typeface="Times New Roman" pitchFamily="18" charset="0"/>
                </a:rPr>
                <a:t>paper</a:t>
              </a:r>
            </a:p>
          </p:txBody>
        </p:sp>
        <p:sp>
          <p:nvSpPr>
            <p:cNvPr id="3091" name="AutoShape 18"/>
            <p:cNvSpPr>
              <a:spLocks noChangeArrowheads="1"/>
            </p:cNvSpPr>
            <p:nvPr/>
          </p:nvSpPr>
          <p:spPr bwMode="auto">
            <a:xfrm>
              <a:off x="3072" y="3360"/>
              <a:ext cx="576" cy="2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349 h 21600"/>
                <a:gd name="T14" fmla="*/ 18900 w 21600"/>
                <a:gd name="T15" fmla="*/ 1614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3088" name="Line 19"/>
          <p:cNvSpPr>
            <a:spLocks noChangeShapeType="1"/>
          </p:cNvSpPr>
          <p:nvPr/>
        </p:nvSpPr>
        <p:spPr bwMode="auto">
          <a:xfrm>
            <a:off x="4572000" y="1981200"/>
            <a:ext cx="15240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9" name="Text Box 20"/>
          <p:cNvSpPr txBox="1">
            <a:spLocks noChangeArrowheads="1"/>
          </p:cNvSpPr>
          <p:nvPr/>
        </p:nvSpPr>
        <p:spPr bwMode="auto">
          <a:xfrm>
            <a:off x="4648200" y="1524000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CC3300"/>
                </a:solidFill>
                <a:latin typeface="Times New Roman" pitchFamily="18" charset="0"/>
              </a:rPr>
              <a:t>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Three Smoothing Methods</a:t>
            </a:r>
            <a:br>
              <a:rPr lang="en-US" altLang="fa-IR" smtClean="0"/>
            </a:br>
            <a:r>
              <a:rPr lang="en-US" altLang="fa-IR" sz="2000" smtClean="0"/>
              <a:t>(Zhai &amp; Lafferty 01)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077200" cy="4572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Simplified </a:t>
            </a:r>
            <a:r>
              <a:rPr lang="en-US" dirty="0" err="1" smtClean="0"/>
              <a:t>Jelinek</a:t>
            </a:r>
            <a:r>
              <a:rPr lang="en-US" dirty="0" smtClean="0"/>
              <a:t>-Mercer: </a:t>
            </a:r>
            <a:r>
              <a:rPr lang="en-US" dirty="0" smtClean="0">
                <a:solidFill>
                  <a:srgbClr val="FF0000"/>
                </a:solidFill>
              </a:rPr>
              <a:t>Shrink uniformly</a:t>
            </a:r>
            <a:r>
              <a:rPr lang="en-US" dirty="0" smtClean="0"/>
              <a:t> toward p(</a:t>
            </a:r>
            <a:r>
              <a:rPr lang="en-US" dirty="0" err="1" smtClean="0"/>
              <a:t>w|C</a:t>
            </a:r>
            <a:r>
              <a:rPr lang="en-US" dirty="0" smtClean="0"/>
              <a:t>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1486C1-7883-4C4C-905F-CD32D2E86C6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533400" y="27432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500" dirty="0" err="1">
                <a:latin typeface="+mj-lt"/>
              </a:rPr>
              <a:t>Dirichlet</a:t>
            </a:r>
            <a:r>
              <a:rPr lang="en-US" sz="2500" dirty="0">
                <a:latin typeface="+mj-lt"/>
              </a:rPr>
              <a:t> prior (Bayesian): Assume</a:t>
            </a:r>
            <a:r>
              <a:rPr lang="en-US" sz="25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+mj-lt"/>
              </a:rPr>
              <a:t>pseudo counts</a:t>
            </a:r>
            <a:r>
              <a:rPr lang="en-US" sz="25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500" dirty="0">
                <a:latin typeface="+mj-lt"/>
                <a:sym typeface="Symbol" pitchFamily="18" charset="2"/>
              </a:rPr>
              <a:t>p(</a:t>
            </a:r>
            <a:r>
              <a:rPr lang="en-US" sz="2500" dirty="0" err="1">
                <a:latin typeface="+mj-lt"/>
                <a:sym typeface="Symbol" pitchFamily="18" charset="2"/>
              </a:rPr>
              <a:t>w|C</a:t>
            </a:r>
            <a:r>
              <a:rPr lang="en-US" sz="2500" dirty="0">
                <a:latin typeface="+mj-lt"/>
                <a:sym typeface="Symbol" pitchFamily="18" charset="2"/>
              </a:rPr>
              <a:t>)</a:t>
            </a:r>
            <a:endParaRPr lang="en-US" sz="2500" dirty="0">
              <a:latin typeface="+mj-lt"/>
            </a:endParaRPr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609600" y="44196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2500" dirty="0">
                <a:latin typeface="+mj-lt"/>
              </a:rPr>
              <a:t>Absolute discounting</a:t>
            </a:r>
            <a:r>
              <a:rPr lang="en-US" sz="2500" dirty="0">
                <a:solidFill>
                  <a:srgbClr val="000066"/>
                </a:solidFill>
                <a:latin typeface="+mj-lt"/>
              </a:rPr>
              <a:t>: </a:t>
            </a:r>
            <a:r>
              <a:rPr lang="en-US" sz="2500" dirty="0">
                <a:solidFill>
                  <a:srgbClr val="FF0000"/>
                </a:solidFill>
                <a:latin typeface="+mj-lt"/>
              </a:rPr>
              <a:t>Subtract a constant</a:t>
            </a:r>
            <a:r>
              <a:rPr lang="en-US" sz="25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500" dirty="0">
                <a:latin typeface="+mj-lt"/>
                <a:sym typeface="Symbol" pitchFamily="18" charset="2"/>
              </a:rPr>
              <a:t></a:t>
            </a:r>
            <a:endParaRPr lang="en-US" sz="2500" dirty="0">
              <a:latin typeface="+mj-lt"/>
            </a:endParaRPr>
          </a:p>
        </p:txBody>
      </p:sp>
      <p:graphicFrame>
        <p:nvGraphicFramePr>
          <p:cNvPr id="20487" name="Object 9"/>
          <p:cNvGraphicFramePr>
            <a:graphicFrameLocks noChangeAspect="1"/>
          </p:cNvGraphicFramePr>
          <p:nvPr/>
        </p:nvGraphicFramePr>
        <p:xfrm>
          <a:off x="1676400" y="1905000"/>
          <a:ext cx="5899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4" imgW="2387600" imgH="215900" progId="Equation.3">
                  <p:embed/>
                </p:oleObj>
              </mc:Choice>
              <mc:Fallback>
                <p:oleObj name="Equation" r:id="rId4" imgW="23876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58991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0"/>
          <p:cNvGraphicFramePr>
            <a:graphicFrameLocks noChangeAspect="1"/>
          </p:cNvGraphicFramePr>
          <p:nvPr/>
        </p:nvGraphicFramePr>
        <p:xfrm>
          <a:off x="179388" y="3352800"/>
          <a:ext cx="89646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6" imgW="4178300" imgH="419100" progId="Equation.3">
                  <p:embed/>
                </p:oleObj>
              </mc:Choice>
              <mc:Fallback>
                <p:oleObj name="Equation" r:id="rId6" imgW="41783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352800"/>
                        <a:ext cx="896461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1"/>
          <p:cNvGraphicFramePr>
            <a:graphicFrameLocks noChangeAspect="1"/>
          </p:cNvGraphicFramePr>
          <p:nvPr/>
        </p:nvGraphicFramePr>
        <p:xfrm>
          <a:off x="1758950" y="5105400"/>
          <a:ext cx="6318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8" imgW="2895600" imgH="419100" progId="Equation.3">
                  <p:embed/>
                </p:oleObj>
              </mc:Choice>
              <mc:Fallback>
                <p:oleObj name="Equation" r:id="rId8" imgW="28956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5105400"/>
                        <a:ext cx="63182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Comparison of Three Methods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CD955-55E1-4724-B7C8-DE543500D028}" type="slidenum">
              <a:rPr lang="en-US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1447800" y="1905000"/>
          <a:ext cx="58531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Worksheet" r:id="rId4" imgW="3172054" imgH="514807" progId="Excel.Sheet.8">
                  <p:embed/>
                </p:oleObj>
              </mc:Choice>
              <mc:Fallback>
                <p:oleObj name="Worksheet" r:id="rId4" imgW="3172054" imgH="51480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585311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1066800" y="3048000"/>
          <a:ext cx="7010400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Worksheet" r:id="rId6" imgW="4419905" imgH="1791005" progId="Excel.Sheet.8">
                  <p:embed/>
                </p:oleObj>
              </mc:Choice>
              <mc:Fallback>
                <p:oleObj name="Worksheet" r:id="rId6" imgW="4419905" imgH="179100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7010400" cy="331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DF925-6B08-4981-9C6F-EC04A240794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80819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54138" y="228600"/>
            <a:ext cx="2836862" cy="838200"/>
            <a:chOff x="1353626" y="228600"/>
            <a:chExt cx="2837374" cy="838200"/>
          </a:xfrm>
        </p:grpSpPr>
        <p:sp>
          <p:nvSpPr>
            <p:cNvPr id="5" name="Rectangle 4"/>
            <p:cNvSpPr/>
            <p:nvPr/>
          </p:nvSpPr>
          <p:spPr>
            <a:xfrm>
              <a:off x="1371091" y="685800"/>
              <a:ext cx="2819909" cy="3810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3626" y="228600"/>
              <a:ext cx="1694168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2"/>
                  </a:solidFill>
                  <a:latin typeface="+mj-lt"/>
                </a:rPr>
                <a:t>Short keyword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133600" y="457200"/>
            <a:ext cx="5715000" cy="914400"/>
            <a:chOff x="2133600" y="457200"/>
            <a:chExt cx="5715000" cy="914400"/>
          </a:xfrm>
        </p:grpSpPr>
        <p:sp>
          <p:nvSpPr>
            <p:cNvPr id="10" name="Rectangle 9"/>
            <p:cNvSpPr/>
            <p:nvPr/>
          </p:nvSpPr>
          <p:spPr>
            <a:xfrm>
              <a:off x="2133600" y="914400"/>
              <a:ext cx="5715000" cy="4572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7200" y="457200"/>
              <a:ext cx="1636713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2"/>
                  </a:solidFill>
                  <a:latin typeface="+mj-lt"/>
                </a:rPr>
                <a:t>Short verbose</a:t>
              </a: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914400" y="3810000"/>
            <a:ext cx="7848600" cy="2609850"/>
            <a:chOff x="914400" y="3810000"/>
            <a:chExt cx="7848600" cy="2609910"/>
          </a:xfrm>
        </p:grpSpPr>
        <p:sp>
          <p:nvSpPr>
            <p:cNvPr id="15" name="Rectangle 14"/>
            <p:cNvSpPr/>
            <p:nvPr/>
          </p:nvSpPr>
          <p:spPr>
            <a:xfrm>
              <a:off x="914400" y="3810000"/>
              <a:ext cx="7848600" cy="205744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4400" y="6019851"/>
              <a:ext cx="1579563" cy="4000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2"/>
                  </a:solidFill>
                  <a:latin typeface="+mj-lt"/>
                </a:rPr>
                <a:t>long keyword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57200" y="304800"/>
            <a:ext cx="8382000" cy="3276600"/>
            <a:chOff x="457200" y="304800"/>
            <a:chExt cx="8382000" cy="3276600"/>
          </a:xfrm>
        </p:grpSpPr>
        <p:sp>
          <p:nvSpPr>
            <p:cNvPr id="19" name="Rectangle 18"/>
            <p:cNvSpPr/>
            <p:nvPr/>
          </p:nvSpPr>
          <p:spPr>
            <a:xfrm>
              <a:off x="533400" y="762000"/>
              <a:ext cx="8305800" cy="28194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304800"/>
              <a:ext cx="156845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2"/>
                  </a:solidFill>
                  <a:latin typeface="+mj-lt"/>
                </a:rPr>
                <a:t>Long verbose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Need of Query-Modeling</a:t>
            </a:r>
            <a:br>
              <a:rPr lang="en-US" dirty="0" smtClean="0"/>
            </a:br>
            <a:r>
              <a:rPr lang="en-US" sz="3400" dirty="0" smtClean="0"/>
              <a:t>(Dual-Role of Smoothing)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D0917-A2B0-40C2-86B0-37AD01CDDEF9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239000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304800" y="2895600"/>
            <a:ext cx="2679700" cy="1779588"/>
            <a:chOff x="184" y="1711"/>
            <a:chExt cx="1688" cy="1121"/>
          </a:xfrm>
        </p:grpSpPr>
        <p:sp>
          <p:nvSpPr>
            <p:cNvPr id="23563" name="Text Box 5"/>
            <p:cNvSpPr txBox="1">
              <a:spLocks noChangeArrowheads="1"/>
            </p:cNvSpPr>
            <p:nvPr/>
          </p:nvSpPr>
          <p:spPr bwMode="auto">
            <a:xfrm>
              <a:off x="184" y="1711"/>
              <a:ext cx="6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solidFill>
                    <a:srgbClr val="CC0000"/>
                  </a:solidFill>
                  <a:latin typeface="Times New Roman" pitchFamily="18" charset="0"/>
                </a:rPr>
                <a:t>Verbose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solidFill>
                    <a:srgbClr val="CC0000"/>
                  </a:solidFill>
                  <a:latin typeface="Times New Roman" pitchFamily="18" charset="0"/>
                </a:rPr>
                <a:t>queries</a:t>
              </a:r>
            </a:p>
          </p:txBody>
        </p:sp>
        <p:sp>
          <p:nvSpPr>
            <p:cNvPr id="23564" name="Line 6"/>
            <p:cNvSpPr>
              <a:spLocks noChangeShapeType="1"/>
            </p:cNvSpPr>
            <p:nvPr/>
          </p:nvSpPr>
          <p:spPr bwMode="auto">
            <a:xfrm>
              <a:off x="912" y="1920"/>
              <a:ext cx="960" cy="38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565" name="Line 7"/>
            <p:cNvSpPr>
              <a:spLocks noChangeShapeType="1"/>
            </p:cNvSpPr>
            <p:nvPr/>
          </p:nvSpPr>
          <p:spPr bwMode="auto">
            <a:xfrm>
              <a:off x="816" y="2064"/>
              <a:ext cx="1008" cy="7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23558" name="Group 8"/>
          <p:cNvGrpSpPr>
            <a:grpSpLocks/>
          </p:cNvGrpSpPr>
          <p:nvPr/>
        </p:nvGrpSpPr>
        <p:grpSpPr bwMode="auto">
          <a:xfrm>
            <a:off x="5264150" y="2133600"/>
            <a:ext cx="3879850" cy="1931988"/>
            <a:chOff x="3312" y="1231"/>
            <a:chExt cx="2444" cy="1217"/>
          </a:xfrm>
        </p:grpSpPr>
        <p:sp>
          <p:nvSpPr>
            <p:cNvPr id="23560" name="Text Box 9"/>
            <p:cNvSpPr txBox="1">
              <a:spLocks noChangeArrowheads="1"/>
            </p:cNvSpPr>
            <p:nvPr/>
          </p:nvSpPr>
          <p:spPr bwMode="auto">
            <a:xfrm>
              <a:off x="5009" y="1231"/>
              <a:ext cx="74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solidFill>
                    <a:srgbClr val="CC0000"/>
                  </a:solidFill>
                  <a:latin typeface="Times New Roman" pitchFamily="18" charset="0"/>
                </a:rPr>
                <a:t>Keyword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solidFill>
                    <a:srgbClr val="CC0000"/>
                  </a:solidFill>
                  <a:latin typeface="Times New Roman" pitchFamily="18" charset="0"/>
                </a:rPr>
                <a:t>queries</a:t>
              </a:r>
            </a:p>
          </p:txBody>
        </p:sp>
        <p:sp>
          <p:nvSpPr>
            <p:cNvPr id="23561" name="Line 10"/>
            <p:cNvSpPr>
              <a:spLocks noChangeShapeType="1"/>
            </p:cNvSpPr>
            <p:nvPr/>
          </p:nvSpPr>
          <p:spPr bwMode="auto">
            <a:xfrm flipH="1">
              <a:off x="3600" y="1440"/>
              <a:ext cx="1488" cy="2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562" name="Line 11"/>
            <p:cNvSpPr>
              <a:spLocks noChangeShapeType="1"/>
            </p:cNvSpPr>
            <p:nvPr/>
          </p:nvSpPr>
          <p:spPr bwMode="auto">
            <a:xfrm flipH="1">
              <a:off x="3312" y="1536"/>
              <a:ext cx="1872" cy="91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381000" y="6172200"/>
            <a:ext cx="7546975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latin typeface="Arial" pitchFamily="34" charset="0"/>
              </a:rPr>
              <a:t>Why does query type affect smoothing sensitivity?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fa-IR" smtClean="0"/>
              <a:t>Another Reason for Smoothing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14BE2-8B69-4191-AFC1-1649D0132E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1600200" y="1219200"/>
            <a:ext cx="679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Query  = “the        algorithms      for         data          mining”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457200" y="2362200"/>
            <a:ext cx="480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p( “algorithms”|d1)  = p(“algorithm”|d2)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p( “data”|d1)  &lt; p(“data”|d2)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p( “mining”|d1)  &lt; p(“mining”|d2)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381000" y="3489325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So we should make p(“the”) and p(“for”) </a:t>
            </a:r>
            <a:r>
              <a:rPr lang="en-US" altLang="fa-IR" sz="2000" b="1">
                <a:solidFill>
                  <a:srgbClr val="CC0000"/>
                </a:solidFill>
                <a:latin typeface="Arial" pitchFamily="34" charset="0"/>
              </a:rPr>
              <a:t>less different</a:t>
            </a:r>
            <a:r>
              <a:rPr lang="en-US" altLang="fa-IR" sz="2000" b="1">
                <a:latin typeface="Arial" pitchFamily="34" charset="0"/>
              </a:rPr>
              <a:t> for all docs,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 and smoothing helps achieve this goal… 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4953000" y="838200"/>
            <a:ext cx="178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Arial" pitchFamily="34" charset="0"/>
              </a:rPr>
              <a:t>Content words</a:t>
            </a: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3505200" y="1219200"/>
            <a:ext cx="1447800" cy="457200"/>
          </a:xfrm>
          <a:prstGeom prst="ellips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5791200" y="1219200"/>
            <a:ext cx="2667000" cy="457200"/>
          </a:xfrm>
          <a:prstGeom prst="ellips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 flipH="1">
            <a:off x="4648200" y="1066800"/>
            <a:ext cx="38100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6705600" y="1066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105400" y="2362200"/>
            <a:ext cx="3668713" cy="1006475"/>
            <a:chOff x="3216" y="1488"/>
            <a:chExt cx="2311" cy="634"/>
          </a:xfrm>
        </p:grpSpPr>
        <p:sp>
          <p:nvSpPr>
            <p:cNvPr id="24597" name="Text Box 12"/>
            <p:cNvSpPr txBox="1">
              <a:spLocks noChangeArrowheads="1"/>
            </p:cNvSpPr>
            <p:nvPr/>
          </p:nvSpPr>
          <p:spPr bwMode="auto">
            <a:xfrm>
              <a:off x="3648" y="1488"/>
              <a:ext cx="187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>
                  <a:latin typeface="Arial" pitchFamily="34" charset="0"/>
                </a:rPr>
                <a:t>Intuitively, d2 should have a higher score,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>
                  <a:latin typeface="Arial" pitchFamily="34" charset="0"/>
                </a:rPr>
                <a:t>but p(q|d1)&gt;p(q|d2)…</a:t>
              </a:r>
            </a:p>
          </p:txBody>
        </p:sp>
        <p:sp>
          <p:nvSpPr>
            <p:cNvPr id="24598" name="AutoShape 13"/>
            <p:cNvSpPr>
              <a:spLocks/>
            </p:cNvSpPr>
            <p:nvPr/>
          </p:nvSpPr>
          <p:spPr bwMode="auto">
            <a:xfrm>
              <a:off x="3216" y="1536"/>
              <a:ext cx="94" cy="528"/>
            </a:xfrm>
            <a:prstGeom prst="rightBrace">
              <a:avLst>
                <a:gd name="adj1" fmla="val 4680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24599" name="AutoShape 14"/>
            <p:cNvSpPr>
              <a:spLocks noChangeArrowheads="1"/>
            </p:cNvSpPr>
            <p:nvPr/>
          </p:nvSpPr>
          <p:spPr bwMode="auto">
            <a:xfrm>
              <a:off x="3408" y="1680"/>
              <a:ext cx="282" cy="149"/>
            </a:xfrm>
            <a:prstGeom prst="rightArrow">
              <a:avLst>
                <a:gd name="adj1" fmla="val 50000"/>
                <a:gd name="adj2" fmla="val 4731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</p:grpSp>
      <p:sp>
        <p:nvSpPr>
          <p:cNvPr id="24589" name="Text Box 15"/>
          <p:cNvSpPr txBox="1">
            <a:spLocks noChangeArrowheads="1"/>
          </p:cNvSpPr>
          <p:nvPr/>
        </p:nvSpPr>
        <p:spPr bwMode="auto">
          <a:xfrm>
            <a:off x="381000" y="1600200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p</a:t>
            </a:r>
            <a:r>
              <a:rPr lang="en-US" altLang="fa-IR" sz="2000" b="1" baseline="-25000">
                <a:latin typeface="Times New Roman" pitchFamily="18" charset="0"/>
              </a:rPr>
              <a:t>DML</a:t>
            </a:r>
            <a:r>
              <a:rPr lang="en-US" altLang="fa-IR" sz="2000" b="1">
                <a:latin typeface="Times New Roman" pitchFamily="18" charset="0"/>
              </a:rPr>
              <a:t>(w|d1):</a:t>
            </a:r>
            <a:r>
              <a:rPr lang="en-US" altLang="fa-IR" sz="2000">
                <a:latin typeface="Times New Roman" pitchFamily="18" charset="0"/>
              </a:rPr>
              <a:t>                </a:t>
            </a:r>
            <a:r>
              <a:rPr lang="en-US" altLang="fa-IR" sz="2000" b="1" i="1">
                <a:latin typeface="Times New Roman" pitchFamily="18" charset="0"/>
              </a:rPr>
              <a:t>0.04         0.001             0.02        0.002         0.003</a:t>
            </a:r>
            <a:r>
              <a:rPr lang="en-US" altLang="fa-IR" sz="2000" b="1">
                <a:latin typeface="Times New Roman" pitchFamily="18" charset="0"/>
              </a:rPr>
              <a:t>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p</a:t>
            </a:r>
            <a:r>
              <a:rPr lang="en-US" altLang="fa-IR" sz="2000" b="1" baseline="-25000">
                <a:latin typeface="Times New Roman" pitchFamily="18" charset="0"/>
              </a:rPr>
              <a:t>DML</a:t>
            </a:r>
            <a:r>
              <a:rPr lang="en-US" altLang="fa-IR" sz="2000" b="1">
                <a:latin typeface="Times New Roman" pitchFamily="18" charset="0"/>
              </a:rPr>
              <a:t>(w|d2):                </a:t>
            </a:r>
            <a:r>
              <a:rPr lang="en-US" altLang="fa-IR" sz="2000" b="1" i="1">
                <a:latin typeface="Times New Roman" pitchFamily="18" charset="0"/>
              </a:rPr>
              <a:t>0.02         0.001             0.01        0.003         0.004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fa-IR" sz="2000" i="1">
              <a:latin typeface="Times New Roman" pitchFamily="18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52400" y="4267200"/>
            <a:ext cx="8915400" cy="428625"/>
            <a:chOff x="152400" y="4267200"/>
            <a:chExt cx="8915400" cy="428625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152400" y="4267200"/>
              <a:ext cx="8915400" cy="3968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000">
                <a:latin typeface="Arial" pitchFamily="34" charset="0"/>
              </a:endParaRPr>
            </a:p>
          </p:txBody>
        </p:sp>
        <p:graphicFrame>
          <p:nvGraphicFramePr>
            <p:cNvPr id="24596" name="Object 20"/>
            <p:cNvGraphicFramePr>
              <a:graphicFrameLocks noChangeAspect="1"/>
            </p:cNvGraphicFramePr>
            <p:nvPr/>
          </p:nvGraphicFramePr>
          <p:xfrm>
            <a:off x="228600" y="4343400"/>
            <a:ext cx="883920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6" name="Equation" r:id="rId4" imgW="6057900" imgH="241300" progId="Equation.DSMT4">
                    <p:embed/>
                  </p:oleObj>
                </mc:Choice>
                <mc:Fallback>
                  <p:oleObj name="Equation" r:id="rId4" imgW="6057900" imgH="2413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" y="4343400"/>
                          <a:ext cx="8839200" cy="352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6200" y="4800600"/>
            <a:ext cx="9220200" cy="1447800"/>
            <a:chOff x="76200" y="4800600"/>
            <a:chExt cx="9220200" cy="1447800"/>
          </a:xfrm>
        </p:grpSpPr>
        <p:sp>
          <p:nvSpPr>
            <p:cNvPr id="24592" name="Text Box 17"/>
            <p:cNvSpPr txBox="1">
              <a:spLocks noChangeArrowheads="1"/>
            </p:cNvSpPr>
            <p:nvPr/>
          </p:nvSpPr>
          <p:spPr bwMode="auto">
            <a:xfrm>
              <a:off x="304800" y="4800600"/>
              <a:ext cx="8686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000" b="1">
                  <a:latin typeface="Times New Roman" pitchFamily="18" charset="0"/>
                </a:rPr>
                <a:t>Query                    = “the        algorithms         for            data                mining”</a:t>
              </a:r>
            </a:p>
          </p:txBody>
        </p:sp>
        <p:sp>
          <p:nvSpPr>
            <p:cNvPr id="24593" name="Text Box 18"/>
            <p:cNvSpPr txBox="1">
              <a:spLocks noChangeArrowheads="1"/>
            </p:cNvSpPr>
            <p:nvPr/>
          </p:nvSpPr>
          <p:spPr bwMode="auto">
            <a:xfrm>
              <a:off x="152400" y="5181600"/>
              <a:ext cx="91440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Times New Roman" pitchFamily="18" charset="0"/>
                </a:rPr>
                <a:t>P(w|REF)                          0.2            0.00001                0.2              0.00001            0.00001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Times New Roman" pitchFamily="18" charset="0"/>
                </a:rPr>
                <a:t>Smoothed p(w|d1):</a:t>
              </a:r>
              <a:r>
                <a:rPr lang="en-US" altLang="fa-IR" sz="1800">
                  <a:latin typeface="Times New Roman" pitchFamily="18" charset="0"/>
                </a:rPr>
                <a:t>       </a:t>
              </a:r>
              <a:r>
                <a:rPr lang="en-US" altLang="fa-IR" sz="1800" b="1">
                  <a:latin typeface="Times New Roman" pitchFamily="18" charset="0"/>
                </a:rPr>
                <a:t>  0.184         0.000109            0.182           0.000209           0.000309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Times New Roman" pitchFamily="18" charset="0"/>
                </a:rPr>
                <a:t>Smoothed p(w|d2):</a:t>
              </a:r>
              <a:r>
                <a:rPr lang="en-US" altLang="fa-IR" sz="1800">
                  <a:latin typeface="Times New Roman" pitchFamily="18" charset="0"/>
                </a:rPr>
                <a:t>         </a:t>
              </a:r>
              <a:r>
                <a:rPr lang="en-US" altLang="fa-IR" sz="1800" b="1">
                  <a:latin typeface="Times New Roman" pitchFamily="18" charset="0"/>
                </a:rPr>
                <a:t>0.182         0.000109            0.181           0.000309           0.000409</a:t>
              </a:r>
            </a:p>
          </p:txBody>
        </p:sp>
        <p:sp>
          <p:nvSpPr>
            <p:cNvPr id="24594" name="Rectangle 21"/>
            <p:cNvSpPr>
              <a:spLocks noChangeArrowheads="1"/>
            </p:cNvSpPr>
            <p:nvPr/>
          </p:nvSpPr>
          <p:spPr bwMode="auto">
            <a:xfrm>
              <a:off x="76200" y="4800600"/>
              <a:ext cx="876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6" grpId="0" autoUpdateAnimBg="0"/>
      <p:bldP spid="38195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Two-stage Smoothing</a:t>
            </a: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5E35D-22D9-48B3-BFE6-50B1B7E7F5E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990600" y="4724400"/>
            <a:ext cx="4343400" cy="990600"/>
            <a:chOff x="624" y="2976"/>
            <a:chExt cx="2736" cy="624"/>
          </a:xfrm>
        </p:grpSpPr>
        <p:grpSp>
          <p:nvGrpSpPr>
            <p:cNvPr id="25638" name="Group 4"/>
            <p:cNvGrpSpPr>
              <a:grpSpLocks/>
            </p:cNvGrpSpPr>
            <p:nvPr/>
          </p:nvGrpSpPr>
          <p:grpSpPr bwMode="auto">
            <a:xfrm>
              <a:off x="1920" y="2976"/>
              <a:ext cx="1440" cy="624"/>
              <a:chOff x="1968" y="1536"/>
              <a:chExt cx="1440" cy="624"/>
            </a:xfrm>
          </p:grpSpPr>
          <p:sp>
            <p:nvSpPr>
              <p:cNvPr id="25640" name="Line 5"/>
              <p:cNvSpPr>
                <a:spLocks noChangeShapeType="1"/>
              </p:cNvSpPr>
              <p:nvPr/>
            </p:nvSpPr>
            <p:spPr bwMode="auto">
              <a:xfrm>
                <a:off x="1968" y="1824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25641" name="Text Box 6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2400">
                    <a:latin typeface="Times New Roman" pitchFamily="18" charset="0"/>
                  </a:rPr>
                  <a:t>c(w,d)</a:t>
                </a:r>
              </a:p>
            </p:txBody>
          </p:sp>
          <p:sp>
            <p:nvSpPr>
              <p:cNvPr id="25642" name="Text Box 7"/>
              <p:cNvSpPr txBox="1">
                <a:spLocks noChangeArrowheads="1"/>
              </p:cNvSpPr>
              <p:nvPr/>
            </p:nvSpPr>
            <p:spPr bwMode="auto">
              <a:xfrm>
                <a:off x="2129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2400">
                    <a:latin typeface="Times New Roman" pitchFamily="18" charset="0"/>
                  </a:rPr>
                  <a:t>|d|</a:t>
                </a:r>
              </a:p>
            </p:txBody>
          </p:sp>
        </p:grpSp>
        <p:sp>
          <p:nvSpPr>
            <p:cNvPr id="25639" name="Rectangle 8"/>
            <p:cNvSpPr>
              <a:spLocks noChangeArrowheads="1"/>
            </p:cNvSpPr>
            <p:nvPr/>
          </p:nvSpPr>
          <p:spPr bwMode="auto">
            <a:xfrm>
              <a:off x="624" y="3120"/>
              <a:ext cx="7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P(w|d) =</a:t>
              </a:r>
            </a:p>
          </p:txBody>
        </p:sp>
      </p:grpSp>
      <p:grpSp>
        <p:nvGrpSpPr>
          <p:cNvPr id="25605" name="Group 9"/>
          <p:cNvGrpSpPr>
            <a:grpSpLocks/>
          </p:cNvGrpSpPr>
          <p:nvPr/>
        </p:nvGrpSpPr>
        <p:grpSpPr bwMode="auto">
          <a:xfrm>
            <a:off x="609600" y="2743200"/>
            <a:ext cx="2625725" cy="1525588"/>
            <a:chOff x="384" y="1728"/>
            <a:chExt cx="1654" cy="961"/>
          </a:xfrm>
        </p:grpSpPr>
        <p:sp>
          <p:nvSpPr>
            <p:cNvPr id="25635" name="Line 10"/>
            <p:cNvSpPr>
              <a:spLocks noChangeShapeType="1"/>
            </p:cNvSpPr>
            <p:nvPr/>
          </p:nvSpPr>
          <p:spPr bwMode="auto">
            <a:xfrm>
              <a:off x="384" y="2688"/>
              <a:ext cx="16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5636" name="Line 11"/>
            <p:cNvSpPr>
              <a:spLocks noChangeShapeType="1"/>
            </p:cNvSpPr>
            <p:nvPr/>
          </p:nvSpPr>
          <p:spPr bwMode="auto">
            <a:xfrm flipV="1">
              <a:off x="384" y="1728"/>
              <a:ext cx="1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5637" name="Freeform 12"/>
            <p:cNvSpPr>
              <a:spLocks/>
            </p:cNvSpPr>
            <p:nvPr/>
          </p:nvSpPr>
          <p:spPr bwMode="auto">
            <a:xfrm>
              <a:off x="384" y="2016"/>
              <a:ext cx="1313" cy="672"/>
            </a:xfrm>
            <a:custGeom>
              <a:avLst/>
              <a:gdLst>
                <a:gd name="T0" fmla="*/ 0 w 1296"/>
                <a:gd name="T1" fmla="*/ 0 h 672"/>
                <a:gd name="T2" fmla="*/ 172 w 1296"/>
                <a:gd name="T3" fmla="*/ 0 h 672"/>
                <a:gd name="T4" fmla="*/ 172 w 1296"/>
                <a:gd name="T5" fmla="*/ 96 h 672"/>
                <a:gd name="T6" fmla="*/ 287 w 1296"/>
                <a:gd name="T7" fmla="*/ 96 h 672"/>
                <a:gd name="T8" fmla="*/ 287 w 1296"/>
                <a:gd name="T9" fmla="*/ 240 h 672"/>
                <a:gd name="T10" fmla="*/ 460 w 1296"/>
                <a:gd name="T11" fmla="*/ 240 h 672"/>
                <a:gd name="T12" fmla="*/ 460 w 1296"/>
                <a:gd name="T13" fmla="*/ 336 h 672"/>
                <a:gd name="T14" fmla="*/ 633 w 1296"/>
                <a:gd name="T15" fmla="*/ 336 h 672"/>
                <a:gd name="T16" fmla="*/ 633 w 1296"/>
                <a:gd name="T17" fmla="*/ 480 h 672"/>
                <a:gd name="T18" fmla="*/ 921 w 1296"/>
                <a:gd name="T19" fmla="*/ 480 h 672"/>
                <a:gd name="T20" fmla="*/ 921 w 1296"/>
                <a:gd name="T21" fmla="*/ 576 h 672"/>
                <a:gd name="T22" fmla="*/ 1267 w 1296"/>
                <a:gd name="T23" fmla="*/ 576 h 672"/>
                <a:gd name="T24" fmla="*/ 1267 w 1296"/>
                <a:gd name="T25" fmla="*/ 672 h 672"/>
                <a:gd name="T26" fmla="*/ 1555 w 1296"/>
                <a:gd name="T27" fmla="*/ 672 h 6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96"/>
                <a:gd name="T43" fmla="*/ 0 h 672"/>
                <a:gd name="T44" fmla="*/ 1296 w 1296"/>
                <a:gd name="T45" fmla="*/ 672 h 6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96" h="672">
                  <a:moveTo>
                    <a:pt x="0" y="0"/>
                  </a:moveTo>
                  <a:lnTo>
                    <a:pt x="144" y="0"/>
                  </a:lnTo>
                  <a:lnTo>
                    <a:pt x="144" y="96"/>
                  </a:lnTo>
                  <a:lnTo>
                    <a:pt x="240" y="96"/>
                  </a:lnTo>
                  <a:lnTo>
                    <a:pt x="240" y="240"/>
                  </a:lnTo>
                  <a:lnTo>
                    <a:pt x="384" y="240"/>
                  </a:lnTo>
                  <a:lnTo>
                    <a:pt x="384" y="336"/>
                  </a:lnTo>
                  <a:lnTo>
                    <a:pt x="528" y="336"/>
                  </a:lnTo>
                  <a:lnTo>
                    <a:pt x="528" y="480"/>
                  </a:lnTo>
                  <a:lnTo>
                    <a:pt x="768" y="480"/>
                  </a:lnTo>
                  <a:lnTo>
                    <a:pt x="768" y="576"/>
                  </a:lnTo>
                  <a:lnTo>
                    <a:pt x="1056" y="576"/>
                  </a:lnTo>
                  <a:lnTo>
                    <a:pt x="1056" y="672"/>
                  </a:lnTo>
                  <a:lnTo>
                    <a:pt x="1296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95400" y="1371600"/>
            <a:ext cx="4683125" cy="4343400"/>
            <a:chOff x="816" y="864"/>
            <a:chExt cx="2950" cy="2736"/>
          </a:xfrm>
        </p:grpSpPr>
        <p:grpSp>
          <p:nvGrpSpPr>
            <p:cNvPr id="25624" name="Group 14"/>
            <p:cNvGrpSpPr>
              <a:grpSpLocks/>
            </p:cNvGrpSpPr>
            <p:nvPr/>
          </p:nvGrpSpPr>
          <p:grpSpPr bwMode="auto">
            <a:xfrm>
              <a:off x="2448" y="2976"/>
              <a:ext cx="864" cy="624"/>
              <a:chOff x="2496" y="1536"/>
              <a:chExt cx="864" cy="624"/>
            </a:xfrm>
          </p:grpSpPr>
          <p:sp>
            <p:nvSpPr>
              <p:cNvPr id="25633" name="Text Box 15"/>
              <p:cNvSpPr txBox="1">
                <a:spLocks noChangeArrowheads="1"/>
              </p:cNvSpPr>
              <p:nvPr/>
            </p:nvSpPr>
            <p:spPr bwMode="auto">
              <a:xfrm>
                <a:off x="2496" y="15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2400">
                    <a:solidFill>
                      <a:srgbClr val="0000FF"/>
                    </a:solidFill>
                    <a:latin typeface="Times New Roman" pitchFamily="18" charset="0"/>
                  </a:rPr>
                  <a:t>+</a:t>
                </a:r>
                <a:r>
                  <a:rPr lang="en-US" altLang="fa-IR" sz="2400">
                    <a:solidFill>
                      <a:srgbClr val="0000FF"/>
                    </a:solidFill>
                    <a:latin typeface="Times New Roman" pitchFamily="18" charset="0"/>
                    <a:sym typeface="Symbol" pitchFamily="18" charset="2"/>
                  </a:rPr>
                  <a:t>p(w|C)</a:t>
                </a:r>
                <a:endParaRPr lang="en-US" altLang="fa-IR" sz="240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34" name="Text Box 16"/>
              <p:cNvSpPr txBox="1">
                <a:spLocks noChangeArrowheads="1"/>
              </p:cNvSpPr>
              <p:nvPr/>
            </p:nvSpPr>
            <p:spPr bwMode="auto">
              <a:xfrm>
                <a:off x="2663" y="1872"/>
                <a:ext cx="3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2400">
                    <a:solidFill>
                      <a:srgbClr val="0000FF"/>
                    </a:solidFill>
                    <a:latin typeface="Times New Roman" pitchFamily="18" charset="0"/>
                  </a:rPr>
                  <a:t>+</a:t>
                </a:r>
                <a:r>
                  <a:rPr lang="en-US" altLang="fa-IR" sz="2400">
                    <a:solidFill>
                      <a:srgbClr val="0000FF"/>
                    </a:solidFill>
                    <a:latin typeface="Times New Roman" pitchFamily="18" charset="0"/>
                    <a:sym typeface="Symbol" pitchFamily="18" charset="2"/>
                  </a:rPr>
                  <a:t></a:t>
                </a:r>
                <a:endParaRPr lang="en-US" altLang="fa-IR" sz="240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5625" name="Group 17"/>
            <p:cNvGrpSpPr>
              <a:grpSpLocks/>
            </p:cNvGrpSpPr>
            <p:nvPr/>
          </p:nvGrpSpPr>
          <p:grpSpPr bwMode="auto">
            <a:xfrm>
              <a:off x="816" y="864"/>
              <a:ext cx="2950" cy="1872"/>
              <a:chOff x="816" y="864"/>
              <a:chExt cx="2950" cy="1872"/>
            </a:xfrm>
          </p:grpSpPr>
          <p:grpSp>
            <p:nvGrpSpPr>
              <p:cNvPr id="25626" name="Group 18"/>
              <p:cNvGrpSpPr>
                <a:grpSpLocks/>
              </p:cNvGrpSpPr>
              <p:nvPr/>
            </p:nvGrpSpPr>
            <p:grpSpPr bwMode="auto">
              <a:xfrm>
                <a:off x="816" y="864"/>
                <a:ext cx="2950" cy="1872"/>
                <a:chOff x="816" y="864"/>
                <a:chExt cx="2950" cy="1872"/>
              </a:xfrm>
            </p:grpSpPr>
            <p:sp>
              <p:nvSpPr>
                <p:cNvPr id="35637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816" y="864"/>
                  <a:ext cx="1778" cy="7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defRPr/>
                  </a:pPr>
                  <a:r>
                    <a:rPr lang="en-US" sz="2000" b="1" dirty="0">
                      <a:solidFill>
                        <a:srgbClr val="0000FF"/>
                      </a:solidFill>
                      <a:latin typeface="+mj-lt"/>
                    </a:rPr>
                    <a:t>Stage-1</a:t>
                  </a:r>
                  <a:r>
                    <a:rPr lang="en-US" sz="2000" dirty="0">
                      <a:solidFill>
                        <a:srgbClr val="0000FF"/>
                      </a:solidFill>
                      <a:latin typeface="+mj-lt"/>
                    </a:rPr>
                    <a:t> </a:t>
                  </a:r>
                </a:p>
                <a:p>
                  <a:pPr algn="l">
                    <a:defRPr/>
                  </a:pPr>
                  <a:endParaRPr lang="en-US" sz="1200" dirty="0">
                    <a:solidFill>
                      <a:srgbClr val="0000FF"/>
                    </a:solidFill>
                    <a:latin typeface="+mj-lt"/>
                  </a:endParaRPr>
                </a:p>
                <a:p>
                  <a:pPr algn="l">
                    <a:defRPr/>
                  </a:pPr>
                  <a:r>
                    <a:rPr lang="en-US" sz="2000" dirty="0">
                      <a:solidFill>
                        <a:srgbClr val="0000FF"/>
                      </a:solidFill>
                      <a:latin typeface="+mj-lt"/>
                    </a:rPr>
                    <a:t>-Explain unseen words</a:t>
                  </a:r>
                </a:p>
                <a:p>
                  <a:pPr algn="l">
                    <a:defRPr/>
                  </a:pPr>
                  <a:r>
                    <a:rPr lang="en-US" sz="2000" dirty="0">
                      <a:solidFill>
                        <a:srgbClr val="0000FF"/>
                      </a:solidFill>
                      <a:latin typeface="+mj-lt"/>
                    </a:rPr>
                    <a:t>-</a:t>
                  </a:r>
                  <a:r>
                    <a:rPr lang="en-US" sz="2000" dirty="0" err="1">
                      <a:solidFill>
                        <a:srgbClr val="0000FF"/>
                      </a:solidFill>
                      <a:latin typeface="+mj-lt"/>
                    </a:rPr>
                    <a:t>Dirichlet</a:t>
                  </a:r>
                  <a:r>
                    <a:rPr lang="en-US" sz="2000" dirty="0">
                      <a:solidFill>
                        <a:srgbClr val="0000FF"/>
                      </a:solidFill>
                      <a:latin typeface="+mj-lt"/>
                    </a:rPr>
                    <a:t> prior(Bayesian)</a:t>
                  </a:r>
                  <a:endParaRPr lang="en-US" sz="2000" dirty="0">
                    <a:solidFill>
                      <a:srgbClr val="CC3300"/>
                    </a:solidFill>
                    <a:latin typeface="+mj-lt"/>
                  </a:endParaRPr>
                </a:p>
              </p:txBody>
            </p:sp>
            <p:sp>
              <p:nvSpPr>
                <p:cNvPr id="25629" name="AutoShape 20"/>
                <p:cNvSpPr>
                  <a:spLocks noChangeArrowheads="1"/>
                </p:cNvSpPr>
                <p:nvPr/>
              </p:nvSpPr>
              <p:spPr bwMode="auto">
                <a:xfrm>
                  <a:off x="1200" y="2016"/>
                  <a:ext cx="778" cy="20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87 w 21600"/>
                    <a:gd name="T13" fmla="*/ 5374 h 21600"/>
                    <a:gd name="T14" fmla="*/ 18907 w 21600"/>
                    <a:gd name="T15" fmla="*/ 1622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25630" name="Line 21"/>
                <p:cNvSpPr>
                  <a:spLocks noChangeShapeType="1"/>
                </p:cNvSpPr>
                <p:nvPr/>
              </p:nvSpPr>
              <p:spPr bwMode="auto">
                <a:xfrm>
                  <a:off x="2112" y="2688"/>
                  <a:ext cx="1654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25631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12" y="1776"/>
                  <a:ext cx="1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25632" name="Freeform 23"/>
                <p:cNvSpPr>
                  <a:spLocks/>
                </p:cNvSpPr>
                <p:nvPr/>
              </p:nvSpPr>
              <p:spPr bwMode="auto">
                <a:xfrm>
                  <a:off x="2112" y="2016"/>
                  <a:ext cx="1411" cy="624"/>
                </a:xfrm>
                <a:custGeom>
                  <a:avLst/>
                  <a:gdLst>
                    <a:gd name="T0" fmla="*/ 0 w 1392"/>
                    <a:gd name="T1" fmla="*/ 0 h 624"/>
                    <a:gd name="T2" fmla="*/ 172 w 1392"/>
                    <a:gd name="T3" fmla="*/ 240 h 624"/>
                    <a:gd name="T4" fmla="*/ 637 w 1392"/>
                    <a:gd name="T5" fmla="*/ 528 h 624"/>
                    <a:gd name="T6" fmla="*/ 1683 w 1392"/>
                    <a:gd name="T7" fmla="*/ 624 h 6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92"/>
                    <a:gd name="T13" fmla="*/ 0 h 624"/>
                    <a:gd name="T14" fmla="*/ 1392 w 1392"/>
                    <a:gd name="T15" fmla="*/ 624 h 6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92" h="624">
                      <a:moveTo>
                        <a:pt x="0" y="0"/>
                      </a:moveTo>
                      <a:cubicBezTo>
                        <a:pt x="28" y="76"/>
                        <a:pt x="56" y="152"/>
                        <a:pt x="144" y="240"/>
                      </a:cubicBezTo>
                      <a:cubicBezTo>
                        <a:pt x="232" y="328"/>
                        <a:pt x="320" y="464"/>
                        <a:pt x="528" y="528"/>
                      </a:cubicBezTo>
                      <a:cubicBezTo>
                        <a:pt x="736" y="592"/>
                        <a:pt x="1064" y="608"/>
                        <a:pt x="1392" y="624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</p:grpSp>
          <p:sp>
            <p:nvSpPr>
              <p:cNvPr id="25627" name="Text Box 24"/>
              <p:cNvSpPr txBox="1">
                <a:spLocks noChangeArrowheads="1"/>
              </p:cNvSpPr>
              <p:nvPr/>
            </p:nvSpPr>
            <p:spPr bwMode="auto">
              <a:xfrm>
                <a:off x="1423" y="1798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2400">
                    <a:solidFill>
                      <a:srgbClr val="0000CC"/>
                    </a:solidFill>
                    <a:latin typeface="Times New Roman" pitchFamily="18" charset="0"/>
                    <a:sym typeface="Symbol" pitchFamily="18" charset="2"/>
                  </a:rPr>
                  <a:t></a:t>
                </a:r>
                <a:endParaRPr lang="en-US" altLang="fa-IR" sz="2400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209800" y="1371600"/>
            <a:ext cx="6740525" cy="4043363"/>
            <a:chOff x="1392" y="864"/>
            <a:chExt cx="4246" cy="2547"/>
          </a:xfrm>
        </p:grpSpPr>
        <p:grpSp>
          <p:nvGrpSpPr>
            <p:cNvPr id="25612" name="Group 26"/>
            <p:cNvGrpSpPr>
              <a:grpSpLocks/>
            </p:cNvGrpSpPr>
            <p:nvPr/>
          </p:nvGrpSpPr>
          <p:grpSpPr bwMode="auto">
            <a:xfrm>
              <a:off x="1392" y="3120"/>
              <a:ext cx="3205" cy="291"/>
              <a:chOff x="1440" y="1680"/>
              <a:chExt cx="3205" cy="291"/>
            </a:xfrm>
          </p:grpSpPr>
          <p:sp>
            <p:nvSpPr>
              <p:cNvPr id="25622" name="Text Box 27"/>
              <p:cNvSpPr txBox="1">
                <a:spLocks noChangeArrowheads="1"/>
              </p:cNvSpPr>
              <p:nvPr/>
            </p:nvSpPr>
            <p:spPr bwMode="auto">
              <a:xfrm>
                <a:off x="1440" y="1680"/>
                <a:ext cx="5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2400">
                    <a:solidFill>
                      <a:srgbClr val="CC0000"/>
                    </a:solidFill>
                    <a:latin typeface="Times New Roman" pitchFamily="18" charset="0"/>
                  </a:rPr>
                  <a:t>(1-</a:t>
                </a:r>
                <a:r>
                  <a:rPr lang="en-US" altLang="fa-IR" sz="2400">
                    <a:solidFill>
                      <a:srgbClr val="CC0000"/>
                    </a:solidFill>
                    <a:latin typeface="Times New Roman" pitchFamily="18" charset="0"/>
                    <a:sym typeface="Symbol" pitchFamily="18" charset="2"/>
                  </a:rPr>
                  <a:t>)</a:t>
                </a:r>
                <a:endParaRPr lang="en-US" altLang="fa-IR" sz="2400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23" name="Text Box 28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3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2400">
                    <a:solidFill>
                      <a:srgbClr val="CC0000"/>
                    </a:solidFill>
                    <a:latin typeface="Times New Roman" pitchFamily="18" charset="0"/>
                  </a:rPr>
                  <a:t>+ </a:t>
                </a:r>
                <a:r>
                  <a:rPr lang="en-US" altLang="fa-IR" sz="2400">
                    <a:solidFill>
                      <a:srgbClr val="CC0000"/>
                    </a:solidFill>
                    <a:latin typeface="Times New Roman" pitchFamily="18" charset="0"/>
                    <a:sym typeface="Symbol" pitchFamily="18" charset="2"/>
                  </a:rPr>
                  <a:t>p(w|Noise)</a:t>
                </a:r>
                <a:endParaRPr lang="en-US" altLang="fa-IR" sz="2400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5613" name="Group 29"/>
            <p:cNvGrpSpPr>
              <a:grpSpLocks/>
            </p:cNvGrpSpPr>
            <p:nvPr/>
          </p:nvGrpSpPr>
          <p:grpSpPr bwMode="auto">
            <a:xfrm>
              <a:off x="2544" y="864"/>
              <a:ext cx="3094" cy="1872"/>
              <a:chOff x="2544" y="864"/>
              <a:chExt cx="3094" cy="1872"/>
            </a:xfrm>
          </p:grpSpPr>
          <p:grpSp>
            <p:nvGrpSpPr>
              <p:cNvPr id="25614" name="Group 30"/>
              <p:cNvGrpSpPr>
                <a:grpSpLocks/>
              </p:cNvGrpSpPr>
              <p:nvPr/>
            </p:nvGrpSpPr>
            <p:grpSpPr bwMode="auto">
              <a:xfrm>
                <a:off x="2544" y="864"/>
                <a:ext cx="3094" cy="1872"/>
                <a:chOff x="2544" y="864"/>
                <a:chExt cx="3094" cy="1872"/>
              </a:xfrm>
            </p:grpSpPr>
            <p:sp>
              <p:nvSpPr>
                <p:cNvPr id="25616" name="Line 31"/>
                <p:cNvSpPr>
                  <a:spLocks noChangeShapeType="1"/>
                </p:cNvSpPr>
                <p:nvPr/>
              </p:nvSpPr>
              <p:spPr bwMode="auto">
                <a:xfrm>
                  <a:off x="3984" y="2688"/>
                  <a:ext cx="1654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2561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1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25618" name="Freeform 33"/>
                <p:cNvSpPr>
                  <a:spLocks/>
                </p:cNvSpPr>
                <p:nvPr/>
              </p:nvSpPr>
              <p:spPr bwMode="auto">
                <a:xfrm>
                  <a:off x="4032" y="2016"/>
                  <a:ext cx="1411" cy="624"/>
                </a:xfrm>
                <a:custGeom>
                  <a:avLst/>
                  <a:gdLst>
                    <a:gd name="T0" fmla="*/ 0 w 1392"/>
                    <a:gd name="T1" fmla="*/ 0 h 624"/>
                    <a:gd name="T2" fmla="*/ 172 w 1392"/>
                    <a:gd name="T3" fmla="*/ 240 h 624"/>
                    <a:gd name="T4" fmla="*/ 637 w 1392"/>
                    <a:gd name="T5" fmla="*/ 528 h 624"/>
                    <a:gd name="T6" fmla="*/ 1683 w 1392"/>
                    <a:gd name="T7" fmla="*/ 624 h 6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92"/>
                    <a:gd name="T13" fmla="*/ 0 h 624"/>
                    <a:gd name="T14" fmla="*/ 1392 w 1392"/>
                    <a:gd name="T15" fmla="*/ 624 h 6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92" h="624">
                      <a:moveTo>
                        <a:pt x="0" y="0"/>
                      </a:moveTo>
                      <a:cubicBezTo>
                        <a:pt x="28" y="76"/>
                        <a:pt x="56" y="152"/>
                        <a:pt x="144" y="240"/>
                      </a:cubicBezTo>
                      <a:cubicBezTo>
                        <a:pt x="232" y="328"/>
                        <a:pt x="320" y="464"/>
                        <a:pt x="528" y="528"/>
                      </a:cubicBezTo>
                      <a:cubicBezTo>
                        <a:pt x="736" y="592"/>
                        <a:pt x="1064" y="608"/>
                        <a:pt x="1392" y="624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25619" name="Freeform 34"/>
                <p:cNvSpPr>
                  <a:spLocks/>
                </p:cNvSpPr>
                <p:nvPr/>
              </p:nvSpPr>
              <p:spPr bwMode="auto">
                <a:xfrm>
                  <a:off x="4032" y="1824"/>
                  <a:ext cx="1362" cy="816"/>
                </a:xfrm>
                <a:custGeom>
                  <a:avLst/>
                  <a:gdLst>
                    <a:gd name="T0" fmla="*/ 0 w 1344"/>
                    <a:gd name="T1" fmla="*/ 0 h 816"/>
                    <a:gd name="T2" fmla="*/ 346 w 1344"/>
                    <a:gd name="T3" fmla="*/ 528 h 816"/>
                    <a:gd name="T4" fmla="*/ 694 w 1344"/>
                    <a:gd name="T5" fmla="*/ 768 h 816"/>
                    <a:gd name="T6" fmla="*/ 1618 w 1344"/>
                    <a:gd name="T7" fmla="*/ 816 h 8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44"/>
                    <a:gd name="T13" fmla="*/ 0 h 816"/>
                    <a:gd name="T14" fmla="*/ 1344 w 1344"/>
                    <a:gd name="T15" fmla="*/ 816 h 8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44" h="816">
                      <a:moveTo>
                        <a:pt x="0" y="0"/>
                      </a:moveTo>
                      <a:cubicBezTo>
                        <a:pt x="96" y="200"/>
                        <a:pt x="192" y="400"/>
                        <a:pt x="288" y="528"/>
                      </a:cubicBezTo>
                      <a:cubicBezTo>
                        <a:pt x="384" y="656"/>
                        <a:pt x="400" y="720"/>
                        <a:pt x="576" y="768"/>
                      </a:cubicBezTo>
                      <a:cubicBezTo>
                        <a:pt x="752" y="816"/>
                        <a:pt x="1048" y="816"/>
                        <a:pt x="1344" y="816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25620" name="AutoShape 35"/>
                <p:cNvSpPr>
                  <a:spLocks noChangeArrowheads="1"/>
                </p:cNvSpPr>
                <p:nvPr/>
              </p:nvSpPr>
              <p:spPr bwMode="auto">
                <a:xfrm>
                  <a:off x="3120" y="2064"/>
                  <a:ext cx="778" cy="20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87 w 21600"/>
                    <a:gd name="T13" fmla="*/ 5374 h 21600"/>
                    <a:gd name="T14" fmla="*/ 18907 w 21600"/>
                    <a:gd name="T15" fmla="*/ 1622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638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544" y="864"/>
                  <a:ext cx="1626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defRPr/>
                  </a:pPr>
                  <a:r>
                    <a:rPr lang="en-US" sz="2000" b="1" dirty="0">
                      <a:solidFill>
                        <a:srgbClr val="CC0000"/>
                      </a:solidFill>
                      <a:latin typeface="+mj-lt"/>
                    </a:rPr>
                    <a:t>Stage-2 </a:t>
                  </a:r>
                </a:p>
                <a:p>
                  <a:pPr algn="l">
                    <a:defRPr/>
                  </a:pPr>
                  <a:endParaRPr lang="en-US" sz="1200" b="1" dirty="0">
                    <a:solidFill>
                      <a:srgbClr val="CC0000"/>
                    </a:solidFill>
                    <a:latin typeface="+mj-lt"/>
                  </a:endParaRPr>
                </a:p>
                <a:p>
                  <a:pPr algn="l">
                    <a:defRPr/>
                  </a:pPr>
                  <a:r>
                    <a:rPr lang="en-US" sz="2000" dirty="0">
                      <a:solidFill>
                        <a:srgbClr val="CC0000"/>
                      </a:solidFill>
                      <a:latin typeface="+mj-lt"/>
                    </a:rPr>
                    <a:t>-Explain noise in query</a:t>
                  </a:r>
                </a:p>
              </p:txBody>
            </p:sp>
          </p:grpSp>
          <p:sp>
            <p:nvSpPr>
              <p:cNvPr id="25615" name="Text Box 37"/>
              <p:cNvSpPr txBox="1">
                <a:spLocks noChangeArrowheads="1"/>
              </p:cNvSpPr>
              <p:nvPr/>
            </p:nvSpPr>
            <p:spPr bwMode="auto">
              <a:xfrm>
                <a:off x="3315" y="177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2400">
                    <a:solidFill>
                      <a:srgbClr val="CC0000"/>
                    </a:solidFill>
                    <a:latin typeface="Times New Roman" pitchFamily="18" charset="0"/>
                    <a:sym typeface="Symbol" pitchFamily="18" charset="2"/>
                  </a:rPr>
                  <a:t></a:t>
                </a:r>
                <a:endParaRPr lang="en-US" altLang="fa-IR" sz="2400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4987925" y="5410200"/>
            <a:ext cx="2555875" cy="655638"/>
            <a:chOff x="3142" y="3408"/>
            <a:chExt cx="1610" cy="413"/>
          </a:xfrm>
        </p:grpSpPr>
        <p:sp>
          <p:nvSpPr>
            <p:cNvPr id="356390" name="Text Box 38"/>
            <p:cNvSpPr txBox="1">
              <a:spLocks noChangeArrowheads="1"/>
            </p:cNvSpPr>
            <p:nvPr/>
          </p:nvSpPr>
          <p:spPr bwMode="auto">
            <a:xfrm>
              <a:off x="3142" y="3530"/>
              <a:ext cx="16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</a:rPr>
                <a:t>Query noise model</a:t>
              </a:r>
            </a:p>
          </p:txBody>
        </p:sp>
        <p:sp>
          <p:nvSpPr>
            <p:cNvPr id="25611" name="Line 39"/>
            <p:cNvSpPr>
              <a:spLocks noChangeShapeType="1"/>
            </p:cNvSpPr>
            <p:nvPr/>
          </p:nvSpPr>
          <p:spPr bwMode="auto">
            <a:xfrm flipV="1">
              <a:off x="3936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56393" name="Text Box 41"/>
          <p:cNvSpPr txBox="1">
            <a:spLocks noChangeArrowheads="1"/>
          </p:cNvSpPr>
          <p:nvPr/>
        </p:nvSpPr>
        <p:spPr bwMode="auto">
          <a:xfrm>
            <a:off x="533400" y="6019800"/>
            <a:ext cx="8004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sym typeface="Symbol" pitchFamily="18" charset="2"/>
              </a:rPr>
              <a:t> and  can be automatically set through statistical estimation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But, where is the relevance?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733800"/>
            <a:ext cx="7086600" cy="1828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And, what’s good about this approach?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14A72-8005-4058-995B-00F2E715A9A7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Notion of Relevance</a:t>
            </a:r>
            <a:br>
              <a:rPr lang="en-US" smtClean="0"/>
            </a:br>
            <a:endParaRPr lang="en-US" sz="3200" smtClean="0"/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8FDA3-9CEB-427F-AD7E-23F451EA05CF}" type="slidenum">
              <a:rPr lang="en-US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838200" y="1600200"/>
            <a:ext cx="7737475" cy="1708150"/>
            <a:chOff x="528" y="768"/>
            <a:chExt cx="4874" cy="1076"/>
          </a:xfrm>
        </p:grpSpPr>
        <p:sp>
          <p:nvSpPr>
            <p:cNvPr id="27686" name="Text Box 4"/>
            <p:cNvSpPr txBox="1">
              <a:spLocks noChangeArrowheads="1"/>
            </p:cNvSpPr>
            <p:nvPr/>
          </p:nvSpPr>
          <p:spPr bwMode="auto">
            <a:xfrm>
              <a:off x="2256" y="768"/>
              <a:ext cx="8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66"/>
                  </a:solidFill>
                  <a:latin typeface="Arial Narrow" pitchFamily="34" charset="0"/>
                </a:rPr>
                <a:t>Relevance</a:t>
              </a:r>
              <a:endParaRPr lang="en-US" altLang="fa-IR" sz="2400">
                <a:latin typeface="Times New Roman" pitchFamily="18" charset="0"/>
              </a:endParaRPr>
            </a:p>
          </p:txBody>
        </p:sp>
        <p:sp>
          <p:nvSpPr>
            <p:cNvPr id="27687" name="Rectangle 5"/>
            <p:cNvSpPr>
              <a:spLocks noChangeArrowheads="1"/>
            </p:cNvSpPr>
            <p:nvPr/>
          </p:nvSpPr>
          <p:spPr bwMode="auto">
            <a:xfrm>
              <a:off x="528" y="1440"/>
              <a:ext cx="12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</a:t>
              </a: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</a:rPr>
                <a:t>(Rep(q), Rep(d)) 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Arial Narrow" pitchFamily="34" charset="0"/>
                </a:rPr>
                <a:t> Similarity</a:t>
              </a:r>
              <a:endParaRPr lang="en-US" altLang="fa-IR" sz="200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27688" name="Rectangle 6"/>
            <p:cNvSpPr>
              <a:spLocks noChangeArrowheads="1"/>
            </p:cNvSpPr>
            <p:nvPr/>
          </p:nvSpPr>
          <p:spPr bwMode="auto">
            <a:xfrm>
              <a:off x="2042" y="1440"/>
              <a:ext cx="152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CC0000"/>
                  </a:solidFill>
                  <a:latin typeface="Arial Narrow" pitchFamily="34" charset="0"/>
                </a:rPr>
                <a:t>P(r=1|q,d)   r </a:t>
              </a:r>
              <a:r>
                <a:rPr lang="en-US" altLang="fa-IR" sz="1800" b="1">
                  <a:solidFill>
                    <a:srgbClr val="CC0000"/>
                  </a:solidFill>
                  <a:latin typeface="Arial Narrow" pitchFamily="34" charset="0"/>
                  <a:sym typeface="Symbol" pitchFamily="18" charset="2"/>
                </a:rPr>
                <a:t>{0,1}</a:t>
              </a: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fa-IR" sz="1800" b="1">
                  <a:solidFill>
                    <a:srgbClr val="CC0000"/>
                  </a:solidFill>
                  <a:latin typeface="Arial Narrow" pitchFamily="34" charset="0"/>
                </a:rPr>
                <a:t>Probability of Relevance</a:t>
              </a:r>
              <a:endParaRPr lang="en-US" altLang="fa-IR" sz="1800" b="1">
                <a:latin typeface="Times New Roman" pitchFamily="18" charset="0"/>
              </a:endParaRPr>
            </a:p>
          </p:txBody>
        </p:sp>
        <p:sp>
          <p:nvSpPr>
            <p:cNvPr id="27689" name="Rectangle 7"/>
            <p:cNvSpPr>
              <a:spLocks noChangeArrowheads="1"/>
            </p:cNvSpPr>
            <p:nvPr/>
          </p:nvSpPr>
          <p:spPr bwMode="auto">
            <a:xfrm>
              <a:off x="3984" y="1439"/>
              <a:ext cx="1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</a:rPr>
                <a:t>P(d </a:t>
              </a:r>
              <a:r>
                <a:rPr lang="en-US" altLang="fa-IR" sz="1800" b="1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</a:rPr>
                <a:t>q) or P(q </a:t>
              </a:r>
              <a:r>
                <a:rPr lang="en-US" altLang="fa-IR" sz="1800" b="1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</a:rPr>
                <a:t>d)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</a:rPr>
                <a:t> Probabilistic inference</a:t>
              </a:r>
            </a:p>
          </p:txBody>
        </p:sp>
        <p:sp>
          <p:nvSpPr>
            <p:cNvPr id="27690" name="Line 8"/>
            <p:cNvSpPr>
              <a:spLocks noChangeShapeType="1"/>
            </p:cNvSpPr>
            <p:nvPr/>
          </p:nvSpPr>
          <p:spPr bwMode="auto">
            <a:xfrm flipH="1">
              <a:off x="1152" y="1104"/>
              <a:ext cx="14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7691" name="Line 9"/>
            <p:cNvSpPr>
              <a:spLocks noChangeShapeType="1"/>
            </p:cNvSpPr>
            <p:nvPr/>
          </p:nvSpPr>
          <p:spPr bwMode="auto">
            <a:xfrm>
              <a:off x="2688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7692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27653" name="Group 11"/>
          <p:cNvGrpSpPr>
            <a:grpSpLocks/>
          </p:cNvGrpSpPr>
          <p:nvPr/>
        </p:nvGrpSpPr>
        <p:grpSpPr bwMode="auto">
          <a:xfrm>
            <a:off x="184150" y="3429000"/>
            <a:ext cx="2919413" cy="2578100"/>
            <a:chOff x="116" y="1920"/>
            <a:chExt cx="1839" cy="1624"/>
          </a:xfrm>
        </p:grpSpPr>
        <p:sp>
          <p:nvSpPr>
            <p:cNvPr id="27679" name="Rectangle 12"/>
            <p:cNvSpPr>
              <a:spLocks noChangeArrowheads="1"/>
            </p:cNvSpPr>
            <p:nvPr/>
          </p:nvSpPr>
          <p:spPr bwMode="auto">
            <a:xfrm>
              <a:off x="483" y="2175"/>
              <a:ext cx="90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rep &amp; </a:t>
              </a: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</a:rPr>
                <a:t> similarity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7680" name="Line 13"/>
            <p:cNvSpPr>
              <a:spLocks noChangeShapeType="1"/>
            </p:cNvSpPr>
            <p:nvPr/>
          </p:nvSpPr>
          <p:spPr bwMode="auto">
            <a:xfrm>
              <a:off x="912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7681" name="Line 14"/>
            <p:cNvSpPr>
              <a:spLocks noChangeShapeType="1"/>
            </p:cNvSpPr>
            <p:nvPr/>
          </p:nvSpPr>
          <p:spPr bwMode="auto">
            <a:xfrm flipH="1">
              <a:off x="480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7682" name="Rectangle 15"/>
            <p:cNvSpPr>
              <a:spLocks noChangeArrowheads="1"/>
            </p:cNvSpPr>
            <p:nvPr/>
          </p:nvSpPr>
          <p:spPr bwMode="auto">
            <a:xfrm>
              <a:off x="116" y="2991"/>
              <a:ext cx="911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Vector space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(Salton et al., 75)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7683" name="Line 16"/>
            <p:cNvSpPr>
              <a:spLocks noChangeShapeType="1"/>
            </p:cNvSpPr>
            <p:nvPr/>
          </p:nvSpPr>
          <p:spPr bwMode="auto">
            <a:xfrm>
              <a:off x="1008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7684" name="Rectangle 17"/>
            <p:cNvSpPr>
              <a:spLocks noChangeArrowheads="1"/>
            </p:cNvSpPr>
            <p:nvPr/>
          </p:nvSpPr>
          <p:spPr bwMode="auto">
            <a:xfrm>
              <a:off x="1008" y="3024"/>
              <a:ext cx="94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distr.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(Wong &amp; Yao, 89)</a:t>
              </a:r>
            </a:p>
          </p:txBody>
        </p:sp>
        <p:sp>
          <p:nvSpPr>
            <p:cNvPr id="27685" name="Text Box 18"/>
            <p:cNvSpPr txBox="1">
              <a:spLocks noChangeArrowheads="1"/>
            </p:cNvSpPr>
            <p:nvPr/>
          </p:nvSpPr>
          <p:spPr bwMode="auto">
            <a:xfrm>
              <a:off x="720" y="259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27654" name="Group 19"/>
          <p:cNvGrpSpPr>
            <a:grpSpLocks/>
          </p:cNvGrpSpPr>
          <p:nvPr/>
        </p:nvGrpSpPr>
        <p:grpSpPr bwMode="auto">
          <a:xfrm>
            <a:off x="2414588" y="3276600"/>
            <a:ext cx="2819400" cy="1206500"/>
            <a:chOff x="1521" y="1824"/>
            <a:chExt cx="1776" cy="760"/>
          </a:xfrm>
        </p:grpSpPr>
        <p:sp>
          <p:nvSpPr>
            <p:cNvPr id="27675" name="Rectangle 20"/>
            <p:cNvSpPr>
              <a:spLocks noChangeArrowheads="1"/>
            </p:cNvSpPr>
            <p:nvPr/>
          </p:nvSpPr>
          <p:spPr bwMode="auto">
            <a:xfrm>
              <a:off x="2640" y="2064"/>
              <a:ext cx="65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CC0000"/>
                  </a:solidFill>
                  <a:latin typeface="Arial Narrow" pitchFamily="34" charset="0"/>
                  <a:sym typeface="Symbol" pitchFamily="18" charset="2"/>
                </a:rPr>
                <a:t>Generative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CC0000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  <a:endParaRPr lang="en-US" altLang="fa-IR" sz="1600">
                <a:solidFill>
                  <a:srgbClr val="CC0000"/>
                </a:solidFill>
                <a:latin typeface="Arial Narrow" pitchFamily="34" charset="0"/>
              </a:endParaRPr>
            </a:p>
          </p:txBody>
        </p:sp>
        <p:sp>
          <p:nvSpPr>
            <p:cNvPr id="27676" name="Line 21"/>
            <p:cNvSpPr>
              <a:spLocks noChangeShapeType="1"/>
            </p:cNvSpPr>
            <p:nvPr/>
          </p:nvSpPr>
          <p:spPr bwMode="auto">
            <a:xfrm flipH="1">
              <a:off x="2064" y="18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7677" name="Rectangle 22"/>
            <p:cNvSpPr>
              <a:spLocks noChangeArrowheads="1"/>
            </p:cNvSpPr>
            <p:nvPr/>
          </p:nvSpPr>
          <p:spPr bwMode="auto">
            <a:xfrm>
              <a:off x="1521" y="2064"/>
              <a:ext cx="686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Regression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(Fox 83)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7678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27655" name="Group 24"/>
          <p:cNvGrpSpPr>
            <a:grpSpLocks/>
          </p:cNvGrpSpPr>
          <p:nvPr/>
        </p:nvGrpSpPr>
        <p:grpSpPr bwMode="auto">
          <a:xfrm>
            <a:off x="3343275" y="4953000"/>
            <a:ext cx="1525588" cy="1298575"/>
            <a:chOff x="2106" y="2880"/>
            <a:chExt cx="961" cy="818"/>
          </a:xfrm>
        </p:grpSpPr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2106" y="3024"/>
              <a:ext cx="961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Classical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(Robertson &amp;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Sparck Jones, 76)</a:t>
              </a:r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27656" name="Group 27"/>
          <p:cNvGrpSpPr>
            <a:grpSpLocks/>
          </p:cNvGrpSpPr>
          <p:nvPr/>
        </p:nvGrpSpPr>
        <p:grpSpPr bwMode="auto">
          <a:xfrm>
            <a:off x="3505200" y="4191000"/>
            <a:ext cx="2481263" cy="809625"/>
            <a:chOff x="2208" y="2400"/>
            <a:chExt cx="1563" cy="510"/>
          </a:xfrm>
        </p:grpSpPr>
        <p:sp>
          <p:nvSpPr>
            <p:cNvPr id="27669" name="Rectangle 28"/>
            <p:cNvSpPr>
              <a:spLocks noChangeArrowheads="1"/>
            </p:cNvSpPr>
            <p:nvPr/>
          </p:nvSpPr>
          <p:spPr bwMode="auto">
            <a:xfrm>
              <a:off x="2208" y="2544"/>
              <a:ext cx="6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Doc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7670" name="Line 29"/>
            <p:cNvSpPr>
              <a:spLocks noChangeShapeType="1"/>
            </p:cNvSpPr>
            <p:nvPr/>
          </p:nvSpPr>
          <p:spPr bwMode="auto">
            <a:xfrm flipH="1">
              <a:off x="2592" y="244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7671" name="Rectangle 30"/>
            <p:cNvSpPr>
              <a:spLocks noChangeArrowheads="1"/>
            </p:cNvSpPr>
            <p:nvPr/>
          </p:nvSpPr>
          <p:spPr bwMode="auto">
            <a:xfrm>
              <a:off x="3120" y="2496"/>
              <a:ext cx="6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CC0000"/>
                  </a:solidFill>
                  <a:latin typeface="Arial Narrow" pitchFamily="34" charset="0"/>
                  <a:sym typeface="Symbol" pitchFamily="18" charset="2"/>
                </a:rPr>
                <a:t>Query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CC0000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fa-IR" sz="1600">
                <a:solidFill>
                  <a:srgbClr val="CC0000"/>
                </a:solidFill>
                <a:latin typeface="Arial Narrow" pitchFamily="34" charset="0"/>
              </a:endParaRPr>
            </a:p>
          </p:txBody>
        </p:sp>
        <p:sp>
          <p:nvSpPr>
            <p:cNvPr id="27672" name="Line 31"/>
            <p:cNvSpPr>
              <a:spLocks noChangeShapeType="1"/>
            </p:cNvSpPr>
            <p:nvPr/>
          </p:nvSpPr>
          <p:spPr bwMode="auto">
            <a:xfrm>
              <a:off x="3120" y="240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27657" name="Group 32"/>
          <p:cNvGrpSpPr>
            <a:grpSpLocks/>
          </p:cNvGrpSpPr>
          <p:nvPr/>
        </p:nvGrpSpPr>
        <p:grpSpPr bwMode="auto">
          <a:xfrm>
            <a:off x="4759325" y="4953000"/>
            <a:ext cx="1743075" cy="1298575"/>
            <a:chOff x="2998" y="2880"/>
            <a:chExt cx="1098" cy="818"/>
          </a:xfrm>
        </p:grpSpPr>
        <p:sp>
          <p:nvSpPr>
            <p:cNvPr id="27667" name="Rectangle 33"/>
            <p:cNvSpPr>
              <a:spLocks noChangeArrowheads="1"/>
            </p:cNvSpPr>
            <p:nvPr/>
          </p:nvSpPr>
          <p:spPr bwMode="auto">
            <a:xfrm>
              <a:off x="2998" y="3024"/>
              <a:ext cx="1098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CC0000"/>
                  </a:solidFill>
                  <a:latin typeface="Arial Narrow" pitchFamily="34" charset="0"/>
                  <a:sym typeface="Symbol" pitchFamily="18" charset="2"/>
                </a:rPr>
                <a:t>LM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CC0000"/>
                  </a:solidFill>
                  <a:latin typeface="Arial Narrow" pitchFamily="34" charset="0"/>
                  <a:sym typeface="Symbol" pitchFamily="18" charset="2"/>
                </a:rPr>
                <a:t>approach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Arial Narrow" pitchFamily="34" charset="0"/>
                </a:rPr>
                <a:t>(Ponte &amp; Croft, 98)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Arial Narrow" pitchFamily="34" charset="0"/>
                </a:rPr>
                <a:t>(Lafferty &amp; Zhai, 01a)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7668" name="Line 34"/>
            <p:cNvSpPr>
              <a:spLocks noChangeShapeType="1"/>
            </p:cNvSpPr>
            <p:nvPr/>
          </p:nvSpPr>
          <p:spPr bwMode="auto">
            <a:xfrm>
              <a:off x="350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27658" name="Group 35"/>
          <p:cNvGrpSpPr>
            <a:grpSpLocks/>
          </p:cNvGrpSpPr>
          <p:nvPr/>
        </p:nvGrpSpPr>
        <p:grpSpPr bwMode="auto">
          <a:xfrm>
            <a:off x="6172200" y="3276600"/>
            <a:ext cx="2971800" cy="2441575"/>
            <a:chOff x="3888" y="1824"/>
            <a:chExt cx="1872" cy="1538"/>
          </a:xfrm>
        </p:grpSpPr>
        <p:sp>
          <p:nvSpPr>
            <p:cNvPr id="27661" name="Rectangle 36"/>
            <p:cNvSpPr>
              <a:spLocks noChangeArrowheads="1"/>
            </p:cNvSpPr>
            <p:nvPr/>
          </p:nvSpPr>
          <p:spPr bwMode="auto">
            <a:xfrm>
              <a:off x="3888" y="2736"/>
              <a:ext cx="94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concept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space 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(Wong &amp; Yao, 95)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7662" name="Line 37"/>
            <p:cNvSpPr>
              <a:spLocks noChangeShapeType="1"/>
            </p:cNvSpPr>
            <p:nvPr/>
          </p:nvSpPr>
          <p:spPr bwMode="auto">
            <a:xfrm>
              <a:off x="480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7663" name="Rectangle 38"/>
            <p:cNvSpPr>
              <a:spLocks noChangeArrowheads="1"/>
            </p:cNvSpPr>
            <p:nvPr/>
          </p:nvSpPr>
          <p:spPr bwMode="auto">
            <a:xfrm>
              <a:off x="4272" y="2112"/>
              <a:ext cx="97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system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7664" name="Line 39"/>
            <p:cNvSpPr>
              <a:spLocks noChangeShapeType="1"/>
            </p:cNvSpPr>
            <p:nvPr/>
          </p:nvSpPr>
          <p:spPr bwMode="auto">
            <a:xfrm flipH="1">
              <a:off x="4368" y="24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7665" name="Rectangle 40"/>
            <p:cNvSpPr>
              <a:spLocks noChangeArrowheads="1"/>
            </p:cNvSpPr>
            <p:nvPr/>
          </p:nvSpPr>
          <p:spPr bwMode="auto">
            <a:xfrm>
              <a:off x="4778" y="2688"/>
              <a:ext cx="982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network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 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(Turtle &amp; Croft, 91)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7666" name="Line 41"/>
            <p:cNvSpPr>
              <a:spLocks noChangeShapeType="1"/>
            </p:cNvSpPr>
            <p:nvPr/>
          </p:nvSpPr>
          <p:spPr bwMode="auto">
            <a:xfrm>
              <a:off x="4992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27659" name="Rectangle 7"/>
          <p:cNvSpPr>
            <a:spLocks noChangeArrowheads="1"/>
          </p:cNvSpPr>
          <p:nvPr/>
        </p:nvSpPr>
        <p:spPr bwMode="auto">
          <a:xfrm>
            <a:off x="6342063" y="1593850"/>
            <a:ext cx="228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altLang="fa-IR" sz="1800" b="1">
                <a:solidFill>
                  <a:srgbClr val="000066"/>
                </a:solidFill>
                <a:latin typeface="Arial Narrow" pitchFamily="34" charset="0"/>
              </a:rPr>
              <a:t>Relevance</a:t>
            </a:r>
            <a:r>
              <a:rPr lang="en-US" altLang="fa-IR" sz="2400" b="1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altLang="fa-IR" sz="1800" b="1">
                <a:solidFill>
                  <a:srgbClr val="000066"/>
                </a:solidFill>
                <a:latin typeface="Arial Narrow" pitchFamily="34" charset="0"/>
              </a:rPr>
              <a:t>constraints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000066"/>
                </a:solidFill>
                <a:latin typeface="Arial Narrow" pitchFamily="34" charset="0"/>
                <a:sym typeface="Symbol" pitchFamily="18" charset="2"/>
              </a:rPr>
              <a:t>(Fang et al. 04) </a:t>
            </a:r>
          </a:p>
        </p:txBody>
      </p:sp>
      <p:sp>
        <p:nvSpPr>
          <p:cNvPr id="27660" name="Line 9"/>
          <p:cNvSpPr>
            <a:spLocks noChangeShapeType="1"/>
          </p:cNvSpPr>
          <p:nvPr/>
        </p:nvSpPr>
        <p:spPr bwMode="auto">
          <a:xfrm>
            <a:off x="5140325" y="18224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Probabilistic Retrieval Models:</a:t>
            </a:r>
            <a:br>
              <a:rPr lang="en-US" smtClean="0"/>
            </a:br>
            <a:r>
              <a:rPr lang="en-US" smtClean="0"/>
              <a:t>Computing p(R|Q,D)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fa-IR" smtClean="0"/>
              <a:t>Basic idea</a:t>
            </a:r>
          </a:p>
          <a:p>
            <a:pPr lvl="1" eaLnBrk="1" hangingPunct="1"/>
            <a:r>
              <a:rPr lang="en-US" altLang="fa-IR" smtClean="0"/>
              <a:t>Define P(Q,D|R)</a:t>
            </a:r>
          </a:p>
          <a:p>
            <a:pPr lvl="1" eaLnBrk="1" hangingPunct="1"/>
            <a:r>
              <a:rPr lang="en-US" altLang="fa-IR" smtClean="0"/>
              <a:t>Compute P(R|Q,D) using Bayes’ rule</a:t>
            </a:r>
          </a:p>
          <a:p>
            <a:pPr lvl="1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  <a:p>
            <a:pPr eaLnBrk="1" hangingPunct="1"/>
            <a:r>
              <a:rPr lang="en-US" altLang="fa-IR" smtClean="0"/>
              <a:t>Special cases</a:t>
            </a:r>
          </a:p>
          <a:p>
            <a:pPr lvl="1" eaLnBrk="1" hangingPunct="1"/>
            <a:r>
              <a:rPr lang="en-US" altLang="fa-IR" smtClean="0"/>
              <a:t>Document “generation”: P(Q,D|R)=P(D|Q,R)P(Q|R)</a:t>
            </a:r>
          </a:p>
          <a:p>
            <a:pPr lvl="1" eaLnBrk="1" hangingPunct="1"/>
            <a:r>
              <a:rPr lang="en-US" altLang="fa-IR" smtClean="0">
                <a:solidFill>
                  <a:srgbClr val="CC0000"/>
                </a:solidFill>
              </a:rPr>
              <a:t>Query “generation”: P(Q,D|R)=P(Q|D,R)P(D|R)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6351C-CEB3-4CBB-98C8-8E86D79D434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1981200" y="3429000"/>
          <a:ext cx="39624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4" imgW="2692400" imgH="419100" progId="Equation.3">
                  <p:embed/>
                </p:oleObj>
              </mc:Choice>
              <mc:Fallback>
                <p:oleObj name="Equation" r:id="rId4" imgW="2692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39624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5029200" y="3276600"/>
            <a:ext cx="990600" cy="8382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6400800" y="3352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solidFill>
                  <a:srgbClr val="CC0000"/>
                </a:solidFill>
                <a:latin typeface="Times New Roman" pitchFamily="18" charset="0"/>
              </a:rPr>
              <a:t>Ignored for ranking D</a:t>
            </a:r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 flipH="1">
            <a:off x="6096000" y="3733800"/>
            <a:ext cx="5334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fa-IR" smtClean="0"/>
              <a:t>Query Generation</a:t>
            </a:r>
            <a:endParaRPr lang="en-US" altLang="fa-IR" sz="2000" smtClean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53B699-2E22-49AD-A89A-762495706CC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762000" y="1066800"/>
          <a:ext cx="72009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4" imgW="5511800" imgH="1308100" progId="Equation.3">
                  <p:embed/>
                </p:oleObj>
              </mc:Choice>
              <mc:Fallback>
                <p:oleObj name="Equation" r:id="rId4" imgW="5511800" imgH="1308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72009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381000" y="3581400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latin typeface="Arial" pitchFamily="34" charset="0"/>
              </a:rPr>
              <a:t>Assuming uniform prior, we have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fa-IR" sz="2000" b="1">
              <a:latin typeface="Arial" pitchFamily="34" charset="0"/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952500" y="3014663"/>
            <a:ext cx="292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CC0000"/>
                </a:solidFill>
                <a:latin typeface="Times New Roman" pitchFamily="18" charset="0"/>
              </a:rPr>
              <a:t>Query likelihood</a:t>
            </a:r>
            <a:r>
              <a:rPr lang="en-US" altLang="fa-IR" sz="2000" b="1">
                <a:latin typeface="Times New Roman" pitchFamily="18" charset="0"/>
              </a:rPr>
              <a:t> </a:t>
            </a:r>
            <a:r>
              <a:rPr lang="en-US" altLang="fa-IR" sz="2000" b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p(q| </a:t>
            </a:r>
            <a:r>
              <a:rPr lang="en-US" altLang="fa-IR" sz="2000" b="1" baseline="-2500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fa-IR" sz="2000" b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fa-IR" sz="2000" b="1">
                <a:latin typeface="Times New Roman" pitchFamily="18" charset="0"/>
              </a:rPr>
              <a:t> </a:t>
            </a:r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2209800" y="2667000"/>
            <a:ext cx="12192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 flipV="1">
            <a:off x="2590800" y="2667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4111625" y="3021013"/>
            <a:ext cx="198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CC0000"/>
                </a:solidFill>
                <a:latin typeface="Times New Roman" pitchFamily="18" charset="0"/>
              </a:rPr>
              <a:t>Document prior</a:t>
            </a:r>
            <a:r>
              <a:rPr lang="en-US" altLang="fa-IR" sz="2000" b="1">
                <a:latin typeface="Times New Roman" pitchFamily="18" charset="0"/>
              </a:rPr>
              <a:t> </a:t>
            </a:r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>
            <a:off x="3505200" y="2819400"/>
            <a:ext cx="10668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H="1" flipV="1">
            <a:off x="4114800" y="2819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aphicFrame>
        <p:nvGraphicFramePr>
          <p:cNvPr id="29708" name="Object 11"/>
          <p:cNvGraphicFramePr>
            <a:graphicFrameLocks noChangeAspect="1"/>
          </p:cNvGraphicFramePr>
          <p:nvPr/>
        </p:nvGraphicFramePr>
        <p:xfrm>
          <a:off x="4724400" y="3657600"/>
          <a:ext cx="2819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Equation" r:id="rId6" imgW="2070100" imgH="203200" progId="Equation.3">
                  <p:embed/>
                </p:oleObj>
              </mc:Choice>
              <mc:Fallback>
                <p:oleObj name="Equation" r:id="rId6" imgW="20701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7600"/>
                        <a:ext cx="28194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Text Box 12"/>
          <p:cNvSpPr txBox="1">
            <a:spLocks noChangeArrowheads="1"/>
          </p:cNvSpPr>
          <p:nvPr/>
        </p:nvSpPr>
        <p:spPr bwMode="auto">
          <a:xfrm>
            <a:off x="228600" y="4037013"/>
            <a:ext cx="8686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latin typeface="Arial" pitchFamily="34" charset="0"/>
              </a:rPr>
              <a:t>Computing P(Q|D, R=1) generally involves two steps: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latin typeface="Arial" pitchFamily="34" charset="0"/>
              </a:rPr>
              <a:t>   (1) estimate a language model based on 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latin typeface="Arial" pitchFamily="34" charset="0"/>
              </a:rPr>
              <a:t>   (2) compute the query likelihood according to the estimated model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6200" y="5105400"/>
            <a:ext cx="8763000" cy="1393825"/>
            <a:chOff x="48" y="3216"/>
            <a:chExt cx="5520" cy="878"/>
          </a:xfrm>
        </p:grpSpPr>
        <p:sp>
          <p:nvSpPr>
            <p:cNvPr id="29711" name="Text Box 14"/>
            <p:cNvSpPr txBox="1">
              <a:spLocks noChangeArrowheads="1"/>
            </p:cNvSpPr>
            <p:nvPr/>
          </p:nvSpPr>
          <p:spPr bwMode="auto">
            <a:xfrm>
              <a:off x="48" y="3216"/>
              <a:ext cx="5520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400" i="1">
                  <a:latin typeface="Times New Roman" pitchFamily="18" charset="0"/>
                </a:rPr>
                <a:t>P(Q|D)=P(Q|D, R=1</a:t>
              </a:r>
              <a:r>
                <a:rPr lang="en-US" altLang="fa-IR" sz="2400" i="1">
                  <a:latin typeface="Arial" pitchFamily="34" charset="0"/>
                </a:rPr>
                <a:t>)! </a:t>
              </a:r>
              <a:r>
                <a:rPr lang="en-US" altLang="fa-IR" sz="2000">
                  <a:latin typeface="Arial" pitchFamily="34" charset="0"/>
                </a:rPr>
                <a:t>Prob. that a user who likes D would pose query Q</a:t>
              </a:r>
            </a:p>
          </p:txBody>
        </p:sp>
        <p:sp>
          <p:nvSpPr>
            <p:cNvPr id="29712" name="Text Box 15"/>
            <p:cNvSpPr txBox="1">
              <a:spLocks noChangeArrowheads="1"/>
            </p:cNvSpPr>
            <p:nvPr/>
          </p:nvSpPr>
          <p:spPr bwMode="auto">
            <a:xfrm>
              <a:off x="635" y="3648"/>
              <a:ext cx="3544" cy="4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>
                  <a:latin typeface="Arial" pitchFamily="34" charset="0"/>
                </a:rPr>
                <a:t>Relevance-based interpretation of the so-called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000">
                  <a:latin typeface="Arial" pitchFamily="34" charset="0"/>
                </a:rPr>
                <a:t>“document language model”</a:t>
              </a:r>
            </a:p>
          </p:txBody>
        </p:sp>
        <p:sp>
          <p:nvSpPr>
            <p:cNvPr id="29713" name="Line 16"/>
            <p:cNvSpPr>
              <a:spLocks noChangeShapeType="1"/>
            </p:cNvSpPr>
            <p:nvPr/>
          </p:nvSpPr>
          <p:spPr bwMode="auto">
            <a:xfrm flipH="1" flipV="1">
              <a:off x="1296" y="3456"/>
              <a:ext cx="9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Estimation of Unigram LM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2870E-BD72-4D1A-A0AE-603CD5BA3D3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100" name="Text Box 1027"/>
          <p:cNvSpPr txBox="1">
            <a:spLocks noChangeArrowheads="1"/>
          </p:cNvSpPr>
          <p:nvPr/>
        </p:nvSpPr>
        <p:spPr bwMode="auto">
          <a:xfrm>
            <a:off x="914400" y="1524000"/>
            <a:ext cx="3476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(Unigram) Language Model  </a:t>
            </a:r>
            <a:r>
              <a:rPr lang="en-US" altLang="fa-IR" sz="2000" b="1">
                <a:latin typeface="Times New Roman" pitchFamily="18" charset="0"/>
                <a:sym typeface="Symbol" pitchFamily="18" charset="2"/>
              </a:rPr>
              <a:t>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  <a:sym typeface="Symbol" pitchFamily="18" charset="2"/>
              </a:rPr>
              <a:t>                    </a:t>
            </a:r>
            <a:r>
              <a:rPr lang="en-US" altLang="fa-IR" sz="20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p(w| )=?</a:t>
            </a:r>
            <a:endParaRPr lang="en-US" altLang="fa-IR" sz="20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01" name="Text Box 1028"/>
          <p:cNvSpPr txBox="1">
            <a:spLocks noChangeArrowheads="1"/>
          </p:cNvSpPr>
          <p:nvPr/>
        </p:nvSpPr>
        <p:spPr bwMode="auto">
          <a:xfrm>
            <a:off x="6324600" y="1676400"/>
            <a:ext cx="136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 </a:t>
            </a:r>
            <a:r>
              <a:rPr lang="en-US" altLang="fa-IR" sz="2000" b="1">
                <a:latin typeface="Times New Roman" pitchFamily="18" charset="0"/>
              </a:rPr>
              <a:t>Document</a:t>
            </a:r>
          </a:p>
        </p:txBody>
      </p:sp>
      <p:sp>
        <p:nvSpPr>
          <p:cNvPr id="4102" name="AutoShape 1029"/>
          <p:cNvSpPr>
            <a:spLocks noChangeArrowheads="1"/>
          </p:cNvSpPr>
          <p:nvPr/>
        </p:nvSpPr>
        <p:spPr bwMode="auto">
          <a:xfrm>
            <a:off x="6096000" y="2514600"/>
            <a:ext cx="1600200" cy="2743200"/>
          </a:xfrm>
          <a:prstGeom prst="foldedCorner">
            <a:avLst>
              <a:gd name="adj" fmla="val 125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text 10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mining 5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association 3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database 3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algorithm 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…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query 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itchFamily="18" charset="0"/>
              </a:rPr>
              <a:t>efficient 1</a:t>
            </a:r>
          </a:p>
        </p:txBody>
      </p:sp>
      <p:grpSp>
        <p:nvGrpSpPr>
          <p:cNvPr id="4103" name="Group 1031"/>
          <p:cNvGrpSpPr>
            <a:grpSpLocks/>
          </p:cNvGrpSpPr>
          <p:nvPr/>
        </p:nvGrpSpPr>
        <p:grpSpPr bwMode="auto">
          <a:xfrm>
            <a:off x="1905000" y="2514600"/>
            <a:ext cx="3581400" cy="2273300"/>
            <a:chOff x="1200" y="1440"/>
            <a:chExt cx="2256" cy="1432"/>
          </a:xfrm>
        </p:grpSpPr>
        <p:sp>
          <p:nvSpPr>
            <p:cNvPr id="4114" name="Text Box 1032"/>
            <p:cNvSpPr txBox="1">
              <a:spLocks noChangeArrowheads="1"/>
            </p:cNvSpPr>
            <p:nvPr/>
          </p:nvSpPr>
          <p:spPr bwMode="auto">
            <a:xfrm>
              <a:off x="1200" y="1440"/>
              <a:ext cx="1104" cy="143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…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text  ?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mining ?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assocation ?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database ?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query ?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…</a:t>
              </a:r>
              <a:endParaRPr lang="en-US" altLang="fa-IR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115" name="AutoShape 1033"/>
            <p:cNvSpPr>
              <a:spLocks noChangeArrowheads="1"/>
            </p:cNvSpPr>
            <p:nvPr/>
          </p:nvSpPr>
          <p:spPr bwMode="auto">
            <a:xfrm flipH="1">
              <a:off x="2880" y="2016"/>
              <a:ext cx="576" cy="2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349 h 21600"/>
                <a:gd name="T14" fmla="*/ 18900 w 21600"/>
                <a:gd name="T15" fmla="*/ 1614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4104" name="Line 1037"/>
          <p:cNvSpPr>
            <a:spLocks noChangeShapeType="1"/>
          </p:cNvSpPr>
          <p:nvPr/>
        </p:nvSpPr>
        <p:spPr bwMode="auto">
          <a:xfrm flipH="1">
            <a:off x="4572000" y="1981200"/>
            <a:ext cx="15240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05" name="Text Box 1038"/>
          <p:cNvSpPr txBox="1">
            <a:spLocks noChangeArrowheads="1"/>
          </p:cNvSpPr>
          <p:nvPr/>
        </p:nvSpPr>
        <p:spPr bwMode="auto">
          <a:xfrm>
            <a:off x="4648200" y="1524000"/>
            <a:ext cx="1366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1">
                <a:solidFill>
                  <a:srgbClr val="CC3300"/>
                </a:solidFill>
                <a:latin typeface="Times New Roman" pitchFamily="18" charset="0"/>
              </a:rPr>
              <a:t>Estimation</a:t>
            </a:r>
          </a:p>
        </p:txBody>
      </p:sp>
      <p:sp>
        <p:nvSpPr>
          <p:cNvPr id="4106" name="Text Box 1039"/>
          <p:cNvSpPr txBox="1">
            <a:spLocks noChangeArrowheads="1"/>
          </p:cNvSpPr>
          <p:nvPr/>
        </p:nvSpPr>
        <p:spPr bwMode="auto">
          <a:xfrm>
            <a:off x="5705475" y="5486400"/>
            <a:ext cx="2616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A “text mining paper”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(total #words=100)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fa-IR" sz="2000" b="1">
              <a:latin typeface="Times New Roman" pitchFamily="18" charset="0"/>
            </a:endParaRPr>
          </a:p>
        </p:txBody>
      </p:sp>
      <p:grpSp>
        <p:nvGrpSpPr>
          <p:cNvPr id="3" name="Group 1046"/>
          <p:cNvGrpSpPr>
            <a:grpSpLocks/>
          </p:cNvGrpSpPr>
          <p:nvPr/>
        </p:nvGrpSpPr>
        <p:grpSpPr bwMode="auto">
          <a:xfrm>
            <a:off x="914400" y="2895600"/>
            <a:ext cx="1066800" cy="1558925"/>
            <a:chOff x="576" y="1824"/>
            <a:chExt cx="672" cy="982"/>
          </a:xfrm>
        </p:grpSpPr>
        <p:sp>
          <p:nvSpPr>
            <p:cNvPr id="4108" name="Text Box 1040"/>
            <p:cNvSpPr txBox="1">
              <a:spLocks noChangeArrowheads="1"/>
            </p:cNvSpPr>
            <p:nvPr/>
          </p:nvSpPr>
          <p:spPr bwMode="auto">
            <a:xfrm>
              <a:off x="576" y="1824"/>
              <a:ext cx="480" cy="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10/100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5/100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3/100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3/100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fa-IR" sz="1600">
                <a:solidFill>
                  <a:srgbClr val="CC0000"/>
                </a:solidFill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CC0000"/>
                  </a:solidFill>
                  <a:latin typeface="Times New Roman" pitchFamily="18" charset="0"/>
                </a:rPr>
                <a:t>1/100</a:t>
              </a:r>
            </a:p>
          </p:txBody>
        </p:sp>
        <p:sp>
          <p:nvSpPr>
            <p:cNvPr id="4109" name="Line 1041"/>
            <p:cNvSpPr>
              <a:spLocks noChangeShapeType="1"/>
            </p:cNvSpPr>
            <p:nvPr/>
          </p:nvSpPr>
          <p:spPr bwMode="auto">
            <a:xfrm>
              <a:off x="1008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110" name="Line 1042"/>
            <p:cNvSpPr>
              <a:spLocks noChangeShapeType="1"/>
            </p:cNvSpPr>
            <p:nvPr/>
          </p:nvSpPr>
          <p:spPr bwMode="auto">
            <a:xfrm>
              <a:off x="1008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111" name="Line 1043"/>
            <p:cNvSpPr>
              <a:spLocks noChangeShapeType="1"/>
            </p:cNvSpPr>
            <p:nvPr/>
          </p:nvSpPr>
          <p:spPr bwMode="auto">
            <a:xfrm>
              <a:off x="1008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112" name="Line 1044"/>
            <p:cNvSpPr>
              <a:spLocks noChangeShapeType="1"/>
            </p:cNvSpPr>
            <p:nvPr/>
          </p:nvSpPr>
          <p:spPr bwMode="auto">
            <a:xfrm>
              <a:off x="1008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113" name="Line 1045"/>
            <p:cNvSpPr>
              <a:spLocks noChangeShapeType="1"/>
            </p:cNvSpPr>
            <p:nvPr/>
          </p:nvSpPr>
          <p:spPr bwMode="auto">
            <a:xfrm>
              <a:off x="1008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Question?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AD935-6EAF-436D-8A97-583F7BE93F2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Query Likelihood Retrieval Model</a:t>
            </a:r>
            <a:endParaRPr lang="fa-IR" altLang="fa-IR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1BBD0-19B0-4E7F-A08A-E3ECAC2FA0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00200" y="2209800"/>
            <a:ext cx="5791200" cy="64633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fa-IR">
                <a:noFill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810000"/>
            <a:ext cx="7010400" cy="1570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</a:rPr>
              <a:t>Assumption: </a:t>
            </a:r>
          </a:p>
          <a:p>
            <a:pPr>
              <a:defRPr/>
            </a:pPr>
            <a:r>
              <a:rPr lang="en-US" sz="3200" dirty="0">
                <a:latin typeface="+mj-lt"/>
              </a:rPr>
              <a:t>A user formulates a query based on an “</a:t>
            </a:r>
            <a:r>
              <a:rPr lang="en-US" sz="3200" b="1" dirty="0">
                <a:latin typeface="+mj-lt"/>
              </a:rPr>
              <a:t>imaginary relevant document</a:t>
            </a:r>
            <a:r>
              <a:rPr lang="en-US" sz="3200" dirty="0">
                <a:latin typeface="+mj-lt"/>
              </a:rPr>
              <a:t>”</a:t>
            </a:r>
            <a:endParaRPr lang="fa-IR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/>
          <a:lstStyle/>
          <a:p>
            <a:r>
              <a:rPr lang="en-US" altLang="fa-IR" smtClean="0"/>
              <a:t>Which Doc is Most Likely the “Imaginary Relevant Doc”?</a:t>
            </a:r>
            <a:endParaRPr lang="fa-IR" altLang="fa-IR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F8A55-9206-4A9D-92A0-5AE17A7BC8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685800" y="1905000"/>
            <a:ext cx="565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Query = “</a:t>
            </a:r>
            <a:r>
              <a:rPr lang="en-US" altLang="fa-IR" sz="2000" b="1">
                <a:solidFill>
                  <a:srgbClr val="FF0000"/>
                </a:solidFill>
                <a:latin typeface="Arial" pitchFamily="34" charset="0"/>
              </a:rPr>
              <a:t>news about presidential campaign</a:t>
            </a:r>
            <a:r>
              <a:rPr lang="en-US" altLang="fa-IR" sz="2000" b="1">
                <a:latin typeface="Arial" pitchFamily="34" charset="0"/>
              </a:rPr>
              <a:t>”</a:t>
            </a:r>
            <a:endParaRPr lang="fa-IR" altLang="fa-IR" sz="2000" b="1">
              <a:latin typeface="Arial" pitchFamily="34" charset="0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685800" y="2525713"/>
            <a:ext cx="22494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… </a:t>
            </a:r>
            <a:r>
              <a:rPr lang="en-US" altLang="fa-IR" sz="2000" b="1">
                <a:solidFill>
                  <a:srgbClr val="FF0000"/>
                </a:solidFill>
                <a:latin typeface="Arial" pitchFamily="34" charset="0"/>
              </a:rPr>
              <a:t>news about </a:t>
            </a:r>
            <a:r>
              <a:rPr lang="en-US" altLang="fa-IR" sz="2000" b="1">
                <a:latin typeface="Arial" pitchFamily="34" charset="0"/>
              </a:rPr>
              <a:t>…</a:t>
            </a:r>
            <a:endParaRPr lang="fa-IR" altLang="fa-IR" sz="2000" b="1"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685800" y="3055938"/>
            <a:ext cx="51419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… </a:t>
            </a:r>
            <a:r>
              <a:rPr lang="en-US" altLang="fa-IR" sz="2000" b="1">
                <a:solidFill>
                  <a:srgbClr val="FF0000"/>
                </a:solidFill>
                <a:latin typeface="Arial" pitchFamily="34" charset="0"/>
              </a:rPr>
              <a:t>news about</a:t>
            </a:r>
            <a:r>
              <a:rPr lang="en-US" altLang="fa-IR" sz="2000" b="1">
                <a:latin typeface="Arial" pitchFamily="34" charset="0"/>
              </a:rPr>
              <a:t> organic food </a:t>
            </a:r>
            <a:r>
              <a:rPr lang="en-US" altLang="fa-IR" sz="2000" b="1">
                <a:solidFill>
                  <a:srgbClr val="FF0000"/>
                </a:solidFill>
                <a:latin typeface="Arial" pitchFamily="34" charset="0"/>
              </a:rPr>
              <a:t>campaign</a:t>
            </a:r>
            <a:r>
              <a:rPr lang="en-US" altLang="fa-IR" sz="2000" b="1">
                <a:latin typeface="Arial" pitchFamily="34" charset="0"/>
              </a:rPr>
              <a:t> …</a:t>
            </a:r>
            <a:endParaRPr lang="fa-IR" altLang="fa-IR" sz="2000" b="1">
              <a:latin typeface="Arial" pitchFamily="34" charset="0"/>
            </a:endParaRPr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685800" y="3592513"/>
            <a:ext cx="45688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… </a:t>
            </a:r>
            <a:r>
              <a:rPr lang="en-US" altLang="fa-IR" sz="2000" b="1">
                <a:solidFill>
                  <a:srgbClr val="FF0000"/>
                </a:solidFill>
                <a:latin typeface="Arial" pitchFamily="34" charset="0"/>
              </a:rPr>
              <a:t>news</a:t>
            </a:r>
            <a:r>
              <a:rPr lang="en-US" altLang="fa-IR" sz="2000" b="1">
                <a:latin typeface="Arial" pitchFamily="34" charset="0"/>
              </a:rPr>
              <a:t> of </a:t>
            </a:r>
            <a:r>
              <a:rPr lang="en-US" altLang="fa-IR" sz="2000" b="1">
                <a:solidFill>
                  <a:srgbClr val="FF0000"/>
                </a:solidFill>
                <a:latin typeface="Arial" pitchFamily="34" charset="0"/>
              </a:rPr>
              <a:t>presidential</a:t>
            </a:r>
            <a:r>
              <a:rPr lang="en-US" altLang="fa-IR" sz="2000" b="1">
                <a:latin typeface="Arial" pitchFamily="34" charset="0"/>
              </a:rPr>
              <a:t> </a:t>
            </a:r>
            <a:r>
              <a:rPr lang="en-US" altLang="fa-IR" sz="2000" b="1">
                <a:solidFill>
                  <a:srgbClr val="FF0000"/>
                </a:solidFill>
                <a:latin typeface="Arial" pitchFamily="34" charset="0"/>
              </a:rPr>
              <a:t>campaign</a:t>
            </a:r>
            <a:r>
              <a:rPr lang="en-US" altLang="fa-IR" sz="2000" b="1">
                <a:latin typeface="Arial" pitchFamily="34" charset="0"/>
              </a:rPr>
              <a:t> …</a:t>
            </a:r>
            <a:endParaRPr lang="fa-IR" altLang="fa-IR" sz="2000" b="1">
              <a:latin typeface="Arial" pitchFamily="34" charset="0"/>
            </a:endParaRPr>
          </a:p>
        </p:txBody>
      </p:sp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685800" y="4114800"/>
            <a:ext cx="52578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… </a:t>
            </a:r>
            <a:r>
              <a:rPr lang="en-US" altLang="fa-IR" sz="2000" b="1">
                <a:solidFill>
                  <a:srgbClr val="FF0000"/>
                </a:solidFill>
                <a:latin typeface="Arial" pitchFamily="34" charset="0"/>
              </a:rPr>
              <a:t>news</a:t>
            </a:r>
            <a:r>
              <a:rPr lang="en-US" altLang="fa-IR" sz="2000" b="1">
                <a:latin typeface="Arial" pitchFamily="34" charset="0"/>
              </a:rPr>
              <a:t> of </a:t>
            </a:r>
            <a:r>
              <a:rPr lang="en-US" altLang="fa-IR" sz="2000" b="1">
                <a:solidFill>
                  <a:srgbClr val="FF0000"/>
                </a:solidFill>
                <a:latin typeface="Arial" pitchFamily="34" charset="0"/>
              </a:rPr>
              <a:t>presidential</a:t>
            </a:r>
            <a:r>
              <a:rPr lang="en-US" altLang="fa-IR" sz="2000" b="1">
                <a:latin typeface="Arial" pitchFamily="34" charset="0"/>
              </a:rPr>
              <a:t> </a:t>
            </a:r>
            <a:r>
              <a:rPr lang="en-US" altLang="fa-IR" sz="2000" b="1">
                <a:solidFill>
                  <a:srgbClr val="FF0000"/>
                </a:solidFill>
                <a:latin typeface="Arial" pitchFamily="34" charset="0"/>
              </a:rPr>
              <a:t>campaign</a:t>
            </a:r>
            <a:r>
              <a:rPr lang="en-US" altLang="fa-IR" sz="2000" b="1">
                <a:latin typeface="Arial" pitchFamily="34" charset="0"/>
              </a:rPr>
              <a:t> …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… </a:t>
            </a:r>
            <a:r>
              <a:rPr lang="en-US" altLang="fa-IR" sz="2000" b="1">
                <a:solidFill>
                  <a:srgbClr val="FF0000"/>
                </a:solidFill>
                <a:latin typeface="Arial" pitchFamily="34" charset="0"/>
              </a:rPr>
              <a:t>presidential</a:t>
            </a:r>
            <a:r>
              <a:rPr lang="en-US" altLang="fa-IR" sz="2000" b="1">
                <a:latin typeface="Arial" pitchFamily="34" charset="0"/>
              </a:rPr>
              <a:t> candidate…</a:t>
            </a:r>
            <a:endParaRPr lang="fa-IR" altLang="fa-IR" sz="2000" b="1">
              <a:latin typeface="Arial" pitchFamily="34" charset="0"/>
            </a:endParaRPr>
          </a:p>
        </p:txBody>
      </p:sp>
      <p:sp>
        <p:nvSpPr>
          <p:cNvPr id="6153" name="TextBox 9"/>
          <p:cNvSpPr txBox="1">
            <a:spLocks noChangeArrowheads="1"/>
          </p:cNvSpPr>
          <p:nvPr/>
        </p:nvSpPr>
        <p:spPr bwMode="auto">
          <a:xfrm>
            <a:off x="685800" y="4916488"/>
            <a:ext cx="52578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… </a:t>
            </a:r>
            <a:r>
              <a:rPr lang="en-US" altLang="fa-IR" sz="2000" b="1">
                <a:solidFill>
                  <a:srgbClr val="FF0000"/>
                </a:solidFill>
                <a:latin typeface="Arial" pitchFamily="34" charset="0"/>
              </a:rPr>
              <a:t>news</a:t>
            </a:r>
            <a:r>
              <a:rPr lang="en-US" altLang="fa-IR" sz="2000" b="1">
                <a:latin typeface="Arial" pitchFamily="34" charset="0"/>
              </a:rPr>
              <a:t> of organic food </a:t>
            </a:r>
            <a:r>
              <a:rPr lang="en-US" altLang="fa-IR" sz="2000" b="1">
                <a:solidFill>
                  <a:srgbClr val="FF0000"/>
                </a:solidFill>
                <a:latin typeface="Arial" pitchFamily="34" charset="0"/>
              </a:rPr>
              <a:t>campaign</a:t>
            </a:r>
            <a:r>
              <a:rPr lang="en-US" altLang="fa-IR" sz="2000" b="1">
                <a:latin typeface="Arial" pitchFamily="34" charset="0"/>
              </a:rPr>
              <a:t> …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… </a:t>
            </a:r>
            <a:r>
              <a:rPr lang="en-US" altLang="fa-IR" sz="2000" b="1">
                <a:solidFill>
                  <a:srgbClr val="FF0000"/>
                </a:solidFill>
                <a:latin typeface="Arial" pitchFamily="34" charset="0"/>
              </a:rPr>
              <a:t>campaign</a:t>
            </a:r>
            <a:r>
              <a:rPr lang="en-US" altLang="fa-IR" sz="2000" b="1">
                <a:latin typeface="Arial" pitchFamily="34" charset="0"/>
              </a:rPr>
              <a:t> …. </a:t>
            </a:r>
            <a:r>
              <a:rPr lang="en-US" altLang="fa-IR" sz="2000" b="1">
                <a:solidFill>
                  <a:srgbClr val="FF0000"/>
                </a:solidFill>
                <a:latin typeface="Arial" pitchFamily="34" charset="0"/>
              </a:rPr>
              <a:t>campaign</a:t>
            </a:r>
            <a:r>
              <a:rPr lang="en-US" altLang="fa-IR" sz="2000" b="1">
                <a:latin typeface="Arial" pitchFamily="34" charset="0"/>
              </a:rPr>
              <a:t> … </a:t>
            </a:r>
            <a:r>
              <a:rPr lang="en-US" altLang="fa-IR" sz="2000" b="1">
                <a:solidFill>
                  <a:srgbClr val="FF0000"/>
                </a:solidFill>
                <a:latin typeface="Arial" pitchFamily="34" charset="0"/>
              </a:rPr>
              <a:t>campaign</a:t>
            </a:r>
            <a:r>
              <a:rPr lang="en-US" altLang="fa-IR" sz="2000" b="1">
                <a:latin typeface="Arial" pitchFamily="34" charset="0"/>
              </a:rPr>
              <a:t> …</a:t>
            </a:r>
            <a:endParaRPr lang="fa-IR" altLang="fa-IR" sz="2000" b="1">
              <a:latin typeface="Arial" pitchFamily="34" charset="0"/>
            </a:endParaRP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152400" y="2514600"/>
            <a:ext cx="48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d1</a:t>
            </a:r>
            <a:endParaRPr lang="fa-IR" altLang="fa-IR" sz="2000" b="1">
              <a:latin typeface="Arial" pitchFamily="34" charset="0"/>
            </a:endParaRPr>
          </a:p>
        </p:txBody>
      </p:sp>
      <p:sp>
        <p:nvSpPr>
          <p:cNvPr id="6155" name="TextBox 11"/>
          <p:cNvSpPr txBox="1">
            <a:spLocks noChangeArrowheads="1"/>
          </p:cNvSpPr>
          <p:nvPr/>
        </p:nvSpPr>
        <p:spPr bwMode="auto">
          <a:xfrm>
            <a:off x="152400" y="3059113"/>
            <a:ext cx="48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d2</a:t>
            </a:r>
            <a:endParaRPr lang="fa-IR" altLang="fa-IR" sz="2000" b="1">
              <a:latin typeface="Arial" pitchFamily="34" charset="0"/>
            </a:endParaRPr>
          </a:p>
        </p:txBody>
      </p:sp>
      <p:sp>
        <p:nvSpPr>
          <p:cNvPr id="6156" name="TextBox 12"/>
          <p:cNvSpPr txBox="1">
            <a:spLocks noChangeArrowheads="1"/>
          </p:cNvSpPr>
          <p:nvPr/>
        </p:nvSpPr>
        <p:spPr bwMode="auto">
          <a:xfrm>
            <a:off x="152400" y="3592513"/>
            <a:ext cx="48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d3</a:t>
            </a:r>
            <a:endParaRPr lang="fa-IR" altLang="fa-IR" sz="2000" b="1">
              <a:latin typeface="Arial" pitchFamily="34" charset="0"/>
            </a:endParaRPr>
          </a:p>
        </p:txBody>
      </p:sp>
      <p:sp>
        <p:nvSpPr>
          <p:cNvPr id="6157" name="TextBox 13"/>
          <p:cNvSpPr txBox="1">
            <a:spLocks noChangeArrowheads="1"/>
          </p:cNvSpPr>
          <p:nvPr/>
        </p:nvSpPr>
        <p:spPr bwMode="auto">
          <a:xfrm>
            <a:off x="152400" y="4114800"/>
            <a:ext cx="48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d4</a:t>
            </a:r>
            <a:endParaRPr lang="fa-IR" altLang="fa-IR" sz="2000" b="1">
              <a:latin typeface="Arial" pitchFamily="34" charset="0"/>
            </a:endParaRPr>
          </a:p>
        </p:txBody>
      </p:sp>
      <p:sp>
        <p:nvSpPr>
          <p:cNvPr id="6158" name="TextBox 14"/>
          <p:cNvSpPr txBox="1">
            <a:spLocks noChangeArrowheads="1"/>
          </p:cNvSpPr>
          <p:nvPr/>
        </p:nvSpPr>
        <p:spPr bwMode="auto">
          <a:xfrm>
            <a:off x="152400" y="4964113"/>
            <a:ext cx="48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d5</a:t>
            </a:r>
            <a:endParaRPr lang="fa-IR" altLang="fa-IR" sz="2000" b="1">
              <a:latin typeface="Arial" pitchFamily="34" charset="0"/>
            </a:endParaRPr>
          </a:p>
        </p:txBody>
      </p:sp>
      <p:sp>
        <p:nvSpPr>
          <p:cNvPr id="6159" name="TextBox 14"/>
          <p:cNvSpPr txBox="1">
            <a:spLocks noChangeArrowheads="1"/>
          </p:cNvSpPr>
          <p:nvPr/>
        </p:nvSpPr>
        <p:spPr bwMode="auto">
          <a:xfrm>
            <a:off x="3276600" y="23622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p(q|d1)</a:t>
            </a:r>
            <a:endParaRPr lang="fa-IR" altLang="fa-IR" sz="2400">
              <a:latin typeface="Times New Roman" pitchFamily="18" charset="0"/>
            </a:endParaRPr>
          </a:p>
        </p:txBody>
      </p:sp>
      <p:cxnSp>
        <p:nvCxnSpPr>
          <p:cNvPr id="18" name="Curved Connector 17"/>
          <p:cNvCxnSpPr>
            <a:stCxn id="6149" idx="3"/>
            <a:endCxn id="6148" idx="2"/>
          </p:cNvCxnSpPr>
          <p:nvPr/>
        </p:nvCxnSpPr>
        <p:spPr>
          <a:xfrm flipV="1">
            <a:off x="2935288" y="2305050"/>
            <a:ext cx="581025" cy="4206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153" idx="3"/>
            <a:endCxn id="6148" idx="3"/>
          </p:cNvCxnSpPr>
          <p:nvPr/>
        </p:nvCxnSpPr>
        <p:spPr>
          <a:xfrm flipV="1">
            <a:off x="5943600" y="2105025"/>
            <a:ext cx="401638" cy="3165475"/>
          </a:xfrm>
          <a:prstGeom prst="curvedConnector3">
            <a:avLst>
              <a:gd name="adj1" fmla="val 3169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62" name="TextBox 21"/>
          <p:cNvSpPr txBox="1">
            <a:spLocks noChangeArrowheads="1"/>
          </p:cNvSpPr>
          <p:nvPr/>
        </p:nvSpPr>
        <p:spPr bwMode="auto">
          <a:xfrm>
            <a:off x="6423025" y="4948238"/>
            <a:ext cx="106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p(q|d5)</a:t>
            </a: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6163" name="TextBox 31"/>
          <p:cNvSpPr txBox="1">
            <a:spLocks noChangeArrowheads="1"/>
          </p:cNvSpPr>
          <p:nvPr/>
        </p:nvSpPr>
        <p:spPr bwMode="auto">
          <a:xfrm>
            <a:off x="5991225" y="345598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…</a:t>
            </a:r>
            <a:endParaRPr lang="fa-IR" altLang="fa-IR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4013200"/>
            <a:ext cx="187007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Query Generation by Sampling Words from Doc</a:t>
            </a:r>
            <a:endParaRPr lang="fa-IR" altLang="fa-IR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08C52-0D45-44C4-9F9F-B911678C8AE6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225" y="2005013"/>
            <a:ext cx="7673975" cy="4603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defRPr/>
            </a:pPr>
            <a:r>
              <a:rPr lang="en-US" b="1" dirty="0">
                <a:latin typeface="+mj-lt"/>
              </a:rPr>
              <a:t>p</a:t>
            </a:r>
            <a:r>
              <a:rPr lang="en-US" dirty="0">
                <a:latin typeface="+mj-lt"/>
              </a:rPr>
              <a:t>(</a:t>
            </a:r>
            <a:r>
              <a:rPr lang="en-US" b="1" dirty="0">
                <a:latin typeface="+mj-lt"/>
              </a:rPr>
              <a:t>q</a:t>
            </a:r>
            <a:r>
              <a:rPr lang="en-US" dirty="0">
                <a:latin typeface="+mj-lt"/>
              </a:rPr>
              <a:t>=“presidential </a:t>
            </a:r>
            <a:r>
              <a:rPr lang="en-US" dirty="0" err="1">
                <a:latin typeface="+mj-lt"/>
              </a:rPr>
              <a:t>campaign”|</a:t>
            </a:r>
            <a:r>
              <a:rPr lang="en-US" b="1" dirty="0" err="1">
                <a:latin typeface="+mj-lt"/>
              </a:rPr>
              <a:t>d</a:t>
            </a:r>
            <a:r>
              <a:rPr lang="en-US" dirty="0">
                <a:latin typeface="+mj-lt"/>
              </a:rPr>
              <a:t>=					)</a:t>
            </a:r>
            <a:endParaRPr lang="fa-IR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1635125"/>
            <a:ext cx="3273425" cy="1200150"/>
          </a:xfrm>
          <a:prstGeom prst="rect">
            <a:avLst/>
          </a:prstGeom>
          <a:solidFill>
            <a:schemeClr val="bg2"/>
          </a:solidFill>
        </p:spPr>
        <p:txBody>
          <a:bodyPr wrap="none" rtlCol="1">
            <a:spAutoFit/>
          </a:bodyPr>
          <a:lstStyle/>
          <a:p>
            <a:pPr algn="l">
              <a:defRPr/>
            </a:pPr>
            <a:r>
              <a:rPr lang="en-US" dirty="0">
                <a:latin typeface="+mj-lt"/>
              </a:rPr>
              <a:t>…news of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presidential</a:t>
            </a:r>
          </a:p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+mj-lt"/>
              </a:rPr>
              <a:t>campaign</a:t>
            </a:r>
            <a:r>
              <a:rPr lang="en-US" dirty="0">
                <a:latin typeface="+mj-lt"/>
              </a:rPr>
              <a:t> …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presidential</a:t>
            </a:r>
          </a:p>
          <a:p>
            <a:pPr algn="l">
              <a:defRPr/>
            </a:pPr>
            <a:r>
              <a:rPr lang="en-US" dirty="0">
                <a:latin typeface="+mj-lt"/>
              </a:rPr>
              <a:t>candidate</a:t>
            </a:r>
            <a:endParaRPr lang="fa-IR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5486400"/>
            <a:ext cx="4948238" cy="8302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>
              <a:defRPr/>
            </a:pPr>
            <a:r>
              <a:rPr lang="en-US" dirty="0">
                <a:latin typeface="+mj-lt"/>
              </a:rPr>
              <a:t>If the user is </a:t>
            </a:r>
            <a:r>
              <a:rPr lang="en-US" b="1" dirty="0">
                <a:latin typeface="+mj-lt"/>
              </a:rPr>
              <a:t>thinking of this doc</a:t>
            </a:r>
            <a:r>
              <a:rPr lang="en-US" dirty="0">
                <a:latin typeface="+mj-lt"/>
              </a:rPr>
              <a:t>,</a:t>
            </a:r>
          </a:p>
          <a:p>
            <a:pPr algn="l">
              <a:defRPr/>
            </a:pPr>
            <a:r>
              <a:rPr lang="en-US" dirty="0">
                <a:latin typeface="+mj-lt"/>
              </a:rPr>
              <a:t>how likely would she </a:t>
            </a:r>
            <a:r>
              <a:rPr lang="en-US" b="1" dirty="0">
                <a:latin typeface="+mj-lt"/>
              </a:rPr>
              <a:t>pose this query</a:t>
            </a:r>
            <a:r>
              <a:rPr lang="en-US" dirty="0">
                <a:latin typeface="+mj-lt"/>
              </a:rPr>
              <a:t>?</a:t>
            </a:r>
            <a:endParaRPr lang="fa-IR" dirty="0">
              <a:latin typeface="+mj-lt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168900" y="1443038"/>
            <a:ext cx="3605213" cy="2671762"/>
            <a:chOff x="5168125" y="1443080"/>
            <a:chExt cx="3605401" cy="2671720"/>
          </a:xfrm>
        </p:grpSpPr>
        <p:sp>
          <p:nvSpPr>
            <p:cNvPr id="7" name="Cloud 6"/>
            <p:cNvSpPr/>
            <p:nvPr/>
          </p:nvSpPr>
          <p:spPr>
            <a:xfrm>
              <a:off x="5168125" y="1443080"/>
              <a:ext cx="3605401" cy="1870046"/>
            </a:xfrm>
            <a:prstGeom prst="cloud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>
                <a:defRPr/>
              </a:pPr>
              <a:endParaRPr lang="fa-IR">
                <a:latin typeface="+mj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257030" y="3617921"/>
              <a:ext cx="533428" cy="49687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>
                <a:defRPr/>
              </a:pPr>
              <a:endParaRPr lang="fa-IR">
                <a:latin typeface="+mj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85642" y="3160728"/>
              <a:ext cx="685836" cy="64927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>
                <a:defRPr/>
              </a:pPr>
              <a:endParaRPr lang="fa-IR">
                <a:latin typeface="+mj-lt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002213" y="2465388"/>
            <a:ext cx="2384425" cy="1725612"/>
            <a:chOff x="5002251" y="2466031"/>
            <a:chExt cx="2385068" cy="1724969"/>
          </a:xfrm>
        </p:grpSpPr>
        <p:sp>
          <p:nvSpPr>
            <p:cNvPr id="13" name="TextBox 12"/>
            <p:cNvSpPr txBox="1"/>
            <p:nvPr/>
          </p:nvSpPr>
          <p:spPr>
            <a:xfrm>
              <a:off x="5105466" y="3288050"/>
              <a:ext cx="1660973" cy="46179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1">
              <a:spAutoFit/>
            </a:bodyPr>
            <a:lstStyle/>
            <a:p>
              <a:pPr algn="l">
                <a:defRPr/>
              </a:pPr>
              <a:r>
                <a:rPr lang="en-US" dirty="0">
                  <a:solidFill>
                    <a:srgbClr val="C00000"/>
                  </a:solidFill>
                  <a:latin typeface="+mj-lt"/>
                </a:rPr>
                <a:t>presidential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188433" y="2466031"/>
              <a:ext cx="1198886" cy="8220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002251" y="3786339"/>
              <a:ext cx="709803" cy="40466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257800" y="2835275"/>
            <a:ext cx="2320925" cy="1639888"/>
            <a:chOff x="5257802" y="2835364"/>
            <a:chExt cx="2321044" cy="1639996"/>
          </a:xfrm>
        </p:grpSpPr>
        <p:sp>
          <p:nvSpPr>
            <p:cNvPr id="14" name="TextBox 13"/>
            <p:cNvSpPr txBox="1"/>
            <p:nvPr/>
          </p:nvSpPr>
          <p:spPr>
            <a:xfrm>
              <a:off x="6188125" y="4013367"/>
              <a:ext cx="1390721" cy="461993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1">
              <a:spAutoFit/>
            </a:bodyPr>
            <a:lstStyle/>
            <a:p>
              <a:pPr algn="l">
                <a:defRPr/>
              </a:pPr>
              <a:r>
                <a:rPr lang="en-US" dirty="0">
                  <a:solidFill>
                    <a:srgbClr val="C00000"/>
                  </a:solidFill>
                  <a:latin typeface="+mj-lt"/>
                </a:rPr>
                <a:t>campaign</a:t>
              </a:r>
            </a:p>
          </p:txBody>
        </p:sp>
        <p:cxnSp>
          <p:nvCxnSpPr>
            <p:cNvPr id="21" name="Straight Arrow Connector 20"/>
            <p:cNvCxnSpPr>
              <a:endCxn id="14" idx="0"/>
            </p:cNvCxnSpPr>
            <p:nvPr/>
          </p:nvCxnSpPr>
          <p:spPr>
            <a:xfrm flipH="1">
              <a:off x="6883485" y="2835364"/>
              <a:ext cx="503264" cy="11780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1"/>
            </p:cNvCxnSpPr>
            <p:nvPr/>
          </p:nvCxnSpPr>
          <p:spPr>
            <a:xfrm flipH="1">
              <a:off x="5257802" y="4245157"/>
              <a:ext cx="930323" cy="1762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039" name="Group 44038"/>
          <p:cNvGrpSpPr>
            <a:grpSpLocks/>
          </p:cNvGrpSpPr>
          <p:nvPr/>
        </p:nvGrpSpPr>
        <p:grpSpPr bwMode="auto">
          <a:xfrm>
            <a:off x="2438400" y="2465388"/>
            <a:ext cx="1139825" cy="2359025"/>
            <a:chOff x="2438400" y="2466031"/>
            <a:chExt cx="1140334" cy="2357941"/>
          </a:xfrm>
        </p:grpSpPr>
        <p:cxnSp>
          <p:nvCxnSpPr>
            <p:cNvPr id="44035" name="Straight Arrow Connector 44034"/>
            <p:cNvCxnSpPr/>
            <p:nvPr/>
          </p:nvCxnSpPr>
          <p:spPr>
            <a:xfrm flipH="1" flipV="1">
              <a:off x="2438400" y="2466031"/>
              <a:ext cx="1140334" cy="186762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037" name="TextBox 44036"/>
            <p:cNvSpPr txBox="1"/>
            <p:nvPr/>
          </p:nvSpPr>
          <p:spPr>
            <a:xfrm rot="3331590">
              <a:off x="1977100" y="3635272"/>
              <a:ext cx="1916819" cy="46058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</a:rPr>
                <a:t>“presidential”</a:t>
              </a:r>
              <a:endParaRPr lang="fa-IR" dirty="0">
                <a:latin typeface="+mj-lt"/>
              </a:endParaRPr>
            </a:p>
          </p:txBody>
        </p:sp>
      </p:grpSp>
      <p:grpSp>
        <p:nvGrpSpPr>
          <p:cNvPr id="44038" name="Group 44037"/>
          <p:cNvGrpSpPr>
            <a:grpSpLocks/>
          </p:cNvGrpSpPr>
          <p:nvPr/>
        </p:nvGrpSpPr>
        <p:grpSpPr bwMode="auto">
          <a:xfrm>
            <a:off x="3617913" y="2465388"/>
            <a:ext cx="801687" cy="1787525"/>
            <a:chOff x="3618596" y="2466031"/>
            <a:chExt cx="801004" cy="1787671"/>
          </a:xfrm>
        </p:grpSpPr>
        <p:cxnSp>
          <p:nvCxnSpPr>
            <p:cNvPr id="36" name="Straight Arrow Connector 35"/>
            <p:cNvCxnSpPr/>
            <p:nvPr/>
          </p:nvCxnSpPr>
          <p:spPr>
            <a:xfrm flipH="1" flipV="1">
              <a:off x="3850174" y="2466031"/>
              <a:ext cx="569426" cy="168765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4073873">
              <a:off x="3023813" y="3197350"/>
              <a:ext cx="1651135" cy="46156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</a:rPr>
                <a:t>“campaign”</a:t>
              </a:r>
              <a:endParaRPr lang="fa-IR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Unigram Query Likelihood</a:t>
            </a:r>
            <a:endParaRPr lang="fa-IR" altLang="fa-IR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6811A-A33F-4DCA-90CB-507E245B91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1635125"/>
            <a:ext cx="3273425" cy="1200150"/>
          </a:xfrm>
          <a:prstGeom prst="rect">
            <a:avLst/>
          </a:prstGeom>
          <a:solidFill>
            <a:schemeClr val="bg2"/>
          </a:solidFill>
        </p:spPr>
        <p:txBody>
          <a:bodyPr wrap="none" rtlCol="1">
            <a:spAutoFit/>
          </a:bodyPr>
          <a:lstStyle/>
          <a:p>
            <a:pPr algn="l">
              <a:defRPr/>
            </a:pPr>
            <a:r>
              <a:rPr lang="en-US" dirty="0">
                <a:latin typeface="+mj-lt"/>
              </a:rPr>
              <a:t>…news of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presidential</a:t>
            </a:r>
          </a:p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+mj-lt"/>
              </a:rPr>
              <a:t>campaign</a:t>
            </a:r>
            <a:r>
              <a:rPr lang="en-US" dirty="0">
                <a:latin typeface="+mj-lt"/>
              </a:rPr>
              <a:t> …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presidential</a:t>
            </a:r>
          </a:p>
          <a:p>
            <a:pPr algn="l">
              <a:defRPr/>
            </a:pPr>
            <a:r>
              <a:rPr lang="en-US" dirty="0">
                <a:latin typeface="+mj-lt"/>
              </a:rPr>
              <a:t>candidate</a:t>
            </a:r>
            <a:endParaRPr lang="fa-IR" dirty="0">
              <a:latin typeface="+mj-lt"/>
            </a:endParaRP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0645" y="1976735"/>
            <a:ext cx="8640955" cy="461665"/>
          </a:xfrm>
          <a:prstGeom prst="rect">
            <a:avLst/>
          </a:prstGeom>
          <a:blipFill rotWithShape="1">
            <a:blip r:embed="rId3"/>
            <a:stretch>
              <a:fillRect l="-141" b="-19737"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8087" y="2835275"/>
            <a:ext cx="5863593" cy="461665"/>
          </a:xfrm>
          <a:prstGeom prst="rect">
            <a:avLst/>
          </a:prstGeom>
          <a:blipFill rotWithShape="1">
            <a:blip r:embed="rId4"/>
            <a:stretch>
              <a:fillRect b="-19737"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3189" y="3505200"/>
            <a:ext cx="5145960" cy="85805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8200" name="TextBox 10"/>
          <p:cNvSpPr txBox="1">
            <a:spLocks noChangeArrowheads="1"/>
          </p:cNvSpPr>
          <p:nvPr/>
        </p:nvSpPr>
        <p:spPr bwMode="auto">
          <a:xfrm>
            <a:off x="1962150" y="5265738"/>
            <a:ext cx="5657850" cy="830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fa-IR" b="1"/>
              <a:t>Assumption:</a:t>
            </a:r>
          </a:p>
          <a:p>
            <a:r>
              <a:rPr lang="en-US" altLang="fa-IR"/>
              <a:t>Each query word is generated independently</a:t>
            </a:r>
            <a:endParaRPr lang="fa-IR" altLang="fa-I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/>
          <a:lstStyle/>
          <a:p>
            <a:r>
              <a:rPr lang="en-US" altLang="fa-IR" smtClean="0"/>
              <a:t>Does Query Likelihood Make Sense?</a:t>
            </a:r>
            <a:endParaRPr lang="fa-IR" altLang="fa-IR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6FA14-D98B-4D59-853F-D7BFCA5F2C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1676400" y="3068638"/>
            <a:ext cx="4579938" cy="8302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fa-IR" dirty="0"/>
              <a:t>… news of </a:t>
            </a:r>
            <a:r>
              <a:rPr lang="en-US" altLang="fa-IR" b="1" dirty="0">
                <a:solidFill>
                  <a:srgbClr val="FF0000"/>
                </a:solidFill>
              </a:rPr>
              <a:t>presidential campaign … presidential</a:t>
            </a:r>
            <a:r>
              <a:rPr lang="en-US" altLang="fa-IR" dirty="0"/>
              <a:t> candidate …</a:t>
            </a:r>
            <a:endParaRPr lang="fa-IR" altLang="fa-IR" dirty="0"/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1670050" y="4419600"/>
            <a:ext cx="5035550" cy="4619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fa-IR"/>
              <a:t>… news of </a:t>
            </a:r>
            <a:r>
              <a:rPr lang="en-US" altLang="fa-IR" b="1">
                <a:solidFill>
                  <a:srgbClr val="FF0000"/>
                </a:solidFill>
              </a:rPr>
              <a:t>presidential campaign </a:t>
            </a:r>
            <a:r>
              <a:rPr lang="en-US" altLang="fa-IR"/>
              <a:t>…</a:t>
            </a:r>
            <a:endParaRPr lang="fa-IR" altLang="fa-IR"/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1662113" y="5257800"/>
            <a:ext cx="3824287" cy="8302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fa-IR"/>
              <a:t>… news about organic food </a:t>
            </a:r>
            <a:r>
              <a:rPr lang="en-US" altLang="fa-IR" b="1">
                <a:solidFill>
                  <a:srgbClr val="FF0000"/>
                </a:solidFill>
              </a:rPr>
              <a:t> campaign …</a:t>
            </a:r>
            <a:endParaRPr lang="fa-IR" altLang="fa-IR"/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8090" y="3218237"/>
            <a:ext cx="6575006" cy="461665"/>
          </a:xfrm>
          <a:prstGeom prst="rect">
            <a:avLst/>
          </a:prstGeom>
          <a:blipFill rotWithShape="1">
            <a:blip r:embed="rId3"/>
            <a:stretch>
              <a:fillRect t="-10526" r="-927" b="-28947"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2711" y="4338935"/>
            <a:ext cx="7046289" cy="461665"/>
          </a:xfrm>
          <a:prstGeom prst="rect">
            <a:avLst/>
          </a:prstGeom>
          <a:blipFill rotWithShape="1">
            <a:blip r:embed="rId4"/>
            <a:stretch>
              <a:fillRect t="-10526" r="-779" b="-28947"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" y="5442465"/>
            <a:ext cx="5959452" cy="461665"/>
          </a:xfrm>
          <a:prstGeom prst="rect">
            <a:avLst/>
          </a:prstGeom>
          <a:blipFill rotWithShape="1">
            <a:blip r:embed="rId5"/>
            <a:stretch>
              <a:fillRect t="-10526" r="-409" b="-28947"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29400" y="3048000"/>
            <a:ext cx="1957074" cy="848437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82126" y="4191000"/>
            <a:ext cx="1957074" cy="848437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65966" y="5181600"/>
            <a:ext cx="2526397" cy="848437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9230" name="TextBox 13"/>
          <p:cNvSpPr txBox="1">
            <a:spLocks noChangeArrowheads="1"/>
          </p:cNvSpPr>
          <p:nvPr/>
        </p:nvSpPr>
        <p:spPr bwMode="auto">
          <a:xfrm>
            <a:off x="2387600" y="6323013"/>
            <a:ext cx="3698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fa-IR" dirty="0"/>
              <a:t>d4 &gt; d3 &gt; d2 as we expected</a:t>
            </a:r>
            <a:endParaRPr lang="fa-IR" alt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112971" y="1631807"/>
                <a:ext cx="9409371" cy="79419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presidential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campaign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"</m:t>
                          </m:r>
                        </m:e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presidential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",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  <m:r>
                        <a:rPr lang="en-US" sz="22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campaign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"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fa-IR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971" y="1631807"/>
                <a:ext cx="9409371" cy="79419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/>
          <a:lstStyle/>
          <a:p>
            <a:r>
              <a:rPr lang="en-US" altLang="fa-IR" smtClean="0"/>
              <a:t>Try a Different  Query?</a:t>
            </a:r>
            <a:endParaRPr lang="fa-IR" altLang="fa-IR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FBC11F-BC7B-48B4-80F6-011F2D9ADD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1447800" y="3068638"/>
            <a:ext cx="4217988" cy="768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fa-IR" sz="2200"/>
              <a:t>… news of </a:t>
            </a:r>
            <a:r>
              <a:rPr lang="en-US" altLang="fa-IR" sz="2200" b="1">
                <a:solidFill>
                  <a:srgbClr val="FF0000"/>
                </a:solidFill>
              </a:rPr>
              <a:t>presidential campaign … presidentia</a:t>
            </a:r>
            <a:r>
              <a:rPr lang="en-US" altLang="fa-IR" sz="2200"/>
              <a:t>l candidate …</a:t>
            </a:r>
            <a:endParaRPr lang="fa-IR" altLang="fa-IR" sz="2200"/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1441450" y="4419600"/>
            <a:ext cx="4224338" cy="400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fa-IR" sz="2000"/>
              <a:t>… news of </a:t>
            </a:r>
            <a:r>
              <a:rPr lang="en-US" altLang="fa-IR" sz="2000" b="1">
                <a:solidFill>
                  <a:srgbClr val="FF0000"/>
                </a:solidFill>
              </a:rPr>
              <a:t>presidential campaign </a:t>
            </a:r>
            <a:r>
              <a:rPr lang="en-US" altLang="fa-IR" sz="2000"/>
              <a:t>…</a:t>
            </a:r>
            <a:endParaRPr lang="fa-IR" altLang="fa-IR" sz="2000"/>
          </a:p>
        </p:txBody>
      </p: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1433513" y="5387975"/>
            <a:ext cx="3062287" cy="7080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fa-IR" sz="2000"/>
              <a:t>… news about organic food </a:t>
            </a:r>
            <a:r>
              <a:rPr lang="en-US" altLang="fa-IR" sz="2000" b="1">
                <a:solidFill>
                  <a:srgbClr val="FF0000"/>
                </a:solidFill>
              </a:rPr>
              <a:t> campaign …</a:t>
            </a:r>
            <a:endParaRPr lang="fa-IR" altLang="fa-IR" sz="2000"/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218237"/>
            <a:ext cx="6267228" cy="461665"/>
          </a:xfrm>
          <a:prstGeom prst="rect">
            <a:avLst/>
          </a:prstGeom>
          <a:blipFill rotWithShape="1">
            <a:blip r:embed="rId3"/>
            <a:stretch>
              <a:fillRect t="-10526" r="-1070" b="-28947"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76200" y="4338935"/>
            <a:ext cx="6430735" cy="461665"/>
          </a:xfrm>
          <a:prstGeom prst="rect">
            <a:avLst/>
          </a:prstGeom>
          <a:blipFill rotWithShape="1">
            <a:blip r:embed="rId4"/>
            <a:stretch>
              <a:fillRect t="-10526" b="-28947"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76200" y="5442465"/>
            <a:ext cx="5266955" cy="461665"/>
          </a:xfrm>
          <a:prstGeom prst="rect">
            <a:avLst/>
          </a:prstGeom>
          <a:blipFill rotWithShape="1">
            <a:blip r:embed="rId5"/>
            <a:stretch>
              <a:fillRect t="-10526" b="-28947"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1200" y="3037763"/>
            <a:ext cx="3429000" cy="848437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4488" y="6323013"/>
            <a:ext cx="7785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fa-IR"/>
              <a:t>What assumption has caused this problem? How do we fix it?</a:t>
            </a:r>
            <a:endParaRPr lang="fa-IR" altLang="fa-IR"/>
          </a:p>
        </p:txBody>
      </p:sp>
      <p:sp>
        <p:nvSpPr>
          <p:cNvPr id="10252" name="TextBox 14"/>
          <p:cNvSpPr txBox="1">
            <a:spLocks noChangeArrowheads="1"/>
          </p:cNvSpPr>
          <p:nvPr/>
        </p:nvSpPr>
        <p:spPr bwMode="auto">
          <a:xfrm>
            <a:off x="1465263" y="1828800"/>
            <a:ext cx="4886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fa-IR" b="1"/>
              <a:t>q = “</a:t>
            </a:r>
            <a:r>
              <a:rPr lang="en-US" altLang="fa-IR" b="1">
                <a:solidFill>
                  <a:srgbClr val="FF0000"/>
                </a:solidFill>
              </a:rPr>
              <a:t>presidential campaign </a:t>
            </a:r>
            <a:r>
              <a:rPr lang="en-US" altLang="fa-IR" b="1">
                <a:solidFill>
                  <a:schemeClr val="accent1"/>
                </a:solidFill>
              </a:rPr>
              <a:t>update</a:t>
            </a:r>
            <a:r>
              <a:rPr lang="en-US" altLang="fa-IR" b="1"/>
              <a:t>”</a:t>
            </a:r>
            <a:endParaRPr lang="fa-IR" altLang="fa-IR" b="1"/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1200" y="4104563"/>
            <a:ext cx="3429000" cy="848437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76800" y="5249683"/>
            <a:ext cx="3429000" cy="848437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fa-I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1377</Words>
  <Application>Microsoft Office PowerPoint</Application>
  <PresentationFormat>On-screen Show (4:3)</PresentationFormat>
  <Paragraphs>421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Narrow</vt:lpstr>
      <vt:lpstr>Calibri</vt:lpstr>
      <vt:lpstr>Cambria Math</vt:lpstr>
      <vt:lpstr>Symbol</vt:lpstr>
      <vt:lpstr>Times New Roman</vt:lpstr>
      <vt:lpstr>Office Theme</vt:lpstr>
      <vt:lpstr>Equation</vt:lpstr>
      <vt:lpstr>Worksheet</vt:lpstr>
      <vt:lpstr>Language Models for TR </vt:lpstr>
      <vt:lpstr>Text Generation with Unigram LM </vt:lpstr>
      <vt:lpstr>Estimation of Unigram LM</vt:lpstr>
      <vt:lpstr>Query Likelihood Retrieval Model</vt:lpstr>
      <vt:lpstr>Which Doc is Most Likely the “Imaginary Relevant Doc”?</vt:lpstr>
      <vt:lpstr>Query Generation by Sampling Words from Doc</vt:lpstr>
      <vt:lpstr>Unigram Query Likelihood</vt:lpstr>
      <vt:lpstr>Does Query Likelihood Make Sense?</vt:lpstr>
      <vt:lpstr>Try a Different  Query?</vt:lpstr>
      <vt:lpstr>Improved Model: Sampling Words from a Doc Model</vt:lpstr>
      <vt:lpstr>Computation of Query Likelihood</vt:lpstr>
      <vt:lpstr>Ranking Docs by Query Likelihood</vt:lpstr>
      <vt:lpstr>Retrieval as Language Model Estimation</vt:lpstr>
      <vt:lpstr>How to Estimate p(w|d)?</vt:lpstr>
      <vt:lpstr>Language Model Smoothing (Illustration)</vt:lpstr>
      <vt:lpstr>A General Smoothing Scheme</vt:lpstr>
      <vt:lpstr>Smoothing &amp; TF-IDF Weighting</vt:lpstr>
      <vt:lpstr>Derivation of the QL Retrieval Formula</vt:lpstr>
      <vt:lpstr>Derivation of the QL Retrieval Formula (cond’t)</vt:lpstr>
      <vt:lpstr>Three Smoothing Methods (Zhai &amp; Lafferty 01)</vt:lpstr>
      <vt:lpstr>Comparison of Three Methods</vt:lpstr>
      <vt:lpstr>PowerPoint Presentation</vt:lpstr>
      <vt:lpstr>The Need of Query-Modeling (Dual-Role of Smoothing)</vt:lpstr>
      <vt:lpstr>Another Reason for Smoothing</vt:lpstr>
      <vt:lpstr>Two-stage Smoothing</vt:lpstr>
      <vt:lpstr>But, where is the relevance?</vt:lpstr>
      <vt:lpstr> The Notion of Relevance </vt:lpstr>
      <vt:lpstr>Probabilistic Retrieval Models: Computing p(R|Q,D)</vt:lpstr>
      <vt:lpstr>Query Generation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2019-10-19T09:54:58Z</dcterms:created>
  <dcterms:modified xsi:type="dcterms:W3CDTF">2023-10-28T04:41:07Z</dcterms:modified>
</cp:coreProperties>
</file>