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56" r:id="rId2"/>
    <p:sldId id="623" r:id="rId3"/>
    <p:sldId id="624" r:id="rId4"/>
    <p:sldId id="626" r:id="rId5"/>
    <p:sldId id="625" r:id="rId6"/>
    <p:sldId id="609" r:id="rId7"/>
    <p:sldId id="628" r:id="rId8"/>
    <p:sldId id="610" r:id="rId9"/>
    <p:sldId id="582" r:id="rId10"/>
    <p:sldId id="583" r:id="rId11"/>
    <p:sldId id="632" r:id="rId12"/>
    <p:sldId id="604" r:id="rId13"/>
    <p:sldId id="612" r:id="rId14"/>
    <p:sldId id="613" r:id="rId15"/>
    <p:sldId id="618" r:id="rId16"/>
    <p:sldId id="629" r:id="rId17"/>
    <p:sldId id="630" r:id="rId18"/>
    <p:sldId id="631" r:id="rId19"/>
  </p:sldIdLst>
  <p:sldSz cx="9144000" cy="6858000" type="screen4x3"/>
  <p:notesSz cx="7038975" cy="91852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0000"/>
    <a:srgbClr val="0000CC"/>
    <a:srgbClr val="000066"/>
    <a:srgbClr val="FFFF00"/>
    <a:srgbClr val="3333FF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63517" autoAdjust="0"/>
  </p:normalViewPr>
  <p:slideViewPr>
    <p:cSldViewPr>
      <p:cViewPr varScale="1">
        <p:scale>
          <a:sx n="52" d="100"/>
          <a:sy n="52" d="100"/>
        </p:scale>
        <p:origin x="23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14" y="-102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4DAD4C3-D709-4F67-82F5-8DDAEE026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0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8975"/>
            <a:ext cx="4592637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21F0675-C0F4-45C3-8080-BEFFDD82C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26117F6C-44CE-4DFF-9335-3990EBC2E759}" type="slidenum">
              <a:rPr lang="en-US" altLang="fa-IR" sz="1200" smtClean="0"/>
              <a:pPr algn="r">
                <a:defRPr/>
              </a:pPr>
              <a:t>1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fa-IR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06824AD9-6B82-42EE-B45C-B5ECDE495CC8}" type="slidenum">
              <a:rPr lang="en-US" altLang="fa-IR" sz="1200" smtClean="0"/>
              <a:pPr algn="r">
                <a:defRPr/>
              </a:pPr>
              <a:t>10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defRPr/>
            </a:pPr>
            <a:endParaRPr lang="fa-IR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22ACAD48-14D2-45CA-BB44-71E40D2C6060}" type="slidenum">
              <a:rPr lang="en-US" altLang="fa-IR" sz="1200" smtClean="0"/>
              <a:pPr algn="r">
                <a:defRPr/>
              </a:pPr>
              <a:t>11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0C29E79-1813-47C9-82C9-B40473ADBB82}" type="slidenum">
              <a:rPr lang="en-US" altLang="fa-IR" sz="1200" smtClean="0"/>
              <a:pPr algn="r">
                <a:defRPr/>
              </a:pPr>
              <a:t>12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5EB8D754-E176-4EDF-9AA7-AB82A60C280B}" type="slidenum">
              <a:rPr lang="en-US" altLang="fa-IR" sz="1200" smtClean="0"/>
              <a:pPr algn="r">
                <a:defRPr/>
              </a:pPr>
              <a:t>13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49C50785-E5C0-4089-9F36-3618EF368B86}" type="slidenum">
              <a:rPr lang="en-US" altLang="fa-IR" sz="1200" smtClean="0"/>
              <a:pPr algn="r">
                <a:defRPr/>
              </a:pPr>
              <a:t>14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7A1C9F3-024A-4B45-B4D5-959BEC20F721}" type="slidenum">
              <a:rPr lang="en-US" altLang="fa-IR" sz="1200" smtClean="0"/>
              <a:pPr algn="r">
                <a:defRPr/>
              </a:pPr>
              <a:t>15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9A8CFEE-74D4-4B79-9717-B5BC5F9E301F}" type="slidenum">
              <a:rPr lang="en-US" altLang="fa-IR" sz="1200" smtClean="0"/>
              <a:pPr algn="r">
                <a:defRPr/>
              </a:pPr>
              <a:t>16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6958D22A-A0EB-4E40-87F0-90B2132F5DF1}" type="slidenum">
              <a:rPr lang="en-US" altLang="fa-IR" sz="1200" smtClean="0"/>
              <a:pPr algn="r">
                <a:defRPr/>
              </a:pPr>
              <a:t>17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0D14A83-8F0A-4F02-9A53-35B51A880F7A}" type="slidenum">
              <a:rPr lang="en-US" altLang="fa-IR" sz="1200" smtClean="0"/>
              <a:pPr algn="r">
                <a:defRPr/>
              </a:pPr>
              <a:t>18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6BE7A344-A038-4CFD-B224-3DDD10C6027C}" type="slidenum">
              <a:rPr lang="en-US" altLang="fa-IR" sz="1200" smtClean="0"/>
              <a:pPr algn="r">
                <a:defRPr/>
              </a:pPr>
              <a:t>2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6CC195D2-4A89-4436-8E94-ACE6C039FFE1}" type="slidenum">
              <a:rPr lang="en-US" altLang="fa-IR" sz="1200" smtClean="0"/>
              <a:pPr algn="r">
                <a:defRPr/>
              </a:pPr>
              <a:t>3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174FC288-5E2A-4FAD-A136-85B055B29D3D}" type="slidenum">
              <a:rPr lang="en-US" altLang="fa-IR" sz="1200" smtClean="0"/>
              <a:pPr algn="r">
                <a:defRPr/>
              </a:pPr>
              <a:t>4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171684B1-A7D5-43AC-AC26-97C9AB279CEA}" type="slidenum">
              <a:rPr lang="en-US" altLang="fa-IR" sz="1200" smtClean="0"/>
              <a:pPr algn="r">
                <a:defRPr/>
              </a:pPr>
              <a:t>5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D4A6BDB5-E14B-460F-BE96-A87A2C1096B5}" type="slidenum">
              <a:rPr lang="en-US" altLang="fa-IR" sz="1200" smtClean="0"/>
              <a:pPr algn="r">
                <a:defRPr/>
              </a:pPr>
              <a:t>6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852F0894-B964-44A3-822F-228BBAEC3D2B}" type="slidenum">
              <a:rPr lang="en-US" altLang="fa-IR" sz="1200" smtClean="0"/>
              <a:pPr algn="r">
                <a:defRPr/>
              </a:pPr>
              <a:t>7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fa-I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BED07789-64C8-4B09-864C-CCDB9446866F}" type="slidenum">
              <a:rPr lang="en-US" altLang="fa-IR" sz="1200" smtClean="0"/>
              <a:pPr algn="r">
                <a:defRPr/>
              </a:pPr>
              <a:t>8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defTabSz="930275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EEDFB9E5-D9BE-4F64-91F4-6A780481ACD4}" type="slidenum">
              <a:rPr lang="en-US" altLang="fa-IR" sz="1200" smtClean="0"/>
              <a:pPr algn="r">
                <a:defRPr/>
              </a:pPr>
              <a:t>9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7EB67-5B42-4B8A-8792-02FFC6B7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51EE7-80BE-4763-8237-C46E7DADC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72612-7591-4F9D-9C48-90C136545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1089F-2A21-4DC7-AB2E-42767DE8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CA745-691E-4EED-B1C4-1AE5B971E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C6AB0-4655-435C-ADED-666808AF5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8818D-DFF0-4EE8-9227-649C0A7AE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EE777-AD72-4E34-BE52-61B8253F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8743-1C9D-4FA0-BC91-A1A3BE88E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B68AB-33DB-4D43-B74A-B6F8EACFA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C95C8-E677-4F4C-8ED1-EDE9A009F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3FDE-75C7-46CB-942C-2CD493F04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1785502-EF5B-4071-9809-7DC97E8BF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png"/><Relationship Id="rId5" Type="http://schemas.openxmlformats.org/officeDocument/2006/relationships/image" Target="../media/image18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mtClean="0"/>
              <a:t>Feedback in Language Models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682E3-BD49-4CC2-AB3B-7F90DE9FCBA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>
                <a:sym typeface="Symbol" pitchFamily="18" charset="2"/>
              </a:rPr>
              <a:t>Generative </a:t>
            </a:r>
            <a:r>
              <a:rPr lang="en-US" altLang="fa-IR" smtClean="0"/>
              <a:t>Mixture Model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A074D-9D5C-4328-AFEE-FBDD7CA9AC8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3886200" y="2057400"/>
            <a:ext cx="4267200" cy="1752600"/>
            <a:chOff x="2352" y="912"/>
            <a:chExt cx="2688" cy="1104"/>
          </a:xfrm>
        </p:grpSpPr>
        <p:sp>
          <p:nvSpPr>
            <p:cNvPr id="11283" name="Line 4"/>
            <p:cNvSpPr>
              <a:spLocks noChangeShapeType="1"/>
            </p:cNvSpPr>
            <p:nvPr/>
          </p:nvSpPr>
          <p:spPr bwMode="auto">
            <a:xfrm flipV="1">
              <a:off x="2352" y="1152"/>
              <a:ext cx="96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284" name="Line 5"/>
            <p:cNvSpPr>
              <a:spLocks noChangeShapeType="1"/>
            </p:cNvSpPr>
            <p:nvPr/>
          </p:nvSpPr>
          <p:spPr bwMode="auto">
            <a:xfrm flipV="1">
              <a:off x="2352" y="1872"/>
              <a:ext cx="96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285" name="Rectangle 6"/>
            <p:cNvSpPr>
              <a:spLocks noChangeArrowheads="1"/>
            </p:cNvSpPr>
            <p:nvPr/>
          </p:nvSpPr>
          <p:spPr bwMode="auto">
            <a:xfrm>
              <a:off x="3360" y="1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11286" name="Rectangle 7"/>
            <p:cNvSpPr>
              <a:spLocks noChangeArrowheads="1"/>
            </p:cNvSpPr>
            <p:nvPr/>
          </p:nvSpPr>
          <p:spPr bwMode="auto">
            <a:xfrm>
              <a:off x="3360" y="172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11287" name="Rectangle 8"/>
            <p:cNvSpPr>
              <a:spLocks noChangeArrowheads="1"/>
            </p:cNvSpPr>
            <p:nvPr/>
          </p:nvSpPr>
          <p:spPr bwMode="auto">
            <a:xfrm>
              <a:off x="3312" y="912"/>
              <a:ext cx="1728" cy="110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1288" name="Rectangle 9"/>
            <p:cNvSpPr>
              <a:spLocks noChangeArrowheads="1"/>
            </p:cNvSpPr>
            <p:nvPr/>
          </p:nvSpPr>
          <p:spPr bwMode="auto">
            <a:xfrm>
              <a:off x="3600" y="1296"/>
              <a:ext cx="11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F={d</a:t>
              </a:r>
              <a:r>
                <a:rPr lang="en-US" altLang="fa-IR" sz="2400" baseline="-25000">
                  <a:solidFill>
                    <a:srgbClr val="000066"/>
                  </a:solidFill>
                  <a:latin typeface="Times New Roman" pitchFamily="18" charset="0"/>
                </a:rPr>
                <a:t>1</a:t>
              </a: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,</a:t>
              </a:r>
              <a:r>
                <a:rPr lang="en-US" altLang="fa-IR" sz="2400" baseline="-25000">
                  <a:solidFill>
                    <a:srgbClr val="000066"/>
                  </a:solidFill>
                  <a:latin typeface="Times New Roman" pitchFamily="18" charset="0"/>
                </a:rPr>
                <a:t> </a:t>
              </a: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…,</a:t>
              </a:r>
              <a:r>
                <a:rPr lang="en-US" altLang="fa-IR" sz="2400" baseline="-25000">
                  <a:solidFill>
                    <a:srgbClr val="000066"/>
                  </a:solidFill>
                  <a:latin typeface="Times New Roman" pitchFamily="18" charset="0"/>
                </a:rPr>
                <a:t> </a:t>
              </a: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  <a:r>
                <a:rPr lang="en-US" altLang="fa-IR" sz="2400" baseline="-25000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}</a:t>
              </a:r>
              <a:endParaRPr lang="en-US" altLang="fa-IR" sz="2400" baseline="-250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1357313" y="4191000"/>
          <a:ext cx="5973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4" imgW="3552904" imgH="276315" progId="Equation.DSMT4">
                  <p:embed/>
                </p:oleObj>
              </mc:Choice>
              <mc:Fallback>
                <p:oleObj name="Equation" r:id="rId4" imgW="3552904" imgH="27631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191000"/>
                        <a:ext cx="59737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4267200" y="4800600"/>
          <a:ext cx="27193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6" imgW="1457366" imgH="238035" progId="Equation.3">
                  <p:embed/>
                </p:oleObj>
              </mc:Choice>
              <mc:Fallback>
                <p:oleObj name="Equation" r:id="rId6" imgW="1457366" imgH="2380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00600"/>
                        <a:ext cx="27193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1447800" y="48006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</a:rPr>
              <a:t>Maximum Likelihood</a:t>
            </a: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grpSp>
        <p:nvGrpSpPr>
          <p:cNvPr id="11272" name="Group 14"/>
          <p:cNvGrpSpPr>
            <a:grpSpLocks/>
          </p:cNvGrpSpPr>
          <p:nvPr/>
        </p:nvGrpSpPr>
        <p:grpSpPr bwMode="auto">
          <a:xfrm>
            <a:off x="533400" y="1905000"/>
            <a:ext cx="3873500" cy="1828800"/>
            <a:chOff x="336" y="960"/>
            <a:chExt cx="2440" cy="1152"/>
          </a:xfrm>
        </p:grpSpPr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1728" y="1824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P(w| </a:t>
              </a: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 )</a:t>
              </a:r>
            </a:p>
          </p:txBody>
        </p:sp>
        <p:sp>
          <p:nvSpPr>
            <p:cNvPr id="11275" name="Text Box 16"/>
            <p:cNvSpPr txBox="1">
              <a:spLocks noChangeArrowheads="1"/>
            </p:cNvSpPr>
            <p:nvPr/>
          </p:nvSpPr>
          <p:spPr bwMode="auto">
            <a:xfrm>
              <a:off x="1680" y="1152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P(w| </a:t>
              </a: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C)</a:t>
              </a:r>
            </a:p>
          </p:txBody>
        </p:sp>
        <p:sp>
          <p:nvSpPr>
            <p:cNvPr id="11276" name="Line 17"/>
            <p:cNvSpPr>
              <a:spLocks noChangeShapeType="1"/>
            </p:cNvSpPr>
            <p:nvPr/>
          </p:nvSpPr>
          <p:spPr bwMode="auto">
            <a:xfrm flipV="1">
              <a:off x="1104" y="1296"/>
              <a:ext cx="576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277" name="Line 18"/>
            <p:cNvSpPr>
              <a:spLocks noChangeShapeType="1"/>
            </p:cNvSpPr>
            <p:nvPr/>
          </p:nvSpPr>
          <p:spPr bwMode="auto">
            <a:xfrm>
              <a:off x="1104" y="1584"/>
              <a:ext cx="57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278" name="Rectangle 19"/>
            <p:cNvSpPr>
              <a:spLocks noChangeArrowheads="1"/>
            </p:cNvSpPr>
            <p:nvPr/>
          </p:nvSpPr>
          <p:spPr bwMode="auto">
            <a:xfrm>
              <a:off x="1200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</a:p>
          </p:txBody>
        </p:sp>
        <p:sp>
          <p:nvSpPr>
            <p:cNvPr id="11279" name="Rectangle 20"/>
            <p:cNvSpPr>
              <a:spLocks noChangeArrowheads="1"/>
            </p:cNvSpPr>
            <p:nvPr/>
          </p:nvSpPr>
          <p:spPr bwMode="auto">
            <a:xfrm>
              <a:off x="1104" y="17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1-</a:t>
              </a:r>
            </a:p>
          </p:txBody>
        </p:sp>
        <p:sp>
          <p:nvSpPr>
            <p:cNvPr id="11280" name="Rectangle 21"/>
            <p:cNvSpPr>
              <a:spLocks noChangeArrowheads="1"/>
            </p:cNvSpPr>
            <p:nvPr/>
          </p:nvSpPr>
          <p:spPr bwMode="auto">
            <a:xfrm>
              <a:off x="336" y="1440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P(source)</a:t>
              </a:r>
              <a:endParaRPr lang="en-US" altLang="fa-IR" sz="24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11281" name="Text Box 22"/>
            <p:cNvSpPr txBox="1">
              <a:spLocks noChangeArrowheads="1"/>
            </p:cNvSpPr>
            <p:nvPr/>
          </p:nvSpPr>
          <p:spPr bwMode="auto">
            <a:xfrm>
              <a:off x="1488" y="960"/>
              <a:ext cx="1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Times New Roman" pitchFamily="18" charset="0"/>
                </a:rPr>
                <a:t>Background words</a:t>
              </a:r>
            </a:p>
          </p:txBody>
        </p:sp>
        <p:sp>
          <p:nvSpPr>
            <p:cNvPr id="11282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Times New Roman" pitchFamily="18" charset="0"/>
                </a:rPr>
                <a:t>Topic words</a:t>
              </a:r>
            </a:p>
          </p:txBody>
        </p:sp>
      </p:grp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1765300" y="5638800"/>
            <a:ext cx="508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000066"/>
                </a:solidFill>
                <a:latin typeface="Arial" pitchFamily="34" charset="0"/>
                <a:sym typeface="Symbol" pitchFamily="18" charset="2"/>
              </a:rPr>
              <a:t>  = Noise in feedback 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Understanding a Mixture Model</a:t>
            </a:r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6550F-D466-4637-89E2-1082B9D479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828800" y="1676400"/>
            <a:ext cx="1663700" cy="21415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the  0.2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 0.1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we 0.01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to 0.02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text 0.0001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mining 0.00005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28600" y="2090738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FF"/>
                </a:solidFill>
                <a:latin typeface="Arial" pitchFamily="34" charset="0"/>
              </a:rPr>
              <a:t>Known</a:t>
            </a:r>
            <a:endParaRPr lang="en-US" altLang="fa-IR" sz="2000">
              <a:solidFill>
                <a:srgbClr val="0000FF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Arial" pitchFamily="34" charset="0"/>
              </a:rPr>
              <a:t>Background</a:t>
            </a: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p(w|</a:t>
            </a: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C)</a:t>
            </a:r>
            <a:endParaRPr lang="en-US" altLang="fa-IR" sz="2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8288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text =?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mining =?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association =?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word =?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152400" y="3959225"/>
            <a:ext cx="16557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Arial" pitchFamily="34" charset="0"/>
              </a:rPr>
              <a:t>Unknown</a:t>
            </a:r>
            <a:endParaRPr lang="en-US" altLang="fa-IR" sz="2000">
              <a:solidFill>
                <a:srgbClr val="CC0000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0000"/>
                </a:solidFill>
                <a:latin typeface="Arial" pitchFamily="34" charset="0"/>
              </a:rPr>
              <a:t>query topic</a:t>
            </a:r>
            <a:endParaRPr lang="en-US" altLang="fa-IR" sz="2000">
              <a:solidFill>
                <a:srgbClr val="CC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</a:rPr>
              <a:t>p(w|</a:t>
            </a: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)=?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fa-IR" sz="2000">
              <a:solidFill>
                <a:srgbClr val="CC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“Text mining”</a:t>
            </a:r>
            <a:endParaRPr lang="en-US" altLang="fa-IR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1295400"/>
            <a:ext cx="4295775" cy="7080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Suppose each model would be selected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with equal probability </a:t>
            </a:r>
            <a:r>
              <a:rPr lang="en-US" sz="2000" dirty="0">
                <a:latin typeface="+mj-lt"/>
                <a:cs typeface="+mn-cs"/>
                <a:sym typeface="Symbol"/>
              </a:rPr>
              <a:t> = 0.5</a:t>
            </a:r>
            <a:endParaRPr lang="fa-IR" sz="2000" dirty="0">
              <a:latin typeface="+mj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7938" y="2057400"/>
            <a:ext cx="4454525" cy="10160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The probability of observing word “text”: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p(“</a:t>
            </a:r>
            <a:r>
              <a:rPr lang="en-US" sz="2000" dirty="0" err="1">
                <a:latin typeface="+mj-lt"/>
                <a:cs typeface="+mn-cs"/>
                <a:sym typeface="Symbol"/>
              </a:rPr>
              <a:t>text”|C</a:t>
            </a:r>
            <a:r>
              <a:rPr lang="en-US" sz="2000" dirty="0">
                <a:latin typeface="+mj-lt"/>
                <a:cs typeface="+mn-cs"/>
                <a:sym typeface="Symbol"/>
              </a:rPr>
              <a:t>) + (1- )p(“text”|</a:t>
            </a:r>
            <a:r>
              <a:rPr lang="en-US" sz="20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000" dirty="0">
                <a:latin typeface="+mj-lt"/>
                <a:cs typeface="+mn-cs"/>
                <a:sym typeface="Symbol"/>
              </a:rPr>
              <a:t>) =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0.5 * 0.0001 + 0.5 * p(“text”|</a:t>
            </a:r>
            <a:r>
              <a:rPr lang="en-US" sz="20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000" dirty="0">
                <a:latin typeface="+mj-lt"/>
                <a:cs typeface="+mn-cs"/>
                <a:sym typeface="Symbol"/>
              </a:rPr>
              <a:t>)</a:t>
            </a:r>
            <a:endParaRPr lang="fa-IR" sz="2000" dirty="0">
              <a:latin typeface="+mj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3235325"/>
            <a:ext cx="4389438" cy="10160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The probability of observing word “the”: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p(“</a:t>
            </a:r>
            <a:r>
              <a:rPr lang="en-US" sz="2000" dirty="0" err="1">
                <a:latin typeface="+mj-lt"/>
                <a:cs typeface="+mn-cs"/>
                <a:sym typeface="Symbol"/>
              </a:rPr>
              <a:t>the”|C</a:t>
            </a:r>
            <a:r>
              <a:rPr lang="en-US" sz="2000" dirty="0">
                <a:latin typeface="+mj-lt"/>
                <a:cs typeface="+mn-cs"/>
                <a:sym typeface="Symbol"/>
              </a:rPr>
              <a:t>) + (1- )p(“the”|</a:t>
            </a:r>
            <a:r>
              <a:rPr lang="en-US" sz="20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000" dirty="0">
                <a:latin typeface="+mj-lt"/>
                <a:cs typeface="+mn-cs"/>
                <a:sym typeface="Symbol"/>
              </a:rPr>
              <a:t>) =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0.5 * 0.2 + 0.5 * p(“the”|</a:t>
            </a:r>
            <a:r>
              <a:rPr lang="en-US" sz="20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000" dirty="0">
                <a:latin typeface="+mj-lt"/>
                <a:cs typeface="+mn-cs"/>
                <a:sym typeface="Symbol"/>
              </a:rPr>
              <a:t>)</a:t>
            </a:r>
            <a:endParaRPr lang="fa-IR" sz="2000" dirty="0">
              <a:latin typeface="+mj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4344988"/>
            <a:ext cx="4532313" cy="1322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The probability of observing “</a:t>
            </a:r>
            <a:r>
              <a:rPr lang="en-US" sz="2000" dirty="0" err="1">
                <a:latin typeface="+mj-lt"/>
                <a:cs typeface="+mn-cs"/>
                <a:sym typeface="Symbol"/>
              </a:rPr>
              <a:t>the”&amp;”text</a:t>
            </a:r>
            <a:r>
              <a:rPr lang="en-US" sz="2000" dirty="0">
                <a:latin typeface="+mj-lt"/>
                <a:cs typeface="+mn-cs"/>
                <a:sym typeface="Symbol"/>
              </a:rPr>
              <a:t>”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(likelihood)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[0.5 * 0.0001 + 0.5 * p(“text”|</a:t>
            </a:r>
            <a:r>
              <a:rPr lang="en-US" sz="20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000" dirty="0">
                <a:latin typeface="+mj-lt"/>
                <a:cs typeface="+mn-cs"/>
                <a:sym typeface="Symbol"/>
              </a:rPr>
              <a:t>)]</a:t>
            </a:r>
          </a:p>
          <a:p>
            <a:pPr algn="l" rtl="0" eaLnBrk="0" hangingPunct="0">
              <a:defRPr/>
            </a:pPr>
            <a:r>
              <a:rPr lang="en-US" sz="2000" dirty="0">
                <a:latin typeface="+mj-lt"/>
                <a:cs typeface="+mn-cs"/>
                <a:sym typeface="Symbol"/>
              </a:rPr>
              <a:t>* [0.5 * 0.2 + 0.5 * p(“the”| </a:t>
            </a:r>
            <a:r>
              <a:rPr lang="en-US" sz="20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000" dirty="0">
                <a:latin typeface="+mj-lt"/>
                <a:cs typeface="+mn-cs"/>
                <a:sym typeface="Symbol"/>
              </a:rPr>
              <a:t>)]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525" y="5749925"/>
            <a:ext cx="8720138" cy="1108075"/>
          </a:xfrm>
          <a:prstGeom prst="rect">
            <a:avLst/>
          </a:prstGeom>
          <a:solidFill>
            <a:srgbClr val="FFFF99"/>
          </a:solidFill>
        </p:spPr>
        <p:txBody>
          <a:bodyPr wrap="none" rtlCol="1">
            <a:spAutoFit/>
          </a:bodyPr>
          <a:lstStyle/>
          <a:p>
            <a:pPr algn="l" rtl="0" eaLnBrk="0" hangingPunct="0">
              <a:defRPr/>
            </a:pPr>
            <a:r>
              <a:rPr lang="en-US" sz="2200" dirty="0">
                <a:latin typeface="+mj-lt"/>
                <a:cs typeface="+mn-cs"/>
              </a:rPr>
              <a:t>How to set p(“the”|</a:t>
            </a:r>
            <a:r>
              <a:rPr lang="en-US" sz="2200" dirty="0">
                <a:latin typeface="+mj-lt"/>
                <a:cs typeface="+mn-cs"/>
                <a:sym typeface="Symbol"/>
              </a:rPr>
              <a:t> </a:t>
            </a:r>
            <a:r>
              <a:rPr lang="en-US" sz="22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200" dirty="0">
                <a:latin typeface="+mj-lt"/>
                <a:cs typeface="+mn-cs"/>
                <a:sym typeface="Symbol"/>
              </a:rPr>
              <a:t>) and p(“text”| </a:t>
            </a:r>
            <a:r>
              <a:rPr lang="en-US" sz="22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200" dirty="0">
                <a:latin typeface="+mj-lt"/>
                <a:cs typeface="+mn-cs"/>
                <a:sym typeface="Symbol"/>
              </a:rPr>
              <a:t>) so as to maximize this likelihood?</a:t>
            </a:r>
          </a:p>
          <a:p>
            <a:pPr algn="l" rtl="0" eaLnBrk="0" hangingPunct="0">
              <a:defRPr/>
            </a:pPr>
            <a:r>
              <a:rPr lang="en-US" sz="2200" dirty="0">
                <a:latin typeface="+mj-lt"/>
                <a:cs typeface="+mn-cs"/>
                <a:sym typeface="Symbol"/>
              </a:rPr>
              <a:t>Assume p(“the”| </a:t>
            </a:r>
            <a:r>
              <a:rPr lang="en-US" sz="22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200" dirty="0">
                <a:latin typeface="+mj-lt"/>
                <a:cs typeface="+mn-cs"/>
                <a:sym typeface="Symbol"/>
              </a:rPr>
              <a:t>) + p(“text”| </a:t>
            </a:r>
            <a:r>
              <a:rPr lang="en-US" sz="22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200" dirty="0">
                <a:latin typeface="+mj-lt"/>
                <a:cs typeface="+mn-cs"/>
                <a:sym typeface="Symbol"/>
              </a:rPr>
              <a:t>) = constant</a:t>
            </a:r>
          </a:p>
          <a:p>
            <a:pPr algn="l" rtl="0" eaLnBrk="0" hangingPunct="0">
              <a:defRPr/>
            </a:pPr>
            <a:r>
              <a:rPr lang="en-US" sz="2200" dirty="0">
                <a:latin typeface="+mj-lt"/>
                <a:cs typeface="+mn-cs"/>
                <a:sym typeface="Symbol"/>
              </a:rPr>
              <a:t>=&gt; Give p(“text”| </a:t>
            </a:r>
            <a:r>
              <a:rPr lang="en-US" sz="22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200" dirty="0">
                <a:latin typeface="+mj-lt"/>
                <a:cs typeface="+mn-cs"/>
                <a:sym typeface="Symbol"/>
              </a:rPr>
              <a:t>) a higher probability than p(“the”| </a:t>
            </a:r>
            <a:r>
              <a:rPr lang="en-US" sz="2200" baseline="-25000" dirty="0">
                <a:latin typeface="+mj-lt"/>
                <a:cs typeface="+mn-cs"/>
                <a:sym typeface="Symbol"/>
              </a:rPr>
              <a:t>F</a:t>
            </a:r>
            <a:r>
              <a:rPr lang="en-US" sz="2200" dirty="0">
                <a:latin typeface="+mj-lt"/>
                <a:cs typeface="+mn-cs"/>
                <a:sym typeface="Symbol"/>
              </a:rPr>
              <a:t>)</a:t>
            </a:r>
            <a:endParaRPr lang="fa-IR" sz="2200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to Estimate </a:t>
            </a:r>
            <a:r>
              <a:rPr lang="en-US" altLang="fa-IR" smtClean="0">
                <a:sym typeface="Symbol" pitchFamily="18" charset="2"/>
              </a:rPr>
              <a:t></a:t>
            </a:r>
            <a:r>
              <a:rPr lang="en-US" altLang="fa-IR" baseline="-25000" smtClean="0">
                <a:sym typeface="Symbol" pitchFamily="18" charset="2"/>
              </a:rPr>
              <a:t>F</a:t>
            </a:r>
            <a:r>
              <a:rPr lang="en-US" altLang="fa-IR" smtClean="0">
                <a:sym typeface="Symbol" pitchFamily="18" charset="2"/>
              </a:rPr>
              <a:t>?</a:t>
            </a:r>
            <a:endParaRPr lang="en-US" altLang="fa-IR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35B95-3C89-4E5B-BC87-52DBD7637C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146300" y="1676400"/>
            <a:ext cx="1663700" cy="21415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the  0.2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 0.1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we 0.01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to 0.02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text 0.0001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mining 0.00005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76250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FF"/>
                </a:solidFill>
                <a:latin typeface="Arial" pitchFamily="34" charset="0"/>
              </a:rPr>
              <a:t>Known</a:t>
            </a:r>
            <a:endParaRPr lang="en-US" altLang="fa-IR" sz="2000">
              <a:solidFill>
                <a:srgbClr val="0000FF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Arial" pitchFamily="34" charset="0"/>
              </a:rPr>
              <a:t>Background</a:t>
            </a: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p(w|</a:t>
            </a: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C)</a:t>
            </a:r>
            <a:endParaRPr lang="en-US" altLang="fa-IR" sz="2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text =?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mining =?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association =?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word =?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3319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a-IR"/>
          </a:p>
        </p:txBody>
      </p:sp>
      <p:sp>
        <p:nvSpPr>
          <p:cNvPr id="13320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1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21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a-IR"/>
          </a:p>
        </p:txBody>
      </p:sp>
      <p:sp>
        <p:nvSpPr>
          <p:cNvPr id="13322" name="Text Box 13"/>
          <p:cNvSpPr txBox="1">
            <a:spLocks noChangeArrowheads="1"/>
          </p:cNvSpPr>
          <p:nvPr/>
        </p:nvSpPr>
        <p:spPr bwMode="auto">
          <a:xfrm>
            <a:off x="381000" y="3959225"/>
            <a:ext cx="16557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Arial" pitchFamily="34" charset="0"/>
              </a:rPr>
              <a:t>Unknown</a:t>
            </a:r>
            <a:endParaRPr lang="en-US" altLang="fa-IR" sz="2000">
              <a:solidFill>
                <a:srgbClr val="CC0000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0000"/>
                </a:solidFill>
                <a:latin typeface="Arial" pitchFamily="34" charset="0"/>
              </a:rPr>
              <a:t>query topic</a:t>
            </a:r>
            <a:endParaRPr lang="en-US" altLang="fa-IR" sz="2000">
              <a:solidFill>
                <a:srgbClr val="CC0000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</a:rPr>
              <a:t>p(w|</a:t>
            </a: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000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)=?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fa-IR" sz="2000">
              <a:solidFill>
                <a:srgbClr val="CC0000"/>
              </a:solidFill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“Text mining”</a:t>
            </a:r>
            <a:endParaRPr lang="en-US" altLang="fa-IR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3323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29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0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49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50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  <a:sym typeface="Symbol" pitchFamily="18" charset="2"/>
              </a:rPr>
              <a:t>=0.7</a:t>
            </a:r>
            <a:endParaRPr lang="en-US" altLang="fa-IR" sz="2400">
              <a:latin typeface="Times New Roman" pitchFamily="18" charset="0"/>
            </a:endParaRPr>
          </a:p>
        </p:txBody>
      </p:sp>
      <p:sp>
        <p:nvSpPr>
          <p:cNvPr id="13351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  <a:sym typeface="Symbol" pitchFamily="18" charset="2"/>
              </a:rPr>
              <a:t>=0.3</a:t>
            </a:r>
            <a:endParaRPr lang="en-US" altLang="fa-IR" sz="2400">
              <a:latin typeface="Times New Roman" pitchFamily="18" charset="0"/>
            </a:endParaRPr>
          </a:p>
        </p:txBody>
      </p:sp>
      <p:sp>
        <p:nvSpPr>
          <p:cNvPr id="13352" name="Rectangle 46"/>
          <p:cNvSpPr>
            <a:spLocks noChangeArrowheads="1"/>
          </p:cNvSpPr>
          <p:nvPr/>
        </p:nvSpPr>
        <p:spPr bwMode="auto">
          <a:xfrm>
            <a:off x="5778500" y="1828800"/>
            <a:ext cx="135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FF"/>
                </a:solidFill>
                <a:latin typeface="Arial" pitchFamily="34" charset="0"/>
              </a:rPr>
              <a:t>Observed</a:t>
            </a:r>
            <a:endParaRPr lang="en-US" altLang="fa-IR" sz="2000">
              <a:solidFill>
                <a:srgbClr val="0000FF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Arial" pitchFamily="34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419600" y="5105400"/>
            <a:ext cx="4294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Suppose,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    we know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          the identity of each word ...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3355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3356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3357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3358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3359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360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361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363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" pitchFamily="34" charset="0"/>
                </a:rPr>
                <a:t>ML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" pitchFamily="34" charset="0"/>
                </a:rPr>
                <a:t>Estimator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Can We Guess the Identity?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C51A3-2F02-4843-9E03-984655FF66B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3388" y="1373188"/>
            <a:ext cx="7997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itchFamily="34" charset="0"/>
              </a:rPr>
              <a:t>Identity (“hidden”) variable: z</a:t>
            </a:r>
            <a:r>
              <a:rPr lang="en-US" altLang="fa-IR" sz="2400" baseline="-25000">
                <a:latin typeface="Arial" pitchFamily="34" charset="0"/>
              </a:rPr>
              <a:t>i</a:t>
            </a:r>
            <a:r>
              <a:rPr lang="en-US" altLang="fa-IR" sz="2400">
                <a:latin typeface="Arial" pitchFamily="34" charset="0"/>
              </a:rPr>
              <a:t> </a:t>
            </a:r>
            <a:r>
              <a:rPr lang="en-US" altLang="fa-IR" sz="2400">
                <a:latin typeface="Arial" pitchFamily="34" charset="0"/>
                <a:sym typeface="Symbol" pitchFamily="18" charset="2"/>
              </a:rPr>
              <a:t> {1(background), 0(topic)}</a:t>
            </a:r>
            <a:endParaRPr lang="en-US" altLang="fa-IR" sz="2400">
              <a:latin typeface="Arial" pitchFamily="34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paper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presents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text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mining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algorithm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paper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...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117725" y="1906588"/>
            <a:ext cx="3556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z</a:t>
            </a:r>
            <a:r>
              <a:rPr lang="en-US" altLang="fa-IR" sz="1800" b="1" baseline="-25000">
                <a:latin typeface="Times New Roman" pitchFamily="18" charset="0"/>
              </a:rPr>
              <a:t>i</a:t>
            </a:r>
            <a:endParaRPr lang="en-US" altLang="fa-IR" sz="1800" b="1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fa-IR" sz="1800" b="1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...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3108325" y="2133600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Arial" pitchFamily="34" charset="0"/>
              </a:rPr>
              <a:t>Suppose the parameters are all known, what’s a reasonable guess of z</a:t>
            </a:r>
            <a:r>
              <a:rPr lang="en-US" altLang="fa-IR" sz="2000" baseline="-25000">
                <a:latin typeface="Arial" pitchFamily="34" charset="0"/>
              </a:rPr>
              <a:t>i</a:t>
            </a:r>
            <a:r>
              <a:rPr lang="en-US" altLang="fa-IR" sz="2000">
                <a:latin typeface="Arial" pitchFamily="34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Arial" pitchFamily="34" charset="0"/>
              </a:rPr>
              <a:t>   - depends on </a:t>
            </a:r>
            <a:r>
              <a:rPr lang="en-US" altLang="fa-IR" sz="2000">
                <a:latin typeface="Arial" pitchFamily="34" charset="0"/>
                <a:sym typeface="Symbol" pitchFamily="18" charset="2"/>
              </a:rPr>
              <a:t>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Arial" pitchFamily="34" charset="0"/>
                <a:sym typeface="Symbol" pitchFamily="18" charset="2"/>
              </a:rPr>
              <a:t>   - depends on p(w|C) and p(w|</a:t>
            </a:r>
            <a:r>
              <a:rPr lang="en-US" altLang="fa-IR" sz="2000" baseline="-25000">
                <a:latin typeface="Arial" pitchFamily="34" charset="0"/>
                <a:sym typeface="Symbol" pitchFamily="18" charset="2"/>
              </a:rPr>
              <a:t>F</a:t>
            </a:r>
            <a:r>
              <a:rPr lang="en-US" altLang="fa-IR" sz="2000">
                <a:latin typeface="Arial" pitchFamily="34" charset="0"/>
                <a:sym typeface="Symbol" pitchFamily="18" charset="2"/>
              </a:rPr>
              <a:t>) </a:t>
            </a:r>
            <a:endParaRPr lang="en-US" altLang="fa-IR" sz="2000">
              <a:latin typeface="Arial" pitchFamily="34" charset="0"/>
            </a:endParaRPr>
          </a:p>
        </p:txBody>
      </p:sp>
      <p:sp>
        <p:nvSpPr>
          <p:cNvPr id="423956" name="Text Box 20"/>
          <p:cNvSpPr txBox="1">
            <a:spLocks noChangeArrowheads="1"/>
          </p:cNvSpPr>
          <p:nvPr/>
        </p:nvSpPr>
        <p:spPr bwMode="auto">
          <a:xfrm>
            <a:off x="608013" y="5868988"/>
            <a:ext cx="812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Arial" pitchFamily="34" charset="0"/>
              </a:rPr>
              <a:t>Initially, set p(w| </a:t>
            </a:r>
            <a:r>
              <a:rPr lang="en-US" altLang="fa-IR" sz="240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fa-IR" sz="2400" baseline="-2500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fa-IR" sz="2400">
                <a:latin typeface="Arial" pitchFamily="34" charset="0"/>
                <a:sym typeface="Symbol" pitchFamily="18" charset="2"/>
              </a:rPr>
              <a:t>) to some random value, then iterate …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Arial" pitchFamily="34" charset="0"/>
                </a:rPr>
                <a:t>M-step</a:t>
              </a:r>
            </a:p>
          </p:txBody>
        </p:sp>
        <p:graphicFrame>
          <p:nvGraphicFramePr>
            <p:cNvPr id="14357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Equation" r:id="rId4" imgW="3073400" imgH="596900" progId="Equation.3">
                    <p:embed/>
                  </p:oleObj>
                </mc:Choice>
                <mc:Fallback>
                  <p:oleObj name="Equation" r:id="rId4" imgW="3073400" imgH="5969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667000" y="3505200"/>
            <a:ext cx="6424323" cy="1219202"/>
            <a:chOff x="2667000" y="3505200"/>
            <a:chExt cx="6424323" cy="1219202"/>
          </a:xfrm>
        </p:grpSpPr>
        <p:sp>
          <p:nvSpPr>
            <p:cNvPr id="14359" name="Text Box 18"/>
            <p:cNvSpPr txBox="1">
              <a:spLocks noChangeArrowheads="1"/>
            </p:cNvSpPr>
            <p:nvPr/>
          </p:nvSpPr>
          <p:spPr bwMode="auto">
            <a:xfrm>
              <a:off x="7400928" y="4267202"/>
              <a:ext cx="1065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 dirty="0">
                  <a:latin typeface="Arial" pitchFamily="34" charset="0"/>
                </a:rPr>
                <a:t>E-step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67000" y="3505200"/>
                  <a:ext cx="6424323" cy="6790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fa-IR" sz="1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05200"/>
                  <a:ext cx="6424323" cy="679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9571" y="4184232"/>
                <a:ext cx="3299429" cy="66909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71" y="4184232"/>
                <a:ext cx="3299429" cy="6690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build="p" autoUpdateAnimBg="0"/>
      <p:bldP spid="42395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An Example of EM Computation</a:t>
            </a:r>
          </a:p>
        </p:txBody>
      </p:sp>
      <p:graphicFrame>
        <p:nvGraphicFramePr>
          <p:cNvPr id="15363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2400" y="1603375"/>
          <a:ext cx="44180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4" imgW="3136900" imgH="1041400" progId="Equation.3">
                  <p:embed/>
                </p:oleObj>
              </mc:Choice>
              <mc:Fallback>
                <p:oleObj name="Equation" r:id="rId4" imgW="3136900" imgH="10414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3375"/>
                        <a:ext cx="441801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E0ADB-B463-472C-B1F6-1591E6607D6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57200" y="4038600"/>
          <a:ext cx="8280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6" imgW="3958886" imgH="1023505" progId="Word.Document.8">
                  <p:embed/>
                </p:oleObj>
              </mc:Choice>
              <mc:Fallback>
                <p:oleObj name="Document" r:id="rId6" imgW="3958886" imgH="102350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8280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196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Assume </a:t>
            </a:r>
            <a:r>
              <a:rPr lang="en-US" altLang="fa-IR" sz="2400">
                <a:latin typeface="Times New Roman" pitchFamily="18" charset="0"/>
                <a:sym typeface="Symbol" pitchFamily="18" charset="2"/>
              </a:rPr>
              <a:t>=0.5</a:t>
            </a:r>
            <a:endParaRPr lang="en-US" altLang="fa-IR" sz="2400">
              <a:latin typeface="Times New Roman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65663" y="1447800"/>
            <a:ext cx="443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latin typeface="Arial" pitchFamily="34" charset="0"/>
              </a:rPr>
              <a:t>Expectation-Step: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latin typeface="Arial" pitchFamily="34" charset="0"/>
              </a:rPr>
              <a:t>Augmenting data by guessing hidden variables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387850" y="2436813"/>
            <a:ext cx="4660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latin typeface="Arial" pitchFamily="34" charset="0"/>
              </a:rPr>
              <a:t>Maximization-Step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latin typeface="Arial" pitchFamily="34" charset="0"/>
              </a:rPr>
              <a:t> With the “augmented data”, estimate parameters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latin typeface="Arial" pitchFamily="34" charset="0"/>
              </a:rPr>
              <a:t>using maximum likelihood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886200" y="1295400"/>
            <a:ext cx="2057400" cy="381000"/>
          </a:xfrm>
          <a:custGeom>
            <a:avLst/>
            <a:gdLst>
              <a:gd name="T0" fmla="*/ 2147483647 w 1296"/>
              <a:gd name="T1" fmla="*/ 2147483647 h 240"/>
              <a:gd name="T2" fmla="*/ 2147483647 w 1296"/>
              <a:gd name="T3" fmla="*/ 0 h 240"/>
              <a:gd name="T4" fmla="*/ 0 w 1296"/>
              <a:gd name="T5" fmla="*/ 2147483647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240"/>
                </a:moveTo>
                <a:cubicBezTo>
                  <a:pt x="948" y="120"/>
                  <a:pt x="600" y="0"/>
                  <a:pt x="384" y="0"/>
                </a:cubicBezTo>
                <a:cubicBezTo>
                  <a:pt x="168" y="0"/>
                  <a:pt x="84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H="1" flipV="1">
            <a:off x="4572000" y="25146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Example of Feedback Query Model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BD642-449B-42D8-9839-883A0D0601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83864"/>
              </p:ext>
            </p:extLst>
          </p:nvPr>
        </p:nvGraphicFramePr>
        <p:xfrm>
          <a:off x="1295400" y="2209800"/>
          <a:ext cx="246062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Worksheet" r:id="rId4" imgW="1590566" imgH="2619465" progId="Excel.Sheet.8">
                  <p:embed/>
                </p:oleObj>
              </mc:Choice>
              <mc:Fallback>
                <p:oleObj name="Worksheet" r:id="rId4" imgW="1590566" imgH="2619465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246062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819400" y="10668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66"/>
                </a:solidFill>
                <a:latin typeface="Times New Roman" pitchFamily="18" charset="0"/>
              </a:rPr>
              <a:t> Trec topic 412:  </a:t>
            </a:r>
            <a:r>
              <a:rPr lang="en-US" altLang="fa-IR" sz="2000" b="1">
                <a:solidFill>
                  <a:srgbClr val="FF0000"/>
                </a:solidFill>
                <a:latin typeface="Times New Roman" pitchFamily="18" charset="0"/>
              </a:rPr>
              <a:t>“airport security”</a:t>
            </a:r>
            <a:endParaRPr lang="en-US" altLang="fa-IR" sz="2000" b="1">
              <a:solidFill>
                <a:srgbClr val="000066"/>
              </a:solidFill>
              <a:latin typeface="Times New Roman" pitchFamily="18" charset="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91326"/>
              </p:ext>
            </p:extLst>
          </p:nvPr>
        </p:nvGraphicFramePr>
        <p:xfrm>
          <a:off x="5688038" y="2209800"/>
          <a:ext cx="2409799" cy="426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Worksheet" r:id="rId6" imgW="1447910" imgH="2619465" progId="Excel.Sheet.8">
                  <p:embed/>
                </p:oleObj>
              </mc:Choice>
              <mc:Fallback>
                <p:oleObj name="Worksheet" r:id="rId6" imgW="1447910" imgH="261946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38" y="2209800"/>
                        <a:ext cx="2409799" cy="426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133600" y="1725613"/>
            <a:ext cx="784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=0.9</a:t>
            </a:r>
            <a:endParaRPr lang="en-US" altLang="fa-IR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629400" y="1725613"/>
            <a:ext cx="784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=0.7</a:t>
            </a:r>
          </a:p>
        </p:txBody>
      </p:sp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7620000" y="22098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8" imgW="0" imgH="0" progId="Equation.3">
                  <p:embed/>
                </p:oleObj>
              </mc:Choice>
              <mc:Fallback>
                <p:oleObj name="Equation" r:id="rId8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3276600" y="22098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3124200" y="1600200"/>
            <a:ext cx="3048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fa-IR" sz="1800" b="1">
                <a:solidFill>
                  <a:srgbClr val="000066"/>
                </a:solidFill>
                <a:latin typeface="Times New Roman" pitchFamily="18" charset="0"/>
              </a:rPr>
              <a:t>Mixture model approach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fa-IR" sz="1800" b="1">
              <a:solidFill>
                <a:srgbClr val="000066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solidFill>
                  <a:srgbClr val="000066"/>
                </a:solidFill>
                <a:latin typeface="Times New Roman" pitchFamily="18" charset="0"/>
              </a:rPr>
              <a:t>Web database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fa-IR" sz="1800" b="1">
              <a:solidFill>
                <a:srgbClr val="000066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solidFill>
                  <a:srgbClr val="000066"/>
                </a:solidFill>
                <a:latin typeface="Times New Roman" pitchFamily="18" charset="0"/>
              </a:rPr>
              <a:t>Top 10 docs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21512" y="2181909"/>
                <a:ext cx="9939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12" y="2181909"/>
                <a:ext cx="99392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00208" y="2178635"/>
                <a:ext cx="9939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208" y="2178635"/>
                <a:ext cx="993926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Negative Relevance Feedback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we can learn from examples of nonrelevant documents?</a:t>
            </a:r>
          </a:p>
          <a:p>
            <a:pPr eaLnBrk="1" hangingPunct="1"/>
            <a:r>
              <a:rPr lang="en-US" altLang="fa-IR" smtClean="0"/>
              <a:t>It is nontrivial to use negative information in the KL-divergence retrieval model</a:t>
            </a:r>
          </a:p>
          <a:p>
            <a:pPr lvl="1" eaLnBrk="1" hangingPunct="1"/>
            <a:r>
              <a:rPr lang="en-US" altLang="fa-IR" smtClean="0"/>
              <a:t>We use a generative query language model to represent the information need</a:t>
            </a:r>
          </a:p>
          <a:p>
            <a:pPr lvl="1" eaLnBrk="1" hangingPunct="1"/>
            <a:r>
              <a:rPr lang="en-US" altLang="fa-IR" smtClean="0"/>
              <a:t>The model cannot assign a negative probability to any term =&gt; hard to penalize a term.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9441E-A636-4D14-B32E-9A8AD29A68D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Negative Relevance Feedback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Heuristic modification: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Introduce θ</a:t>
            </a:r>
            <a:r>
              <a:rPr lang="en-US" baseline="-25000" dirty="0" smtClean="0"/>
              <a:t>N</a:t>
            </a:r>
            <a:r>
              <a:rPr lang="en-US" dirty="0" smtClean="0"/>
              <a:t>: Negative topic language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Use θ</a:t>
            </a:r>
            <a:r>
              <a:rPr lang="en-US" baseline="-25000" dirty="0" smtClean="0"/>
              <a:t>N</a:t>
            </a:r>
            <a:r>
              <a:rPr lang="en-US" dirty="0" smtClean="0"/>
              <a:t> to compute a “distraction score” for each document.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Combine the distraction score with the original score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θ</a:t>
            </a:r>
            <a:r>
              <a:rPr lang="en-US" sz="2400" baseline="-25000" dirty="0" smtClean="0"/>
              <a:t>N</a:t>
            </a:r>
            <a:r>
              <a:rPr lang="en-US" sz="2000" dirty="0" smtClean="0"/>
              <a:t> </a:t>
            </a:r>
            <a:r>
              <a:rPr lang="en-US" dirty="0" smtClean="0"/>
              <a:t>can be estimated based on negative feedback documents in the same way as query model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E619A-3070-4707-AD36-8130EA3F1CF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1981200" y="3733800"/>
          <a:ext cx="57975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2641600" imgH="330200" progId="Equation.3">
                  <p:embed/>
                </p:oleObj>
              </mc:Choice>
              <mc:Fallback>
                <p:oleObj name="Equation" r:id="rId4" imgW="26416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57975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Questions?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DACD0-8ADE-4A7C-B72E-9D75DFA084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Relevance Feedback</a:t>
            </a:r>
            <a:endParaRPr lang="en-US" altLang="fa-IR" sz="280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F5FDC-B637-4CBC-9747-5D993E44F4F6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438400"/>
            <a:ext cx="1524000" cy="2438400"/>
            <a:chOff x="1152" y="1536"/>
            <a:chExt cx="960" cy="1536"/>
          </a:xfrm>
        </p:grpSpPr>
        <p:sp>
          <p:nvSpPr>
            <p:cNvPr id="3094" name="Text Box 4"/>
            <p:cNvSpPr txBox="1">
              <a:spLocks noChangeArrowheads="1"/>
            </p:cNvSpPr>
            <p:nvPr/>
          </p:nvSpPr>
          <p:spPr bwMode="auto">
            <a:xfrm>
              <a:off x="1152" y="1855"/>
              <a:ext cx="70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FF0000"/>
                  </a:solidFill>
                  <a:latin typeface="Times New Roman" pitchFamily="18" charset="0"/>
                </a:rPr>
                <a:t>Updated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FF0000"/>
                  </a:solidFill>
                  <a:latin typeface="Times New Roman" pitchFamily="18" charset="0"/>
                </a:rPr>
                <a:t>query</a:t>
              </a:r>
            </a:p>
          </p:txBody>
        </p:sp>
        <p:sp>
          <p:nvSpPr>
            <p:cNvPr id="3095" name="Line 5"/>
            <p:cNvSpPr>
              <a:spLocks noChangeShapeType="1"/>
            </p:cNvSpPr>
            <p:nvPr/>
          </p:nvSpPr>
          <p:spPr bwMode="auto">
            <a:xfrm flipV="1">
              <a:off x="1488" y="1536"/>
              <a:ext cx="0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6" name="Line 6"/>
            <p:cNvSpPr>
              <a:spLocks noChangeShapeType="1"/>
            </p:cNvSpPr>
            <p:nvPr/>
          </p:nvSpPr>
          <p:spPr bwMode="auto">
            <a:xfrm>
              <a:off x="1488" y="1536"/>
              <a:ext cx="57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7" name="Line 7"/>
            <p:cNvSpPr>
              <a:spLocks noChangeShapeType="1"/>
            </p:cNvSpPr>
            <p:nvPr/>
          </p:nvSpPr>
          <p:spPr bwMode="auto">
            <a:xfrm flipH="1" flipV="1">
              <a:off x="1488" y="3072"/>
              <a:ext cx="62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8" name="Line 8"/>
            <p:cNvSpPr>
              <a:spLocks noChangeShapeType="1"/>
            </p:cNvSpPr>
            <p:nvPr/>
          </p:nvSpPr>
          <p:spPr bwMode="auto">
            <a:xfrm flipV="1">
              <a:off x="1488" y="2352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10000" y="4191000"/>
            <a:ext cx="2286000" cy="1219200"/>
            <a:chOff x="2400" y="2640"/>
            <a:chExt cx="1440" cy="768"/>
          </a:xfrm>
        </p:grpSpPr>
        <p:sp>
          <p:nvSpPr>
            <p:cNvPr id="3091" name="Rectangle 10"/>
            <p:cNvSpPr>
              <a:spLocks noChangeArrowheads="1"/>
            </p:cNvSpPr>
            <p:nvPr/>
          </p:nvSpPr>
          <p:spPr bwMode="auto">
            <a:xfrm>
              <a:off x="2400" y="2976"/>
              <a:ext cx="76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FF0000"/>
                  </a:solidFill>
                  <a:latin typeface="Times New Roman" pitchFamily="18" charset="0"/>
                </a:rPr>
                <a:t>Feedback</a:t>
              </a:r>
              <a:endParaRPr lang="en-US" altLang="fa-IR" sz="2000" b="1">
                <a:latin typeface="Times New Roman" pitchFamily="18" charset="0"/>
              </a:endParaRPr>
            </a:p>
          </p:txBody>
        </p:sp>
        <p:sp>
          <p:nvSpPr>
            <p:cNvPr id="3092" name="Line 11"/>
            <p:cNvSpPr>
              <a:spLocks noChangeShapeType="1"/>
            </p:cNvSpPr>
            <p:nvPr/>
          </p:nvSpPr>
          <p:spPr bwMode="auto">
            <a:xfrm>
              <a:off x="2688" y="2640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3" name="Line 12"/>
            <p:cNvSpPr>
              <a:spLocks noChangeShapeType="1"/>
            </p:cNvSpPr>
            <p:nvPr/>
          </p:nvSpPr>
          <p:spPr bwMode="auto">
            <a:xfrm flipH="1">
              <a:off x="3312" y="3168"/>
              <a:ext cx="52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324600" y="3581400"/>
            <a:ext cx="2057400" cy="2057400"/>
            <a:chOff x="3984" y="2256"/>
            <a:chExt cx="1296" cy="1296"/>
          </a:xfrm>
        </p:grpSpPr>
        <p:sp>
          <p:nvSpPr>
            <p:cNvPr id="3089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Judgments: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FF0000"/>
                  </a:solidFill>
                  <a:latin typeface="Times New Roman" pitchFamily="18" charset="0"/>
                </a:rPr>
                <a:t>1 </a:t>
              </a:r>
              <a:r>
                <a:rPr lang="en-US" altLang="fa-IR" sz="1800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endParaRPr lang="en-US" altLang="fa-IR" sz="1800">
                <a:solidFill>
                  <a:srgbClr val="000066"/>
                </a:solidFill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 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FF0000"/>
                  </a:solidFill>
                  <a:latin typeface="Times New Roman" pitchFamily="18" charset="0"/>
                </a:rPr>
                <a:t>3 </a:t>
              </a:r>
              <a:r>
                <a:rPr lang="en-US" altLang="fa-IR" sz="1800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000066"/>
                  </a:solidFill>
                  <a:latin typeface="Times New Roman" pitchFamily="18" charset="0"/>
                </a:rPr>
                <a:t>k</a:t>
              </a: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  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3090" name="Line 15"/>
            <p:cNvSpPr>
              <a:spLocks noChangeShapeType="1"/>
            </p:cNvSpPr>
            <p:nvPr/>
          </p:nvSpPr>
          <p:spPr bwMode="auto">
            <a:xfrm flipH="1">
              <a:off x="4800" y="2256"/>
              <a:ext cx="480" cy="48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9" name="Group 16"/>
          <p:cNvGrpSpPr>
            <a:grpSpLocks/>
          </p:cNvGrpSpPr>
          <p:nvPr/>
        </p:nvGrpSpPr>
        <p:grpSpPr bwMode="auto">
          <a:xfrm>
            <a:off x="685800" y="1371600"/>
            <a:ext cx="8304213" cy="2667000"/>
            <a:chOff x="432" y="864"/>
            <a:chExt cx="5231" cy="1680"/>
          </a:xfrm>
        </p:grpSpPr>
        <p:sp>
          <p:nvSpPr>
            <p:cNvPr id="3080" name="Text Box 17"/>
            <p:cNvSpPr txBox="1">
              <a:spLocks noChangeArrowheads="1"/>
            </p:cNvSpPr>
            <p:nvPr/>
          </p:nvSpPr>
          <p:spPr bwMode="auto">
            <a:xfrm>
              <a:off x="432" y="1104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Query</a:t>
              </a:r>
            </a:p>
          </p:txBody>
        </p:sp>
        <p:sp>
          <p:nvSpPr>
            <p:cNvPr id="3081" name="Rectangle 18"/>
            <p:cNvSpPr>
              <a:spLocks noChangeArrowheads="1"/>
            </p:cNvSpPr>
            <p:nvPr/>
          </p:nvSpPr>
          <p:spPr bwMode="auto">
            <a:xfrm>
              <a:off x="2304" y="1056"/>
              <a:ext cx="768" cy="576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000066"/>
                  </a:solidFill>
                  <a:latin typeface="Times New Roman" pitchFamily="18" charset="0"/>
                </a:rPr>
                <a:t>Retrieval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000066"/>
                  </a:solidFill>
                  <a:latin typeface="Times New Roman" pitchFamily="18" charset="0"/>
                </a:rPr>
                <a:t>Engine</a:t>
              </a:r>
              <a:endParaRPr lang="en-US" altLang="fa-IR" sz="2000" b="1">
                <a:latin typeface="Times New Roman" pitchFamily="18" charset="0"/>
              </a:endParaRPr>
            </a:p>
          </p:txBody>
        </p:sp>
        <p:sp>
          <p:nvSpPr>
            <p:cNvPr id="3082" name="Rectangle 19"/>
            <p:cNvSpPr>
              <a:spLocks noChangeArrowheads="1"/>
            </p:cNvSpPr>
            <p:nvPr/>
          </p:nvSpPr>
          <p:spPr bwMode="auto">
            <a:xfrm>
              <a:off x="3984" y="864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Results: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000066"/>
                  </a:solidFill>
                  <a:latin typeface="Times New Roman" pitchFamily="18" charset="0"/>
                </a:rPr>
                <a:t>1 </a:t>
              </a: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3.5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000066"/>
                  </a:solidFill>
                  <a:latin typeface="Times New Roman" pitchFamily="18" charset="0"/>
                </a:rPr>
                <a:t>2</a:t>
              </a: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 2.4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d</a:t>
              </a:r>
              <a:r>
                <a:rPr lang="en-US" altLang="fa-IR" sz="1800" baseline="-25000">
                  <a:solidFill>
                    <a:srgbClr val="000066"/>
                  </a:solidFill>
                  <a:latin typeface="Times New Roman" pitchFamily="18" charset="0"/>
                </a:rPr>
                <a:t>k</a:t>
              </a: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  0.5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66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3083" name="Text Box 20"/>
            <p:cNvSpPr txBox="1">
              <a:spLocks noChangeArrowheads="1"/>
            </p:cNvSpPr>
            <p:nvPr/>
          </p:nvSpPr>
          <p:spPr bwMode="auto">
            <a:xfrm>
              <a:off x="5184" y="192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Times New Roman" pitchFamily="18" charset="0"/>
                </a:rPr>
                <a:t>User</a:t>
              </a:r>
            </a:p>
          </p:txBody>
        </p:sp>
        <p:sp>
          <p:nvSpPr>
            <p:cNvPr id="3084" name="AutoShape 21"/>
            <p:cNvSpPr>
              <a:spLocks noChangeArrowheads="1"/>
            </p:cNvSpPr>
            <p:nvPr/>
          </p:nvSpPr>
          <p:spPr bwMode="auto">
            <a:xfrm>
              <a:off x="2208" y="2016"/>
              <a:ext cx="1104" cy="528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000066"/>
                  </a:solidFill>
                  <a:latin typeface="Times New Roman" pitchFamily="18" charset="0"/>
                </a:rPr>
                <a:t>Document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000066"/>
                  </a:solidFill>
                  <a:latin typeface="Times New Roman" pitchFamily="18" charset="0"/>
                </a:rPr>
                <a:t>collection</a:t>
              </a:r>
              <a:endParaRPr lang="en-US" altLang="fa-IR" sz="240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3085" name="Line 22"/>
            <p:cNvSpPr>
              <a:spLocks noChangeShapeType="1"/>
            </p:cNvSpPr>
            <p:nvPr/>
          </p:nvSpPr>
          <p:spPr bwMode="auto">
            <a:xfrm>
              <a:off x="1200" y="1296"/>
              <a:ext cx="864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86" name="Line 23"/>
            <p:cNvSpPr>
              <a:spLocks noChangeShapeType="1"/>
            </p:cNvSpPr>
            <p:nvPr/>
          </p:nvSpPr>
          <p:spPr bwMode="auto">
            <a:xfrm>
              <a:off x="4848" y="1440"/>
              <a:ext cx="384" cy="384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87" name="Line 24"/>
            <p:cNvSpPr>
              <a:spLocks noChangeShapeType="1"/>
            </p:cNvSpPr>
            <p:nvPr/>
          </p:nvSpPr>
          <p:spPr bwMode="auto">
            <a:xfrm flipV="1">
              <a:off x="2688" y="1680"/>
              <a:ext cx="0" cy="288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88" name="Line 25"/>
            <p:cNvSpPr>
              <a:spLocks noChangeShapeType="1"/>
            </p:cNvSpPr>
            <p:nvPr/>
          </p:nvSpPr>
          <p:spPr bwMode="auto">
            <a:xfrm>
              <a:off x="3264" y="1296"/>
              <a:ext cx="576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Pseudo/Blind/Automatic Feedback</a:t>
            </a:r>
            <a:endParaRPr lang="en-US" sz="280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1708-220F-428A-ACFF-DE271D71C86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66"/>
                </a:solidFill>
                <a:latin typeface="Times New Roman" pitchFamily="18" charset="0"/>
              </a:rPr>
              <a:t>Query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657600" y="16764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66"/>
                </a:solidFill>
                <a:latin typeface="Times New Roman" pitchFamily="18" charset="0"/>
              </a:rPr>
              <a:t>Retrieval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66"/>
                </a:solidFill>
                <a:latin typeface="Times New Roman" pitchFamily="18" charset="0"/>
              </a:rPr>
              <a:t>Engine</a:t>
            </a:r>
            <a:endParaRPr lang="en-US" altLang="fa-IR" sz="2000" b="1">
              <a:latin typeface="Times New Roman" pitchFamily="18" charset="0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324600" y="13716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Results: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000066"/>
                </a:solidFill>
                <a:latin typeface="Times New Roman" pitchFamily="18" charset="0"/>
              </a:rPr>
              <a:t>1 </a:t>
            </a: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3.5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 2.4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  0.5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...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6324600" y="37338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Judgments: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FF0000"/>
                </a:solidFill>
                <a:latin typeface="Times New Roman" pitchFamily="18" charset="0"/>
              </a:rPr>
              <a:t>1 </a:t>
            </a:r>
            <a:r>
              <a:rPr lang="en-US" altLang="fa-IR" sz="1800">
                <a:solidFill>
                  <a:srgbClr val="FF0000"/>
                </a:solidFill>
                <a:latin typeface="Times New Roman" pitchFamily="18" charset="0"/>
              </a:rPr>
              <a:t>+</a:t>
            </a:r>
            <a:endParaRPr lang="en-US" altLang="fa-IR" sz="180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fa-IR" sz="1800">
                <a:solidFill>
                  <a:srgbClr val="FF0000"/>
                </a:solidFill>
                <a:latin typeface="Times New Roman" pitchFamily="18" charset="0"/>
              </a:rPr>
              <a:t> +</a:t>
            </a:r>
            <a:endParaRPr lang="en-US" altLang="fa-IR" sz="180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FF0000"/>
                </a:solidFill>
                <a:latin typeface="Times New Roman" pitchFamily="18" charset="0"/>
              </a:rPr>
              <a:t>3 </a:t>
            </a:r>
            <a:r>
              <a:rPr lang="en-US" altLang="fa-IR" sz="18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1800" baseline="-2500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  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66"/>
                </a:solidFill>
                <a:latin typeface="Times New Roman" pitchFamily="18" charset="0"/>
              </a:rPr>
              <a:t>...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3505200" y="32004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66"/>
                </a:solidFill>
                <a:latin typeface="Times New Roman" pitchFamily="18" charset="0"/>
              </a:rPr>
              <a:t>Document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000066"/>
                </a:solidFill>
                <a:latin typeface="Times New Roman" pitchFamily="18" charset="0"/>
              </a:rPr>
              <a:t>collection</a:t>
            </a:r>
            <a:endParaRPr lang="en-US" altLang="fa-IR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3810000" y="4724400"/>
            <a:ext cx="1219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FF0000"/>
                </a:solidFill>
                <a:latin typeface="Times New Roman" pitchFamily="18" charset="0"/>
              </a:rPr>
              <a:t>Feedback</a:t>
            </a:r>
            <a:endParaRPr lang="en-US" altLang="fa-IR" sz="2000" b="1">
              <a:latin typeface="Times New Roman" pitchFamily="18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1828800" y="2944813"/>
            <a:ext cx="111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FF0000"/>
                </a:solidFill>
                <a:latin typeface="Times New Roman" pitchFamily="18" charset="0"/>
              </a:rPr>
              <a:t>Updated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FF0000"/>
                </a:solidFill>
                <a:latin typeface="Times New Roman" pitchFamily="18" charset="0"/>
              </a:rPr>
              <a:t>query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 flipV="1">
            <a:off x="2362200" y="2438400"/>
            <a:ext cx="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2362200" y="24384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 flipH="1" flipV="1">
            <a:off x="2362200" y="4876800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 flipV="1">
            <a:off x="2362200" y="3733800"/>
            <a:ext cx="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4267200" y="4191000"/>
            <a:ext cx="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 flipH="1">
            <a:off x="5257800" y="50292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1905000" y="20574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 flipV="1">
            <a:off x="4267200" y="26670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5181600" y="20574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4116" name="Group 19"/>
          <p:cNvGrpSpPr>
            <a:grpSpLocks/>
          </p:cNvGrpSpPr>
          <p:nvPr/>
        </p:nvGrpSpPr>
        <p:grpSpPr bwMode="auto">
          <a:xfrm>
            <a:off x="5867400" y="3810000"/>
            <a:ext cx="2593975" cy="1066800"/>
            <a:chOff x="3696" y="2400"/>
            <a:chExt cx="1634" cy="672"/>
          </a:xfrm>
        </p:grpSpPr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8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4119" name="Rectangle 22"/>
            <p:cNvSpPr>
              <a:spLocks noChangeArrowheads="1"/>
            </p:cNvSpPr>
            <p:nvPr/>
          </p:nvSpPr>
          <p:spPr bwMode="auto">
            <a:xfrm>
              <a:off x="4752" y="2400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000066"/>
                  </a:solidFill>
                  <a:latin typeface="Times New Roman" pitchFamily="18" charset="0"/>
                </a:rPr>
                <a:t> top 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Intuition in Feedback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800" smtClean="0"/>
              <a:t>Query expansion: feedback can help discover related query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Query = “information retrieval”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Relevant or pseudo-relevant docs would likely share words related to “information retrieval”, e.g., “search engine”, “search”, “user”, “query”, etc.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These words generally have higher frequency in these relevant or pseudo-relevant documents than in the whole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They can be used to expand the original query to increase recall and sometimes also precision</a:t>
            </a:r>
          </a:p>
          <a:p>
            <a:pPr>
              <a:lnSpc>
                <a:spcPct val="90000"/>
              </a:lnSpc>
            </a:pPr>
            <a:r>
              <a:rPr lang="en-US" altLang="fa-IR" sz="2800" smtClean="0"/>
              <a:t>Machine learning/pattern recognition</a:t>
            </a:r>
          </a:p>
          <a:p>
            <a:pPr lvl="1">
              <a:lnSpc>
                <a:spcPct val="90000"/>
              </a:lnSpc>
            </a:pPr>
            <a:r>
              <a:rPr lang="en-US" altLang="fa-IR" sz="2400" smtClean="0"/>
              <a:t>Relevant documents = labeled examples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88C75-719A-4F3D-AC5A-E511D2EF6C3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Overview of Feedback Techniques 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Feedback as machine learning: many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Standard ML: Given examples of relevant (and non-relevant) documents, learn how to classify a new document  as either “relevant” or “non-relevant”.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“Modified” ML: Given a query and examples of relevant (and non-relevant) documents, learn how to rank new documents based on relevance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Feedback as query expansion: traditional IR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Step 1: Term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Step 2: Query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Step 3: Query term re-weighting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Traditional IR is still robust (Rocchio), but ML approaches can potentially be more accurate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73155-FFAD-4A80-8999-6BA02F75ACF2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0"/>
            <a:ext cx="2667000" cy="1371600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chemeClr val="accent2"/>
                </a:solidFill>
              </a:rPr>
              <a:t>Question: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914400"/>
            <a:ext cx="6324600" cy="1600200"/>
          </a:xfrm>
        </p:spPr>
        <p:txBody>
          <a:bodyPr/>
          <a:lstStyle/>
          <a:p>
            <a:pPr algn="l" eaLnBrk="1" hangingPunct="1"/>
            <a:r>
              <a:rPr lang="en-US" altLang="fa-IR" smtClean="0">
                <a:solidFill>
                  <a:srgbClr val="CC0000"/>
                </a:solidFill>
              </a:rPr>
              <a:t>How to exploit language modeling to perform natural and effective feedback?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F7-1933-46D2-AAAB-984C27D48612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667000"/>
            <a:ext cx="8534400" cy="3352800"/>
            <a:chOff x="192" y="1680"/>
            <a:chExt cx="5280" cy="2112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720" y="2688"/>
              <a:ext cx="4560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 eaLnBrk="0" hangingPunct="0">
                <a:spcBef>
                  <a:spcPct val="45000"/>
                </a:spcBef>
                <a:buSzPct val="160000"/>
                <a:defRPr/>
              </a:pPr>
              <a:r>
                <a:rPr lang="en-US" b="1" dirty="0">
                  <a:latin typeface="+mj-lt"/>
                  <a:cs typeface="+mn-cs"/>
                </a:rPr>
                <a:t>Retrieval function: </a:t>
              </a:r>
            </a:p>
            <a:p>
              <a:pPr algn="l" rtl="0" eaLnBrk="0" hangingPunct="0">
                <a:spcBef>
                  <a:spcPct val="45000"/>
                </a:spcBef>
                <a:buSzPct val="160000"/>
                <a:defRPr/>
              </a:pPr>
              <a:r>
                <a:rPr lang="en-US" b="1" dirty="0">
                  <a:latin typeface="+mj-lt"/>
                  <a:cs typeface="+mn-cs"/>
                </a:rPr>
                <a:t>	Query-likelihood    =&gt;  KL-Divergence</a:t>
              </a:r>
            </a:p>
            <a:p>
              <a:pPr algn="l" rtl="0" eaLnBrk="0" hangingPunct="0">
                <a:spcBef>
                  <a:spcPct val="45000"/>
                </a:spcBef>
                <a:buSzPct val="160000"/>
                <a:defRPr/>
              </a:pPr>
              <a:r>
                <a:rPr lang="en-US" b="1" dirty="0">
                  <a:latin typeface="+mj-lt"/>
                  <a:cs typeface="+mn-cs"/>
                </a:rPr>
                <a:t>Feedback: </a:t>
              </a:r>
            </a:p>
            <a:p>
              <a:pPr algn="l" rtl="0" eaLnBrk="0" hangingPunct="0">
                <a:spcBef>
                  <a:spcPct val="45000"/>
                </a:spcBef>
                <a:buSzPct val="160000"/>
                <a:defRPr/>
              </a:pPr>
              <a:r>
                <a:rPr lang="en-US" b="1" dirty="0">
                  <a:latin typeface="+mj-lt"/>
                  <a:cs typeface="+mn-cs"/>
                </a:rPr>
                <a:t>	Expansion-based   =&gt;  Model-based</a:t>
              </a:r>
              <a:endParaRPr lang="en-US" sz="2800" b="1" dirty="0">
                <a:solidFill>
                  <a:srgbClr val="FF0000"/>
                </a:solidFill>
                <a:latin typeface="+mj-lt"/>
                <a:cs typeface="+mn-cs"/>
              </a:endParaRP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192" y="1680"/>
              <a:ext cx="1536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rtl="0" eaLnBrk="0" hangingPunct="0">
                <a:defRPr/>
              </a:pPr>
              <a:r>
                <a:rPr lang="en-US" sz="4000" b="1" dirty="0">
                  <a:solidFill>
                    <a:srgbClr val="CC0000"/>
                  </a:solidFill>
                  <a:latin typeface="+mj-lt"/>
                  <a:cs typeface="+mn-cs"/>
                </a:rPr>
                <a:t>Answer: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1680" y="1920"/>
              <a:ext cx="379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 eaLnBrk="0" hangingPunct="0">
                <a:spcBef>
                  <a:spcPct val="45000"/>
                </a:spcBef>
                <a:buSzPct val="160000"/>
                <a:defRPr/>
              </a:pPr>
              <a:r>
                <a:rPr lang="en-US" sz="2800" b="1" dirty="0">
                  <a:latin typeface="+mj-lt"/>
                  <a:cs typeface="+mn-cs"/>
                </a:rPr>
                <a:t>Introduce a </a:t>
              </a:r>
              <a:r>
                <a:rPr lang="en-US" sz="2800" b="1" dirty="0">
                  <a:solidFill>
                    <a:srgbClr val="CC0000"/>
                  </a:solidFill>
                  <a:latin typeface="+mj-lt"/>
                  <a:cs typeface="+mn-cs"/>
                </a:rPr>
                <a:t>query model</a:t>
              </a:r>
              <a:r>
                <a:rPr lang="en-US" sz="2800" b="1" dirty="0">
                  <a:latin typeface="+mj-lt"/>
                  <a:cs typeface="+mn-cs"/>
                </a:rPr>
                <a:t> &amp; treat feedback as </a:t>
              </a:r>
              <a:r>
                <a:rPr lang="en-US" sz="2800" b="1" dirty="0">
                  <a:solidFill>
                    <a:srgbClr val="CC0000"/>
                  </a:solidFill>
                  <a:latin typeface="+mj-lt"/>
                  <a:cs typeface="+mn-cs"/>
                </a:rPr>
                <a:t>query model updating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Kullback-Leibler</a:t>
            </a:r>
            <a:r>
              <a:rPr lang="en-US" dirty="0" smtClean="0"/>
              <a:t> (KL) Divergence Measure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Given two probability mass functions p(x) and q(x), the KL divergence between p and q is defined as:</a:t>
            </a:r>
          </a:p>
          <a:p>
            <a:pPr eaLnBrk="1" hangingPunct="1"/>
            <a:endParaRPr lang="en-US" altLang="fa-IR" sz="2800" smtClean="0"/>
          </a:p>
          <a:p>
            <a:pPr eaLnBrk="1" hangingPunct="1"/>
            <a:endParaRPr lang="en-US" altLang="fa-IR" sz="2800" smtClean="0"/>
          </a:p>
          <a:p>
            <a:pPr eaLnBrk="1" hangingPunct="1"/>
            <a:r>
              <a:rPr lang="en-US" altLang="fa-IR" sz="2800" smtClean="0"/>
              <a:t>Properties:</a:t>
            </a:r>
          </a:p>
          <a:p>
            <a:pPr lvl="1" eaLnBrk="1" hangingPunct="1"/>
            <a:endParaRPr lang="en-US" altLang="fa-IR" sz="2400" smtClean="0"/>
          </a:p>
          <a:p>
            <a:pPr eaLnBrk="1" hangingPunct="1"/>
            <a:endParaRPr lang="en-US" altLang="fa-IR" sz="2800" smtClean="0"/>
          </a:p>
          <a:p>
            <a:pPr eaLnBrk="1" hangingPunct="1"/>
            <a:endParaRPr lang="en-US" altLang="fa-IR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4FD6B-013B-4E80-BDFD-A16CE674040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8197" name="Object 2"/>
          <p:cNvGraphicFramePr>
            <a:graphicFrameLocks noChangeAspect="1"/>
          </p:cNvGraphicFramePr>
          <p:nvPr/>
        </p:nvGraphicFramePr>
        <p:xfrm>
          <a:off x="2438400" y="2590800"/>
          <a:ext cx="411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1739900" imgH="419100" progId="Equation.3">
                  <p:embed/>
                </p:oleObj>
              </mc:Choice>
              <mc:Fallback>
                <p:oleObj name="Equation" r:id="rId4" imgW="1739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411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"/>
          <p:cNvGraphicFramePr>
            <a:graphicFrameLocks noChangeAspect="1"/>
          </p:cNvGraphicFramePr>
          <p:nvPr/>
        </p:nvGraphicFramePr>
        <p:xfrm>
          <a:off x="1219200" y="4191000"/>
          <a:ext cx="34591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6" imgW="1651000" imgH="431800" progId="Equation.3">
                  <p:embed/>
                </p:oleObj>
              </mc:Choice>
              <mc:Fallback>
                <p:oleObj name="Equation" r:id="rId6" imgW="1651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34591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524000" y="5334000"/>
            <a:ext cx="6629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KL-divergence is often used to measure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distance between two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7630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Unigram similarity model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000" baseline="-250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baseline="-250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baseline="-250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>
              <a:solidFill>
                <a:srgbClr val="CC0000"/>
              </a:solidFill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C0000"/>
                </a:solidFill>
                <a:sym typeface="Symbol" pitchFamily="18" charset="2"/>
              </a:rPr>
              <a:t>Retrieval  Estimation of </a:t>
            </a:r>
            <a:r>
              <a:rPr lang="en-US" sz="2800" baseline="-25000" dirty="0" smtClean="0">
                <a:solidFill>
                  <a:srgbClr val="CC0000"/>
                </a:solidFill>
                <a:sym typeface="Symbol" pitchFamily="18" charset="2"/>
              </a:rPr>
              <a:t>Q </a:t>
            </a:r>
            <a:r>
              <a:rPr lang="en-US" sz="2800" dirty="0" smtClean="0">
                <a:solidFill>
                  <a:srgbClr val="CC0000"/>
                </a:solidFill>
                <a:sym typeface="Symbol" pitchFamily="18" charset="2"/>
              </a:rPr>
              <a:t>and </a:t>
            </a:r>
            <a:r>
              <a:rPr lang="en-US" sz="2800" baseline="-25000" dirty="0" smtClean="0">
                <a:solidFill>
                  <a:srgbClr val="CC0000"/>
                </a:solidFill>
                <a:sym typeface="Symbol" pitchFamily="18" charset="2"/>
              </a:rPr>
              <a:t>D </a:t>
            </a:r>
            <a:endParaRPr lang="en-US" sz="2800" dirty="0" smtClean="0">
              <a:solidFill>
                <a:srgbClr val="CC0000"/>
              </a:solidFill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>
                <a:sym typeface="Symbol" pitchFamily="18" charset="2"/>
              </a:rPr>
              <a:t>Special case:       = empirical distribution of </a:t>
            </a:r>
            <a:r>
              <a:rPr lang="en-US" sz="2800" i="1" dirty="0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recovers “query-likelihood”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 smtClean="0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304800" y="2262188"/>
          <a:ext cx="762793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4" imgW="4152900" imgH="635000" progId="Equation.3">
                  <p:embed/>
                </p:oleObj>
              </mc:Choice>
              <mc:Fallback>
                <p:oleObj name="Equation" r:id="rId4" imgW="41529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62188"/>
                        <a:ext cx="7627938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Kullback-Leibler</a:t>
            </a:r>
            <a:r>
              <a:rPr lang="en-US" dirty="0" smtClean="0"/>
              <a:t> (KL) Divergence </a:t>
            </a:r>
            <a:br>
              <a:rPr lang="en-US" dirty="0" smtClean="0"/>
            </a:br>
            <a:r>
              <a:rPr lang="en-US" dirty="0" smtClean="0"/>
              <a:t>Retrieval Model</a:t>
            </a:r>
          </a:p>
        </p:txBody>
      </p:sp>
      <p:sp>
        <p:nvSpPr>
          <p:cNvPr id="20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3717E-DC37-4345-A6FA-D553ED8277B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40288" y="1849438"/>
            <a:ext cx="2932112" cy="1524000"/>
            <a:chOff x="4840288" y="1849438"/>
            <a:chExt cx="2667000" cy="1524000"/>
          </a:xfrm>
        </p:grpSpPr>
        <p:sp>
          <p:nvSpPr>
            <p:cNvPr id="9225" name="Text Box 5"/>
            <p:cNvSpPr txBox="1">
              <a:spLocks noChangeArrowheads="1"/>
            </p:cNvSpPr>
            <p:nvPr/>
          </p:nvSpPr>
          <p:spPr bwMode="auto">
            <a:xfrm>
              <a:off x="5297488" y="1849438"/>
              <a:ext cx="212558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800" b="1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Times New Roman" pitchFamily="18" charset="0"/>
                </a:rPr>
                <a:t>ignored for ranking</a:t>
              </a:r>
              <a:endParaRPr lang="en-US" altLang="fa-IR" sz="2400" b="1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9226" name="Rectangle 6"/>
            <p:cNvSpPr>
              <a:spLocks noChangeArrowheads="1"/>
            </p:cNvSpPr>
            <p:nvPr/>
          </p:nvSpPr>
          <p:spPr bwMode="auto">
            <a:xfrm>
              <a:off x="4840288" y="2763838"/>
              <a:ext cx="2667000" cy="6096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9227" name="Line 7"/>
            <p:cNvSpPr>
              <a:spLocks noChangeShapeType="1"/>
            </p:cNvSpPr>
            <p:nvPr/>
          </p:nvSpPr>
          <p:spPr bwMode="auto">
            <a:xfrm>
              <a:off x="6364288" y="2459038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2738438" y="5281613"/>
          <a:ext cx="3857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6" imgW="123744" imgH="190590" progId="Equation.3">
                  <p:embed/>
                </p:oleObj>
              </mc:Choice>
              <mc:Fallback>
                <p:oleObj name="Equation" r:id="rId6" imgW="123744" imgH="1905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281613"/>
                        <a:ext cx="3857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1041400" y="4038600"/>
          <a:ext cx="7035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8" imgW="3454400" imgH="457200" progId="Equation.3">
                  <p:embed/>
                </p:oleObj>
              </mc:Choice>
              <mc:Fallback>
                <p:oleObj name="Equation" r:id="rId8" imgW="3454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038600"/>
                        <a:ext cx="70358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Feedback as Model Interpolation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646BA-F7B0-412F-865D-E898B26A446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66"/>
                </a:solidFill>
                <a:latin typeface="Arial" pitchFamily="34" charset="0"/>
              </a:rPr>
              <a:t>Query Q</a:t>
            </a:r>
            <a:endParaRPr lang="en-US" altLang="fa-IR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4" imgW="123744" imgH="152310" progId="Equation.3">
                  <p:embed/>
                </p:oleObj>
              </mc:Choice>
              <mc:Fallback>
                <p:oleObj name="Equation" r:id="rId4" imgW="123744" imgH="15231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4468813" y="2155825"/>
          <a:ext cx="1200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6" imgW="628715" imgH="171450" progId="Equation.3">
                  <p:embed/>
                </p:oleObj>
              </mc:Choice>
              <mc:Fallback>
                <p:oleObj name="Equation" r:id="rId6" imgW="628715" imgH="1714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155825"/>
                        <a:ext cx="12001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66"/>
                </a:solidFill>
                <a:latin typeface="Arial" pitchFamily="34" charset="0"/>
              </a:rPr>
              <a:t>Document D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Results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Feedback Docs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F={d</a:t>
            </a:r>
            <a:r>
              <a:rPr lang="en-US" altLang="fa-IR" sz="2000" baseline="-2500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, d</a:t>
            </a:r>
            <a:r>
              <a:rPr lang="en-US" altLang="fa-IR" sz="2000" baseline="-2500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 , …, d</a:t>
            </a:r>
            <a:r>
              <a:rPr lang="en-US" altLang="fa-IR" sz="2000" baseline="-2500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7472363" y="27559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33550" y="3136900"/>
            <a:ext cx="3300413" cy="1249363"/>
            <a:chOff x="1092" y="1976"/>
            <a:chExt cx="2079" cy="787"/>
          </a:xfrm>
        </p:grpSpPr>
        <p:graphicFrame>
          <p:nvGraphicFramePr>
            <p:cNvPr id="10272" name="Object 11"/>
            <p:cNvGraphicFramePr>
              <a:graphicFrameLocks noChangeAspect="1"/>
            </p:cNvGraphicFramePr>
            <p:nvPr/>
          </p:nvGraphicFramePr>
          <p:xfrm>
            <a:off x="1092" y="2502"/>
            <a:ext cx="165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Equation" r:id="rId8" imgW="1247704" imgH="190590" progId="Equation.3">
                    <p:embed/>
                  </p:oleObj>
                </mc:Choice>
                <mc:Fallback>
                  <p:oleObj name="Equation" r:id="rId8" imgW="1247704" imgH="1905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502"/>
                          <a:ext cx="165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74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0252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 flipV="1">
            <a:off x="3738563" y="2451100"/>
            <a:ext cx="60960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>
            <a:off x="3814763" y="1917700"/>
            <a:ext cx="60960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5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10257" name="Object 20"/>
          <p:cNvGraphicFramePr>
            <a:graphicFrameLocks noChangeAspect="1"/>
          </p:cNvGraphicFramePr>
          <p:nvPr/>
        </p:nvGraphicFramePr>
        <p:xfrm>
          <a:off x="3389313" y="2590800"/>
          <a:ext cx="3698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10" imgW="142927" imgH="190590" progId="Equation.3">
                  <p:embed/>
                </p:oleObj>
              </mc:Choice>
              <mc:Fallback>
                <p:oleObj name="Equation" r:id="rId10" imgW="142927" imgH="19059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590800"/>
                        <a:ext cx="3698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80000" y="3911600"/>
            <a:ext cx="1966913" cy="1295400"/>
            <a:chOff x="5079998" y="3911595"/>
            <a:chExt cx="1966915" cy="1295405"/>
          </a:xfrm>
        </p:grpSpPr>
        <p:sp>
          <p:nvSpPr>
            <p:cNvPr id="10268" name="Text Box 14"/>
            <p:cNvSpPr txBox="1">
              <a:spLocks noChangeArrowheads="1"/>
            </p:cNvSpPr>
            <p:nvPr/>
          </p:nvSpPr>
          <p:spPr bwMode="auto">
            <a:xfrm>
              <a:off x="5156200" y="4724400"/>
              <a:ext cx="189071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Arial" pitchFamily="34" charset="0"/>
                </a:rPr>
                <a:t>Generative model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en-US" altLang="fa-IR" sz="16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10269" name="Group 5"/>
            <p:cNvGrpSpPr>
              <a:grpSpLocks/>
            </p:cNvGrpSpPr>
            <p:nvPr/>
          </p:nvGrpSpPr>
          <p:grpSpPr bwMode="auto">
            <a:xfrm>
              <a:off x="5079998" y="3911595"/>
              <a:ext cx="1401763" cy="444505"/>
              <a:chOff x="5079998" y="3911595"/>
              <a:chExt cx="1401763" cy="444505"/>
            </a:xfrm>
          </p:grpSpPr>
          <p:sp>
            <p:nvSpPr>
              <p:cNvPr id="10270" name="Line 22"/>
              <p:cNvSpPr>
                <a:spLocks noChangeShapeType="1"/>
              </p:cNvSpPr>
              <p:nvPr/>
            </p:nvSpPr>
            <p:spPr bwMode="auto">
              <a:xfrm flipH="1" flipV="1">
                <a:off x="5491161" y="4203695"/>
                <a:ext cx="9906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graphicFrame>
            <p:nvGraphicFramePr>
              <p:cNvPr id="10271" name="Object 23"/>
              <p:cNvGraphicFramePr>
                <a:graphicFrameLocks noChangeAspect="1"/>
              </p:cNvGraphicFramePr>
              <p:nvPr/>
            </p:nvGraphicFramePr>
            <p:xfrm>
              <a:off x="5079998" y="3911595"/>
              <a:ext cx="488952" cy="444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8" name="Equation" r:id="rId12" imgW="142927" imgH="171450" progId="Equation.3">
                      <p:embed/>
                    </p:oleObj>
                  </mc:Choice>
                  <mc:Fallback>
                    <p:oleObj name="Equation" r:id="rId12" imgW="142927" imgH="17145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9998" y="3911595"/>
                            <a:ext cx="488952" cy="4445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435100"/>
            <a:chOff x="819" y="2744"/>
            <a:chExt cx="1868" cy="740"/>
          </a:xfrm>
        </p:grpSpPr>
        <p:sp>
          <p:nvSpPr>
            <p:cNvPr id="10260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61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=0</a:t>
              </a:r>
              <a:endParaRPr lang="en-US" altLang="fa-IR" sz="2400">
                <a:latin typeface="Times New Roman" pitchFamily="18" charset="0"/>
              </a:endParaRPr>
            </a:p>
          </p:txBody>
        </p:sp>
        <p:sp>
          <p:nvSpPr>
            <p:cNvPr id="10262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No feedback</a:t>
              </a:r>
              <a:endParaRPr lang="en-US" altLang="fa-IR" sz="2400">
                <a:latin typeface="Times New Roman" pitchFamily="18" charset="0"/>
              </a:endParaRPr>
            </a:p>
          </p:txBody>
        </p:sp>
        <p:graphicFrame>
          <p:nvGraphicFramePr>
            <p:cNvPr id="10263" name="Object 28"/>
            <p:cNvGraphicFramePr>
              <a:graphicFrameLocks noChangeAspect="1"/>
            </p:cNvGraphicFramePr>
            <p:nvPr/>
          </p:nvGraphicFramePr>
          <p:xfrm>
            <a:off x="1916" y="3032"/>
            <a:ext cx="63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9" name="Equation" r:id="rId14" imgW="457149" imgH="190590" progId="Equation.3">
                    <p:embed/>
                  </p:oleObj>
                </mc:Choice>
                <mc:Fallback>
                  <p:oleObj name="Equation" r:id="rId14" imgW="457149" imgH="19059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3032"/>
                          <a:ext cx="63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65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=1</a:t>
              </a:r>
              <a:endParaRPr lang="en-US" altLang="fa-IR" sz="2400">
                <a:latin typeface="Times New Roman" pitchFamily="18" charset="0"/>
              </a:endParaRPr>
            </a:p>
          </p:txBody>
        </p:sp>
        <p:sp>
          <p:nvSpPr>
            <p:cNvPr id="10266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Full feedback</a:t>
              </a:r>
              <a:endParaRPr lang="en-US" altLang="fa-IR" sz="2400">
                <a:latin typeface="Times New Roman" pitchFamily="18" charset="0"/>
              </a:endParaRPr>
            </a:p>
          </p:txBody>
        </p:sp>
        <p:graphicFrame>
          <p:nvGraphicFramePr>
            <p:cNvPr id="10267" name="Object 32"/>
            <p:cNvGraphicFramePr>
              <a:graphicFrameLocks noChangeAspect="1"/>
            </p:cNvGraphicFramePr>
            <p:nvPr/>
          </p:nvGraphicFramePr>
          <p:xfrm>
            <a:off x="960" y="3024"/>
            <a:ext cx="72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Equation" r:id="rId16" imgW="457149" imgH="190590" progId="Equation.3">
                    <p:embed/>
                  </p:oleObj>
                </mc:Choice>
                <mc:Fallback>
                  <p:oleObj name="Equation" r:id="rId16" imgW="457149" imgH="19059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4"/>
                          <a:ext cx="72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1064</Words>
  <Application>Microsoft Office PowerPoint</Application>
  <PresentationFormat>On-screen Show (4:3)</PresentationFormat>
  <Paragraphs>291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Times New Roman</vt:lpstr>
      <vt:lpstr>Office Theme</vt:lpstr>
      <vt:lpstr>Equation</vt:lpstr>
      <vt:lpstr>Document</vt:lpstr>
      <vt:lpstr>Worksheet</vt:lpstr>
      <vt:lpstr>Feedback in Language Models </vt:lpstr>
      <vt:lpstr>Relevance Feedback</vt:lpstr>
      <vt:lpstr>Pseudo/Blind/Automatic Feedback</vt:lpstr>
      <vt:lpstr>Intuition in Feedback</vt:lpstr>
      <vt:lpstr>Overview of Feedback Techniques </vt:lpstr>
      <vt:lpstr>Question:</vt:lpstr>
      <vt:lpstr>Kullback-Leibler (KL) Divergence Measure</vt:lpstr>
      <vt:lpstr>Kullback-Leibler (KL) Divergence  Retrieval Model</vt:lpstr>
      <vt:lpstr>Feedback as Model Interpolation</vt:lpstr>
      <vt:lpstr>Generative Mixture Model</vt:lpstr>
      <vt:lpstr>Understanding a Mixture Model</vt:lpstr>
      <vt:lpstr>How to Estimate F?</vt:lpstr>
      <vt:lpstr>Can We Guess the Identity?</vt:lpstr>
      <vt:lpstr>An Example of EM Computation</vt:lpstr>
      <vt:lpstr>Example of Feedback Query Model</vt:lpstr>
      <vt:lpstr>Negative Relevance Feedback</vt:lpstr>
      <vt:lpstr>Negative Relevance Feedback (Cont’d)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2020-11-28T15:26:02Z</dcterms:created>
  <dcterms:modified xsi:type="dcterms:W3CDTF">2020-11-28T15:26:24Z</dcterms:modified>
</cp:coreProperties>
</file>