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2" r:id="rId1"/>
  </p:sldMasterIdLst>
  <p:notesMasterIdLst>
    <p:notesMasterId r:id="rId29"/>
  </p:notesMasterIdLst>
  <p:handoutMasterIdLst>
    <p:handoutMasterId r:id="rId30"/>
  </p:handoutMasterIdLst>
  <p:sldIdLst>
    <p:sldId id="256" r:id="rId2"/>
    <p:sldId id="500" r:id="rId3"/>
    <p:sldId id="476" r:id="rId4"/>
    <p:sldId id="477" r:id="rId5"/>
    <p:sldId id="503" r:id="rId6"/>
    <p:sldId id="504" r:id="rId7"/>
    <p:sldId id="505" r:id="rId8"/>
    <p:sldId id="506" r:id="rId9"/>
    <p:sldId id="507" r:id="rId10"/>
    <p:sldId id="478" r:id="rId11"/>
    <p:sldId id="479" r:id="rId12"/>
    <p:sldId id="509" r:id="rId13"/>
    <p:sldId id="510" r:id="rId14"/>
    <p:sldId id="480" r:id="rId15"/>
    <p:sldId id="481" r:id="rId16"/>
    <p:sldId id="482" r:id="rId17"/>
    <p:sldId id="517" r:id="rId18"/>
    <p:sldId id="516" r:id="rId19"/>
    <p:sldId id="483" r:id="rId20"/>
    <p:sldId id="484" r:id="rId21"/>
    <p:sldId id="485" r:id="rId22"/>
    <p:sldId id="512" r:id="rId23"/>
    <p:sldId id="513" r:id="rId24"/>
    <p:sldId id="487" r:id="rId25"/>
    <p:sldId id="488" r:id="rId26"/>
    <p:sldId id="514" r:id="rId27"/>
    <p:sldId id="508" r:id="rId28"/>
  </p:sldIdLst>
  <p:sldSz cx="9144000" cy="6858000" type="screen4x3"/>
  <p:notesSz cx="7010400" cy="92964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CC"/>
    <a:srgbClr val="CC0000"/>
    <a:srgbClr val="000066"/>
    <a:srgbClr val="FFFF00"/>
    <a:srgbClr val="3366FF"/>
    <a:srgbClr val="0066FF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013" autoAdjust="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44"/>
    </p:cViewPr>
  </p:sorterViewPr>
  <p:notesViewPr>
    <p:cSldViewPr>
      <p:cViewPr varScale="1">
        <p:scale>
          <a:sx n="46" d="100"/>
          <a:sy n="46" d="100"/>
        </p:scale>
        <p:origin x="-117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6623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46" tIns="46724" rIns="93446" bIns="46724" numCol="1" anchor="t" anchorCtr="0" compatLnSpc="1">
            <a:prstTxWarp prst="textNoShape">
              <a:avLst/>
            </a:prstTxWarp>
          </a:bodyPr>
          <a:lstStyle>
            <a:lvl1pPr algn="l" defTabSz="934947" rtl="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777" y="1"/>
            <a:ext cx="3036623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46" tIns="46724" rIns="93446" bIns="46724" numCol="1" anchor="t" anchorCtr="0" compatLnSpc="1">
            <a:prstTxWarp prst="textNoShape">
              <a:avLst/>
            </a:prstTxWarp>
          </a:bodyPr>
          <a:lstStyle>
            <a:lvl1pPr algn="r" defTabSz="934947" rtl="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3036623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46" tIns="46724" rIns="93446" bIns="46724" numCol="1" anchor="b" anchorCtr="0" compatLnSpc="1">
            <a:prstTxWarp prst="textNoShape">
              <a:avLst/>
            </a:prstTxWarp>
          </a:bodyPr>
          <a:lstStyle>
            <a:lvl1pPr algn="l" defTabSz="934947" rtl="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777" y="8832195"/>
            <a:ext cx="3036623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46" tIns="46724" rIns="93446" bIns="46724" numCol="1" anchor="b" anchorCtr="0" compatLnSpc="1">
            <a:prstTxWarp prst="textNoShape">
              <a:avLst/>
            </a:prstTxWarp>
          </a:bodyPr>
          <a:lstStyle>
            <a:lvl1pPr algn="r" defTabSz="934947" rtl="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D2AF564E-C1E3-4324-BC17-7C362EEF2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50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6623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46" tIns="46724" rIns="93446" bIns="46724" numCol="1" anchor="t" anchorCtr="0" compatLnSpc="1">
            <a:prstTxWarp prst="textNoShape">
              <a:avLst/>
            </a:prstTxWarp>
          </a:bodyPr>
          <a:lstStyle>
            <a:lvl1pPr algn="l" defTabSz="934947" rtl="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777" y="1"/>
            <a:ext cx="3036623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46" tIns="46724" rIns="93446" bIns="46724" numCol="1" anchor="t" anchorCtr="0" compatLnSpc="1">
            <a:prstTxWarp prst="textNoShape">
              <a:avLst/>
            </a:prstTxWarp>
          </a:bodyPr>
          <a:lstStyle>
            <a:lvl1pPr algn="r" defTabSz="934947" rtl="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112" y="4414561"/>
            <a:ext cx="5142177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46" tIns="46724" rIns="93446" bIns="467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3036623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46" tIns="46724" rIns="93446" bIns="46724" numCol="1" anchor="b" anchorCtr="0" compatLnSpc="1">
            <a:prstTxWarp prst="textNoShape">
              <a:avLst/>
            </a:prstTxWarp>
          </a:bodyPr>
          <a:lstStyle>
            <a:lvl1pPr algn="l" defTabSz="934947" rtl="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777" y="8832195"/>
            <a:ext cx="3036623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46" tIns="46724" rIns="93446" bIns="46724" numCol="1" anchor="b" anchorCtr="0" compatLnSpc="1">
            <a:prstTxWarp prst="textNoShape">
              <a:avLst/>
            </a:prstTxWarp>
          </a:bodyPr>
          <a:lstStyle>
            <a:lvl1pPr algn="r" defTabSz="934947" rtl="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9285CB0A-4EE4-4840-BF76-E0DE63A9F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06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5CB0A-4EE4-4840-BF76-E0DE63A9F3B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56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5CB0A-4EE4-4840-BF76-E0DE63A9F3B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33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16130" indent="-275434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01738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542433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1983128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423823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864518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305213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745908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BC135104-1BE1-4CF8-8B58-00008044BA1A}" type="slidenum">
              <a:rPr lang="en-US" altLang="fa-IR" sz="1300"/>
              <a:pPr algn="r">
                <a:spcBef>
                  <a:spcPct val="0"/>
                </a:spcBef>
              </a:pPr>
              <a:t>11</a:t>
            </a:fld>
            <a:endParaRPr lang="en-US" altLang="fa-IR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altLang="fa-I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5CB0A-4EE4-4840-BF76-E0DE63A9F3B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1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altLang="fa-IR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16130" indent="-275434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01738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542433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1983128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423823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864518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305213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745908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063E3DAD-AFA9-4AB6-B446-D9C48215F816}" type="slidenum">
              <a:rPr lang="en-US" altLang="fa-IR" sz="1300"/>
              <a:pPr algn="r">
                <a:spcBef>
                  <a:spcPct val="0"/>
                </a:spcBef>
              </a:pPr>
              <a:t>13</a:t>
            </a:fld>
            <a:endParaRPr lang="en-US" altLang="fa-IR" sz="1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5CB0A-4EE4-4840-BF76-E0DE63A9F3B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2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16130" indent="-275434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01738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542433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1983128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423823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864518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305213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745908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5E1B66FB-499E-46A0-AEA5-C3810B254443}" type="slidenum">
              <a:rPr lang="en-US" altLang="fa-IR" sz="1300"/>
              <a:pPr algn="r">
                <a:spcBef>
                  <a:spcPct val="0"/>
                </a:spcBef>
              </a:pPr>
              <a:t>15</a:t>
            </a:fld>
            <a:endParaRPr lang="en-US" altLang="fa-IR" sz="13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fa-I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5CB0A-4EE4-4840-BF76-E0DE63A9F3B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88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5CB0A-4EE4-4840-BF76-E0DE63A9F3B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38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5CB0A-4EE4-4840-BF76-E0DE63A9F3B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29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16130" indent="-275434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01738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542433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1983128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423823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864518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305213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745908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CA091AA8-6503-4A95-ADC2-71EF7150CEEB}" type="slidenum">
              <a:rPr lang="en-US" altLang="fa-IR" sz="1300"/>
              <a:pPr algn="r">
                <a:spcBef>
                  <a:spcPct val="0"/>
                </a:spcBef>
              </a:pPr>
              <a:t>19</a:t>
            </a:fld>
            <a:endParaRPr lang="en-US" altLang="fa-IR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altLang="fa-I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5CB0A-4EE4-4840-BF76-E0DE63A9F3B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732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5CB0A-4EE4-4840-BF76-E0DE63A9F3B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94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16130" indent="-275434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01738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542433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1983128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423823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864518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305213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745908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97C67901-434C-4D3C-96EF-C1225BA02CE8}" type="slidenum">
              <a:rPr lang="en-US" altLang="fa-IR" sz="1300"/>
              <a:pPr algn="r">
                <a:spcBef>
                  <a:spcPct val="0"/>
                </a:spcBef>
              </a:pPr>
              <a:t>21</a:t>
            </a:fld>
            <a:endParaRPr lang="en-US" altLang="fa-IR" sz="13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altLang="fa-I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5CB0A-4EE4-4840-BF76-E0DE63A9F3B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6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5CB0A-4EE4-4840-BF76-E0DE63A9F3B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61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5CB0A-4EE4-4840-BF76-E0DE63A9F3B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00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5CB0A-4EE4-4840-BF76-E0DE63A9F3B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72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5CB0A-4EE4-4840-BF76-E0DE63A9F3B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4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5CB0A-4EE4-4840-BF76-E0DE63A9F3B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14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16130" indent="-275434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01738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542433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1983128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423823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864518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305213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745908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95300E44-2F39-44B3-8508-897CED0442C4}" type="slidenum">
              <a:rPr lang="en-US" altLang="fa-IR" sz="1300"/>
              <a:pPr algn="r">
                <a:spcBef>
                  <a:spcPct val="0"/>
                </a:spcBef>
              </a:pPr>
              <a:t>3</a:t>
            </a:fld>
            <a:endParaRPr lang="en-US" altLang="fa-IR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0348" indent="-220348" algn="r" rtl="1" eaLnBrk="1" hangingPunct="1"/>
            <a:endParaRPr lang="en-US" altLang="fa-I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16130" indent="-275434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01738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542433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1983128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423823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864518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305213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745908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DF34C35D-8E50-495B-80EA-9414B1AEBD81}" type="slidenum">
              <a:rPr lang="en-US" altLang="fa-IR" sz="1300"/>
              <a:pPr algn="r">
                <a:spcBef>
                  <a:spcPct val="0"/>
                </a:spcBef>
              </a:pPr>
              <a:t>4</a:t>
            </a:fld>
            <a:endParaRPr lang="en-US" altLang="fa-IR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altLang="fa-I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16130" indent="-275434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01738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542433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1983128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423823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864518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305213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745908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55FD4CA3-173A-4B7D-86A1-B417DA426553}" type="slidenum">
              <a:rPr lang="en-US" altLang="fa-IR" sz="1300"/>
              <a:pPr algn="r">
                <a:spcBef>
                  <a:spcPct val="0"/>
                </a:spcBef>
              </a:pPr>
              <a:t>5</a:t>
            </a:fld>
            <a:endParaRPr lang="en-US" altLang="fa-IR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5CB0A-4EE4-4840-BF76-E0DE63A9F3B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3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5CB0A-4EE4-4840-BF76-E0DE63A9F3B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70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5CB0A-4EE4-4840-BF76-E0DE63A9F3B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43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16130" indent="-275434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01738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542433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1983128" indent="-220348" algn="l" defTabSz="934947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423823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864518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305213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745908" indent="-220348" algn="l" defTabSz="934947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53AA6DAA-3C05-46F0-B7EA-0F49DD59042B}" type="slidenum">
              <a:rPr lang="en-US" altLang="fa-IR" sz="1300"/>
              <a:pPr algn="r">
                <a:spcBef>
                  <a:spcPct val="0"/>
                </a:spcBef>
              </a:pPr>
              <a:t>9</a:t>
            </a:fld>
            <a:endParaRPr lang="en-US" altLang="fa-IR" sz="13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0348" indent="-220348" algn="r" rtl="1" eaLnBrk="1" hangingPunct="1"/>
            <a:endParaRPr lang="en-US" altLang="fa-I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FE0A7-4ED7-4BD7-AB1E-EF72A819E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5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3FB71-4A05-4CCF-BC70-5C231CC22D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0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F44D6-C606-4743-AC74-BF0B5D75B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31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81362-8BA3-4BC0-A654-13A170B66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064B6-F95C-4D2C-95D0-31EB1B699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7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C6D68-6754-4122-8E80-24013BCB0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7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6BA4A-42F1-45D9-A3A2-E47D48120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8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D1166-785D-401D-BDE4-326558021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D126-3FFA-4A42-BF6D-340341019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3DC29-CB37-4B7E-9AA1-9557E62FB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968F1-192C-4A3F-A780-F13F2FB45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0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72B70-D99F-46F7-BF0A-E0681DDF0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5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3618BC4C-8F42-40B1-AF6D-D258B0FE6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ucene.apache.or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ta-toolkit.github.io/meta/" TargetMode="External"/><Relationship Id="rId5" Type="http://schemas.openxmlformats.org/officeDocument/2006/relationships/hyperlink" Target="http://terrier.org/" TargetMode="External"/><Relationship Id="rId4" Type="http://schemas.openxmlformats.org/officeDocument/2006/relationships/hyperlink" Target="http://lemurproject.org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76400"/>
            <a:ext cx="8915400" cy="1066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en-US" sz="5200" dirty="0" smtClean="0"/>
              <a:t>Implementation Issues &amp;</a:t>
            </a:r>
            <a:br>
              <a:rPr lang="en-US" sz="5200" dirty="0" smtClean="0"/>
            </a:br>
            <a:r>
              <a:rPr lang="en-US" sz="5200" dirty="0" smtClean="0"/>
              <a:t> IR Systems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641D6-7D0A-49D7-9240-B852E04706C7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Inverted Index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mtClean="0"/>
              <a:t>Fast access to all docs containing a given term (along with freq and pos information)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mtClean="0"/>
              <a:t>For each term, we get a list of tuples (docID, freq, pos).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mtClean="0"/>
              <a:t>Given a query, we can fetch the lists for all query terms and work on the involved documents.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Boolean query:  set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Natural language query: term weight summing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DFA457-61B8-4FAB-A338-73A9CA20B0A0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Inverted Index Example</a:t>
            </a:r>
          </a:p>
        </p:txBody>
      </p:sp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1066B-59D6-4A6F-A79D-9F629F2F92D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457200" y="1981200"/>
            <a:ext cx="2057400" cy="41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Verdana" pitchFamily="34" charset="0"/>
                <a:ea typeface="Verdana" pitchFamily="34" charset="0"/>
                <a:cs typeface="Verdana" pitchFamily="34" charset="0"/>
              </a:rPr>
              <a:t>… news about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066800" y="16002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Doc 1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066800" y="26670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Doc 2</a:t>
            </a:r>
          </a:p>
        </p:txBody>
      </p:sp>
      <p:sp>
        <p:nvSpPr>
          <p:cNvPr id="13319" name="Line 12"/>
          <p:cNvSpPr>
            <a:spLocks noChangeShapeType="1"/>
          </p:cNvSpPr>
          <p:nvPr/>
        </p:nvSpPr>
        <p:spPr bwMode="auto">
          <a:xfrm flipV="1">
            <a:off x="5257800" y="28194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20" name="Line 13"/>
          <p:cNvSpPr>
            <a:spLocks noChangeShapeType="1"/>
          </p:cNvSpPr>
          <p:nvPr/>
        </p:nvSpPr>
        <p:spPr bwMode="auto">
          <a:xfrm>
            <a:off x="5257800" y="35052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21" name="Line 14"/>
          <p:cNvSpPr>
            <a:spLocks noChangeShapeType="1"/>
          </p:cNvSpPr>
          <p:nvPr/>
        </p:nvSpPr>
        <p:spPr bwMode="auto">
          <a:xfrm>
            <a:off x="5257800" y="38100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22" name="Line 15"/>
          <p:cNvSpPr>
            <a:spLocks noChangeShapeType="1"/>
          </p:cNvSpPr>
          <p:nvPr/>
        </p:nvSpPr>
        <p:spPr bwMode="auto">
          <a:xfrm>
            <a:off x="5257800" y="41910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23" name="Text Box 16"/>
          <p:cNvSpPr txBox="1">
            <a:spLocks noChangeArrowheads="1"/>
          </p:cNvSpPr>
          <p:nvPr/>
        </p:nvSpPr>
        <p:spPr bwMode="auto">
          <a:xfrm>
            <a:off x="3046413" y="1447800"/>
            <a:ext cx="1793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1">
                <a:solidFill>
                  <a:srgbClr val="CC0000"/>
                </a:solidFill>
                <a:latin typeface="Times New Roman" pitchFamily="18" charset="0"/>
              </a:rPr>
              <a:t>Dictionary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1">
                <a:solidFill>
                  <a:srgbClr val="CC0000"/>
                </a:solidFill>
                <a:latin typeface="Times New Roman" pitchFamily="18" charset="0"/>
              </a:rPr>
              <a:t>(or Lexicon)</a:t>
            </a:r>
          </a:p>
        </p:txBody>
      </p:sp>
      <p:sp>
        <p:nvSpPr>
          <p:cNvPr id="13324" name="Text Box 17"/>
          <p:cNvSpPr txBox="1">
            <a:spLocks noChangeArrowheads="1"/>
          </p:cNvSpPr>
          <p:nvPr/>
        </p:nvSpPr>
        <p:spPr bwMode="auto">
          <a:xfrm>
            <a:off x="6399213" y="1676400"/>
            <a:ext cx="1268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1">
                <a:solidFill>
                  <a:srgbClr val="CC0000"/>
                </a:solidFill>
                <a:latin typeface="Times New Roman" pitchFamily="18" charset="0"/>
              </a:rPr>
              <a:t>Postings</a:t>
            </a:r>
          </a:p>
        </p:txBody>
      </p:sp>
      <p:graphicFrame>
        <p:nvGraphicFramePr>
          <p:cNvPr id="244865" name="Group 129"/>
          <p:cNvGraphicFramePr>
            <a:graphicFrameLocks noGrp="1"/>
          </p:cNvGraphicFramePr>
          <p:nvPr/>
        </p:nvGraphicFramePr>
        <p:xfrm>
          <a:off x="2667000" y="2438400"/>
          <a:ext cx="2819400" cy="2263778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Term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# docs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Total freq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news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campaign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presidential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food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4915" name="Group 179"/>
          <p:cNvGraphicFramePr>
            <a:graphicFrameLocks noGrp="1"/>
          </p:cNvGraphicFramePr>
          <p:nvPr/>
        </p:nvGraphicFramePr>
        <p:xfrm>
          <a:off x="6324600" y="2438400"/>
          <a:ext cx="1392238" cy="3505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Doc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Freq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390" name="AutoShape 180"/>
          <p:cNvSpPr>
            <a:spLocks/>
          </p:cNvSpPr>
          <p:nvPr/>
        </p:nvSpPr>
        <p:spPr bwMode="auto">
          <a:xfrm>
            <a:off x="6172200" y="2895600"/>
            <a:ext cx="76200" cy="914400"/>
          </a:xfrm>
          <a:prstGeom prst="leftBracket">
            <a:avLst>
              <a:gd name="adj" fmla="val 5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Verdana" pitchFamily="34" charset="0"/>
            </a:endParaRPr>
          </a:p>
        </p:txBody>
      </p:sp>
      <p:sp>
        <p:nvSpPr>
          <p:cNvPr id="13391" name="AutoShape 182"/>
          <p:cNvSpPr>
            <a:spLocks/>
          </p:cNvSpPr>
          <p:nvPr/>
        </p:nvSpPr>
        <p:spPr bwMode="auto">
          <a:xfrm>
            <a:off x="6172200" y="4953000"/>
            <a:ext cx="76200" cy="304800"/>
          </a:xfrm>
          <a:prstGeom prst="leftBracket">
            <a:avLst>
              <a:gd name="adj" fmla="val 33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Verdana" pitchFamily="34" charset="0"/>
            </a:endParaRPr>
          </a:p>
        </p:txBody>
      </p:sp>
      <p:sp>
        <p:nvSpPr>
          <p:cNvPr id="13392" name="AutoShape 184"/>
          <p:cNvSpPr>
            <a:spLocks/>
          </p:cNvSpPr>
          <p:nvPr/>
        </p:nvSpPr>
        <p:spPr bwMode="auto">
          <a:xfrm>
            <a:off x="6172200" y="3886200"/>
            <a:ext cx="76200" cy="533400"/>
          </a:xfrm>
          <a:prstGeom prst="leftBracket">
            <a:avLst>
              <a:gd name="adj" fmla="val 5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048000"/>
            <a:ext cx="1828800" cy="12001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tlCol="1">
            <a:spAutoFit/>
          </a:bodyPr>
          <a:lstStyle/>
          <a:p>
            <a:pPr algn="l" rtl="0">
              <a:defRPr/>
            </a:pPr>
            <a:r>
              <a:rPr lang="en-US" b="1" dirty="0">
                <a:cs typeface="+mj-cs"/>
              </a:rPr>
              <a:t>... news about organic food campaign</a:t>
            </a:r>
            <a:endParaRPr lang="fa-IR" b="1" dirty="0">
              <a:cs typeface="+mj-cs"/>
            </a:endParaRPr>
          </a:p>
        </p:txBody>
      </p:sp>
      <p:sp>
        <p:nvSpPr>
          <p:cNvPr id="13394" name="Text Box 6"/>
          <p:cNvSpPr txBox="1">
            <a:spLocks noChangeArrowheads="1"/>
          </p:cNvSpPr>
          <p:nvPr/>
        </p:nvSpPr>
        <p:spPr bwMode="auto">
          <a:xfrm>
            <a:off x="1143000" y="4667250"/>
            <a:ext cx="74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Doc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" y="5048250"/>
            <a:ext cx="4724400" cy="6461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tlCol="1">
            <a:spAutoFit/>
          </a:bodyPr>
          <a:lstStyle/>
          <a:p>
            <a:pPr algn="l" rtl="0">
              <a:defRPr/>
            </a:pPr>
            <a:r>
              <a:rPr lang="en-US" b="1" dirty="0">
                <a:cs typeface="+mj-cs"/>
              </a:rPr>
              <a:t>... news of presidential campaign … presidential candidate …</a:t>
            </a:r>
            <a:endParaRPr lang="fa-IR" b="1" dirty="0">
              <a:cs typeface="+mj-cs"/>
            </a:endParaRPr>
          </a:p>
        </p:txBody>
      </p:sp>
      <p:sp>
        <p:nvSpPr>
          <p:cNvPr id="13396" name="AutoShape 182"/>
          <p:cNvSpPr>
            <a:spLocks/>
          </p:cNvSpPr>
          <p:nvPr/>
        </p:nvSpPr>
        <p:spPr bwMode="auto">
          <a:xfrm>
            <a:off x="6172200" y="4572000"/>
            <a:ext cx="76200" cy="304800"/>
          </a:xfrm>
          <a:prstGeom prst="leftBracket">
            <a:avLst>
              <a:gd name="adj" fmla="val 33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Verdana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848600" y="2406650"/>
            <a:ext cx="12700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rtl="0" eaLnBrk="1" hangingPunct="1">
              <a:spcAft>
                <a:spcPts val="600"/>
              </a:spcAft>
            </a:pPr>
            <a:r>
              <a:rPr lang="en-US" altLang="fa-IR" b="1"/>
              <a:t>Position</a:t>
            </a:r>
          </a:p>
          <a:p>
            <a:pPr rtl="0" eaLnBrk="1" hangingPunct="1">
              <a:spcAft>
                <a:spcPts val="600"/>
              </a:spcAft>
            </a:pPr>
            <a:r>
              <a:rPr lang="en-US" altLang="fa-IR" b="1"/>
              <a:t>p1</a:t>
            </a:r>
          </a:p>
          <a:p>
            <a:pPr rtl="0" eaLnBrk="1" hangingPunct="1">
              <a:spcAft>
                <a:spcPts val="600"/>
              </a:spcAft>
            </a:pPr>
            <a:r>
              <a:rPr lang="en-US" altLang="fa-IR" b="1"/>
              <a:t>p2</a:t>
            </a:r>
          </a:p>
          <a:p>
            <a:pPr rtl="0" eaLnBrk="1" hangingPunct="1">
              <a:spcAft>
                <a:spcPts val="600"/>
              </a:spcAft>
            </a:pPr>
            <a:r>
              <a:rPr lang="en-US" altLang="fa-IR" b="1"/>
              <a:t>p3</a:t>
            </a:r>
          </a:p>
          <a:p>
            <a:pPr rtl="0" eaLnBrk="1" hangingPunct="1">
              <a:spcAft>
                <a:spcPts val="600"/>
              </a:spcAft>
            </a:pPr>
            <a:r>
              <a:rPr lang="en-US" altLang="fa-IR" b="1"/>
              <a:t>p4</a:t>
            </a:r>
          </a:p>
          <a:p>
            <a:pPr rtl="0" eaLnBrk="1" hangingPunct="1">
              <a:spcAft>
                <a:spcPts val="600"/>
              </a:spcAft>
            </a:pPr>
            <a:r>
              <a:rPr lang="en-US" altLang="fa-IR" b="1"/>
              <a:t>p5</a:t>
            </a:r>
          </a:p>
          <a:p>
            <a:pPr rtl="0" eaLnBrk="1" hangingPunct="1">
              <a:spcAft>
                <a:spcPts val="600"/>
              </a:spcAft>
            </a:pPr>
            <a:r>
              <a:rPr lang="en-US" altLang="fa-IR" b="1"/>
              <a:t>p6, p7</a:t>
            </a:r>
          </a:p>
          <a:p>
            <a:pPr rtl="0" eaLnBrk="1" hangingPunct="1">
              <a:spcAft>
                <a:spcPts val="600"/>
              </a:spcAft>
            </a:pPr>
            <a:r>
              <a:rPr lang="en-US" altLang="fa-IR" b="1"/>
              <a:t>P8</a:t>
            </a:r>
          </a:p>
          <a:p>
            <a:pPr rtl="0" eaLnBrk="1" hangingPunct="1"/>
            <a:endParaRPr lang="en-US" altLang="fa-IR"/>
          </a:p>
          <a:p>
            <a:pPr rtl="0" eaLnBrk="1" hangingPunct="1"/>
            <a:endParaRPr lang="en-US" altLang="fa-IR"/>
          </a:p>
          <a:p>
            <a:pPr eaLnBrk="1" hangingPunct="1"/>
            <a:endParaRPr lang="fa-IR" alt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Inverted Index for Fast Search?</a:t>
            </a:r>
            <a:endParaRPr lang="fa-IR" altLang="fa-IR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a-IR" smtClean="0"/>
              <a:t>Single-term query?</a:t>
            </a:r>
          </a:p>
          <a:p>
            <a:r>
              <a:rPr lang="en-US" altLang="fa-IR" smtClean="0"/>
              <a:t>Multi-term Boolean query?</a:t>
            </a:r>
          </a:p>
          <a:p>
            <a:pPr lvl="1"/>
            <a:r>
              <a:rPr lang="en-US" altLang="fa-IR" smtClean="0"/>
              <a:t>Must match term “A” AND term “B”</a:t>
            </a:r>
          </a:p>
          <a:p>
            <a:pPr lvl="1"/>
            <a:r>
              <a:rPr lang="en-US" altLang="fa-IR" smtClean="0"/>
              <a:t>Must match term “A” OR term “B”</a:t>
            </a:r>
          </a:p>
          <a:p>
            <a:r>
              <a:rPr lang="en-US" altLang="fa-IR" smtClean="0"/>
              <a:t>Multi-term keyword query</a:t>
            </a:r>
          </a:p>
          <a:p>
            <a:pPr lvl="1"/>
            <a:r>
              <a:rPr lang="en-US" altLang="fa-IR" smtClean="0"/>
              <a:t>Similar to disjunctive Boolean query (“A” OR “B”)</a:t>
            </a:r>
          </a:p>
          <a:p>
            <a:pPr lvl="1"/>
            <a:r>
              <a:rPr lang="en-US" altLang="fa-IR" smtClean="0"/>
              <a:t>Aggregate term weights</a:t>
            </a:r>
          </a:p>
          <a:p>
            <a:r>
              <a:rPr lang="en-US" altLang="fa-IR" smtClean="0"/>
              <a:t>More efficient than sequentially scanning documents (why?)</a:t>
            </a:r>
            <a:endParaRPr lang="fa-IR" altLang="fa-I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EAEB2-8101-4809-A31B-7C64EDC83A5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E2925-A3EA-4711-8500-0AC3BE059B99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9144000" cy="1066800"/>
          </a:xfrm>
        </p:spPr>
        <p:txBody>
          <a:bodyPr/>
          <a:lstStyle/>
          <a:p>
            <a:r>
              <a:rPr lang="en-US" altLang="fa-IR" smtClean="0"/>
              <a:t>Empirical Distribution of Words – </a:t>
            </a:r>
            <a:br>
              <a:rPr lang="en-US" altLang="fa-IR" smtClean="0"/>
            </a:br>
            <a:r>
              <a:rPr lang="en-US" altLang="fa-IR" smtClean="0"/>
              <a:t>Zipf’s Law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4582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fa-IR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𝑓𝑟𝑒𝑞𝑢𝑒𝑛𝑐𝑦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  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altLang="fa-IR" dirty="0" smtClean="0"/>
              </a:p>
              <a:p>
                <a:pPr>
                  <a:buFontTx/>
                  <a:buNone/>
                </a:pPr>
                <a:endParaRPr lang="en-US" altLang="fa-IR" dirty="0" smtClean="0"/>
              </a:p>
            </p:txBody>
          </p:sp>
        </mc:Choice>
        <mc:Fallback>
          <p:sp>
            <p:nvSpPr>
              <p:cNvPr id="1536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458200" cy="4495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219200" y="2117725"/>
            <a:ext cx="6276975" cy="3216275"/>
            <a:chOff x="768" y="1334"/>
            <a:chExt cx="3954" cy="2026"/>
          </a:xfrm>
        </p:grpSpPr>
        <p:sp>
          <p:nvSpPr>
            <p:cNvPr id="15377" name="Line 4"/>
            <p:cNvSpPr>
              <a:spLocks noChangeShapeType="1"/>
            </p:cNvSpPr>
            <p:nvPr/>
          </p:nvSpPr>
          <p:spPr bwMode="auto">
            <a:xfrm flipV="1">
              <a:off x="1362" y="1334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78" name="Line 5"/>
            <p:cNvSpPr>
              <a:spLocks noChangeShapeType="1"/>
            </p:cNvSpPr>
            <p:nvPr/>
          </p:nvSpPr>
          <p:spPr bwMode="auto">
            <a:xfrm>
              <a:off x="1362" y="3014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79" name="Text Box 6"/>
            <p:cNvSpPr txBox="1">
              <a:spLocks noChangeArrowheads="1"/>
            </p:cNvSpPr>
            <p:nvPr/>
          </p:nvSpPr>
          <p:spPr bwMode="auto">
            <a:xfrm>
              <a:off x="768" y="1583"/>
              <a:ext cx="51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latin typeface="Verdana" pitchFamily="34" charset="0"/>
                </a:rPr>
                <a:t>Word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latin typeface="Verdana" pitchFamily="34" charset="0"/>
                </a:rPr>
                <a:t>Freq.</a:t>
              </a:r>
            </a:p>
          </p:txBody>
        </p:sp>
        <p:sp>
          <p:nvSpPr>
            <p:cNvPr id="15380" name="Text Box 7"/>
            <p:cNvSpPr txBox="1">
              <a:spLocks noChangeArrowheads="1"/>
            </p:cNvSpPr>
            <p:nvPr/>
          </p:nvSpPr>
          <p:spPr bwMode="auto">
            <a:xfrm>
              <a:off x="2274" y="3110"/>
              <a:ext cx="16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latin typeface="Verdana" pitchFamily="34" charset="0"/>
                </a:rPr>
                <a:t>Word Rank (by Freq)</a:t>
              </a:r>
            </a:p>
          </p:txBody>
        </p:sp>
        <p:sp>
          <p:nvSpPr>
            <p:cNvPr id="15381" name="Freeform 8"/>
            <p:cNvSpPr>
              <a:spLocks/>
            </p:cNvSpPr>
            <p:nvPr/>
          </p:nvSpPr>
          <p:spPr bwMode="auto">
            <a:xfrm>
              <a:off x="1362" y="1526"/>
              <a:ext cx="2160" cy="1488"/>
            </a:xfrm>
            <a:custGeom>
              <a:avLst/>
              <a:gdLst>
                <a:gd name="T0" fmla="*/ 0 w 2160"/>
                <a:gd name="T1" fmla="*/ 0 h 1488"/>
                <a:gd name="T2" fmla="*/ 192 w 2160"/>
                <a:gd name="T3" fmla="*/ 864 h 1488"/>
                <a:gd name="T4" fmla="*/ 864 w 2160"/>
                <a:gd name="T5" fmla="*/ 1296 h 1488"/>
                <a:gd name="T6" fmla="*/ 2160 w 2160"/>
                <a:gd name="T7" fmla="*/ 1488 h 1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"/>
                <a:gd name="T13" fmla="*/ 0 h 1488"/>
                <a:gd name="T14" fmla="*/ 2160 w 2160"/>
                <a:gd name="T15" fmla="*/ 1488 h 1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" h="1488">
                  <a:moveTo>
                    <a:pt x="0" y="0"/>
                  </a:moveTo>
                  <a:cubicBezTo>
                    <a:pt x="24" y="324"/>
                    <a:pt x="48" y="648"/>
                    <a:pt x="192" y="864"/>
                  </a:cubicBezTo>
                  <a:cubicBezTo>
                    <a:pt x="336" y="1080"/>
                    <a:pt x="536" y="1192"/>
                    <a:pt x="864" y="1296"/>
                  </a:cubicBezTo>
                  <a:cubicBezTo>
                    <a:pt x="1192" y="1400"/>
                    <a:pt x="1676" y="1444"/>
                    <a:pt x="2160" y="14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543175" y="2574925"/>
            <a:ext cx="6140450" cy="2590800"/>
            <a:chOff x="1602" y="1622"/>
            <a:chExt cx="3868" cy="1632"/>
          </a:xfrm>
        </p:grpSpPr>
        <p:sp>
          <p:nvSpPr>
            <p:cNvPr id="15373" name="Line 9"/>
            <p:cNvSpPr>
              <a:spLocks noChangeShapeType="1"/>
            </p:cNvSpPr>
            <p:nvPr/>
          </p:nvSpPr>
          <p:spPr bwMode="auto">
            <a:xfrm>
              <a:off x="1602" y="1622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74" name="Line 10"/>
            <p:cNvSpPr>
              <a:spLocks noChangeShapeType="1"/>
            </p:cNvSpPr>
            <p:nvPr/>
          </p:nvSpPr>
          <p:spPr bwMode="auto">
            <a:xfrm>
              <a:off x="2274" y="167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75" name="Text Box 13"/>
            <p:cNvSpPr txBox="1">
              <a:spLocks noChangeArrowheads="1"/>
            </p:cNvSpPr>
            <p:nvPr/>
          </p:nvSpPr>
          <p:spPr bwMode="auto">
            <a:xfrm>
              <a:off x="2850" y="1670"/>
              <a:ext cx="26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solidFill>
                    <a:srgbClr val="CC0000"/>
                  </a:solidFill>
                  <a:latin typeface="Verdana" pitchFamily="34" charset="0"/>
                </a:rPr>
                <a:t>Intermediate frequency words</a:t>
              </a:r>
            </a:p>
          </p:txBody>
        </p:sp>
        <p:sp>
          <p:nvSpPr>
            <p:cNvPr id="15376" name="Line 14"/>
            <p:cNvSpPr>
              <a:spLocks noChangeShapeType="1"/>
            </p:cNvSpPr>
            <p:nvPr/>
          </p:nvSpPr>
          <p:spPr bwMode="auto">
            <a:xfrm flipH="1">
              <a:off x="1794" y="1814"/>
              <a:ext cx="105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52400" y="3336925"/>
            <a:ext cx="7040563" cy="1444625"/>
            <a:chOff x="96" y="2102"/>
            <a:chExt cx="4435" cy="910"/>
          </a:xfrm>
        </p:grpSpPr>
        <p:grpSp>
          <p:nvGrpSpPr>
            <p:cNvPr id="15368" name="Group 28"/>
            <p:cNvGrpSpPr>
              <a:grpSpLocks/>
            </p:cNvGrpSpPr>
            <p:nvPr/>
          </p:nvGrpSpPr>
          <p:grpSpPr bwMode="auto">
            <a:xfrm>
              <a:off x="96" y="2102"/>
              <a:ext cx="1612" cy="910"/>
              <a:chOff x="96" y="2102"/>
              <a:chExt cx="1612" cy="910"/>
            </a:xfrm>
          </p:grpSpPr>
          <p:sp>
            <p:nvSpPr>
              <p:cNvPr id="15371" name="Text Box 11"/>
              <p:cNvSpPr txBox="1">
                <a:spLocks noChangeArrowheads="1"/>
              </p:cNvSpPr>
              <p:nvPr/>
            </p:nvSpPr>
            <p:spPr bwMode="auto">
              <a:xfrm>
                <a:off x="96" y="2256"/>
                <a:ext cx="1612" cy="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1">
                    <a:solidFill>
                      <a:srgbClr val="CC0000"/>
                    </a:solidFill>
                    <a:latin typeface="Verdana" pitchFamily="34" charset="0"/>
                  </a:rPr>
                  <a:t>Highest frequency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1">
                    <a:solidFill>
                      <a:srgbClr val="CC0000"/>
                    </a:solidFill>
                    <a:latin typeface="Verdana" pitchFamily="34" charset="0"/>
                  </a:rPr>
                  <a:t>Biggest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1">
                    <a:solidFill>
                      <a:srgbClr val="CC0000"/>
                    </a:solidFill>
                    <a:latin typeface="Verdana" pitchFamily="34" charset="0"/>
                  </a:rPr>
                  <a:t>data structure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1">
                    <a:solidFill>
                      <a:srgbClr val="CC0000"/>
                    </a:solidFill>
                    <a:latin typeface="Verdana" pitchFamily="34" charset="0"/>
                  </a:rPr>
                  <a:t>(stop words)</a:t>
                </a:r>
              </a:p>
            </p:txBody>
          </p:sp>
          <p:sp>
            <p:nvSpPr>
              <p:cNvPr id="15372" name="Line 12"/>
              <p:cNvSpPr>
                <a:spLocks noChangeShapeType="1"/>
              </p:cNvSpPr>
              <p:nvPr/>
            </p:nvSpPr>
            <p:spPr bwMode="auto">
              <a:xfrm flipV="1">
                <a:off x="1026" y="2102"/>
                <a:ext cx="43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sp>
          <p:nvSpPr>
            <p:cNvPr id="15369" name="Rectangle 15"/>
            <p:cNvSpPr>
              <a:spLocks noChangeArrowheads="1"/>
            </p:cNvSpPr>
            <p:nvPr/>
          </p:nvSpPr>
          <p:spPr bwMode="auto">
            <a:xfrm>
              <a:off x="3474" y="2246"/>
              <a:ext cx="10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solidFill>
                    <a:srgbClr val="CC0000"/>
                  </a:solidFill>
                  <a:latin typeface="Verdana" pitchFamily="34" charset="0"/>
                </a:rPr>
                <a:t> rare words</a:t>
              </a:r>
            </a:p>
          </p:txBody>
        </p:sp>
        <p:sp>
          <p:nvSpPr>
            <p:cNvPr id="15370" name="Line 16"/>
            <p:cNvSpPr>
              <a:spLocks noChangeShapeType="1"/>
            </p:cNvSpPr>
            <p:nvPr/>
          </p:nvSpPr>
          <p:spPr bwMode="auto">
            <a:xfrm flipH="1">
              <a:off x="2658" y="2582"/>
              <a:ext cx="67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fa-IR" smtClean="0"/>
              <a:t>Data Structures for Inverted Index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Dictionary: modest size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Needs fast random access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Preferred to be in memory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Hash table, B-tree, trie, …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Postings: huge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Sequential access is expected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Can stay on disk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May contain docID, term freq., term pos, etc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Compression is desirable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D3C4-13C6-4AD4-96AB-3816E6E3F4F4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Inverted Index Compression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8686800" cy="4530725"/>
              </a:xfrm>
            </p:spPr>
            <p:txBody>
              <a:bodyPr/>
              <a:lstStyle/>
              <a:p>
                <a:pPr eaLnBrk="1" hangingPunct="1"/>
                <a:r>
                  <a:rPr lang="en-US" altLang="fa-IR" sz="2800" dirty="0" smtClean="0"/>
                  <a:t>In general, leverage skewed distribution of values and use variable-length encoding</a:t>
                </a:r>
              </a:p>
              <a:p>
                <a:pPr eaLnBrk="1" hangingPunct="1"/>
                <a:r>
                  <a:rPr lang="en-US" altLang="fa-IR" sz="2800" dirty="0" smtClean="0"/>
                  <a:t>TF compression</a:t>
                </a:r>
              </a:p>
              <a:p>
                <a:pPr lvl="1" eaLnBrk="1" hangingPunct="1"/>
                <a:r>
                  <a:rPr lang="en-US" altLang="fa-IR" sz="2400" dirty="0" smtClean="0"/>
                  <a:t>Small numbers tend to occur far more frequently than large numbers (why?)</a:t>
                </a:r>
              </a:p>
              <a:p>
                <a:pPr lvl="1" eaLnBrk="1" hangingPunct="1"/>
                <a:r>
                  <a:rPr lang="en-US" altLang="fa-IR" sz="2400" dirty="0" smtClean="0"/>
                  <a:t>Fewer bits for small (high frequency) integers at the cost of more bits for large integers</a:t>
                </a:r>
              </a:p>
              <a:p>
                <a:pPr eaLnBrk="1" hangingPunct="1"/>
                <a:r>
                  <a:rPr lang="en-US" altLang="fa-IR" sz="2800" dirty="0" smtClean="0"/>
                  <a:t>Doc ID compression</a:t>
                </a:r>
              </a:p>
              <a:p>
                <a:pPr lvl="1" eaLnBrk="1" hangingPunct="1"/>
                <a:r>
                  <a:rPr lang="en-US" altLang="fa-IR" sz="2400" dirty="0" smtClean="0"/>
                  <a:t>“d-gap” (store difference): 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altLang="fa-IR" sz="2400" dirty="0" smtClean="0"/>
              </a:p>
              <a:p>
                <a:pPr lvl="1" eaLnBrk="1" hangingPunct="1"/>
                <a:r>
                  <a:rPr lang="en-US" altLang="fa-IR" sz="2400" dirty="0" smtClean="0"/>
                  <a:t>Feasible due to sequential access</a:t>
                </a:r>
              </a:p>
              <a:p>
                <a:pPr eaLnBrk="1" hangingPunct="1"/>
                <a:r>
                  <a:rPr lang="en-US" altLang="fa-IR" sz="2800" dirty="0" smtClean="0"/>
                  <a:t>Methods: Binary code, unary code, </a:t>
                </a:r>
                <a:r>
                  <a:rPr lang="en-US" altLang="fa-IR" sz="2800" dirty="0" smtClean="0">
                    <a:sym typeface="Symbol" pitchFamily="18" charset="2"/>
                  </a:rPr>
                  <a:t>-code, -code, …</a:t>
                </a:r>
                <a:endParaRPr lang="en-US" altLang="fa-IR" sz="2800" dirty="0" smtClean="0"/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30725"/>
              </a:xfrm>
              <a:blipFill>
                <a:blip r:embed="rId3"/>
                <a:stretch>
                  <a:fillRect l="-1263" t="-1346" b="-13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A5E8D2-3A44-4A46-9B7A-F843598219DB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Integer Compression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fa-IR" dirty="0" smtClean="0"/>
                  <a:t>Binary: equal-length coding</a:t>
                </a:r>
              </a:p>
              <a:p>
                <a:pPr eaLnBrk="1" hangingPunct="1"/>
                <a:r>
                  <a:rPr lang="en-US" altLang="fa-IR" dirty="0" smtClean="0"/>
                  <a:t>Unary: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fa-IR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fa-IR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fa-IR" dirty="0" smtClean="0"/>
                  <a:t> is coded as x one bits followed by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fa-IR" dirty="0" smtClean="0"/>
                  <a:t>, e.g.,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1110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fa-I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111110</m:t>
                    </m:r>
                  </m:oMath>
                </a14:m>
                <a:endParaRPr lang="fa-IR" altLang="fa-IR" dirty="0" smtClean="0"/>
              </a:p>
              <a:p>
                <a:pPr eaLnBrk="1" hangingPunct="1"/>
                <a:r>
                  <a:rPr lang="en-US" altLang="fa-IR" dirty="0" smtClean="0">
                    <a:sym typeface="Symbol" pitchFamily="18" charset="2"/>
                  </a:rPr>
                  <a:t>-code: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</m:oMath>
                </a14:m>
                <a:r>
                  <a:rPr lang="en-US" altLang="fa-I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fa-I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fa-IR" dirty="0" smtClean="0">
                    <a:sym typeface="Symbol" pitchFamily="18" charset="2"/>
                  </a:rPr>
                  <a:t> a pair of length, </a:t>
                </a:r>
                <a:r>
                  <a:rPr lang="en-US" altLang="fa-IR" dirty="0" smtClean="0">
                    <a:sym typeface="Symbol" pitchFamily="18" charset="2"/>
                  </a:rPr>
                  <a:t>offset. </a:t>
                </a:r>
                <a:r>
                  <a:rPr lang="en-US" altLang="fa-IR" i="1" dirty="0" smtClean="0"/>
                  <a:t>Offset</a:t>
                </a:r>
                <a:r>
                  <a:rPr lang="en-US" altLang="fa-IR" dirty="0" smtClean="0"/>
                  <a:t> </a:t>
                </a:r>
                <a:r>
                  <a:rPr lang="en-US" altLang="fa-IR" dirty="0" smtClean="0"/>
                  <a:t>is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fa-IR" dirty="0" smtClean="0"/>
                  <a:t> in binary with the leading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fa-IR" dirty="0" smtClean="0"/>
                  <a:t> removed. </a:t>
                </a:r>
                <a:r>
                  <a:rPr lang="en-US" altLang="fa-IR" i="1" dirty="0" smtClean="0"/>
                  <a:t>Length</a:t>
                </a:r>
                <a:r>
                  <a:rPr lang="en-US" altLang="fa-IR" dirty="0" smtClean="0"/>
                  <a:t> encodes the length of offset in unary code</a:t>
                </a:r>
                <a:endParaRPr lang="en-US" altLang="fa-IR" dirty="0" smtClean="0">
                  <a:sym typeface="Symbol" pitchFamily="18" charset="2"/>
                </a:endParaRPr>
              </a:p>
              <a:p>
                <a:pPr eaLnBrk="1" hangingPunct="1"/>
                <a:r>
                  <a:rPr lang="en-US" altLang="fa-IR" dirty="0" smtClean="0">
                    <a:sym typeface="Symbol" pitchFamily="18" charset="2"/>
                  </a:rPr>
                  <a:t>-code: same as -code, but replace the unary prefix with -code. </a:t>
                </a:r>
              </a:p>
            </p:txBody>
          </p:sp>
        </mc:Choice>
        <mc:Fallback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21E18-FED7-4628-9D1A-A3DB82DEDA8B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dirty="0" smtClean="0"/>
              <a:t>Integer Compression Methods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b="1" i="1" u="sng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fa-IR" b="1" i="1" u="sng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fa-IR" b="1" i="1" u="sng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𝟐𝟑</m:t>
                      </m:r>
                    </m:oMath>
                  </m:oMathPara>
                </a14:m>
                <a:endParaRPr lang="en-US" altLang="fa-IR" b="1" u="sng" dirty="0" smtClean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altLang="fa-IR" dirty="0" smtClean="0"/>
                  <a:t>Unary: </a:t>
                </a:r>
                <a14:m>
                  <m:oMath xmlns:m="http://schemas.openxmlformats.org/officeDocument/2006/math">
                    <m:r>
                      <a:rPr lang="en-US" altLang="fa-IR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111111111111111111111110</m:t>
                    </m:r>
                  </m:oMath>
                </a14:m>
                <a:endParaRPr lang="en-US" altLang="fa-IR" sz="3200" dirty="0">
                  <a:solidFill>
                    <a:srgbClr val="FF0000"/>
                  </a:solidFill>
                  <a:sym typeface="Symbol" pitchFamily="18" charset="2"/>
                </a:endParaRPr>
              </a:p>
              <a:p>
                <a:pPr eaLnBrk="1" hangingPunct="1"/>
                <a:r>
                  <a:rPr lang="en-US" altLang="fa-IR" dirty="0" smtClean="0">
                    <a:sym typeface="Symbol" pitchFamily="18" charset="2"/>
                  </a:rPr>
                  <a:t>-</a:t>
                </a:r>
                <a:r>
                  <a:rPr lang="en-US" altLang="fa-IR" dirty="0" smtClean="0">
                    <a:solidFill>
                      <a:srgbClr val="3333FF"/>
                    </a:solidFill>
                    <a:sym typeface="Symbol" pitchFamily="18" charset="2"/>
                  </a:rPr>
                  <a:t>code</a:t>
                </a:r>
                <a:r>
                  <a:rPr lang="en-US" altLang="fa-IR" dirty="0" smtClean="0">
                    <a:sym typeface="Symbol" pitchFamily="18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</m:oMath>
                </a14:m>
                <a:r>
                  <a:rPr lang="en-US" altLang="fa-I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fa-I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fa-IR" dirty="0" smtClean="0">
                    <a:sym typeface="Symbol" pitchFamily="18" charset="2"/>
                  </a:rPr>
                  <a:t> a pair of length, offset. </a:t>
                </a:r>
                <a:r>
                  <a:rPr lang="en-US" altLang="fa-IR" i="1" dirty="0" smtClean="0"/>
                  <a:t>Offset</a:t>
                </a:r>
                <a:r>
                  <a:rPr lang="en-US" altLang="fa-IR" dirty="0" smtClean="0"/>
                  <a:t> is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fa-IR" dirty="0" smtClean="0"/>
                  <a:t> in binary with the leading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fa-IR" dirty="0" smtClean="0"/>
                  <a:t> removed. </a:t>
                </a:r>
                <a:r>
                  <a:rPr lang="en-US" altLang="fa-IR" i="1" dirty="0" smtClean="0"/>
                  <a:t>Length</a:t>
                </a:r>
                <a:r>
                  <a:rPr lang="en-US" altLang="fa-IR" dirty="0" smtClean="0"/>
                  <a:t> encodes the length of offset in unary code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23</m:t>
                    </m:r>
                  </m:oMath>
                </a14:m>
                <a:r>
                  <a:rPr lang="en-US" altLang="fa-IR" dirty="0" smtClean="0">
                    <a:sym typeface="Symbol" pitchFamily="18" charset="2"/>
                  </a:rPr>
                  <a:t> in binary: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10111</m:t>
                    </m:r>
                  </m:oMath>
                </a14:m>
                <a:endParaRPr lang="en-US" altLang="fa-IR" dirty="0" smtClean="0">
                  <a:sym typeface="Symbol" pitchFamily="18" charset="2"/>
                </a:endParaRPr>
              </a:p>
              <a:p>
                <a:pPr lvl="1" eaLnBrk="1" hangingPunct="1"/>
                <a:r>
                  <a:rPr lang="en-US" altLang="fa-IR" dirty="0" smtClean="0">
                    <a:sym typeface="Symbol" pitchFamily="18" charset="2"/>
                  </a:rPr>
                  <a:t>After removing leading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1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: </m:t>
                    </m:r>
                    <m:r>
                      <a:rPr lang="en-US" altLang="fa-I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0111</m:t>
                    </m:r>
                  </m:oMath>
                </a14:m>
                <a:r>
                  <a:rPr lang="en-US" altLang="fa-IR" dirty="0" smtClean="0">
                    <a:sym typeface="Symbol" pitchFamily="18" charset="2"/>
                  </a:rPr>
                  <a:t> (offset)</a:t>
                </a:r>
              </a:p>
              <a:p>
                <a:pPr lvl="1" eaLnBrk="1" hangingPunct="1"/>
                <a:r>
                  <a:rPr lang="en-US" altLang="fa-IR" dirty="0" smtClean="0">
                    <a:sym typeface="Symbol" pitchFamily="18" charset="2"/>
                  </a:rPr>
                  <a:t>Length of offset in unary: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11110</m:t>
                    </m:r>
                  </m:oMath>
                </a14:m>
                <a:r>
                  <a:rPr lang="en-US" altLang="fa-IR" dirty="0" smtClean="0">
                    <a:sym typeface="Symbol" pitchFamily="18" charset="2"/>
                  </a:rPr>
                  <a:t> (length)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fa-IR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11110</m:t>
                    </m:r>
                    <m:r>
                      <a:rPr lang="en-US" altLang="fa-I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0111</m:t>
                    </m:r>
                  </m:oMath>
                </a14:m>
                <a:endParaRPr lang="en-US" altLang="fa-IR" dirty="0" smtClean="0">
                  <a:solidFill>
                    <a:srgbClr val="FF0000"/>
                  </a:solidFill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b="-25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21E18-FED7-4628-9D1A-A3DB82DEDA8B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6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dirty="0" smtClean="0"/>
              <a:t>Integer Compression Methods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b="1" i="1" u="sng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fa-IR" b="1" i="1" u="sng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fa-IR" b="1" i="1" u="sng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𝟐𝟑</m:t>
                      </m:r>
                    </m:oMath>
                  </m:oMathPara>
                </a14:m>
                <a:endParaRPr lang="en-US" altLang="fa-IR" b="1" u="sng" dirty="0" smtClean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altLang="fa-IR" dirty="0" smtClean="0">
                    <a:sym typeface="Symbol" pitchFamily="18" charset="2"/>
                  </a:rPr>
                  <a:t>-code: same as -code ,but replace the unary prefix with -code.</a:t>
                </a:r>
              </a:p>
              <a:p>
                <a:pPr lvl="1" eaLnBrk="1" hangingPunct="1"/>
                <a:r>
                  <a:rPr lang="en-US" altLang="fa-IR" sz="3200" dirty="0" smtClean="0">
                    <a:sym typeface="Symbol" pitchFamily="18" charset="2"/>
                  </a:rPr>
                  <a:t>Offset: </a:t>
                </a:r>
                <a14:m>
                  <m:oMath xmlns:m="http://schemas.openxmlformats.org/officeDocument/2006/math">
                    <m:r>
                      <a:rPr lang="en-US" altLang="fa-IR" sz="32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0111</m:t>
                    </m:r>
                  </m:oMath>
                </a14:m>
                <a:endParaRPr lang="en-US" altLang="fa-IR" sz="3200" dirty="0" smtClean="0">
                  <a:sym typeface="Symbol" pitchFamily="18" charset="2"/>
                </a:endParaRPr>
              </a:p>
              <a:p>
                <a:pPr lvl="1" eaLnBrk="1" hangingPunct="1"/>
                <a:r>
                  <a:rPr lang="en-US" altLang="fa-IR" sz="3200" dirty="0" smtClean="0">
                    <a:sym typeface="Symbol" pitchFamily="18" charset="2"/>
                  </a:rPr>
                  <a:t>Length </a:t>
                </a:r>
                <a:r>
                  <a:rPr lang="en-US" altLang="fa-IR" sz="3200" dirty="0">
                    <a:sym typeface="Symbol" pitchFamily="18" charset="2"/>
                  </a:rPr>
                  <a:t>in -</a:t>
                </a:r>
                <a:r>
                  <a:rPr lang="en-US" altLang="fa-IR" sz="3200" dirty="0" smtClean="0">
                    <a:sym typeface="Symbol" pitchFamily="18" charset="2"/>
                  </a:rPr>
                  <a:t>code:</a:t>
                </a:r>
                <a:r>
                  <a:rPr lang="en-US" altLang="fa-IR" sz="3200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fa-IR" sz="32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11000</m:t>
                    </m:r>
                  </m:oMath>
                </a14:m>
                <a:endParaRPr lang="en-US" altLang="fa-IR" sz="3200" dirty="0" smtClean="0">
                  <a:sym typeface="Symbol" pitchFamily="18" charset="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fa-IR" sz="3200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110</m:t>
                    </m:r>
                    <m:r>
                      <a:rPr lang="en-US" altLang="fa-IR" sz="32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00</m:t>
                    </m:r>
                    <m:r>
                      <a:rPr lang="en-US" altLang="fa-IR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0111</m:t>
                    </m:r>
                  </m:oMath>
                </a14:m>
                <a:endParaRPr lang="en-US" altLang="fa-IR" sz="3200" dirty="0" smtClean="0">
                  <a:solidFill>
                    <a:srgbClr val="FF0000"/>
                  </a:solidFill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21E18-FED7-4628-9D1A-A3DB82DEDA8B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Constructing Inverted Index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307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main difficulty is to build a huge index with limited memory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Memory-based methods: not usable for large collections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Sort-based methods: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1: collect local (</a:t>
            </a:r>
            <a:r>
              <a:rPr lang="en-US" dirty="0" err="1" smtClean="0"/>
              <a:t>termID</a:t>
            </a:r>
            <a:r>
              <a:rPr lang="en-US" dirty="0" smtClean="0"/>
              <a:t>, </a:t>
            </a:r>
            <a:r>
              <a:rPr lang="en-US" dirty="0" err="1" smtClean="0"/>
              <a:t>docID</a:t>
            </a:r>
            <a:r>
              <a:rPr lang="en-US" dirty="0" smtClean="0"/>
              <a:t>, freq)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2: sort local </a:t>
            </a:r>
            <a:r>
              <a:rPr lang="en-US" dirty="0" err="1" smtClean="0"/>
              <a:t>tuples</a:t>
            </a:r>
            <a:r>
              <a:rPr lang="en-US" dirty="0" smtClean="0"/>
              <a:t> (to make “runs”)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3: pair-wise merge runs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4: Output inverted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C43A7-B755-4AFB-83D3-FE7481C86C03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Lecture Plan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How to implement a simple IR system</a:t>
            </a:r>
          </a:p>
          <a:p>
            <a:pPr lvl="1" eaLnBrk="1" hangingPunct="1"/>
            <a:r>
              <a:rPr lang="en-US" altLang="fa-IR" smtClean="0"/>
              <a:t>Index construction</a:t>
            </a:r>
          </a:p>
          <a:p>
            <a:pPr lvl="1" eaLnBrk="1" hangingPunct="1"/>
            <a:r>
              <a:rPr lang="en-US" altLang="fa-IR" smtClean="0"/>
              <a:t>Scoring</a:t>
            </a:r>
          </a:p>
          <a:p>
            <a:pPr eaLnBrk="1" hangingPunct="1"/>
            <a:r>
              <a:rPr lang="en-US" altLang="fa-IR" smtClean="0"/>
              <a:t>Open source IR toolkits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FE6500-DFF3-4978-AB40-C0F1872BE81E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Sort-based Inversion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CCF219-7BCC-407A-AA8C-8F3A0A19CA6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0484" name="AutoShape 3"/>
          <p:cNvSpPr>
            <a:spLocks noChangeArrowheads="1"/>
          </p:cNvSpPr>
          <p:nvPr/>
        </p:nvSpPr>
        <p:spPr bwMode="auto">
          <a:xfrm>
            <a:off x="476250" y="2478088"/>
            <a:ext cx="304800" cy="3810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Verdana" pitchFamily="34" charset="0"/>
            </a:endParaRP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476250" y="3544888"/>
            <a:ext cx="304800" cy="3810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Verdana" pitchFamily="34" charset="0"/>
            </a:endParaRPr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552450" y="5754688"/>
            <a:ext cx="304800" cy="3810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Verdana" pitchFamily="34" charset="0"/>
            </a:endParaRP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457200" y="4322763"/>
            <a:ext cx="7556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6000">
                <a:latin typeface="Times New Roman" pitchFamily="18" charset="0"/>
              </a:rPr>
              <a:t>...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7467600" y="1655763"/>
            <a:ext cx="1447800" cy="2554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CC0000"/>
                </a:solidFill>
                <a:latin typeface="Times New Roman" pitchFamily="18" charset="0"/>
              </a:rPr>
              <a:t>Term Lexicon:</a:t>
            </a:r>
            <a:endParaRPr lang="en-US" altLang="fa-IR" sz="2400">
              <a:latin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fa-IR" sz="2400">
              <a:latin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the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campaign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news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a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...</a:t>
            </a: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7467600" y="4475163"/>
            <a:ext cx="1219200" cy="2265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CC0000"/>
                </a:solidFill>
                <a:latin typeface="Times New Roman" pitchFamily="18" charset="0"/>
              </a:rPr>
              <a:t>DocID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CC0000"/>
                </a:solidFill>
                <a:latin typeface="Times New Roman" pitchFamily="18" charset="0"/>
              </a:rPr>
              <a:t>Lexicon: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fa-IR" sz="2400">
              <a:latin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doc1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doc2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doc3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...</a:t>
            </a:r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277813" y="2009775"/>
            <a:ext cx="677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latin typeface="Times New Roman" pitchFamily="18" charset="0"/>
              </a:rPr>
              <a:t>doc1</a:t>
            </a:r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277813" y="3076575"/>
            <a:ext cx="677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latin typeface="Times New Roman" pitchFamily="18" charset="0"/>
              </a:rPr>
              <a:t>doc2</a:t>
            </a:r>
          </a:p>
        </p:txBody>
      </p: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304800" y="5313363"/>
            <a:ext cx="931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latin typeface="Times New Roman" pitchFamily="18" charset="0"/>
              </a:rPr>
              <a:t>doc300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38200" y="1503363"/>
            <a:ext cx="2209800" cy="5278437"/>
            <a:chOff x="528" y="813"/>
            <a:chExt cx="1392" cy="3325"/>
          </a:xfrm>
        </p:grpSpPr>
        <p:grpSp>
          <p:nvGrpSpPr>
            <p:cNvPr id="20514" name="Group 13"/>
            <p:cNvGrpSpPr>
              <a:grpSpLocks/>
            </p:cNvGrpSpPr>
            <p:nvPr/>
          </p:nvGrpSpPr>
          <p:grpSpPr bwMode="auto">
            <a:xfrm>
              <a:off x="624" y="813"/>
              <a:ext cx="1296" cy="2936"/>
              <a:chOff x="624" y="813"/>
              <a:chExt cx="1296" cy="2936"/>
            </a:xfrm>
          </p:grpSpPr>
          <p:sp>
            <p:nvSpPr>
              <p:cNvPr id="20516" name="Text Box 14"/>
              <p:cNvSpPr txBox="1">
                <a:spLocks noChangeArrowheads="1"/>
              </p:cNvSpPr>
              <p:nvPr/>
            </p:nvSpPr>
            <p:spPr bwMode="auto">
              <a:xfrm>
                <a:off x="1008" y="1248"/>
                <a:ext cx="716" cy="2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latin typeface="Times New Roman" pitchFamily="18" charset="0"/>
                  </a:rPr>
                  <a:t>&lt;1</a:t>
                </a:r>
                <a:r>
                  <a:rPr lang="en-US" altLang="fa-IR" sz="1800" b="1">
                    <a:latin typeface="Times New Roman" pitchFamily="18" charset="0"/>
                  </a:rPr>
                  <a:t>,1</a:t>
                </a:r>
                <a:r>
                  <a:rPr lang="en-US" altLang="fa-IR" sz="1800">
                    <a:latin typeface="Times New Roman" pitchFamily="18" charset="0"/>
                  </a:rPr>
                  <a:t>,3&gt;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latin typeface="Times New Roman" pitchFamily="18" charset="0"/>
                  </a:rPr>
                  <a:t>&lt;2,</a:t>
                </a:r>
                <a:r>
                  <a:rPr lang="en-US" altLang="fa-IR" sz="1800" b="1">
                    <a:latin typeface="Times New Roman" pitchFamily="18" charset="0"/>
                  </a:rPr>
                  <a:t>1</a:t>
                </a:r>
                <a:r>
                  <a:rPr lang="en-US" altLang="fa-IR" sz="1800">
                    <a:latin typeface="Times New Roman" pitchFamily="18" charset="0"/>
                  </a:rPr>
                  <a:t>,2&gt;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latin typeface="Times New Roman" pitchFamily="18" charset="0"/>
                  </a:rPr>
                  <a:t>&lt;3,</a:t>
                </a:r>
                <a:r>
                  <a:rPr lang="en-US" altLang="fa-IR" sz="1800" b="1">
                    <a:latin typeface="Times New Roman" pitchFamily="18" charset="0"/>
                  </a:rPr>
                  <a:t>1</a:t>
                </a:r>
                <a:r>
                  <a:rPr lang="en-US" altLang="fa-IR" sz="1800">
                    <a:latin typeface="Times New Roman" pitchFamily="18" charset="0"/>
                  </a:rPr>
                  <a:t>,1&gt;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latin typeface="Times New Roman" pitchFamily="18" charset="0"/>
                  </a:rPr>
                  <a:t>...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fa-IR" sz="18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latin typeface="Times New Roman" pitchFamily="18" charset="0"/>
                  </a:rPr>
                  <a:t>&lt;1,</a:t>
                </a:r>
                <a:r>
                  <a:rPr lang="en-US" altLang="fa-IR" sz="1800" b="1">
                    <a:latin typeface="Times New Roman" pitchFamily="18" charset="0"/>
                  </a:rPr>
                  <a:t>2</a:t>
                </a:r>
                <a:r>
                  <a:rPr lang="en-US" altLang="fa-IR" sz="1800">
                    <a:latin typeface="Times New Roman" pitchFamily="18" charset="0"/>
                  </a:rPr>
                  <a:t>,2&gt;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latin typeface="Times New Roman" pitchFamily="18" charset="0"/>
                  </a:rPr>
                  <a:t>&lt;3,</a:t>
                </a:r>
                <a:r>
                  <a:rPr lang="en-US" altLang="fa-IR" sz="1800" b="1">
                    <a:latin typeface="Times New Roman" pitchFamily="18" charset="0"/>
                  </a:rPr>
                  <a:t>2</a:t>
                </a:r>
                <a:r>
                  <a:rPr lang="en-US" altLang="fa-IR" sz="1800">
                    <a:latin typeface="Times New Roman" pitchFamily="18" charset="0"/>
                  </a:rPr>
                  <a:t>,3&gt;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latin typeface="Times New Roman" pitchFamily="18" charset="0"/>
                  </a:rPr>
                  <a:t>&lt;4,</a:t>
                </a:r>
                <a:r>
                  <a:rPr lang="en-US" altLang="fa-IR" sz="1800" b="1">
                    <a:latin typeface="Times New Roman" pitchFamily="18" charset="0"/>
                  </a:rPr>
                  <a:t>2</a:t>
                </a:r>
                <a:r>
                  <a:rPr lang="en-US" altLang="fa-IR" sz="1800">
                    <a:latin typeface="Times New Roman" pitchFamily="18" charset="0"/>
                  </a:rPr>
                  <a:t>,2&gt;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latin typeface="Times New Roman" pitchFamily="18" charset="0"/>
                  </a:rPr>
                  <a:t>…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fa-IR" sz="18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fa-IR" sz="18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latin typeface="Times New Roman" pitchFamily="18" charset="0"/>
                  </a:rPr>
                  <a:t>&lt;1,</a:t>
                </a:r>
                <a:r>
                  <a:rPr lang="en-US" altLang="fa-IR" sz="1800" b="1">
                    <a:latin typeface="Times New Roman" pitchFamily="18" charset="0"/>
                  </a:rPr>
                  <a:t>300</a:t>
                </a:r>
                <a:r>
                  <a:rPr lang="en-US" altLang="fa-IR" sz="1800">
                    <a:latin typeface="Times New Roman" pitchFamily="18" charset="0"/>
                  </a:rPr>
                  <a:t>,3&gt;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latin typeface="Times New Roman" pitchFamily="18" charset="0"/>
                  </a:rPr>
                  <a:t>&lt;3,</a:t>
                </a:r>
                <a:r>
                  <a:rPr lang="en-US" altLang="fa-IR" sz="1800" b="1">
                    <a:latin typeface="Times New Roman" pitchFamily="18" charset="0"/>
                  </a:rPr>
                  <a:t>300</a:t>
                </a:r>
                <a:r>
                  <a:rPr lang="en-US" altLang="fa-IR" sz="1800">
                    <a:latin typeface="Times New Roman" pitchFamily="18" charset="0"/>
                  </a:rPr>
                  <a:t>,1&gt;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latin typeface="Times New Roman" pitchFamily="18" charset="0"/>
                  </a:rPr>
                  <a:t>...</a:t>
                </a:r>
              </a:p>
            </p:txBody>
          </p:sp>
          <p:sp>
            <p:nvSpPr>
              <p:cNvPr id="20517" name="AutoShape 15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1800">
                  <a:latin typeface="Verdana" pitchFamily="34" charset="0"/>
                </a:endParaRPr>
              </a:p>
            </p:txBody>
          </p:sp>
          <p:sp>
            <p:nvSpPr>
              <p:cNvPr id="20518" name="AutoShape 16"/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1800">
                  <a:latin typeface="Verdana" pitchFamily="34" charset="0"/>
                </a:endParaRPr>
              </a:p>
            </p:txBody>
          </p:sp>
          <p:sp>
            <p:nvSpPr>
              <p:cNvPr id="20519" name="AutoShape 17"/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1800">
                  <a:latin typeface="Verdana" pitchFamily="34" charset="0"/>
                </a:endParaRPr>
              </a:p>
            </p:txBody>
          </p:sp>
          <p:sp>
            <p:nvSpPr>
              <p:cNvPr id="20520" name="Line 18"/>
              <p:cNvSpPr>
                <a:spLocks noChangeShapeType="1"/>
              </p:cNvSpPr>
              <p:nvPr/>
            </p:nvSpPr>
            <p:spPr bwMode="auto">
              <a:xfrm flipH="1">
                <a:off x="1008" y="202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20521" name="Line 19"/>
              <p:cNvSpPr>
                <a:spLocks noChangeShapeType="1"/>
              </p:cNvSpPr>
              <p:nvPr/>
            </p:nvSpPr>
            <p:spPr bwMode="auto">
              <a:xfrm flipH="1">
                <a:off x="1008" y="28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20522" name="Text Box 20"/>
              <p:cNvSpPr txBox="1">
                <a:spLocks noChangeArrowheads="1"/>
              </p:cNvSpPr>
              <p:nvPr/>
            </p:nvSpPr>
            <p:spPr bwMode="auto">
              <a:xfrm>
                <a:off x="811" y="813"/>
                <a:ext cx="10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solidFill>
                      <a:srgbClr val="CC0000"/>
                    </a:solidFill>
                    <a:latin typeface="Arial" pitchFamily="34" charset="0"/>
                  </a:rPr>
                  <a:t>Sort by doc-id</a:t>
                </a:r>
              </a:p>
            </p:txBody>
          </p:sp>
          <p:sp>
            <p:nvSpPr>
              <p:cNvPr id="20523" name="Line 21"/>
              <p:cNvSpPr>
                <a:spLocks noChangeShapeType="1"/>
              </p:cNvSpPr>
              <p:nvPr/>
            </p:nvSpPr>
            <p:spPr bwMode="auto">
              <a:xfrm>
                <a:off x="1296" y="1056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sp>
          <p:nvSpPr>
            <p:cNvPr id="20515" name="Text Box 22"/>
            <p:cNvSpPr txBox="1">
              <a:spLocks noChangeArrowheads="1"/>
            </p:cNvSpPr>
            <p:nvPr/>
          </p:nvSpPr>
          <p:spPr bwMode="auto">
            <a:xfrm>
              <a:off x="528" y="3888"/>
              <a:ext cx="12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solidFill>
                    <a:srgbClr val="3333FF"/>
                  </a:solidFill>
                  <a:latin typeface="Times New Roman" pitchFamily="18" charset="0"/>
                </a:rPr>
                <a:t>Parse &amp; Count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819400" y="1525588"/>
            <a:ext cx="1809750" cy="5251450"/>
            <a:chOff x="1776" y="830"/>
            <a:chExt cx="1140" cy="3308"/>
          </a:xfrm>
        </p:grpSpPr>
        <p:grpSp>
          <p:nvGrpSpPr>
            <p:cNvPr id="20505" name="Group 24"/>
            <p:cNvGrpSpPr>
              <a:grpSpLocks/>
            </p:cNvGrpSpPr>
            <p:nvPr/>
          </p:nvGrpSpPr>
          <p:grpSpPr bwMode="auto">
            <a:xfrm>
              <a:off x="1776" y="830"/>
              <a:ext cx="1140" cy="3093"/>
              <a:chOff x="1776" y="830"/>
              <a:chExt cx="1140" cy="3093"/>
            </a:xfrm>
          </p:grpSpPr>
          <p:sp>
            <p:nvSpPr>
              <p:cNvPr id="20507" name="Text Box 25"/>
              <p:cNvSpPr txBox="1">
                <a:spLocks noChangeArrowheads="1"/>
              </p:cNvSpPr>
              <p:nvPr/>
            </p:nvSpPr>
            <p:spPr bwMode="auto">
              <a:xfrm>
                <a:off x="2160" y="1248"/>
                <a:ext cx="716" cy="26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latin typeface="Times New Roman" pitchFamily="18" charset="0"/>
                  </a:rPr>
                  <a:t>&lt;</a:t>
                </a:r>
                <a:r>
                  <a:rPr lang="en-US" altLang="fa-IR" sz="1800" b="1">
                    <a:latin typeface="Times New Roman" pitchFamily="18" charset="0"/>
                  </a:rPr>
                  <a:t>1</a:t>
                </a:r>
                <a:r>
                  <a:rPr lang="en-US" altLang="fa-IR" sz="1800">
                    <a:latin typeface="Times New Roman" pitchFamily="18" charset="0"/>
                  </a:rPr>
                  <a:t>,1,3&gt;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latin typeface="Times New Roman" pitchFamily="18" charset="0"/>
                  </a:rPr>
                  <a:t>&lt;</a:t>
                </a:r>
                <a:r>
                  <a:rPr lang="en-US" altLang="fa-IR" sz="1800" b="1">
                    <a:latin typeface="Times New Roman" pitchFamily="18" charset="0"/>
                  </a:rPr>
                  <a:t>1</a:t>
                </a:r>
                <a:r>
                  <a:rPr lang="en-US" altLang="fa-IR" sz="1800">
                    <a:latin typeface="Times New Roman" pitchFamily="18" charset="0"/>
                  </a:rPr>
                  <a:t>,2,2&gt;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latin typeface="Times New Roman" pitchFamily="18" charset="0"/>
                  </a:rPr>
                  <a:t>&lt;</a:t>
                </a:r>
                <a:r>
                  <a:rPr lang="en-US" altLang="fa-IR" sz="1800" b="1">
                    <a:latin typeface="Times New Roman" pitchFamily="18" charset="0"/>
                  </a:rPr>
                  <a:t>2</a:t>
                </a:r>
                <a:r>
                  <a:rPr lang="en-US" altLang="fa-IR" sz="1800">
                    <a:latin typeface="Times New Roman" pitchFamily="18" charset="0"/>
                  </a:rPr>
                  <a:t>,1,2&gt;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latin typeface="Times New Roman" pitchFamily="18" charset="0"/>
                  </a:rPr>
                  <a:t>&lt;</a:t>
                </a:r>
                <a:r>
                  <a:rPr lang="en-US" altLang="fa-IR" sz="1800" b="1">
                    <a:latin typeface="Times New Roman" pitchFamily="18" charset="0"/>
                  </a:rPr>
                  <a:t>2</a:t>
                </a:r>
                <a:r>
                  <a:rPr lang="en-US" altLang="fa-IR" sz="1800">
                    <a:latin typeface="Times New Roman" pitchFamily="18" charset="0"/>
                  </a:rPr>
                  <a:t>,4,3&gt;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latin typeface="Times New Roman" pitchFamily="18" charset="0"/>
                  </a:rPr>
                  <a:t>...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latin typeface="Times New Roman" pitchFamily="18" charset="0"/>
                  </a:rPr>
                  <a:t>&lt;</a:t>
                </a:r>
                <a:r>
                  <a:rPr lang="en-US" altLang="fa-IR" sz="1800" b="1">
                    <a:latin typeface="Times New Roman" pitchFamily="18" charset="0"/>
                  </a:rPr>
                  <a:t>1</a:t>
                </a:r>
                <a:r>
                  <a:rPr lang="en-US" altLang="fa-IR" sz="1800">
                    <a:latin typeface="Times New Roman" pitchFamily="18" charset="0"/>
                  </a:rPr>
                  <a:t>,5,3&gt;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latin typeface="Times New Roman" pitchFamily="18" charset="0"/>
                  </a:rPr>
                  <a:t>&lt;</a:t>
                </a:r>
                <a:r>
                  <a:rPr lang="en-US" altLang="fa-IR" sz="1800" b="1">
                    <a:latin typeface="Times New Roman" pitchFamily="18" charset="0"/>
                  </a:rPr>
                  <a:t>1</a:t>
                </a:r>
                <a:r>
                  <a:rPr lang="en-US" altLang="fa-IR" sz="1800">
                    <a:latin typeface="Times New Roman" pitchFamily="18" charset="0"/>
                  </a:rPr>
                  <a:t>,6,2&gt;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latin typeface="Times New Roman" pitchFamily="18" charset="0"/>
                  </a:rPr>
                  <a:t>…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fa-IR" sz="18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fa-IR" sz="18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fa-IR" sz="18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fa-IR" sz="18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latin typeface="Times New Roman" pitchFamily="18" charset="0"/>
                  </a:rPr>
                  <a:t>&lt;</a:t>
                </a:r>
                <a:r>
                  <a:rPr lang="en-US" altLang="fa-IR" sz="1800" b="1">
                    <a:latin typeface="Times New Roman" pitchFamily="18" charset="0"/>
                  </a:rPr>
                  <a:t>1</a:t>
                </a:r>
                <a:r>
                  <a:rPr lang="en-US" altLang="fa-IR" sz="1800">
                    <a:latin typeface="Times New Roman" pitchFamily="18" charset="0"/>
                  </a:rPr>
                  <a:t>,299,3&gt;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latin typeface="Times New Roman" pitchFamily="18" charset="0"/>
                  </a:rPr>
                  <a:t>&lt;</a:t>
                </a:r>
                <a:r>
                  <a:rPr lang="en-US" altLang="fa-IR" sz="1800" b="1">
                    <a:latin typeface="Times New Roman" pitchFamily="18" charset="0"/>
                  </a:rPr>
                  <a:t>1</a:t>
                </a:r>
                <a:r>
                  <a:rPr lang="en-US" altLang="fa-IR" sz="1800">
                    <a:latin typeface="Times New Roman" pitchFamily="18" charset="0"/>
                  </a:rPr>
                  <a:t>,300,1&gt;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latin typeface="Times New Roman" pitchFamily="18" charset="0"/>
                  </a:rPr>
                  <a:t>...</a:t>
                </a:r>
              </a:p>
            </p:txBody>
          </p:sp>
          <p:sp>
            <p:nvSpPr>
              <p:cNvPr id="20508" name="Line 26"/>
              <p:cNvSpPr>
                <a:spLocks noChangeShapeType="1"/>
              </p:cNvSpPr>
              <p:nvPr/>
            </p:nvSpPr>
            <p:spPr bwMode="auto">
              <a:xfrm>
                <a:off x="1920" y="2125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20509" name="AutoShape 27"/>
              <p:cNvSpPr>
                <a:spLocks noChangeArrowheads="1"/>
              </p:cNvSpPr>
              <p:nvPr/>
            </p:nvSpPr>
            <p:spPr bwMode="auto">
              <a:xfrm>
                <a:off x="1776" y="172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1800">
                  <a:latin typeface="Verdana" pitchFamily="34" charset="0"/>
                </a:endParaRPr>
              </a:p>
            </p:txBody>
          </p:sp>
          <p:sp>
            <p:nvSpPr>
              <p:cNvPr id="20510" name="Line 28"/>
              <p:cNvSpPr>
                <a:spLocks noChangeShapeType="1"/>
              </p:cNvSpPr>
              <p:nvPr/>
            </p:nvSpPr>
            <p:spPr bwMode="auto">
              <a:xfrm>
                <a:off x="1968" y="28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20511" name="AutoShape 29"/>
              <p:cNvSpPr>
                <a:spLocks noChangeArrowheads="1"/>
              </p:cNvSpPr>
              <p:nvPr/>
            </p:nvSpPr>
            <p:spPr bwMode="auto">
              <a:xfrm>
                <a:off x="1776" y="244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1800">
                  <a:latin typeface="Verdana" pitchFamily="34" charset="0"/>
                </a:endParaRPr>
              </a:p>
            </p:txBody>
          </p:sp>
          <p:sp>
            <p:nvSpPr>
              <p:cNvPr id="20512" name="Text Box 30"/>
              <p:cNvSpPr txBox="1">
                <a:spLocks noChangeArrowheads="1"/>
              </p:cNvSpPr>
              <p:nvPr/>
            </p:nvSpPr>
            <p:spPr bwMode="auto">
              <a:xfrm>
                <a:off x="1856" y="830"/>
                <a:ext cx="10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solidFill>
                      <a:srgbClr val="CC0000"/>
                    </a:solidFill>
                    <a:latin typeface="Arial" pitchFamily="34" charset="0"/>
                  </a:rPr>
                  <a:t>Sort by term-id</a:t>
                </a:r>
              </a:p>
            </p:txBody>
          </p:sp>
          <p:sp>
            <p:nvSpPr>
              <p:cNvPr id="20513" name="Line 31"/>
              <p:cNvSpPr>
                <a:spLocks noChangeShapeType="1"/>
              </p:cNvSpPr>
              <p:nvPr/>
            </p:nvSpPr>
            <p:spPr bwMode="auto">
              <a:xfrm>
                <a:off x="2352" y="1056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sp>
          <p:nvSpPr>
            <p:cNvPr id="20506" name="Rectangle 32"/>
            <p:cNvSpPr>
              <a:spLocks noChangeArrowheads="1"/>
            </p:cNvSpPr>
            <p:nvPr/>
          </p:nvSpPr>
          <p:spPr bwMode="auto">
            <a:xfrm>
              <a:off x="1872" y="3888"/>
              <a:ext cx="9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solidFill>
                    <a:srgbClr val="3333FF"/>
                  </a:solidFill>
                  <a:latin typeface="Times New Roman" pitchFamily="18" charset="0"/>
                </a:rPr>
                <a:t>“Local” sort</a:t>
              </a: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4648200" y="1579563"/>
            <a:ext cx="2479675" cy="5197475"/>
            <a:chOff x="2928" y="864"/>
            <a:chExt cx="1562" cy="3274"/>
          </a:xfrm>
        </p:grpSpPr>
        <p:grpSp>
          <p:nvGrpSpPr>
            <p:cNvPr id="20496" name="Group 33"/>
            <p:cNvGrpSpPr>
              <a:grpSpLocks/>
            </p:cNvGrpSpPr>
            <p:nvPr/>
          </p:nvGrpSpPr>
          <p:grpSpPr bwMode="auto">
            <a:xfrm>
              <a:off x="2928" y="1248"/>
              <a:ext cx="1412" cy="2890"/>
              <a:chOff x="2928" y="1248"/>
              <a:chExt cx="1412" cy="2890"/>
            </a:xfrm>
          </p:grpSpPr>
          <p:grpSp>
            <p:nvGrpSpPr>
              <p:cNvPr id="20500" name="Group 34"/>
              <p:cNvGrpSpPr>
                <a:grpSpLocks/>
              </p:cNvGrpSpPr>
              <p:nvPr/>
            </p:nvGrpSpPr>
            <p:grpSpPr bwMode="auto">
              <a:xfrm>
                <a:off x="2928" y="1248"/>
                <a:ext cx="1412" cy="2659"/>
                <a:chOff x="2928" y="1248"/>
                <a:chExt cx="1412" cy="2659"/>
              </a:xfrm>
            </p:grpSpPr>
            <p:sp>
              <p:nvSpPr>
                <p:cNvPr id="2050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408" y="1248"/>
                  <a:ext cx="932" cy="26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algn="l" rtl="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 rtl="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 rtl="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 rtl="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 rtl="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800">
                      <a:latin typeface="Times New Roman" pitchFamily="18" charset="0"/>
                    </a:rPr>
                    <a:t>&lt;</a:t>
                  </a:r>
                  <a:r>
                    <a:rPr lang="en-US" altLang="fa-IR" sz="1800" b="1">
                      <a:latin typeface="Times New Roman" pitchFamily="18" charset="0"/>
                    </a:rPr>
                    <a:t>1</a:t>
                  </a:r>
                  <a:r>
                    <a:rPr lang="en-US" altLang="fa-IR" sz="1800">
                      <a:latin typeface="Times New Roman" pitchFamily="18" charset="0"/>
                    </a:rPr>
                    <a:t>,1,3&gt;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800">
                      <a:latin typeface="Times New Roman" pitchFamily="18" charset="0"/>
                    </a:rPr>
                    <a:t>&lt;</a:t>
                  </a:r>
                  <a:r>
                    <a:rPr lang="en-US" altLang="fa-IR" sz="1800" b="1">
                      <a:latin typeface="Times New Roman" pitchFamily="18" charset="0"/>
                    </a:rPr>
                    <a:t>1</a:t>
                  </a:r>
                  <a:r>
                    <a:rPr lang="en-US" altLang="fa-IR" sz="1800">
                      <a:latin typeface="Times New Roman" pitchFamily="18" charset="0"/>
                    </a:rPr>
                    <a:t>,2,2&gt;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800">
                      <a:latin typeface="Times New Roman" pitchFamily="18" charset="0"/>
                    </a:rPr>
                    <a:t>&lt;</a:t>
                  </a:r>
                  <a:r>
                    <a:rPr lang="en-US" altLang="fa-IR" sz="1800" b="1">
                      <a:latin typeface="Times New Roman" pitchFamily="18" charset="0"/>
                    </a:rPr>
                    <a:t>1</a:t>
                  </a:r>
                  <a:r>
                    <a:rPr lang="en-US" altLang="fa-IR" sz="1800">
                      <a:latin typeface="Times New Roman" pitchFamily="18" charset="0"/>
                    </a:rPr>
                    <a:t>,5,2&gt;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800">
                      <a:latin typeface="Times New Roman" pitchFamily="18" charset="0"/>
                    </a:rPr>
                    <a:t>&lt;</a:t>
                  </a:r>
                  <a:r>
                    <a:rPr lang="en-US" altLang="fa-IR" sz="1800" b="1">
                      <a:latin typeface="Times New Roman" pitchFamily="18" charset="0"/>
                    </a:rPr>
                    <a:t>1</a:t>
                  </a:r>
                  <a:r>
                    <a:rPr lang="en-US" altLang="fa-IR" sz="1800">
                      <a:latin typeface="Times New Roman" pitchFamily="18" charset="0"/>
                    </a:rPr>
                    <a:t>,6,3&gt;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800">
                      <a:latin typeface="Times New Roman" pitchFamily="18" charset="0"/>
                    </a:rPr>
                    <a:t>...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800">
                      <a:latin typeface="Times New Roman" pitchFamily="18" charset="0"/>
                    </a:rPr>
                    <a:t>&lt;</a:t>
                  </a:r>
                  <a:r>
                    <a:rPr lang="en-US" altLang="fa-IR" sz="1800" b="1">
                      <a:latin typeface="Times New Roman" pitchFamily="18" charset="0"/>
                    </a:rPr>
                    <a:t>1</a:t>
                  </a:r>
                  <a:r>
                    <a:rPr lang="en-US" altLang="fa-IR" sz="1800">
                      <a:latin typeface="Times New Roman" pitchFamily="18" charset="0"/>
                    </a:rPr>
                    <a:t>,300,3&gt;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800">
                      <a:latin typeface="Times New Roman" pitchFamily="18" charset="0"/>
                    </a:rPr>
                    <a:t>&lt;</a:t>
                  </a:r>
                  <a:r>
                    <a:rPr lang="en-US" altLang="fa-IR" sz="1800" b="1">
                      <a:latin typeface="Times New Roman" pitchFamily="18" charset="0"/>
                    </a:rPr>
                    <a:t>2</a:t>
                  </a:r>
                  <a:r>
                    <a:rPr lang="en-US" altLang="fa-IR" sz="1800">
                      <a:latin typeface="Times New Roman" pitchFamily="18" charset="0"/>
                    </a:rPr>
                    <a:t>,1,2&gt;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800">
                      <a:latin typeface="Times New Roman" pitchFamily="18" charset="0"/>
                    </a:rPr>
                    <a:t>…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fa-IR" sz="1800">
                    <a:latin typeface="Times New Roman" pitchFamily="18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fa-IR" sz="1800">
                    <a:latin typeface="Times New Roman" pitchFamily="18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fa-IR" sz="1800">
                    <a:latin typeface="Times New Roman" pitchFamily="18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fa-IR" sz="1800">
                    <a:latin typeface="Times New Roman" pitchFamily="18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800">
                      <a:latin typeface="Times New Roman" pitchFamily="18" charset="0"/>
                    </a:rPr>
                    <a:t>&lt;</a:t>
                  </a:r>
                  <a:r>
                    <a:rPr lang="en-US" altLang="fa-IR" sz="1800" b="1">
                      <a:latin typeface="Times New Roman" pitchFamily="18" charset="0"/>
                    </a:rPr>
                    <a:t>5000</a:t>
                  </a:r>
                  <a:r>
                    <a:rPr lang="en-US" altLang="fa-IR" sz="1800">
                      <a:latin typeface="Times New Roman" pitchFamily="18" charset="0"/>
                    </a:rPr>
                    <a:t>,299,1&gt;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800">
                      <a:latin typeface="Times New Roman" pitchFamily="18" charset="0"/>
                    </a:rPr>
                    <a:t>&lt;</a:t>
                  </a:r>
                  <a:r>
                    <a:rPr lang="en-US" altLang="fa-IR" sz="1800" b="1">
                      <a:latin typeface="Times New Roman" pitchFamily="18" charset="0"/>
                    </a:rPr>
                    <a:t>5000</a:t>
                  </a:r>
                  <a:r>
                    <a:rPr lang="en-US" altLang="fa-IR" sz="1800">
                      <a:latin typeface="Times New Roman" pitchFamily="18" charset="0"/>
                    </a:rPr>
                    <a:t>,300,1&gt;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800">
                      <a:latin typeface="Times New Roman" pitchFamily="18" charset="0"/>
                    </a:rPr>
                    <a:t>...</a:t>
                  </a:r>
                </a:p>
              </p:txBody>
            </p:sp>
            <p:sp>
              <p:nvSpPr>
                <p:cNvPr id="20503" name="AutoShape 36"/>
                <p:cNvSpPr>
                  <a:spLocks noChangeArrowheads="1"/>
                </p:cNvSpPr>
                <p:nvPr/>
              </p:nvSpPr>
              <p:spPr bwMode="auto">
                <a:xfrm>
                  <a:off x="3072" y="2640"/>
                  <a:ext cx="336" cy="114"/>
                </a:xfrm>
                <a:prstGeom prst="rightArrow">
                  <a:avLst>
                    <a:gd name="adj1" fmla="val 50000"/>
                    <a:gd name="adj2" fmla="val 73684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rtl="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 rtl="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 rtl="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 rtl="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 rtl="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1800">
                    <a:latin typeface="Verdana" pitchFamily="34" charset="0"/>
                  </a:endParaRPr>
                </a:p>
              </p:txBody>
            </p:sp>
            <p:sp>
              <p:nvSpPr>
                <p:cNvPr id="20504" name="AutoShape 37"/>
                <p:cNvSpPr>
                  <a:spLocks/>
                </p:cNvSpPr>
                <p:nvPr/>
              </p:nvSpPr>
              <p:spPr bwMode="auto">
                <a:xfrm>
                  <a:off x="2928" y="1872"/>
                  <a:ext cx="96" cy="1632"/>
                </a:xfrm>
                <a:prstGeom prst="rightBrace">
                  <a:avLst>
                    <a:gd name="adj1" fmla="val 141667"/>
                    <a:gd name="adj2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rtl="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 rtl="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 rtl="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 rtl="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 rtl="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1800">
                    <a:latin typeface="Verdana" pitchFamily="34" charset="0"/>
                  </a:endParaRPr>
                </a:p>
              </p:txBody>
            </p:sp>
          </p:grpSp>
          <p:sp>
            <p:nvSpPr>
              <p:cNvPr id="20501" name="Rectangle 38"/>
              <p:cNvSpPr>
                <a:spLocks noChangeArrowheads="1"/>
              </p:cNvSpPr>
              <p:nvPr/>
            </p:nvSpPr>
            <p:spPr bwMode="auto">
              <a:xfrm>
                <a:off x="3312" y="3888"/>
                <a:ext cx="8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fa-IR" sz="2000" b="1">
                    <a:solidFill>
                      <a:srgbClr val="3333FF"/>
                    </a:solidFill>
                    <a:latin typeface="Times New Roman" pitchFamily="18" charset="0"/>
                  </a:rPr>
                  <a:t>Merge sort</a:t>
                </a:r>
              </a:p>
            </p:txBody>
          </p:sp>
        </p:grpSp>
        <p:sp>
          <p:nvSpPr>
            <p:cNvPr id="20497" name="AutoShape 39"/>
            <p:cNvSpPr>
              <a:spLocks/>
            </p:cNvSpPr>
            <p:nvPr/>
          </p:nvSpPr>
          <p:spPr bwMode="auto">
            <a:xfrm>
              <a:off x="3264" y="1344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>
                <a:latin typeface="Verdana" pitchFamily="34" charset="0"/>
              </a:endParaRPr>
            </a:p>
          </p:txBody>
        </p:sp>
        <p:sp>
          <p:nvSpPr>
            <p:cNvPr id="20498" name="Rectangle 50"/>
            <p:cNvSpPr>
              <a:spLocks noChangeArrowheads="1"/>
            </p:cNvSpPr>
            <p:nvPr/>
          </p:nvSpPr>
          <p:spPr bwMode="auto">
            <a:xfrm>
              <a:off x="3146" y="864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CC0000"/>
                  </a:solidFill>
                  <a:latin typeface="Gill Sans MT" pitchFamily="34" charset="0"/>
                </a:rPr>
                <a:t>All info about term 1</a:t>
              </a:r>
            </a:p>
          </p:txBody>
        </p:sp>
        <p:sp>
          <p:nvSpPr>
            <p:cNvPr id="20499" name="Freeform 51"/>
            <p:cNvSpPr>
              <a:spLocks/>
            </p:cNvSpPr>
            <p:nvPr/>
          </p:nvSpPr>
          <p:spPr bwMode="auto">
            <a:xfrm>
              <a:off x="2992" y="1056"/>
              <a:ext cx="416" cy="720"/>
            </a:xfrm>
            <a:custGeom>
              <a:avLst/>
              <a:gdLst>
                <a:gd name="T0" fmla="*/ 416 w 416"/>
                <a:gd name="T1" fmla="*/ 0 h 720"/>
                <a:gd name="T2" fmla="*/ 32 w 416"/>
                <a:gd name="T3" fmla="*/ 336 h 720"/>
                <a:gd name="T4" fmla="*/ 224 w 416"/>
                <a:gd name="T5" fmla="*/ 720 h 720"/>
                <a:gd name="T6" fmla="*/ 0 60000 65536"/>
                <a:gd name="T7" fmla="*/ 0 60000 65536"/>
                <a:gd name="T8" fmla="*/ 0 60000 65536"/>
                <a:gd name="T9" fmla="*/ 0 w 416"/>
                <a:gd name="T10" fmla="*/ 0 h 720"/>
                <a:gd name="T11" fmla="*/ 416 w 41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" h="720">
                  <a:moveTo>
                    <a:pt x="416" y="0"/>
                  </a:moveTo>
                  <a:cubicBezTo>
                    <a:pt x="240" y="108"/>
                    <a:pt x="64" y="216"/>
                    <a:pt x="32" y="336"/>
                  </a:cubicBezTo>
                  <a:cubicBezTo>
                    <a:pt x="0" y="456"/>
                    <a:pt x="112" y="588"/>
                    <a:pt x="224" y="720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Searching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0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fa-IR" dirty="0" smtClean="0"/>
                  <a:t>Given a query, score documents efficiently</a:t>
                </a:r>
              </a:p>
              <a:p>
                <a:pPr eaLnBrk="1" hangingPunct="1"/>
                <a:r>
                  <a:rPr lang="en-US" altLang="fa-IR" dirty="0" smtClean="0"/>
                  <a:t>Boolean query</a:t>
                </a:r>
              </a:p>
              <a:p>
                <a:pPr lvl="1" eaLnBrk="1" hangingPunct="1"/>
                <a:r>
                  <a:rPr lang="en-US" altLang="fa-IR" dirty="0" smtClean="0"/>
                  <a:t>Fetch the inverted list for all query terms</a:t>
                </a:r>
              </a:p>
              <a:p>
                <a:pPr lvl="1" eaLnBrk="1" hangingPunct="1"/>
                <a:r>
                  <a:rPr lang="en-US" altLang="fa-IR" dirty="0" smtClean="0"/>
                  <a:t>Perform set operations to get the subset of docs that satisfy the Boolean condition</a:t>
                </a:r>
              </a:p>
              <a:p>
                <a:pPr lvl="1" eaLnBrk="1" hangingPunct="1"/>
                <a:r>
                  <a:rPr lang="en-US" altLang="fa-IR" dirty="0" smtClean="0"/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fa-I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20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fa-IR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𝑖𝑛𝑓𝑜</m:t>
                    </m:r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𝑠𝑒𝑐𝑢𝑟𝑖𝑡𝑦</m:t>
                    </m:r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fa-I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20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fa-IR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𝑖𝑛𝑓𝑜</m:t>
                    </m:r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𝑠𝑒𝑐𝑢𝑟𝑖𝑡𝑦</m:t>
                    </m:r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altLang="fa-IR" sz="1800" dirty="0" smtClean="0"/>
              </a:p>
              <a:p>
                <a:pPr lvl="2" eaLnBrk="1" hangingPunct="1"/>
                <a:r>
                  <a:rPr lang="en-US" altLang="fa-IR" dirty="0" smtClean="0"/>
                  <a:t>info: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fa-I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fa-I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fa-I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fa-I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fa-IR" dirty="0" smtClean="0"/>
              </a:p>
              <a:p>
                <a:pPr lvl="2" eaLnBrk="1" hangingPunct="1"/>
                <a:r>
                  <a:rPr lang="en-US" altLang="fa-IR" dirty="0" smtClean="0"/>
                  <a:t>security: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fa-I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fa-I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fa-I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fa-IR" dirty="0" smtClean="0"/>
              </a:p>
              <a:p>
                <a:pPr lvl="2" eaLnBrk="1" hangingPunct="1"/>
                <a:r>
                  <a:rPr lang="en-US" altLang="fa-IR" dirty="0" smtClean="0"/>
                  <a:t>Results: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fa-I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fa-I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} (</m:t>
                    </m:r>
                    <m:sSub>
                      <m:sSubPr>
                        <m:ctrlPr>
                          <a:rPr lang="en-US" altLang="fa-I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) {</m:t>
                    </m:r>
                    <m:sSub>
                      <m:sSubPr>
                        <m:ctrlPr>
                          <a:rPr lang="en-US" altLang="fa-I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fa-I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fa-I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fa-I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fa-I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} (</m:t>
                    </m:r>
                    <m:sSub>
                      <m:sSubPr>
                        <m:ctrlPr>
                          <a:rPr lang="en-US" altLang="fa-I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fa-IR" dirty="0" smtClean="0"/>
              </a:p>
            </p:txBody>
          </p:sp>
        </mc:Choice>
        <mc:Fallback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D12EF-8D88-4928-8057-9DA22205E8BD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dirty="0"/>
              <a:t>How to Score Documents Quickly?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General form of scoring functions</a:t>
            </a:r>
            <a:endParaRPr lang="fa-IR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064B6-F95C-4D2C-95D0-31EB1B6996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2667000"/>
                <a:ext cx="7467600" cy="111011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𝒒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𝒅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𝒂</m:t>
                          </m:r>
                        </m:sub>
                      </m:sSub>
                      <m:r>
                        <a:rPr lang="en-US" sz="3200" b="1" i="1" smtClean="0">
                          <a:latin typeface="Cambria Math"/>
                        </a:rPr>
                        <m:t>(</m:t>
                      </m:r>
                      <m:r>
                        <a:rPr lang="en-US" sz="3200" b="1" i="1" smtClean="0">
                          <a:latin typeface="Cambria Math"/>
                        </a:rPr>
                        <m:t>𝒉</m:t>
                      </m:r>
                      <m:r>
                        <a:rPr lang="en-US" sz="3200" b="1" i="1" smtClean="0">
                          <a:latin typeface="Cambria Math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𝒒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, …, 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𝒒</m:t>
                          </m:r>
                        </m:e>
                      </m:d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3200" b="1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sub>
                      </m:sSub>
                      <m:d>
                        <m:dPr>
                          <m:ctrlPr>
                            <a:rPr lang="en-US" sz="32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𝒒</m:t>
                          </m:r>
                        </m:sub>
                      </m:sSub>
                      <m:d>
                        <m:dPr>
                          <m:ctrlPr>
                            <a:rPr lang="en-US" sz="32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𝒒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a-IR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67000"/>
                <a:ext cx="7467600" cy="1110112"/>
              </a:xfrm>
              <a:prstGeom prst="rect">
                <a:avLst/>
              </a:prstGeom>
              <a:blipFill rotWithShape="1">
                <a:blip r:embed="rId3"/>
                <a:stretch>
                  <a:fillRect r="-1306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506538" y="2286000"/>
            <a:ext cx="6330950" cy="990600"/>
            <a:chOff x="1507225" y="2286000"/>
            <a:chExt cx="6331035" cy="990600"/>
          </a:xfrm>
        </p:grpSpPr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1507225" y="2286000"/>
              <a:ext cx="5655575" cy="990600"/>
              <a:chOff x="2116825" y="4724400"/>
              <a:chExt cx="5655575" cy="990600"/>
            </a:xfrm>
          </p:grpSpPr>
          <p:sp>
            <p:nvSpPr>
              <p:cNvPr id="9" name="TextBox 21"/>
              <p:cNvSpPr txBox="1">
                <a:spLocks noChangeArrowheads="1"/>
              </p:cNvSpPr>
              <p:nvPr/>
            </p:nvSpPr>
            <p:spPr bwMode="auto">
              <a:xfrm>
                <a:off x="3810000" y="4724400"/>
                <a:ext cx="2828018" cy="3693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fa-IR" dirty="0"/>
                  <a:t>Final score adjustment</a:t>
                </a:r>
                <a:endParaRPr lang="fa-IR" altLang="fa-IR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2116825" y="4908550"/>
                <a:ext cx="1693885" cy="80645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6638086" y="4908550"/>
                <a:ext cx="1135077" cy="80645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>
              <a:off x="6028486" y="2470150"/>
              <a:ext cx="1809774" cy="8064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144712" y="3810000"/>
            <a:ext cx="5780088" cy="1284288"/>
            <a:chOff x="2057400" y="3810000"/>
            <a:chExt cx="5780860" cy="1283732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3234179" y="4724400"/>
              <a:ext cx="4604081" cy="3693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fa-IR"/>
                <a:t>Weight of a </a:t>
              </a:r>
              <a:r>
                <a:rPr lang="en-US" altLang="fa-IR" b="1"/>
                <a:t>matched</a:t>
              </a:r>
              <a:r>
                <a:rPr lang="en-US" altLang="fa-IR"/>
                <a:t> query term in d</a:t>
              </a:r>
              <a:endParaRPr lang="fa-IR" altLang="fa-I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057400" y="3810000"/>
              <a:ext cx="167662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96126" y="3810000"/>
              <a:ext cx="167662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2895712" y="3810000"/>
              <a:ext cx="1905254" cy="9140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182017" y="3810000"/>
              <a:ext cx="152420" cy="9140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88913" y="3810000"/>
            <a:ext cx="2636837" cy="1284288"/>
            <a:chOff x="3084227" y="3810000"/>
            <a:chExt cx="2637197" cy="1283732"/>
          </a:xfrm>
        </p:grpSpPr>
        <p:sp>
          <p:nvSpPr>
            <p:cNvPr id="19" name="TextBox 14"/>
            <p:cNvSpPr txBox="1">
              <a:spLocks noChangeArrowheads="1"/>
            </p:cNvSpPr>
            <p:nvPr/>
          </p:nvSpPr>
          <p:spPr bwMode="auto">
            <a:xfrm>
              <a:off x="3084227" y="4724400"/>
              <a:ext cx="2637197" cy="3693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fa-IR"/>
                <a:t>Weight </a:t>
              </a:r>
              <a:r>
                <a:rPr lang="en-US" altLang="fa-IR" b="1"/>
                <a:t>aggregation</a:t>
              </a:r>
              <a:endParaRPr lang="fa-IR" altLang="fa-IR" b="1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4724338" y="3810000"/>
              <a:ext cx="457262" cy="9140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35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A General Algorithm for </a:t>
            </a:r>
            <a:br>
              <a:rPr lang="en-US" altLang="fa-IR" smtClean="0"/>
            </a:br>
            <a:r>
              <a:rPr lang="en-US" altLang="fa-IR" smtClean="0"/>
              <a:t>Ranking Documents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3011C-C761-4102-8411-0D3EC99F84D6}" type="slidenum">
              <a:rPr lang="en-US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69177"/>
                <a:ext cx="8534400" cy="345698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d>
                      <m:dPr>
                        <m:ctrlPr>
                          <a:rPr lang="en-US" sz="28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𝒒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0000CC"/>
                        </a:solidFill>
                        <a:latin typeface="Cambria Math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00CC"/>
                        </a:solidFill>
                        <a:latin typeface="Cambria Math"/>
                      </a:rPr>
                      <m:t>𝒒</m:t>
                    </m:r>
                    <m:r>
                      <a:rPr lang="en-US" sz="2800" b="1" i="1" smtClean="0">
                        <a:solidFill>
                          <a:srgbClr val="0000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2800" dirty="0" smtClean="0"/>
                  <a:t>are pre-computed</a:t>
                </a:r>
              </a:p>
              <a:p>
                <a:r>
                  <a:rPr lang="en-US" sz="2800" dirty="0" smtClean="0"/>
                  <a:t>Maintain a score accumulator for each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800" dirty="0" smtClean="0"/>
                  <a:t> to compute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en-US" sz="2800" b="1" dirty="0" smtClean="0"/>
              </a:p>
              <a:p>
                <a:r>
                  <a:rPr lang="en-US" sz="2800" dirty="0" smtClean="0"/>
                  <a:t>For each query term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800" baseline="-25000" dirty="0" smtClean="0"/>
              </a:p>
              <a:p>
                <a:pPr lvl="1"/>
                <a:r>
                  <a:rPr lang="en-US" sz="2400" dirty="0" smtClean="0"/>
                  <a:t>Fetch the inverted list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i="1" baseline="-2500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 baseline="-2500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For each entry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 compute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 and update score accumulator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/>
                  <a:t> to incrementally compute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400" dirty="0" smtClean="0"/>
              </a:p>
              <a:p>
                <a:r>
                  <a:rPr lang="en-US" sz="2800" dirty="0" smtClean="0"/>
                  <a:t>Adjust the score to compute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baseline="-25000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800" dirty="0" smtClean="0"/>
                  <a:t>, and sort</a:t>
                </a:r>
              </a:p>
              <a:p>
                <a:pPr lvl="1"/>
                <a:endParaRPr lang="en-US" sz="2400" b="1" dirty="0" smtClean="0"/>
              </a:p>
              <a:p>
                <a:endParaRPr lang="fa-IR" sz="28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69177"/>
                <a:ext cx="8534400" cy="3456986"/>
              </a:xfrm>
              <a:blipFill>
                <a:blip r:embed="rId3"/>
                <a:stretch>
                  <a:fillRect l="-1286" t="-1764" b="-2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57200" y="1402398"/>
                <a:ext cx="7467600" cy="131042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𝒒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𝒅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en-US" sz="32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32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  <m:r>
                                    <a:rPr lang="en-U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𝒒</m:t>
                                  </m:r>
                                </m:e>
                              </m:d>
                              <m:r>
                                <a:rPr lang="en-US" sz="3200" b="1" i="1" smtClean="0">
                                  <a:latin typeface="Cambria Math"/>
                                </a:rPr>
                                <m:t>, …, </m:t>
                              </m:r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U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  <m:r>
                                    <a:rPr lang="en-U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𝒒</m:t>
                                  </m:r>
                                </m:e>
                              </m:d>
                            </m:e>
                          </m:d>
                          <m:r>
                            <a:rPr lang="en-US" sz="3200" b="1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</m:d>
                          <m:r>
                            <a:rPr lang="en-US" sz="3200" b="1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𝒒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a-IR" sz="32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02398"/>
                <a:ext cx="7467600" cy="1310423"/>
              </a:xfrm>
              <a:prstGeom prst="rect">
                <a:avLst/>
              </a:prstGeom>
              <a:blipFill>
                <a:blip r:embed="rId4"/>
                <a:stretch>
                  <a:fillRect l="-1306" r="-15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0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Ranking Documents: Example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A4AD6-EE99-44CA-B9E7-1F6867EBB093}" type="slidenum">
              <a:rPr lang="en-US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0" name="Text Box 3"/>
              <p:cNvSpPr txBox="1">
                <a:spLocks noChangeArrowheads="1"/>
              </p:cNvSpPr>
              <p:nvPr/>
            </p:nvSpPr>
            <p:spPr bwMode="auto">
              <a:xfrm>
                <a:off x="592688" y="1371600"/>
                <a:ext cx="8721170" cy="193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fa-IR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)+…+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fa-I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fa-IR" sz="2400" dirty="0" smtClean="0">
                    <a:latin typeface="Times New Roman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fa-I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fa-IR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fa-I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fa-IR" sz="2400" dirty="0" smtClean="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400" dirty="0" smtClean="0">
                    <a:latin typeface="Times New Roman" pitchFamily="18" charset="0"/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𝑖𝑛𝑓𝑜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𝑠𝑒𝑐𝑢𝑟𝑖𝑡𝑦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altLang="fa-IR" sz="2400" dirty="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fa-IR" sz="2400" dirty="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400" dirty="0">
                    <a:latin typeface="Times New Roman" pitchFamily="18" charset="0"/>
                  </a:rPr>
                  <a:t>Info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: (</m:t>
                    </m:r>
                    <m:sSub>
                      <m:sSubPr>
                        <m:ctrlPr>
                          <a:rPr lang="en-US" altLang="fa-I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altLang="fa-I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altLang="fa-I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altLang="fa-I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fa-IR" sz="2400" dirty="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400" dirty="0">
                    <a:latin typeface="Times New Roman" pitchFamily="18" charset="0"/>
                  </a:rPr>
                  <a:t>Security: 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fa-I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altLang="fa-I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altLang="fa-I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fa-IR" sz="2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fa-IR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fa-IR" sz="24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24580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688" y="1371600"/>
                <a:ext cx="8721170" cy="1938992"/>
              </a:xfrm>
              <a:prstGeom prst="rect">
                <a:avLst/>
              </a:prstGeom>
              <a:blipFill>
                <a:blip r:embed="rId3"/>
                <a:stretch>
                  <a:fillRect l="-1048" t="-2516" b="-62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81" name="Text Box 4"/>
              <p:cNvSpPr txBox="1">
                <a:spLocks noChangeArrowheads="1"/>
              </p:cNvSpPr>
              <p:nvPr/>
            </p:nvSpPr>
            <p:spPr bwMode="auto">
              <a:xfrm>
                <a:off x="2209800" y="3733800"/>
                <a:ext cx="4519186" cy="2862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800" b="1" dirty="0" smtClean="0">
                    <a:latin typeface="Times New Roman" pitchFamily="18" charset="0"/>
                  </a:rPr>
                  <a:t>Accumulators: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fa-IR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1800" b="1" i="1" dirty="0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fa-IR" sz="1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fa-IR" sz="1800" b="1" i="1" dirty="0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en-US" altLang="fa-IR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1800" b="1" i="1" dirty="0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fa-IR" sz="1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fa-IR" sz="1800" b="1" i="1" dirty="0" smtClean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altLang="fa-IR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1800" b="1" i="1" dirty="0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fa-IR" sz="18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fa-IR" sz="1800" b="1" i="1" dirty="0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altLang="fa-IR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1800" b="1" i="1" dirty="0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fa-IR" sz="18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fa-IR" sz="1800" b="1" i="1" dirty="0" smtClean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altLang="fa-IR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1800" b="1" i="1" dirty="0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fa-IR" sz="18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altLang="fa-IR" sz="1800" b="1" dirty="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1800" b="1" i="1" dirty="0" smtClean="0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fa-IR" sz="1800" dirty="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        (</m:t>
                      </m:r>
                      <m:sSub>
                        <m:sSubPr>
                          <m:ctrlPr>
                            <a:rPr lang="en-US" altLang="fa-IR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18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fa-IR" sz="18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altLang="fa-IR" sz="1800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fa-IR" sz="1800" b="1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fa-IR" sz="1800" dirty="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        (</m:t>
                      </m:r>
                      <m:sSub>
                        <m:sSubPr>
                          <m:ctrlPr>
                            <a:rPr lang="en-US" altLang="fa-IR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18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fa-I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fa-IR" sz="1800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fa-IR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fa-IR" sz="1800" dirty="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        (</m:t>
                      </m:r>
                      <m:sSub>
                        <m:sSubPr>
                          <m:ctrlPr>
                            <a:rPr lang="en-US" altLang="fa-IR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18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fa-IR" sz="18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fa-IR" sz="1800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fa-IR" sz="1800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fa-IR" sz="1800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fa-IR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fa-IR" sz="1800" dirty="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        (</m:t>
                      </m:r>
                      <m:sSub>
                        <m:sSubPr>
                          <m:ctrlPr>
                            <a:rPr lang="en-US" altLang="fa-IR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18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fa-IR" sz="180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fa-IR" sz="1800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fa-IR" sz="1800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fa-IR" sz="1800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fa-IR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fa-IR" sz="1800" dirty="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        (</m:t>
                      </m:r>
                      <m:sSub>
                        <m:sSubPr>
                          <m:ctrlPr>
                            <a:rPr lang="en-US" altLang="fa-IR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18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fa-I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fa-IR" sz="1800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fa-IR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fa-IR" sz="1800" dirty="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        (</m:t>
                      </m:r>
                      <m:sSub>
                        <m:sSubPr>
                          <m:ctrlPr>
                            <a:rPr lang="en-US" altLang="fa-IR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18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fa-IR" sz="180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fa-IR" sz="1800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fa-IR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fa-IR" sz="18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fa-IR" sz="1800" dirty="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        (</m:t>
                      </m:r>
                      <m:sSub>
                        <m:sSubPr>
                          <m:ctrlPr>
                            <a:rPr lang="en-US" altLang="fa-IR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fa-IR" sz="18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fa-IR" sz="180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fa-IR" sz="180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fa-IR" sz="1800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altLang="fa-IR" sz="1800" b="1" dirty="0">
                  <a:solidFill>
                    <a:srgbClr val="CC0000"/>
                  </a:solidFill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fa-IR" sz="1800" b="1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2458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3733800"/>
                <a:ext cx="4519186" cy="2862322"/>
              </a:xfrm>
              <a:prstGeom prst="rect">
                <a:avLst/>
              </a:prstGeom>
              <a:blipFill>
                <a:blip r:embed="rId4"/>
                <a:stretch>
                  <a:fillRect l="-1215" t="-12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447801" y="4343400"/>
            <a:ext cx="1524000" cy="1828800"/>
            <a:chOff x="1299411" y="4343400"/>
            <a:chExt cx="1443789" cy="1828800"/>
          </a:xfrm>
        </p:grpSpPr>
        <p:sp>
          <p:nvSpPr>
            <p:cNvPr id="24582" name="AutoShape 5"/>
            <p:cNvSpPr>
              <a:spLocks/>
            </p:cNvSpPr>
            <p:nvPr/>
          </p:nvSpPr>
          <p:spPr bwMode="auto">
            <a:xfrm>
              <a:off x="2514600" y="4343400"/>
              <a:ext cx="228600" cy="1143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>
                <a:latin typeface="Verdana" pitchFamily="34" charset="0"/>
              </a:endParaRPr>
            </a:p>
          </p:txBody>
        </p:sp>
        <p:sp>
          <p:nvSpPr>
            <p:cNvPr id="24583" name="AutoShape 6"/>
            <p:cNvSpPr>
              <a:spLocks/>
            </p:cNvSpPr>
            <p:nvPr/>
          </p:nvSpPr>
          <p:spPr bwMode="auto">
            <a:xfrm>
              <a:off x="2514600" y="5562600"/>
              <a:ext cx="228600" cy="609600"/>
            </a:xfrm>
            <a:prstGeom prst="leftBrace">
              <a:avLst>
                <a:gd name="adj1" fmla="val 194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>
                <a:latin typeface="Verdana" pitchFamily="34" charset="0"/>
              </a:endParaRPr>
            </a:p>
          </p:txBody>
        </p:sp>
        <p:sp>
          <p:nvSpPr>
            <p:cNvPr id="24584" name="Text Box 7"/>
            <p:cNvSpPr txBox="1">
              <a:spLocks noChangeArrowheads="1"/>
            </p:cNvSpPr>
            <p:nvPr/>
          </p:nvSpPr>
          <p:spPr bwMode="auto">
            <a:xfrm>
              <a:off x="1828800" y="4648200"/>
              <a:ext cx="6746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400" dirty="0">
                  <a:latin typeface="Times New Roman" pitchFamily="18" charset="0"/>
                </a:rPr>
                <a:t>info</a:t>
              </a:r>
            </a:p>
          </p:txBody>
        </p:sp>
        <p:sp>
          <p:nvSpPr>
            <p:cNvPr id="24585" name="Text Box 8"/>
            <p:cNvSpPr txBox="1">
              <a:spLocks noChangeArrowheads="1"/>
            </p:cNvSpPr>
            <p:nvPr/>
          </p:nvSpPr>
          <p:spPr bwMode="auto">
            <a:xfrm>
              <a:off x="1299411" y="5562600"/>
              <a:ext cx="1284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400" dirty="0">
                  <a:latin typeface="Times New Roman" pitchFamily="18" charset="0"/>
                </a:rPr>
                <a:t>security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Further Improving Efficiency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fa-IR" dirty="0" smtClean="0"/>
              <a:t>Caching (e.g., query results, list of inverted index)</a:t>
            </a:r>
          </a:p>
          <a:p>
            <a:pPr eaLnBrk="1" hangingPunct="1"/>
            <a:r>
              <a:rPr lang="en-US" altLang="fa-IR" dirty="0" smtClean="0"/>
              <a:t>Keep only the most promising accumulators</a:t>
            </a:r>
          </a:p>
          <a:p>
            <a:pPr eaLnBrk="1" hangingPunct="1"/>
            <a:r>
              <a:rPr lang="en-US" altLang="fa-IR" dirty="0" smtClean="0"/>
              <a:t>Sort the inverted list in decreasing order of weights and fetch only N entries with the highest weights</a:t>
            </a:r>
          </a:p>
          <a:p>
            <a:pPr eaLnBrk="1" hangingPunct="1"/>
            <a:r>
              <a:rPr lang="en-US" altLang="fa-IR" dirty="0" smtClean="0"/>
              <a:t>Scaling up to the Web-scale (more about this later)</a:t>
            </a:r>
          </a:p>
          <a:p>
            <a:pPr eaLnBrk="1" hangingPunct="1">
              <a:buFont typeface="Arial" pitchFamily="34" charset="0"/>
              <a:buNone/>
            </a:pPr>
            <a:endParaRPr lang="en-US" altLang="fa-I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5D235-098D-4918-9D82-1946E75286CE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Text Retrieval Toolkits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a-IR" dirty="0"/>
              <a:t>Smart (Cornell) (</a:t>
            </a:r>
            <a:r>
              <a:rPr lang="en-US" altLang="fa-IR" dirty="0">
                <a:solidFill>
                  <a:srgbClr val="FF0000"/>
                </a:solidFill>
              </a:rPr>
              <a:t>no longer popular</a:t>
            </a:r>
            <a:r>
              <a:rPr lang="en-US" altLang="fa-IR" dirty="0" smtClean="0"/>
              <a:t>)</a:t>
            </a:r>
            <a:endParaRPr lang="en-US" dirty="0" smtClean="0"/>
          </a:p>
          <a:p>
            <a:r>
              <a:rPr lang="en-US" dirty="0" smtClean="0"/>
              <a:t>Lucene (</a:t>
            </a:r>
            <a:r>
              <a:rPr lang="en-US" dirty="0" smtClean="0">
                <a:hlinkClick r:id="rId3"/>
              </a:rPr>
              <a:t>http://lucene.apache.org/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Lemur/Indri (</a:t>
            </a:r>
            <a:r>
              <a:rPr lang="en-US" dirty="0" smtClean="0">
                <a:hlinkClick r:id="rId4"/>
              </a:rPr>
              <a:t>http://lemurproject.org/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Galago</a:t>
            </a:r>
            <a:endParaRPr lang="en-US" dirty="0" smtClean="0"/>
          </a:p>
          <a:p>
            <a:r>
              <a:rPr lang="en-US" dirty="0" smtClean="0"/>
              <a:t>Terrier (</a:t>
            </a:r>
            <a:r>
              <a:rPr lang="en-US" dirty="0" smtClean="0">
                <a:hlinkClick r:id="rId5"/>
              </a:rPr>
              <a:t>http://terrier.org/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MeTA</a:t>
            </a:r>
            <a:r>
              <a:rPr lang="en-US" dirty="0" smtClean="0"/>
              <a:t> (</a:t>
            </a:r>
            <a:r>
              <a:rPr lang="en-US" dirty="0" smtClean="0">
                <a:hlinkClick r:id="rId6"/>
              </a:rPr>
              <a:t>http://meta-toolkit.github.io/meta/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064B6-F95C-4D2C-95D0-31EB1B69968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41E7F-F3FF-487E-82B6-9D3482922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IR System Architecture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738644-D5DF-4F86-8027-4CC4FDAA5EF3}" type="slidenum">
              <a:rPr lang="en-US"/>
              <a:pPr>
                <a:defRPr/>
              </a:pPr>
              <a:t>3</a:t>
            </a:fld>
            <a:endParaRPr lang="en-US"/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533400" y="1981200"/>
            <a:ext cx="1371600" cy="1219200"/>
            <a:chOff x="384" y="1824"/>
            <a:chExt cx="1440" cy="1200"/>
          </a:xfrm>
        </p:grpSpPr>
        <p:sp>
          <p:nvSpPr>
            <p:cNvPr id="5153" name="AutoShape 4"/>
            <p:cNvSpPr>
              <a:spLocks noChangeArrowheads="1"/>
            </p:cNvSpPr>
            <p:nvPr/>
          </p:nvSpPr>
          <p:spPr bwMode="auto">
            <a:xfrm>
              <a:off x="384" y="1824"/>
              <a:ext cx="1440" cy="1200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>
                <a:latin typeface="Verdana" pitchFamily="34" charset="0"/>
              </a:endParaRPr>
            </a:p>
          </p:txBody>
        </p:sp>
        <p:sp>
          <p:nvSpPr>
            <p:cNvPr id="5154" name="AutoShape 5"/>
            <p:cNvSpPr>
              <a:spLocks noChangeArrowheads="1"/>
            </p:cNvSpPr>
            <p:nvPr/>
          </p:nvSpPr>
          <p:spPr bwMode="auto">
            <a:xfrm>
              <a:off x="480" y="2208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>
                <a:latin typeface="Verdana" pitchFamily="34" charset="0"/>
              </a:endParaRPr>
            </a:p>
          </p:txBody>
        </p:sp>
        <p:sp>
          <p:nvSpPr>
            <p:cNvPr id="5155" name="AutoShape 6"/>
            <p:cNvSpPr>
              <a:spLocks noChangeArrowheads="1"/>
            </p:cNvSpPr>
            <p:nvPr/>
          </p:nvSpPr>
          <p:spPr bwMode="auto">
            <a:xfrm>
              <a:off x="576" y="2304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>
                <a:latin typeface="Verdana" pitchFamily="34" charset="0"/>
              </a:endParaRPr>
            </a:p>
          </p:txBody>
        </p:sp>
        <p:sp>
          <p:nvSpPr>
            <p:cNvPr id="5156" name="AutoShape 7"/>
            <p:cNvSpPr>
              <a:spLocks noChangeArrowheads="1"/>
            </p:cNvSpPr>
            <p:nvPr/>
          </p:nvSpPr>
          <p:spPr bwMode="auto">
            <a:xfrm>
              <a:off x="672" y="2400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>
                <a:latin typeface="Verdana" pitchFamily="34" charset="0"/>
              </a:endParaRPr>
            </a:p>
          </p:txBody>
        </p:sp>
        <p:sp>
          <p:nvSpPr>
            <p:cNvPr id="5157" name="AutoShape 8"/>
            <p:cNvSpPr>
              <a:spLocks noChangeArrowheads="1"/>
            </p:cNvSpPr>
            <p:nvPr/>
          </p:nvSpPr>
          <p:spPr bwMode="auto">
            <a:xfrm>
              <a:off x="768" y="2496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>
                <a:latin typeface="Verdana" pitchFamily="34" charset="0"/>
              </a:endParaRPr>
            </a:p>
          </p:txBody>
        </p:sp>
        <p:sp>
          <p:nvSpPr>
            <p:cNvPr id="5158" name="AutoShape 9"/>
            <p:cNvSpPr>
              <a:spLocks noChangeArrowheads="1"/>
            </p:cNvSpPr>
            <p:nvPr/>
          </p:nvSpPr>
          <p:spPr bwMode="auto">
            <a:xfrm>
              <a:off x="1104" y="2256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>
                <a:latin typeface="Verdana" pitchFamily="34" charset="0"/>
              </a:endParaRPr>
            </a:p>
          </p:txBody>
        </p:sp>
        <p:sp>
          <p:nvSpPr>
            <p:cNvPr id="5159" name="AutoShape 10"/>
            <p:cNvSpPr>
              <a:spLocks noChangeArrowheads="1"/>
            </p:cNvSpPr>
            <p:nvPr/>
          </p:nvSpPr>
          <p:spPr bwMode="auto">
            <a:xfrm>
              <a:off x="1200" y="2352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>
                <a:latin typeface="Verdana" pitchFamily="34" charset="0"/>
              </a:endParaRPr>
            </a:p>
          </p:txBody>
        </p:sp>
        <p:sp>
          <p:nvSpPr>
            <p:cNvPr id="5160" name="AutoShape 11"/>
            <p:cNvSpPr>
              <a:spLocks noChangeArrowheads="1"/>
            </p:cNvSpPr>
            <p:nvPr/>
          </p:nvSpPr>
          <p:spPr bwMode="auto">
            <a:xfrm>
              <a:off x="1296" y="2448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>
                <a:latin typeface="Verdana" pitchFamily="34" charset="0"/>
              </a:endParaRPr>
            </a:p>
          </p:txBody>
        </p:sp>
        <p:sp>
          <p:nvSpPr>
            <p:cNvPr id="5161" name="AutoShape 12"/>
            <p:cNvSpPr>
              <a:spLocks noChangeArrowheads="1"/>
            </p:cNvSpPr>
            <p:nvPr/>
          </p:nvSpPr>
          <p:spPr bwMode="auto">
            <a:xfrm>
              <a:off x="1392" y="2544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1800">
                <a:latin typeface="Verdana" pitchFamily="34" charset="0"/>
              </a:endParaRPr>
            </a:p>
          </p:txBody>
        </p:sp>
      </p:grpSp>
      <p:sp>
        <p:nvSpPr>
          <p:cNvPr id="5125" name="Rectangle 13"/>
          <p:cNvSpPr>
            <a:spLocks noChangeArrowheads="1"/>
          </p:cNvSpPr>
          <p:nvPr/>
        </p:nvSpPr>
        <p:spPr bwMode="auto">
          <a:xfrm>
            <a:off x="2286000" y="1752600"/>
            <a:ext cx="4114800" cy="1447800"/>
          </a:xfrm>
          <a:prstGeom prst="rect">
            <a:avLst/>
          </a:prstGeom>
          <a:noFill/>
          <a:ln w="19050">
            <a:solidFill>
              <a:srgbClr val="0080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2400">
              <a:latin typeface="Times New Roman" pitchFamily="18" charset="0"/>
            </a:endParaRPr>
          </a:p>
        </p:txBody>
      </p:sp>
      <p:sp>
        <p:nvSpPr>
          <p:cNvPr id="5126" name="Rectangle 14"/>
          <p:cNvSpPr>
            <a:spLocks noChangeArrowheads="1"/>
          </p:cNvSpPr>
          <p:nvPr/>
        </p:nvSpPr>
        <p:spPr bwMode="auto">
          <a:xfrm>
            <a:off x="7716838" y="2895600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3600" b="1">
                <a:latin typeface="Arial" pitchFamily="34" charset="0"/>
              </a:rPr>
              <a:t>User</a:t>
            </a:r>
            <a:endParaRPr lang="en-US" altLang="fa-IR" sz="3600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127" name="AutoShape 15"/>
          <p:cNvSpPr>
            <a:spLocks noChangeArrowheads="1"/>
          </p:cNvSpPr>
          <p:nvPr/>
        </p:nvSpPr>
        <p:spPr bwMode="auto">
          <a:xfrm>
            <a:off x="1981200" y="2590800"/>
            <a:ext cx="609600" cy="257175"/>
          </a:xfrm>
          <a:prstGeom prst="leftRightArrow">
            <a:avLst>
              <a:gd name="adj1" fmla="val 50000"/>
              <a:gd name="adj2" fmla="val 47407"/>
            </a:avLst>
          </a:prstGeom>
          <a:solidFill>
            <a:srgbClr val="008080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Verdana" pitchFamily="34" charset="0"/>
            </a:endParaRPr>
          </a:p>
        </p:txBody>
      </p:sp>
      <p:sp>
        <p:nvSpPr>
          <p:cNvPr id="5128" name="Line 16"/>
          <p:cNvSpPr>
            <a:spLocks noChangeShapeType="1"/>
          </p:cNvSpPr>
          <p:nvPr/>
        </p:nvSpPr>
        <p:spPr bwMode="auto">
          <a:xfrm flipH="1">
            <a:off x="6172200" y="2590800"/>
            <a:ext cx="11430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5129" name="Rectangle 17"/>
          <p:cNvSpPr>
            <a:spLocks noChangeArrowheads="1"/>
          </p:cNvSpPr>
          <p:nvPr/>
        </p:nvSpPr>
        <p:spPr bwMode="auto">
          <a:xfrm>
            <a:off x="7391400" y="2286000"/>
            <a:ext cx="1119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800" b="1">
                <a:latin typeface="Times New Roman" pitchFamily="18" charset="0"/>
              </a:rPr>
              <a:t>query</a:t>
            </a:r>
            <a:endParaRPr lang="en-US" altLang="fa-IR" sz="28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130" name="Line 18"/>
          <p:cNvSpPr>
            <a:spLocks noChangeShapeType="1"/>
          </p:cNvSpPr>
          <p:nvPr/>
        </p:nvSpPr>
        <p:spPr bwMode="auto">
          <a:xfrm>
            <a:off x="5105400" y="3810000"/>
            <a:ext cx="18288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5131" name="AutoShape 19"/>
          <p:cNvSpPr>
            <a:spLocks noChangeArrowheads="1"/>
          </p:cNvSpPr>
          <p:nvPr/>
        </p:nvSpPr>
        <p:spPr bwMode="auto">
          <a:xfrm>
            <a:off x="7177088" y="3505200"/>
            <a:ext cx="347662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Verdana" pitchFamily="34" charset="0"/>
            </a:endParaRPr>
          </a:p>
        </p:txBody>
      </p:sp>
      <p:sp>
        <p:nvSpPr>
          <p:cNvPr id="5132" name="AutoShape 20"/>
          <p:cNvSpPr>
            <a:spLocks noChangeArrowheads="1"/>
          </p:cNvSpPr>
          <p:nvPr/>
        </p:nvSpPr>
        <p:spPr bwMode="auto">
          <a:xfrm>
            <a:off x="7246938" y="3616325"/>
            <a:ext cx="347662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Verdana" pitchFamily="34" charset="0"/>
            </a:endParaRPr>
          </a:p>
        </p:txBody>
      </p:sp>
      <p:sp>
        <p:nvSpPr>
          <p:cNvPr id="5133" name="AutoShape 21"/>
          <p:cNvSpPr>
            <a:spLocks noChangeArrowheads="1"/>
          </p:cNvSpPr>
          <p:nvPr/>
        </p:nvSpPr>
        <p:spPr bwMode="auto">
          <a:xfrm>
            <a:off x="7316788" y="3727450"/>
            <a:ext cx="347662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Verdana" pitchFamily="34" charset="0"/>
            </a:endParaRPr>
          </a:p>
        </p:txBody>
      </p:sp>
      <p:sp>
        <p:nvSpPr>
          <p:cNvPr id="5134" name="Text Box 22"/>
          <p:cNvSpPr txBox="1">
            <a:spLocks noChangeArrowheads="1"/>
          </p:cNvSpPr>
          <p:nvPr/>
        </p:nvSpPr>
        <p:spPr bwMode="auto">
          <a:xfrm>
            <a:off x="6781800" y="4724400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1">
                <a:latin typeface="Times New Roman" pitchFamily="18" charset="0"/>
              </a:rPr>
              <a:t>judgments</a:t>
            </a:r>
            <a:endParaRPr lang="en-US" altLang="fa-IR" sz="24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135" name="Rectangle 23"/>
          <p:cNvSpPr>
            <a:spLocks noChangeArrowheads="1"/>
          </p:cNvSpPr>
          <p:nvPr/>
        </p:nvSpPr>
        <p:spPr bwMode="auto">
          <a:xfrm>
            <a:off x="801688" y="1441450"/>
            <a:ext cx="855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800" b="1">
                <a:latin typeface="Times New Roman" pitchFamily="18" charset="0"/>
              </a:rPr>
              <a:t>docs</a:t>
            </a:r>
            <a:endParaRPr lang="en-US" altLang="fa-IR" sz="2800" b="1">
              <a:latin typeface="Comic Sans MS" pitchFamily="66" charset="0"/>
            </a:endParaRPr>
          </a:p>
        </p:txBody>
      </p:sp>
      <p:sp>
        <p:nvSpPr>
          <p:cNvPr id="5136" name="Rectangle 24"/>
          <p:cNvSpPr>
            <a:spLocks noChangeArrowheads="1"/>
          </p:cNvSpPr>
          <p:nvPr/>
        </p:nvSpPr>
        <p:spPr bwMode="auto">
          <a:xfrm>
            <a:off x="7696200" y="3733800"/>
            <a:ext cx="1190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800" b="1">
                <a:latin typeface="Times New Roman" pitchFamily="18" charset="0"/>
              </a:rPr>
              <a:t>results</a:t>
            </a:r>
            <a:endParaRPr lang="en-US" altLang="fa-IR" sz="2800" b="1">
              <a:latin typeface="Comic Sans MS" pitchFamily="66" charset="0"/>
            </a:endParaRPr>
          </a:p>
        </p:txBody>
      </p:sp>
      <p:sp>
        <p:nvSpPr>
          <p:cNvPr id="5137" name="Oval 25"/>
          <p:cNvSpPr>
            <a:spLocks noChangeArrowheads="1"/>
          </p:cNvSpPr>
          <p:nvPr/>
        </p:nvSpPr>
        <p:spPr bwMode="auto">
          <a:xfrm>
            <a:off x="4684713" y="2243138"/>
            <a:ext cx="1447800" cy="838200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Verdana" pitchFamily="34" charset="0"/>
            </a:endParaRPr>
          </a:p>
        </p:txBody>
      </p:sp>
      <p:sp>
        <p:nvSpPr>
          <p:cNvPr id="5138" name="Text Box 26"/>
          <p:cNvSpPr txBox="1">
            <a:spLocks noChangeArrowheads="1"/>
          </p:cNvSpPr>
          <p:nvPr/>
        </p:nvSpPr>
        <p:spPr bwMode="auto">
          <a:xfrm>
            <a:off x="4881563" y="2278063"/>
            <a:ext cx="1130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1">
                <a:latin typeface="Lucida Sans" pitchFamily="34" charset="0"/>
              </a:rPr>
              <a:t>Query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1">
                <a:latin typeface="Lucida Sans" pitchFamily="34" charset="0"/>
              </a:rPr>
              <a:t>Rep</a:t>
            </a:r>
          </a:p>
        </p:txBody>
      </p:sp>
      <p:sp>
        <p:nvSpPr>
          <p:cNvPr id="5139" name="Oval 27"/>
          <p:cNvSpPr>
            <a:spLocks noChangeArrowheads="1"/>
          </p:cNvSpPr>
          <p:nvPr/>
        </p:nvSpPr>
        <p:spPr bwMode="auto">
          <a:xfrm>
            <a:off x="2667000" y="2319338"/>
            <a:ext cx="1447800" cy="838200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Verdana" pitchFamily="34" charset="0"/>
            </a:endParaRPr>
          </a:p>
        </p:txBody>
      </p:sp>
      <p:sp>
        <p:nvSpPr>
          <p:cNvPr id="5140" name="Text Box 28"/>
          <p:cNvSpPr txBox="1">
            <a:spLocks noChangeArrowheads="1"/>
          </p:cNvSpPr>
          <p:nvPr/>
        </p:nvSpPr>
        <p:spPr bwMode="auto">
          <a:xfrm>
            <a:off x="3048000" y="2362200"/>
            <a:ext cx="76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1">
                <a:latin typeface="Gill Sans MT" pitchFamily="34" charset="0"/>
              </a:rPr>
              <a:t>Doc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1">
                <a:latin typeface="Gill Sans MT" pitchFamily="34" charset="0"/>
              </a:rPr>
              <a:t>Rep</a:t>
            </a:r>
          </a:p>
        </p:txBody>
      </p:sp>
      <p:sp>
        <p:nvSpPr>
          <p:cNvPr id="5141" name="Rectangle 29"/>
          <p:cNvSpPr>
            <a:spLocks noChangeArrowheads="1"/>
          </p:cNvSpPr>
          <p:nvPr/>
        </p:nvSpPr>
        <p:spPr bwMode="auto">
          <a:xfrm>
            <a:off x="3657600" y="3429000"/>
            <a:ext cx="1524000" cy="9144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1">
                <a:latin typeface="Times New Roman" pitchFamily="18" charset="0"/>
              </a:rPr>
              <a:t>Ranking</a:t>
            </a:r>
          </a:p>
        </p:txBody>
      </p:sp>
      <p:sp>
        <p:nvSpPr>
          <p:cNvPr id="5142" name="Rectangle 30"/>
          <p:cNvSpPr>
            <a:spLocks noChangeArrowheads="1"/>
          </p:cNvSpPr>
          <p:nvPr/>
        </p:nvSpPr>
        <p:spPr bwMode="auto">
          <a:xfrm>
            <a:off x="3657600" y="4648200"/>
            <a:ext cx="1524000" cy="6096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1">
                <a:latin typeface="Times New Roman" pitchFamily="18" charset="0"/>
              </a:rPr>
              <a:t>Feedback</a:t>
            </a:r>
          </a:p>
        </p:txBody>
      </p:sp>
      <p:sp>
        <p:nvSpPr>
          <p:cNvPr id="5143" name="Line 31"/>
          <p:cNvSpPr>
            <a:spLocks noChangeShapeType="1"/>
          </p:cNvSpPr>
          <p:nvPr/>
        </p:nvSpPr>
        <p:spPr bwMode="auto">
          <a:xfrm rot="18421743" flipH="1">
            <a:off x="4533106" y="3239294"/>
            <a:ext cx="573088" cy="3810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 rot="3178257">
            <a:off x="3810000" y="3276600"/>
            <a:ext cx="4572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5145" name="Line 33"/>
          <p:cNvSpPr>
            <a:spLocks noChangeShapeType="1"/>
          </p:cNvSpPr>
          <p:nvPr/>
        </p:nvSpPr>
        <p:spPr bwMode="auto">
          <a:xfrm flipH="1">
            <a:off x="5257800" y="4953000"/>
            <a:ext cx="16002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5146" name="Freeform 34"/>
          <p:cNvSpPr>
            <a:spLocks/>
          </p:cNvSpPr>
          <p:nvPr/>
        </p:nvSpPr>
        <p:spPr bwMode="auto">
          <a:xfrm>
            <a:off x="2933700" y="2895600"/>
            <a:ext cx="800100" cy="2057400"/>
          </a:xfrm>
          <a:custGeom>
            <a:avLst/>
            <a:gdLst>
              <a:gd name="T0" fmla="*/ 2147483647 w 504"/>
              <a:gd name="T1" fmla="*/ 2147483647 h 1296"/>
              <a:gd name="T2" fmla="*/ 2147483647 w 504"/>
              <a:gd name="T3" fmla="*/ 2147483647 h 1296"/>
              <a:gd name="T4" fmla="*/ 2147483647 w 504"/>
              <a:gd name="T5" fmla="*/ 0 h 1296"/>
              <a:gd name="T6" fmla="*/ 0 60000 65536"/>
              <a:gd name="T7" fmla="*/ 0 60000 65536"/>
              <a:gd name="T8" fmla="*/ 0 60000 65536"/>
              <a:gd name="T9" fmla="*/ 0 w 504"/>
              <a:gd name="T10" fmla="*/ 0 h 1296"/>
              <a:gd name="T11" fmla="*/ 504 w 504"/>
              <a:gd name="T12" fmla="*/ 1296 h 1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4" h="1296">
                <a:moveTo>
                  <a:pt x="504" y="1296"/>
                </a:moveTo>
                <a:cubicBezTo>
                  <a:pt x="324" y="1212"/>
                  <a:pt x="144" y="1128"/>
                  <a:pt x="72" y="912"/>
                </a:cubicBezTo>
                <a:cubicBezTo>
                  <a:pt x="0" y="696"/>
                  <a:pt x="36" y="348"/>
                  <a:pt x="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5147" name="Freeform 35"/>
          <p:cNvSpPr>
            <a:spLocks/>
          </p:cNvSpPr>
          <p:nvPr/>
        </p:nvSpPr>
        <p:spPr bwMode="auto">
          <a:xfrm flipH="1">
            <a:off x="5181600" y="2971800"/>
            <a:ext cx="762000" cy="1905000"/>
          </a:xfrm>
          <a:custGeom>
            <a:avLst/>
            <a:gdLst>
              <a:gd name="T0" fmla="*/ 2147483647 w 504"/>
              <a:gd name="T1" fmla="*/ 2147483647 h 1296"/>
              <a:gd name="T2" fmla="*/ 2147483647 w 504"/>
              <a:gd name="T3" fmla="*/ 2147483647 h 1296"/>
              <a:gd name="T4" fmla="*/ 2147483647 w 504"/>
              <a:gd name="T5" fmla="*/ 0 h 1296"/>
              <a:gd name="T6" fmla="*/ 0 60000 65536"/>
              <a:gd name="T7" fmla="*/ 0 60000 65536"/>
              <a:gd name="T8" fmla="*/ 0 60000 65536"/>
              <a:gd name="T9" fmla="*/ 0 w 504"/>
              <a:gd name="T10" fmla="*/ 0 h 1296"/>
              <a:gd name="T11" fmla="*/ 504 w 504"/>
              <a:gd name="T12" fmla="*/ 1296 h 1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4" h="1296">
                <a:moveTo>
                  <a:pt x="504" y="1296"/>
                </a:moveTo>
                <a:cubicBezTo>
                  <a:pt x="324" y="1212"/>
                  <a:pt x="144" y="1128"/>
                  <a:pt x="72" y="912"/>
                </a:cubicBezTo>
                <a:cubicBezTo>
                  <a:pt x="0" y="696"/>
                  <a:pt x="36" y="348"/>
                  <a:pt x="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5148" name="Line 36"/>
          <p:cNvSpPr>
            <a:spLocks noChangeShapeType="1"/>
          </p:cNvSpPr>
          <p:nvPr/>
        </p:nvSpPr>
        <p:spPr bwMode="auto">
          <a:xfrm flipV="1">
            <a:off x="44196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5149" name="Rectangle 37"/>
          <p:cNvSpPr>
            <a:spLocks noChangeArrowheads="1"/>
          </p:cNvSpPr>
          <p:nvPr/>
        </p:nvSpPr>
        <p:spPr bwMode="auto">
          <a:xfrm>
            <a:off x="3638550" y="1857375"/>
            <a:ext cx="142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1">
                <a:solidFill>
                  <a:srgbClr val="CC0000"/>
                </a:solidFill>
                <a:latin typeface="MS Hei"/>
              </a:rPr>
              <a:t>INDEXING</a:t>
            </a:r>
          </a:p>
        </p:txBody>
      </p:sp>
      <p:sp>
        <p:nvSpPr>
          <p:cNvPr id="5150" name="Rectangle 38"/>
          <p:cNvSpPr>
            <a:spLocks noChangeArrowheads="1"/>
          </p:cNvSpPr>
          <p:nvPr/>
        </p:nvSpPr>
        <p:spPr bwMode="auto">
          <a:xfrm>
            <a:off x="1371600" y="358140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1">
                <a:solidFill>
                  <a:srgbClr val="CC0000"/>
                </a:solidFill>
                <a:latin typeface="MS Hei"/>
              </a:rPr>
              <a:t>SEARCHING</a:t>
            </a:r>
          </a:p>
        </p:txBody>
      </p:sp>
      <p:sp>
        <p:nvSpPr>
          <p:cNvPr id="5151" name="Rectangle 39"/>
          <p:cNvSpPr>
            <a:spLocks noChangeArrowheads="1"/>
          </p:cNvSpPr>
          <p:nvPr/>
        </p:nvSpPr>
        <p:spPr bwMode="auto">
          <a:xfrm>
            <a:off x="3124200" y="5691188"/>
            <a:ext cx="298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1">
                <a:solidFill>
                  <a:srgbClr val="CC0000"/>
                </a:solidFill>
                <a:latin typeface="MS Hei"/>
              </a:rPr>
              <a:t>QUERY MODIFICATION</a:t>
            </a:r>
          </a:p>
        </p:txBody>
      </p:sp>
      <p:sp>
        <p:nvSpPr>
          <p:cNvPr id="5152" name="Rectangle 40"/>
          <p:cNvSpPr>
            <a:spLocks noChangeArrowheads="1"/>
          </p:cNvSpPr>
          <p:nvPr/>
        </p:nvSpPr>
        <p:spPr bwMode="auto">
          <a:xfrm>
            <a:off x="5715000" y="42672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1">
                <a:solidFill>
                  <a:srgbClr val="CC0000"/>
                </a:solidFill>
                <a:latin typeface="MS Hei"/>
              </a:rPr>
              <a:t>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Indexing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Indexing = Convert documents to data structures that enable fast search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1E9DDB-DD45-4728-9FA5-53171DC18618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Unstructured data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fa-IR" sz="2800" dirty="0" smtClean="0"/>
              <a:t>Which plays of Shakespeare contain the words Brutus and Caesar, but not Calpurnia?</a:t>
            </a:r>
          </a:p>
          <a:p>
            <a:pPr eaLnBrk="1" hangingPunct="1"/>
            <a:r>
              <a:rPr lang="en-US" altLang="fa-IR" sz="2800" dirty="0" smtClean="0"/>
              <a:t>One could grep all of Shakespeare’s plays for Brutus and Caesar, then strip out lines containing Calpurnia.</a:t>
            </a:r>
          </a:p>
          <a:p>
            <a:pPr eaLnBrk="1" hangingPunct="1"/>
            <a:r>
              <a:rPr lang="en-US" altLang="fa-IR" sz="2800" dirty="0" smtClean="0"/>
              <a:t>Why is grep not the solution?</a:t>
            </a:r>
          </a:p>
          <a:p>
            <a:pPr lvl="1" eaLnBrk="1" hangingPunct="1"/>
            <a:r>
              <a:rPr lang="en-US" altLang="fa-IR" sz="2400" dirty="0" smtClean="0"/>
              <a:t>Slow (for large collections)</a:t>
            </a:r>
          </a:p>
          <a:p>
            <a:pPr lvl="1" eaLnBrk="1" hangingPunct="1"/>
            <a:r>
              <a:rPr lang="en-US" altLang="fa-IR" sz="2400" dirty="0" smtClean="0"/>
              <a:t>“not Calpurnia” is non-trivial</a:t>
            </a:r>
          </a:p>
          <a:p>
            <a:pPr lvl="1" eaLnBrk="1" hangingPunct="1"/>
            <a:r>
              <a:rPr lang="en-US" altLang="fa-IR" sz="2400" dirty="0" smtClean="0"/>
              <a:t>Other operations (e.g., find the word Romans near countryman) not feasible</a:t>
            </a:r>
          </a:p>
          <a:p>
            <a:pPr lvl="1" eaLnBrk="1" hangingPunct="1"/>
            <a:r>
              <a:rPr lang="en-US" altLang="fa-IR" sz="2400" dirty="0" smtClean="0"/>
              <a:t>Ranked retrieval (best documents to return)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7AEE98-E7BA-4411-9ADB-4474061ACC75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4000" smtClean="0"/>
              <a:t>Term-document incidence matrix</a:t>
            </a:r>
          </a:p>
        </p:txBody>
      </p:sp>
      <p:graphicFrame>
        <p:nvGraphicFramePr>
          <p:cNvPr id="280920" name="Group 34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89560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142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Anthony and Cleopatra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Julius Caesar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The Tempest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Hamlet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Othello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Macbeth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Anthony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Brutus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Caesar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Calpurnia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D98D6-EECB-4A82-AE35-7F8D0A9D043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249" name="Rectangle 210"/>
          <p:cNvSpPr>
            <a:spLocks noChangeArrowheads="1"/>
          </p:cNvSpPr>
          <p:nvPr/>
        </p:nvSpPr>
        <p:spPr bwMode="auto">
          <a:xfrm>
            <a:off x="533400" y="5103813"/>
            <a:ext cx="86106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>
                <a:latin typeface="Verdana" pitchFamily="34" charset="0"/>
              </a:rPr>
              <a:t>Entry is 1 if term occurs. Example: Calpurnia occurs in Julius Caesar.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>
                <a:latin typeface="Verdana" pitchFamily="34" charset="0"/>
              </a:rPr>
              <a:t>Entry is 0 if term doesn’t occur. Example: Calpurnia doesn’t occur in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>
                <a:latin typeface="Verdana" pitchFamily="34" charset="0"/>
              </a:rPr>
              <a:t>tempest.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3657600"/>
            <a:ext cx="3048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3657600"/>
            <a:ext cx="3048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8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8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8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Incidence vectors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 eaLnBrk="1" hangingPunct="1"/>
            <a:r>
              <a:rPr lang="en-US" altLang="fa-IR" smtClean="0"/>
              <a:t>So we have a 0/1 vector for each term.</a:t>
            </a:r>
          </a:p>
          <a:p>
            <a:pPr eaLnBrk="1" hangingPunct="1"/>
            <a:r>
              <a:rPr lang="en-US" altLang="fa-IR" smtClean="0"/>
              <a:t>To answer the query Brutus and Caesar and not Calpurnia:</a:t>
            </a:r>
          </a:p>
          <a:p>
            <a:pPr lvl="1" eaLnBrk="1" hangingPunct="1"/>
            <a:r>
              <a:rPr lang="en-US" altLang="fa-IR" smtClean="0"/>
              <a:t>Take the vectors for Brutus, Caesar, and Calpurnia</a:t>
            </a:r>
          </a:p>
          <a:p>
            <a:pPr lvl="1" eaLnBrk="1" hangingPunct="1"/>
            <a:r>
              <a:rPr lang="en-US" altLang="fa-IR" smtClean="0"/>
              <a:t>Complement the vector of Calpurnia</a:t>
            </a:r>
          </a:p>
          <a:p>
            <a:pPr lvl="1" eaLnBrk="1" hangingPunct="1"/>
            <a:r>
              <a:rPr lang="en-US" altLang="fa-IR" smtClean="0"/>
              <a:t>Do a (bitwise) </a:t>
            </a:r>
            <a:r>
              <a:rPr lang="en-US" altLang="fa-IR" b="1" smtClean="0"/>
              <a:t>AND </a:t>
            </a:r>
            <a:r>
              <a:rPr lang="en-US" altLang="fa-IR" smtClean="0"/>
              <a:t>on the three vectors</a:t>
            </a:r>
          </a:p>
          <a:p>
            <a:pPr lvl="1" eaLnBrk="1" hangingPunct="1"/>
            <a:r>
              <a:rPr lang="en-US" altLang="fa-IR" smtClean="0"/>
              <a:t>110100 </a:t>
            </a:r>
            <a:r>
              <a:rPr lang="en-US" altLang="fa-IR" b="1" smtClean="0"/>
              <a:t>AND</a:t>
            </a:r>
            <a:r>
              <a:rPr lang="en-US" altLang="fa-IR" smtClean="0"/>
              <a:t> 110111 </a:t>
            </a:r>
            <a:r>
              <a:rPr lang="en-US" altLang="fa-IR" b="1" smtClean="0"/>
              <a:t>AND</a:t>
            </a:r>
            <a:r>
              <a:rPr lang="en-US" altLang="fa-IR" smtClean="0"/>
              <a:t> 101111 = 100100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7F67C-9302-4D16-A189-A118B8784991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Bigger collections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</a:pPr>
                <a:r>
                  <a:rPr lang="en-US" altLang="fa-IR" sz="2400" dirty="0" smtClean="0"/>
                  <a:t>Consider 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106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fa-IR" sz="2400" dirty="0" smtClean="0"/>
                  <a:t>documents, each with about 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altLang="fa-IR" sz="2400" dirty="0" smtClean="0"/>
                  <a:t> tokens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fa-IR" sz="2400" dirty="0" smtClean="0"/>
                  <a:t>On average 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fa-IR" sz="2400" dirty="0" smtClean="0"/>
                  <a:t> bytes per token, including spaces and punctuation ⇒ size of document collection is about 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fa-IR" sz="2400" dirty="0" smtClean="0"/>
                  <a:t> GB</a:t>
                </a:r>
                <a:endParaRPr lang="en-US" altLang="fa-IR" sz="2400" dirty="0" smtClean="0"/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fa-IR" sz="2400" dirty="0" smtClean="0"/>
                  <a:t>Assume there are 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fa-IR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500000</m:t>
                    </m:r>
                  </m:oMath>
                </a14:m>
                <a:r>
                  <a:rPr lang="en-US" altLang="fa-IR" sz="2400" dirty="0" smtClean="0"/>
                  <a:t> distinct terms in the collection</a:t>
                </a:r>
              </a:p>
              <a:p>
                <a:pPr eaLnBrk="1" hangingPunct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106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fa-IR" sz="2400" dirty="0" smtClean="0"/>
                  <a:t> half a trillion 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fa-IR" sz="2400" dirty="0" smtClean="0"/>
                  <a:t>s and 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fa-IR" sz="2400" dirty="0" smtClean="0"/>
                  <a:t>s.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fa-IR" sz="2400" dirty="0" smtClean="0"/>
                  <a:t>But the matrix has no more than one billion 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fa-IR" sz="2400" dirty="0" smtClean="0"/>
                  <a:t>s.</a:t>
                </a: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altLang="fa-IR" sz="2000" dirty="0" smtClean="0"/>
                  <a:t>Matrix is extremely sparse.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fa-IR" sz="2400" dirty="0" smtClean="0"/>
                  <a:t>What is a better representations?</a:t>
                </a: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altLang="fa-IR" sz="2000" dirty="0" smtClean="0"/>
                  <a:t>We only record the </a:t>
                </a:r>
                <a14:m>
                  <m:oMath xmlns:m="http://schemas.openxmlformats.org/officeDocument/2006/math">
                    <m:r>
                      <a:rPr lang="en-US" altLang="fa-IR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fa-IR" sz="2000" dirty="0" smtClean="0"/>
                  <a:t>s.</a:t>
                </a:r>
              </a:p>
            </p:txBody>
          </p:sp>
        </mc:Choice>
        <mc:Fallback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>
                <a:blip r:embed="rId3"/>
                <a:stretch>
                  <a:fillRect l="-94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F8CAF-16EB-4B3C-BC11-BE69E0F79710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Indexing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Inverted index is the dominating indexing method (used by all search engines)</a:t>
            </a:r>
          </a:p>
          <a:p>
            <a:pPr eaLnBrk="1" hangingPunct="1"/>
            <a:r>
              <a:rPr lang="en-US" altLang="fa-IR" smtClean="0"/>
              <a:t>Other indices (e.g., document index) may be needed for feedback</a:t>
            </a:r>
          </a:p>
          <a:p>
            <a:pPr eaLnBrk="1" hangingPunct="1"/>
            <a:endParaRPr lang="en-US" altLang="fa-IR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170E0-3FD4-4C66-B577-D56D68AFB6F0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1364</Words>
  <Application>Microsoft Office PowerPoint</Application>
  <PresentationFormat>On-screen Show (4:3)</PresentationFormat>
  <Paragraphs>396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Calibri</vt:lpstr>
      <vt:lpstr>Cambria Math</vt:lpstr>
      <vt:lpstr>Comic Sans MS</vt:lpstr>
      <vt:lpstr>Gill Sans MT</vt:lpstr>
      <vt:lpstr>Lucida Sans</vt:lpstr>
      <vt:lpstr>MS Hei</vt:lpstr>
      <vt:lpstr>Symbol</vt:lpstr>
      <vt:lpstr>Times New Roman</vt:lpstr>
      <vt:lpstr>Verdana</vt:lpstr>
      <vt:lpstr>Wingdings</vt:lpstr>
      <vt:lpstr>Office Theme</vt:lpstr>
      <vt:lpstr>Implementation Issues &amp;  IR Systems</vt:lpstr>
      <vt:lpstr>Lecture Plan</vt:lpstr>
      <vt:lpstr>IR System Architecture</vt:lpstr>
      <vt:lpstr>Indexing</vt:lpstr>
      <vt:lpstr>Unstructured data</vt:lpstr>
      <vt:lpstr>Term-document incidence matrix</vt:lpstr>
      <vt:lpstr>Incidence vectors</vt:lpstr>
      <vt:lpstr>Bigger collections</vt:lpstr>
      <vt:lpstr>Indexing</vt:lpstr>
      <vt:lpstr>Inverted Index</vt:lpstr>
      <vt:lpstr>Inverted Index Example</vt:lpstr>
      <vt:lpstr>Inverted Index for Fast Search?</vt:lpstr>
      <vt:lpstr>Empirical Distribution of Words –  Zipf’s Law</vt:lpstr>
      <vt:lpstr>Data Structures for Inverted Index</vt:lpstr>
      <vt:lpstr>Inverted Index Compression</vt:lpstr>
      <vt:lpstr>Integer Compression Methods</vt:lpstr>
      <vt:lpstr>Integer Compression Methods - Example</vt:lpstr>
      <vt:lpstr>Integer Compression Methods - Example</vt:lpstr>
      <vt:lpstr>Constructing Inverted Index</vt:lpstr>
      <vt:lpstr>Sort-based Inversion</vt:lpstr>
      <vt:lpstr>Searching</vt:lpstr>
      <vt:lpstr>How to Score Documents Quickly?</vt:lpstr>
      <vt:lpstr>A General Algorithm for  Ranking Documents</vt:lpstr>
      <vt:lpstr>Ranking Documents: Example</vt:lpstr>
      <vt:lpstr>Further Improving Efficiency</vt:lpstr>
      <vt:lpstr>Some Text Retrieval Toolkits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2020-11-28T15:26:42Z</dcterms:created>
  <dcterms:modified xsi:type="dcterms:W3CDTF">2023-10-31T04:40:52Z</dcterms:modified>
</cp:coreProperties>
</file>