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282" r:id="rId4"/>
    <p:sldId id="285" r:id="rId5"/>
    <p:sldId id="284" r:id="rId6"/>
    <p:sldId id="283" r:id="rId7"/>
    <p:sldId id="286" r:id="rId8"/>
    <p:sldId id="287" r:id="rId9"/>
    <p:sldId id="257" r:id="rId10"/>
    <p:sldId id="288" r:id="rId11"/>
    <p:sldId id="289" r:id="rId12"/>
    <p:sldId id="290" r:id="rId13"/>
    <p:sldId id="291" r:id="rId14"/>
    <p:sldId id="303" r:id="rId15"/>
    <p:sldId id="292" r:id="rId16"/>
    <p:sldId id="293" r:id="rId17"/>
    <p:sldId id="304" r:id="rId18"/>
    <p:sldId id="299" r:id="rId19"/>
    <p:sldId id="305" r:id="rId20"/>
    <p:sldId id="300" r:id="rId21"/>
    <p:sldId id="301" r:id="rId22"/>
    <p:sldId id="302" r:id="rId23"/>
    <p:sldId id="313" r:id="rId24"/>
    <p:sldId id="294" r:id="rId25"/>
    <p:sldId id="295" r:id="rId26"/>
    <p:sldId id="306" r:id="rId27"/>
    <p:sldId id="307" r:id="rId28"/>
    <p:sldId id="308" r:id="rId29"/>
    <p:sldId id="309" r:id="rId30"/>
    <p:sldId id="310" r:id="rId31"/>
    <p:sldId id="312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>
        <p:scale>
          <a:sx n="50" d="100"/>
          <a:sy n="50" d="100"/>
        </p:scale>
        <p:origin x="6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a-IR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a-IR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fa-IR" altLang="en-US" sz="1800"/>
            </a:p>
          </p:txBody>
        </p:sp>
      </p:grpSp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228601"/>
            <a:ext cx="261196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868686"/>
              </a:clrFrom>
              <a:clrTo>
                <a:srgbClr val="868686">
                  <a:alpha val="0"/>
                </a:srgbClr>
              </a:clrTo>
            </a:clrChange>
            <a:lum bright="-18000" contrast="3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74" r="-14207"/>
          <a:stretch>
            <a:fillRect/>
          </a:stretch>
        </p:blipFill>
        <p:spPr bwMode="auto">
          <a:xfrm>
            <a:off x="8331200" y="228600"/>
            <a:ext cx="22352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0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20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5233" y="214314"/>
            <a:ext cx="2650067" cy="5729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801" y="214314"/>
            <a:ext cx="7751233" cy="5729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8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0800" y="18288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8288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7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828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828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2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6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5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5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fa-IR" altLang="en-US" sz="2400" i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fa-IR" altLang="en-US" sz="2400" i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fa-IR" altLang="en-US" sz="2400" i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fa-IR" altLang="en-US" sz="2400" i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fa-IR" altLang="en-US" sz="2400" i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fa-IR" altLang="en-US" sz="2400" i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kumimoji="1" lang="fa-IR" altLang="en-US" sz="2400" i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828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410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0">
                <a:latin typeface="+mn-lt"/>
                <a:cs typeface="Arial" pitchFamily="34" charset="0"/>
              </a:defRPr>
            </a:lvl1pPr>
          </a:lstStyle>
          <a:p>
            <a:fld id="{A2B2E2DF-9657-4593-8E14-5390EFAB1B0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41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0">
                <a:latin typeface="+mn-lt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10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i="0">
                <a:latin typeface="Tahoma" panose="020B0604030504040204" pitchFamily="34" charset="0"/>
              </a:defRPr>
            </a:lvl1pPr>
          </a:lstStyle>
          <a:p>
            <a:fld id="{E5F7E35F-1D62-4A68-BD9D-5B27D60AE559}" type="slidenum">
              <a:rPr lang="en-US" smtClean="0"/>
              <a:t>‹#›</a:t>
            </a:fld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8600"/>
            <a:ext cx="12192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868686"/>
              </a:clrFrom>
              <a:clrTo>
                <a:srgbClr val="868686">
                  <a:alpha val="0"/>
                </a:srgbClr>
              </a:clrTo>
            </a:clrChange>
            <a:lum bright="-18000" contrast="3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74" r="-14207"/>
          <a:stretch>
            <a:fillRect/>
          </a:stretch>
        </p:blipFill>
        <p:spPr bwMode="auto">
          <a:xfrm>
            <a:off x="10871200" y="228601"/>
            <a:ext cx="1066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21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opus.nlpl.eu/Wikipedia-v1.0.php" TargetMode="External"/><Relationship Id="rId3" Type="http://schemas.openxmlformats.org/officeDocument/2006/relationships/hyperlink" Target="https://www.peykaregan.ir/dataset/%D9%BE%DB%8C%DA%A9%D8%B1%D9%87-%D9%85%D9%88%D8%A7%D8%B2%DB%8C-%D8%A7%D9%86%DA%AF%D9%84%DB%8C%D8%B3%DB%8C-%D9%81%D8%A7%D8%B1%D8%B3%DB%8C-%D8%AA%D9%87%D8%B1%D8%A7%D9%86" TargetMode="External"/><Relationship Id="rId7" Type="http://schemas.openxmlformats.org/officeDocument/2006/relationships/hyperlink" Target="http://opus.nlpl.eu/OpenSubtitles-v2018.php" TargetMode="External"/><Relationship Id="rId2" Type="http://schemas.openxmlformats.org/officeDocument/2006/relationships/hyperlink" Target="https://www.peykaregan.ir/dataset/%D9%BE%DB%8C%DA%A9%D8%B1%D9%87-%D9%85%D9%88%D8%A7%D8%B2%DB%8C-%D8%A7%D9%86%DA%AF%D9%84%DB%8C%D8%B3%DB%8C-%D9%81%D8%A7%D8%B1%D8%B3%DB%8C-%D9%85%DB%8C%D8%B2%D8%A7%D9%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ykaregan.ir/dataset/%D8%AA%D9%86%D8%B2%DB%8C%D9%84-%D9%BE%DB%8C%DA%A9%D8%B1%D9%87-%D9%82%D8%B1%D8%A2%D9%86%DB%8C" TargetMode="External"/><Relationship Id="rId5" Type="http://schemas.openxmlformats.org/officeDocument/2006/relationships/hyperlink" Target="http://parsigan.ir/datasources" TargetMode="External"/><Relationship Id="rId4" Type="http://schemas.openxmlformats.org/officeDocument/2006/relationships/hyperlink" Target="https://www.peykaregan.ir/dataset/%D9%BE%DB%8C%DA%A9%D8%B1%D9%87-%D8%AF%D9%88%D8%B2%D8%A8%D8%A7%D9%86%D9%87-%D9%81%D8%A7%D8%B1%D8%B3%DB%8C-%D8%A7%D9%86%DA%AF%D9%84%DB%8C%D8%B3%DB%8C-%D8%A7%D9%85%DB%8C%D8%B1%DA%A9%D8%A8%DB%8C%D8%B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9CF9-5E0D-4042-AAD1-B5B4D0AE8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28" y="2289857"/>
            <a:ext cx="10112228" cy="2810821"/>
          </a:xfrm>
        </p:spPr>
        <p:txBody>
          <a:bodyPr/>
          <a:lstStyle/>
          <a:p>
            <a:r>
              <a:rPr lang="en-US" smtClean="0"/>
              <a:t>Chapter 9b: </a:t>
            </a:r>
            <a:r>
              <a:rPr lang="en-US" dirty="0"/>
              <a:t>Encoder-Decoder Models, </a:t>
            </a:r>
            <a:r>
              <a:rPr lang="en-US" dirty="0" smtClean="0"/>
              <a:t>RNN Attention - a sample of Neural Machine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9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07" y="1676401"/>
            <a:ext cx="855258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8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</a:t>
            </a:r>
            <a:r>
              <a:rPr lang="en-US" dirty="0" smtClean="0"/>
              <a:t>network components: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2134217"/>
            <a:ext cx="11025187" cy="311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3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74" y="638629"/>
            <a:ext cx="10648326" cy="55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3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Can be </a:t>
            </a:r>
            <a:r>
              <a:rPr lang="en-SG" b="1" dirty="0" smtClean="0"/>
              <a:t>RNNs</a:t>
            </a:r>
            <a:r>
              <a:rPr lang="en-SG" b="1" dirty="0"/>
              <a:t>, LSTMs, GRUs, convolutional networks, as well as transformer </a:t>
            </a:r>
            <a:r>
              <a:rPr lang="en-SG" dirty="0" smtClean="0"/>
              <a:t>networks</a:t>
            </a:r>
          </a:p>
          <a:p>
            <a:r>
              <a:rPr lang="en-SG" dirty="0" smtClean="0"/>
              <a:t>Stacked </a:t>
            </a:r>
            <a:r>
              <a:rPr lang="en-SG" dirty="0"/>
              <a:t>architectures are the </a:t>
            </a:r>
            <a:r>
              <a:rPr lang="en-SG" dirty="0" smtClean="0"/>
              <a:t>norm:</a:t>
            </a:r>
          </a:p>
          <a:p>
            <a:pPr lvl="1"/>
            <a:r>
              <a:rPr lang="en-SG" dirty="0"/>
              <a:t>output states from the top layer of </a:t>
            </a:r>
            <a:r>
              <a:rPr lang="en-SG" dirty="0" smtClean="0"/>
              <a:t>the stack </a:t>
            </a:r>
            <a:r>
              <a:rPr lang="en-SG" dirty="0"/>
              <a:t>are taken as the final </a:t>
            </a:r>
            <a:r>
              <a:rPr lang="en-SG" dirty="0" smtClean="0"/>
              <a:t>representation</a:t>
            </a:r>
          </a:p>
          <a:p>
            <a:r>
              <a:rPr lang="en-US" dirty="0" smtClean="0"/>
              <a:t>Stacked </a:t>
            </a:r>
            <a:r>
              <a:rPr lang="en-US" dirty="0" smtClean="0"/>
              <a:t>Bi-LSTMs, Stacked Transformers ,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63" y="140917"/>
            <a:ext cx="10897468" cy="6655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115" y="-590126"/>
            <a:ext cx="10390716" cy="1462087"/>
          </a:xfrm>
        </p:spPr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55371"/>
            <a:ext cx="6362227" cy="4114800"/>
          </a:xfrm>
        </p:spPr>
        <p:txBody>
          <a:bodyPr/>
          <a:lstStyle/>
          <a:p>
            <a:r>
              <a:rPr lang="en-US" dirty="0" smtClean="0"/>
              <a:t>Autoregressive generation is used to produce the output sequence</a:t>
            </a:r>
            <a:endParaRPr lang="fa-IR" dirty="0" smtClean="0"/>
          </a:p>
          <a:p>
            <a:r>
              <a:rPr lang="en-SG" dirty="0"/>
              <a:t>typical approach is to use </a:t>
            </a:r>
            <a:r>
              <a:rPr lang="en-SG" dirty="0" smtClean="0"/>
              <a:t>an</a:t>
            </a:r>
            <a:r>
              <a:rPr lang="fa-IR" dirty="0" smtClean="0"/>
              <a:t> </a:t>
            </a:r>
            <a:r>
              <a:rPr lang="en-US" dirty="0" smtClean="0"/>
              <a:t>LSTM </a:t>
            </a:r>
            <a:r>
              <a:rPr lang="en-US" dirty="0"/>
              <a:t>or GRU-based RNN</a:t>
            </a:r>
            <a:endParaRPr lang="en-US" dirty="0" smtClean="0"/>
          </a:p>
          <a:p>
            <a:pPr lvl="1"/>
            <a:r>
              <a:rPr lang="en-SG" dirty="0"/>
              <a:t>context consists of the final hidden state </a:t>
            </a:r>
            <a:r>
              <a:rPr lang="en-SG" dirty="0" smtClean="0"/>
              <a:t>of</a:t>
            </a:r>
            <a:r>
              <a:rPr lang="fa-I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encoder</a:t>
            </a:r>
            <a:r>
              <a:rPr lang="en-US" dirty="0" smtClean="0"/>
              <a:t>,</a:t>
            </a:r>
          </a:p>
          <a:p>
            <a:r>
              <a:rPr lang="en-SG" dirty="0"/>
              <a:t>weakness </a:t>
            </a:r>
            <a:r>
              <a:rPr lang="en-SG" dirty="0" smtClean="0"/>
              <a:t>is context vector (c)</a:t>
            </a:r>
          </a:p>
          <a:p>
            <a:pPr lvl="1"/>
            <a:r>
              <a:rPr lang="en-SG" dirty="0" smtClean="0"/>
              <a:t>Is only </a:t>
            </a:r>
            <a:r>
              <a:rPr lang="en-SG" dirty="0"/>
              <a:t>directly </a:t>
            </a:r>
            <a:r>
              <a:rPr lang="en-SG" dirty="0" smtClean="0"/>
              <a:t>available at </a:t>
            </a:r>
            <a:r>
              <a:rPr lang="en-SG" dirty="0"/>
              <a:t>the beginning of the process </a:t>
            </a:r>
            <a:endParaRPr lang="en-SG" dirty="0" smtClean="0"/>
          </a:p>
          <a:p>
            <a:pPr lvl="1"/>
            <a:r>
              <a:rPr lang="en-SG" dirty="0" smtClean="0"/>
              <a:t>its </a:t>
            </a:r>
            <a:r>
              <a:rPr lang="en-SG" dirty="0"/>
              <a:t>influence will wane as the output </a:t>
            </a:r>
            <a:r>
              <a:rPr lang="en-SG" dirty="0" smtClean="0"/>
              <a:t>sequence </a:t>
            </a:r>
            <a:r>
              <a:rPr lang="en-US" dirty="0" smtClean="0"/>
              <a:t>is </a:t>
            </a:r>
            <a:r>
              <a:rPr lang="en-US" dirty="0"/>
              <a:t>generated.</a:t>
            </a:r>
            <a:endParaRPr lang="fa-IR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027" y="1828800"/>
            <a:ext cx="3376858" cy="3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8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Adding the context as </a:t>
            </a:r>
            <a:r>
              <a:rPr lang="en-SG" dirty="0"/>
              <a:t>a parameter to the computation of the </a:t>
            </a:r>
            <a:r>
              <a:rPr lang="en-SG" dirty="0" smtClean="0"/>
              <a:t>current </a:t>
            </a:r>
            <a:r>
              <a:rPr lang="en-US" dirty="0" smtClean="0"/>
              <a:t>hidden state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Condition</a:t>
            </a:r>
            <a:r>
              <a:rPr lang="fa-IR" dirty="0" smtClean="0"/>
              <a:t> </a:t>
            </a:r>
            <a:r>
              <a:rPr lang="en-SG" dirty="0" smtClean="0"/>
              <a:t>the </a:t>
            </a:r>
            <a:r>
              <a:rPr lang="en-SG" dirty="0"/>
              <a:t>output on both the newly generated hidden state, the output generated at </a:t>
            </a:r>
            <a:r>
              <a:rPr lang="en-SG" dirty="0" smtClean="0"/>
              <a:t>the</a:t>
            </a:r>
            <a:r>
              <a:rPr lang="fa-IR" dirty="0" smtClean="0"/>
              <a:t> </a:t>
            </a:r>
            <a:r>
              <a:rPr lang="en-SG" dirty="0" smtClean="0"/>
              <a:t>previous </a:t>
            </a:r>
            <a:r>
              <a:rPr lang="en-SG" dirty="0"/>
              <a:t>state, and the encoder context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718" y="2373086"/>
            <a:ext cx="4221462" cy="1110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61" y="4644345"/>
            <a:ext cx="4367739" cy="777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511" y="-1809"/>
            <a:ext cx="3927790" cy="17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 attention?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7" y="1945769"/>
            <a:ext cx="10836729" cy="28357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8550" y="4916785"/>
            <a:ext cx="8045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2800" dirty="0"/>
              <a:t>The idea of attention is instead to create the single fixed-length vector c by taking a weighted sum of all the encoder hidden states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40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 mechanism </a:t>
            </a:r>
            <a:r>
              <a:rPr lang="en-SG" dirty="0"/>
              <a:t>that can take the entire encoder context into </a:t>
            </a:r>
            <a:r>
              <a:rPr lang="en-SG" dirty="0" smtClean="0"/>
              <a:t>account</a:t>
            </a:r>
            <a:endParaRPr lang="en-SG" dirty="0"/>
          </a:p>
          <a:p>
            <a:pPr lvl="1"/>
            <a:r>
              <a:rPr lang="en-US" dirty="0" smtClean="0"/>
              <a:t>Dynamically </a:t>
            </a:r>
            <a:r>
              <a:rPr lang="en-SG" dirty="0" smtClean="0"/>
              <a:t>updates </a:t>
            </a:r>
            <a:r>
              <a:rPr lang="en-SG" dirty="0"/>
              <a:t>during the course of </a:t>
            </a:r>
            <a:r>
              <a:rPr lang="en-SG" dirty="0" smtClean="0"/>
              <a:t>decoding</a:t>
            </a:r>
          </a:p>
          <a:p>
            <a:pPr lvl="1"/>
            <a:r>
              <a:rPr lang="en-US" dirty="0"/>
              <a:t>embodied in a </a:t>
            </a:r>
            <a:r>
              <a:rPr lang="en-US" dirty="0" smtClean="0"/>
              <a:t>fixed-size vector</a:t>
            </a:r>
          </a:p>
          <a:p>
            <a:r>
              <a:rPr lang="en-US" dirty="0" smtClean="0"/>
              <a:t>First Step: </a:t>
            </a:r>
            <a:r>
              <a:rPr lang="en-SG" dirty="0"/>
              <a:t>replace the static context vector with one that is </a:t>
            </a:r>
            <a:r>
              <a:rPr lang="en-SG" dirty="0" smtClean="0"/>
              <a:t>dynamically derived </a:t>
            </a:r>
            <a:r>
              <a:rPr lang="en-SG" dirty="0"/>
              <a:t>from the encoder hidden states at each point during </a:t>
            </a:r>
            <a:r>
              <a:rPr lang="en-SG" dirty="0" smtClean="0"/>
              <a:t>decoding</a:t>
            </a:r>
          </a:p>
          <a:p>
            <a:r>
              <a:rPr lang="en-SG" dirty="0" smtClean="0"/>
              <a:t>In decoding step </a:t>
            </a:r>
            <a:r>
              <a:rPr lang="en-SG" dirty="0" err="1" smtClean="0"/>
              <a:t>i</a:t>
            </a:r>
            <a:r>
              <a:rPr lang="en-SG" dirty="0" smtClean="0"/>
              <a:t>, c</a:t>
            </a:r>
            <a:r>
              <a:rPr lang="en-SG" baseline="-25000" dirty="0" smtClean="0"/>
              <a:t>i</a:t>
            </a:r>
            <a:r>
              <a:rPr lang="en-SG" dirty="0" smtClean="0"/>
              <a:t> is the context that </a:t>
            </a:r>
            <a:r>
              <a:rPr lang="en-SG" dirty="0"/>
              <a:t>takes all of the </a:t>
            </a:r>
            <a:r>
              <a:rPr lang="en-SG" dirty="0" smtClean="0"/>
              <a:t>encoder hidden </a:t>
            </a:r>
            <a:r>
              <a:rPr lang="en-SG" dirty="0"/>
              <a:t>states into account in its </a:t>
            </a:r>
            <a:r>
              <a:rPr lang="en-SG" dirty="0" smtClean="0"/>
              <a:t>derivation</a:t>
            </a:r>
          </a:p>
          <a:p>
            <a:endParaRPr lang="en-SG" dirty="0"/>
          </a:p>
          <a:p>
            <a:endParaRPr lang="en-SG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16" y="4676935"/>
            <a:ext cx="4069168" cy="8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42" y="1828800"/>
            <a:ext cx="10002820" cy="41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115" y="4247877"/>
            <a:ext cx="2807543" cy="64807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Neural MT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4/28/2023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2172221" y="1412702"/>
            <a:ext cx="2232248" cy="12961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i="0" dirty="0"/>
              <a:t>- 1990s</a:t>
            </a:r>
          </a:p>
          <a:p>
            <a:pPr eaLnBrk="1" hangingPunct="1"/>
            <a:r>
              <a:rPr lang="en-US" i="0" dirty="0"/>
              <a:t> Rule Based MT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962852" y="2241315"/>
            <a:ext cx="2016224" cy="129614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i="0" dirty="0"/>
              <a:t>1990s – 2014</a:t>
            </a:r>
          </a:p>
          <a:p>
            <a:pPr eaLnBrk="1" hangingPunct="1"/>
            <a:r>
              <a:rPr lang="en-US" dirty="0" smtClean="0"/>
              <a:t>Statistical MT</a:t>
            </a:r>
            <a:endParaRPr lang="en-US" i="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5087888" y="3212977"/>
            <a:ext cx="4392488" cy="144030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i="0" dirty="0"/>
              <a:t>2014 – 2018</a:t>
            </a:r>
          </a:p>
          <a:p>
            <a:pPr eaLnBrk="1" hangingPunct="1"/>
            <a:r>
              <a:rPr lang="en-US" dirty="0" smtClean="0"/>
              <a:t>Encoder-Decoder RNN with Attention</a:t>
            </a:r>
            <a:endParaRPr lang="en-US" i="0" dirty="0"/>
          </a:p>
        </p:txBody>
      </p:sp>
      <p:sp>
        <p:nvSpPr>
          <p:cNvPr id="9" name="Right Arrow 8"/>
          <p:cNvSpPr/>
          <p:nvPr/>
        </p:nvSpPr>
        <p:spPr bwMode="auto">
          <a:xfrm>
            <a:off x="6312024" y="4509120"/>
            <a:ext cx="4104456" cy="15124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i="0" dirty="0"/>
              <a:t>2018 - …</a:t>
            </a:r>
          </a:p>
          <a:p>
            <a:pPr eaLnBrk="1" hangingPunct="1"/>
            <a:r>
              <a:rPr lang="en-US" dirty="0" smtClean="0"/>
              <a:t>Encoder-Decoder Transformer</a:t>
            </a:r>
            <a:endParaRPr lang="en-US" i="0" dirty="0"/>
          </a:p>
        </p:txBody>
      </p:sp>
      <p:sp>
        <p:nvSpPr>
          <p:cNvPr id="10" name="Left Brace 9"/>
          <p:cNvSpPr/>
          <p:nvPr/>
        </p:nvSpPr>
        <p:spPr bwMode="auto">
          <a:xfrm>
            <a:off x="3954673" y="3537459"/>
            <a:ext cx="899592" cy="2068908"/>
          </a:xfrm>
          <a:prstGeom prst="leftBrace">
            <a:avLst>
              <a:gd name="adj1" fmla="val 95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438899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Attentional Context (c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816100"/>
            <a:ext cx="10363200" cy="4114800"/>
          </a:xfrm>
        </p:spPr>
        <p:txBody>
          <a:bodyPr/>
          <a:lstStyle/>
          <a:p>
            <a:r>
              <a:rPr lang="en-SG" dirty="0"/>
              <a:t>a vector of scores that capture </a:t>
            </a:r>
            <a:r>
              <a:rPr lang="en-SG" dirty="0" smtClean="0"/>
              <a:t>the relevance </a:t>
            </a:r>
            <a:r>
              <a:rPr lang="en-SG" dirty="0"/>
              <a:t>of each encoder hidden state to the decoder </a:t>
            </a:r>
            <a:r>
              <a:rPr lang="en-SG" dirty="0" smtClean="0"/>
              <a:t>state </a:t>
            </a:r>
          </a:p>
          <a:p>
            <a:endParaRPr lang="en-SG" dirty="0" smtClean="0"/>
          </a:p>
          <a:p>
            <a:pPr lvl="5"/>
            <a:r>
              <a:rPr lang="en-SG" sz="1800" dirty="0" smtClean="0"/>
              <a:t>: relevancy of decoder hidden state in step i-1 to encoder hidden state in step j</a:t>
            </a:r>
          </a:p>
          <a:p>
            <a:pPr lvl="5"/>
            <a:endParaRPr lang="en-SG" sz="1800" dirty="0"/>
          </a:p>
          <a:p>
            <a:pPr marL="0" indent="0">
              <a:buNone/>
            </a:pPr>
            <a:endParaRPr lang="en-US" dirty="0" smtClean="0"/>
          </a:p>
          <a:p>
            <a:endParaRPr lang="en-SG" baseline="-25000" dirty="0"/>
          </a:p>
          <a:p>
            <a:endParaRPr lang="en-SG" baseline="-25000" dirty="0" smtClean="0"/>
          </a:p>
          <a:p>
            <a:endParaRPr lang="en-SG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985" y="2248619"/>
            <a:ext cx="559142" cy="530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02" y="2978988"/>
            <a:ext cx="2197821" cy="518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202" y="3812798"/>
            <a:ext cx="4012235" cy="5885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026" y="4825342"/>
            <a:ext cx="10172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Attentional Context (c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823049"/>
            <a:ext cx="10363200" cy="4114800"/>
          </a:xfrm>
        </p:spPr>
        <p:txBody>
          <a:bodyPr/>
          <a:lstStyle/>
          <a:p>
            <a:r>
              <a:rPr lang="en-SG" dirty="0">
                <a:sym typeface="Symbol" panose="05050102010706020507" pitchFamily="18" charset="2"/>
              </a:rPr>
              <a:t></a:t>
            </a:r>
            <a:r>
              <a:rPr lang="en-SG" baseline="-25000" dirty="0" err="1">
                <a:sym typeface="Symbol" panose="05050102010706020507" pitchFamily="18" charset="2"/>
              </a:rPr>
              <a:t>ij</a:t>
            </a:r>
            <a:r>
              <a:rPr lang="en-SG" dirty="0"/>
              <a:t> : proportional relevance encoder hidden state j decoder state i</a:t>
            </a:r>
            <a:r>
              <a:rPr lang="en-SG" dirty="0" smtClean="0"/>
              <a:t>:</a:t>
            </a:r>
          </a:p>
          <a:p>
            <a:endParaRPr lang="en-SG" baseline="-25000" dirty="0"/>
          </a:p>
          <a:p>
            <a:endParaRPr lang="en-SG" baseline="-25000" dirty="0" smtClean="0"/>
          </a:p>
          <a:p>
            <a:endParaRPr lang="en-SG" baseline="-25000" dirty="0"/>
          </a:p>
          <a:p>
            <a:endParaRPr lang="en-SG" baseline="-25000" dirty="0" smtClean="0"/>
          </a:p>
          <a:p>
            <a:endParaRPr lang="en-SG" baseline="-25000" dirty="0"/>
          </a:p>
          <a:p>
            <a:endParaRPr lang="en-SG" baseline="-25000" dirty="0" smtClean="0"/>
          </a:p>
          <a:p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: fixed-length </a:t>
            </a:r>
            <a:r>
              <a:rPr lang="en-US" dirty="0"/>
              <a:t>context vector </a:t>
            </a:r>
            <a:r>
              <a:rPr lang="en-US" dirty="0" smtClean="0"/>
              <a:t>for </a:t>
            </a:r>
            <a:r>
              <a:rPr lang="en-SG" dirty="0" smtClean="0"/>
              <a:t>the </a:t>
            </a:r>
            <a:r>
              <a:rPr lang="en-SG" dirty="0"/>
              <a:t>current decoder state by taking a weighted average over all the encoder </a:t>
            </a:r>
            <a:r>
              <a:rPr lang="en-SG" dirty="0" smtClean="0"/>
              <a:t>hidden </a:t>
            </a:r>
            <a:r>
              <a:rPr lang="en-US" dirty="0" smtClean="0"/>
              <a:t>states</a:t>
            </a:r>
            <a:endParaRPr lang="en-SG" baseline="-25000" dirty="0"/>
          </a:p>
          <a:p>
            <a:endParaRPr lang="en-SG" baseline="-25000" dirty="0" smtClean="0"/>
          </a:p>
          <a:p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51" y="2371424"/>
            <a:ext cx="4781460" cy="16659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389" y="4993799"/>
            <a:ext cx="2900453" cy="122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8" y="76200"/>
            <a:ext cx="11904586" cy="5238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627" y="5943600"/>
            <a:ext cx="4001526" cy="7818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3250" y="5524500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by parameterizing the </a:t>
            </a:r>
            <a:r>
              <a:rPr lang="en-SG" sz="2400" dirty="0"/>
              <a:t>score with its own set of weights, </a:t>
            </a:r>
            <a:r>
              <a:rPr lang="en-SG" sz="2400" dirty="0" err="1"/>
              <a:t>W</a:t>
            </a:r>
            <a:r>
              <a:rPr lang="en-SG" sz="2400" baseline="-25000" dirty="0" err="1"/>
              <a:t>s</a:t>
            </a:r>
            <a:endParaRPr lang="en-SG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8072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4/28/2023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1" y="1771781"/>
            <a:ext cx="5199423" cy="498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layer in Decoder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928" y="4093029"/>
            <a:ext cx="3427938" cy="6270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output y at each time consists of a </a:t>
            </a:r>
            <a:r>
              <a:rPr lang="en-SG" sz="2800" dirty="0" err="1"/>
              <a:t>softmax</a:t>
            </a:r>
            <a:r>
              <a:rPr lang="en-SG" sz="2800" dirty="0"/>
              <a:t> </a:t>
            </a:r>
            <a:r>
              <a:rPr lang="en-SG" sz="2800" dirty="0" smtClean="0"/>
              <a:t>computation</a:t>
            </a:r>
          </a:p>
          <a:p>
            <a:r>
              <a:rPr lang="en-SG" sz="2800" dirty="0" smtClean="0"/>
              <a:t>Output generation is task-specific</a:t>
            </a:r>
          </a:p>
          <a:p>
            <a:r>
              <a:rPr lang="en-SG" sz="2800" dirty="0"/>
              <a:t>several of the possible options for </a:t>
            </a:r>
            <a:r>
              <a:rPr lang="en-SG" sz="2800" dirty="0" smtClean="0"/>
              <a:t>output generation:</a:t>
            </a:r>
          </a:p>
          <a:p>
            <a:pPr lvl="1"/>
            <a:r>
              <a:rPr lang="en-US" sz="2400" dirty="0" smtClean="0"/>
              <a:t>Simply </a:t>
            </a:r>
            <a:r>
              <a:rPr lang="en-SG" sz="2400" dirty="0" smtClean="0"/>
              <a:t>sample </a:t>
            </a:r>
            <a:r>
              <a:rPr lang="en-SG" sz="2400" dirty="0"/>
              <a:t>from the </a:t>
            </a:r>
            <a:r>
              <a:rPr lang="en-SG" sz="2400" dirty="0" err="1"/>
              <a:t>softmax</a:t>
            </a:r>
            <a:r>
              <a:rPr lang="en-SG" sz="2400" dirty="0"/>
              <a:t> </a:t>
            </a:r>
            <a:r>
              <a:rPr lang="en-SG" sz="2400" dirty="0" smtClean="0"/>
              <a:t>distribution (NLG)-not suitable for MT …	</a:t>
            </a:r>
          </a:p>
          <a:p>
            <a:pPr lvl="1"/>
            <a:r>
              <a:rPr lang="en-US" sz="2400" dirty="0"/>
              <a:t>choose the most </a:t>
            </a:r>
            <a:r>
              <a:rPr lang="en-US" sz="2400" dirty="0" smtClean="0"/>
              <a:t>likely output</a:t>
            </a:r>
          </a:p>
          <a:p>
            <a:pPr lvl="1"/>
            <a:r>
              <a:rPr lang="en-US" sz="2400" dirty="0" smtClean="0"/>
              <a:t>Using CRF-layer with Viterbi: not suitable because DP invariant is not hold</a:t>
            </a:r>
          </a:p>
          <a:p>
            <a:pPr lvl="1"/>
            <a:r>
              <a:rPr lang="en-US" sz="2400" dirty="0" smtClean="0"/>
              <a:t>Using Beam Search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9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Beam Search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problem as a heuristic state-space search</a:t>
            </a:r>
            <a:endParaRPr lang="en-US" dirty="0"/>
          </a:p>
          <a:p>
            <a:r>
              <a:rPr lang="en-US" dirty="0" smtClean="0"/>
              <a:t>Combining </a:t>
            </a:r>
            <a:r>
              <a:rPr lang="en-SG" dirty="0" smtClean="0"/>
              <a:t>a </a:t>
            </a:r>
            <a:r>
              <a:rPr lang="en-SG" dirty="0"/>
              <a:t>breadth-first-search strategy with a heuristic filter that scores each option </a:t>
            </a:r>
            <a:r>
              <a:rPr lang="en-SG" dirty="0" smtClean="0"/>
              <a:t>and prunes </a:t>
            </a:r>
            <a:r>
              <a:rPr lang="en-SG" dirty="0"/>
              <a:t>the search space to stay within a </a:t>
            </a:r>
            <a:r>
              <a:rPr lang="en-SG" dirty="0" smtClean="0"/>
              <a:t>fixed-size </a:t>
            </a:r>
            <a:r>
              <a:rPr lang="en-SG" dirty="0"/>
              <a:t>memory footprint, called the </a:t>
            </a:r>
            <a:r>
              <a:rPr lang="en-SG" b="1" dirty="0" smtClean="0"/>
              <a:t>beam </a:t>
            </a:r>
            <a:r>
              <a:rPr lang="en-US" b="1" dirty="0" smtClean="0"/>
              <a:t>width</a:t>
            </a:r>
          </a:p>
          <a:p>
            <a:r>
              <a:rPr lang="en-US" dirty="0" smtClean="0"/>
              <a:t>Hypotheses</a:t>
            </a:r>
          </a:p>
          <a:p>
            <a:r>
              <a:rPr lang="en-SG" dirty="0"/>
              <a:t>continues until a &lt;\s&gt; is </a:t>
            </a:r>
            <a:r>
              <a:rPr lang="en-SG" dirty="0" smtClean="0"/>
              <a:t>generated</a:t>
            </a:r>
          </a:p>
          <a:p>
            <a:pPr lvl="1"/>
            <a:r>
              <a:rPr lang="en-SG" dirty="0"/>
              <a:t>At this point, the completed hypothesis is </a:t>
            </a:r>
            <a:r>
              <a:rPr lang="en-SG" dirty="0" smtClean="0"/>
              <a:t>removed from </a:t>
            </a:r>
            <a:r>
              <a:rPr lang="en-SG" dirty="0"/>
              <a:t>the frontier and the size of the beam is reduced by </a:t>
            </a:r>
            <a:r>
              <a:rPr lang="en-SG" dirty="0" smtClean="0"/>
              <a:t>one</a:t>
            </a:r>
          </a:p>
          <a:p>
            <a:r>
              <a:rPr lang="en-SG" dirty="0" smtClean="0"/>
              <a:t>Select the best hypotheses with length normalization because probabilities prefer shorter hypotheses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19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73" y="207964"/>
            <a:ext cx="9082454" cy="655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60" y="220664"/>
            <a:ext cx="10720092" cy="61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with 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60" y="1588294"/>
            <a:ext cx="11119265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with Transformers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5" y="2079626"/>
            <a:ext cx="11455254" cy="38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2022577"/>
            <a:ext cx="10363200" cy="4114800"/>
          </a:xfrm>
        </p:spPr>
        <p:txBody>
          <a:bodyPr/>
          <a:lstStyle/>
          <a:p>
            <a:r>
              <a:rPr lang="en-US" sz="2000" dirty="0" smtClean="0"/>
              <a:t>RNN is used for </a:t>
            </a:r>
            <a:r>
              <a:rPr lang="en-SG" sz="2000" dirty="0"/>
              <a:t>including language </a:t>
            </a:r>
            <a:r>
              <a:rPr lang="en-SG" sz="2000" dirty="0" err="1"/>
              <a:t>modeling</a:t>
            </a:r>
            <a:r>
              <a:rPr lang="en-SG" sz="2000" dirty="0"/>
              <a:t>, contextual generation, and </a:t>
            </a:r>
            <a:r>
              <a:rPr lang="en-SG" sz="2000" dirty="0" smtClean="0"/>
              <a:t>sequence </a:t>
            </a:r>
            <a:r>
              <a:rPr lang="en-US" sz="2000" dirty="0" smtClean="0"/>
              <a:t>labeling</a:t>
            </a:r>
            <a:endParaRPr lang="en-US" sz="2000" dirty="0"/>
          </a:p>
          <a:p>
            <a:r>
              <a:rPr lang="en-SG" sz="2000" dirty="0"/>
              <a:t>input sequences being transformed into output sequences in a </a:t>
            </a:r>
            <a:r>
              <a:rPr lang="en-SG" sz="2000" b="1" dirty="0"/>
              <a:t>one-to-one </a:t>
            </a:r>
            <a:r>
              <a:rPr lang="en-SG" sz="2000" dirty="0"/>
              <a:t>fashion</a:t>
            </a:r>
            <a:r>
              <a:rPr lang="en-SG" sz="2000" dirty="0" smtClean="0"/>
              <a:t>.</a:t>
            </a:r>
          </a:p>
          <a:p>
            <a:r>
              <a:rPr lang="en-US" sz="2000" dirty="0" smtClean="0"/>
              <a:t>More flexible networks: encoder-decoder networks</a:t>
            </a:r>
            <a:r>
              <a:rPr lang="en-US" sz="2000" dirty="0"/>
              <a:t>, or sequence-to-sequence </a:t>
            </a:r>
            <a:r>
              <a:rPr lang="en-US" sz="2000" dirty="0" smtClean="0"/>
              <a:t>models</a:t>
            </a:r>
          </a:p>
          <a:p>
            <a:r>
              <a:rPr lang="en-SG" sz="2000" dirty="0" smtClean="0"/>
              <a:t>Used in very </a:t>
            </a:r>
            <a:r>
              <a:rPr lang="en-SG" sz="2000" dirty="0"/>
              <a:t>wide range of applications </a:t>
            </a:r>
            <a:endParaRPr lang="en-SG" sz="2000" dirty="0" smtClean="0"/>
          </a:p>
          <a:p>
            <a:pPr lvl="1"/>
            <a:r>
              <a:rPr lang="en-SG" sz="1800" dirty="0" smtClean="0"/>
              <a:t>Machine translation</a:t>
            </a:r>
          </a:p>
          <a:p>
            <a:pPr lvl="1"/>
            <a:r>
              <a:rPr lang="en-SG" sz="1800" dirty="0" smtClean="0"/>
              <a:t>Summarization</a:t>
            </a:r>
          </a:p>
          <a:p>
            <a:pPr lvl="1"/>
            <a:r>
              <a:rPr lang="en-SG" sz="1800" dirty="0" smtClean="0"/>
              <a:t>question answering</a:t>
            </a:r>
          </a:p>
          <a:p>
            <a:pPr lvl="1"/>
            <a:r>
              <a:rPr lang="en-SG" sz="1800" dirty="0" smtClean="0"/>
              <a:t>dialogue modelling …</a:t>
            </a:r>
          </a:p>
          <a:p>
            <a:r>
              <a:rPr lang="en-SG" sz="2000" dirty="0" smtClean="0"/>
              <a:t>Key idea: use of an encoder network that takes an input and </a:t>
            </a:r>
            <a:r>
              <a:rPr lang="en-SG" sz="2000" dirty="0"/>
              <a:t>creates a contextualized representation of it.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36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831" y="214314"/>
            <a:ext cx="8895943" cy="64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Persian-English Parallel Corpus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fa-IR" u="sng" dirty="0">
                <a:hlinkClick r:id="rId2"/>
              </a:rPr>
              <a:t>پیکره</a:t>
            </a:r>
            <a:r>
              <a:rPr lang="en-US" u="sng" dirty="0">
                <a:hlinkClick r:id="rId2"/>
              </a:rPr>
              <a:t>‌</a:t>
            </a:r>
            <a:r>
              <a:rPr lang="fa-IR" u="sng" dirty="0">
                <a:hlinkClick r:id="rId2"/>
              </a:rPr>
              <a:t>ی </a:t>
            </a:r>
            <a:r>
              <a:rPr lang="fa-IR" u="sng" dirty="0" smtClean="0">
                <a:hlinkClick r:id="rId2"/>
              </a:rPr>
              <a:t>میزان</a:t>
            </a:r>
            <a:endParaRPr lang="en-SG" u="sng" dirty="0" smtClean="0"/>
          </a:p>
          <a:p>
            <a:pPr lvl="0" algn="r" rtl="1"/>
            <a:r>
              <a:rPr lang="fa-IR" u="sng" dirty="0">
                <a:hlinkClick r:id="rId3"/>
              </a:rPr>
              <a:t>پیکره انگلیسی-فارسی تهران</a:t>
            </a:r>
            <a:r>
              <a:rPr lang="fa-IR" u="sng" dirty="0"/>
              <a:t> (</a:t>
            </a:r>
            <a:r>
              <a:rPr lang="en-US" u="sng" dirty="0"/>
              <a:t>TEP</a:t>
            </a:r>
            <a:r>
              <a:rPr lang="fa-IR" u="sng" dirty="0" smtClean="0"/>
              <a:t>)</a:t>
            </a:r>
            <a:endParaRPr lang="en-SG" u="sng" dirty="0" smtClean="0"/>
          </a:p>
          <a:p>
            <a:pPr lvl="0" algn="r" rtl="1"/>
            <a:r>
              <a:rPr lang="fa-IR" u="sng" dirty="0">
                <a:hlinkClick r:id="rId4"/>
              </a:rPr>
              <a:t>پیکره فارسی-انگلیسی امیرکبیر (</a:t>
            </a:r>
            <a:r>
              <a:rPr lang="en-US" u="sng" dirty="0">
                <a:hlinkClick r:id="rId4"/>
              </a:rPr>
              <a:t>AFEC</a:t>
            </a:r>
            <a:r>
              <a:rPr lang="fa-IR" u="sng" dirty="0" smtClean="0">
                <a:hlinkClick r:id="rId4"/>
              </a:rPr>
              <a:t>)</a:t>
            </a:r>
            <a:endParaRPr lang="en-SG" u="sng" dirty="0" smtClean="0"/>
          </a:p>
          <a:p>
            <a:pPr lvl="0" algn="r" rtl="1"/>
            <a:r>
              <a:rPr lang="fa-IR" u="sng" dirty="0">
                <a:hlinkClick r:id="rId5"/>
              </a:rPr>
              <a:t>پیکره</a:t>
            </a:r>
            <a:r>
              <a:rPr lang="en-US" u="sng" dirty="0">
                <a:hlinkClick r:id="rId5"/>
              </a:rPr>
              <a:t>‌</a:t>
            </a:r>
            <a:r>
              <a:rPr lang="fa-IR" u="sng" dirty="0">
                <a:hlinkClick r:id="rId5"/>
              </a:rPr>
              <a:t>ی حوزه</a:t>
            </a:r>
            <a:r>
              <a:rPr lang="en-US" u="sng" dirty="0">
                <a:hlinkClick r:id="rId5"/>
              </a:rPr>
              <a:t>‌</a:t>
            </a:r>
            <a:r>
              <a:rPr lang="fa-IR" u="sng" dirty="0">
                <a:hlinkClick r:id="rId5"/>
              </a:rPr>
              <a:t>ی </a:t>
            </a:r>
            <a:r>
              <a:rPr lang="fa-IR" u="sng" dirty="0" smtClean="0">
                <a:hlinkClick r:id="rId5"/>
              </a:rPr>
              <a:t>خبری</a:t>
            </a:r>
            <a:endParaRPr lang="en-SG" u="sng" dirty="0" smtClean="0"/>
          </a:p>
          <a:p>
            <a:pPr lvl="0" algn="r" rtl="1"/>
            <a:r>
              <a:rPr lang="fa-IR" u="sng" dirty="0">
                <a:hlinkClick r:id="rId6"/>
              </a:rPr>
              <a:t>پیکره</a:t>
            </a:r>
            <a:r>
              <a:rPr lang="en-US" u="sng" dirty="0">
                <a:hlinkClick r:id="rId6"/>
              </a:rPr>
              <a:t>‌</a:t>
            </a:r>
            <a:r>
              <a:rPr lang="fa-IR" u="sng" dirty="0">
                <a:hlinkClick r:id="rId6"/>
              </a:rPr>
              <a:t>ی </a:t>
            </a:r>
            <a:r>
              <a:rPr lang="fa-IR" u="sng" dirty="0" smtClean="0">
                <a:hlinkClick r:id="rId6"/>
              </a:rPr>
              <a:t>تنزیل</a:t>
            </a:r>
            <a:endParaRPr lang="en-SG" u="sng" dirty="0" smtClean="0"/>
          </a:p>
          <a:p>
            <a:pPr lvl="0" algn="r" rtl="1"/>
            <a:r>
              <a:rPr lang="fa-IR" u="sng" dirty="0">
                <a:hlinkClick r:id="rId7"/>
              </a:rPr>
              <a:t>پیکره </a:t>
            </a:r>
            <a:r>
              <a:rPr lang="en-US" u="sng" dirty="0" err="1">
                <a:hlinkClick r:id="rId7"/>
              </a:rPr>
              <a:t>OpenSubtitles</a:t>
            </a:r>
            <a:r>
              <a:rPr lang="en-US" dirty="0"/>
              <a:t> </a:t>
            </a:r>
            <a:endParaRPr lang="en-US" dirty="0" smtClean="0"/>
          </a:p>
          <a:p>
            <a:pPr lvl="0" algn="r" rtl="1"/>
            <a:r>
              <a:rPr lang="fa-IR" u="sng" dirty="0">
                <a:hlinkClick r:id="rId8"/>
              </a:rPr>
              <a:t>پیکره </a:t>
            </a:r>
            <a:r>
              <a:rPr lang="fa-IR" u="sng" dirty="0" smtClean="0">
                <a:hlinkClick r:id="rId8"/>
              </a:rPr>
              <a:t>ویکی‌پدیا</a:t>
            </a:r>
            <a:endParaRPr lang="fa-IR" u="sng" dirty="0" smtClean="0"/>
          </a:p>
          <a:p>
            <a:pPr lvl="0" algn="r" rtl="1"/>
            <a:r>
              <a:rPr lang="fa-IR" u="sng" dirty="0" smtClean="0"/>
              <a:t>پیکره </a:t>
            </a:r>
            <a:r>
              <a:rPr lang="en-US" u="sng" dirty="0" smtClean="0"/>
              <a:t>OPUS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4/28/2023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Language Model and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LSTM, GRU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101" y="4703410"/>
            <a:ext cx="3038475" cy="947217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63" y="2103986"/>
            <a:ext cx="6703387" cy="451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41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Autoregressive NL generation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dirty="0" smtClean="0"/>
              <a:t>trained model</a:t>
            </a:r>
          </a:p>
          <a:p>
            <a:r>
              <a:rPr lang="en-SG" dirty="0"/>
              <a:t>ask the network to generate novel </a:t>
            </a:r>
            <a:r>
              <a:rPr lang="en-SG" dirty="0" smtClean="0"/>
              <a:t>sequences</a:t>
            </a:r>
          </a:p>
          <a:p>
            <a:pPr lvl="1"/>
            <a:r>
              <a:rPr lang="en-US" dirty="0"/>
              <a:t>randomly </a:t>
            </a:r>
            <a:r>
              <a:rPr lang="en-US" dirty="0" smtClean="0"/>
              <a:t>sampling </a:t>
            </a:r>
            <a:r>
              <a:rPr lang="en-SG" dirty="0" smtClean="0"/>
              <a:t>an </a:t>
            </a:r>
            <a:r>
              <a:rPr lang="en-SG" dirty="0"/>
              <a:t>appropriate word as the beginning of a </a:t>
            </a:r>
            <a:r>
              <a:rPr lang="en-SG" dirty="0" smtClean="0"/>
              <a:t>sequence</a:t>
            </a:r>
          </a:p>
          <a:p>
            <a:pPr lvl="1"/>
            <a:r>
              <a:rPr lang="en-US" dirty="0"/>
              <a:t>condition </a:t>
            </a:r>
            <a:r>
              <a:rPr lang="en-US" dirty="0" smtClean="0"/>
              <a:t>the </a:t>
            </a:r>
            <a:r>
              <a:rPr lang="en-SG" dirty="0" smtClean="0"/>
              <a:t>generation </a:t>
            </a:r>
            <a:r>
              <a:rPr lang="en-SG" dirty="0"/>
              <a:t>of subsequent words on the hidden state from the previous time </a:t>
            </a:r>
            <a:r>
              <a:rPr lang="en-SG" dirty="0" smtClean="0"/>
              <a:t>step</a:t>
            </a:r>
          </a:p>
          <a:p>
            <a:pPr lvl="1"/>
            <a:r>
              <a:rPr lang="en-US" dirty="0"/>
              <a:t>sample </a:t>
            </a:r>
            <a:r>
              <a:rPr lang="en-US" dirty="0" smtClean="0"/>
              <a:t>a particular </a:t>
            </a:r>
            <a:r>
              <a:rPr lang="en-US" dirty="0"/>
              <a:t>word,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from</a:t>
            </a:r>
            <a:endParaRPr lang="en-SG" dirty="0" smtClean="0"/>
          </a:p>
          <a:p>
            <a:pPr lvl="1"/>
            <a:r>
              <a:rPr lang="en-SG" dirty="0"/>
              <a:t>The process continues until the end of sentence token &lt;\s&gt; is </a:t>
            </a:r>
            <a:r>
              <a:rPr lang="en-SG" dirty="0" smtClean="0"/>
              <a:t>generated</a:t>
            </a:r>
          </a:p>
          <a:p>
            <a:r>
              <a:rPr lang="en-US" dirty="0"/>
              <a:t>Instead of having </a:t>
            </a:r>
            <a:r>
              <a:rPr lang="en-US" dirty="0" smtClean="0"/>
              <a:t>the </a:t>
            </a:r>
            <a:r>
              <a:rPr lang="en-SG" dirty="0" smtClean="0"/>
              <a:t>language </a:t>
            </a:r>
            <a:r>
              <a:rPr lang="en-SG" dirty="0"/>
              <a:t>model generate a sentence from scratch, we have it complete a </a:t>
            </a:r>
            <a:r>
              <a:rPr lang="en-SG" dirty="0" smtClean="0"/>
              <a:t>sequence </a:t>
            </a:r>
            <a:r>
              <a:rPr lang="en-US" dirty="0" smtClean="0"/>
              <a:t>given </a:t>
            </a:r>
            <a:r>
              <a:rPr lang="en-US" dirty="0"/>
              <a:t>a specified prefix.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99" y="3791221"/>
            <a:ext cx="2038351" cy="35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2" y="280863"/>
            <a:ext cx="11386457" cy="60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5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applications: MT, summarization, dialog system, </a:t>
            </a:r>
            <a:r>
              <a:rPr lang="en-US" dirty="0" err="1" smtClean="0"/>
              <a:t>chatbot</a:t>
            </a:r>
            <a:r>
              <a:rPr lang="en-US" dirty="0" smtClean="0"/>
              <a:t>,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2085975"/>
            <a:ext cx="4739090" cy="4314825"/>
          </a:xfrm>
        </p:spPr>
        <p:txBody>
          <a:bodyPr/>
          <a:lstStyle/>
          <a:p>
            <a:r>
              <a:rPr lang="en-SG" dirty="0"/>
              <a:t>The primary resources used to train modern translation </a:t>
            </a:r>
            <a:r>
              <a:rPr lang="en-SG" dirty="0" smtClean="0"/>
              <a:t>systems are known parallel </a:t>
            </a:r>
            <a:r>
              <a:rPr lang="en-SG" dirty="0"/>
              <a:t>texts, or </a:t>
            </a:r>
            <a:r>
              <a:rPr lang="en-SG" b="1" dirty="0" err="1" smtClean="0"/>
              <a:t>bitexts</a:t>
            </a:r>
            <a:endParaRPr lang="en-SG" b="1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90" y="1924050"/>
            <a:ext cx="708461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9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using Encoder-decoder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Heshaam\Desktop\Courses\NLP Course\Book Translation\962\JOZVEH MT\images\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632392"/>
            <a:ext cx="7727950" cy="3196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01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0AB-FC2D-455D-9356-228CEC98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166689"/>
            <a:ext cx="10390716" cy="1462087"/>
          </a:xfrm>
        </p:spPr>
        <p:txBody>
          <a:bodyPr/>
          <a:lstStyle/>
          <a:p>
            <a:r>
              <a:rPr lang="en-US" dirty="0"/>
              <a:t>Encoder-decoder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7E3B-CE46-4578-A9E9-D324DBFA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0" y="1828800"/>
            <a:ext cx="6613524" cy="4114800"/>
          </a:xfrm>
        </p:spPr>
        <p:txBody>
          <a:bodyPr/>
          <a:lstStyle/>
          <a:p>
            <a:r>
              <a:rPr lang="en-US" dirty="0"/>
              <a:t>Encoder-decoder networks</a:t>
            </a:r>
          </a:p>
          <a:p>
            <a:endParaRPr lang="en-US" dirty="0"/>
          </a:p>
          <a:p>
            <a:pPr lvl="1"/>
            <a:r>
              <a:rPr lang="en-US" dirty="0"/>
              <a:t>Used in a wide range of applications including machine translation, summarization, question answering, and dialogue modeling.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RNNs were the most widely-used and successful architecture for both the encoder and decoder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Other architectures (transformers) also suitable for Encoder-decoder networks</a:t>
            </a:r>
            <a:endParaRPr lang="fa-IR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03E3F4-2B15-4D6C-A658-C890D316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9" y="2334298"/>
            <a:ext cx="3324225" cy="218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004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A6E2D2F-EF9D-49D7-988F-8634F69364FF}" vid="{A2A6F677-79A6-4C9A-92FC-455287D890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3809</TotalTime>
  <Words>793</Words>
  <Application>Microsoft Office PowerPoint</Application>
  <PresentationFormat>Widescreen</PresentationFormat>
  <Paragraphs>121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Symbol</vt:lpstr>
      <vt:lpstr>Tahoma</vt:lpstr>
      <vt:lpstr>Wingdings</vt:lpstr>
      <vt:lpstr>Theme1</vt:lpstr>
      <vt:lpstr>Chapter 9b: Encoder-Decoder Models, RNN Attention - a sample of Neural Machine Translation</vt:lpstr>
      <vt:lpstr>Machine Translation </vt:lpstr>
      <vt:lpstr>RNN</vt:lpstr>
      <vt:lpstr>Neural Language Model and Generation</vt:lpstr>
      <vt:lpstr>Autoregressive NL generation model</vt:lpstr>
      <vt:lpstr>PowerPoint Presentation</vt:lpstr>
      <vt:lpstr>Other applications: MT, summarization, dialog system, chatbot, ….</vt:lpstr>
      <vt:lpstr>MT using Encoder-decoder</vt:lpstr>
      <vt:lpstr>Encoder-decoder networks</vt:lpstr>
      <vt:lpstr>Encoder-decoder networks</vt:lpstr>
      <vt:lpstr>Encoder-decoder network components:</vt:lpstr>
      <vt:lpstr>PowerPoint Presentation</vt:lpstr>
      <vt:lpstr>Encoder</vt:lpstr>
      <vt:lpstr>Training</vt:lpstr>
      <vt:lpstr>Decoder</vt:lpstr>
      <vt:lpstr>Decoder</vt:lpstr>
      <vt:lpstr>Why need attention?</vt:lpstr>
      <vt:lpstr>Attention</vt:lpstr>
      <vt:lpstr>Attention </vt:lpstr>
      <vt:lpstr>Attentional Context (ci)</vt:lpstr>
      <vt:lpstr>Attentional Context (ci)</vt:lpstr>
      <vt:lpstr>PowerPoint Presentation</vt:lpstr>
      <vt:lpstr>attention vector</vt:lpstr>
      <vt:lpstr>Output layer in Decoder</vt:lpstr>
      <vt:lpstr>Beam Search </vt:lpstr>
      <vt:lpstr>PowerPoint Presentation</vt:lpstr>
      <vt:lpstr>PowerPoint Presentation</vt:lpstr>
      <vt:lpstr>Encoder-Decoder with Transformers</vt:lpstr>
      <vt:lpstr>Encoder-Decoder with Transformers</vt:lpstr>
      <vt:lpstr>PowerPoint Presentation</vt:lpstr>
      <vt:lpstr>Persian-English Parallel Corpus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</dc:title>
  <dc:creator>Fatemeh Azadi</dc:creator>
  <cp:lastModifiedBy>Heshaam</cp:lastModifiedBy>
  <cp:revision>81</cp:revision>
  <dcterms:created xsi:type="dcterms:W3CDTF">2020-04-02T09:59:09Z</dcterms:created>
  <dcterms:modified xsi:type="dcterms:W3CDTF">2023-04-28T08:44:42Z</dcterms:modified>
</cp:coreProperties>
</file>