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660033"/>
    <a:srgbClr val="66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63" d="100"/>
          <a:sy n="63" d="100"/>
        </p:scale>
        <p:origin x="-15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D6847F4-309A-4390-8DF0-7BA379C4D35D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4B6E93-527B-4D65-BD0F-86172769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 dir="d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audio" Target="file:///G:\&#1055;&#1088;&#1077;&#1079;&#1077;&#1085;&#1090;&#1072;&#1094;&#1110;&#1111;\Mehdi%20-%20Trees%20In%20The%20Breeze%20(mixpromo.net).mp3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Влада\Desktop\372563-svetik.jpg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>
            <a:off x="1116" y="0"/>
            <a:ext cx="9141768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3500438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ru-RU" sz="8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 </a:t>
            </a:r>
            <a:r>
              <a:rPr lang="ru-RU" sz="8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щасливий</a:t>
            </a:r>
            <a:r>
              <a:rPr lang="ru-RU" sz="8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 </a:t>
            </a:r>
            <a:endParaRPr lang="ru-RU" sz="8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Mehdi - Trees In The Breeze (mixpromo.net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Влада\Desktop\vodnyj-sad-irisov-sava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5286388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428604"/>
            <a:ext cx="7929618" cy="642942"/>
          </a:xfrm>
        </p:spPr>
        <p:txBody>
          <a:bodyPr>
            <a:noAutofit/>
          </a:bodyPr>
          <a:lstStyle/>
          <a:p>
            <a:r>
              <a:rPr lang="uk-UA" sz="3600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 кажу: </a:t>
            </a:r>
            <a:r>
              <a:rPr lang="uk-UA" sz="3600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“Півник”</a:t>
            </a:r>
            <a:r>
              <a:rPr lang="uk-UA" sz="3600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- а ви уявіть себе ним</a:t>
            </a:r>
            <a:endParaRPr lang="ru-RU" sz="3600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85852" y="0"/>
            <a:ext cx="700092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40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О. </a:t>
            </a:r>
            <a:r>
              <a:rPr lang="uk-UA" sz="4000" dirty="0" err="1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Месевря</a:t>
            </a:r>
            <a:r>
              <a:rPr lang="uk-UA" sz="40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uk-UA" sz="4000" dirty="0" err="1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“Дикі</a:t>
            </a:r>
            <a:r>
              <a:rPr lang="uk-UA" sz="40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uk-UA" sz="4000" dirty="0" err="1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приручені”</a:t>
            </a:r>
            <a:endParaRPr lang="uk-UA" sz="4000" dirty="0" smtClean="0">
              <a:ln w="18415" cmpd="sng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40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1538" y="1428736"/>
            <a:ext cx="3643338" cy="28007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2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Півник, що спить на кленовій гілці</a:t>
            </a: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72132" y="1428736"/>
            <a:ext cx="3230566" cy="2400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2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Жовтий півник-ірис</a:t>
            </a: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14414" y="4286256"/>
            <a:ext cx="3143272" cy="24006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2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Фіолетовий півник</a:t>
            </a: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57884" y="4286256"/>
            <a:ext cx="3071834" cy="2323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2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Зозулястий півник у курнику</a:t>
            </a: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ru-RU" sz="2600" dirty="0">
              <a:solidFill>
                <a:srgbClr val="4F271C">
                  <a:shade val="30000"/>
                  <a:satMod val="150000"/>
                </a:srgbClr>
              </a:solidFill>
            </a:endParaRPr>
          </a:p>
        </p:txBody>
      </p:sp>
      <p:pic>
        <p:nvPicPr>
          <p:cNvPr id="3074" name="Picture 2" descr="C:\Users\Влада\Desktop\img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85992"/>
            <a:ext cx="1963751" cy="1963751"/>
          </a:xfrm>
          <a:prstGeom prst="rect">
            <a:avLst/>
          </a:prstGeom>
          <a:noFill/>
        </p:spPr>
      </p:pic>
      <p:pic>
        <p:nvPicPr>
          <p:cNvPr id="3075" name="Picture 3" descr="C:\Users\Влада\Desktop\e8731ad3b2901de2944a16e4b95ad28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786322"/>
            <a:ext cx="1790704" cy="1790704"/>
          </a:xfrm>
          <a:prstGeom prst="rect">
            <a:avLst/>
          </a:prstGeom>
          <a:noFill/>
        </p:spPr>
      </p:pic>
      <p:pic>
        <p:nvPicPr>
          <p:cNvPr id="3076" name="Picture 4" descr="C:\Users\Влада\Desktop\Iris_zheltuy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1857364"/>
            <a:ext cx="2081192" cy="1819556"/>
          </a:xfrm>
          <a:prstGeom prst="rect">
            <a:avLst/>
          </a:prstGeom>
          <a:noFill/>
        </p:spPr>
      </p:pic>
      <p:pic>
        <p:nvPicPr>
          <p:cNvPr id="3077" name="Picture 5" descr="C:\Users\Влада\Desktop\f4bb487d65744216491b2215c0b4b53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5143512"/>
            <a:ext cx="2002901" cy="14287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12" y="500042"/>
            <a:ext cx="4813319" cy="76944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Монолог півника</a:t>
            </a:r>
          </a:p>
        </p:txBody>
      </p:sp>
      <p:sp>
        <p:nvSpPr>
          <p:cNvPr id="5" name="Выноска-облако 4"/>
          <p:cNvSpPr/>
          <p:nvPr/>
        </p:nvSpPr>
        <p:spPr>
          <a:xfrm>
            <a:off x="785786" y="2071678"/>
            <a:ext cx="2857520" cy="2108299"/>
          </a:xfrm>
          <a:prstGeom prst="cloudCallout">
            <a:avLst>
              <a:gd name="adj1" fmla="val 40212"/>
              <a:gd name="adj2" fmla="val -76288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2800" b="1" i="1" dirty="0" smtClean="0">
                <a:ln>
                  <a:solidFill>
                    <a:srgbClr val="4F271C">
                      <a:lumMod val="75000"/>
                    </a:srgbClr>
                  </a:solidFill>
                </a:ln>
                <a:solidFill>
                  <a:srgbClr val="C00000"/>
                </a:solidFill>
              </a:rPr>
              <a:t>Чому проснувся півник?</a:t>
            </a:r>
          </a:p>
        </p:txBody>
      </p:sp>
      <p:sp>
        <p:nvSpPr>
          <p:cNvPr id="6" name="Выноска-облако 5"/>
          <p:cNvSpPr/>
          <p:nvPr/>
        </p:nvSpPr>
        <p:spPr>
          <a:xfrm>
            <a:off x="5643570" y="1785926"/>
            <a:ext cx="3143272" cy="1452384"/>
          </a:xfrm>
          <a:prstGeom prst="cloudCallout">
            <a:avLst>
              <a:gd name="adj1" fmla="val -40972"/>
              <a:gd name="adj2" fmla="val -76978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uk-UA" sz="2800" b="1" i="1" dirty="0" smtClean="0">
                <a:ln>
                  <a:solidFill>
                    <a:srgbClr val="4F271C">
                      <a:lumMod val="75000"/>
                    </a:srgbClr>
                  </a:solidFill>
                </a:ln>
                <a:solidFill>
                  <a:srgbClr val="C00000"/>
                </a:solidFill>
              </a:rPr>
              <a:t> Як він кукурікну</a:t>
            </a:r>
            <a:r>
              <a:rPr lang="ru-RU" sz="2800" b="1" i="1" dirty="0" smtClean="0">
                <a:ln>
                  <a:solidFill>
                    <a:srgbClr val="4F271C">
                      <a:lumMod val="75000"/>
                    </a:srgbClr>
                  </a:solidFill>
                </a:ln>
                <a:solidFill>
                  <a:srgbClr val="C00000"/>
                </a:solidFill>
              </a:rPr>
              <a:t>в?</a:t>
            </a:r>
            <a:endParaRPr lang="ru-RU" dirty="0"/>
          </a:p>
        </p:txBody>
      </p:sp>
      <p:sp>
        <p:nvSpPr>
          <p:cNvPr id="7" name="Выноска-облако 6"/>
          <p:cNvSpPr/>
          <p:nvPr/>
        </p:nvSpPr>
        <p:spPr>
          <a:xfrm>
            <a:off x="2643174" y="3857628"/>
            <a:ext cx="2505100" cy="2764215"/>
          </a:xfrm>
          <a:prstGeom prst="cloudCallout">
            <a:avLst>
              <a:gd name="adj1" fmla="val 37569"/>
              <a:gd name="adj2" fmla="val -145649"/>
            </a:avLst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2800" b="1" i="1" dirty="0" smtClean="0">
                <a:ln>
                  <a:solidFill>
                    <a:srgbClr val="4F271C">
                      <a:lumMod val="75000"/>
                    </a:srgbClr>
                  </a:solidFill>
                </a:ln>
                <a:solidFill>
                  <a:srgbClr val="C00000"/>
                </a:solidFill>
              </a:rPr>
              <a:t> Хто за ним спостерігав?</a:t>
            </a:r>
          </a:p>
        </p:txBody>
      </p:sp>
      <p:sp>
        <p:nvSpPr>
          <p:cNvPr id="9" name="Выноска-облако 8"/>
          <p:cNvSpPr/>
          <p:nvPr/>
        </p:nvSpPr>
        <p:spPr>
          <a:xfrm>
            <a:off x="5643538" y="3214686"/>
            <a:ext cx="3500462" cy="2764215"/>
          </a:xfrm>
          <a:prstGeom prst="cloudCallout">
            <a:avLst>
              <a:gd name="adj1" fmla="val -110051"/>
              <a:gd name="adj2" fmla="val -10285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  <a:defRPr/>
            </a:pPr>
            <a:r>
              <a:rPr lang="uk-UA" sz="2800" b="1" i="1" dirty="0" smtClean="0">
                <a:ln>
                  <a:solidFill>
                    <a:srgbClr val="4F271C">
                      <a:lumMod val="75000"/>
                    </a:srgbClr>
                  </a:solidFill>
                </a:ln>
                <a:solidFill>
                  <a:srgbClr val="C00000"/>
                </a:solidFill>
              </a:rPr>
              <a:t> Які епітети до півника можна дібрати?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00430" y="3357562"/>
            <a:ext cx="2786082" cy="178595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endParaRPr lang="uk-UA" dirty="0" smtClean="0"/>
          </a:p>
          <a:p>
            <a:pPr algn="ctr"/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ніколи не </a:t>
            </a:r>
          </a:p>
          <a:p>
            <a:pPr algn="ctr"/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буду…</a:t>
            </a:r>
          </a:p>
          <a:p>
            <a:pPr algn="ctr"/>
            <a:endParaRPr lang="uk-UA" dirty="0" smtClean="0"/>
          </a:p>
          <a:p>
            <a:pPr algn="ctr"/>
            <a:endParaRPr lang="uk-UA" dirty="0" smtClean="0"/>
          </a:p>
          <a:p>
            <a:pPr algn="ctr"/>
            <a:endParaRPr lang="uk-UA" dirty="0" smtClean="0"/>
          </a:p>
          <a:p>
            <a:pPr algn="ctr"/>
            <a:endParaRPr lang="uk-UA" dirty="0" smtClean="0"/>
          </a:p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2976" y="0"/>
            <a:ext cx="250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3600" dirty="0" smtClean="0">
                <a:ln w="18415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Рефлексія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714357"/>
            <a:ext cx="771530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" lvl="0" algn="ctr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3200" b="1" dirty="0" smtClean="0">
                <a:ln w="10541" cmpd="sng">
                  <a:solidFill>
                    <a:srgbClr val="660033"/>
                  </a:solidFill>
                  <a:prstDash val="solid"/>
                </a:ln>
                <a:solidFill>
                  <a:srgbClr val="660033"/>
                </a:solidFill>
              </a:rPr>
              <a:t>Прочитавши твір </a:t>
            </a:r>
            <a:r>
              <a:rPr lang="uk-UA" sz="3200" b="1" dirty="0" err="1" smtClean="0">
                <a:ln w="10541" cmpd="sng">
                  <a:solidFill>
                    <a:srgbClr val="660033"/>
                  </a:solidFill>
                  <a:prstDash val="solid"/>
                </a:ln>
                <a:solidFill>
                  <a:srgbClr val="660033"/>
                </a:solidFill>
              </a:rPr>
              <a:t>“Дикі</a:t>
            </a:r>
            <a:r>
              <a:rPr lang="uk-UA" sz="3200" b="1" dirty="0" smtClean="0">
                <a:ln w="10541" cmpd="sng">
                  <a:solidFill>
                    <a:srgbClr val="660033"/>
                  </a:solidFill>
                  <a:prstDash val="solid"/>
                </a:ln>
                <a:solidFill>
                  <a:srgbClr val="660033"/>
                </a:solidFill>
              </a:rPr>
              <a:t> і приручені </a:t>
            </a:r>
          </a:p>
          <a:p>
            <a:pPr marL="27432" lvl="0" algn="ctr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3200" b="1" dirty="0" smtClean="0">
                <a:ln w="10541" cmpd="sng">
                  <a:solidFill>
                    <a:srgbClr val="660033"/>
                  </a:solidFill>
                  <a:prstDash val="solid"/>
                </a:ln>
                <a:solidFill>
                  <a:srgbClr val="660033"/>
                </a:solidFill>
              </a:rPr>
              <a:t> О. </a:t>
            </a:r>
            <a:r>
              <a:rPr lang="uk-UA" sz="3200" b="1" dirty="0" err="1" smtClean="0">
                <a:ln w="10541" cmpd="sng">
                  <a:solidFill>
                    <a:srgbClr val="660033"/>
                  </a:solidFill>
                  <a:prstDash val="solid"/>
                </a:ln>
                <a:solidFill>
                  <a:srgbClr val="660033"/>
                </a:solidFill>
              </a:rPr>
              <a:t>Месеврі</a:t>
            </a:r>
            <a:r>
              <a:rPr lang="uk-UA" sz="3200" b="1" dirty="0" smtClean="0">
                <a:ln w="10541" cmpd="sng">
                  <a:solidFill>
                    <a:srgbClr val="660033"/>
                  </a:solidFill>
                  <a:prstDash val="solid"/>
                </a:ln>
                <a:solidFill>
                  <a:srgbClr val="660033"/>
                </a:solidFill>
              </a:rPr>
              <a:t>, я</a:t>
            </a:r>
          </a:p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3200" b="1" dirty="0" smtClean="0">
              <a:ln w="10541" cmpd="sng">
                <a:solidFill>
                  <a:srgbClr val="660033"/>
                </a:solidFill>
                <a:prstDash val="solid"/>
              </a:ln>
              <a:solidFill>
                <a:srgbClr val="660033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1538" y="2000240"/>
            <a:ext cx="22860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7432" lvl="0" algn="ctr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 algn="ctr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обираю позицію…</a:t>
            </a:r>
          </a:p>
          <a:p>
            <a:pPr marL="27432" lvl="0" algn="ctr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14414" y="4643446"/>
            <a:ext cx="2214577" cy="201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7432" lvl="0" algn="ctr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 algn="ctr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зрозумів…</a:t>
            </a:r>
          </a:p>
          <a:p>
            <a:pPr marL="27432" lvl="0" algn="ctr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27432" lvl="0" algn="ctr">
              <a:spcBef>
                <a:spcPts val="600"/>
              </a:spcBef>
              <a:buClr>
                <a:srgbClr val="3891A7"/>
              </a:buClr>
              <a:buSzPct val="80000"/>
            </a:pPr>
            <a:endParaRPr lang="uk-UA" sz="2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</p:txBody>
      </p:sp>
      <p:pic>
        <p:nvPicPr>
          <p:cNvPr id="1026" name="Picture 2" descr="C:\Users\Влада\Desktop\2SCH15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1061566"/>
            <a:ext cx="4143404" cy="579643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Влада\Desktop\x_822f835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7657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1142984"/>
            <a:ext cx="5572132" cy="464347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uk-UA" sz="2800" b="1" i="1" dirty="0" smtClean="0"/>
              <a:t>Сьогодні на уроці я ознайомився із творами О. </a:t>
            </a:r>
            <a:r>
              <a:rPr lang="uk-UA" sz="2800" b="1" i="1" dirty="0" err="1" smtClean="0"/>
              <a:t>Месеврі</a:t>
            </a:r>
            <a:r>
              <a:rPr lang="uk-UA" sz="2800" b="1" i="1" dirty="0" smtClean="0"/>
              <a:t> …</a:t>
            </a:r>
          </a:p>
          <a:p>
            <a:endParaRPr lang="uk-UA" sz="2800" b="1" i="1" dirty="0" smtClean="0"/>
          </a:p>
          <a:p>
            <a:r>
              <a:rPr lang="uk-UA" sz="2800" b="1" i="1" dirty="0" smtClean="0"/>
              <a:t>Вони навчили мене…</a:t>
            </a:r>
          </a:p>
          <a:p>
            <a:endParaRPr lang="uk-UA" sz="2800" b="1" i="1" dirty="0" smtClean="0"/>
          </a:p>
          <a:p>
            <a:r>
              <a:rPr lang="uk-UA" sz="2800" b="1" i="1" dirty="0" smtClean="0"/>
              <a:t>Я зрозумів, що людина – частина…</a:t>
            </a:r>
          </a:p>
          <a:p>
            <a:endParaRPr lang="uk-UA" sz="2800" b="1" i="1" dirty="0" smtClean="0"/>
          </a:p>
          <a:p>
            <a:r>
              <a:rPr lang="uk-UA" sz="2800" b="1" i="1" dirty="0" smtClean="0"/>
              <a:t>Людина повинна бути…</a:t>
            </a:r>
          </a:p>
          <a:p>
            <a:endParaRPr lang="ru-RU" sz="28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214290"/>
            <a:ext cx="4214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3600" b="1" dirty="0" smtClean="0">
                <a:ln w="19050">
                  <a:solidFill>
                    <a:srgbClr val="C000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Самодіагностика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Влада\Desktop\3083341_w640_h640_bookstac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4071942"/>
            <a:ext cx="6854216" cy="20790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uk-UA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Складіть калейдоскоп кольорової палітри вивчених творів О. </a:t>
            </a:r>
            <a:r>
              <a:rPr lang="uk-UA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Месеврі</a:t>
            </a:r>
            <a:r>
              <a:rPr lang="uk-UA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ru-RU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488" y="1071546"/>
            <a:ext cx="42830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36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Домашнє завдання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14" y="1857364"/>
            <a:ext cx="7406640" cy="1000132"/>
          </a:xfrm>
        </p:spPr>
        <p:txBody>
          <a:bodyPr>
            <a:normAutofit fontScale="92500"/>
          </a:bodyPr>
          <a:lstStyle/>
          <a:p>
            <a:pPr algn="ctr"/>
            <a:r>
              <a:rPr lang="uk-UA" b="1" dirty="0" err="1" smtClean="0"/>
              <a:t>Месевря</a:t>
            </a:r>
            <a:r>
              <a:rPr lang="uk-UA" b="1" dirty="0" smtClean="0"/>
              <a:t> О.І. Соняшник у відрі / О. </a:t>
            </a:r>
            <a:r>
              <a:rPr lang="uk-UA" b="1" dirty="0" err="1" smtClean="0"/>
              <a:t>Месевря</a:t>
            </a:r>
            <a:r>
              <a:rPr lang="uk-UA" b="1" dirty="0" smtClean="0"/>
              <a:t>. – Черкаси: видавництво Ю. Чабаненко; 2016. – 52 с. 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14546" y="357166"/>
            <a:ext cx="521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Використана література</a:t>
            </a:r>
            <a:endParaRPr lang="ru-RU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7170" name="Picture 2" descr="C:\Users\Влада\Desktop\7bcb1e12a98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86058"/>
            <a:ext cx="5786478" cy="386970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Влада\Desktop\книга 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1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14744" y="3500438"/>
            <a:ext cx="5429256" cy="3357562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Презентацію підготувала </a:t>
            </a: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err="1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Самелюк</a:t>
            </a: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Наталія Володимирівна,</a:t>
            </a: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учитель української мови і літератури</a:t>
            </a: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err="1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Почапинського</a:t>
            </a: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навчально-виховного комплексу</a:t>
            </a: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uk-UA" altLang="ru-RU" sz="1800" i="1" dirty="0" err="1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“Дошкільний</a:t>
            </a: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навчальний заклад – загальноосвітня школа   І-ІІІ </a:t>
            </a:r>
            <a:r>
              <a:rPr lang="uk-UA" altLang="ru-RU" sz="1800" i="1" dirty="0" err="1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ступенів”</a:t>
            </a:r>
            <a:endParaRPr lang="uk-UA" altLang="ru-RU" sz="1800" i="1" dirty="0" smtClean="0">
              <a:ln w="18415" cmpd="sng">
                <a:solidFill>
                  <a:srgbClr val="003300"/>
                </a:solidFill>
                <a:prstDash val="solid"/>
              </a:ln>
              <a:solidFill>
                <a:srgbClr val="0033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err="1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Лисянської</a:t>
            </a: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районної ради </a:t>
            </a: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Черкаської області</a:t>
            </a:r>
          </a:p>
          <a:p>
            <a:endParaRPr lang="ru-RU" sz="1800" dirty="0">
              <a:ln w="18415" cmpd="sng">
                <a:solidFill>
                  <a:srgbClr val="92D050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00430" y="500042"/>
            <a:ext cx="56435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Сонячна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душа </a:t>
            </a:r>
            <a:r>
              <a:rPr lang="ru-RU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художнього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слова</a:t>
            </a:r>
          </a:p>
          <a:p>
            <a:pPr algn="ctr"/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uk-UA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Ольги </a:t>
            </a:r>
            <a:r>
              <a:rPr lang="uk-UA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Месеврі</a:t>
            </a:r>
            <a:r>
              <a:rPr lang="uk-UA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</a:p>
          <a:p>
            <a:pPr algn="ctr"/>
            <a:r>
              <a:rPr lang="uk-UA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(за збіркою </a:t>
            </a:r>
            <a:r>
              <a:rPr lang="uk-UA" sz="4000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“Соняшник</a:t>
            </a:r>
            <a:r>
              <a:rPr lang="uk-UA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у </a:t>
            </a:r>
            <a:r>
              <a:rPr lang="uk-UA" sz="4000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відрі”</a:t>
            </a:r>
            <a:r>
              <a:rPr lang="uk-UA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ru-R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195" name="Picture 3" descr="C:\Users\Влада\Desktop\image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CF7"/>
              </a:clrFrom>
              <a:clrTo>
                <a:srgbClr val="FBFC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727228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Влада\Desktop\книга 2.jpe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4143380"/>
            <a:ext cx="8458200" cy="9144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err="1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Сонячна</a:t>
            </a:r>
            <a:r>
              <a:rPr lang="ru-RU" sz="36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 душа </a:t>
            </a:r>
            <a:r>
              <a:rPr lang="ru-RU" sz="3600" b="1" dirty="0" err="1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художнього</a:t>
            </a:r>
            <a:r>
              <a:rPr lang="ru-RU" sz="36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 слова</a:t>
            </a:r>
          </a:p>
          <a:p>
            <a:pPr algn="ctr"/>
            <a:r>
              <a:rPr lang="ru-RU" sz="36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 </a:t>
            </a:r>
            <a:r>
              <a:rPr lang="uk-UA" sz="36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Ольги </a:t>
            </a:r>
            <a:r>
              <a:rPr lang="uk-UA" sz="3600" b="1" dirty="0" err="1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Месеврі</a:t>
            </a:r>
            <a:r>
              <a:rPr lang="uk-UA" sz="36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  </a:t>
            </a:r>
          </a:p>
          <a:p>
            <a:pPr algn="ctr"/>
            <a:r>
              <a:rPr lang="uk-UA" sz="3600" b="1" i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(за збіркою </a:t>
            </a:r>
            <a:r>
              <a:rPr lang="uk-UA" sz="3600" b="1" i="1" dirty="0" err="1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“Соняшник</a:t>
            </a:r>
            <a:r>
              <a:rPr lang="uk-UA" sz="3600" b="1" i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 у </a:t>
            </a:r>
            <a:r>
              <a:rPr lang="uk-UA" sz="3600" b="1" i="1" dirty="0" err="1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відрі”</a:t>
            </a:r>
            <a:r>
              <a:rPr lang="uk-UA" sz="3600" b="1" i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)</a:t>
            </a:r>
            <a:endParaRPr lang="ru-RU" sz="3600" b="1" i="1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2050" name="Picture 2" descr="C:\Users\Влада\Desktop\dsc_0161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4829575" cy="3214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Влада\Desktop\8a98e0f495bb4501cd0ca0e79fea9daeae0727f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13"/>
            <a:ext cx="9144000" cy="6844487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428604"/>
            <a:ext cx="8458200" cy="2143140"/>
          </a:xfrm>
          <a:scene3d>
            <a:camera prst="perspectiveRelaxed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uk-UA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Мову рідної природи </a:t>
            </a:r>
          </a:p>
          <a:p>
            <a:pPr algn="ctr"/>
            <a:r>
              <a:rPr lang="uk-UA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розуміти серцем вчись. </a:t>
            </a:r>
          </a:p>
          <a:p>
            <a:pPr algn="r"/>
            <a:r>
              <a:rPr lang="uk-UA" sz="36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П. </a:t>
            </a:r>
            <a:r>
              <a:rPr lang="uk-UA" sz="3600" b="1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Ситниченко</a:t>
            </a:r>
            <a:endParaRPr lang="ru-RU" sz="36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Влада\Desktop\8a98e0f495bb4501cd0ca0e79fea9daeae0727f6.jpg"/>
          <p:cNvPicPr>
            <a:picLocks noChangeAspect="1" noChangeArrowheads="1"/>
          </p:cNvPicPr>
          <p:nvPr/>
        </p:nvPicPr>
        <p:blipFill>
          <a:blip r:embed="rId2"/>
          <a:srcRect l="1562" b="55317"/>
          <a:stretch>
            <a:fillRect/>
          </a:stretch>
        </p:blipFill>
        <p:spPr bwMode="auto">
          <a:xfrm>
            <a:off x="0" y="13513"/>
            <a:ext cx="9144000" cy="6844487"/>
          </a:xfrm>
          <a:prstGeom prst="rect">
            <a:avLst/>
          </a:prstGeom>
          <a:noFill/>
        </p:spPr>
      </p:pic>
      <p:sp>
        <p:nvSpPr>
          <p:cNvPr id="5" name="Солнце 4"/>
          <p:cNvSpPr/>
          <p:nvPr/>
        </p:nvSpPr>
        <p:spPr>
          <a:xfrm>
            <a:off x="3000364" y="1714488"/>
            <a:ext cx="3214710" cy="3071834"/>
          </a:xfrm>
          <a:prstGeom prst="sun">
            <a:avLst>
              <a:gd name="adj" fmla="val 25448"/>
            </a:avLst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15139489">
            <a:off x="2455729" y="2931477"/>
            <a:ext cx="434661" cy="2023592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/>
          <p:cNvSpPr/>
          <p:nvPr/>
        </p:nvSpPr>
        <p:spPr>
          <a:xfrm rot="12670643">
            <a:off x="3492770" y="4038316"/>
            <a:ext cx="434661" cy="2023592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 rot="6670981">
            <a:off x="6233888" y="2985460"/>
            <a:ext cx="434661" cy="2023592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 rot="3440248">
            <a:off x="6109573" y="1431710"/>
            <a:ext cx="434661" cy="2023592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19980363">
            <a:off x="3598737" y="645461"/>
            <a:ext cx="434661" cy="2023592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 rot="1826201">
            <a:off x="5268926" y="542140"/>
            <a:ext cx="434661" cy="2023592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 rot="8736111">
            <a:off x="5352044" y="3943329"/>
            <a:ext cx="434661" cy="2023592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/>
          <p:cNvSpPr/>
          <p:nvPr/>
        </p:nvSpPr>
        <p:spPr>
          <a:xfrm rot="18327026">
            <a:off x="2733179" y="1466573"/>
            <a:ext cx="434661" cy="2023592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 rot="14818258">
            <a:off x="2702857" y="3376012"/>
            <a:ext cx="495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 rot="1693402">
            <a:off x="5131748" y="1304309"/>
            <a:ext cx="495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 rot="6649712">
            <a:off x="5760994" y="3348436"/>
            <a:ext cx="495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 rot="8849404">
            <a:off x="5058104" y="4148937"/>
            <a:ext cx="495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 rot="19863790">
            <a:off x="3781153" y="1489584"/>
            <a:ext cx="495649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6182" y="300037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 smtClean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Сонячний</a:t>
            </a:r>
            <a:endParaRPr lang="ru-RU" sz="2800" b="1" dirty="0">
              <a:ln w="19050">
                <a:solidFill>
                  <a:sysClr val="windowText" lastClr="000000"/>
                </a:solidFill>
                <a:prstDash val="solid"/>
              </a:ln>
              <a:solidFill>
                <a:srgbClr val="C0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6600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Асоц</a:t>
            </a:r>
            <a:r>
              <a:rPr lang="uk-UA" sz="3600" b="1" dirty="0" err="1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6600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іативний</a:t>
            </a:r>
            <a:r>
              <a:rPr lang="uk-UA" sz="3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6600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кущ</a:t>
            </a:r>
            <a:endParaRPr lang="ru-RU" sz="3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rgbClr val="6600FF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C:\Users\Влада\Desktop\Изображение 23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EFED"/>
              </a:clrFrom>
              <a:clrTo>
                <a:srgbClr val="EFEFED">
                  <a:alpha val="0"/>
                </a:srgbClr>
              </a:clrTo>
            </a:clrChange>
          </a:blip>
          <a:srcRect l="5770"/>
          <a:stretch>
            <a:fillRect/>
          </a:stretch>
        </p:blipFill>
        <p:spPr bwMode="auto">
          <a:xfrm>
            <a:off x="0" y="0"/>
            <a:ext cx="47862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4500562" y="1500174"/>
            <a:ext cx="4643438" cy="50629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v"/>
            </a:pPr>
            <a:r>
              <a:rPr lang="uk-UA" sz="4000" dirty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невеликий </a:t>
            </a:r>
            <a:endParaRPr lang="uk-UA" sz="4000" dirty="0" smtClean="0">
              <a:solidFill>
                <a:schemeClr val="tx2">
                  <a:lumMod val="75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uk-UA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                    розмір;</a:t>
            </a:r>
          </a:p>
          <a:p>
            <a:pPr lvl="0">
              <a:spcBef>
                <a:spcPct val="0"/>
              </a:spcBef>
              <a:buFont typeface="Wingdings" pitchFamily="2" charset="2"/>
              <a:buChar char="v"/>
            </a:pPr>
            <a:r>
              <a:rPr lang="uk-UA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вільна </a:t>
            </a:r>
          </a:p>
          <a:p>
            <a:pPr lvl="0">
              <a:spcBef>
                <a:spcPct val="0"/>
              </a:spcBef>
            </a:pPr>
            <a:r>
              <a:rPr lang="uk-UA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            композиція;</a:t>
            </a:r>
          </a:p>
          <a:p>
            <a:pPr lvl="0">
              <a:spcBef>
                <a:spcPct val="0"/>
              </a:spcBef>
              <a:buFont typeface="Wingdings" pitchFamily="2" charset="2"/>
              <a:buChar char="v"/>
            </a:pPr>
            <a:r>
              <a:rPr lang="uk-UA" sz="4000" dirty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о</a:t>
            </a:r>
            <a:r>
              <a:rPr lang="uk-UA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бразність;</a:t>
            </a:r>
          </a:p>
          <a:p>
            <a:pPr lvl="0">
              <a:spcBef>
                <a:spcPct val="0"/>
              </a:spcBef>
              <a:buFont typeface="Wingdings" pitchFamily="2" charset="2"/>
              <a:buChar char="v"/>
            </a:pPr>
            <a:r>
              <a:rPr lang="uk-UA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метафоричність;</a:t>
            </a:r>
          </a:p>
          <a:p>
            <a:pPr lvl="0">
              <a:spcBef>
                <a:spcPct val="0"/>
              </a:spcBef>
              <a:buFont typeface="Wingdings" pitchFamily="2" charset="2"/>
              <a:buChar char="v"/>
            </a:pPr>
            <a:r>
              <a:rPr lang="uk-UA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індивідуальність</a:t>
            </a:r>
            <a:r>
              <a:rPr lang="uk-UA" sz="4300" dirty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/>
            </a:r>
            <a:br>
              <a:rPr lang="uk-UA" sz="4300" dirty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</a:br>
            <a:endParaRPr lang="ru-RU" sz="4300" dirty="0">
              <a:solidFill>
                <a:schemeClr val="tx2">
                  <a:lumMod val="75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143636" y="714356"/>
            <a:ext cx="2353622" cy="689098"/>
          </a:xfrm>
        </p:spPr>
        <p:txBody>
          <a:bodyPr>
            <a:noAutofit/>
          </a:bodyPr>
          <a:lstStyle/>
          <a:p>
            <a:pPr algn="ctr"/>
            <a:r>
              <a:rPr lang="uk-UA" sz="88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Есе</a:t>
            </a:r>
            <a:endParaRPr lang="ru-RU" sz="8800" b="1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66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00306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ln w="1905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Знайди образ в абзацах етюду </a:t>
            </a:r>
            <a:br>
              <a:rPr lang="uk-UA" b="1" dirty="0" smtClean="0">
                <a:ln w="1905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uk-UA" b="1" dirty="0" err="1" smtClean="0">
                <a:ln w="1905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“Зранку”</a:t>
            </a:r>
            <a:endParaRPr lang="ru-RU" b="1" dirty="0">
              <a:ln w="1905">
                <a:solidFill>
                  <a:schemeClr val="tx1"/>
                </a:solidFill>
              </a:ln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Рисунок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00090"/>
            <a:ext cx="4154494" cy="311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Влада\Desktop\2SCH158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2060"/>
          <a:stretch>
            <a:fillRect/>
          </a:stretch>
        </p:blipFill>
        <p:spPr bwMode="auto">
          <a:xfrm>
            <a:off x="5143504" y="0"/>
            <a:ext cx="4630397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Влада\Desktop\book-op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663" y="0"/>
            <a:ext cx="9161663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3786182" y="3929066"/>
            <a:ext cx="1714512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uk-UA" sz="3600" b="1" dirty="0" smtClean="0">
                <a:ln/>
                <a:solidFill>
                  <a:schemeClr val="accent3"/>
                </a:solidFill>
              </a:rPr>
              <a:t>Епітети</a:t>
            </a:r>
            <a:endParaRPr lang="ru-RU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57950" y="1785926"/>
            <a:ext cx="228601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uk-UA" sz="3600" b="1" dirty="0" smtClean="0">
                <a:ln/>
                <a:solidFill>
                  <a:schemeClr val="accent3"/>
                </a:solidFill>
              </a:rPr>
              <a:t>Метафора </a:t>
            </a:r>
            <a:endParaRPr lang="ru-RU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1857364"/>
            <a:ext cx="285752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uk-UA" sz="3600" b="1" dirty="0" smtClean="0">
                <a:ln/>
                <a:solidFill>
                  <a:schemeClr val="accent3"/>
                </a:solidFill>
              </a:rPr>
              <a:t>Порівняння</a:t>
            </a:r>
            <a:endParaRPr lang="ru-RU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1643042" y="285728"/>
            <a:ext cx="6072230" cy="714380"/>
          </a:xfrm>
        </p:spPr>
        <p:txBody>
          <a:bodyPr>
            <a:prstTxWarp prst="textChevronInverted">
              <a:avLst>
                <a:gd name="adj" fmla="val 57277"/>
              </a:avLst>
            </a:prstTxWarp>
            <a:noAutofit/>
          </a:bodyPr>
          <a:lstStyle/>
          <a:p>
            <a:pPr algn="ctr"/>
            <a:r>
              <a:rPr lang="uk-UA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Впізнай художні тропи</a:t>
            </a:r>
            <a:endParaRPr lang="ru-RU" sz="4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Влада\Desktop\7407003.jpg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5072074"/>
            <a:ext cx="8215338" cy="1472184"/>
          </a:xfrm>
        </p:spPr>
        <p:txBody>
          <a:bodyPr>
            <a:noAutofit/>
          </a:bodyPr>
          <a:lstStyle/>
          <a:p>
            <a:pPr algn="ctr"/>
            <a:r>
              <a:rPr lang="uk-UA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Поетичний намистин разок авторських неологізмів</a:t>
            </a:r>
            <a:endParaRPr lang="ru-RU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Влада\Desktop\img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26"/>
            <a:ext cx="4429124" cy="6849174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86182" y="1500174"/>
            <a:ext cx="5000628" cy="514353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3200" b="1" i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</a:rPr>
              <a:t>В</a:t>
            </a:r>
            <a:r>
              <a:rPr lang="uk-UA" sz="3200" b="1" i="1" dirty="0" err="1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</a:rPr>
              <a:t>ізитна</a:t>
            </a:r>
            <a:r>
              <a:rPr lang="uk-UA" sz="3200" b="1" i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</a:rPr>
              <a:t> картка</a:t>
            </a:r>
          </a:p>
          <a:p>
            <a:pPr algn="ctr"/>
            <a:endParaRPr lang="uk-UA" sz="2800" dirty="0" smtClean="0"/>
          </a:p>
          <a:p>
            <a:pPr marL="541782" indent="-514350">
              <a:buAutoNum type="arabicPeriod"/>
            </a:pPr>
            <a:r>
              <a:rPr lang="uk-UA" sz="2800" b="1" i="1" dirty="0" smtClean="0">
                <a:solidFill>
                  <a:srgbClr val="002060"/>
                </a:solidFill>
              </a:rPr>
              <a:t>Автор</a:t>
            </a:r>
          </a:p>
          <a:p>
            <a:pPr marL="541782" indent="-514350">
              <a:buAutoNum type="arabicPeriod"/>
            </a:pPr>
            <a:r>
              <a:rPr lang="uk-UA" sz="2800" b="1" i="1" dirty="0" smtClean="0">
                <a:solidFill>
                  <a:srgbClr val="002060"/>
                </a:solidFill>
              </a:rPr>
              <a:t>Назва</a:t>
            </a:r>
          </a:p>
          <a:p>
            <a:pPr marL="541782" indent="-514350">
              <a:buAutoNum type="arabicPeriod"/>
            </a:pPr>
            <a:r>
              <a:rPr lang="uk-UA" sz="2800" b="1" i="1" dirty="0" smtClean="0">
                <a:solidFill>
                  <a:srgbClr val="002060"/>
                </a:solidFill>
              </a:rPr>
              <a:t>Рік видання </a:t>
            </a:r>
          </a:p>
          <a:p>
            <a:pPr marL="541782" indent="-514350">
              <a:buAutoNum type="arabicPeriod"/>
            </a:pPr>
            <a:r>
              <a:rPr lang="uk-UA" sz="2800" b="1" i="1" dirty="0" smtClean="0">
                <a:solidFill>
                  <a:srgbClr val="002060"/>
                </a:solidFill>
              </a:rPr>
              <a:t>Жанр </a:t>
            </a:r>
          </a:p>
          <a:p>
            <a:pPr marL="541782" indent="-514350">
              <a:buAutoNum type="arabicPeriod"/>
            </a:pPr>
            <a:r>
              <a:rPr lang="uk-UA" sz="2800" b="1" i="1" dirty="0" smtClean="0">
                <a:solidFill>
                  <a:srgbClr val="002060"/>
                </a:solidFill>
              </a:rPr>
              <a:t>Тема</a:t>
            </a:r>
          </a:p>
          <a:p>
            <a:pPr marL="541782" indent="-514350">
              <a:buAutoNum type="arabicPeriod"/>
            </a:pPr>
            <a:r>
              <a:rPr lang="uk-UA" sz="2800" b="1" i="1" dirty="0" smtClean="0">
                <a:solidFill>
                  <a:srgbClr val="002060"/>
                </a:solidFill>
              </a:rPr>
              <a:t>Ідея</a:t>
            </a:r>
          </a:p>
          <a:p>
            <a:pPr marL="541782" indent="-514350">
              <a:buAutoNum type="arabicPeriod"/>
            </a:pPr>
            <a:r>
              <a:rPr lang="uk-UA" sz="2800" b="1" i="1" dirty="0" smtClean="0">
                <a:solidFill>
                  <a:srgbClr val="002060"/>
                </a:solidFill>
              </a:rPr>
              <a:t>Основна думка</a:t>
            </a:r>
          </a:p>
          <a:p>
            <a:pPr marL="541782" indent="-514350">
              <a:buAutoNum type="arabicPeriod"/>
            </a:pPr>
            <a:r>
              <a:rPr lang="uk-UA" sz="2800" b="1" i="1" dirty="0" smtClean="0">
                <a:solidFill>
                  <a:srgbClr val="002060"/>
                </a:solidFill>
              </a:rPr>
              <a:t>Композиція 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6248" y="428604"/>
            <a:ext cx="40748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ru-RU" sz="4800" dirty="0" err="1" smtClean="0">
                <a:ln w="18415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Творча</a:t>
            </a:r>
            <a:r>
              <a:rPr lang="ru-RU" sz="4800" dirty="0" smtClean="0">
                <a:ln w="18415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робота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425</TotalTime>
  <Words>280</Words>
  <Application>Microsoft Office PowerPoint</Application>
  <PresentationFormat>Экран (4:3)</PresentationFormat>
  <Paragraphs>93</Paragraphs>
  <Slides>17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Солнцестояние</vt:lpstr>
      <vt:lpstr>Я щасливий… </vt:lpstr>
      <vt:lpstr>Презентация PowerPoint</vt:lpstr>
      <vt:lpstr>Презентация PowerPoint</vt:lpstr>
      <vt:lpstr>Презентация PowerPoint</vt:lpstr>
      <vt:lpstr>Есе</vt:lpstr>
      <vt:lpstr>Знайди образ в абзацах етюду  “Зранку”</vt:lpstr>
      <vt:lpstr>Впізнай художні тропи</vt:lpstr>
      <vt:lpstr>Поетичний намистин разок авторських неологізмів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WolfishLair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 щасливий </dc:title>
  <dc:creator>Влада</dc:creator>
  <cp:lastModifiedBy>Admin</cp:lastModifiedBy>
  <cp:revision>16</cp:revision>
  <dcterms:created xsi:type="dcterms:W3CDTF">2017-01-29T11:51:47Z</dcterms:created>
  <dcterms:modified xsi:type="dcterms:W3CDTF">2017-02-03T18:07:02Z</dcterms:modified>
</cp:coreProperties>
</file>