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9"/>
  </p:notesMasterIdLst>
  <p:sldIdLst>
    <p:sldId id="284" r:id="rId2"/>
    <p:sldId id="257" r:id="rId3"/>
    <p:sldId id="267" r:id="rId4"/>
    <p:sldId id="268" r:id="rId5"/>
    <p:sldId id="285" r:id="rId6"/>
    <p:sldId id="270" r:id="rId7"/>
    <p:sldId id="269" r:id="rId8"/>
    <p:sldId id="271" r:id="rId9"/>
    <p:sldId id="289" r:id="rId10"/>
    <p:sldId id="286" r:id="rId11"/>
    <p:sldId id="287" r:id="rId12"/>
    <p:sldId id="288" r:id="rId13"/>
    <p:sldId id="290" r:id="rId14"/>
    <p:sldId id="291" r:id="rId15"/>
    <p:sldId id="292" r:id="rId16"/>
    <p:sldId id="293" r:id="rId17"/>
    <p:sldId id="294" r:id="rId1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 autoAdjust="0"/>
    <p:restoredTop sz="94660"/>
  </p:normalViewPr>
  <p:slideViewPr>
    <p:cSldViewPr>
      <p:cViewPr varScale="1">
        <p:scale>
          <a:sx n="110" d="100"/>
          <a:sy n="110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E368E6F-6A2B-4E86-88E4-DCF7F4E395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34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5C96D-96D7-4407-8373-CEF5FFC325BE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584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066800" y="3276600"/>
            <a:ext cx="8077200" cy="0"/>
          </a:xfrm>
          <a:prstGeom prst="line">
            <a:avLst/>
          </a:prstGeom>
          <a:noFill/>
          <a:ln w="28575">
            <a:solidFill>
              <a:srgbClr val="85248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116013" cy="6858000"/>
          </a:xfrm>
          <a:prstGeom prst="rect">
            <a:avLst/>
          </a:prstGeom>
          <a:solidFill>
            <a:srgbClr val="85248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/>
          </a:p>
        </p:txBody>
      </p:sp>
      <p:pic>
        <p:nvPicPr>
          <p:cNvPr id="7" name="Picture 7" descr="DISC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61113"/>
            <a:ext cx="1116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8288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7391400" cy="1752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814382" y="2916129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rgbClr val="B74FC2"/>
                </a:solidFill>
                <a:latin typeface="+mj-lt"/>
              </a:rPr>
              <a:t>CEDPS - Department of Computer Science</a:t>
            </a:r>
            <a:endParaRPr lang="en-GB" sz="1800" b="1" dirty="0">
              <a:solidFill>
                <a:srgbClr val="B74FC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0691892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</a:t>
            </a:r>
            <a:fld id="{B1400EFF-50C6-4887-B383-5FF3E554AD7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6474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3575" y="152400"/>
            <a:ext cx="1930400" cy="6192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52400"/>
            <a:ext cx="5641975" cy="6192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</a:t>
            </a:r>
            <a:fld id="{0FB44FE7-9BF5-4537-BEFB-7F370F991ED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85534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</a:t>
            </a:r>
            <a:fld id="{2400AA65-2C23-4AEB-9338-13B455F842F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64932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</a:t>
            </a:r>
            <a:fld id="{0DBE5958-96D7-4320-AA07-5291FDC9C95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12547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524000"/>
            <a:ext cx="3775075" cy="4821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6675" y="1524000"/>
            <a:ext cx="3776663" cy="4821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</a:t>
            </a:r>
            <a:fld id="{50EBA8B5-DCFB-47FA-B2AC-12E4251545B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3836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</a:t>
            </a:r>
            <a:fld id="{69B0BA96-DEF6-4032-BA82-1C1D6A86019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45094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</a:t>
            </a:r>
            <a:fld id="{E20BFFBF-F7E8-4230-8FB3-A74B7164AC8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604836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</a:t>
            </a:r>
            <a:fld id="{685DB846-8192-4959-B7DF-865AFDAB689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39181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</a:t>
            </a:r>
            <a:fld id="{4FAFE9D7-387E-43C6-9DB3-E5DC8DF3479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4777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</a:t>
            </a:r>
            <a:fld id="{4CC4A2F1-2DDF-49EB-8ACC-7AD0B820987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73853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7724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524000"/>
            <a:ext cx="7704138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9800" y="64770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477000"/>
            <a:ext cx="472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4770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Slide </a:t>
            </a:r>
            <a:fld id="{6115B1C5-280B-4B39-8537-E885695AC4D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066800" y="1341438"/>
            <a:ext cx="8077200" cy="0"/>
          </a:xfrm>
          <a:prstGeom prst="line">
            <a:avLst/>
          </a:prstGeom>
          <a:noFill/>
          <a:ln w="28575">
            <a:solidFill>
              <a:srgbClr val="85248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GB" dirty="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1116013" cy="6858000"/>
          </a:xfrm>
          <a:prstGeom prst="rect">
            <a:avLst/>
          </a:prstGeom>
          <a:solidFill>
            <a:srgbClr val="85248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/>
          </a:p>
        </p:txBody>
      </p:sp>
      <p:pic>
        <p:nvPicPr>
          <p:cNvPr id="1034" name="Picture 10" descr="DISC Im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61113"/>
            <a:ext cx="1116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rot="16200000">
            <a:off x="-1814382" y="2916129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rgbClr val="B74FC2"/>
                </a:solidFill>
                <a:latin typeface="+mj-lt"/>
              </a:rPr>
              <a:t>CEDPS - Department of Computer Science</a:t>
            </a:r>
            <a:endParaRPr lang="en-GB" sz="1800" b="1" dirty="0">
              <a:solidFill>
                <a:srgbClr val="B74FC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944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dissolv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18400" indent="0" algn="l" rtl="0" eaLnBrk="1" fontAlgn="base" hangingPunct="1">
        <a:spcBef>
          <a:spcPct val="20000"/>
        </a:spcBef>
        <a:spcAft>
          <a:spcPct val="0"/>
        </a:spcAft>
        <a:buClr>
          <a:srgbClr val="85248F"/>
        </a:buClr>
        <a:buSzPct val="5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036800" indent="0" algn="l" rtl="0" eaLnBrk="1" fontAlgn="base" hangingPunct="1">
        <a:spcBef>
          <a:spcPct val="20000"/>
        </a:spcBef>
        <a:spcAft>
          <a:spcPct val="0"/>
        </a:spcAft>
        <a:buClr>
          <a:srgbClr val="85248F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sz="2000">
          <a:solidFill>
            <a:schemeClr val="tx1"/>
          </a:solidFill>
          <a:latin typeface="Tahoma" pitchFamily="34" charset="0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828800"/>
            <a:ext cx="7848600" cy="1143000"/>
          </a:xfrm>
        </p:spPr>
        <p:txBody>
          <a:bodyPr/>
          <a:lstStyle/>
          <a:p>
            <a:pPr algn="ctr" eaLnBrk="1" hangingPunct="1"/>
            <a:r>
              <a:rPr lang="en-GB" sz="3600" b="1" dirty="0" smtClean="0"/>
              <a:t>CS1702 Introductory Programming</a:t>
            </a:r>
            <a:br>
              <a:rPr lang="en-GB" sz="3600" b="1" dirty="0" smtClean="0"/>
            </a:br>
            <a:r>
              <a:rPr lang="en-GB" sz="3600" b="1" dirty="0" smtClean="0"/>
              <a:t>(2018-2019)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GB" b="1" dirty="0" smtClean="0"/>
              <a:t>Dr Stephen Swift</a:t>
            </a:r>
          </a:p>
          <a:p>
            <a:pPr marL="0" indent="0" algn="ctr" eaLnBrk="1" hangingPunct="1">
              <a:buNone/>
            </a:pPr>
            <a:endParaRPr lang="en-GB" dirty="0" smtClean="0"/>
          </a:p>
          <a:p>
            <a:pPr marL="0" indent="0" algn="ctr" eaLnBrk="1" hangingPunct="1">
              <a:buNone/>
            </a:pPr>
            <a:r>
              <a:rPr lang="en-GB" smtClean="0"/>
              <a:t>6.2 </a:t>
            </a:r>
            <a:r>
              <a:rPr lang="en-GB" dirty="0" smtClean="0"/>
              <a:t>Arrays in Java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Limitations of Arrays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Char char="n"/>
            </a:pPr>
            <a:r>
              <a:rPr lang="en-GB" dirty="0" smtClean="0"/>
              <a:t>Arrays have a number of limitations:</a:t>
            </a:r>
          </a:p>
          <a:p>
            <a:pPr marL="517525" lvl="1" indent="0" eaLnBrk="1" hangingPunct="1"/>
            <a:r>
              <a:rPr lang="en-GB" dirty="0" smtClean="0"/>
              <a:t>Once you have declared an array, its size cannot be changed</a:t>
            </a:r>
          </a:p>
          <a:p>
            <a:pPr marL="517525" lvl="1" indent="0" eaLnBrk="1" hangingPunct="1"/>
            <a:r>
              <a:rPr lang="en-GB" dirty="0" smtClean="0"/>
              <a:t>If you want to insert a value, e.g. add a number between positions 2 and 3, then you must write the code to shuffle all the other values around</a:t>
            </a:r>
          </a:p>
          <a:p>
            <a:pPr marL="517525" lvl="1" indent="0" eaLnBrk="1" hangingPunct="1"/>
            <a:r>
              <a:rPr lang="en-GB" dirty="0" smtClean="0"/>
              <a:t>The same issue arises if you want to delete (rather than replace) some items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D84656D3-CC45-440C-A496-5FB2BB9D1BE1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dirty="0" smtClean="0"/>
              <a:t> Container Class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Char char="n"/>
            </a:pPr>
            <a:r>
              <a:rPr lang="en-GB" dirty="0" smtClean="0"/>
              <a:t>The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</a:t>
            </a:r>
            <a:r>
              <a:rPr lang="en-GB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/>
              <a:t>class is a useful extension of the array</a:t>
            </a:r>
          </a:p>
          <a:p>
            <a:pPr marL="517525" lvl="1" indent="0" eaLnBrk="1" hangingPunct="1"/>
            <a:r>
              <a:rPr lang="en-GB" dirty="0" smtClean="0"/>
              <a:t>You can put any predefined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GB" dirty="0" smtClean="0"/>
              <a:t> into it</a:t>
            </a:r>
          </a:p>
          <a:p>
            <a:pPr marL="517525" lvl="1" indent="0" eaLnBrk="1" hangingPunct="1"/>
            <a:r>
              <a:rPr lang="en-GB" dirty="0" smtClean="0"/>
              <a:t>You can add items anywhere</a:t>
            </a:r>
          </a:p>
          <a:p>
            <a:pPr marL="517525" lvl="1" indent="0" eaLnBrk="1" hangingPunct="1"/>
            <a:r>
              <a:rPr lang="en-GB" dirty="0" smtClean="0"/>
              <a:t>You can remove any item without suffering a computational penalty</a:t>
            </a:r>
          </a:p>
          <a:p>
            <a:pPr marL="0" indent="0" eaLnBrk="1" hangingPunct="1">
              <a:buFont typeface="Wingdings" pitchFamily="2" charset="2"/>
              <a:buChar char="n"/>
            </a:pPr>
            <a:r>
              <a:rPr lang="en-GB" dirty="0" smtClean="0"/>
              <a:t>However you can only have a one dimensional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517525" lvl="1" indent="0" eaLnBrk="1" hangingPunct="1"/>
            <a:r>
              <a:rPr lang="en-GB" dirty="0" smtClean="0"/>
              <a:t>However you can put an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dirty="0" smtClean="0"/>
              <a:t> into an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dirty="0" smtClean="0"/>
              <a:t> to </a:t>
            </a:r>
            <a:r>
              <a:rPr lang="en-GB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</a:t>
            </a:r>
            <a:r>
              <a:rPr lang="en-GB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/>
              <a:t>2D arrays...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D84656D3-CC45-440C-A496-5FB2BB9D1BE1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an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dirty="0" smtClean="0">
                <a:cs typeface="Courier New" pitchFamily="49" charset="0"/>
              </a:rPr>
              <a:t> – Part 1</a:t>
            </a:r>
            <a:endParaRPr lang="en-GB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n"/>
            </a:pPr>
            <a:r>
              <a:rPr lang="en-GB" dirty="0" smtClean="0"/>
              <a:t>You first create an empty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dirty="0" smtClean="0"/>
              <a:t> as follows:</a:t>
            </a:r>
          </a:p>
          <a:p>
            <a:pPr marL="0" indent="0" eaLnBrk="1" hangingPunct="1">
              <a:buFont typeface="Wingdings" pitchFamily="2" charset="2"/>
              <a:buChar char="n"/>
            </a:pPr>
            <a:endParaRPr lang="en-GB" dirty="0" smtClean="0"/>
          </a:p>
          <a:p>
            <a:pPr marL="0" indent="0" algn="ctr" eaLnBrk="1" hangingPunct="1">
              <a:buNone/>
            </a:pP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&lt;&lt;Type&gt;&gt; &lt;Name&gt; = new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&lt;&lt;Type&gt;&gt;();</a:t>
            </a:r>
          </a:p>
          <a:p>
            <a:pPr marL="0" indent="0" eaLnBrk="1" hangingPunct="1">
              <a:buFont typeface="Wingdings" pitchFamily="2" charset="2"/>
              <a:buChar char="n"/>
            </a:pPr>
            <a:endParaRPr lang="en-GB" dirty="0" smtClean="0"/>
          </a:p>
          <a:p>
            <a:pPr marL="0" indent="0" eaLnBrk="1" hangingPunct="1">
              <a:buFont typeface="Wingdings" pitchFamily="2" charset="2"/>
              <a:buChar char="n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&lt;Type&gt;</a:t>
            </a:r>
            <a:r>
              <a:rPr lang="en-GB" dirty="0" smtClean="0"/>
              <a:t> is the data type you wish to place into the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Char char="n"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Char char="n"/>
            </a:pPr>
            <a:r>
              <a:rPr lang="en-GB" sz="1800" dirty="0" smtClean="0">
                <a:latin typeface="+mj-lt"/>
                <a:cs typeface="Courier New" pitchFamily="49" charset="0"/>
              </a:rPr>
              <a:t>E.g.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sa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&lt;String&gt;();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D84656D3-CC45-440C-A496-5FB2BB9D1BE1}" type="slidenum">
              <a:rPr lang="en-GB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an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dirty="0" smtClean="0">
                <a:cs typeface="Courier New" pitchFamily="49" charset="0"/>
              </a:rPr>
              <a:t> – Part 2</a:t>
            </a:r>
            <a:endParaRPr lang="en-GB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Char char="n"/>
            </a:pPr>
            <a:r>
              <a:rPr lang="en-GB" sz="2400" dirty="0" smtClean="0"/>
              <a:t>Just to completely </a:t>
            </a:r>
            <a:r>
              <a:rPr lang="en-GB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confuse</a:t>
            </a:r>
            <a:r>
              <a:rPr lang="en-GB" sz="2400" dirty="0" smtClean="0"/>
              <a:t> you, you cannot put base data types into an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 marL="517525" lvl="1" indent="0" eaLnBrk="1" hangingPunct="1"/>
            <a:r>
              <a:rPr lang="en-GB" sz="2000" dirty="0" smtClean="0"/>
              <a:t>None of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2000" dirty="0" smtClean="0"/>
              <a:t>,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GB" sz="2000" dirty="0" smtClean="0"/>
              <a:t>,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GB" sz="2000" dirty="0" smtClean="0"/>
              <a:t>,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GB" sz="2000" dirty="0" smtClean="0"/>
              <a:t>,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GB" sz="2000" dirty="0" smtClean="0"/>
              <a:t>,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/>
              <a:t>,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GB" sz="2000" dirty="0" smtClean="0"/>
              <a:t>,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short</a:t>
            </a:r>
          </a:p>
          <a:p>
            <a:pPr marL="517525" lvl="1" indent="0" eaLnBrk="1" hangingPunct="1"/>
            <a:r>
              <a:rPr lang="en-GB" sz="1800" dirty="0" smtClean="0"/>
              <a:t>Strings are OK since they are a class and not a base data type</a:t>
            </a:r>
          </a:p>
          <a:p>
            <a:pPr marL="0" indent="0" eaLnBrk="1" hangingPunct="1">
              <a:buFont typeface="Wingdings" pitchFamily="2" charset="2"/>
              <a:buChar char="n"/>
            </a:pPr>
            <a:r>
              <a:rPr lang="en-GB" sz="2400" dirty="0" smtClean="0"/>
              <a:t>However Java has a number of classes defined that behave like their namesakes...</a:t>
            </a:r>
          </a:p>
          <a:p>
            <a:pPr marL="517525" lvl="1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1800" dirty="0" smtClean="0"/>
              <a:t>,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GB" sz="1800" dirty="0" smtClean="0"/>
              <a:t>,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GB" sz="1800" dirty="0" smtClean="0"/>
              <a:t>,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GB" sz="1800" dirty="0" smtClean="0"/>
              <a:t>,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GB" sz="1800" dirty="0" smtClean="0"/>
              <a:t>,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GB" sz="1800" dirty="0" smtClean="0"/>
              <a:t>,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GB" sz="1800" dirty="0" smtClean="0"/>
              <a:t>,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Short</a:t>
            </a:r>
            <a:endParaRPr lang="en-GB" sz="1800" dirty="0" smtClean="0"/>
          </a:p>
          <a:p>
            <a:pPr marL="0" indent="0" eaLnBrk="1" hangingPunct="1">
              <a:buFont typeface="Wingdings" pitchFamily="2" charset="2"/>
              <a:buChar char="n"/>
            </a:pPr>
            <a:r>
              <a:rPr lang="en-GB" sz="2400" dirty="0" smtClean="0"/>
              <a:t>This probably seemed liked a good idea when they were designing the language, but in practice this is </a:t>
            </a:r>
            <a:r>
              <a:rPr lang="en-GB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en-GB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 smtClean="0"/>
              <a:t>annoying...</a:t>
            </a:r>
          </a:p>
          <a:p>
            <a:pPr marL="0" indent="0" eaLnBrk="1" hangingPunct="1">
              <a:buFont typeface="Wingdings" pitchFamily="2" charset="2"/>
              <a:buChar char="n"/>
            </a:pPr>
            <a:endParaRPr lang="en-GB" sz="2400" dirty="0" smtClean="0"/>
          </a:p>
          <a:p>
            <a:pPr marL="0" indent="0" eaLnBrk="1" hangingPunct="1">
              <a:buFont typeface="Wingdings" pitchFamily="2" charset="2"/>
              <a:buChar char="n"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D84656D3-CC45-440C-A496-5FB2BB9D1BE1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an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dirty="0" smtClean="0">
                <a:cs typeface="Courier New" pitchFamily="49" charset="0"/>
              </a:rPr>
              <a:t> – </a:t>
            </a:r>
            <a:r>
              <a:rPr lang="en-GB" smtClean="0">
                <a:cs typeface="Courier New" pitchFamily="49" charset="0"/>
              </a:rPr>
              <a:t>Part 3</a:t>
            </a:r>
            <a:endParaRPr lang="en-GB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Char char="n"/>
            </a:pPr>
            <a:r>
              <a:rPr lang="en-GB" sz="2800" dirty="0" smtClean="0"/>
              <a:t>The following code snippet demonstrates the use of the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GB" sz="2800" dirty="0" smtClean="0"/>
              <a:t> class:</a:t>
            </a:r>
          </a:p>
          <a:p>
            <a:pPr marL="0" indent="0" eaLnBrk="1" hangingPunct="1">
              <a:buFont typeface="Wingdings" pitchFamily="2" charset="2"/>
              <a:buChar char="n"/>
            </a:pPr>
            <a:endParaRPr lang="en-GB" sz="2800" dirty="0" smtClean="0"/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Integer x = 100;</a:t>
            </a: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Integer y = new Integer(200);</a:t>
            </a:r>
          </a:p>
          <a:p>
            <a:pPr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Integer z = x + y;</a:t>
            </a:r>
          </a:p>
          <a:p>
            <a:pPr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(z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2000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GB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300</a:t>
            </a:r>
          </a:p>
          <a:p>
            <a:pPr marL="0" indent="0" eaLnBrk="1" hangingPunct="1">
              <a:buFont typeface="Wingdings" pitchFamily="2" charset="2"/>
              <a:buChar char="n"/>
            </a:pPr>
            <a:endParaRPr lang="en-GB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D84656D3-CC45-440C-A496-5FB2BB9D1BE1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 flipH="1">
            <a:off x="3733800" y="3059668"/>
            <a:ext cx="2651333" cy="64532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>
              <a:latin typeface="+mj-lt"/>
            </a:endParaRPr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 flipH="1">
            <a:off x="5562600" y="3059668"/>
            <a:ext cx="838200" cy="369332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>
              <a:latin typeface="+mj-lt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66342" y="2690336"/>
            <a:ext cx="2303836" cy="73866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Both of these are valid</a:t>
            </a:r>
          </a:p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ways to create an instance</a:t>
            </a:r>
          </a:p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of the </a:t>
            </a:r>
            <a:r>
              <a:rPr lang="en-GB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 class</a:t>
            </a:r>
            <a:endParaRPr lang="en-GB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 flipH="1">
            <a:off x="4114800" y="4300210"/>
            <a:ext cx="2158575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>
              <a:latin typeface="+mj-lt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273375" y="4038600"/>
            <a:ext cx="2489784" cy="523220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Normal arithmetic operators </a:t>
            </a:r>
          </a:p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work with the </a:t>
            </a:r>
            <a:r>
              <a:rPr lang="en-GB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 class</a:t>
            </a:r>
            <a:endParaRPr lang="en-GB" sz="14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an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dirty="0" smtClean="0">
                <a:cs typeface="Courier New" pitchFamily="49" charset="0"/>
              </a:rPr>
              <a:t> – Part 4</a:t>
            </a:r>
            <a:endParaRPr lang="en-GB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Char char="n"/>
            </a:pPr>
            <a:r>
              <a:rPr lang="en-GB" sz="2400" dirty="0" smtClean="0"/>
              <a:t>The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sz="2400" dirty="0" smtClean="0"/>
              <a:t> can be used in the following way:</a:t>
            </a:r>
          </a:p>
          <a:p>
            <a:pPr marL="0" indent="0" eaLnBrk="1" hangingPunct="1"/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None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&lt;Integer&gt;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arrl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marL="0" indent="0" eaLnBrk="1" hangingPunct="1">
              <a:buNone/>
            </a:pP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arrl.add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(152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arrl.add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(-22);</a:t>
            </a:r>
          </a:p>
          <a:p>
            <a:pPr marL="0" indent="0" eaLnBrk="1" hangingPunct="1">
              <a:buNone/>
            </a:pP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arrl.add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(1,65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eaLnBrk="1" hangingPunct="1">
              <a:buNone/>
            </a:pP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//Continued on next slide...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Arrays in Java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D84656D3-CC45-440C-A496-5FB2BB9D1BE1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 flipH="1">
            <a:off x="4190999" y="2132111"/>
            <a:ext cx="1016035" cy="153889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>
              <a:latin typeface="+mj-lt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207036" y="1978223"/>
            <a:ext cx="3403564" cy="307777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Tell Java where the </a:t>
            </a:r>
            <a:r>
              <a:rPr lang="en-GB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 code is</a:t>
            </a:r>
            <a:endParaRPr lang="en-GB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 flipH="1" flipV="1">
            <a:off x="5257800" y="3124201"/>
            <a:ext cx="419100" cy="2286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>
              <a:latin typeface="+mj-lt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638800" y="3200400"/>
            <a:ext cx="3352800" cy="307777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Create a new </a:t>
            </a:r>
            <a:r>
              <a:rPr lang="en-GB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 of </a:t>
            </a:r>
            <a:r>
              <a:rPr lang="en-GB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867400" y="4038600"/>
            <a:ext cx="1990458" cy="307777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Add an item at the end</a:t>
            </a:r>
            <a:endParaRPr lang="en-GB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 flipH="1" flipV="1">
            <a:off x="3276599" y="3428999"/>
            <a:ext cx="2590797" cy="763487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>
              <a:latin typeface="+mj-lt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5638800" y="4495800"/>
            <a:ext cx="2743200" cy="954107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Insert an item at position one</a:t>
            </a:r>
          </a:p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(between the current item at position one and the item at position two)</a:t>
            </a:r>
            <a:endParaRPr lang="en-GB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 flipV="1">
            <a:off x="3352800" y="4038600"/>
            <a:ext cx="2286000" cy="455714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>
              <a:latin typeface="+mj-lt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 flipV="1">
            <a:off x="3276599" y="3733800"/>
            <a:ext cx="2590799" cy="4572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56587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an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GB" dirty="0" smtClean="0">
                <a:cs typeface="Courier New" pitchFamily="49" charset="0"/>
              </a:rPr>
              <a:t> – Part 4</a:t>
            </a:r>
            <a:endParaRPr lang="en-GB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//Continued...</a:t>
            </a:r>
          </a:p>
          <a:p>
            <a:pPr marL="0" indent="0" eaLnBrk="1" hangingPunct="1"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arrl.size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();++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arrl.get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 eaLnBrk="1" hangingPunct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None/>
            </a:pP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arrl.remove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(1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arrl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eaLnBrk="1" hangingPunct="1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152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65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22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[152,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-22]</a:t>
            </a:r>
          </a:p>
          <a:p>
            <a:pPr marL="0" indent="0" eaLnBrk="1" hangingPunct="1">
              <a:buFont typeface="Wingdings" pitchFamily="2" charset="2"/>
              <a:buChar char="n"/>
            </a:pPr>
            <a:endParaRPr lang="en-GB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D84656D3-CC45-440C-A496-5FB2BB9D1BE1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 flipH="1">
            <a:off x="4800600" y="1673422"/>
            <a:ext cx="1214568" cy="536377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>
              <a:latin typeface="+mj-lt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019800" y="1524000"/>
            <a:ext cx="2976430" cy="307777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Returns the size of the </a:t>
            </a:r>
            <a:r>
              <a:rPr lang="en-GB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endParaRPr lang="en-GB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 flipH="1" flipV="1">
            <a:off x="5714999" y="3200400"/>
            <a:ext cx="1295398" cy="383975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>
              <a:latin typeface="+mj-lt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010400" y="3429000"/>
            <a:ext cx="1720912" cy="307777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Returns the </a:t>
            </a:r>
            <a:r>
              <a:rPr lang="en-GB" sz="1400" i="1" dirty="0" err="1" smtClean="0">
                <a:solidFill>
                  <a:srgbClr val="FF0000"/>
                </a:solidFill>
                <a:latin typeface="+mj-lt"/>
              </a:rPr>
              <a:t>ith</a:t>
            </a:r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 item</a:t>
            </a:r>
            <a:endParaRPr lang="en-GB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H="1" flipV="1">
            <a:off x="3657600" y="3886199"/>
            <a:ext cx="2971798" cy="155375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>
              <a:latin typeface="+mj-lt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629400" y="3886200"/>
            <a:ext cx="2366829" cy="307777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Delete item at position one</a:t>
            </a:r>
            <a:endParaRPr lang="en-GB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 flipV="1">
            <a:off x="3886198" y="4419600"/>
            <a:ext cx="1817762" cy="593657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>
              <a:latin typeface="+mj-lt"/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5703961" y="4751648"/>
            <a:ext cx="2601839" cy="523220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This also displays the contents </a:t>
            </a:r>
          </a:p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of the </a:t>
            </a:r>
            <a:r>
              <a:rPr lang="en-GB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endParaRPr lang="en-GB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2743200" y="4724400"/>
            <a:ext cx="609600" cy="14478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3434695" y="5292965"/>
            <a:ext cx="1676400" cy="307777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Program output</a:t>
            </a:r>
            <a:endParaRPr lang="en-GB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587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Next Topic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4821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The next topic we will look at is </a:t>
            </a:r>
            <a:r>
              <a:rPr lang="en-US" dirty="0" smtClean="0"/>
              <a:t>built </a:t>
            </a:r>
            <a:r>
              <a:rPr lang="en-US" dirty="0"/>
              <a:t>in Functions and Methods</a:t>
            </a:r>
            <a:endParaRPr lang="en-GB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/>
              <a:t>Remember </a:t>
            </a:r>
            <a:r>
              <a:rPr lang="en-GB" dirty="0" smtClean="0"/>
              <a:t>next </a:t>
            </a:r>
            <a:r>
              <a:rPr lang="en-GB" dirty="0"/>
              <a:t>week is reading/</a:t>
            </a:r>
            <a:r>
              <a:rPr lang="en-GB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ASK</a:t>
            </a:r>
            <a:r>
              <a:rPr lang="en-GB" dirty="0"/>
              <a:t> </a:t>
            </a:r>
            <a:r>
              <a:rPr lang="en-GB" dirty="0" smtClean="0"/>
              <a:t>week…</a:t>
            </a:r>
            <a:endParaRPr lang="en-GB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 smtClean="0"/>
              <a:t>The laboratory:</a:t>
            </a:r>
          </a:p>
          <a:p>
            <a:pPr marL="517525" lvl="1" indent="0" eaLnBrk="1" hangingPunct="1">
              <a:lnSpc>
                <a:spcPct val="90000"/>
              </a:lnSpc>
            </a:pPr>
            <a:r>
              <a:rPr lang="en-GB" dirty="0" smtClean="0"/>
              <a:t>Bring your Robot!</a:t>
            </a:r>
          </a:p>
          <a:p>
            <a:pPr marL="517525" lvl="1" indent="0" eaLnBrk="1" hangingPunct="1">
              <a:lnSpc>
                <a:spcPct val="90000"/>
              </a:lnSpc>
            </a:pPr>
            <a:r>
              <a:rPr lang="en-GB" dirty="0" smtClean="0"/>
              <a:t>We will be working with arrays and objects in the normal laboratory sessions</a:t>
            </a:r>
          </a:p>
          <a:p>
            <a:pPr marL="517525" lvl="1" indent="0" eaLnBrk="1" hangingPunct="1">
              <a:lnSpc>
                <a:spcPct val="90000"/>
              </a:lnSpc>
            </a:pPr>
            <a:r>
              <a:rPr lang="en-GB" dirty="0" smtClean="0"/>
              <a:t>This will involve creating a number “simple” programs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E6E34DB6-1347-4E38-B694-4B0E26DDD958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38633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Introduction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848600" cy="48212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n"/>
              <a:defRPr/>
            </a:pPr>
            <a:r>
              <a:rPr lang="en-GB" dirty="0" smtClean="0"/>
              <a:t>This part of the lecture will discuss a </a:t>
            </a:r>
            <a:r>
              <a:rPr lang="en-GB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en-GB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/>
              <a:t>useful data structure – the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  <a:p>
            <a:pPr marL="0" indent="0" eaLnBrk="1" hangingPunct="1">
              <a:buFont typeface="Wingdings" pitchFamily="2" charset="2"/>
              <a:buChar char="n"/>
              <a:defRPr/>
            </a:pPr>
            <a:r>
              <a:rPr lang="en-GB" dirty="0" smtClean="0"/>
              <a:t>A one dimensional array can be used to represent a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  <a:p>
            <a:pPr marL="0" indent="0" eaLnBrk="1" hangingPunct="1">
              <a:buFont typeface="Wingdings" pitchFamily="2" charset="2"/>
              <a:buChar char="n"/>
              <a:defRPr/>
            </a:pPr>
            <a:r>
              <a:rPr lang="en-GB" dirty="0" smtClean="0"/>
              <a:t>A two dimensional array can be used to represent a </a:t>
            </a:r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en-GB" dirty="0" smtClean="0"/>
              <a:t> or table of variables</a:t>
            </a:r>
          </a:p>
          <a:p>
            <a:pPr marL="0" indent="0" eaLnBrk="1" hangingPunct="1">
              <a:buFont typeface="Wingdings" pitchFamily="2" charset="2"/>
              <a:buChar char="n"/>
              <a:defRPr/>
            </a:pPr>
            <a:r>
              <a:rPr lang="en-GB" dirty="0" smtClean="0"/>
              <a:t>We use arrays when we want to treat a large number of variables of the same type in a similar manner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EDDA62BC-37CC-4D48-8688-AAF0EC241B2C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One Dimensional Arrays – Part 1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04138" cy="5334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GB" sz="2000" dirty="0" smtClean="0"/>
              <a:t>To create an array (vector/list) with ten elements:</a:t>
            </a:r>
          </a:p>
          <a:p>
            <a:pPr marL="0" indent="0" eaLnBrk="1" hangingPunct="1">
              <a:lnSpc>
                <a:spcPct val="80000"/>
              </a:lnSpc>
              <a:defRPr/>
            </a:pPr>
            <a:endParaRPr lang="en-GB" sz="2000" dirty="0" smtClean="0"/>
          </a:p>
          <a:p>
            <a:pPr marL="0" indent="0" algn="ctr" eaLnBrk="1" hangingPunct="1">
              <a:lnSpc>
                <a:spcPct val="80000"/>
              </a:lnSpc>
              <a:buNone/>
              <a:defRPr/>
            </a:pPr>
            <a:r>
              <a:rPr lang="en-GB" sz="2400" dirty="0" smtClean="0">
                <a:latin typeface="Courier New" pitchFamily="49" charset="0"/>
              </a:rPr>
              <a:t>double </a:t>
            </a:r>
            <a:r>
              <a:rPr lang="en-GB" sz="2400" dirty="0" err="1" smtClean="0">
                <a:latin typeface="Courier New" pitchFamily="49" charset="0"/>
              </a:rPr>
              <a:t>arr</a:t>
            </a:r>
            <a:r>
              <a:rPr lang="en-GB" sz="2400" dirty="0" smtClean="0">
                <a:latin typeface="Courier New" pitchFamily="49" charset="0"/>
              </a:rPr>
              <a:t>[] = new double[10];</a:t>
            </a:r>
          </a:p>
          <a:p>
            <a:pPr marL="0" indent="0" eaLnBrk="1" hangingPunct="1">
              <a:lnSpc>
                <a:spcPct val="80000"/>
              </a:lnSpc>
              <a:defRPr/>
            </a:pPr>
            <a:endParaRPr lang="en-GB" sz="20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GB" sz="2000" dirty="0" smtClean="0"/>
              <a:t>The name of the array is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err="1" smtClean="0">
                <a:latin typeface="Courier New" pitchFamily="49" charset="0"/>
              </a:rPr>
              <a:t>arr</a:t>
            </a:r>
            <a:endParaRPr lang="en-GB" sz="20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GB" sz="2000" dirty="0" smtClean="0"/>
              <a:t>Array naming follows the same rules as variable naming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GB" sz="2000" dirty="0" smtClean="0"/>
              <a:t>The type of the array is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GB" sz="2000" dirty="0" smtClean="0"/>
              <a:t>, any of the usual types are valid, e.g.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err="1" smtClean="0">
                <a:latin typeface="Courier New" pitchFamily="49" charset="0"/>
              </a:rPr>
              <a:t>boolean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/>
              <a:t>and</a:t>
            </a:r>
            <a:r>
              <a:rPr lang="en-GB" sz="2000" dirty="0" smtClean="0">
                <a:latin typeface="Courier New" pitchFamily="49" charset="0"/>
              </a:rPr>
              <a:t> String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GB" sz="2000" dirty="0" smtClean="0"/>
              <a:t>The first element is </a:t>
            </a:r>
            <a:r>
              <a:rPr lang="en-GB" sz="2000" dirty="0" err="1" smtClean="0">
                <a:latin typeface="Courier New" pitchFamily="49" charset="0"/>
              </a:rPr>
              <a:t>arr</a:t>
            </a:r>
            <a:r>
              <a:rPr lang="en-GB" sz="2000" dirty="0" smtClean="0">
                <a:latin typeface="Courier New" pitchFamily="49" charset="0"/>
              </a:rPr>
              <a:t>[0]</a:t>
            </a:r>
            <a:r>
              <a:rPr lang="en-GB" sz="2000" dirty="0" smtClean="0"/>
              <a:t>, the second is </a:t>
            </a:r>
            <a:r>
              <a:rPr lang="en-GB" sz="2000" dirty="0" err="1" smtClean="0">
                <a:latin typeface="Courier New" pitchFamily="49" charset="0"/>
              </a:rPr>
              <a:t>arr</a:t>
            </a:r>
            <a:r>
              <a:rPr lang="en-GB" sz="2000" dirty="0" smtClean="0">
                <a:latin typeface="Courier New" pitchFamily="49" charset="0"/>
              </a:rPr>
              <a:t>[1]</a:t>
            </a:r>
            <a:r>
              <a:rPr lang="en-GB" sz="2000" dirty="0" smtClean="0"/>
              <a:t> and the last (tenth) is </a:t>
            </a:r>
            <a:r>
              <a:rPr lang="en-GB" sz="2000" dirty="0" err="1" smtClean="0">
                <a:latin typeface="Courier New" pitchFamily="49" charset="0"/>
              </a:rPr>
              <a:t>arr</a:t>
            </a:r>
            <a:r>
              <a:rPr lang="en-GB" sz="2000" dirty="0" smtClean="0">
                <a:latin typeface="Courier New" pitchFamily="49" charset="0"/>
              </a:rPr>
              <a:t>[9]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1900" dirty="0" smtClean="0"/>
              <a:t>All arrays start at element </a:t>
            </a:r>
            <a:r>
              <a:rPr lang="en-GB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1900" dirty="0" smtClean="0"/>
              <a:t>You specify the length in the declaration (10 in the example above) and not the arrays upper bound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length = array upper bound + 1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1900" dirty="0" smtClean="0"/>
              <a:t>Only whole numbers are valid indices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1900" dirty="0" smtClean="0"/>
              <a:t>Each element behaves exactly like a variable, e.g. they can be used in expressions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BBF4ADD7-C000-442F-95CC-1ACCCCDCEBBB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One Dimensional Arrays – Part 2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defTabSz="395288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GB" sz="2800" dirty="0" smtClean="0"/>
              <a:t>All of the following are valid statements using the array </a:t>
            </a:r>
            <a:r>
              <a:rPr lang="en-GB" sz="2800" dirty="0" err="1" smtClean="0">
                <a:latin typeface="Courier New" pitchFamily="49" charset="0"/>
              </a:rPr>
              <a:t>arr</a:t>
            </a:r>
            <a:endParaRPr lang="en-GB" sz="2800" dirty="0" smtClean="0">
              <a:latin typeface="Courier New" pitchFamily="49" charset="0"/>
            </a:endParaRPr>
          </a:p>
          <a:p>
            <a:pPr lvl="2" defTabSz="39528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dirty="0" err="1" smtClean="0">
                <a:latin typeface="Courier New" pitchFamily="49" charset="0"/>
              </a:rPr>
              <a:t>arr</a:t>
            </a:r>
            <a:r>
              <a:rPr lang="en-GB" dirty="0" smtClean="0">
                <a:latin typeface="Courier New" pitchFamily="49" charset="0"/>
              </a:rPr>
              <a:t>[0] = </a:t>
            </a:r>
            <a:r>
              <a:rPr lang="en-GB" dirty="0" err="1" smtClean="0">
                <a:latin typeface="Courier New" pitchFamily="49" charset="0"/>
              </a:rPr>
              <a:t>arr</a:t>
            </a:r>
            <a:r>
              <a:rPr lang="en-GB" dirty="0" smtClean="0">
                <a:latin typeface="Courier New" pitchFamily="49" charset="0"/>
              </a:rPr>
              <a:t>[0] + 1; //Increment </a:t>
            </a:r>
            <a:r>
              <a:rPr lang="en-GB" dirty="0" err="1" smtClean="0">
                <a:latin typeface="Courier New" pitchFamily="49" charset="0"/>
              </a:rPr>
              <a:t>arr</a:t>
            </a:r>
            <a:r>
              <a:rPr lang="en-GB" dirty="0" smtClean="0">
                <a:latin typeface="Courier New" pitchFamily="49" charset="0"/>
              </a:rPr>
              <a:t>[0] by 1</a:t>
            </a:r>
          </a:p>
          <a:p>
            <a:pPr lvl="2" defTabSz="39528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>
                <a:latin typeface="Courier New" pitchFamily="49" charset="0"/>
              </a:rPr>
              <a:t>x = </a:t>
            </a:r>
            <a:r>
              <a:rPr lang="en-GB" dirty="0" err="1" smtClean="0">
                <a:latin typeface="Courier New" pitchFamily="49" charset="0"/>
              </a:rPr>
              <a:t>arr</a:t>
            </a:r>
            <a:r>
              <a:rPr lang="en-GB" dirty="0" smtClean="0">
                <a:latin typeface="Courier New" pitchFamily="49" charset="0"/>
              </a:rPr>
              <a:t>[0] / </a:t>
            </a:r>
            <a:r>
              <a:rPr lang="en-GB" dirty="0" err="1" smtClean="0">
                <a:latin typeface="Courier New" pitchFamily="49" charset="0"/>
              </a:rPr>
              <a:t>arr</a:t>
            </a:r>
            <a:r>
              <a:rPr lang="en-GB" dirty="0" smtClean="0">
                <a:latin typeface="Courier New" pitchFamily="49" charset="0"/>
              </a:rPr>
              <a:t>[1];</a:t>
            </a:r>
          </a:p>
          <a:p>
            <a:pPr lvl="2" defTabSz="39528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>
                <a:latin typeface="Courier New" pitchFamily="49" charset="0"/>
              </a:rPr>
              <a:t>for(</a:t>
            </a:r>
            <a:r>
              <a:rPr lang="en-GB" dirty="0" err="1" smtClean="0">
                <a:latin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</a:rPr>
              <a:t>=0;i&lt;10;++</a:t>
            </a:r>
            <a:r>
              <a:rPr lang="en-GB" dirty="0" err="1" smtClean="0">
                <a:latin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</a:rPr>
              <a:t>)</a:t>
            </a:r>
          </a:p>
          <a:p>
            <a:pPr lvl="2" defTabSz="39528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>
                <a:latin typeface="Courier New" pitchFamily="49" charset="0"/>
              </a:rPr>
              <a:t>{</a:t>
            </a:r>
          </a:p>
          <a:p>
            <a:pPr lvl="2" defTabSz="39528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>
                <a:latin typeface="Courier New" pitchFamily="49" charset="0"/>
              </a:rPr>
              <a:t>		</a:t>
            </a:r>
            <a:r>
              <a:rPr lang="en-GB" dirty="0" err="1" smtClean="0">
                <a:latin typeface="Courier New" pitchFamily="49" charset="0"/>
              </a:rPr>
              <a:t>arr</a:t>
            </a:r>
            <a:r>
              <a:rPr lang="en-GB" dirty="0" smtClean="0">
                <a:latin typeface="Courier New" pitchFamily="49" charset="0"/>
              </a:rPr>
              <a:t>[</a:t>
            </a:r>
            <a:r>
              <a:rPr lang="en-GB" dirty="0" err="1" smtClean="0">
                <a:latin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</a:rPr>
              <a:t>] = 0; //Set each element of </a:t>
            </a:r>
            <a:r>
              <a:rPr lang="en-GB" dirty="0" err="1" smtClean="0">
                <a:latin typeface="Courier New" pitchFamily="49" charset="0"/>
              </a:rPr>
              <a:t>arr</a:t>
            </a:r>
            <a:r>
              <a:rPr lang="en-GB" dirty="0" smtClean="0">
                <a:latin typeface="Courier New" pitchFamily="49" charset="0"/>
              </a:rPr>
              <a:t> to 0</a:t>
            </a:r>
          </a:p>
          <a:p>
            <a:pPr lvl="2" defTabSz="39528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>
                <a:latin typeface="Courier New" pitchFamily="49" charset="0"/>
              </a:rPr>
              <a:t>}</a:t>
            </a:r>
          </a:p>
          <a:p>
            <a:pPr marL="0" indent="0" defTabSz="395288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GB" sz="2800" dirty="0" smtClean="0"/>
              <a:t>In the above example </a:t>
            </a:r>
            <a:r>
              <a:rPr lang="en-GB" sz="2800" dirty="0" err="1" smtClean="0">
                <a:latin typeface="Courier New" pitchFamily="49" charset="0"/>
              </a:rPr>
              <a:t>i</a:t>
            </a:r>
            <a:r>
              <a:rPr lang="en-GB" sz="2800" dirty="0" smtClean="0"/>
              <a:t> indexes the array</a:t>
            </a:r>
          </a:p>
          <a:p>
            <a:pPr marL="0" indent="0" defTabSz="395288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GB" sz="2800" dirty="0" smtClean="0"/>
              <a:t>If we try to access an element with a negative index or with an index that exceeds it length we will get an error</a:t>
            </a:r>
          </a:p>
          <a:p>
            <a:pPr marL="0" indent="0" defTabSz="395288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GB" sz="2800" dirty="0" err="1" smtClean="0">
                <a:latin typeface="Courier New" pitchFamily="49" charset="0"/>
              </a:rPr>
              <a:t>arr</a:t>
            </a:r>
            <a:r>
              <a:rPr lang="en-GB" sz="2800" dirty="0" smtClean="0">
                <a:latin typeface="Courier New" pitchFamily="49" charset="0"/>
              </a:rPr>
              <a:t>[-1]</a:t>
            </a:r>
            <a:r>
              <a:rPr lang="en-GB" sz="2800" dirty="0" smtClean="0"/>
              <a:t> and </a:t>
            </a:r>
            <a:r>
              <a:rPr lang="en-GB" sz="2800" dirty="0" err="1" smtClean="0">
                <a:latin typeface="Courier New" pitchFamily="49" charset="0"/>
              </a:rPr>
              <a:t>arr</a:t>
            </a:r>
            <a:r>
              <a:rPr lang="en-GB" sz="2800" dirty="0" smtClean="0">
                <a:latin typeface="Courier New" pitchFamily="49" charset="0"/>
              </a:rPr>
              <a:t>[10]</a:t>
            </a:r>
            <a:r>
              <a:rPr lang="en-GB" sz="2800" dirty="0" smtClean="0"/>
              <a:t> will give us an error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64939140-1690-4E1F-AF54-E2C8B1024796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One Dimensional Arrays – Part 3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defTabSz="395288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GB" sz="2800" dirty="0" smtClean="0"/>
              <a:t>As we saw in the last lecture on 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GB" sz="2800" dirty="0" smtClean="0"/>
              <a:t>, we have to use the new operator to create all of the doubles in the array</a:t>
            </a:r>
          </a:p>
          <a:p>
            <a:pPr marL="0" indent="0" defTabSz="395288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GB" sz="2800" dirty="0" smtClean="0"/>
              <a:t>Our programs will not work correctly if we do not use it</a:t>
            </a:r>
          </a:p>
          <a:p>
            <a:pPr marL="0" indent="0" defTabSz="395288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GB" sz="2800" dirty="0" smtClean="0"/>
              <a:t>However we can create and initialise an array as follows:</a:t>
            </a:r>
          </a:p>
          <a:p>
            <a:pPr marL="518400" algn="ctr" defTabSz="395288">
              <a:lnSpc>
                <a:spcPct val="90000"/>
              </a:lnSpc>
              <a:buClr>
                <a:srgbClr val="85248F"/>
              </a:buClr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[] = {“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Hello”,”There”,”Etc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...”};</a:t>
            </a:r>
          </a:p>
          <a:p>
            <a:pPr marL="0" indent="0" defTabSz="395288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GB" sz="2800" dirty="0" smtClean="0"/>
              <a:t>This array would be of type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GB" sz="2800" dirty="0" smtClean="0"/>
              <a:t> and length 3</a:t>
            </a:r>
          </a:p>
          <a:p>
            <a:pPr marL="0" indent="0" defTabSz="395288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GB" sz="2800" dirty="0" smtClean="0"/>
              <a:t> can be used to access the length of an array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64939140-1690-4E1F-AF54-E2C8B1024796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/>
              <a:t>One Dimensional Arrays – Example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620000" cy="2362200"/>
          </a:xfrm>
        </p:spPr>
        <p:txBody>
          <a:bodyPr/>
          <a:lstStyle/>
          <a:p>
            <a:pPr marL="0" indent="0" defTabSz="395288" eaLnBrk="1" hangingPunct="1">
              <a:buNone/>
            </a:pPr>
            <a:r>
              <a:rPr lang="nn-NO" sz="2800" dirty="0" smtClean="0">
                <a:latin typeface="Courier New" pitchFamily="49" charset="0"/>
              </a:rPr>
              <a:t>int arr[] = new int[10],i;</a:t>
            </a:r>
          </a:p>
          <a:p>
            <a:pPr marL="0" indent="0" defTabSz="395288" eaLnBrk="1" hangingPunct="1">
              <a:buNone/>
            </a:pPr>
            <a:r>
              <a:rPr lang="nn-NO" sz="2800" dirty="0" smtClean="0">
                <a:latin typeface="Courier New" pitchFamily="49" charset="0"/>
              </a:rPr>
              <a:t>for(i=0;i&lt;arr.length;++i)</a:t>
            </a:r>
          </a:p>
          <a:p>
            <a:pPr marL="0" indent="0" defTabSz="395288" eaLnBrk="1" hangingPunct="1">
              <a:buNone/>
            </a:pPr>
            <a:r>
              <a:rPr lang="nn-NO" sz="2800" dirty="0" smtClean="0">
                <a:latin typeface="Courier New" pitchFamily="49" charset="0"/>
              </a:rPr>
              <a:t>{</a:t>
            </a:r>
          </a:p>
          <a:p>
            <a:pPr marL="0" indent="0" defTabSz="395288" eaLnBrk="1" hangingPunct="1">
              <a:buNone/>
            </a:pPr>
            <a:r>
              <a:rPr lang="nn-NO" sz="2800" dirty="0" smtClean="0">
                <a:latin typeface="Courier New" pitchFamily="49" charset="0"/>
              </a:rPr>
              <a:t>   arr[i] = i*i;</a:t>
            </a:r>
          </a:p>
          <a:p>
            <a:pPr marL="0" indent="0" defTabSz="395288" eaLnBrk="1" hangingPunct="1">
              <a:buNone/>
            </a:pPr>
            <a:r>
              <a:rPr lang="nn-NO" sz="2800" dirty="0" smtClean="0">
                <a:latin typeface="Courier New" pitchFamily="49" charset="0"/>
              </a:rPr>
              <a:t>}</a:t>
            </a:r>
            <a:endParaRPr lang="en-GB" sz="2800" dirty="0" smtClean="0">
              <a:latin typeface="Courier New" pitchFamily="49" charset="0"/>
            </a:endParaRPr>
          </a:p>
          <a:p>
            <a:pPr marL="0" indent="0" defTabSz="395288" eaLnBrk="1" hangingPunct="1"/>
            <a:endParaRPr lang="en-GB" sz="2800" dirty="0" smtClean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F1121C59-6108-4737-887E-B418DC1F7CC2}" type="slidenum">
              <a:rPr lang="en-GB"/>
              <a:pPr>
                <a:defRPr/>
              </a:pPr>
              <a:t>6</a:t>
            </a:fld>
            <a:endParaRPr lang="en-GB"/>
          </a:p>
        </p:txBody>
      </p:sp>
      <p:grpSp>
        <p:nvGrpSpPr>
          <p:cNvPr id="7174" name="Group 14"/>
          <p:cNvGrpSpPr>
            <a:grpSpLocks/>
          </p:cNvGrpSpPr>
          <p:nvPr/>
        </p:nvGrpSpPr>
        <p:grpSpPr bwMode="auto">
          <a:xfrm>
            <a:off x="3602038" y="4267200"/>
            <a:ext cx="3789362" cy="360363"/>
            <a:chOff x="1536" y="2880"/>
            <a:chExt cx="2387" cy="227"/>
          </a:xfrm>
        </p:grpSpPr>
        <p:sp>
          <p:nvSpPr>
            <p:cNvPr id="7188" name="Text Box 4"/>
            <p:cNvSpPr txBox="1">
              <a:spLocks noChangeArrowheads="1"/>
            </p:cNvSpPr>
            <p:nvPr/>
          </p:nvSpPr>
          <p:spPr bwMode="auto">
            <a:xfrm>
              <a:off x="1536" y="2880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7189" name="Text Box 5"/>
            <p:cNvSpPr txBox="1">
              <a:spLocks noChangeArrowheads="1"/>
            </p:cNvSpPr>
            <p:nvPr/>
          </p:nvSpPr>
          <p:spPr bwMode="auto">
            <a:xfrm>
              <a:off x="1776" y="2880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7190" name="Text Box 6"/>
            <p:cNvSpPr txBox="1">
              <a:spLocks noChangeArrowheads="1"/>
            </p:cNvSpPr>
            <p:nvPr/>
          </p:nvSpPr>
          <p:spPr bwMode="auto">
            <a:xfrm>
              <a:off x="2016" y="2880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4</a:t>
              </a:r>
            </a:p>
          </p:txBody>
        </p:sp>
        <p:sp>
          <p:nvSpPr>
            <p:cNvPr id="7191" name="Text Box 7"/>
            <p:cNvSpPr txBox="1">
              <a:spLocks noChangeArrowheads="1"/>
            </p:cNvSpPr>
            <p:nvPr/>
          </p:nvSpPr>
          <p:spPr bwMode="auto">
            <a:xfrm>
              <a:off x="2256" y="2880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9</a:t>
              </a:r>
            </a:p>
          </p:txBody>
        </p:sp>
        <p:sp>
          <p:nvSpPr>
            <p:cNvPr id="7192" name="Text Box 8"/>
            <p:cNvSpPr txBox="1">
              <a:spLocks noChangeArrowheads="1"/>
            </p:cNvSpPr>
            <p:nvPr/>
          </p:nvSpPr>
          <p:spPr bwMode="auto">
            <a:xfrm>
              <a:off x="2496" y="2880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16</a:t>
              </a:r>
            </a:p>
          </p:txBody>
        </p:sp>
        <p:sp>
          <p:nvSpPr>
            <p:cNvPr id="7193" name="Text Box 9"/>
            <p:cNvSpPr txBox="1">
              <a:spLocks noChangeArrowheads="1"/>
            </p:cNvSpPr>
            <p:nvPr/>
          </p:nvSpPr>
          <p:spPr bwMode="auto">
            <a:xfrm>
              <a:off x="2736" y="2880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25</a:t>
              </a:r>
            </a:p>
          </p:txBody>
        </p:sp>
        <p:sp>
          <p:nvSpPr>
            <p:cNvPr id="7194" name="Text Box 10"/>
            <p:cNvSpPr txBox="1">
              <a:spLocks noChangeArrowheads="1"/>
            </p:cNvSpPr>
            <p:nvPr/>
          </p:nvSpPr>
          <p:spPr bwMode="auto">
            <a:xfrm>
              <a:off x="2976" y="2880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36</a:t>
              </a:r>
            </a:p>
          </p:txBody>
        </p:sp>
        <p:sp>
          <p:nvSpPr>
            <p:cNvPr id="7195" name="Text Box 11"/>
            <p:cNvSpPr txBox="1">
              <a:spLocks noChangeArrowheads="1"/>
            </p:cNvSpPr>
            <p:nvPr/>
          </p:nvSpPr>
          <p:spPr bwMode="auto">
            <a:xfrm>
              <a:off x="3216" y="2880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49</a:t>
              </a:r>
            </a:p>
          </p:txBody>
        </p:sp>
        <p:sp>
          <p:nvSpPr>
            <p:cNvPr id="7196" name="Text Box 12"/>
            <p:cNvSpPr txBox="1">
              <a:spLocks noChangeArrowheads="1"/>
            </p:cNvSpPr>
            <p:nvPr/>
          </p:nvSpPr>
          <p:spPr bwMode="auto">
            <a:xfrm>
              <a:off x="3456" y="2880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64</a:t>
              </a:r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3696" y="2880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81</a:t>
              </a:r>
            </a:p>
          </p:txBody>
        </p:sp>
      </p:grpSp>
      <p:grpSp>
        <p:nvGrpSpPr>
          <p:cNvPr id="7175" name="Group 15"/>
          <p:cNvGrpSpPr>
            <a:grpSpLocks/>
          </p:cNvGrpSpPr>
          <p:nvPr/>
        </p:nvGrpSpPr>
        <p:grpSpPr bwMode="auto">
          <a:xfrm>
            <a:off x="3602038" y="4800600"/>
            <a:ext cx="3789362" cy="360363"/>
            <a:chOff x="1536" y="2880"/>
            <a:chExt cx="2387" cy="227"/>
          </a:xfrm>
        </p:grpSpPr>
        <p:sp>
          <p:nvSpPr>
            <p:cNvPr id="7178" name="Text Box 16"/>
            <p:cNvSpPr txBox="1">
              <a:spLocks noChangeArrowheads="1"/>
            </p:cNvSpPr>
            <p:nvPr/>
          </p:nvSpPr>
          <p:spPr bwMode="auto">
            <a:xfrm>
              <a:off x="1536" y="2880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7179" name="Text Box 17"/>
            <p:cNvSpPr txBox="1">
              <a:spLocks noChangeArrowheads="1"/>
            </p:cNvSpPr>
            <p:nvPr/>
          </p:nvSpPr>
          <p:spPr bwMode="auto">
            <a:xfrm>
              <a:off x="1776" y="2880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7180" name="Text Box 18"/>
            <p:cNvSpPr txBox="1">
              <a:spLocks noChangeArrowheads="1"/>
            </p:cNvSpPr>
            <p:nvPr/>
          </p:nvSpPr>
          <p:spPr bwMode="auto">
            <a:xfrm>
              <a:off x="2016" y="2880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7181" name="Text Box 19"/>
            <p:cNvSpPr txBox="1">
              <a:spLocks noChangeArrowheads="1"/>
            </p:cNvSpPr>
            <p:nvPr/>
          </p:nvSpPr>
          <p:spPr bwMode="auto">
            <a:xfrm>
              <a:off x="2256" y="2880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3</a:t>
              </a:r>
            </a:p>
          </p:txBody>
        </p:sp>
        <p:sp>
          <p:nvSpPr>
            <p:cNvPr id="7182" name="Text Box 20"/>
            <p:cNvSpPr txBox="1">
              <a:spLocks noChangeArrowheads="1"/>
            </p:cNvSpPr>
            <p:nvPr/>
          </p:nvSpPr>
          <p:spPr bwMode="auto">
            <a:xfrm>
              <a:off x="2496" y="2880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4</a:t>
              </a:r>
            </a:p>
          </p:txBody>
        </p:sp>
        <p:sp>
          <p:nvSpPr>
            <p:cNvPr id="7183" name="Text Box 21"/>
            <p:cNvSpPr txBox="1">
              <a:spLocks noChangeArrowheads="1"/>
            </p:cNvSpPr>
            <p:nvPr/>
          </p:nvSpPr>
          <p:spPr bwMode="auto">
            <a:xfrm>
              <a:off x="2736" y="2880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5</a:t>
              </a:r>
            </a:p>
          </p:txBody>
        </p:sp>
        <p:sp>
          <p:nvSpPr>
            <p:cNvPr id="7184" name="Text Box 22"/>
            <p:cNvSpPr txBox="1">
              <a:spLocks noChangeArrowheads="1"/>
            </p:cNvSpPr>
            <p:nvPr/>
          </p:nvSpPr>
          <p:spPr bwMode="auto">
            <a:xfrm>
              <a:off x="2976" y="2880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6</a:t>
              </a:r>
            </a:p>
          </p:txBody>
        </p:sp>
        <p:sp>
          <p:nvSpPr>
            <p:cNvPr id="7185" name="Text Box 23"/>
            <p:cNvSpPr txBox="1">
              <a:spLocks noChangeArrowheads="1"/>
            </p:cNvSpPr>
            <p:nvPr/>
          </p:nvSpPr>
          <p:spPr bwMode="auto">
            <a:xfrm>
              <a:off x="3216" y="2880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7</a:t>
              </a:r>
            </a:p>
          </p:txBody>
        </p:sp>
        <p:sp>
          <p:nvSpPr>
            <p:cNvPr id="7186" name="Text Box 24"/>
            <p:cNvSpPr txBox="1">
              <a:spLocks noChangeArrowheads="1"/>
            </p:cNvSpPr>
            <p:nvPr/>
          </p:nvSpPr>
          <p:spPr bwMode="auto">
            <a:xfrm>
              <a:off x="3456" y="2880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8</a:t>
              </a:r>
            </a:p>
          </p:txBody>
        </p:sp>
        <p:sp>
          <p:nvSpPr>
            <p:cNvPr id="7187" name="Text Box 25"/>
            <p:cNvSpPr txBox="1">
              <a:spLocks noChangeArrowheads="1"/>
            </p:cNvSpPr>
            <p:nvPr/>
          </p:nvSpPr>
          <p:spPr bwMode="auto">
            <a:xfrm>
              <a:off x="3696" y="2880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9</a:t>
              </a:r>
            </a:p>
          </p:txBody>
        </p:sp>
      </p:grpSp>
      <p:sp>
        <p:nvSpPr>
          <p:cNvPr id="7176" name="Text Box 26"/>
          <p:cNvSpPr txBox="1">
            <a:spLocks noChangeArrowheads="1"/>
          </p:cNvSpPr>
          <p:nvPr/>
        </p:nvSpPr>
        <p:spPr bwMode="auto">
          <a:xfrm>
            <a:off x="2112963" y="4191000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latin typeface="Arial Unicode MS" pitchFamily="34" charset="-128"/>
              </a:rPr>
              <a:t>Contents:</a:t>
            </a:r>
          </a:p>
        </p:txBody>
      </p:sp>
      <p:sp>
        <p:nvSpPr>
          <p:cNvPr id="7177" name="Text Box 27"/>
          <p:cNvSpPr txBox="1">
            <a:spLocks noChangeArrowheads="1"/>
          </p:cNvSpPr>
          <p:nvPr/>
        </p:nvSpPr>
        <p:spPr bwMode="auto">
          <a:xfrm>
            <a:off x="2306638" y="4724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GB">
                <a:latin typeface="Arial Unicode MS" pitchFamily="34" charset="-128"/>
              </a:rPr>
              <a:t>Index: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Two Dimensional Arrays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defTabSz="395288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GB" sz="2800" dirty="0" smtClean="0"/>
              <a:t>The following declaration creates a </a:t>
            </a:r>
            <a:r>
              <a:rPr lang="en-GB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dimensional array</a:t>
            </a:r>
            <a:r>
              <a:rPr lang="en-GB" sz="2800" dirty="0" smtClean="0"/>
              <a:t>:</a:t>
            </a:r>
          </a:p>
          <a:p>
            <a:pPr marL="0" indent="0" defTabSz="395288" eaLnBrk="1" hangingPunct="1">
              <a:lnSpc>
                <a:spcPct val="80000"/>
              </a:lnSpc>
              <a:defRPr/>
            </a:pPr>
            <a:endParaRPr lang="en-GB" sz="2800" dirty="0" smtClean="0"/>
          </a:p>
          <a:p>
            <a:pPr marL="0" indent="0" algn="ctr" defTabSz="395288" eaLnBrk="1" hangingPunct="1">
              <a:lnSpc>
                <a:spcPct val="80000"/>
              </a:lnSpc>
              <a:buNone/>
              <a:defRPr/>
            </a:pPr>
            <a:r>
              <a:rPr lang="en-GB" sz="2400" dirty="0" smtClean="0">
                <a:latin typeface="Courier New" pitchFamily="49" charset="0"/>
              </a:rPr>
              <a:t>double </a:t>
            </a:r>
            <a:r>
              <a:rPr lang="en-GB" sz="2400" dirty="0" err="1" smtClean="0">
                <a:latin typeface="Courier New" pitchFamily="49" charset="0"/>
              </a:rPr>
              <a:t>arr</a:t>
            </a:r>
            <a:r>
              <a:rPr lang="en-GB" sz="2400" dirty="0" smtClean="0">
                <a:latin typeface="Courier New" pitchFamily="49" charset="0"/>
              </a:rPr>
              <a:t>[][] = new double[10][10];</a:t>
            </a:r>
          </a:p>
          <a:p>
            <a:pPr marL="0" indent="0" defTabSz="395288" eaLnBrk="1" hangingPunct="1">
              <a:lnSpc>
                <a:spcPct val="80000"/>
              </a:lnSpc>
              <a:defRPr/>
            </a:pPr>
            <a:endParaRPr lang="en-GB" sz="2800" dirty="0" smtClean="0">
              <a:latin typeface="Courier New" pitchFamily="49" charset="0"/>
            </a:endParaRPr>
          </a:p>
          <a:p>
            <a:pPr marL="0" indent="0" defTabSz="395288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GB" sz="2800" dirty="0" smtClean="0"/>
              <a:t>The first dimensions is the </a:t>
            </a:r>
            <a:r>
              <a:rPr lang="en-GB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</a:t>
            </a:r>
            <a:r>
              <a:rPr lang="en-GB" sz="2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dirty="0" smtClean="0"/>
              <a:t>and the second is the </a:t>
            </a:r>
            <a:r>
              <a:rPr lang="en-GB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</a:p>
          <a:p>
            <a:pPr marL="0" indent="0" defTabSz="395288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GB" sz="2800" dirty="0" smtClean="0"/>
              <a:t>Each element can be treated as a variable, e.g. </a:t>
            </a:r>
            <a:r>
              <a:rPr lang="en-GB" sz="2800" dirty="0" err="1" smtClean="0">
                <a:latin typeface="Courier New" pitchFamily="49" charset="0"/>
              </a:rPr>
              <a:t>arr</a:t>
            </a:r>
            <a:r>
              <a:rPr lang="en-GB" sz="2800" dirty="0" smtClean="0">
                <a:latin typeface="Courier New" pitchFamily="49" charset="0"/>
              </a:rPr>
              <a:t>[0][0] = </a:t>
            </a:r>
            <a:r>
              <a:rPr lang="en-GB" sz="2800" dirty="0" err="1" smtClean="0">
                <a:latin typeface="Courier New" pitchFamily="49" charset="0"/>
              </a:rPr>
              <a:t>arr</a:t>
            </a:r>
            <a:r>
              <a:rPr lang="en-GB" sz="2800" dirty="0" smtClean="0">
                <a:latin typeface="Courier New" pitchFamily="49" charset="0"/>
              </a:rPr>
              <a:t>[7][3]*</a:t>
            </a:r>
            <a:r>
              <a:rPr lang="en-GB" sz="2800" dirty="0" err="1" smtClean="0">
                <a:latin typeface="Courier New" pitchFamily="49" charset="0"/>
              </a:rPr>
              <a:t>arr</a:t>
            </a:r>
            <a:r>
              <a:rPr lang="en-GB" sz="2800" dirty="0" smtClean="0">
                <a:latin typeface="Courier New" pitchFamily="49" charset="0"/>
              </a:rPr>
              <a:t>[2][2];</a:t>
            </a:r>
          </a:p>
          <a:p>
            <a:pPr marL="0" indent="0" defTabSz="395288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GB" sz="2800" dirty="0" smtClean="0"/>
              <a:t>Each of the two dimensions ranges from 0 to 9 giving a total of 100 elements, e.g. from </a:t>
            </a:r>
            <a:r>
              <a:rPr lang="en-GB" sz="2800" dirty="0" err="1" smtClean="0">
                <a:latin typeface="Courier New" pitchFamily="49" charset="0"/>
              </a:rPr>
              <a:t>arr</a:t>
            </a:r>
            <a:r>
              <a:rPr lang="en-GB" sz="2800" dirty="0" smtClean="0">
                <a:latin typeface="Courier New" pitchFamily="49" charset="0"/>
              </a:rPr>
              <a:t>[0][0]</a:t>
            </a:r>
            <a:r>
              <a:rPr lang="en-GB" sz="2800" dirty="0" smtClean="0"/>
              <a:t> to </a:t>
            </a:r>
            <a:r>
              <a:rPr lang="en-GB" sz="2800" dirty="0" err="1" smtClean="0">
                <a:latin typeface="Courier New" pitchFamily="49" charset="0"/>
              </a:rPr>
              <a:t>arr</a:t>
            </a:r>
            <a:r>
              <a:rPr lang="en-GB" sz="2800" dirty="0" smtClean="0">
                <a:latin typeface="Courier New" pitchFamily="49" charset="0"/>
              </a:rPr>
              <a:t>[9][9]</a:t>
            </a:r>
          </a:p>
          <a:p>
            <a:pPr marL="0" indent="0" defTabSz="395288" eaLnBrk="1" hangingPunct="1">
              <a:lnSpc>
                <a:spcPct val="80000"/>
              </a:lnSpc>
              <a:defRPr/>
            </a:pPr>
            <a:endParaRPr lang="en-GB" sz="2800" dirty="0" smtClean="0"/>
          </a:p>
          <a:p>
            <a:pPr marL="0" indent="0" defTabSz="395288" eaLnBrk="1" hangingPunct="1">
              <a:lnSpc>
                <a:spcPct val="80000"/>
              </a:lnSpc>
              <a:defRPr/>
            </a:pPr>
            <a:endParaRPr lang="en-GB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2E1D01D9-FE79-406D-89A1-A06A290E32C8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/>
              <a:t>Two Dimensional Arrays – Example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924800" cy="1828800"/>
          </a:xfrm>
        </p:spPr>
        <p:txBody>
          <a:bodyPr/>
          <a:lstStyle/>
          <a:p>
            <a:pPr marL="0" indent="0" defTabSz="395288" eaLnBrk="1" hangingPunct="1">
              <a:lnSpc>
                <a:spcPct val="80000"/>
              </a:lnSpc>
              <a:buNone/>
            </a:pPr>
            <a:r>
              <a:rPr lang="en-GB" sz="2400" dirty="0" err="1" smtClean="0">
                <a:latin typeface="Courier New" pitchFamily="49" charset="0"/>
              </a:rPr>
              <a:t>int</a:t>
            </a:r>
            <a:r>
              <a:rPr lang="en-GB" sz="2400" dirty="0" smtClean="0">
                <a:latin typeface="Courier New" pitchFamily="49" charset="0"/>
              </a:rPr>
              <a:t> </a:t>
            </a:r>
            <a:r>
              <a:rPr lang="en-GB" sz="2400" dirty="0" err="1" smtClean="0">
                <a:latin typeface="Courier New" pitchFamily="49" charset="0"/>
              </a:rPr>
              <a:t>arr</a:t>
            </a:r>
            <a:r>
              <a:rPr lang="en-GB" sz="2400" dirty="0" smtClean="0">
                <a:latin typeface="Courier New" pitchFamily="49" charset="0"/>
              </a:rPr>
              <a:t>[][] = new </a:t>
            </a:r>
            <a:r>
              <a:rPr lang="en-GB" sz="2400" dirty="0" err="1" smtClean="0">
                <a:latin typeface="Courier New" pitchFamily="49" charset="0"/>
              </a:rPr>
              <a:t>int</a:t>
            </a:r>
            <a:r>
              <a:rPr lang="en-GB" sz="2400" dirty="0" smtClean="0">
                <a:latin typeface="Courier New" pitchFamily="49" charset="0"/>
              </a:rPr>
              <a:t>[4][4],</a:t>
            </a:r>
            <a:r>
              <a:rPr lang="en-GB" sz="2400" dirty="0" err="1" smtClean="0">
                <a:latin typeface="Courier New" pitchFamily="49" charset="0"/>
              </a:rPr>
              <a:t>i,j</a:t>
            </a:r>
            <a:r>
              <a:rPr lang="en-GB" sz="2400" dirty="0" smtClean="0">
                <a:latin typeface="Courier New" pitchFamily="49" charset="0"/>
              </a:rPr>
              <a:t>;</a:t>
            </a:r>
          </a:p>
          <a:p>
            <a:pPr marL="0" indent="0" defTabSz="395288" eaLnBrk="1" hangingPunct="1">
              <a:lnSpc>
                <a:spcPct val="80000"/>
              </a:lnSpc>
              <a:buNone/>
            </a:pPr>
            <a:r>
              <a:rPr lang="en-GB" sz="2400" dirty="0" smtClean="0">
                <a:latin typeface="Courier New" pitchFamily="49" charset="0"/>
              </a:rPr>
              <a:t>		</a:t>
            </a:r>
          </a:p>
          <a:p>
            <a:pPr marL="0" indent="0" defTabSz="395288" eaLnBrk="1" hangingPunct="1">
              <a:lnSpc>
                <a:spcPct val="80000"/>
              </a:lnSpc>
              <a:buNone/>
            </a:pPr>
            <a:r>
              <a:rPr lang="en-GB" sz="2400" dirty="0" smtClean="0">
                <a:latin typeface="Courier New" pitchFamily="49" charset="0"/>
              </a:rPr>
              <a:t>for(</a:t>
            </a:r>
            <a:r>
              <a:rPr lang="en-GB" sz="2400" dirty="0" err="1" smtClean="0">
                <a:latin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</a:rPr>
              <a:t>=0;i&lt;</a:t>
            </a:r>
            <a:r>
              <a:rPr lang="en-GB" sz="2400" dirty="0" err="1" smtClean="0">
                <a:latin typeface="Courier New" pitchFamily="49" charset="0"/>
              </a:rPr>
              <a:t>arr.length</a:t>
            </a:r>
            <a:r>
              <a:rPr lang="en-GB" sz="2400" dirty="0" smtClean="0">
                <a:latin typeface="Courier New" pitchFamily="49" charset="0"/>
              </a:rPr>
              <a:t>;++</a:t>
            </a:r>
            <a:r>
              <a:rPr lang="en-GB" sz="2400" dirty="0" err="1" smtClean="0">
                <a:latin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</a:rPr>
              <a:t>)</a:t>
            </a:r>
          </a:p>
          <a:p>
            <a:pPr marL="0" indent="0" defTabSz="395288" eaLnBrk="1" hangingPunct="1">
              <a:lnSpc>
                <a:spcPct val="80000"/>
              </a:lnSpc>
              <a:buNone/>
            </a:pPr>
            <a:r>
              <a:rPr lang="en-GB" sz="2400" dirty="0" smtClean="0">
                <a:latin typeface="Courier New" pitchFamily="49" charset="0"/>
              </a:rPr>
              <a:t>{</a:t>
            </a:r>
          </a:p>
          <a:p>
            <a:pPr marL="0" indent="0" defTabSz="395288" eaLnBrk="1" hangingPunct="1">
              <a:lnSpc>
                <a:spcPct val="80000"/>
              </a:lnSpc>
              <a:buNone/>
            </a:pPr>
            <a:r>
              <a:rPr lang="en-GB" sz="2400" dirty="0" smtClean="0">
                <a:latin typeface="Courier New" pitchFamily="49" charset="0"/>
              </a:rPr>
              <a:t>   for(j=0;j&lt;</a:t>
            </a:r>
            <a:r>
              <a:rPr lang="en-GB" sz="2400" dirty="0" err="1" smtClean="0">
                <a:latin typeface="Courier New" pitchFamily="49" charset="0"/>
              </a:rPr>
              <a:t>arr</a:t>
            </a:r>
            <a:r>
              <a:rPr lang="en-GB" sz="2400" dirty="0" smtClean="0">
                <a:latin typeface="Courier New" pitchFamily="49" charset="0"/>
              </a:rPr>
              <a:t>[</a:t>
            </a:r>
            <a:r>
              <a:rPr lang="en-GB" sz="2400" dirty="0" err="1" smtClean="0">
                <a:latin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</a:rPr>
              <a:t>].length;++j)</a:t>
            </a:r>
          </a:p>
          <a:p>
            <a:pPr marL="0" indent="0" defTabSz="395288" eaLnBrk="1" hangingPunct="1">
              <a:lnSpc>
                <a:spcPct val="80000"/>
              </a:lnSpc>
              <a:buNone/>
            </a:pPr>
            <a:r>
              <a:rPr lang="en-GB" sz="2400" dirty="0" smtClean="0">
                <a:latin typeface="Courier New" pitchFamily="49" charset="0"/>
              </a:rPr>
              <a:t>   {</a:t>
            </a:r>
          </a:p>
          <a:p>
            <a:pPr marL="0" indent="0" defTabSz="395288" eaLnBrk="1" hangingPunct="1">
              <a:lnSpc>
                <a:spcPct val="80000"/>
              </a:lnSpc>
              <a:buNone/>
            </a:pPr>
            <a:r>
              <a:rPr lang="en-GB" sz="2400" dirty="0" smtClean="0">
                <a:latin typeface="Courier New" pitchFamily="49" charset="0"/>
              </a:rPr>
              <a:t>      </a:t>
            </a:r>
            <a:r>
              <a:rPr lang="en-GB" sz="2400" dirty="0" err="1" smtClean="0">
                <a:latin typeface="Courier New" pitchFamily="49" charset="0"/>
              </a:rPr>
              <a:t>arr</a:t>
            </a:r>
            <a:r>
              <a:rPr lang="en-GB" sz="2400" dirty="0" smtClean="0">
                <a:latin typeface="Courier New" pitchFamily="49" charset="0"/>
              </a:rPr>
              <a:t>[</a:t>
            </a:r>
            <a:r>
              <a:rPr lang="en-GB" sz="2400" dirty="0" err="1" smtClean="0">
                <a:latin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</a:rPr>
              <a:t>][j] = </a:t>
            </a:r>
            <a:r>
              <a:rPr lang="en-GB" sz="2400" dirty="0" err="1" smtClean="0">
                <a:latin typeface="Courier New" pitchFamily="49" charset="0"/>
              </a:rPr>
              <a:t>i+j</a:t>
            </a:r>
            <a:r>
              <a:rPr lang="en-GB" sz="2400" dirty="0" smtClean="0">
                <a:latin typeface="Courier New" pitchFamily="49" charset="0"/>
              </a:rPr>
              <a:t>;</a:t>
            </a:r>
          </a:p>
          <a:p>
            <a:pPr marL="0" indent="0" defTabSz="395288" eaLnBrk="1" hangingPunct="1">
              <a:lnSpc>
                <a:spcPct val="80000"/>
              </a:lnSpc>
              <a:buNone/>
            </a:pPr>
            <a:r>
              <a:rPr lang="en-GB" sz="2400" dirty="0" smtClean="0">
                <a:latin typeface="Courier New" pitchFamily="49" charset="0"/>
              </a:rPr>
              <a:t>   }</a:t>
            </a:r>
          </a:p>
          <a:p>
            <a:pPr marL="0" indent="0" defTabSz="395288" eaLnBrk="1" hangingPunct="1">
              <a:lnSpc>
                <a:spcPct val="80000"/>
              </a:lnSpc>
              <a:buNone/>
            </a:pPr>
            <a:r>
              <a:rPr lang="en-GB" sz="2400" dirty="0" smtClean="0">
                <a:latin typeface="Courier New" pitchFamily="49" charset="0"/>
              </a:rPr>
              <a:t>}</a:t>
            </a:r>
          </a:p>
          <a:p>
            <a:pPr marL="0" indent="0" defTabSz="395288" eaLnBrk="1" hangingPunct="1">
              <a:lnSpc>
                <a:spcPct val="80000"/>
              </a:lnSpc>
            </a:pPr>
            <a:endParaRPr lang="en-GB" sz="2400" dirty="0" smtClean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5FE42548-2D2D-484F-A35D-84141B51E386}" type="slidenum">
              <a:rPr lang="en-GB"/>
              <a:pPr>
                <a:defRPr/>
              </a:pPr>
              <a:t>8</a:t>
            </a:fld>
            <a:endParaRPr lang="en-GB"/>
          </a:p>
        </p:txBody>
      </p:sp>
      <p:grpSp>
        <p:nvGrpSpPr>
          <p:cNvPr id="9222" name="Group 77"/>
          <p:cNvGrpSpPr>
            <a:grpSpLocks/>
          </p:cNvGrpSpPr>
          <p:nvPr/>
        </p:nvGrpSpPr>
        <p:grpSpPr bwMode="auto">
          <a:xfrm>
            <a:off x="3581400" y="4267200"/>
            <a:ext cx="1503363" cy="1503363"/>
            <a:chOff x="2256" y="2688"/>
            <a:chExt cx="947" cy="947"/>
          </a:xfrm>
        </p:grpSpPr>
        <p:sp>
          <p:nvSpPr>
            <p:cNvPr id="9242" name="Text Box 29"/>
            <p:cNvSpPr txBox="1">
              <a:spLocks noChangeArrowheads="1"/>
            </p:cNvSpPr>
            <p:nvPr/>
          </p:nvSpPr>
          <p:spPr bwMode="auto">
            <a:xfrm>
              <a:off x="2256" y="2688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9243" name="Text Box 30"/>
            <p:cNvSpPr txBox="1">
              <a:spLocks noChangeArrowheads="1"/>
            </p:cNvSpPr>
            <p:nvPr/>
          </p:nvSpPr>
          <p:spPr bwMode="auto">
            <a:xfrm>
              <a:off x="2496" y="2688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9244" name="Text Box 31"/>
            <p:cNvSpPr txBox="1">
              <a:spLocks noChangeArrowheads="1"/>
            </p:cNvSpPr>
            <p:nvPr/>
          </p:nvSpPr>
          <p:spPr bwMode="auto">
            <a:xfrm>
              <a:off x="2736" y="2688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9245" name="Text Box 32"/>
            <p:cNvSpPr txBox="1">
              <a:spLocks noChangeArrowheads="1"/>
            </p:cNvSpPr>
            <p:nvPr/>
          </p:nvSpPr>
          <p:spPr bwMode="auto">
            <a:xfrm>
              <a:off x="2976" y="2688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3</a:t>
              </a:r>
            </a:p>
          </p:txBody>
        </p:sp>
        <p:sp>
          <p:nvSpPr>
            <p:cNvPr id="9246" name="Text Box 33"/>
            <p:cNvSpPr txBox="1">
              <a:spLocks noChangeArrowheads="1"/>
            </p:cNvSpPr>
            <p:nvPr/>
          </p:nvSpPr>
          <p:spPr bwMode="auto">
            <a:xfrm>
              <a:off x="2256" y="2928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9247" name="Text Box 34"/>
            <p:cNvSpPr txBox="1">
              <a:spLocks noChangeArrowheads="1"/>
            </p:cNvSpPr>
            <p:nvPr/>
          </p:nvSpPr>
          <p:spPr bwMode="auto">
            <a:xfrm>
              <a:off x="2496" y="2928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9248" name="Text Box 35"/>
            <p:cNvSpPr txBox="1">
              <a:spLocks noChangeArrowheads="1"/>
            </p:cNvSpPr>
            <p:nvPr/>
          </p:nvSpPr>
          <p:spPr bwMode="auto">
            <a:xfrm>
              <a:off x="2736" y="2928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3</a:t>
              </a:r>
            </a:p>
          </p:txBody>
        </p:sp>
        <p:sp>
          <p:nvSpPr>
            <p:cNvPr id="9249" name="Text Box 36"/>
            <p:cNvSpPr txBox="1">
              <a:spLocks noChangeArrowheads="1"/>
            </p:cNvSpPr>
            <p:nvPr/>
          </p:nvSpPr>
          <p:spPr bwMode="auto">
            <a:xfrm>
              <a:off x="2976" y="2928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4</a:t>
              </a:r>
            </a:p>
          </p:txBody>
        </p:sp>
        <p:sp>
          <p:nvSpPr>
            <p:cNvPr id="9250" name="Text Box 50"/>
            <p:cNvSpPr txBox="1">
              <a:spLocks noChangeArrowheads="1"/>
            </p:cNvSpPr>
            <p:nvPr/>
          </p:nvSpPr>
          <p:spPr bwMode="auto">
            <a:xfrm>
              <a:off x="2256" y="3168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9251" name="Text Box 51"/>
            <p:cNvSpPr txBox="1">
              <a:spLocks noChangeArrowheads="1"/>
            </p:cNvSpPr>
            <p:nvPr/>
          </p:nvSpPr>
          <p:spPr bwMode="auto">
            <a:xfrm>
              <a:off x="2496" y="3168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3</a:t>
              </a:r>
            </a:p>
          </p:txBody>
        </p:sp>
        <p:sp>
          <p:nvSpPr>
            <p:cNvPr id="9252" name="Text Box 52"/>
            <p:cNvSpPr txBox="1">
              <a:spLocks noChangeArrowheads="1"/>
            </p:cNvSpPr>
            <p:nvPr/>
          </p:nvSpPr>
          <p:spPr bwMode="auto">
            <a:xfrm>
              <a:off x="2736" y="3168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4</a:t>
              </a:r>
            </a:p>
          </p:txBody>
        </p:sp>
        <p:sp>
          <p:nvSpPr>
            <p:cNvPr id="9253" name="Text Box 53"/>
            <p:cNvSpPr txBox="1">
              <a:spLocks noChangeArrowheads="1"/>
            </p:cNvSpPr>
            <p:nvPr/>
          </p:nvSpPr>
          <p:spPr bwMode="auto">
            <a:xfrm>
              <a:off x="2976" y="3168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5</a:t>
              </a:r>
            </a:p>
          </p:txBody>
        </p:sp>
        <p:sp>
          <p:nvSpPr>
            <p:cNvPr id="9254" name="Text Box 54"/>
            <p:cNvSpPr txBox="1">
              <a:spLocks noChangeArrowheads="1"/>
            </p:cNvSpPr>
            <p:nvPr/>
          </p:nvSpPr>
          <p:spPr bwMode="auto">
            <a:xfrm>
              <a:off x="2256" y="3408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3</a:t>
              </a:r>
            </a:p>
          </p:txBody>
        </p:sp>
        <p:sp>
          <p:nvSpPr>
            <p:cNvPr id="9255" name="Text Box 55"/>
            <p:cNvSpPr txBox="1">
              <a:spLocks noChangeArrowheads="1"/>
            </p:cNvSpPr>
            <p:nvPr/>
          </p:nvSpPr>
          <p:spPr bwMode="auto">
            <a:xfrm>
              <a:off x="2496" y="3408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4</a:t>
              </a:r>
            </a:p>
          </p:txBody>
        </p:sp>
        <p:sp>
          <p:nvSpPr>
            <p:cNvPr id="9256" name="Text Box 56"/>
            <p:cNvSpPr txBox="1">
              <a:spLocks noChangeArrowheads="1"/>
            </p:cNvSpPr>
            <p:nvPr/>
          </p:nvSpPr>
          <p:spPr bwMode="auto">
            <a:xfrm>
              <a:off x="2736" y="3408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5</a:t>
              </a:r>
            </a:p>
          </p:txBody>
        </p:sp>
        <p:sp>
          <p:nvSpPr>
            <p:cNvPr id="9257" name="Text Box 57"/>
            <p:cNvSpPr txBox="1">
              <a:spLocks noChangeArrowheads="1"/>
            </p:cNvSpPr>
            <p:nvPr/>
          </p:nvSpPr>
          <p:spPr bwMode="auto">
            <a:xfrm>
              <a:off x="2976" y="3408"/>
              <a:ext cx="227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6</a:t>
              </a:r>
            </a:p>
          </p:txBody>
        </p:sp>
      </p:grpSp>
      <p:grpSp>
        <p:nvGrpSpPr>
          <p:cNvPr id="9223" name="Group 76"/>
          <p:cNvGrpSpPr>
            <a:grpSpLocks/>
          </p:cNvGrpSpPr>
          <p:nvPr/>
        </p:nvGrpSpPr>
        <p:grpSpPr bwMode="auto">
          <a:xfrm>
            <a:off x="5638800" y="4267200"/>
            <a:ext cx="1503363" cy="1503363"/>
            <a:chOff x="3840" y="2688"/>
            <a:chExt cx="947" cy="947"/>
          </a:xfrm>
        </p:grpSpPr>
        <p:sp>
          <p:nvSpPr>
            <p:cNvPr id="9226" name="Text Box 58"/>
            <p:cNvSpPr txBox="1">
              <a:spLocks noChangeArrowheads="1"/>
            </p:cNvSpPr>
            <p:nvPr/>
          </p:nvSpPr>
          <p:spPr bwMode="auto">
            <a:xfrm>
              <a:off x="3840" y="2688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00</a:t>
              </a:r>
            </a:p>
          </p:txBody>
        </p:sp>
        <p:sp>
          <p:nvSpPr>
            <p:cNvPr id="9227" name="Text Box 59"/>
            <p:cNvSpPr txBox="1">
              <a:spLocks noChangeArrowheads="1"/>
            </p:cNvSpPr>
            <p:nvPr/>
          </p:nvSpPr>
          <p:spPr bwMode="auto">
            <a:xfrm>
              <a:off x="4080" y="2688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01</a:t>
              </a:r>
            </a:p>
          </p:txBody>
        </p:sp>
        <p:sp>
          <p:nvSpPr>
            <p:cNvPr id="9228" name="Text Box 60"/>
            <p:cNvSpPr txBox="1">
              <a:spLocks noChangeArrowheads="1"/>
            </p:cNvSpPr>
            <p:nvPr/>
          </p:nvSpPr>
          <p:spPr bwMode="auto">
            <a:xfrm>
              <a:off x="4320" y="2688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02</a:t>
              </a:r>
            </a:p>
          </p:txBody>
        </p:sp>
        <p:sp>
          <p:nvSpPr>
            <p:cNvPr id="9229" name="Text Box 61"/>
            <p:cNvSpPr txBox="1">
              <a:spLocks noChangeArrowheads="1"/>
            </p:cNvSpPr>
            <p:nvPr/>
          </p:nvSpPr>
          <p:spPr bwMode="auto">
            <a:xfrm>
              <a:off x="4560" y="2688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03</a:t>
              </a:r>
            </a:p>
          </p:txBody>
        </p:sp>
        <p:sp>
          <p:nvSpPr>
            <p:cNvPr id="9230" name="Text Box 62"/>
            <p:cNvSpPr txBox="1">
              <a:spLocks noChangeArrowheads="1"/>
            </p:cNvSpPr>
            <p:nvPr/>
          </p:nvSpPr>
          <p:spPr bwMode="auto">
            <a:xfrm>
              <a:off x="3840" y="2928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10</a:t>
              </a:r>
            </a:p>
          </p:txBody>
        </p:sp>
        <p:sp>
          <p:nvSpPr>
            <p:cNvPr id="9231" name="Text Box 63"/>
            <p:cNvSpPr txBox="1">
              <a:spLocks noChangeArrowheads="1"/>
            </p:cNvSpPr>
            <p:nvPr/>
          </p:nvSpPr>
          <p:spPr bwMode="auto">
            <a:xfrm>
              <a:off x="4080" y="2928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11</a:t>
              </a:r>
            </a:p>
          </p:txBody>
        </p:sp>
        <p:sp>
          <p:nvSpPr>
            <p:cNvPr id="9232" name="Text Box 64"/>
            <p:cNvSpPr txBox="1">
              <a:spLocks noChangeArrowheads="1"/>
            </p:cNvSpPr>
            <p:nvPr/>
          </p:nvSpPr>
          <p:spPr bwMode="auto">
            <a:xfrm>
              <a:off x="4320" y="2928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12</a:t>
              </a:r>
            </a:p>
          </p:txBody>
        </p:sp>
        <p:sp>
          <p:nvSpPr>
            <p:cNvPr id="9233" name="Text Box 65"/>
            <p:cNvSpPr txBox="1">
              <a:spLocks noChangeArrowheads="1"/>
            </p:cNvSpPr>
            <p:nvPr/>
          </p:nvSpPr>
          <p:spPr bwMode="auto">
            <a:xfrm>
              <a:off x="4560" y="2928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13</a:t>
              </a:r>
            </a:p>
          </p:txBody>
        </p:sp>
        <p:sp>
          <p:nvSpPr>
            <p:cNvPr id="9234" name="Text Box 66"/>
            <p:cNvSpPr txBox="1">
              <a:spLocks noChangeArrowheads="1"/>
            </p:cNvSpPr>
            <p:nvPr/>
          </p:nvSpPr>
          <p:spPr bwMode="auto">
            <a:xfrm>
              <a:off x="3840" y="3168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20</a:t>
              </a:r>
            </a:p>
          </p:txBody>
        </p:sp>
        <p:sp>
          <p:nvSpPr>
            <p:cNvPr id="9235" name="Text Box 67"/>
            <p:cNvSpPr txBox="1">
              <a:spLocks noChangeArrowheads="1"/>
            </p:cNvSpPr>
            <p:nvPr/>
          </p:nvSpPr>
          <p:spPr bwMode="auto">
            <a:xfrm>
              <a:off x="4080" y="3168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21</a:t>
              </a:r>
            </a:p>
          </p:txBody>
        </p:sp>
        <p:sp>
          <p:nvSpPr>
            <p:cNvPr id="9236" name="Text Box 68"/>
            <p:cNvSpPr txBox="1">
              <a:spLocks noChangeArrowheads="1"/>
            </p:cNvSpPr>
            <p:nvPr/>
          </p:nvSpPr>
          <p:spPr bwMode="auto">
            <a:xfrm>
              <a:off x="4320" y="3168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22</a:t>
              </a:r>
            </a:p>
          </p:txBody>
        </p:sp>
        <p:sp>
          <p:nvSpPr>
            <p:cNvPr id="9237" name="Text Box 69"/>
            <p:cNvSpPr txBox="1">
              <a:spLocks noChangeArrowheads="1"/>
            </p:cNvSpPr>
            <p:nvPr/>
          </p:nvSpPr>
          <p:spPr bwMode="auto">
            <a:xfrm>
              <a:off x="4560" y="3168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23</a:t>
              </a:r>
            </a:p>
          </p:txBody>
        </p:sp>
        <p:sp>
          <p:nvSpPr>
            <p:cNvPr id="9238" name="Text Box 70"/>
            <p:cNvSpPr txBox="1">
              <a:spLocks noChangeArrowheads="1"/>
            </p:cNvSpPr>
            <p:nvPr/>
          </p:nvSpPr>
          <p:spPr bwMode="auto">
            <a:xfrm>
              <a:off x="3840" y="3408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30</a:t>
              </a:r>
            </a:p>
          </p:txBody>
        </p:sp>
        <p:sp>
          <p:nvSpPr>
            <p:cNvPr id="9239" name="Text Box 71"/>
            <p:cNvSpPr txBox="1">
              <a:spLocks noChangeArrowheads="1"/>
            </p:cNvSpPr>
            <p:nvPr/>
          </p:nvSpPr>
          <p:spPr bwMode="auto">
            <a:xfrm>
              <a:off x="4080" y="3408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31</a:t>
              </a:r>
            </a:p>
          </p:txBody>
        </p:sp>
        <p:sp>
          <p:nvSpPr>
            <p:cNvPr id="9240" name="Text Box 72"/>
            <p:cNvSpPr txBox="1">
              <a:spLocks noChangeArrowheads="1"/>
            </p:cNvSpPr>
            <p:nvPr/>
          </p:nvSpPr>
          <p:spPr bwMode="auto">
            <a:xfrm>
              <a:off x="4320" y="3408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32</a:t>
              </a:r>
            </a:p>
          </p:txBody>
        </p:sp>
        <p:sp>
          <p:nvSpPr>
            <p:cNvPr id="9241" name="Text Box 73"/>
            <p:cNvSpPr txBox="1">
              <a:spLocks noChangeArrowheads="1"/>
            </p:cNvSpPr>
            <p:nvPr/>
          </p:nvSpPr>
          <p:spPr bwMode="auto">
            <a:xfrm>
              <a:off x="4560" y="3408"/>
              <a:ext cx="227" cy="227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r>
                <a:rPr lang="en-GB" sz="2000" b="1">
                  <a:latin typeface="Courier New" pitchFamily="49" charset="0"/>
                </a:rPr>
                <a:t>33</a:t>
              </a:r>
            </a:p>
          </p:txBody>
        </p:sp>
      </p:grpSp>
      <p:sp>
        <p:nvSpPr>
          <p:cNvPr id="9224" name="Text Box 74"/>
          <p:cNvSpPr txBox="1">
            <a:spLocks noChangeArrowheads="1"/>
          </p:cNvSpPr>
          <p:nvPr/>
        </p:nvSpPr>
        <p:spPr bwMode="auto">
          <a:xfrm>
            <a:off x="3581400" y="5867400"/>
            <a:ext cx="140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Arial Unicode MS" pitchFamily="34" charset="-128"/>
              </a:rPr>
              <a:t>Contents</a:t>
            </a:r>
          </a:p>
        </p:txBody>
      </p:sp>
      <p:sp>
        <p:nvSpPr>
          <p:cNvPr id="9225" name="Text Box 75"/>
          <p:cNvSpPr txBox="1">
            <a:spLocks noChangeArrowheads="1"/>
          </p:cNvSpPr>
          <p:nvPr/>
        </p:nvSpPr>
        <p:spPr bwMode="auto">
          <a:xfrm>
            <a:off x="5791200" y="5867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>
                <a:latin typeface="Arial Unicode MS" pitchFamily="34" charset="-128"/>
              </a:rPr>
              <a:t>Index</a:t>
            </a:r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H="1">
            <a:off x="5181599" y="2286000"/>
            <a:ext cx="1295399" cy="7620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>
              <a:latin typeface="+mj-lt"/>
            </a:endParaRPr>
          </a:p>
        </p:txBody>
      </p:sp>
      <p:sp>
        <p:nvSpPr>
          <p:cNvPr id="44" name="AutoShape 7"/>
          <p:cNvSpPr>
            <a:spLocks noChangeArrowheads="1"/>
          </p:cNvSpPr>
          <p:nvPr/>
        </p:nvSpPr>
        <p:spPr bwMode="auto">
          <a:xfrm>
            <a:off x="6477000" y="2133600"/>
            <a:ext cx="2209800" cy="523220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The length of each row…</a:t>
            </a:r>
          </a:p>
          <a:p>
            <a:pPr algn="ctr"/>
            <a:r>
              <a:rPr lang="en-GB" sz="1400" dirty="0" smtClean="0">
                <a:solidFill>
                  <a:srgbClr val="FF0000"/>
                </a:solidFill>
                <a:latin typeface="+mj-lt"/>
              </a:rPr>
              <a:t>(The same…)</a:t>
            </a:r>
            <a:endParaRPr lang="en-GB" sz="14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Few Notes on Arrays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Char char="n"/>
            </a:pPr>
            <a:r>
              <a:rPr lang="en-GB" dirty="0" smtClean="0"/>
              <a:t>Note that:</a:t>
            </a:r>
          </a:p>
          <a:p>
            <a:pPr marL="517525" lvl="1" indent="0" eaLnBrk="1" hangingPunct="1"/>
            <a:r>
              <a:rPr lang="en-GB" dirty="0" smtClean="0"/>
              <a:t>Arrays follow most of the rules regarding variables</a:t>
            </a:r>
          </a:p>
          <a:p>
            <a:pPr marL="517525" lvl="1" indent="0" eaLnBrk="1" hangingPunct="1"/>
            <a:r>
              <a:rPr lang="en-GB" dirty="0" smtClean="0"/>
              <a:t>However you cannot apply mathematical operators to an array as a whole</a:t>
            </a:r>
          </a:p>
          <a:p>
            <a:pPr marL="517525" lvl="1" indent="0" eaLnBrk="1" hangingPunct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+ 17; </a:t>
            </a:r>
            <a:r>
              <a:rPr lang="en-GB" dirty="0" smtClean="0"/>
              <a:t>is invalid</a:t>
            </a:r>
          </a:p>
          <a:p>
            <a:pPr marL="517525" lvl="1" indent="0" eaLnBrk="1" hangingPunct="1"/>
            <a:r>
              <a:rPr lang="en-GB" dirty="0" smtClean="0"/>
              <a:t>You cannot change the type of an array after it has been declared</a:t>
            </a:r>
          </a:p>
          <a:p>
            <a:pPr marL="517525" lvl="1" indent="0" eaLnBrk="1" hangingPunct="1"/>
            <a:r>
              <a:rPr lang="en-GB" dirty="0" smtClean="0"/>
              <a:t>You cannot print an array by using the statements: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Arrays in Java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D84656D3-CC45-440C-A496-5FB2BB9D1BE1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uidity">
  <a:themeElements>
    <a:clrScheme name="Fluidity 6">
      <a:dk1>
        <a:srgbClr val="000000"/>
      </a:dk1>
      <a:lt1>
        <a:srgbClr val="FFFFFF"/>
      </a:lt1>
      <a:dk2>
        <a:srgbClr val="6A4076"/>
      </a:dk2>
      <a:lt2>
        <a:srgbClr val="969696"/>
      </a:lt2>
      <a:accent1>
        <a:srgbClr val="DBA9C2"/>
      </a:accent1>
      <a:accent2>
        <a:srgbClr val="E1BF91"/>
      </a:accent2>
      <a:accent3>
        <a:srgbClr val="FFFFFF"/>
      </a:accent3>
      <a:accent4>
        <a:srgbClr val="000000"/>
      </a:accent4>
      <a:accent5>
        <a:srgbClr val="EAD1DD"/>
      </a:accent5>
      <a:accent6>
        <a:srgbClr val="CCAD83"/>
      </a:accent6>
      <a:hlink>
        <a:srgbClr val="B3CE82"/>
      </a:hlink>
      <a:folHlink>
        <a:srgbClr val="B8AD48"/>
      </a:folHlink>
    </a:clrScheme>
    <a:fontScheme name="Fluidity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luidity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idity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idity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idity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BEB0F4B-F969-4D2F-A62E-EC8D16817656}" vid="{771C03A1-E476-455E-A061-FE1C4F15D4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 Template</Template>
  <TotalTime>1300</TotalTime>
  <Words>1216</Words>
  <Application>Microsoft Office PowerPoint</Application>
  <PresentationFormat>On-screen Show (4:3)</PresentationFormat>
  <Paragraphs>248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Courier New</vt:lpstr>
      <vt:lpstr>Tahoma</vt:lpstr>
      <vt:lpstr>Wingdings</vt:lpstr>
      <vt:lpstr>Fluidity</vt:lpstr>
      <vt:lpstr>CS1702 Introductory Programming (2018-2019)</vt:lpstr>
      <vt:lpstr>Introduction</vt:lpstr>
      <vt:lpstr>One Dimensional Arrays – Part 1</vt:lpstr>
      <vt:lpstr>One Dimensional Arrays – Part 2</vt:lpstr>
      <vt:lpstr>One Dimensional Arrays – Part 3</vt:lpstr>
      <vt:lpstr>One Dimensional Arrays – Example</vt:lpstr>
      <vt:lpstr>Two Dimensional Arrays</vt:lpstr>
      <vt:lpstr>Two Dimensional Arrays – Example</vt:lpstr>
      <vt:lpstr>A Few Notes on Arrays</vt:lpstr>
      <vt:lpstr>Limitations of Arrays</vt:lpstr>
      <vt:lpstr>The ArrayList Container Class</vt:lpstr>
      <vt:lpstr>Using an ArrayList – Part 1</vt:lpstr>
      <vt:lpstr>Using an ArrayList – Part 2</vt:lpstr>
      <vt:lpstr>Using an ArrayList – Part 3</vt:lpstr>
      <vt:lpstr>Using an ArrayList – Part 4</vt:lpstr>
      <vt:lpstr>Using an ArrayList – Part 4</vt:lpstr>
      <vt:lpstr>Next Topic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cssrsms</dc:creator>
  <cp:lastModifiedBy>Dr Stephen Swift</cp:lastModifiedBy>
  <cp:revision>123</cp:revision>
  <cp:lastPrinted>1601-01-01T00:00:00Z</cp:lastPrinted>
  <dcterms:created xsi:type="dcterms:W3CDTF">1601-01-01T00:00:00Z</dcterms:created>
  <dcterms:modified xsi:type="dcterms:W3CDTF">2018-10-29T10:27:46Z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