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65" r:id="rId4"/>
    <p:sldId id="258" r:id="rId5"/>
    <p:sldId id="259" r:id="rId6"/>
    <p:sldId id="276" r:id="rId7"/>
    <p:sldId id="270" r:id="rId8"/>
    <p:sldId id="260" r:id="rId9"/>
    <p:sldId id="272" r:id="rId10"/>
    <p:sldId id="273" r:id="rId11"/>
    <p:sldId id="261" r:id="rId12"/>
    <p:sldId id="275" r:id="rId13"/>
    <p:sldId id="274" r:id="rId14"/>
    <p:sldId id="268" r:id="rId15"/>
    <p:sldId id="269" r:id="rId16"/>
    <p:sldId id="262" r:id="rId17"/>
    <p:sldId id="264" r:id="rId18"/>
    <p:sldId id="267" r:id="rId19"/>
    <p:sldId id="271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7153" autoAdjust="0"/>
  </p:normalViewPr>
  <p:slideViewPr>
    <p:cSldViewPr>
      <p:cViewPr varScale="1">
        <p:scale>
          <a:sx n="71" d="100"/>
          <a:sy n="71" d="100"/>
        </p:scale>
        <p:origin x="-13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7E440-D958-406A-BC37-6D9FC49FD4A2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543C5-3785-4B22-9420-09C3AA86E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543C5-3785-4B22-9420-09C3AA86EE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6ABD-BDA3-4119-BCCC-7E6379CF698B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4ACEE1-EA93-41BE-A886-BC0586D2564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6ABD-BDA3-4119-BCCC-7E6379CF698B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EE1-EA93-41BE-A886-BC0586D25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6ABD-BDA3-4119-BCCC-7E6379CF698B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EE1-EA93-41BE-A886-BC0586D25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136ABD-BDA3-4119-BCCC-7E6379CF698B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34ACEE1-EA93-41BE-A886-BC0586D256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6ABD-BDA3-4119-BCCC-7E6379CF698B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EE1-EA93-41BE-A886-BC0586D256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6ABD-BDA3-4119-BCCC-7E6379CF698B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EE1-EA93-41BE-A886-BC0586D256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EE1-EA93-41BE-A886-BC0586D25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6ABD-BDA3-4119-BCCC-7E6379CF698B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6ABD-BDA3-4119-BCCC-7E6379CF698B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EE1-EA93-41BE-A886-BC0586D2564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6ABD-BDA3-4119-BCCC-7E6379CF698B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CEE1-EA93-41BE-A886-BC0586D25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136ABD-BDA3-4119-BCCC-7E6379CF698B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34ACEE1-EA93-41BE-A886-BC0586D256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6ABD-BDA3-4119-BCCC-7E6379CF698B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4ACEE1-EA93-41BE-A886-BC0586D256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136ABD-BDA3-4119-BCCC-7E6379CF698B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34ACEE1-EA93-41BE-A886-BC0586D2564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191000"/>
            <a:ext cx="7315200" cy="1739162"/>
          </a:xfrm>
        </p:spPr>
        <p:txBody>
          <a:bodyPr/>
          <a:lstStyle/>
          <a:p>
            <a:pPr algn="ctr"/>
            <a:r>
              <a:rPr lang="en-US" dirty="0" err="1" smtClean="0"/>
              <a:t>Razeen</a:t>
            </a:r>
            <a:r>
              <a:rPr lang="en-US" dirty="0" smtClean="0"/>
              <a:t> Hussain</a:t>
            </a:r>
          </a:p>
          <a:p>
            <a:pPr algn="ctr"/>
            <a:r>
              <a:rPr lang="en-US" dirty="0" smtClean="0"/>
              <a:t>4273095</a:t>
            </a:r>
          </a:p>
          <a:p>
            <a:pPr algn="ctr"/>
            <a:r>
              <a:rPr lang="en-US" dirty="0" smtClean="0"/>
              <a:t>EMARO 2015-2017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7315200" cy="84444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Cicirello’s</a:t>
            </a:r>
            <a:r>
              <a:rPr lang="en-US" sz="4000" dirty="0" smtClean="0"/>
              <a:t> Benchmark Problem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605051"/>
            <a:ext cx="7315200" cy="1830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OPTIMIZATION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model used is :</a:t>
            </a:r>
          </a:p>
          <a:p>
            <a:pPr lvl="1"/>
            <a:r>
              <a:rPr lang="en-US" dirty="0"/>
              <a:t>// sequence variable</a:t>
            </a:r>
          </a:p>
          <a:p>
            <a:pPr lvl="1"/>
            <a:r>
              <a:rPr lang="en-US" dirty="0"/>
              <a:t>sequence &lt;- list(61);</a:t>
            </a:r>
          </a:p>
          <a:p>
            <a:pPr lvl="1"/>
            <a:r>
              <a:rPr lang="en-US" dirty="0"/>
              <a:t>constraint count(sequence) == 61;</a:t>
            </a:r>
          </a:p>
          <a:p>
            <a:pPr lvl="1"/>
            <a:r>
              <a:rPr lang="en-US" dirty="0"/>
              <a:t>constraint sequence[0] == 0</a:t>
            </a:r>
            <a:r>
              <a:rPr lang="en-US" dirty="0" smtClean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// completion time constraint</a:t>
            </a:r>
          </a:p>
          <a:p>
            <a:pPr lvl="1"/>
            <a:r>
              <a:rPr lang="en-US" dirty="0" err="1"/>
              <a:t>completionTimes</a:t>
            </a:r>
            <a:r>
              <a:rPr lang="en-US" dirty="0"/>
              <a:t>[0] = 0;</a:t>
            </a:r>
          </a:p>
          <a:p>
            <a:pPr lvl="1"/>
            <a:r>
              <a:rPr lang="en-US" dirty="0" err="1"/>
              <a:t>completionTimes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in 1..60] &lt;- </a:t>
            </a:r>
            <a:r>
              <a:rPr lang="en-US" dirty="0" err="1"/>
              <a:t>setupTimes</a:t>
            </a:r>
            <a:r>
              <a:rPr lang="en-US" dirty="0"/>
              <a:t>[sequence[i-1]][sequence[</a:t>
            </a:r>
            <a:r>
              <a:rPr lang="en-US" dirty="0" err="1"/>
              <a:t>i</a:t>
            </a:r>
            <a:r>
              <a:rPr lang="en-US" dirty="0" smtClean="0"/>
              <a:t>]] +</a:t>
            </a:r>
            <a:r>
              <a:rPr lang="en-US" dirty="0" err="1"/>
              <a:t>processTimes</a:t>
            </a:r>
            <a:r>
              <a:rPr lang="en-US" dirty="0"/>
              <a:t>[sequence[</a:t>
            </a:r>
            <a:r>
              <a:rPr lang="en-US" dirty="0" err="1"/>
              <a:t>i</a:t>
            </a:r>
            <a:r>
              <a:rPr lang="en-US" dirty="0"/>
              <a:t>]]+</a:t>
            </a:r>
            <a:r>
              <a:rPr lang="en-US" dirty="0" err="1"/>
              <a:t>completionTimes</a:t>
            </a:r>
            <a:r>
              <a:rPr lang="en-US" dirty="0"/>
              <a:t>[i-1];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// </a:t>
            </a:r>
            <a:r>
              <a:rPr lang="en-US" dirty="0"/>
              <a:t>tardiness constraint</a:t>
            </a:r>
          </a:p>
          <a:p>
            <a:pPr lvl="1"/>
            <a:r>
              <a:rPr lang="en-US" dirty="0"/>
              <a:t>tardiness[</a:t>
            </a:r>
            <a:r>
              <a:rPr lang="en-US" dirty="0" err="1"/>
              <a:t>i</a:t>
            </a:r>
            <a:r>
              <a:rPr lang="en-US" dirty="0"/>
              <a:t> in 0..60] &lt;- max(0,(</a:t>
            </a:r>
            <a:r>
              <a:rPr lang="en-US" dirty="0" err="1"/>
              <a:t>completionTimes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- deadlines[sequence[</a:t>
            </a:r>
            <a:r>
              <a:rPr lang="en-US" dirty="0" err="1"/>
              <a:t>i</a:t>
            </a:r>
            <a:r>
              <a:rPr lang="en-US" dirty="0"/>
              <a:t>]]));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// </a:t>
            </a:r>
            <a:r>
              <a:rPr lang="en-US" dirty="0"/>
              <a:t>minimize value</a:t>
            </a:r>
          </a:p>
          <a:p>
            <a:pPr lvl="1"/>
            <a:r>
              <a:rPr lang="en-US" dirty="0" err="1"/>
              <a:t>objectiveValue</a:t>
            </a:r>
            <a:r>
              <a:rPr lang="en-US" dirty="0"/>
              <a:t> &lt;- sum[</a:t>
            </a:r>
            <a:r>
              <a:rPr lang="en-US" dirty="0" err="1"/>
              <a:t>i</a:t>
            </a:r>
            <a:r>
              <a:rPr lang="en-US" dirty="0"/>
              <a:t> in 0..60](weights[sequence[</a:t>
            </a:r>
            <a:r>
              <a:rPr lang="en-US" dirty="0" err="1"/>
              <a:t>i</a:t>
            </a:r>
            <a:r>
              <a:rPr lang="en-US" dirty="0"/>
              <a:t>]] * tardiness[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lvl="1"/>
            <a:r>
              <a:rPr lang="en-US" dirty="0"/>
              <a:t>minimize </a:t>
            </a:r>
            <a:r>
              <a:rPr lang="en-US" dirty="0" err="1"/>
              <a:t>objectiveValue</a:t>
            </a:r>
            <a:r>
              <a:rPr lang="en-US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944910"/>
              </p:ext>
            </p:extLst>
          </p:nvPr>
        </p:nvGraphicFramePr>
        <p:xfrm>
          <a:off x="457200" y="15240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71,896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71,896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71,896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68,956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120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421,659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416,635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415,787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415,787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Programming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Programming Language: </a:t>
            </a:r>
            <a:r>
              <a:rPr lang="en-US" dirty="0" err="1"/>
              <a:t>MiniZinc</a:t>
            </a:r>
            <a:r>
              <a:rPr lang="en-US" dirty="0"/>
              <a:t> + </a:t>
            </a:r>
            <a:r>
              <a:rPr lang="en-US" dirty="0" err="1" smtClean="0"/>
              <a:t>Gecode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model used is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array[1</a:t>
            </a:r>
            <a:r>
              <a:rPr lang="en-US" dirty="0"/>
              <a:t>..nJobs] of </a:t>
            </a:r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pTime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array[1..nJobs] of </a:t>
            </a:r>
            <a:r>
              <a:rPr lang="en-US" dirty="0" err="1"/>
              <a:t>int</a:t>
            </a:r>
            <a:r>
              <a:rPr lang="en-US" dirty="0"/>
              <a:t>: weight;</a:t>
            </a:r>
          </a:p>
          <a:p>
            <a:pPr lvl="1"/>
            <a:r>
              <a:rPr lang="en-US" dirty="0"/>
              <a:t>array[1..nJobs] of </a:t>
            </a:r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dTime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array[0..nJobs, 1..nJobs] of </a:t>
            </a:r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sTime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array[1..nJobs] of </a:t>
            </a:r>
            <a:r>
              <a:rPr lang="en-US" dirty="0" err="1"/>
              <a:t>var</a:t>
            </a:r>
            <a:r>
              <a:rPr lang="en-US" dirty="0"/>
              <a:t> 1..nJobs: jobs;</a:t>
            </a:r>
          </a:p>
          <a:p>
            <a:pPr lvl="1"/>
            <a:r>
              <a:rPr lang="en-US" dirty="0"/>
              <a:t>array[1..nJobs] of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: </a:t>
            </a:r>
            <a:r>
              <a:rPr lang="en-US" dirty="0" err="1"/>
              <a:t>cTime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array[1..nJobs] of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: tardiness;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: cost;</a:t>
            </a:r>
          </a:p>
          <a:p>
            <a:pPr lvl="1"/>
            <a:r>
              <a:rPr lang="en-US" dirty="0"/>
              <a:t>solve minimize cost;</a:t>
            </a:r>
          </a:p>
          <a:p>
            <a:pPr lvl="1"/>
            <a:r>
              <a:rPr lang="en-US" dirty="0"/>
              <a:t>constraint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all_different</a:t>
            </a:r>
            <a:r>
              <a:rPr lang="en-US" dirty="0" smtClean="0"/>
              <a:t>(jobs</a:t>
            </a:r>
            <a:r>
              <a:rPr lang="en-US" dirty="0"/>
              <a:t>) /\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cTime</a:t>
            </a:r>
            <a:r>
              <a:rPr lang="en-US" dirty="0"/>
              <a:t>[1]=</a:t>
            </a:r>
            <a:r>
              <a:rPr lang="en-US" dirty="0" err="1"/>
              <a:t>pTime</a:t>
            </a:r>
            <a:r>
              <a:rPr lang="en-US" dirty="0"/>
              <a:t>[jobs[1]]+</a:t>
            </a:r>
            <a:r>
              <a:rPr lang="en-US" dirty="0" err="1"/>
              <a:t>sTime</a:t>
            </a:r>
            <a:r>
              <a:rPr lang="en-US" dirty="0"/>
              <a:t>[0,jobs[1]] /\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forall</a:t>
            </a:r>
            <a:r>
              <a:rPr lang="en-US" dirty="0"/>
              <a:t>(j in 2..nJobs)(</a:t>
            </a:r>
            <a:r>
              <a:rPr lang="en-US" dirty="0" err="1"/>
              <a:t>cTime</a:t>
            </a:r>
            <a:r>
              <a:rPr lang="en-US" dirty="0"/>
              <a:t>[j] = </a:t>
            </a:r>
            <a:r>
              <a:rPr lang="en-US" dirty="0" err="1"/>
              <a:t>pTime</a:t>
            </a:r>
            <a:r>
              <a:rPr lang="en-US" dirty="0"/>
              <a:t>[jobs[j]]+</a:t>
            </a:r>
            <a:r>
              <a:rPr lang="en-US" dirty="0" err="1"/>
              <a:t>cTime</a:t>
            </a:r>
            <a:r>
              <a:rPr lang="en-US" dirty="0"/>
              <a:t>[j-1]+</a:t>
            </a:r>
            <a:r>
              <a:rPr lang="en-US" dirty="0" err="1"/>
              <a:t>sTime</a:t>
            </a:r>
            <a:r>
              <a:rPr lang="en-US" dirty="0"/>
              <a:t>[jobs[j-1</a:t>
            </a:r>
            <a:r>
              <a:rPr lang="en-US" dirty="0" smtClean="0"/>
              <a:t>], jobs[j</a:t>
            </a:r>
            <a:r>
              <a:rPr lang="en-US" dirty="0"/>
              <a:t>]]) /\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forall</a:t>
            </a:r>
            <a:r>
              <a:rPr lang="en-US" dirty="0"/>
              <a:t>(k in 1..nJobs)(tardiness[k] = max(0,cTime[k]-</a:t>
            </a:r>
            <a:r>
              <a:rPr lang="en-US" dirty="0" err="1"/>
              <a:t>dTime</a:t>
            </a:r>
            <a:r>
              <a:rPr lang="en-US" dirty="0"/>
              <a:t>[jobs[k]])) /\</a:t>
            </a:r>
          </a:p>
          <a:p>
            <a:pPr lvl="1"/>
            <a:r>
              <a:rPr lang="en-US" dirty="0"/>
              <a:t>	cost = sum(n in jobs)(tardiness[n]*weight[jobs[n]])</a:t>
            </a:r>
          </a:p>
          <a:p>
            <a:pPr lvl="1"/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3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600087"/>
              </p:ext>
            </p:extLst>
          </p:nvPr>
        </p:nvGraphicFramePr>
        <p:xfrm>
          <a:off x="457200" y="15240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111,721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108,521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101,985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99,357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654,057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594,790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573,482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552,085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120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1,245,421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1,174,241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1,151,311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1,127,704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Iterative </a:t>
            </a:r>
            <a:r>
              <a:rPr lang="en-US" dirty="0"/>
              <a:t>greedy </a:t>
            </a:r>
            <a:r>
              <a:rPr lang="en-US" dirty="0" smtClean="0"/>
              <a:t> </a:t>
            </a:r>
            <a:r>
              <a:rPr lang="en-US" dirty="0"/>
              <a:t>combined with the simulated annealing technique to determine the best acceptance </a:t>
            </a:r>
            <a:r>
              <a:rPr lang="en-US" dirty="0" smtClean="0"/>
              <a:t>criteria</a:t>
            </a:r>
          </a:p>
          <a:p>
            <a:r>
              <a:rPr lang="en-US" dirty="0"/>
              <a:t>Programming Language: MATLAB</a:t>
            </a:r>
          </a:p>
          <a:p>
            <a:r>
              <a:rPr lang="en-US" dirty="0" smtClean="0"/>
              <a:t>The </a:t>
            </a:r>
            <a:r>
              <a:rPr lang="en-US" dirty="0"/>
              <a:t>a</a:t>
            </a:r>
            <a:r>
              <a:rPr lang="en-US" dirty="0" smtClean="0"/>
              <a:t>lgorithm </a:t>
            </a:r>
            <a:r>
              <a:rPr lang="en-US" dirty="0"/>
              <a:t>is explained </a:t>
            </a:r>
            <a:r>
              <a:rPr lang="en-US" dirty="0" smtClean="0"/>
              <a:t>below: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an initial feasible solution (for experimental purposes, the sequences obtained from previous approaches were used as initial seeds)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four jobs were removed from the current solution, dividing the jobs into two sub-sequences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by one the removed jobs are added back into the bigger subsequence at places where they are least costly in the order they were removed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done until a complete sequence is </a:t>
            </a:r>
            <a:r>
              <a:rPr lang="en-US" dirty="0" smtClean="0"/>
              <a:t>obtained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Approach</a:t>
            </a:r>
          </a:p>
        </p:txBody>
      </p:sp>
    </p:spTree>
    <p:extLst>
      <p:ext uri="{BB962C8B-B14F-4D97-AF65-F5344CB8AC3E}">
        <p14:creationId xmlns:p14="http://schemas.microsoft.com/office/powerpoint/2010/main" val="6366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</p:spPr>
            <p:txBody>
              <a:bodyPr/>
              <a:lstStyle/>
              <a:p>
                <a:r>
                  <a:rPr lang="en-US" dirty="0" smtClean="0"/>
                  <a:t>Algorithm continued:</a:t>
                </a:r>
              </a:p>
              <a:p>
                <a:pPr lvl="1"/>
                <a:r>
                  <a:rPr lang="en-US" dirty="0"/>
                  <a:t>To decide whether to accept the new sequence or not, the simulated annealing criteria is used:</a:t>
                </a:r>
              </a:p>
              <a:p>
                <a:pPr lvl="1"/>
                <a:endParaRPr lang="en-US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𝑟𝑎𝑛𝑑𝑜𝑚</m:t>
                      </m:r>
                      <m:r>
                        <a:rPr lang="en-US" i="1">
                          <a:latin typeface="Cambria Math"/>
                        </a:rPr>
                        <m:t>≤ 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𝑏𝑒𝑠𝑡𝐶𝑜𝑠𝑡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𝑛𝑒𝑤𝐶𝑜𝑠𝑡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𝑓𝑎𝑐𝑡𝑜𝑟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dirty="0"/>
                  <a:t>factor used was the average of the process times</a:t>
                </a:r>
              </a:p>
              <a:p>
                <a:pPr lvl="1"/>
                <a:r>
                  <a:rPr lang="en-US" dirty="0"/>
                  <a:t>If the above criteria was satisfied then the new sequence was accepted as the seed for the next iteration</a:t>
                </a:r>
              </a:p>
              <a:p>
                <a:pPr lvl="1"/>
                <a:r>
                  <a:rPr lang="en-US" dirty="0"/>
                  <a:t>This was repeated for 10 minutes and results were </a:t>
                </a:r>
                <a:r>
                  <a:rPr lang="en-US" dirty="0" smtClean="0"/>
                  <a:t>recorded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876800"/>
              </a:xfrm>
              <a:blipFill rotWithShape="1">
                <a:blip r:embed="rId3"/>
                <a:stretch>
                  <a:fillRect l="-667" t="-100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280120"/>
              </p:ext>
            </p:extLst>
          </p:nvPr>
        </p:nvGraphicFramePr>
        <p:xfrm>
          <a:off x="457200" y="15240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692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68,824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63,512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120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536,815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410,475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605554"/>
              </p:ext>
            </p:extLst>
          </p:nvPr>
        </p:nvGraphicFramePr>
        <p:xfrm>
          <a:off x="457200" y="1524000"/>
          <a:ext cx="82295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Tanaka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Local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Solver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IG</a:t>
                      </a:r>
                    </a:p>
                    <a:p>
                      <a:pPr algn="ctr"/>
                      <a:r>
                        <a:rPr lang="en-US" dirty="0" smtClean="0"/>
                        <a:t>+</a:t>
                      </a:r>
                    </a:p>
                    <a:p>
                      <a:pPr algn="ctr"/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74,951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99,357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60,765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468,815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83,501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68,956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552,085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63,512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120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396,183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841,743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435,162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415,787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1,127,704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410,475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47667631"/>
                  </p:ext>
                </p:extLst>
              </p:nvPr>
            </p:nvGraphicFramePr>
            <p:xfrm>
              <a:off x="457200" y="1524000"/>
              <a:ext cx="8229600" cy="464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990600">
                    <a:tc gridSpan="6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𝑹𝑷𝑫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𝑪𝒐𝒔𝒕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𝑻𝒂𝒏𝒂𝒌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𝒔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𝑽𝒂𝒍𝒖𝒆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𝑻𝒂𝒏𝒂𝒌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𝒔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𝑽𝒂𝒍𝒖𝒆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𝐱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Instance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MIP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Local Search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Local Solver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IG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AS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16,445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97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63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21,883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55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60</a:t>
                          </a:r>
                        </a:p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671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37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808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120</a:t>
                          </a:r>
                        </a:p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112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r>
                            <a:rPr lang="en-US" i="0" dirty="0" smtClean="0"/>
                            <a:t>%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184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3%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47667631"/>
                  </p:ext>
                </p:extLst>
              </p:nvPr>
            </p:nvGraphicFramePr>
            <p:xfrm>
              <a:off x="457200" y="1524000"/>
              <a:ext cx="8229600" cy="464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371600"/>
                    <a:gridCol w="1371600"/>
                    <a:gridCol w="1371600"/>
                    <a:gridCol w="1371600"/>
                    <a:gridCol w="1371600"/>
                  </a:tblGrid>
                  <a:tr h="990600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b="-3680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Instance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MIP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Local Search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Local Solver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IG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AS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</a:p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16,445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97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63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21,883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55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60</a:t>
                          </a:r>
                        </a:p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671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37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808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120</a:t>
                          </a:r>
                        </a:p>
                        <a:p>
                          <a:pPr algn="ctr"/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112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r>
                            <a:rPr lang="en-US" i="0" dirty="0" smtClean="0"/>
                            <a:t>%</a:t>
                          </a:r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184</a:t>
                          </a:r>
                          <a:r>
                            <a:rPr lang="en-US" dirty="0" smtClean="0"/>
                            <a:t>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 smtClean="0"/>
                        </a:p>
                        <a:p>
                          <a:pPr algn="ctr"/>
                          <a:r>
                            <a:rPr lang="en-US" dirty="0" smtClean="0"/>
                            <a:t>3%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376028"/>
              </p:ext>
            </p:extLst>
          </p:nvPr>
        </p:nvGraphicFramePr>
        <p:xfrm>
          <a:off x="457200" y="1524000"/>
          <a:ext cx="8229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858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Sequence</a:t>
                      </a:r>
                      <a:endParaRPr lang="en-US" dirty="0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57, 25, 33, 1, 31, 13, 7, 5, 23, 48, 9, 54, 30, 60, 37, 40, 6, 24, 2, 11, 36, </a:t>
                      </a:r>
                    </a:p>
                    <a:p>
                      <a:pPr algn="ctr"/>
                      <a:r>
                        <a:rPr lang="en-US" dirty="0" smtClean="0"/>
                        <a:t>3, 50, 56, 15, 59, 8, 28, 21, 10, 19, 52, 45, 27, 18, 32, 44, 26, 29, 4, 43, </a:t>
                      </a:r>
                    </a:p>
                    <a:p>
                      <a:pPr algn="ctr"/>
                      <a:r>
                        <a:rPr lang="en-US" dirty="0" smtClean="0"/>
                        <a:t>12, 39, 47, 58, 38, 46, 51, 53, 49, 35, 14, 42, 22, 17, 20, 55, 16, 34, 41</a:t>
                      </a:r>
                    </a:p>
                  </a:txBody>
                  <a:tcPr anchor="ctr"/>
                </a:tc>
              </a:tr>
              <a:tr h="1295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43, 32, 17, 40, 50, 11, 53, 59, 37, 23, 9, 36, 48, 2, 41, 49, 1, 44, 45, 56, </a:t>
                      </a:r>
                    </a:p>
                    <a:p>
                      <a:pPr algn="ctr"/>
                      <a:r>
                        <a:rPr lang="en-US" dirty="0" smtClean="0"/>
                        <a:t>27, 15, 22, 19, 12, 38, 18, 10, 7, 51, 57, 24, 20, 3, 60, 21, 58, 47, 34, </a:t>
                      </a:r>
                    </a:p>
                    <a:p>
                      <a:pPr algn="ctr"/>
                      <a:r>
                        <a:rPr lang="en-US" dirty="0" smtClean="0"/>
                        <a:t>28, 31, 26, 52, 35, 25, 4, 33, 6, 29, 55, 42, 14, 13, 8, 46, 30, 39, 16, 54, 5</a:t>
                      </a:r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25, 15, 52, 44, 28, 31, 27, 20, 9, 53, 33, 16, 45, 22, 18, 13, 55, 35, 14, </a:t>
                      </a:r>
                    </a:p>
                    <a:p>
                      <a:pPr algn="ctr"/>
                      <a:r>
                        <a:rPr lang="en-US" dirty="0" smtClean="0"/>
                        <a:t>39, 24, 34, 41, 36, 49, 56, 42, 23, 50, 19, 6, 7, 30, 10, 1, 26, 3, 38, 51, 21, </a:t>
                      </a:r>
                    </a:p>
                    <a:p>
                      <a:pPr algn="ctr"/>
                      <a:r>
                        <a:rPr lang="en-US" dirty="0" smtClean="0"/>
                        <a:t>54, 60, 2, 5, 11, 4, 48, 37, 12, 40, 8, 29, 32, 43, 59, 17, 46, 58, 47, 57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Found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Machine Total Weighted Tardiness Scheduling Problem with Sequence Dependent  Setup Times</a:t>
            </a:r>
          </a:p>
          <a:p>
            <a:r>
              <a:rPr lang="en-US" dirty="0" smtClean="0"/>
              <a:t> A set of jobs ‘J’ is to be scheduled on a single machine without preemption</a:t>
            </a:r>
          </a:p>
          <a:p>
            <a:r>
              <a:rPr lang="en-US" dirty="0" smtClean="0"/>
              <a:t>Each job has a</a:t>
            </a:r>
          </a:p>
          <a:p>
            <a:pPr lvl="1"/>
            <a:r>
              <a:rPr lang="en-US" dirty="0" smtClean="0"/>
              <a:t>Process Time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Deadline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Weight 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Sequence dependent setup time 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ij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The objective is to minimize the total weighted tardiness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Gurobi</a:t>
            </a:r>
            <a:r>
              <a:rPr lang="en-US" dirty="0" smtClean="0"/>
              <a:t> with MATLAB most tedious to program</a:t>
            </a:r>
          </a:p>
          <a:p>
            <a:r>
              <a:rPr lang="en-US" dirty="0" smtClean="0"/>
              <a:t>More flexibility with </a:t>
            </a:r>
            <a:r>
              <a:rPr lang="en-US" dirty="0" err="1" smtClean="0"/>
              <a:t>gurobi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Heuristic’s output </a:t>
            </a:r>
            <a:r>
              <a:rPr lang="en-US" dirty="0"/>
              <a:t>dependent on initial seed</a:t>
            </a:r>
          </a:p>
          <a:p>
            <a:r>
              <a:rPr lang="en-US" dirty="0"/>
              <a:t> </a:t>
            </a:r>
            <a:r>
              <a:rPr lang="en-US" dirty="0" smtClean="0"/>
              <a:t>Easily stuck in local minima is deterministic approach used instead of a stochastic one</a:t>
            </a:r>
            <a:endParaRPr lang="en-US" dirty="0"/>
          </a:p>
          <a:p>
            <a:r>
              <a:rPr lang="en-US" dirty="0" smtClean="0"/>
              <a:t>Technical documentation for local solver and CP solvers not good</a:t>
            </a:r>
          </a:p>
          <a:p>
            <a:r>
              <a:rPr lang="en-US" dirty="0" smtClean="0"/>
              <a:t>Worst Performance: Constraint Programming</a:t>
            </a:r>
          </a:p>
          <a:p>
            <a:r>
              <a:rPr lang="en-US" dirty="0" smtClean="0"/>
              <a:t>Best Performance: Heuristic Approaches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decisions to be made are</a:t>
                </a:r>
              </a:p>
              <a:p>
                <a:pPr lvl="1"/>
                <a:r>
                  <a:rPr lang="en-US" dirty="0" smtClean="0"/>
                  <a:t>The sequence of the jobs</a:t>
                </a:r>
              </a:p>
              <a:p>
                <a:pPr lvl="1"/>
                <a:r>
                  <a:rPr lang="en-US" dirty="0" smtClean="0"/>
                  <a:t>Time tabling</a:t>
                </a:r>
              </a:p>
              <a:p>
                <a:pPr lvl="2"/>
                <a:r>
                  <a:rPr lang="en-US" dirty="0" smtClean="0"/>
                  <a:t>The starting time of each job (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The completion time of each job (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Tardiness of  each job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𝑚𝑎𝑥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The cost function ‘f’ is defined as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goal is to minimize the above cost function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MIP Formulation</a:t>
            </a:r>
          </a:p>
          <a:p>
            <a:r>
              <a:rPr lang="en-US" dirty="0" smtClean="0"/>
              <a:t>Local Search</a:t>
            </a:r>
          </a:p>
          <a:p>
            <a:r>
              <a:rPr lang="en-US" dirty="0" smtClean="0"/>
              <a:t>Local Solver</a:t>
            </a:r>
          </a:p>
          <a:p>
            <a:r>
              <a:rPr lang="en-US" dirty="0" smtClean="0"/>
              <a:t>Constraint Programming</a:t>
            </a:r>
          </a:p>
          <a:p>
            <a:r>
              <a:rPr lang="en-US" dirty="0" smtClean="0"/>
              <a:t>Hybrid Approach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 Formulation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Programming Language: </a:t>
                </a:r>
                <a:r>
                  <a:rPr lang="en-US" dirty="0" err="1" smtClean="0"/>
                  <a:t>Gurobi</a:t>
                </a:r>
                <a:r>
                  <a:rPr lang="en-US" dirty="0" smtClean="0"/>
                  <a:t> with MATLAB </a:t>
                </a:r>
                <a:endParaRPr lang="en-US" dirty="0"/>
              </a:p>
              <a:p>
                <a:r>
                  <a:rPr lang="en-US" dirty="0" smtClean="0"/>
                  <a:t>The formulation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𝑗𝑝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1,      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𝑗𝑜𝑏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Pre>
                                  <m:sPre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sPre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𝑝𝑜𝑠𝑖𝑡𝑖𝑜𝑛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′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&amp;0,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𝑗𝑝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953000"/>
              </a:xfrm>
              <a:blipFill rotWithShape="1">
                <a:blip r:embed="rId2"/>
                <a:stretch>
                  <a:fillRect l="-667" t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4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482074"/>
              </p:ext>
            </p:extLst>
          </p:nvPr>
        </p:nvGraphicFramePr>
        <p:xfrm>
          <a:off x="457200" y="15240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15min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30min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1hr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123,963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82,062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81,612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77,037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74,951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642,347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542,298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499,589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468,815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MATLAB</a:t>
                      </a:r>
                      <a:r>
                        <a:rPr lang="en-US" baseline="0" dirty="0" smtClean="0"/>
                        <a:t> crashes after 46min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120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1,145,102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1,007,417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1,007,417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853,125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841,743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 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Language: </a:t>
            </a:r>
            <a:r>
              <a:rPr lang="en-US" dirty="0" smtClean="0"/>
              <a:t>MATLAB</a:t>
            </a:r>
          </a:p>
          <a:p>
            <a:r>
              <a:rPr lang="en-US" dirty="0" smtClean="0"/>
              <a:t>Different techniques applied</a:t>
            </a:r>
          </a:p>
          <a:p>
            <a:pPr lvl="1"/>
            <a:r>
              <a:rPr lang="en-US" dirty="0" smtClean="0"/>
              <a:t>Swap</a:t>
            </a:r>
          </a:p>
          <a:p>
            <a:pPr lvl="1"/>
            <a:r>
              <a:rPr lang="en-US" dirty="0" smtClean="0"/>
              <a:t>Insertion</a:t>
            </a:r>
          </a:p>
          <a:p>
            <a:pPr lvl="1"/>
            <a:r>
              <a:rPr lang="en-US" dirty="0" smtClean="0"/>
              <a:t>Subsequence inversion</a:t>
            </a:r>
          </a:p>
          <a:p>
            <a:pPr lvl="1"/>
            <a:r>
              <a:rPr lang="en-US" dirty="0" smtClean="0"/>
              <a:t>Variable neighborhood search (VNS)</a:t>
            </a:r>
            <a:endParaRPr lang="en-US" dirty="0"/>
          </a:p>
          <a:p>
            <a:r>
              <a:rPr lang="en-US" dirty="0" smtClean="0"/>
              <a:t>The approaches were deterministic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</p:spTree>
    <p:extLst>
      <p:ext uri="{BB962C8B-B14F-4D97-AF65-F5344CB8AC3E}">
        <p14:creationId xmlns:p14="http://schemas.microsoft.com/office/powerpoint/2010/main" val="34713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174942"/>
              </p:ext>
            </p:extLst>
          </p:nvPr>
        </p:nvGraphicFramePr>
        <p:xfrm>
          <a:off x="457200" y="15240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Swap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VNS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2,012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1,330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21,267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60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104,912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98,248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374,939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83,501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120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451,981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436,719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826,086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435,162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1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Language: LSP</a:t>
            </a:r>
          </a:p>
          <a:p>
            <a:r>
              <a:rPr lang="en-US" dirty="0" smtClean="0"/>
              <a:t>Implemented </a:t>
            </a:r>
            <a:r>
              <a:rPr lang="en-US" dirty="0"/>
              <a:t>the list variable to define the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The </a:t>
            </a:r>
            <a:r>
              <a:rPr lang="en-US" dirty="0"/>
              <a:t>length of the list variable was </a:t>
            </a:r>
            <a:r>
              <a:rPr lang="en-US" dirty="0" smtClean="0"/>
              <a:t>61</a:t>
            </a:r>
          </a:p>
          <a:p>
            <a:r>
              <a:rPr lang="en-US" dirty="0" smtClean="0"/>
              <a:t>The </a:t>
            </a:r>
            <a:r>
              <a:rPr lang="en-US" dirty="0"/>
              <a:t>first dummy job was included and constraint put for it being the first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The </a:t>
            </a:r>
            <a:r>
              <a:rPr lang="en-US" dirty="0"/>
              <a:t>rest was just the implementation of the basic formulae for completion time, tardiness and objective function.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623</TotalTime>
  <Words>1389</Words>
  <Application>Microsoft Office PowerPoint</Application>
  <PresentationFormat>On-screen Show (4:3)</PresentationFormat>
  <Paragraphs>427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Paper</vt:lpstr>
      <vt:lpstr>Cicirello’s Benchmark Problem</vt:lpstr>
      <vt:lpstr>The Problem</vt:lpstr>
      <vt:lpstr>The Problem</vt:lpstr>
      <vt:lpstr>Approaches</vt:lpstr>
      <vt:lpstr>MIP Formulation</vt:lpstr>
      <vt:lpstr>MIP Formulation</vt:lpstr>
      <vt:lpstr>Local Search</vt:lpstr>
      <vt:lpstr>Local Search</vt:lpstr>
      <vt:lpstr>Local Solver</vt:lpstr>
      <vt:lpstr>Local Solver</vt:lpstr>
      <vt:lpstr>Local Solver</vt:lpstr>
      <vt:lpstr>Constraint Programming</vt:lpstr>
      <vt:lpstr>Constraint Programming</vt:lpstr>
      <vt:lpstr>Hybrid Approach</vt:lpstr>
      <vt:lpstr>PowerPoint Presentation</vt:lpstr>
      <vt:lpstr>Hybrid Approach</vt:lpstr>
      <vt:lpstr>Comparison</vt:lpstr>
      <vt:lpstr>Comparison</vt:lpstr>
      <vt:lpstr>Best Found Sequences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pavilion</dc:creator>
  <cp:lastModifiedBy>pavilion</cp:lastModifiedBy>
  <cp:revision>30</cp:revision>
  <dcterms:created xsi:type="dcterms:W3CDTF">2016-07-05T13:30:04Z</dcterms:created>
  <dcterms:modified xsi:type="dcterms:W3CDTF">2016-07-06T01:46:00Z</dcterms:modified>
</cp:coreProperties>
</file>