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5" r:id="rId8"/>
    <p:sldId id="303" r:id="rId9"/>
    <p:sldId id="304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352448"/>
            <a:ext cx="10058400" cy="4321910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		  </a:t>
            </a:r>
            <a:r>
              <a:rPr lang="en-US" sz="8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br>
              <a:rPr lang="en-US" sz="8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8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SQL</a:t>
            </a:r>
            <a:endParaRPr lang="en-US" sz="44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047FB-665E-0472-22E5-38DD0868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Q5. show </a:t>
            </a:r>
            <a:r>
              <a:rPr lang="en-US" dirty="0" err="1"/>
              <a:t>Price_in_thousands</a:t>
            </a:r>
            <a:r>
              <a:rPr lang="en-US" dirty="0"/>
              <a:t> of Manufacturer Audi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ED5EF-06B7-ACA3-783C-7A2586EB9205}"/>
              </a:ext>
            </a:extLst>
          </p:cNvPr>
          <p:cNvSpPr txBox="1"/>
          <p:nvPr/>
        </p:nvSpPr>
        <p:spPr>
          <a:xfrm>
            <a:off x="193964" y="2008909"/>
            <a:ext cx="1173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select</a:t>
            </a:r>
            <a:r>
              <a:rPr lang="en-US" sz="4000" dirty="0"/>
              <a:t> manufacturer , </a:t>
            </a:r>
            <a:r>
              <a:rPr lang="en-US" sz="4000" dirty="0">
                <a:solidFill>
                  <a:srgbClr val="0070C0"/>
                </a:solidFill>
              </a:rPr>
              <a:t>max</a:t>
            </a:r>
            <a:r>
              <a:rPr lang="en-US" sz="4000" dirty="0"/>
              <a:t>(</a:t>
            </a:r>
            <a:r>
              <a:rPr lang="en-US" sz="4000" dirty="0" err="1"/>
              <a:t>Price_in_thousands</a:t>
            </a:r>
            <a:r>
              <a:rPr lang="en-US" sz="4000" dirty="0"/>
              <a:t>) </a:t>
            </a:r>
            <a:r>
              <a:rPr lang="en-US" sz="4000" dirty="0">
                <a:solidFill>
                  <a:srgbClr val="0070C0"/>
                </a:solidFill>
              </a:rPr>
              <a:t>from</a:t>
            </a:r>
            <a:r>
              <a:rPr lang="en-US" sz="4000" dirty="0"/>
              <a:t> </a:t>
            </a:r>
            <a:r>
              <a:rPr lang="en-US" sz="4000" dirty="0" err="1"/>
              <a:t>Car_sales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0070C0"/>
                </a:solidFill>
              </a:rPr>
              <a:t>where</a:t>
            </a:r>
            <a:r>
              <a:rPr lang="en-US" sz="4000" dirty="0"/>
              <a:t> Manufacturer="</a:t>
            </a:r>
            <a:r>
              <a:rPr lang="en-US" sz="4000" dirty="0">
                <a:solidFill>
                  <a:srgbClr val="FF0000"/>
                </a:solidFill>
              </a:rPr>
              <a:t>Audi</a:t>
            </a:r>
            <a:r>
              <a:rPr lang="en-US" sz="4000" dirty="0"/>
              <a:t>";</a:t>
            </a:r>
            <a:endParaRPr lang="en-IN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5E99CB-D8DC-31C3-1C8C-46FC287EA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45" y="3603897"/>
            <a:ext cx="11283661" cy="236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80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7468-F78C-CA73-DF2E-95758DB4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Q6. show maximum </a:t>
            </a:r>
            <a:r>
              <a:rPr lang="en-US" dirty="0" err="1"/>
              <a:t>Price_in_thousands</a:t>
            </a:r>
            <a:r>
              <a:rPr lang="en-US" dirty="0"/>
              <a:t> of Manufacturer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5562A0-F656-3834-B651-5B961D32BB92}"/>
              </a:ext>
            </a:extLst>
          </p:cNvPr>
          <p:cNvSpPr txBox="1"/>
          <p:nvPr/>
        </p:nvSpPr>
        <p:spPr>
          <a:xfrm>
            <a:off x="401786" y="1856506"/>
            <a:ext cx="117209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select</a:t>
            </a:r>
            <a:r>
              <a:rPr lang="en-US" sz="4000" dirty="0"/>
              <a:t> Manufacturer, </a:t>
            </a:r>
            <a:r>
              <a:rPr lang="en-US" sz="4000" dirty="0">
                <a:solidFill>
                  <a:srgbClr val="0070C0"/>
                </a:solidFill>
              </a:rPr>
              <a:t>max</a:t>
            </a:r>
            <a:r>
              <a:rPr lang="en-US" sz="4000" dirty="0"/>
              <a:t>(</a:t>
            </a:r>
            <a:r>
              <a:rPr lang="en-US" sz="4000" dirty="0" err="1"/>
              <a:t>Price_in_thousands</a:t>
            </a:r>
            <a:r>
              <a:rPr lang="en-US" sz="4000" dirty="0"/>
              <a:t>) </a:t>
            </a:r>
            <a:r>
              <a:rPr lang="en-US" sz="4000" dirty="0">
                <a:solidFill>
                  <a:srgbClr val="0070C0"/>
                </a:solidFill>
              </a:rPr>
              <a:t>from</a:t>
            </a:r>
            <a:r>
              <a:rPr lang="en-US" sz="4000" dirty="0"/>
              <a:t> </a:t>
            </a:r>
            <a:r>
              <a:rPr lang="en-US" sz="4000" dirty="0" err="1"/>
              <a:t>Car_sales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0070C0"/>
                </a:solidFill>
              </a:rPr>
              <a:t>group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0070C0"/>
                </a:solidFill>
              </a:rPr>
              <a:t>by</a:t>
            </a:r>
            <a:r>
              <a:rPr lang="en-US" sz="4000" dirty="0"/>
              <a:t> Manufacturer;</a:t>
            </a:r>
            <a:endParaRPr lang="en-IN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53EBF3-3F86-46D2-95AD-34F7C0847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67" y="3373912"/>
            <a:ext cx="11278465" cy="280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43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C871-9F57-AB60-4DAE-CE2B174B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53" y="175764"/>
            <a:ext cx="11596253" cy="1450757"/>
          </a:xfrm>
        </p:spPr>
        <p:txBody>
          <a:bodyPr>
            <a:normAutofit/>
          </a:bodyPr>
          <a:lstStyle/>
          <a:p>
            <a:r>
              <a:rPr lang="en-US" dirty="0"/>
              <a:t>Q7. show maximum </a:t>
            </a:r>
            <a:r>
              <a:rPr lang="en-US" dirty="0" err="1"/>
              <a:t>Sales_in_thousands</a:t>
            </a:r>
            <a:r>
              <a:rPr lang="en-US" dirty="0"/>
              <a:t> of Horsepower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10D88-320B-C650-46C4-0202120C2E7E}"/>
              </a:ext>
            </a:extLst>
          </p:cNvPr>
          <p:cNvSpPr txBox="1"/>
          <p:nvPr/>
        </p:nvSpPr>
        <p:spPr>
          <a:xfrm>
            <a:off x="277091" y="2078182"/>
            <a:ext cx="115962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select</a:t>
            </a:r>
            <a:r>
              <a:rPr lang="en-US" sz="4000" dirty="0"/>
              <a:t> Horsepower , </a:t>
            </a:r>
            <a:r>
              <a:rPr lang="en-US" sz="4000" dirty="0">
                <a:solidFill>
                  <a:srgbClr val="0070C0"/>
                </a:solidFill>
              </a:rPr>
              <a:t>max</a:t>
            </a:r>
            <a:r>
              <a:rPr lang="en-US" sz="4000" dirty="0"/>
              <a:t>(</a:t>
            </a:r>
            <a:r>
              <a:rPr lang="en-US" sz="4000" dirty="0" err="1"/>
              <a:t>sales_in_thousands</a:t>
            </a:r>
            <a:r>
              <a:rPr lang="en-US" sz="4000" dirty="0"/>
              <a:t>) </a:t>
            </a:r>
            <a:r>
              <a:rPr lang="en-US" sz="4000" dirty="0">
                <a:solidFill>
                  <a:srgbClr val="0070C0"/>
                </a:solidFill>
              </a:rPr>
              <a:t>from</a:t>
            </a:r>
            <a:r>
              <a:rPr lang="en-US" sz="4000" dirty="0"/>
              <a:t> </a:t>
            </a:r>
            <a:r>
              <a:rPr lang="en-US" sz="4000" dirty="0" err="1"/>
              <a:t>Car_sales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0070C0"/>
                </a:solidFill>
              </a:rPr>
              <a:t>group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0070C0"/>
                </a:solidFill>
              </a:rPr>
              <a:t>by</a:t>
            </a:r>
            <a:r>
              <a:rPr lang="en-US" sz="4000" dirty="0"/>
              <a:t> Horsepower;</a:t>
            </a:r>
            <a:endParaRPr lang="en-IN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AD00C2-3E53-B6A9-0B22-56B8299F8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4" y="3466936"/>
            <a:ext cx="11554691" cy="262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04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AFF6-DB2A-0A05-762C-164E6F9A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Q8. How many items in </a:t>
            </a:r>
            <a:r>
              <a:rPr lang="en-US" sz="5400" dirty="0" err="1"/>
              <a:t>vehicle_type</a:t>
            </a:r>
            <a:endParaRPr lang="en-IN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C960A-59B4-1BCD-B586-9E9FCF12E9C5}"/>
              </a:ext>
            </a:extLst>
          </p:cNvPr>
          <p:cNvSpPr txBox="1"/>
          <p:nvPr/>
        </p:nvSpPr>
        <p:spPr>
          <a:xfrm>
            <a:off x="415636" y="1995055"/>
            <a:ext cx="11346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select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0070C0"/>
                </a:solidFill>
              </a:rPr>
              <a:t>count</a:t>
            </a:r>
            <a:r>
              <a:rPr lang="en-US" sz="4800" dirty="0"/>
              <a:t>(</a:t>
            </a:r>
            <a:r>
              <a:rPr lang="en-US" sz="4800" dirty="0" err="1"/>
              <a:t>vehicle_type</a:t>
            </a:r>
            <a:r>
              <a:rPr lang="en-US" sz="4800" dirty="0"/>
              <a:t>) </a:t>
            </a:r>
            <a:r>
              <a:rPr lang="en-US" sz="4800" dirty="0">
                <a:solidFill>
                  <a:srgbClr val="0070C0"/>
                </a:solidFill>
              </a:rPr>
              <a:t>from</a:t>
            </a:r>
            <a:r>
              <a:rPr lang="en-US" sz="4800" dirty="0"/>
              <a:t> </a:t>
            </a:r>
            <a:r>
              <a:rPr lang="en-US" sz="4800" dirty="0" err="1"/>
              <a:t>Car_sales</a:t>
            </a:r>
            <a:r>
              <a:rPr lang="en-US" sz="4800" dirty="0"/>
              <a:t>;</a:t>
            </a:r>
            <a:endParaRPr lang="en-IN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3C377E-2543-6FA1-F053-F26D870B8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94" y="3105639"/>
            <a:ext cx="11512411" cy="260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00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1F4-C2A0-C845-C3A7-A6729D922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295291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Q9. </a:t>
            </a:r>
            <a:r>
              <a:rPr lang="en-US" sz="4800" dirty="0"/>
              <a:t>Show</a:t>
            </a:r>
            <a:r>
              <a:rPr lang="en-US" sz="4900" dirty="0"/>
              <a:t> types of </a:t>
            </a:r>
            <a:r>
              <a:rPr lang="en-US" sz="4900" dirty="0" err="1"/>
              <a:t>vehicle_type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23723-9AA9-A46F-497B-26994AE668F7}"/>
              </a:ext>
            </a:extLst>
          </p:cNvPr>
          <p:cNvSpPr txBox="1"/>
          <p:nvPr/>
        </p:nvSpPr>
        <p:spPr>
          <a:xfrm>
            <a:off x="249382" y="1898076"/>
            <a:ext cx="11513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select</a:t>
            </a:r>
            <a:r>
              <a:rPr lang="en-US" sz="3600" dirty="0"/>
              <a:t> </a:t>
            </a:r>
            <a:r>
              <a:rPr lang="en-US" sz="3600" dirty="0" err="1"/>
              <a:t>vehicle_type</a:t>
            </a:r>
            <a:r>
              <a:rPr lang="en-US" sz="3600" dirty="0"/>
              <a:t>,  </a:t>
            </a:r>
            <a:r>
              <a:rPr lang="en-US" sz="3600" dirty="0">
                <a:solidFill>
                  <a:srgbClr val="0070C0"/>
                </a:solidFill>
              </a:rPr>
              <a:t>count</a:t>
            </a:r>
            <a:r>
              <a:rPr lang="en-US" sz="3600" dirty="0"/>
              <a:t>(</a:t>
            </a:r>
            <a:r>
              <a:rPr lang="en-US" sz="3600" dirty="0" err="1"/>
              <a:t>vehicle_type</a:t>
            </a:r>
            <a:r>
              <a:rPr lang="en-US" sz="3600" dirty="0"/>
              <a:t>) </a:t>
            </a:r>
            <a:r>
              <a:rPr lang="en-US" sz="3600" dirty="0">
                <a:solidFill>
                  <a:srgbClr val="0070C0"/>
                </a:solidFill>
              </a:rPr>
              <a:t>from</a:t>
            </a:r>
            <a:r>
              <a:rPr lang="en-US" sz="3600" dirty="0"/>
              <a:t> </a:t>
            </a:r>
            <a:r>
              <a:rPr lang="en-US" sz="3600" dirty="0" err="1"/>
              <a:t>Car_sales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70C0"/>
                </a:solidFill>
              </a:rPr>
              <a:t>group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70C0"/>
                </a:solidFill>
              </a:rPr>
              <a:t>by</a:t>
            </a:r>
            <a:r>
              <a:rPr lang="en-US" sz="3600" dirty="0"/>
              <a:t> </a:t>
            </a:r>
            <a:r>
              <a:rPr lang="en-US" sz="3600" dirty="0" err="1"/>
              <a:t>vehicle_type</a:t>
            </a:r>
            <a:r>
              <a:rPr lang="en-US" sz="3600" dirty="0"/>
              <a:t>;</a:t>
            </a:r>
            <a:endParaRPr lang="en-I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027449-799E-D66D-2E71-70462AE9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36" y="3429000"/>
            <a:ext cx="11513127" cy="234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99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5221-5B45-6DB3-CA0F-1E5FF191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Q10. </a:t>
            </a:r>
            <a:r>
              <a:rPr lang="en-US" sz="4900" dirty="0"/>
              <a:t>show the  models that launched in 2012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B00AE-2EEB-24A3-24E2-22F7277C3622}"/>
              </a:ext>
            </a:extLst>
          </p:cNvPr>
          <p:cNvSpPr txBox="1"/>
          <p:nvPr/>
        </p:nvSpPr>
        <p:spPr>
          <a:xfrm>
            <a:off x="249388" y="2105888"/>
            <a:ext cx="120811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select</a:t>
            </a:r>
            <a:r>
              <a:rPr lang="en-US" sz="3200" dirty="0"/>
              <a:t> model, </a:t>
            </a:r>
            <a:r>
              <a:rPr lang="en-US" sz="3200" dirty="0" err="1"/>
              <a:t>Latest_Launch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70C0"/>
                </a:solidFill>
              </a:rPr>
              <a:t>from</a:t>
            </a:r>
            <a:r>
              <a:rPr lang="en-US" sz="3200" dirty="0"/>
              <a:t> </a:t>
            </a:r>
            <a:r>
              <a:rPr lang="en-US" sz="3200" dirty="0" err="1"/>
              <a:t>car_sales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70C0"/>
                </a:solidFill>
              </a:rPr>
              <a:t>where</a:t>
            </a:r>
            <a:r>
              <a:rPr lang="en-US" sz="3200" dirty="0"/>
              <a:t> </a:t>
            </a:r>
            <a:r>
              <a:rPr lang="en-US" sz="3200" dirty="0" err="1"/>
              <a:t>Latest_Launch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70C0"/>
                </a:solidFill>
              </a:rPr>
              <a:t>like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'%2012' </a:t>
            </a:r>
            <a:r>
              <a:rPr lang="en-US" sz="3200" dirty="0"/>
              <a:t>;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69D8D-B123-D48D-FBEA-BE2D26E39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8" y="3183106"/>
            <a:ext cx="11386272" cy="284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11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0C30-9AD9-EE11-6E94-00BE7131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Q11.How to see the types of columns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5F8C47-1274-261E-5F84-DFB84AE3EFDC}"/>
              </a:ext>
            </a:extLst>
          </p:cNvPr>
          <p:cNvSpPr txBox="1"/>
          <p:nvPr/>
        </p:nvSpPr>
        <p:spPr>
          <a:xfrm>
            <a:off x="1856513" y="1911924"/>
            <a:ext cx="11845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rgbClr val="00B0F0"/>
                </a:solidFill>
              </a:rPr>
              <a:t>Describe</a:t>
            </a:r>
            <a:r>
              <a:rPr lang="en-IN" sz="5400" dirty="0"/>
              <a:t> </a:t>
            </a:r>
            <a:r>
              <a:rPr lang="en-IN" sz="5400" dirty="0" err="1"/>
              <a:t>car_sales</a:t>
            </a:r>
            <a:r>
              <a:rPr lang="en-IN" sz="5400" dirty="0"/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283C74-FDE4-68EF-981E-FCC6E0719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05" y="3009818"/>
            <a:ext cx="10845513" cy="296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11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989B-1EF3-43B9-F1AB-58F2E694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217" y="2309363"/>
            <a:ext cx="10058400" cy="1450757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accent2">
                    <a:lumMod val="75000"/>
                  </a:schemeClr>
                </a:solidFill>
              </a:rPr>
              <a:t>-CONCLUTION-</a:t>
            </a:r>
            <a:endParaRPr lang="en-IN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408FF-8AC4-B8FA-1B41-7A11E3B9F5FF}"/>
              </a:ext>
            </a:extLst>
          </p:cNvPr>
          <p:cNvSpPr txBox="1"/>
          <p:nvPr/>
        </p:nvSpPr>
        <p:spPr>
          <a:xfrm>
            <a:off x="1802296" y="3922643"/>
            <a:ext cx="948855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accent4">
                    <a:lumMod val="50000"/>
                  </a:schemeClr>
                </a:solidFill>
              </a:rPr>
              <a:t>THANK YOU</a:t>
            </a:r>
            <a:endParaRPr lang="en-IN" sz="138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26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6895-21E3-030E-BFF3-798BAAB2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962" y="801027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   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 SALES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78F200-3051-89CA-57CE-AB0F556C6629}"/>
              </a:ext>
            </a:extLst>
          </p:cNvPr>
          <p:cNvSpPr txBox="1"/>
          <p:nvPr/>
        </p:nvSpPr>
        <p:spPr>
          <a:xfrm>
            <a:off x="1152939" y="2199861"/>
            <a:ext cx="1005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SELECTED THIS DATA SET BECAUSE , IN OUR DAY TO DAY  LIFE THE PRODUCTION OF VEHICLES IS GROWING HIGHLY, ESPECIALLY CARS. SO, I HOPE THERE’S A HUGE SCOPE TO ANALYSE THE DATASET.</a:t>
            </a:r>
          </a:p>
          <a:p>
            <a:endParaRPr lang="en-US" dirty="0"/>
          </a:p>
          <a:p>
            <a:r>
              <a:rPr lang="en-US" dirty="0"/>
              <a:t>NOW THESE DAYS EVERY FAMILY HAS ATLEAST ONE CAR IN THEIR FAMILY. SO, THERE’S A HUGE NUMBER OF CARS PRODUCING EVERY DAY BY CAR COMPANIES.</a:t>
            </a:r>
          </a:p>
          <a:p>
            <a:endParaRPr lang="en-US" dirty="0"/>
          </a:p>
          <a:p>
            <a:r>
              <a:rPr lang="en-US" dirty="0"/>
              <a:t>THERE ARE TWO TYPE OF CARS I TOOKED FOR ANALYSE IN THIS DATASET. </a:t>
            </a:r>
          </a:p>
          <a:p>
            <a:r>
              <a:rPr lang="en-US" dirty="0"/>
              <a:t>	ONE IS PASSENGER CARS , </a:t>
            </a:r>
          </a:p>
          <a:p>
            <a:r>
              <a:rPr lang="en-US" dirty="0"/>
              <a:t>	ANOTHER ONE IS SPORTS CARS.</a:t>
            </a:r>
          </a:p>
          <a:p>
            <a:endParaRPr lang="en-US" dirty="0"/>
          </a:p>
          <a:p>
            <a:r>
              <a:rPr lang="en-US" dirty="0"/>
              <a:t>THIS DATASET WILL SHOW US THE DEMAND OF CARS AND WHICH TYPE CARS ARE SELLING IN  HIGH DEMAND.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7A6443-A1BC-1DEF-F5AB-7F9764F8CBF0}"/>
              </a:ext>
            </a:extLst>
          </p:cNvPr>
          <p:cNvSpPr txBox="1"/>
          <p:nvPr/>
        </p:nvSpPr>
        <p:spPr>
          <a:xfrm>
            <a:off x="4678018" y="251791"/>
            <a:ext cx="4731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1C959-0B6B-0A1C-1A51-09E142699175}"/>
              </a:ext>
            </a:extLst>
          </p:cNvPr>
          <p:cNvSpPr txBox="1"/>
          <p:nvPr/>
        </p:nvSpPr>
        <p:spPr>
          <a:xfrm>
            <a:off x="1126434" y="1550505"/>
            <a:ext cx="3087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ABOUT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84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721B-2744-3029-86FB-3FD3F9F3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6D08A-9AE9-81E4-E5DE-6D7BB170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5633"/>
            <a:ext cx="10058400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BASE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PROJECT;</a:t>
            </a:r>
            <a:endParaRPr lang="en-US" sz="2400" dirty="0"/>
          </a:p>
          <a:p>
            <a:pPr marL="0" indent="0">
              <a:buNone/>
            </a:pP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HERE WE GAVE THE DATABASE NAME   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  PROJECT,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THEN IMPORT THE DATASET INTO THE CREATED TABLE.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TABLE NAME IS   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CAR_SALES.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A7551C-88EF-3815-CC85-36971ABCC465}"/>
              </a:ext>
            </a:extLst>
          </p:cNvPr>
          <p:cNvSpPr txBox="1"/>
          <p:nvPr/>
        </p:nvSpPr>
        <p:spPr>
          <a:xfrm>
            <a:off x="185530" y="286603"/>
            <a:ext cx="1176793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FIRST OF ALL, WE’VE TO CREATE DATABASE FOR USE THE DATASET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05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FF14-91EF-7C79-255F-A22BCBBA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600" y="-461850"/>
            <a:ext cx="10058400" cy="1450757"/>
          </a:xfrm>
        </p:spPr>
        <p:txBody>
          <a:bodyPr>
            <a:normAutofit/>
          </a:bodyPr>
          <a:lstStyle/>
          <a:p>
            <a:r>
              <a:rPr lang="en-US" sz="4800" b="1" dirty="0"/>
              <a:t>COLUMNS AND IT’S NAMES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74252-74F2-0F42-E088-FAB4F668E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04557"/>
            <a:ext cx="10058400" cy="48801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THIS DATASET THERE’S 16 COLUMNS, ITS ARE GIVEN BELOW.</a:t>
            </a:r>
          </a:p>
          <a:p>
            <a:pPr marL="0" indent="0">
              <a:buNone/>
            </a:pPr>
            <a:endParaRPr lang="en-US" sz="2800" b="0" i="0" u="none" strike="noStrike" dirty="0">
              <a:solidFill>
                <a:schemeClr val="accent3">
                  <a:lumMod val="50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b="1" i="0" u="non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Manufacturer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800" b="1" i="0" u="non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Model,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u="non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Sales_in_thousands</a:t>
            </a:r>
            <a:r>
              <a:rPr lang="en-US" sz="2800" b="1" i="0" u="non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u="non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800" b="1" i="0" u="non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year_resale_value</a:t>
            </a:r>
            <a:r>
              <a:rPr lang="en-US" sz="2800" b="1" i="0" u="non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u="non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Vehicle_type</a:t>
            </a:r>
            <a:r>
              <a:rPr lang="en-US" sz="2800" b="1" i="0" u="non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u="non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Price_in_thousands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800" b="1" i="0" u="non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Engine_size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800" b="1" i="0" u="non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Horsepower, 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u="non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Wheelbase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800" b="1" i="0" u="non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Width,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u="non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800" b="1" i="0" u="non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Curb_weight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800" b="1" i="0" u="non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Fuel_capacity</a:t>
            </a:r>
            <a:r>
              <a:rPr lang="en-US" sz="2800" b="1" i="0" u="non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u="non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Fuel_efficiency</a:t>
            </a:r>
            <a:r>
              <a:rPr lang="en-US" sz="2800" b="1" i="0" u="non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u="non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Latest_Launch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800" b="1" i="0" u="non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Power_perf_factor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.</a:t>
            </a:r>
          </a:p>
          <a:p>
            <a:pPr marL="0" indent="0">
              <a:buNone/>
            </a:pP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BY USING THESE COLUMNS WE CAN ANALYSE THE DATASET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en-IN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38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E5A6-62FD-162C-3927-BE0DDEFB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068" y="2194921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QUESTIONS AND QUERYS </a:t>
            </a:r>
            <a:endParaRPr lang="en-IN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B0AD0-0047-52C1-EE66-95CBBA30B71A}"/>
              </a:ext>
            </a:extLst>
          </p:cNvPr>
          <p:cNvSpPr txBox="1"/>
          <p:nvPr/>
        </p:nvSpPr>
        <p:spPr>
          <a:xfrm rot="18824028">
            <a:off x="1293413" y="3598394"/>
            <a:ext cx="16061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IN" sz="8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5CC147-249A-9303-C8B6-2D56837E2184}"/>
              </a:ext>
            </a:extLst>
          </p:cNvPr>
          <p:cNvSpPr txBox="1"/>
          <p:nvPr/>
        </p:nvSpPr>
        <p:spPr>
          <a:xfrm rot="1141934">
            <a:off x="10329895" y="2792737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bg2">
                    <a:lumMod val="75000"/>
                  </a:schemeClr>
                </a:solidFill>
              </a:rPr>
              <a:t>?</a:t>
            </a:r>
            <a:endParaRPr lang="en-IN" sz="6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2B5A5B-9ADA-12C6-123F-E69F4183A479}"/>
              </a:ext>
            </a:extLst>
          </p:cNvPr>
          <p:cNvSpPr txBox="1"/>
          <p:nvPr/>
        </p:nvSpPr>
        <p:spPr>
          <a:xfrm rot="1151672">
            <a:off x="4361794" y="2378329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IN" sz="8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0B243D-4D13-AA94-5BB1-84569EDE022C}"/>
              </a:ext>
            </a:extLst>
          </p:cNvPr>
          <p:cNvSpPr txBox="1"/>
          <p:nvPr/>
        </p:nvSpPr>
        <p:spPr>
          <a:xfrm rot="1805085">
            <a:off x="5788423" y="4305694"/>
            <a:ext cx="159327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accent4">
                    <a:lumMod val="75000"/>
                  </a:schemeClr>
                </a:solidFill>
              </a:rPr>
              <a:t>?</a:t>
            </a:r>
            <a:endParaRPr lang="en-IN" sz="13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8E957A-2C0F-C822-16F9-C5AAB04F033E}"/>
              </a:ext>
            </a:extLst>
          </p:cNvPr>
          <p:cNvSpPr txBox="1"/>
          <p:nvPr/>
        </p:nvSpPr>
        <p:spPr>
          <a:xfrm rot="20232221">
            <a:off x="6326060" y="-100570"/>
            <a:ext cx="12847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en-IN" sz="8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86E4BD-0BA9-7D23-33F1-62169588C4E3}"/>
              </a:ext>
            </a:extLst>
          </p:cNvPr>
          <p:cNvSpPr txBox="1"/>
          <p:nvPr/>
        </p:nvSpPr>
        <p:spPr>
          <a:xfrm rot="942657">
            <a:off x="9365833" y="4452372"/>
            <a:ext cx="1274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2">
                    <a:lumMod val="10000"/>
                  </a:schemeClr>
                </a:solidFill>
              </a:rPr>
              <a:t>?</a:t>
            </a:r>
            <a:endParaRPr lang="en-IN" sz="7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7845CB-B734-DD54-7C36-23581A893FD7}"/>
              </a:ext>
            </a:extLst>
          </p:cNvPr>
          <p:cNvSpPr txBox="1"/>
          <p:nvPr/>
        </p:nvSpPr>
        <p:spPr>
          <a:xfrm rot="20731234">
            <a:off x="2012818" y="388676"/>
            <a:ext cx="1233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?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4354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EFF-D737-6675-1BF1-F1420FF5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489253"/>
            <a:ext cx="10058400" cy="1450757"/>
          </a:xfrm>
        </p:spPr>
        <p:txBody>
          <a:bodyPr/>
          <a:lstStyle/>
          <a:p>
            <a:r>
              <a:rPr lang="en-US" dirty="0"/>
              <a:t>Q.1 Show manufacturer names.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797B4-0C8F-BF2B-5F2A-4A31CB1C2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832" y="2025065"/>
            <a:ext cx="10058400" cy="3760891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</a:rPr>
              <a:t>select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Manufacturer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000" dirty="0">
                <a:solidFill>
                  <a:srgbClr val="0070C0"/>
                </a:solidFill>
              </a:rPr>
              <a:t>from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Car_sales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A75174-A209-172F-4C62-7EC7E5827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493" y="2857048"/>
            <a:ext cx="8368146" cy="321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8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517C-5274-FF96-BB10-88272153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 show manufacturer and model names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A95789-3472-9862-680C-AF8AAF8271DC}"/>
              </a:ext>
            </a:extLst>
          </p:cNvPr>
          <p:cNvSpPr txBox="1"/>
          <p:nvPr/>
        </p:nvSpPr>
        <p:spPr>
          <a:xfrm>
            <a:off x="825250" y="1898069"/>
            <a:ext cx="11263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select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Manufacturer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rgbClr val="0070C0"/>
                </a:solidFill>
              </a:rPr>
              <a:t>from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Car_sales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; </a:t>
            </a:r>
            <a:endParaRPr lang="en-IN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2D5CC5-5C15-0AEA-5ADA-6BF4912FC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116" y="2778350"/>
            <a:ext cx="9326275" cy="328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8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5564-EC08-37A4-820B-5BB876B81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70" y="221964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Q3</a:t>
            </a:r>
            <a:r>
              <a:rPr lang="en-US" sz="4000" dirty="0"/>
              <a:t>. Show manufacturer , model, Horsepower when Horsepower </a:t>
            </a:r>
            <a:r>
              <a:rPr lang="en-US" sz="4000" b="1" dirty="0"/>
              <a:t>greater than </a:t>
            </a:r>
            <a:r>
              <a:rPr lang="en-US" sz="4000" dirty="0"/>
              <a:t>160 HP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B8B21-DF42-97A4-3226-8D06D0074893}"/>
              </a:ext>
            </a:extLst>
          </p:cNvPr>
          <p:cNvSpPr txBox="1"/>
          <p:nvPr/>
        </p:nvSpPr>
        <p:spPr>
          <a:xfrm>
            <a:off x="554182" y="1898070"/>
            <a:ext cx="11637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select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Manufacturer, Model, Horsepower </a:t>
            </a:r>
            <a:r>
              <a:rPr lang="en-US" sz="3600" dirty="0">
                <a:solidFill>
                  <a:srgbClr val="0070C0"/>
                </a:solidFill>
              </a:rPr>
              <a:t>from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Car_sales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600" dirty="0">
                <a:solidFill>
                  <a:srgbClr val="0070C0"/>
                </a:solidFill>
              </a:rPr>
              <a:t>where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Horsepower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600" dirty="0">
                <a:solidFill>
                  <a:srgbClr val="C00000"/>
                </a:solidFill>
              </a:rPr>
              <a:t>&gt;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160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600" dirty="0">
                <a:solidFill>
                  <a:srgbClr val="0070C0"/>
                </a:solidFill>
              </a:rPr>
              <a:t>order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>
                <a:solidFill>
                  <a:srgbClr val="0070C0"/>
                </a:solidFill>
              </a:rPr>
              <a:t>by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Horsepower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600" dirty="0">
                <a:solidFill>
                  <a:srgbClr val="0070C0"/>
                </a:solidFill>
              </a:rPr>
              <a:t>desc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;</a:t>
            </a:r>
            <a:endParaRPr lang="en-IN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BA0844-8DBA-F564-DDE3-20846EA4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70" y="3167673"/>
            <a:ext cx="9720348" cy="290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4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3417-8BFC-13B6-6940-1AB6A56B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6491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Q4. </a:t>
            </a:r>
            <a:r>
              <a:rPr lang="en-US" sz="3100" dirty="0"/>
              <a:t>show Manufacturer, Model , </a:t>
            </a:r>
            <a:r>
              <a:rPr lang="en-US" sz="3100" dirty="0" err="1"/>
              <a:t>Price_in_thousands</a:t>
            </a:r>
            <a:r>
              <a:rPr lang="en-US" sz="3100" dirty="0"/>
              <a:t>, Horsepower in ascending order related to  column 'Horse power'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911A6D-A651-7890-D37E-1F276F0C17E0}"/>
              </a:ext>
            </a:extLst>
          </p:cNvPr>
          <p:cNvSpPr txBox="1"/>
          <p:nvPr/>
        </p:nvSpPr>
        <p:spPr>
          <a:xfrm>
            <a:off x="748141" y="1856510"/>
            <a:ext cx="1188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select</a:t>
            </a:r>
            <a:r>
              <a:rPr lang="en-US" sz="3600" dirty="0"/>
              <a:t> Manufacturer, Model , </a:t>
            </a:r>
            <a:r>
              <a:rPr lang="en-US" sz="3600" dirty="0" err="1"/>
              <a:t>Price_in_thousands</a:t>
            </a:r>
            <a:r>
              <a:rPr lang="en-US" sz="3600" dirty="0"/>
              <a:t>, Horsepower </a:t>
            </a:r>
            <a:r>
              <a:rPr lang="en-US" sz="3600" dirty="0">
                <a:solidFill>
                  <a:srgbClr val="0070C0"/>
                </a:solidFill>
              </a:rPr>
              <a:t>from</a:t>
            </a:r>
            <a:r>
              <a:rPr lang="en-US" sz="3600" dirty="0"/>
              <a:t> </a:t>
            </a:r>
            <a:r>
              <a:rPr lang="en-US" sz="3600" dirty="0" err="1"/>
              <a:t>Car_sales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70C0"/>
                </a:solidFill>
              </a:rPr>
              <a:t>order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70C0"/>
                </a:solidFill>
              </a:rPr>
              <a:t>by</a:t>
            </a:r>
            <a:r>
              <a:rPr lang="en-US" sz="3600" dirty="0"/>
              <a:t> Horsepower </a:t>
            </a:r>
            <a:r>
              <a:rPr lang="en-US" sz="3600" dirty="0">
                <a:solidFill>
                  <a:srgbClr val="0070C0"/>
                </a:solidFill>
              </a:rPr>
              <a:t>desc</a:t>
            </a:r>
            <a:r>
              <a:rPr lang="en-US" sz="3600" dirty="0"/>
              <a:t> ;</a:t>
            </a:r>
            <a:endParaRPr lang="en-I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DFD699-E66F-6037-3466-55C19A2DB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1" y="3112259"/>
            <a:ext cx="10571023" cy="302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4933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{5DC3EB35-CF51-4DD4-81AE-A4999AFA78F9}tf22712842_win32</Template>
  <TotalTime>100</TotalTime>
  <Words>570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Bookman Old Style</vt:lpstr>
      <vt:lpstr>Calibri</vt:lpstr>
      <vt:lpstr>Franklin Gothic Book</vt:lpstr>
      <vt:lpstr>Times New Roman</vt:lpstr>
      <vt:lpstr>1_RetrospectVTI</vt:lpstr>
      <vt:lpstr>    PROJECT       SQL</vt:lpstr>
      <vt:lpstr>   CAR SALES </vt:lpstr>
      <vt:lpstr> </vt:lpstr>
      <vt:lpstr>COLUMNS AND IT’S NAMES</vt:lpstr>
      <vt:lpstr>QUESTIONS AND QUERYS </vt:lpstr>
      <vt:lpstr>Q.1 Show manufacturer names.</vt:lpstr>
      <vt:lpstr>Q2. show manufacturer and model names </vt:lpstr>
      <vt:lpstr>Q3. Show manufacturer , model, Horsepower when Horsepower greater than 160 HP</vt:lpstr>
      <vt:lpstr>Q4. show Manufacturer, Model , Price_in_thousands, Horsepower in ascending order related to  column 'Horse power'</vt:lpstr>
      <vt:lpstr>Q5. show Price_in_thousands of Manufacturer Audi</vt:lpstr>
      <vt:lpstr>Q6. show maximum Price_in_thousands of Manufacturer</vt:lpstr>
      <vt:lpstr>Q7. show maximum Sales_in_thousands of Horsepower</vt:lpstr>
      <vt:lpstr>Q8. How many items in vehicle_type</vt:lpstr>
      <vt:lpstr>Q9. Show types of vehicle_type</vt:lpstr>
      <vt:lpstr>Q10. show the  models that launched in 2012</vt:lpstr>
      <vt:lpstr>Q11.How to see the types of columns</vt:lpstr>
      <vt:lpstr>-CONCLUTION-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PROJECT       SQL</dc:title>
  <dc:creator>USER</dc:creator>
  <cp:lastModifiedBy>USER</cp:lastModifiedBy>
  <cp:revision>2</cp:revision>
  <dcterms:created xsi:type="dcterms:W3CDTF">2023-03-28T12:42:24Z</dcterms:created>
  <dcterms:modified xsi:type="dcterms:W3CDTF">2023-03-29T10:52:34Z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