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6" r:id="rId5"/>
    <p:sldId id="258" r:id="rId6"/>
    <p:sldId id="259" r:id="rId7"/>
    <p:sldId id="260" r:id="rId8"/>
    <p:sldId id="267" r:id="rId9"/>
    <p:sldId id="268" r:id="rId10"/>
    <p:sldId id="269" r:id="rId11"/>
    <p:sldId id="270" r:id="rId12"/>
    <p:sldId id="271" r:id="rId13"/>
    <p:sldId id="272" r:id="rId14"/>
    <p:sldId id="273" r:id="rId15"/>
    <p:sldId id="274" r:id="rId16"/>
    <p:sldId id="275" r:id="rId17"/>
    <p:sldId id="261" r:id="rId18"/>
    <p:sldId id="262" r:id="rId19"/>
    <p:sldId id="263" r:id="rId20"/>
    <p:sldId id="276" r:id="rId21"/>
    <p:sldId id="277" r:id="rId22"/>
    <p:sldId id="278" r:id="rId23"/>
    <p:sldId id="280" r:id="rId24"/>
    <p:sldId id="279"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7C2DD2D-CF58-40DF-873A-5589DF25483B}"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2C15A-ACDB-4C2E-80D3-62094E6170F0}" type="slidenum">
              <a:rPr lang="en-IN" smtClean="0"/>
              <a:t>‹#›</a:t>
            </a:fld>
            <a:endParaRPr lang="en-IN"/>
          </a:p>
        </p:txBody>
      </p:sp>
    </p:spTree>
    <p:extLst>
      <p:ext uri="{BB962C8B-B14F-4D97-AF65-F5344CB8AC3E}">
        <p14:creationId xmlns:p14="http://schemas.microsoft.com/office/powerpoint/2010/main" val="87216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C2DD2D-CF58-40DF-873A-5589DF25483B}"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2C15A-ACDB-4C2E-80D3-62094E6170F0}" type="slidenum">
              <a:rPr lang="en-IN" smtClean="0"/>
              <a:t>‹#›</a:t>
            </a:fld>
            <a:endParaRPr lang="en-IN"/>
          </a:p>
        </p:txBody>
      </p:sp>
    </p:spTree>
    <p:extLst>
      <p:ext uri="{BB962C8B-B14F-4D97-AF65-F5344CB8AC3E}">
        <p14:creationId xmlns:p14="http://schemas.microsoft.com/office/powerpoint/2010/main" val="1691412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C2DD2D-CF58-40DF-873A-5589DF25483B}"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2C15A-ACDB-4C2E-80D3-62094E6170F0}" type="slidenum">
              <a:rPr lang="en-IN" smtClean="0"/>
              <a:t>‹#›</a:t>
            </a:fld>
            <a:endParaRPr lang="en-IN"/>
          </a:p>
        </p:txBody>
      </p:sp>
    </p:spTree>
    <p:extLst>
      <p:ext uri="{BB962C8B-B14F-4D97-AF65-F5344CB8AC3E}">
        <p14:creationId xmlns:p14="http://schemas.microsoft.com/office/powerpoint/2010/main" val="129034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C2DD2D-CF58-40DF-873A-5589DF25483B}"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2C15A-ACDB-4C2E-80D3-62094E6170F0}" type="slidenum">
              <a:rPr lang="en-IN" smtClean="0"/>
              <a:t>‹#›</a:t>
            </a:fld>
            <a:endParaRPr lang="en-IN"/>
          </a:p>
        </p:txBody>
      </p:sp>
    </p:spTree>
    <p:extLst>
      <p:ext uri="{BB962C8B-B14F-4D97-AF65-F5344CB8AC3E}">
        <p14:creationId xmlns:p14="http://schemas.microsoft.com/office/powerpoint/2010/main" val="715497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C2DD2D-CF58-40DF-873A-5589DF25483B}"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2C15A-ACDB-4C2E-80D3-62094E6170F0}" type="slidenum">
              <a:rPr lang="en-IN" smtClean="0"/>
              <a:t>‹#›</a:t>
            </a:fld>
            <a:endParaRPr lang="en-IN"/>
          </a:p>
        </p:txBody>
      </p:sp>
    </p:spTree>
    <p:extLst>
      <p:ext uri="{BB962C8B-B14F-4D97-AF65-F5344CB8AC3E}">
        <p14:creationId xmlns:p14="http://schemas.microsoft.com/office/powerpoint/2010/main" val="2946516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7C2DD2D-CF58-40DF-873A-5589DF25483B}" type="datetimeFigureOut">
              <a:rPr lang="en-IN" smtClean="0"/>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D2C15A-ACDB-4C2E-80D3-62094E6170F0}" type="slidenum">
              <a:rPr lang="en-IN" smtClean="0"/>
              <a:t>‹#›</a:t>
            </a:fld>
            <a:endParaRPr lang="en-IN"/>
          </a:p>
        </p:txBody>
      </p:sp>
    </p:spTree>
    <p:extLst>
      <p:ext uri="{BB962C8B-B14F-4D97-AF65-F5344CB8AC3E}">
        <p14:creationId xmlns:p14="http://schemas.microsoft.com/office/powerpoint/2010/main" val="388056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7C2DD2D-CF58-40DF-873A-5589DF25483B}" type="datetimeFigureOut">
              <a:rPr lang="en-IN" smtClean="0"/>
              <a:t>15-11-2019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D2C15A-ACDB-4C2E-80D3-62094E6170F0}" type="slidenum">
              <a:rPr lang="en-IN" smtClean="0"/>
              <a:t>‹#›</a:t>
            </a:fld>
            <a:endParaRPr lang="en-IN"/>
          </a:p>
        </p:txBody>
      </p:sp>
    </p:spTree>
    <p:extLst>
      <p:ext uri="{BB962C8B-B14F-4D97-AF65-F5344CB8AC3E}">
        <p14:creationId xmlns:p14="http://schemas.microsoft.com/office/powerpoint/2010/main" val="396072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7C2DD2D-CF58-40DF-873A-5589DF25483B}" type="datetimeFigureOut">
              <a:rPr lang="en-IN" smtClean="0"/>
              <a:t>15-11-2019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D2C15A-ACDB-4C2E-80D3-62094E6170F0}" type="slidenum">
              <a:rPr lang="en-IN" smtClean="0"/>
              <a:t>‹#›</a:t>
            </a:fld>
            <a:endParaRPr lang="en-IN"/>
          </a:p>
        </p:txBody>
      </p:sp>
    </p:spTree>
    <p:extLst>
      <p:ext uri="{BB962C8B-B14F-4D97-AF65-F5344CB8AC3E}">
        <p14:creationId xmlns:p14="http://schemas.microsoft.com/office/powerpoint/2010/main" val="235713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2DD2D-CF58-40DF-873A-5589DF25483B}" type="datetimeFigureOut">
              <a:rPr lang="en-IN" smtClean="0"/>
              <a:t>15-11-2019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D2C15A-ACDB-4C2E-80D3-62094E6170F0}" type="slidenum">
              <a:rPr lang="en-IN" smtClean="0"/>
              <a:t>‹#›</a:t>
            </a:fld>
            <a:endParaRPr lang="en-IN"/>
          </a:p>
        </p:txBody>
      </p:sp>
    </p:spTree>
    <p:extLst>
      <p:ext uri="{BB962C8B-B14F-4D97-AF65-F5344CB8AC3E}">
        <p14:creationId xmlns:p14="http://schemas.microsoft.com/office/powerpoint/2010/main" val="59261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C2DD2D-CF58-40DF-873A-5589DF25483B}" type="datetimeFigureOut">
              <a:rPr lang="en-IN" smtClean="0"/>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D2C15A-ACDB-4C2E-80D3-62094E6170F0}" type="slidenum">
              <a:rPr lang="en-IN" smtClean="0"/>
              <a:t>‹#›</a:t>
            </a:fld>
            <a:endParaRPr lang="en-IN"/>
          </a:p>
        </p:txBody>
      </p:sp>
    </p:spTree>
    <p:extLst>
      <p:ext uri="{BB962C8B-B14F-4D97-AF65-F5344CB8AC3E}">
        <p14:creationId xmlns:p14="http://schemas.microsoft.com/office/powerpoint/2010/main" val="332284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C2DD2D-CF58-40DF-873A-5589DF25483B}" type="datetimeFigureOut">
              <a:rPr lang="en-IN" smtClean="0"/>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D2C15A-ACDB-4C2E-80D3-62094E6170F0}" type="slidenum">
              <a:rPr lang="en-IN" smtClean="0"/>
              <a:t>‹#›</a:t>
            </a:fld>
            <a:endParaRPr lang="en-IN"/>
          </a:p>
        </p:txBody>
      </p:sp>
    </p:spTree>
    <p:extLst>
      <p:ext uri="{BB962C8B-B14F-4D97-AF65-F5344CB8AC3E}">
        <p14:creationId xmlns:p14="http://schemas.microsoft.com/office/powerpoint/2010/main" val="1665632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2DD2D-CF58-40DF-873A-5589DF25483B}" type="datetimeFigureOut">
              <a:rPr lang="en-IN" smtClean="0"/>
              <a:t>15-11-2019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2C15A-ACDB-4C2E-80D3-62094E6170F0}" type="slidenum">
              <a:rPr lang="en-IN" smtClean="0"/>
              <a:t>‹#›</a:t>
            </a:fld>
            <a:endParaRPr lang="en-IN"/>
          </a:p>
        </p:txBody>
      </p:sp>
    </p:spTree>
    <p:extLst>
      <p:ext uri="{BB962C8B-B14F-4D97-AF65-F5344CB8AC3E}">
        <p14:creationId xmlns:p14="http://schemas.microsoft.com/office/powerpoint/2010/main" val="133331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32709" y="4394518"/>
            <a:ext cx="9144000" cy="1655762"/>
          </a:xfrm>
        </p:spPr>
        <p:txBody>
          <a:bodyPr/>
          <a:lstStyle/>
          <a:p>
            <a:r>
              <a:rPr lang="en-US" dirty="0" smtClean="0"/>
              <a:t>MSKAM</a:t>
            </a:r>
          </a:p>
          <a:p>
            <a:r>
              <a:rPr lang="en-US" dirty="0" smtClean="0"/>
              <a:t>Sales Forecasting &amp; Maintain Efficient Inventory</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8291" y="0"/>
            <a:ext cx="5852172" cy="5852172"/>
          </a:xfrm>
          <a:prstGeom prst="rect">
            <a:avLst/>
          </a:prstGeom>
        </p:spPr>
      </p:pic>
    </p:spTree>
    <p:extLst>
      <p:ext uri="{BB962C8B-B14F-4D97-AF65-F5344CB8AC3E}">
        <p14:creationId xmlns:p14="http://schemas.microsoft.com/office/powerpoint/2010/main" val="1196568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for Further Analysis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251" y="1690688"/>
            <a:ext cx="6955971" cy="4699188"/>
          </a:xfrm>
          <a:prstGeom prst="rect">
            <a:avLst/>
          </a:prstGeom>
        </p:spPr>
      </p:pic>
    </p:spTree>
    <p:extLst>
      <p:ext uri="{BB962C8B-B14F-4D97-AF65-F5344CB8AC3E}">
        <p14:creationId xmlns:p14="http://schemas.microsoft.com/office/powerpoint/2010/main" val="2885892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for Further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69708"/>
            <a:ext cx="10515600" cy="3063172"/>
          </a:xfrm>
        </p:spPr>
      </p:pic>
    </p:spTree>
    <p:extLst>
      <p:ext uri="{BB962C8B-B14F-4D97-AF65-F5344CB8AC3E}">
        <p14:creationId xmlns:p14="http://schemas.microsoft.com/office/powerpoint/2010/main" val="74819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for Further Analysis</a:t>
            </a:r>
            <a:endParaRPr lang="en-IN" dirty="0"/>
          </a:p>
        </p:txBody>
      </p:sp>
      <p:pic>
        <p:nvPicPr>
          <p:cNvPr id="5" name="Content Placeholder 4"/>
          <p:cNvPicPr>
            <a:picLocks noGrp="1" noChangeAspect="1"/>
          </p:cNvPicPr>
          <p:nvPr>
            <p:ph idx="1"/>
          </p:nvPr>
        </p:nvPicPr>
        <p:blipFill>
          <a:blip r:embed="rId2"/>
          <a:stretch>
            <a:fillRect/>
          </a:stretch>
        </p:blipFill>
        <p:spPr>
          <a:xfrm>
            <a:off x="768108" y="1690687"/>
            <a:ext cx="5597857" cy="4809229"/>
          </a:xfrm>
          <a:prstGeom prst="rect">
            <a:avLst/>
          </a:prstGeom>
        </p:spPr>
      </p:pic>
    </p:spTree>
    <p:extLst>
      <p:ext uri="{BB962C8B-B14F-4D97-AF65-F5344CB8AC3E}">
        <p14:creationId xmlns:p14="http://schemas.microsoft.com/office/powerpoint/2010/main" val="391285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for Further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356" y="1825625"/>
            <a:ext cx="8441288" cy="4351338"/>
          </a:xfrm>
        </p:spPr>
      </p:pic>
    </p:spTree>
    <p:extLst>
      <p:ext uri="{BB962C8B-B14F-4D97-AF65-F5344CB8AC3E}">
        <p14:creationId xmlns:p14="http://schemas.microsoft.com/office/powerpoint/2010/main" val="1507370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for Further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6350" y="2024856"/>
            <a:ext cx="9639300" cy="3952875"/>
          </a:xfrm>
        </p:spPr>
      </p:pic>
    </p:spTree>
    <p:extLst>
      <p:ext uri="{BB962C8B-B14F-4D97-AF65-F5344CB8AC3E}">
        <p14:creationId xmlns:p14="http://schemas.microsoft.com/office/powerpoint/2010/main" val="3399152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for Further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179" y="1690688"/>
            <a:ext cx="7329882" cy="4351338"/>
          </a:xfrm>
        </p:spPr>
      </p:pic>
    </p:spTree>
    <p:extLst>
      <p:ext uri="{BB962C8B-B14F-4D97-AF65-F5344CB8AC3E}">
        <p14:creationId xmlns:p14="http://schemas.microsoft.com/office/powerpoint/2010/main" val="203255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for Further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747" y="1816916"/>
            <a:ext cx="6075453" cy="4351338"/>
          </a:xfrm>
        </p:spPr>
      </p:pic>
    </p:spTree>
    <p:extLst>
      <p:ext uri="{BB962C8B-B14F-4D97-AF65-F5344CB8AC3E}">
        <p14:creationId xmlns:p14="http://schemas.microsoft.com/office/powerpoint/2010/main" val="3740508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IN" dirty="0"/>
          </a:p>
        </p:txBody>
      </p:sp>
      <p:sp>
        <p:nvSpPr>
          <p:cNvPr id="3" name="Content Placeholder 2"/>
          <p:cNvSpPr>
            <a:spLocks noGrp="1"/>
          </p:cNvSpPr>
          <p:nvPr>
            <p:ph idx="1"/>
          </p:nvPr>
        </p:nvSpPr>
        <p:spPr/>
        <p:txBody>
          <a:bodyPr>
            <a:normAutofit lnSpcReduction="10000"/>
          </a:bodyPr>
          <a:lstStyle/>
          <a:p>
            <a:r>
              <a:rPr lang="en-US" dirty="0" smtClean="0"/>
              <a:t>Data Preprocessing</a:t>
            </a:r>
          </a:p>
          <a:p>
            <a:pPr lvl="1"/>
            <a:r>
              <a:rPr lang="en-US" dirty="0" smtClean="0"/>
              <a:t>Data loading</a:t>
            </a:r>
          </a:p>
          <a:p>
            <a:pPr lvl="1"/>
            <a:r>
              <a:rPr lang="en-US" dirty="0" err="1" smtClean="0"/>
              <a:t>Anomoly</a:t>
            </a:r>
            <a:r>
              <a:rPr lang="en-US" dirty="0" smtClean="0"/>
              <a:t> Detection</a:t>
            </a:r>
          </a:p>
          <a:p>
            <a:pPr lvl="1"/>
            <a:r>
              <a:rPr lang="en-US" dirty="0" smtClean="0"/>
              <a:t>Data Preparation and Data Cleaning</a:t>
            </a:r>
          </a:p>
          <a:p>
            <a:r>
              <a:rPr lang="en-US" dirty="0" smtClean="0"/>
              <a:t>Finding Dependent Variables</a:t>
            </a:r>
          </a:p>
          <a:p>
            <a:r>
              <a:rPr lang="en-US" dirty="0" smtClean="0"/>
              <a:t>Fetching Product Purchase Trend</a:t>
            </a:r>
          </a:p>
          <a:p>
            <a:pPr lvl="1"/>
            <a:r>
              <a:rPr lang="en-US" dirty="0" smtClean="0"/>
              <a:t>Counting products sold for a time Interval</a:t>
            </a:r>
          </a:p>
          <a:p>
            <a:r>
              <a:rPr lang="en-US" dirty="0" smtClean="0"/>
              <a:t>Exploratory Data Analysis</a:t>
            </a:r>
          </a:p>
          <a:p>
            <a:r>
              <a:rPr lang="en-US" dirty="0" smtClean="0"/>
              <a:t>Data Transformation</a:t>
            </a:r>
          </a:p>
          <a:p>
            <a:pPr lvl="1"/>
            <a:r>
              <a:rPr lang="en-US" dirty="0" smtClean="0"/>
              <a:t>One Hot Encoding</a:t>
            </a:r>
          </a:p>
        </p:txBody>
      </p:sp>
    </p:spTree>
    <p:extLst>
      <p:ext uri="{BB962C8B-B14F-4D97-AF65-F5344CB8AC3E}">
        <p14:creationId xmlns:p14="http://schemas.microsoft.com/office/powerpoint/2010/main" val="1942047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Models to Deploy</a:t>
            </a:r>
            <a:endParaRPr lang="en-IN" dirty="0"/>
          </a:p>
        </p:txBody>
      </p:sp>
      <p:sp>
        <p:nvSpPr>
          <p:cNvPr id="3" name="Content Placeholder 2"/>
          <p:cNvSpPr>
            <a:spLocks noGrp="1"/>
          </p:cNvSpPr>
          <p:nvPr>
            <p:ph idx="1"/>
          </p:nvPr>
        </p:nvSpPr>
        <p:spPr>
          <a:xfrm>
            <a:off x="507275" y="1690688"/>
            <a:ext cx="10515600" cy="4351338"/>
          </a:xfrm>
        </p:spPr>
        <p:txBody>
          <a:bodyPr/>
          <a:lstStyle/>
          <a:p>
            <a:r>
              <a:rPr lang="en-US" dirty="0" smtClean="0"/>
              <a:t>Regression Techniques</a:t>
            </a:r>
          </a:p>
          <a:p>
            <a:pPr lvl="1"/>
            <a:r>
              <a:rPr lang="en-US" dirty="0" smtClean="0"/>
              <a:t>Linear Regression</a:t>
            </a:r>
          </a:p>
          <a:p>
            <a:pPr lvl="1"/>
            <a:r>
              <a:rPr lang="en-US" dirty="0" smtClean="0"/>
              <a:t>Decision Tree Regression</a:t>
            </a:r>
          </a:p>
          <a:p>
            <a:pPr lvl="1"/>
            <a:r>
              <a:rPr lang="en-US" dirty="0" smtClean="0"/>
              <a:t>Random Forest Regression</a:t>
            </a:r>
          </a:p>
          <a:p>
            <a:pPr lvl="1"/>
            <a:r>
              <a:rPr lang="en-US" dirty="0" smtClean="0"/>
              <a:t>Gradient Boosting Regression</a:t>
            </a:r>
            <a:endParaRPr lang="en-US" dirty="0"/>
          </a:p>
          <a:p>
            <a:r>
              <a:rPr lang="en-US" dirty="0" smtClean="0"/>
              <a:t>Light Gradient Boosting Method (LGBM</a:t>
            </a:r>
            <a:r>
              <a:rPr lang="en-US" dirty="0" smtClean="0"/>
              <a:t>)</a:t>
            </a:r>
            <a:endParaRPr lang="en-US" dirty="0" smtClean="0"/>
          </a:p>
        </p:txBody>
      </p:sp>
    </p:spTree>
    <p:extLst>
      <p:ext uri="{BB962C8B-B14F-4D97-AF65-F5344CB8AC3E}">
        <p14:creationId xmlns:p14="http://schemas.microsoft.com/office/powerpoint/2010/main" val="2698624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 After Prediction</a:t>
            </a:r>
            <a:endParaRPr lang="en-IN" dirty="0"/>
          </a:p>
        </p:txBody>
      </p:sp>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rcRect t="6135" r="2459"/>
          <a:stretch/>
        </p:blipFill>
        <p:spPr bwMode="auto">
          <a:xfrm>
            <a:off x="838200" y="1916951"/>
            <a:ext cx="4533901" cy="2914649"/>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1167493" y="4873197"/>
            <a:ext cx="3875314" cy="369332"/>
          </a:xfrm>
          <a:prstGeom prst="rect">
            <a:avLst/>
          </a:prstGeom>
          <a:noFill/>
        </p:spPr>
        <p:txBody>
          <a:bodyPr wrap="square" rtlCol="0">
            <a:spAutoFit/>
          </a:bodyPr>
          <a:lstStyle/>
          <a:p>
            <a:r>
              <a:rPr lang="en-US" dirty="0" smtClean="0"/>
              <a:t>Decision </a:t>
            </a:r>
            <a:r>
              <a:rPr lang="en-US" dirty="0"/>
              <a:t>tree plot</a:t>
            </a:r>
            <a:endParaRPr lang="en-IN" dirty="0"/>
          </a:p>
        </p:txBody>
      </p:sp>
      <p:pic>
        <p:nvPicPr>
          <p:cNvPr id="7" name="Picture 6"/>
          <p:cNvPicPr/>
          <p:nvPr/>
        </p:nvPicPr>
        <p:blipFill>
          <a:blip r:embed="rId3"/>
          <a:stretch>
            <a:fillRect/>
          </a:stretch>
        </p:blipFill>
        <p:spPr>
          <a:xfrm>
            <a:off x="6226084" y="1916951"/>
            <a:ext cx="4929596" cy="2914649"/>
          </a:xfrm>
          <a:prstGeom prst="rect">
            <a:avLst/>
          </a:prstGeom>
        </p:spPr>
      </p:pic>
      <p:sp>
        <p:nvSpPr>
          <p:cNvPr id="8" name="TextBox 7"/>
          <p:cNvSpPr txBox="1"/>
          <p:nvPr/>
        </p:nvSpPr>
        <p:spPr>
          <a:xfrm>
            <a:off x="6675665" y="4831600"/>
            <a:ext cx="3875314" cy="369332"/>
          </a:xfrm>
          <a:prstGeom prst="rect">
            <a:avLst/>
          </a:prstGeom>
          <a:noFill/>
        </p:spPr>
        <p:txBody>
          <a:bodyPr wrap="square" rtlCol="0">
            <a:spAutoFit/>
          </a:bodyPr>
          <a:lstStyle/>
          <a:p>
            <a:r>
              <a:rPr lang="en-US" dirty="0" smtClean="0"/>
              <a:t>Extra </a:t>
            </a:r>
            <a:r>
              <a:rPr lang="en-US" dirty="0"/>
              <a:t>Tree </a:t>
            </a:r>
            <a:r>
              <a:rPr lang="en-US" dirty="0" err="1" smtClean="0"/>
              <a:t>regressor</a:t>
            </a:r>
            <a:r>
              <a:rPr lang="en-US" dirty="0" smtClean="0"/>
              <a:t> </a:t>
            </a:r>
            <a:r>
              <a:rPr lang="en-US" dirty="0"/>
              <a:t>Plot</a:t>
            </a:r>
            <a:endParaRPr lang="en-IN" dirty="0"/>
          </a:p>
        </p:txBody>
      </p:sp>
    </p:spTree>
    <p:extLst>
      <p:ext uri="{BB962C8B-B14F-4D97-AF65-F5344CB8AC3E}">
        <p14:creationId xmlns:p14="http://schemas.microsoft.com/office/powerpoint/2010/main" val="2892693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Data Science</a:t>
            </a:r>
            <a:r>
              <a:rPr lang="en-US" dirty="0"/>
              <a:t>?</a:t>
            </a:r>
            <a:endParaRPr lang="en-IN" dirty="0"/>
          </a:p>
        </p:txBody>
      </p:sp>
      <p:sp>
        <p:nvSpPr>
          <p:cNvPr id="4" name="Rectangle 3"/>
          <p:cNvSpPr/>
          <p:nvPr/>
        </p:nvSpPr>
        <p:spPr>
          <a:xfrm>
            <a:off x="1193075" y="1799499"/>
            <a:ext cx="3108960" cy="2057400"/>
          </a:xfrm>
          <a:prstGeom prst="rect">
            <a:avLst/>
          </a:prstGeom>
          <a:solidFill>
            <a:srgbClr val="6DBCE2"/>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182880">
              <a:spcBef>
                <a:spcPts val="600"/>
              </a:spcBef>
            </a:pPr>
            <a:r>
              <a:rPr lang="en-US" sz="3000" b="1" dirty="0">
                <a:solidFill>
                  <a:srgbClr val="326D89"/>
                </a:solidFill>
              </a:rPr>
              <a:t>Data Science</a:t>
            </a:r>
          </a:p>
          <a:p>
            <a:pPr marL="182880"/>
            <a:r>
              <a:rPr lang="en-US" sz="2400" dirty="0">
                <a:solidFill>
                  <a:schemeClr val="bg1"/>
                </a:solidFill>
              </a:rPr>
              <a:t>Applying advanced statistical tools to existing data to generate new insights</a:t>
            </a:r>
          </a:p>
        </p:txBody>
      </p:sp>
      <p:sp>
        <p:nvSpPr>
          <p:cNvPr id="5" name="Rectangle 4"/>
          <p:cNvSpPr/>
          <p:nvPr/>
        </p:nvSpPr>
        <p:spPr>
          <a:xfrm>
            <a:off x="5765075" y="1799499"/>
            <a:ext cx="3108960" cy="2057400"/>
          </a:xfrm>
          <a:prstGeom prst="rect">
            <a:avLst/>
          </a:prstGeom>
          <a:solidFill>
            <a:srgbClr val="6DBCE2"/>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182880"/>
            <a:r>
              <a:rPr lang="en-US" sz="3000" b="1" dirty="0">
                <a:solidFill>
                  <a:srgbClr val="326D89"/>
                </a:solidFill>
              </a:rPr>
              <a:t>Service Change</a:t>
            </a:r>
          </a:p>
          <a:p>
            <a:pPr marL="182880"/>
            <a:r>
              <a:rPr lang="en-US" sz="2400" dirty="0">
                <a:solidFill>
                  <a:schemeClr val="bg1"/>
                </a:solidFill>
              </a:rPr>
              <a:t>Converting new data insights into (often small) changes to business processes</a:t>
            </a:r>
          </a:p>
        </p:txBody>
      </p:sp>
      <p:sp>
        <p:nvSpPr>
          <p:cNvPr id="6" name="Rectangle 5"/>
          <p:cNvSpPr/>
          <p:nvPr/>
        </p:nvSpPr>
        <p:spPr>
          <a:xfrm>
            <a:off x="1193075" y="5091194"/>
            <a:ext cx="7680960" cy="1143000"/>
          </a:xfrm>
          <a:prstGeom prst="rect">
            <a:avLst/>
          </a:prstGeom>
          <a:solidFill>
            <a:srgbClr val="6DBCE2"/>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182880"/>
            <a:r>
              <a:rPr lang="en-US" sz="3000" b="1" dirty="0">
                <a:solidFill>
                  <a:srgbClr val="326D89"/>
                </a:solidFill>
              </a:rPr>
              <a:t>Smarter Work</a:t>
            </a:r>
          </a:p>
          <a:p>
            <a:pPr marL="182880"/>
            <a:r>
              <a:rPr lang="en-US" sz="2400" dirty="0">
                <a:solidFill>
                  <a:schemeClr val="bg1"/>
                </a:solidFill>
              </a:rPr>
              <a:t>More efficient and effective use of staff and resources</a:t>
            </a:r>
          </a:p>
        </p:txBody>
      </p:sp>
      <p:sp>
        <p:nvSpPr>
          <p:cNvPr id="7" name="Cross 6"/>
          <p:cNvSpPr/>
          <p:nvPr/>
        </p:nvSpPr>
        <p:spPr>
          <a:xfrm>
            <a:off x="4563723" y="2360136"/>
            <a:ext cx="939664" cy="939664"/>
          </a:xfrm>
          <a:prstGeom prst="plus">
            <a:avLst>
              <a:gd name="adj" fmla="val 33608"/>
            </a:avLst>
          </a:prstGeom>
          <a:solidFill>
            <a:srgbClr val="326D89"/>
          </a:solidFill>
          <a:ln>
            <a:noFill/>
          </a:ln>
        </p:spPr>
        <p:style>
          <a:lnRef idx="2">
            <a:schemeClr val="dk1"/>
          </a:lnRef>
          <a:fillRef idx="1">
            <a:schemeClr val="lt1"/>
          </a:fillRef>
          <a:effectRef idx="0">
            <a:schemeClr val="dk1"/>
          </a:effectRef>
          <a:fontRef idx="minor">
            <a:schemeClr val="dk1"/>
          </a:fontRef>
        </p:style>
        <p:txBody>
          <a:bodyPr numCol="1"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1331" y="1490681"/>
            <a:ext cx="685800" cy="6858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875" y="4861189"/>
            <a:ext cx="685800" cy="6858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875" y="1557209"/>
            <a:ext cx="685800" cy="685800"/>
          </a:xfrm>
          <a:prstGeom prst="rect">
            <a:avLst/>
          </a:prstGeom>
        </p:spPr>
      </p:pic>
      <p:sp>
        <p:nvSpPr>
          <p:cNvPr id="11" name="Isosceles Triangle 10"/>
          <p:cNvSpPr/>
          <p:nvPr/>
        </p:nvSpPr>
        <p:spPr>
          <a:xfrm rot="10800000">
            <a:off x="1193075" y="3853265"/>
            <a:ext cx="7680960" cy="1236524"/>
          </a:xfrm>
          <a:prstGeom prst="triangle">
            <a:avLst>
              <a:gd name="adj" fmla="val 49508"/>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numCol="1" rtlCol="0" anchor="ctr"/>
          <a:lstStyle/>
          <a:p>
            <a:pPr algn="ctr"/>
            <a:endParaRPr lang="en-US"/>
          </a:p>
        </p:txBody>
      </p:sp>
    </p:spTree>
    <p:extLst>
      <p:ext uri="{BB962C8B-B14F-4D97-AF65-F5344CB8AC3E}">
        <p14:creationId xmlns:p14="http://schemas.microsoft.com/office/powerpoint/2010/main" val="133382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Plots After Prediction</a:t>
            </a:r>
            <a:endParaRPr lang="en-IN" dirty="0"/>
          </a:p>
        </p:txBody>
      </p:sp>
      <p:pic>
        <p:nvPicPr>
          <p:cNvPr id="4" name="Content Placeholder 3"/>
          <p:cNvPicPr>
            <a:picLocks noGrp="1"/>
          </p:cNvPicPr>
          <p:nvPr>
            <p:ph idx="1"/>
          </p:nvPr>
        </p:nvPicPr>
        <p:blipFill>
          <a:blip r:embed="rId2"/>
          <a:stretch>
            <a:fillRect/>
          </a:stretch>
        </p:blipFill>
        <p:spPr>
          <a:xfrm>
            <a:off x="732880" y="2445861"/>
            <a:ext cx="4438650" cy="2867025"/>
          </a:xfrm>
          <a:prstGeom prst="rect">
            <a:avLst/>
          </a:prstGeom>
        </p:spPr>
      </p:pic>
      <p:pic>
        <p:nvPicPr>
          <p:cNvPr id="5" name="Picture 4"/>
          <p:cNvPicPr/>
          <p:nvPr/>
        </p:nvPicPr>
        <p:blipFill>
          <a:blip r:embed="rId3"/>
          <a:stretch>
            <a:fillRect/>
          </a:stretch>
        </p:blipFill>
        <p:spPr>
          <a:xfrm>
            <a:off x="6030686" y="2382792"/>
            <a:ext cx="5072742" cy="3016521"/>
          </a:xfrm>
          <a:prstGeom prst="rect">
            <a:avLst/>
          </a:prstGeom>
        </p:spPr>
      </p:pic>
      <p:sp>
        <p:nvSpPr>
          <p:cNvPr id="6" name="TextBox 5"/>
          <p:cNvSpPr txBox="1"/>
          <p:nvPr/>
        </p:nvSpPr>
        <p:spPr>
          <a:xfrm>
            <a:off x="1080407" y="5399313"/>
            <a:ext cx="3875314" cy="369332"/>
          </a:xfrm>
          <a:prstGeom prst="rect">
            <a:avLst/>
          </a:prstGeom>
          <a:noFill/>
        </p:spPr>
        <p:txBody>
          <a:bodyPr wrap="square" rtlCol="0">
            <a:spAutoFit/>
          </a:bodyPr>
          <a:lstStyle/>
          <a:p>
            <a:r>
              <a:rPr lang="en-US" dirty="0" smtClean="0"/>
              <a:t>Random </a:t>
            </a:r>
            <a:r>
              <a:rPr lang="en-US" dirty="0"/>
              <a:t>Forest plot</a:t>
            </a:r>
            <a:endParaRPr lang="en-IN" dirty="0"/>
          </a:p>
        </p:txBody>
      </p:sp>
      <p:sp>
        <p:nvSpPr>
          <p:cNvPr id="7" name="Rectangle 6"/>
          <p:cNvSpPr/>
          <p:nvPr/>
        </p:nvSpPr>
        <p:spPr>
          <a:xfrm>
            <a:off x="6669687" y="5399313"/>
            <a:ext cx="2015488" cy="369332"/>
          </a:xfrm>
          <a:prstGeom prst="rect">
            <a:avLst/>
          </a:prstGeom>
        </p:spPr>
        <p:txBody>
          <a:bodyPr wrap="none">
            <a:spAutoFit/>
          </a:bodyPr>
          <a:lstStyle/>
          <a:p>
            <a:r>
              <a:rPr lang="en-US" dirty="0"/>
              <a:t>Gradient Boost plot</a:t>
            </a:r>
            <a:endParaRPr lang="en-IN" dirty="0"/>
          </a:p>
        </p:txBody>
      </p:sp>
    </p:spTree>
    <p:extLst>
      <p:ext uri="{BB962C8B-B14F-4D97-AF65-F5344CB8AC3E}">
        <p14:creationId xmlns:p14="http://schemas.microsoft.com/office/powerpoint/2010/main" val="2796174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Plots After Prediction</a:t>
            </a:r>
            <a:endParaRPr lang="en-IN" dirty="0"/>
          </a:p>
        </p:txBody>
      </p:sp>
      <p:pic>
        <p:nvPicPr>
          <p:cNvPr id="4" name="Picture 3"/>
          <p:cNvPicPr/>
          <p:nvPr/>
        </p:nvPicPr>
        <p:blipFill>
          <a:blip r:embed="rId2"/>
          <a:stretch>
            <a:fillRect/>
          </a:stretch>
        </p:blipFill>
        <p:spPr>
          <a:xfrm>
            <a:off x="838200" y="1921055"/>
            <a:ext cx="5780314" cy="3556635"/>
          </a:xfrm>
          <a:prstGeom prst="rect">
            <a:avLst/>
          </a:prstGeom>
        </p:spPr>
      </p:pic>
      <p:sp>
        <p:nvSpPr>
          <p:cNvPr id="5" name="TextBox 4"/>
          <p:cNvSpPr txBox="1"/>
          <p:nvPr/>
        </p:nvSpPr>
        <p:spPr>
          <a:xfrm>
            <a:off x="1411333" y="5460271"/>
            <a:ext cx="3875314" cy="369332"/>
          </a:xfrm>
          <a:prstGeom prst="rect">
            <a:avLst/>
          </a:prstGeom>
          <a:noFill/>
        </p:spPr>
        <p:txBody>
          <a:bodyPr wrap="square" rtlCol="0">
            <a:spAutoFit/>
          </a:bodyPr>
          <a:lstStyle/>
          <a:p>
            <a:r>
              <a:rPr lang="en-US" dirty="0"/>
              <a:t>XG BOOST Plot</a:t>
            </a:r>
            <a:endParaRPr lang="en-IN" dirty="0"/>
          </a:p>
        </p:txBody>
      </p:sp>
    </p:spTree>
    <p:extLst>
      <p:ext uri="{BB962C8B-B14F-4D97-AF65-F5344CB8AC3E}">
        <p14:creationId xmlns:p14="http://schemas.microsoft.com/office/powerpoint/2010/main" val="338513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of various models based on RMSE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3918594"/>
              </p:ext>
            </p:extLst>
          </p:nvPr>
        </p:nvGraphicFramePr>
        <p:xfrm>
          <a:off x="984068" y="1959430"/>
          <a:ext cx="9413965" cy="3074125"/>
        </p:xfrm>
        <a:graphic>
          <a:graphicData uri="http://schemas.openxmlformats.org/drawingml/2006/table">
            <a:tbl>
              <a:tblPr firstRow="1" firstCol="1" bandRow="1">
                <a:tableStyleId>{5C22544A-7EE6-4342-B048-85BDC9FD1C3A}</a:tableStyleId>
              </a:tblPr>
              <a:tblGrid>
                <a:gridCol w="1243934">
                  <a:extLst>
                    <a:ext uri="{9D8B030D-6E8A-4147-A177-3AD203B41FA5}">
                      <a16:colId xmlns:a16="http://schemas.microsoft.com/office/drawing/2014/main" val="3158179324"/>
                    </a:ext>
                  </a:extLst>
                </a:gridCol>
                <a:gridCol w="4279541">
                  <a:extLst>
                    <a:ext uri="{9D8B030D-6E8A-4147-A177-3AD203B41FA5}">
                      <a16:colId xmlns:a16="http://schemas.microsoft.com/office/drawing/2014/main" val="596602842"/>
                    </a:ext>
                  </a:extLst>
                </a:gridCol>
                <a:gridCol w="3890490">
                  <a:extLst>
                    <a:ext uri="{9D8B030D-6E8A-4147-A177-3AD203B41FA5}">
                      <a16:colId xmlns:a16="http://schemas.microsoft.com/office/drawing/2014/main" val="2711228789"/>
                    </a:ext>
                  </a:extLst>
                </a:gridCol>
              </a:tblGrid>
              <a:tr h="614825">
                <a:tc>
                  <a:txBody>
                    <a:bodyPr/>
                    <a:lstStyle/>
                    <a:p>
                      <a:endParaRPr lang="en-IN" sz="1100" dirty="0">
                        <a:effectLst/>
                        <a:latin typeface="Calibri" panose="020F0502020204030204" pitchFamily="34" charset="0"/>
                      </a:endParaRPr>
                    </a:p>
                  </a:txBody>
                  <a:tcPr marL="52070" marR="52070" marT="0" marB="0">
                    <a:solidFill>
                      <a:schemeClr val="accent2"/>
                    </a:solidFill>
                  </a:tcPr>
                </a:tc>
                <a:tc>
                  <a:txBody>
                    <a:bodyPr/>
                    <a:lstStyle/>
                    <a:p>
                      <a:pPr algn="just">
                        <a:lnSpc>
                          <a:spcPct val="115000"/>
                        </a:lnSpc>
                        <a:spcAft>
                          <a:spcPts val="0"/>
                        </a:spcAft>
                      </a:pPr>
                      <a:r>
                        <a:rPr lang="en-IN" sz="1100" dirty="0">
                          <a:effectLst/>
                        </a:rPr>
                        <a:t>Model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solidFill>
                      <a:schemeClr val="accent2"/>
                    </a:solidFill>
                  </a:tcPr>
                </a:tc>
                <a:tc>
                  <a:txBody>
                    <a:bodyPr/>
                    <a:lstStyle/>
                    <a:p>
                      <a:pPr algn="just">
                        <a:lnSpc>
                          <a:spcPct val="115000"/>
                        </a:lnSpc>
                        <a:spcAft>
                          <a:spcPts val="0"/>
                        </a:spcAft>
                      </a:pPr>
                      <a:r>
                        <a:rPr lang="en-IN" sz="1100" dirty="0">
                          <a:effectLst/>
                        </a:rPr>
                        <a:t>Root Mean Square Value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solidFill>
                      <a:schemeClr val="accent2"/>
                    </a:solidFill>
                  </a:tcPr>
                </a:tc>
                <a:extLst>
                  <a:ext uri="{0D108BD9-81ED-4DB2-BD59-A6C34878D82A}">
                    <a16:rowId xmlns:a16="http://schemas.microsoft.com/office/drawing/2014/main" val="3451306103"/>
                  </a:ext>
                </a:extLst>
              </a:tr>
              <a:tr h="614825">
                <a:tc>
                  <a:txBody>
                    <a:bodyPr/>
                    <a:lstStyle/>
                    <a:p>
                      <a:pPr algn="just">
                        <a:lnSpc>
                          <a:spcPct val="115000"/>
                        </a:lnSpc>
                        <a:spcAft>
                          <a:spcPts val="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solidFill>
                      <a:schemeClr val="accent2"/>
                    </a:solidFill>
                  </a:tcPr>
                </a:tc>
                <a:tc>
                  <a:txBody>
                    <a:bodyPr/>
                    <a:lstStyle/>
                    <a:p>
                      <a:pPr algn="just">
                        <a:lnSpc>
                          <a:spcPct val="115000"/>
                        </a:lnSpc>
                        <a:spcAft>
                          <a:spcPts val="0"/>
                        </a:spcAft>
                      </a:pPr>
                      <a:r>
                        <a:rPr lang="en-IN" sz="1100" dirty="0">
                          <a:effectLst/>
                        </a:rPr>
                        <a:t>Extra Tree </a:t>
                      </a:r>
                      <a:r>
                        <a:rPr lang="en-IN" sz="1100" dirty="0" err="1">
                          <a:effectLst/>
                        </a:rPr>
                        <a:t>Regressor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solidFill>
                      <a:schemeClr val="accent2">
                        <a:lumMod val="40000"/>
                        <a:lumOff val="60000"/>
                      </a:schemeClr>
                    </a:solidFill>
                  </a:tcPr>
                </a:tc>
                <a:tc>
                  <a:txBody>
                    <a:bodyPr/>
                    <a:lstStyle/>
                    <a:p>
                      <a:pPr algn="just">
                        <a:lnSpc>
                          <a:spcPct val="115000"/>
                        </a:lnSpc>
                        <a:spcAft>
                          <a:spcPts val="0"/>
                        </a:spcAft>
                      </a:pPr>
                      <a:r>
                        <a:rPr lang="en-IN" sz="1000">
                          <a:effectLst/>
                        </a:rPr>
                        <a:t>0.031669213835962835 / 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solidFill>
                      <a:schemeClr val="accent2">
                        <a:lumMod val="40000"/>
                        <a:lumOff val="60000"/>
                      </a:schemeClr>
                    </a:solidFill>
                  </a:tcPr>
                </a:tc>
                <a:extLst>
                  <a:ext uri="{0D108BD9-81ED-4DB2-BD59-A6C34878D82A}">
                    <a16:rowId xmlns:a16="http://schemas.microsoft.com/office/drawing/2014/main" val="1738541875"/>
                  </a:ext>
                </a:extLst>
              </a:tr>
              <a:tr h="614825">
                <a:tc>
                  <a:txBody>
                    <a:bodyPr/>
                    <a:lstStyle/>
                    <a:p>
                      <a:pPr algn="just">
                        <a:lnSpc>
                          <a:spcPct val="115000"/>
                        </a:lnSpc>
                        <a:spcAft>
                          <a:spcPts val="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solidFill>
                      <a:schemeClr val="accent2"/>
                    </a:solidFill>
                  </a:tcPr>
                </a:tc>
                <a:tc>
                  <a:txBody>
                    <a:bodyPr/>
                    <a:lstStyle/>
                    <a:p>
                      <a:pPr algn="just">
                        <a:lnSpc>
                          <a:spcPct val="115000"/>
                        </a:lnSpc>
                        <a:spcAft>
                          <a:spcPts val="0"/>
                        </a:spcAft>
                      </a:pPr>
                      <a:r>
                        <a:rPr lang="en-IN" sz="1100" dirty="0">
                          <a:effectLst/>
                        </a:rPr>
                        <a:t>Random Forest </a:t>
                      </a:r>
                      <a:r>
                        <a:rPr lang="en-IN" sz="1100" dirty="0" err="1">
                          <a:effectLst/>
                        </a:rPr>
                        <a:t>Regressor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solidFill>
                      <a:schemeClr val="accent2">
                        <a:lumMod val="40000"/>
                        <a:lumOff val="60000"/>
                      </a:schemeClr>
                    </a:solidFill>
                  </a:tcPr>
                </a:tc>
                <a:tc>
                  <a:txBody>
                    <a:bodyPr/>
                    <a:lstStyle/>
                    <a:p>
                      <a:pPr algn="just">
                        <a:lnSpc>
                          <a:spcPct val="115000"/>
                        </a:lnSpc>
                        <a:spcAft>
                          <a:spcPts val="0"/>
                        </a:spcAft>
                      </a:pPr>
                      <a:r>
                        <a:rPr lang="en-IN" sz="1000">
                          <a:effectLst/>
                        </a:rPr>
                        <a:t>0.025754442870200338 / 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solidFill>
                      <a:schemeClr val="accent2">
                        <a:lumMod val="40000"/>
                        <a:lumOff val="60000"/>
                      </a:schemeClr>
                    </a:solidFill>
                  </a:tcPr>
                </a:tc>
                <a:extLst>
                  <a:ext uri="{0D108BD9-81ED-4DB2-BD59-A6C34878D82A}">
                    <a16:rowId xmlns:a16="http://schemas.microsoft.com/office/drawing/2014/main" val="2404729581"/>
                  </a:ext>
                </a:extLst>
              </a:tr>
              <a:tr h="614825">
                <a:tc>
                  <a:txBody>
                    <a:bodyPr/>
                    <a:lstStyle/>
                    <a:p>
                      <a:pPr algn="just">
                        <a:lnSpc>
                          <a:spcPct val="115000"/>
                        </a:lnSpc>
                        <a:spcAft>
                          <a:spcPts val="0"/>
                        </a:spcAft>
                      </a:pPr>
                      <a:r>
                        <a:rPr lang="en-IN" sz="11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solidFill>
                      <a:schemeClr val="accent2"/>
                    </a:solidFill>
                  </a:tcPr>
                </a:tc>
                <a:tc>
                  <a:txBody>
                    <a:bodyPr/>
                    <a:lstStyle/>
                    <a:p>
                      <a:pPr algn="just">
                        <a:lnSpc>
                          <a:spcPct val="115000"/>
                        </a:lnSpc>
                        <a:spcAft>
                          <a:spcPts val="0"/>
                        </a:spcAft>
                      </a:pPr>
                      <a:r>
                        <a:rPr lang="en-IN" sz="1100" dirty="0" err="1">
                          <a:effectLst/>
                        </a:rPr>
                        <a:t>Fradient</a:t>
                      </a:r>
                      <a:r>
                        <a:rPr lang="en-IN" sz="1100" dirty="0">
                          <a:effectLst/>
                        </a:rPr>
                        <a:t> Boosting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solidFill>
                      <a:schemeClr val="accent2">
                        <a:lumMod val="40000"/>
                        <a:lumOff val="60000"/>
                      </a:schemeClr>
                    </a:solidFill>
                  </a:tcPr>
                </a:tc>
                <a:tc>
                  <a:txBody>
                    <a:bodyPr/>
                    <a:lstStyle/>
                    <a:p>
                      <a:pPr algn="just">
                        <a:lnSpc>
                          <a:spcPct val="115000"/>
                        </a:lnSpc>
                        <a:spcAft>
                          <a:spcPts val="0"/>
                        </a:spcAft>
                      </a:pPr>
                      <a:r>
                        <a:rPr lang="en-IN" sz="1000" dirty="0">
                          <a:effectLst/>
                        </a:rPr>
                        <a:t>0.0254620285431131 / 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solidFill>
                      <a:schemeClr val="accent2">
                        <a:lumMod val="40000"/>
                        <a:lumOff val="60000"/>
                      </a:schemeClr>
                    </a:solidFill>
                  </a:tcPr>
                </a:tc>
                <a:extLst>
                  <a:ext uri="{0D108BD9-81ED-4DB2-BD59-A6C34878D82A}">
                    <a16:rowId xmlns:a16="http://schemas.microsoft.com/office/drawing/2014/main" val="2869867842"/>
                  </a:ext>
                </a:extLst>
              </a:tr>
              <a:tr h="614825">
                <a:tc>
                  <a:txBody>
                    <a:bodyPr/>
                    <a:lstStyle/>
                    <a:p>
                      <a:pPr algn="just">
                        <a:lnSpc>
                          <a:spcPct val="115000"/>
                        </a:lnSpc>
                        <a:spcAft>
                          <a:spcPts val="0"/>
                        </a:spcAft>
                      </a:pPr>
                      <a:r>
                        <a:rPr lang="en-IN" sz="11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solidFill>
                      <a:schemeClr val="accent2"/>
                    </a:solidFill>
                  </a:tcPr>
                </a:tc>
                <a:tc>
                  <a:txBody>
                    <a:bodyPr/>
                    <a:lstStyle/>
                    <a:p>
                      <a:pPr algn="just">
                        <a:lnSpc>
                          <a:spcPct val="115000"/>
                        </a:lnSpc>
                        <a:spcAft>
                          <a:spcPts val="0"/>
                        </a:spcAft>
                      </a:pPr>
                      <a:r>
                        <a:rPr lang="en-IN" sz="1100" dirty="0">
                          <a:effectLst/>
                        </a:rPr>
                        <a:t>XG Boost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solidFill>
                      <a:schemeClr val="accent2">
                        <a:lumMod val="40000"/>
                        <a:lumOff val="60000"/>
                      </a:schemeClr>
                    </a:solidFill>
                  </a:tcPr>
                </a:tc>
                <a:tc>
                  <a:txBody>
                    <a:bodyPr/>
                    <a:lstStyle/>
                    <a:p>
                      <a:pPr algn="just">
                        <a:lnSpc>
                          <a:spcPct val="115000"/>
                        </a:lnSpc>
                        <a:spcAft>
                          <a:spcPts val="0"/>
                        </a:spcAft>
                      </a:pPr>
                      <a:r>
                        <a:rPr lang="en-IN" sz="1000" dirty="0">
                          <a:effectLst/>
                        </a:rPr>
                        <a:t>0.02505748758471952 / 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solidFill>
                      <a:schemeClr val="accent2">
                        <a:lumMod val="40000"/>
                        <a:lumOff val="60000"/>
                      </a:schemeClr>
                    </a:solidFill>
                  </a:tcPr>
                </a:tc>
                <a:extLst>
                  <a:ext uri="{0D108BD9-81ED-4DB2-BD59-A6C34878D82A}">
                    <a16:rowId xmlns:a16="http://schemas.microsoft.com/office/drawing/2014/main" val="3293466281"/>
                  </a:ext>
                </a:extLst>
              </a:tr>
            </a:tbl>
          </a:graphicData>
        </a:graphic>
      </p:graphicFrame>
    </p:spTree>
    <p:extLst>
      <p:ext uri="{BB962C8B-B14F-4D97-AF65-F5344CB8AC3E}">
        <p14:creationId xmlns:p14="http://schemas.microsoft.com/office/powerpoint/2010/main" val="543629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of MSKAM Software</a:t>
            </a:r>
            <a:endParaRPr lang="en-IN" dirty="0"/>
          </a:p>
        </p:txBody>
      </p:sp>
      <p:pic>
        <p:nvPicPr>
          <p:cNvPr id="4" name="Content Placeholder 3" descr="C:\Users\user\Desktop\project\biller1.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1516" y="1799499"/>
            <a:ext cx="3925387" cy="3512730"/>
          </a:xfrm>
          <a:prstGeom prst="rect">
            <a:avLst/>
          </a:prstGeom>
          <a:noFill/>
          <a:ln>
            <a:noFill/>
          </a:ln>
        </p:spPr>
      </p:pic>
      <p:pic>
        <p:nvPicPr>
          <p:cNvPr id="5" name="Picture 4" descr="C:\Users\user\Desktop\project\reader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6955" y="1799499"/>
            <a:ext cx="4385491" cy="3512730"/>
          </a:xfrm>
          <a:prstGeom prst="rect">
            <a:avLst/>
          </a:prstGeom>
          <a:noFill/>
          <a:ln>
            <a:noFill/>
          </a:ln>
        </p:spPr>
      </p:pic>
      <p:pic>
        <p:nvPicPr>
          <p:cNvPr id="6" name="Picture 5"/>
          <p:cNvPicPr/>
          <p:nvPr/>
        </p:nvPicPr>
        <p:blipFill>
          <a:blip r:embed="rId4"/>
          <a:stretch>
            <a:fillRect/>
          </a:stretch>
        </p:blipFill>
        <p:spPr>
          <a:xfrm>
            <a:off x="9087666" y="1799499"/>
            <a:ext cx="2451191" cy="3625941"/>
          </a:xfrm>
          <a:prstGeom prst="rect">
            <a:avLst/>
          </a:prstGeom>
        </p:spPr>
      </p:pic>
    </p:spTree>
    <p:extLst>
      <p:ext uri="{BB962C8B-B14F-4D97-AF65-F5344CB8AC3E}">
        <p14:creationId xmlns:p14="http://schemas.microsoft.com/office/powerpoint/2010/main" val="1565255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IN" dirty="0"/>
          </a:p>
        </p:txBody>
      </p:sp>
      <p:sp>
        <p:nvSpPr>
          <p:cNvPr id="3" name="Content Placeholder 2"/>
          <p:cNvSpPr>
            <a:spLocks noGrp="1"/>
          </p:cNvSpPr>
          <p:nvPr>
            <p:ph idx="1"/>
          </p:nvPr>
        </p:nvSpPr>
        <p:spPr/>
        <p:txBody>
          <a:bodyPr/>
          <a:lstStyle/>
          <a:p>
            <a:pPr lvl="0"/>
            <a:r>
              <a:rPr lang="en-IN" dirty="0"/>
              <a:t>Dynamic Graphical User Interface for better understanding.</a:t>
            </a:r>
          </a:p>
          <a:p>
            <a:pPr lvl="0"/>
            <a:r>
              <a:rPr lang="en-IN" dirty="0"/>
              <a:t>Research on algorithms and models for improving the efficiency, hence minimizing the Company’s Inventory maintenance cost.</a:t>
            </a:r>
          </a:p>
          <a:p>
            <a:pPr lvl="0"/>
            <a:r>
              <a:rPr lang="en-IN" dirty="0"/>
              <a:t> Online billing system for Shopping Marts and local vendors so that real time data could be stored and be used for further predictions.</a:t>
            </a:r>
          </a:p>
          <a:p>
            <a:pPr lvl="0"/>
            <a:r>
              <a:rPr lang="en-IN" dirty="0"/>
              <a:t>Neural Network implementation.</a:t>
            </a:r>
          </a:p>
          <a:p>
            <a:endParaRPr lang="en-IN" dirty="0"/>
          </a:p>
        </p:txBody>
      </p:sp>
    </p:spTree>
    <p:extLst>
      <p:ext uri="{BB962C8B-B14F-4D97-AF65-F5344CB8AC3E}">
        <p14:creationId xmlns:p14="http://schemas.microsoft.com/office/powerpoint/2010/main" val="39235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22861" y="2969622"/>
            <a:ext cx="5194123" cy="923330"/>
          </a:xfrm>
          <a:prstGeom prst="rect">
            <a:avLst/>
          </a:prstGeom>
          <a:noFill/>
        </p:spPr>
        <p:txBody>
          <a:bodyPr wrap="squar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THANKYOU</a:t>
            </a:r>
          </a:p>
        </p:txBody>
      </p:sp>
    </p:spTree>
    <p:extLst>
      <p:ext uri="{BB962C8B-B14F-4D97-AF65-F5344CB8AC3E}">
        <p14:creationId xmlns:p14="http://schemas.microsoft.com/office/powerpoint/2010/main" val="3269801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Abstration</a:t>
            </a:r>
            <a:endParaRPr lang="en-IN" dirty="0"/>
          </a:p>
        </p:txBody>
      </p:sp>
      <p:sp>
        <p:nvSpPr>
          <p:cNvPr id="3" name="Content Placeholder 2"/>
          <p:cNvSpPr>
            <a:spLocks noGrp="1"/>
          </p:cNvSpPr>
          <p:nvPr>
            <p:ph idx="1"/>
          </p:nvPr>
        </p:nvSpPr>
        <p:spPr/>
        <p:txBody>
          <a:bodyPr/>
          <a:lstStyle/>
          <a:p>
            <a:r>
              <a:rPr lang="en-US" sz="2000" dirty="0" smtClean="0"/>
              <a:t>Product sales forecasting is a </a:t>
            </a:r>
            <a:r>
              <a:rPr lang="en-US" sz="2000" dirty="0" err="1" smtClean="0"/>
              <a:t>mojor</a:t>
            </a:r>
            <a:r>
              <a:rPr lang="en-US" sz="2000" dirty="0" smtClean="0"/>
              <a:t> aspect of purchasing management . </a:t>
            </a:r>
          </a:p>
          <a:p>
            <a:r>
              <a:rPr lang="en-US" sz="2000" dirty="0" smtClean="0"/>
              <a:t>Forecasting are crucial in determining inventory stock levels , and accurately estimating future demand for goods</a:t>
            </a:r>
          </a:p>
          <a:p>
            <a:r>
              <a:rPr lang="en-US" sz="2000" dirty="0" smtClean="0"/>
              <a:t>Sales </a:t>
            </a:r>
            <a:r>
              <a:rPr lang="en-US" sz="2000" dirty="0" err="1" smtClean="0"/>
              <a:t>forcasting</a:t>
            </a:r>
            <a:r>
              <a:rPr lang="en-US" sz="2000" dirty="0" smtClean="0"/>
              <a:t> for goods can be significant to ensure loss is minimized.</a:t>
            </a:r>
          </a:p>
          <a:p>
            <a:r>
              <a:rPr lang="en-US" sz="2000" dirty="0" smtClean="0"/>
              <a:t>For creating a working prototype of our project idea we have used dataset available by </a:t>
            </a:r>
            <a:r>
              <a:rPr lang="en-US" sz="2000" dirty="0" err="1" smtClean="0"/>
              <a:t>Kaggle</a:t>
            </a:r>
            <a:r>
              <a:rPr lang="en-US" sz="2000" dirty="0" smtClean="0"/>
              <a:t> on </a:t>
            </a:r>
            <a:r>
              <a:rPr lang="en-US" sz="2000" dirty="0" err="1" smtClean="0"/>
              <a:t>Corporacion</a:t>
            </a:r>
            <a:r>
              <a:rPr lang="en-US" sz="2000" dirty="0" smtClean="0"/>
              <a:t> </a:t>
            </a:r>
            <a:r>
              <a:rPr lang="en-US" sz="2000" dirty="0" err="1" smtClean="0"/>
              <a:t>Favorita</a:t>
            </a:r>
            <a:r>
              <a:rPr lang="en-US" sz="2000" dirty="0" smtClean="0"/>
              <a:t> Grocery Sales Forecasting .</a:t>
            </a:r>
          </a:p>
          <a:p>
            <a:r>
              <a:rPr lang="en-US" sz="2000" dirty="0" smtClean="0"/>
              <a:t> </a:t>
            </a:r>
            <a:r>
              <a:rPr lang="en-US" sz="2000" dirty="0" smtClean="0">
                <a:solidFill>
                  <a:srgbClr val="0070C0"/>
                </a:solidFill>
              </a:rPr>
              <a:t>https://www.kaggle.com/c/favorita-grocery-sales-forecasting</a:t>
            </a:r>
            <a:endParaRPr lang="en-IN" dirty="0">
              <a:solidFill>
                <a:srgbClr val="0070C0"/>
              </a:solidFill>
            </a:endParaRPr>
          </a:p>
        </p:txBody>
      </p:sp>
    </p:spTree>
    <p:extLst>
      <p:ext uri="{BB962C8B-B14F-4D97-AF65-F5344CB8AC3E}">
        <p14:creationId xmlns:p14="http://schemas.microsoft.com/office/powerpoint/2010/main" val="2856829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5320937" y="2769325"/>
            <a:ext cx="6540137" cy="2585323"/>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Tap </a:t>
            </a:r>
            <a:r>
              <a:rPr lang="en-US" sz="5400" dirty="0">
                <a:ln w="0"/>
                <a:effectLst>
                  <a:outerShdw blurRad="38100" dist="19050" dir="2700000" algn="tl" rotWithShape="0">
                    <a:schemeClr val="dk1">
                      <a:alpha val="40000"/>
                    </a:schemeClr>
                  </a:outerShdw>
                </a:effectLst>
              </a:rPr>
              <a:t>this inaccessible </a:t>
            </a:r>
            <a:r>
              <a:rPr lang="en-US" sz="5400" b="0" cap="none" spc="0" dirty="0" smtClean="0">
                <a:ln w="0"/>
                <a:solidFill>
                  <a:schemeClr val="tx1"/>
                </a:solidFill>
                <a:effectLst>
                  <a:outerShdw blurRad="38100" dist="19050" dir="2700000" algn="tl" rotWithShape="0">
                    <a:schemeClr val="dk1">
                      <a:alpha val="40000"/>
                    </a:schemeClr>
                  </a:outerShdw>
                </a:effectLst>
              </a:rPr>
              <a:t>data </a:t>
            </a:r>
          </a:p>
          <a:p>
            <a:pPr algn="ctr"/>
            <a:r>
              <a:rPr lang="en-US" sz="5400" dirty="0" smtClean="0">
                <a:ln w="0"/>
                <a:effectLst>
                  <a:outerShdw blurRad="38100" dist="19050" dir="2700000" algn="tl" rotWithShape="0">
                    <a:schemeClr val="dk1">
                      <a:alpha val="40000"/>
                    </a:schemeClr>
                  </a:outerShdw>
                </a:effectLst>
              </a:rPr>
              <a:t>for our software</a:t>
            </a:r>
            <a:r>
              <a:rPr lang="en-US" sz="5400" b="0" cap="none" spc="0" dirty="0" smtClean="0">
                <a:ln w="0"/>
                <a:solidFill>
                  <a:schemeClr val="tx1"/>
                </a:solidFill>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58065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IN" dirty="0"/>
          </a:p>
        </p:txBody>
      </p:sp>
      <p:sp>
        <p:nvSpPr>
          <p:cNvPr id="3" name="Content Placeholder 2"/>
          <p:cNvSpPr>
            <a:spLocks noGrp="1"/>
          </p:cNvSpPr>
          <p:nvPr>
            <p:ph idx="1"/>
          </p:nvPr>
        </p:nvSpPr>
        <p:spPr/>
        <p:txBody>
          <a:bodyPr/>
          <a:lstStyle/>
          <a:p>
            <a:r>
              <a:rPr lang="en-US" dirty="0" smtClean="0"/>
              <a:t>Creating a Graphical User Interface Software for small retail , wholesale shops for sales </a:t>
            </a:r>
            <a:r>
              <a:rPr lang="en-US" dirty="0" err="1" smtClean="0"/>
              <a:t>forcasting</a:t>
            </a:r>
            <a:r>
              <a:rPr lang="en-US" dirty="0" smtClean="0"/>
              <a:t>.</a:t>
            </a:r>
          </a:p>
          <a:p>
            <a:r>
              <a:rPr lang="en-US" dirty="0" smtClean="0"/>
              <a:t>Proving a range for maintain a stock for a specific product for a given interval so that the profit maximizes.</a:t>
            </a:r>
          </a:p>
          <a:p>
            <a:r>
              <a:rPr lang="en-US" dirty="0" smtClean="0"/>
              <a:t>For doing an analysis ,we develop a machine learning model to forecast the sale of the shop.</a:t>
            </a:r>
          </a:p>
          <a:p>
            <a:endParaRPr lang="en-IN" dirty="0"/>
          </a:p>
        </p:txBody>
      </p:sp>
    </p:spTree>
    <p:extLst>
      <p:ext uri="{BB962C8B-B14F-4D97-AF65-F5344CB8AC3E}">
        <p14:creationId xmlns:p14="http://schemas.microsoft.com/office/powerpoint/2010/main" val="4217051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lnSpcReduction="10000"/>
          </a:bodyPr>
          <a:lstStyle/>
          <a:p>
            <a:r>
              <a:rPr lang="en-IN" dirty="0" smtClean="0"/>
              <a:t>Forecasts product sales based on the items, stores, transaction and other dependent variables like holidays and oil prices.</a:t>
            </a:r>
          </a:p>
          <a:p>
            <a:r>
              <a:rPr lang="en-IN" dirty="0" smtClean="0"/>
              <a:t>We have </a:t>
            </a:r>
            <a:r>
              <a:rPr lang="en-IN" dirty="0" err="1" smtClean="0"/>
              <a:t>analyzed</a:t>
            </a:r>
            <a:r>
              <a:rPr lang="en-IN" dirty="0" smtClean="0"/>
              <a:t> the data as a supervised learning problem.</a:t>
            </a:r>
          </a:p>
          <a:p>
            <a:r>
              <a:rPr lang="en-IN" dirty="0" smtClean="0"/>
              <a:t>In order to forecasts the sales we have compared different regression models like Linear Regression , Random Forest .</a:t>
            </a:r>
          </a:p>
          <a:p>
            <a:r>
              <a:rPr lang="en-IN" dirty="0" smtClean="0"/>
              <a:t>The data comes in the shape of multiple files. First, the training data (train.csv) essentially contains the sales by date, store, and item. The test data (test.csv) contains the same features without the sales information, which we are tasked to predict. The train vs test split is based on the date. In addition, some test items are not included in the train data.</a:t>
            </a:r>
            <a:endParaRPr lang="en-IN" dirty="0"/>
          </a:p>
        </p:txBody>
      </p:sp>
    </p:spTree>
    <p:extLst>
      <p:ext uri="{BB962C8B-B14F-4D97-AF65-F5344CB8AC3E}">
        <p14:creationId xmlns:p14="http://schemas.microsoft.com/office/powerpoint/2010/main" val="1940903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 y="156119"/>
            <a:ext cx="10515600" cy="1325563"/>
          </a:xfrm>
        </p:spPr>
        <p:txBody>
          <a:bodyPr/>
          <a:lstStyle/>
          <a:p>
            <a:r>
              <a:rPr lang="en-US" dirty="0" smtClean="0"/>
              <a:t>Technology Stack</a:t>
            </a:r>
            <a:endParaRPr lang="en-IN" dirty="0"/>
          </a:p>
        </p:txBody>
      </p:sp>
      <p:graphicFrame>
        <p:nvGraphicFramePr>
          <p:cNvPr id="4" name="Table 2"/>
          <p:cNvGraphicFramePr/>
          <p:nvPr>
            <p:extLst>
              <p:ext uri="{D42A27DB-BD31-4B8C-83A1-F6EECF244321}">
                <p14:modId xmlns:p14="http://schemas.microsoft.com/office/powerpoint/2010/main" val="2225498117"/>
              </p:ext>
            </p:extLst>
          </p:nvPr>
        </p:nvGraphicFramePr>
        <p:xfrm>
          <a:off x="1085757" y="1481682"/>
          <a:ext cx="3411259" cy="3977958"/>
        </p:xfrm>
        <a:graphic>
          <a:graphicData uri="http://schemas.openxmlformats.org/drawingml/2006/table">
            <a:tbl>
              <a:tblPr/>
              <a:tblGrid>
                <a:gridCol w="3411259">
                  <a:extLst>
                    <a:ext uri="{9D8B030D-6E8A-4147-A177-3AD203B41FA5}">
                      <a16:colId xmlns:a16="http://schemas.microsoft.com/office/drawing/2014/main" val="20000"/>
                    </a:ext>
                  </a:extLst>
                </a:gridCol>
              </a:tblGrid>
              <a:tr h="567370">
                <a:tc>
                  <a:txBody>
                    <a:bodyPr/>
                    <a:lstStyle/>
                    <a:p>
                      <a:pPr algn="ctr">
                        <a:lnSpc>
                          <a:spcPct val="100000"/>
                        </a:lnSpc>
                      </a:pPr>
                      <a:r>
                        <a:rPr lang="en-IN" sz="900" b="1" strike="noStrike" spc="-1" dirty="0" smtClean="0">
                          <a:solidFill>
                            <a:srgbClr val="000000"/>
                          </a:solidFill>
                          <a:latin typeface="Cambria" panose="02040503050406030204" pitchFamily="18" charset="0"/>
                          <a:ea typeface="Arial"/>
                        </a:rPr>
                        <a:t>Pandas</a:t>
                      </a:r>
                      <a:endParaRPr lang="en-IN" sz="900" b="0" strike="noStrike" spc="-1" dirty="0">
                        <a:latin typeface="Cambria" panose="02040503050406030204" pitchFamily="18" charset="0"/>
                      </a:endParaRPr>
                    </a:p>
                  </a:txBody>
                  <a:tcPr marL="94615" marR="94615" marT="47495" marB="47495">
                    <a:lnL w="18720">
                      <a:solidFill>
                        <a:srgbClr val="9E9E9E"/>
                      </a:solidFill>
                    </a:lnL>
                    <a:lnR w="18720">
                      <a:solidFill>
                        <a:srgbClr val="9E9E9E"/>
                      </a:solidFill>
                    </a:lnR>
                    <a:lnT w="18720">
                      <a:solidFill>
                        <a:srgbClr val="9E9E9E"/>
                      </a:solidFill>
                    </a:lnT>
                    <a:lnB w="18720">
                      <a:solidFill>
                        <a:srgbClr val="9E9E9E"/>
                      </a:solidFill>
                    </a:lnB>
                    <a:solidFill>
                      <a:srgbClr val="FFFF00"/>
                    </a:solidFill>
                  </a:tcPr>
                </a:tc>
                <a:extLst>
                  <a:ext uri="{0D108BD9-81ED-4DB2-BD59-A6C34878D82A}">
                    <a16:rowId xmlns:a16="http://schemas.microsoft.com/office/drawing/2014/main" val="10000"/>
                  </a:ext>
                </a:extLst>
              </a:tr>
              <a:tr h="567370">
                <a:tc>
                  <a:txBody>
                    <a:bodyPr/>
                    <a:lstStyle/>
                    <a:p>
                      <a:pPr algn="ctr">
                        <a:lnSpc>
                          <a:spcPct val="100000"/>
                        </a:lnSpc>
                      </a:pPr>
                      <a:r>
                        <a:rPr lang="en-US" sz="900" b="1" strike="noStrike" spc="-1" dirty="0" err="1" smtClean="0">
                          <a:latin typeface="Cambria" panose="02040503050406030204" pitchFamily="18" charset="0"/>
                        </a:rPr>
                        <a:t>Keras</a:t>
                      </a:r>
                      <a:endParaRPr lang="en-IN" sz="900" b="1" strike="noStrike" spc="-1" dirty="0">
                        <a:latin typeface="Cambria" panose="02040503050406030204" pitchFamily="18" charset="0"/>
                      </a:endParaRPr>
                    </a:p>
                  </a:txBody>
                  <a:tcPr marL="94615" marR="94615" marT="47495" marB="47495">
                    <a:lnL w="18720">
                      <a:solidFill>
                        <a:srgbClr val="9E9E9E"/>
                      </a:solidFill>
                    </a:lnL>
                    <a:lnR w="18720">
                      <a:solidFill>
                        <a:srgbClr val="9E9E9E"/>
                      </a:solidFill>
                    </a:lnR>
                    <a:lnT w="18720" cap="flat" cmpd="sng" algn="ctr">
                      <a:solidFill>
                        <a:srgbClr val="9E9E9E"/>
                      </a:solidFill>
                      <a:prstDash val="solid"/>
                      <a:round/>
                      <a:headEnd type="none" w="med" len="med"/>
                      <a:tailEnd type="none" w="med" len="med"/>
                    </a:lnT>
                    <a:lnB w="18720">
                      <a:solidFill>
                        <a:srgbClr val="9E9E9E"/>
                      </a:solidFill>
                    </a:lnB>
                    <a:solidFill>
                      <a:srgbClr val="FFFF00"/>
                    </a:solidFill>
                  </a:tcPr>
                </a:tc>
                <a:extLst>
                  <a:ext uri="{0D108BD9-81ED-4DB2-BD59-A6C34878D82A}">
                    <a16:rowId xmlns:a16="http://schemas.microsoft.com/office/drawing/2014/main" val="1729419349"/>
                  </a:ext>
                </a:extLst>
              </a:tr>
              <a:tr h="667053">
                <a:tc>
                  <a:txBody>
                    <a:bodyPr/>
                    <a:lstStyle/>
                    <a:p>
                      <a:pPr algn="ctr">
                        <a:lnSpc>
                          <a:spcPct val="100000"/>
                        </a:lnSpc>
                      </a:pPr>
                      <a:r>
                        <a:rPr lang="en-US" sz="900" b="1" strike="noStrike" spc="-1" dirty="0" err="1" smtClean="0">
                          <a:solidFill>
                            <a:srgbClr val="000000"/>
                          </a:solidFill>
                          <a:latin typeface="Cambria" panose="02040503050406030204" pitchFamily="18" charset="0"/>
                        </a:rPr>
                        <a:t>Numpy</a:t>
                      </a:r>
                      <a:endParaRPr lang="en-IN" sz="900" b="0" strike="noStrike" spc="-1" dirty="0">
                        <a:latin typeface="Cambria" panose="02040503050406030204" pitchFamily="18" charset="0"/>
                      </a:endParaRPr>
                    </a:p>
                    <a:p>
                      <a:pPr algn="ctr">
                        <a:lnSpc>
                          <a:spcPct val="100000"/>
                        </a:lnSpc>
                      </a:pPr>
                      <a:endParaRPr lang="en-IN" sz="900" b="0" strike="noStrike" spc="-1" dirty="0">
                        <a:latin typeface="Cambria" panose="02040503050406030204" pitchFamily="18" charset="0"/>
                      </a:endParaRPr>
                    </a:p>
                  </a:txBody>
                  <a:tcPr marL="94615" marR="94615" marT="47495" marB="47495">
                    <a:lnL w="18720">
                      <a:solidFill>
                        <a:srgbClr val="9E9E9E"/>
                      </a:solidFill>
                    </a:lnL>
                    <a:lnR w="18720">
                      <a:solidFill>
                        <a:srgbClr val="9E9E9E"/>
                      </a:solidFill>
                    </a:lnR>
                    <a:lnT w="18720">
                      <a:solidFill>
                        <a:srgbClr val="9E9E9E"/>
                      </a:solidFill>
                    </a:lnT>
                    <a:lnB w="18720">
                      <a:solidFill>
                        <a:srgbClr val="9E9E9E"/>
                      </a:solidFill>
                    </a:lnB>
                    <a:solidFill>
                      <a:srgbClr val="FFFF00"/>
                    </a:solidFill>
                  </a:tcPr>
                </a:tc>
                <a:extLst>
                  <a:ext uri="{0D108BD9-81ED-4DB2-BD59-A6C34878D82A}">
                    <a16:rowId xmlns:a16="http://schemas.microsoft.com/office/drawing/2014/main" val="10001"/>
                  </a:ext>
                </a:extLst>
              </a:tr>
              <a:tr h="438455">
                <a:tc>
                  <a:txBody>
                    <a:bodyPr/>
                    <a:lstStyle/>
                    <a:p>
                      <a:pPr algn="ctr">
                        <a:lnSpc>
                          <a:spcPct val="100000"/>
                        </a:lnSpc>
                      </a:pPr>
                      <a:r>
                        <a:rPr lang="en-IN" sz="900" b="1" strike="noStrike" spc="-1" dirty="0" err="1" smtClean="0">
                          <a:solidFill>
                            <a:srgbClr val="000000"/>
                          </a:solidFill>
                          <a:latin typeface="Cambria" panose="02040503050406030204" pitchFamily="18" charset="0"/>
                          <a:ea typeface="Arial"/>
                        </a:rPr>
                        <a:t>Matplotlib</a:t>
                      </a:r>
                      <a:endParaRPr lang="en-IN" sz="900" b="0" strike="noStrike" spc="-1" dirty="0">
                        <a:latin typeface="Cambria" panose="02040503050406030204" pitchFamily="18" charset="0"/>
                      </a:endParaRPr>
                    </a:p>
                  </a:txBody>
                  <a:tcPr marL="94615" marR="94615" marT="47495" marB="47495">
                    <a:lnL w="18720">
                      <a:solidFill>
                        <a:srgbClr val="9E9E9E"/>
                      </a:solidFill>
                    </a:lnL>
                    <a:lnR w="18720">
                      <a:solidFill>
                        <a:srgbClr val="9E9E9E"/>
                      </a:solidFill>
                    </a:lnR>
                    <a:lnT w="18720">
                      <a:solidFill>
                        <a:srgbClr val="9E9E9E"/>
                      </a:solidFill>
                    </a:lnT>
                    <a:lnB w="18720">
                      <a:solidFill>
                        <a:srgbClr val="9E9E9E"/>
                      </a:solidFill>
                    </a:lnB>
                    <a:solidFill>
                      <a:srgbClr val="FFFF00"/>
                    </a:solidFill>
                  </a:tcPr>
                </a:tc>
                <a:extLst>
                  <a:ext uri="{0D108BD9-81ED-4DB2-BD59-A6C34878D82A}">
                    <a16:rowId xmlns:a16="http://schemas.microsoft.com/office/drawing/2014/main" val="10002"/>
                  </a:ext>
                </a:extLst>
              </a:tr>
              <a:tr h="404354">
                <a:tc>
                  <a:txBody>
                    <a:bodyPr/>
                    <a:lstStyle/>
                    <a:p>
                      <a:pPr algn="ctr">
                        <a:lnSpc>
                          <a:spcPct val="100000"/>
                        </a:lnSpc>
                      </a:pPr>
                      <a:r>
                        <a:rPr lang="en-IN" sz="900" b="1" strike="noStrike" spc="-1" dirty="0" err="1" smtClean="0">
                          <a:solidFill>
                            <a:srgbClr val="000000"/>
                          </a:solidFill>
                          <a:latin typeface="Cambria" panose="02040503050406030204" pitchFamily="18" charset="0"/>
                          <a:ea typeface="Arial"/>
                        </a:rPr>
                        <a:t>seaborn</a:t>
                      </a:r>
                      <a:endParaRPr lang="en-IN" sz="900" b="0" strike="noStrike" spc="-1" dirty="0">
                        <a:latin typeface="Cambria" panose="02040503050406030204" pitchFamily="18" charset="0"/>
                      </a:endParaRPr>
                    </a:p>
                  </a:txBody>
                  <a:tcPr marL="94615" marR="94615" marT="47495" marB="47495">
                    <a:lnL w="18720">
                      <a:solidFill>
                        <a:srgbClr val="9E9E9E"/>
                      </a:solidFill>
                    </a:lnL>
                    <a:lnR w="18720">
                      <a:solidFill>
                        <a:srgbClr val="9E9E9E"/>
                      </a:solidFill>
                    </a:lnR>
                    <a:lnT w="18720">
                      <a:solidFill>
                        <a:srgbClr val="9E9E9E"/>
                      </a:solidFill>
                    </a:lnT>
                    <a:lnB w="18720">
                      <a:solidFill>
                        <a:srgbClr val="9E9E9E"/>
                      </a:solidFill>
                    </a:lnB>
                    <a:solidFill>
                      <a:srgbClr val="FFFF00"/>
                    </a:solidFill>
                  </a:tcPr>
                </a:tc>
                <a:extLst>
                  <a:ext uri="{0D108BD9-81ED-4DB2-BD59-A6C34878D82A}">
                    <a16:rowId xmlns:a16="http://schemas.microsoft.com/office/drawing/2014/main" val="10003"/>
                  </a:ext>
                </a:extLst>
              </a:tr>
              <a:tr h="4043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1" dirty="0" err="1" smtClean="0"/>
                        <a:t>scipy</a:t>
                      </a:r>
                      <a:endParaRPr lang="en-IN" sz="1100" b="1" strike="noStrike" spc="-1" dirty="0">
                        <a:latin typeface="Cambria" panose="02040503050406030204" pitchFamily="18" charset="0"/>
                      </a:endParaRPr>
                    </a:p>
                  </a:txBody>
                  <a:tcPr marL="94615" marR="94615" marT="47495" marB="47495">
                    <a:lnL w="18720">
                      <a:solidFill>
                        <a:srgbClr val="9E9E9E"/>
                      </a:solidFill>
                    </a:lnL>
                    <a:lnR w="18720">
                      <a:solidFill>
                        <a:srgbClr val="9E9E9E"/>
                      </a:solidFill>
                    </a:lnR>
                    <a:lnT w="18720">
                      <a:solidFill>
                        <a:srgbClr val="9E9E9E"/>
                      </a:solidFill>
                    </a:lnT>
                    <a:lnB w="18720">
                      <a:solidFill>
                        <a:srgbClr val="9E9E9E"/>
                      </a:solidFill>
                    </a:lnB>
                    <a:solidFill>
                      <a:srgbClr val="FFFF00"/>
                    </a:solidFill>
                  </a:tcPr>
                </a:tc>
                <a:extLst>
                  <a:ext uri="{0D108BD9-81ED-4DB2-BD59-A6C34878D82A}">
                    <a16:rowId xmlns:a16="http://schemas.microsoft.com/office/drawing/2014/main" val="10004"/>
                  </a:ext>
                </a:extLst>
              </a:tr>
              <a:tr h="523150">
                <a:tc>
                  <a:txBody>
                    <a:bodyPr/>
                    <a:lstStyle/>
                    <a:p>
                      <a:pPr algn="ctr">
                        <a:lnSpc>
                          <a:spcPct val="100000"/>
                        </a:lnSpc>
                      </a:pPr>
                      <a:r>
                        <a:rPr lang="en-IN" sz="900" b="1" strike="noStrike" spc="-1" dirty="0" err="1" smtClean="0">
                          <a:solidFill>
                            <a:srgbClr val="000000"/>
                          </a:solidFill>
                          <a:latin typeface="Cambria" panose="02040503050406030204" pitchFamily="18" charset="0"/>
                          <a:ea typeface="Arial"/>
                        </a:rPr>
                        <a:t>Sklearn</a:t>
                      </a:r>
                      <a:endParaRPr lang="en-IN" sz="900" b="0" strike="noStrike" spc="-1" dirty="0">
                        <a:latin typeface="Cambria" panose="02040503050406030204" pitchFamily="18" charset="0"/>
                      </a:endParaRPr>
                    </a:p>
                  </a:txBody>
                  <a:tcPr marL="94615" marR="94615" marT="47495" marB="47495">
                    <a:lnL w="18720">
                      <a:solidFill>
                        <a:srgbClr val="9E9E9E"/>
                      </a:solidFill>
                    </a:lnL>
                    <a:lnR w="18720">
                      <a:solidFill>
                        <a:srgbClr val="9E9E9E"/>
                      </a:solidFill>
                    </a:lnR>
                    <a:lnT w="18720">
                      <a:solidFill>
                        <a:srgbClr val="9E9E9E"/>
                      </a:solidFill>
                    </a:lnT>
                    <a:lnB w="18720">
                      <a:solidFill>
                        <a:srgbClr val="9E9E9E"/>
                      </a:solidFill>
                    </a:lnB>
                    <a:solidFill>
                      <a:srgbClr val="FFFF00"/>
                    </a:solidFill>
                  </a:tcPr>
                </a:tc>
                <a:extLst>
                  <a:ext uri="{0D108BD9-81ED-4DB2-BD59-A6C34878D82A}">
                    <a16:rowId xmlns:a16="http://schemas.microsoft.com/office/drawing/2014/main" val="10005"/>
                  </a:ext>
                </a:extLst>
              </a:tr>
              <a:tr h="405852">
                <a:tc>
                  <a:txBody>
                    <a:bodyPr/>
                    <a:lstStyle/>
                    <a:p>
                      <a:pPr algn="ctr">
                        <a:lnSpc>
                          <a:spcPct val="100000"/>
                        </a:lnSpc>
                      </a:pPr>
                      <a:r>
                        <a:rPr lang="en-IN" sz="900" b="1" strike="noStrike" spc="-1" dirty="0" err="1" smtClean="0">
                          <a:solidFill>
                            <a:srgbClr val="000000"/>
                          </a:solidFill>
                          <a:latin typeface="Cambria" panose="02040503050406030204" pitchFamily="18" charset="0"/>
                          <a:ea typeface="Arial"/>
                        </a:rPr>
                        <a:t>XGboost</a:t>
                      </a:r>
                      <a:endParaRPr lang="en-IN" sz="900" b="0" strike="noStrike" spc="-1" dirty="0">
                        <a:latin typeface="Cambria" panose="02040503050406030204" pitchFamily="18" charset="0"/>
                      </a:endParaRPr>
                    </a:p>
                  </a:txBody>
                  <a:tcPr marL="94615" marR="94615" marT="47495" marB="47495">
                    <a:lnL w="18720">
                      <a:solidFill>
                        <a:srgbClr val="9E9E9E"/>
                      </a:solidFill>
                    </a:lnL>
                    <a:lnR w="18720">
                      <a:solidFill>
                        <a:srgbClr val="9E9E9E"/>
                      </a:solidFill>
                    </a:lnR>
                    <a:lnT w="18720" cap="flat" cmpd="sng" algn="ctr">
                      <a:solidFill>
                        <a:srgbClr val="9E9E9E"/>
                      </a:solidFill>
                      <a:prstDash val="solid"/>
                      <a:round/>
                      <a:headEnd type="none" w="med" len="med"/>
                      <a:tailEnd type="none" w="med" len="med"/>
                    </a:lnT>
                    <a:lnB w="18720">
                      <a:solidFill>
                        <a:srgbClr val="9E9E9E"/>
                      </a:solidFill>
                    </a:lnB>
                    <a:solidFill>
                      <a:srgbClr val="FFFF00"/>
                    </a:solidFill>
                  </a:tcPr>
                </a:tc>
                <a:extLst>
                  <a:ext uri="{0D108BD9-81ED-4DB2-BD59-A6C34878D82A}">
                    <a16:rowId xmlns:a16="http://schemas.microsoft.com/office/drawing/2014/main" val="10007"/>
                  </a:ext>
                </a:extLst>
              </a:tr>
            </a:tbl>
          </a:graphicData>
        </a:graphic>
      </p:graphicFrame>
      <p:graphicFrame>
        <p:nvGraphicFramePr>
          <p:cNvPr id="5" name="Table 3"/>
          <p:cNvGraphicFramePr/>
          <p:nvPr>
            <p:extLst>
              <p:ext uri="{D42A27DB-BD31-4B8C-83A1-F6EECF244321}">
                <p14:modId xmlns:p14="http://schemas.microsoft.com/office/powerpoint/2010/main" val="2045578461"/>
              </p:ext>
            </p:extLst>
          </p:nvPr>
        </p:nvGraphicFramePr>
        <p:xfrm>
          <a:off x="888855" y="6197237"/>
          <a:ext cx="3805065" cy="429986"/>
        </p:xfrm>
        <a:graphic>
          <a:graphicData uri="http://schemas.openxmlformats.org/drawingml/2006/table">
            <a:tbl>
              <a:tblPr/>
              <a:tblGrid>
                <a:gridCol w="3805065">
                  <a:extLst>
                    <a:ext uri="{9D8B030D-6E8A-4147-A177-3AD203B41FA5}">
                      <a16:colId xmlns:a16="http://schemas.microsoft.com/office/drawing/2014/main" val="20000"/>
                    </a:ext>
                  </a:extLst>
                </a:gridCol>
              </a:tblGrid>
              <a:tr h="429986">
                <a:tc>
                  <a:txBody>
                    <a:bodyPr/>
                    <a:lstStyle/>
                    <a:p>
                      <a:pPr algn="ctr">
                        <a:lnSpc>
                          <a:spcPct val="100000"/>
                        </a:lnSpc>
                      </a:pPr>
                      <a:r>
                        <a:rPr lang="en-IN" sz="1400" b="0" strike="noStrike" spc="-1" dirty="0" smtClean="0">
                          <a:solidFill>
                            <a:srgbClr val="000000"/>
                          </a:solidFill>
                          <a:latin typeface="Arial"/>
                          <a:ea typeface="Arial"/>
                        </a:rPr>
                        <a:t>Sales </a:t>
                      </a:r>
                      <a:r>
                        <a:rPr lang="en-IN" sz="1400" b="0" strike="noStrike" spc="-1" dirty="0" err="1" smtClean="0">
                          <a:solidFill>
                            <a:srgbClr val="000000"/>
                          </a:solidFill>
                          <a:latin typeface="Arial"/>
                          <a:ea typeface="Arial"/>
                        </a:rPr>
                        <a:t>Forecasating</a:t>
                      </a:r>
                      <a:r>
                        <a:rPr lang="en-IN" sz="1400" b="0" strike="noStrike" spc="-1" baseline="0" dirty="0" smtClean="0">
                          <a:solidFill>
                            <a:srgbClr val="000000"/>
                          </a:solidFill>
                          <a:latin typeface="Arial"/>
                          <a:ea typeface="Arial"/>
                        </a:rPr>
                        <a:t> Using Machine Learning</a:t>
                      </a:r>
                      <a:endParaRPr lang="en-IN" sz="1400" b="0" strike="noStrike" spc="-1" dirty="0">
                        <a:latin typeface="Cambria" panose="020405030504060302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0000"/>
                    </a:solidFill>
                  </a:tcPr>
                </a:tc>
                <a:extLst>
                  <a:ext uri="{0D108BD9-81ED-4DB2-BD59-A6C34878D82A}">
                    <a16:rowId xmlns:a16="http://schemas.microsoft.com/office/drawing/2014/main" val="10000"/>
                  </a:ext>
                </a:extLst>
              </a:tr>
            </a:tbl>
          </a:graphicData>
        </a:graphic>
      </p:graphicFrame>
      <p:graphicFrame>
        <p:nvGraphicFramePr>
          <p:cNvPr id="6" name="Table 4"/>
          <p:cNvGraphicFramePr/>
          <p:nvPr>
            <p:extLst>
              <p:ext uri="{D42A27DB-BD31-4B8C-83A1-F6EECF244321}">
                <p14:modId xmlns:p14="http://schemas.microsoft.com/office/powerpoint/2010/main" val="2519998593"/>
              </p:ext>
            </p:extLst>
          </p:nvPr>
        </p:nvGraphicFramePr>
        <p:xfrm>
          <a:off x="5995825" y="4173379"/>
          <a:ext cx="1532880" cy="1290720"/>
        </p:xfrm>
        <a:graphic>
          <a:graphicData uri="http://schemas.openxmlformats.org/drawingml/2006/table">
            <a:tbl>
              <a:tblPr/>
              <a:tblGrid>
                <a:gridCol w="1532880">
                  <a:extLst>
                    <a:ext uri="{9D8B030D-6E8A-4147-A177-3AD203B41FA5}">
                      <a16:colId xmlns:a16="http://schemas.microsoft.com/office/drawing/2014/main" val="20000"/>
                    </a:ext>
                  </a:extLst>
                </a:gridCol>
              </a:tblGrid>
              <a:tr h="386280">
                <a:tc>
                  <a:txBody>
                    <a:bodyPr/>
                    <a:lstStyle/>
                    <a:p>
                      <a:pPr algn="ctr">
                        <a:lnSpc>
                          <a:spcPct val="100000"/>
                        </a:lnSpc>
                      </a:pPr>
                      <a:r>
                        <a:rPr lang="en-IN" sz="1400" b="1" strike="noStrike" spc="-1" dirty="0" err="1" smtClean="0">
                          <a:solidFill>
                            <a:srgbClr val="000000"/>
                          </a:solidFill>
                          <a:latin typeface="Cambria" panose="02040503050406030204" pitchFamily="18" charset="0"/>
                          <a:ea typeface="Arial"/>
                        </a:rPr>
                        <a:t>Tkinter</a:t>
                      </a:r>
                      <a:endParaRPr lang="en-IN" sz="1400" b="0" strike="noStrike" spc="-1" dirty="0">
                        <a:latin typeface="Cambria" panose="02040503050406030204" pitchFamily="18" charset="0"/>
                      </a:endParaRPr>
                    </a:p>
                  </a:txBody>
                  <a:tcPr marL="91080" marR="91080">
                    <a:lnL w="18720">
                      <a:solidFill>
                        <a:srgbClr val="9E9E9E"/>
                      </a:solidFill>
                    </a:lnL>
                    <a:lnR w="18720">
                      <a:solidFill>
                        <a:srgbClr val="9E9E9E"/>
                      </a:solidFill>
                    </a:lnR>
                    <a:lnT w="18720">
                      <a:solidFill>
                        <a:srgbClr val="9E9E9E"/>
                      </a:solidFill>
                    </a:lnT>
                    <a:lnB w="18720">
                      <a:solidFill>
                        <a:srgbClr val="9E9E9E"/>
                      </a:solidFill>
                    </a:lnB>
                    <a:solidFill>
                      <a:srgbClr val="FFFF00"/>
                    </a:solidFill>
                  </a:tcPr>
                </a:tc>
                <a:extLst>
                  <a:ext uri="{0D108BD9-81ED-4DB2-BD59-A6C34878D82A}">
                    <a16:rowId xmlns:a16="http://schemas.microsoft.com/office/drawing/2014/main" val="10000"/>
                  </a:ext>
                </a:extLst>
              </a:tr>
              <a:tr h="386280">
                <a:tc>
                  <a:txBody>
                    <a:bodyPr/>
                    <a:lstStyle/>
                    <a:p>
                      <a:pPr algn="ctr">
                        <a:lnSpc>
                          <a:spcPct val="100000"/>
                        </a:lnSpc>
                      </a:pPr>
                      <a:r>
                        <a:rPr lang="en-IN" sz="1400" b="1" strike="noStrike" spc="-1" dirty="0" smtClean="0">
                          <a:solidFill>
                            <a:srgbClr val="000000"/>
                          </a:solidFill>
                          <a:latin typeface="Cambria" panose="02040503050406030204" pitchFamily="18" charset="0"/>
                          <a:ea typeface="Arial"/>
                        </a:rPr>
                        <a:t>SQLite Database</a:t>
                      </a:r>
                      <a:endParaRPr lang="en-IN" sz="1400" b="0" strike="noStrike" spc="-1" dirty="0">
                        <a:latin typeface="Cambria" panose="02040503050406030204" pitchFamily="18" charset="0"/>
                      </a:endParaRPr>
                    </a:p>
                  </a:txBody>
                  <a:tcPr marL="91080" marR="91080">
                    <a:lnL w="18720">
                      <a:solidFill>
                        <a:srgbClr val="9E9E9E"/>
                      </a:solidFill>
                    </a:lnL>
                    <a:lnR w="18720">
                      <a:solidFill>
                        <a:srgbClr val="9E9E9E"/>
                      </a:solidFill>
                    </a:lnR>
                    <a:lnT w="18720">
                      <a:solidFill>
                        <a:srgbClr val="9E9E9E"/>
                      </a:solidFill>
                    </a:lnT>
                    <a:lnB w="18720">
                      <a:solidFill>
                        <a:srgbClr val="9E9E9E"/>
                      </a:solidFill>
                    </a:lnB>
                    <a:solidFill>
                      <a:srgbClr val="FFFF00"/>
                    </a:solidFill>
                  </a:tcPr>
                </a:tc>
                <a:extLst>
                  <a:ext uri="{0D108BD9-81ED-4DB2-BD59-A6C34878D82A}">
                    <a16:rowId xmlns:a16="http://schemas.microsoft.com/office/drawing/2014/main" val="10001"/>
                  </a:ext>
                </a:extLst>
              </a:tr>
              <a:tr h="386280">
                <a:tc>
                  <a:txBody>
                    <a:bodyPr/>
                    <a:lstStyle/>
                    <a:p>
                      <a:pPr algn="ctr">
                        <a:lnSpc>
                          <a:spcPct val="100000"/>
                        </a:lnSpc>
                      </a:pPr>
                      <a:r>
                        <a:rPr lang="en-US" sz="1400" b="1" strike="noStrike" spc="-1" dirty="0" smtClean="0">
                          <a:solidFill>
                            <a:srgbClr val="000000"/>
                          </a:solidFill>
                          <a:latin typeface="Cambria" panose="02040503050406030204" pitchFamily="18" charset="0"/>
                          <a:ea typeface="Arial"/>
                        </a:rPr>
                        <a:t>CSV</a:t>
                      </a:r>
                      <a:r>
                        <a:rPr lang="en-US" sz="1400" b="1" strike="noStrike" spc="-1" baseline="0" dirty="0" smtClean="0">
                          <a:solidFill>
                            <a:srgbClr val="000000"/>
                          </a:solidFill>
                          <a:latin typeface="Cambria" panose="02040503050406030204" pitchFamily="18" charset="0"/>
                          <a:ea typeface="Arial"/>
                        </a:rPr>
                        <a:t> import – export</a:t>
                      </a:r>
                      <a:endParaRPr lang="en-IN" sz="1400" b="1" strike="noStrike" spc="-1" dirty="0" smtClean="0">
                        <a:solidFill>
                          <a:srgbClr val="000000"/>
                        </a:solidFill>
                        <a:latin typeface="Cambria" panose="02040503050406030204" pitchFamily="18" charset="0"/>
                        <a:ea typeface="Arial"/>
                      </a:endParaRPr>
                    </a:p>
                  </a:txBody>
                  <a:tcPr marL="91080" marR="91080">
                    <a:lnL w="18720">
                      <a:solidFill>
                        <a:srgbClr val="9E9E9E"/>
                      </a:solidFill>
                    </a:lnL>
                    <a:lnR w="18720">
                      <a:solidFill>
                        <a:srgbClr val="9E9E9E"/>
                      </a:solidFill>
                    </a:lnR>
                    <a:lnT w="18720">
                      <a:solidFill>
                        <a:srgbClr val="9E9E9E"/>
                      </a:solidFill>
                    </a:lnT>
                    <a:lnB w="18720">
                      <a:solidFill>
                        <a:srgbClr val="9E9E9E"/>
                      </a:solidFill>
                    </a:lnB>
                    <a:solidFill>
                      <a:srgbClr val="FFFF00"/>
                    </a:solidFill>
                  </a:tcPr>
                </a:tc>
                <a:extLst>
                  <a:ext uri="{0D108BD9-81ED-4DB2-BD59-A6C34878D82A}">
                    <a16:rowId xmlns:a16="http://schemas.microsoft.com/office/drawing/2014/main" val="10002"/>
                  </a:ext>
                </a:extLst>
              </a:tr>
            </a:tbl>
          </a:graphicData>
        </a:graphic>
      </p:graphicFrame>
      <p:graphicFrame>
        <p:nvGraphicFramePr>
          <p:cNvPr id="7" name="Table 6"/>
          <p:cNvGraphicFramePr/>
          <p:nvPr>
            <p:extLst>
              <p:ext uri="{D42A27DB-BD31-4B8C-83A1-F6EECF244321}">
                <p14:modId xmlns:p14="http://schemas.microsoft.com/office/powerpoint/2010/main" val="3937065707"/>
              </p:ext>
            </p:extLst>
          </p:nvPr>
        </p:nvGraphicFramePr>
        <p:xfrm>
          <a:off x="5808377" y="6028543"/>
          <a:ext cx="1907777" cy="598680"/>
        </p:xfrm>
        <a:graphic>
          <a:graphicData uri="http://schemas.openxmlformats.org/drawingml/2006/table">
            <a:tbl>
              <a:tblPr/>
              <a:tblGrid>
                <a:gridCol w="1907777">
                  <a:extLst>
                    <a:ext uri="{9D8B030D-6E8A-4147-A177-3AD203B41FA5}">
                      <a16:colId xmlns:a16="http://schemas.microsoft.com/office/drawing/2014/main" val="20000"/>
                    </a:ext>
                  </a:extLst>
                </a:gridCol>
              </a:tblGrid>
              <a:tr h="598680">
                <a:tc>
                  <a:txBody>
                    <a:bodyPr/>
                    <a:lstStyle/>
                    <a:p>
                      <a:pPr algn="ctr">
                        <a:lnSpc>
                          <a:spcPct val="100000"/>
                        </a:lnSpc>
                      </a:pPr>
                      <a:r>
                        <a:rPr lang="en-IN" sz="1400" b="1" strike="noStrike" spc="-1" dirty="0" smtClean="0">
                          <a:solidFill>
                            <a:srgbClr val="000000"/>
                          </a:solidFill>
                          <a:latin typeface="Cambria" panose="02040503050406030204" pitchFamily="18" charset="0"/>
                          <a:ea typeface="Arial"/>
                        </a:rPr>
                        <a:t>GUI Interface for Billing</a:t>
                      </a:r>
                      <a:r>
                        <a:rPr lang="en-IN" sz="1400" b="1" strike="noStrike" spc="-1" baseline="0" dirty="0" smtClean="0">
                          <a:solidFill>
                            <a:srgbClr val="000000"/>
                          </a:solidFill>
                          <a:latin typeface="Cambria" panose="02040503050406030204" pitchFamily="18" charset="0"/>
                          <a:ea typeface="Arial"/>
                        </a:rPr>
                        <a:t> Application</a:t>
                      </a:r>
                      <a:endParaRPr lang="en-IN" sz="1400" b="0" strike="noStrike" spc="-1" dirty="0">
                        <a:latin typeface="Cambria" panose="020405030504060302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0000"/>
                    </a:solidFill>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flipV="1">
            <a:off x="4497016" y="4302034"/>
            <a:ext cx="1498809" cy="3222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4497016" y="4711337"/>
            <a:ext cx="1498809" cy="618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Flowchart: Magnetic Disk 17"/>
          <p:cNvSpPr/>
          <p:nvPr/>
        </p:nvSpPr>
        <p:spPr>
          <a:xfrm>
            <a:off x="8563383" y="1481682"/>
            <a:ext cx="838200" cy="1197022"/>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latin typeface="Cambria" panose="02040503050406030204" pitchFamily="18" charset="0"/>
              </a:rPr>
              <a:t>MYSQL</a:t>
            </a:r>
          </a:p>
          <a:p>
            <a:pPr algn="ctr"/>
            <a:r>
              <a:rPr lang="en-US" sz="1200" dirty="0" smtClean="0">
                <a:latin typeface="Cambria" panose="02040503050406030204" pitchFamily="18" charset="0"/>
              </a:rPr>
              <a:t>Database</a:t>
            </a:r>
            <a:endParaRPr lang="en-US" sz="1200" dirty="0">
              <a:latin typeface="Cambria" panose="02040503050406030204" pitchFamily="18" charset="0"/>
            </a:endParaRPr>
          </a:p>
        </p:txBody>
      </p:sp>
      <p:cxnSp>
        <p:nvCxnSpPr>
          <p:cNvPr id="19" name="Straight Arrow Connector 18"/>
          <p:cNvCxnSpPr>
            <a:endCxn id="5" idx="1"/>
          </p:cNvCxnSpPr>
          <p:nvPr/>
        </p:nvCxnSpPr>
        <p:spPr>
          <a:xfrm>
            <a:off x="393836" y="6412230"/>
            <a:ext cx="4950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3"/>
            <a:endCxn id="18" idx="3"/>
          </p:cNvCxnSpPr>
          <p:nvPr/>
        </p:nvCxnSpPr>
        <p:spPr>
          <a:xfrm flipV="1">
            <a:off x="7716154" y="2678704"/>
            <a:ext cx="1266329" cy="3649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H="1">
            <a:off x="393836" y="1288869"/>
            <a:ext cx="76427" cy="512336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H="1">
            <a:off x="470263" y="1288869"/>
            <a:ext cx="8447314"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Arrow Connector 31"/>
          <p:cNvCxnSpPr>
            <a:endCxn id="18" idx="1"/>
          </p:cNvCxnSpPr>
          <p:nvPr/>
        </p:nvCxnSpPr>
        <p:spPr>
          <a:xfrm>
            <a:off x="8917577" y="1288869"/>
            <a:ext cx="64906" cy="192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5556069" y="1025078"/>
            <a:ext cx="2569029" cy="307777"/>
          </a:xfrm>
          <a:prstGeom prst="rect">
            <a:avLst/>
          </a:prstGeom>
          <a:noFill/>
        </p:spPr>
        <p:txBody>
          <a:bodyPr wrap="square" rtlCol="0">
            <a:spAutoFit/>
          </a:bodyPr>
          <a:lstStyle/>
          <a:p>
            <a:r>
              <a:rPr lang="en-US" sz="1400" dirty="0" smtClean="0"/>
              <a:t>Importing CSV files using Pandas</a:t>
            </a:r>
            <a:endParaRPr lang="en-IN" sz="1400" dirty="0"/>
          </a:p>
        </p:txBody>
      </p:sp>
      <p:sp>
        <p:nvSpPr>
          <p:cNvPr id="35" name="TextBox 34"/>
          <p:cNvSpPr txBox="1"/>
          <p:nvPr/>
        </p:nvSpPr>
        <p:spPr>
          <a:xfrm>
            <a:off x="8490857" y="4241683"/>
            <a:ext cx="2256986" cy="523220"/>
          </a:xfrm>
          <a:prstGeom prst="rect">
            <a:avLst/>
          </a:prstGeom>
          <a:noFill/>
        </p:spPr>
        <p:txBody>
          <a:bodyPr wrap="square" rtlCol="0">
            <a:spAutoFit/>
          </a:bodyPr>
          <a:lstStyle/>
          <a:p>
            <a:r>
              <a:rPr lang="en-US" sz="1400" dirty="0" smtClean="0"/>
              <a:t>Exporting database into CSV files</a:t>
            </a:r>
            <a:endParaRPr lang="en-IN" sz="1400" dirty="0"/>
          </a:p>
        </p:txBody>
      </p:sp>
    </p:spTree>
    <p:extLst>
      <p:ext uri="{BB962C8B-B14F-4D97-AF65-F5344CB8AC3E}">
        <p14:creationId xmlns:p14="http://schemas.microsoft.com/office/powerpoint/2010/main" val="4104138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Dataset</a:t>
            </a:r>
            <a:endParaRPr lang="en-IN"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046" y="1690688"/>
            <a:ext cx="6315701" cy="4351338"/>
          </a:xfrm>
          <a:prstGeom prst="rect">
            <a:avLst/>
          </a:prstGeom>
        </p:spPr>
      </p:pic>
    </p:spTree>
    <p:extLst>
      <p:ext uri="{BB962C8B-B14F-4D97-AF65-F5344CB8AC3E}">
        <p14:creationId xmlns:p14="http://schemas.microsoft.com/office/powerpoint/2010/main" val="409904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Stores in Ecuador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745" y="1472973"/>
            <a:ext cx="5515613" cy="5167181"/>
          </a:xfrm>
        </p:spPr>
      </p:pic>
    </p:spTree>
    <p:extLst>
      <p:ext uri="{BB962C8B-B14F-4D97-AF65-F5344CB8AC3E}">
        <p14:creationId xmlns:p14="http://schemas.microsoft.com/office/powerpoint/2010/main" val="2597248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576</Words>
  <Application>Microsoft Office PowerPoint</Application>
  <PresentationFormat>Widescreen</PresentationFormat>
  <Paragraphs>101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vt:lpstr>
      <vt:lpstr>Times New Roman</vt:lpstr>
      <vt:lpstr>Office Theme</vt:lpstr>
      <vt:lpstr>PowerPoint Presentation</vt:lpstr>
      <vt:lpstr>What is Data Science?</vt:lpstr>
      <vt:lpstr>Abstration</vt:lpstr>
      <vt:lpstr>PowerPoint Presentation</vt:lpstr>
      <vt:lpstr>Aim</vt:lpstr>
      <vt:lpstr>Introduction</vt:lpstr>
      <vt:lpstr>Technology Stack</vt:lpstr>
      <vt:lpstr>Understanding the Dataset</vt:lpstr>
      <vt:lpstr>Stores in Ecuador</vt:lpstr>
      <vt:lpstr>Data Exploration for Further Analysis</vt:lpstr>
      <vt:lpstr>Data Exploration for Further Analysis</vt:lpstr>
      <vt:lpstr>Data Exploration for Further Analysis</vt:lpstr>
      <vt:lpstr>Data Exploration for Further Analysis</vt:lpstr>
      <vt:lpstr>Data Exploration for Further Analysis</vt:lpstr>
      <vt:lpstr>Data Exploration for Further Analysis</vt:lpstr>
      <vt:lpstr>Data Exploration for Further Analysis</vt:lpstr>
      <vt:lpstr>Methodology</vt:lpstr>
      <vt:lpstr>Various Models to Deploy</vt:lpstr>
      <vt:lpstr>Plots After Prediction</vt:lpstr>
      <vt:lpstr>Plots After Prediction</vt:lpstr>
      <vt:lpstr>Plots After Prediction</vt:lpstr>
      <vt:lpstr>Accuracy of various models based on RMSE</vt:lpstr>
      <vt:lpstr>GUI of MSKAM Software</vt:lpstr>
      <vt:lpstr>Future Enhancements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Mr-Robot</dc:creator>
  <cp:lastModifiedBy>Mr-Robot</cp:lastModifiedBy>
  <cp:revision>13</cp:revision>
  <dcterms:created xsi:type="dcterms:W3CDTF">2019-09-25T20:27:17Z</dcterms:created>
  <dcterms:modified xsi:type="dcterms:W3CDTF">2019-11-15T07:57:03Z</dcterms:modified>
</cp:coreProperties>
</file>