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0C4DF-93AF-4A1A-BDE5-1A222E013310}" type="datetimeFigureOut">
              <a:rPr lang="en-IN" smtClean="0"/>
              <a:t>15-11-2019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B79923-D14E-4617-8A6B-761B8C49B418}" type="slidenum">
              <a:rPr lang="en-IN" smtClean="0"/>
              <a:t>‹#›</a:t>
            </a:fld>
            <a:endParaRPr lang="en-IN"/>
          </a:p>
        </p:txBody>
      </p:sp>
    </p:spTree>
    <p:extLst>
      <p:ext uri="{BB962C8B-B14F-4D97-AF65-F5344CB8AC3E}">
        <p14:creationId xmlns:p14="http://schemas.microsoft.com/office/powerpoint/2010/main" val="1010579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84ACDBD-3258-4E7B-8FD9-01019159AB21}"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C16849-4ABA-4BB2-B82B-C6F3C96ACF72}" type="slidenum">
              <a:rPr lang="en-IN" smtClean="0"/>
              <a:t>‹#›</a:t>
            </a:fld>
            <a:endParaRPr lang="en-IN"/>
          </a:p>
        </p:txBody>
      </p:sp>
    </p:spTree>
    <p:extLst>
      <p:ext uri="{BB962C8B-B14F-4D97-AF65-F5344CB8AC3E}">
        <p14:creationId xmlns:p14="http://schemas.microsoft.com/office/powerpoint/2010/main" val="30514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4ACDBD-3258-4E7B-8FD9-01019159AB21}"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C16849-4ABA-4BB2-B82B-C6F3C96ACF72}" type="slidenum">
              <a:rPr lang="en-IN" smtClean="0"/>
              <a:t>‹#›</a:t>
            </a:fld>
            <a:endParaRPr lang="en-IN"/>
          </a:p>
        </p:txBody>
      </p:sp>
    </p:spTree>
    <p:extLst>
      <p:ext uri="{BB962C8B-B14F-4D97-AF65-F5344CB8AC3E}">
        <p14:creationId xmlns:p14="http://schemas.microsoft.com/office/powerpoint/2010/main" val="1137042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4ACDBD-3258-4E7B-8FD9-01019159AB21}"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C16849-4ABA-4BB2-B82B-C6F3C96ACF72}" type="slidenum">
              <a:rPr lang="en-IN" smtClean="0"/>
              <a:t>‹#›</a:t>
            </a:fld>
            <a:endParaRPr lang="en-IN"/>
          </a:p>
        </p:txBody>
      </p:sp>
    </p:spTree>
    <p:extLst>
      <p:ext uri="{BB962C8B-B14F-4D97-AF65-F5344CB8AC3E}">
        <p14:creationId xmlns:p14="http://schemas.microsoft.com/office/powerpoint/2010/main" val="4137256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4ACDBD-3258-4E7B-8FD9-01019159AB21}"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C16849-4ABA-4BB2-B82B-C6F3C96ACF72}" type="slidenum">
              <a:rPr lang="en-IN" smtClean="0"/>
              <a:t>‹#›</a:t>
            </a:fld>
            <a:endParaRPr lang="en-IN"/>
          </a:p>
        </p:txBody>
      </p:sp>
    </p:spTree>
    <p:extLst>
      <p:ext uri="{BB962C8B-B14F-4D97-AF65-F5344CB8AC3E}">
        <p14:creationId xmlns:p14="http://schemas.microsoft.com/office/powerpoint/2010/main" val="397556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4ACDBD-3258-4E7B-8FD9-01019159AB21}" type="datetimeFigureOut">
              <a:rPr lang="en-IN" smtClean="0"/>
              <a:t>15-11-2019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C16849-4ABA-4BB2-B82B-C6F3C96ACF72}" type="slidenum">
              <a:rPr lang="en-IN" smtClean="0"/>
              <a:t>‹#›</a:t>
            </a:fld>
            <a:endParaRPr lang="en-IN"/>
          </a:p>
        </p:txBody>
      </p:sp>
    </p:spTree>
    <p:extLst>
      <p:ext uri="{BB962C8B-B14F-4D97-AF65-F5344CB8AC3E}">
        <p14:creationId xmlns:p14="http://schemas.microsoft.com/office/powerpoint/2010/main" val="1329370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84ACDBD-3258-4E7B-8FD9-01019159AB21}" type="datetimeFigureOut">
              <a:rPr lang="en-IN" smtClean="0"/>
              <a:t>15-11-2019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C16849-4ABA-4BB2-B82B-C6F3C96ACF72}" type="slidenum">
              <a:rPr lang="en-IN" smtClean="0"/>
              <a:t>‹#›</a:t>
            </a:fld>
            <a:endParaRPr lang="en-IN"/>
          </a:p>
        </p:txBody>
      </p:sp>
    </p:spTree>
    <p:extLst>
      <p:ext uri="{BB962C8B-B14F-4D97-AF65-F5344CB8AC3E}">
        <p14:creationId xmlns:p14="http://schemas.microsoft.com/office/powerpoint/2010/main" val="1134537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84ACDBD-3258-4E7B-8FD9-01019159AB21}" type="datetimeFigureOut">
              <a:rPr lang="en-IN" smtClean="0"/>
              <a:t>15-11-2019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C16849-4ABA-4BB2-B82B-C6F3C96ACF72}" type="slidenum">
              <a:rPr lang="en-IN" smtClean="0"/>
              <a:t>‹#›</a:t>
            </a:fld>
            <a:endParaRPr lang="en-IN"/>
          </a:p>
        </p:txBody>
      </p:sp>
    </p:spTree>
    <p:extLst>
      <p:ext uri="{BB962C8B-B14F-4D97-AF65-F5344CB8AC3E}">
        <p14:creationId xmlns:p14="http://schemas.microsoft.com/office/powerpoint/2010/main" val="685651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84ACDBD-3258-4E7B-8FD9-01019159AB21}" type="datetimeFigureOut">
              <a:rPr lang="en-IN" smtClean="0"/>
              <a:t>15-11-2019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C16849-4ABA-4BB2-B82B-C6F3C96ACF72}" type="slidenum">
              <a:rPr lang="en-IN" smtClean="0"/>
              <a:t>‹#›</a:t>
            </a:fld>
            <a:endParaRPr lang="en-IN"/>
          </a:p>
        </p:txBody>
      </p:sp>
    </p:spTree>
    <p:extLst>
      <p:ext uri="{BB962C8B-B14F-4D97-AF65-F5344CB8AC3E}">
        <p14:creationId xmlns:p14="http://schemas.microsoft.com/office/powerpoint/2010/main" val="31850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CDBD-3258-4E7B-8FD9-01019159AB21}" type="datetimeFigureOut">
              <a:rPr lang="en-IN" smtClean="0"/>
              <a:t>15-11-2019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C16849-4ABA-4BB2-B82B-C6F3C96ACF72}" type="slidenum">
              <a:rPr lang="en-IN" smtClean="0"/>
              <a:t>‹#›</a:t>
            </a:fld>
            <a:endParaRPr lang="en-IN"/>
          </a:p>
        </p:txBody>
      </p:sp>
    </p:spTree>
    <p:extLst>
      <p:ext uri="{BB962C8B-B14F-4D97-AF65-F5344CB8AC3E}">
        <p14:creationId xmlns:p14="http://schemas.microsoft.com/office/powerpoint/2010/main" val="308466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4ACDBD-3258-4E7B-8FD9-01019159AB21}" type="datetimeFigureOut">
              <a:rPr lang="en-IN" smtClean="0"/>
              <a:t>15-11-2019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C16849-4ABA-4BB2-B82B-C6F3C96ACF72}" type="slidenum">
              <a:rPr lang="en-IN" smtClean="0"/>
              <a:t>‹#›</a:t>
            </a:fld>
            <a:endParaRPr lang="en-IN"/>
          </a:p>
        </p:txBody>
      </p:sp>
    </p:spTree>
    <p:extLst>
      <p:ext uri="{BB962C8B-B14F-4D97-AF65-F5344CB8AC3E}">
        <p14:creationId xmlns:p14="http://schemas.microsoft.com/office/powerpoint/2010/main" val="226035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4ACDBD-3258-4E7B-8FD9-01019159AB21}" type="datetimeFigureOut">
              <a:rPr lang="en-IN" smtClean="0"/>
              <a:t>15-11-2019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C16849-4ABA-4BB2-B82B-C6F3C96ACF72}" type="slidenum">
              <a:rPr lang="en-IN" smtClean="0"/>
              <a:t>‹#›</a:t>
            </a:fld>
            <a:endParaRPr lang="en-IN"/>
          </a:p>
        </p:txBody>
      </p:sp>
    </p:spTree>
    <p:extLst>
      <p:ext uri="{BB962C8B-B14F-4D97-AF65-F5344CB8AC3E}">
        <p14:creationId xmlns:p14="http://schemas.microsoft.com/office/powerpoint/2010/main" val="1041459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ACDBD-3258-4E7B-8FD9-01019159AB21}" type="datetimeFigureOut">
              <a:rPr lang="en-IN" smtClean="0"/>
              <a:t>15-11-2019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16849-4ABA-4BB2-B82B-C6F3C96ACF72}" type="slidenum">
              <a:rPr lang="en-IN" smtClean="0"/>
              <a:t>‹#›</a:t>
            </a:fld>
            <a:endParaRPr lang="en-IN"/>
          </a:p>
        </p:txBody>
      </p:sp>
    </p:spTree>
    <p:extLst>
      <p:ext uri="{BB962C8B-B14F-4D97-AF65-F5344CB8AC3E}">
        <p14:creationId xmlns:p14="http://schemas.microsoft.com/office/powerpoint/2010/main" val="1254260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rporacionfavorita.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2409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5" name="TextBox 4"/>
          <p:cNvSpPr txBox="1"/>
          <p:nvPr/>
        </p:nvSpPr>
        <p:spPr>
          <a:xfrm>
            <a:off x="65315" y="59088"/>
            <a:ext cx="6368143" cy="369332"/>
          </a:xfrm>
          <a:prstGeom prst="rect">
            <a:avLst/>
          </a:prstGeom>
          <a:noFill/>
        </p:spPr>
        <p:txBody>
          <a:bodyPr wrap="square" rtlCol="0">
            <a:spAutoFit/>
          </a:bodyPr>
          <a:lstStyle/>
          <a:p>
            <a:r>
              <a:rPr lang="en-US" b="1" dirty="0" smtClean="0"/>
              <a:t>MSKAM – Sales Forecasting and Inventory Management System</a:t>
            </a:r>
            <a:endParaRPr lang="en-IN" b="1" dirty="0"/>
          </a:p>
        </p:txBody>
      </p:sp>
      <p:sp>
        <p:nvSpPr>
          <p:cNvPr id="6" name="TextBox 5"/>
          <p:cNvSpPr txBox="1"/>
          <p:nvPr/>
        </p:nvSpPr>
        <p:spPr>
          <a:xfrm>
            <a:off x="65315" y="506772"/>
            <a:ext cx="8915400" cy="276999"/>
          </a:xfrm>
          <a:prstGeom prst="rect">
            <a:avLst/>
          </a:prstGeom>
          <a:noFill/>
        </p:spPr>
        <p:txBody>
          <a:bodyPr wrap="square" rtlCol="0">
            <a:spAutoFit/>
          </a:bodyPr>
          <a:lstStyle/>
          <a:p>
            <a:r>
              <a:rPr lang="en-US" sz="1200" b="1" dirty="0" err="1" smtClean="0"/>
              <a:t>Kartikeyan</a:t>
            </a:r>
            <a:r>
              <a:rPr lang="en-US" sz="1200" b="1" dirty="0" smtClean="0"/>
              <a:t> Gupta , </a:t>
            </a:r>
            <a:r>
              <a:rPr lang="en-US" sz="1200" b="1" dirty="0" err="1" smtClean="0"/>
              <a:t>Manmeet</a:t>
            </a:r>
            <a:r>
              <a:rPr lang="en-US" sz="1200" b="1" dirty="0" smtClean="0"/>
              <a:t> Gandhi , Adnan Husain , Mahesh </a:t>
            </a:r>
            <a:r>
              <a:rPr lang="en-US" sz="1200" b="1" dirty="0" err="1" smtClean="0"/>
              <a:t>Jaganiya</a:t>
            </a:r>
            <a:r>
              <a:rPr lang="en-US" sz="1200" b="1" dirty="0" smtClean="0"/>
              <a:t> , </a:t>
            </a:r>
            <a:r>
              <a:rPr lang="en-US" sz="1200" b="1" dirty="0" err="1" smtClean="0"/>
              <a:t>Shreyansh</a:t>
            </a:r>
            <a:r>
              <a:rPr lang="en-US" sz="1200" b="1" dirty="0" smtClean="0"/>
              <a:t> </a:t>
            </a:r>
            <a:r>
              <a:rPr lang="en-US" sz="1200" b="1" dirty="0" err="1" smtClean="0"/>
              <a:t>Sahu</a:t>
            </a:r>
            <a:endParaRPr lang="en-IN" sz="1200" b="1" dirty="0"/>
          </a:p>
        </p:txBody>
      </p:sp>
      <p:cxnSp>
        <p:nvCxnSpPr>
          <p:cNvPr id="8" name="Straight Connector 7"/>
          <p:cNvCxnSpPr/>
          <p:nvPr/>
        </p:nvCxnSpPr>
        <p:spPr>
          <a:xfrm flipV="1">
            <a:off x="0" y="783771"/>
            <a:ext cx="10760529" cy="16329"/>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0760529" y="-1"/>
            <a:ext cx="0" cy="1240971"/>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0" y="459138"/>
            <a:ext cx="10760529"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65315" y="851379"/>
            <a:ext cx="9731828" cy="338554"/>
          </a:xfrm>
          <a:prstGeom prst="rect">
            <a:avLst/>
          </a:prstGeom>
          <a:noFill/>
        </p:spPr>
        <p:txBody>
          <a:bodyPr wrap="square" rtlCol="0">
            <a:spAutoFit/>
          </a:bodyPr>
          <a:lstStyle/>
          <a:p>
            <a:r>
              <a:rPr lang="en-US" sz="1600" dirty="0" smtClean="0"/>
              <a:t>Shri </a:t>
            </a:r>
            <a:r>
              <a:rPr lang="en-US" sz="1600" dirty="0" err="1" smtClean="0"/>
              <a:t>Ramdeobaba</a:t>
            </a:r>
            <a:r>
              <a:rPr lang="en-US" sz="1600" dirty="0" smtClean="0"/>
              <a:t> College of Engineering and Management – Department of Computer Science and Engineering</a:t>
            </a:r>
            <a:endParaRPr lang="en-IN" sz="1600"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0495" y="42172"/>
            <a:ext cx="995377" cy="1133485"/>
          </a:xfrm>
          <a:prstGeom prst="rect">
            <a:avLst/>
          </a:prstGeom>
        </p:spPr>
      </p:pic>
      <p:sp>
        <p:nvSpPr>
          <p:cNvPr id="16" name="TextBox 15"/>
          <p:cNvSpPr txBox="1"/>
          <p:nvPr/>
        </p:nvSpPr>
        <p:spPr>
          <a:xfrm>
            <a:off x="171450" y="1447251"/>
            <a:ext cx="2824843"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Introduction</a:t>
            </a:r>
            <a:endParaRPr lang="en-IN" sz="1600" dirty="0"/>
          </a:p>
        </p:txBody>
      </p:sp>
      <p:sp>
        <p:nvSpPr>
          <p:cNvPr id="17" name="Rectangle 16"/>
          <p:cNvSpPr/>
          <p:nvPr/>
        </p:nvSpPr>
        <p:spPr>
          <a:xfrm>
            <a:off x="171450" y="1787450"/>
            <a:ext cx="2955471" cy="340563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18" name="TextBox 17"/>
          <p:cNvSpPr txBox="1"/>
          <p:nvPr/>
        </p:nvSpPr>
        <p:spPr>
          <a:xfrm>
            <a:off x="277585" y="1870739"/>
            <a:ext cx="2743200" cy="3323987"/>
          </a:xfrm>
          <a:prstGeom prst="rect">
            <a:avLst/>
          </a:prstGeom>
          <a:noFill/>
        </p:spPr>
        <p:txBody>
          <a:bodyPr wrap="square" rtlCol="0">
            <a:spAutoFit/>
          </a:bodyPr>
          <a:lstStyle/>
          <a:p>
            <a:r>
              <a:rPr lang="en-IN" sz="1400" dirty="0"/>
              <a:t>Product sales forecasting is a major aspect of purchasing management. Forecasts are crucial in determining inventory stock levels, and accurately estimating future demand for goods has been an ongoing challenge, especially in the Supermarkets and Grocery Stores industry. If goods are not readily available or goods availability is more than demand overall profit can be compromised. As a result, sales forecasting for goods can be significant to ensure loss is minimized. </a:t>
            </a:r>
          </a:p>
        </p:txBody>
      </p:sp>
      <p:sp>
        <p:nvSpPr>
          <p:cNvPr id="19" name="TextBox 18"/>
          <p:cNvSpPr txBox="1"/>
          <p:nvPr/>
        </p:nvSpPr>
        <p:spPr>
          <a:xfrm>
            <a:off x="171450" y="5276370"/>
            <a:ext cx="1943101"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Objective</a:t>
            </a:r>
            <a:endParaRPr lang="en-IN" dirty="0"/>
          </a:p>
        </p:txBody>
      </p:sp>
      <p:sp>
        <p:nvSpPr>
          <p:cNvPr id="20" name="Rectangle 19"/>
          <p:cNvSpPr/>
          <p:nvPr/>
        </p:nvSpPr>
        <p:spPr>
          <a:xfrm>
            <a:off x="171450" y="5657750"/>
            <a:ext cx="2955471" cy="112677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1" name="TextBox 20"/>
          <p:cNvSpPr txBox="1"/>
          <p:nvPr/>
        </p:nvSpPr>
        <p:spPr>
          <a:xfrm>
            <a:off x="224517" y="5823228"/>
            <a:ext cx="2849335" cy="738664"/>
          </a:xfrm>
          <a:prstGeom prst="rect">
            <a:avLst/>
          </a:prstGeom>
          <a:noFill/>
        </p:spPr>
        <p:txBody>
          <a:bodyPr wrap="square" rtlCol="0">
            <a:spAutoFit/>
          </a:bodyPr>
          <a:lstStyle/>
          <a:p>
            <a:r>
              <a:rPr lang="en-IN" sz="1400" dirty="0"/>
              <a:t>• To design a model that predicts the products minimum quantity in on given date.. </a:t>
            </a:r>
          </a:p>
        </p:txBody>
      </p:sp>
      <p:sp>
        <p:nvSpPr>
          <p:cNvPr id="22" name="Rectangle 21"/>
          <p:cNvSpPr/>
          <p:nvPr/>
        </p:nvSpPr>
        <p:spPr>
          <a:xfrm>
            <a:off x="3548743" y="1787450"/>
            <a:ext cx="2955471" cy="224570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3" name="TextBox 22"/>
          <p:cNvSpPr txBox="1"/>
          <p:nvPr/>
        </p:nvSpPr>
        <p:spPr>
          <a:xfrm>
            <a:off x="3690257" y="1959429"/>
            <a:ext cx="2661557" cy="1815882"/>
          </a:xfrm>
          <a:prstGeom prst="rect">
            <a:avLst/>
          </a:prstGeom>
          <a:noFill/>
        </p:spPr>
        <p:txBody>
          <a:bodyPr wrap="square" rtlCol="0">
            <a:spAutoFit/>
          </a:bodyPr>
          <a:lstStyle/>
          <a:p>
            <a:r>
              <a:rPr lang="en-IN" sz="1400" dirty="0"/>
              <a:t>• To train the model over 300000 of rows of previous sales and transactions avoiding over-fitting and under-fitting problems. </a:t>
            </a:r>
          </a:p>
          <a:p>
            <a:r>
              <a:rPr lang="en-IN" sz="1400" dirty="0"/>
              <a:t>• To make the model “trust-worthy” by reaching reasonable amount of accuracy in detecting the abnormalities correctly. </a:t>
            </a:r>
          </a:p>
        </p:txBody>
      </p:sp>
      <p:sp>
        <p:nvSpPr>
          <p:cNvPr id="25" name="TextBox 24"/>
          <p:cNvSpPr txBox="1"/>
          <p:nvPr/>
        </p:nvSpPr>
        <p:spPr>
          <a:xfrm>
            <a:off x="3396343" y="4142696"/>
            <a:ext cx="2955471"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Materials and Methods Used</a:t>
            </a:r>
            <a:endParaRPr lang="en-IN" dirty="0"/>
          </a:p>
        </p:txBody>
      </p:sp>
      <p:sp>
        <p:nvSpPr>
          <p:cNvPr id="26" name="Rectangle 25"/>
          <p:cNvSpPr/>
          <p:nvPr/>
        </p:nvSpPr>
        <p:spPr>
          <a:xfrm>
            <a:off x="3548743" y="4481250"/>
            <a:ext cx="2955471" cy="230327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7" name="TextBox 26"/>
          <p:cNvSpPr txBox="1"/>
          <p:nvPr/>
        </p:nvSpPr>
        <p:spPr>
          <a:xfrm>
            <a:off x="3690257" y="4590789"/>
            <a:ext cx="2661557" cy="2677656"/>
          </a:xfrm>
          <a:prstGeom prst="rect">
            <a:avLst/>
          </a:prstGeom>
          <a:noFill/>
        </p:spPr>
        <p:txBody>
          <a:bodyPr wrap="square" rtlCol="0">
            <a:spAutoFit/>
          </a:bodyPr>
          <a:lstStyle/>
          <a:p>
            <a:pPr lvl="0"/>
            <a:r>
              <a:rPr lang="en-IN" sz="1400" dirty="0" smtClean="0"/>
              <a:t>1 . Requirement </a:t>
            </a:r>
            <a:r>
              <a:rPr lang="en-IN" sz="1400" dirty="0"/>
              <a:t>Analysis</a:t>
            </a:r>
          </a:p>
          <a:p>
            <a:r>
              <a:rPr lang="en-IN" sz="1400" dirty="0"/>
              <a:t> </a:t>
            </a:r>
            <a:r>
              <a:rPr lang="en-IN" sz="1400" dirty="0" smtClean="0"/>
              <a:t>• </a:t>
            </a:r>
            <a:r>
              <a:rPr lang="en-IN" sz="1400" dirty="0"/>
              <a:t>Study on </a:t>
            </a:r>
            <a:r>
              <a:rPr lang="en-IN" sz="1400" u="sng" dirty="0" err="1" smtClean="0">
                <a:hlinkClick r:id="rId3"/>
              </a:rPr>
              <a:t>Corporación</a:t>
            </a:r>
            <a:r>
              <a:rPr lang="en-IN" sz="1400" u="sng" dirty="0" smtClean="0">
                <a:hlinkClick r:id="rId3"/>
              </a:rPr>
              <a:t> </a:t>
            </a:r>
            <a:r>
              <a:rPr lang="en-IN" sz="1400" u="sng" dirty="0" err="1">
                <a:hlinkClick r:id="rId3"/>
              </a:rPr>
              <a:t>Favorita</a:t>
            </a:r>
            <a:r>
              <a:rPr lang="en-IN" sz="1400" dirty="0"/>
              <a:t> </a:t>
            </a:r>
            <a:r>
              <a:rPr lang="en-IN" sz="1400" dirty="0" smtClean="0"/>
              <a:t>   data </a:t>
            </a:r>
            <a:r>
              <a:rPr lang="en-IN" sz="1400" dirty="0"/>
              <a:t>Set </a:t>
            </a:r>
            <a:endParaRPr lang="en-IN" sz="1400" dirty="0" smtClean="0"/>
          </a:p>
          <a:p>
            <a:r>
              <a:rPr lang="en-IN" sz="1400" dirty="0" smtClean="0"/>
              <a:t> • </a:t>
            </a:r>
            <a:r>
              <a:rPr lang="en-IN" sz="1400" dirty="0"/>
              <a:t>Study of different Supervised Machine Learning Algorithms</a:t>
            </a:r>
            <a:r>
              <a:rPr lang="en-IN" sz="1400" dirty="0" smtClean="0"/>
              <a:t>.</a:t>
            </a:r>
          </a:p>
          <a:p>
            <a:endParaRPr lang="en-IN" sz="1400" dirty="0"/>
          </a:p>
          <a:p>
            <a:pPr lvl="0"/>
            <a:r>
              <a:rPr lang="en-IN" sz="1400" dirty="0" smtClean="0"/>
              <a:t>2 . Coding</a:t>
            </a:r>
            <a:endParaRPr lang="en-IN" sz="1400" dirty="0"/>
          </a:p>
          <a:p>
            <a:r>
              <a:rPr lang="en-IN" sz="1400" dirty="0"/>
              <a:t>• Python Programing </a:t>
            </a:r>
          </a:p>
          <a:p>
            <a:r>
              <a:rPr lang="en-IN" sz="1400" dirty="0"/>
              <a:t>• </a:t>
            </a:r>
            <a:r>
              <a:rPr lang="en-IN" sz="1400" dirty="0" err="1"/>
              <a:t>Kaggle</a:t>
            </a:r>
            <a:r>
              <a:rPr lang="en-IN" sz="1400" dirty="0"/>
              <a:t> IDE </a:t>
            </a:r>
          </a:p>
          <a:p>
            <a:r>
              <a:rPr lang="en-IN" sz="1400" dirty="0"/>
              <a:t>• Libraries</a:t>
            </a:r>
          </a:p>
          <a:p>
            <a:r>
              <a:rPr lang="en-IN" sz="1400" dirty="0"/>
              <a:t> </a:t>
            </a:r>
          </a:p>
          <a:p>
            <a:endParaRPr lang="en-IN" sz="1400" dirty="0"/>
          </a:p>
        </p:txBody>
      </p:sp>
      <p:sp>
        <p:nvSpPr>
          <p:cNvPr id="28" name="Rectangle 27"/>
          <p:cNvSpPr/>
          <p:nvPr/>
        </p:nvSpPr>
        <p:spPr>
          <a:xfrm>
            <a:off x="6926036" y="1787450"/>
            <a:ext cx="2955471" cy="105372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9" name="TextBox 28"/>
          <p:cNvSpPr txBox="1"/>
          <p:nvPr/>
        </p:nvSpPr>
        <p:spPr>
          <a:xfrm>
            <a:off x="7004957" y="1824454"/>
            <a:ext cx="2792186" cy="1384995"/>
          </a:xfrm>
          <a:prstGeom prst="rect">
            <a:avLst/>
          </a:prstGeom>
          <a:noFill/>
        </p:spPr>
        <p:txBody>
          <a:bodyPr wrap="square" rtlCol="0">
            <a:spAutoFit/>
          </a:bodyPr>
          <a:lstStyle/>
          <a:p>
            <a:pPr lvl="0"/>
            <a:r>
              <a:rPr lang="en-IN" sz="1400" dirty="0" smtClean="0"/>
              <a:t>3 . Implementation </a:t>
            </a:r>
            <a:endParaRPr lang="en-IN" sz="1400" dirty="0"/>
          </a:p>
          <a:p>
            <a:pPr lvl="0"/>
            <a:r>
              <a:rPr lang="en-IN" sz="1400" dirty="0"/>
              <a:t>Pre-processing of the given </a:t>
            </a:r>
            <a:r>
              <a:rPr lang="en-IN" sz="1400" dirty="0" smtClean="0"/>
              <a:t>data-set</a:t>
            </a:r>
            <a:endParaRPr lang="en-IN" sz="1400" dirty="0"/>
          </a:p>
          <a:p>
            <a:pPr lvl="0"/>
            <a:r>
              <a:rPr lang="en-IN" sz="1400" dirty="0" smtClean="0"/>
              <a:t>Training </a:t>
            </a:r>
            <a:r>
              <a:rPr lang="en-IN" sz="1400" dirty="0"/>
              <a:t>Model Using </a:t>
            </a:r>
            <a:r>
              <a:rPr lang="en-IN" sz="1400" dirty="0" smtClean="0"/>
              <a:t>different Machine Learning algorithms.</a:t>
            </a:r>
            <a:endParaRPr lang="en-IN" sz="1400" dirty="0"/>
          </a:p>
          <a:p>
            <a:r>
              <a:rPr lang="en-IN" sz="1400" dirty="0"/>
              <a:t> </a:t>
            </a:r>
            <a:endParaRPr lang="en-IN" sz="1400" dirty="0" smtClean="0"/>
          </a:p>
          <a:p>
            <a:endParaRPr lang="en-IN" sz="1400" dirty="0"/>
          </a:p>
        </p:txBody>
      </p:sp>
      <p:sp>
        <p:nvSpPr>
          <p:cNvPr id="30" name="TextBox 29"/>
          <p:cNvSpPr txBox="1"/>
          <p:nvPr/>
        </p:nvSpPr>
        <p:spPr>
          <a:xfrm>
            <a:off x="6926036" y="5409888"/>
            <a:ext cx="2481943"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Conclusion</a:t>
            </a:r>
            <a:endParaRPr lang="en-IN" sz="1600" dirty="0"/>
          </a:p>
        </p:txBody>
      </p:sp>
      <p:graphicFrame>
        <p:nvGraphicFramePr>
          <p:cNvPr id="32" name="Table 31"/>
          <p:cNvGraphicFramePr>
            <a:graphicFrameLocks noGrp="1"/>
          </p:cNvGraphicFramePr>
          <p:nvPr>
            <p:extLst>
              <p:ext uri="{D42A27DB-BD31-4B8C-83A1-F6EECF244321}">
                <p14:modId xmlns:p14="http://schemas.microsoft.com/office/powerpoint/2010/main" val="2254288188"/>
              </p:ext>
            </p:extLst>
          </p:nvPr>
        </p:nvGraphicFramePr>
        <p:xfrm>
          <a:off x="6931479" y="3387652"/>
          <a:ext cx="3001734" cy="1938750"/>
        </p:xfrm>
        <a:graphic>
          <a:graphicData uri="http://schemas.openxmlformats.org/drawingml/2006/table">
            <a:tbl>
              <a:tblPr firstRow="1" firstCol="1" bandRow="1">
                <a:tableStyleId>{5C22544A-7EE6-4342-B048-85BDC9FD1C3A}</a:tableStyleId>
              </a:tblPr>
              <a:tblGrid>
                <a:gridCol w="224175">
                  <a:extLst>
                    <a:ext uri="{9D8B030D-6E8A-4147-A177-3AD203B41FA5}">
                      <a16:colId xmlns:a16="http://schemas.microsoft.com/office/drawing/2014/main" val="4064595881"/>
                    </a:ext>
                  </a:extLst>
                </a:gridCol>
                <a:gridCol w="1202353">
                  <a:extLst>
                    <a:ext uri="{9D8B030D-6E8A-4147-A177-3AD203B41FA5}">
                      <a16:colId xmlns:a16="http://schemas.microsoft.com/office/drawing/2014/main" val="3753639184"/>
                    </a:ext>
                  </a:extLst>
                </a:gridCol>
                <a:gridCol w="1575206">
                  <a:extLst>
                    <a:ext uri="{9D8B030D-6E8A-4147-A177-3AD203B41FA5}">
                      <a16:colId xmlns:a16="http://schemas.microsoft.com/office/drawing/2014/main" val="334380875"/>
                    </a:ext>
                  </a:extLst>
                </a:gridCol>
              </a:tblGrid>
              <a:tr h="537404">
                <a:tc>
                  <a:txBody>
                    <a:bodyPr/>
                    <a:lstStyle/>
                    <a:p>
                      <a:endParaRPr lang="en-IN" sz="1100" dirty="0">
                        <a:effectLst/>
                        <a:latin typeface="Calibri" panose="020F0502020204030204" pitchFamily="34" charset="0"/>
                      </a:endParaRPr>
                    </a:p>
                  </a:txBody>
                  <a:tcPr marL="68580" marR="68580" marT="0" marB="0">
                    <a:solidFill>
                      <a:schemeClr val="tx1">
                        <a:lumMod val="65000"/>
                        <a:lumOff val="35000"/>
                      </a:schemeClr>
                    </a:solidFill>
                  </a:tcPr>
                </a:tc>
                <a:tc>
                  <a:txBody>
                    <a:bodyPr/>
                    <a:lstStyle/>
                    <a:p>
                      <a:pPr algn="just">
                        <a:lnSpc>
                          <a:spcPct val="115000"/>
                        </a:lnSpc>
                        <a:spcAft>
                          <a:spcPts val="0"/>
                        </a:spcAft>
                      </a:pPr>
                      <a:r>
                        <a:rPr lang="en-IN" sz="1100" dirty="0">
                          <a:effectLst/>
                        </a:rPr>
                        <a:t>Model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lumOff val="35000"/>
                      </a:schemeClr>
                    </a:solidFill>
                  </a:tcPr>
                </a:tc>
                <a:tc>
                  <a:txBody>
                    <a:bodyPr/>
                    <a:lstStyle/>
                    <a:p>
                      <a:pPr algn="just">
                        <a:lnSpc>
                          <a:spcPct val="115000"/>
                        </a:lnSpc>
                        <a:spcAft>
                          <a:spcPts val="0"/>
                        </a:spcAft>
                      </a:pPr>
                      <a:r>
                        <a:rPr lang="en-IN" sz="1100" dirty="0">
                          <a:effectLst/>
                        </a:rPr>
                        <a:t>Root Mean Square Value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lumOff val="35000"/>
                      </a:schemeClr>
                    </a:solidFill>
                  </a:tcPr>
                </a:tc>
                <a:extLst>
                  <a:ext uri="{0D108BD9-81ED-4DB2-BD59-A6C34878D82A}">
                    <a16:rowId xmlns:a16="http://schemas.microsoft.com/office/drawing/2014/main" val="1737003308"/>
                  </a:ext>
                </a:extLst>
              </a:tr>
              <a:tr h="309489">
                <a:tc>
                  <a:txBody>
                    <a:bodyPr/>
                    <a:lstStyle/>
                    <a:p>
                      <a:pPr algn="just">
                        <a:lnSpc>
                          <a:spcPct val="115000"/>
                        </a:lnSpc>
                        <a:spcAft>
                          <a:spcPts val="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lumOff val="35000"/>
                      </a:schemeClr>
                    </a:solidFill>
                  </a:tcPr>
                </a:tc>
                <a:tc>
                  <a:txBody>
                    <a:bodyPr/>
                    <a:lstStyle/>
                    <a:p>
                      <a:pPr algn="just">
                        <a:lnSpc>
                          <a:spcPct val="115000"/>
                        </a:lnSpc>
                        <a:spcAft>
                          <a:spcPts val="0"/>
                        </a:spcAft>
                      </a:pPr>
                      <a:r>
                        <a:rPr lang="en-IN" sz="1100" dirty="0" err="1" smtClean="0">
                          <a:effectLst/>
                        </a:rPr>
                        <a:t>ExtraTree</a:t>
                      </a:r>
                      <a:r>
                        <a:rPr lang="en-IN" sz="1100" dirty="0" smtClean="0">
                          <a:effectLst/>
                        </a:rPr>
                        <a:t> </a:t>
                      </a:r>
                      <a:r>
                        <a:rPr lang="en-IN" sz="1100" dirty="0" err="1">
                          <a:effectLst/>
                        </a:rPr>
                        <a:t>Regressor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algn="just">
                        <a:lnSpc>
                          <a:spcPct val="115000"/>
                        </a:lnSpc>
                        <a:spcAft>
                          <a:spcPts val="0"/>
                        </a:spcAft>
                      </a:pPr>
                      <a:r>
                        <a:rPr lang="en-IN" sz="1000" dirty="0">
                          <a:effectLst/>
                        </a:rPr>
                        <a:t>0.031669213835962835 / 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extLst>
                  <a:ext uri="{0D108BD9-81ED-4DB2-BD59-A6C34878D82A}">
                    <a16:rowId xmlns:a16="http://schemas.microsoft.com/office/drawing/2014/main" val="1855994536"/>
                  </a:ext>
                </a:extLst>
              </a:tr>
              <a:tr h="343833">
                <a:tc>
                  <a:txBody>
                    <a:bodyPr/>
                    <a:lstStyle/>
                    <a:p>
                      <a:pPr algn="just">
                        <a:lnSpc>
                          <a:spcPct val="115000"/>
                        </a:lnSpc>
                        <a:spcAft>
                          <a:spcPts val="0"/>
                        </a:spcAft>
                      </a:pPr>
                      <a:r>
                        <a:rPr lang="en-IN" sz="11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lumOff val="35000"/>
                      </a:schemeClr>
                    </a:solidFill>
                  </a:tcPr>
                </a:tc>
                <a:tc>
                  <a:txBody>
                    <a:bodyPr/>
                    <a:lstStyle/>
                    <a:p>
                      <a:pPr algn="just">
                        <a:lnSpc>
                          <a:spcPct val="115000"/>
                        </a:lnSpc>
                        <a:spcAft>
                          <a:spcPts val="0"/>
                        </a:spcAft>
                      </a:pPr>
                      <a:r>
                        <a:rPr lang="en-IN" sz="1100" dirty="0" err="1" smtClean="0">
                          <a:effectLst/>
                        </a:rPr>
                        <a:t>RandomForest</a:t>
                      </a:r>
                      <a:r>
                        <a:rPr lang="en-IN" sz="1100" dirty="0" smtClean="0">
                          <a:effectLst/>
                        </a:rPr>
                        <a:t> </a:t>
                      </a:r>
                      <a:r>
                        <a:rPr lang="en-IN" sz="1100" dirty="0" err="1">
                          <a:effectLst/>
                        </a:rPr>
                        <a:t>Regressor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algn="just">
                        <a:lnSpc>
                          <a:spcPct val="115000"/>
                        </a:lnSpc>
                        <a:spcAft>
                          <a:spcPts val="0"/>
                        </a:spcAft>
                      </a:pPr>
                      <a:r>
                        <a:rPr lang="en-IN" sz="1000" dirty="0">
                          <a:effectLst/>
                        </a:rPr>
                        <a:t>0.025754442870200338 / 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extLst>
                  <a:ext uri="{0D108BD9-81ED-4DB2-BD59-A6C34878D82A}">
                    <a16:rowId xmlns:a16="http://schemas.microsoft.com/office/drawing/2014/main" val="105654331"/>
                  </a:ext>
                </a:extLst>
              </a:tr>
              <a:tr h="312575">
                <a:tc>
                  <a:txBody>
                    <a:bodyPr/>
                    <a:lstStyle/>
                    <a:p>
                      <a:pPr algn="just">
                        <a:lnSpc>
                          <a:spcPct val="115000"/>
                        </a:lnSpc>
                        <a:spcAft>
                          <a:spcPts val="0"/>
                        </a:spcAft>
                      </a:pPr>
                      <a:r>
                        <a:rPr lang="en-IN" sz="11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lumOff val="35000"/>
                      </a:schemeClr>
                    </a:solidFill>
                  </a:tcPr>
                </a:tc>
                <a:tc>
                  <a:txBody>
                    <a:bodyPr/>
                    <a:lstStyle/>
                    <a:p>
                      <a:pPr algn="just">
                        <a:lnSpc>
                          <a:spcPct val="115000"/>
                        </a:lnSpc>
                        <a:spcAft>
                          <a:spcPts val="0"/>
                        </a:spcAft>
                      </a:pPr>
                      <a:r>
                        <a:rPr lang="en-IN" sz="1100">
                          <a:effectLst/>
                        </a:rPr>
                        <a:t>Fradient Boosting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algn="just">
                        <a:lnSpc>
                          <a:spcPct val="115000"/>
                        </a:lnSpc>
                        <a:spcAft>
                          <a:spcPts val="0"/>
                        </a:spcAft>
                      </a:pPr>
                      <a:r>
                        <a:rPr lang="en-IN" sz="1000">
                          <a:effectLst/>
                        </a:rPr>
                        <a:t>0.0254620285431131 / 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extLst>
                  <a:ext uri="{0D108BD9-81ED-4DB2-BD59-A6C34878D82A}">
                    <a16:rowId xmlns:a16="http://schemas.microsoft.com/office/drawing/2014/main" val="556210006"/>
                  </a:ext>
                </a:extLst>
              </a:tr>
              <a:tr h="312575">
                <a:tc>
                  <a:txBody>
                    <a:bodyPr/>
                    <a:lstStyle/>
                    <a:p>
                      <a:pPr algn="just">
                        <a:lnSpc>
                          <a:spcPct val="115000"/>
                        </a:lnSpc>
                        <a:spcAft>
                          <a:spcPts val="0"/>
                        </a:spcAft>
                      </a:pPr>
                      <a:r>
                        <a:rPr lang="en-IN" sz="1100" dirty="0">
                          <a:effectLst/>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lumOff val="35000"/>
                      </a:schemeClr>
                    </a:solidFill>
                  </a:tcPr>
                </a:tc>
                <a:tc>
                  <a:txBody>
                    <a:bodyPr/>
                    <a:lstStyle/>
                    <a:p>
                      <a:pPr algn="just">
                        <a:lnSpc>
                          <a:spcPct val="115000"/>
                        </a:lnSpc>
                        <a:spcAft>
                          <a:spcPts val="0"/>
                        </a:spcAft>
                      </a:pPr>
                      <a:r>
                        <a:rPr lang="en-IN" sz="1100">
                          <a:effectLst/>
                        </a:rPr>
                        <a:t>XG Boost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algn="just">
                        <a:lnSpc>
                          <a:spcPct val="115000"/>
                        </a:lnSpc>
                        <a:spcAft>
                          <a:spcPts val="0"/>
                        </a:spcAft>
                      </a:pPr>
                      <a:r>
                        <a:rPr lang="en-IN" sz="1000" dirty="0">
                          <a:effectLst/>
                        </a:rPr>
                        <a:t>0.02505748758471952 / 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extLst>
                  <a:ext uri="{0D108BD9-81ED-4DB2-BD59-A6C34878D82A}">
                    <a16:rowId xmlns:a16="http://schemas.microsoft.com/office/drawing/2014/main" val="4176339425"/>
                  </a:ext>
                </a:extLst>
              </a:tr>
            </a:tbl>
          </a:graphicData>
        </a:graphic>
      </p:graphicFrame>
      <p:sp>
        <p:nvSpPr>
          <p:cNvPr id="34" name="TextBox 33"/>
          <p:cNvSpPr txBox="1"/>
          <p:nvPr/>
        </p:nvSpPr>
        <p:spPr>
          <a:xfrm>
            <a:off x="6920593" y="2945135"/>
            <a:ext cx="2481943"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Results</a:t>
            </a:r>
            <a:endParaRPr lang="en-IN" sz="1600" dirty="0"/>
          </a:p>
        </p:txBody>
      </p:sp>
      <p:sp>
        <p:nvSpPr>
          <p:cNvPr id="35" name="Rectangle 34"/>
          <p:cNvSpPr/>
          <p:nvPr/>
        </p:nvSpPr>
        <p:spPr>
          <a:xfrm>
            <a:off x="6954610" y="5799035"/>
            <a:ext cx="2978603" cy="98548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36" name="TextBox 35"/>
          <p:cNvSpPr txBox="1"/>
          <p:nvPr/>
        </p:nvSpPr>
        <p:spPr>
          <a:xfrm>
            <a:off x="7004957" y="5823228"/>
            <a:ext cx="2876550" cy="954107"/>
          </a:xfrm>
          <a:prstGeom prst="rect">
            <a:avLst/>
          </a:prstGeom>
          <a:noFill/>
        </p:spPr>
        <p:txBody>
          <a:bodyPr wrap="square" rtlCol="0">
            <a:spAutoFit/>
          </a:bodyPr>
          <a:lstStyle/>
          <a:p>
            <a:r>
              <a:rPr lang="en-US" sz="1400" dirty="0" smtClean="0"/>
              <a:t>In </a:t>
            </a:r>
            <a:r>
              <a:rPr lang="en-US" sz="1400" dirty="0"/>
              <a:t>this project, the system uses a XGBOOST module to predict future unit sales for the </a:t>
            </a:r>
            <a:r>
              <a:rPr lang="en-US" sz="1400" dirty="0" err="1"/>
              <a:t>Favorita</a:t>
            </a:r>
            <a:r>
              <a:rPr lang="en-US" sz="1400" dirty="0"/>
              <a:t> </a:t>
            </a:r>
            <a:r>
              <a:rPr lang="en-US" sz="1400" dirty="0" smtClean="0"/>
              <a:t>Dataset and a GUI software is developed.</a:t>
            </a:r>
            <a:endParaRPr lang="en-IN" sz="1100" dirty="0"/>
          </a:p>
        </p:txBody>
      </p:sp>
      <p:sp>
        <p:nvSpPr>
          <p:cNvPr id="37" name="TextBox 36"/>
          <p:cNvSpPr txBox="1"/>
          <p:nvPr/>
        </p:nvSpPr>
        <p:spPr>
          <a:xfrm>
            <a:off x="10036630" y="1361555"/>
            <a:ext cx="215537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Acknowledgements</a:t>
            </a:r>
            <a:endParaRPr lang="en-IN" sz="1600" dirty="0"/>
          </a:p>
        </p:txBody>
      </p:sp>
      <p:sp>
        <p:nvSpPr>
          <p:cNvPr id="38" name="Rectangle 37"/>
          <p:cNvSpPr/>
          <p:nvPr/>
        </p:nvSpPr>
        <p:spPr>
          <a:xfrm>
            <a:off x="10119632" y="1799243"/>
            <a:ext cx="1960516" cy="279154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39" name="TextBox 38"/>
          <p:cNvSpPr txBox="1"/>
          <p:nvPr/>
        </p:nvSpPr>
        <p:spPr>
          <a:xfrm>
            <a:off x="10201013" y="1870739"/>
            <a:ext cx="1764859" cy="2677656"/>
          </a:xfrm>
          <a:prstGeom prst="rect">
            <a:avLst/>
          </a:prstGeom>
          <a:noFill/>
        </p:spPr>
        <p:txBody>
          <a:bodyPr wrap="square" rtlCol="0">
            <a:spAutoFit/>
          </a:bodyPr>
          <a:lstStyle/>
          <a:p>
            <a:r>
              <a:rPr lang="en-IN" sz="1400" dirty="0" err="1" smtClean="0"/>
              <a:t>Dr.</a:t>
            </a:r>
            <a:r>
              <a:rPr lang="en-IN" sz="1400" dirty="0" smtClean="0"/>
              <a:t> M. B. </a:t>
            </a:r>
            <a:r>
              <a:rPr lang="en-IN" sz="1400" dirty="0" err="1" smtClean="0"/>
              <a:t>Chandak</a:t>
            </a:r>
            <a:r>
              <a:rPr lang="en-IN" sz="1400" dirty="0" smtClean="0"/>
              <a:t> </a:t>
            </a:r>
          </a:p>
          <a:p>
            <a:endParaRPr lang="en-IN" sz="1400" dirty="0" smtClean="0"/>
          </a:p>
          <a:p>
            <a:r>
              <a:rPr lang="en-IN" sz="1400" dirty="0" err="1" smtClean="0"/>
              <a:t>Prof.</a:t>
            </a:r>
            <a:r>
              <a:rPr lang="en-IN" sz="1400" dirty="0" smtClean="0"/>
              <a:t> V. K. </a:t>
            </a:r>
            <a:r>
              <a:rPr lang="en-IN" sz="1400" dirty="0" err="1" smtClean="0"/>
              <a:t>Bongirwar</a:t>
            </a:r>
            <a:r>
              <a:rPr lang="en-IN" sz="1400" dirty="0" smtClean="0"/>
              <a:t> </a:t>
            </a:r>
          </a:p>
          <a:p>
            <a:endParaRPr lang="en-IN" sz="1400" dirty="0"/>
          </a:p>
          <a:p>
            <a:r>
              <a:rPr lang="en-IN" sz="1400" dirty="0" smtClean="0"/>
              <a:t>Department of Computer Science and  Engineering </a:t>
            </a:r>
          </a:p>
          <a:p>
            <a:endParaRPr lang="en-IN" sz="1400" dirty="0"/>
          </a:p>
          <a:p>
            <a:r>
              <a:rPr lang="en-IN" sz="1400" dirty="0" smtClean="0"/>
              <a:t>Shri </a:t>
            </a:r>
            <a:r>
              <a:rPr lang="en-IN" sz="1400" dirty="0" err="1" smtClean="0"/>
              <a:t>Ramdeobaba</a:t>
            </a:r>
            <a:r>
              <a:rPr lang="en-IN" sz="1400" dirty="0" smtClean="0"/>
              <a:t> College of Engineering and Management</a:t>
            </a:r>
            <a:endParaRPr lang="en-IN" sz="1400" dirty="0"/>
          </a:p>
        </p:txBody>
      </p:sp>
      <p:sp>
        <p:nvSpPr>
          <p:cNvPr id="40" name="Rectangle 39"/>
          <p:cNvSpPr/>
          <p:nvPr/>
        </p:nvSpPr>
        <p:spPr>
          <a:xfrm>
            <a:off x="10201013" y="4941116"/>
            <a:ext cx="1764859" cy="17449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1" name="TextBox 40"/>
          <p:cNvSpPr txBox="1"/>
          <p:nvPr/>
        </p:nvSpPr>
        <p:spPr>
          <a:xfrm>
            <a:off x="10201013" y="4974672"/>
            <a:ext cx="1764859" cy="1600438"/>
          </a:xfrm>
          <a:prstGeom prst="rect">
            <a:avLst/>
          </a:prstGeom>
          <a:noFill/>
        </p:spPr>
        <p:txBody>
          <a:bodyPr wrap="square" rtlCol="0">
            <a:spAutoFit/>
          </a:bodyPr>
          <a:lstStyle/>
          <a:p>
            <a:r>
              <a:rPr lang="en-IN" sz="1400" dirty="0" smtClean="0"/>
              <a:t>Group 13 (Shift 2):</a:t>
            </a:r>
          </a:p>
          <a:p>
            <a:endParaRPr lang="en-IN" sz="1400" dirty="0"/>
          </a:p>
          <a:p>
            <a:r>
              <a:rPr lang="en-IN" sz="1400" dirty="0" err="1" smtClean="0"/>
              <a:t>Kartikeyan</a:t>
            </a:r>
            <a:r>
              <a:rPr lang="en-IN" sz="1400" dirty="0" smtClean="0"/>
              <a:t> Gupta </a:t>
            </a:r>
            <a:r>
              <a:rPr lang="en-IN" sz="1400" dirty="0" err="1" smtClean="0"/>
              <a:t>Manmeet</a:t>
            </a:r>
            <a:r>
              <a:rPr lang="en-IN" sz="1400" dirty="0" smtClean="0"/>
              <a:t> Gandhi Adnan Husain Mahesh </a:t>
            </a:r>
            <a:r>
              <a:rPr lang="en-IN" sz="1400" dirty="0" err="1" smtClean="0"/>
              <a:t>Jaganiya</a:t>
            </a:r>
            <a:endParaRPr lang="en-IN" sz="1400" dirty="0" smtClean="0"/>
          </a:p>
          <a:p>
            <a:r>
              <a:rPr lang="en-US" sz="1400" dirty="0" err="1" smtClean="0"/>
              <a:t>Shreyansh</a:t>
            </a:r>
            <a:r>
              <a:rPr lang="en-US" sz="1400" dirty="0" smtClean="0"/>
              <a:t> </a:t>
            </a:r>
            <a:r>
              <a:rPr lang="en-US" sz="1400" dirty="0" err="1" smtClean="0"/>
              <a:t>Sahu</a:t>
            </a:r>
            <a:endParaRPr lang="en-IN" sz="1400" dirty="0"/>
          </a:p>
        </p:txBody>
      </p:sp>
    </p:spTree>
    <p:extLst>
      <p:ext uri="{BB962C8B-B14F-4D97-AF65-F5344CB8AC3E}">
        <p14:creationId xmlns:p14="http://schemas.microsoft.com/office/powerpoint/2010/main" val="1720690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TotalTime>
  <Words>327</Words>
  <Application>Microsoft Office PowerPoint</Application>
  <PresentationFormat>Widescreen</PresentationFormat>
  <Paragraphs>52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Mr-Robot</dc:creator>
  <cp:lastModifiedBy>Mr-Robot</cp:lastModifiedBy>
  <cp:revision>6</cp:revision>
  <dcterms:created xsi:type="dcterms:W3CDTF">2019-11-15T13:31:41Z</dcterms:created>
  <dcterms:modified xsi:type="dcterms:W3CDTF">2019-11-16T03:32:23Z</dcterms:modified>
</cp:coreProperties>
</file>