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4" r:id="rId8"/>
    <p:sldId id="265" r:id="rId9"/>
    <p:sldId id="266" r:id="rId10"/>
    <p:sldId id="267"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95" autoAdjust="0"/>
  </p:normalViewPr>
  <p:slideViewPr>
    <p:cSldViewPr snapToGrid="0">
      <p:cViewPr varScale="1">
        <p:scale>
          <a:sx n="65" d="100"/>
          <a:sy n="65" d="100"/>
        </p:scale>
        <p:origin x="72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smtClean="0"/>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smtClean="0"/>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smtClean="0"/>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smtClean="0"/>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smtClean="0"/>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smtClean="0"/>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smtClean="0"/>
              <a:t>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smtClean="0"/>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smtClean="0"/>
              <a:t>ערוך סגנונות טקסט של תבנית בסיס</a:t>
            </a:r>
          </a:p>
          <a:p>
            <a:pPr lvl="1"/>
            <a:r>
              <a:rPr lang="he-IL" smtClean="0"/>
              <a:t>רמה שניה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algn="ctr"/>
            <a:r>
              <a:rPr lang="en-US" sz="7200" cap="none"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Cpp2Go</a:t>
            </a:r>
            <a:endParaRPr lang="he-IL"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sp>
        <p:nvSpPr>
          <p:cNvPr id="3" name="כותרת משנה 2"/>
          <p:cNvSpPr>
            <a:spLocks noGrp="1"/>
          </p:cNvSpPr>
          <p:nvPr>
            <p:ph type="subTitle" idx="1"/>
          </p:nvPr>
        </p:nvSpPr>
        <p:spPr/>
        <p:txBody>
          <a:bodyPr>
            <a:normAutofit/>
          </a:bodyPr>
          <a:lstStyle/>
          <a:p>
            <a:pPr algn="ctr"/>
            <a:endParaRPr lang="he-IL" sz="2800" dirty="0" smtClean="0">
              <a:solidFill>
                <a:schemeClr val="tx1"/>
              </a:solidFill>
              <a:effectLst>
                <a:outerShdw blurRad="38100" dist="38100" dir="2700000" algn="tl">
                  <a:srgbClr val="000000">
                    <a:alpha val="43137"/>
                  </a:srgbClr>
                </a:outerShdw>
              </a:effectLst>
              <a:latin typeface="Open Sans Hebrew Extra Bold" panose="00000900000000000000" pitchFamily="2" charset="-79"/>
              <a:ea typeface="Open Sans" panose="020B0606030504020204" pitchFamily="34" charset="0"/>
              <a:cs typeface="Open Sans Hebrew Extra Bold" panose="00000900000000000000" pitchFamily="2" charset="-79"/>
            </a:endParaRPr>
          </a:p>
          <a:p>
            <a:pPr algn="ctr"/>
            <a:r>
              <a:rPr lang="he-IL" sz="2800" dirty="0" smtClean="0">
                <a:solidFill>
                  <a:schemeClr val="tx1"/>
                </a:solidFill>
                <a:effectLst>
                  <a:outerShdw blurRad="38100" dist="38100" dir="2700000" algn="tl">
                    <a:srgbClr val="000000">
                      <a:alpha val="43137"/>
                    </a:srgbClr>
                  </a:outerShdw>
                </a:effectLst>
                <a:latin typeface="Open Sans Hebrew Extra Bold" panose="00000900000000000000" pitchFamily="2" charset="-79"/>
                <a:ea typeface="Open Sans" panose="020B0606030504020204" pitchFamily="34" charset="0"/>
                <a:cs typeface="Open Sans Hebrew Extra Bold" panose="00000900000000000000" pitchFamily="2" charset="-79"/>
              </a:rPr>
              <a:t>מציגים: רזיאל ושילה</a:t>
            </a:r>
            <a:endParaRPr lang="he-IL" sz="2800" dirty="0">
              <a:solidFill>
                <a:schemeClr val="tx1"/>
              </a:solidFill>
              <a:effectLst>
                <a:outerShdw blurRad="38100" dist="38100" dir="2700000" algn="tl">
                  <a:srgbClr val="000000">
                    <a:alpha val="43137"/>
                  </a:srgbClr>
                </a:outerShdw>
              </a:effectLst>
              <a:latin typeface="Open Sans Hebrew Extra Bold" panose="00000900000000000000" pitchFamily="2" charset="-79"/>
              <a:ea typeface="Open Sans" panose="020B0606030504020204" pitchFamily="34" charset="0"/>
              <a:cs typeface="Open Sans Hebrew Extra Bold" panose="00000900000000000000" pitchFamily="2" charset="-79"/>
            </a:endParaRPr>
          </a:p>
        </p:txBody>
      </p:sp>
    </p:spTree>
    <p:extLst>
      <p:ext uri="{BB962C8B-B14F-4D97-AF65-F5344CB8AC3E}">
        <p14:creationId xmlns:p14="http://schemas.microsoft.com/office/powerpoint/2010/main" val="777196371"/>
      </p:ext>
    </p:extLst>
  </p:cSld>
  <p:clrMapOvr>
    <a:masterClrMapping/>
  </p:clrMapOvr>
  <mc:AlternateContent xmlns:mc="http://schemas.openxmlformats.org/markup-compatibility/2006" xmlns:p14="http://schemas.microsoft.com/office/powerpoint/2010/main">
    <mc:Choice Requires="p14">
      <p:transition spd="slow" p14:dur="2000" advTm="4188"/>
    </mc:Choice>
    <mc:Fallback xmlns="">
      <p:transition spd="slow" advTm="418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מציין מיקום טקסט 7"/>
          <p:cNvSpPr>
            <a:spLocks noGrp="1"/>
          </p:cNvSpPr>
          <p:nvPr>
            <p:ph type="body" idx="1"/>
          </p:nvPr>
        </p:nvSpPr>
        <p:spPr>
          <a:xfrm>
            <a:off x="913193" y="806142"/>
            <a:ext cx="4649783" cy="823912"/>
          </a:xfrm>
        </p:spPr>
        <p:txBody>
          <a:bodyPr>
            <a:normAutofit/>
          </a:bodyPr>
          <a:lstStyle/>
          <a:p>
            <a:pPr algn="ctr"/>
            <a:r>
              <a:rPr lang="en-US" sz="40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GUI</a:t>
            </a:r>
            <a:r>
              <a:rPr lang="he-IL" sz="40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 סופי</a:t>
            </a:r>
            <a:endParaRPr lang="he-IL" sz="40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pic>
        <p:nvPicPr>
          <p:cNvPr id="13" name="מציין מיקום תוכן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4800" y="2049339"/>
            <a:ext cx="5866570" cy="2899674"/>
          </a:xfrm>
        </p:spPr>
      </p:pic>
      <p:sp>
        <p:nvSpPr>
          <p:cNvPr id="10" name="מציין מיקום טקסט 9"/>
          <p:cNvSpPr>
            <a:spLocks noGrp="1"/>
          </p:cNvSpPr>
          <p:nvPr>
            <p:ph type="body" sz="quarter" idx="3"/>
          </p:nvPr>
        </p:nvSpPr>
        <p:spPr>
          <a:xfrm>
            <a:off x="6690218" y="806142"/>
            <a:ext cx="4646602" cy="823912"/>
          </a:xfrm>
        </p:spPr>
        <p:txBody>
          <a:bodyPr>
            <a:normAutofit/>
          </a:bodyPr>
          <a:lstStyle/>
          <a:p>
            <a:pPr algn="ctr"/>
            <a:r>
              <a:rPr lang="en-US" sz="40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GUI</a:t>
            </a:r>
            <a:r>
              <a:rPr lang="he-IL" sz="40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 ראשוני</a:t>
            </a:r>
            <a:endParaRPr lang="he-IL" sz="40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pic>
        <p:nvPicPr>
          <p:cNvPr id="4" name="מציין מיקום תוכן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90218" y="1751082"/>
            <a:ext cx="4830374" cy="3496188"/>
          </a:xfrm>
        </p:spPr>
      </p:pic>
    </p:spTree>
    <p:extLst>
      <p:ext uri="{BB962C8B-B14F-4D97-AF65-F5344CB8AC3E}">
        <p14:creationId xmlns:p14="http://schemas.microsoft.com/office/powerpoint/2010/main" val="1416996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 נקודת מבט אישית</a:t>
            </a:r>
            <a:endParaRPr lang="he-IL" sz="44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sp>
        <p:nvSpPr>
          <p:cNvPr id="3" name="מציין מיקום תוכן 2"/>
          <p:cNvSpPr>
            <a:spLocks noGrp="1"/>
          </p:cNvSpPr>
          <p:nvPr>
            <p:ph idx="1"/>
          </p:nvPr>
        </p:nvSpPr>
        <p:spPr/>
        <p:txBody>
          <a:bodyPr>
            <a:normAutofit fontScale="92500" lnSpcReduction="20000"/>
          </a:bodyPr>
          <a:lstStyle/>
          <a:p>
            <a:r>
              <a:rPr lang="he-IL" dirty="0" smtClean="0">
                <a:latin typeface="Open Sans Hebrew" panose="00000500000000000000" pitchFamily="2" charset="-79"/>
                <a:cs typeface="Open Sans Hebrew" panose="00000500000000000000" pitchFamily="2" charset="-79"/>
              </a:rPr>
              <a:t>רגע בו חווינו הצלחה – </a:t>
            </a:r>
            <a:r>
              <a:rPr lang="he-IL" dirty="0" smtClean="0">
                <a:latin typeface="Open Sans Hebrew Light" panose="00000400000000000000" pitchFamily="2" charset="-79"/>
                <a:cs typeface="Open Sans Hebrew Light" panose="00000400000000000000" pitchFamily="2" charset="-79"/>
              </a:rPr>
              <a:t>הרגע הזה ממש, שבו אנחנו מציגים את הפרויקט. בתחילת השנה הדרך הייתה נראית ארוכה ומסובכת, ולאט לאט דברים התבהרו ונכנסנו לקצב עבודה טוב. כמובן שכל פיצ'ר שעובד טוב ומשתלב בפרויקט היה משמח והרגשנו טוב שהצלחנו. </a:t>
            </a:r>
          </a:p>
          <a:p>
            <a:endParaRPr lang="he-IL" dirty="0"/>
          </a:p>
          <a:p>
            <a:r>
              <a:rPr lang="he-IL" dirty="0" smtClean="0">
                <a:latin typeface="Open Sans Hebrew" panose="00000500000000000000" pitchFamily="2" charset="-79"/>
                <a:cs typeface="Open Sans Hebrew" panose="00000500000000000000" pitchFamily="2" charset="-79"/>
              </a:rPr>
              <a:t>רגע בו חווינו אתגר –</a:t>
            </a:r>
            <a:r>
              <a:rPr lang="he-IL" dirty="0" smtClean="0"/>
              <a:t> </a:t>
            </a:r>
            <a:r>
              <a:rPr lang="he-IL" dirty="0" smtClean="0">
                <a:latin typeface="Open Sans Hebrew Light" panose="00000400000000000000" pitchFamily="2" charset="-79"/>
                <a:cs typeface="Open Sans Hebrew Light" panose="00000400000000000000" pitchFamily="2" charset="-79"/>
              </a:rPr>
              <a:t>בתחילת המלחמה היה לנו קשה לחזור לעבודה ובגלל זה התעכבנו בעבודה שלנו בפרק זמן של ספרינט שלם. זאת אומרת שבכל הספרינט הראשון עדיין לא התחלנו לתכנת, והיינו עסוקים במחקר מופשט של הפרויקט. האיחור הזה הכניס אותנו ללחץ והיה קשה לתפקד. התמודדנו על ידי עזרה מהצוות והסתכלות מעמיקה על כל חלק בפרויקט ופחות מלמעלה.</a:t>
            </a:r>
            <a:endParaRPr lang="he-IL" dirty="0">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287960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דבר חשוב שלמדנו</a:t>
            </a:r>
            <a:endParaRPr lang="he-IL" sz="44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sp>
        <p:nvSpPr>
          <p:cNvPr id="3" name="מציין מיקום תוכן 2"/>
          <p:cNvSpPr>
            <a:spLocks noGrp="1"/>
          </p:cNvSpPr>
          <p:nvPr>
            <p:ph idx="1"/>
          </p:nvPr>
        </p:nvSpPr>
        <p:spPr/>
        <p:txBody>
          <a:bodyPr>
            <a:normAutofit/>
          </a:bodyPr>
          <a:lstStyle/>
          <a:p>
            <a:pPr marL="0" indent="0">
              <a:buNone/>
            </a:pPr>
            <a:r>
              <a:rPr lang="he-IL" sz="3200" dirty="0">
                <a:effectLst>
                  <a:outerShdw blurRad="38100" dist="38100" dir="2700000" algn="tl">
                    <a:srgbClr val="000000">
                      <a:alpha val="43137"/>
                    </a:srgbClr>
                  </a:outerShdw>
                </a:effectLst>
                <a:latin typeface="Open Sans Hebrew" panose="00000500000000000000" pitchFamily="2" charset="-79"/>
                <a:cs typeface="Open Sans Hebrew" panose="00000500000000000000" pitchFamily="2" charset="-79"/>
              </a:rPr>
              <a:t>הדבר הכי חשוב </a:t>
            </a:r>
            <a:r>
              <a:rPr lang="he-IL" sz="3200" dirty="0" smtClean="0">
                <a:effectLst>
                  <a:outerShdw blurRad="38100" dist="38100" dir="2700000" algn="tl">
                    <a:srgbClr val="000000">
                      <a:alpha val="43137"/>
                    </a:srgbClr>
                  </a:outerShdw>
                </a:effectLst>
                <a:latin typeface="Open Sans Hebrew" panose="00000500000000000000" pitchFamily="2" charset="-79"/>
                <a:cs typeface="Open Sans Hebrew" panose="00000500000000000000" pitchFamily="2" charset="-79"/>
              </a:rPr>
              <a:t>שלמדנו הוא </a:t>
            </a:r>
            <a:r>
              <a:rPr lang="he-IL" sz="3200" dirty="0">
                <a:effectLst>
                  <a:outerShdw blurRad="38100" dist="38100" dir="2700000" algn="tl">
                    <a:srgbClr val="000000">
                      <a:alpha val="43137"/>
                    </a:srgbClr>
                  </a:outerShdw>
                </a:effectLst>
                <a:latin typeface="Open Sans Hebrew" panose="00000500000000000000" pitchFamily="2" charset="-79"/>
                <a:cs typeface="Open Sans Hebrew" panose="00000500000000000000" pitchFamily="2" charset="-79"/>
              </a:rPr>
              <a:t>עבודת צוות</a:t>
            </a:r>
            <a:r>
              <a:rPr lang="he-IL" sz="3200" dirty="0" smtClean="0">
                <a:effectLst>
                  <a:outerShdw blurRad="38100" dist="38100" dir="2700000" algn="tl">
                    <a:srgbClr val="000000">
                      <a:alpha val="43137"/>
                    </a:srgbClr>
                  </a:outerShdw>
                </a:effectLst>
                <a:latin typeface="Open Sans Hebrew" panose="00000500000000000000" pitchFamily="2" charset="-79"/>
                <a:cs typeface="Open Sans Hebrew" panose="00000500000000000000" pitchFamily="2" charset="-79"/>
              </a:rPr>
              <a:t>.</a:t>
            </a:r>
          </a:p>
          <a:p>
            <a:pPr marL="0" indent="0">
              <a:buNone/>
            </a:pPr>
            <a:r>
              <a:rPr lang="he-IL" sz="3200" dirty="0" smtClean="0">
                <a:effectLst>
                  <a:outerShdw blurRad="38100" dist="38100" dir="2700000" algn="tl">
                    <a:srgbClr val="000000">
                      <a:alpha val="43137"/>
                    </a:srgbClr>
                  </a:outerShdw>
                </a:effectLst>
                <a:latin typeface="Open Sans Hebrew" panose="00000500000000000000" pitchFamily="2" charset="-79"/>
                <a:cs typeface="Open Sans Hebrew" panose="00000500000000000000" pitchFamily="2" charset="-79"/>
              </a:rPr>
              <a:t>מעבר </a:t>
            </a:r>
            <a:r>
              <a:rPr lang="he-IL" sz="3200" dirty="0">
                <a:effectLst>
                  <a:outerShdw blurRad="38100" dist="38100" dir="2700000" algn="tl">
                    <a:srgbClr val="000000">
                      <a:alpha val="43137"/>
                    </a:srgbClr>
                  </a:outerShdw>
                </a:effectLst>
                <a:latin typeface="Open Sans Hebrew" panose="00000500000000000000" pitchFamily="2" charset="-79"/>
                <a:cs typeface="Open Sans Hebrew" panose="00000500000000000000" pitchFamily="2" charset="-79"/>
              </a:rPr>
              <a:t>ליכולות תכנות או למידה מסוימות, למדנו איך לעבוד בצוות ואיך לשתף אחד את השני בקשיים מסוימים. בנוסף למדנו לעבוד בצורה שבה עובדים בתעשייה פחות או </a:t>
            </a:r>
            <a:r>
              <a:rPr lang="he-IL" sz="3200" dirty="0" smtClean="0">
                <a:effectLst>
                  <a:outerShdw blurRad="38100" dist="38100" dir="2700000" algn="tl">
                    <a:srgbClr val="000000">
                      <a:alpha val="43137"/>
                    </a:srgbClr>
                  </a:outerShdw>
                </a:effectLst>
                <a:latin typeface="Open Sans Hebrew" panose="00000500000000000000" pitchFamily="2" charset="-79"/>
                <a:cs typeface="Open Sans Hebrew" panose="00000500000000000000" pitchFamily="2" charset="-79"/>
              </a:rPr>
              <a:t>יותר.</a:t>
            </a:r>
            <a:endParaRPr lang="he-IL" sz="3200" dirty="0">
              <a:effectLst>
                <a:outerShdw blurRad="38100" dist="38100" dir="2700000" algn="tl">
                  <a:srgbClr val="000000">
                    <a:alpha val="43137"/>
                  </a:srgbClr>
                </a:outerShdw>
              </a:effectLst>
              <a:latin typeface="Open Sans Hebrew" panose="00000500000000000000" pitchFamily="2" charset="-79"/>
              <a:cs typeface="Open Sans Hebrew" panose="00000500000000000000" pitchFamily="2" charset="-79"/>
            </a:endParaRPr>
          </a:p>
        </p:txBody>
      </p:sp>
    </p:spTree>
    <p:extLst>
      <p:ext uri="{BB962C8B-B14F-4D97-AF65-F5344CB8AC3E}">
        <p14:creationId xmlns:p14="http://schemas.microsoft.com/office/powerpoint/2010/main" val="1496840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הרעיון לפרויקט</a:t>
            </a:r>
            <a:endParaRPr lang="he-IL" sz="44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sp>
        <p:nvSpPr>
          <p:cNvPr id="3" name="מציין מיקום תוכן 2"/>
          <p:cNvSpPr>
            <a:spLocks noGrp="1"/>
          </p:cNvSpPr>
          <p:nvPr>
            <p:ph idx="1"/>
          </p:nvPr>
        </p:nvSpPr>
        <p:spPr/>
        <p:txBody>
          <a:bodyPr/>
          <a:lstStyle/>
          <a:p>
            <a:pPr marL="0" indent="0" algn="ctr">
              <a:buNone/>
            </a:pPr>
            <a:r>
              <a:rPr lang="he-IL" b="1" dirty="0" smtClean="0">
                <a:effectLst>
                  <a:outerShdw blurRad="38100" dist="38100" dir="2700000" algn="tl">
                    <a:srgbClr val="000000">
                      <a:alpha val="43137"/>
                    </a:srgbClr>
                  </a:outerShdw>
                </a:effectLst>
                <a:latin typeface="Open Sans Hebrew" panose="00000500000000000000" pitchFamily="2" charset="-79"/>
                <a:cs typeface="Open Sans Hebrew" panose="00000500000000000000" pitchFamily="2" charset="-79"/>
              </a:rPr>
              <a:t>אז למה בחרנו דווקא ברעיון הזה לפרויקט?</a:t>
            </a:r>
          </a:p>
          <a:p>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אהבנו את הנושא והתעניינו בו.</a:t>
            </a:r>
          </a:p>
          <a:p>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רצינו פרויקט שמכיל הרבה פיתוח של קוד.</a:t>
            </a:r>
          </a:p>
          <a:p>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רצינו לעזור למתכנתים חדשים לפתור בעיות שאנחנו נתקלנו בהם, על ידי יצירת הכלי השימושי הזה.</a:t>
            </a:r>
          </a:p>
          <a:p>
            <a:endParaRPr lang="he-IL" dirty="0" smtClean="0">
              <a:effectLst>
                <a:outerShdw blurRad="38100" dist="38100" dir="2700000" algn="tl">
                  <a:srgbClr val="000000">
                    <a:alpha val="43137"/>
                  </a:srgbClr>
                </a:outerShdw>
              </a:effectLst>
              <a:latin typeface="Secular One" panose="00000500000000000000" pitchFamily="2" charset="-79"/>
              <a:cs typeface="Secular One" panose="00000500000000000000" pitchFamily="2" charset="-79"/>
            </a:endParaRPr>
          </a:p>
          <a:p>
            <a:endParaRPr lang="he-IL" dirty="0" smtClean="0">
              <a:effectLst>
                <a:outerShdw blurRad="38100" dist="38100" dir="2700000" algn="tl">
                  <a:srgbClr val="000000">
                    <a:alpha val="43137"/>
                  </a:srgbClr>
                </a:outerShdw>
              </a:effectLst>
              <a:latin typeface="Secular One" panose="00000500000000000000" pitchFamily="2" charset="-79"/>
              <a:cs typeface="Secular One" panose="00000500000000000000" pitchFamily="2" charset="-79"/>
            </a:endParaRPr>
          </a:p>
          <a:p>
            <a:endParaRPr lang="he-IL" dirty="0" smtClean="0">
              <a:effectLst>
                <a:outerShdw blurRad="38100" dist="38100" dir="2700000" algn="tl">
                  <a:srgbClr val="000000">
                    <a:alpha val="43137"/>
                  </a:srgbClr>
                </a:outerShdw>
              </a:effectLst>
              <a:latin typeface="Secular One" panose="00000500000000000000" pitchFamily="2" charset="-79"/>
              <a:cs typeface="Secular One" panose="00000500000000000000" pitchFamily="2" charset="-79"/>
            </a:endParaRPr>
          </a:p>
          <a:p>
            <a:pPr marL="0" indent="0">
              <a:buNone/>
            </a:pPr>
            <a:endParaRPr lang="he-IL" dirty="0">
              <a:effectLst>
                <a:outerShdw blurRad="38100" dist="38100" dir="2700000" algn="tl">
                  <a:srgbClr val="000000">
                    <a:alpha val="43137"/>
                  </a:srgbClr>
                </a:outerShdw>
              </a:effectLst>
              <a:latin typeface="Secular One" panose="00000500000000000000" pitchFamily="2" charset="-79"/>
              <a:cs typeface="Secular One" panose="00000500000000000000" pitchFamily="2" charset="-79"/>
            </a:endParaRPr>
          </a:p>
        </p:txBody>
      </p:sp>
    </p:spTree>
    <p:extLst>
      <p:ext uri="{BB962C8B-B14F-4D97-AF65-F5344CB8AC3E}">
        <p14:creationId xmlns:p14="http://schemas.microsoft.com/office/powerpoint/2010/main" val="784358196"/>
      </p:ext>
    </p:extLst>
  </p:cSld>
  <p:clrMapOvr>
    <a:masterClrMapping/>
  </p:clrMapOvr>
  <mc:AlternateContent xmlns:mc="http://schemas.openxmlformats.org/markup-compatibility/2006" xmlns:p14="http://schemas.microsoft.com/office/powerpoint/2010/main">
    <mc:Choice Requires="p14">
      <p:transition spd="slow" p14:dur="2000" advTm="153"/>
    </mc:Choice>
    <mc:Fallback xmlns="">
      <p:transition spd="slow" advTm="15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הצגת הפרויקט</a:t>
            </a:r>
            <a:endParaRPr lang="he-IL" sz="44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sp>
        <p:nvSpPr>
          <p:cNvPr id="3" name="מציין מיקום תוכן 2"/>
          <p:cNvSpPr>
            <a:spLocks noGrp="1"/>
          </p:cNvSpPr>
          <p:nvPr>
            <p:ph idx="1"/>
          </p:nvPr>
        </p:nvSpPr>
        <p:spPr>
          <a:xfrm>
            <a:off x="1141412" y="2249487"/>
            <a:ext cx="9905999" cy="3855749"/>
          </a:xfrm>
        </p:spPr>
        <p:txBody>
          <a:bodyPr>
            <a:normAutofit/>
          </a:bodyPr>
          <a:lstStyle/>
          <a:p>
            <a:r>
              <a:rPr lang="he-IL" sz="2100"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הפרויקט הוא בעצם </a:t>
            </a:r>
            <a:r>
              <a:rPr lang="en-US"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 </a:t>
            </a:r>
            <a:r>
              <a:rPr lang="en-US" sz="2100" dirty="0" err="1"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Transpiler</a:t>
            </a:r>
            <a:r>
              <a:rPr lang="en-US"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 </a:t>
            </a:r>
            <a:r>
              <a:rPr lang="he-IL" sz="2100"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 מתרגם </a:t>
            </a:r>
            <a:r>
              <a:rPr lang="he-IL"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שפות קוד. </a:t>
            </a:r>
            <a:r>
              <a:rPr lang="he-IL" sz="2100"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בפרויקט מוצגות שתי תיבות טקסט, אחת לקלט והשנייה לפלט. </a:t>
            </a:r>
            <a:r>
              <a:rPr lang="he-IL"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בעצם </a:t>
            </a:r>
            <a:r>
              <a:rPr lang="he-IL" sz="2100"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מכניסים </a:t>
            </a:r>
            <a:r>
              <a:rPr lang="he-IL"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קטע קוד </a:t>
            </a:r>
            <a:r>
              <a:rPr lang="he-IL" sz="2100"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מסוים בשפת </a:t>
            </a:r>
            <a:r>
              <a:rPr lang="en-US" sz="2100"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CPP</a:t>
            </a:r>
            <a:r>
              <a:rPr lang="he-IL" sz="2100"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 כקלט והתוכנית מבצעת תרגום של הקוד </a:t>
            </a:r>
            <a:r>
              <a:rPr lang="he-IL"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לשפת </a:t>
            </a:r>
            <a:r>
              <a:rPr lang="en-US"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GO</a:t>
            </a:r>
            <a:r>
              <a:rPr lang="he-IL"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 </a:t>
            </a:r>
            <a:endParaRPr lang="he-IL"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endParaRPr>
          </a:p>
          <a:p>
            <a:r>
              <a:rPr lang="he-IL"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מטרת הפרויקט היא להקל על מתכנתים שחדשים בפיתוח אחת השפות, ורוצים ללמוד על ההבדלים בין השפות או איך לבצע פעולה מסוימת בכל אחת משפות התכנות. </a:t>
            </a:r>
          </a:p>
          <a:p>
            <a:r>
              <a:rPr lang="he-IL"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קהל היעד הוא בעיקר מתכנתים - חדשים או שסתם רוצים להכיר יותר את השפות. כמו שכבר אמרנו, הפרויקט נועד להקל על מתכנתים חדשים בשפות האלה ויעזור להם לפתור בעיות שהם נתקלים בהם, וללמוד על כל אחת מהשפות.</a:t>
            </a:r>
          </a:p>
          <a:p>
            <a:endParaRPr lang="he-IL" sz="2100"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3999385378"/>
      </p:ext>
    </p:extLst>
  </p:cSld>
  <p:clrMapOvr>
    <a:masterClrMapping/>
  </p:clrMapOvr>
  <mc:AlternateContent xmlns:mc="http://schemas.openxmlformats.org/markup-compatibility/2006" xmlns:p14="http://schemas.microsoft.com/office/powerpoint/2010/main">
    <mc:Choice Requires="p14">
      <p:transition spd="slow" p14:dur="2000" advTm="149"/>
    </mc:Choice>
    <mc:Fallback xmlns="">
      <p:transition spd="slow" advTm="14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endParaRPr lang="he-IL"/>
          </a:p>
        </p:txBody>
      </p:sp>
      <p:pic>
        <p:nvPicPr>
          <p:cNvPr id="6" name="מציין מיקום תוכן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30821" cy="6858000"/>
          </a:xfrm>
        </p:spPr>
      </p:pic>
    </p:spTree>
    <p:extLst>
      <p:ext uri="{BB962C8B-B14F-4D97-AF65-F5344CB8AC3E}">
        <p14:creationId xmlns:p14="http://schemas.microsoft.com/office/powerpoint/2010/main" val="3261929089"/>
      </p:ext>
    </p:extLst>
  </p:cSld>
  <p:clrMapOvr>
    <a:masterClrMapping/>
  </p:clrMapOvr>
  <mc:AlternateContent xmlns:mc="http://schemas.openxmlformats.org/markup-compatibility/2006" xmlns:p14="http://schemas.microsoft.com/office/powerpoint/2010/main">
    <mc:Choice Requires="p14">
      <p:transition spd="slow" p14:dur="2000" advTm="130"/>
    </mc:Choice>
    <mc:Fallback xmlns="">
      <p:transition spd="slow" advTm="13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ליבה טכנולוגית</a:t>
            </a:r>
            <a:endParaRPr lang="he-IL" sz="44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pic>
        <p:nvPicPr>
          <p:cNvPr id="7" name="מציין מיקום תוכן 6"/>
          <p:cNvPicPr>
            <a:picLocks noGrp="1" noChangeAspect="1"/>
          </p:cNvPicPr>
          <p:nvPr>
            <p:ph sz="half" idx="1"/>
          </p:nvPr>
        </p:nvPicPr>
        <p:blipFill>
          <a:blip r:embed="rId2"/>
          <a:stretch>
            <a:fillRect/>
          </a:stretch>
        </p:blipFill>
        <p:spPr>
          <a:xfrm>
            <a:off x="275303" y="1809913"/>
            <a:ext cx="5014452" cy="4324859"/>
          </a:xfrm>
          <a:prstGeom prst="rect">
            <a:avLst/>
          </a:prstGeom>
        </p:spPr>
      </p:pic>
      <p:sp>
        <p:nvSpPr>
          <p:cNvPr id="6" name="מציין מיקום תוכן 5"/>
          <p:cNvSpPr>
            <a:spLocks noGrp="1"/>
          </p:cNvSpPr>
          <p:nvPr>
            <p:ph sz="half" idx="2"/>
          </p:nvPr>
        </p:nvSpPr>
        <p:spPr>
          <a:xfrm>
            <a:off x="5506066" y="2249486"/>
            <a:ext cx="5541346" cy="3541714"/>
          </a:xfrm>
        </p:spPr>
        <p:txBody>
          <a:bodyPr>
            <a:noAutofit/>
          </a:bodyPr>
          <a:lstStyle/>
          <a:p>
            <a:r>
              <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הליבה הטכנולוגית של הפרויקט היא המעבר בין שני העצים של </a:t>
            </a: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השפות </a:t>
            </a:r>
            <a:r>
              <a:rPr lang="en-US"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AST)</a:t>
            </a: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 </a:t>
            </a:r>
            <a:endPar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endParaRPr>
          </a:p>
          <a:p>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העץ </a:t>
            </a:r>
            <a:r>
              <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הוא מבנה ייצוגי של הקוד שבנוי לפי סדר הקוד. כל צומת בעץ מייצגת קטע קוד מסוים.</a:t>
            </a:r>
          </a:p>
          <a:p>
            <a:r>
              <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המעבר</a:t>
            </a:r>
            <a:r>
              <a:rPr lang="en-US"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a:t>
            </a:r>
            <a:r>
              <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התרגום בין העצים הוא החלק העיקרי של הפרויקט שלנו.</a:t>
            </a:r>
          </a:p>
          <a:p>
            <a:endPar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3453358947"/>
      </p:ext>
    </p:extLst>
  </p:cSld>
  <p:clrMapOvr>
    <a:masterClrMapping/>
  </p:clrMapOvr>
  <mc:AlternateContent xmlns:mc="http://schemas.openxmlformats.org/markup-compatibility/2006" xmlns:p14="http://schemas.microsoft.com/office/powerpoint/2010/main">
    <mc:Choice Requires="p14">
      <p:transition spd="slow" p14:dur="2000" advTm="125"/>
    </mc:Choice>
    <mc:Fallback xmlns="">
      <p:transition spd="slow" advTm="12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פיצ'ר 1 – ניתוח לקסיקלי</a:t>
            </a:r>
            <a:endParaRPr lang="he-IL" sz="44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sp>
        <p:nvSpPr>
          <p:cNvPr id="3" name="מציין מיקום תוכן 2"/>
          <p:cNvSpPr>
            <a:spLocks noGrp="1"/>
          </p:cNvSpPr>
          <p:nvPr>
            <p:ph idx="1"/>
          </p:nvPr>
        </p:nvSpPr>
        <p:spPr/>
        <p:txBody>
          <a:bodyPr/>
          <a:lstStyle/>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ניתוח לקסיקלי זה השלב הראשון בפרויקט בו אנחנו לוקחים את הקוד שאנחנו מקבלים ומפרקים אותו לקבוצות. הקבוצות מחלוקות לפי קטגוריות ומסודרות לאחר השלב הזה ברשימה מסוימת. כל חלק ברשימה נקרא טוקן (</a:t>
            </a:r>
            <a:r>
              <a:rPr lang="en-US"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token</a:t>
            </a: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a:t>
            </a:r>
          </a:p>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בהתחלה מזהים את הטוקנים, אחרי זה מסווגים אותם לקבוצות שונות, ואז בודקים כל טוקן האם הוא תקין תחבירית.</a:t>
            </a:r>
            <a:endPar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4101379263"/>
      </p:ext>
    </p:extLst>
  </p:cSld>
  <p:clrMapOvr>
    <a:masterClrMapping/>
  </p:clrMapOvr>
  <mc:AlternateContent xmlns:mc="http://schemas.openxmlformats.org/markup-compatibility/2006" xmlns:p14="http://schemas.microsoft.com/office/powerpoint/2010/main">
    <mc:Choice Requires="p14">
      <p:transition spd="slow" p14:dur="2000" advTm="430"/>
    </mc:Choice>
    <mc:Fallback xmlns="">
      <p:transition spd="slow" advTm="43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פיצ'ר 2 – ניתוח סינטקטי</a:t>
            </a:r>
            <a:endParaRPr lang="he-IL" sz="44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sp>
        <p:nvSpPr>
          <p:cNvPr id="3" name="מציין מיקום תוכן 2"/>
          <p:cNvSpPr>
            <a:spLocks noGrp="1"/>
          </p:cNvSpPr>
          <p:nvPr>
            <p:ph idx="1"/>
          </p:nvPr>
        </p:nvSpPr>
        <p:spPr/>
        <p:txBody>
          <a:bodyPr/>
          <a:lstStyle/>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בשלב זה אנחנו מבצעים כמה בדיקות על רשימת הטוקנים. הבדיקה מוודאת שהסדר של הקוד תקין, ואין קטעי קוד שמדלגים אחד על השני, או לא הגיוניים בסדר הלוגי של התוכנית.</a:t>
            </a:r>
          </a:p>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בניתוח לקסיקלי ביצענו בדיקות בשביל כל טוקן וטוקן בנפרד, פה אנחנו מבצעים בדיקות בשביל קטעי קוד גדולים ומשמעותיים יותר.</a:t>
            </a:r>
          </a:p>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בנוסף, לאחר הבדיקה, יוצרים </a:t>
            </a:r>
            <a:r>
              <a:rPr lang="en-US"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AST</a:t>
            </a: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 עץ המייצג את הקוד בסדר שלו. יוצרים את העץ לקוד שקיבלנו כקלט.</a:t>
            </a:r>
            <a:endPar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2414280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פיצ'ר 3 – תרגום וייצוא הקוד</a:t>
            </a:r>
            <a:endParaRPr lang="he-IL" sz="44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sp>
        <p:nvSpPr>
          <p:cNvPr id="3" name="מציין מיקום תוכן 2"/>
          <p:cNvSpPr>
            <a:spLocks noGrp="1"/>
          </p:cNvSpPr>
          <p:nvPr>
            <p:ph idx="1"/>
          </p:nvPr>
        </p:nvSpPr>
        <p:spPr/>
        <p:txBody>
          <a:bodyPr/>
          <a:lstStyle/>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בסוף השלב הזה אנחנו כבר מייצאים את הקוד בשפת </a:t>
            </a:r>
            <a:r>
              <a:rPr lang="en-US"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GO</a:t>
            </a: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 את קוד הפלט.</a:t>
            </a:r>
          </a:p>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בהתחלה אנחנו עוברים בכל צומת בעץ שכבר בנינו. בכל צומת שאנחנו עוברים אנחנו מתרגמים אותה על פי חוקים מסוימים, וככה יש לנו עץ חדש שנבנה בשביל קוד הפלט.</a:t>
            </a:r>
          </a:p>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לאחר מכן אנחנו עוברים שוב על העץ, אך הפעם של קוד הפלט, ומתרגמים אותו לקוד ממשי בשפת </a:t>
            </a:r>
            <a:r>
              <a:rPr lang="en-US"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GO</a:t>
            </a: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 </a:t>
            </a:r>
            <a:endPar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179895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פיצ'ר 4 – ממשק למשתמש (</a:t>
            </a:r>
            <a:r>
              <a:rPr lang="en-US"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GUI</a:t>
            </a:r>
            <a:r>
              <a:rPr lang="he-IL" sz="4400" dirty="0" smtClean="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rPr>
              <a:t>)</a:t>
            </a:r>
            <a:endParaRPr lang="he-IL" sz="4400" dirty="0">
              <a:effectLst>
                <a:outerShdw blurRad="38100" dist="38100" dir="2700000" algn="tl">
                  <a:srgbClr val="000000">
                    <a:alpha val="43137"/>
                  </a:srgbClr>
                </a:outerShdw>
              </a:effectLst>
              <a:latin typeface="Open Sans Hebrew Extra Bold" panose="00000900000000000000" pitchFamily="2" charset="-79"/>
              <a:cs typeface="Open Sans Hebrew Extra Bold" panose="00000900000000000000" pitchFamily="2" charset="-79"/>
            </a:endParaRPr>
          </a:p>
        </p:txBody>
      </p:sp>
      <p:sp>
        <p:nvSpPr>
          <p:cNvPr id="3" name="מציין מיקום תוכן 2"/>
          <p:cNvSpPr>
            <a:spLocks noGrp="1"/>
          </p:cNvSpPr>
          <p:nvPr>
            <p:ph idx="1"/>
          </p:nvPr>
        </p:nvSpPr>
        <p:spPr/>
        <p:txBody>
          <a:bodyPr/>
          <a:lstStyle/>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בשלב זה יצרנו ממשק שייראה נוח ומזמין בשביל המשתמש.</a:t>
            </a:r>
          </a:p>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התחלנו בלעצב שתי תיבות טקסט שייראו פחות או יותר כמו </a:t>
            </a:r>
            <a:r>
              <a:rPr lang="en-US"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google translate</a:t>
            </a: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a:t>
            </a:r>
          </a:p>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ולאחר מכן הוספנו צבעים ועיצוב אישי. רצינו שהממשק ייראה ממש כמו עורך קוד אמיתי וכמה שיותר יפה ונקי.</a:t>
            </a:r>
          </a:p>
          <a:p>
            <a:pPr marL="0" indent="0">
              <a:buNone/>
            </a:pPr>
            <a:r>
              <a:rPr lang="he-IL" dirty="0" smtClean="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rPr>
              <a:t>יש לציין כי היה עיצוב ראשוני, ולאחר מכן בספרינט בית פיתחנו עיצוב חדש.</a:t>
            </a:r>
            <a:endParaRPr lang="he-IL" dirty="0">
              <a:effectLst>
                <a:outerShdw blurRad="38100" dist="38100" dir="2700000" algn="tl">
                  <a:srgbClr val="000000">
                    <a:alpha val="43137"/>
                  </a:srgbClr>
                </a:outerShdw>
              </a:effectLst>
              <a:latin typeface="Open Sans Hebrew Light" panose="00000400000000000000" pitchFamily="2" charset="-79"/>
              <a:cs typeface="Open Sans Hebrew Light" panose="00000400000000000000" pitchFamily="2" charset="-79"/>
            </a:endParaRPr>
          </a:p>
        </p:txBody>
      </p:sp>
    </p:spTree>
    <p:extLst>
      <p:ext uri="{BB962C8B-B14F-4D97-AF65-F5344CB8AC3E}">
        <p14:creationId xmlns:p14="http://schemas.microsoft.com/office/powerpoint/2010/main" val="21390573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183</TotalTime>
  <Words>638</Words>
  <Application>Microsoft Office PowerPoint</Application>
  <PresentationFormat>מסך רחב</PresentationFormat>
  <Paragraphs>43</Paragraphs>
  <Slides>12</Slides>
  <Notes>0</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12</vt:i4>
      </vt:variant>
    </vt:vector>
  </HeadingPairs>
  <TitlesOfParts>
    <vt:vector size="22" baseType="lpstr">
      <vt:lpstr>Arial</vt:lpstr>
      <vt:lpstr>Open Sans</vt:lpstr>
      <vt:lpstr>Open Sans Hebrew</vt:lpstr>
      <vt:lpstr>Open Sans Hebrew Extra Bold</vt:lpstr>
      <vt:lpstr>Open Sans Hebrew Light</vt:lpstr>
      <vt:lpstr>Secular One</vt:lpstr>
      <vt:lpstr>Times New Roman</vt:lpstr>
      <vt:lpstr>Trebuchet MS</vt:lpstr>
      <vt:lpstr>Tw Cen MT</vt:lpstr>
      <vt:lpstr>מעגל</vt:lpstr>
      <vt:lpstr>Cpp2Go</vt:lpstr>
      <vt:lpstr>הרעיון לפרויקט</vt:lpstr>
      <vt:lpstr>הצגת הפרויקט</vt:lpstr>
      <vt:lpstr>מצגת של PowerPoint‏</vt:lpstr>
      <vt:lpstr>ליבה טכנולוגית</vt:lpstr>
      <vt:lpstr>פיצ'ר 1 – ניתוח לקסיקלי</vt:lpstr>
      <vt:lpstr>פיצ'ר 2 – ניתוח סינטקטי</vt:lpstr>
      <vt:lpstr>פיצ'ר 3 – תרגום וייצוא הקוד</vt:lpstr>
      <vt:lpstr>פיצ'ר 4 – ממשק למשתמש (GUI)</vt:lpstr>
      <vt:lpstr>מצגת של PowerPoint‏</vt:lpstr>
      <vt:lpstr> נקודת מבט אישית</vt:lpstr>
      <vt:lpstr>דבר חשוב שלמדנו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test</dc:creator>
  <cp:lastModifiedBy>test</cp:lastModifiedBy>
  <cp:revision>56</cp:revision>
  <dcterms:created xsi:type="dcterms:W3CDTF">2024-04-01T14:44:29Z</dcterms:created>
  <dcterms:modified xsi:type="dcterms:W3CDTF">2024-04-01T21:56:47Z</dcterms:modified>
</cp:coreProperties>
</file>