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4" r:id="rId11"/>
    <p:sldId id="265" r:id="rId12"/>
    <p:sldId id="263" r:id="rId13"/>
    <p:sldId id="266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FAF54F8-81B6-43BF-8228-80272EBBFADF}" type="datetimeFigureOut">
              <a:rPr lang="he-IL" smtClean="0"/>
              <a:t>י"ג/תמוז/תשפ"ה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37168AD-B97A-4541-80B8-318AFCFE1F51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267744" y="2564904"/>
            <a:ext cx="4896544" cy="720080"/>
          </a:xfrm>
        </p:spPr>
        <p:txBody>
          <a:bodyPr/>
          <a:lstStyle/>
          <a:p>
            <a:r>
              <a:rPr lang="he-IL" dirty="0" smtClean="0"/>
              <a:t>חן רזיאל פלד</a:t>
            </a: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1268760"/>
            <a:ext cx="7126560" cy="917056"/>
          </a:xfrm>
        </p:spPr>
        <p:txBody>
          <a:bodyPr/>
          <a:lstStyle/>
          <a:p>
            <a:r>
              <a:rPr lang="he-IL" dirty="0" smtClean="0"/>
              <a:t>שם הפרויקט : ברכות מהכוכבים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3717032"/>
            <a:ext cx="504056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פלטפורמת ברכות אישיות מאנשים מפורסמים.</a:t>
            </a:r>
          </a:p>
          <a:p>
            <a:r>
              <a:rPr lang="he-IL" dirty="0" smtClean="0"/>
              <a:t>פלטפורמה זו מחברת בין טכנולוגיית</a:t>
            </a:r>
            <a:r>
              <a:rPr lang="en-US" dirty="0" smtClean="0"/>
              <a:t>AI  </a:t>
            </a:r>
            <a:r>
              <a:rPr lang="he-IL" dirty="0" smtClean="0"/>
              <a:t> ובין חלומות של אנשים לקבל ברכות אישיות מהכוכבים האהובים עליהם.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86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755576" y="620688"/>
            <a:ext cx="7924800" cy="4114800"/>
          </a:xfrm>
        </p:spPr>
        <p:txBody>
          <a:bodyPr/>
          <a:lstStyle/>
          <a:p>
            <a:r>
              <a:rPr lang="he-IL" dirty="0" smtClean="0"/>
              <a:t>עיבוד תמונה מתקדם – רכשתי מיומנות בעבודה עם כלי שנקרא </a:t>
            </a:r>
            <a:r>
              <a:rPr lang="he-IL" dirty="0" err="1" smtClean="0"/>
              <a:t>מידג'ארני</a:t>
            </a:r>
            <a:r>
              <a:rPr lang="he-IL" dirty="0" smtClean="0"/>
              <a:t> להעלאת רזולוציה והסרת רקעים מתמונות  </a:t>
            </a:r>
          </a:p>
          <a:p>
            <a:endParaRPr lang="he-IL" dirty="0"/>
          </a:p>
          <a:p>
            <a:pPr marL="0" indent="0">
              <a:buNone/>
            </a:pPr>
            <a:r>
              <a:rPr lang="he-IL" dirty="0" smtClean="0"/>
              <a:t>תמונה בעת הגדלת הרזולציה והסרת הרקע :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מציין מיקום תוכן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17" y="2276872"/>
            <a:ext cx="3634287" cy="2036798"/>
          </a:xfrm>
          <a:prstGeom prst="rect">
            <a:avLst/>
          </a:prstGeom>
        </p:spPr>
      </p:pic>
      <p:pic>
        <p:nvPicPr>
          <p:cNvPr id="1026" name="Picture 2" descr="C:\Users\user\Desktop\codes\section\gen-ai-course\section8\images\Adir Mil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81422"/>
            <a:ext cx="363773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3568" y="692696"/>
            <a:ext cx="7924800" cy="4114800"/>
          </a:xfrm>
        </p:spPr>
        <p:txBody>
          <a:bodyPr/>
          <a:lstStyle/>
          <a:p>
            <a:r>
              <a:rPr lang="he-IL" dirty="0" smtClean="0"/>
              <a:t>אינטגרציה של טכנולוגיות – פיתחתי הבנה עמוקה של האופן בו מחברים מגוון טכנולוגיות </a:t>
            </a:r>
            <a:r>
              <a:rPr lang="en-US" dirty="0" smtClean="0"/>
              <a:t>AI</a:t>
            </a:r>
            <a:r>
              <a:rPr lang="he-IL" dirty="0" smtClean="0"/>
              <a:t> לכדי מערכת אחת הרמונית. </a:t>
            </a:r>
          </a:p>
          <a:p>
            <a:pPr marL="0" indent="0">
              <a:buNone/>
            </a:pPr>
            <a:r>
              <a:rPr lang="he-IL" dirty="0" smtClean="0"/>
              <a:t>1. למשל במודל </a:t>
            </a:r>
            <a:r>
              <a:rPr lang="en-US" dirty="0" smtClean="0"/>
              <a:t>Memo</a:t>
            </a:r>
            <a:r>
              <a:rPr lang="he-IL" dirty="0" smtClean="0"/>
              <a:t> שמתי לב שבגלל שהרזולוציה של התמונה הייתה גבוהה מידי, המודל לא קיבל את רזולוציה מתאימה לעבודה, אז הייתי צריך להוריד את הרזולוציה של התמונה ברוחב או באורך חלקי 2 כדי שהמודל יעבוד בצורה תקינה, נעזרתי בהנחיה מקצועית.</a:t>
            </a:r>
          </a:p>
          <a:p>
            <a:pPr marL="0" indent="0">
              <a:buNone/>
            </a:pPr>
            <a:r>
              <a:rPr lang="he-IL" dirty="0" smtClean="0"/>
              <a:t> השתמשתי בקריאה לפונקציה ובתנאי </a:t>
            </a:r>
            <a:r>
              <a:rPr lang="en-US" dirty="0" smtClean="0"/>
              <a:t>if</a:t>
            </a:r>
            <a:r>
              <a:rPr lang="he-IL" dirty="0" smtClean="0"/>
              <a:t> ואמרתי לו שאם הרוחב גדול מהאורך יוחזר רוחב חלקי 2 ואם האורך גדול מהרוחב יוחזר אורך חלקי 2 .</a:t>
            </a:r>
          </a:p>
          <a:p>
            <a:pPr marL="0" indent="0">
              <a:buNone/>
            </a:pPr>
            <a:r>
              <a:rPr lang="he-IL" dirty="0" smtClean="0"/>
              <a:t>2. במודל </a:t>
            </a:r>
            <a:r>
              <a:rPr lang="en-US" dirty="0" smtClean="0"/>
              <a:t>Memo</a:t>
            </a:r>
            <a:r>
              <a:rPr lang="he-IL" dirty="0" smtClean="0"/>
              <a:t> הייתי צריך להגדיר את מספר השניות כמספר שלם ולא כמספר עשרוני מכיוון שהמודל הזה מקבל רק מספרים שלמים.      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      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8031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556648" cy="1224136"/>
          </a:xfrm>
        </p:spPr>
        <p:txBody>
          <a:bodyPr/>
          <a:lstStyle/>
          <a:p>
            <a:pPr algn="ctr"/>
            <a:r>
              <a:rPr lang="he-IL" dirty="0" smtClean="0"/>
              <a:t>מה הייתי עושה אחרת 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3390986"/>
            <a:ext cx="57606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פיתרונות אפשריים : </a:t>
            </a:r>
          </a:p>
          <a:p>
            <a:endParaRPr lang="he-IL" dirty="0"/>
          </a:p>
          <a:p>
            <a:pPr marL="342900" indent="-342900">
              <a:buAutoNum type="arabicPeriod"/>
            </a:pPr>
            <a:r>
              <a:rPr lang="he-IL" dirty="0" smtClean="0"/>
              <a:t>חיפוש מודלים חלופיים בעלות נמוכה יותר. </a:t>
            </a:r>
          </a:p>
          <a:p>
            <a:pPr marL="342900" indent="-342900">
              <a:buAutoNum type="arabicPeriod"/>
            </a:pPr>
            <a:r>
              <a:rPr lang="he-IL" dirty="0" smtClean="0"/>
              <a:t>בניית תוכנית תמחור הוגנת למשתמשים.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871119"/>
            <a:ext cx="676875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אתגר העלויות : </a:t>
            </a:r>
          </a:p>
          <a:p>
            <a:endParaRPr lang="he-IL" dirty="0"/>
          </a:p>
          <a:p>
            <a:r>
              <a:rPr lang="he-IL" dirty="0" smtClean="0"/>
              <a:t>אחד הלקחים המשמעותיים ביותר שלמדתי היה בנושא העלויות של מודלי </a:t>
            </a:r>
            <a:r>
              <a:rPr lang="en-US" dirty="0" smtClean="0"/>
              <a:t>AI</a:t>
            </a:r>
            <a:r>
              <a:rPr lang="he-IL" dirty="0" smtClean="0"/>
              <a:t> . השימוש במודלים מתקדמים כרוך בעלויות שיכולות להצטבר במיוחד בפרוייקט שדורש עיבוד תמונת ווידיאו.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3607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המשך דרך ופיתוח עתידי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19" y="4149080"/>
            <a:ext cx="2988425" cy="1612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2060848"/>
            <a:ext cx="561662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הרחבת מאגר המפורסמים : הוספת מגוון רחב יותר של אנשי ציבור , שחקנים , זמרים ודמויות מוכרות מתרבויות וארצות שונות.</a:t>
            </a:r>
          </a:p>
          <a:p>
            <a:r>
              <a:rPr lang="he-IL" dirty="0" smtClean="0"/>
              <a:t>תמיכה במגוון שפות : פיתוח יכולת לייצר ברכות בשפות שונות ובניבים מקומיים עם דיוק גבוה בהגייה ובמבטא.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23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הבעיה והפיתרון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b="1" u="sng" dirty="0" smtClean="0"/>
              <a:t>הבעיה</a:t>
            </a:r>
            <a:r>
              <a:rPr lang="he-IL" dirty="0" smtClean="0"/>
              <a:t> : נגישות מוגבלת לברכות אישיות מאנשים מפורסמים – תהליך יקר , מסורבל ולעיתים בלתי אפשרי עבור האדם מן השורה.</a:t>
            </a:r>
          </a:p>
          <a:p>
            <a:r>
              <a:rPr lang="he-IL" b="1" u="sng" dirty="0" err="1" smtClean="0"/>
              <a:t>הפיתרון</a:t>
            </a:r>
            <a:r>
              <a:rPr lang="he-IL" dirty="0" smtClean="0"/>
              <a:t> : פיתוח פלטפורמה דיגיטלית המאפשרת לכל אחד לקבל ברכה מותאמת אישית מכל אדם מפורסם, לכל אירוע, בכל זמן שירצה בעזרת טכנולוגיית </a:t>
            </a:r>
            <a:r>
              <a:rPr lang="en-US" dirty="0" smtClean="0"/>
              <a:t>AI</a:t>
            </a:r>
            <a:r>
              <a:rPr lang="he-IL" dirty="0" smtClean="0"/>
              <a:t> מתקדמות.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01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קהל היעד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 smtClean="0"/>
              <a:t>אנשים דוברי אנגלית שרוצים לברך אדם בר מזל לקראת אירוע חגיגי, הם רוצים להעביר רגשות של אושר, שמחה והתלהבות לאותו אדם בר מזל.</a:t>
            </a:r>
          </a:p>
          <a:p>
            <a:r>
              <a:rPr lang="he-IL" dirty="0" smtClean="0"/>
              <a:t>אנשים שאוהבים להשתמש בטכנולוגיה ושיש להם גישה קבועה לאינטרנט או למובייל ומתאימה לאנשים חובבי </a:t>
            </a:r>
            <a:r>
              <a:rPr lang="en-US" dirty="0" smtClean="0"/>
              <a:t>AI</a:t>
            </a:r>
            <a:r>
              <a:rPr lang="he-IL" dirty="0" smtClean="0"/>
              <a:t> .</a:t>
            </a:r>
          </a:p>
          <a:p>
            <a:r>
              <a:rPr lang="he-IL" dirty="0" smtClean="0"/>
              <a:t>מותאם לאנשים שרוצים להשתמש באתר בתשלום.</a:t>
            </a:r>
          </a:p>
          <a:p>
            <a:r>
              <a:rPr lang="he-IL" dirty="0" smtClean="0"/>
              <a:t>אנשים מפורסמים שמסכימים להשתמש באתר מבלי חשש לפגיעה בזכויות יוצרים, ומשתמשים בפלטפורמה הזאת כדי לייעל את הסיטואציה בה המפורסם צריך במציאות להקליט 10 ברכות ביום, לסיטואציה בה המפורסם משתמש ב- </a:t>
            </a:r>
            <a:r>
              <a:rPr lang="en-US" dirty="0" smtClean="0"/>
              <a:t>AI</a:t>
            </a:r>
            <a:r>
              <a:rPr lang="he-IL" dirty="0" smtClean="0"/>
              <a:t> 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741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הטכנולוגיות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Claude</a:t>
            </a:r>
            <a:r>
              <a:rPr lang="he-IL" dirty="0" smtClean="0"/>
              <a:t> – מקבל את הברכה והסגנון המבוקש מהמשתמש ומייצר ברכה חדשה ומותאמת אישית, עם שמירה על הסגנון והתוכן המקוריים.</a:t>
            </a:r>
          </a:p>
          <a:p>
            <a:r>
              <a:rPr lang="en-US" dirty="0" smtClean="0"/>
              <a:t>OpenAI (TTS-1)</a:t>
            </a:r>
            <a:r>
              <a:rPr lang="he-IL" dirty="0" smtClean="0"/>
              <a:t> – הופך את הברכה הכתובה לקטע אודיו בקול אנושי שמאפשר הקראה טבעית ומרגשת של הברכה.</a:t>
            </a:r>
          </a:p>
          <a:p>
            <a:r>
              <a:rPr lang="en-US" dirty="0" smtClean="0"/>
              <a:t> Flux Context Pro</a:t>
            </a:r>
            <a:r>
              <a:rPr lang="he-IL" dirty="0" smtClean="0"/>
              <a:t> – ממיר תמונת מפורסם בלי רקע לתמונה של מפורסם עם רקע חדש לפי בחירת המשתמש מתוך מגוון האפשרויות.</a:t>
            </a:r>
          </a:p>
          <a:p>
            <a:r>
              <a:rPr lang="en-US" dirty="0" smtClean="0"/>
              <a:t>Memo Model</a:t>
            </a:r>
            <a:r>
              <a:rPr lang="he-IL" dirty="0" smtClean="0"/>
              <a:t> – מאחד את התמונה החדשה עם קטע האודיו ויוצר סרטון וידיאו שלם של המפורסם מברך את המשתמש.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38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986736" cy="1210146"/>
          </a:xfrm>
        </p:spPr>
        <p:txBody>
          <a:bodyPr/>
          <a:lstStyle/>
          <a:p>
            <a:pPr algn="ctr"/>
            <a:r>
              <a:rPr lang="he-IL" dirty="0" smtClean="0"/>
              <a:t>טבלת טכנולוגיות ועלויות כספיות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24804199"/>
              </p:ext>
            </p:extLst>
          </p:nvPr>
        </p:nvGraphicFramePr>
        <p:xfrm>
          <a:off x="1115616" y="2204864"/>
          <a:ext cx="7290126" cy="291115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24816"/>
                <a:gridCol w="1213062"/>
                <a:gridCol w="1213062"/>
                <a:gridCol w="1213062"/>
                <a:gridCol w="1213062"/>
                <a:gridCol w="1213062"/>
              </a:tblGrid>
              <a:tr h="886003">
                <a:tc>
                  <a:txBody>
                    <a:bodyPr/>
                    <a:lstStyle/>
                    <a:p>
                      <a:pPr rtl="1"/>
                      <a:r>
                        <a:rPr lang="he-IL" sz="1200" dirty="0" smtClean="0"/>
                        <a:t>שניות/מודלים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Claude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TTS-1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Flux context pro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memo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 smtClean="0"/>
                        <a:t>סה"כ</a:t>
                      </a:r>
                      <a:endParaRPr lang="he-IL" sz="1200" dirty="0"/>
                    </a:p>
                  </a:txBody>
                  <a:tcPr/>
                </a:tc>
              </a:tr>
              <a:tr h="506287">
                <a:tc>
                  <a:txBody>
                    <a:bodyPr/>
                    <a:lstStyle/>
                    <a:p>
                      <a:pPr rtl="1"/>
                      <a:r>
                        <a:rPr lang="he-IL" sz="1200" dirty="0" smtClean="0"/>
                        <a:t>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 dirty="0">
                          <a:effectLst/>
                        </a:rPr>
                        <a:t>0.01</a:t>
                      </a:r>
                      <a:endParaRPr lang="he-IL" sz="1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0.0017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0.04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0.38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0.4317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506287">
                <a:tc>
                  <a:txBody>
                    <a:bodyPr/>
                    <a:lstStyle/>
                    <a:p>
                      <a:pPr rtl="1"/>
                      <a:r>
                        <a:rPr lang="he-IL" sz="1200" dirty="0" smtClean="0"/>
                        <a:t>10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0.01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0.0034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0.04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0.76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0.8134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506287">
                <a:tc>
                  <a:txBody>
                    <a:bodyPr/>
                    <a:lstStyle/>
                    <a:p>
                      <a:pPr rtl="1"/>
                      <a:r>
                        <a:rPr lang="he-IL" sz="1200" smtClean="0"/>
                        <a:t>30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0.01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0.01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0.04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2.28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2.34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506287">
                <a:tc>
                  <a:txBody>
                    <a:bodyPr/>
                    <a:lstStyle/>
                    <a:p>
                      <a:pPr rtl="1"/>
                      <a:r>
                        <a:rPr lang="he-IL" sz="1200" dirty="0" smtClean="0"/>
                        <a:t>60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0.01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 dirty="0">
                          <a:effectLst/>
                        </a:rPr>
                        <a:t>0.02</a:t>
                      </a:r>
                      <a:endParaRPr lang="he-IL" sz="1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0.04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>
                          <a:effectLst/>
                        </a:rPr>
                        <a:t>4.56</a:t>
                      </a:r>
                      <a:endParaRPr lang="he-IL" sz="1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u="none" strike="noStrike" dirty="0">
                          <a:effectLst/>
                        </a:rPr>
                        <a:t>4.63</a:t>
                      </a:r>
                      <a:endParaRPr lang="he-IL" sz="1200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12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מסקנות מהטבלה של הטכנולוגיות והעלויות הכספיות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 smtClean="0"/>
              <a:t>ככל שמספר השניות גבוה יותר כך העלויות הכספיות בשאר המודלים גם הם גדלים ( במיוחד במודל </a:t>
            </a:r>
            <a:r>
              <a:rPr lang="en-US" dirty="0" smtClean="0"/>
              <a:t>memo</a:t>
            </a:r>
            <a:r>
              <a:rPr lang="he-IL" dirty="0" smtClean="0"/>
              <a:t> </a:t>
            </a:r>
            <a:r>
              <a:rPr lang="he-IL" smtClean="0"/>
              <a:t>) .</a:t>
            </a:r>
            <a:endParaRPr lang="he-IL" dirty="0" smtClean="0"/>
          </a:p>
          <a:p>
            <a:r>
              <a:rPr lang="he-IL" dirty="0" smtClean="0"/>
              <a:t>השימוש במודל </a:t>
            </a:r>
            <a:r>
              <a:rPr lang="en-US" dirty="0" smtClean="0"/>
              <a:t>claude </a:t>
            </a:r>
            <a:r>
              <a:rPr lang="he-IL" dirty="0" smtClean="0"/>
              <a:t> זול גם אם הברכה היא באורכים (שניות) ארוכים יותר.</a:t>
            </a:r>
          </a:p>
          <a:p>
            <a:r>
              <a:rPr lang="he-IL" dirty="0" smtClean="0"/>
              <a:t>במודל </a:t>
            </a:r>
            <a:r>
              <a:rPr lang="en-US" dirty="0" smtClean="0"/>
              <a:t>flux context pro </a:t>
            </a:r>
            <a:r>
              <a:rPr lang="he-IL" dirty="0" smtClean="0"/>
              <a:t>  המחיר קבוע לא משנה מידת הזמן (שניות) והוא 0.04 דולר.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20613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שלבים בתרשים זרימה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 smtClean="0"/>
              <a:t>שלב 1 : המשתמש כותב ברכה ומגדיר את הסגנון. </a:t>
            </a:r>
            <a:r>
              <a:rPr lang="en-US" dirty="0" smtClean="0"/>
              <a:t>Claude</a:t>
            </a:r>
            <a:r>
              <a:rPr lang="he-IL" dirty="0" smtClean="0"/>
              <a:t> יוצר ברכה מותאמת אישית ו- </a:t>
            </a:r>
            <a:r>
              <a:rPr lang="en-US" dirty="0" err="1" smtClean="0"/>
              <a:t>QpenAI</a:t>
            </a:r>
            <a:r>
              <a:rPr lang="he-IL" dirty="0" smtClean="0"/>
              <a:t> ממיר אותה לקטע אודיו.</a:t>
            </a:r>
          </a:p>
          <a:p>
            <a:r>
              <a:rPr lang="he-IL" dirty="0" smtClean="0"/>
              <a:t>שלב 2+3 : המשתמש בוחר אדם מפורסם מתוך הרשימה. המערכת מגדירה את קול הדיבור ומייבאת את תמונת המפורסם.</a:t>
            </a:r>
          </a:p>
          <a:p>
            <a:r>
              <a:rPr lang="he-IL" dirty="0" smtClean="0"/>
              <a:t>שלב 4+5 : המערכת מציגה את תמונת המפורסם ללא רקע. המשתמש בוחר רקע או מקום מתוך רשימת האפשרויות.</a:t>
            </a:r>
          </a:p>
          <a:p>
            <a:r>
              <a:rPr lang="he-IL" dirty="0" smtClean="0"/>
              <a:t>שלב 6+7 : המערכת יוצרת תמונה חדשה עם המפורסם והרקע הנבחר ומפיקה סרטון וידיאו של המפורסם מברך בקולו.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6189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האתגרים בפיתוח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916832"/>
            <a:ext cx="7776864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1. תכנון שלבי הפרויקט – פירוק הרעיון למרכיבים מעשיים וקביעת סדר הפעולות הנכון דרש חשיבה מעמיקה על חווית המשתמש ועל הלוגיקה התכנותית של המערכת.</a:t>
            </a:r>
          </a:p>
          <a:p>
            <a:r>
              <a:rPr lang="he-IL" dirty="0" smtClean="0"/>
              <a:t>2. כתיבת קוד בפייתון – כמתחיל בשפת פייתון, התמודדתי עם אתגר משמעותי  בכתיבת קוד יעיל ומדוייק שיחבר בין כל הטכנולוגיות השונות במערכת.</a:t>
            </a:r>
          </a:p>
          <a:p>
            <a:r>
              <a:rPr lang="he-IL" dirty="0" smtClean="0"/>
              <a:t>3. עיבוד תמונות מפורסמים – בחירת תמונות איכותיות, העלאת רזולוציה והסרת רקעים בצורה אופטימלית דרשו עבודה מדוקדקת והתנסות במגוון כלים.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984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תובנות ולקחים – מה למדתי בדרך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38864" cy="4853136"/>
          </a:xfrm>
        </p:spPr>
        <p:txBody>
          <a:bodyPr/>
          <a:lstStyle/>
          <a:p>
            <a:r>
              <a:rPr lang="he-IL" dirty="0" smtClean="0"/>
              <a:t>פיתוח קוד מקצועי – למדתי לכתוב קוד פייתון בצורה נכונה ומדוייקת בעזרת הנחיה מקצועית וכלי</a:t>
            </a:r>
            <a:r>
              <a:rPr lang="en-US" dirty="0" smtClean="0"/>
              <a:t>AI </a:t>
            </a:r>
            <a:r>
              <a:rPr lang="he-IL" dirty="0" smtClean="0"/>
              <a:t> כמו צ'אט ג'יפיטי לדוגמא הייתי צריך לכתוב קוד שמודד זמן עבור הקלטה של קטע אודיו ולא ידעתי איך אז נעזרתי בצ'אט ג'יפיטי והוא הסביר לי צעד צעד מה לעשות </a:t>
            </a:r>
          </a:p>
          <a:p>
            <a:pPr marL="0" indent="0">
              <a:buNone/>
            </a:pPr>
            <a:r>
              <a:rPr lang="he-IL" dirty="0" smtClean="0"/>
              <a:t>1. להוריד ספרייה </a:t>
            </a:r>
            <a:r>
              <a:rPr lang="en-US" dirty="0"/>
              <a:t>pip install mutagen</a:t>
            </a:r>
          </a:p>
          <a:p>
            <a:pPr marL="0" indent="0">
              <a:buNone/>
            </a:pPr>
            <a:r>
              <a:rPr lang="he-IL" dirty="0" smtClean="0"/>
              <a:t>2. ואז כתבתי את הקוד הזה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mutagen.mp3 import </a:t>
            </a:r>
            <a:r>
              <a:rPr lang="en-US" dirty="0" smtClean="0"/>
              <a:t>MP3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audio = MP3(speech_file_path)</a:t>
            </a:r>
          </a:p>
          <a:p>
            <a:pPr marL="0" indent="0">
              <a:buNone/>
            </a:pPr>
            <a:r>
              <a:rPr lang="en-US" dirty="0"/>
              <a:t>duration_sec = </a:t>
            </a:r>
            <a:r>
              <a:rPr lang="en-US" dirty="0" smtClean="0"/>
              <a:t>audio.info.length</a:t>
            </a:r>
          </a:p>
          <a:p>
            <a:pPr marL="0" indent="0">
              <a:buNone/>
            </a:pPr>
            <a:r>
              <a:rPr lang="he-IL" dirty="0" smtClean="0"/>
              <a:t> ( "שניות, </a:t>
            </a:r>
            <a:r>
              <a:rPr lang="en-US" dirty="0" smtClean="0"/>
              <a:t>duration_sec}</a:t>
            </a:r>
            <a:r>
              <a:rPr lang="he-IL" dirty="0" smtClean="0"/>
              <a:t>} האודיו החדש </a:t>
            </a:r>
            <a:r>
              <a:rPr lang="en-US" dirty="0" smtClean="0"/>
              <a:t>print( f “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3. הצגת מספר השניות של האודיו על המסך.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98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אופק">
  <a:themeElements>
    <a:clrScheme name="אופק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אופק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ופק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305</TotalTime>
  <Words>833</Words>
  <Application>Microsoft Office PowerPoint</Application>
  <PresentationFormat>‫הצגה על המסך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אופק</vt:lpstr>
      <vt:lpstr>שם הפרויקט : ברכות מהכוכבים</vt:lpstr>
      <vt:lpstr>הבעיה והפיתרון</vt:lpstr>
      <vt:lpstr>קהל היעד</vt:lpstr>
      <vt:lpstr>הטכנולוגיות </vt:lpstr>
      <vt:lpstr>טבלת טכנולוגיות ועלויות כספיות</vt:lpstr>
      <vt:lpstr>מסקנות מהטבלה של הטכנולוגיות והעלויות הכספיות</vt:lpstr>
      <vt:lpstr>שלבים בתרשים זרימה</vt:lpstr>
      <vt:lpstr>האתגרים בפיתוח</vt:lpstr>
      <vt:lpstr>תובנות ולקחים – מה למדתי בדרך</vt:lpstr>
      <vt:lpstr>מצגת של PowerPoint</vt:lpstr>
      <vt:lpstr>מצגת של PowerPoint</vt:lpstr>
      <vt:lpstr>מה הייתי עושה אחרת </vt:lpstr>
      <vt:lpstr>המשך דרך ופיתוח עתידי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 : ברכות מהכוכבים</dc:title>
  <dc:creator>user</dc:creator>
  <cp:lastModifiedBy>user</cp:lastModifiedBy>
  <cp:revision>33</cp:revision>
  <dcterms:created xsi:type="dcterms:W3CDTF">2025-07-06T07:34:07Z</dcterms:created>
  <dcterms:modified xsi:type="dcterms:W3CDTF">2025-07-09T06:24:09Z</dcterms:modified>
</cp:coreProperties>
</file>