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Anton"/>
      <p:regular r:id="rId29"/>
    </p:embeddedFont>
    <p:embeddedFont>
      <p:font typeface="Open Sans SemiBold"/>
      <p:regular r:id="rId30"/>
      <p:bold r:id="rId31"/>
      <p:italic r:id="rId32"/>
      <p:boldItalic r:id="rId33"/>
    </p:embeddedFont>
    <p:embeddedFont>
      <p:font typeface="Open Sans Light"/>
      <p:regular r:id="rId34"/>
      <p:bold r:id="rId35"/>
      <p:italic r:id="rId36"/>
      <p:boldItalic r:id="rId37"/>
    </p:embeddedFont>
    <p:embeddedFont>
      <p:font typeface="Open Sans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2" roundtripDataSignature="AMtx7mi0S/DktnYF0OPTb0jEaSsJ9fft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2E606BC-0C79-4485-9887-D3BE73139A6B}">
  <a:tblStyle styleId="{D2E606BC-0C79-4485-9887-D3BE73139A6B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F0F4"/>
          </a:solidFill>
        </a:fill>
      </a:tcStyle>
    </a:wholeTbl>
    <a:band1H>
      <a:tcTxStyle b="off" i="off"/>
      <a:tcStyle>
        <a:fill>
          <a:solidFill>
            <a:srgbClr val="CCDFE8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CDFE8"/>
          </a:solidFill>
        </a:fill>
      </a:tcStyle>
    </a:band1V>
    <a:band2V>
      <a:tcTxStyle b="off" i="off"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italic.fntdata"/><Relationship Id="rId20" Type="http://schemas.openxmlformats.org/officeDocument/2006/relationships/slide" Target="slides/slide15.xml"/><Relationship Id="rId42" Type="http://customschemas.google.com/relationships/presentationmetadata" Target="metadata"/><Relationship Id="rId41" Type="http://schemas.openxmlformats.org/officeDocument/2006/relationships/font" Target="fonts/OpenSans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nton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SemiBold-bold.fntdata"/><Relationship Id="rId30" Type="http://schemas.openxmlformats.org/officeDocument/2006/relationships/font" Target="fonts/OpenSansSemiBold-regular.fntdata"/><Relationship Id="rId11" Type="http://schemas.openxmlformats.org/officeDocument/2006/relationships/slide" Target="slides/slide6.xml"/><Relationship Id="rId33" Type="http://schemas.openxmlformats.org/officeDocument/2006/relationships/font" Target="fonts/OpenSansSemiBold-boldItalic.fntdata"/><Relationship Id="rId10" Type="http://schemas.openxmlformats.org/officeDocument/2006/relationships/slide" Target="slides/slide5.xml"/><Relationship Id="rId32" Type="http://schemas.openxmlformats.org/officeDocument/2006/relationships/font" Target="fonts/OpenSansSemiBold-italic.fntdata"/><Relationship Id="rId13" Type="http://schemas.openxmlformats.org/officeDocument/2006/relationships/slide" Target="slides/slide8.xml"/><Relationship Id="rId35" Type="http://schemas.openxmlformats.org/officeDocument/2006/relationships/font" Target="fonts/OpenSansLight-bold.fntdata"/><Relationship Id="rId12" Type="http://schemas.openxmlformats.org/officeDocument/2006/relationships/slide" Target="slides/slide7.xml"/><Relationship Id="rId34" Type="http://schemas.openxmlformats.org/officeDocument/2006/relationships/font" Target="fonts/OpenSansLight-regular.fntdata"/><Relationship Id="rId15" Type="http://schemas.openxmlformats.org/officeDocument/2006/relationships/slide" Target="slides/slide10.xml"/><Relationship Id="rId37" Type="http://schemas.openxmlformats.org/officeDocument/2006/relationships/font" Target="fonts/OpenSansLight-boldItalic.fntdata"/><Relationship Id="rId14" Type="http://schemas.openxmlformats.org/officeDocument/2006/relationships/slide" Target="slides/slide9.xml"/><Relationship Id="rId36" Type="http://schemas.openxmlformats.org/officeDocument/2006/relationships/font" Target="fonts/OpenSansLight-italic.fntdata"/><Relationship Id="rId17" Type="http://schemas.openxmlformats.org/officeDocument/2006/relationships/slide" Target="slides/slide12.xml"/><Relationship Id="rId39" Type="http://schemas.openxmlformats.org/officeDocument/2006/relationships/font" Target="fonts/OpenSans-bold.fntdata"/><Relationship Id="rId16" Type="http://schemas.openxmlformats.org/officeDocument/2006/relationships/slide" Target="slides/slide11.xml"/><Relationship Id="rId38" Type="http://schemas.openxmlformats.org/officeDocument/2006/relationships/font" Target="fonts/OpenSans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8" name="Google Shape;34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5" name="Google Shape;35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c9befa0288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c9befa02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agenda">
  <p:cSld name="7_agenda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Google Shape;51;p33"/>
          <p:cNvCxnSpPr/>
          <p:nvPr/>
        </p:nvCxnSpPr>
        <p:spPr>
          <a:xfrm>
            <a:off x="0" y="698047"/>
            <a:ext cx="9144000" cy="6000"/>
          </a:xfrm>
          <a:prstGeom prst="straightConnector1">
            <a:avLst/>
          </a:prstGeom>
          <a:noFill/>
          <a:ln cap="flat" cmpd="sng" w="9525">
            <a:solidFill>
              <a:srgbClr val="00AAE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p33"/>
          <p:cNvSpPr txBox="1"/>
          <p:nvPr>
            <p:ph idx="1" type="body"/>
          </p:nvPr>
        </p:nvSpPr>
        <p:spPr>
          <a:xfrm>
            <a:off x="0" y="294085"/>
            <a:ext cx="9144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AED"/>
              </a:buClr>
              <a:buSzPts val="3200"/>
              <a:buFont typeface="Open Sans SemiBold"/>
              <a:buNone/>
              <a:defRPr b="1" i="0" sz="3200" u="none" cap="none" strike="noStrike">
                <a:solidFill>
                  <a:srgbClr val="00AAED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33"/>
          <p:cNvSpPr txBox="1"/>
          <p:nvPr>
            <p:ph idx="2" type="body"/>
          </p:nvPr>
        </p:nvSpPr>
        <p:spPr>
          <a:xfrm>
            <a:off x="403413" y="988360"/>
            <a:ext cx="8269800" cy="3882900"/>
          </a:xfrm>
          <a:prstGeom prst="rect">
            <a:avLst/>
          </a:prstGeom>
          <a:solidFill>
            <a:srgbClr val="DEE9E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cheatsheet">
  <p:cSld name="4_cheatshee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34"/>
          <p:cNvCxnSpPr/>
          <p:nvPr/>
        </p:nvCxnSpPr>
        <p:spPr>
          <a:xfrm>
            <a:off x="0" y="698047"/>
            <a:ext cx="9144000" cy="6000"/>
          </a:xfrm>
          <a:prstGeom prst="straightConnector1">
            <a:avLst/>
          </a:prstGeom>
          <a:noFill/>
          <a:ln cap="flat" cmpd="sng" w="9525">
            <a:solidFill>
              <a:srgbClr val="00AAE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34"/>
          <p:cNvSpPr txBox="1"/>
          <p:nvPr/>
        </p:nvSpPr>
        <p:spPr>
          <a:xfrm>
            <a:off x="0" y="302558"/>
            <a:ext cx="35367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AED"/>
              </a:buClr>
              <a:buSzPts val="3200"/>
              <a:buFont typeface="Open Sans SemiBold"/>
              <a:buNone/>
            </a:pPr>
            <a:r>
              <a:rPr b="1" i="0" lang="iw" sz="3200" u="none" cap="none" strike="noStrike">
                <a:solidFill>
                  <a:srgbClr val="00AAED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Cheat Sheet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">
  <p:cSld name="empt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Google Shape;58;p35"/>
          <p:cNvCxnSpPr/>
          <p:nvPr/>
        </p:nvCxnSpPr>
        <p:spPr>
          <a:xfrm>
            <a:off x="0" y="698047"/>
            <a:ext cx="9144000" cy="6000"/>
          </a:xfrm>
          <a:prstGeom prst="straightConnector1">
            <a:avLst/>
          </a:prstGeom>
          <a:noFill/>
          <a:ln cap="flat" cmpd="sng" w="9525">
            <a:solidFill>
              <a:srgbClr val="00AAE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" name="Google Shape;59;p35"/>
          <p:cNvSpPr txBox="1"/>
          <p:nvPr>
            <p:ph idx="1" type="body"/>
          </p:nvPr>
        </p:nvSpPr>
        <p:spPr>
          <a:xfrm>
            <a:off x="0" y="294085"/>
            <a:ext cx="9144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AED"/>
              </a:buClr>
              <a:buSzPts val="3200"/>
              <a:buFont typeface="Open Sans SemiBold"/>
              <a:buNone/>
              <a:defRPr b="1" i="0" sz="3200" u="none" cap="none" strike="noStrike">
                <a:solidFill>
                  <a:srgbClr val="00AAED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picture">
  <p:cSld name="title + pictur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36"/>
          <p:cNvCxnSpPr/>
          <p:nvPr/>
        </p:nvCxnSpPr>
        <p:spPr>
          <a:xfrm>
            <a:off x="0" y="698047"/>
            <a:ext cx="9144000" cy="6000"/>
          </a:xfrm>
          <a:prstGeom prst="straightConnector1">
            <a:avLst/>
          </a:prstGeom>
          <a:noFill/>
          <a:ln cap="flat" cmpd="sng" w="9525">
            <a:solidFill>
              <a:srgbClr val="00AAE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36"/>
          <p:cNvSpPr txBox="1"/>
          <p:nvPr>
            <p:ph idx="1" type="body"/>
          </p:nvPr>
        </p:nvSpPr>
        <p:spPr>
          <a:xfrm>
            <a:off x="0" y="294085"/>
            <a:ext cx="9144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AED"/>
              </a:buClr>
              <a:buSzPts val="3200"/>
              <a:buFont typeface="Open Sans SemiBold"/>
              <a:buNone/>
              <a:defRPr b="1" i="0" sz="3200" u="none" cap="none" strike="noStrike">
                <a:solidFill>
                  <a:srgbClr val="00AAED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36"/>
          <p:cNvSpPr/>
          <p:nvPr>
            <p:ph idx="2" type="pic"/>
          </p:nvPr>
        </p:nvSpPr>
        <p:spPr>
          <a:xfrm>
            <a:off x="990600" y="2114550"/>
            <a:ext cx="72390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36"/>
          <p:cNvSpPr txBox="1"/>
          <p:nvPr>
            <p:ph idx="3" type="body"/>
          </p:nvPr>
        </p:nvSpPr>
        <p:spPr>
          <a:xfrm>
            <a:off x="990600" y="1143000"/>
            <a:ext cx="7162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37"/>
          <p:cNvCxnSpPr/>
          <p:nvPr/>
        </p:nvCxnSpPr>
        <p:spPr>
          <a:xfrm>
            <a:off x="0" y="698047"/>
            <a:ext cx="9144000" cy="6000"/>
          </a:xfrm>
          <a:prstGeom prst="straightConnector1">
            <a:avLst/>
          </a:prstGeom>
          <a:noFill/>
          <a:ln cap="flat" cmpd="sng" w="9525">
            <a:solidFill>
              <a:srgbClr val="00AAE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" name="Google Shape;67;p37"/>
          <p:cNvSpPr txBox="1"/>
          <p:nvPr>
            <p:ph idx="1" type="body"/>
          </p:nvPr>
        </p:nvSpPr>
        <p:spPr>
          <a:xfrm>
            <a:off x="0" y="294085"/>
            <a:ext cx="9144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AED"/>
              </a:buClr>
              <a:buSzPts val="3200"/>
              <a:buFont typeface="Open Sans SemiBold"/>
              <a:buNone/>
              <a:defRPr b="1" i="0" sz="3200" u="none" cap="none" strike="noStrike">
                <a:solidFill>
                  <a:srgbClr val="00AAED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37"/>
          <p:cNvSpPr txBox="1"/>
          <p:nvPr>
            <p:ph idx="2" type="body"/>
          </p:nvPr>
        </p:nvSpPr>
        <p:spPr>
          <a:xfrm>
            <a:off x="990600" y="971550"/>
            <a:ext cx="7162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3000"/>
              <a:buFont typeface="Arial"/>
              <a:buNone/>
              <a:defRPr b="1" i="0" sz="300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title + 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38"/>
          <p:cNvCxnSpPr/>
          <p:nvPr/>
        </p:nvCxnSpPr>
        <p:spPr>
          <a:xfrm>
            <a:off x="0" y="698047"/>
            <a:ext cx="9144000" cy="6000"/>
          </a:xfrm>
          <a:prstGeom prst="straightConnector1">
            <a:avLst/>
          </a:prstGeom>
          <a:noFill/>
          <a:ln cap="flat" cmpd="sng" w="9525">
            <a:solidFill>
              <a:srgbClr val="00AAE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1" name="Google Shape;71;p38"/>
          <p:cNvSpPr txBox="1"/>
          <p:nvPr>
            <p:ph idx="1" type="body"/>
          </p:nvPr>
        </p:nvSpPr>
        <p:spPr>
          <a:xfrm>
            <a:off x="0" y="294085"/>
            <a:ext cx="9144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AED"/>
              </a:buClr>
              <a:buSzPts val="3200"/>
              <a:buFont typeface="Open Sans SemiBold"/>
              <a:buNone/>
              <a:defRPr b="1" i="0" sz="3200" u="none" cap="none" strike="noStrike">
                <a:solidFill>
                  <a:srgbClr val="00AAED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38"/>
          <p:cNvSpPr txBox="1"/>
          <p:nvPr>
            <p:ph idx="2" type="body"/>
          </p:nvPr>
        </p:nvSpPr>
        <p:spPr>
          <a:xfrm>
            <a:off x="990600" y="1143000"/>
            <a:ext cx="7162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38"/>
          <p:cNvSpPr txBox="1"/>
          <p:nvPr>
            <p:ph idx="3" type="body"/>
          </p:nvPr>
        </p:nvSpPr>
        <p:spPr>
          <a:xfrm>
            <a:off x="1066800" y="2171700"/>
            <a:ext cx="7086600" cy="23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3 bullets">
  <p:cSld name="1_3 bulle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9"/>
          <p:cNvSpPr/>
          <p:nvPr/>
        </p:nvSpPr>
        <p:spPr>
          <a:xfrm>
            <a:off x="457200" y="1485900"/>
            <a:ext cx="8305800" cy="1028700"/>
          </a:xfrm>
          <a:prstGeom prst="rect">
            <a:avLst/>
          </a:prstGeom>
          <a:solidFill>
            <a:srgbClr val="BDDC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" name="Google Shape;76;p39"/>
          <p:cNvCxnSpPr/>
          <p:nvPr/>
        </p:nvCxnSpPr>
        <p:spPr>
          <a:xfrm>
            <a:off x="0" y="698047"/>
            <a:ext cx="9144000" cy="6000"/>
          </a:xfrm>
          <a:prstGeom prst="straightConnector1">
            <a:avLst/>
          </a:prstGeom>
          <a:noFill/>
          <a:ln cap="flat" cmpd="sng" w="9525">
            <a:solidFill>
              <a:srgbClr val="00AAE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7" name="Google Shape;77;p39"/>
          <p:cNvSpPr txBox="1"/>
          <p:nvPr>
            <p:ph idx="1" type="body"/>
          </p:nvPr>
        </p:nvSpPr>
        <p:spPr>
          <a:xfrm>
            <a:off x="0" y="294085"/>
            <a:ext cx="9144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AED"/>
              </a:buClr>
              <a:buSzPts val="3200"/>
              <a:buFont typeface="Open Sans SemiBold"/>
              <a:buNone/>
              <a:defRPr b="1" i="0" sz="3200" u="none" cap="none" strike="noStrike">
                <a:solidFill>
                  <a:srgbClr val="00AAED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39"/>
          <p:cNvSpPr txBox="1"/>
          <p:nvPr>
            <p:ph idx="2" type="body"/>
          </p:nvPr>
        </p:nvSpPr>
        <p:spPr>
          <a:xfrm>
            <a:off x="457200" y="857250"/>
            <a:ext cx="83058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2800"/>
              <a:buFont typeface="Anton"/>
              <a:buNone/>
              <a:defRPr b="1" i="0" sz="2800" u="none" cap="none" strike="noStrike">
                <a:solidFill>
                  <a:srgbClr val="2A4A75"/>
                </a:solidFill>
                <a:latin typeface="Anton"/>
                <a:ea typeface="Anton"/>
                <a:cs typeface="Anton"/>
                <a:sym typeface="Anto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39"/>
          <p:cNvSpPr txBox="1"/>
          <p:nvPr>
            <p:ph idx="3" type="body"/>
          </p:nvPr>
        </p:nvSpPr>
        <p:spPr>
          <a:xfrm>
            <a:off x="1600200" y="1657350"/>
            <a:ext cx="7086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39"/>
          <p:cNvSpPr txBox="1"/>
          <p:nvPr/>
        </p:nvSpPr>
        <p:spPr>
          <a:xfrm>
            <a:off x="685800" y="1714500"/>
            <a:ext cx="6858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4800"/>
              <a:buFont typeface="Open Sans"/>
              <a:buNone/>
            </a:pPr>
            <a:r>
              <a:rPr b="0" i="0" lang="iw" sz="4800" u="none" cap="none" strike="noStrike">
                <a:solidFill>
                  <a:srgbClr val="2A4A75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39"/>
          <p:cNvSpPr/>
          <p:nvPr/>
        </p:nvSpPr>
        <p:spPr>
          <a:xfrm>
            <a:off x="457200" y="2686050"/>
            <a:ext cx="8305800" cy="1028700"/>
          </a:xfrm>
          <a:prstGeom prst="rect">
            <a:avLst/>
          </a:prstGeom>
          <a:solidFill>
            <a:srgbClr val="BDDC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39"/>
          <p:cNvSpPr txBox="1"/>
          <p:nvPr>
            <p:ph idx="4" type="body"/>
          </p:nvPr>
        </p:nvSpPr>
        <p:spPr>
          <a:xfrm>
            <a:off x="1600200" y="2800350"/>
            <a:ext cx="70866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39"/>
          <p:cNvSpPr txBox="1"/>
          <p:nvPr/>
        </p:nvSpPr>
        <p:spPr>
          <a:xfrm>
            <a:off x="685800" y="2914650"/>
            <a:ext cx="6858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4800"/>
              <a:buFont typeface="Open Sans"/>
              <a:buNone/>
            </a:pPr>
            <a:r>
              <a:rPr b="0" i="0" lang="iw" sz="4800" u="none" cap="none" strike="noStrike">
                <a:solidFill>
                  <a:srgbClr val="2A4A75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39"/>
          <p:cNvSpPr/>
          <p:nvPr/>
        </p:nvSpPr>
        <p:spPr>
          <a:xfrm>
            <a:off x="457200" y="3886200"/>
            <a:ext cx="8305800" cy="1028700"/>
          </a:xfrm>
          <a:prstGeom prst="rect">
            <a:avLst/>
          </a:prstGeom>
          <a:solidFill>
            <a:srgbClr val="BDDC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39"/>
          <p:cNvSpPr txBox="1"/>
          <p:nvPr>
            <p:ph idx="5" type="body"/>
          </p:nvPr>
        </p:nvSpPr>
        <p:spPr>
          <a:xfrm>
            <a:off x="1600200" y="4000500"/>
            <a:ext cx="70866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39"/>
          <p:cNvSpPr txBox="1"/>
          <p:nvPr/>
        </p:nvSpPr>
        <p:spPr>
          <a:xfrm>
            <a:off x="685800" y="4114800"/>
            <a:ext cx="6858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4800"/>
              <a:buFont typeface="Open Sans"/>
              <a:buNone/>
            </a:pPr>
            <a:r>
              <a:rPr b="0" i="0" lang="iw" sz="4800" u="none" cap="none" strike="noStrike">
                <a:solidFill>
                  <a:srgbClr val="2A4A75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de segments">
  <p:cSld name="3 code segments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0"/>
          <p:cNvSpPr/>
          <p:nvPr/>
        </p:nvSpPr>
        <p:spPr>
          <a:xfrm>
            <a:off x="457200" y="1485900"/>
            <a:ext cx="8305800" cy="1028700"/>
          </a:xfrm>
          <a:prstGeom prst="rect">
            <a:avLst/>
          </a:prstGeom>
          <a:solidFill>
            <a:srgbClr val="DEE9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9" name="Google Shape;89;p40"/>
          <p:cNvCxnSpPr/>
          <p:nvPr/>
        </p:nvCxnSpPr>
        <p:spPr>
          <a:xfrm>
            <a:off x="0" y="698047"/>
            <a:ext cx="9144000" cy="6000"/>
          </a:xfrm>
          <a:prstGeom prst="straightConnector1">
            <a:avLst/>
          </a:prstGeom>
          <a:noFill/>
          <a:ln cap="flat" cmpd="sng" w="9525">
            <a:solidFill>
              <a:srgbClr val="00AAE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0" name="Google Shape;90;p40"/>
          <p:cNvSpPr txBox="1"/>
          <p:nvPr>
            <p:ph idx="1" type="body"/>
          </p:nvPr>
        </p:nvSpPr>
        <p:spPr>
          <a:xfrm>
            <a:off x="0" y="294085"/>
            <a:ext cx="9144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AED"/>
              </a:buClr>
              <a:buSzPts val="3200"/>
              <a:buFont typeface="Open Sans SemiBold"/>
              <a:buNone/>
              <a:defRPr b="1" i="0" sz="3200" u="none" cap="none" strike="noStrike">
                <a:solidFill>
                  <a:srgbClr val="00AAED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40"/>
          <p:cNvSpPr txBox="1"/>
          <p:nvPr>
            <p:ph idx="2" type="body"/>
          </p:nvPr>
        </p:nvSpPr>
        <p:spPr>
          <a:xfrm>
            <a:off x="457200" y="857250"/>
            <a:ext cx="83058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40"/>
          <p:cNvSpPr txBox="1"/>
          <p:nvPr>
            <p:ph idx="3" type="body"/>
          </p:nvPr>
        </p:nvSpPr>
        <p:spPr>
          <a:xfrm>
            <a:off x="685800" y="1657350"/>
            <a:ext cx="8001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40"/>
          <p:cNvSpPr/>
          <p:nvPr/>
        </p:nvSpPr>
        <p:spPr>
          <a:xfrm>
            <a:off x="457200" y="2686050"/>
            <a:ext cx="8305800" cy="1028700"/>
          </a:xfrm>
          <a:prstGeom prst="rect">
            <a:avLst/>
          </a:prstGeom>
          <a:solidFill>
            <a:srgbClr val="DEE9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40"/>
          <p:cNvSpPr txBox="1"/>
          <p:nvPr>
            <p:ph idx="4" type="body"/>
          </p:nvPr>
        </p:nvSpPr>
        <p:spPr>
          <a:xfrm>
            <a:off x="685800" y="2800350"/>
            <a:ext cx="80010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40"/>
          <p:cNvSpPr/>
          <p:nvPr/>
        </p:nvSpPr>
        <p:spPr>
          <a:xfrm>
            <a:off x="457200" y="3886200"/>
            <a:ext cx="8305800" cy="1028700"/>
          </a:xfrm>
          <a:prstGeom prst="rect">
            <a:avLst/>
          </a:prstGeom>
          <a:solidFill>
            <a:srgbClr val="DEE9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40"/>
          <p:cNvSpPr txBox="1"/>
          <p:nvPr>
            <p:ph idx="5" type="body"/>
          </p:nvPr>
        </p:nvSpPr>
        <p:spPr>
          <a:xfrm>
            <a:off x="685800" y="4000500"/>
            <a:ext cx="80010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de segments">
  <p:cSld name="2 code segments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Google Shape;98;p41"/>
          <p:cNvCxnSpPr/>
          <p:nvPr/>
        </p:nvCxnSpPr>
        <p:spPr>
          <a:xfrm>
            <a:off x="0" y="698047"/>
            <a:ext cx="9144000" cy="6000"/>
          </a:xfrm>
          <a:prstGeom prst="straightConnector1">
            <a:avLst/>
          </a:prstGeom>
          <a:noFill/>
          <a:ln cap="flat" cmpd="sng" w="9525">
            <a:solidFill>
              <a:srgbClr val="00AAE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9" name="Google Shape;99;p41"/>
          <p:cNvSpPr txBox="1"/>
          <p:nvPr>
            <p:ph idx="1" type="body"/>
          </p:nvPr>
        </p:nvSpPr>
        <p:spPr>
          <a:xfrm>
            <a:off x="0" y="294085"/>
            <a:ext cx="9144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AED"/>
              </a:buClr>
              <a:buSzPts val="3200"/>
              <a:buFont typeface="Open Sans SemiBold"/>
              <a:buNone/>
              <a:defRPr b="1" i="0" sz="3200" u="none" cap="none" strike="noStrike">
                <a:solidFill>
                  <a:srgbClr val="00AAED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41"/>
          <p:cNvSpPr txBox="1"/>
          <p:nvPr>
            <p:ph idx="2" type="body"/>
          </p:nvPr>
        </p:nvSpPr>
        <p:spPr>
          <a:xfrm>
            <a:off x="457200" y="857250"/>
            <a:ext cx="83058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41"/>
          <p:cNvSpPr/>
          <p:nvPr/>
        </p:nvSpPr>
        <p:spPr>
          <a:xfrm>
            <a:off x="495300" y="1506070"/>
            <a:ext cx="8267700" cy="1600200"/>
          </a:xfrm>
          <a:prstGeom prst="rect">
            <a:avLst/>
          </a:prstGeom>
          <a:solidFill>
            <a:srgbClr val="DEE9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41"/>
          <p:cNvSpPr txBox="1"/>
          <p:nvPr>
            <p:ph idx="3" type="body"/>
          </p:nvPr>
        </p:nvSpPr>
        <p:spPr>
          <a:xfrm>
            <a:off x="712714" y="1600200"/>
            <a:ext cx="7964400" cy="14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41"/>
          <p:cNvSpPr/>
          <p:nvPr/>
        </p:nvSpPr>
        <p:spPr>
          <a:xfrm>
            <a:off x="457200" y="3314700"/>
            <a:ext cx="8267700" cy="1600200"/>
          </a:xfrm>
          <a:prstGeom prst="rect">
            <a:avLst/>
          </a:prstGeom>
          <a:solidFill>
            <a:srgbClr val="DEE9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41"/>
          <p:cNvSpPr txBox="1"/>
          <p:nvPr>
            <p:ph idx="4" type="body"/>
          </p:nvPr>
        </p:nvSpPr>
        <p:spPr>
          <a:xfrm>
            <a:off x="674614" y="3429000"/>
            <a:ext cx="7964400" cy="13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de segments no title">
  <p:cSld name="2 code segments no titl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Google Shape;106;p42"/>
          <p:cNvCxnSpPr/>
          <p:nvPr/>
        </p:nvCxnSpPr>
        <p:spPr>
          <a:xfrm>
            <a:off x="0" y="698047"/>
            <a:ext cx="9144000" cy="6000"/>
          </a:xfrm>
          <a:prstGeom prst="straightConnector1">
            <a:avLst/>
          </a:prstGeom>
          <a:noFill/>
          <a:ln cap="flat" cmpd="sng" w="9525">
            <a:solidFill>
              <a:srgbClr val="00AAE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7" name="Google Shape;107;p42"/>
          <p:cNvSpPr txBox="1"/>
          <p:nvPr>
            <p:ph idx="1" type="body"/>
          </p:nvPr>
        </p:nvSpPr>
        <p:spPr>
          <a:xfrm>
            <a:off x="0" y="294085"/>
            <a:ext cx="9144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AED"/>
              </a:buClr>
              <a:buSzPts val="3200"/>
              <a:buFont typeface="Open Sans SemiBold"/>
              <a:buNone/>
              <a:defRPr b="1" i="0" sz="3200" u="none" cap="none" strike="noStrike">
                <a:solidFill>
                  <a:srgbClr val="00AAED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42"/>
          <p:cNvSpPr txBox="1"/>
          <p:nvPr>
            <p:ph idx="2" type="body"/>
          </p:nvPr>
        </p:nvSpPr>
        <p:spPr>
          <a:xfrm>
            <a:off x="457200" y="922804"/>
            <a:ext cx="8267700" cy="1830600"/>
          </a:xfrm>
          <a:prstGeom prst="rect">
            <a:avLst/>
          </a:prstGeom>
          <a:solidFill>
            <a:srgbClr val="DEE9EE"/>
          </a:solidFill>
          <a:ln cap="flat" cmpd="sng" w="9525">
            <a:solidFill>
              <a:srgbClr val="DEE9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4A75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42"/>
          <p:cNvSpPr txBox="1"/>
          <p:nvPr>
            <p:ph idx="3" type="body"/>
          </p:nvPr>
        </p:nvSpPr>
        <p:spPr>
          <a:xfrm>
            <a:off x="461682" y="3076015"/>
            <a:ext cx="8267700" cy="1778400"/>
          </a:xfrm>
          <a:prstGeom prst="rect">
            <a:avLst/>
          </a:prstGeom>
          <a:solidFill>
            <a:srgbClr val="DEE9EE"/>
          </a:solidFill>
          <a:ln cap="flat" cmpd="sng" w="9525">
            <a:solidFill>
              <a:srgbClr val="DEE9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4A75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agenda">
  <p:cSld name="4_agenda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p25"/>
          <p:cNvCxnSpPr/>
          <p:nvPr/>
        </p:nvCxnSpPr>
        <p:spPr>
          <a:xfrm>
            <a:off x="0" y="698047"/>
            <a:ext cx="9144000" cy="6000"/>
          </a:xfrm>
          <a:prstGeom prst="straightConnector1">
            <a:avLst/>
          </a:prstGeom>
          <a:noFill/>
          <a:ln cap="flat" cmpd="sng" w="9525">
            <a:solidFill>
              <a:srgbClr val="00AAE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p25"/>
          <p:cNvSpPr txBox="1"/>
          <p:nvPr>
            <p:ph idx="1" type="body"/>
          </p:nvPr>
        </p:nvSpPr>
        <p:spPr>
          <a:xfrm>
            <a:off x="0" y="294085"/>
            <a:ext cx="9144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AED"/>
              </a:buClr>
              <a:buSzPts val="3200"/>
              <a:buFont typeface="Open Sans SemiBold"/>
              <a:buNone/>
              <a:defRPr b="1" i="0" sz="3200" u="none" cap="none" strike="noStrike">
                <a:solidFill>
                  <a:srgbClr val="00AAED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5"/>
          <p:cNvSpPr txBox="1"/>
          <p:nvPr>
            <p:ph idx="2" type="body"/>
          </p:nvPr>
        </p:nvSpPr>
        <p:spPr>
          <a:xfrm>
            <a:off x="403413" y="988360"/>
            <a:ext cx="8269800" cy="3882900"/>
          </a:xfrm>
          <a:prstGeom prst="rect">
            <a:avLst/>
          </a:prstGeom>
          <a:solidFill>
            <a:srgbClr val="DEE9E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2400"/>
              <a:buFont typeface="Noto Sans Symbols"/>
              <a:buChar char="❖"/>
              <a:defRPr b="0" i="0" sz="240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code segment + comment">
  <p:cSld name="1 code segment + commen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Google Shape;111;p43"/>
          <p:cNvCxnSpPr/>
          <p:nvPr/>
        </p:nvCxnSpPr>
        <p:spPr>
          <a:xfrm>
            <a:off x="0" y="698047"/>
            <a:ext cx="9144000" cy="6000"/>
          </a:xfrm>
          <a:prstGeom prst="straightConnector1">
            <a:avLst/>
          </a:prstGeom>
          <a:noFill/>
          <a:ln cap="flat" cmpd="sng" w="9525">
            <a:solidFill>
              <a:srgbClr val="00AAE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Google Shape;112;p43"/>
          <p:cNvSpPr txBox="1"/>
          <p:nvPr>
            <p:ph idx="1" type="body"/>
          </p:nvPr>
        </p:nvSpPr>
        <p:spPr>
          <a:xfrm>
            <a:off x="0" y="294085"/>
            <a:ext cx="9144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AED"/>
              </a:buClr>
              <a:buSzPts val="3200"/>
              <a:buFont typeface="Open Sans SemiBold"/>
              <a:buNone/>
              <a:defRPr b="1" i="0" sz="3200" u="none" cap="none" strike="noStrike">
                <a:solidFill>
                  <a:srgbClr val="00AAED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Google Shape;113;p43"/>
          <p:cNvSpPr txBox="1"/>
          <p:nvPr>
            <p:ph idx="2" type="body"/>
          </p:nvPr>
        </p:nvSpPr>
        <p:spPr>
          <a:xfrm>
            <a:off x="457200" y="857250"/>
            <a:ext cx="83058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43"/>
          <p:cNvSpPr txBox="1"/>
          <p:nvPr>
            <p:ph idx="3" type="body"/>
          </p:nvPr>
        </p:nvSpPr>
        <p:spPr>
          <a:xfrm>
            <a:off x="495300" y="1506070"/>
            <a:ext cx="8267700" cy="3294600"/>
          </a:xfrm>
          <a:prstGeom prst="rect">
            <a:avLst/>
          </a:prstGeom>
          <a:solidFill>
            <a:srgbClr val="DEE9E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43"/>
          <p:cNvSpPr txBox="1"/>
          <p:nvPr>
            <p:ph idx="4" type="body"/>
          </p:nvPr>
        </p:nvSpPr>
        <p:spPr>
          <a:xfrm>
            <a:off x="5715000" y="2047532"/>
            <a:ext cx="2728200" cy="2307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16" name="Google Shape;116;p43"/>
          <p:cNvCxnSpPr/>
          <p:nvPr/>
        </p:nvCxnSpPr>
        <p:spPr>
          <a:xfrm rot="10800000">
            <a:off x="4572096" y="2171276"/>
            <a:ext cx="1142700" cy="0"/>
          </a:xfrm>
          <a:prstGeom prst="straightConnector1">
            <a:avLst/>
          </a:prstGeom>
          <a:noFill/>
          <a:ln cap="flat" cmpd="sng" w="38100">
            <a:solidFill>
              <a:srgbClr val="27A0BD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eatsheet">
  <p:cSld name="cheatshee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Google Shape;118;p44"/>
          <p:cNvCxnSpPr/>
          <p:nvPr/>
        </p:nvCxnSpPr>
        <p:spPr>
          <a:xfrm>
            <a:off x="0" y="698047"/>
            <a:ext cx="9144000" cy="6000"/>
          </a:xfrm>
          <a:prstGeom prst="straightConnector1">
            <a:avLst/>
          </a:prstGeom>
          <a:noFill/>
          <a:ln cap="flat" cmpd="sng" w="9525">
            <a:solidFill>
              <a:srgbClr val="00AAE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9" name="Google Shape;119;p44"/>
          <p:cNvSpPr txBox="1"/>
          <p:nvPr>
            <p:ph idx="1" type="body"/>
          </p:nvPr>
        </p:nvSpPr>
        <p:spPr>
          <a:xfrm>
            <a:off x="0" y="294085"/>
            <a:ext cx="9144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AED"/>
              </a:buClr>
              <a:buSzPts val="3200"/>
              <a:buFont typeface="Open Sans SemiBold"/>
              <a:buNone/>
              <a:defRPr b="1" i="0" sz="3200" u="none" cap="none" strike="noStrike">
                <a:solidFill>
                  <a:srgbClr val="00AAED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p44"/>
          <p:cNvSpPr txBox="1"/>
          <p:nvPr>
            <p:ph idx="2" type="body"/>
          </p:nvPr>
        </p:nvSpPr>
        <p:spPr>
          <a:xfrm>
            <a:off x="162232" y="796413"/>
            <a:ext cx="4985100" cy="42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1" name="Google Shape;121;p44"/>
          <p:cNvSpPr txBox="1"/>
          <p:nvPr/>
        </p:nvSpPr>
        <p:spPr>
          <a:xfrm>
            <a:off x="5265174" y="796413"/>
            <a:ext cx="3775500" cy="4269600"/>
          </a:xfrm>
          <a:prstGeom prst="rect">
            <a:avLst/>
          </a:prstGeom>
          <a:solidFill>
            <a:srgbClr val="DEE9E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rPr b="0" i="0" lang="iw" sz="1800" u="sng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Display property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Noto Sans Symbols"/>
              <a:buNone/>
            </a:pPr>
            <a:r>
              <a:rPr b="1" i="0" lang="iw" sz="16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Inline</a:t>
            </a:r>
            <a:r>
              <a:rPr b="0" i="0" lang="iw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w" sz="160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rPr>
              <a:t>(span, img, 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0987" lvl="2" marL="3984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Courier New"/>
              <a:buChar char="o"/>
            </a:pPr>
            <a:r>
              <a:rPr b="0" i="0" lang="iw" sz="160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rPr>
              <a:t>contain inline elements and content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0987" lvl="2" marL="3984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Courier New"/>
              <a:buChar char="o"/>
            </a:pPr>
            <a:r>
              <a:rPr b="0" i="0" lang="iw" sz="160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rPr>
              <a:t>can’t have width or height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0987" lvl="2" marL="3984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Courier New"/>
              <a:buChar char="o"/>
            </a:pPr>
            <a:r>
              <a:rPr b="0" i="0" lang="iw" sz="160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rPr>
              <a:t>do not begin on a new line (attached to the preceding element)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Noto Sans Symbols"/>
              <a:buNone/>
            </a:pPr>
            <a:r>
              <a:rPr b="1" i="0" lang="iw" sz="16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Inline-block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Noto Sans Symbols"/>
              <a:buNone/>
            </a:pPr>
            <a:r>
              <a:rPr b="0" i="0" lang="iw" sz="160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rPr>
              <a:t>like inline elements, but you can set their width and height</a:t>
            </a:r>
            <a:endParaRPr b="1" i="0" sz="1600" u="none" cap="none" strike="noStrike">
              <a:solidFill>
                <a:srgbClr val="2A4A7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Noto Sans Symbols"/>
              <a:buNone/>
            </a:pPr>
            <a:r>
              <a:rPr b="1" i="0" lang="iw" sz="16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Block</a:t>
            </a:r>
            <a:r>
              <a:rPr b="0" i="0" lang="iw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w" sz="160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rPr>
              <a:t>(div, h1, p)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0987" lvl="2" marL="3984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ts val="1088"/>
              <a:buFont typeface="Courier New"/>
              <a:buChar char="o"/>
            </a:pPr>
            <a:r>
              <a:rPr b="0" i="0" lang="iw" sz="160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rPr>
              <a:t>contain block elements, inline elements and content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0987" lvl="2" marL="3984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ts val="1088"/>
              <a:buFont typeface="Courier New"/>
              <a:buChar char="o"/>
            </a:pPr>
            <a:r>
              <a:rPr b="0" i="0" lang="iw" sz="160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rPr>
              <a:t>When no space limitation, can take up the entire screen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0987" lvl="2" marL="3984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ts val="1088"/>
              <a:buFont typeface="Courier New"/>
              <a:buChar char="o"/>
            </a:pPr>
            <a:r>
              <a:rPr b="0" i="0" lang="iw" sz="160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rPr>
              <a:t>begin on a new line and take all of that line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Noto Sans Symbols"/>
              <a:buNone/>
            </a:pPr>
            <a:r>
              <a:rPr b="1" i="0" lang="iw" sz="16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None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Noto Sans Symbols"/>
              <a:buNone/>
            </a:pPr>
            <a:r>
              <a:rPr b="0" i="0" lang="iw" sz="160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rPr>
              <a:t>The document is rendered like the element doesn’t exist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2" name="Google Shape;122;p44"/>
          <p:cNvGraphicFramePr/>
          <p:nvPr/>
        </p:nvGraphicFramePr>
        <p:xfrm>
          <a:off x="289560" y="385324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{D2E606BC-0C79-4485-9887-D3BE73139A6B}</a:tableStyleId>
              </a:tblPr>
              <a:tblGrid>
                <a:gridCol w="868675"/>
                <a:gridCol w="1996450"/>
                <a:gridCol w="1820925"/>
              </a:tblGrid>
              <a:tr h="191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w" sz="800" u="none" cap="none" strike="noStrike"/>
                        <a:t>Position</a:t>
                      </a:r>
                      <a:endParaRPr sz="11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w" sz="800" u="none" cap="none" strike="noStrike"/>
                        <a:t>Relative to</a:t>
                      </a:r>
                      <a:endParaRPr sz="11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w" sz="800" u="none" cap="none" strike="noStrike"/>
                        <a:t>Leaves gap (top, left ...)</a:t>
                      </a:r>
                      <a:endParaRPr sz="1100" u="none" cap="none" strike="noStrike"/>
                    </a:p>
                  </a:txBody>
                  <a:tcPr marT="34300" marB="34300" marR="91450" marL="91450"/>
                </a:tc>
              </a:tr>
              <a:tr h="245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w" sz="800" u="none" cap="none" strike="noStrike"/>
                        <a:t>Static</a:t>
                      </a:r>
                      <a:endParaRPr sz="11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w" sz="800" u="none" cap="none" strike="noStrike"/>
                        <a:t>Normal position</a:t>
                      </a:r>
                      <a:endParaRPr sz="8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w" sz="800" u="none" cap="none" strike="noStrike"/>
                        <a:t>Not affected</a:t>
                      </a:r>
                      <a:endParaRPr sz="1100" u="none" cap="none" strike="noStrike"/>
                    </a:p>
                  </a:txBody>
                  <a:tcPr marT="34300" marB="34300" marR="91450" marL="91450"/>
                </a:tc>
              </a:tr>
              <a:tr h="245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w" sz="800" u="none" cap="none" strike="noStrike"/>
                        <a:t>Fixed</a:t>
                      </a:r>
                      <a:endParaRPr sz="11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w" sz="800" u="none" cap="none" strike="noStrike"/>
                        <a:t>View port</a:t>
                      </a:r>
                      <a:endParaRPr sz="11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w" sz="800" u="none" cap="none" strike="noStrike"/>
                        <a:t>X</a:t>
                      </a:r>
                      <a:endParaRPr sz="1100" u="none" cap="none" strike="noStrike"/>
                    </a:p>
                  </a:txBody>
                  <a:tcPr marT="34300" marB="34300" marR="91450" marL="91450"/>
                </a:tc>
              </a:tr>
              <a:tr h="245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w" sz="800" u="none" cap="none" strike="noStrike"/>
                        <a:t>Relative</a:t>
                      </a:r>
                      <a:endParaRPr sz="11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w" sz="800" u="none" cap="none" strike="noStrike"/>
                        <a:t>It’s static position</a:t>
                      </a:r>
                      <a:endParaRPr sz="11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w" sz="800" u="none" cap="none" strike="noStrike"/>
                        <a:t>V</a:t>
                      </a:r>
                      <a:endParaRPr sz="1100" u="none" cap="none" strike="noStrike"/>
                    </a:p>
                  </a:txBody>
                  <a:tcPr marT="34300" marB="34300" marR="91450" marL="91450"/>
                </a:tc>
              </a:tr>
              <a:tr h="194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w" sz="800" u="none" cap="none" strike="noStrike"/>
                        <a:t>Absolute</a:t>
                      </a:r>
                      <a:endParaRPr sz="11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w" sz="800" u="none" cap="none" strike="noStrike"/>
                        <a:t>Nearest positioned ancestor</a:t>
                      </a:r>
                      <a:endParaRPr sz="11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w" sz="800" u="none" cap="none" strike="noStrike"/>
                        <a:t>X</a:t>
                      </a:r>
                      <a:endParaRPr sz="1100" u="none" cap="none" strike="noStrike"/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sp>
        <p:nvSpPr>
          <p:cNvPr id="123" name="Google Shape;123;p44"/>
          <p:cNvSpPr txBox="1"/>
          <p:nvPr/>
        </p:nvSpPr>
        <p:spPr>
          <a:xfrm>
            <a:off x="0" y="-8473"/>
            <a:ext cx="15600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 Light"/>
              <a:buNone/>
            </a:pPr>
            <a:r>
              <a:rPr b="0" i="0" lang="iw" sz="20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Week 13: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44"/>
          <p:cNvSpPr txBox="1"/>
          <p:nvPr/>
        </p:nvSpPr>
        <p:spPr>
          <a:xfrm>
            <a:off x="1232806" y="-8473"/>
            <a:ext cx="57477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 Light"/>
              <a:buNone/>
            </a:pPr>
            <a:r>
              <a:rPr b="0" i="0" lang="iw" sz="14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Lecture 3 – Diving into React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bullets">
  <p:cSld name="4 bullets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5"/>
          <p:cNvSpPr/>
          <p:nvPr/>
        </p:nvSpPr>
        <p:spPr>
          <a:xfrm>
            <a:off x="457200" y="1485900"/>
            <a:ext cx="8305800" cy="685800"/>
          </a:xfrm>
          <a:prstGeom prst="rect">
            <a:avLst/>
          </a:prstGeom>
          <a:solidFill>
            <a:srgbClr val="BDDC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7" name="Google Shape;127;p45"/>
          <p:cNvCxnSpPr/>
          <p:nvPr/>
        </p:nvCxnSpPr>
        <p:spPr>
          <a:xfrm>
            <a:off x="0" y="698047"/>
            <a:ext cx="9144000" cy="6000"/>
          </a:xfrm>
          <a:prstGeom prst="straightConnector1">
            <a:avLst/>
          </a:prstGeom>
          <a:noFill/>
          <a:ln cap="flat" cmpd="sng" w="9525">
            <a:solidFill>
              <a:srgbClr val="00AAE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8" name="Google Shape;128;p45"/>
          <p:cNvSpPr txBox="1"/>
          <p:nvPr>
            <p:ph idx="1" type="body"/>
          </p:nvPr>
        </p:nvSpPr>
        <p:spPr>
          <a:xfrm>
            <a:off x="0" y="294085"/>
            <a:ext cx="9144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AED"/>
              </a:buClr>
              <a:buSzPts val="3200"/>
              <a:buFont typeface="Open Sans SemiBold"/>
              <a:buNone/>
              <a:defRPr b="1" i="0" sz="3200" u="none" cap="none" strike="noStrike">
                <a:solidFill>
                  <a:srgbClr val="00AAED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9" name="Google Shape;129;p45"/>
          <p:cNvSpPr txBox="1"/>
          <p:nvPr>
            <p:ph idx="2" type="body"/>
          </p:nvPr>
        </p:nvSpPr>
        <p:spPr>
          <a:xfrm>
            <a:off x="1600200" y="1657350"/>
            <a:ext cx="70866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0" name="Google Shape;130;p45"/>
          <p:cNvSpPr txBox="1"/>
          <p:nvPr/>
        </p:nvSpPr>
        <p:spPr>
          <a:xfrm>
            <a:off x="685800" y="1517176"/>
            <a:ext cx="6858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4800"/>
              <a:buFont typeface="Open Sans"/>
              <a:buNone/>
            </a:pPr>
            <a:r>
              <a:rPr b="0" i="0" lang="iw" sz="4800" u="none" cap="none" strike="noStrike">
                <a:solidFill>
                  <a:srgbClr val="2A4A75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45"/>
          <p:cNvSpPr/>
          <p:nvPr/>
        </p:nvSpPr>
        <p:spPr>
          <a:xfrm>
            <a:off x="457200" y="2400300"/>
            <a:ext cx="8305800" cy="685800"/>
          </a:xfrm>
          <a:prstGeom prst="rect">
            <a:avLst/>
          </a:prstGeom>
          <a:solidFill>
            <a:srgbClr val="BDDC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45"/>
          <p:cNvSpPr txBox="1"/>
          <p:nvPr>
            <p:ph idx="3" type="body"/>
          </p:nvPr>
        </p:nvSpPr>
        <p:spPr>
          <a:xfrm>
            <a:off x="1600200" y="2571750"/>
            <a:ext cx="70866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Google Shape;133;p45"/>
          <p:cNvSpPr txBox="1"/>
          <p:nvPr/>
        </p:nvSpPr>
        <p:spPr>
          <a:xfrm>
            <a:off x="685800" y="2431576"/>
            <a:ext cx="6858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4800"/>
              <a:buFont typeface="Open Sans"/>
              <a:buNone/>
            </a:pPr>
            <a:r>
              <a:rPr b="0" i="0" lang="iw" sz="4800" u="none" cap="none" strike="noStrike">
                <a:solidFill>
                  <a:srgbClr val="2A4A75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45"/>
          <p:cNvSpPr/>
          <p:nvPr/>
        </p:nvSpPr>
        <p:spPr>
          <a:xfrm>
            <a:off x="457200" y="3314700"/>
            <a:ext cx="8305800" cy="685800"/>
          </a:xfrm>
          <a:prstGeom prst="rect">
            <a:avLst/>
          </a:prstGeom>
          <a:solidFill>
            <a:srgbClr val="BDDC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45"/>
          <p:cNvSpPr txBox="1"/>
          <p:nvPr>
            <p:ph idx="4" type="body"/>
          </p:nvPr>
        </p:nvSpPr>
        <p:spPr>
          <a:xfrm>
            <a:off x="1600200" y="3486150"/>
            <a:ext cx="70866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Google Shape;136;p45"/>
          <p:cNvSpPr txBox="1"/>
          <p:nvPr/>
        </p:nvSpPr>
        <p:spPr>
          <a:xfrm>
            <a:off x="685800" y="3345976"/>
            <a:ext cx="6858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4800"/>
              <a:buFont typeface="Open Sans"/>
              <a:buNone/>
            </a:pPr>
            <a:r>
              <a:rPr b="0" i="0" lang="iw" sz="4800" u="none" cap="none" strike="noStrike">
                <a:solidFill>
                  <a:srgbClr val="2A4A75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45"/>
          <p:cNvSpPr/>
          <p:nvPr/>
        </p:nvSpPr>
        <p:spPr>
          <a:xfrm>
            <a:off x="457200" y="4171950"/>
            <a:ext cx="8305800" cy="685800"/>
          </a:xfrm>
          <a:prstGeom prst="rect">
            <a:avLst/>
          </a:prstGeom>
          <a:solidFill>
            <a:srgbClr val="BDDC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45"/>
          <p:cNvSpPr txBox="1"/>
          <p:nvPr>
            <p:ph idx="5" type="body"/>
          </p:nvPr>
        </p:nvSpPr>
        <p:spPr>
          <a:xfrm>
            <a:off x="1600200" y="4343400"/>
            <a:ext cx="70866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9" name="Google Shape;139;p45"/>
          <p:cNvSpPr txBox="1"/>
          <p:nvPr/>
        </p:nvSpPr>
        <p:spPr>
          <a:xfrm>
            <a:off x="685800" y="4203226"/>
            <a:ext cx="6858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4800"/>
              <a:buFont typeface="Open Sans"/>
              <a:buNone/>
            </a:pPr>
            <a:r>
              <a:rPr b="0" i="0" lang="iw" sz="4800" u="none" cap="none" strike="noStrike">
                <a:solidFill>
                  <a:srgbClr val="2A4A75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45"/>
          <p:cNvSpPr txBox="1"/>
          <p:nvPr>
            <p:ph idx="6" type="body"/>
          </p:nvPr>
        </p:nvSpPr>
        <p:spPr>
          <a:xfrm>
            <a:off x="457200" y="857250"/>
            <a:ext cx="8305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3000"/>
              <a:buFont typeface="Open Sans"/>
              <a:buNone/>
              <a:defRPr b="0" i="0" sz="3000" u="none" cap="none" strike="noStrike">
                <a:solidFill>
                  <a:srgbClr val="2A4A7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3 bullets">
  <p:cSld name="2_3 bullets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6"/>
          <p:cNvSpPr/>
          <p:nvPr/>
        </p:nvSpPr>
        <p:spPr>
          <a:xfrm>
            <a:off x="533400" y="1600200"/>
            <a:ext cx="8305800" cy="1028700"/>
          </a:xfrm>
          <a:prstGeom prst="rect">
            <a:avLst/>
          </a:prstGeom>
          <a:solidFill>
            <a:srgbClr val="A4DC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3" name="Google Shape;143;p46"/>
          <p:cNvCxnSpPr/>
          <p:nvPr/>
        </p:nvCxnSpPr>
        <p:spPr>
          <a:xfrm>
            <a:off x="0" y="698047"/>
            <a:ext cx="9144000" cy="6000"/>
          </a:xfrm>
          <a:prstGeom prst="straightConnector1">
            <a:avLst/>
          </a:prstGeom>
          <a:noFill/>
          <a:ln cap="flat" cmpd="sng" w="9525">
            <a:solidFill>
              <a:srgbClr val="00AAE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4" name="Google Shape;144;p46"/>
          <p:cNvSpPr txBox="1"/>
          <p:nvPr>
            <p:ph idx="1" type="body"/>
          </p:nvPr>
        </p:nvSpPr>
        <p:spPr>
          <a:xfrm>
            <a:off x="0" y="294085"/>
            <a:ext cx="9144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AED"/>
              </a:buClr>
              <a:buSzPts val="3200"/>
              <a:buFont typeface="Open Sans SemiBold"/>
              <a:buNone/>
              <a:defRPr b="1" i="0" sz="3200" u="none" cap="none" strike="noStrike">
                <a:solidFill>
                  <a:srgbClr val="00AAED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5" name="Google Shape;145;p46"/>
          <p:cNvSpPr txBox="1"/>
          <p:nvPr>
            <p:ph idx="2" type="body"/>
          </p:nvPr>
        </p:nvSpPr>
        <p:spPr>
          <a:xfrm>
            <a:off x="457200" y="914400"/>
            <a:ext cx="8305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2800"/>
              <a:buFont typeface="Anton"/>
              <a:buNone/>
              <a:defRPr b="1" i="0" sz="2800" u="none" cap="none" strike="noStrike">
                <a:solidFill>
                  <a:srgbClr val="2A4A75"/>
                </a:solidFill>
                <a:latin typeface="Anton"/>
                <a:ea typeface="Anton"/>
                <a:cs typeface="Anton"/>
                <a:sym typeface="Anto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6" name="Google Shape;146;p46"/>
          <p:cNvSpPr txBox="1"/>
          <p:nvPr>
            <p:ph idx="3" type="body"/>
          </p:nvPr>
        </p:nvSpPr>
        <p:spPr>
          <a:xfrm>
            <a:off x="1676400" y="1600200"/>
            <a:ext cx="70866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7" name="Google Shape;147;p46"/>
          <p:cNvSpPr/>
          <p:nvPr/>
        </p:nvSpPr>
        <p:spPr>
          <a:xfrm>
            <a:off x="533400" y="2800350"/>
            <a:ext cx="8305800" cy="1028700"/>
          </a:xfrm>
          <a:prstGeom prst="rect">
            <a:avLst/>
          </a:prstGeom>
          <a:solidFill>
            <a:srgbClr val="A4DC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46"/>
          <p:cNvSpPr txBox="1"/>
          <p:nvPr>
            <p:ph idx="4" type="body"/>
          </p:nvPr>
        </p:nvSpPr>
        <p:spPr>
          <a:xfrm>
            <a:off x="1676400" y="2800350"/>
            <a:ext cx="70866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9" name="Google Shape;149;p46"/>
          <p:cNvSpPr/>
          <p:nvPr/>
        </p:nvSpPr>
        <p:spPr>
          <a:xfrm>
            <a:off x="533400" y="4000500"/>
            <a:ext cx="8305800" cy="1028700"/>
          </a:xfrm>
          <a:prstGeom prst="rect">
            <a:avLst/>
          </a:prstGeom>
          <a:solidFill>
            <a:srgbClr val="A4DC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46"/>
          <p:cNvSpPr txBox="1"/>
          <p:nvPr>
            <p:ph idx="5" type="body"/>
          </p:nvPr>
        </p:nvSpPr>
        <p:spPr>
          <a:xfrm>
            <a:off x="1676400" y="4000500"/>
            <a:ext cx="70866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1" name="Google Shape;151;p46"/>
          <p:cNvSpPr txBox="1"/>
          <p:nvPr>
            <p:ph idx="6" type="body"/>
          </p:nvPr>
        </p:nvSpPr>
        <p:spPr>
          <a:xfrm>
            <a:off x="762000" y="1828800"/>
            <a:ext cx="762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Open Sans"/>
              <a:buNone/>
              <a:defRPr b="0" i="0" sz="4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2" name="Google Shape;152;p46"/>
          <p:cNvSpPr txBox="1"/>
          <p:nvPr>
            <p:ph idx="7" type="body"/>
          </p:nvPr>
        </p:nvSpPr>
        <p:spPr>
          <a:xfrm>
            <a:off x="762000" y="3028950"/>
            <a:ext cx="762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Open Sans"/>
              <a:buNone/>
              <a:defRPr b="0" i="0" sz="4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3" name="Google Shape;153;p46"/>
          <p:cNvSpPr txBox="1"/>
          <p:nvPr>
            <p:ph idx="8" type="body"/>
          </p:nvPr>
        </p:nvSpPr>
        <p:spPr>
          <a:xfrm>
            <a:off x="762000" y="4286250"/>
            <a:ext cx="762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Open Sans"/>
              <a:buNone/>
              <a:defRPr b="0" i="0" sz="4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bullets">
  <p:cSld name="2 bullets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7"/>
          <p:cNvSpPr/>
          <p:nvPr/>
        </p:nvSpPr>
        <p:spPr>
          <a:xfrm>
            <a:off x="533400" y="1600200"/>
            <a:ext cx="8305800" cy="1455600"/>
          </a:xfrm>
          <a:prstGeom prst="rect">
            <a:avLst/>
          </a:prstGeom>
          <a:solidFill>
            <a:srgbClr val="A4DC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6" name="Google Shape;156;p47"/>
          <p:cNvCxnSpPr/>
          <p:nvPr/>
        </p:nvCxnSpPr>
        <p:spPr>
          <a:xfrm>
            <a:off x="0" y="698047"/>
            <a:ext cx="9144000" cy="6000"/>
          </a:xfrm>
          <a:prstGeom prst="straightConnector1">
            <a:avLst/>
          </a:prstGeom>
          <a:noFill/>
          <a:ln cap="flat" cmpd="sng" w="9525">
            <a:solidFill>
              <a:srgbClr val="00AAE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7" name="Google Shape;157;p47"/>
          <p:cNvSpPr txBox="1"/>
          <p:nvPr>
            <p:ph idx="1" type="body"/>
          </p:nvPr>
        </p:nvSpPr>
        <p:spPr>
          <a:xfrm>
            <a:off x="0" y="294085"/>
            <a:ext cx="9144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AED"/>
              </a:buClr>
              <a:buSzPts val="3200"/>
              <a:buFont typeface="Open Sans SemiBold"/>
              <a:buNone/>
              <a:defRPr b="1" i="0" sz="3200" u="none" cap="none" strike="noStrike">
                <a:solidFill>
                  <a:srgbClr val="00AAED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8" name="Google Shape;158;p47"/>
          <p:cNvSpPr txBox="1"/>
          <p:nvPr>
            <p:ph idx="2" type="body"/>
          </p:nvPr>
        </p:nvSpPr>
        <p:spPr>
          <a:xfrm>
            <a:off x="457200" y="914400"/>
            <a:ext cx="8305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2800"/>
              <a:buFont typeface="Anton"/>
              <a:buNone/>
              <a:defRPr b="1" i="0" sz="2800" u="none" cap="none" strike="noStrike">
                <a:solidFill>
                  <a:srgbClr val="2A4A75"/>
                </a:solidFill>
                <a:latin typeface="Anton"/>
                <a:ea typeface="Anton"/>
                <a:cs typeface="Anton"/>
                <a:sym typeface="Anto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9" name="Google Shape;159;p47"/>
          <p:cNvSpPr txBox="1"/>
          <p:nvPr>
            <p:ph idx="3" type="body"/>
          </p:nvPr>
        </p:nvSpPr>
        <p:spPr>
          <a:xfrm>
            <a:off x="1694330" y="1711138"/>
            <a:ext cx="7041900" cy="12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0" name="Google Shape;160;p47"/>
          <p:cNvSpPr txBox="1"/>
          <p:nvPr>
            <p:ph idx="4" type="body"/>
          </p:nvPr>
        </p:nvSpPr>
        <p:spPr>
          <a:xfrm>
            <a:off x="748553" y="2042273"/>
            <a:ext cx="762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Open Sans"/>
              <a:buNone/>
              <a:defRPr b="0" i="0" sz="4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1" name="Google Shape;161;p47"/>
          <p:cNvSpPr/>
          <p:nvPr/>
        </p:nvSpPr>
        <p:spPr>
          <a:xfrm>
            <a:off x="551330" y="3408822"/>
            <a:ext cx="8305800" cy="1455600"/>
          </a:xfrm>
          <a:prstGeom prst="rect">
            <a:avLst/>
          </a:prstGeom>
          <a:solidFill>
            <a:srgbClr val="A4DC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47"/>
          <p:cNvSpPr txBox="1"/>
          <p:nvPr>
            <p:ph idx="5" type="body"/>
          </p:nvPr>
        </p:nvSpPr>
        <p:spPr>
          <a:xfrm>
            <a:off x="1712260" y="3519760"/>
            <a:ext cx="7041900" cy="12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Google Shape;163;p47"/>
          <p:cNvSpPr txBox="1"/>
          <p:nvPr>
            <p:ph idx="6" type="body"/>
          </p:nvPr>
        </p:nvSpPr>
        <p:spPr>
          <a:xfrm>
            <a:off x="766483" y="3850895"/>
            <a:ext cx="762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Open Sans"/>
              <a:buNone/>
              <a:defRPr b="0" i="0" sz="4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+ text">
  <p:cSld name="1_title + tex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5" name="Google Shape;165;p48"/>
          <p:cNvCxnSpPr/>
          <p:nvPr/>
        </p:nvCxnSpPr>
        <p:spPr>
          <a:xfrm>
            <a:off x="0" y="698047"/>
            <a:ext cx="9144000" cy="6000"/>
          </a:xfrm>
          <a:prstGeom prst="straightConnector1">
            <a:avLst/>
          </a:prstGeom>
          <a:noFill/>
          <a:ln cap="flat" cmpd="sng" w="9525">
            <a:solidFill>
              <a:srgbClr val="00AAE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6" name="Google Shape;166;p48"/>
          <p:cNvSpPr txBox="1"/>
          <p:nvPr>
            <p:ph idx="1" type="body"/>
          </p:nvPr>
        </p:nvSpPr>
        <p:spPr>
          <a:xfrm>
            <a:off x="0" y="294085"/>
            <a:ext cx="9144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AED"/>
              </a:buClr>
              <a:buSzPts val="3200"/>
              <a:buFont typeface="Open Sans SemiBold"/>
              <a:buNone/>
              <a:defRPr b="1" i="0" sz="3200" u="none" cap="none" strike="noStrike">
                <a:solidFill>
                  <a:srgbClr val="00AAED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7" name="Google Shape;167;p48"/>
          <p:cNvSpPr txBox="1"/>
          <p:nvPr>
            <p:ph idx="2" type="body"/>
          </p:nvPr>
        </p:nvSpPr>
        <p:spPr>
          <a:xfrm>
            <a:off x="990600" y="1143000"/>
            <a:ext cx="7162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8" name="Google Shape;168;p48"/>
          <p:cNvSpPr txBox="1"/>
          <p:nvPr>
            <p:ph idx="3" type="body"/>
          </p:nvPr>
        </p:nvSpPr>
        <p:spPr>
          <a:xfrm>
            <a:off x="1219200" y="1771650"/>
            <a:ext cx="6705600" cy="29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❑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9"/>
          <p:cNvSpPr txBox="1"/>
          <p:nvPr>
            <p:ph idx="1" type="body"/>
          </p:nvPr>
        </p:nvSpPr>
        <p:spPr>
          <a:xfrm>
            <a:off x="0" y="294085"/>
            <a:ext cx="9144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AED"/>
              </a:buClr>
              <a:buSzPts val="3200"/>
              <a:buFont typeface="Open Sans SemiBold"/>
              <a:buNone/>
              <a:defRPr b="1" i="0" sz="3200" u="none" cap="none" strike="noStrike">
                <a:solidFill>
                  <a:srgbClr val="00AAED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1" name="Google Shape;171;p49"/>
          <p:cNvSpPr txBox="1"/>
          <p:nvPr>
            <p:ph idx="2" type="body"/>
          </p:nvPr>
        </p:nvSpPr>
        <p:spPr>
          <a:xfrm>
            <a:off x="457200" y="1200150"/>
            <a:ext cx="7924800" cy="29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3" name="Google Shape;173;p50"/>
          <p:cNvCxnSpPr/>
          <p:nvPr/>
        </p:nvCxnSpPr>
        <p:spPr>
          <a:xfrm>
            <a:off x="0" y="698047"/>
            <a:ext cx="9144000" cy="6000"/>
          </a:xfrm>
          <a:prstGeom prst="straightConnector1">
            <a:avLst/>
          </a:prstGeom>
          <a:noFill/>
          <a:ln cap="flat" cmpd="sng" w="9525">
            <a:solidFill>
              <a:srgbClr val="00AAE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4" name="Google Shape;174;p50"/>
          <p:cNvSpPr txBox="1"/>
          <p:nvPr>
            <p:ph idx="1" type="body"/>
          </p:nvPr>
        </p:nvSpPr>
        <p:spPr>
          <a:xfrm>
            <a:off x="403413" y="988360"/>
            <a:ext cx="8269800" cy="3882900"/>
          </a:xfrm>
          <a:prstGeom prst="rect">
            <a:avLst/>
          </a:prstGeom>
          <a:solidFill>
            <a:srgbClr val="DEE9E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2400"/>
              <a:buFont typeface="Noto Sans Symbols"/>
              <a:buChar char="❖"/>
              <a:defRPr b="0" i="0" sz="240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2400"/>
              <a:buFont typeface="Noto Sans Symbols"/>
              <a:buChar char="❖"/>
              <a:defRPr b="0" i="0" sz="240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5" name="Google Shape;175;p50"/>
          <p:cNvSpPr txBox="1"/>
          <p:nvPr/>
        </p:nvSpPr>
        <p:spPr>
          <a:xfrm>
            <a:off x="0" y="265592"/>
            <a:ext cx="91440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AED"/>
              </a:buClr>
              <a:buSzPts val="3200"/>
              <a:buFont typeface="Open Sans SemiBold"/>
              <a:buNone/>
            </a:pPr>
            <a:r>
              <a:rPr b="1" i="0" lang="iw" sz="3200" u="none" cap="none" strike="noStrike">
                <a:solidFill>
                  <a:srgbClr val="00AAED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Agenda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star bullets">
  <p:cSld name="4 star bullets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1"/>
          <p:cNvSpPr/>
          <p:nvPr/>
        </p:nvSpPr>
        <p:spPr>
          <a:xfrm>
            <a:off x="457200" y="1485900"/>
            <a:ext cx="8305800" cy="685800"/>
          </a:xfrm>
          <a:prstGeom prst="rect">
            <a:avLst/>
          </a:prstGeom>
          <a:solidFill>
            <a:srgbClr val="BDDC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8" name="Google Shape;178;p51"/>
          <p:cNvCxnSpPr/>
          <p:nvPr/>
        </p:nvCxnSpPr>
        <p:spPr>
          <a:xfrm>
            <a:off x="0" y="698047"/>
            <a:ext cx="9144000" cy="6000"/>
          </a:xfrm>
          <a:prstGeom prst="straightConnector1">
            <a:avLst/>
          </a:prstGeom>
          <a:noFill/>
          <a:ln cap="flat" cmpd="sng" w="9525">
            <a:solidFill>
              <a:srgbClr val="00AAE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9" name="Google Shape;179;p51"/>
          <p:cNvSpPr txBox="1"/>
          <p:nvPr>
            <p:ph idx="1" type="body"/>
          </p:nvPr>
        </p:nvSpPr>
        <p:spPr>
          <a:xfrm>
            <a:off x="0" y="294085"/>
            <a:ext cx="9144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AED"/>
              </a:buClr>
              <a:buSzPts val="3200"/>
              <a:buFont typeface="Open Sans SemiBold"/>
              <a:buNone/>
              <a:defRPr b="1" i="0" sz="3200" u="none" cap="none" strike="noStrike">
                <a:solidFill>
                  <a:srgbClr val="00AAED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0" name="Google Shape;180;p51"/>
          <p:cNvSpPr txBox="1"/>
          <p:nvPr>
            <p:ph idx="2" type="body"/>
          </p:nvPr>
        </p:nvSpPr>
        <p:spPr>
          <a:xfrm>
            <a:off x="1600200" y="1657350"/>
            <a:ext cx="70866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1" name="Google Shape;181;p51"/>
          <p:cNvSpPr/>
          <p:nvPr/>
        </p:nvSpPr>
        <p:spPr>
          <a:xfrm>
            <a:off x="457200" y="2400300"/>
            <a:ext cx="8305800" cy="685800"/>
          </a:xfrm>
          <a:prstGeom prst="rect">
            <a:avLst/>
          </a:prstGeom>
          <a:solidFill>
            <a:srgbClr val="BDDC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51"/>
          <p:cNvSpPr txBox="1"/>
          <p:nvPr>
            <p:ph idx="3" type="body"/>
          </p:nvPr>
        </p:nvSpPr>
        <p:spPr>
          <a:xfrm>
            <a:off x="1600200" y="2571750"/>
            <a:ext cx="70866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3" name="Google Shape;183;p51"/>
          <p:cNvSpPr/>
          <p:nvPr/>
        </p:nvSpPr>
        <p:spPr>
          <a:xfrm>
            <a:off x="457200" y="3314700"/>
            <a:ext cx="8305800" cy="685800"/>
          </a:xfrm>
          <a:prstGeom prst="rect">
            <a:avLst/>
          </a:prstGeom>
          <a:solidFill>
            <a:srgbClr val="BDDC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51"/>
          <p:cNvSpPr txBox="1"/>
          <p:nvPr>
            <p:ph idx="4" type="body"/>
          </p:nvPr>
        </p:nvSpPr>
        <p:spPr>
          <a:xfrm>
            <a:off x="1600200" y="3486150"/>
            <a:ext cx="70866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5" name="Google Shape;185;p51"/>
          <p:cNvSpPr/>
          <p:nvPr/>
        </p:nvSpPr>
        <p:spPr>
          <a:xfrm>
            <a:off x="457200" y="4171950"/>
            <a:ext cx="8305800" cy="685800"/>
          </a:xfrm>
          <a:prstGeom prst="rect">
            <a:avLst/>
          </a:prstGeom>
          <a:solidFill>
            <a:srgbClr val="BDDC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51"/>
          <p:cNvSpPr txBox="1"/>
          <p:nvPr>
            <p:ph idx="5" type="body"/>
          </p:nvPr>
        </p:nvSpPr>
        <p:spPr>
          <a:xfrm>
            <a:off x="1600200" y="4343400"/>
            <a:ext cx="70866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7" name="Google Shape;187;p51"/>
          <p:cNvSpPr txBox="1"/>
          <p:nvPr>
            <p:ph idx="6" type="body"/>
          </p:nvPr>
        </p:nvSpPr>
        <p:spPr>
          <a:xfrm>
            <a:off x="457200" y="857250"/>
            <a:ext cx="8305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3000"/>
              <a:buFont typeface="Open Sans"/>
              <a:buNone/>
              <a:defRPr b="0" i="0" sz="3000" u="none" cap="none" strike="noStrike">
                <a:solidFill>
                  <a:srgbClr val="2A4A7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8" name="Google Shape;188;p51"/>
          <p:cNvSpPr/>
          <p:nvPr/>
        </p:nvSpPr>
        <p:spPr>
          <a:xfrm>
            <a:off x="853889" y="2622177"/>
            <a:ext cx="342900" cy="2319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51"/>
          <p:cNvSpPr/>
          <p:nvPr/>
        </p:nvSpPr>
        <p:spPr>
          <a:xfrm>
            <a:off x="853889" y="1712819"/>
            <a:ext cx="342900" cy="2319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51"/>
          <p:cNvSpPr/>
          <p:nvPr/>
        </p:nvSpPr>
        <p:spPr>
          <a:xfrm>
            <a:off x="853889" y="3541619"/>
            <a:ext cx="342900" cy="2319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51"/>
          <p:cNvSpPr/>
          <p:nvPr/>
        </p:nvSpPr>
        <p:spPr>
          <a:xfrm>
            <a:off x="853889" y="4398869"/>
            <a:ext cx="342900" cy="2319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agenda">
  <p:cSld name="1_agenda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3" name="Google Shape;193;p52"/>
          <p:cNvCxnSpPr/>
          <p:nvPr/>
        </p:nvCxnSpPr>
        <p:spPr>
          <a:xfrm>
            <a:off x="0" y="698047"/>
            <a:ext cx="9144000" cy="6000"/>
          </a:xfrm>
          <a:prstGeom prst="straightConnector1">
            <a:avLst/>
          </a:prstGeom>
          <a:noFill/>
          <a:ln cap="flat" cmpd="sng" w="9525">
            <a:solidFill>
              <a:srgbClr val="00AAE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4" name="Google Shape;194;p52"/>
          <p:cNvSpPr txBox="1"/>
          <p:nvPr/>
        </p:nvSpPr>
        <p:spPr>
          <a:xfrm>
            <a:off x="0" y="265592"/>
            <a:ext cx="91440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AED"/>
              </a:buClr>
              <a:buSzPts val="3200"/>
              <a:buFont typeface="Open Sans SemiBold"/>
              <a:buNone/>
            </a:pPr>
            <a:r>
              <a:rPr b="1" i="0" lang="iw" sz="3200" u="none" cap="none" strike="noStrike">
                <a:solidFill>
                  <a:srgbClr val="00AAED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Agenda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52"/>
          <p:cNvSpPr txBox="1"/>
          <p:nvPr>
            <p:ph idx="1" type="body"/>
          </p:nvPr>
        </p:nvSpPr>
        <p:spPr>
          <a:xfrm>
            <a:off x="389965" y="938213"/>
            <a:ext cx="8269800" cy="3953100"/>
          </a:xfrm>
          <a:prstGeom prst="rect">
            <a:avLst/>
          </a:prstGeom>
          <a:solidFill>
            <a:srgbClr val="DEE9E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52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Char char="❖"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2000"/>
              <a:buFont typeface="Noto Sans Symbols"/>
              <a:buChar char="❖"/>
              <a:defRPr b="0" i="0" sz="200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2000"/>
              <a:buFont typeface="Noto Sans Symbols"/>
              <a:buChar char="❖"/>
              <a:defRPr b="0" i="0" sz="200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2000"/>
              <a:buFont typeface="Noto Sans Symbols"/>
              <a:buChar char="❖"/>
              <a:defRPr b="0" i="0" sz="200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2000"/>
              <a:buFont typeface="Noto Sans Symbols"/>
              <a:buChar char="❖"/>
              <a:defRPr b="0" i="0" sz="200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code segment">
  <p:cSld name="1 code segm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Google Shape;18;p26"/>
          <p:cNvCxnSpPr/>
          <p:nvPr/>
        </p:nvCxnSpPr>
        <p:spPr>
          <a:xfrm>
            <a:off x="0" y="698047"/>
            <a:ext cx="9144000" cy="6000"/>
          </a:xfrm>
          <a:prstGeom prst="straightConnector1">
            <a:avLst/>
          </a:prstGeom>
          <a:noFill/>
          <a:ln cap="flat" cmpd="sng" w="9525">
            <a:solidFill>
              <a:srgbClr val="00AAE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26"/>
          <p:cNvSpPr txBox="1"/>
          <p:nvPr>
            <p:ph idx="1" type="body"/>
          </p:nvPr>
        </p:nvSpPr>
        <p:spPr>
          <a:xfrm>
            <a:off x="0" y="294085"/>
            <a:ext cx="9144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AED"/>
              </a:buClr>
              <a:buSzPts val="3200"/>
              <a:buFont typeface="Open Sans SemiBold"/>
              <a:buNone/>
              <a:defRPr b="1" i="0" sz="3200" u="none" cap="none" strike="noStrike">
                <a:solidFill>
                  <a:srgbClr val="00AAED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26"/>
          <p:cNvSpPr txBox="1"/>
          <p:nvPr>
            <p:ph idx="2" type="body"/>
          </p:nvPr>
        </p:nvSpPr>
        <p:spPr>
          <a:xfrm>
            <a:off x="457200" y="857250"/>
            <a:ext cx="83058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26"/>
          <p:cNvSpPr txBox="1"/>
          <p:nvPr>
            <p:ph idx="3" type="body"/>
          </p:nvPr>
        </p:nvSpPr>
        <p:spPr>
          <a:xfrm>
            <a:off x="495300" y="1506070"/>
            <a:ext cx="8267700" cy="3294600"/>
          </a:xfrm>
          <a:prstGeom prst="rect">
            <a:avLst/>
          </a:prstGeom>
          <a:solidFill>
            <a:srgbClr val="DEE9E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heatsheet">
  <p:cSld name="2_cheatsheet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Google Shape;197;p53"/>
          <p:cNvCxnSpPr/>
          <p:nvPr/>
        </p:nvCxnSpPr>
        <p:spPr>
          <a:xfrm>
            <a:off x="0" y="698047"/>
            <a:ext cx="9144000" cy="6000"/>
          </a:xfrm>
          <a:prstGeom prst="straightConnector1">
            <a:avLst/>
          </a:prstGeom>
          <a:noFill/>
          <a:ln cap="flat" cmpd="sng" w="9525">
            <a:solidFill>
              <a:srgbClr val="00AAE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8" name="Google Shape;198;p53"/>
          <p:cNvSpPr txBox="1"/>
          <p:nvPr>
            <p:ph idx="1" type="body"/>
          </p:nvPr>
        </p:nvSpPr>
        <p:spPr>
          <a:xfrm>
            <a:off x="0" y="294085"/>
            <a:ext cx="9144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AED"/>
              </a:buClr>
              <a:buSzPts val="3200"/>
              <a:buFont typeface="Open Sans SemiBold"/>
              <a:buNone/>
              <a:defRPr b="1" i="0" sz="3200" u="none" cap="none" strike="noStrike">
                <a:solidFill>
                  <a:srgbClr val="00AAED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9" name="Google Shape;199;p53"/>
          <p:cNvSpPr txBox="1"/>
          <p:nvPr>
            <p:ph idx="2" type="body"/>
          </p:nvPr>
        </p:nvSpPr>
        <p:spPr>
          <a:xfrm>
            <a:off x="162232" y="796413"/>
            <a:ext cx="4985100" cy="4269600"/>
          </a:xfrm>
          <a:prstGeom prst="rect">
            <a:avLst/>
          </a:prstGeom>
          <a:solidFill>
            <a:srgbClr val="DEE9E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0" name="Google Shape;200;p53"/>
          <p:cNvSpPr txBox="1"/>
          <p:nvPr>
            <p:ph idx="3" type="body"/>
          </p:nvPr>
        </p:nvSpPr>
        <p:spPr>
          <a:xfrm>
            <a:off x="5389418" y="810205"/>
            <a:ext cx="3602100" cy="4269600"/>
          </a:xfrm>
          <a:prstGeom prst="rect">
            <a:avLst/>
          </a:prstGeom>
          <a:solidFill>
            <a:srgbClr val="DEE9E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ts val="1088"/>
              <a:buFont typeface="Arial"/>
              <a:buNone/>
              <a:defRPr b="0" i="0" sz="1600" u="none" cap="none" strike="noStrike">
                <a:solidFill>
                  <a:srgbClr val="858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7688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ts val="1088"/>
              <a:buFont typeface="Courier New"/>
              <a:buChar char="o"/>
              <a:defRPr b="0" i="0" sz="1600" u="none" cap="none" strike="noStrike">
                <a:solidFill>
                  <a:srgbClr val="858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st code">
  <p:cSld name="just cod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27"/>
          <p:cNvCxnSpPr/>
          <p:nvPr/>
        </p:nvCxnSpPr>
        <p:spPr>
          <a:xfrm>
            <a:off x="0" y="698047"/>
            <a:ext cx="9144000" cy="6000"/>
          </a:xfrm>
          <a:prstGeom prst="straightConnector1">
            <a:avLst/>
          </a:prstGeom>
          <a:noFill/>
          <a:ln cap="flat" cmpd="sng" w="9525">
            <a:solidFill>
              <a:srgbClr val="00AAE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27"/>
          <p:cNvSpPr txBox="1"/>
          <p:nvPr>
            <p:ph idx="1" type="body"/>
          </p:nvPr>
        </p:nvSpPr>
        <p:spPr>
          <a:xfrm>
            <a:off x="0" y="294085"/>
            <a:ext cx="9144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AED"/>
              </a:buClr>
              <a:buSzPts val="3200"/>
              <a:buFont typeface="Open Sans SemiBold"/>
              <a:buNone/>
              <a:defRPr b="1" i="0" sz="2400" u="none" cap="none" strike="noStrike">
                <a:solidFill>
                  <a:srgbClr val="00AAED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27"/>
          <p:cNvSpPr/>
          <p:nvPr/>
        </p:nvSpPr>
        <p:spPr>
          <a:xfrm>
            <a:off x="438150" y="914400"/>
            <a:ext cx="8267700" cy="4114800"/>
          </a:xfrm>
          <a:prstGeom prst="rect">
            <a:avLst/>
          </a:prstGeom>
          <a:solidFill>
            <a:srgbClr val="DEE9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27"/>
          <p:cNvSpPr txBox="1"/>
          <p:nvPr>
            <p:ph idx="2" type="body"/>
          </p:nvPr>
        </p:nvSpPr>
        <p:spPr>
          <a:xfrm>
            <a:off x="655564" y="1008529"/>
            <a:ext cx="7964400" cy="37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">
  <p:cSld name="Mai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28"/>
          <p:cNvCxnSpPr/>
          <p:nvPr/>
        </p:nvCxnSpPr>
        <p:spPr>
          <a:xfrm>
            <a:off x="0" y="698047"/>
            <a:ext cx="9144000" cy="6000"/>
          </a:xfrm>
          <a:prstGeom prst="straightConnector1">
            <a:avLst/>
          </a:prstGeom>
          <a:noFill/>
          <a:ln cap="flat" cmpd="sng" w="9525">
            <a:solidFill>
              <a:srgbClr val="00AAE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28"/>
          <p:cNvSpPr txBox="1"/>
          <p:nvPr>
            <p:ph idx="1" type="body"/>
          </p:nvPr>
        </p:nvSpPr>
        <p:spPr>
          <a:xfrm>
            <a:off x="-1" y="294085"/>
            <a:ext cx="89289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AED"/>
              </a:buClr>
              <a:buSzPts val="3200"/>
              <a:buFont typeface="Open Sans SemiBold"/>
              <a:buNone/>
              <a:defRPr b="1" i="0" sz="3200" u="none" cap="none" strike="noStrike">
                <a:solidFill>
                  <a:srgbClr val="00AAED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agenda">
  <p:cSld name="3_agenda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p29"/>
          <p:cNvCxnSpPr/>
          <p:nvPr/>
        </p:nvCxnSpPr>
        <p:spPr>
          <a:xfrm>
            <a:off x="0" y="698047"/>
            <a:ext cx="9144000" cy="6000"/>
          </a:xfrm>
          <a:prstGeom prst="straightConnector1">
            <a:avLst/>
          </a:prstGeom>
          <a:noFill/>
          <a:ln cap="flat" cmpd="sng" w="9525">
            <a:solidFill>
              <a:srgbClr val="00AAE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29"/>
          <p:cNvSpPr txBox="1"/>
          <p:nvPr>
            <p:ph idx="1" type="body"/>
          </p:nvPr>
        </p:nvSpPr>
        <p:spPr>
          <a:xfrm>
            <a:off x="0" y="294085"/>
            <a:ext cx="9144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AED"/>
              </a:buClr>
              <a:buSzPts val="3200"/>
              <a:buFont typeface="Open Sans SemiBold"/>
              <a:buNone/>
              <a:defRPr b="1" i="0" sz="3200" u="none" cap="none" strike="noStrike">
                <a:solidFill>
                  <a:srgbClr val="00AAED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29"/>
          <p:cNvSpPr txBox="1"/>
          <p:nvPr>
            <p:ph idx="2" type="body"/>
          </p:nvPr>
        </p:nvSpPr>
        <p:spPr>
          <a:xfrm>
            <a:off x="403413" y="988360"/>
            <a:ext cx="8269800" cy="3882900"/>
          </a:xfrm>
          <a:prstGeom prst="rect">
            <a:avLst/>
          </a:prstGeom>
          <a:solidFill>
            <a:srgbClr val="DEE9E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heatsheet">
  <p:cSld name="3_cheatshee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30"/>
          <p:cNvCxnSpPr/>
          <p:nvPr/>
        </p:nvCxnSpPr>
        <p:spPr>
          <a:xfrm>
            <a:off x="0" y="698047"/>
            <a:ext cx="9144000" cy="6000"/>
          </a:xfrm>
          <a:prstGeom prst="straightConnector1">
            <a:avLst/>
          </a:prstGeom>
          <a:noFill/>
          <a:ln cap="flat" cmpd="sng" w="9525">
            <a:solidFill>
              <a:srgbClr val="00AAE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30"/>
          <p:cNvSpPr txBox="1"/>
          <p:nvPr>
            <p:ph idx="1" type="body"/>
          </p:nvPr>
        </p:nvSpPr>
        <p:spPr>
          <a:xfrm>
            <a:off x="0" y="294085"/>
            <a:ext cx="9144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AED"/>
              </a:buClr>
              <a:buSzPts val="3200"/>
              <a:buFont typeface="Open Sans SemiBold"/>
              <a:buNone/>
              <a:defRPr b="1" i="0" sz="3200" u="none" cap="none" strike="noStrike">
                <a:solidFill>
                  <a:srgbClr val="00AAED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30"/>
          <p:cNvSpPr txBox="1"/>
          <p:nvPr>
            <p:ph idx="2" type="body"/>
          </p:nvPr>
        </p:nvSpPr>
        <p:spPr>
          <a:xfrm>
            <a:off x="162232" y="796413"/>
            <a:ext cx="4985100" cy="4269600"/>
          </a:xfrm>
          <a:prstGeom prst="rect">
            <a:avLst/>
          </a:prstGeom>
          <a:solidFill>
            <a:srgbClr val="DEE9E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30"/>
          <p:cNvSpPr txBox="1"/>
          <p:nvPr>
            <p:ph idx="3" type="body"/>
          </p:nvPr>
        </p:nvSpPr>
        <p:spPr>
          <a:xfrm>
            <a:off x="5389418" y="810205"/>
            <a:ext cx="3602100" cy="4269600"/>
          </a:xfrm>
          <a:prstGeom prst="rect">
            <a:avLst/>
          </a:prstGeom>
          <a:solidFill>
            <a:srgbClr val="DEE9E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ts val="1088"/>
              <a:buFont typeface="Arial"/>
              <a:buNone/>
              <a:defRPr b="0" i="0" sz="1600" u="none" cap="none" strike="noStrike">
                <a:solidFill>
                  <a:srgbClr val="858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7688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ts val="1088"/>
              <a:buFont typeface="Courier New"/>
              <a:buChar char="o"/>
              <a:defRPr b="0" i="0" sz="1600" u="none" cap="none" strike="noStrike">
                <a:solidFill>
                  <a:srgbClr val="858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agenda">
  <p:cSld name="2_agenda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31"/>
          <p:cNvCxnSpPr/>
          <p:nvPr/>
        </p:nvCxnSpPr>
        <p:spPr>
          <a:xfrm>
            <a:off x="0" y="698047"/>
            <a:ext cx="9144000" cy="6000"/>
          </a:xfrm>
          <a:prstGeom prst="straightConnector1">
            <a:avLst/>
          </a:prstGeom>
          <a:noFill/>
          <a:ln cap="flat" cmpd="sng" w="9525">
            <a:solidFill>
              <a:srgbClr val="00AAE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31"/>
          <p:cNvSpPr txBox="1"/>
          <p:nvPr>
            <p:ph idx="1" type="body"/>
          </p:nvPr>
        </p:nvSpPr>
        <p:spPr>
          <a:xfrm>
            <a:off x="0" y="294085"/>
            <a:ext cx="9144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AED"/>
              </a:buClr>
              <a:buSzPts val="3200"/>
              <a:buFont typeface="Open Sans SemiBold"/>
              <a:buNone/>
              <a:defRPr b="1" i="0" sz="3200" u="none" cap="none" strike="noStrike">
                <a:solidFill>
                  <a:srgbClr val="00AAED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31"/>
          <p:cNvSpPr txBox="1"/>
          <p:nvPr>
            <p:ph idx="2" type="body"/>
          </p:nvPr>
        </p:nvSpPr>
        <p:spPr>
          <a:xfrm>
            <a:off x="403413" y="988360"/>
            <a:ext cx="8269800" cy="3882900"/>
          </a:xfrm>
          <a:prstGeom prst="rect">
            <a:avLst/>
          </a:prstGeom>
          <a:solidFill>
            <a:srgbClr val="DEE9E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2400"/>
              <a:buFont typeface="Noto Sans Symbols"/>
              <a:buChar char="❖"/>
              <a:defRPr b="0" i="0" sz="240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heatsheet">
  <p:cSld name="1_cheatshee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Google Shape;44;p32"/>
          <p:cNvCxnSpPr/>
          <p:nvPr/>
        </p:nvCxnSpPr>
        <p:spPr>
          <a:xfrm>
            <a:off x="0" y="698047"/>
            <a:ext cx="9144000" cy="6000"/>
          </a:xfrm>
          <a:prstGeom prst="straightConnector1">
            <a:avLst/>
          </a:prstGeom>
          <a:noFill/>
          <a:ln cap="flat" cmpd="sng" w="9525">
            <a:solidFill>
              <a:srgbClr val="00AAE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32"/>
          <p:cNvSpPr txBox="1"/>
          <p:nvPr>
            <p:ph idx="1" type="body"/>
          </p:nvPr>
        </p:nvSpPr>
        <p:spPr>
          <a:xfrm>
            <a:off x="0" y="294085"/>
            <a:ext cx="9144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AED"/>
              </a:buClr>
              <a:buSzPts val="3200"/>
              <a:buFont typeface="Open Sans SemiBold"/>
              <a:buNone/>
              <a:defRPr b="1" i="0" sz="3200" u="none" cap="none" strike="noStrike">
                <a:solidFill>
                  <a:srgbClr val="00AAED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32"/>
          <p:cNvSpPr txBox="1"/>
          <p:nvPr>
            <p:ph idx="2" type="body"/>
          </p:nvPr>
        </p:nvSpPr>
        <p:spPr>
          <a:xfrm>
            <a:off x="162232" y="796413"/>
            <a:ext cx="4985100" cy="4269600"/>
          </a:xfrm>
          <a:prstGeom prst="rect">
            <a:avLst/>
          </a:prstGeom>
          <a:solidFill>
            <a:srgbClr val="DEE9E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32"/>
          <p:cNvSpPr txBox="1"/>
          <p:nvPr>
            <p:ph idx="3" type="body"/>
          </p:nvPr>
        </p:nvSpPr>
        <p:spPr>
          <a:xfrm>
            <a:off x="5389418" y="810205"/>
            <a:ext cx="3602100" cy="4269600"/>
          </a:xfrm>
          <a:prstGeom prst="rect">
            <a:avLst/>
          </a:prstGeom>
          <a:solidFill>
            <a:srgbClr val="DEE9E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ts val="1088"/>
              <a:buFont typeface="Arial"/>
              <a:buNone/>
              <a:defRPr b="0" i="0" sz="1600" u="none" cap="none" strike="noStrike">
                <a:solidFill>
                  <a:srgbClr val="858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7688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ts val="1088"/>
              <a:buFont typeface="Courier New"/>
              <a:buChar char="o"/>
              <a:defRPr b="0" i="0" sz="1600" u="none" cap="none" strike="noStrike">
                <a:solidFill>
                  <a:srgbClr val="858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32"/>
          <p:cNvSpPr txBox="1"/>
          <p:nvPr>
            <p:ph idx="4" type="body"/>
          </p:nvPr>
        </p:nvSpPr>
        <p:spPr>
          <a:xfrm>
            <a:off x="1734297" y="0"/>
            <a:ext cx="60387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32"/>
          <p:cNvSpPr txBox="1"/>
          <p:nvPr>
            <p:ph idx="5" type="body"/>
          </p:nvPr>
        </p:nvSpPr>
        <p:spPr>
          <a:xfrm>
            <a:off x="0" y="0"/>
            <a:ext cx="17079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slideLayout" Target="../slideLayouts/slideLayout28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1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/>
          <p:nvPr/>
        </p:nvSpPr>
        <p:spPr>
          <a:xfrm>
            <a:off x="0" y="-3571"/>
            <a:ext cx="8088300" cy="303600"/>
          </a:xfrm>
          <a:prstGeom prst="rect">
            <a:avLst/>
          </a:prstGeom>
          <a:solidFill>
            <a:srgbClr val="00AAED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7" name="Google Shape;7;p23"/>
          <p:cNvSpPr/>
          <p:nvPr/>
        </p:nvSpPr>
        <p:spPr>
          <a:xfrm>
            <a:off x="8088284" y="-3571"/>
            <a:ext cx="1055700" cy="303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descr="https://d9hhrg4mnvzow.cloudfront.net/www.israeltechallenge.com/4deb1d85-logo-320-132-wite_02h01102g010000000.png" id="8" name="Google Shape;8;p2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216307" y="941"/>
            <a:ext cx="628650" cy="2571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reactjs.or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nodejs.org/" TargetMode="External"/><Relationship Id="rId4" Type="http://schemas.openxmlformats.org/officeDocument/2006/relationships/hyperlink" Target="https://create-react-app.dev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32325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388700"/>
            <a:ext cx="8839200" cy="46405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9"/>
          <p:cNvSpPr txBox="1"/>
          <p:nvPr>
            <p:ph idx="1" type="body"/>
          </p:nvPr>
        </p:nvSpPr>
        <p:spPr>
          <a:xfrm>
            <a:off x="0" y="294085"/>
            <a:ext cx="9144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iw"/>
              <a:t>JSX - HTML in JS</a:t>
            </a:r>
            <a:endParaRPr/>
          </a:p>
        </p:txBody>
      </p:sp>
      <p:sp>
        <p:nvSpPr>
          <p:cNvPr id="269" name="Google Shape;269;p9"/>
          <p:cNvSpPr txBox="1"/>
          <p:nvPr>
            <p:ph idx="2" type="body"/>
          </p:nvPr>
        </p:nvSpPr>
        <p:spPr>
          <a:xfrm>
            <a:off x="403425" y="988350"/>
            <a:ext cx="8269800" cy="3981300"/>
          </a:xfrm>
          <a:prstGeom prst="rect">
            <a:avLst/>
          </a:prstGeom>
          <a:solidFill>
            <a:srgbClr val="DEE9E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❖"/>
            </a:pPr>
            <a:r>
              <a:rPr lang="iw" sz="2200"/>
              <a:t>We can write HTML tags in JS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❖"/>
            </a:pPr>
            <a:r>
              <a:rPr lang="iw" sz="2200"/>
              <a:t>For regular HTML elements, and react components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❖"/>
            </a:pPr>
            <a:r>
              <a:rPr lang="iw" sz="2200"/>
              <a:t>JS expressions can be added to the HTML inside curly braces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❖"/>
            </a:pPr>
            <a:r>
              <a:rPr lang="iw" sz="2200"/>
              <a:t>Element attributes are all in camelCase.</a:t>
            </a:r>
            <a:endParaRPr sz="22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w" sz="2200"/>
              <a:t>e.g. </a:t>
            </a:r>
            <a:r>
              <a:rPr lang="iw" sz="2200"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iw" sz="2200"/>
              <a:t> -&gt; </a:t>
            </a:r>
            <a:r>
              <a:rPr lang="iw" sz="2200"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w" sz="2200" u="sng"/>
              <a:t>the </a:t>
            </a:r>
            <a:r>
              <a:rPr lang="iw" sz="2200" u="sng"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iw" sz="2200" u="sng"/>
              <a:t>attribute is </a:t>
            </a:r>
            <a:r>
              <a:rPr lang="iw" sz="2200" u="sng">
                <a:latin typeface="Courier New"/>
                <a:ea typeface="Courier New"/>
                <a:cs typeface="Courier New"/>
                <a:sym typeface="Courier New"/>
              </a:rPr>
              <a:t>className</a:t>
            </a:r>
            <a:r>
              <a:rPr lang="iw" sz="2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w" sz="2200"/>
              <a:t>(why - </a:t>
            </a:r>
            <a:r>
              <a:rPr lang="iw" sz="2200"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iw" sz="2200"/>
              <a:t> is a reserved word in JS)</a:t>
            </a:r>
            <a:endParaRPr sz="2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0"/>
          <p:cNvSpPr txBox="1"/>
          <p:nvPr>
            <p:ph idx="1" type="body"/>
          </p:nvPr>
        </p:nvSpPr>
        <p:spPr>
          <a:xfrm>
            <a:off x="0" y="294085"/>
            <a:ext cx="9144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iw"/>
              <a:t>Components</a:t>
            </a:r>
            <a:endParaRPr/>
          </a:p>
        </p:txBody>
      </p:sp>
      <p:sp>
        <p:nvSpPr>
          <p:cNvPr id="275" name="Google Shape;275;p10"/>
          <p:cNvSpPr txBox="1"/>
          <p:nvPr>
            <p:ph idx="2" type="body"/>
          </p:nvPr>
        </p:nvSpPr>
        <p:spPr>
          <a:xfrm>
            <a:off x="403425" y="988354"/>
            <a:ext cx="8269800" cy="2205600"/>
          </a:xfrm>
          <a:prstGeom prst="rect">
            <a:avLst/>
          </a:prstGeom>
          <a:solidFill>
            <a:srgbClr val="DEE9E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iw"/>
              <a:t>DRY - Code modules for encapsulating view and logic.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iw"/>
              <a:t>Has input - props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iw"/>
              <a:t>Has output - events (also as props)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iw"/>
              <a:t>Simplest type of component - Function component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1"/>
          <p:cNvSpPr txBox="1"/>
          <p:nvPr>
            <p:ph idx="1" type="body"/>
          </p:nvPr>
        </p:nvSpPr>
        <p:spPr>
          <a:xfrm>
            <a:off x="0" y="294085"/>
            <a:ext cx="9144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iw"/>
              <a:t>Functional component</a:t>
            </a:r>
            <a:endParaRPr/>
          </a:p>
        </p:txBody>
      </p:sp>
      <p:sp>
        <p:nvSpPr>
          <p:cNvPr id="281" name="Google Shape;281;p11"/>
          <p:cNvSpPr txBox="1"/>
          <p:nvPr>
            <p:ph idx="2" type="body"/>
          </p:nvPr>
        </p:nvSpPr>
        <p:spPr>
          <a:xfrm>
            <a:off x="403425" y="988359"/>
            <a:ext cx="8269800" cy="491100"/>
          </a:xfrm>
          <a:prstGeom prst="rect">
            <a:avLst/>
          </a:prstGeom>
          <a:solidFill>
            <a:srgbClr val="DEE9E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w"/>
              <a:t>A simple functional component:</a:t>
            </a:r>
            <a:endParaRPr/>
          </a:p>
        </p:txBody>
      </p:sp>
      <p:sp>
        <p:nvSpPr>
          <p:cNvPr id="282" name="Google Shape;282;p11"/>
          <p:cNvSpPr txBox="1"/>
          <p:nvPr>
            <p:ph idx="2" type="body"/>
          </p:nvPr>
        </p:nvSpPr>
        <p:spPr>
          <a:xfrm>
            <a:off x="403425" y="1572249"/>
            <a:ext cx="8269800" cy="1538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w" sz="105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</a:rPr>
              <a:t> React </a:t>
            </a:r>
            <a:r>
              <a:rPr lang="iw" sz="105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iw" sz="1050">
                <a:solidFill>
                  <a:srgbClr val="A31515"/>
                </a:solidFill>
                <a:highlight>
                  <a:srgbClr val="FFFFFF"/>
                </a:highlight>
              </a:rPr>
              <a:t>'react'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 sz="105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w" sz="105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iw" sz="1050">
                <a:solidFill>
                  <a:srgbClr val="795E26"/>
                </a:solidFill>
                <a:highlight>
                  <a:srgbClr val="FFFFFF"/>
                </a:highlight>
              </a:rPr>
              <a:t>Welcome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iw" sz="1050">
                <a:solidFill>
                  <a:srgbClr val="001080"/>
                </a:solidFill>
                <a:highlight>
                  <a:srgbClr val="FFFFFF"/>
                </a:highlight>
              </a:rPr>
              <a:t>props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</a:rPr>
              <a:t>) {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  <a:r>
              <a:rPr lang="iw" sz="1050">
                <a:solidFill>
                  <a:srgbClr val="AF00DB"/>
                </a:solidFill>
                <a:highlight>
                  <a:srgbClr val="FFFFFF"/>
                </a:highlight>
              </a:rPr>
              <a:t>return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iw" sz="1050">
                <a:solidFill>
                  <a:srgbClr val="800000"/>
                </a:solidFill>
                <a:highlight>
                  <a:srgbClr val="FFFFFF"/>
                </a:highlight>
              </a:rPr>
              <a:t>&lt;h1&gt;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</a:rPr>
              <a:t>Hello, </a:t>
            </a:r>
            <a:r>
              <a:rPr lang="iw" sz="1050">
                <a:solidFill>
                  <a:srgbClr val="0000FF"/>
                </a:solidFill>
                <a:highlight>
                  <a:srgbClr val="FFFFFF"/>
                </a:highlight>
              </a:rPr>
              <a:t>{</a:t>
            </a:r>
            <a:r>
              <a:rPr lang="iw" sz="1050">
                <a:solidFill>
                  <a:srgbClr val="001080"/>
                </a:solidFill>
                <a:highlight>
                  <a:srgbClr val="FFFFFF"/>
                </a:highlight>
              </a:rPr>
              <a:t>props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r>
              <a:rPr lang="iw" sz="1050">
                <a:solidFill>
                  <a:srgbClr val="001080"/>
                </a:solidFill>
                <a:highlight>
                  <a:srgbClr val="FFFFFF"/>
                </a:highlight>
              </a:rPr>
              <a:t>name</a:t>
            </a:r>
            <a:r>
              <a:rPr lang="iw" sz="1050">
                <a:solidFill>
                  <a:srgbClr val="0000FF"/>
                </a:solidFill>
                <a:highlight>
                  <a:srgbClr val="FFFFFF"/>
                </a:highlight>
              </a:rPr>
              <a:t>}</a:t>
            </a:r>
            <a:r>
              <a:rPr lang="iw" sz="1050">
                <a:solidFill>
                  <a:srgbClr val="800000"/>
                </a:solidFill>
                <a:highlight>
                  <a:srgbClr val="FFFFFF"/>
                </a:highlight>
              </a:rPr>
              <a:t>&lt;/h1&gt;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10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//using the component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iw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Welcome </a:t>
            </a:r>
            <a:r>
              <a:rPr lang="iw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iw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iw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"My Name"</a:t>
            </a:r>
            <a:r>
              <a:rPr lang="iw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iw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iw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Welcome</a:t>
            </a:r>
            <a:r>
              <a:rPr lang="iw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050">
              <a:solidFill>
                <a:srgbClr val="C5A5C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2"/>
          <p:cNvSpPr txBox="1"/>
          <p:nvPr>
            <p:ph idx="1" type="body"/>
          </p:nvPr>
        </p:nvSpPr>
        <p:spPr>
          <a:xfrm>
            <a:off x="0" y="294085"/>
            <a:ext cx="9144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iw"/>
              <a:t>Functional component</a:t>
            </a:r>
            <a:endParaRPr/>
          </a:p>
        </p:txBody>
      </p:sp>
      <p:sp>
        <p:nvSpPr>
          <p:cNvPr id="288" name="Google Shape;288;p12"/>
          <p:cNvSpPr txBox="1"/>
          <p:nvPr>
            <p:ph idx="2" type="body"/>
          </p:nvPr>
        </p:nvSpPr>
        <p:spPr>
          <a:xfrm>
            <a:off x="403425" y="802194"/>
            <a:ext cx="8269800" cy="457800"/>
          </a:xfrm>
          <a:prstGeom prst="rect">
            <a:avLst/>
          </a:prstGeom>
          <a:solidFill>
            <a:srgbClr val="DEE9E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w"/>
              <a:t>Props can also contain other elements and components</a:t>
            </a:r>
            <a:endParaRPr/>
          </a:p>
        </p:txBody>
      </p:sp>
      <p:sp>
        <p:nvSpPr>
          <p:cNvPr id="289" name="Google Shape;289;p12"/>
          <p:cNvSpPr txBox="1"/>
          <p:nvPr>
            <p:ph idx="2" type="body"/>
          </p:nvPr>
        </p:nvSpPr>
        <p:spPr>
          <a:xfrm>
            <a:off x="403425" y="1440698"/>
            <a:ext cx="8269800" cy="344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w" sz="105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iw" sz="1050">
                <a:solidFill>
                  <a:srgbClr val="795E26"/>
                </a:solidFill>
                <a:highlight>
                  <a:srgbClr val="FFFFFF"/>
                </a:highlight>
              </a:rPr>
              <a:t>ComponentWithChildren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iw" sz="1050">
                <a:solidFill>
                  <a:srgbClr val="001080"/>
                </a:solidFill>
                <a:highlight>
                  <a:srgbClr val="FFFFFF"/>
                </a:highlight>
              </a:rPr>
              <a:t>props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</a:rPr>
              <a:t>) {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  <a:r>
              <a:rPr lang="iw" sz="1050">
                <a:solidFill>
                  <a:srgbClr val="AF00DB"/>
                </a:solidFill>
                <a:highlight>
                  <a:srgbClr val="FFFFFF"/>
                </a:highlight>
              </a:rPr>
              <a:t>return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</a:rPr>
              <a:t> (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iw" sz="1050">
                <a:solidFill>
                  <a:srgbClr val="800000"/>
                </a:solidFill>
                <a:highlight>
                  <a:srgbClr val="FFFFFF"/>
                </a:highlight>
              </a:rPr>
              <a:t>&lt;div&gt;</a:t>
            </a:r>
            <a:endParaRPr sz="1050">
              <a:solidFill>
                <a:srgbClr val="8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</a:rPr>
              <a:t>      </a:t>
            </a:r>
            <a:r>
              <a:rPr lang="iw" sz="1050">
                <a:solidFill>
                  <a:srgbClr val="0000FF"/>
                </a:solidFill>
                <a:highlight>
                  <a:srgbClr val="FFFFFF"/>
                </a:highlight>
              </a:rPr>
              <a:t>{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iw" sz="1050">
                <a:solidFill>
                  <a:srgbClr val="001080"/>
                </a:solidFill>
                <a:highlight>
                  <a:srgbClr val="FFFFFF"/>
                </a:highlight>
              </a:rPr>
              <a:t>props.children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iw" sz="1050">
                <a:solidFill>
                  <a:srgbClr val="0000FF"/>
                </a:solidFill>
                <a:highlight>
                  <a:srgbClr val="FFFFFF"/>
                </a:highlight>
              </a:rPr>
              <a:t>}</a:t>
            </a:r>
            <a:endParaRPr sz="105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iw" sz="1050">
                <a:solidFill>
                  <a:srgbClr val="800000"/>
                </a:solidFill>
                <a:highlight>
                  <a:srgbClr val="FFFFFF"/>
                </a:highlight>
              </a:rPr>
              <a:t>&lt;/div&gt;</a:t>
            </a:r>
            <a:endParaRPr sz="1050">
              <a:solidFill>
                <a:srgbClr val="8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</a:rPr>
              <a:t>  )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w" sz="105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iw" sz="1050">
                <a:solidFill>
                  <a:srgbClr val="795E26"/>
                </a:solidFill>
                <a:highlight>
                  <a:srgbClr val="FFFFFF"/>
                </a:highlight>
              </a:rPr>
              <a:t>MyOtherComponent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iw" sz="1050">
                <a:solidFill>
                  <a:srgbClr val="001080"/>
                </a:solidFill>
                <a:highlight>
                  <a:srgbClr val="FFFFFF"/>
                </a:highlight>
              </a:rPr>
              <a:t>props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</a:rPr>
              <a:t>) {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  <a:r>
              <a:rPr lang="iw" sz="1050">
                <a:solidFill>
                  <a:srgbClr val="AF00DB"/>
                </a:solidFill>
                <a:highlight>
                  <a:srgbClr val="FFFFFF"/>
                </a:highlight>
              </a:rPr>
              <a:t>return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</a:rPr>
              <a:t> (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iw" sz="1050">
                <a:solidFill>
                  <a:srgbClr val="800000"/>
                </a:solidFill>
                <a:highlight>
                  <a:srgbClr val="FFFFFF"/>
                </a:highlight>
              </a:rPr>
              <a:t>&lt;</a:t>
            </a:r>
            <a:r>
              <a:rPr lang="iw" sz="1050">
                <a:solidFill>
                  <a:srgbClr val="267F99"/>
                </a:solidFill>
                <a:highlight>
                  <a:srgbClr val="FFFFFF"/>
                </a:highlight>
              </a:rPr>
              <a:t>ComponentWithChildren</a:t>
            </a:r>
            <a:r>
              <a:rPr lang="iw" sz="1050">
                <a:solidFill>
                  <a:srgbClr val="800000"/>
                </a:solidFill>
                <a:highlight>
                  <a:srgbClr val="FFFFFF"/>
                </a:highlight>
              </a:rPr>
              <a:t>&gt;</a:t>
            </a:r>
            <a:endParaRPr sz="1050">
              <a:solidFill>
                <a:srgbClr val="8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</a:rPr>
              <a:t>      </a:t>
            </a:r>
            <a:r>
              <a:rPr lang="iw" sz="1050">
                <a:solidFill>
                  <a:srgbClr val="800000"/>
                </a:solidFill>
                <a:highlight>
                  <a:srgbClr val="FFFFFF"/>
                </a:highlight>
              </a:rPr>
              <a:t>&lt;h3&gt;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</a:rPr>
              <a:t>I'm a child of ComponentWithChildren</a:t>
            </a:r>
            <a:r>
              <a:rPr lang="iw" sz="1050">
                <a:solidFill>
                  <a:srgbClr val="800000"/>
                </a:solidFill>
                <a:highlight>
                  <a:srgbClr val="FFFFFF"/>
                </a:highlight>
              </a:rPr>
              <a:t>&lt;/h3&gt;</a:t>
            </a:r>
            <a:endParaRPr sz="1050">
              <a:solidFill>
                <a:srgbClr val="8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iw" sz="1050">
                <a:solidFill>
                  <a:srgbClr val="800000"/>
                </a:solidFill>
                <a:highlight>
                  <a:srgbClr val="FFFFFF"/>
                </a:highlight>
              </a:rPr>
              <a:t>&lt;/</a:t>
            </a:r>
            <a:r>
              <a:rPr lang="iw" sz="1050">
                <a:solidFill>
                  <a:srgbClr val="267F99"/>
                </a:solidFill>
                <a:highlight>
                  <a:srgbClr val="FFFFFF"/>
                </a:highlight>
              </a:rPr>
              <a:t>ComponentWithChildren</a:t>
            </a:r>
            <a:r>
              <a:rPr lang="iw" sz="1050">
                <a:solidFill>
                  <a:srgbClr val="800000"/>
                </a:solidFill>
                <a:highlight>
                  <a:srgbClr val="FFFFFF"/>
                </a:highlight>
              </a:rPr>
              <a:t>&gt;</a:t>
            </a:r>
            <a:endParaRPr sz="1050">
              <a:solidFill>
                <a:srgbClr val="8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</a:rPr>
              <a:t>  )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05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050">
              <a:solidFill>
                <a:srgbClr val="C5A5C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3"/>
          <p:cNvSpPr txBox="1"/>
          <p:nvPr>
            <p:ph idx="1" type="body"/>
          </p:nvPr>
        </p:nvSpPr>
        <p:spPr>
          <a:xfrm>
            <a:off x="0" y="294085"/>
            <a:ext cx="9144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iw"/>
              <a:t>Why do we need components</a:t>
            </a:r>
            <a:endParaRPr/>
          </a:p>
        </p:txBody>
      </p:sp>
      <p:sp>
        <p:nvSpPr>
          <p:cNvPr id="295" name="Google Shape;295;p13"/>
          <p:cNvSpPr txBox="1"/>
          <p:nvPr>
            <p:ph idx="2" type="body"/>
          </p:nvPr>
        </p:nvSpPr>
        <p:spPr>
          <a:xfrm>
            <a:off x="403425" y="988350"/>
            <a:ext cx="8269800" cy="902100"/>
          </a:xfrm>
          <a:prstGeom prst="rect">
            <a:avLst/>
          </a:prstGeom>
          <a:solidFill>
            <a:srgbClr val="DEE9E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w" sz="2000"/>
              <a:t>A react code without additional components (only the main app component)</a:t>
            </a: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4"/>
          <p:cNvSpPr txBox="1"/>
          <p:nvPr/>
        </p:nvSpPr>
        <p:spPr>
          <a:xfrm>
            <a:off x="0" y="0"/>
            <a:ext cx="9144000" cy="510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iw" sz="600" u="none" cap="none" strike="noStrike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iw" sz="6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iw" sz="600" u="none" cap="none" strike="noStrike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iw" sz="6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6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iw" sz="600" u="none" cap="none" strike="noStrike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iw" sz="6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'./App.css'</a:t>
            </a: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6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iw" sz="6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iw" sz="600" u="none" cap="none" strike="noStrike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0" i="0" sz="6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iw" sz="600" u="none" cap="none" strike="noStrike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0" i="0" sz="6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iw" sz="60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&lt;div</a:t>
            </a: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iw" sz="6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className</a:t>
            </a: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iw" sz="6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"App"</a:t>
            </a:r>
            <a:r>
              <a:rPr b="0" i="0" lang="iw" sz="60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600" u="none" cap="none" strike="noStrike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0" i="0" lang="iw" sz="60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&lt;header</a:t>
            </a: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iw" sz="6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className</a:t>
            </a: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iw" sz="6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"App-header"</a:t>
            </a:r>
            <a:r>
              <a:rPr b="0" i="0" lang="iw" sz="60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600" u="none" cap="none" strike="noStrike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iw" sz="60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&lt;ul</a:t>
            </a: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iw" sz="6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className</a:t>
            </a: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iw" sz="6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"users-list"</a:t>
            </a:r>
            <a:r>
              <a:rPr b="0" i="0" lang="iw" sz="60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600" u="none" cap="none" strike="noStrike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0" i="0" lang="iw" sz="60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&lt;li</a:t>
            </a: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iw" sz="6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className</a:t>
            </a: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iw" sz="6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"user-item"</a:t>
            </a:r>
            <a:r>
              <a:rPr b="0" i="0" lang="iw" sz="60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600" u="none" cap="none" strike="noStrike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0" i="0" lang="iw" sz="60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&lt;img</a:t>
            </a: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iw" sz="6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className</a:t>
            </a: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iw" sz="6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"user-image"</a:t>
            </a: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iw" sz="6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iw" sz="6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"https://randomuser.me/api/portraits/lego/1.jpg"</a:t>
            </a: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iw" sz="6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alt</a:t>
            </a: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iw" sz="6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"Patrick Nguyen"</a:t>
            </a: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iw" sz="60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0" i="0" sz="600" u="none" cap="none" strike="noStrike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0" i="0" lang="iw" sz="60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&lt;span&gt;</a:t>
            </a: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Patrick Nguyen</a:t>
            </a:r>
            <a:r>
              <a:rPr b="0" i="0" lang="iw" sz="60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&lt;/span&gt;</a:t>
            </a:r>
            <a:endParaRPr b="0" i="0" sz="600" u="none" cap="none" strike="noStrike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0" i="0" lang="iw" sz="60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&lt;/li&gt;</a:t>
            </a:r>
            <a:endParaRPr b="0" i="0" sz="600" u="none" cap="none" strike="noStrike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0" i="0" lang="iw" sz="60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&lt;li</a:t>
            </a: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iw" sz="6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className</a:t>
            </a: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iw" sz="6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"user-item"</a:t>
            </a:r>
            <a:r>
              <a:rPr b="0" i="0" lang="iw" sz="60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600" u="none" cap="none" strike="noStrike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0" i="0" lang="iw" sz="60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&lt;img</a:t>
            </a: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iw" sz="6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className</a:t>
            </a: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iw" sz="6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"user-image"</a:t>
            </a: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iw" sz="6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iw" sz="6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"https://randomuser.me/api/portraits/lego/4.jpg"</a:t>
            </a: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iw" sz="6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alt</a:t>
            </a: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iw" sz="6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"Evie-Mai Oconnor"</a:t>
            </a: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iw" sz="60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0" i="0" sz="600" u="none" cap="none" strike="noStrike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0" i="0" lang="iw" sz="60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&lt;span&gt;</a:t>
            </a: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Evie-Mai Oconnor</a:t>
            </a:r>
            <a:r>
              <a:rPr b="0" i="0" lang="iw" sz="60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&lt;/span&gt;</a:t>
            </a:r>
            <a:endParaRPr b="0" i="0" sz="600" u="none" cap="none" strike="noStrike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0" i="0" lang="iw" sz="60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&lt;/li&gt;</a:t>
            </a:r>
            <a:endParaRPr b="0" i="0" sz="600" u="none" cap="none" strike="noStrike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0" i="0" lang="iw" sz="60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&lt;li</a:t>
            </a: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iw" sz="6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className</a:t>
            </a: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iw" sz="6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"user-item"</a:t>
            </a:r>
            <a:r>
              <a:rPr b="0" i="0" lang="iw" sz="60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600" u="none" cap="none" strike="noStrike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0" i="0" lang="iw" sz="60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&lt;img</a:t>
            </a: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iw" sz="6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className</a:t>
            </a: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iw" sz="6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"user-image"</a:t>
            </a: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iw" sz="6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iw" sz="6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"https://randomuser.me/api/portraits/lego/8.jpg"</a:t>
            </a: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iw" sz="6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alt</a:t>
            </a: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iw" sz="6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"Ceara Gamble"</a:t>
            </a: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iw" sz="60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0" i="0" sz="600" u="none" cap="none" strike="noStrike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0" i="0" lang="iw" sz="60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&lt;span&gt;</a:t>
            </a: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Ceara Gamble</a:t>
            </a:r>
            <a:r>
              <a:rPr b="0" i="0" lang="iw" sz="60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&lt;/span&gt;</a:t>
            </a:r>
            <a:endParaRPr b="0" i="0" sz="600" u="none" cap="none" strike="noStrike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0" i="0" lang="iw" sz="60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&lt;/li&gt;</a:t>
            </a:r>
            <a:endParaRPr b="0" i="0" sz="600" u="none" cap="none" strike="noStrike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0" i="0" lang="iw" sz="60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&lt;li</a:t>
            </a: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iw" sz="6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className</a:t>
            </a: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iw" sz="6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"user-item"</a:t>
            </a:r>
            <a:r>
              <a:rPr b="0" i="0" lang="iw" sz="60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600" u="none" cap="none" strike="noStrike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0" i="0" lang="iw" sz="60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&lt;img</a:t>
            </a: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iw" sz="6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className</a:t>
            </a: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iw" sz="6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"user-image"</a:t>
            </a: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iw" sz="6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iw" sz="6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"https://randomuser.me/api/portraits/lego/2.jpg"</a:t>
            </a: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iw" sz="6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alt</a:t>
            </a: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iw" sz="6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"Anja Weston"</a:t>
            </a: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iw" sz="60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0" i="0" sz="600" u="none" cap="none" strike="noStrike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0" i="0" lang="iw" sz="60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&lt;span&gt;</a:t>
            </a: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Anja Weston</a:t>
            </a:r>
            <a:r>
              <a:rPr b="0" i="0" lang="iw" sz="60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&lt;/span&gt;</a:t>
            </a:r>
            <a:endParaRPr b="0" i="0" sz="600" u="none" cap="none" strike="noStrike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0" i="0" lang="iw" sz="60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&lt;/li&gt;</a:t>
            </a:r>
            <a:endParaRPr b="0" i="0" sz="600" u="none" cap="none" strike="noStrike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0" i="0" lang="iw" sz="60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&lt;li</a:t>
            </a: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iw" sz="6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className</a:t>
            </a: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iw" sz="6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"user-item"</a:t>
            </a:r>
            <a:r>
              <a:rPr b="0" i="0" lang="iw" sz="60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600" u="none" cap="none" strike="noStrike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0" i="0" lang="iw" sz="60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&lt;img</a:t>
            </a: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iw" sz="6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className</a:t>
            </a: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iw" sz="6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"user-image"</a:t>
            </a: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iw" sz="6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iw" sz="6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"https://randomuser.me/api/portraits/lego/3.jpg"</a:t>
            </a: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iw" sz="6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alt</a:t>
            </a: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iw" sz="6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"Azaan Conley"</a:t>
            </a: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iw" sz="60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0" i="0" sz="600" u="none" cap="none" strike="noStrike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0" i="0" lang="iw" sz="60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&lt;span&gt;</a:t>
            </a: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Azaan Conley</a:t>
            </a:r>
            <a:r>
              <a:rPr b="0" i="0" lang="iw" sz="60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&lt;/span&gt;</a:t>
            </a:r>
            <a:endParaRPr b="0" i="0" sz="600" u="none" cap="none" strike="noStrike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0" i="0" lang="iw" sz="60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&lt;/li&gt;</a:t>
            </a:r>
            <a:endParaRPr b="0" i="0" sz="600" u="none" cap="none" strike="noStrike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0" i="0" lang="iw" sz="60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&lt;li</a:t>
            </a: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iw" sz="6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className</a:t>
            </a: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iw" sz="6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"user-item"</a:t>
            </a:r>
            <a:r>
              <a:rPr b="0" i="0" lang="iw" sz="60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600" u="none" cap="none" strike="noStrike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0" i="0" lang="iw" sz="60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&lt;img</a:t>
            </a: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iw" sz="6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className</a:t>
            </a: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iw" sz="6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"user-image"</a:t>
            </a: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iw" sz="6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iw" sz="6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"https://randomuser.me/api/portraits/lego/5.jpg"</a:t>
            </a: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iw" sz="6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alt</a:t>
            </a: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iw" sz="6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"Brady Bell"</a:t>
            </a: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iw" sz="60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0" i="0" sz="600" u="none" cap="none" strike="noStrike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0" i="0" lang="iw" sz="60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&lt;span&gt;</a:t>
            </a: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Brady Bell</a:t>
            </a:r>
            <a:r>
              <a:rPr b="0" i="0" lang="iw" sz="60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&lt;/span&gt;</a:t>
            </a:r>
            <a:endParaRPr b="0" i="0" sz="600" u="none" cap="none" strike="noStrike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0" i="0" lang="iw" sz="60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&lt;/li&gt;</a:t>
            </a:r>
            <a:endParaRPr b="0" i="0" sz="600" u="none" cap="none" strike="noStrike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iw" sz="60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&lt;/ul&gt;</a:t>
            </a:r>
            <a:endParaRPr b="0" i="0" sz="600" u="none" cap="none" strike="noStrike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0" i="0" lang="iw" sz="60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&lt;/header&gt;</a:t>
            </a:r>
            <a:endParaRPr b="0" i="0" sz="600" u="none" cap="none" strike="noStrike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iw" sz="60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endParaRPr b="0" i="0" sz="600" u="none" cap="none" strike="noStrike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);</a:t>
            </a:r>
            <a:endParaRPr b="0" i="0" sz="6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6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iw" sz="600" u="none" cap="none" strike="noStrike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iw" sz="600" u="none" cap="none" strike="noStrike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iw" sz="6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6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5"/>
          <p:cNvSpPr txBox="1"/>
          <p:nvPr>
            <p:ph idx="1" type="body"/>
          </p:nvPr>
        </p:nvSpPr>
        <p:spPr>
          <a:xfrm>
            <a:off x="0" y="294085"/>
            <a:ext cx="9144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iw"/>
              <a:t>Why do we need components</a:t>
            </a:r>
            <a:endParaRPr/>
          </a:p>
        </p:txBody>
      </p:sp>
      <p:sp>
        <p:nvSpPr>
          <p:cNvPr id="306" name="Google Shape;306;p15"/>
          <p:cNvSpPr txBox="1"/>
          <p:nvPr>
            <p:ph idx="2" type="body"/>
          </p:nvPr>
        </p:nvSpPr>
        <p:spPr>
          <a:xfrm>
            <a:off x="403425" y="988351"/>
            <a:ext cx="8269800" cy="3366300"/>
          </a:xfrm>
          <a:prstGeom prst="rect">
            <a:avLst/>
          </a:prstGeom>
          <a:solidFill>
            <a:srgbClr val="DEE9E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iw"/>
              <a:t>We are repeating the same code in the list - not so DRY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iw"/>
              <a:t>Let’s export the code to a </a:t>
            </a:r>
            <a:r>
              <a:rPr b="1" lang="iw"/>
              <a:t>Functional Component</a:t>
            </a:r>
            <a:r>
              <a:rPr lang="iw"/>
              <a:t>, that has props as an input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iw"/>
              <a:t>Remember: React re-renders the component when it’s props change!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iw"/>
              <a:t>Props are read-only!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/>
          <p:nvPr/>
        </p:nvSpPr>
        <p:spPr>
          <a:xfrm>
            <a:off x="0" y="0"/>
            <a:ext cx="9144000" cy="510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iw" sz="800" u="none" cap="none" strike="noStrike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iw" sz="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iw" sz="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'./App.css'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iw" sz="800" u="none" cap="none" strike="noStrike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UserItem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props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imageUrl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 = 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props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iw" sz="800" u="none" cap="none" strike="noStrike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iw" sz="80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&lt;li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iw" sz="8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className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iw" sz="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"user-item"</a:t>
            </a:r>
            <a:r>
              <a:rPr b="0" i="0" lang="iw" sz="80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800" u="none" cap="none" strike="noStrike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0" i="0" lang="iw" sz="80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&lt;img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iw" sz="8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className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iw" sz="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"user-image"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iw" sz="8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imageUrl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iw" sz="8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alt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iw" sz="80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0" i="0" sz="800" u="none" cap="none" strike="noStrike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0" i="0" lang="iw" sz="80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&lt;span&gt;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0" i="0" lang="iw" sz="80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&lt;/span&gt;</a:t>
            </a:r>
            <a:endParaRPr b="0" i="0" sz="800" u="none" cap="none" strike="noStrike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iw" sz="80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&lt;/li&gt;</a:t>
            </a:r>
            <a:endParaRPr b="0" i="0" sz="800" u="none" cap="none" strike="noStrike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);</a:t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iw" sz="800" u="none" cap="none" strike="noStrike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iw" sz="800" u="none" cap="none" strike="noStrike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iw" sz="80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&lt;div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iw" sz="8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className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iw" sz="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"App"</a:t>
            </a:r>
            <a:r>
              <a:rPr b="0" i="0" lang="iw" sz="80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800" u="none" cap="none" strike="noStrike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0" i="0" lang="iw" sz="80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&lt;header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iw" sz="8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className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iw" sz="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"App-header"</a:t>
            </a:r>
            <a:r>
              <a:rPr b="0" i="0" lang="iw" sz="80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800" u="none" cap="none" strike="noStrike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iw" sz="80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&lt;ul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iw" sz="8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className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iw" sz="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"users-list"</a:t>
            </a:r>
            <a:r>
              <a:rPr b="0" i="0" lang="iw" sz="80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800" u="none" cap="none" strike="noStrike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0" i="0" lang="iw" sz="80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iw" sz="800" u="none" cap="none" strike="noStrike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UserItem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iw" sz="8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0" i="0" lang="iw" sz="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"Patrick Nguyen"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iw" sz="8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imageUrl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0" i="0" lang="iw" sz="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"https://randomuser.me/api/portraits/lego/1.jpg"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0" i="0" lang="iw" sz="80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0" i="0" sz="800" u="none" cap="none" strike="noStrike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0" i="0" lang="iw" sz="80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iw" sz="800" u="none" cap="none" strike="noStrike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UserItem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iw" sz="8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0" i="0" lang="iw" sz="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"Evie-Mai Oconnor"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iw" sz="8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imageUrl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0" i="0" lang="iw" sz="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"https://randomuser.me/api/portraits/lego/4.jpg"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0" i="0" lang="iw" sz="80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0" i="0" sz="800" u="none" cap="none" strike="noStrike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0" i="0" lang="iw" sz="80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iw" sz="800" u="none" cap="none" strike="noStrike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UserItem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iw" sz="8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0" i="0" lang="iw" sz="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"Ceara Gamble"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iw" sz="8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imageUrl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0" i="0" lang="iw" sz="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"https://randomuser.me/api/portraits/lego/8.jpg"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0" i="0" lang="iw" sz="80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0" i="0" sz="800" u="none" cap="none" strike="noStrike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0" i="0" lang="iw" sz="80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iw" sz="800" u="none" cap="none" strike="noStrike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UserItem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iw" sz="8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0" i="0" lang="iw" sz="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"Anja Weston"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iw" sz="8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imageUrl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0" i="0" lang="iw" sz="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"https://randomuser.me/api/portraits/lego/2.jpg"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0" i="0" lang="iw" sz="80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0" i="0" sz="800" u="none" cap="none" strike="noStrike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0" i="0" lang="iw" sz="80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iw" sz="800" u="none" cap="none" strike="noStrike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UserItem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iw" sz="8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0" i="0" lang="iw" sz="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"Azaan Conley"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iw" sz="8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imageUrl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0" i="0" lang="iw" sz="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"https://randomuser.me/api/portraits/lego/3.jpg"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0" i="0" lang="iw" sz="80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0" i="0" sz="800" u="none" cap="none" strike="noStrike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0" i="0" lang="iw" sz="80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iw" sz="800" u="none" cap="none" strike="noStrike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UserItem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iw" sz="8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0" i="0" lang="iw" sz="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"Brady Bell"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iw" sz="8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imageUrl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0" i="0" lang="iw" sz="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"https://randomuser.me/api/portraits/lego/5.jpg"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0" i="0" lang="iw" sz="80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0" i="0" sz="800" u="none" cap="none" strike="noStrike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iw" sz="80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&lt;/ul&gt;</a:t>
            </a:r>
            <a:endParaRPr b="0" i="0" sz="800" u="none" cap="none" strike="noStrike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0" i="0" lang="iw" sz="80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&lt;/header&gt;</a:t>
            </a:r>
            <a:endParaRPr b="0" i="0" sz="800" u="none" cap="none" strike="noStrike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iw" sz="80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endParaRPr b="0" i="0" sz="800" u="none" cap="none" strike="noStrike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);</a:t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iw" sz="800" u="none" cap="none" strike="noStrike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AF00D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7"/>
          <p:cNvSpPr txBox="1"/>
          <p:nvPr>
            <p:ph idx="1" type="body"/>
          </p:nvPr>
        </p:nvSpPr>
        <p:spPr>
          <a:xfrm>
            <a:off x="0" y="294085"/>
            <a:ext cx="9144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iw"/>
              <a:t>Why we need Class Components</a:t>
            </a:r>
            <a:endParaRPr/>
          </a:p>
        </p:txBody>
      </p:sp>
      <p:sp>
        <p:nvSpPr>
          <p:cNvPr id="317" name="Google Shape;317;p17"/>
          <p:cNvSpPr txBox="1"/>
          <p:nvPr>
            <p:ph idx="2" type="body"/>
          </p:nvPr>
        </p:nvSpPr>
        <p:spPr>
          <a:xfrm>
            <a:off x="403413" y="988360"/>
            <a:ext cx="8269800" cy="3882900"/>
          </a:xfrm>
          <a:prstGeom prst="rect">
            <a:avLst/>
          </a:prstGeom>
          <a:solidFill>
            <a:srgbClr val="DEE9E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iw"/>
              <a:t>Class components also have an internal state (in addition to props)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iw"/>
              <a:t>React re-renders the class component when either the props or state change.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iw"/>
              <a:t>When do we need class components: whenever we need to keep an internal state of the component.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8"/>
          <p:cNvSpPr txBox="1"/>
          <p:nvPr>
            <p:ph idx="1" type="body"/>
          </p:nvPr>
        </p:nvSpPr>
        <p:spPr>
          <a:xfrm>
            <a:off x="0" y="294085"/>
            <a:ext cx="9144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iw"/>
              <a:t>Class Components - example</a:t>
            </a:r>
            <a:endParaRPr/>
          </a:p>
        </p:txBody>
      </p:sp>
      <p:sp>
        <p:nvSpPr>
          <p:cNvPr id="323" name="Google Shape;323;p18"/>
          <p:cNvSpPr txBox="1"/>
          <p:nvPr>
            <p:ph idx="2" type="body"/>
          </p:nvPr>
        </p:nvSpPr>
        <p:spPr>
          <a:xfrm>
            <a:off x="403425" y="988354"/>
            <a:ext cx="8269800" cy="2278500"/>
          </a:xfrm>
          <a:prstGeom prst="rect">
            <a:avLst/>
          </a:prstGeom>
          <a:solidFill>
            <a:srgbClr val="DEE9E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iw"/>
              <a:t>Form component - when we need to keep the form values before doing something with them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iw"/>
              <a:t>Props are read-only, so we can’t change them and keep internal data in them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"/>
          <p:cNvSpPr txBox="1"/>
          <p:nvPr>
            <p:ph idx="1" type="body"/>
          </p:nvPr>
        </p:nvSpPr>
        <p:spPr>
          <a:xfrm>
            <a:off x="0" y="294085"/>
            <a:ext cx="9144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iw"/>
              <a:t>Agenda</a:t>
            </a:r>
            <a:endParaRPr/>
          </a:p>
        </p:txBody>
      </p:sp>
      <p:sp>
        <p:nvSpPr>
          <p:cNvPr id="211" name="Google Shape;211;p2"/>
          <p:cNvSpPr txBox="1"/>
          <p:nvPr>
            <p:ph idx="2" type="body"/>
          </p:nvPr>
        </p:nvSpPr>
        <p:spPr>
          <a:xfrm>
            <a:off x="403413" y="988360"/>
            <a:ext cx="8269800" cy="3882900"/>
          </a:xfrm>
          <a:prstGeom prst="rect">
            <a:avLst/>
          </a:prstGeom>
          <a:solidFill>
            <a:srgbClr val="DEE9E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iw"/>
              <a:t>What is a SPA, and why React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iw"/>
              <a:t>Create a React app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iw"/>
              <a:t>JSX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iw"/>
              <a:t>Function Components - Props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iw"/>
              <a:t>Class Components - Props + State + Lifecycle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9"/>
          <p:cNvSpPr txBox="1"/>
          <p:nvPr>
            <p:ph idx="1" type="body"/>
          </p:nvPr>
        </p:nvSpPr>
        <p:spPr>
          <a:xfrm>
            <a:off x="0" y="294085"/>
            <a:ext cx="9144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iw"/>
              <a:t>Class Components - example</a:t>
            </a:r>
            <a:endParaRPr/>
          </a:p>
        </p:txBody>
      </p:sp>
      <p:sp>
        <p:nvSpPr>
          <p:cNvPr id="329" name="Google Shape;329;p19"/>
          <p:cNvSpPr txBox="1"/>
          <p:nvPr>
            <p:ph idx="2" type="body"/>
          </p:nvPr>
        </p:nvSpPr>
        <p:spPr>
          <a:xfrm>
            <a:off x="403425" y="988350"/>
            <a:ext cx="8269800" cy="933600"/>
          </a:xfrm>
          <a:prstGeom prst="rect">
            <a:avLst/>
          </a:prstGeom>
          <a:solidFill>
            <a:srgbClr val="DEE9E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iw" sz="2000"/>
              <a:t>Form component - when we need to keep the form values before doing something with them</a:t>
            </a:r>
            <a:endParaRPr sz="2000"/>
          </a:p>
        </p:txBody>
      </p:sp>
      <p:sp>
        <p:nvSpPr>
          <p:cNvPr id="330" name="Google Shape;330;p19"/>
          <p:cNvSpPr txBox="1"/>
          <p:nvPr/>
        </p:nvSpPr>
        <p:spPr>
          <a:xfrm>
            <a:off x="394500" y="1991700"/>
            <a:ext cx="4742100" cy="30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iw" sz="800" u="none" cap="none" strike="noStrike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MyFormComponent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props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iw" sz="800" u="none" cap="none" strike="noStrike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onUsernameChange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(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event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event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iw" sz="800" u="none" cap="none" strike="noStrike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can't assign the value to nowhere</a:t>
            </a:r>
            <a:endParaRPr b="0" i="0" sz="800" u="none" cap="none" strike="noStrike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iw" sz="800" u="none" cap="none" strike="noStrike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props.username = value -&gt; invalid! props are readonly</a:t>
            </a:r>
            <a:endParaRPr b="0" i="0" sz="800" u="none" cap="none" strike="noStrike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iw" sz="800" u="none" cap="none" strike="noStrike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onSubmit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(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event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event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iw" sz="800" u="none" cap="none" strike="noStrike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preventDefault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iw" sz="800" u="none" cap="none" strike="noStrike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//can't access the function internal state</a:t>
            </a:r>
            <a:endParaRPr b="0" i="0" sz="800" u="none" cap="none" strike="noStrike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iw" sz="800" u="none" cap="none" strike="noStrike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iw" sz="800" u="none" cap="none" strike="noStrike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iw" sz="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'Form submitted'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iw" sz="800" u="none" cap="none" strike="noStrike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iw" sz="80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&lt;form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iw" sz="8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onSubmit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onSubmit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0" i="0" lang="iw" sz="80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800" u="none" cap="none" strike="noStrike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0" i="0" lang="iw" sz="80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&lt;input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iw" sz="8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iw" sz="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"username"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iw" sz="8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iw" sz="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"text"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iw" sz="8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onChange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onUsernameChange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iw" sz="80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0" i="0" sz="800" u="none" cap="none" strike="noStrike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0" i="0" lang="iw" sz="80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&lt;input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iw" sz="8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iw" sz="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"submit"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iw" sz="8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iw" sz="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"send"</a:t>
            </a:r>
            <a:r>
              <a:rPr b="0" i="0" lang="iw" sz="80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0" i="0" sz="800" u="none" cap="none" strike="noStrike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iw" sz="80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&lt;/form&gt;</a:t>
            </a:r>
            <a:endParaRPr b="0" i="0" sz="800" u="none" cap="none" strike="noStrike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);</a:t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1" name="Google Shape;331;p19"/>
          <p:cNvSpPr txBox="1"/>
          <p:nvPr>
            <p:ph idx="2" type="body"/>
          </p:nvPr>
        </p:nvSpPr>
        <p:spPr>
          <a:xfrm>
            <a:off x="4872425" y="1991700"/>
            <a:ext cx="3800700" cy="1348200"/>
          </a:xfrm>
          <a:prstGeom prst="rect">
            <a:avLst/>
          </a:prstGeom>
          <a:solidFill>
            <a:srgbClr val="DEE9E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w" sz="2000"/>
              <a:t>A functional component won’t be helpful in this case - let’s convert it to a class component </a:t>
            </a:r>
            <a:endParaRPr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0"/>
          <p:cNvSpPr txBox="1"/>
          <p:nvPr>
            <p:ph idx="1" type="body"/>
          </p:nvPr>
        </p:nvSpPr>
        <p:spPr>
          <a:xfrm>
            <a:off x="0" y="294085"/>
            <a:ext cx="9144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iw"/>
              <a:t>Class Components - example</a:t>
            </a:r>
            <a:endParaRPr/>
          </a:p>
        </p:txBody>
      </p:sp>
      <p:sp>
        <p:nvSpPr>
          <p:cNvPr id="337" name="Google Shape;337;p20"/>
          <p:cNvSpPr txBox="1"/>
          <p:nvPr/>
        </p:nvSpPr>
        <p:spPr>
          <a:xfrm>
            <a:off x="394500" y="772500"/>
            <a:ext cx="8488500" cy="42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iw" sz="6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iw" sz="600" u="none" cap="none" strike="noStrike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MyFormComponent</a:t>
            </a: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iw" sz="6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iw" sz="600" u="none" cap="none" strike="noStrike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iw" sz="600" u="none" cap="none" strike="noStrike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Component</a:t>
            </a: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0" i="0" sz="6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iw" sz="6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iw" sz="6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props</a:t>
            </a: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0" i="0" sz="6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iw" sz="6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iw" sz="6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props</a:t>
            </a: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6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iw" sz="6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iw" sz="6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{</a:t>
            </a:r>
            <a:endParaRPr b="0" i="0" sz="6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0" i="0" lang="iw" sz="6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username:</a:t>
            </a: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iw" sz="6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endParaRPr b="0" i="0" sz="600" u="none" cap="none" strike="noStrike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};</a:t>
            </a:r>
            <a:endParaRPr b="0" i="0" sz="6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0" i="0" sz="6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iw" sz="600" u="none" cap="none" strike="noStrike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onUserNameChange</a:t>
            </a: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iw" sz="6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event</a:t>
            </a: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0" i="0" sz="6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iw" sz="6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iw" sz="6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iw" sz="6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event</a:t>
            </a: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iw" sz="6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iw" sz="6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6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iw" sz="6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iw" sz="600" u="none" cap="none" strike="noStrike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setState</a:t>
            </a: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({ </a:t>
            </a:r>
            <a:r>
              <a:rPr b="0" i="0" lang="iw" sz="6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username:</a:t>
            </a: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iw" sz="6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});</a:t>
            </a:r>
            <a:endParaRPr b="0" i="0" sz="6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0" i="0" sz="6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iw" sz="600" u="none" cap="none" strike="noStrike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onSubmit</a:t>
            </a: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iw" sz="6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event</a:t>
            </a: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0" i="0" sz="6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iw" sz="6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event</a:t>
            </a: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iw" sz="600" u="none" cap="none" strike="noStrike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preventDefault</a:t>
            </a: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0" i="0" sz="6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iw" sz="6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0" i="0" lang="iw" sz="6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 = </a:t>
            </a:r>
            <a:r>
              <a:rPr b="0" i="0" lang="iw" sz="6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iw" sz="6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6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iw" sz="600" u="none" cap="none" strike="noStrike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iw" sz="600" u="none" cap="none" strike="noStrike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iw" sz="6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`The username is </a:t>
            </a:r>
            <a:r>
              <a:rPr b="0" i="0" lang="iw" sz="6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b="0" i="0" lang="iw" sz="6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r>
              <a:rPr b="0" i="0" lang="iw" sz="6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0" i="0" lang="iw" sz="6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6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0" i="0" sz="6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iw" sz="600" u="none" cap="none" strike="noStrike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render</a:t>
            </a: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0" i="0" sz="6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iw" sz="600" u="none" cap="none" strike="noStrike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0" i="0" sz="6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0" i="0" lang="iw" sz="60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&lt;form</a:t>
            </a: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iw" sz="6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onSubmit</a:t>
            </a: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iw" sz="6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iw" sz="6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event</a:t>
            </a: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0" i="0" lang="iw" sz="6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iw" sz="6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iw" sz="600" u="none" cap="none" strike="noStrike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onSubmit</a:t>
            </a: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iw" sz="6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event</a:t>
            </a: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0" i="0" lang="iw" sz="6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0" i="0" lang="iw" sz="60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600" u="none" cap="none" strike="noStrike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iw" sz="60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&lt;input</a:t>
            </a: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iw" sz="6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iw" sz="6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"username"</a:t>
            </a: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iw" sz="6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iw" sz="6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"text"</a:t>
            </a: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iw" sz="6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onChange</a:t>
            </a: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iw" sz="6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iw" sz="6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event</a:t>
            </a: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0" i="0" lang="iw" sz="6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iw" sz="6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iw" sz="600" u="none" cap="none" strike="noStrike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onUserNameChange</a:t>
            </a: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iw" sz="6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event</a:t>
            </a: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0" i="0" lang="iw" sz="6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iw" sz="60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0" i="0" sz="600" u="none" cap="none" strike="noStrike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iw" sz="60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&lt;input</a:t>
            </a: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iw" sz="6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iw" sz="6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"submit"</a:t>
            </a: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iw" sz="6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iw" sz="6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"send"</a:t>
            </a: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iw" sz="60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0" i="0" sz="600" u="none" cap="none" strike="noStrike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0" i="0" lang="iw" sz="60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&lt;/form&gt;</a:t>
            </a:r>
            <a:endParaRPr b="0" i="0" sz="600" u="none" cap="none" strike="noStrike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);</a:t>
            </a:r>
            <a:endParaRPr b="0" i="0" sz="6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0" i="0" sz="6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iw" sz="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6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38" name="Google Shape;338;p20"/>
          <p:cNvCxnSpPr/>
          <p:nvPr/>
        </p:nvCxnSpPr>
        <p:spPr>
          <a:xfrm>
            <a:off x="824050" y="1542521"/>
            <a:ext cx="18489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39" name="Google Shape;339;p20"/>
          <p:cNvSpPr txBox="1"/>
          <p:nvPr/>
        </p:nvSpPr>
        <p:spPr>
          <a:xfrm>
            <a:off x="2672950" y="1340471"/>
            <a:ext cx="32526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 the initial state in the component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0" name="Google Shape;340;p20"/>
          <p:cNvCxnSpPr/>
          <p:nvPr/>
        </p:nvCxnSpPr>
        <p:spPr>
          <a:xfrm>
            <a:off x="1280222" y="1174170"/>
            <a:ext cx="18489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41" name="Google Shape;341;p20"/>
          <p:cNvSpPr txBox="1"/>
          <p:nvPr/>
        </p:nvSpPr>
        <p:spPr>
          <a:xfrm>
            <a:off x="3129122" y="972120"/>
            <a:ext cx="32526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Must be included in each constructor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2" name="Google Shape;342;p20"/>
          <p:cNvCxnSpPr/>
          <p:nvPr/>
        </p:nvCxnSpPr>
        <p:spPr>
          <a:xfrm>
            <a:off x="1059601" y="3267576"/>
            <a:ext cx="18489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43" name="Google Shape;343;p20"/>
          <p:cNvSpPr txBox="1"/>
          <p:nvPr/>
        </p:nvSpPr>
        <p:spPr>
          <a:xfrm>
            <a:off x="2908500" y="3003223"/>
            <a:ext cx="4864200" cy="5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method where the view is rendered, called by react every time the props or state changes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4" name="Google Shape;344;p20"/>
          <p:cNvCxnSpPr/>
          <p:nvPr/>
        </p:nvCxnSpPr>
        <p:spPr>
          <a:xfrm>
            <a:off x="2278801" y="2152378"/>
            <a:ext cx="18489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45" name="Google Shape;345;p20"/>
          <p:cNvSpPr txBox="1"/>
          <p:nvPr/>
        </p:nvSpPr>
        <p:spPr>
          <a:xfrm>
            <a:off x="4127700" y="1888025"/>
            <a:ext cx="3302700" cy="5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 the internal state of the component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1"/>
          <p:cNvSpPr txBox="1"/>
          <p:nvPr>
            <p:ph idx="1" type="body"/>
          </p:nvPr>
        </p:nvSpPr>
        <p:spPr>
          <a:xfrm>
            <a:off x="0" y="294085"/>
            <a:ext cx="9144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iw"/>
              <a:t>Class Component</a:t>
            </a:r>
            <a:endParaRPr/>
          </a:p>
        </p:txBody>
      </p:sp>
      <p:sp>
        <p:nvSpPr>
          <p:cNvPr id="351" name="Google Shape;351;p21"/>
          <p:cNvSpPr txBox="1"/>
          <p:nvPr>
            <p:ph idx="2" type="body"/>
          </p:nvPr>
        </p:nvSpPr>
        <p:spPr>
          <a:xfrm>
            <a:off x="403425" y="988359"/>
            <a:ext cx="8269800" cy="491100"/>
          </a:xfrm>
          <a:prstGeom prst="rect">
            <a:avLst/>
          </a:prstGeom>
          <a:solidFill>
            <a:srgbClr val="DEE9E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w"/>
              <a:t>A simple class component:</a:t>
            </a:r>
            <a:endParaRPr/>
          </a:p>
        </p:txBody>
      </p:sp>
      <p:sp>
        <p:nvSpPr>
          <p:cNvPr id="352" name="Google Shape;352;p21"/>
          <p:cNvSpPr txBox="1"/>
          <p:nvPr>
            <p:ph idx="2" type="body"/>
          </p:nvPr>
        </p:nvSpPr>
        <p:spPr>
          <a:xfrm>
            <a:off x="403425" y="1572250"/>
            <a:ext cx="3252600" cy="2882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w" sz="1050">
                <a:solidFill>
                  <a:srgbClr val="0000FF"/>
                </a:solidFill>
                <a:highlight>
                  <a:srgbClr val="FFFFFF"/>
                </a:highlight>
              </a:rPr>
              <a:t>class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iw" sz="1050">
                <a:solidFill>
                  <a:srgbClr val="267F99"/>
                </a:solidFill>
                <a:highlight>
                  <a:srgbClr val="FFFFFF"/>
                </a:highlight>
              </a:rPr>
              <a:t>Welcome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iw" sz="1050">
                <a:solidFill>
                  <a:srgbClr val="0000FF"/>
                </a:solidFill>
                <a:highlight>
                  <a:srgbClr val="FFFFFF"/>
                </a:highlight>
              </a:rPr>
              <a:t>extends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iw" sz="1050">
                <a:solidFill>
                  <a:srgbClr val="267F99"/>
                </a:solidFill>
                <a:highlight>
                  <a:srgbClr val="FFFFFF"/>
                </a:highlight>
              </a:rPr>
              <a:t>React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r>
              <a:rPr lang="iw" sz="1050">
                <a:solidFill>
                  <a:srgbClr val="267F99"/>
                </a:solidFill>
                <a:highlight>
                  <a:srgbClr val="FFFFFF"/>
                </a:highlight>
              </a:rPr>
              <a:t>Component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</a:rPr>
              <a:t> {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  <a:r>
              <a:rPr lang="iw" sz="1050">
                <a:solidFill>
                  <a:srgbClr val="0000FF"/>
                </a:solidFill>
                <a:highlight>
                  <a:srgbClr val="FFFFFF"/>
                </a:highlight>
              </a:rPr>
              <a:t>constructor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iw" sz="1050">
                <a:solidFill>
                  <a:srgbClr val="001080"/>
                </a:solidFill>
                <a:highlight>
                  <a:srgbClr val="FFFFFF"/>
                </a:highlight>
              </a:rPr>
              <a:t>props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</a:rPr>
              <a:t>) {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iw" sz="1050">
                <a:solidFill>
                  <a:srgbClr val="0000FF"/>
                </a:solidFill>
                <a:highlight>
                  <a:srgbClr val="FFFFFF"/>
                </a:highlight>
              </a:rPr>
              <a:t>super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iw" sz="1050">
                <a:solidFill>
                  <a:srgbClr val="001080"/>
                </a:solidFill>
                <a:highlight>
                  <a:srgbClr val="FFFFFF"/>
                </a:highlight>
              </a:rPr>
              <a:t>props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iw" sz="1050">
                <a:solidFill>
                  <a:srgbClr val="0000FF"/>
                </a:solidFill>
                <a:highlight>
                  <a:srgbClr val="FFFFFF"/>
                </a:highlight>
              </a:rPr>
              <a:t>this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r>
              <a:rPr lang="iw" sz="1050">
                <a:solidFill>
                  <a:srgbClr val="001080"/>
                </a:solidFill>
                <a:highlight>
                  <a:srgbClr val="FFFFFF"/>
                </a:highlight>
              </a:rPr>
              <a:t>state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</a:rPr>
              <a:t> = {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</a:rPr>
              <a:t>      </a:t>
            </a:r>
            <a:r>
              <a:rPr lang="iw" sz="1050">
                <a:solidFill>
                  <a:srgbClr val="001080"/>
                </a:solidFill>
                <a:highlight>
                  <a:srgbClr val="FFFFFF"/>
                </a:highlight>
              </a:rPr>
              <a:t>myVar: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iw" sz="1050">
                <a:solidFill>
                  <a:srgbClr val="A31515"/>
                </a:solidFill>
                <a:highlight>
                  <a:srgbClr val="FFFFFF"/>
                </a:highlight>
              </a:rPr>
              <a:t>'value'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</a:rPr>
              <a:t>    }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</a:rPr>
              <a:t>  }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  <a:r>
              <a:rPr lang="iw" sz="1050">
                <a:solidFill>
                  <a:srgbClr val="795E26"/>
                </a:solidFill>
                <a:highlight>
                  <a:srgbClr val="FFFFFF"/>
                </a:highlight>
              </a:rPr>
              <a:t>render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</a:rPr>
              <a:t>() {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iw" sz="1050">
                <a:solidFill>
                  <a:srgbClr val="0000FF"/>
                </a:solidFill>
                <a:highlight>
                  <a:srgbClr val="FFFFFF"/>
                </a:highlight>
              </a:rPr>
              <a:t>const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</a:rPr>
              <a:t> { </a:t>
            </a:r>
            <a:r>
              <a:rPr lang="iw" sz="1050">
                <a:solidFill>
                  <a:srgbClr val="001080"/>
                </a:solidFill>
                <a:highlight>
                  <a:srgbClr val="FFFFFF"/>
                </a:highlight>
              </a:rPr>
              <a:t>myVar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</a:rPr>
              <a:t> } = </a:t>
            </a:r>
            <a:r>
              <a:rPr lang="iw" sz="1050">
                <a:solidFill>
                  <a:srgbClr val="0000FF"/>
                </a:solidFill>
                <a:highlight>
                  <a:srgbClr val="FFFFFF"/>
                </a:highlight>
              </a:rPr>
              <a:t>this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r>
              <a:rPr lang="iw" sz="1050">
                <a:solidFill>
                  <a:srgbClr val="001080"/>
                </a:solidFill>
                <a:highlight>
                  <a:srgbClr val="FFFFFF"/>
                </a:highlight>
              </a:rPr>
              <a:t>state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iw" sz="1050">
                <a:solidFill>
                  <a:srgbClr val="0000FF"/>
                </a:solidFill>
                <a:highlight>
                  <a:srgbClr val="FFFFFF"/>
                </a:highlight>
              </a:rPr>
              <a:t>const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</a:rPr>
              <a:t> { </a:t>
            </a:r>
            <a:r>
              <a:rPr lang="iw" sz="1050">
                <a:solidFill>
                  <a:srgbClr val="001080"/>
                </a:solidFill>
                <a:highlight>
                  <a:srgbClr val="FFFFFF"/>
                </a:highlight>
              </a:rPr>
              <a:t>myPropVar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</a:rPr>
              <a:t> } = </a:t>
            </a:r>
            <a:r>
              <a:rPr lang="iw" sz="1050">
                <a:solidFill>
                  <a:srgbClr val="0000FF"/>
                </a:solidFill>
                <a:highlight>
                  <a:srgbClr val="FFFFFF"/>
                </a:highlight>
              </a:rPr>
              <a:t>this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r>
              <a:rPr lang="iw" sz="1050">
                <a:solidFill>
                  <a:srgbClr val="001080"/>
                </a:solidFill>
                <a:highlight>
                  <a:srgbClr val="FFFFFF"/>
                </a:highlight>
              </a:rPr>
              <a:t>props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iw" sz="1050">
                <a:solidFill>
                  <a:srgbClr val="AF00DB"/>
                </a:solidFill>
                <a:highlight>
                  <a:srgbClr val="FFFFFF"/>
                </a:highlight>
              </a:rPr>
              <a:t>return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iw" sz="1050">
                <a:solidFill>
                  <a:srgbClr val="800000"/>
                </a:solidFill>
                <a:highlight>
                  <a:srgbClr val="FFFFFF"/>
                </a:highlight>
              </a:rPr>
              <a:t>&lt;h1&gt;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</a:rPr>
              <a:t>Hello </a:t>
            </a:r>
            <a:r>
              <a:rPr lang="iw" sz="1050">
                <a:solidFill>
                  <a:srgbClr val="0000FF"/>
                </a:solidFill>
                <a:highlight>
                  <a:srgbClr val="FFFFFF"/>
                </a:highlight>
              </a:rPr>
              <a:t>{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iw" sz="1050">
                <a:solidFill>
                  <a:srgbClr val="001080"/>
                </a:solidFill>
                <a:highlight>
                  <a:srgbClr val="FFFFFF"/>
                </a:highlight>
              </a:rPr>
              <a:t>myVar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iw" sz="1050">
                <a:solidFill>
                  <a:srgbClr val="0000FF"/>
                </a:solidFill>
                <a:highlight>
                  <a:srgbClr val="FFFFFF"/>
                </a:highlight>
              </a:rPr>
              <a:t>}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iw" sz="1050">
                <a:solidFill>
                  <a:srgbClr val="0000FF"/>
                </a:solidFill>
                <a:highlight>
                  <a:srgbClr val="FFFFFF"/>
                </a:highlight>
              </a:rPr>
              <a:t>{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iw" sz="1050">
                <a:solidFill>
                  <a:srgbClr val="001080"/>
                </a:solidFill>
                <a:highlight>
                  <a:srgbClr val="FFFFFF"/>
                </a:highlight>
              </a:rPr>
              <a:t>myPropVar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iw" sz="1050">
                <a:solidFill>
                  <a:srgbClr val="0000FF"/>
                </a:solidFill>
                <a:highlight>
                  <a:srgbClr val="FFFFFF"/>
                </a:highlight>
              </a:rPr>
              <a:t>}</a:t>
            </a:r>
            <a:r>
              <a:rPr lang="iw" sz="1050">
                <a:solidFill>
                  <a:srgbClr val="800000"/>
                </a:solidFill>
                <a:highlight>
                  <a:srgbClr val="FFFFFF"/>
                </a:highlight>
              </a:rPr>
              <a:t>&lt;/h1&gt;</a:t>
            </a:r>
            <a:endParaRPr sz="1050">
              <a:solidFill>
                <a:srgbClr val="8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</a:rPr>
              <a:t>  }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050">
              <a:solidFill>
                <a:srgbClr val="C5A5C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050">
              <a:solidFill>
                <a:srgbClr val="C5A5C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2"/>
          <p:cNvSpPr txBox="1"/>
          <p:nvPr>
            <p:ph idx="1" type="body"/>
          </p:nvPr>
        </p:nvSpPr>
        <p:spPr>
          <a:xfrm>
            <a:off x="0" y="294085"/>
            <a:ext cx="9144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iw"/>
              <a:t>Class Components - notes</a:t>
            </a:r>
            <a:endParaRPr/>
          </a:p>
        </p:txBody>
      </p:sp>
      <p:sp>
        <p:nvSpPr>
          <p:cNvPr id="358" name="Google Shape;358;p22"/>
          <p:cNvSpPr txBox="1"/>
          <p:nvPr>
            <p:ph idx="2" type="body"/>
          </p:nvPr>
        </p:nvSpPr>
        <p:spPr>
          <a:xfrm>
            <a:off x="403425" y="988348"/>
            <a:ext cx="8269800" cy="3595500"/>
          </a:xfrm>
          <a:prstGeom prst="rect">
            <a:avLst/>
          </a:prstGeom>
          <a:solidFill>
            <a:srgbClr val="DEE9E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iw"/>
              <a:t>Always use </a:t>
            </a:r>
            <a:r>
              <a:rPr lang="iw">
                <a:latin typeface="Courier New"/>
                <a:ea typeface="Courier New"/>
                <a:cs typeface="Courier New"/>
                <a:sym typeface="Courier New"/>
              </a:rPr>
              <a:t>this.setState(...)</a:t>
            </a:r>
            <a:r>
              <a:rPr lang="iw"/>
              <a:t> when wanting to change the state (</a:t>
            </a:r>
            <a:r>
              <a:rPr b="1" lang="iw"/>
              <a:t>do not</a:t>
            </a:r>
            <a:r>
              <a:rPr lang="iw"/>
              <a:t> reassign the state by doing this: </a:t>
            </a:r>
            <a:r>
              <a:rPr lang="iw">
                <a:latin typeface="Courier New"/>
                <a:ea typeface="Courier New"/>
                <a:cs typeface="Courier New"/>
                <a:sym typeface="Courier New"/>
              </a:rPr>
              <a:t>this.state = …)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❖"/>
            </a:pPr>
            <a:r>
              <a:rPr lang="iw">
                <a:latin typeface="Courier New"/>
                <a:ea typeface="Courier New"/>
                <a:cs typeface="Courier New"/>
                <a:sym typeface="Courier New"/>
              </a:rPr>
              <a:t>render</a:t>
            </a:r>
            <a:r>
              <a:rPr lang="iw"/>
              <a:t> is called each time new props come in the component (from the parent component), or whenever you call </a:t>
            </a:r>
            <a:r>
              <a:rPr lang="iw">
                <a:latin typeface="Courier New"/>
                <a:ea typeface="Courier New"/>
                <a:cs typeface="Courier New"/>
                <a:sym typeface="Courier New"/>
              </a:rPr>
              <a:t>this.setState(...)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c9befa0288_0_0"/>
          <p:cNvSpPr txBox="1"/>
          <p:nvPr>
            <p:ph idx="1" type="body"/>
          </p:nvPr>
        </p:nvSpPr>
        <p:spPr>
          <a:xfrm>
            <a:off x="0" y="294085"/>
            <a:ext cx="9144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iw"/>
              <a:t>What is React</a:t>
            </a:r>
            <a:endParaRPr/>
          </a:p>
        </p:txBody>
      </p:sp>
      <p:sp>
        <p:nvSpPr>
          <p:cNvPr id="217" name="Google Shape;217;gc9befa0288_0_0"/>
          <p:cNvSpPr txBox="1"/>
          <p:nvPr>
            <p:ph idx="2" type="body"/>
          </p:nvPr>
        </p:nvSpPr>
        <p:spPr>
          <a:xfrm>
            <a:off x="403413" y="988360"/>
            <a:ext cx="8269800" cy="3882900"/>
          </a:xfrm>
          <a:prstGeom prst="rect">
            <a:avLst/>
          </a:prstGeom>
          <a:solidFill>
            <a:srgbClr val="DEE9E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iw" u="sng">
                <a:solidFill>
                  <a:schemeClr val="hlink"/>
                </a:solidFill>
                <a:hlinkClick r:id="rId3"/>
              </a:rPr>
              <a:t>React</a:t>
            </a:r>
            <a:r>
              <a:rPr lang="iw"/>
              <a:t> is a JavaScript library for building user interfaces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iw"/>
              <a:t>Build by Facebook, starting from 2013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iw"/>
              <a:t>Uses components as UI building blocks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iw"/>
              <a:t>Unidirectional</a:t>
            </a:r>
            <a:r>
              <a:rPr lang="iw"/>
              <a:t> data flow - data is declared at the top, and when updated it changes flows to the bottom. Top to bottom data flow.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"/>
          <p:cNvSpPr txBox="1"/>
          <p:nvPr>
            <p:ph idx="1" type="body"/>
          </p:nvPr>
        </p:nvSpPr>
        <p:spPr>
          <a:xfrm>
            <a:off x="0" y="294085"/>
            <a:ext cx="9144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iw"/>
              <a:t>Why?</a:t>
            </a:r>
            <a:endParaRPr/>
          </a:p>
        </p:txBody>
      </p:sp>
      <p:sp>
        <p:nvSpPr>
          <p:cNvPr id="223" name="Google Shape;223;p3"/>
          <p:cNvSpPr txBox="1"/>
          <p:nvPr>
            <p:ph idx="2" type="body"/>
          </p:nvPr>
        </p:nvSpPr>
        <p:spPr>
          <a:xfrm>
            <a:off x="403413" y="988360"/>
            <a:ext cx="8269800" cy="3882900"/>
          </a:xfrm>
          <a:prstGeom prst="rect">
            <a:avLst/>
          </a:prstGeom>
          <a:solidFill>
            <a:srgbClr val="DEE9E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iw"/>
              <a:t>Multi page web apps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iw"/>
              <a:t>We can separate concerns in css and js, by splitting and importing different files, how it is done with HTML?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iw"/>
              <a:t>DRY - having the same code written once, and used in many places - </a:t>
            </a:r>
            <a:r>
              <a:rPr b="1" lang="iw"/>
              <a:t>components</a:t>
            </a:r>
            <a:endParaRPr b="1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b="1" lang="iw"/>
              <a:t>Abstraction &amp; Modularity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"/>
          <p:cNvSpPr txBox="1"/>
          <p:nvPr>
            <p:ph idx="1" type="body"/>
          </p:nvPr>
        </p:nvSpPr>
        <p:spPr>
          <a:xfrm>
            <a:off x="0" y="294085"/>
            <a:ext cx="9144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iw"/>
              <a:t>Thinking in components</a:t>
            </a:r>
            <a:endParaRPr/>
          </a:p>
        </p:txBody>
      </p:sp>
      <p:pic>
        <p:nvPicPr>
          <p:cNvPr id="229" name="Google Shape;22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584" y="755010"/>
            <a:ext cx="7556832" cy="4140514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4"/>
          <p:cNvSpPr/>
          <p:nvPr/>
        </p:nvSpPr>
        <p:spPr>
          <a:xfrm>
            <a:off x="1216627" y="1209675"/>
            <a:ext cx="1404000" cy="2933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4"/>
          <p:cNvSpPr/>
          <p:nvPr/>
        </p:nvSpPr>
        <p:spPr>
          <a:xfrm>
            <a:off x="2713975" y="1528625"/>
            <a:ext cx="3086400" cy="617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4"/>
          <p:cNvSpPr/>
          <p:nvPr/>
        </p:nvSpPr>
        <p:spPr>
          <a:xfrm>
            <a:off x="2713975" y="2138225"/>
            <a:ext cx="3086400" cy="2080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4"/>
          <p:cNvSpPr/>
          <p:nvPr/>
        </p:nvSpPr>
        <p:spPr>
          <a:xfrm>
            <a:off x="5956750" y="1528625"/>
            <a:ext cx="1859400" cy="1684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4"/>
          <p:cNvSpPr/>
          <p:nvPr/>
        </p:nvSpPr>
        <p:spPr>
          <a:xfrm>
            <a:off x="5956750" y="1194475"/>
            <a:ext cx="1842000" cy="305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4"/>
          <p:cNvSpPr/>
          <p:nvPr/>
        </p:nvSpPr>
        <p:spPr>
          <a:xfrm>
            <a:off x="2669050" y="1155125"/>
            <a:ext cx="3131400" cy="305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4"/>
          <p:cNvSpPr/>
          <p:nvPr/>
        </p:nvSpPr>
        <p:spPr>
          <a:xfrm>
            <a:off x="2971425" y="3967100"/>
            <a:ext cx="2637900" cy="218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5"/>
          <p:cNvSpPr txBox="1"/>
          <p:nvPr>
            <p:ph idx="1" type="body"/>
          </p:nvPr>
        </p:nvSpPr>
        <p:spPr>
          <a:xfrm>
            <a:off x="0" y="294085"/>
            <a:ext cx="9144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iw"/>
              <a:t>Getting started</a:t>
            </a:r>
            <a:endParaRPr/>
          </a:p>
        </p:txBody>
      </p:sp>
      <p:sp>
        <p:nvSpPr>
          <p:cNvPr id="242" name="Google Shape;242;p5"/>
          <p:cNvSpPr txBox="1"/>
          <p:nvPr>
            <p:ph idx="2" type="body"/>
          </p:nvPr>
        </p:nvSpPr>
        <p:spPr>
          <a:xfrm>
            <a:off x="403413" y="988360"/>
            <a:ext cx="8269800" cy="3882900"/>
          </a:xfrm>
          <a:prstGeom prst="rect">
            <a:avLst/>
          </a:prstGeom>
          <a:solidFill>
            <a:srgbClr val="DEE9E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iw"/>
              <a:t>Install nodejs - </a:t>
            </a:r>
            <a:r>
              <a:rPr lang="iw" u="sng">
                <a:solidFill>
                  <a:schemeClr val="hlink"/>
                </a:solidFill>
                <a:hlinkClick r:id="rId3"/>
              </a:rPr>
              <a:t>nodejs.org</a:t>
            </a:r>
            <a:r>
              <a:rPr lang="iw"/>
              <a:t> (the LTS version)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iw"/>
              <a:t>Open terminal (mac/linux) or cmd/git bash (windows)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iw"/>
              <a:t>Type</a:t>
            </a:r>
            <a:r>
              <a:rPr lang="iw">
                <a:solidFill>
                  <a:srgbClr val="000000"/>
                </a:solidFill>
              </a:rPr>
              <a:t> </a:t>
            </a:r>
            <a:r>
              <a:rPr lang="iw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npx create-react-app my-app</a:t>
            </a:r>
            <a:endParaRPr>
              <a:highlight>
                <a:srgbClr val="FFFFFF"/>
              </a:highlight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iw"/>
              <a:t>Enter the new created folder with </a:t>
            </a:r>
            <a:r>
              <a:rPr lang="iw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cd my-app</a:t>
            </a:r>
            <a:r>
              <a:rPr lang="iw"/>
              <a:t> 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iw"/>
              <a:t>Open VSCode there with </a:t>
            </a:r>
            <a:r>
              <a:rPr lang="iw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code .</a:t>
            </a:r>
            <a:r>
              <a:rPr lang="iw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w"/>
              <a:t>(or just do it through a new VSCode window)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iw" u="sng">
                <a:solidFill>
                  <a:schemeClr val="hlink"/>
                </a:solidFill>
                <a:hlinkClick r:id="rId4"/>
              </a:rPr>
              <a:t>Create react app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6"/>
          <p:cNvSpPr txBox="1"/>
          <p:nvPr>
            <p:ph idx="1" type="body"/>
          </p:nvPr>
        </p:nvSpPr>
        <p:spPr>
          <a:xfrm>
            <a:off x="0" y="294085"/>
            <a:ext cx="9144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iw"/>
              <a:t>Folder structure</a:t>
            </a:r>
            <a:endParaRPr/>
          </a:p>
        </p:txBody>
      </p:sp>
      <p:pic>
        <p:nvPicPr>
          <p:cNvPr id="248" name="Google Shape;24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95175" y="867050"/>
            <a:ext cx="2753650" cy="413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7"/>
          <p:cNvSpPr txBox="1"/>
          <p:nvPr>
            <p:ph idx="1" type="body"/>
          </p:nvPr>
        </p:nvSpPr>
        <p:spPr>
          <a:xfrm>
            <a:off x="0" y="294085"/>
            <a:ext cx="9144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iw"/>
              <a:t>Folders and files</a:t>
            </a:r>
            <a:endParaRPr/>
          </a:p>
        </p:txBody>
      </p:sp>
      <p:sp>
        <p:nvSpPr>
          <p:cNvPr id="254" name="Google Shape;254;p7"/>
          <p:cNvSpPr txBox="1"/>
          <p:nvPr>
            <p:ph idx="2" type="body"/>
          </p:nvPr>
        </p:nvSpPr>
        <p:spPr>
          <a:xfrm>
            <a:off x="403425" y="988350"/>
            <a:ext cx="8269800" cy="4110000"/>
          </a:xfrm>
          <a:prstGeom prst="rect">
            <a:avLst/>
          </a:prstGeom>
          <a:solidFill>
            <a:srgbClr val="DEE9E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iw" sz="2000"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iw" sz="2000"/>
              <a:t> - where your code and dynamic content is saved. This is where react will look for when building and compiling.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iw" sz="2000"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iw" sz="2000"/>
              <a:t> - static assets (like static media files), that will be served in your server.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iw" sz="2000">
                <a:latin typeface="Courier New"/>
                <a:ea typeface="Courier New"/>
                <a:cs typeface="Courier New"/>
                <a:sym typeface="Courier New"/>
              </a:rPr>
              <a:t>package.json</a:t>
            </a:r>
            <a:r>
              <a:rPr lang="iw" sz="2000"/>
              <a:t> - the metadata file for your JS project, where your dependencies (external libs) are declared.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iw" sz="2000">
                <a:latin typeface="Courier New"/>
                <a:ea typeface="Courier New"/>
                <a:cs typeface="Courier New"/>
                <a:sym typeface="Courier New"/>
              </a:rPr>
              <a:t>node_modules</a:t>
            </a:r>
            <a:r>
              <a:rPr lang="iw" sz="2000"/>
              <a:t> - where your dependencies are saved.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iw" sz="2000"/>
              <a:t>.</a:t>
            </a:r>
            <a:r>
              <a:rPr lang="iw" sz="2000">
                <a:latin typeface="Courier New"/>
                <a:ea typeface="Courier New"/>
                <a:cs typeface="Courier New"/>
                <a:sym typeface="Courier New"/>
              </a:rPr>
              <a:t>gitignore, yarn.lock, README.md</a:t>
            </a:r>
            <a:r>
              <a:rPr lang="iw" sz="2000"/>
              <a:t> - project meta files (google them)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8"/>
          <p:cNvSpPr txBox="1"/>
          <p:nvPr>
            <p:ph idx="1" type="body"/>
          </p:nvPr>
        </p:nvSpPr>
        <p:spPr>
          <a:xfrm>
            <a:off x="0" y="294085"/>
            <a:ext cx="9144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iw"/>
              <a:t>JSX - HTML in JS</a:t>
            </a:r>
            <a:endParaRPr/>
          </a:p>
        </p:txBody>
      </p:sp>
      <p:sp>
        <p:nvSpPr>
          <p:cNvPr id="260" name="Google Shape;260;p8"/>
          <p:cNvSpPr txBox="1"/>
          <p:nvPr>
            <p:ph idx="2" type="body"/>
          </p:nvPr>
        </p:nvSpPr>
        <p:spPr>
          <a:xfrm>
            <a:off x="403425" y="988353"/>
            <a:ext cx="8269800" cy="561600"/>
          </a:xfrm>
          <a:prstGeom prst="rect">
            <a:avLst/>
          </a:prstGeom>
          <a:solidFill>
            <a:srgbClr val="DEE9E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iw"/>
              <a:t>We can write HTML tags in JS</a:t>
            </a:r>
            <a:endParaRPr/>
          </a:p>
        </p:txBody>
      </p:sp>
      <p:sp>
        <p:nvSpPr>
          <p:cNvPr id="261" name="Google Shape;261;p8"/>
          <p:cNvSpPr txBox="1"/>
          <p:nvPr>
            <p:ph idx="2" type="body"/>
          </p:nvPr>
        </p:nvSpPr>
        <p:spPr>
          <a:xfrm>
            <a:off x="403425" y="1648451"/>
            <a:ext cx="8269800" cy="36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w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iw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w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element</a:t>
            </a:r>
            <a:r>
              <a:rPr lang="iw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iw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&lt;h1&gt;</a:t>
            </a:r>
            <a:r>
              <a:rPr lang="iw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Hello, world!</a:t>
            </a:r>
            <a:r>
              <a:rPr lang="iw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&lt;/h1&gt;</a:t>
            </a:r>
            <a:r>
              <a:rPr lang="iw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050">
              <a:solidFill>
                <a:srgbClr val="C5A5C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2" name="Google Shape;262;p8"/>
          <p:cNvSpPr txBox="1"/>
          <p:nvPr>
            <p:ph idx="2" type="body"/>
          </p:nvPr>
        </p:nvSpPr>
        <p:spPr>
          <a:xfrm>
            <a:off x="403425" y="2131350"/>
            <a:ext cx="8269800" cy="1683900"/>
          </a:xfrm>
          <a:prstGeom prst="rect">
            <a:avLst/>
          </a:prstGeom>
          <a:solidFill>
            <a:srgbClr val="DEE9E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iw"/>
              <a:t>For both HTML elements and custom react components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iw"/>
              <a:t>JS expressions can be added to the HTML inside curly braces</a:t>
            </a:r>
            <a:endParaRPr/>
          </a:p>
        </p:txBody>
      </p:sp>
      <p:sp>
        <p:nvSpPr>
          <p:cNvPr id="263" name="Google Shape;263;p8"/>
          <p:cNvSpPr txBox="1"/>
          <p:nvPr>
            <p:ph idx="2" type="body"/>
          </p:nvPr>
        </p:nvSpPr>
        <p:spPr>
          <a:xfrm>
            <a:off x="403425" y="3934451"/>
            <a:ext cx="8269800" cy="36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w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&lt;span&gt;</a:t>
            </a:r>
            <a:r>
              <a:rPr lang="iw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 + 5 = </a:t>
            </a:r>
            <a:r>
              <a:rPr lang="iw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iw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w" sz="120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iw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iw" sz="120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iw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w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iw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&lt;/span&gt;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050">
              <a:solidFill>
                <a:srgbClr val="C5A5C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N theme">
  <a:themeElements>
    <a:clrScheme name="Custom 1">
      <a:dk1>
        <a:srgbClr val="000000"/>
      </a:dk1>
      <a:lt1>
        <a:srgbClr val="FFFFFF"/>
      </a:lt1>
      <a:dk2>
        <a:srgbClr val="FFFFFF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