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nton" pitchFamily="2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  <p:embeddedFont>
      <p:font typeface="Open Sans SemiBold" panose="020B07060308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Dwgqr3ILKtsi6bcCwFLvdoUW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16A27-4226-4D87-9899-F90E7718D9E6}">
  <a:tblStyle styleId="{7B416A27-4226-4D87-9899-F90E7718D9E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tcBdr/>
        <a:fill>
          <a:solidFill>
            <a:srgbClr val="CCDF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DFE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941" autoAdjust="0"/>
  </p:normalViewPr>
  <p:slideViewPr>
    <p:cSldViewPr snapToGrid="0">
      <p:cViewPr varScale="1">
        <p:scale>
          <a:sx n="98" d="100"/>
          <a:sy n="98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Don’t use DOM API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the option to show renders in the react dev tools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the safe way to update the state with the previous value (time +1):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(</a:t>
            </a:r>
            <a:r>
              <a:rPr lang="en-US" dirty="0" err="1"/>
              <a:t>oldState</a:t>
            </a:r>
            <a:r>
              <a:rPr lang="en-US" dirty="0"/>
              <a:t>) =&gt;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Return {time: </a:t>
            </a:r>
            <a:r>
              <a:rPr lang="en-US" dirty="0" err="1"/>
              <a:t>oldState.time</a:t>
            </a:r>
            <a:r>
              <a:rPr lang="en-US" dirty="0"/>
              <a:t> + 1}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agenda">
  <p:cSld name="7_agend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2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2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heatsheet">
  <p:cSld name="4_cheatshee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8"/>
          <p:cNvSpPr txBox="1"/>
          <p:nvPr/>
        </p:nvSpPr>
        <p:spPr>
          <a:xfrm>
            <a:off x="0" y="302558"/>
            <a:ext cx="3536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lang="iw"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Cheat Sheet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9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3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990600" y="2114550"/>
            <a:ext cx="7239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3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2"/>
          </p:nvPr>
        </p:nvSpPr>
        <p:spPr>
          <a:xfrm>
            <a:off x="990600" y="97155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3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3"/>
          </p:nvPr>
        </p:nvSpPr>
        <p:spPr>
          <a:xfrm>
            <a:off x="1066800" y="2171700"/>
            <a:ext cx="70866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bullets">
  <p:cSld name="1_3 bulle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2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sz="2800" b="1" i="0" u="none" strike="noStrike" cap="non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body" idx="3"/>
          </p:nvPr>
        </p:nvSpPr>
        <p:spPr>
          <a:xfrm>
            <a:off x="1600200" y="1657350"/>
            <a:ext cx="7086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3"/>
          <p:cNvSpPr txBox="1"/>
          <p:nvPr/>
        </p:nvSpPr>
        <p:spPr>
          <a:xfrm>
            <a:off x="685800" y="17145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3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4"/>
          </p:nvPr>
        </p:nvSpPr>
        <p:spPr>
          <a:xfrm>
            <a:off x="1600200" y="280035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3"/>
          <p:cNvSpPr txBox="1"/>
          <p:nvPr/>
        </p:nvSpPr>
        <p:spPr>
          <a:xfrm>
            <a:off x="685800" y="291465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3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5"/>
          </p:nvPr>
        </p:nvSpPr>
        <p:spPr>
          <a:xfrm>
            <a:off x="1600200" y="4000500"/>
            <a:ext cx="708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3"/>
          <p:cNvSpPr txBox="1"/>
          <p:nvPr/>
        </p:nvSpPr>
        <p:spPr>
          <a:xfrm>
            <a:off x="685800" y="4114800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de segments">
  <p:cSld name="3 code segmen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/>
          <p:nvPr/>
        </p:nvSpPr>
        <p:spPr>
          <a:xfrm>
            <a:off x="457200" y="14859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34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2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3"/>
          </p:nvPr>
        </p:nvSpPr>
        <p:spPr>
          <a:xfrm>
            <a:off x="685800" y="1657350"/>
            <a:ext cx="8001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4"/>
          <p:cNvSpPr/>
          <p:nvPr/>
        </p:nvSpPr>
        <p:spPr>
          <a:xfrm>
            <a:off x="457200" y="268605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4"/>
          </p:nvPr>
        </p:nvSpPr>
        <p:spPr>
          <a:xfrm>
            <a:off x="685800" y="280035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/>
          <p:nvPr/>
        </p:nvSpPr>
        <p:spPr>
          <a:xfrm>
            <a:off x="457200" y="3886200"/>
            <a:ext cx="8305800" cy="10287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5"/>
          </p:nvPr>
        </p:nvSpPr>
        <p:spPr>
          <a:xfrm>
            <a:off x="685800" y="4000500"/>
            <a:ext cx="8001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de segments">
  <p:cSld name="2 code segmen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35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5"/>
          <p:cNvSpPr/>
          <p:nvPr/>
        </p:nvSpPr>
        <p:spPr>
          <a:xfrm>
            <a:off x="495300" y="150607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3"/>
          </p:nvPr>
        </p:nvSpPr>
        <p:spPr>
          <a:xfrm>
            <a:off x="712714" y="1600200"/>
            <a:ext cx="79644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5"/>
          <p:cNvSpPr/>
          <p:nvPr/>
        </p:nvSpPr>
        <p:spPr>
          <a:xfrm>
            <a:off x="457200" y="3314700"/>
            <a:ext cx="8267700" cy="1600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4"/>
          </p:nvPr>
        </p:nvSpPr>
        <p:spPr>
          <a:xfrm>
            <a:off x="674614" y="3429000"/>
            <a:ext cx="79644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de segments no title">
  <p:cSld name="2 code segments no 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3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36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body" idx="2"/>
          </p:nvPr>
        </p:nvSpPr>
        <p:spPr>
          <a:xfrm>
            <a:off x="457200" y="922804"/>
            <a:ext cx="8267700" cy="1830600"/>
          </a:xfrm>
          <a:prstGeom prst="rect">
            <a:avLst/>
          </a:prstGeom>
          <a:solidFill>
            <a:srgbClr val="DEE9EE"/>
          </a:solidFill>
          <a:ln w="9525" cap="flat" cmpd="sng">
            <a:solidFill>
              <a:srgbClr val="DEE9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3"/>
          </p:nvPr>
        </p:nvSpPr>
        <p:spPr>
          <a:xfrm>
            <a:off x="461682" y="3076015"/>
            <a:ext cx="8267700" cy="1778400"/>
          </a:xfrm>
          <a:prstGeom prst="rect">
            <a:avLst/>
          </a:prstGeom>
          <a:solidFill>
            <a:srgbClr val="DEE9EE"/>
          </a:solidFill>
          <a:ln w="9525" cap="flat" cmpd="sng">
            <a:solidFill>
              <a:srgbClr val="DEE9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agenda">
  <p:cSld name="4_agen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1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2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de segment + comment">
  <p:cSld name="1 code segment + comm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37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body" idx="2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body" idx="3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4"/>
          </p:nvPr>
        </p:nvSpPr>
        <p:spPr>
          <a:xfrm>
            <a:off x="5715000" y="2047532"/>
            <a:ext cx="2728200" cy="230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37"/>
          <p:cNvCxnSpPr/>
          <p:nvPr/>
        </p:nvCxnSpPr>
        <p:spPr>
          <a:xfrm rot="10800000">
            <a:off x="4572096" y="2171276"/>
            <a:ext cx="1142700" cy="0"/>
          </a:xfrm>
          <a:prstGeom prst="straightConnector1">
            <a:avLst/>
          </a:prstGeom>
          <a:noFill/>
          <a:ln w="38100" cap="flat" cmpd="sng">
            <a:solidFill>
              <a:srgbClr val="27A0BD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atsheet">
  <p:cSld name="cheatshee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8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38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2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8"/>
          <p:cNvSpPr txBox="1"/>
          <p:nvPr/>
        </p:nvSpPr>
        <p:spPr>
          <a:xfrm>
            <a:off x="5265174" y="796413"/>
            <a:ext cx="37755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iw" sz="1800" b="0" i="0" u="sng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Display property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lang="i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(span, img, 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inline elements and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can’t have width or height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do not begin on a new line (attached to the preceding element)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like inline elements, but you can set their width and height</a:t>
            </a:r>
            <a:endParaRPr sz="1600" b="1" i="0" u="none" strike="noStrike" cap="non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i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(div, h1, 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contain block elements, inline elements and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When no space limitation, can take up the entire screen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8462" marR="0" lvl="2" indent="-2809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begin on a new line and take all of that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iw" sz="16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The document is rendered like the element doesn’t exist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38"/>
          <p:cNvGraphicFramePr/>
          <p:nvPr/>
        </p:nvGraphicFramePr>
        <p:xfrm>
          <a:off x="289560" y="385324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{7B416A27-4226-4D87-9899-F90E7718D9E6}</a:tableStyleId>
              </a:tblPr>
              <a:tblGrid>
                <a:gridCol w="8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Position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Relative to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Leaves gap (top, left ...)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Static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Normal position</a:t>
                      </a:r>
                      <a:endParaRPr sz="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Not affected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Fixed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View port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Relative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It’s static position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V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Absolute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Nearest positioned ancestor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w" sz="8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Google Shape;123;p38"/>
          <p:cNvSpPr txBox="1"/>
          <p:nvPr/>
        </p:nvSpPr>
        <p:spPr>
          <a:xfrm>
            <a:off x="0" y="-8473"/>
            <a:ext cx="15600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 Light"/>
              <a:buNone/>
            </a:pPr>
            <a:r>
              <a:rPr lang="iw" sz="20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Week 13: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8"/>
          <p:cNvSpPr txBox="1"/>
          <p:nvPr/>
        </p:nvSpPr>
        <p:spPr>
          <a:xfrm>
            <a:off x="1232806" y="-8473"/>
            <a:ext cx="57477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</a:pPr>
            <a:r>
              <a:rPr lang="iw" sz="14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Lecture 3 – Diving into React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ullets">
  <p:cSld name="4 bulle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9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body" idx="2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9"/>
          <p:cNvSpPr txBox="1"/>
          <p:nvPr/>
        </p:nvSpPr>
        <p:spPr>
          <a:xfrm>
            <a:off x="685800" y="15171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9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9"/>
          <p:cNvSpPr txBox="1">
            <a:spLocks noGrp="1"/>
          </p:cNvSpPr>
          <p:nvPr>
            <p:ph type="body" idx="3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9"/>
          <p:cNvSpPr txBox="1"/>
          <p:nvPr/>
        </p:nvSpPr>
        <p:spPr>
          <a:xfrm>
            <a:off x="685800" y="24315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9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4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9"/>
          <p:cNvSpPr txBox="1"/>
          <p:nvPr/>
        </p:nvSpPr>
        <p:spPr>
          <a:xfrm>
            <a:off x="685800" y="334597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9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5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9"/>
          <p:cNvSpPr txBox="1"/>
          <p:nvPr/>
        </p:nvSpPr>
        <p:spPr>
          <a:xfrm>
            <a:off x="685800" y="4203226"/>
            <a:ext cx="68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Open Sans"/>
              <a:buNone/>
            </a:pPr>
            <a:r>
              <a:rPr lang="iw" sz="48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6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bullets">
  <p:cSld name="2_3 bulle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/>
          <p:nvPr/>
        </p:nvSpPr>
        <p:spPr>
          <a:xfrm>
            <a:off x="533400" y="16002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0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body" idx="2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sz="2800" b="1" i="0" u="none" strike="noStrike" cap="non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body" idx="3"/>
          </p:nvPr>
        </p:nvSpPr>
        <p:spPr>
          <a:xfrm>
            <a:off x="1676400" y="16002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40"/>
          <p:cNvSpPr/>
          <p:nvPr/>
        </p:nvSpPr>
        <p:spPr>
          <a:xfrm>
            <a:off x="533400" y="280035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4"/>
          </p:nvPr>
        </p:nvSpPr>
        <p:spPr>
          <a:xfrm>
            <a:off x="1676400" y="280035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0"/>
          <p:cNvSpPr/>
          <p:nvPr/>
        </p:nvSpPr>
        <p:spPr>
          <a:xfrm>
            <a:off x="533400" y="4000500"/>
            <a:ext cx="8305800" cy="10287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5"/>
          </p:nvPr>
        </p:nvSpPr>
        <p:spPr>
          <a:xfrm>
            <a:off x="1676400" y="4000500"/>
            <a:ext cx="7086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6"/>
          </p:nvPr>
        </p:nvSpPr>
        <p:spPr>
          <a:xfrm>
            <a:off x="762000" y="182880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body" idx="7"/>
          </p:nvPr>
        </p:nvSpPr>
        <p:spPr>
          <a:xfrm>
            <a:off x="762000" y="30289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body" idx="8"/>
          </p:nvPr>
        </p:nvSpPr>
        <p:spPr>
          <a:xfrm>
            <a:off x="762000" y="4286250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s">
  <p:cSld name="2 bulle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/>
          <p:nvPr/>
        </p:nvSpPr>
        <p:spPr>
          <a:xfrm>
            <a:off x="533400" y="1600200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4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2"/>
          </p:nvPr>
        </p:nvSpPr>
        <p:spPr>
          <a:xfrm>
            <a:off x="457200" y="914400"/>
            <a:ext cx="8305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nton"/>
              <a:buNone/>
              <a:defRPr sz="2800" b="1" i="0" u="none" strike="noStrike" cap="none">
                <a:solidFill>
                  <a:srgbClr val="2A4A75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3"/>
          </p:nvPr>
        </p:nvSpPr>
        <p:spPr>
          <a:xfrm>
            <a:off x="1694330" y="1711138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4"/>
          </p:nvPr>
        </p:nvSpPr>
        <p:spPr>
          <a:xfrm>
            <a:off x="748553" y="2042273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1"/>
          <p:cNvSpPr/>
          <p:nvPr/>
        </p:nvSpPr>
        <p:spPr>
          <a:xfrm>
            <a:off x="551330" y="3408822"/>
            <a:ext cx="8305800" cy="1455600"/>
          </a:xfrm>
          <a:prstGeom prst="rect">
            <a:avLst/>
          </a:prstGeom>
          <a:solidFill>
            <a:srgbClr val="A4D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1"/>
          <p:cNvSpPr txBox="1">
            <a:spLocks noGrp="1"/>
          </p:cNvSpPr>
          <p:nvPr>
            <p:ph type="body" idx="5"/>
          </p:nvPr>
        </p:nvSpPr>
        <p:spPr>
          <a:xfrm>
            <a:off x="1712260" y="3519760"/>
            <a:ext cx="70419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body" idx="6"/>
          </p:nvPr>
        </p:nvSpPr>
        <p:spPr>
          <a:xfrm>
            <a:off x="766483" y="3850895"/>
            <a:ext cx="76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text">
  <p:cSld name="1_title +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4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42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2"/>
          </p:nvPr>
        </p:nvSpPr>
        <p:spPr>
          <a:xfrm>
            <a:off x="990600" y="1143000"/>
            <a:ext cx="7162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3"/>
          </p:nvPr>
        </p:nvSpPr>
        <p:spPr>
          <a:xfrm>
            <a:off x="1219200" y="1771650"/>
            <a:ext cx="67056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4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44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lang="iw"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tar bullets">
  <p:cSld name="4 star bulle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/>
          <p:nvPr/>
        </p:nvSpPr>
        <p:spPr>
          <a:xfrm>
            <a:off x="457200" y="14859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4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45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2"/>
          </p:nvPr>
        </p:nvSpPr>
        <p:spPr>
          <a:xfrm>
            <a:off x="1600200" y="16573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/>
          <p:nvPr/>
        </p:nvSpPr>
        <p:spPr>
          <a:xfrm>
            <a:off x="457200" y="24003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5"/>
          <p:cNvSpPr txBox="1">
            <a:spLocks noGrp="1"/>
          </p:cNvSpPr>
          <p:nvPr>
            <p:ph type="body" idx="3"/>
          </p:nvPr>
        </p:nvSpPr>
        <p:spPr>
          <a:xfrm>
            <a:off x="1600200" y="25717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5"/>
          <p:cNvSpPr/>
          <p:nvPr/>
        </p:nvSpPr>
        <p:spPr>
          <a:xfrm>
            <a:off x="457200" y="331470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5"/>
          <p:cNvSpPr txBox="1">
            <a:spLocks noGrp="1"/>
          </p:cNvSpPr>
          <p:nvPr>
            <p:ph type="body" idx="4"/>
          </p:nvPr>
        </p:nvSpPr>
        <p:spPr>
          <a:xfrm>
            <a:off x="1600200" y="348615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5"/>
          <p:cNvSpPr/>
          <p:nvPr/>
        </p:nvSpPr>
        <p:spPr>
          <a:xfrm>
            <a:off x="457200" y="4171950"/>
            <a:ext cx="8305800" cy="685800"/>
          </a:xfrm>
          <a:prstGeom prst="rect">
            <a:avLst/>
          </a:prstGeom>
          <a:solidFill>
            <a:srgbClr val="BDD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5"/>
          <p:cNvSpPr txBox="1">
            <a:spLocks noGrp="1"/>
          </p:cNvSpPr>
          <p:nvPr>
            <p:ph type="body" idx="5"/>
          </p:nvPr>
        </p:nvSpPr>
        <p:spPr>
          <a:xfrm>
            <a:off x="1600200" y="4343400"/>
            <a:ext cx="7086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5"/>
          <p:cNvSpPr txBox="1">
            <a:spLocks noGrp="1"/>
          </p:cNvSpPr>
          <p:nvPr>
            <p:ph type="body" idx="6"/>
          </p:nvPr>
        </p:nvSpPr>
        <p:spPr>
          <a:xfrm>
            <a:off x="457200" y="85725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2A4A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5"/>
          <p:cNvSpPr/>
          <p:nvPr/>
        </p:nvSpPr>
        <p:spPr>
          <a:xfrm>
            <a:off x="853889" y="2622177"/>
            <a:ext cx="342900" cy="231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853889" y="1712819"/>
            <a:ext cx="342900" cy="231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5"/>
          <p:cNvSpPr/>
          <p:nvPr/>
        </p:nvSpPr>
        <p:spPr>
          <a:xfrm>
            <a:off x="853889" y="3541619"/>
            <a:ext cx="342900" cy="231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5"/>
          <p:cNvSpPr/>
          <p:nvPr/>
        </p:nvSpPr>
        <p:spPr>
          <a:xfrm>
            <a:off x="853889" y="4398869"/>
            <a:ext cx="342900" cy="231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25400" cap="flat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4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46"/>
          <p:cNvSpPr txBox="1"/>
          <p:nvPr/>
        </p:nvSpPr>
        <p:spPr>
          <a:xfrm>
            <a:off x="0" y="265592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</a:pPr>
            <a:r>
              <a:rPr lang="iw"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6"/>
          <p:cNvSpPr txBox="1">
            <a:spLocks noGrp="1"/>
          </p:cNvSpPr>
          <p:nvPr>
            <p:ph type="body" idx="1"/>
          </p:nvPr>
        </p:nvSpPr>
        <p:spPr>
          <a:xfrm>
            <a:off x="389965" y="938213"/>
            <a:ext cx="8269800" cy="3953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❖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de segment">
  <p:cSld name="1 code segm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20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457200" y="857250"/>
            <a:ext cx="8305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3"/>
          </p:nvPr>
        </p:nvSpPr>
        <p:spPr>
          <a:xfrm>
            <a:off x="495300" y="1506070"/>
            <a:ext cx="8267700" cy="3294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eatsheet">
  <p:cSld name="2_cheatshee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47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47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2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7"/>
          <p:cNvSpPr txBox="1">
            <a:spLocks noGrp="1"/>
          </p:cNvSpPr>
          <p:nvPr>
            <p:ph type="body" idx="3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6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code">
  <p:cSld name="just co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1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24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/>
          <p:nvPr/>
        </p:nvSpPr>
        <p:spPr>
          <a:xfrm>
            <a:off x="438150" y="914400"/>
            <a:ext cx="8267700" cy="4114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2"/>
          </p:nvPr>
        </p:nvSpPr>
        <p:spPr>
          <a:xfrm>
            <a:off x="655564" y="1008529"/>
            <a:ext cx="7964400" cy="3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2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-1" y="294085"/>
            <a:ext cx="8928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">
  <p:cSld name="3_agend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3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2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eatsheet">
  <p:cSld name="3_cheatshee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4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3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6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5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eatsheet">
  <p:cSld name="1_cheatshee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6"/>
          <p:cNvCxnSpPr/>
          <p:nvPr/>
        </p:nvCxnSpPr>
        <p:spPr>
          <a:xfrm>
            <a:off x="0" y="698047"/>
            <a:ext cx="9144000" cy="6000"/>
          </a:xfrm>
          <a:prstGeom prst="straightConnector1">
            <a:avLst/>
          </a:prstGeom>
          <a:noFill/>
          <a:ln w="9525" cap="flat" cmpd="sng">
            <a:solidFill>
              <a:srgbClr val="00AAE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D"/>
              </a:buClr>
              <a:buSzPts val="3200"/>
              <a:buFont typeface="Open Sans SemiBold"/>
              <a:buNone/>
              <a:defRPr sz="3200" b="1" i="0" u="none" strike="noStrike" cap="none">
                <a:solidFill>
                  <a:srgbClr val="00AAE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2"/>
          </p:nvPr>
        </p:nvSpPr>
        <p:spPr>
          <a:xfrm>
            <a:off x="162232" y="796413"/>
            <a:ext cx="4985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3"/>
          </p:nvPr>
        </p:nvSpPr>
        <p:spPr>
          <a:xfrm>
            <a:off x="5389418" y="810205"/>
            <a:ext cx="3602100" cy="4269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Arial"/>
              <a:buNone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6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088"/>
              <a:buFont typeface="Courier New"/>
              <a:buChar char="o"/>
              <a:defRPr sz="1600" b="0" i="0" u="none" strike="noStrike" cap="none">
                <a:solidFill>
                  <a:srgbClr val="858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4"/>
          </p:nvPr>
        </p:nvSpPr>
        <p:spPr>
          <a:xfrm>
            <a:off x="1734297" y="0"/>
            <a:ext cx="6038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5"/>
          </p:nvPr>
        </p:nvSpPr>
        <p:spPr>
          <a:xfrm>
            <a:off x="0" y="0"/>
            <a:ext cx="170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-3571"/>
            <a:ext cx="8088300" cy="303600"/>
          </a:xfrm>
          <a:prstGeom prst="rect">
            <a:avLst/>
          </a:prstGeom>
          <a:solidFill>
            <a:srgbClr val="00AAE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8088284" y="-3571"/>
            <a:ext cx="10557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" name="Google Shape;8;p17" descr="https://d9hhrg4mnvzow.cloudfront.net/www.israeltechallenge.com/4deb1d85-logo-320-132-wite_02h01102g010000000.png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8216307" y="941"/>
            <a:ext cx="628650" cy="257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?hl=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dons.mozilla.org/en-US/firefox/addon/react-dev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887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Handling events - binding error</a:t>
            </a:r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body" idx="2"/>
          </p:nvPr>
        </p:nvSpPr>
        <p:spPr>
          <a:xfrm>
            <a:off x="347825" y="844750"/>
            <a:ext cx="4865100" cy="4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myVar: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onButtonClick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onButtonClick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 rot="10800000" flipH="1">
            <a:off x="5122650" y="2884425"/>
            <a:ext cx="1042500" cy="93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10"/>
          <p:cNvCxnSpPr/>
          <p:nvPr/>
        </p:nvCxnSpPr>
        <p:spPr>
          <a:xfrm rot="10800000" flipH="1">
            <a:off x="3232075" y="2849700"/>
            <a:ext cx="2940000" cy="11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7" name="Google Shape;267;p10"/>
          <p:cNvSpPr txBox="1"/>
          <p:nvPr/>
        </p:nvSpPr>
        <p:spPr>
          <a:xfrm>
            <a:off x="6304275" y="2360005"/>
            <a:ext cx="2439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Won’t work. without the right binding, </a:t>
            </a:r>
            <a:r>
              <a:rPr lang="iw" sz="10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iw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won’t work properly (</a:t>
            </a:r>
            <a:r>
              <a:rPr lang="iw" sz="10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iw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won’t point to the class instance)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937050" y="4100925"/>
            <a:ext cx="52338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fix this, either use an arrow function (like in the previous slide), or add binding: </a:t>
            </a:r>
            <a:r>
              <a:rPr lang="iw" sz="10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onButtonClick.bind(</a:t>
            </a:r>
            <a:r>
              <a:rPr lang="iw" sz="10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0"/>
          <p:cNvCxnSpPr>
            <a:stCxn id="268" idx="0"/>
          </p:cNvCxnSpPr>
          <p:nvPr/>
        </p:nvCxnSpPr>
        <p:spPr>
          <a:xfrm>
            <a:off x="3553950" y="41009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10"/>
          <p:cNvCxnSpPr/>
          <p:nvPr/>
        </p:nvCxnSpPr>
        <p:spPr>
          <a:xfrm>
            <a:off x="3405825" y="3940772"/>
            <a:ext cx="0" cy="3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Conditional rendering</a:t>
            </a:r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2"/>
          </p:nvPr>
        </p:nvSpPr>
        <p:spPr>
          <a:xfrm>
            <a:off x="403425" y="988354"/>
            <a:ext cx="8269800" cy="515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E.g. if-else for components and elements rendering.</a:t>
            </a:r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body" idx="2"/>
          </p:nvPr>
        </p:nvSpPr>
        <p:spPr>
          <a:xfrm>
            <a:off x="396475" y="1604950"/>
            <a:ext cx="2686800" cy="31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let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elementToRender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Hi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if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(!is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Something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elementToRender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&lt;h2&gt;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Bye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&lt;/h2&gt;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elementToRender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-------------------------------------------------------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isSomething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&amp;&amp;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Hi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!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isSomething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&amp;&amp;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&lt;h2&gt;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Bye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&lt;/h2&gt;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78" name="Google Shape;278;p11"/>
          <p:cNvSpPr txBox="1">
            <a:spLocks noGrp="1"/>
          </p:cNvSpPr>
          <p:nvPr>
            <p:ph type="body" idx="2"/>
          </p:nvPr>
        </p:nvSpPr>
        <p:spPr>
          <a:xfrm>
            <a:off x="3673075" y="1604950"/>
            <a:ext cx="2686800" cy="31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isSomething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?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Hi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 ) :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&lt;h2&gt;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Bye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&lt;/h2&gt;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--------------------------------------------------------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&lt;h1&gt;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isSomething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?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</a:rPr>
              <a:t>'Hi'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: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</a:rPr>
              <a:t>'Bye'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cxnSp>
        <p:nvCxnSpPr>
          <p:cNvPr id="279" name="Google Shape;279;p11"/>
          <p:cNvCxnSpPr/>
          <p:nvPr/>
        </p:nvCxnSpPr>
        <p:spPr>
          <a:xfrm>
            <a:off x="5171350" y="2342500"/>
            <a:ext cx="1475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0" name="Google Shape;280;p11"/>
          <p:cNvSpPr txBox="1"/>
          <p:nvPr/>
        </p:nvSpPr>
        <p:spPr>
          <a:xfrm>
            <a:off x="6709525" y="2077660"/>
            <a:ext cx="1963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recommended, code can become hard to read.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1"/>
          <p:cNvCxnSpPr/>
          <p:nvPr/>
        </p:nvCxnSpPr>
        <p:spPr>
          <a:xfrm>
            <a:off x="6238150" y="3928780"/>
            <a:ext cx="4992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2" name="Google Shape;282;p11"/>
          <p:cNvSpPr txBox="1"/>
          <p:nvPr/>
        </p:nvSpPr>
        <p:spPr>
          <a:xfrm>
            <a:off x="6794950" y="3565840"/>
            <a:ext cx="19638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ok if used with primitive values, the code doesn’t get messy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Lists and Keys</a:t>
            </a:r>
            <a:endParaRPr/>
          </a:p>
        </p:txBody>
      </p:sp>
      <p:sp>
        <p:nvSpPr>
          <p:cNvPr id="288" name="Google Shape;288;p12"/>
          <p:cNvSpPr txBox="1">
            <a:spLocks noGrp="1"/>
          </p:cNvSpPr>
          <p:nvPr>
            <p:ph type="body" idx="2"/>
          </p:nvPr>
        </p:nvSpPr>
        <p:spPr>
          <a:xfrm>
            <a:off x="403425" y="988356"/>
            <a:ext cx="8269800" cy="16533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Render arrays in the view - for loops in JSX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Add a unique key to each element - not it’s index!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This tells React what to re-render if the list changes.</a:t>
            </a:r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body" idx="2"/>
          </p:nvPr>
        </p:nvSpPr>
        <p:spPr>
          <a:xfrm>
            <a:off x="174825" y="2740950"/>
            <a:ext cx="4441200" cy="195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someArray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someArray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290" name="Google Shape;290;p12"/>
          <p:cNvSpPr txBox="1">
            <a:spLocks noGrp="1"/>
          </p:cNvSpPr>
          <p:nvPr>
            <p:ph type="body" idx="2"/>
          </p:nvPr>
        </p:nvSpPr>
        <p:spPr>
          <a:xfrm>
            <a:off x="4670625" y="2740950"/>
            <a:ext cx="4108200" cy="22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someArray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listToRender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someArray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listToRender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Forms</a:t>
            </a:r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body" idx="2"/>
          </p:nvPr>
        </p:nvSpPr>
        <p:spPr>
          <a:xfrm>
            <a:off x="403425" y="988350"/>
            <a:ext cx="8269800" cy="22506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To handle input info from HTML we will use a state - controlled component.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Example in the next slide.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be done also with hooks - </a:t>
            </a:r>
            <a:r>
              <a:rPr lang="iw" sz="1400" u="sng">
                <a:solidFill>
                  <a:schemeClr val="hlink"/>
                </a:solidFill>
                <a:hlinkClick r:id="rId3"/>
              </a:rPr>
              <a:t>https://reactjs.org/docs/hooks-intro.html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>
            <a:spLocks noGrp="1"/>
          </p:cNvSpPr>
          <p:nvPr>
            <p:ph type="body" idx="2"/>
          </p:nvPr>
        </p:nvSpPr>
        <p:spPr>
          <a:xfrm>
            <a:off x="0" y="-7208"/>
            <a:ext cx="9196200" cy="520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FormComponent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handleAgeChange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`The form was submitted with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5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sz="5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5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handleAgeChange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w" sz="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Including Styles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body" idx="2"/>
          </p:nvPr>
        </p:nvSpPr>
        <p:spPr>
          <a:xfrm>
            <a:off x="403425" y="988350"/>
            <a:ext cx="8269800" cy="478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import CSS files to JSX using ES6 imports</a:t>
            </a:r>
            <a:endParaRPr sz="1400"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2"/>
          </p:nvPr>
        </p:nvSpPr>
        <p:spPr>
          <a:xfrm>
            <a:off x="403425" y="1587124"/>
            <a:ext cx="8269800" cy="2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'./styles.css'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2"/>
          </p:nvPr>
        </p:nvSpPr>
        <p:spPr>
          <a:xfrm>
            <a:off x="403425" y="2035925"/>
            <a:ext cx="8269800" cy="478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Recommended folder structure for components</a:t>
            </a:r>
            <a:endParaRPr sz="1400"/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25" y="2666525"/>
            <a:ext cx="43243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5"/>
          <p:cNvSpPr txBox="1">
            <a:spLocks noGrp="1"/>
          </p:cNvSpPr>
          <p:nvPr>
            <p:ph type="body" idx="2"/>
          </p:nvPr>
        </p:nvSpPr>
        <p:spPr>
          <a:xfrm>
            <a:off x="327225" y="4245725"/>
            <a:ext cx="8269800" cy="4782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iw"/>
              <a:t> - replaces class attribute in React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Debugging - React Dev Tools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body" idx="2"/>
          </p:nvPr>
        </p:nvSpPr>
        <p:spPr>
          <a:xfrm>
            <a:off x="403425" y="988350"/>
            <a:ext cx="8269800" cy="37938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Allow you to inspect components and play with their props and state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Chrome - </a:t>
            </a:r>
            <a:r>
              <a:rPr lang="iw" sz="1400" u="sng">
                <a:solidFill>
                  <a:schemeClr val="hlink"/>
                </a:solidFill>
                <a:hlinkClick r:id="rId3"/>
              </a:rPr>
              <a:t>https://chrome.google.com/webstore/detail/react-developer-tools/fmkadmapgofadopljbjfkapdkoienihi?hl=en</a:t>
            </a:r>
            <a:endParaRPr sz="1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Firefox - </a:t>
            </a:r>
            <a:r>
              <a:rPr lang="iw" sz="1400" u="sng">
                <a:solidFill>
                  <a:schemeClr val="hlink"/>
                </a:solidFill>
                <a:hlinkClick r:id="rId4"/>
              </a:rPr>
              <a:t>https://addons.mozilla.org/en-US/firefox/addon/react-devtools/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Agenda</a:t>
            </a: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body" idx="2"/>
          </p:nvPr>
        </p:nvSpPr>
        <p:spPr>
          <a:xfrm>
            <a:off x="403413" y="988360"/>
            <a:ext cx="8269800" cy="38829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Component lifecycle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Handling events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Conditional rendering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Lists &amp; keys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Forms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Styles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Component lifecycle</a:t>
            </a:r>
            <a:endParaRPr/>
          </a:p>
        </p:txBody>
      </p:sp>
      <p:sp>
        <p:nvSpPr>
          <p:cNvPr id="217" name="Google Shape;217;p3"/>
          <p:cNvSpPr txBox="1">
            <a:spLocks noGrp="1"/>
          </p:cNvSpPr>
          <p:nvPr>
            <p:ph type="body" idx="2"/>
          </p:nvPr>
        </p:nvSpPr>
        <p:spPr>
          <a:xfrm>
            <a:off x="403425" y="988356"/>
            <a:ext cx="8269800" cy="16533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Can be used only in class components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Class methods that are called in a specific lifecycle moment of the component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2"/>
          </p:nvPr>
        </p:nvSpPr>
        <p:spPr>
          <a:xfrm>
            <a:off x="403425" y="2740948"/>
            <a:ext cx="8269800" cy="21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Clock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React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</a:rPr>
              <a:t>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</a:rPr>
              <a:t>constructor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) { …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componentDidMount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() { </a:t>
            </a:r>
            <a:r>
              <a:rPr lang="iw" sz="1050">
                <a:solidFill>
                  <a:srgbClr val="008000"/>
                </a:solidFill>
                <a:highlight>
                  <a:srgbClr val="FFFFFF"/>
                </a:highlight>
              </a:rPr>
              <a:t>// a lifecycle method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iw" sz="1050">
                <a:solidFill>
                  <a:srgbClr val="008000"/>
                </a:solidFill>
                <a:highlight>
                  <a:srgbClr val="FFFFFF"/>
                </a:highlight>
              </a:rPr>
              <a:t>// do something when the component is mounted to the view</a:t>
            </a:r>
            <a:endParaRPr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</a:rPr>
              <a:t>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() { … 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Lifecycle example - Stop Watch </a:t>
            </a:r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body" idx="2"/>
          </p:nvPr>
        </p:nvSpPr>
        <p:spPr>
          <a:xfrm>
            <a:off x="403425" y="988343"/>
            <a:ext cx="8269800" cy="37794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Set a one second interval in the componentDidMount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Remove the time in the componentWillUnmount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Why - so the interval won’t run even though the component is no longer rendered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setState with previous state</a:t>
            </a:r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body" idx="2"/>
          </p:nvPr>
        </p:nvSpPr>
        <p:spPr>
          <a:xfrm>
            <a:off x="403425" y="1287600"/>
            <a:ext cx="8269800" cy="29511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State Updates May Be Asynchronous. 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React may batch multiple setState() calls into a single update for performance. 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/>
              <a:t>Because this.props and this.state may be updated asynchronously, you should not rely on their values for calculating the next state.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403575" y="765600"/>
            <a:ext cx="8269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"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React docs:</a:t>
            </a:r>
            <a:endParaRPr sz="2400" b="0" i="0" u="none" strike="noStrike" cap="non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setState with previous state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403575" y="765600"/>
            <a:ext cx="8269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For example, this code may fail to update the counter:</a:t>
            </a:r>
            <a:endParaRPr sz="2400" b="0" i="0" u="none" strike="noStrike" cap="non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403500" y="1287600"/>
            <a:ext cx="8269800" cy="87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Wrong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counter</a:t>
            </a:r>
            <a:r>
              <a:rPr lang="iw" sz="1050" b="0" i="0" u="none" strike="noStrike" cap="none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 b="0" i="0" u="none" strike="noStrike" cap="none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iw" sz="1050" b="0" i="0" u="none" strike="noStrike" cap="none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 b="0" i="0" u="none" strike="noStrike" cap="none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 b="0" i="0" u="none" strike="noStrike" cap="none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403575" y="2157600"/>
            <a:ext cx="8269800" cy="16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w" sz="2400" b="0" i="0" u="none" strike="noStrike" cap="none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To fix it, use a second form of setState() that accepts a function rather than an object. That function will receive the previous state as the first argument, and the props at the time the update is applied as the second argument:</a:t>
            </a:r>
            <a:endParaRPr sz="2400" b="0" i="0" u="none" strike="noStrike" cap="none">
              <a:solidFill>
                <a:srgbClr val="2A4A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403500" y="3765300"/>
            <a:ext cx="8269800" cy="99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// Correct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props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 b="0" i="0" u="none" strike="noStrike" cap="none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counter</a:t>
            </a:r>
            <a:r>
              <a:rPr lang="iw" sz="1050" b="0" i="0" u="none" strike="noStrike" cap="none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state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iw" sz="1050" b="0" i="0" u="none" strike="noStrike" cap="none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props</a:t>
            </a: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iw" sz="1050" b="0" i="0" u="none" strike="noStrike" cap="none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sz="1050" b="0" i="0" u="none" strike="noStrike" cap="none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B2B2B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Component lifecycle chart</a:t>
            </a:r>
            <a:endParaRPr/>
          </a:p>
        </p:txBody>
      </p:sp>
      <p:pic>
        <p:nvPicPr>
          <p:cNvPr id="246" name="Google Shape;2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585"/>
            <a:ext cx="8839199" cy="408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Handling events</a:t>
            </a:r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body" idx="2"/>
          </p:nvPr>
        </p:nvSpPr>
        <p:spPr>
          <a:xfrm>
            <a:off x="403425" y="988356"/>
            <a:ext cx="8269800" cy="1653300"/>
          </a:xfrm>
          <a:prstGeom prst="rect">
            <a:avLst/>
          </a:prstGeom>
          <a:solidFill>
            <a:srgbClr val="DE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Handle HTML events - camelCase (mind the binding)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iw"/>
              <a:t>Pass functions as props and call them in the component.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body" idx="1"/>
          </p:nvPr>
        </p:nvSpPr>
        <p:spPr>
          <a:xfrm>
            <a:off x="0" y="294085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w"/>
              <a:t>Handling events - HTML event</a:t>
            </a:r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body" idx="2"/>
          </p:nvPr>
        </p:nvSpPr>
        <p:spPr>
          <a:xfrm>
            <a:off x="347825" y="844750"/>
            <a:ext cx="6526500" cy="4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myVar: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onButtonClick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onButtonClick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w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w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 theme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Microsoft Office PowerPoint</Application>
  <PresentationFormat>‫הצגה על המסך (16:9)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Open Sans SemiBold</vt:lpstr>
      <vt:lpstr>Arial</vt:lpstr>
      <vt:lpstr>Noto Sans Symbols</vt:lpstr>
      <vt:lpstr>Anton</vt:lpstr>
      <vt:lpstr>Courier New</vt:lpstr>
      <vt:lpstr>Open Sans</vt:lpstr>
      <vt:lpstr>Open Sans Light</vt:lpstr>
      <vt:lpstr>EN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עמוס צרפתי</cp:lastModifiedBy>
  <cp:revision>1</cp:revision>
  <dcterms:modified xsi:type="dcterms:W3CDTF">2021-10-03T14:21:25Z</dcterms:modified>
</cp:coreProperties>
</file>