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Gill Sans" panose="020B0604020202020204" charset="0"/>
      <p:regular r:id="rId18"/>
      <p:bold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XvkRQTh1Ujguw/Q5MYRZ0rL6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8590b891d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8590b891d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38590b891d7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8590b891d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8590b891d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8590b891d7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7a99c8d15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7a99c8d156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7a99c8d156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15"/>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5"/>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5"/>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b="0" i="0" u="none" strike="noStrike" cap="none">
                <a:solidFill>
                  <a:srgbClr val="2D58AC"/>
                </a:solidFill>
                <a:latin typeface="Gill Sans"/>
                <a:ea typeface="Gill Sans"/>
                <a:cs typeface="Gill Sans"/>
                <a:sym typeface="Gill Sans"/>
              </a:defRPr>
            </a:lvl1pPr>
            <a:lvl2pPr marL="0" marR="0" lvl="1" indent="0" algn="r">
              <a:spcBef>
                <a:spcPts val="0"/>
              </a:spcBef>
              <a:buNone/>
              <a:defRPr sz="900" b="0" i="0" u="none" strike="noStrike" cap="none">
                <a:solidFill>
                  <a:srgbClr val="2D58AC"/>
                </a:solidFill>
                <a:latin typeface="Gill Sans"/>
                <a:ea typeface="Gill Sans"/>
                <a:cs typeface="Gill Sans"/>
                <a:sym typeface="Gill Sans"/>
              </a:defRPr>
            </a:lvl2pPr>
            <a:lvl3pPr marL="0" marR="0" lvl="2" indent="0" algn="r">
              <a:spcBef>
                <a:spcPts val="0"/>
              </a:spcBef>
              <a:buNone/>
              <a:defRPr sz="900" b="0" i="0" u="none" strike="noStrike" cap="none">
                <a:solidFill>
                  <a:srgbClr val="2D58AC"/>
                </a:solidFill>
                <a:latin typeface="Gill Sans"/>
                <a:ea typeface="Gill Sans"/>
                <a:cs typeface="Gill Sans"/>
                <a:sym typeface="Gill Sans"/>
              </a:defRPr>
            </a:lvl3pPr>
            <a:lvl4pPr marL="0" marR="0" lvl="3" indent="0" algn="r">
              <a:spcBef>
                <a:spcPts val="0"/>
              </a:spcBef>
              <a:buNone/>
              <a:defRPr sz="900" b="0" i="0" u="none" strike="noStrike" cap="none">
                <a:solidFill>
                  <a:srgbClr val="2D58AC"/>
                </a:solidFill>
                <a:latin typeface="Gill Sans"/>
                <a:ea typeface="Gill Sans"/>
                <a:cs typeface="Gill Sans"/>
                <a:sym typeface="Gill Sans"/>
              </a:defRPr>
            </a:lvl4pPr>
            <a:lvl5pPr marL="0" marR="0" lvl="4" indent="0" algn="r">
              <a:spcBef>
                <a:spcPts val="0"/>
              </a:spcBef>
              <a:buNone/>
              <a:defRPr sz="900" b="0" i="0" u="none" strike="noStrike" cap="none">
                <a:solidFill>
                  <a:srgbClr val="2D58AC"/>
                </a:solidFill>
                <a:latin typeface="Gill Sans"/>
                <a:ea typeface="Gill Sans"/>
                <a:cs typeface="Gill Sans"/>
                <a:sym typeface="Gill Sans"/>
              </a:defRPr>
            </a:lvl5pPr>
            <a:lvl6pPr marL="0" marR="0" lvl="5" indent="0" algn="r">
              <a:spcBef>
                <a:spcPts val="0"/>
              </a:spcBef>
              <a:buNone/>
              <a:defRPr sz="900" b="0" i="0" u="none" strike="noStrike" cap="none">
                <a:solidFill>
                  <a:srgbClr val="2D58AC"/>
                </a:solidFill>
                <a:latin typeface="Gill Sans"/>
                <a:ea typeface="Gill Sans"/>
                <a:cs typeface="Gill Sans"/>
                <a:sym typeface="Gill Sans"/>
              </a:defRPr>
            </a:lvl6pPr>
            <a:lvl7pPr marL="0" marR="0" lvl="6" indent="0" algn="r">
              <a:spcBef>
                <a:spcPts val="0"/>
              </a:spcBef>
              <a:buNone/>
              <a:defRPr sz="900" b="0" i="0" u="none" strike="noStrike" cap="none">
                <a:solidFill>
                  <a:srgbClr val="2D58AC"/>
                </a:solidFill>
                <a:latin typeface="Gill Sans"/>
                <a:ea typeface="Gill Sans"/>
                <a:cs typeface="Gill Sans"/>
                <a:sym typeface="Gill Sans"/>
              </a:defRPr>
            </a:lvl7pPr>
            <a:lvl8pPr marL="0" marR="0" lvl="7" indent="0" algn="r">
              <a:spcBef>
                <a:spcPts val="0"/>
              </a:spcBef>
              <a:buNone/>
              <a:defRPr sz="900" b="0" i="0" u="none" strike="noStrike" cap="none">
                <a:solidFill>
                  <a:srgbClr val="2D58AC"/>
                </a:solidFill>
                <a:latin typeface="Gill Sans"/>
                <a:ea typeface="Gill Sans"/>
                <a:cs typeface="Gill Sans"/>
                <a:sym typeface="Gill Sans"/>
              </a:defRPr>
            </a:lvl8pPr>
            <a:lvl9pPr marL="0" marR="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4"/>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25"/>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5"/>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25"/>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5"/>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a:ea typeface="Gill Sans"/>
                <a:cs typeface="Gill Sans"/>
                <a:sym typeface="Gill Sans"/>
              </a:defRPr>
            </a:lvl1pPr>
            <a:lvl2pPr marL="0" marR="0" lvl="1" indent="0" algn="r">
              <a:spcBef>
                <a:spcPts val="0"/>
              </a:spcBef>
              <a:buNone/>
              <a:defRPr sz="900">
                <a:solidFill>
                  <a:srgbClr val="2D58AC"/>
                </a:solidFill>
                <a:latin typeface="Gill Sans"/>
                <a:ea typeface="Gill Sans"/>
                <a:cs typeface="Gill Sans"/>
                <a:sym typeface="Gill Sans"/>
              </a:defRPr>
            </a:lvl2pPr>
            <a:lvl3pPr marL="0" marR="0" lvl="2" indent="0" algn="r">
              <a:spcBef>
                <a:spcPts val="0"/>
              </a:spcBef>
              <a:buNone/>
              <a:defRPr sz="900">
                <a:solidFill>
                  <a:srgbClr val="2D58AC"/>
                </a:solidFill>
                <a:latin typeface="Gill Sans"/>
                <a:ea typeface="Gill Sans"/>
                <a:cs typeface="Gill Sans"/>
                <a:sym typeface="Gill Sans"/>
              </a:defRPr>
            </a:lvl3pPr>
            <a:lvl4pPr marL="0" marR="0" lvl="3" indent="0" algn="r">
              <a:spcBef>
                <a:spcPts val="0"/>
              </a:spcBef>
              <a:buNone/>
              <a:defRPr sz="900">
                <a:solidFill>
                  <a:srgbClr val="2D58AC"/>
                </a:solidFill>
                <a:latin typeface="Gill Sans"/>
                <a:ea typeface="Gill Sans"/>
                <a:cs typeface="Gill Sans"/>
                <a:sym typeface="Gill Sans"/>
              </a:defRPr>
            </a:lvl4pPr>
            <a:lvl5pPr marL="0" marR="0" lvl="4" indent="0" algn="r">
              <a:spcBef>
                <a:spcPts val="0"/>
              </a:spcBef>
              <a:buNone/>
              <a:defRPr sz="900">
                <a:solidFill>
                  <a:srgbClr val="2D58AC"/>
                </a:solidFill>
                <a:latin typeface="Gill Sans"/>
                <a:ea typeface="Gill Sans"/>
                <a:cs typeface="Gill Sans"/>
                <a:sym typeface="Gill Sans"/>
              </a:defRPr>
            </a:lvl5pPr>
            <a:lvl6pPr marL="0" marR="0" lvl="5" indent="0" algn="r">
              <a:spcBef>
                <a:spcPts val="0"/>
              </a:spcBef>
              <a:buNone/>
              <a:defRPr sz="900">
                <a:solidFill>
                  <a:srgbClr val="2D58AC"/>
                </a:solidFill>
                <a:latin typeface="Gill Sans"/>
                <a:ea typeface="Gill Sans"/>
                <a:cs typeface="Gill Sans"/>
                <a:sym typeface="Gill Sans"/>
              </a:defRPr>
            </a:lvl6pPr>
            <a:lvl7pPr marL="0" marR="0" lvl="6" indent="0" algn="r">
              <a:spcBef>
                <a:spcPts val="0"/>
              </a:spcBef>
              <a:buNone/>
              <a:defRPr sz="900">
                <a:solidFill>
                  <a:srgbClr val="2D58AC"/>
                </a:solidFill>
                <a:latin typeface="Gill Sans"/>
                <a:ea typeface="Gill Sans"/>
                <a:cs typeface="Gill Sans"/>
                <a:sym typeface="Gill Sans"/>
              </a:defRPr>
            </a:lvl7pPr>
            <a:lvl8pPr marL="0" marR="0" lvl="7" indent="0" algn="r">
              <a:spcBef>
                <a:spcPts val="0"/>
              </a:spcBef>
              <a:buNone/>
              <a:defRPr sz="900">
                <a:solidFill>
                  <a:srgbClr val="2D58AC"/>
                </a:solidFill>
                <a:latin typeface="Gill Sans"/>
                <a:ea typeface="Gill Sans"/>
                <a:cs typeface="Gill Sans"/>
                <a:sym typeface="Gill Sans"/>
              </a:defRPr>
            </a:lvl8pPr>
            <a:lvl9pPr marL="0" marR="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25"/>
        <p:cNvGrpSpPr/>
        <p:nvPr/>
      </p:nvGrpSpPr>
      <p:grpSpPr>
        <a:xfrm>
          <a:off x="0" y="0"/>
          <a:ext cx="0" cy="0"/>
          <a:chOff x="0" y="0"/>
          <a:chExt cx="0" cy="0"/>
        </a:xfrm>
      </p:grpSpPr>
      <p:sp>
        <p:nvSpPr>
          <p:cNvPr id="26" name="Google Shape;26;p16"/>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1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contenido" type="twoObj">
  <p:cSld name="TWO_OBJECTS">
    <p:spTree>
      <p:nvGrpSpPr>
        <p:cNvPr id="1" name="Shape 32"/>
        <p:cNvGrpSpPr/>
        <p:nvPr/>
      </p:nvGrpSpPr>
      <p:grpSpPr>
        <a:xfrm>
          <a:off x="0" y="0"/>
          <a:ext cx="0" cy="0"/>
          <a:chOff x="0" y="0"/>
          <a:chExt cx="0" cy="0"/>
        </a:xfrm>
      </p:grpSpPr>
      <p:sp>
        <p:nvSpPr>
          <p:cNvPr id="33" name="Google Shape;33;p17"/>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6" name="Google Shape;36;p17"/>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7" name="Google Shape;37;p1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0"/>
        <p:cNvGrpSpPr/>
        <p:nvPr/>
      </p:nvGrpSpPr>
      <p:grpSpPr>
        <a:xfrm>
          <a:off x="0" y="0"/>
          <a:ext cx="0" cy="0"/>
          <a:chOff x="0" y="0"/>
          <a:chExt cx="0" cy="0"/>
        </a:xfrm>
      </p:grpSpPr>
      <p:sp>
        <p:nvSpPr>
          <p:cNvPr id="41" name="Google Shape;41;p18"/>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8"/>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4" name="Google Shape;44;p1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a:ea typeface="Gill Sans"/>
                <a:cs typeface="Gill Sans"/>
                <a:sym typeface="Gill Sans"/>
              </a:defRPr>
            </a:lvl1pPr>
            <a:lvl2pPr marL="0" marR="0" lvl="1" indent="0" algn="r">
              <a:spcBef>
                <a:spcPts val="0"/>
              </a:spcBef>
              <a:buNone/>
              <a:defRPr sz="900">
                <a:solidFill>
                  <a:srgbClr val="2D58AC"/>
                </a:solidFill>
                <a:latin typeface="Gill Sans"/>
                <a:ea typeface="Gill Sans"/>
                <a:cs typeface="Gill Sans"/>
                <a:sym typeface="Gill Sans"/>
              </a:defRPr>
            </a:lvl2pPr>
            <a:lvl3pPr marL="0" marR="0" lvl="2" indent="0" algn="r">
              <a:spcBef>
                <a:spcPts val="0"/>
              </a:spcBef>
              <a:buNone/>
              <a:defRPr sz="900">
                <a:solidFill>
                  <a:srgbClr val="2D58AC"/>
                </a:solidFill>
                <a:latin typeface="Gill Sans"/>
                <a:ea typeface="Gill Sans"/>
                <a:cs typeface="Gill Sans"/>
                <a:sym typeface="Gill Sans"/>
              </a:defRPr>
            </a:lvl3pPr>
            <a:lvl4pPr marL="0" marR="0" lvl="3" indent="0" algn="r">
              <a:spcBef>
                <a:spcPts val="0"/>
              </a:spcBef>
              <a:buNone/>
              <a:defRPr sz="900">
                <a:solidFill>
                  <a:srgbClr val="2D58AC"/>
                </a:solidFill>
                <a:latin typeface="Gill Sans"/>
                <a:ea typeface="Gill Sans"/>
                <a:cs typeface="Gill Sans"/>
                <a:sym typeface="Gill Sans"/>
              </a:defRPr>
            </a:lvl4pPr>
            <a:lvl5pPr marL="0" marR="0" lvl="4" indent="0" algn="r">
              <a:spcBef>
                <a:spcPts val="0"/>
              </a:spcBef>
              <a:buNone/>
              <a:defRPr sz="900">
                <a:solidFill>
                  <a:srgbClr val="2D58AC"/>
                </a:solidFill>
                <a:latin typeface="Gill Sans"/>
                <a:ea typeface="Gill Sans"/>
                <a:cs typeface="Gill Sans"/>
                <a:sym typeface="Gill Sans"/>
              </a:defRPr>
            </a:lvl5pPr>
            <a:lvl6pPr marL="0" marR="0" lvl="5" indent="0" algn="r">
              <a:spcBef>
                <a:spcPts val="0"/>
              </a:spcBef>
              <a:buNone/>
              <a:defRPr sz="900">
                <a:solidFill>
                  <a:srgbClr val="2D58AC"/>
                </a:solidFill>
                <a:latin typeface="Gill Sans"/>
                <a:ea typeface="Gill Sans"/>
                <a:cs typeface="Gill Sans"/>
                <a:sym typeface="Gill Sans"/>
              </a:defRPr>
            </a:lvl6pPr>
            <a:lvl7pPr marL="0" marR="0" lvl="6" indent="0" algn="r">
              <a:spcBef>
                <a:spcPts val="0"/>
              </a:spcBef>
              <a:buNone/>
              <a:defRPr sz="900">
                <a:solidFill>
                  <a:srgbClr val="2D58AC"/>
                </a:solidFill>
                <a:latin typeface="Gill Sans"/>
                <a:ea typeface="Gill Sans"/>
                <a:cs typeface="Gill Sans"/>
                <a:sym typeface="Gill Sans"/>
              </a:defRPr>
            </a:lvl7pPr>
            <a:lvl8pPr marL="0" marR="0" lvl="7" indent="0" algn="r">
              <a:spcBef>
                <a:spcPts val="0"/>
              </a:spcBef>
              <a:buNone/>
              <a:defRPr sz="900">
                <a:solidFill>
                  <a:srgbClr val="2D58AC"/>
                </a:solidFill>
                <a:latin typeface="Gill Sans"/>
                <a:ea typeface="Gill Sans"/>
                <a:cs typeface="Gill Sans"/>
                <a:sym typeface="Gill Sans"/>
              </a:defRPr>
            </a:lvl8pPr>
            <a:lvl9pPr marL="0" marR="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19"/>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9"/>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9"/>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9"/>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61" name="Google Shape;61;p20"/>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0"/>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3"/>
        <p:cNvGrpSpPr/>
        <p:nvPr/>
      </p:nvGrpSpPr>
      <p:grpSpPr>
        <a:xfrm>
          <a:off x="0" y="0"/>
          <a:ext cx="0" cy="0"/>
          <a:chOff x="0" y="0"/>
          <a:chExt cx="0" cy="0"/>
        </a:xfrm>
      </p:grpSpPr>
      <p:sp>
        <p:nvSpPr>
          <p:cNvPr id="64" name="Google Shape;64;p2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7"/>
        <p:cNvGrpSpPr/>
        <p:nvPr/>
      </p:nvGrpSpPr>
      <p:grpSpPr>
        <a:xfrm>
          <a:off x="0" y="0"/>
          <a:ext cx="0" cy="0"/>
          <a:chOff x="0" y="0"/>
          <a:chExt cx="0" cy="0"/>
        </a:xfrm>
      </p:grpSpPr>
      <p:sp>
        <p:nvSpPr>
          <p:cNvPr id="68" name="Google Shape;68;p22"/>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2"/>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22"/>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2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a:ea typeface="Gill Sans"/>
                <a:cs typeface="Gill Sans"/>
                <a:sym typeface="Gill Sans"/>
              </a:defRPr>
            </a:lvl1pPr>
            <a:lvl2pPr marL="0" marR="0" lvl="1" indent="0" algn="r">
              <a:spcBef>
                <a:spcPts val="0"/>
              </a:spcBef>
              <a:buNone/>
              <a:defRPr sz="900">
                <a:solidFill>
                  <a:srgbClr val="2D58AC"/>
                </a:solidFill>
                <a:latin typeface="Gill Sans"/>
                <a:ea typeface="Gill Sans"/>
                <a:cs typeface="Gill Sans"/>
                <a:sym typeface="Gill Sans"/>
              </a:defRPr>
            </a:lvl2pPr>
            <a:lvl3pPr marL="0" marR="0" lvl="2" indent="0" algn="r">
              <a:spcBef>
                <a:spcPts val="0"/>
              </a:spcBef>
              <a:buNone/>
              <a:defRPr sz="900">
                <a:solidFill>
                  <a:srgbClr val="2D58AC"/>
                </a:solidFill>
                <a:latin typeface="Gill Sans"/>
                <a:ea typeface="Gill Sans"/>
                <a:cs typeface="Gill Sans"/>
                <a:sym typeface="Gill Sans"/>
              </a:defRPr>
            </a:lvl3pPr>
            <a:lvl4pPr marL="0" marR="0" lvl="3" indent="0" algn="r">
              <a:spcBef>
                <a:spcPts val="0"/>
              </a:spcBef>
              <a:buNone/>
              <a:defRPr sz="900">
                <a:solidFill>
                  <a:srgbClr val="2D58AC"/>
                </a:solidFill>
                <a:latin typeface="Gill Sans"/>
                <a:ea typeface="Gill Sans"/>
                <a:cs typeface="Gill Sans"/>
                <a:sym typeface="Gill Sans"/>
              </a:defRPr>
            </a:lvl4pPr>
            <a:lvl5pPr marL="0" marR="0" lvl="4" indent="0" algn="r">
              <a:spcBef>
                <a:spcPts val="0"/>
              </a:spcBef>
              <a:buNone/>
              <a:defRPr sz="900">
                <a:solidFill>
                  <a:srgbClr val="2D58AC"/>
                </a:solidFill>
                <a:latin typeface="Gill Sans"/>
                <a:ea typeface="Gill Sans"/>
                <a:cs typeface="Gill Sans"/>
                <a:sym typeface="Gill Sans"/>
              </a:defRPr>
            </a:lvl5pPr>
            <a:lvl6pPr marL="0" marR="0" lvl="5" indent="0" algn="r">
              <a:spcBef>
                <a:spcPts val="0"/>
              </a:spcBef>
              <a:buNone/>
              <a:defRPr sz="900">
                <a:solidFill>
                  <a:srgbClr val="2D58AC"/>
                </a:solidFill>
                <a:latin typeface="Gill Sans"/>
                <a:ea typeface="Gill Sans"/>
                <a:cs typeface="Gill Sans"/>
                <a:sym typeface="Gill Sans"/>
              </a:defRPr>
            </a:lvl6pPr>
            <a:lvl7pPr marL="0" marR="0" lvl="6" indent="0" algn="r">
              <a:spcBef>
                <a:spcPts val="0"/>
              </a:spcBef>
              <a:buNone/>
              <a:defRPr sz="900">
                <a:solidFill>
                  <a:srgbClr val="2D58AC"/>
                </a:solidFill>
                <a:latin typeface="Gill Sans"/>
                <a:ea typeface="Gill Sans"/>
                <a:cs typeface="Gill Sans"/>
                <a:sym typeface="Gill Sans"/>
              </a:defRPr>
            </a:lvl7pPr>
            <a:lvl8pPr marL="0" marR="0" lvl="7" indent="0" algn="r">
              <a:spcBef>
                <a:spcPts val="0"/>
              </a:spcBef>
              <a:buNone/>
              <a:defRPr sz="900">
                <a:solidFill>
                  <a:srgbClr val="2D58AC"/>
                </a:solidFill>
                <a:latin typeface="Gill Sans"/>
                <a:ea typeface="Gill Sans"/>
                <a:cs typeface="Gill Sans"/>
                <a:sym typeface="Gill Sans"/>
              </a:defRPr>
            </a:lvl8pPr>
            <a:lvl9pPr marL="0" marR="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a:spLocks noGrp="1"/>
          </p:cNvSpPr>
          <p:nvPr>
            <p:ph type="pic" idx="2"/>
          </p:nvPr>
        </p:nvSpPr>
        <p:spPr>
          <a:xfrm>
            <a:off x="447817" y="599725"/>
            <a:ext cx="11290859" cy="3557252"/>
          </a:xfrm>
          <a:prstGeom prst="rect">
            <a:avLst/>
          </a:prstGeom>
          <a:noFill/>
          <a:ln>
            <a:noFill/>
          </a:ln>
        </p:spPr>
      </p:sp>
      <p:sp>
        <p:nvSpPr>
          <p:cNvPr id="78" name="Google Shape;78;p23"/>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2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4"/>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
        <p:nvSpPr>
          <p:cNvPr id="15" name="Google Shape;15;p14"/>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2" name="Google Shape;102;p1" descr="Conexiones digitales"/>
          <p:cNvPicPr preferRelativeResize="0"/>
          <p:nvPr/>
        </p:nvPicPr>
        <p:blipFill rotWithShape="1">
          <a:blip r:embed="rId3">
            <a:alphaModFix/>
          </a:blip>
          <a:srcRect l="13265" t="9090" r="3502"/>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5" name="Google Shape;105;p1"/>
            <p:cNvSpPr/>
            <p:nvPr/>
          </p:nvSpPr>
          <p:spPr>
            <a:xfrm>
              <a:off x="8042147" y="453643"/>
              <a:ext cx="3703320" cy="98554"/>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6" name="Google Shape;106;p1"/>
            <p:cNvSpPr/>
            <p:nvPr/>
          </p:nvSpPr>
          <p:spPr>
            <a:xfrm>
              <a:off x="4241830" y="457200"/>
              <a:ext cx="3703320" cy="9144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8" name="Google Shape;108;p1"/>
          <p:cNvSpPr txBox="1">
            <a:spLocks noGrp="1"/>
          </p:cNvSpPr>
          <p:nvPr>
            <p:ph type="ctrTitle"/>
          </p:nvPr>
        </p:nvSpPr>
        <p:spPr>
          <a:xfrm>
            <a:off x="581191" y="4572000"/>
            <a:ext cx="10993549" cy="89524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6000"/>
              <a:buFont typeface="Gill Sans"/>
              <a:buNone/>
            </a:pPr>
            <a:r>
              <a:rPr lang="es-ES" sz="3000">
                <a:solidFill>
                  <a:schemeClr val="lt1"/>
                </a:solidFill>
              </a:rPr>
              <a:t>[PROYECTO SALDOS INSOLUTOS ]</a:t>
            </a:r>
            <a:endParaRPr sz="3000"/>
          </a:p>
        </p:txBody>
      </p:sp>
      <p:sp>
        <p:nvSpPr>
          <p:cNvPr id="109" name="Google Shape;109;p1"/>
          <p:cNvSpPr txBox="1">
            <a:spLocks noGrp="1"/>
          </p:cNvSpPr>
          <p:nvPr>
            <p:ph type="subTitle" idx="1"/>
          </p:nvPr>
        </p:nvSpPr>
        <p:spPr>
          <a:xfrm>
            <a:off x="581194" y="5467246"/>
            <a:ext cx="10993546" cy="4848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s-ES">
                <a:solidFill>
                  <a:srgbClr val="7CEBFF"/>
                </a:solidFill>
              </a:rPr>
              <a:t>[INSTITUTO DE PREVISIÓN SOCIAL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ARQUITECTURA DE SOFTWARE</a:t>
            </a:r>
            <a:endParaRPr/>
          </a:p>
        </p:txBody>
      </p:sp>
      <p:sp>
        <p:nvSpPr>
          <p:cNvPr id="214" name="Google Shape;214;p8"/>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Clr>
                <a:schemeClr val="dk1"/>
              </a:buClr>
              <a:buSzPts val="1100"/>
              <a:buFont typeface="Arial"/>
              <a:buNone/>
            </a:pPr>
            <a:r>
              <a:rPr lang="es-ES" dirty="0"/>
              <a:t>Aplicación Web cliente-servidor.</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err="1"/>
              <a:t>Frontend</a:t>
            </a:r>
            <a:r>
              <a:rPr lang="es-ES" dirty="0"/>
              <a:t>: interfaz de usuario para herederos y funcionarios.</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err="1"/>
              <a:t>Backend</a:t>
            </a:r>
            <a:r>
              <a:rPr lang="es-ES" dirty="0"/>
              <a:t>: lógica de negocio y validación de documentos.</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a:t>Base de datos centralizada para gestión de expedientes.</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a:t>Integración con sistema de firma externo</a:t>
            </a:r>
            <a:endParaRPr dirty="0"/>
          </a:p>
          <a:p>
            <a:pPr marL="306000" lvl="0" indent="-200844" algn="l" rtl="0">
              <a:spcBef>
                <a:spcPts val="0"/>
              </a:spcBef>
              <a:spcAft>
                <a:spcPts val="0"/>
              </a:spcAft>
              <a:buSzPts val="165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MODELO DE DATOS</a:t>
            </a:r>
            <a:endParaRPr/>
          </a:p>
        </p:txBody>
      </p:sp>
      <p:sp>
        <p:nvSpPr>
          <p:cNvPr id="220" name="Google Shape;220;p9"/>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SzPts val="1656"/>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TECNOLOGÍAS UTILIZADAS</a:t>
            </a:r>
            <a:endParaRPr/>
          </a:p>
        </p:txBody>
      </p:sp>
      <p:sp>
        <p:nvSpPr>
          <p:cNvPr id="226" name="Google Shape;226;p1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Clr>
                <a:schemeClr val="dk1"/>
              </a:buClr>
              <a:buSzPts val="1100"/>
              <a:buFont typeface="Arial"/>
              <a:buNone/>
            </a:pPr>
            <a:r>
              <a:rPr lang="es-ES" dirty="0" err="1"/>
              <a:t>Frontend</a:t>
            </a:r>
            <a:r>
              <a:rPr lang="es-ES" dirty="0"/>
              <a:t>: HTML /CSS/JAVASCRIPT  (para prototipo).</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err="1"/>
              <a:t>Backend</a:t>
            </a:r>
            <a:r>
              <a:rPr lang="es-ES" dirty="0"/>
              <a:t>: PYTHON .</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a:t>Base de datos: ORACLE CLOUD .</a:t>
            </a:r>
            <a:endParaRPr dirty="0"/>
          </a:p>
          <a:p>
            <a:pPr marL="306000" lvl="0" indent="-200844" algn="l" rtl="0">
              <a:spcBef>
                <a:spcPts val="0"/>
              </a:spcBef>
              <a:spcAft>
                <a:spcPts val="0"/>
              </a:spcAft>
              <a:buClr>
                <a:schemeClr val="dk1"/>
              </a:buClr>
              <a:buSzPts val="1100"/>
              <a:buFont typeface="Arial"/>
              <a:buNone/>
            </a:pPr>
            <a:endParaRPr dirty="0"/>
          </a:p>
          <a:p>
            <a:pPr marL="306000" lvl="0" indent="-200844" algn="l" rtl="0">
              <a:spcBef>
                <a:spcPts val="0"/>
              </a:spcBef>
              <a:spcAft>
                <a:spcPts val="0"/>
              </a:spcAft>
              <a:buClr>
                <a:schemeClr val="dk1"/>
              </a:buClr>
              <a:buSzPts val="1100"/>
              <a:buFont typeface="Arial"/>
              <a:buNone/>
            </a:pPr>
            <a:r>
              <a:rPr lang="es-ES" dirty="0"/>
              <a:t>Firma electrónica: integración </a:t>
            </a:r>
            <a:r>
              <a:rPr lang="es-MX" dirty="0"/>
              <a:t>con APP externa </a:t>
            </a:r>
            <a:endParaRPr dirty="0"/>
          </a:p>
          <a:p>
            <a:pPr marL="306000" lvl="0" indent="-200844" algn="l" rtl="0">
              <a:spcBef>
                <a:spcPts val="0"/>
              </a:spcBef>
              <a:spcAft>
                <a:spcPts val="0"/>
              </a:spcAft>
              <a:buClr>
                <a:schemeClr val="dk1"/>
              </a:buClr>
              <a:buSzPts val="1100"/>
              <a:buFont typeface="Arial"/>
              <a:buNone/>
            </a:pPr>
            <a:r>
              <a:rPr lang="es-ES" dirty="0"/>
              <a:t>Metodología: Cascada .</a:t>
            </a:r>
            <a:endParaRPr dirty="0"/>
          </a:p>
          <a:p>
            <a:pPr marL="306000" lvl="0" indent="-200844" algn="l" rtl="0">
              <a:spcBef>
                <a:spcPts val="0"/>
              </a:spcBef>
              <a:spcAft>
                <a:spcPts val="0"/>
              </a:spcAft>
              <a:buSzPts val="1656"/>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38590b891d7_0_17"/>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a:t>SOLUCIÓN OFRECIDA </a:t>
            </a:r>
            <a:endParaRPr/>
          </a:p>
        </p:txBody>
      </p:sp>
      <p:sp>
        <p:nvSpPr>
          <p:cNvPr id="233" name="Google Shape;233;g38590b891d7_0_17"/>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a:p>
        </p:txBody>
      </p:sp>
      <p:pic>
        <p:nvPicPr>
          <p:cNvPr id="234" name="Google Shape;234;g38590b891d7_0_17"/>
          <p:cNvPicPr preferRelativeResize="0"/>
          <p:nvPr/>
        </p:nvPicPr>
        <p:blipFill>
          <a:blip r:embed="rId3">
            <a:alphaModFix/>
          </a:blip>
          <a:stretch>
            <a:fillRect/>
          </a:stretch>
        </p:blipFill>
        <p:spPr>
          <a:xfrm>
            <a:off x="581200" y="1814225"/>
            <a:ext cx="11029499" cy="404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MEJORAS A FUTURO</a:t>
            </a:r>
            <a:endParaRPr/>
          </a:p>
        </p:txBody>
      </p:sp>
      <p:sp>
        <p:nvSpPr>
          <p:cNvPr id="240" name="Google Shape;240;p11"/>
          <p:cNvSpPr txBox="1">
            <a:spLocks noGrp="1"/>
          </p:cNvSpPr>
          <p:nvPr>
            <p:ph type="body" idx="1"/>
          </p:nvPr>
        </p:nvSpPr>
        <p:spPr>
          <a:xfrm>
            <a:off x="533692" y="2180496"/>
            <a:ext cx="11029500" cy="3678300"/>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Clr>
                <a:schemeClr val="dk1"/>
              </a:buClr>
              <a:buSzPts val="1100"/>
              <a:buFont typeface="Arial"/>
              <a:buNone/>
            </a:pPr>
            <a:r>
              <a:rPr lang="es-ES"/>
              <a:t>Integración con ClaveÚnica para validación de identidad.</a:t>
            </a:r>
            <a:endParaRPr/>
          </a:p>
          <a:p>
            <a:pPr marL="306000" lvl="0" indent="-200844" algn="l" rtl="0">
              <a:spcBef>
                <a:spcPts val="0"/>
              </a:spcBef>
              <a:spcAft>
                <a:spcPts val="0"/>
              </a:spcAft>
              <a:buClr>
                <a:schemeClr val="dk1"/>
              </a:buClr>
              <a:buSzPts val="1100"/>
              <a:buFont typeface="Arial"/>
              <a:buNone/>
            </a:pPr>
            <a:endParaRPr/>
          </a:p>
          <a:p>
            <a:pPr marL="306000" lvl="0" indent="-200844" algn="l" rtl="0">
              <a:spcBef>
                <a:spcPts val="0"/>
              </a:spcBef>
              <a:spcAft>
                <a:spcPts val="0"/>
              </a:spcAft>
              <a:buClr>
                <a:schemeClr val="dk1"/>
              </a:buClr>
              <a:buSzPts val="1100"/>
              <a:buFont typeface="Arial"/>
              <a:buNone/>
            </a:pPr>
            <a:r>
              <a:rPr lang="es-ES"/>
              <a:t>Interoperabilidad con registros del Registro Civil.</a:t>
            </a:r>
            <a:endParaRPr/>
          </a:p>
          <a:p>
            <a:pPr marL="306000" lvl="0" indent="-200844" algn="l" rtl="0">
              <a:spcBef>
                <a:spcPts val="0"/>
              </a:spcBef>
              <a:spcAft>
                <a:spcPts val="0"/>
              </a:spcAft>
              <a:buClr>
                <a:schemeClr val="dk1"/>
              </a:buClr>
              <a:buSzPts val="1100"/>
              <a:buFont typeface="Arial"/>
              <a:buNone/>
            </a:pPr>
            <a:endParaRPr/>
          </a:p>
          <a:p>
            <a:pPr marL="306000" lvl="0" indent="-200844" algn="l" rtl="0">
              <a:spcBef>
                <a:spcPts val="0"/>
              </a:spcBef>
              <a:spcAft>
                <a:spcPts val="0"/>
              </a:spcAft>
              <a:buClr>
                <a:schemeClr val="dk1"/>
              </a:buClr>
              <a:buSzPts val="1100"/>
              <a:buFont typeface="Arial"/>
              <a:buNone/>
            </a:pPr>
            <a:r>
              <a:rPr lang="es-ES"/>
              <a:t>Despliegue en infraestructura estatal segura (cloud/híbrida).</a:t>
            </a:r>
            <a:endParaRPr/>
          </a:p>
          <a:p>
            <a:pPr marL="306000" lvl="0" indent="-200844"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s-ES"/>
              <a:t>  Optimización de usabilidad con app móvil.</a:t>
            </a:r>
            <a:endParaRPr/>
          </a:p>
          <a:p>
            <a:pPr marL="306000" lvl="0" indent="-200844" algn="l" rtl="0">
              <a:spcBef>
                <a:spcPts val="0"/>
              </a:spcBef>
              <a:spcAft>
                <a:spcPts val="0"/>
              </a:spcAft>
              <a:buSzPts val="1656"/>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13"/>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47" name="Google Shape;247;p13"/>
          <p:cNvSpPr/>
          <p:nvPr/>
        </p:nvSpPr>
        <p:spPr>
          <a:xfrm>
            <a:off x="8042147" y="723899"/>
            <a:ext cx="3703320" cy="566666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nvGrpSpPr>
          <p:cNvPr id="248" name="Google Shape;248;p13"/>
          <p:cNvGrpSpPr/>
          <p:nvPr/>
        </p:nvGrpSpPr>
        <p:grpSpPr>
          <a:xfrm>
            <a:off x="446534" y="453643"/>
            <a:ext cx="11298933" cy="98554"/>
            <a:chOff x="446534" y="453643"/>
            <a:chExt cx="11298933" cy="98554"/>
          </a:xfrm>
        </p:grpSpPr>
        <p:sp>
          <p:nvSpPr>
            <p:cNvPr id="249" name="Google Shape;249;p13"/>
            <p:cNvSpPr/>
            <p:nvPr/>
          </p:nvSpPr>
          <p:spPr>
            <a:xfrm>
              <a:off x="446534" y="457200"/>
              <a:ext cx="3703320" cy="949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250" name="Google Shape;250;p13"/>
            <p:cNvSpPr/>
            <p:nvPr/>
          </p:nvSpPr>
          <p:spPr>
            <a:xfrm>
              <a:off x="8042147" y="453643"/>
              <a:ext cx="3703320" cy="98554"/>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251" name="Google Shape;251;p13"/>
            <p:cNvSpPr/>
            <p:nvPr/>
          </p:nvSpPr>
          <p:spPr>
            <a:xfrm>
              <a:off x="4241830" y="457200"/>
              <a:ext cx="3703320" cy="9144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252" name="Google Shape;252;p13"/>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3600"/>
              <a:buFont typeface="Gill Sans"/>
              <a:buNone/>
            </a:pPr>
            <a:r>
              <a:rPr lang="es-ES">
                <a:solidFill>
                  <a:srgbClr val="FFFFFF"/>
                </a:solidFill>
              </a:rPr>
              <a:t>GRACIAS</a:t>
            </a:r>
            <a:endParaRPr/>
          </a:p>
        </p:txBody>
      </p:sp>
      <p:sp>
        <p:nvSpPr>
          <p:cNvPr id="253" name="Google Shape;253;p13"/>
          <p:cNvSpPr txBox="1">
            <a:spLocks noGrp="1"/>
          </p:cNvSpPr>
          <p:nvPr>
            <p:ph type="subTitle" idx="1"/>
          </p:nvPr>
        </p:nvSpPr>
        <p:spPr>
          <a:xfrm>
            <a:off x="8296275" y="3505095"/>
            <a:ext cx="3081576" cy="26290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p:txBody>
      </p:sp>
      <p:pic>
        <p:nvPicPr>
          <p:cNvPr id="254" name="Google Shape;254;p13" descr="Números digitales"/>
          <p:cNvPicPr preferRelativeResize="0"/>
          <p:nvPr/>
        </p:nvPicPr>
        <p:blipFill rotWithShape="1">
          <a:blip r:embed="rId3">
            <a:alphaModFix/>
          </a:blip>
          <a:srcRect l="2189" r="9641" b="1"/>
          <a:stretch/>
        </p:blipFill>
        <p:spPr>
          <a:xfrm>
            <a:off x="446534" y="723899"/>
            <a:ext cx="7498616" cy="567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
          <p:cNvSpPr/>
          <p:nvPr/>
        </p:nvSpPr>
        <p:spPr>
          <a:xfrm>
            <a:off x="447817" y="5141974"/>
            <a:ext cx="11290860" cy="125882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16" name="Google Shape;116;p2"/>
          <p:cNvSpPr txBox="1">
            <a:spLocks noGrp="1"/>
          </p:cNvSpPr>
          <p:nvPr>
            <p:ph type="title"/>
          </p:nvPr>
        </p:nvSpPr>
        <p:spPr>
          <a:xfrm>
            <a:off x="581192" y="5264487"/>
            <a:ext cx="11029616" cy="71887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EFF"/>
              </a:buClr>
              <a:buSzPts val="2800"/>
              <a:buFont typeface="Gill Sans"/>
              <a:buNone/>
            </a:pPr>
            <a:r>
              <a:rPr lang="es-ES">
                <a:solidFill>
                  <a:srgbClr val="FFFEFF"/>
                </a:solidFill>
              </a:rPr>
              <a:t>EQUIPO</a:t>
            </a:r>
            <a:endParaRPr>
              <a:solidFill>
                <a:srgbClr val="FFFEFF"/>
              </a:solidFill>
            </a:endParaRPr>
          </a:p>
        </p:txBody>
      </p:sp>
      <p:pic>
        <p:nvPicPr>
          <p:cNvPr id="117" name="Google Shape;117;p2"/>
          <p:cNvPicPr preferRelativeResize="0"/>
          <p:nvPr/>
        </p:nvPicPr>
        <p:blipFill>
          <a:blip r:embed="rId3">
            <a:alphaModFix/>
          </a:blip>
          <a:stretch>
            <a:fillRect/>
          </a:stretch>
        </p:blipFill>
        <p:spPr>
          <a:xfrm>
            <a:off x="967287" y="1951575"/>
            <a:ext cx="2954875" cy="2954875"/>
          </a:xfrm>
          <a:prstGeom prst="rect">
            <a:avLst/>
          </a:prstGeom>
          <a:noFill/>
          <a:ln>
            <a:noFill/>
          </a:ln>
        </p:spPr>
      </p:pic>
      <p:sp>
        <p:nvSpPr>
          <p:cNvPr id="118" name="Google Shape;118;p2"/>
          <p:cNvSpPr txBox="1"/>
          <p:nvPr/>
        </p:nvSpPr>
        <p:spPr>
          <a:xfrm>
            <a:off x="4938350" y="2089213"/>
            <a:ext cx="6070800" cy="267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300">
                <a:solidFill>
                  <a:schemeClr val="dk2"/>
                </a:solidFill>
                <a:latin typeface="Gill Sans"/>
                <a:ea typeface="Gill Sans"/>
                <a:cs typeface="Gill Sans"/>
                <a:sym typeface="Gill Sans"/>
              </a:rPr>
              <a:t>Yeremias Venegas.</a:t>
            </a:r>
            <a:endParaRPr sz="3300">
              <a:solidFill>
                <a:schemeClr val="dk2"/>
              </a:solidFill>
              <a:latin typeface="Gill Sans"/>
              <a:ea typeface="Gill Sans"/>
              <a:cs typeface="Gill Sans"/>
              <a:sym typeface="Gill Sans"/>
            </a:endParaRPr>
          </a:p>
          <a:p>
            <a:pPr marL="0" lvl="0" indent="0" algn="ctr" rtl="0">
              <a:spcBef>
                <a:spcPts val="0"/>
              </a:spcBef>
              <a:spcAft>
                <a:spcPts val="0"/>
              </a:spcAft>
              <a:buNone/>
            </a:pPr>
            <a:endParaRPr sz="3300">
              <a:solidFill>
                <a:schemeClr val="dk2"/>
              </a:solidFill>
              <a:latin typeface="Gill Sans"/>
              <a:ea typeface="Gill Sans"/>
              <a:cs typeface="Gill Sans"/>
              <a:sym typeface="Gill Sans"/>
            </a:endParaRPr>
          </a:p>
          <a:p>
            <a:pPr marL="0" lvl="0" indent="0" algn="ctr" rtl="0">
              <a:spcBef>
                <a:spcPts val="0"/>
              </a:spcBef>
              <a:spcAft>
                <a:spcPts val="0"/>
              </a:spcAft>
              <a:buNone/>
            </a:pPr>
            <a:r>
              <a:rPr lang="es-ES" sz="3300">
                <a:solidFill>
                  <a:schemeClr val="dk2"/>
                </a:solidFill>
                <a:latin typeface="Gill Sans"/>
                <a:ea typeface="Gill Sans"/>
                <a:cs typeface="Gill Sans"/>
                <a:sym typeface="Gill Sans"/>
              </a:rPr>
              <a:t>Sebastian Madrid.</a:t>
            </a:r>
            <a:endParaRPr sz="3300">
              <a:solidFill>
                <a:schemeClr val="dk2"/>
              </a:solidFill>
              <a:latin typeface="Gill Sans"/>
              <a:ea typeface="Gill Sans"/>
              <a:cs typeface="Gill Sans"/>
              <a:sym typeface="Gill Sans"/>
            </a:endParaRPr>
          </a:p>
          <a:p>
            <a:pPr marL="0" lvl="0" indent="0" algn="ctr" rtl="0">
              <a:spcBef>
                <a:spcPts val="0"/>
              </a:spcBef>
              <a:spcAft>
                <a:spcPts val="0"/>
              </a:spcAft>
              <a:buNone/>
            </a:pPr>
            <a:endParaRPr sz="3300">
              <a:solidFill>
                <a:schemeClr val="dk2"/>
              </a:solidFill>
              <a:latin typeface="Gill Sans"/>
              <a:ea typeface="Gill Sans"/>
              <a:cs typeface="Gill Sans"/>
              <a:sym typeface="Gill Sans"/>
            </a:endParaRPr>
          </a:p>
          <a:p>
            <a:pPr marL="0" lvl="0" indent="0" algn="ctr" rtl="0">
              <a:spcBef>
                <a:spcPts val="0"/>
              </a:spcBef>
              <a:spcAft>
                <a:spcPts val="0"/>
              </a:spcAft>
              <a:buNone/>
            </a:pPr>
            <a:r>
              <a:rPr lang="es-ES" sz="3300">
                <a:solidFill>
                  <a:schemeClr val="dk2"/>
                </a:solidFill>
                <a:latin typeface="Gill Sans"/>
                <a:ea typeface="Gill Sans"/>
                <a:cs typeface="Gill Sans"/>
                <a:sym typeface="Gill Sans"/>
              </a:rPr>
              <a:t>José Olivares.</a:t>
            </a:r>
            <a:endParaRPr sz="3300">
              <a:solidFill>
                <a:schemeClr val="dk2"/>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CASO DE NEGOCIO </a:t>
            </a:r>
            <a:endParaRPr/>
          </a:p>
        </p:txBody>
      </p:sp>
      <p:sp>
        <p:nvSpPr>
          <p:cNvPr id="125" name="Google Shape;125;p3"/>
          <p:cNvSpPr txBox="1"/>
          <p:nvPr/>
        </p:nvSpPr>
        <p:spPr>
          <a:xfrm>
            <a:off x="581275" y="2155800"/>
            <a:ext cx="11029500" cy="40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2100">
                <a:solidFill>
                  <a:schemeClr val="dk2"/>
                </a:solidFill>
                <a:latin typeface="Gill Sans"/>
                <a:ea typeface="Gill Sans"/>
                <a:cs typeface="Gill Sans"/>
                <a:sym typeface="Gill Sans"/>
              </a:rPr>
              <a:t>Un saldo insoluto es el monto de dinero pendiente por pagar  a un causante- pensionado-y que puede ser cobrado por su herederos , estos valores corresponden a beneficios otorgados en el IPS . Para su entrega, este saldo debe ser gestionado, documentado, validado y autorizado mediante la firma de los herederos y la aprobación de la jefatura de sucursal correspondiente , garantizando la legalidad y trazabilidad del proceso. </a:t>
            </a:r>
            <a:endParaRPr sz="2100">
              <a:solidFill>
                <a:schemeClr val="dk2"/>
              </a:solidFill>
              <a:latin typeface="Gill Sans"/>
              <a:ea typeface="Gill Sans"/>
              <a:cs typeface="Gill Sans"/>
              <a:sym typeface="Gill Sans"/>
            </a:endParaRPr>
          </a:p>
          <a:p>
            <a:pPr marL="0" lvl="0" indent="0" algn="l" rtl="0">
              <a:spcBef>
                <a:spcPts val="0"/>
              </a:spcBef>
              <a:spcAft>
                <a:spcPts val="0"/>
              </a:spcAft>
              <a:buNone/>
            </a:pPr>
            <a:endParaRPr sz="2100">
              <a:solidFill>
                <a:schemeClr val="dk2"/>
              </a:solidFill>
              <a:latin typeface="Gill Sans"/>
              <a:ea typeface="Gill Sans"/>
              <a:cs typeface="Gill Sans"/>
              <a:sym typeface="Gill Sans"/>
            </a:endParaRPr>
          </a:p>
          <a:p>
            <a:pPr marL="0" lvl="0" indent="0" algn="l" rtl="0">
              <a:spcBef>
                <a:spcPts val="0"/>
              </a:spcBef>
              <a:spcAft>
                <a:spcPts val="0"/>
              </a:spcAft>
              <a:buNone/>
            </a:pPr>
            <a:r>
              <a:rPr lang="es-ES" sz="2100">
                <a:solidFill>
                  <a:schemeClr val="dk2"/>
                </a:solidFill>
                <a:latin typeface="Gill Sans"/>
                <a:ea typeface="Gill Sans"/>
                <a:cs typeface="Gill Sans"/>
                <a:sym typeface="Gill Sans"/>
              </a:rPr>
              <a:t>Sin embargo, para cobrar el saldo insoluto, es necesario realizar el trámite presencialmente en una oficina de ChileAtiende, lo cual hace que sea un proceso engorroso especialmente considerando que al ser un tramite que requiere firmas , en muchas ocaciones los herederos pueden estar fuera de la reegion y / o del pais </a:t>
            </a:r>
            <a:endParaRPr sz="2100">
              <a:solidFill>
                <a:schemeClr val="dk2"/>
              </a:solidFill>
              <a:latin typeface="Gill Sans"/>
              <a:ea typeface="Gill Sans"/>
              <a:cs typeface="Gill Sans"/>
              <a:sym typeface="Gill Sans"/>
            </a:endParaRPr>
          </a:p>
          <a:p>
            <a:pPr marL="0" lvl="0" indent="0" algn="l" rtl="0">
              <a:spcBef>
                <a:spcPts val="0"/>
              </a:spcBef>
              <a:spcAft>
                <a:spcPts val="0"/>
              </a:spcAft>
              <a:buNone/>
            </a:pPr>
            <a:endParaRPr sz="1800">
              <a:solidFill>
                <a:schemeClr val="dk2"/>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38590b891d7_0_9"/>
          <p:cNvSpPr txBox="1">
            <a:spLocks noGrp="1"/>
          </p:cNvSpPr>
          <p:nvPr>
            <p:ph type="title"/>
          </p:nvPr>
        </p:nvSpPr>
        <p:spPr>
          <a:xfrm>
            <a:off x="581193" y="729658"/>
            <a:ext cx="11029500" cy="9882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a:t>PROCESO SALDO INSOLUTO </a:t>
            </a:r>
            <a:endParaRPr/>
          </a:p>
        </p:txBody>
      </p:sp>
      <p:pic>
        <p:nvPicPr>
          <p:cNvPr id="132" name="Google Shape;132;g38590b891d7_0_9"/>
          <p:cNvPicPr preferRelativeResize="0"/>
          <p:nvPr/>
        </p:nvPicPr>
        <p:blipFill>
          <a:blip r:embed="rId3">
            <a:alphaModFix/>
          </a:blip>
          <a:stretch>
            <a:fillRect/>
          </a:stretch>
        </p:blipFill>
        <p:spPr>
          <a:xfrm>
            <a:off x="2232600" y="2069725"/>
            <a:ext cx="7892927" cy="458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37a99c8d156_0_6"/>
          <p:cNvSpPr txBox="1">
            <a:spLocks noGrp="1"/>
          </p:cNvSpPr>
          <p:nvPr>
            <p:ph type="body" idx="1"/>
          </p:nvPr>
        </p:nvSpPr>
        <p:spPr>
          <a:xfrm>
            <a:off x="581200" y="2228000"/>
            <a:ext cx="10912500" cy="3633000"/>
          </a:xfrm>
          <a:prstGeom prst="rect">
            <a:avLst/>
          </a:prstGeom>
        </p:spPr>
        <p:txBody>
          <a:bodyPr spcFirstLastPara="1" wrap="square" lIns="91425" tIns="45700" rIns="91425" bIns="45700" anchor="ctr" anchorCtr="0">
            <a:normAutofit lnSpcReduction="10000"/>
          </a:bodyPr>
          <a:lstStyle/>
          <a:p>
            <a:pPr marL="0" lvl="0" indent="0" algn="l" rtl="0">
              <a:lnSpc>
                <a:spcPct val="115000"/>
              </a:lnSpc>
              <a:spcBef>
                <a:spcPts val="1200"/>
              </a:spcBef>
              <a:spcAft>
                <a:spcPts val="0"/>
              </a:spcAft>
              <a:buClr>
                <a:schemeClr val="dk1"/>
              </a:buClr>
              <a:buSzPts val="1100"/>
              <a:buFont typeface="Arial"/>
              <a:buNone/>
            </a:pPr>
            <a:r>
              <a:rPr lang="es-ES" sz="2000">
                <a:solidFill>
                  <a:schemeClr val="dk1"/>
                </a:solidFill>
              </a:rPr>
              <a:t>El proyecto APT tiene como objetivo digitalizar el proceso de gestión de </a:t>
            </a:r>
            <a:r>
              <a:rPr lang="es-ES" sz="2000" b="1">
                <a:solidFill>
                  <a:schemeClr val="dk1"/>
                </a:solidFill>
              </a:rPr>
              <a:t>saldos insolutos</a:t>
            </a:r>
            <a:r>
              <a:rPr lang="es-ES" sz="2000">
                <a:solidFill>
                  <a:schemeClr val="dk1"/>
                </a:solidFill>
              </a:rPr>
              <a:t> de ChileAtiende, que son pagos pendientes para los herederos de una persona fallecida. Este trámite, que actualmente es </a:t>
            </a:r>
            <a:r>
              <a:rPr lang="es-ES" sz="2000" b="1">
                <a:solidFill>
                  <a:schemeClr val="dk1"/>
                </a:solidFill>
              </a:rPr>
              <a:t>manual, complejo y centralizado</a:t>
            </a:r>
            <a:r>
              <a:rPr lang="es-ES" sz="2000">
                <a:solidFill>
                  <a:schemeClr val="dk1"/>
                </a:solidFill>
              </a:rPr>
              <a:t>, genera demoras y la pérdida de documentos, lo que causa inconvenientes tanto para los usuarios como para los funcionarios.</a:t>
            </a:r>
            <a:endParaRPr sz="2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s-ES" sz="2000">
                <a:solidFill>
                  <a:schemeClr val="dk1"/>
                </a:solidFill>
              </a:rPr>
              <a:t>La nueva </a:t>
            </a:r>
            <a:r>
              <a:rPr lang="es-ES" sz="2000" b="1">
                <a:solidFill>
                  <a:schemeClr val="dk1"/>
                </a:solidFill>
              </a:rPr>
              <a:t>solución informática</a:t>
            </a:r>
            <a:r>
              <a:rPr lang="es-ES" sz="2000">
                <a:solidFill>
                  <a:schemeClr val="dk1"/>
                </a:solidFill>
              </a:rPr>
              <a:t> eliminará por completo el uso de papel, permitiendo la </a:t>
            </a:r>
            <a:r>
              <a:rPr lang="es-ES" sz="2000" b="1">
                <a:solidFill>
                  <a:schemeClr val="dk1"/>
                </a:solidFill>
              </a:rPr>
              <a:t>validación y firma electrónica</a:t>
            </a:r>
            <a:r>
              <a:rPr lang="es-ES" sz="2000">
                <a:solidFill>
                  <a:schemeClr val="dk1"/>
                </a:solidFill>
              </a:rPr>
              <a:t> de documentos. Esto no solo simplificará el proceso, sino que también </a:t>
            </a:r>
            <a:r>
              <a:rPr lang="es-ES" sz="2000" b="1">
                <a:solidFill>
                  <a:schemeClr val="dk1"/>
                </a:solidFill>
              </a:rPr>
              <a:t>optimizará la eficiencia</a:t>
            </a:r>
            <a:r>
              <a:rPr lang="es-ES" sz="2000">
                <a:solidFill>
                  <a:schemeClr val="dk1"/>
                </a:solidFill>
              </a:rPr>
              <a:t> en las sucursales, reduciendo los tiempos de atencion de los funcionarios y los tiempos de espera de aprobacion de dichos instrumentos  , mejorando significativamente la experiencia de quienes necesitan realizar este trámite.</a:t>
            </a:r>
            <a:endParaRPr sz="2000">
              <a:solidFill>
                <a:schemeClr val="dk1"/>
              </a:solidFill>
            </a:endParaRPr>
          </a:p>
          <a:p>
            <a:pPr marL="0" lvl="0" indent="0" algn="l" rtl="0">
              <a:spcBef>
                <a:spcPts val="1200"/>
              </a:spcBef>
              <a:spcAft>
                <a:spcPts val="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45" name="Google Shape;145;p4" descr="Números digitales"/>
          <p:cNvPicPr preferRelativeResize="0"/>
          <p:nvPr/>
        </p:nvPicPr>
        <p:blipFill rotWithShape="1">
          <a:blip r:embed="rId3">
            <a:alphaModFix/>
          </a:blip>
          <a:srcRect t="10681" r="9091" b="12710"/>
          <a:stretch/>
        </p:blipFill>
        <p:spPr>
          <a:xfrm>
            <a:off x="-47480" y="-4228"/>
            <a:ext cx="12191977" cy="6857990"/>
          </a:xfrm>
          <a:prstGeom prst="rect">
            <a:avLst/>
          </a:prstGeom>
          <a:noFill/>
          <a:ln>
            <a:noFill/>
          </a:ln>
        </p:spPr>
      </p:pic>
      <p:sp>
        <p:nvSpPr>
          <p:cNvPr id="146" name="Google Shape;146;p4"/>
          <p:cNvSpPr/>
          <p:nvPr/>
        </p:nvSpPr>
        <p:spPr>
          <a:xfrm>
            <a:off x="248075" y="1220248"/>
            <a:ext cx="4141200" cy="1819200"/>
          </a:xfrm>
          <a:prstGeom prst="rect">
            <a:avLst/>
          </a:prstGeom>
          <a:solidFill>
            <a:schemeClr val="accent1">
              <a:alpha val="96862"/>
            </a:schemeClr>
          </a:solidFill>
          <a:ln>
            <a:noFill/>
          </a:ln>
        </p:spPr>
        <p:txBody>
          <a:bodyPr spcFirstLastPara="1" wrap="square" lIns="50450" tIns="25225" rIns="50450" bIns="25225" anchor="t" anchorCtr="0">
            <a:noAutofit/>
          </a:bodyPr>
          <a:lstStyle/>
          <a:p>
            <a:pPr marL="0" lvl="0" indent="0" algn="just" rtl="0">
              <a:lnSpc>
                <a:spcPct val="107916"/>
              </a:lnSpc>
              <a:spcBef>
                <a:spcPts val="0"/>
              </a:spcBef>
              <a:spcAft>
                <a:spcPts val="0"/>
              </a:spcAft>
              <a:buSzPts val="1100"/>
              <a:buNone/>
            </a:pPr>
            <a:endParaRPr sz="1000" i="1">
              <a:solidFill>
                <a:srgbClr val="548DD4"/>
              </a:solidFill>
              <a:latin typeface="Calibri"/>
              <a:ea typeface="Calibri"/>
              <a:cs typeface="Calibri"/>
              <a:sym typeface="Calibri"/>
            </a:endParaRPr>
          </a:p>
          <a:p>
            <a:pPr marL="0" lvl="0" indent="0" algn="just" rtl="0">
              <a:lnSpc>
                <a:spcPct val="107916"/>
              </a:lnSpc>
              <a:spcBef>
                <a:spcPts val="800"/>
              </a:spcBef>
              <a:spcAft>
                <a:spcPts val="0"/>
              </a:spcAft>
              <a:buSzPts val="1100"/>
              <a:buNone/>
            </a:pPr>
            <a:endParaRPr sz="1000" i="1">
              <a:solidFill>
                <a:srgbClr val="548DD4"/>
              </a:solidFill>
              <a:latin typeface="Calibri"/>
              <a:ea typeface="Calibri"/>
              <a:cs typeface="Calibri"/>
              <a:sym typeface="Calibri"/>
            </a:endParaRPr>
          </a:p>
          <a:p>
            <a:pPr marL="0" lvl="0" indent="0" algn="just" rtl="0">
              <a:lnSpc>
                <a:spcPct val="107916"/>
              </a:lnSpc>
              <a:spcBef>
                <a:spcPts val="800"/>
              </a:spcBef>
              <a:spcAft>
                <a:spcPts val="0"/>
              </a:spcAft>
              <a:buSzPts val="1100"/>
              <a:buNone/>
            </a:pPr>
            <a:endParaRPr sz="1000" i="1">
              <a:solidFill>
                <a:srgbClr val="548DD4"/>
              </a:solidFill>
              <a:latin typeface="Calibri"/>
              <a:ea typeface="Calibri"/>
              <a:cs typeface="Calibri"/>
              <a:sym typeface="Calibri"/>
            </a:endParaRPr>
          </a:p>
          <a:p>
            <a:pPr marL="0" lvl="0" indent="0" algn="just" rtl="0">
              <a:lnSpc>
                <a:spcPct val="107916"/>
              </a:lnSpc>
              <a:spcBef>
                <a:spcPts val="800"/>
              </a:spcBef>
              <a:spcAft>
                <a:spcPts val="800"/>
              </a:spcAft>
              <a:buClr>
                <a:schemeClr val="dk1"/>
              </a:buClr>
              <a:buSzPts val="1100"/>
              <a:buFont typeface="Arial"/>
              <a:buNone/>
            </a:pPr>
            <a:r>
              <a:rPr lang="es-ES" sz="1000" i="1">
                <a:solidFill>
                  <a:schemeClr val="lt1"/>
                </a:solidFill>
                <a:latin typeface="Calibri"/>
                <a:ea typeface="Calibri"/>
                <a:cs typeface="Calibri"/>
                <a:sym typeface="Calibri"/>
              </a:rPr>
              <a:t>Desarrollar un sistema informático que permita gestionar eficientemente los procesos asociados al saldo insoluto de beneficiarios fallecidos, integrando la carga y almacenamiento de documentación, la validación de firmas electrónicas y el acceso controlado por parte de funcionarios y jefes de sucursales y/o jefe de plataforma .</a:t>
            </a:r>
            <a:endParaRPr sz="993">
              <a:solidFill>
                <a:schemeClr val="lt1"/>
              </a:solidFill>
              <a:latin typeface="Gill Sans"/>
              <a:ea typeface="Gill Sans"/>
              <a:cs typeface="Gill Sans"/>
              <a:sym typeface="Gill Sans"/>
            </a:endParaRPr>
          </a:p>
        </p:txBody>
      </p:sp>
      <p:sp>
        <p:nvSpPr>
          <p:cNvPr id="147" name="Google Shape;147;p4"/>
          <p:cNvSpPr txBox="1">
            <a:spLocks noGrp="1"/>
          </p:cNvSpPr>
          <p:nvPr>
            <p:ph type="title"/>
          </p:nvPr>
        </p:nvSpPr>
        <p:spPr>
          <a:xfrm>
            <a:off x="1781025" y="218581"/>
            <a:ext cx="7213500" cy="112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Gill Sans"/>
              <a:buNone/>
            </a:pPr>
            <a:r>
              <a:rPr lang="es-ES"/>
              <a:t>OBJETIVOS DEL PROYECTO</a:t>
            </a:r>
            <a:endParaRPr/>
          </a:p>
        </p:txBody>
      </p:sp>
      <p:grpSp>
        <p:nvGrpSpPr>
          <p:cNvPr id="148" name="Google Shape;148;p4"/>
          <p:cNvGrpSpPr/>
          <p:nvPr/>
        </p:nvGrpSpPr>
        <p:grpSpPr>
          <a:xfrm>
            <a:off x="6099599" y="1175838"/>
            <a:ext cx="4140841" cy="3317221"/>
            <a:chOff x="438067" y="457200"/>
            <a:chExt cx="7506963" cy="5935267"/>
          </a:xfrm>
        </p:grpSpPr>
        <p:sp>
          <p:nvSpPr>
            <p:cNvPr id="149" name="Google Shape;149;p4"/>
            <p:cNvSpPr/>
            <p:nvPr/>
          </p:nvSpPr>
          <p:spPr>
            <a:xfrm>
              <a:off x="438067" y="618067"/>
              <a:ext cx="7503600" cy="5774400"/>
            </a:xfrm>
            <a:prstGeom prst="rect">
              <a:avLst/>
            </a:prstGeom>
            <a:solidFill>
              <a:schemeClr val="accent1">
                <a:alpha val="96860"/>
              </a:schemeClr>
            </a:solidFill>
            <a:ln>
              <a:noFill/>
            </a:ln>
          </p:spPr>
          <p:txBody>
            <a:bodyPr spcFirstLastPara="1" wrap="square" lIns="50425" tIns="25225" rIns="50425" bIns="25225" anchor="t" anchorCtr="0">
              <a:noAutofit/>
            </a:bodyPr>
            <a:lstStyle/>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p:txBody>
        </p:sp>
        <p:sp>
          <p:nvSpPr>
            <p:cNvPr id="150" name="Google Shape;150;p4"/>
            <p:cNvSpPr/>
            <p:nvPr/>
          </p:nvSpPr>
          <p:spPr>
            <a:xfrm>
              <a:off x="438068" y="457200"/>
              <a:ext cx="3703200" cy="95100"/>
            </a:xfrm>
            <a:prstGeom prst="rect">
              <a:avLst/>
            </a:prstGeom>
            <a:solidFill>
              <a:schemeClr val="accent1"/>
            </a:solidFill>
            <a:ln>
              <a:noFill/>
            </a:ln>
          </p:spPr>
          <p:txBody>
            <a:bodyPr spcFirstLastPara="1" wrap="square" lIns="50425" tIns="25225" rIns="50425" bIns="25225" anchor="t" anchorCtr="0">
              <a:noAutofit/>
            </a:bodyPr>
            <a:lstStyle/>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p:txBody>
        </p:sp>
        <p:sp>
          <p:nvSpPr>
            <p:cNvPr id="151" name="Google Shape;151;p4"/>
            <p:cNvSpPr/>
            <p:nvPr/>
          </p:nvSpPr>
          <p:spPr>
            <a:xfrm>
              <a:off x="4241830" y="457200"/>
              <a:ext cx="3703200" cy="91500"/>
            </a:xfrm>
            <a:prstGeom prst="rect">
              <a:avLst/>
            </a:prstGeom>
            <a:solidFill>
              <a:schemeClr val="accent2"/>
            </a:solidFill>
            <a:ln>
              <a:noFill/>
            </a:ln>
          </p:spPr>
          <p:txBody>
            <a:bodyPr spcFirstLastPara="1" wrap="square" lIns="50425" tIns="25225" rIns="50425" bIns="25225" anchor="t" anchorCtr="0">
              <a:noAutofit/>
            </a:bodyPr>
            <a:lstStyle/>
            <a:p>
              <a:pPr marL="0" marR="0" lvl="0" indent="0" algn="l" rtl="0">
                <a:spcBef>
                  <a:spcPts val="0"/>
                </a:spcBef>
                <a:spcAft>
                  <a:spcPts val="0"/>
                </a:spcAft>
                <a:buNone/>
              </a:pPr>
              <a:endParaRPr sz="993">
                <a:solidFill>
                  <a:schemeClr val="lt1"/>
                </a:solidFill>
                <a:latin typeface="Gill Sans"/>
                <a:ea typeface="Gill Sans"/>
                <a:cs typeface="Gill Sans"/>
                <a:sym typeface="Gill Sans"/>
              </a:endParaRPr>
            </a:p>
          </p:txBody>
        </p:sp>
      </p:grpSp>
      <p:sp>
        <p:nvSpPr>
          <p:cNvPr id="152" name="Google Shape;152;p4"/>
          <p:cNvSpPr txBox="1"/>
          <p:nvPr/>
        </p:nvSpPr>
        <p:spPr>
          <a:xfrm>
            <a:off x="6734525" y="1462775"/>
            <a:ext cx="25269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a:solidFill>
                  <a:schemeClr val="lt1"/>
                </a:solidFill>
                <a:latin typeface="Gill Sans"/>
                <a:ea typeface="Gill Sans"/>
                <a:cs typeface="Gill Sans"/>
                <a:sym typeface="Gill Sans"/>
              </a:rPr>
              <a:t>objetivo Específico </a:t>
            </a:r>
            <a:endParaRPr sz="1800">
              <a:solidFill>
                <a:schemeClr val="lt1"/>
              </a:solidFill>
              <a:latin typeface="Gill Sans"/>
              <a:ea typeface="Gill Sans"/>
              <a:cs typeface="Gill Sans"/>
              <a:sym typeface="Gill Sans"/>
            </a:endParaRPr>
          </a:p>
        </p:txBody>
      </p:sp>
      <p:sp>
        <p:nvSpPr>
          <p:cNvPr id="153" name="Google Shape;153;p4"/>
          <p:cNvSpPr txBox="1"/>
          <p:nvPr/>
        </p:nvSpPr>
        <p:spPr>
          <a:xfrm>
            <a:off x="1055250" y="1415700"/>
            <a:ext cx="25269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a:solidFill>
                  <a:schemeClr val="lt1"/>
                </a:solidFill>
                <a:latin typeface="Gill Sans"/>
                <a:ea typeface="Gill Sans"/>
                <a:cs typeface="Gill Sans"/>
                <a:sym typeface="Gill Sans"/>
              </a:rPr>
              <a:t>objetivo General</a:t>
            </a:r>
            <a:endParaRPr sz="1800">
              <a:solidFill>
                <a:schemeClr val="lt1"/>
              </a:solidFill>
              <a:latin typeface="Gill Sans"/>
              <a:ea typeface="Gill Sans"/>
              <a:cs typeface="Gill Sans"/>
              <a:sym typeface="Gill Sans"/>
            </a:endParaRPr>
          </a:p>
        </p:txBody>
      </p:sp>
      <p:sp>
        <p:nvSpPr>
          <p:cNvPr id="154" name="Google Shape;154;p4"/>
          <p:cNvSpPr txBox="1"/>
          <p:nvPr/>
        </p:nvSpPr>
        <p:spPr>
          <a:xfrm>
            <a:off x="6373575" y="2051700"/>
            <a:ext cx="3685500" cy="2441400"/>
          </a:xfrm>
          <a:prstGeom prst="rect">
            <a:avLst/>
          </a:prstGeom>
          <a:noFill/>
          <a:ln>
            <a:noFill/>
          </a:ln>
        </p:spPr>
        <p:txBody>
          <a:bodyPr spcFirstLastPara="1" wrap="square" lIns="91425" tIns="91425" rIns="91425" bIns="91425" anchor="t" anchorCtr="0">
            <a:noAutofit/>
          </a:bodyPr>
          <a:lstStyle/>
          <a:p>
            <a:pPr marL="457200" lvl="0" indent="-292100" algn="just" rtl="0">
              <a:lnSpc>
                <a:spcPct val="107916"/>
              </a:lnSpc>
              <a:spcBef>
                <a:spcPts val="0"/>
              </a:spcBef>
              <a:spcAft>
                <a:spcPts val="0"/>
              </a:spcAft>
              <a:buClr>
                <a:schemeClr val="lt1"/>
              </a:buClr>
              <a:buSzPts val="1000"/>
              <a:buFont typeface="Calibri"/>
              <a:buChar char="●"/>
            </a:pPr>
            <a:r>
              <a:rPr lang="es-ES" sz="1000" i="1" dirty="0">
                <a:solidFill>
                  <a:schemeClr val="lt1"/>
                </a:solidFill>
                <a:latin typeface="Calibri"/>
                <a:ea typeface="Calibri"/>
                <a:cs typeface="Calibri"/>
                <a:sym typeface="Calibri"/>
              </a:rPr>
              <a:t>Diseñar una base de datos para gestionar causantes, herederos y documentación.</a:t>
            </a:r>
            <a:br>
              <a:rPr lang="es-ES" sz="1000" i="1" dirty="0">
                <a:solidFill>
                  <a:schemeClr val="lt1"/>
                </a:solidFill>
                <a:latin typeface="Calibri"/>
                <a:ea typeface="Calibri"/>
                <a:cs typeface="Calibri"/>
                <a:sym typeface="Calibri"/>
              </a:rPr>
            </a:br>
            <a:endParaRPr sz="1000" i="1" dirty="0">
              <a:solidFill>
                <a:schemeClr val="lt1"/>
              </a:solidFill>
              <a:latin typeface="Calibri"/>
              <a:ea typeface="Calibri"/>
              <a:cs typeface="Calibri"/>
              <a:sym typeface="Calibri"/>
            </a:endParaRPr>
          </a:p>
          <a:p>
            <a:pPr marL="457200" lvl="0" indent="-292100" algn="just" rtl="0">
              <a:lnSpc>
                <a:spcPct val="107916"/>
              </a:lnSpc>
              <a:spcBef>
                <a:spcPts val="0"/>
              </a:spcBef>
              <a:spcAft>
                <a:spcPts val="0"/>
              </a:spcAft>
              <a:buClr>
                <a:schemeClr val="lt1"/>
              </a:buClr>
              <a:buSzPts val="1000"/>
              <a:buFont typeface="Calibri"/>
              <a:buChar char="●"/>
            </a:pPr>
            <a:r>
              <a:rPr lang="es-ES" sz="1000" i="1" dirty="0">
                <a:solidFill>
                  <a:schemeClr val="lt1"/>
                </a:solidFill>
                <a:latin typeface="Calibri"/>
                <a:ea typeface="Calibri"/>
                <a:cs typeface="Calibri"/>
                <a:sym typeface="Calibri"/>
              </a:rPr>
              <a:t>Implementar una interfaz web para solicitudes, carga de documentos y firmas digitales.</a:t>
            </a:r>
            <a:br>
              <a:rPr lang="es-ES" sz="1000" i="1" dirty="0">
                <a:solidFill>
                  <a:schemeClr val="lt1"/>
                </a:solidFill>
                <a:latin typeface="Calibri"/>
                <a:ea typeface="Calibri"/>
                <a:cs typeface="Calibri"/>
                <a:sym typeface="Calibri"/>
              </a:rPr>
            </a:br>
            <a:endParaRPr sz="1000" i="1" dirty="0">
              <a:solidFill>
                <a:schemeClr val="lt1"/>
              </a:solidFill>
              <a:latin typeface="Calibri"/>
              <a:ea typeface="Calibri"/>
              <a:cs typeface="Calibri"/>
              <a:sym typeface="Calibri"/>
            </a:endParaRPr>
          </a:p>
          <a:p>
            <a:pPr marL="457200" lvl="0" indent="-292100" algn="just" rtl="0">
              <a:lnSpc>
                <a:spcPct val="107916"/>
              </a:lnSpc>
              <a:spcBef>
                <a:spcPts val="0"/>
              </a:spcBef>
              <a:spcAft>
                <a:spcPts val="0"/>
              </a:spcAft>
              <a:buClr>
                <a:schemeClr val="lt1"/>
              </a:buClr>
              <a:buSzPts val="1000"/>
              <a:buFont typeface="Calibri"/>
              <a:buChar char="●"/>
            </a:pPr>
            <a:r>
              <a:rPr lang="es-ES" sz="1000" i="1" dirty="0">
                <a:solidFill>
                  <a:schemeClr val="lt1"/>
                </a:solidFill>
                <a:latin typeface="Calibri"/>
                <a:ea typeface="Calibri"/>
                <a:cs typeface="Calibri"/>
                <a:sym typeface="Calibri"/>
              </a:rPr>
              <a:t>Crear un módulo de aprobación de saldos insolutos para jefaturas.</a:t>
            </a:r>
            <a:br>
              <a:rPr lang="es-ES" sz="1000" i="1" dirty="0">
                <a:solidFill>
                  <a:schemeClr val="lt1"/>
                </a:solidFill>
                <a:latin typeface="Calibri"/>
                <a:ea typeface="Calibri"/>
                <a:cs typeface="Calibri"/>
                <a:sym typeface="Calibri"/>
              </a:rPr>
            </a:br>
            <a:endParaRPr sz="1000" i="1" dirty="0">
              <a:solidFill>
                <a:schemeClr val="lt1"/>
              </a:solidFill>
              <a:latin typeface="Calibri"/>
              <a:ea typeface="Calibri"/>
              <a:cs typeface="Calibri"/>
              <a:sym typeface="Calibri"/>
            </a:endParaRPr>
          </a:p>
          <a:p>
            <a:pPr marL="457200" lvl="0" indent="-292100" algn="just" rtl="0">
              <a:lnSpc>
                <a:spcPct val="107916"/>
              </a:lnSpc>
              <a:spcBef>
                <a:spcPts val="0"/>
              </a:spcBef>
              <a:spcAft>
                <a:spcPts val="0"/>
              </a:spcAft>
              <a:buClr>
                <a:schemeClr val="lt1"/>
              </a:buClr>
              <a:buSzPts val="1000"/>
              <a:buFont typeface="Calibri"/>
              <a:buChar char="●"/>
            </a:pPr>
            <a:r>
              <a:rPr lang="es-ES" sz="1000" i="1" dirty="0">
                <a:solidFill>
                  <a:schemeClr val="lt1"/>
                </a:solidFill>
                <a:latin typeface="Calibri"/>
                <a:ea typeface="Calibri"/>
                <a:cs typeface="Calibri"/>
                <a:sym typeface="Calibri"/>
              </a:rPr>
              <a:t>Integrar modulo de firma con software externo</a:t>
            </a:r>
            <a:br>
              <a:rPr lang="es-ES" sz="1000" i="1" dirty="0">
                <a:solidFill>
                  <a:schemeClr val="lt1"/>
                </a:solidFill>
                <a:latin typeface="Calibri"/>
                <a:ea typeface="Calibri"/>
                <a:cs typeface="Calibri"/>
                <a:sym typeface="Calibri"/>
              </a:rPr>
            </a:br>
            <a:endParaRPr sz="1000" i="1" dirty="0">
              <a:solidFill>
                <a:schemeClr val="lt1"/>
              </a:solidFill>
              <a:latin typeface="Calibri"/>
              <a:ea typeface="Calibri"/>
              <a:cs typeface="Calibri"/>
              <a:sym typeface="Calibri"/>
            </a:endParaRPr>
          </a:p>
          <a:p>
            <a:pPr marL="457200" lvl="0" indent="-292100" algn="just" rtl="0">
              <a:lnSpc>
                <a:spcPct val="107916"/>
              </a:lnSpc>
              <a:spcBef>
                <a:spcPts val="0"/>
              </a:spcBef>
              <a:spcAft>
                <a:spcPts val="0"/>
              </a:spcAft>
              <a:buClr>
                <a:schemeClr val="lt1"/>
              </a:buClr>
              <a:buSzPts val="1000"/>
              <a:buFont typeface="Calibri"/>
              <a:buChar char="●"/>
            </a:pPr>
            <a:r>
              <a:rPr lang="es-ES" sz="1000" i="1" dirty="0">
                <a:solidFill>
                  <a:schemeClr val="lt1"/>
                </a:solidFill>
                <a:latin typeface="Calibri"/>
                <a:ea typeface="Calibri"/>
                <a:cs typeface="Calibri"/>
                <a:sym typeface="Calibri"/>
              </a:rPr>
              <a:t>Establecer protocolos de validación y control de acceso para garantizar seguridad y trazabilidad.</a:t>
            </a:r>
            <a:endParaRPr sz="1000" i="1" dirty="0">
              <a:solidFill>
                <a:schemeClr val="lt1"/>
              </a:solidFill>
              <a:latin typeface="Calibri"/>
              <a:ea typeface="Calibri"/>
              <a:cs typeface="Calibri"/>
              <a:sym typeface="Calibri"/>
            </a:endParaRPr>
          </a:p>
          <a:p>
            <a:pPr marL="457200" lvl="0" indent="0" algn="just" rtl="0">
              <a:lnSpc>
                <a:spcPct val="107916"/>
              </a:lnSpc>
              <a:spcBef>
                <a:spcPts val="800"/>
              </a:spcBef>
              <a:spcAft>
                <a:spcPts val="0"/>
              </a:spcAft>
              <a:buNone/>
            </a:pPr>
            <a:endParaRPr sz="1000" i="1" dirty="0">
              <a:solidFill>
                <a:srgbClr val="548DD4"/>
              </a:solidFill>
              <a:latin typeface="Calibri"/>
              <a:ea typeface="Calibri"/>
              <a:cs typeface="Calibri"/>
              <a:sym typeface="Calibri"/>
            </a:endParaRPr>
          </a:p>
          <a:p>
            <a:pPr marL="0" lvl="0" indent="0" algn="l" rtl="0">
              <a:spcBef>
                <a:spcPts val="800"/>
              </a:spcBef>
              <a:spcAft>
                <a:spcPts val="0"/>
              </a:spcAft>
              <a:buNone/>
            </a:pPr>
            <a:endParaRPr sz="1000" dirty="0">
              <a:solidFill>
                <a:schemeClr val="dk2"/>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ALCANCE DEL PROYECTO</a:t>
            </a:r>
            <a:endParaRPr/>
          </a:p>
        </p:txBody>
      </p:sp>
      <p:grpSp>
        <p:nvGrpSpPr>
          <p:cNvPr id="160" name="Google Shape;160;p5"/>
          <p:cNvGrpSpPr/>
          <p:nvPr/>
        </p:nvGrpSpPr>
        <p:grpSpPr>
          <a:xfrm>
            <a:off x="1258266" y="3953925"/>
            <a:ext cx="4485496" cy="899228"/>
            <a:chOff x="943723" y="3783783"/>
            <a:chExt cx="3364206" cy="674438"/>
          </a:xfrm>
        </p:grpSpPr>
        <p:sp>
          <p:nvSpPr>
            <p:cNvPr id="161" name="Google Shape;161;p5"/>
            <p:cNvSpPr/>
            <p:nvPr/>
          </p:nvSpPr>
          <p:spPr>
            <a:xfrm>
              <a:off x="943730" y="3783783"/>
              <a:ext cx="3364200" cy="674400"/>
            </a:xfrm>
            <a:prstGeom prst="rect">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5"/>
            <p:cNvSpPr/>
            <p:nvPr/>
          </p:nvSpPr>
          <p:spPr>
            <a:xfrm>
              <a:off x="1632122" y="3783788"/>
              <a:ext cx="674400" cy="674400"/>
            </a:xfrm>
            <a:prstGeom prst="rtTriangle">
              <a:avLst/>
            </a:prstGeom>
            <a:solidFill>
              <a:srgbClr val="0E63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3" name="Google Shape;163;p5"/>
            <p:cNvSpPr/>
            <p:nvPr/>
          </p:nvSpPr>
          <p:spPr>
            <a:xfrm>
              <a:off x="943723" y="3783788"/>
              <a:ext cx="687600" cy="674400"/>
            </a:xfrm>
            <a:prstGeom prst="rtTriangle">
              <a:avLst/>
            </a:prstGeom>
            <a:solidFill>
              <a:srgbClr val="307A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4" name="Google Shape;164;p5"/>
            <p:cNvSpPr/>
            <p:nvPr/>
          </p:nvSpPr>
          <p:spPr>
            <a:xfrm>
              <a:off x="1210848" y="3783832"/>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s-ES" sz="2100">
                  <a:solidFill>
                    <a:srgbClr val="FFFFFF"/>
                  </a:solidFill>
                  <a:latin typeface="Roboto"/>
                  <a:ea typeface="Roboto"/>
                  <a:cs typeface="Roboto"/>
                  <a:sym typeface="Roboto"/>
                </a:rPr>
                <a:t>2</a:t>
              </a:r>
              <a:endParaRPr sz="2100">
                <a:solidFill>
                  <a:srgbClr val="FFFFFF"/>
                </a:solidFill>
                <a:latin typeface="Roboto"/>
                <a:ea typeface="Roboto"/>
                <a:cs typeface="Roboto"/>
                <a:sym typeface="Roboto"/>
              </a:endParaRPr>
            </a:p>
          </p:txBody>
        </p:sp>
        <p:sp>
          <p:nvSpPr>
            <p:cNvPr id="165" name="Google Shape;165;p5"/>
            <p:cNvSpPr/>
            <p:nvPr/>
          </p:nvSpPr>
          <p:spPr>
            <a:xfrm>
              <a:off x="1704712" y="3783820"/>
              <a:ext cx="26022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ES" sz="1300">
                  <a:solidFill>
                    <a:srgbClr val="FFFFFF"/>
                  </a:solidFill>
                  <a:latin typeface="Roboto"/>
                  <a:ea typeface="Roboto"/>
                  <a:cs typeface="Roboto"/>
                  <a:sym typeface="Roboto"/>
                </a:rPr>
                <a:t>Digitalización de expedientes y eliminación del uso de papel.</a:t>
              </a:r>
              <a:endParaRPr sz="1300">
                <a:solidFill>
                  <a:srgbClr val="FFFFFF"/>
                </a:solidFill>
                <a:latin typeface="Roboto"/>
                <a:ea typeface="Roboto"/>
                <a:cs typeface="Roboto"/>
                <a:sym typeface="Roboto"/>
              </a:endParaRPr>
            </a:p>
          </p:txBody>
        </p:sp>
      </p:grpSp>
      <p:grpSp>
        <p:nvGrpSpPr>
          <p:cNvPr id="166" name="Google Shape;166;p5"/>
          <p:cNvGrpSpPr/>
          <p:nvPr/>
        </p:nvGrpSpPr>
        <p:grpSpPr>
          <a:xfrm>
            <a:off x="1258266" y="4867600"/>
            <a:ext cx="4485496" cy="899236"/>
            <a:chOff x="943723" y="4469056"/>
            <a:chExt cx="3364206" cy="674444"/>
          </a:xfrm>
        </p:grpSpPr>
        <p:sp>
          <p:nvSpPr>
            <p:cNvPr id="167" name="Google Shape;167;p5"/>
            <p:cNvSpPr/>
            <p:nvPr/>
          </p:nvSpPr>
          <p:spPr>
            <a:xfrm>
              <a:off x="943730" y="4469056"/>
              <a:ext cx="3364200" cy="674400"/>
            </a:xfrm>
            <a:prstGeom prst="rect">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5"/>
            <p:cNvSpPr/>
            <p:nvPr/>
          </p:nvSpPr>
          <p:spPr>
            <a:xfrm>
              <a:off x="1632122" y="4469063"/>
              <a:ext cx="674400" cy="674400"/>
            </a:xfrm>
            <a:prstGeom prst="rtTriangle">
              <a:avLst/>
            </a:prstGeom>
            <a:solidFill>
              <a:srgbClr val="0E63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5"/>
            <p:cNvSpPr/>
            <p:nvPr/>
          </p:nvSpPr>
          <p:spPr>
            <a:xfrm>
              <a:off x="943723" y="4469063"/>
              <a:ext cx="687600" cy="674400"/>
            </a:xfrm>
            <a:prstGeom prst="rtTriangle">
              <a:avLst/>
            </a:prstGeom>
            <a:solidFill>
              <a:srgbClr val="307A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5"/>
            <p:cNvSpPr/>
            <p:nvPr/>
          </p:nvSpPr>
          <p:spPr>
            <a:xfrm>
              <a:off x="1210848" y="4469107"/>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s-ES" sz="2100">
                  <a:solidFill>
                    <a:srgbClr val="FFFFFF"/>
                  </a:solidFill>
                  <a:latin typeface="Roboto"/>
                  <a:ea typeface="Roboto"/>
                  <a:cs typeface="Roboto"/>
                  <a:sym typeface="Roboto"/>
                </a:rPr>
                <a:t>3</a:t>
              </a:r>
              <a:endParaRPr sz="2100">
                <a:solidFill>
                  <a:srgbClr val="FFFFFF"/>
                </a:solidFill>
                <a:latin typeface="Roboto"/>
                <a:ea typeface="Roboto"/>
                <a:cs typeface="Roboto"/>
                <a:sym typeface="Roboto"/>
              </a:endParaRPr>
            </a:p>
          </p:txBody>
        </p:sp>
        <p:sp>
          <p:nvSpPr>
            <p:cNvPr id="171" name="Google Shape;171;p5"/>
            <p:cNvSpPr/>
            <p:nvPr/>
          </p:nvSpPr>
          <p:spPr>
            <a:xfrm>
              <a:off x="1704725" y="4469100"/>
              <a:ext cx="148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ES" sz="1300">
                  <a:solidFill>
                    <a:srgbClr val="FFFFFF"/>
                  </a:solidFill>
                  <a:latin typeface="Roboto"/>
                  <a:ea typeface="Roboto"/>
                  <a:cs typeface="Roboto"/>
                  <a:sym typeface="Roboto"/>
                </a:rPr>
                <a:t>Validación y firma electrónica de documentos.</a:t>
              </a:r>
              <a:endParaRPr sz="1300">
                <a:solidFill>
                  <a:srgbClr val="FFFFFF"/>
                </a:solidFill>
                <a:latin typeface="Roboto"/>
                <a:ea typeface="Roboto"/>
                <a:cs typeface="Roboto"/>
                <a:sym typeface="Roboto"/>
              </a:endParaRPr>
            </a:p>
          </p:txBody>
        </p:sp>
      </p:grpSp>
      <p:grpSp>
        <p:nvGrpSpPr>
          <p:cNvPr id="172" name="Google Shape;172;p5"/>
          <p:cNvGrpSpPr/>
          <p:nvPr/>
        </p:nvGrpSpPr>
        <p:grpSpPr>
          <a:xfrm>
            <a:off x="1258266" y="3040250"/>
            <a:ext cx="4485497" cy="899228"/>
            <a:chOff x="943723" y="3098509"/>
            <a:chExt cx="3364207" cy="674438"/>
          </a:xfrm>
        </p:grpSpPr>
        <p:sp>
          <p:nvSpPr>
            <p:cNvPr id="173" name="Google Shape;173;p5"/>
            <p:cNvSpPr/>
            <p:nvPr/>
          </p:nvSpPr>
          <p:spPr>
            <a:xfrm>
              <a:off x="943730" y="3098509"/>
              <a:ext cx="3364200" cy="674400"/>
            </a:xfrm>
            <a:prstGeom prst="rect">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 name="Google Shape;174;p5"/>
            <p:cNvSpPr/>
            <p:nvPr/>
          </p:nvSpPr>
          <p:spPr>
            <a:xfrm>
              <a:off x="1632122" y="3098513"/>
              <a:ext cx="674400" cy="674400"/>
            </a:xfrm>
            <a:prstGeom prst="rtTriangle">
              <a:avLst/>
            </a:prstGeom>
            <a:solidFill>
              <a:srgbClr val="0E63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5"/>
            <p:cNvSpPr/>
            <p:nvPr/>
          </p:nvSpPr>
          <p:spPr>
            <a:xfrm>
              <a:off x="943723" y="3098513"/>
              <a:ext cx="687600" cy="674400"/>
            </a:xfrm>
            <a:prstGeom prst="rtTriangle">
              <a:avLst/>
            </a:prstGeom>
            <a:solidFill>
              <a:srgbClr val="307A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5"/>
            <p:cNvSpPr/>
            <p:nvPr/>
          </p:nvSpPr>
          <p:spPr>
            <a:xfrm>
              <a:off x="1210848" y="3098557"/>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s-ES" sz="2100">
                  <a:solidFill>
                    <a:srgbClr val="FFFFFF"/>
                  </a:solidFill>
                  <a:latin typeface="Roboto"/>
                  <a:ea typeface="Roboto"/>
                  <a:cs typeface="Roboto"/>
                  <a:sym typeface="Roboto"/>
                </a:rPr>
                <a:t>1</a:t>
              </a:r>
              <a:endParaRPr sz="2100">
                <a:solidFill>
                  <a:srgbClr val="FFFFFF"/>
                </a:solidFill>
                <a:latin typeface="Roboto"/>
                <a:ea typeface="Roboto"/>
                <a:cs typeface="Roboto"/>
                <a:sym typeface="Roboto"/>
              </a:endParaRPr>
            </a:p>
          </p:txBody>
        </p:sp>
        <p:sp>
          <p:nvSpPr>
            <p:cNvPr id="177" name="Google Shape;177;p5"/>
            <p:cNvSpPr/>
            <p:nvPr/>
          </p:nvSpPr>
          <p:spPr>
            <a:xfrm>
              <a:off x="1704712" y="3098547"/>
              <a:ext cx="253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ES" sz="1300">
                  <a:solidFill>
                    <a:srgbClr val="FFFFFF"/>
                  </a:solidFill>
                  <a:latin typeface="Roboto"/>
                  <a:ea typeface="Roboto"/>
                  <a:cs typeface="Roboto"/>
                  <a:sym typeface="Roboto"/>
                </a:rPr>
                <a:t>Desarrollo de un prototipo funcional de gestión de saldos insolutos.</a:t>
              </a:r>
              <a:endParaRPr sz="1300">
                <a:solidFill>
                  <a:srgbClr val="FFFFFF"/>
                </a:solidFill>
                <a:latin typeface="Roboto"/>
                <a:ea typeface="Roboto"/>
                <a:cs typeface="Roboto"/>
                <a:sym typeface="Roboto"/>
              </a:endParaRPr>
            </a:p>
          </p:txBody>
        </p:sp>
      </p:grpSp>
      <p:grpSp>
        <p:nvGrpSpPr>
          <p:cNvPr id="178" name="Google Shape;178;p5"/>
          <p:cNvGrpSpPr/>
          <p:nvPr/>
        </p:nvGrpSpPr>
        <p:grpSpPr>
          <a:xfrm>
            <a:off x="5743766" y="4867600"/>
            <a:ext cx="4485496" cy="899236"/>
            <a:chOff x="943723" y="4469056"/>
            <a:chExt cx="3364206" cy="674444"/>
          </a:xfrm>
        </p:grpSpPr>
        <p:sp>
          <p:nvSpPr>
            <p:cNvPr id="179" name="Google Shape;179;p5"/>
            <p:cNvSpPr/>
            <p:nvPr/>
          </p:nvSpPr>
          <p:spPr>
            <a:xfrm>
              <a:off x="943730" y="4469056"/>
              <a:ext cx="3364200" cy="674400"/>
            </a:xfrm>
            <a:prstGeom prst="rect">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5"/>
            <p:cNvSpPr/>
            <p:nvPr/>
          </p:nvSpPr>
          <p:spPr>
            <a:xfrm>
              <a:off x="1632122" y="4469063"/>
              <a:ext cx="674400" cy="674400"/>
            </a:xfrm>
            <a:prstGeom prst="rtTriangle">
              <a:avLst/>
            </a:prstGeom>
            <a:solidFill>
              <a:srgbClr val="0E63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5"/>
            <p:cNvSpPr/>
            <p:nvPr/>
          </p:nvSpPr>
          <p:spPr>
            <a:xfrm>
              <a:off x="943723" y="4469063"/>
              <a:ext cx="687600" cy="674400"/>
            </a:xfrm>
            <a:prstGeom prst="rtTriangle">
              <a:avLst/>
            </a:prstGeom>
            <a:solidFill>
              <a:srgbClr val="307A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5"/>
            <p:cNvSpPr/>
            <p:nvPr/>
          </p:nvSpPr>
          <p:spPr>
            <a:xfrm>
              <a:off x="1210848" y="4469107"/>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s-ES" sz="2100">
                  <a:solidFill>
                    <a:srgbClr val="FFFFFF"/>
                  </a:solidFill>
                  <a:latin typeface="Roboto"/>
                  <a:ea typeface="Roboto"/>
                  <a:cs typeface="Roboto"/>
                  <a:sym typeface="Roboto"/>
                </a:rPr>
                <a:t>6</a:t>
              </a:r>
              <a:endParaRPr sz="2100">
                <a:solidFill>
                  <a:srgbClr val="FFFFFF"/>
                </a:solidFill>
                <a:latin typeface="Roboto"/>
                <a:ea typeface="Roboto"/>
                <a:cs typeface="Roboto"/>
                <a:sym typeface="Roboto"/>
              </a:endParaRPr>
            </a:p>
          </p:txBody>
        </p:sp>
        <p:sp>
          <p:nvSpPr>
            <p:cNvPr id="183" name="Google Shape;183;p5"/>
            <p:cNvSpPr/>
            <p:nvPr/>
          </p:nvSpPr>
          <p:spPr>
            <a:xfrm>
              <a:off x="1704725" y="4469100"/>
              <a:ext cx="148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ES" sz="1300">
                  <a:solidFill>
                    <a:srgbClr val="FFFFFF"/>
                  </a:solidFill>
                  <a:latin typeface="Roboto"/>
                  <a:ea typeface="Roboto"/>
                  <a:cs typeface="Roboto"/>
                  <a:sym typeface="Roboto"/>
                </a:rPr>
                <a:t>limitacion a software de prueba de firma para los saldos insolutos </a:t>
              </a:r>
              <a:endParaRPr sz="1300">
                <a:solidFill>
                  <a:srgbClr val="FFFFFF"/>
                </a:solidFill>
                <a:latin typeface="Roboto"/>
                <a:ea typeface="Roboto"/>
                <a:cs typeface="Roboto"/>
                <a:sym typeface="Roboto"/>
              </a:endParaRPr>
            </a:p>
          </p:txBody>
        </p:sp>
      </p:grpSp>
      <p:grpSp>
        <p:nvGrpSpPr>
          <p:cNvPr id="184" name="Google Shape;184;p5"/>
          <p:cNvGrpSpPr/>
          <p:nvPr/>
        </p:nvGrpSpPr>
        <p:grpSpPr>
          <a:xfrm>
            <a:off x="5743766" y="3054700"/>
            <a:ext cx="4485497" cy="899228"/>
            <a:chOff x="943723" y="3098509"/>
            <a:chExt cx="3364207" cy="674438"/>
          </a:xfrm>
        </p:grpSpPr>
        <p:sp>
          <p:nvSpPr>
            <p:cNvPr id="185" name="Google Shape;185;p5"/>
            <p:cNvSpPr/>
            <p:nvPr/>
          </p:nvSpPr>
          <p:spPr>
            <a:xfrm>
              <a:off x="943730" y="3098509"/>
              <a:ext cx="3364200" cy="674400"/>
            </a:xfrm>
            <a:prstGeom prst="rect">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5"/>
            <p:cNvSpPr/>
            <p:nvPr/>
          </p:nvSpPr>
          <p:spPr>
            <a:xfrm>
              <a:off x="1632122" y="3098513"/>
              <a:ext cx="674400" cy="674400"/>
            </a:xfrm>
            <a:prstGeom prst="rtTriangle">
              <a:avLst/>
            </a:prstGeom>
            <a:solidFill>
              <a:srgbClr val="0E63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5"/>
            <p:cNvSpPr/>
            <p:nvPr/>
          </p:nvSpPr>
          <p:spPr>
            <a:xfrm>
              <a:off x="943723" y="3098513"/>
              <a:ext cx="687600" cy="674400"/>
            </a:xfrm>
            <a:prstGeom prst="rtTriangle">
              <a:avLst/>
            </a:prstGeom>
            <a:solidFill>
              <a:srgbClr val="307A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5"/>
            <p:cNvSpPr/>
            <p:nvPr/>
          </p:nvSpPr>
          <p:spPr>
            <a:xfrm>
              <a:off x="1210848" y="3098557"/>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s-ES" sz="2100">
                  <a:solidFill>
                    <a:srgbClr val="FFFFFF"/>
                  </a:solidFill>
                  <a:latin typeface="Roboto"/>
                  <a:ea typeface="Roboto"/>
                  <a:cs typeface="Roboto"/>
                  <a:sym typeface="Roboto"/>
                </a:rPr>
                <a:t>4</a:t>
              </a:r>
              <a:endParaRPr sz="2100">
                <a:solidFill>
                  <a:srgbClr val="FFFFFF"/>
                </a:solidFill>
                <a:latin typeface="Roboto"/>
                <a:ea typeface="Roboto"/>
                <a:cs typeface="Roboto"/>
                <a:sym typeface="Roboto"/>
              </a:endParaRPr>
            </a:p>
          </p:txBody>
        </p:sp>
        <p:sp>
          <p:nvSpPr>
            <p:cNvPr id="189" name="Google Shape;189;p5"/>
            <p:cNvSpPr/>
            <p:nvPr/>
          </p:nvSpPr>
          <p:spPr>
            <a:xfrm>
              <a:off x="1704712" y="3098547"/>
              <a:ext cx="253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ES" sz="1300">
                  <a:solidFill>
                    <a:srgbClr val="FFFFFF"/>
                  </a:solidFill>
                  <a:latin typeface="Roboto"/>
                  <a:ea typeface="Roboto"/>
                  <a:cs typeface="Roboto"/>
                  <a:sym typeface="Roboto"/>
                </a:rPr>
                <a:t>Perfiles de usuario: Funcionario de sucursal y Administrador/Jefe de plataforma.</a:t>
              </a:r>
              <a:endParaRPr sz="1300">
                <a:solidFill>
                  <a:srgbClr val="FFFFFF"/>
                </a:solidFill>
                <a:latin typeface="Roboto"/>
                <a:ea typeface="Roboto"/>
                <a:cs typeface="Roboto"/>
                <a:sym typeface="Roboto"/>
              </a:endParaRPr>
            </a:p>
          </p:txBody>
        </p:sp>
      </p:grpSp>
      <p:grpSp>
        <p:nvGrpSpPr>
          <p:cNvPr id="190" name="Google Shape;190;p5"/>
          <p:cNvGrpSpPr/>
          <p:nvPr/>
        </p:nvGrpSpPr>
        <p:grpSpPr>
          <a:xfrm>
            <a:off x="5743766" y="3953925"/>
            <a:ext cx="4485496" cy="899228"/>
            <a:chOff x="943723" y="3783783"/>
            <a:chExt cx="3364206" cy="674438"/>
          </a:xfrm>
        </p:grpSpPr>
        <p:sp>
          <p:nvSpPr>
            <p:cNvPr id="191" name="Google Shape;191;p5"/>
            <p:cNvSpPr/>
            <p:nvPr/>
          </p:nvSpPr>
          <p:spPr>
            <a:xfrm>
              <a:off x="943730" y="3783783"/>
              <a:ext cx="3364200" cy="674400"/>
            </a:xfrm>
            <a:prstGeom prst="rect">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5"/>
            <p:cNvSpPr/>
            <p:nvPr/>
          </p:nvSpPr>
          <p:spPr>
            <a:xfrm>
              <a:off x="1632122" y="3783788"/>
              <a:ext cx="674400" cy="674400"/>
            </a:xfrm>
            <a:prstGeom prst="rtTriangle">
              <a:avLst/>
            </a:prstGeom>
            <a:solidFill>
              <a:srgbClr val="0E63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5"/>
            <p:cNvSpPr/>
            <p:nvPr/>
          </p:nvSpPr>
          <p:spPr>
            <a:xfrm>
              <a:off x="943723" y="3783788"/>
              <a:ext cx="687600" cy="674400"/>
            </a:xfrm>
            <a:prstGeom prst="rtTriangle">
              <a:avLst/>
            </a:prstGeom>
            <a:solidFill>
              <a:srgbClr val="307A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 name="Google Shape;194;p5"/>
            <p:cNvSpPr/>
            <p:nvPr/>
          </p:nvSpPr>
          <p:spPr>
            <a:xfrm>
              <a:off x="1210848" y="3783832"/>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s-ES" sz="2100">
                  <a:solidFill>
                    <a:srgbClr val="FFFFFF"/>
                  </a:solidFill>
                  <a:latin typeface="Roboto"/>
                  <a:ea typeface="Roboto"/>
                  <a:cs typeface="Roboto"/>
                  <a:sym typeface="Roboto"/>
                </a:rPr>
                <a:t>5</a:t>
              </a:r>
              <a:endParaRPr sz="2100">
                <a:solidFill>
                  <a:srgbClr val="FFFFFF"/>
                </a:solidFill>
                <a:latin typeface="Roboto"/>
                <a:ea typeface="Roboto"/>
                <a:cs typeface="Roboto"/>
                <a:sym typeface="Roboto"/>
              </a:endParaRPr>
            </a:p>
          </p:txBody>
        </p:sp>
        <p:sp>
          <p:nvSpPr>
            <p:cNvPr id="195" name="Google Shape;195;p5"/>
            <p:cNvSpPr/>
            <p:nvPr/>
          </p:nvSpPr>
          <p:spPr>
            <a:xfrm>
              <a:off x="1704712" y="3783820"/>
              <a:ext cx="26022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ES" sz="1300">
                  <a:solidFill>
                    <a:srgbClr val="FFFFFF"/>
                  </a:solidFill>
                  <a:latin typeface="Roboto"/>
                  <a:ea typeface="Roboto"/>
                  <a:cs typeface="Roboto"/>
                  <a:sym typeface="Roboto"/>
                </a:rPr>
                <a:t>Limitado a nivel prototipo académico (no despliegue en producción estatal).</a:t>
              </a:r>
              <a:endParaRPr sz="13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METODOLOGÍA DEL PROYECTO</a:t>
            </a:r>
            <a:endParaRPr/>
          </a:p>
        </p:txBody>
      </p:sp>
      <p:sp>
        <p:nvSpPr>
          <p:cNvPr id="201" name="Google Shape;201;p6"/>
          <p:cNvSpPr txBox="1">
            <a:spLocks noGrp="1"/>
          </p:cNvSpPr>
          <p:nvPr>
            <p:ph type="body" idx="1"/>
          </p:nvPr>
        </p:nvSpPr>
        <p:spPr>
          <a:xfrm>
            <a:off x="581196" y="2180500"/>
            <a:ext cx="5454300" cy="3678300"/>
          </a:xfrm>
          <a:prstGeom prst="rect">
            <a:avLst/>
          </a:prstGeom>
          <a:noFill/>
          <a:ln>
            <a:noFill/>
          </a:ln>
        </p:spPr>
        <p:txBody>
          <a:bodyPr spcFirstLastPara="1" wrap="square" lIns="91425" tIns="45700" rIns="91425" bIns="45700" anchor="ctr" anchorCtr="0">
            <a:normAutofit lnSpcReduction="20000"/>
          </a:bodyPr>
          <a:lstStyle/>
          <a:p>
            <a:pPr marL="306000" lvl="0" indent="-200844" algn="l" rtl="0">
              <a:spcBef>
                <a:spcPts val="0"/>
              </a:spcBef>
              <a:spcAft>
                <a:spcPts val="0"/>
              </a:spcAft>
              <a:buClr>
                <a:schemeClr val="dk1"/>
              </a:buClr>
              <a:buSzPts val="1100"/>
              <a:buFont typeface="Arial"/>
              <a:buNone/>
            </a:pPr>
            <a:r>
              <a:rPr lang="es-ES"/>
              <a:t>Enfoque cascada .</a:t>
            </a:r>
            <a:endParaRPr/>
          </a:p>
          <a:p>
            <a:pPr marL="306000" lvl="0" indent="-200844" algn="l" rtl="0">
              <a:spcBef>
                <a:spcPts val="0"/>
              </a:spcBef>
              <a:spcAft>
                <a:spcPts val="0"/>
              </a:spcAft>
              <a:buClr>
                <a:schemeClr val="dk1"/>
              </a:buClr>
              <a:buSzPts val="1100"/>
              <a:buFont typeface="Arial"/>
              <a:buNone/>
            </a:pPr>
            <a:endParaRPr/>
          </a:p>
          <a:p>
            <a:pPr marL="306000" lvl="0" indent="-200844" algn="l" rtl="0">
              <a:spcBef>
                <a:spcPts val="0"/>
              </a:spcBef>
              <a:spcAft>
                <a:spcPts val="0"/>
              </a:spcAft>
              <a:buClr>
                <a:schemeClr val="dk1"/>
              </a:buClr>
              <a:buSzPts val="1100"/>
              <a:buFont typeface="Arial"/>
              <a:buNone/>
            </a:pPr>
            <a:r>
              <a:rPr lang="es-ES"/>
              <a:t>Desarrollo lineal del proceso de desarrollo de software para tener un control del proceso de producción </a:t>
            </a:r>
            <a:endParaRPr/>
          </a:p>
          <a:p>
            <a:pPr marL="306000" lvl="0" indent="-200844" algn="l" rtl="0">
              <a:spcBef>
                <a:spcPts val="0"/>
              </a:spcBef>
              <a:spcAft>
                <a:spcPts val="0"/>
              </a:spcAft>
              <a:buClr>
                <a:schemeClr val="dk1"/>
              </a:buClr>
              <a:buSzPts val="1100"/>
              <a:buFont typeface="Arial"/>
              <a:buNone/>
            </a:pPr>
            <a:endParaRPr/>
          </a:p>
          <a:p>
            <a:pPr marL="306000" lvl="0" indent="-200844" algn="l" rtl="0">
              <a:spcBef>
                <a:spcPts val="0"/>
              </a:spcBef>
              <a:spcAft>
                <a:spcPts val="0"/>
              </a:spcAft>
              <a:buClr>
                <a:schemeClr val="dk1"/>
              </a:buClr>
              <a:buSzPts val="1100"/>
              <a:buFont typeface="Arial"/>
              <a:buNone/>
            </a:pPr>
            <a:r>
              <a:rPr lang="es-ES"/>
              <a:t>Etapas:</a:t>
            </a:r>
            <a:endParaRPr/>
          </a:p>
          <a:p>
            <a:pPr marL="306000" lvl="0" indent="-200844" algn="l" rtl="0">
              <a:spcBef>
                <a:spcPts val="0"/>
              </a:spcBef>
              <a:spcAft>
                <a:spcPts val="0"/>
              </a:spcAft>
              <a:buClr>
                <a:schemeClr val="dk1"/>
              </a:buClr>
              <a:buSzPts val="1100"/>
              <a:buFont typeface="Arial"/>
              <a:buNone/>
            </a:pPr>
            <a:endParaRPr/>
          </a:p>
          <a:p>
            <a:pPr marL="457200" lvl="0" indent="-333756" algn="l" rtl="0">
              <a:spcBef>
                <a:spcPts val="0"/>
              </a:spcBef>
              <a:spcAft>
                <a:spcPts val="0"/>
              </a:spcAft>
              <a:buSzPts val="1656"/>
              <a:buChar char="◼"/>
            </a:pPr>
            <a:r>
              <a:rPr lang="es-ES"/>
              <a:t>Análisis de requisitos.</a:t>
            </a:r>
            <a:endParaRPr/>
          </a:p>
          <a:p>
            <a:pPr marL="457200" lvl="0" indent="0" algn="l" rtl="0">
              <a:spcBef>
                <a:spcPts val="0"/>
              </a:spcBef>
              <a:spcAft>
                <a:spcPts val="0"/>
              </a:spcAft>
              <a:buNone/>
            </a:pPr>
            <a:endParaRPr/>
          </a:p>
          <a:p>
            <a:pPr marL="457200" lvl="0" indent="-333756" algn="l" rtl="0">
              <a:spcBef>
                <a:spcPts val="0"/>
              </a:spcBef>
              <a:spcAft>
                <a:spcPts val="0"/>
              </a:spcAft>
              <a:buSzPts val="1656"/>
              <a:buChar char="◼"/>
            </a:pPr>
            <a:r>
              <a:rPr lang="es-ES"/>
              <a:t>Diseño de arquitectura y modelo de datos.</a:t>
            </a:r>
            <a:endParaRPr/>
          </a:p>
          <a:p>
            <a:pPr marL="457200" lvl="0" indent="0" algn="l" rtl="0">
              <a:spcBef>
                <a:spcPts val="0"/>
              </a:spcBef>
              <a:spcAft>
                <a:spcPts val="0"/>
              </a:spcAft>
              <a:buNone/>
            </a:pPr>
            <a:endParaRPr/>
          </a:p>
          <a:p>
            <a:pPr marL="457200" lvl="0" indent="-333756" algn="l" rtl="0">
              <a:spcBef>
                <a:spcPts val="0"/>
              </a:spcBef>
              <a:spcAft>
                <a:spcPts val="0"/>
              </a:spcAft>
              <a:buSzPts val="1656"/>
              <a:buChar char="◼"/>
            </a:pPr>
            <a:r>
              <a:rPr lang="es-ES"/>
              <a:t>Desarrollo de prototipo.</a:t>
            </a:r>
            <a:endParaRPr/>
          </a:p>
          <a:p>
            <a:pPr marL="0" lvl="0" indent="0" algn="l" rtl="0">
              <a:spcBef>
                <a:spcPts val="0"/>
              </a:spcBef>
              <a:spcAft>
                <a:spcPts val="0"/>
              </a:spcAft>
              <a:buNone/>
            </a:pPr>
            <a:endParaRPr/>
          </a:p>
          <a:p>
            <a:pPr marL="457200" lvl="0" indent="-333756" algn="l" rtl="0">
              <a:spcBef>
                <a:spcPts val="0"/>
              </a:spcBef>
              <a:spcAft>
                <a:spcPts val="0"/>
              </a:spcAft>
              <a:buSzPts val="1656"/>
              <a:buChar char="◼"/>
            </a:pPr>
            <a:r>
              <a:rPr lang="es-ES"/>
              <a:t>Pruebas de validación y ajustes.</a:t>
            </a:r>
            <a:endParaRPr/>
          </a:p>
          <a:p>
            <a:pPr marL="306000" lvl="0" indent="-200844" algn="l" rtl="0">
              <a:spcBef>
                <a:spcPts val="0"/>
              </a:spcBef>
              <a:spcAft>
                <a:spcPts val="0"/>
              </a:spcAft>
              <a:buSzPts val="1656"/>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CRONOGRAMA DEL PROYECTO</a:t>
            </a:r>
            <a:endParaRPr/>
          </a:p>
        </p:txBody>
      </p:sp>
      <p:sp>
        <p:nvSpPr>
          <p:cNvPr id="208" name="Google Shape;208;p7"/>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200844" algn="l" rtl="0">
              <a:spcBef>
                <a:spcPts val="0"/>
              </a:spcBef>
              <a:spcAft>
                <a:spcPts val="0"/>
              </a:spcAft>
              <a:buSzPts val="1100"/>
              <a:buNone/>
            </a:pPr>
            <a:r>
              <a:rPr lang="es-ES"/>
              <a:t>Semana 1–4: Levantamiento de información y análisis del proceso.</a:t>
            </a:r>
            <a:endParaRPr/>
          </a:p>
          <a:p>
            <a:pPr marL="306000" lvl="0" indent="-200844" algn="l" rtl="0">
              <a:spcBef>
                <a:spcPts val="0"/>
              </a:spcBef>
              <a:spcAft>
                <a:spcPts val="0"/>
              </a:spcAft>
              <a:buSzPts val="1100"/>
              <a:buNone/>
            </a:pPr>
            <a:endParaRPr/>
          </a:p>
          <a:p>
            <a:pPr marL="306000" lvl="0" indent="-200844" algn="l" rtl="0">
              <a:spcBef>
                <a:spcPts val="0"/>
              </a:spcBef>
              <a:spcAft>
                <a:spcPts val="0"/>
              </a:spcAft>
              <a:buSzPts val="1100"/>
              <a:buNone/>
            </a:pPr>
            <a:r>
              <a:rPr lang="es-ES"/>
              <a:t>Semana 5–9: Arquitectura y modelo de datos.</a:t>
            </a:r>
            <a:endParaRPr/>
          </a:p>
          <a:p>
            <a:pPr marL="306000" lvl="0" indent="-200844" algn="l" rtl="0">
              <a:spcBef>
                <a:spcPts val="0"/>
              </a:spcBef>
              <a:spcAft>
                <a:spcPts val="0"/>
              </a:spcAft>
              <a:buSzPts val="1100"/>
              <a:buNone/>
            </a:pPr>
            <a:endParaRPr/>
          </a:p>
          <a:p>
            <a:pPr marL="306000" lvl="0" indent="-200844" algn="l" rtl="0">
              <a:spcBef>
                <a:spcPts val="0"/>
              </a:spcBef>
              <a:spcAft>
                <a:spcPts val="0"/>
              </a:spcAft>
              <a:buSzPts val="1100"/>
              <a:buNone/>
            </a:pPr>
            <a:r>
              <a:rPr lang="es-ES"/>
              <a:t>Semana 10–12: Desarrollo del prototipo inicial.</a:t>
            </a:r>
            <a:endParaRPr/>
          </a:p>
          <a:p>
            <a:pPr marL="306000" lvl="0" indent="-200844" algn="l" rtl="0">
              <a:spcBef>
                <a:spcPts val="0"/>
              </a:spcBef>
              <a:spcAft>
                <a:spcPts val="0"/>
              </a:spcAft>
              <a:buSzPts val="1100"/>
              <a:buNone/>
            </a:pPr>
            <a:endParaRPr/>
          </a:p>
          <a:p>
            <a:pPr marL="306000" lvl="0" indent="-200844" algn="l" rtl="0">
              <a:spcBef>
                <a:spcPts val="0"/>
              </a:spcBef>
              <a:spcAft>
                <a:spcPts val="0"/>
              </a:spcAft>
              <a:buSzPts val="1100"/>
              <a:buNone/>
            </a:pPr>
            <a:r>
              <a:rPr lang="es-ES"/>
              <a:t>Semana 12 a 16 : Pruebas y mejoras.</a:t>
            </a:r>
            <a:endParaRPr/>
          </a:p>
          <a:p>
            <a:pPr marL="306000" lvl="0" indent="-200844" algn="l" rtl="0">
              <a:spcBef>
                <a:spcPts val="0"/>
              </a:spcBef>
              <a:spcAft>
                <a:spcPts val="0"/>
              </a:spcAft>
              <a:buSzPts val="1100"/>
              <a:buNone/>
            </a:pPr>
            <a:endParaRPr/>
          </a:p>
          <a:p>
            <a:pPr marL="306000" lvl="0" indent="-200844" algn="l" rtl="0">
              <a:spcBef>
                <a:spcPts val="0"/>
              </a:spcBef>
              <a:spcAft>
                <a:spcPts val="0"/>
              </a:spcAft>
              <a:buSzPts val="1100"/>
              <a:buNone/>
            </a:pPr>
            <a:r>
              <a:rPr lang="es-ES"/>
              <a:t>Semana 16 : Presentación y entrega final.</a:t>
            </a:r>
            <a:endParaRPr/>
          </a:p>
          <a:p>
            <a:pPr marL="306000" lvl="0" indent="-200844" algn="l" rtl="0">
              <a:spcBef>
                <a:spcPts val="0"/>
              </a:spcBef>
              <a:spcAft>
                <a:spcPts val="0"/>
              </a:spcAft>
              <a:buClr>
                <a:schemeClr val="dk1"/>
              </a:buClr>
              <a:buSzPts val="1100"/>
              <a:buFont typeface="Arial"/>
              <a:buNone/>
            </a:pPr>
            <a:endParaRPr/>
          </a:p>
          <a:p>
            <a:pPr marL="306000" lvl="0" indent="-200844" algn="l" rtl="0">
              <a:spcBef>
                <a:spcPts val="0"/>
              </a:spcBef>
              <a:spcAft>
                <a:spcPts val="0"/>
              </a:spcAft>
              <a:buSzPts val="1656"/>
              <a:buNone/>
            </a:pPr>
            <a:endParaRPr/>
          </a:p>
        </p:txBody>
      </p:sp>
    </p:spTree>
  </p:cSld>
  <p:clrMapOvr>
    <a:masterClrMapping/>
  </p:clrMapOvr>
</p:sld>
</file>

<file path=ppt/theme/theme1.xml><?xml version="1.0" encoding="utf-8"?>
<a:theme xmlns:a="http://schemas.openxmlformats.org/drawingml/2006/main" name="Personaliza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Panorámica</PresentationFormat>
  <Paragraphs>109</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Noto Sans Symbols</vt:lpstr>
      <vt:lpstr>Calibri</vt:lpstr>
      <vt:lpstr>Gill Sans</vt:lpstr>
      <vt:lpstr>Roboto</vt:lpstr>
      <vt:lpstr>Personalizado</vt:lpstr>
      <vt:lpstr>[PROYECTO SALDOS INSOLUTOS ]</vt:lpstr>
      <vt:lpstr>EQUIPO</vt:lpstr>
      <vt:lpstr>CASO DE NEGOCIO </vt:lpstr>
      <vt:lpstr>PROCESO SALDO INSOLUTO </vt:lpstr>
      <vt:lpstr>Presentación de PowerPoint</vt:lpstr>
      <vt:lpstr>OBJETIVOS DEL PROYECTO</vt:lpstr>
      <vt:lpstr>ALCANCE DEL PROYECTO</vt:lpstr>
      <vt:lpstr>METODOLOGÍA DEL PROYECTO</vt:lpstr>
      <vt:lpstr>CRONOGRAMA DEL PROYECTO</vt:lpstr>
      <vt:lpstr>ARQUITECTURA DE SOFTWARE</vt:lpstr>
      <vt:lpstr>MODELO DE DATOS</vt:lpstr>
      <vt:lpstr>TECNOLOGÍAS UTILIZADAS</vt:lpstr>
      <vt:lpstr>SOLUCIÓN OFRECIDA </vt:lpstr>
      <vt:lpstr>MEJORAS A FUTURO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YEREMIAS . VENEGAS PILQUINIR</dc:creator>
  <cp:lastModifiedBy>Sebastian Luis Gerardo Madrid Aedo</cp:lastModifiedBy>
  <cp:revision>1</cp:revision>
  <dcterms:created xsi:type="dcterms:W3CDTF">2025-08-31T23:18:34Z</dcterms:created>
  <dcterms:modified xsi:type="dcterms:W3CDTF">2025-09-11T18:12:38Z</dcterms:modified>
</cp:coreProperties>
</file>