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nXvkRQTh1Ujguw/Q5MYRZ0rL6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GillSans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590b891d7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590b891d7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38590b891d7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90b891d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90b891d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8590b891d7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a99c8d15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a99c8d15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7a99c8d15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" type="body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5"/>
          <p:cNvSpPr txBox="1"/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contenido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3" type="body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4" type="body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1" name="Google Shape;61;p20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0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2"/>
          <p:cNvSpPr txBox="1"/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1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Conexiones digitales"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13265" r="3502" t="90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04" name="Google Shape;104;p1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07" name="Google Shape;107;p1"/>
          <p:cNvSpPr/>
          <p:nvPr/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"/>
          <p:cNvSpPr txBox="1"/>
          <p:nvPr>
            <p:ph type="ctrTitle"/>
          </p:nvPr>
        </p:nvSpPr>
        <p:spPr>
          <a:xfrm>
            <a:off x="581191" y="4572000"/>
            <a:ext cx="10993549" cy="8952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Gill Sans"/>
              <a:buNone/>
            </a:pPr>
            <a:r>
              <a:rPr lang="es-ES" sz="3000">
                <a:solidFill>
                  <a:schemeClr val="lt1"/>
                </a:solidFill>
              </a:rPr>
              <a:t>[PROYECTO SALDOS INSOLUTOS ]</a:t>
            </a:r>
            <a:endParaRPr sz="300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581194" y="5467246"/>
            <a:ext cx="10993546" cy="48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rgbClr val="7CEBFF"/>
                </a:solidFill>
              </a:rPr>
              <a:t>[INSTITUTO DE </a:t>
            </a:r>
            <a:r>
              <a:rPr lang="es-ES">
                <a:solidFill>
                  <a:srgbClr val="7CEBFF"/>
                </a:solidFill>
              </a:rPr>
              <a:t>PREVISIÓN</a:t>
            </a:r>
            <a:r>
              <a:rPr lang="es-ES">
                <a:solidFill>
                  <a:srgbClr val="7CEBFF"/>
                </a:solidFill>
              </a:rPr>
              <a:t> </a:t>
            </a:r>
            <a:r>
              <a:rPr lang="es-ES">
                <a:solidFill>
                  <a:srgbClr val="7CEBFF"/>
                </a:solidFill>
              </a:rPr>
              <a:t>SOCIAL</a:t>
            </a:r>
            <a:r>
              <a:rPr lang="es-ES">
                <a:solidFill>
                  <a:srgbClr val="7CEBFF"/>
                </a:solidFill>
              </a:rPr>
              <a:t> 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ARQUITECTURA DE SOFTWARE</a:t>
            </a:r>
            <a:endParaRPr/>
          </a:p>
        </p:txBody>
      </p:sp>
      <p:sp>
        <p:nvSpPr>
          <p:cNvPr id="214" name="Google Shape;214;p8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Aplicación Web cliente-servidor.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Frontend: interfaz de usuario para herederos y funcionarios.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Backend: lógica de negocio y validación de documentos.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Base de datos centralizada para gestión de expedientes.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Integración con sistema de firma electrónica simple/avanzada.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MODELO DE DATOS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TECNOLOGÍAS UTILIZADAS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Frontend: HTML /CSS/JAVASCRIPT  (para prototipo).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Backend: PYTHON 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Base de datos: ORACLE CLOUD 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Firma electrónica: integración con API de validación.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Metodología: Cascada 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8590b891d7_0_17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SOLUCIÓN</a:t>
            </a:r>
            <a:r>
              <a:rPr lang="es-ES"/>
              <a:t> OFRECIDA </a:t>
            </a:r>
            <a:endParaRPr/>
          </a:p>
        </p:txBody>
      </p:sp>
      <p:sp>
        <p:nvSpPr>
          <p:cNvPr id="233" name="Google Shape;233;g38590b891d7_0_17"/>
          <p:cNvSpPr txBox="1"/>
          <p:nvPr>
            <p:ph idx="1" type="body"/>
          </p:nvPr>
        </p:nvSpPr>
        <p:spPr>
          <a:xfrm>
            <a:off x="581192" y="2180496"/>
            <a:ext cx="11029500" cy="367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g38590b891d7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814225"/>
            <a:ext cx="11029499" cy="40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MEJORAS A FUTURO</a:t>
            </a:r>
            <a:endParaRPr/>
          </a:p>
        </p:txBody>
      </p:sp>
      <p:sp>
        <p:nvSpPr>
          <p:cNvPr id="240" name="Google Shape;240;p11"/>
          <p:cNvSpPr txBox="1"/>
          <p:nvPr>
            <p:ph idx="1" type="body"/>
          </p:nvPr>
        </p:nvSpPr>
        <p:spPr>
          <a:xfrm>
            <a:off x="533692" y="2180496"/>
            <a:ext cx="110295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Integración con ClaveÚnica para validación de identidad.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Interoperabilidad con registros del Registro Civil.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Despliegue en infraestructura estatal segura (cloud/híbrida).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  </a:t>
            </a:r>
            <a:r>
              <a:rPr lang="es-ES"/>
              <a:t>Optimización de usabilidad con app móvil.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13"/>
          <p:cNvSpPr/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48" name="Google Shape;248;p13"/>
          <p:cNvGrpSpPr/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249" name="Google Shape;249;p13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2" name="Google Shape;252;p13"/>
          <p:cNvSpPr txBox="1"/>
          <p:nvPr>
            <p:ph type="ctrTitle"/>
          </p:nvPr>
        </p:nvSpPr>
        <p:spPr>
          <a:xfrm>
            <a:off x="8296275" y="1419226"/>
            <a:ext cx="3081576" cy="174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rPr lang="es-ES">
                <a:solidFill>
                  <a:srgbClr val="FFFFFF"/>
                </a:solidFill>
              </a:rPr>
              <a:t>GRACIAS</a:t>
            </a:r>
            <a:endParaRPr/>
          </a:p>
        </p:txBody>
      </p:sp>
      <p:sp>
        <p:nvSpPr>
          <p:cNvPr id="253" name="Google Shape;253;p13"/>
          <p:cNvSpPr txBox="1"/>
          <p:nvPr>
            <p:ph idx="1" type="subTitle"/>
          </p:nvPr>
        </p:nvSpPr>
        <p:spPr>
          <a:xfrm>
            <a:off x="8296275" y="3505095"/>
            <a:ext cx="3081576" cy="2629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pic>
        <p:nvPicPr>
          <p:cNvPr descr="Números digitales" id="254" name="Google Shape;254;p13"/>
          <p:cNvPicPr preferRelativeResize="0"/>
          <p:nvPr/>
        </p:nvPicPr>
        <p:blipFill rotWithShape="1">
          <a:blip r:embed="rId3">
            <a:alphaModFix/>
          </a:blip>
          <a:srcRect b="1" l="2189" r="9641" t="0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2"/>
          <p:cNvSpPr txBox="1"/>
          <p:nvPr>
            <p:ph type="title"/>
          </p:nvPr>
        </p:nvSpPr>
        <p:spPr>
          <a:xfrm>
            <a:off x="581192" y="5264487"/>
            <a:ext cx="11029616" cy="7188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2800"/>
              <a:buFont typeface="Gill Sans"/>
              <a:buNone/>
            </a:pPr>
            <a:r>
              <a:rPr lang="es-ES">
                <a:solidFill>
                  <a:srgbClr val="FFFEFF"/>
                </a:solidFill>
              </a:rPr>
              <a:t>EQUIPO</a:t>
            </a:r>
            <a:endParaRPr>
              <a:solidFill>
                <a:srgbClr val="FFFEFF"/>
              </a:solidFill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287" y="1951575"/>
            <a:ext cx="2954875" cy="2954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 txBox="1"/>
          <p:nvPr/>
        </p:nvSpPr>
        <p:spPr>
          <a:xfrm>
            <a:off x="4938350" y="2089213"/>
            <a:ext cx="60708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Yeremias Venegas.</a:t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Sebastian</a:t>
            </a:r>
            <a:r>
              <a:rPr lang="es-E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Madrid.</a:t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3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José Olivares.</a:t>
            </a:r>
            <a:endParaRPr sz="33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CASO DE NEGOCIO 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81275" y="2155800"/>
            <a:ext cx="11029500" cy="40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Un saldo insoluto es el monto de dinero pendiente por pagar  a un causante- pensionado-y que puede ser cobrado por su herederos , estos valores corresponden a beneficios otorgados en el IPS . Para su entrega, este saldo debe ser gestionado, documentado, validado y autorizado mediante la firma de los herederos y la aprobación de la jefatura de sucursal correspondiente , garantizando la legalidad y trazabilidad del proceso. </a:t>
            </a:r>
            <a:endParaRPr sz="2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Sin embargo, para cobrar el saldo insoluto, es necesario realizar el </a:t>
            </a: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trámite</a:t>
            </a: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presencialmente en una oficina de </a:t>
            </a: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ChileAtiende</a:t>
            </a:r>
            <a:r>
              <a:rPr lang="es-ES" sz="21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, lo cual hace que sea un proceso engorroso especialmente considerando que al ser un tramite que requiere firmas , en muchas ocaciones los herederos pueden estar fuera de la reegion y / o del pais </a:t>
            </a:r>
            <a:endParaRPr sz="21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90b891d7_0_9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PROCESO SALDO INSOLUTO </a:t>
            </a:r>
            <a:endParaRPr/>
          </a:p>
        </p:txBody>
      </p:sp>
      <p:pic>
        <p:nvPicPr>
          <p:cNvPr id="132" name="Google Shape;132;g38590b891d7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600" y="2069725"/>
            <a:ext cx="7892927" cy="45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99c8d156_0_6"/>
          <p:cNvSpPr txBox="1"/>
          <p:nvPr>
            <p:ph idx="1" type="body"/>
          </p:nvPr>
        </p:nvSpPr>
        <p:spPr>
          <a:xfrm>
            <a:off x="581200" y="2228000"/>
            <a:ext cx="10912500" cy="363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El proyecto APT tiene como objetivo digitalizar el proceso de gestión de </a:t>
            </a:r>
            <a:r>
              <a:rPr b="1" lang="es-ES" sz="2000">
                <a:solidFill>
                  <a:schemeClr val="dk1"/>
                </a:solidFill>
              </a:rPr>
              <a:t>saldos insolutos</a:t>
            </a:r>
            <a:r>
              <a:rPr lang="es-ES" sz="2000">
                <a:solidFill>
                  <a:schemeClr val="dk1"/>
                </a:solidFill>
              </a:rPr>
              <a:t> de ChileAtiende, que son pagos pendientes para los herederos de una persona fallecida. Este trámite, que actualmente es </a:t>
            </a:r>
            <a:r>
              <a:rPr b="1" lang="es-ES" sz="2000">
                <a:solidFill>
                  <a:schemeClr val="dk1"/>
                </a:solidFill>
              </a:rPr>
              <a:t>manual, complejo y centralizado</a:t>
            </a:r>
            <a:r>
              <a:rPr lang="es-ES" sz="2000">
                <a:solidFill>
                  <a:schemeClr val="dk1"/>
                </a:solidFill>
              </a:rPr>
              <a:t>, genera demoras y la pérdida de documentos, lo que causa inconvenientes tanto para los usuarios como para los funcionarios.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000">
                <a:solidFill>
                  <a:schemeClr val="dk1"/>
                </a:solidFill>
              </a:rPr>
              <a:t>La nueva </a:t>
            </a:r>
            <a:r>
              <a:rPr b="1" lang="es-ES" sz="2000">
                <a:solidFill>
                  <a:schemeClr val="dk1"/>
                </a:solidFill>
              </a:rPr>
              <a:t>solución informática</a:t>
            </a:r>
            <a:r>
              <a:rPr lang="es-ES" sz="2000">
                <a:solidFill>
                  <a:schemeClr val="dk1"/>
                </a:solidFill>
              </a:rPr>
              <a:t> eliminará por completo el uso de papel, permitiendo la </a:t>
            </a:r>
            <a:r>
              <a:rPr b="1" lang="es-ES" sz="2000">
                <a:solidFill>
                  <a:schemeClr val="dk1"/>
                </a:solidFill>
              </a:rPr>
              <a:t>validación y firma electrónica</a:t>
            </a:r>
            <a:r>
              <a:rPr lang="es-ES" sz="2000">
                <a:solidFill>
                  <a:schemeClr val="dk1"/>
                </a:solidFill>
              </a:rPr>
              <a:t> de documentos. Esto no solo simplificará el proceso, sino que también </a:t>
            </a:r>
            <a:r>
              <a:rPr b="1" lang="es-ES" sz="2000">
                <a:solidFill>
                  <a:schemeClr val="dk1"/>
                </a:solidFill>
              </a:rPr>
              <a:t>optimizará la eficiencia</a:t>
            </a:r>
            <a:r>
              <a:rPr lang="es-ES" sz="2000">
                <a:solidFill>
                  <a:schemeClr val="dk1"/>
                </a:solidFill>
              </a:rPr>
              <a:t> en las sucursales, reduciendo los tiempos de atencion de los funcionarios y los tiempos de espera de aprobacion de dichos instrumentos  , mejorando significativamente la experiencia de quienes necesitan realizar este trámite.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Números digitales" id="145" name="Google Shape;145;p4"/>
          <p:cNvPicPr preferRelativeResize="0"/>
          <p:nvPr/>
        </p:nvPicPr>
        <p:blipFill rotWithShape="1">
          <a:blip r:embed="rId3">
            <a:alphaModFix/>
          </a:blip>
          <a:srcRect b="12710" l="0" r="9091" t="10681"/>
          <a:stretch/>
        </p:blipFill>
        <p:spPr>
          <a:xfrm>
            <a:off x="-47480" y="-4228"/>
            <a:ext cx="12191977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/>
          <p:nvPr/>
        </p:nvSpPr>
        <p:spPr>
          <a:xfrm>
            <a:off x="248075" y="1220248"/>
            <a:ext cx="4141200" cy="1819200"/>
          </a:xfrm>
          <a:prstGeom prst="rect">
            <a:avLst/>
          </a:prstGeom>
          <a:solidFill>
            <a:schemeClr val="accent1">
              <a:alpha val="96862"/>
            </a:schemeClr>
          </a:solidFill>
          <a:ln>
            <a:noFill/>
          </a:ln>
        </p:spPr>
        <p:txBody>
          <a:bodyPr anchorCtr="0" anchor="t" bIns="25225" lIns="50450" spcFirstLastPara="1" rIns="50450" wrap="square" tIns="25225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rgbClr val="548D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rgbClr val="548D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1000">
              <a:solidFill>
                <a:srgbClr val="548D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Desarrollar un sistema informático que permita gestionar eficientemente los procesos asociados al saldo insoluto de beneficiarios fallecidos, integrando la carga y almacenamiento de documentación, la validación de firmas electrónicas y el acceso controlado por parte de funcionarios y jefes de sucursales y/o jefe de plataforma .</a:t>
            </a:r>
            <a:endParaRPr sz="993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4"/>
          <p:cNvSpPr txBox="1"/>
          <p:nvPr>
            <p:ph type="title"/>
          </p:nvPr>
        </p:nvSpPr>
        <p:spPr>
          <a:xfrm>
            <a:off x="1781025" y="218581"/>
            <a:ext cx="7213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OBJETIVOS DEL PROYECTO</a:t>
            </a:r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>
            <a:off x="6099599" y="1175838"/>
            <a:ext cx="4140841" cy="3317221"/>
            <a:chOff x="438067" y="457200"/>
            <a:chExt cx="7506963" cy="5935267"/>
          </a:xfrm>
        </p:grpSpPr>
        <p:sp>
          <p:nvSpPr>
            <p:cNvPr id="149" name="Google Shape;149;p4"/>
            <p:cNvSpPr/>
            <p:nvPr/>
          </p:nvSpPr>
          <p:spPr>
            <a:xfrm>
              <a:off x="438067" y="618067"/>
              <a:ext cx="7503600" cy="5774400"/>
            </a:xfrm>
            <a:prstGeom prst="rect">
              <a:avLst/>
            </a:prstGeom>
            <a:solidFill>
              <a:schemeClr val="accent1">
                <a:alpha val="96860"/>
              </a:schemeClr>
            </a:solidFill>
            <a:ln>
              <a:noFill/>
            </a:ln>
          </p:spPr>
          <p:txBody>
            <a:bodyPr anchorCtr="0" anchor="t" bIns="25225" lIns="50425" spcFirstLastPara="1" rIns="50425" wrap="square" tIns="25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438068" y="457200"/>
              <a:ext cx="3703200" cy="9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25225" lIns="50425" spcFirstLastPara="1" rIns="50425" wrap="square" tIns="25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4241830" y="457200"/>
              <a:ext cx="37032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25225" lIns="50425" spcFirstLastPara="1" rIns="50425" wrap="square" tIns="252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93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2" name="Google Shape;152;p4"/>
          <p:cNvSpPr txBox="1"/>
          <p:nvPr/>
        </p:nvSpPr>
        <p:spPr>
          <a:xfrm>
            <a:off x="6734525" y="1462775"/>
            <a:ext cx="2526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 </a:t>
            </a:r>
            <a: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Específico</a:t>
            </a:r>
            <a: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1055250" y="1415700"/>
            <a:ext cx="2526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 General</a:t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6373575" y="2051700"/>
            <a:ext cx="3685500" cy="24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Diseñar una base de datos para gestionar causantes, herederos y documentación.</a:t>
            </a:r>
            <a:b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Implementar una interfaz web para solicitudes, carga de documentos y firmas digitales.</a:t>
            </a:r>
            <a:b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Crear un módulo de aprobación de saldos insolutos para jefaturas.</a:t>
            </a:r>
            <a:b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Integrar firma electrónica y autenticación mediante ClaveÚnica.</a:t>
            </a:r>
            <a:b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i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i="1" lang="es-E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Establecer protocolos de validación y control de acceso para garantizar seguridad y trazabilidad.</a:t>
            </a:r>
            <a:endParaRPr i="1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548DD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ALCANCE DEL PROYECTO</a:t>
            </a: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>
            <a:off x="1258266" y="3953925"/>
            <a:ext cx="4485496" cy="899228"/>
            <a:chOff x="943723" y="3783783"/>
            <a:chExt cx="3364206" cy="674438"/>
          </a:xfrm>
        </p:grpSpPr>
        <p:sp>
          <p:nvSpPr>
            <p:cNvPr id="161" name="Google Shape;161;p5"/>
            <p:cNvSpPr/>
            <p:nvPr/>
          </p:nvSpPr>
          <p:spPr>
            <a:xfrm>
              <a:off x="943730" y="3783783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1704712" y="3783820"/>
              <a:ext cx="26022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Digitalización de expedientes y eliminación del uso de papel.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1258266" y="4867600"/>
            <a:ext cx="4485496" cy="899236"/>
            <a:chOff x="943723" y="4469056"/>
            <a:chExt cx="3364206" cy="674444"/>
          </a:xfrm>
        </p:grpSpPr>
        <p:sp>
          <p:nvSpPr>
            <p:cNvPr id="167" name="Google Shape;167;p5"/>
            <p:cNvSpPr/>
            <p:nvPr/>
          </p:nvSpPr>
          <p:spPr>
            <a:xfrm>
              <a:off x="943730" y="4469056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Validación y firma electrónica de documentos.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1258266" y="3040250"/>
            <a:ext cx="4485497" cy="899228"/>
            <a:chOff x="943723" y="3098509"/>
            <a:chExt cx="3364207" cy="674438"/>
          </a:xfrm>
        </p:grpSpPr>
        <p:sp>
          <p:nvSpPr>
            <p:cNvPr id="173" name="Google Shape;173;p5"/>
            <p:cNvSpPr/>
            <p:nvPr/>
          </p:nvSpPr>
          <p:spPr>
            <a:xfrm>
              <a:off x="943730" y="3098509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704712" y="3098547"/>
              <a:ext cx="253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Desarrollo de un prototipo funcional de gestión de saldos insolutos.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5743766" y="4867600"/>
            <a:ext cx="4485496" cy="899236"/>
            <a:chOff x="943723" y="4469056"/>
            <a:chExt cx="3364206" cy="674444"/>
          </a:xfrm>
        </p:grpSpPr>
        <p:sp>
          <p:nvSpPr>
            <p:cNvPr id="179" name="Google Shape;179;p5"/>
            <p:cNvSpPr/>
            <p:nvPr/>
          </p:nvSpPr>
          <p:spPr>
            <a:xfrm>
              <a:off x="943730" y="4469056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632122" y="446906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43723" y="446906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1210848" y="446910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704725" y="4469100"/>
              <a:ext cx="148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limitacion a software de prueba de firma para los saldos insolutos 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5743766" y="3054700"/>
            <a:ext cx="4485497" cy="899228"/>
            <a:chOff x="943723" y="3098509"/>
            <a:chExt cx="3364207" cy="674438"/>
          </a:xfrm>
        </p:grpSpPr>
        <p:sp>
          <p:nvSpPr>
            <p:cNvPr id="185" name="Google Shape;185;p5"/>
            <p:cNvSpPr/>
            <p:nvPr/>
          </p:nvSpPr>
          <p:spPr>
            <a:xfrm>
              <a:off x="943730" y="3098509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1632122" y="3098513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943723" y="3098513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1210848" y="3098557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1704712" y="3098547"/>
              <a:ext cx="25386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Perfiles de usuario: Funcionario de sucursal y Administrador/Jefe de plataforma.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0" name="Google Shape;190;p5"/>
          <p:cNvGrpSpPr/>
          <p:nvPr/>
        </p:nvGrpSpPr>
        <p:grpSpPr>
          <a:xfrm>
            <a:off x="5743766" y="3953925"/>
            <a:ext cx="4485496" cy="899228"/>
            <a:chOff x="943723" y="3783783"/>
            <a:chExt cx="3364206" cy="674438"/>
          </a:xfrm>
        </p:grpSpPr>
        <p:sp>
          <p:nvSpPr>
            <p:cNvPr id="191" name="Google Shape;191;p5"/>
            <p:cNvSpPr/>
            <p:nvPr/>
          </p:nvSpPr>
          <p:spPr>
            <a:xfrm>
              <a:off x="943730" y="3783783"/>
              <a:ext cx="3364200" cy="6744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1632122" y="3783788"/>
              <a:ext cx="674400" cy="674400"/>
            </a:xfrm>
            <a:prstGeom prst="rtTriangle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943723" y="3783788"/>
              <a:ext cx="687600" cy="674400"/>
            </a:xfrm>
            <a:prstGeom prst="rtTriangl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210848" y="3783832"/>
              <a:ext cx="425700" cy="40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704712" y="3783820"/>
              <a:ext cx="2602200" cy="67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Limitado a nivel prototipo académico (no despliegue en producción estatal).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METODOLOGÍA DEL PROYECTO</a:t>
            </a:r>
            <a:endParaRPr/>
          </a:p>
        </p:txBody>
      </p:sp>
      <p:sp>
        <p:nvSpPr>
          <p:cNvPr id="201" name="Google Shape;201;p6"/>
          <p:cNvSpPr txBox="1"/>
          <p:nvPr>
            <p:ph idx="1" type="body"/>
          </p:nvPr>
        </p:nvSpPr>
        <p:spPr>
          <a:xfrm>
            <a:off x="581196" y="2180500"/>
            <a:ext cx="5454300" cy="36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Enfoque cascada 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Desarrollo lineal del proceso de desarrollo de software para tener un control del proceso de </a:t>
            </a:r>
            <a:r>
              <a:rPr lang="es-ES"/>
              <a:t>producción</a:t>
            </a:r>
            <a:r>
              <a:rPr lang="es-ES"/>
              <a:t> 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Etapas: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/>
              <a:t>Análisis de requisitos.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/>
              <a:t>Diseño de arquitectura y modelo de datos.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/>
              <a:t>Desarrollo de prototipo.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756" lvl="0" marL="457200" rtl="0" algn="l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/>
              <a:t>Pruebas de validación y ajustes.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02" name="Google Shape;20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600" y="2886651"/>
            <a:ext cx="4804198" cy="270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CRONOGRAMA DEL PROYECTO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Semana 1–4: Levantamiento de información y análisis del proceso.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Semana 5–9: Arquitectura y modelo de datos.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Semana 10–12: Desarrollo del prototipo inicial.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Semana 12 a 16 : Pruebas y mejoras.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/>
              <a:t>Semana 16 : Presentación y entrega final.</a:t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200844" lvl="0" marL="30600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2025-08-31T23:18:34Z</dcterms:created>
  <dc:creator>YEREMIAS . VENEGAS PILQUINIR</dc:creator>
</cp:coreProperties>
</file>