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embeddedFontLst>
    <p:embeddedFont>
      <p:font typeface="Quattrocento Sans"/>
      <p:regular r:id="rId36"/>
      <p:bold r:id="rId37"/>
      <p:italic r:id="rId38"/>
      <p:boldItalic r:id="rId39"/>
    </p:embeddedFont>
    <p:embeddedFont>
      <p:font typeface="Bell M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4" roundtripDataSignature="AMtx7mhKqEcj3Ok+FV6AY7+JqsOCZgQG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ellMT-regular.fntdata"/><Relationship Id="rId20" Type="http://schemas.openxmlformats.org/officeDocument/2006/relationships/slide" Target="slides/slide16.xml"/><Relationship Id="rId42" Type="http://schemas.openxmlformats.org/officeDocument/2006/relationships/font" Target="fonts/BellMT-italic.fntdata"/><Relationship Id="rId41" Type="http://schemas.openxmlformats.org/officeDocument/2006/relationships/font" Target="fonts/BellMT-bold.fntdata"/><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font" Target="fonts/BellMT-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QuattrocentoSans-bold.fntdata"/><Relationship Id="rId14" Type="http://schemas.openxmlformats.org/officeDocument/2006/relationships/slide" Target="slides/slide10.xml"/><Relationship Id="rId36" Type="http://schemas.openxmlformats.org/officeDocument/2006/relationships/font" Target="fonts/QuattrocentoSans-regular.fntdata"/><Relationship Id="rId17" Type="http://schemas.openxmlformats.org/officeDocument/2006/relationships/slide" Target="slides/slide13.xml"/><Relationship Id="rId39" Type="http://schemas.openxmlformats.org/officeDocument/2006/relationships/font" Target="fonts/QuattrocentoSans-boldItalic.fntdata"/><Relationship Id="rId16" Type="http://schemas.openxmlformats.org/officeDocument/2006/relationships/slide" Target="slides/slide12.xml"/><Relationship Id="rId38" Type="http://schemas.openxmlformats.org/officeDocument/2006/relationships/font" Target="fonts/Quattrocento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ntityframeworktutorial.net/entityframework6/how-entity-framework-works.aspx#entity-data-mode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sdn.microsoft.com/en-us/magazine/dd419654.aspx"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Object-relational_mappi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Hi all.Welcome to aitrich Accademy.Today we are discussing about the topic </a:t>
            </a:r>
            <a:r>
              <a:rPr b="1" lang="en-US">
                <a:solidFill>
                  <a:schemeClr val="dk1"/>
                </a:solidFill>
                <a:latin typeface="Bell MT"/>
                <a:ea typeface="Bell MT"/>
                <a:cs typeface="Bell MT"/>
                <a:sym typeface="Bell MT"/>
              </a:rPr>
              <a:t>Entity Framework</a:t>
            </a:r>
            <a:r>
              <a:rPr lang="en-US"/>
              <a:t>.</a:t>
            </a:r>
            <a:r>
              <a:rPr b="0" i="0" lang="en-US">
                <a:solidFill>
                  <a:srgbClr val="0D0D0D"/>
                </a:solidFill>
                <a:latin typeface="Arial"/>
                <a:ea typeface="Arial"/>
                <a:cs typeface="Arial"/>
                <a:sym typeface="Arial"/>
              </a:rPr>
              <a:t> Framework (EF) is an object-relational mapping (ORM) framework for .NET developers. It simplifies the process of interacting with databases by allowing you to work with data as objects in your code, abstracting away the complexities of database management.Here we are discussing about the topic ORM,</a:t>
            </a:r>
            <a:r>
              <a:rPr b="1" i="0" lang="en-US">
                <a:solidFill>
                  <a:srgbClr val="0D0D0D"/>
                </a:solidFill>
                <a:latin typeface="Arial"/>
                <a:ea typeface="Arial"/>
                <a:cs typeface="Arial"/>
                <a:sym typeface="Arial"/>
              </a:rPr>
              <a:t>Entities, DbContext, Code-First Approach, Migration and so on.</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a:solidFill>
                  <a:srgbClr val="181717"/>
                </a:solidFill>
                <a:latin typeface="Quattrocento Sans"/>
                <a:ea typeface="Quattrocento Sans"/>
                <a:cs typeface="Quattrocento Sans"/>
                <a:sym typeface="Quattrocento Sans"/>
              </a:rPr>
              <a:t>EF Core Development Approaches</a:t>
            </a:r>
            <a:endParaRPr/>
          </a:p>
          <a:p>
            <a:pPr indent="0" lvl="0" marL="0" marR="0" rtl="0" algn="l">
              <a:lnSpc>
                <a:spcPct val="100000"/>
              </a:lnSpc>
              <a:spcBef>
                <a:spcPts val="0"/>
              </a:spcBef>
              <a:spcAft>
                <a:spcPts val="0"/>
              </a:spcAft>
              <a:buClr>
                <a:srgbClr val="000000"/>
              </a:buClr>
              <a:buSzPts val="1400"/>
              <a:buFont typeface="Arial"/>
              <a:buNone/>
            </a:pPr>
            <a:r>
              <a:rPr lang="en-US"/>
              <a:t>Next is about </a:t>
            </a:r>
            <a:r>
              <a:rPr b="0" i="0" lang="en-US">
                <a:solidFill>
                  <a:srgbClr val="181717"/>
                </a:solidFill>
                <a:latin typeface="Quattrocento Sans"/>
                <a:ea typeface="Quattrocento Sans"/>
                <a:cs typeface="Quattrocento Sans"/>
                <a:sym typeface="Quattrocento Sans"/>
              </a:rPr>
              <a:t>EF Core Development Approaches</a:t>
            </a:r>
            <a:endParaRPr/>
          </a:p>
          <a:p>
            <a:pPr indent="0" lvl="0" marL="0" rtl="0" algn="l">
              <a:lnSpc>
                <a:spcPct val="100000"/>
              </a:lnSpc>
              <a:spcBef>
                <a:spcPts val="0"/>
              </a:spcBef>
              <a:spcAft>
                <a:spcPts val="0"/>
              </a:spcAft>
              <a:buSzPts val="1400"/>
              <a:buNone/>
            </a:pPr>
            <a:br>
              <a:rPr lang="en-US"/>
            </a:br>
            <a:r>
              <a:rPr b="0" i="0" lang="en-US">
                <a:solidFill>
                  <a:srgbClr val="0D0D0D"/>
                </a:solidFill>
                <a:latin typeface="Arial"/>
                <a:ea typeface="Arial"/>
                <a:cs typeface="Arial"/>
                <a:sym typeface="Arial"/>
              </a:rPr>
              <a:t>Entity Framework Core (EF Core) supports various development approaches to interact with databases,</a:t>
            </a:r>
            <a:r>
              <a:rPr b="1" i="0" lang="en-US">
                <a:solidFill>
                  <a:srgbClr val="0D0D0D"/>
                </a:solidFill>
                <a:latin typeface="Arial"/>
                <a:ea typeface="Arial"/>
                <a:cs typeface="Arial"/>
                <a:sym typeface="Arial"/>
              </a:rPr>
              <a:t> Code-First Approach</a:t>
            </a:r>
            <a:r>
              <a:rPr b="0" i="0" lang="en-US">
                <a:solidFill>
                  <a:srgbClr val="0D0D0D"/>
                </a:solidFill>
                <a:latin typeface="Arial"/>
                <a:ea typeface="Arial"/>
                <a:cs typeface="Arial"/>
                <a:sym typeface="Arial"/>
              </a:rPr>
              <a:t>,From this figure well understood that you start by defining your domain classes or entities. EF Core then generates the corresponding database schema based on these classes using Migrations.</a:t>
            </a:r>
            <a:endParaRPr/>
          </a:p>
        </p:txBody>
      </p:sp>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Next is </a:t>
            </a:r>
            <a:r>
              <a:rPr b="1" i="0" lang="en-US">
                <a:solidFill>
                  <a:srgbClr val="0D0D0D"/>
                </a:solidFill>
                <a:latin typeface="Arial"/>
                <a:ea typeface="Arial"/>
                <a:cs typeface="Arial"/>
                <a:sym typeface="Arial"/>
              </a:rPr>
              <a:t>Database-First Approach</a:t>
            </a:r>
            <a:r>
              <a:rPr b="0" i="0" lang="en-US">
                <a:solidFill>
                  <a:srgbClr val="0D0D0D"/>
                </a:solidFill>
                <a:latin typeface="Arial"/>
                <a:ea typeface="Arial"/>
                <a:cs typeface="Arial"/>
                <a:sym typeface="Arial"/>
              </a:rPr>
              <a:t>.From this figure EF Core can reverse-engineer an existing database schema to create entity classes and a context that represent the database tables and relationships. In the database-first approach with Entity Framework Core (EF Core), you use commands like </a:t>
            </a:r>
            <a:r>
              <a:rPr lang="en-US"/>
              <a:t>Scaffold-DbContext</a:t>
            </a:r>
            <a:r>
              <a:rPr b="0" i="0" lang="en-US">
                <a:solidFill>
                  <a:srgbClr val="0D0D0D"/>
                </a:solidFill>
                <a:latin typeface="Arial"/>
                <a:ea typeface="Arial"/>
                <a:cs typeface="Arial"/>
                <a:sym typeface="Arial"/>
              </a:rPr>
              <a:t> or </a:t>
            </a:r>
            <a:r>
              <a:rPr lang="en-US"/>
              <a:t>dotnet ef dbcontext scaffold</a:t>
            </a:r>
            <a:r>
              <a:rPr b="0" i="0" lang="en-US">
                <a:solidFill>
                  <a:srgbClr val="0D0D0D"/>
                </a:solidFill>
                <a:latin typeface="Arial"/>
                <a:ea typeface="Arial"/>
                <a:cs typeface="Arial"/>
                <a:sym typeface="Arial"/>
              </a:rPr>
              <a:t> to generate domain classes (representing entities) and a data context based on an existing database schema. This method allows you to quickly create the necessary code to interact with your database. </a:t>
            </a:r>
            <a:endParaRPr/>
          </a:p>
        </p:txBody>
      </p:sp>
      <p:sp>
        <p:nvSpPr>
          <p:cNvPr id="176" name="Google Shape;1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br>
              <a:rPr lang="en-US"/>
            </a:br>
            <a:r>
              <a:rPr lang="en-US">
                <a:solidFill>
                  <a:schemeClr val="dk2"/>
                </a:solidFill>
                <a:latin typeface="Bell MT"/>
                <a:ea typeface="Bell MT"/>
                <a:cs typeface="Bell MT"/>
                <a:sym typeface="Bell MT"/>
              </a:rPr>
              <a:t>Install Entity Framework Core</a:t>
            </a:r>
            <a:endParaRPr/>
          </a:p>
          <a:p>
            <a:pPr indent="0" lvl="0" marL="0" rtl="0" algn="l">
              <a:lnSpc>
                <a:spcPct val="100000"/>
              </a:lnSpc>
              <a:spcBef>
                <a:spcPts val="0"/>
              </a:spcBef>
              <a:spcAft>
                <a:spcPts val="0"/>
              </a:spcAft>
              <a:buSzPts val="1400"/>
              <a:buNone/>
            </a:pPr>
            <a:r>
              <a:rPr lang="en-US">
                <a:solidFill>
                  <a:schemeClr val="dk2"/>
                </a:solidFill>
                <a:latin typeface="Bell MT"/>
                <a:ea typeface="Bell MT"/>
                <a:cs typeface="Bell MT"/>
                <a:sym typeface="Bell MT"/>
              </a:rPr>
              <a:t>When go through implementation ,</a:t>
            </a:r>
            <a:r>
              <a:rPr b="0" i="0" lang="en-US">
                <a:solidFill>
                  <a:srgbClr val="0D0D0D"/>
                </a:solidFill>
                <a:latin typeface="Arial"/>
                <a:ea typeface="Arial"/>
                <a:cs typeface="Arial"/>
                <a:sym typeface="Arial"/>
              </a:rPr>
              <a:t>To install Entity Framework Core (EF Core) in your application, you'll need to follow these steps:</a:t>
            </a:r>
            <a:endParaRPr/>
          </a:p>
          <a:p>
            <a:pPr indent="0" lvl="0" marL="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1</a:t>
            </a:r>
            <a:r>
              <a:rPr b="0" baseline="30000" i="0" lang="en-US">
                <a:solidFill>
                  <a:srgbClr val="0D0D0D"/>
                </a:solidFill>
                <a:latin typeface="Arial"/>
                <a:ea typeface="Arial"/>
                <a:cs typeface="Arial"/>
                <a:sym typeface="Arial"/>
              </a:rPr>
              <a:t>st</a:t>
            </a:r>
            <a:r>
              <a:rPr b="0" i="0" lang="en-US">
                <a:solidFill>
                  <a:srgbClr val="0D0D0D"/>
                </a:solidFill>
                <a:latin typeface="Arial"/>
                <a:ea typeface="Arial"/>
                <a:cs typeface="Arial"/>
                <a:sym typeface="Arial"/>
              </a:rPr>
              <a:t> I</a:t>
            </a:r>
            <a:r>
              <a:rPr b="1" i="0" lang="en-US">
                <a:solidFill>
                  <a:srgbClr val="0D0D0D"/>
                </a:solidFill>
                <a:latin typeface="Arial"/>
                <a:ea typeface="Arial"/>
                <a:cs typeface="Arial"/>
                <a:sym typeface="Arial"/>
              </a:rPr>
              <a:t>nstall EF Core DB Provider</a:t>
            </a:r>
            <a:r>
              <a:rPr b="0" i="0" lang="en-US">
                <a:solidFill>
                  <a:srgbClr val="0D0D0D"/>
                </a:solidFill>
                <a:latin typeface="Arial"/>
                <a:ea typeface="Arial"/>
                <a:cs typeface="Arial"/>
                <a:sym typeface="Arial"/>
              </a:rPr>
              <a:t>, EF Core supports multiple database providers like SQL Server, MySQL, SQLite, PostgreSQL, etc. You need to install the NuGet package for the specific database provider you intend to use. For example, if you're using SQL Server, you would install the </a:t>
            </a:r>
            <a:r>
              <a:rPr lang="en-US"/>
              <a:t>Microsoft.EntityFrameworkCore.SqlServer</a:t>
            </a:r>
            <a:r>
              <a:rPr b="0" i="0" lang="en-US">
                <a:solidFill>
                  <a:srgbClr val="0D0D0D"/>
                </a:solidFill>
                <a:latin typeface="Arial"/>
                <a:ea typeface="Arial"/>
                <a:cs typeface="Arial"/>
                <a:sym typeface="Arial"/>
              </a:rPr>
              <a:t> package. You can install it via the NuGet Package Manager Console or the NuGet Package Manager UI in Visual Studio, or using the </a:t>
            </a:r>
            <a:r>
              <a:rPr lang="en-US"/>
              <a:t>dotnet add package</a:t>
            </a:r>
            <a:r>
              <a:rPr b="0" i="0" lang="en-US">
                <a:solidFill>
                  <a:srgbClr val="0D0D0D"/>
                </a:solidFill>
                <a:latin typeface="Arial"/>
                <a:ea typeface="Arial"/>
                <a:cs typeface="Arial"/>
                <a:sym typeface="Arial"/>
              </a:rPr>
              <a:t> command in the terminal.</a:t>
            </a:r>
            <a:endParaRPr/>
          </a:p>
          <a:p>
            <a:pPr indent="0" lvl="0" marL="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2</a:t>
            </a:r>
            <a:r>
              <a:rPr b="0" baseline="30000" i="0" lang="en-US">
                <a:solidFill>
                  <a:srgbClr val="0D0D0D"/>
                </a:solidFill>
                <a:latin typeface="Arial"/>
                <a:ea typeface="Arial"/>
                <a:cs typeface="Arial"/>
                <a:sym typeface="Arial"/>
              </a:rPr>
              <a:t>nd</a:t>
            </a:r>
            <a:r>
              <a:rPr b="0" i="0" lang="en-US">
                <a:solidFill>
                  <a:srgbClr val="0D0D0D"/>
                </a:solidFill>
                <a:latin typeface="Arial"/>
                <a:ea typeface="Arial"/>
                <a:cs typeface="Arial"/>
                <a:sym typeface="Arial"/>
              </a:rPr>
              <a:t> </a:t>
            </a:r>
            <a:r>
              <a:rPr b="1" i="0" lang="en-US">
                <a:solidFill>
                  <a:srgbClr val="0D0D0D"/>
                </a:solidFill>
                <a:latin typeface="Arial"/>
                <a:ea typeface="Arial"/>
                <a:cs typeface="Arial"/>
                <a:sym typeface="Arial"/>
              </a:rPr>
              <a:t>Install EF Core Tools</a:t>
            </a:r>
            <a:r>
              <a:rPr b="0" i="0" lang="en-US">
                <a:solidFill>
                  <a:srgbClr val="0D0D0D"/>
                </a:solidFill>
                <a:latin typeface="Arial"/>
                <a:ea typeface="Arial"/>
                <a:cs typeface="Arial"/>
                <a:sym typeface="Arial"/>
              </a:rPr>
              <a:t>: EF Core tools are required if you want to perform database migrations, scaffold a database, etc. You can install the EF Core tools globally or locally to your project. The package you need is </a:t>
            </a:r>
            <a:r>
              <a:rPr lang="en-US"/>
              <a:t>Microsoft.EntityFrameworkCore.Tools</a:t>
            </a:r>
            <a:r>
              <a:rPr b="0" i="0" lang="en-US">
                <a:solidFill>
                  <a:srgbClr val="0D0D0D"/>
                </a:solidFill>
                <a:latin typeface="Arial"/>
                <a:ea typeface="Arial"/>
                <a:cs typeface="Arial"/>
                <a:sym typeface="Arial"/>
              </a:rPr>
              <a:t>. Again, you can install it via the NuGet Package Manager Console or the </a:t>
            </a:r>
            <a:r>
              <a:rPr lang="en-US"/>
              <a:t>dotnet add package</a:t>
            </a:r>
            <a:r>
              <a:rPr b="0" i="0" lang="en-US">
                <a:solidFill>
                  <a:srgbClr val="0D0D0D"/>
                </a:solidFill>
                <a:latin typeface="Arial"/>
                <a:ea typeface="Arial"/>
                <a:cs typeface="Arial"/>
                <a:sym typeface="Arial"/>
              </a:rPr>
              <a:t> command.</a:t>
            </a:r>
            <a:endParaRPr/>
          </a:p>
          <a:p>
            <a:pPr indent="0" lvl="0" marL="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Once you've installed these packages, you'll have access to EF Core in your application, and you can start using it to interact with your database, create migrations, and more. Remember to configure your </a:t>
            </a:r>
            <a:r>
              <a:rPr lang="en-US"/>
              <a:t>DbContext</a:t>
            </a:r>
            <a:r>
              <a:rPr b="0" i="0" lang="en-US">
                <a:solidFill>
                  <a:srgbClr val="0D0D0D"/>
                </a:solidFill>
                <a:latin typeface="Arial"/>
                <a:ea typeface="Arial"/>
                <a:cs typeface="Arial"/>
                <a:sym typeface="Arial"/>
              </a:rPr>
              <a:t> class appropriately and set up your database connection string in your application configuration.</a:t>
            </a:r>
            <a:endParaRPr/>
          </a:p>
        </p:txBody>
      </p:sp>
      <p:sp>
        <p:nvSpPr>
          <p:cNvPr id="185" name="Google Shape;18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When you are installing through </a:t>
            </a:r>
            <a:r>
              <a:rPr b="0" i="0" lang="en-US">
                <a:solidFill>
                  <a:srgbClr val="0D0D0D"/>
                </a:solidFill>
                <a:latin typeface="Arial"/>
                <a:ea typeface="Arial"/>
                <a:cs typeface="Arial"/>
                <a:sym typeface="Arial"/>
              </a:rPr>
              <a:t>NuGet Package Manager UI in Visual Studio, it is like this.</a:t>
            </a:r>
            <a:endParaRPr/>
          </a:p>
        </p:txBody>
      </p:sp>
      <p:sp>
        <p:nvSpPr>
          <p:cNvPr id="193" name="Google Shape;1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When you are installing through </a:t>
            </a:r>
            <a:r>
              <a:rPr lang="en-US" sz="1200">
                <a:solidFill>
                  <a:schemeClr val="dk1"/>
                </a:solidFill>
                <a:latin typeface="Comic Sans MS"/>
                <a:ea typeface="Comic Sans MS"/>
                <a:cs typeface="Comic Sans MS"/>
                <a:sym typeface="Comic Sans MS"/>
              </a:rPr>
              <a:t>dotnet add package Command terminal</a:t>
            </a:r>
            <a:r>
              <a:rPr b="0" i="0" lang="en-US">
                <a:solidFill>
                  <a:srgbClr val="0D0D0D"/>
                </a:solidFill>
                <a:latin typeface="Arial"/>
                <a:ea typeface="Arial"/>
                <a:cs typeface="Arial"/>
                <a:sym typeface="Arial"/>
              </a:rPr>
              <a:t>, it is like this.</a:t>
            </a:r>
            <a:endParaRPr/>
          </a:p>
        </p:txBody>
      </p:sp>
      <p:sp>
        <p:nvSpPr>
          <p:cNvPr id="201" name="Google Shape;20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200">
                <a:solidFill>
                  <a:schemeClr val="dk2"/>
                </a:solidFill>
                <a:latin typeface="Bell MT"/>
                <a:ea typeface="Bell MT"/>
                <a:cs typeface="Bell MT"/>
                <a:sym typeface="Bell MT"/>
              </a:rPr>
              <a:t>Creating a Model for an Existing Database in Entity Framework Core (Data-base first Approach)</a:t>
            </a:r>
            <a:endParaRPr/>
          </a:p>
          <a:p>
            <a:pPr indent="0" lvl="0" marL="0" marR="0" rtl="0" algn="l">
              <a:lnSpc>
                <a:spcPct val="100000"/>
              </a:lnSpc>
              <a:spcBef>
                <a:spcPts val="0"/>
              </a:spcBef>
              <a:spcAft>
                <a:spcPts val="0"/>
              </a:spcAft>
              <a:buClr>
                <a:srgbClr val="000000"/>
              </a:buClr>
              <a:buSzPts val="1400"/>
              <a:buFont typeface="Arial"/>
              <a:buNone/>
            </a:pPr>
            <a:r>
              <a:rPr lang="en-US" sz="1200">
                <a:solidFill>
                  <a:schemeClr val="dk1"/>
                </a:solidFill>
                <a:latin typeface="Comic Sans MS"/>
                <a:ea typeface="Comic Sans MS"/>
                <a:cs typeface="Comic Sans MS"/>
                <a:sym typeface="Comic Sans MS"/>
              </a:rPr>
              <a:t>.</a:t>
            </a:r>
            <a:r>
              <a:rPr b="0" i="0" lang="en-US">
                <a:solidFill>
                  <a:srgbClr val="181717"/>
                </a:solidFill>
                <a:latin typeface="Verdana"/>
                <a:ea typeface="Verdana"/>
                <a:cs typeface="Verdana"/>
                <a:sym typeface="Verdana"/>
              </a:rPr>
              <a:t> Here you will learn how to create the context and entity classes for an existing database in Entity Framework Core. Creating entity &amp; context classes for an existing database is called Database-First approach.Here, we are going to create an </a:t>
            </a:r>
            <a:r>
              <a:rPr b="0" i="0" lang="en-US" u="sng" strike="noStrike">
                <a:solidFill>
                  <a:srgbClr val="007BFF"/>
                </a:solidFill>
                <a:latin typeface="Verdana"/>
                <a:ea typeface="Verdana"/>
                <a:cs typeface="Verdana"/>
                <a:sym typeface="Verdana"/>
                <a:hlinkClick r:id="rId2">
                  <a:extLst>
                    <a:ext uri="{A12FA001-AC4F-418D-AE19-62706E023703}">
                      <ahyp:hlinkClr val="tx"/>
                    </a:ext>
                  </a:extLst>
                </a:hlinkClick>
              </a:rPr>
              <a:t>Entity Data Model</a:t>
            </a:r>
            <a:r>
              <a:rPr b="0" i="0" lang="en-US">
                <a:solidFill>
                  <a:srgbClr val="181717"/>
                </a:solidFill>
                <a:latin typeface="Verdana"/>
                <a:ea typeface="Verdana"/>
                <a:cs typeface="Verdana"/>
                <a:sym typeface="Verdana"/>
              </a:rPr>
              <a:t> (EDM) for an existing database in database-first approach and understand the basic building blocks.</a:t>
            </a:r>
            <a:r>
              <a:rPr lang="en-US" sz="1200">
                <a:solidFill>
                  <a:schemeClr val="dk1"/>
                </a:solidFill>
                <a:latin typeface="Comic Sans MS"/>
                <a:ea typeface="Comic Sans MS"/>
                <a:cs typeface="Comic Sans MS"/>
                <a:sym typeface="Comic Sans MS"/>
              </a:rPr>
              <a:t> Reverse engineering command creates entity and context classes (by deriving DbContext) based on the schema of the existing database</a:t>
            </a:r>
            <a:endParaRPr/>
          </a:p>
          <a:p>
            <a:pPr indent="0" lvl="0" marL="0" marR="0" rtl="0" algn="l">
              <a:lnSpc>
                <a:spcPct val="100000"/>
              </a:lnSpc>
              <a:spcBef>
                <a:spcPts val="0"/>
              </a:spcBef>
              <a:spcAft>
                <a:spcPts val="0"/>
              </a:spcAft>
              <a:buClr>
                <a:srgbClr val="000000"/>
              </a:buClr>
              <a:buSzPts val="1400"/>
              <a:buFont typeface="Arial"/>
              <a:buNone/>
            </a:pPr>
            <a:r>
              <a:rPr b="0" i="0" lang="en-US">
                <a:solidFill>
                  <a:srgbClr val="181717"/>
                </a:solidFill>
                <a:latin typeface="Quattrocento Sans"/>
                <a:ea typeface="Quattrocento Sans"/>
                <a:cs typeface="Quattrocento Sans"/>
                <a:sym typeface="Quattrocento Sans"/>
              </a:rPr>
              <a:t>Scaffold-DbContext Command</a:t>
            </a:r>
            <a:endParaRPr/>
          </a:p>
          <a:p>
            <a:pPr indent="0" lvl="0" marL="0" marR="0" rtl="0" algn="l">
              <a:lnSpc>
                <a:spcPct val="100000"/>
              </a:lnSpc>
              <a:spcBef>
                <a:spcPts val="0"/>
              </a:spcBef>
              <a:spcAft>
                <a:spcPts val="0"/>
              </a:spcAft>
              <a:buClr>
                <a:srgbClr val="000000"/>
              </a:buClr>
              <a:buSzPts val="1400"/>
              <a:buFont typeface="Arial"/>
              <a:buNone/>
            </a:pPr>
            <a:r>
              <a:rPr lang="en-US" sz="1200">
                <a:solidFill>
                  <a:schemeClr val="dk1"/>
                </a:solidFill>
                <a:latin typeface="Comic Sans MS"/>
                <a:ea typeface="Comic Sans MS"/>
                <a:cs typeface="Comic Sans MS"/>
                <a:sym typeface="Comic Sans MS"/>
              </a:rPr>
              <a:t>This reverse engineering command creates entity and context classes (by deriving DbContext) based on the schema of the existing database.The following parameters can be specified with Scaffold-DbContext in Package Manager Console</a:t>
            </a:r>
            <a:endParaRPr/>
          </a:p>
          <a:p>
            <a:pPr indent="0" lvl="0" marL="0" marR="0" rtl="0" algn="l">
              <a:lnSpc>
                <a:spcPct val="100000"/>
              </a:lnSpc>
              <a:spcBef>
                <a:spcPts val="0"/>
              </a:spcBef>
              <a:spcAft>
                <a:spcPts val="0"/>
              </a:spcAft>
              <a:buClr>
                <a:srgbClr val="000000"/>
              </a:buClr>
              <a:buSzPts val="1400"/>
              <a:buFont typeface="Arial"/>
              <a:buNone/>
            </a:pPr>
            <a:r>
              <a:t/>
            </a:r>
            <a:endParaRPr sz="1200">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sz="1200">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SzPts val="1400"/>
              <a:buNone/>
            </a:pPr>
            <a:r>
              <a:t/>
            </a:r>
            <a:endParaRPr/>
          </a:p>
        </p:txBody>
      </p:sp>
      <p:sp>
        <p:nvSpPr>
          <p:cNvPr id="209" name="Google Shape;20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we start with an example, That is creating Domain classes and entities for this database tables Applications,Educations,Interviews,Jobs.Lets  we start with this example,Here there is four tables  applications,Educations,interviewa,Jobs.We want to convert this database tables to domain objects…</a:t>
            </a:r>
            <a:endParaRPr/>
          </a:p>
        </p:txBody>
      </p:sp>
      <p:sp>
        <p:nvSpPr>
          <p:cNvPr id="216" name="Google Shape;21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For this execute this command. </a:t>
            </a:r>
            <a:r>
              <a:rPr b="0" i="0" lang="en-US">
                <a:solidFill>
                  <a:srgbClr val="181717"/>
                </a:solidFill>
                <a:latin typeface="Verdana"/>
                <a:ea typeface="Verdana"/>
                <a:cs typeface="Verdana"/>
                <a:sym typeface="Verdana"/>
              </a:rPr>
              <a:t>In this command, the first parameter is a connection string which includes three parts,DB Server, database name and security info. Here, </a:t>
            </a:r>
            <a:r>
              <a:rPr lang="en-US"/>
              <a:t>Server=.\SQLExpress;</a:t>
            </a:r>
            <a:r>
              <a:rPr b="0" i="0" lang="en-US">
                <a:solidFill>
                  <a:srgbClr val="181717"/>
                </a:solidFill>
                <a:latin typeface="Verdana"/>
                <a:ea typeface="Verdana"/>
                <a:cs typeface="Verdana"/>
                <a:sym typeface="Verdana"/>
              </a:rPr>
              <a:t> refers to local SQLEXPRESS database server. </a:t>
            </a:r>
            <a:r>
              <a:rPr lang="en-US"/>
              <a:t>Database=</a:t>
            </a:r>
            <a:r>
              <a:rPr lang="en-US" sz="1200">
                <a:solidFill>
                  <a:srgbClr val="012D86"/>
                </a:solidFill>
                <a:latin typeface="Comic Sans MS"/>
                <a:ea typeface="Comic Sans MS"/>
                <a:cs typeface="Comic Sans MS"/>
                <a:sym typeface="Comic Sans MS"/>
              </a:rPr>
              <a:t>JobPortal</a:t>
            </a:r>
            <a:r>
              <a:rPr lang="en-US"/>
              <a:t>;</a:t>
            </a:r>
            <a:r>
              <a:rPr b="0" i="0" lang="en-US">
                <a:solidFill>
                  <a:srgbClr val="181717"/>
                </a:solidFill>
                <a:latin typeface="Verdana"/>
                <a:ea typeface="Verdana"/>
                <a:cs typeface="Verdana"/>
                <a:sym typeface="Verdana"/>
              </a:rPr>
              <a:t> specifies the database name "</a:t>
            </a:r>
            <a:r>
              <a:rPr lang="en-US" sz="1200">
                <a:solidFill>
                  <a:srgbClr val="012D86"/>
                </a:solidFill>
                <a:latin typeface="Comic Sans MS"/>
                <a:ea typeface="Comic Sans MS"/>
                <a:cs typeface="Comic Sans MS"/>
                <a:sym typeface="Comic Sans MS"/>
              </a:rPr>
              <a:t>JobPortal</a:t>
            </a:r>
            <a:r>
              <a:rPr b="0" i="0" lang="en-US">
                <a:solidFill>
                  <a:srgbClr val="181717"/>
                </a:solidFill>
                <a:latin typeface="Verdana"/>
                <a:ea typeface="Verdana"/>
                <a:cs typeface="Verdana"/>
                <a:sym typeface="Verdana"/>
              </a:rPr>
              <a:t>" for which we are going to create classes. </a:t>
            </a:r>
            <a:r>
              <a:rPr lang="en-US"/>
              <a:t>Trusted_Connection=True;</a:t>
            </a:r>
            <a:r>
              <a:rPr b="0" i="0" lang="en-US">
                <a:solidFill>
                  <a:srgbClr val="181717"/>
                </a:solidFill>
                <a:latin typeface="Verdana"/>
                <a:ea typeface="Verdana"/>
                <a:cs typeface="Verdana"/>
                <a:sym typeface="Verdana"/>
              </a:rPr>
              <a:t> specifies the Windows authentication. It will use Windows credentials to connect to the SQL Server. The second parameter is the provider name. We use provider for the SQL Server, so it is </a:t>
            </a:r>
            <a:r>
              <a:rPr lang="en-US"/>
              <a:t>Microsoft.EntityFrameworkCore.SqlServer</a:t>
            </a:r>
            <a:r>
              <a:rPr b="0" i="0" lang="en-US">
                <a:solidFill>
                  <a:srgbClr val="181717"/>
                </a:solidFill>
                <a:latin typeface="Verdana"/>
                <a:ea typeface="Verdana"/>
                <a:cs typeface="Verdana"/>
                <a:sym typeface="Verdana"/>
              </a:rPr>
              <a:t>. The </a:t>
            </a:r>
            <a:r>
              <a:rPr lang="en-US"/>
              <a:t>-OutputDir</a:t>
            </a:r>
            <a:r>
              <a:rPr b="0" i="0" lang="en-US">
                <a:solidFill>
                  <a:srgbClr val="181717"/>
                </a:solidFill>
                <a:latin typeface="Verdana"/>
                <a:ea typeface="Verdana"/>
                <a:cs typeface="Verdana"/>
                <a:sym typeface="Verdana"/>
              </a:rPr>
              <a:t> parameter specifies the directory where we want to generate all the classes which is the Models folder in this case. This command </a:t>
            </a:r>
            <a:r>
              <a:rPr lang="en-US"/>
              <a:t>Scaffold-DbContext</a:t>
            </a:r>
            <a:r>
              <a:rPr b="0" i="0" lang="en-US">
                <a:solidFill>
                  <a:srgbClr val="181717"/>
                </a:solidFill>
                <a:latin typeface="Verdana"/>
                <a:ea typeface="Verdana"/>
                <a:cs typeface="Verdana"/>
                <a:sym typeface="Verdana"/>
              </a:rPr>
              <a:t> command creates entity classes for each table in the </a:t>
            </a:r>
            <a:r>
              <a:rPr lang="en-US"/>
              <a:t>SchoolDB</a:t>
            </a:r>
            <a:r>
              <a:rPr b="0" i="0" lang="en-US">
                <a:solidFill>
                  <a:srgbClr val="181717"/>
                </a:solidFill>
                <a:latin typeface="Verdana"/>
                <a:ea typeface="Verdana"/>
                <a:cs typeface="Verdana"/>
                <a:sym typeface="Verdana"/>
              </a:rPr>
              <a:t> database and context class (by deriving </a:t>
            </a:r>
            <a:r>
              <a:rPr lang="en-US"/>
              <a:t>DbContext</a:t>
            </a:r>
            <a:r>
              <a:rPr b="0" i="0" lang="en-US">
                <a:solidFill>
                  <a:srgbClr val="181717"/>
                </a:solidFill>
                <a:latin typeface="Verdana"/>
                <a:ea typeface="Verdana"/>
                <a:cs typeface="Verdana"/>
                <a:sym typeface="Verdana"/>
              </a:rPr>
              <a:t>) with Fluent API configurations for all the entities in the Models folder.</a:t>
            </a:r>
            <a:endParaRPr/>
          </a:p>
          <a:p>
            <a:pPr indent="0" lvl="0" marL="0" rtl="0" algn="l">
              <a:lnSpc>
                <a:spcPct val="100000"/>
              </a:lnSpc>
              <a:spcBef>
                <a:spcPts val="0"/>
              </a:spcBef>
              <a:spcAft>
                <a:spcPts val="0"/>
              </a:spcAft>
              <a:buSzPts val="1400"/>
              <a:buNone/>
            </a:pPr>
            <a:r>
              <a:t/>
            </a:r>
            <a:endParaRPr/>
          </a:p>
        </p:txBody>
      </p:sp>
      <p:sp>
        <p:nvSpPr>
          <p:cNvPr id="224" name="Google Shape;22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After the execution of Scaffold-DbContext Command The folder structure is like this.</a:t>
            </a:r>
            <a:r>
              <a:rPr b="0" i="0" lang="en-US">
                <a:solidFill>
                  <a:srgbClr val="0D0D0D"/>
                </a:solidFill>
                <a:latin typeface="Arial"/>
                <a:ea typeface="Arial"/>
                <a:cs typeface="Arial"/>
                <a:sym typeface="Arial"/>
              </a:rPr>
              <a:t> For each table in the specified database, Entity Framework Core generates a corresponding entity class. These classes are typically Plain Old CLR Objects (POCOs) that represent the structure of the database tables. Each property in the entity class corresponds to a column in the table. The generated classes include attributes and configurations to map the properties to the corresponding database columns.The DbContext class is also present in that folder also. The database context class, derived from </a:t>
            </a:r>
            <a:r>
              <a:rPr lang="en-US"/>
              <a:t>DbContext</a:t>
            </a:r>
            <a:r>
              <a:rPr b="0" i="0" lang="en-US">
                <a:solidFill>
                  <a:srgbClr val="0D0D0D"/>
                </a:solidFill>
                <a:latin typeface="Arial"/>
                <a:ea typeface="Arial"/>
                <a:cs typeface="Arial"/>
                <a:sym typeface="Arial"/>
              </a:rPr>
              <a:t>, serves as the main entry point for interacting with the database. It contains </a:t>
            </a:r>
            <a:r>
              <a:rPr lang="en-US"/>
              <a:t>DbSet</a:t>
            </a:r>
            <a:r>
              <a:rPr b="0" i="0" lang="en-US">
                <a:solidFill>
                  <a:srgbClr val="0D0D0D"/>
                </a:solidFill>
                <a:latin typeface="Arial"/>
                <a:ea typeface="Arial"/>
                <a:cs typeface="Arial"/>
                <a:sym typeface="Arial"/>
              </a:rPr>
              <a:t> properties for each entity class, allowing you to query and manipulate data in the associated database tables. The context class also manages the database connection and transactional behavior. The </a:t>
            </a:r>
            <a:r>
              <a:rPr lang="en-US"/>
              <a:t>Scaffold-DbContext</a:t>
            </a:r>
            <a:r>
              <a:rPr b="0" i="0" lang="en-US">
                <a:solidFill>
                  <a:srgbClr val="0D0D0D"/>
                </a:solidFill>
                <a:latin typeface="Arial"/>
                <a:ea typeface="Arial"/>
                <a:cs typeface="Arial"/>
                <a:sym typeface="Arial"/>
              </a:rPr>
              <a:t> command generates this class and configures it to work with the entity classes generated from the database schema.</a:t>
            </a:r>
            <a:r>
              <a:rPr b="1" i="0" lang="en-US">
                <a:solidFill>
                  <a:srgbClr val="0D0D0D"/>
                </a:solidFill>
                <a:latin typeface="Arial"/>
                <a:ea typeface="Arial"/>
                <a:cs typeface="Arial"/>
                <a:sym typeface="Arial"/>
              </a:rPr>
              <a:t> Fluent API Configurations</a:t>
            </a:r>
            <a:r>
              <a:rPr b="0" i="0" lang="en-US">
                <a:solidFill>
                  <a:srgbClr val="0D0D0D"/>
                </a:solidFill>
                <a:latin typeface="Arial"/>
                <a:ea typeface="Arial"/>
                <a:cs typeface="Arial"/>
                <a:sym typeface="Arial"/>
              </a:rPr>
              <a:t>: In addition to generating entity classes and the context class, </a:t>
            </a:r>
            <a:r>
              <a:rPr lang="en-US"/>
              <a:t>Scaffold-DbContext</a:t>
            </a:r>
            <a:r>
              <a:rPr b="0" i="0" lang="en-US">
                <a:solidFill>
                  <a:srgbClr val="0D0D0D"/>
                </a:solidFill>
                <a:latin typeface="Arial"/>
                <a:ea typeface="Arial"/>
                <a:cs typeface="Arial"/>
                <a:sym typeface="Arial"/>
              </a:rPr>
              <a:t> can also create Fluent API configurations for entity relationships, indexes, and other advanced mappings. Fluent API configurations provide a way to define more complex mappings that cannot be expressed using data annotations alone. These configurations are typically included in the </a:t>
            </a:r>
            <a:r>
              <a:rPr lang="en-US"/>
              <a:t>OnModelCreating</a:t>
            </a:r>
            <a:r>
              <a:rPr b="0" i="0" lang="en-US">
                <a:solidFill>
                  <a:srgbClr val="0D0D0D"/>
                </a:solidFill>
                <a:latin typeface="Arial"/>
                <a:ea typeface="Arial"/>
                <a:cs typeface="Arial"/>
                <a:sym typeface="Arial"/>
              </a:rPr>
              <a:t> method of the context class and provide detailed instructions to Entity Framework Core on how to map entity properties to database tables and columns.</a:t>
            </a:r>
            <a:endParaRPr/>
          </a:p>
        </p:txBody>
      </p:sp>
      <p:sp>
        <p:nvSpPr>
          <p:cNvPr id="231" name="Google Shape;23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When we expand domain class </a:t>
            </a:r>
            <a:r>
              <a:rPr b="0" i="0" lang="en-US">
                <a:solidFill>
                  <a:srgbClr val="0D0D0D"/>
                </a:solidFill>
                <a:latin typeface="Arial"/>
                <a:ea typeface="Arial"/>
                <a:cs typeface="Arial"/>
                <a:sym typeface="Arial"/>
              </a:rPr>
              <a:t>Each property in the entity class corresponds to a column in the table.For example when expand Application domain classs  for all the columns of the application table in databse is represented as properties in  domain classs..</a:t>
            </a:r>
            <a:endParaRPr/>
          </a:p>
        </p:txBody>
      </p:sp>
      <p:sp>
        <p:nvSpPr>
          <p:cNvPr id="240" name="Google Shape;24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2"/>
                </a:solidFill>
                <a:latin typeface="Bell MT"/>
                <a:ea typeface="Bell MT"/>
                <a:cs typeface="Bell MT"/>
                <a:sym typeface="Bell MT"/>
              </a:rPr>
              <a:t>ORM(Object Relational Mapping)</a:t>
            </a:r>
            <a:endParaRPr/>
          </a:p>
          <a:p>
            <a:pPr indent="0" lvl="0" marL="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starting with a discussion about Object-Relational Mapping (ORM) before diving into Entity Framework is a great approach to ensure everyone has a solid understanding of the foundational concepts. Let's start by exploring ORM in more detail. ORM is a programming technique used to bridge the gap between the object-oriented paradigm of programming languages and the relational model of databases. In traditional software development, data is stored in relational databases, while object-oriented programming languages represent data as objects with attributes and methods. ORM simplifies the interaction between these two worlds by providing a way to map database records to objects in code and vice versa.Key Concepts of ORM is </a:t>
            </a:r>
            <a:r>
              <a:rPr b="1" i="0" lang="en-US">
                <a:solidFill>
                  <a:srgbClr val="0D0D0D"/>
                </a:solidFill>
                <a:latin typeface="Arial"/>
                <a:ea typeface="Arial"/>
                <a:cs typeface="Arial"/>
                <a:sym typeface="Arial"/>
              </a:rPr>
              <a:t>Entities, Attributes, Relationships.Here </a:t>
            </a:r>
            <a:r>
              <a:rPr b="0" i="0" lang="en-US">
                <a:solidFill>
                  <a:srgbClr val="0D0D0D"/>
                </a:solidFill>
                <a:latin typeface="Arial"/>
                <a:ea typeface="Arial"/>
                <a:cs typeface="Arial"/>
                <a:sym typeface="Arial"/>
              </a:rPr>
              <a:t>Entities represents Objects representing data stored in the database, typically corresponding to tables,</a:t>
            </a:r>
            <a:r>
              <a:rPr b="1" i="0" lang="en-US">
                <a:solidFill>
                  <a:srgbClr val="0D0D0D"/>
                </a:solidFill>
                <a:latin typeface="Arial"/>
                <a:ea typeface="Arial"/>
                <a:cs typeface="Arial"/>
                <a:sym typeface="Arial"/>
              </a:rPr>
              <a:t> Attributes</a:t>
            </a:r>
            <a:r>
              <a:rPr b="0" i="0" lang="en-US">
                <a:solidFill>
                  <a:srgbClr val="0D0D0D"/>
                </a:solidFill>
                <a:latin typeface="Arial"/>
                <a:ea typeface="Arial"/>
                <a:cs typeface="Arial"/>
                <a:sym typeface="Arial"/>
              </a:rPr>
              <a:t> represents Properties of entities that map to columns in the database table,</a:t>
            </a:r>
            <a:r>
              <a:rPr b="1" i="0" lang="en-US">
                <a:solidFill>
                  <a:srgbClr val="0D0D0D"/>
                </a:solidFill>
                <a:latin typeface="Arial"/>
                <a:ea typeface="Arial"/>
                <a:cs typeface="Arial"/>
                <a:sym typeface="Arial"/>
              </a:rPr>
              <a:t> Relationships</a:t>
            </a:r>
            <a:r>
              <a:rPr b="0" i="0" lang="en-US">
                <a:solidFill>
                  <a:srgbClr val="0D0D0D"/>
                </a:solidFill>
                <a:latin typeface="Arial"/>
                <a:ea typeface="Arial"/>
                <a:cs typeface="Arial"/>
                <a:sym typeface="Arial"/>
              </a:rPr>
              <a:t> represents Associations between entities, such as one-to-one, one-to-many, or many-to-many relationships. While using SQL directly for database interactions is effective and widely used, Object-Relational Mapping (ORM) and ORM tools offer several advantages that simplify the interaction between relational databases and object-oriented programming (OOP) languages like Java, C#, or Python.</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2"/>
                </a:solidFill>
                <a:latin typeface="Bell MT"/>
                <a:ea typeface="Bell MT"/>
                <a:cs typeface="Bell MT"/>
                <a:sym typeface="Bell MT"/>
              </a:rPr>
              <a:t>Entity Framework Core: DbContext</a:t>
            </a:r>
            <a:endParaRPr>
              <a:solidFill>
                <a:schemeClr val="dk2"/>
              </a:solidFill>
              <a:latin typeface="Bell MT"/>
              <a:ea typeface="Bell MT"/>
              <a:cs typeface="Bell MT"/>
              <a:sym typeface="Bell MT"/>
            </a:endParaRPr>
          </a:p>
          <a:p>
            <a:pPr indent="-228600" lvl="0" marL="457200" rtl="0" algn="l">
              <a:lnSpc>
                <a:spcPct val="100000"/>
              </a:lnSpc>
              <a:spcBef>
                <a:spcPts val="0"/>
              </a:spcBef>
              <a:spcAft>
                <a:spcPts val="0"/>
              </a:spcAft>
              <a:buSzPts val="1400"/>
              <a:buFont typeface="Arial"/>
              <a:buChar char="•"/>
            </a:pPr>
            <a:br>
              <a:rPr lang="en-US"/>
            </a:br>
            <a:r>
              <a:rPr b="0" i="0" lang="en-US">
                <a:solidFill>
                  <a:srgbClr val="0D0D0D"/>
                </a:solidFill>
                <a:latin typeface="Arial"/>
                <a:ea typeface="Arial"/>
                <a:cs typeface="Arial"/>
                <a:sym typeface="Arial"/>
              </a:rPr>
              <a:t>Entity Framework Core's DbContext is a crucial component in the EF Core library. It represents a session with the database, allowing you to query and manipulate data in your database. DbContext acts as a bridge between your domain or entity classes and the database. The combination of the Unit of Work and Repository patterns in Entity Framework Core's DbContext provides a structured approach to managing data access and manipulation in an application. The Unit of Work pattern is a design pattern that helps to manage transactions and the overall process of committing changes to the database.In the context of Entity Framework Core, DbContext acts as a Unit of Work. It represents a single session with the database during which one or more database operations can be performed.DbContext tracks changes made to entities within its session and enables you to commit these changes as a single transaction when calling SaveChanges() method. This ensures that all changes are either committed together or rolled back if an error occurs. The Repository pattern is another design pattern that abstracts the logic required to access data from a data source.In the context of Entity Framework Core, repositories are typically implemented as classes that encapsulate data access logic for a specific entity or group of entities.DbContext serves as a repository in Entity Framework Core by providing access to the underlying database and methods for querying, inserting, updating, and deleting entities.While Entity Framework Core provides a generic repository pattern through DbSet&lt;T&gt; properties on DbContext, you can also create custom repositories to encapsulate more complex data access logic if needed. In summary, DbContext in Entity Framework Core combines the Unit of Work and Repository patterns by serving as a session with the database (Unit of Work) and providing methods for querying and saving entities (Repository). This approach promotes separation of concerns, abstraction of data access logic, and easier management of transactions and database operations within your application.</a:t>
            </a:r>
            <a:endParaRPr/>
          </a:p>
          <a:p>
            <a:pPr indent="-139700" lvl="0" marL="457200" rtl="0" algn="l">
              <a:lnSpc>
                <a:spcPct val="100000"/>
              </a:lnSpc>
              <a:spcBef>
                <a:spcPts val="0"/>
              </a:spcBef>
              <a:spcAft>
                <a:spcPts val="0"/>
              </a:spcAft>
              <a:buSzPts val="1400"/>
              <a:buFont typeface="Arial"/>
              <a:buNone/>
            </a:pPr>
            <a:r>
              <a:t/>
            </a:r>
            <a:endParaRPr b="0" i="0">
              <a:solidFill>
                <a:srgbClr val="0D0D0D"/>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247" name="Google Shape;24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DbContext</a:t>
            </a:r>
            <a:r>
              <a:rPr b="0" i="0" lang="en-US">
                <a:solidFill>
                  <a:srgbClr val="181717"/>
                </a:solidFill>
                <a:latin typeface="Verdana"/>
                <a:ea typeface="Verdana"/>
                <a:cs typeface="Verdana"/>
                <a:sym typeface="Verdana"/>
              </a:rPr>
              <a:t> in EF helps to perform </a:t>
            </a:r>
            <a:br>
              <a:rPr b="0" i="0" lang="en-US">
                <a:solidFill>
                  <a:srgbClr val="181717"/>
                </a:solidFill>
                <a:latin typeface="Verdana"/>
                <a:ea typeface="Verdana"/>
                <a:cs typeface="Verdana"/>
                <a:sym typeface="Verdana"/>
              </a:rPr>
            </a:br>
            <a:r>
              <a:rPr b="1" i="0" lang="en-US">
                <a:solidFill>
                  <a:srgbClr val="0D0D0D"/>
                </a:solidFill>
                <a:latin typeface="Arial"/>
                <a:ea typeface="Arial"/>
                <a:cs typeface="Arial"/>
                <a:sym typeface="Arial"/>
              </a:rPr>
              <a:t>Manage database connection</a:t>
            </a:r>
            <a:r>
              <a:rPr b="0" i="0" lang="en-US">
                <a:solidFill>
                  <a:srgbClr val="0D0D0D"/>
                </a:solidFill>
                <a:latin typeface="Arial"/>
                <a:ea typeface="Arial"/>
                <a:cs typeface="Arial"/>
                <a:sym typeface="Arial"/>
              </a:rPr>
              <a:t>: DbContext manages the underlying database connection automatically. It opens connections when needed and closes them when they're no longer required. You can also configure connection strings and other connection-related settings in the DbContext.</a:t>
            </a:r>
            <a:r>
              <a:rPr lang="en-US" sz="1200">
                <a:latin typeface="Comic Sans MS"/>
                <a:ea typeface="Comic Sans MS"/>
                <a:cs typeface="Comic Sans MS"/>
                <a:sym typeface="Comic Sans MS"/>
              </a:rPr>
              <a:t>, Configure model &amp; relationship, Querying database, Saving data to the database, Configure change tracking, Caching, Transaction management</a:t>
            </a:r>
            <a:endParaRPr/>
          </a:p>
          <a:p>
            <a:pPr indent="0" lvl="0" marL="0" marR="0" rtl="0" algn="l">
              <a:lnSpc>
                <a:spcPct val="100000"/>
              </a:lnSpc>
              <a:spcBef>
                <a:spcPts val="0"/>
              </a:spcBef>
              <a:spcAft>
                <a:spcPts val="0"/>
              </a:spcAft>
              <a:buClr>
                <a:srgbClr val="000000"/>
              </a:buClr>
              <a:buSzPts val="1400"/>
              <a:buFont typeface="Arial"/>
              <a:buNone/>
            </a:pPr>
            <a:r>
              <a:rPr b="1" i="0" lang="en-US">
                <a:solidFill>
                  <a:srgbClr val="0D0D0D"/>
                </a:solidFill>
                <a:latin typeface="Arial"/>
                <a:ea typeface="Arial"/>
                <a:cs typeface="Arial"/>
                <a:sym typeface="Arial"/>
              </a:rPr>
              <a:t>Configure model &amp; relationship</a:t>
            </a:r>
            <a:r>
              <a:rPr b="0" i="0" lang="en-US">
                <a:solidFill>
                  <a:srgbClr val="0D0D0D"/>
                </a:solidFill>
                <a:latin typeface="Arial"/>
                <a:ea typeface="Arial"/>
                <a:cs typeface="Arial"/>
                <a:sym typeface="Arial"/>
              </a:rPr>
              <a:t>: DbContext allows you to configure the model and define entity relationships using fluent API or data annotations. You can specify entity properties, primary keys, indexes, foreign keys, and other aspects of the database schema.</a:t>
            </a:r>
            <a:endParaRPr b="0" i="0" sz="1200">
              <a:solidFill>
                <a:srgbClr val="0D0D0D"/>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rPr b="1" i="0" lang="en-US">
                <a:solidFill>
                  <a:srgbClr val="0D0D0D"/>
                </a:solidFill>
                <a:latin typeface="Arial"/>
                <a:ea typeface="Arial"/>
                <a:cs typeface="Arial"/>
                <a:sym typeface="Arial"/>
              </a:rPr>
              <a:t>Querying database</a:t>
            </a:r>
            <a:r>
              <a:rPr b="0" i="0" lang="en-US">
                <a:solidFill>
                  <a:srgbClr val="0D0D0D"/>
                </a:solidFill>
                <a:latin typeface="Arial"/>
                <a:ea typeface="Arial"/>
                <a:cs typeface="Arial"/>
                <a:sym typeface="Arial"/>
              </a:rPr>
              <a:t>: DbContext provides methods for querying the database using LINQ (Language Integrated Query) expressions. You can query entities directly or use methods like </a:t>
            </a:r>
            <a:r>
              <a:rPr lang="en-US"/>
              <a:t>Find</a:t>
            </a:r>
            <a:r>
              <a:rPr b="0" i="0" lang="en-US">
                <a:solidFill>
                  <a:srgbClr val="0D0D0D"/>
                </a:solidFill>
                <a:latin typeface="Arial"/>
                <a:ea typeface="Arial"/>
                <a:cs typeface="Arial"/>
                <a:sym typeface="Arial"/>
              </a:rPr>
              <a:t>, </a:t>
            </a:r>
            <a:r>
              <a:rPr lang="en-US"/>
              <a:t>SingleOrDefault</a:t>
            </a:r>
            <a:r>
              <a:rPr b="0" i="0" lang="en-US">
                <a:solidFill>
                  <a:srgbClr val="0D0D0D"/>
                </a:solidFill>
                <a:latin typeface="Arial"/>
                <a:ea typeface="Arial"/>
                <a:cs typeface="Arial"/>
                <a:sym typeface="Arial"/>
              </a:rPr>
              <a:t>, </a:t>
            </a:r>
            <a:r>
              <a:rPr lang="en-US"/>
              <a:t>FirstOrDefault</a:t>
            </a:r>
            <a:r>
              <a:rPr b="0" i="0" lang="en-US">
                <a:solidFill>
                  <a:srgbClr val="0D0D0D"/>
                </a:solidFill>
                <a:latin typeface="Arial"/>
                <a:ea typeface="Arial"/>
                <a:cs typeface="Arial"/>
                <a:sym typeface="Arial"/>
              </a:rPr>
              <a:t>, </a:t>
            </a:r>
            <a:r>
              <a:rPr lang="en-US"/>
              <a:t>Where</a:t>
            </a:r>
            <a:r>
              <a:rPr b="0" i="0" lang="en-US">
                <a:solidFill>
                  <a:srgbClr val="0D0D0D"/>
                </a:solidFill>
                <a:latin typeface="Arial"/>
                <a:ea typeface="Arial"/>
                <a:cs typeface="Arial"/>
                <a:sym typeface="Arial"/>
              </a:rPr>
              <a:t>, etc., to retrieve data from the database.</a:t>
            </a:r>
            <a:endParaRPr b="0" i="0" sz="1200">
              <a:solidFill>
                <a:srgbClr val="0D0D0D"/>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rPr b="1" i="0" lang="en-US">
                <a:solidFill>
                  <a:srgbClr val="0D0D0D"/>
                </a:solidFill>
                <a:latin typeface="Arial"/>
                <a:ea typeface="Arial"/>
                <a:cs typeface="Arial"/>
                <a:sym typeface="Arial"/>
              </a:rPr>
              <a:t>Saving data to the database</a:t>
            </a:r>
            <a:r>
              <a:rPr b="0" i="0" lang="en-US">
                <a:solidFill>
                  <a:srgbClr val="0D0D0D"/>
                </a:solidFill>
                <a:latin typeface="Arial"/>
                <a:ea typeface="Arial"/>
                <a:cs typeface="Arial"/>
                <a:sym typeface="Arial"/>
              </a:rPr>
              <a:t>: DbContext tracks changes made to entities within its session and provides a </a:t>
            </a:r>
            <a:r>
              <a:rPr lang="en-US"/>
              <a:t>SaveChanges</a:t>
            </a:r>
            <a:r>
              <a:rPr b="0" i="0" lang="en-US">
                <a:solidFill>
                  <a:srgbClr val="0D0D0D"/>
                </a:solidFill>
                <a:latin typeface="Arial"/>
                <a:ea typeface="Arial"/>
                <a:cs typeface="Arial"/>
                <a:sym typeface="Arial"/>
              </a:rPr>
              <a:t> method to persist these changes to the database. It automatically generates the necessary SQL statements to insert, update, or delete records based on the changes detected in the tracked entities.</a:t>
            </a:r>
            <a:endParaRPr b="0" i="0" sz="1200">
              <a:solidFill>
                <a:srgbClr val="0D0D0D"/>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rPr b="1" i="0" lang="en-US">
                <a:solidFill>
                  <a:srgbClr val="0D0D0D"/>
                </a:solidFill>
                <a:latin typeface="Arial"/>
                <a:ea typeface="Arial"/>
                <a:cs typeface="Arial"/>
                <a:sym typeface="Arial"/>
              </a:rPr>
              <a:t>Configure change tracking</a:t>
            </a:r>
            <a:r>
              <a:rPr b="0" i="0" lang="en-US">
                <a:solidFill>
                  <a:srgbClr val="0D0D0D"/>
                </a:solidFill>
                <a:latin typeface="Arial"/>
                <a:ea typeface="Arial"/>
                <a:cs typeface="Arial"/>
                <a:sym typeface="Arial"/>
              </a:rPr>
              <a:t>: DbContext includes change tracking mechanisms that monitor modifications made to entities. It tracks changes to entity properties and maintains their current and original values, allowing you to detect what has changed and apply those changes when saving data to the database.</a:t>
            </a:r>
            <a:endParaRPr b="0" i="0" sz="1200">
              <a:solidFill>
                <a:srgbClr val="0D0D0D"/>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rPr b="1" i="0" lang="en-US">
                <a:solidFill>
                  <a:srgbClr val="0D0D0D"/>
                </a:solidFill>
                <a:latin typeface="Arial"/>
                <a:ea typeface="Arial"/>
                <a:cs typeface="Arial"/>
                <a:sym typeface="Arial"/>
              </a:rPr>
              <a:t>Caching</a:t>
            </a:r>
            <a:r>
              <a:rPr b="0" i="0" lang="en-US">
                <a:solidFill>
                  <a:srgbClr val="0D0D0D"/>
                </a:solidFill>
                <a:latin typeface="Arial"/>
                <a:ea typeface="Arial"/>
                <a:cs typeface="Arial"/>
                <a:sym typeface="Arial"/>
              </a:rPr>
              <a:t>: DbContext includes an internal caching mechanism that helps improve performance by storing entities that have been queried or manipulated within its session. This caching can reduce the need to retrieve the same data from the database repeatedly during a single session.</a:t>
            </a:r>
            <a:endParaRPr b="0" i="0" sz="1200">
              <a:solidFill>
                <a:srgbClr val="0D0D0D"/>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rPr b="1" i="0" lang="en-US">
                <a:solidFill>
                  <a:srgbClr val="0D0D0D"/>
                </a:solidFill>
                <a:latin typeface="Arial"/>
                <a:ea typeface="Arial"/>
                <a:cs typeface="Arial"/>
                <a:sym typeface="Arial"/>
              </a:rPr>
              <a:t>Transaction management</a:t>
            </a:r>
            <a:r>
              <a:rPr b="0" i="0" lang="en-US">
                <a:solidFill>
                  <a:srgbClr val="0D0D0D"/>
                </a:solidFill>
                <a:latin typeface="Arial"/>
                <a:ea typeface="Arial"/>
                <a:cs typeface="Arial"/>
                <a:sym typeface="Arial"/>
              </a:rPr>
              <a:t>: DbContext allows you to manage transactions when performing multiple database operations as a single unit of work. You can use </a:t>
            </a:r>
            <a:r>
              <a:rPr lang="en-US"/>
              <a:t>Transaction</a:t>
            </a:r>
            <a:r>
              <a:rPr b="0" i="0" lang="en-US">
                <a:solidFill>
                  <a:srgbClr val="0D0D0D"/>
                </a:solidFill>
                <a:latin typeface="Arial"/>
                <a:ea typeface="Arial"/>
                <a:cs typeface="Arial"/>
                <a:sym typeface="Arial"/>
              </a:rPr>
              <a:t> APIs to begin, commit, or rollback transactions, ensuring that changes are either committed together or rolled back if an error occurs.</a:t>
            </a:r>
            <a:endParaRPr b="0" i="0" sz="1200">
              <a:solidFill>
                <a:srgbClr val="0D0D0D"/>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rPr b="0" i="0" lang="en-US">
                <a:solidFill>
                  <a:srgbClr val="0D0D0D"/>
                </a:solidFill>
                <a:latin typeface="Arial"/>
                <a:ea typeface="Arial"/>
                <a:cs typeface="Arial"/>
                <a:sym typeface="Arial"/>
              </a:rPr>
              <a:t>Overall, DbContext in Entity Framework Core provides a comprehensive set of features for interacting with the database, configuring data models, tracking changes, and managing transactions, making it a powerful tool for data access and management in .NET  core applications.</a:t>
            </a:r>
            <a:endParaRPr/>
          </a:p>
          <a:p>
            <a:pPr indent="0" lvl="0" marL="0" marR="0" rtl="0" algn="l">
              <a:lnSpc>
                <a:spcPct val="100000"/>
              </a:lnSpc>
              <a:spcBef>
                <a:spcPts val="0"/>
              </a:spcBef>
              <a:spcAft>
                <a:spcPts val="0"/>
              </a:spcAft>
              <a:buClr>
                <a:srgbClr val="000000"/>
              </a:buClr>
              <a:buSzPts val="1400"/>
              <a:buFont typeface="Arial"/>
              <a:buNone/>
            </a:pPr>
            <a:r>
              <a:rPr b="0" i="0" lang="en-US">
                <a:solidFill>
                  <a:srgbClr val="181717"/>
                </a:solidFill>
                <a:latin typeface="Verdana"/>
                <a:ea typeface="Verdana"/>
                <a:cs typeface="Verdana"/>
                <a:sym typeface="Verdana"/>
              </a:rPr>
              <a:t>To use </a:t>
            </a:r>
            <a:r>
              <a:rPr lang="en-US"/>
              <a:t>DbContext</a:t>
            </a:r>
            <a:r>
              <a:rPr b="0" i="0" lang="en-US">
                <a:solidFill>
                  <a:srgbClr val="181717"/>
                </a:solidFill>
                <a:latin typeface="Verdana"/>
                <a:ea typeface="Verdana"/>
                <a:cs typeface="Verdana"/>
                <a:sym typeface="Verdana"/>
              </a:rPr>
              <a:t> in our application, we need to create a class that derives from </a:t>
            </a:r>
            <a:r>
              <a:rPr lang="en-US"/>
              <a:t>DbContext</a:t>
            </a:r>
            <a:r>
              <a:rPr b="0" i="0" lang="en-US">
                <a:solidFill>
                  <a:srgbClr val="0D0D0D"/>
                </a:solidFill>
                <a:latin typeface="Arial"/>
                <a:ea typeface="Arial"/>
                <a:cs typeface="Arial"/>
                <a:sym typeface="Arial"/>
              </a:rPr>
              <a:t>.In the Context class </a:t>
            </a:r>
            <a:r>
              <a:rPr b="0" i="0" lang="en-US">
                <a:solidFill>
                  <a:srgbClr val="181717"/>
                </a:solidFill>
                <a:latin typeface="Verdana"/>
                <a:ea typeface="Verdana"/>
                <a:cs typeface="Verdana"/>
                <a:sym typeface="Verdana"/>
              </a:rPr>
              <a:t> turn domain classes into entities by specifying them as </a:t>
            </a:r>
            <a:r>
              <a:rPr lang="en-US"/>
              <a:t>DbSet&lt;TEntity&gt;</a:t>
            </a:r>
            <a:r>
              <a:rPr b="0" i="0" lang="en-US">
                <a:solidFill>
                  <a:srgbClr val="181717"/>
                </a:solidFill>
                <a:latin typeface="Verdana"/>
                <a:ea typeface="Verdana"/>
                <a:cs typeface="Verdana"/>
                <a:sym typeface="Verdana"/>
              </a:rPr>
              <a:t> type properties. This will allow Entity Framework to track their changes and perform CRUD operations accordingly.</a:t>
            </a:r>
            <a:endParaRPr sz="1200">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sz="1200">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sz="1200">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sz="1200">
              <a:latin typeface="Comic Sans MS"/>
              <a:ea typeface="Comic Sans MS"/>
              <a:cs typeface="Comic Sans MS"/>
              <a:sym typeface="Comic Sans MS"/>
            </a:endParaRPr>
          </a:p>
        </p:txBody>
      </p:sp>
      <p:sp>
        <p:nvSpPr>
          <p:cNvPr id="255" name="Google Shape;25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come through the example when we run the reverse scaffold command  we already said that DbContext class is also created.</a:t>
            </a:r>
            <a:r>
              <a:rPr b="0" i="0" lang="en-US">
                <a:solidFill>
                  <a:srgbClr val="0D0D0D"/>
                </a:solidFill>
                <a:latin typeface="Arial"/>
                <a:ea typeface="Arial"/>
                <a:cs typeface="Arial"/>
                <a:sym typeface="Arial"/>
              </a:rPr>
              <a:t> The </a:t>
            </a:r>
            <a:r>
              <a:rPr lang="en-US"/>
              <a:t>JobportalContext</a:t>
            </a:r>
            <a:r>
              <a:rPr b="0" i="0" lang="en-US">
                <a:solidFill>
                  <a:srgbClr val="0D0D0D"/>
                </a:solidFill>
                <a:latin typeface="Arial"/>
                <a:ea typeface="Arial"/>
                <a:cs typeface="Arial"/>
                <a:sym typeface="Arial"/>
              </a:rPr>
              <a:t> class is a typical example of a database context class in Entity Framework Core. It derives from the </a:t>
            </a:r>
            <a:r>
              <a:rPr lang="en-US"/>
              <a:t>DbContext</a:t>
            </a:r>
            <a:r>
              <a:rPr b="0" i="0" lang="en-US">
                <a:solidFill>
                  <a:srgbClr val="0D0D0D"/>
                </a:solidFill>
                <a:latin typeface="Arial"/>
                <a:ea typeface="Arial"/>
                <a:cs typeface="Arial"/>
                <a:sym typeface="Arial"/>
              </a:rPr>
              <a:t> class and contains </a:t>
            </a:r>
            <a:r>
              <a:rPr lang="en-US"/>
              <a:t>DbSet&lt;TEntity&gt;</a:t>
            </a:r>
            <a:r>
              <a:rPr b="0" i="0" lang="en-US">
                <a:solidFill>
                  <a:srgbClr val="0D0D0D"/>
                </a:solidFill>
                <a:latin typeface="Arial"/>
                <a:ea typeface="Arial"/>
                <a:cs typeface="Arial"/>
                <a:sym typeface="Arial"/>
              </a:rPr>
              <a:t> properties for each entity type in your application. These </a:t>
            </a:r>
            <a:r>
              <a:rPr lang="en-US"/>
              <a:t>DbSet&lt;TEntity&gt;</a:t>
            </a:r>
            <a:r>
              <a:rPr b="0" i="0" lang="en-US">
                <a:solidFill>
                  <a:srgbClr val="0D0D0D"/>
                </a:solidFill>
                <a:latin typeface="Arial"/>
                <a:ea typeface="Arial"/>
                <a:cs typeface="Arial"/>
                <a:sym typeface="Arial"/>
              </a:rPr>
              <a:t> properties represent collections of entities that correspond to database tables.Here entites are Applications,Education,Interviews,Jobs.With the </a:t>
            </a:r>
            <a:r>
              <a:rPr lang="en-US"/>
              <a:t>JobportalContext</a:t>
            </a:r>
            <a:r>
              <a:rPr b="0" i="0" lang="en-US">
                <a:solidFill>
                  <a:srgbClr val="0D0D0D"/>
                </a:solidFill>
                <a:latin typeface="Arial"/>
                <a:ea typeface="Arial"/>
                <a:cs typeface="Arial"/>
                <a:sym typeface="Arial"/>
              </a:rPr>
              <a:t> class defined, you can now use it to perform data access operations such as querying, inserting, updating, and deleting entities in your database. You can obtain an instance of the </a:t>
            </a:r>
            <a:r>
              <a:rPr lang="en-US"/>
              <a:t>JobportalContext</a:t>
            </a:r>
            <a:r>
              <a:rPr b="0" i="0" lang="en-US">
                <a:solidFill>
                  <a:srgbClr val="0D0D0D"/>
                </a:solidFill>
                <a:latin typeface="Arial"/>
                <a:ea typeface="Arial"/>
                <a:cs typeface="Arial"/>
                <a:sym typeface="Arial"/>
              </a:rPr>
              <a:t> class through dependency injection in your application's services or controllers, and then use it to interact with the database using Entity Framework Core's ORM capabilities.</a:t>
            </a:r>
            <a:endParaRPr/>
          </a:p>
        </p:txBody>
      </p:sp>
      <p:sp>
        <p:nvSpPr>
          <p:cNvPr id="263" name="Google Shape;26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Here also a </a:t>
            </a:r>
            <a:r>
              <a:rPr lang="en-US" sz="1200">
                <a:solidFill>
                  <a:schemeClr val="lt1"/>
                </a:solidFill>
                <a:latin typeface="Comic Sans MS"/>
                <a:ea typeface="Comic Sans MS"/>
                <a:cs typeface="Comic Sans MS"/>
                <a:sym typeface="Comic Sans MS"/>
              </a:rPr>
              <a:t>OnConfiguring(), OnModelCreating().</a:t>
            </a:r>
            <a:r>
              <a:rPr b="0" i="0" lang="en-US">
                <a:solidFill>
                  <a:srgbClr val="0D0D0D"/>
                </a:solidFill>
                <a:latin typeface="Arial"/>
                <a:ea typeface="Arial"/>
                <a:cs typeface="Arial"/>
                <a:sym typeface="Arial"/>
              </a:rPr>
              <a:t> The </a:t>
            </a:r>
            <a:r>
              <a:rPr lang="en-US"/>
              <a:t>OnConfiguring</a:t>
            </a:r>
            <a:r>
              <a:rPr b="0" i="0" lang="en-US">
                <a:solidFill>
                  <a:srgbClr val="0D0D0D"/>
                </a:solidFill>
                <a:latin typeface="Arial"/>
                <a:ea typeface="Arial"/>
                <a:cs typeface="Arial"/>
                <a:sym typeface="Arial"/>
              </a:rPr>
              <a:t> and </a:t>
            </a:r>
            <a:r>
              <a:rPr lang="en-US"/>
              <a:t>OnModelCreating</a:t>
            </a:r>
            <a:r>
              <a:rPr b="0" i="0" lang="en-US">
                <a:solidFill>
                  <a:srgbClr val="0D0D0D"/>
                </a:solidFill>
                <a:latin typeface="Arial"/>
                <a:ea typeface="Arial"/>
                <a:cs typeface="Arial"/>
                <a:sym typeface="Arial"/>
              </a:rPr>
              <a:t> methods are crucial parts of the </a:t>
            </a:r>
            <a:r>
              <a:rPr lang="en-US"/>
              <a:t>DbContext</a:t>
            </a:r>
            <a:r>
              <a:rPr b="0" i="0" lang="en-US">
                <a:solidFill>
                  <a:srgbClr val="0D0D0D"/>
                </a:solidFill>
                <a:latin typeface="Arial"/>
                <a:ea typeface="Arial"/>
                <a:cs typeface="Arial"/>
                <a:sym typeface="Arial"/>
              </a:rPr>
              <a:t> class in Entity Framework Core. Let's dive into each one</a:t>
            </a:r>
            <a:endParaRPr/>
          </a:p>
          <a:p>
            <a:pPr indent="0" lvl="0" marL="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OnConfiguring() method is called by EF Core when the context is being configured. It is typically used to configure the database provider and connection string. You can override this method in your </a:t>
            </a:r>
            <a:r>
              <a:rPr lang="en-US"/>
              <a:t>JobportalContext</a:t>
            </a:r>
            <a:r>
              <a:rPr b="0" i="0" lang="en-US">
                <a:solidFill>
                  <a:srgbClr val="0D0D0D"/>
                </a:solidFill>
                <a:latin typeface="Arial"/>
                <a:ea typeface="Arial"/>
                <a:cs typeface="Arial"/>
                <a:sym typeface="Arial"/>
              </a:rPr>
              <a:t> class to specify the database provider and connection string directly in code.</a:t>
            </a:r>
            <a:r>
              <a:rPr b="1" i="0" lang="en-US">
                <a:solidFill>
                  <a:srgbClr val="0D0D0D"/>
                </a:solidFill>
                <a:latin typeface="Arial"/>
                <a:ea typeface="Arial"/>
                <a:cs typeface="Arial"/>
                <a:sym typeface="Arial"/>
              </a:rPr>
              <a:t> OnModelCreating(ModelBuilder modelBuilder). </a:t>
            </a:r>
            <a:r>
              <a:rPr b="0" i="0" lang="en-US">
                <a:solidFill>
                  <a:srgbClr val="0D0D0D"/>
                </a:solidFill>
                <a:latin typeface="Arial"/>
                <a:ea typeface="Arial"/>
                <a:cs typeface="Arial"/>
                <a:sym typeface="Arial"/>
              </a:rPr>
              <a:t>This method is called by EF Core when the model for the context is being created. It allows you to configure the model using the Fluent API provided by </a:t>
            </a:r>
            <a:r>
              <a:rPr lang="en-US"/>
              <a:t>ModelBuilder</a:t>
            </a:r>
            <a:r>
              <a:rPr b="0" i="0" lang="en-US">
                <a:solidFill>
                  <a:srgbClr val="0D0D0D"/>
                </a:solidFill>
                <a:latin typeface="Arial"/>
                <a:ea typeface="Arial"/>
                <a:cs typeface="Arial"/>
                <a:sym typeface="Arial"/>
              </a:rPr>
              <a:t>. You can use this method to specify entity mappings, relationships, indexes, and other aspects of the model.</a:t>
            </a:r>
            <a:endParaRPr/>
          </a:p>
        </p:txBody>
      </p:sp>
      <p:sp>
        <p:nvSpPr>
          <p:cNvPr id="271" name="Google Shape;27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2"/>
                </a:solidFill>
                <a:latin typeface="Bell MT"/>
                <a:ea typeface="Bell MT"/>
                <a:cs typeface="Bell MT"/>
                <a:sym typeface="Bell MT"/>
              </a:rPr>
              <a:t>Code First Approach</a:t>
            </a:r>
            <a:endParaRPr/>
          </a:p>
          <a:p>
            <a:pPr indent="0" lvl="0" marL="0" rtl="0" algn="l">
              <a:lnSpc>
                <a:spcPct val="100000"/>
              </a:lnSpc>
              <a:spcBef>
                <a:spcPts val="0"/>
              </a:spcBef>
              <a:spcAft>
                <a:spcPts val="0"/>
              </a:spcAft>
              <a:buSzPts val="1400"/>
              <a:buNone/>
            </a:pPr>
            <a:r>
              <a:rPr lang="en-US">
                <a:solidFill>
                  <a:schemeClr val="dk2"/>
                </a:solidFill>
                <a:latin typeface="Bell MT"/>
                <a:ea typeface="Bell MT"/>
                <a:cs typeface="Bell MT"/>
                <a:sym typeface="Bell MT"/>
              </a:rPr>
              <a:t>Next approach is Code First Approach,</a:t>
            </a:r>
            <a:r>
              <a:rPr b="0" i="0" lang="en-US">
                <a:solidFill>
                  <a:srgbClr val="181717"/>
                </a:solidFill>
                <a:latin typeface="Verdana"/>
                <a:ea typeface="Verdana"/>
                <a:cs typeface="Verdana"/>
                <a:sym typeface="Verdana"/>
              </a:rPr>
              <a:t> Code-First is mainly useful in </a:t>
            </a:r>
            <a:r>
              <a:rPr b="0" i="0" lang="en-US" u="sng" strike="noStrike">
                <a:solidFill>
                  <a:srgbClr val="007BFF"/>
                </a:solidFill>
                <a:latin typeface="Verdana"/>
                <a:ea typeface="Verdana"/>
                <a:cs typeface="Verdana"/>
                <a:sym typeface="Verdana"/>
                <a:hlinkClick r:id="rId2">
                  <a:extLst>
                    <a:ext uri="{A12FA001-AC4F-418D-AE19-62706E023703}">
                      <ahyp:hlinkClr val="tx"/>
                    </a:ext>
                  </a:extLst>
                </a:hlinkClick>
              </a:rPr>
              <a:t>Domain Driven Design</a:t>
            </a:r>
            <a:r>
              <a:rPr b="0" i="0" lang="en-US">
                <a:solidFill>
                  <a:srgbClr val="181717"/>
                </a:solidFill>
                <a:latin typeface="Verdana"/>
                <a:ea typeface="Verdana"/>
                <a:cs typeface="Verdana"/>
                <a:sym typeface="Verdana"/>
              </a:rPr>
              <a:t>. In the Code-First approach, you focus on the domain of your application and start creating classes for your domain entity rather than design your database first and then create the classes which match your database design. EF API will create the database based on your domain classes and configuration. This means you need to start coding first in C# or VB.NET and then EF will create the database from your code.This figure illustrate the code-first development workflow. The development workflow in the code-first approach would be  Create or modify domain classes  then  configure these domain classes using Fluent-API or data annotation attributes then Create or update the database schema using automated migration or code-based migration.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Entity Framework relies on a model, known as the Entity Data Model, to facilitate communication with the underlying database. This model is constructed based on various elements within your application's structure. Entity Framework constructs its model based on various elements,</a:t>
            </a:r>
            <a:r>
              <a:rPr b="1" i="0" lang="en-US">
                <a:solidFill>
                  <a:srgbClr val="0D0D0D"/>
                </a:solidFill>
                <a:latin typeface="Arial"/>
                <a:ea typeface="Arial"/>
                <a:cs typeface="Arial"/>
                <a:sym typeface="Arial"/>
              </a:rPr>
              <a:t> Domain Classes</a:t>
            </a:r>
            <a:r>
              <a:rPr b="0" i="0" lang="en-US">
                <a:solidFill>
                  <a:srgbClr val="0D0D0D"/>
                </a:solidFill>
                <a:latin typeface="Arial"/>
                <a:ea typeface="Arial"/>
                <a:cs typeface="Arial"/>
                <a:sym typeface="Arial"/>
              </a:rPr>
              <a:t>,</a:t>
            </a:r>
            <a:r>
              <a:rPr b="1" i="0" lang="en-US">
                <a:solidFill>
                  <a:srgbClr val="0D0D0D"/>
                </a:solidFill>
                <a:latin typeface="Arial"/>
                <a:ea typeface="Arial"/>
                <a:cs typeface="Arial"/>
                <a:sym typeface="Arial"/>
              </a:rPr>
              <a:t> Data Annotations</a:t>
            </a:r>
            <a:r>
              <a:rPr b="0" i="0" lang="en-US">
                <a:solidFill>
                  <a:srgbClr val="0D0D0D"/>
                </a:solidFill>
                <a:latin typeface="Arial"/>
                <a:ea typeface="Arial"/>
                <a:cs typeface="Arial"/>
                <a:sym typeface="Arial"/>
              </a:rPr>
              <a:t>,</a:t>
            </a:r>
            <a:r>
              <a:rPr b="1" i="0" lang="en-US">
                <a:solidFill>
                  <a:srgbClr val="0D0D0D"/>
                </a:solidFill>
                <a:latin typeface="Arial"/>
                <a:ea typeface="Arial"/>
                <a:cs typeface="Arial"/>
                <a:sym typeface="Arial"/>
              </a:rPr>
              <a:t> Fluent API Configurations</a:t>
            </a:r>
            <a:r>
              <a:rPr b="0" i="0" lang="en-US">
                <a:solidFill>
                  <a:srgbClr val="0D0D0D"/>
                </a:solidFill>
                <a:latin typeface="Arial"/>
                <a:ea typeface="Arial"/>
                <a:cs typeface="Arial"/>
                <a:sym typeface="Arial"/>
              </a:rPr>
              <a:t>, Entity Framework uses the information from these sources to build a comprehensive model that maps the domain classes to the underlying database schema. This model serves as the foundation for communication between the application and the database, allowing EF to perform tasks such as querying, inserting, updating, and deleting data with ease. By leveraging the shape of the domain classes and the configurations provided through Data Annotations and Fluent API, Entity Framework streamlines the development process and provides a seamless abstraction over the database layer.Model is based  on several components.</a:t>
            </a:r>
            <a:r>
              <a:rPr b="1" i="0" lang="en-US">
                <a:solidFill>
                  <a:srgbClr val="0D0D0D"/>
                </a:solidFill>
                <a:latin typeface="Arial"/>
                <a:ea typeface="Arial"/>
                <a:cs typeface="Arial"/>
                <a:sym typeface="Arial"/>
              </a:rPr>
              <a:t> That is Conceptual Model</a:t>
            </a:r>
            <a:r>
              <a:rPr b="0" i="0" lang="en-US">
                <a:solidFill>
                  <a:srgbClr val="0D0D0D"/>
                </a:solidFill>
                <a:latin typeface="Arial"/>
                <a:ea typeface="Arial"/>
                <a:cs typeface="Arial"/>
                <a:sym typeface="Arial"/>
              </a:rPr>
              <a:t>: This part of the EF model is constructed from the domain classes (also known as entity classes or POCOs), the DbContext (context class), and any configurations applied using Data Annotations or Fluent API. It represents the conceptual view of the application's domain.</a:t>
            </a:r>
            <a:r>
              <a:rPr b="1" i="0" lang="en-US">
                <a:solidFill>
                  <a:srgbClr val="0D0D0D"/>
                </a:solidFill>
                <a:latin typeface="Arial"/>
                <a:ea typeface="Arial"/>
                <a:cs typeface="Arial"/>
                <a:sym typeface="Arial"/>
              </a:rPr>
              <a:t> Storage Model</a:t>
            </a:r>
            <a:r>
              <a:rPr b="0" i="0" lang="en-US">
                <a:solidFill>
                  <a:srgbClr val="0D0D0D"/>
                </a:solidFill>
                <a:latin typeface="Arial"/>
                <a:ea typeface="Arial"/>
                <a:cs typeface="Arial"/>
                <a:sym typeface="Arial"/>
              </a:rPr>
              <a:t>: The storage model represents the underlying database schema, including tables, columns, constraints, etc. This model is influenced by the database provider being used (e.g., SQL Server, MySQL) and the specific database itself.</a:t>
            </a:r>
            <a:r>
              <a:rPr b="1" i="0" lang="en-US">
                <a:solidFill>
                  <a:srgbClr val="0D0D0D"/>
                </a:solidFill>
                <a:latin typeface="Arial"/>
                <a:ea typeface="Arial"/>
                <a:cs typeface="Arial"/>
                <a:sym typeface="Arial"/>
              </a:rPr>
              <a:t> Mapping</a:t>
            </a:r>
            <a:r>
              <a:rPr b="0" i="0" lang="en-US">
                <a:solidFill>
                  <a:srgbClr val="0D0D0D"/>
                </a:solidFill>
                <a:latin typeface="Arial"/>
                <a:ea typeface="Arial"/>
                <a:cs typeface="Arial"/>
                <a:sym typeface="Arial"/>
              </a:rPr>
              <a:t>: The mapping between the conceptual and storage models establishes how the entities and their properties are persisted in the database. Entity Framework automatically generates this mapping based on conventions and configurations defined in the entity classes and the DbContext.</a:t>
            </a:r>
            <a:endParaRPr/>
          </a:p>
        </p:txBody>
      </p:sp>
      <p:sp>
        <p:nvSpPr>
          <p:cNvPr id="299" name="Google Shape;29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228600" rtl="0" algn="l">
              <a:lnSpc>
                <a:spcPct val="100000"/>
              </a:lnSpc>
              <a:spcBef>
                <a:spcPts val="0"/>
              </a:spcBef>
              <a:spcAft>
                <a:spcPts val="0"/>
              </a:spcAft>
              <a:buSzPts val="1400"/>
              <a:buFont typeface="Arial"/>
              <a:buNone/>
            </a:pPr>
            <a:r>
              <a:rPr lang="en-US"/>
              <a:t>In the Code first approach first we have to create a context class. </a:t>
            </a:r>
            <a:r>
              <a:rPr b="0" i="0" lang="en-US">
                <a:solidFill>
                  <a:srgbClr val="0D0D0D"/>
                </a:solidFill>
                <a:latin typeface="Arial"/>
                <a:ea typeface="Arial"/>
                <a:cs typeface="Arial"/>
                <a:sym typeface="Arial"/>
              </a:rPr>
              <a:t>The context class in Entity Framework serves as the bridge between the application and the database, managing the entity classes and facilitating data access operations. In this scenario, the context class includes four </a:t>
            </a:r>
            <a:r>
              <a:rPr lang="en-US"/>
              <a:t>DbSet&lt;TEntity&gt;</a:t>
            </a:r>
            <a:r>
              <a:rPr b="0" i="0" lang="en-US">
                <a:solidFill>
                  <a:srgbClr val="0D0D0D"/>
                </a:solidFill>
                <a:latin typeface="Arial"/>
                <a:ea typeface="Arial"/>
                <a:cs typeface="Arial"/>
                <a:sym typeface="Arial"/>
              </a:rPr>
              <a:t> properties, Jobs: Represents the entity set for jobs data.Applications: Represents the entity set for job applications.Interviews: Represents the entity set for interview records.Educations: Represents the entity set for educational qualifications. Each </a:t>
            </a:r>
            <a:r>
              <a:rPr lang="en-US"/>
              <a:t>DbSet&lt;TEntity&gt;</a:t>
            </a:r>
            <a:r>
              <a:rPr b="0" i="0" lang="en-US">
                <a:solidFill>
                  <a:srgbClr val="0D0D0D"/>
                </a:solidFill>
                <a:latin typeface="Arial"/>
                <a:ea typeface="Arial"/>
                <a:cs typeface="Arial"/>
                <a:sym typeface="Arial"/>
              </a:rPr>
              <a:t> property corresponds to a specific entity type and will be mapped to a corresponding table in the underlying database. The </a:t>
            </a:r>
            <a:r>
              <a:rPr lang="en-US"/>
              <a:t>OnConfiguring()</a:t>
            </a:r>
            <a:r>
              <a:rPr b="0" i="0" lang="en-US">
                <a:solidFill>
                  <a:srgbClr val="0D0D0D"/>
                </a:solidFill>
                <a:latin typeface="Arial"/>
                <a:ea typeface="Arial"/>
                <a:cs typeface="Arial"/>
                <a:sym typeface="Arial"/>
              </a:rPr>
              <a:t> method within the context class is used to configure the database connection. Inside this method, an instance of </a:t>
            </a:r>
            <a:r>
              <a:rPr lang="en-US"/>
              <a:t>DbContextOptionsBuilder</a:t>
            </a:r>
            <a:r>
              <a:rPr b="0" i="0" lang="en-US">
                <a:solidFill>
                  <a:srgbClr val="0D0D0D"/>
                </a:solidFill>
                <a:latin typeface="Arial"/>
                <a:ea typeface="Arial"/>
                <a:cs typeface="Arial"/>
                <a:sym typeface="Arial"/>
              </a:rPr>
              <a:t> is used to specify which database provider to use, along with the connection string or other necessary configurations.</a:t>
            </a:r>
            <a:endParaRPr/>
          </a:p>
          <a:p>
            <a:pPr indent="0" lvl="0" marL="0" rtl="0" algn="l">
              <a:lnSpc>
                <a:spcPct val="100000"/>
              </a:lnSpc>
              <a:spcBef>
                <a:spcPts val="0"/>
              </a:spcBef>
              <a:spcAft>
                <a:spcPts val="0"/>
              </a:spcAft>
              <a:buSzPts val="1400"/>
              <a:buNone/>
            </a:pPr>
            <a:r>
              <a:t/>
            </a:r>
            <a:endParaRPr/>
          </a:p>
        </p:txBody>
      </p:sp>
      <p:sp>
        <p:nvSpPr>
          <p:cNvPr id="313" name="Google Shape;31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2"/>
                </a:solidFill>
                <a:latin typeface="Bell MT"/>
                <a:ea typeface="Bell MT"/>
                <a:cs typeface="Bell MT"/>
                <a:sym typeface="Bell MT"/>
              </a:rPr>
              <a:t>Adding a Migration</a:t>
            </a:r>
            <a:endParaRPr/>
          </a:p>
          <a:p>
            <a:pPr indent="0" lvl="0" marL="0" rtl="0" algn="l">
              <a:lnSpc>
                <a:spcPct val="100000"/>
              </a:lnSpc>
              <a:spcBef>
                <a:spcPts val="0"/>
              </a:spcBef>
              <a:spcAft>
                <a:spcPts val="0"/>
              </a:spcAft>
              <a:buSzPts val="1400"/>
              <a:buNone/>
            </a:pPr>
            <a:r>
              <a:t/>
            </a:r>
            <a:endParaRPr>
              <a:solidFill>
                <a:schemeClr val="dk2"/>
              </a:solidFill>
              <a:latin typeface="Bell MT"/>
              <a:ea typeface="Bell MT"/>
              <a:cs typeface="Bell MT"/>
              <a:sym typeface="Bell MT"/>
            </a:endParaRPr>
          </a:p>
          <a:p>
            <a:pPr indent="0" lvl="0" marL="228600" rtl="0" algn="l">
              <a:lnSpc>
                <a:spcPct val="100000"/>
              </a:lnSpc>
              <a:spcBef>
                <a:spcPts val="0"/>
              </a:spcBef>
              <a:spcAft>
                <a:spcPts val="0"/>
              </a:spcAft>
              <a:buSzPts val="1400"/>
              <a:buFont typeface="Arial"/>
              <a:buNone/>
            </a:pPr>
            <a:r>
              <a:rPr b="0" i="0" lang="en-US">
                <a:solidFill>
                  <a:srgbClr val="0D0D0D"/>
                </a:solidFill>
                <a:latin typeface="Arial"/>
                <a:ea typeface="Arial"/>
                <a:cs typeface="Arial"/>
                <a:sym typeface="Arial"/>
              </a:rPr>
              <a:t>Entity Framework Core provides a set of migration commands that enable developers to create or update the database schema based on changes made to the model.</a:t>
            </a:r>
            <a:endParaRPr/>
          </a:p>
          <a:p>
            <a:pPr indent="0" lvl="0" marL="228600" rtl="0" algn="l">
              <a:lnSpc>
                <a:spcPct val="100000"/>
              </a:lnSpc>
              <a:spcBef>
                <a:spcPts val="0"/>
              </a:spcBef>
              <a:spcAft>
                <a:spcPts val="0"/>
              </a:spcAft>
              <a:buSzPts val="1400"/>
              <a:buFont typeface="Arial"/>
              <a:buNone/>
            </a:pPr>
            <a:r>
              <a:rPr b="0" i="0" lang="en-US">
                <a:solidFill>
                  <a:srgbClr val="0D0D0D"/>
                </a:solidFill>
                <a:latin typeface="Arial"/>
                <a:ea typeface="Arial"/>
                <a:cs typeface="Arial"/>
                <a:sym typeface="Arial"/>
              </a:rPr>
              <a:t>These migration commands are typically executed using the NuGet Package Manager Console within Visual Studio, although they can also be run via the command line interface (CLI) using the dotnet ef command. Some of the common migration commands include:</a:t>
            </a:r>
            <a:r>
              <a:rPr b="1" i="0" lang="en-US">
                <a:solidFill>
                  <a:srgbClr val="0D0D0D"/>
                </a:solidFill>
                <a:latin typeface="Arial"/>
                <a:ea typeface="Arial"/>
                <a:cs typeface="Arial"/>
                <a:sym typeface="Arial"/>
              </a:rPr>
              <a:t>Add-Migration-</a:t>
            </a:r>
            <a:r>
              <a:rPr b="0" i="0" lang="en-US">
                <a:solidFill>
                  <a:srgbClr val="0D0D0D"/>
                </a:solidFill>
                <a:latin typeface="Arial"/>
                <a:ea typeface="Arial"/>
                <a:cs typeface="Arial"/>
                <a:sym typeface="Arial"/>
              </a:rPr>
              <a:t>Creates a new migration based on changes detected in the model since the last migration.</a:t>
            </a:r>
            <a:r>
              <a:rPr b="1" i="0" lang="en-US">
                <a:solidFill>
                  <a:srgbClr val="0D0D0D"/>
                </a:solidFill>
                <a:latin typeface="Arial"/>
                <a:ea typeface="Arial"/>
                <a:cs typeface="Arial"/>
                <a:sym typeface="Arial"/>
              </a:rPr>
              <a:t> Update-Database-</a:t>
            </a:r>
            <a:r>
              <a:rPr b="0" i="0" lang="en-US">
                <a:solidFill>
                  <a:srgbClr val="0D0D0D"/>
                </a:solidFill>
                <a:latin typeface="Arial"/>
                <a:ea typeface="Arial"/>
                <a:cs typeface="Arial"/>
                <a:sym typeface="Arial"/>
              </a:rPr>
              <a:t>Applies pending migrations to the database, creating or updating the schema as necessary.</a:t>
            </a:r>
            <a:r>
              <a:rPr lang="en-US"/>
              <a:t> Remove-Migration</a:t>
            </a:r>
            <a:r>
              <a:rPr b="0" i="0" lang="en-US">
                <a:solidFill>
                  <a:srgbClr val="0D0D0D"/>
                </a:solidFill>
                <a:latin typeface="Arial"/>
                <a:ea typeface="Arial"/>
                <a:cs typeface="Arial"/>
                <a:sym typeface="Arial"/>
              </a:rPr>
              <a:t>: Removes the last migration.</a:t>
            </a:r>
            <a:r>
              <a:rPr lang="en-US"/>
              <a:t> Script-Migration</a:t>
            </a:r>
            <a:r>
              <a:rPr b="0" i="0" lang="en-US">
                <a:solidFill>
                  <a:srgbClr val="0D0D0D"/>
                </a:solidFill>
                <a:latin typeface="Arial"/>
                <a:ea typeface="Arial"/>
                <a:cs typeface="Arial"/>
                <a:sym typeface="Arial"/>
              </a:rPr>
              <a:t>: Generates a SQL script for a migration without applying it to the database. To execute these migration commands using the NuGet Package Manager Console:Open Visual Studio. Navigate to </a:t>
            </a:r>
            <a:r>
              <a:rPr lang="en-US"/>
              <a:t>Tools</a:t>
            </a:r>
            <a:r>
              <a:rPr b="0" i="0" lang="en-US">
                <a:solidFill>
                  <a:srgbClr val="0D0D0D"/>
                </a:solidFill>
                <a:latin typeface="Arial"/>
                <a:ea typeface="Arial"/>
                <a:cs typeface="Arial"/>
                <a:sym typeface="Arial"/>
              </a:rPr>
              <a:t> &gt; </a:t>
            </a:r>
            <a:r>
              <a:rPr lang="en-US"/>
              <a:t>NuGet Package Manager</a:t>
            </a:r>
            <a:r>
              <a:rPr b="0" i="0" lang="en-US">
                <a:solidFill>
                  <a:srgbClr val="0D0D0D"/>
                </a:solidFill>
                <a:latin typeface="Arial"/>
                <a:ea typeface="Arial"/>
                <a:cs typeface="Arial"/>
                <a:sym typeface="Arial"/>
              </a:rPr>
              <a:t> &gt; </a:t>
            </a:r>
            <a:r>
              <a:rPr lang="en-US"/>
              <a:t>Package Manager Console</a:t>
            </a:r>
            <a:r>
              <a:rPr b="0" i="0" lang="en-US">
                <a:solidFill>
                  <a:srgbClr val="0D0D0D"/>
                </a:solidFill>
                <a:latin typeface="Arial"/>
                <a:ea typeface="Arial"/>
                <a:cs typeface="Arial"/>
                <a:sym typeface="Arial"/>
              </a:rPr>
              <a:t>. Enter the desired migration command (e.g., </a:t>
            </a:r>
            <a:r>
              <a:rPr lang="en-US"/>
              <a:t>Add-Migration</a:t>
            </a:r>
            <a:r>
              <a:rPr b="0" i="0" lang="en-US">
                <a:solidFill>
                  <a:srgbClr val="0D0D0D"/>
                </a:solidFill>
                <a:latin typeface="Arial"/>
                <a:ea typeface="Arial"/>
                <a:cs typeface="Arial"/>
                <a:sym typeface="Arial"/>
              </a:rPr>
              <a:t>, </a:t>
            </a:r>
            <a:r>
              <a:rPr lang="en-US"/>
              <a:t>Update-Database</a:t>
            </a:r>
            <a:r>
              <a:rPr b="0" i="0" lang="en-US">
                <a:solidFill>
                  <a:srgbClr val="0D0D0D"/>
                </a:solidFill>
                <a:latin typeface="Arial"/>
                <a:ea typeface="Arial"/>
                <a:cs typeface="Arial"/>
                <a:sym typeface="Arial"/>
              </a:rPr>
              <a:t>) along with any necessary parameters. Press </a:t>
            </a:r>
            <a:r>
              <a:rPr lang="en-US"/>
              <a:t>Enter</a:t>
            </a:r>
            <a:r>
              <a:rPr b="0" i="0" lang="en-US">
                <a:solidFill>
                  <a:srgbClr val="0D0D0D"/>
                </a:solidFill>
                <a:latin typeface="Arial"/>
                <a:ea typeface="Arial"/>
                <a:cs typeface="Arial"/>
                <a:sym typeface="Arial"/>
              </a:rPr>
              <a:t> to execute the command.</a:t>
            </a:r>
            <a:endParaRPr/>
          </a:p>
        </p:txBody>
      </p:sp>
      <p:sp>
        <p:nvSpPr>
          <p:cNvPr id="321" name="Google Shape;32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Here the Command to Add Migration with name CreateJobPortal,Afterb executing the command a class is added to the migration folder with name of the migration</a:t>
            </a:r>
            <a:endParaRPr/>
          </a:p>
        </p:txBody>
      </p:sp>
      <p:sp>
        <p:nvSpPr>
          <p:cNvPr id="329" name="Google Shape;32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2"/>
                </a:solidFill>
                <a:latin typeface="Bell MT"/>
                <a:ea typeface="Bell MT"/>
                <a:cs typeface="Bell MT"/>
                <a:sym typeface="Bell MT"/>
              </a:rPr>
              <a:t>What is an ORM Tool?</a:t>
            </a:r>
            <a:endParaRPr/>
          </a:p>
          <a:p>
            <a:pPr indent="0" lvl="0" marL="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An ORM tool, short for Object-Relational Mapping tool, is indeed software specifically designed to facilitate the interaction between object-oriented programming (OOP) languages and relational databases. ORM tools achieve </a:t>
            </a:r>
            <a:r>
              <a:rPr b="1" i="0" lang="en-US">
                <a:solidFill>
                  <a:srgbClr val="0D0D0D"/>
                </a:solidFill>
                <a:latin typeface="Arial"/>
                <a:ea typeface="Arial"/>
                <a:cs typeface="Arial"/>
                <a:sym typeface="Arial"/>
              </a:rPr>
              <a:t>Mapping Database Tables to Objects</a:t>
            </a:r>
            <a:r>
              <a:rPr b="0" i="0" lang="en-US">
                <a:solidFill>
                  <a:srgbClr val="0D0D0D"/>
                </a:solidFill>
                <a:latin typeface="Arial"/>
                <a:ea typeface="Arial"/>
                <a:cs typeface="Arial"/>
                <a:sym typeface="Arial"/>
              </a:rPr>
              <a:t> that is ORM tools provide mechanisms to map database tables, their columns, and relationships to corresponding objects, attributes, and associations in the OOP language,</a:t>
            </a:r>
            <a:r>
              <a:rPr b="1" i="0" lang="en-US">
                <a:solidFill>
                  <a:srgbClr val="0D0D0D"/>
                </a:solidFill>
                <a:latin typeface="Arial"/>
                <a:ea typeface="Arial"/>
                <a:cs typeface="Arial"/>
                <a:sym typeface="Arial"/>
              </a:rPr>
              <a:t> Abstracting Database Operations</a:t>
            </a:r>
            <a:r>
              <a:rPr b="0" i="0" lang="en-US">
                <a:solidFill>
                  <a:srgbClr val="0D0D0D"/>
                </a:solidFill>
                <a:latin typeface="Arial"/>
                <a:ea typeface="Arial"/>
                <a:cs typeface="Arial"/>
                <a:sym typeface="Arial"/>
              </a:rPr>
              <a:t> that is ORM tools abstract away the complexities of SQL queries and database management, providing high-level APIs and methods for performing common database operations such as querying, inserting, updating, and deleting data,</a:t>
            </a:r>
            <a:r>
              <a:rPr b="1" i="0" lang="en-US">
                <a:solidFill>
                  <a:srgbClr val="0D0D0D"/>
                </a:solidFill>
                <a:latin typeface="Arial"/>
                <a:ea typeface="Arial"/>
                <a:cs typeface="Arial"/>
                <a:sym typeface="Arial"/>
              </a:rPr>
              <a:t> Database Independence</a:t>
            </a:r>
            <a:r>
              <a:rPr b="0" i="0" lang="en-US">
                <a:solidFill>
                  <a:srgbClr val="0D0D0D"/>
                </a:solidFill>
                <a:latin typeface="Arial"/>
                <a:ea typeface="Arial"/>
                <a:cs typeface="Arial"/>
                <a:sym typeface="Arial"/>
              </a:rPr>
              <a:t> that is Many ORM tools support multiple database systems, enabling developers to write database-agnostic code that can work with different database platforms. This database independence enhances the flexibility and scalability of applications, as they are not tightly coupled to a specific database technology,</a:t>
            </a:r>
            <a:r>
              <a:rPr b="1" i="0" lang="en-US">
                <a:solidFill>
                  <a:srgbClr val="0D0D0D"/>
                </a:solidFill>
                <a:latin typeface="Arial"/>
                <a:ea typeface="Arial"/>
                <a:cs typeface="Arial"/>
                <a:sym typeface="Arial"/>
              </a:rPr>
              <a:t>Automating CRUD Operations</a:t>
            </a:r>
            <a:r>
              <a:rPr b="0" i="0" lang="en-US">
                <a:solidFill>
                  <a:srgbClr val="0D0D0D"/>
                </a:solidFill>
                <a:latin typeface="Arial"/>
                <a:ea typeface="Arial"/>
                <a:cs typeface="Arial"/>
                <a:sym typeface="Arial"/>
              </a:rPr>
              <a:t> that is ORM tools automate the process of mapping object-oriented operations to corresponding SQL statements for CRUD (Create, Read, Update, Delete) operations. Developers can work with objects and collections in their code, and the ORM tool takes care of generating and executing the appropriate SQL queries behind the scenes,</a:t>
            </a:r>
            <a:r>
              <a:rPr b="1" i="0" lang="en-US">
                <a:solidFill>
                  <a:srgbClr val="0D0D0D"/>
                </a:solidFill>
                <a:latin typeface="Arial"/>
                <a:ea typeface="Arial"/>
                <a:cs typeface="Arial"/>
                <a:sym typeface="Arial"/>
              </a:rPr>
              <a:t> and Integration with OOP Language Features</a:t>
            </a:r>
            <a:r>
              <a:rPr b="0" i="0" lang="en-US">
                <a:solidFill>
                  <a:srgbClr val="0D0D0D"/>
                </a:solidFill>
                <a:latin typeface="Arial"/>
                <a:ea typeface="Arial"/>
                <a:cs typeface="Arial"/>
                <a:sym typeface="Arial"/>
              </a:rPr>
              <a:t> that is ORM tools often integrate seamlessly with the features and capabilities of OOP languages, such as inheritance, polymorphism, and encapsulation. You've highlighted a key advantage of using an ORM tool. Let's break down the comparison,Here an sql query of selecting Title and Discription with id equal to 10 in sql it is written like this. With an ORM tool, such as Entity Framework in C#, developers can use a simplified method like get by Id of 10  like this . By using the ORM tool, developers can interact with the database using familiar object-oriented methods and syntax, rather than writing raw SQL queries. This not only simplifies the code but also makes it more readable and maintainable.Overall, ORM tools streamline database interactions and improve developer productivity.</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After creating a migration using the </a:t>
            </a:r>
            <a:r>
              <a:rPr lang="en-US"/>
              <a:t>Add-Migration</a:t>
            </a:r>
            <a:r>
              <a:rPr b="0" i="0" lang="en-US">
                <a:solidFill>
                  <a:srgbClr val="0D0D0D"/>
                </a:solidFill>
                <a:latin typeface="Arial"/>
                <a:ea typeface="Arial"/>
                <a:cs typeface="Arial"/>
                <a:sym typeface="Arial"/>
              </a:rPr>
              <a:t> command in Entity Framework Core, the changes represented by that migration are not automatically applied to the database. Instead, we need to explicitly apply the migration to the database using the </a:t>
            </a:r>
            <a:r>
              <a:rPr lang="en-US"/>
              <a:t>Update-Database</a:t>
            </a:r>
            <a:r>
              <a:rPr b="0" i="0" lang="en-US">
                <a:solidFill>
                  <a:srgbClr val="0D0D0D"/>
                </a:solidFill>
                <a:latin typeface="Arial"/>
                <a:ea typeface="Arial"/>
                <a:cs typeface="Arial"/>
                <a:sym typeface="Arial"/>
              </a:rPr>
              <a:t> command. The </a:t>
            </a:r>
            <a:r>
              <a:rPr lang="en-US"/>
              <a:t>Update-Database</a:t>
            </a:r>
            <a:r>
              <a:rPr b="0" i="0" lang="en-US">
                <a:solidFill>
                  <a:srgbClr val="0D0D0D"/>
                </a:solidFill>
                <a:latin typeface="Arial"/>
                <a:ea typeface="Arial"/>
                <a:cs typeface="Arial"/>
                <a:sym typeface="Arial"/>
              </a:rPr>
              <a:t> command takes the pending migrations and applies them to the target database, creating or updating the schema as necessary to reflect the changes made to the model. It's essential to execute the </a:t>
            </a:r>
            <a:r>
              <a:rPr lang="en-US"/>
              <a:t>Update-Database</a:t>
            </a:r>
            <a:r>
              <a:rPr b="0" i="0" lang="en-US">
                <a:solidFill>
                  <a:srgbClr val="0D0D0D"/>
                </a:solidFill>
                <a:latin typeface="Arial"/>
                <a:ea typeface="Arial"/>
                <a:cs typeface="Arial"/>
                <a:sym typeface="Arial"/>
              </a:rPr>
              <a:t> command after creating a migration to ensure that the database schema remains synchronized with the application's model. This process allows for controlled and incremental changes to the database schema, ensuring that migrations are applied in a predictable and consistent manner. To execute the </a:t>
            </a:r>
            <a:r>
              <a:rPr lang="en-US"/>
              <a:t>Update-Database</a:t>
            </a:r>
            <a:r>
              <a:rPr b="0" i="0" lang="en-US">
                <a:solidFill>
                  <a:srgbClr val="0D0D0D"/>
                </a:solidFill>
                <a:latin typeface="Arial"/>
                <a:ea typeface="Arial"/>
                <a:cs typeface="Arial"/>
                <a:sym typeface="Arial"/>
              </a:rPr>
              <a:t> command, open the NuGet Package Manager Console in Visual Studio and enter </a:t>
            </a:r>
            <a:r>
              <a:rPr lang="en-US"/>
              <a:t>Update-Database</a:t>
            </a:r>
            <a:r>
              <a:rPr b="0" i="0" lang="en-US">
                <a:solidFill>
                  <a:srgbClr val="0D0D0D"/>
                </a:solidFill>
                <a:latin typeface="Arial"/>
                <a:ea typeface="Arial"/>
                <a:cs typeface="Arial"/>
                <a:sym typeface="Arial"/>
              </a:rPr>
              <a:t>, optionally specifying a migration name or other parameters as needed. Once the </a:t>
            </a:r>
            <a:r>
              <a:rPr lang="en-US"/>
              <a:t>Update-Database</a:t>
            </a:r>
            <a:r>
              <a:rPr b="0" i="0" lang="en-US">
                <a:solidFill>
                  <a:srgbClr val="0D0D0D"/>
                </a:solidFill>
                <a:latin typeface="Arial"/>
                <a:ea typeface="Arial"/>
                <a:cs typeface="Arial"/>
                <a:sym typeface="Arial"/>
              </a:rPr>
              <a:t> command completes successfully, the changes represented by the migration will be applied to the target database, and it will be in sync with the application's model.</a:t>
            </a:r>
            <a:endParaRPr/>
          </a:p>
        </p:txBody>
      </p:sp>
      <p:sp>
        <p:nvSpPr>
          <p:cNvPr id="337" name="Google Shape;33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discuss about EF and all aspects of EF..</a:t>
            </a:r>
            <a:r>
              <a:rPr b="0" i="0" lang="en-US">
                <a:solidFill>
                  <a:srgbClr val="0D0D0D"/>
                </a:solidFill>
                <a:latin typeface="Arial"/>
                <a:ea typeface="Arial"/>
                <a:cs typeface="Arial"/>
                <a:sym typeface="Arial"/>
              </a:rPr>
              <a:t> Entity Framework (EF) is a powerful Object-Relational Mapping (ORM) framework for .NET developers, providing a seamless way to interact with databases using object-oriented programming paradigms. With EF, developers can work with domain classes that represent entities in the application's domain, abstracting away the complexities of database interaction. EF supports multiple workflows, including Code First, Database First, and Model First approaches, allowing developers to choose the workflow that best fits their project requirements and preferences. EF also provides advanced features such as migrations, which enable developers to manage changes to the database schema over time through code-first development. Overall, Entity Framework streamlines database interactions in .NET applications, enabling developers to focus more on application logic and less on database-related concerns. Its versatility and ease of use make it a preferred choice for many .NET developers when building data-driven applications.thank you</a:t>
            </a:r>
            <a:endParaRPr/>
          </a:p>
        </p:txBody>
      </p:sp>
      <p:sp>
        <p:nvSpPr>
          <p:cNvPr id="345" name="Google Shape;34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2"/>
                </a:solidFill>
                <a:latin typeface="Bell MT"/>
                <a:ea typeface="Bell MT"/>
                <a:cs typeface="Bell MT"/>
                <a:sym typeface="Bell MT"/>
              </a:rPr>
              <a:t>Popular ORM Tools for .NET</a:t>
            </a:r>
            <a:endParaRPr/>
          </a:p>
          <a:p>
            <a:pPr indent="0" lvl="0" marL="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Here are some popular Object-Relational Mapping (ORM) tools for .NET development are </a:t>
            </a:r>
            <a:r>
              <a:rPr b="0" i="0" lang="en-US" sz="1200" u="none" cap="none" strike="noStrike">
                <a:solidFill>
                  <a:schemeClr val="lt1"/>
                </a:solidFill>
                <a:latin typeface="Comic Sans MS"/>
                <a:ea typeface="Comic Sans MS"/>
                <a:cs typeface="Comic Sans MS"/>
                <a:sym typeface="Comic Sans MS"/>
              </a:rPr>
              <a:t> Entity Framework,</a:t>
            </a:r>
            <a:r>
              <a:rPr b="1" i="0" lang="en-US">
                <a:solidFill>
                  <a:srgbClr val="0D0D0D"/>
                </a:solidFill>
                <a:latin typeface="Arial"/>
                <a:ea typeface="Arial"/>
                <a:cs typeface="Arial"/>
                <a:sym typeface="Arial"/>
              </a:rPr>
              <a:t> Nhibernate</a:t>
            </a:r>
            <a:r>
              <a:rPr b="0" i="0" lang="en-US">
                <a:solidFill>
                  <a:srgbClr val="0D0D0D"/>
                </a:solidFill>
                <a:latin typeface="Arial"/>
                <a:ea typeface="Arial"/>
                <a:cs typeface="Arial"/>
                <a:sym typeface="Arial"/>
              </a:rPr>
              <a:t>,</a:t>
            </a:r>
            <a:r>
              <a:rPr lang="en-US" sz="1200">
                <a:solidFill>
                  <a:schemeClr val="lt1"/>
                </a:solidFill>
                <a:latin typeface="Comic Sans MS"/>
                <a:ea typeface="Comic Sans MS"/>
                <a:cs typeface="Comic Sans MS"/>
                <a:sym typeface="Comic Sans MS"/>
              </a:rPr>
              <a:t> Dapper when we discuss each of this ORM Tool.</a:t>
            </a:r>
            <a:r>
              <a:rPr b="0" i="0" lang="en-US">
                <a:solidFill>
                  <a:srgbClr val="0D0D0D"/>
                </a:solidFill>
                <a:latin typeface="Arial"/>
                <a:ea typeface="Arial"/>
                <a:cs typeface="Arial"/>
                <a:sym typeface="Arial"/>
              </a:rPr>
              <a:t>Entity Framework is a full-featured ORM framework provided by Microsoft. It supports various database systems, including SQL Server, SQLite, MySQL, PostgreSQL, and Azure Cosmos DB.</a:t>
            </a:r>
            <a:r>
              <a:rPr b="1" i="0" lang="en-US">
                <a:solidFill>
                  <a:srgbClr val="0D0D0D"/>
                </a:solidFill>
                <a:latin typeface="Arial"/>
                <a:ea typeface="Arial"/>
                <a:cs typeface="Arial"/>
                <a:sym typeface="Arial"/>
              </a:rPr>
              <a:t> Nhibernate,</a:t>
            </a:r>
            <a:r>
              <a:rPr b="0" i="0" lang="en-US">
                <a:solidFill>
                  <a:srgbClr val="0D0D0D"/>
                </a:solidFill>
                <a:latin typeface="Arial"/>
                <a:ea typeface="Arial"/>
                <a:cs typeface="Arial"/>
                <a:sym typeface="Arial"/>
              </a:rPr>
              <a:t> NHibernate is a mature and feature-rich ORM framework for .NET based on the Java Hibernate framework.it is open </a:t>
            </a:r>
            <a:r>
              <a:rPr lang="en-US" sz="1200">
                <a:solidFill>
                  <a:schemeClr val="lt1"/>
                </a:solidFill>
                <a:latin typeface="Comic Sans MS"/>
                <a:ea typeface="Comic Sans MS"/>
                <a:cs typeface="Comic Sans MS"/>
                <a:sym typeface="Comic Sans MS"/>
              </a:rPr>
              <a:t>an open source object relational mapper with tons of plugins and tools to make development easier and faster.Dapper is </a:t>
            </a:r>
            <a:r>
              <a:rPr b="0" i="0" lang="en-US">
                <a:solidFill>
                  <a:srgbClr val="0D0D0D"/>
                </a:solidFill>
                <a:latin typeface="Arial"/>
                <a:ea typeface="Arial"/>
                <a:cs typeface="Arial"/>
                <a:sym typeface="Arial"/>
              </a:rPr>
              <a:t>Dapper is a lightweight and high-performance micro-ORM developed by Stack Overflow. Dapper is classified as a micro-ORM due to its minimalistic design and narrow focus on essential ORM functionalities. It supports dynamic SQL queries and parameterized queries, enabling developers to execute complex database operations with ease.</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2"/>
                </a:solidFill>
                <a:latin typeface="Bell MT"/>
                <a:ea typeface="Bell MT"/>
                <a:cs typeface="Bell MT"/>
                <a:sym typeface="Bell MT"/>
              </a:rPr>
              <a:t>Advantages and Disadvantages of Using ORM Tools</a:t>
            </a:r>
            <a:endParaRPr/>
          </a:p>
          <a:p>
            <a:pPr indent="0" lvl="0" marL="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ORM tools offer significant advantages in terms of productivity and code maintainability, but they also come with their own set of challenges</a:t>
            </a:r>
            <a:endParaRPr/>
          </a:p>
          <a:p>
            <a:pPr indent="0" lvl="0" marL="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First we discuss about advantage of ORM Tools</a:t>
            </a:r>
            <a:endParaRPr/>
          </a:p>
          <a:p>
            <a:pPr indent="0" lvl="0" marL="0" rtl="0" algn="l">
              <a:lnSpc>
                <a:spcPct val="100000"/>
              </a:lnSpc>
              <a:spcBef>
                <a:spcPts val="0"/>
              </a:spcBef>
              <a:spcAft>
                <a:spcPts val="0"/>
              </a:spcAft>
              <a:buSzPts val="1400"/>
              <a:buNone/>
            </a:pPr>
            <a:r>
              <a:rPr lang="en-US" sz="1200">
                <a:solidFill>
                  <a:schemeClr val="lt1"/>
                </a:solidFill>
                <a:latin typeface="Comic Sans MS"/>
                <a:ea typeface="Comic Sans MS"/>
                <a:cs typeface="Comic Sans MS"/>
                <a:sym typeface="Comic Sans MS"/>
              </a:rPr>
              <a:t>1</a:t>
            </a:r>
            <a:r>
              <a:rPr baseline="30000" lang="en-US" sz="1200">
                <a:solidFill>
                  <a:schemeClr val="lt1"/>
                </a:solidFill>
                <a:latin typeface="Comic Sans MS"/>
                <a:ea typeface="Comic Sans MS"/>
                <a:cs typeface="Comic Sans MS"/>
                <a:sym typeface="Comic Sans MS"/>
              </a:rPr>
              <a:t>st</a:t>
            </a:r>
            <a:r>
              <a:rPr lang="en-US" sz="1200">
                <a:solidFill>
                  <a:schemeClr val="lt1"/>
                </a:solidFill>
                <a:latin typeface="Comic Sans MS"/>
                <a:ea typeface="Comic Sans MS"/>
                <a:cs typeface="Comic Sans MS"/>
                <a:sym typeface="Comic Sans MS"/>
              </a:rPr>
              <a:t> It speeds up development time for teams that means </a:t>
            </a:r>
            <a:r>
              <a:rPr b="0" i="0" lang="en-US">
                <a:solidFill>
                  <a:srgbClr val="0D0D0D"/>
                </a:solidFill>
                <a:latin typeface="Arial"/>
                <a:ea typeface="Arial"/>
                <a:cs typeface="Arial"/>
                <a:sym typeface="Arial"/>
              </a:rPr>
              <a:t>ORM tools provide high-level abstractions and APIs that simplify database interactions, reducing the time required to implement database-related functionalities. Developers can focus more on business logic rather than writing low-level SQL queries.</a:t>
            </a:r>
            <a:endParaRPr/>
          </a:p>
          <a:p>
            <a:pPr indent="0" lvl="0" marL="0" rtl="0" algn="l">
              <a:lnSpc>
                <a:spcPct val="100000"/>
              </a:lnSpc>
              <a:spcBef>
                <a:spcPts val="0"/>
              </a:spcBef>
              <a:spcAft>
                <a:spcPts val="0"/>
              </a:spcAft>
              <a:buSzPts val="1400"/>
              <a:buNone/>
            </a:pPr>
            <a:r>
              <a:rPr lang="en-US"/>
              <a:t>2</a:t>
            </a:r>
            <a:r>
              <a:rPr baseline="30000" lang="en-US"/>
              <a:t>nd</a:t>
            </a:r>
            <a:r>
              <a:rPr lang="en-US"/>
              <a:t> </a:t>
            </a:r>
            <a:r>
              <a:rPr b="1" i="0" lang="en-US">
                <a:solidFill>
                  <a:srgbClr val="0D0D0D"/>
                </a:solidFill>
                <a:latin typeface="Arial"/>
                <a:ea typeface="Arial"/>
                <a:cs typeface="Arial"/>
                <a:sym typeface="Arial"/>
              </a:rPr>
              <a:t>Decreases the cost of development</a:t>
            </a:r>
            <a:r>
              <a:rPr b="0" i="0" lang="en-US">
                <a:solidFill>
                  <a:srgbClr val="0D0D0D"/>
                </a:solidFill>
                <a:latin typeface="Arial"/>
                <a:ea typeface="Arial"/>
                <a:cs typeface="Arial"/>
                <a:sym typeface="Arial"/>
              </a:rPr>
              <a:t>: By streamlining development processes and reducing the amount of boilerplate code, ORM tools can contribute to lower development costs. Additionally, ORM tools often offer features like code generation and database schema migrations, further reducing development time and cost.</a:t>
            </a:r>
            <a:endParaRPr/>
          </a:p>
          <a:p>
            <a:pPr indent="0" lvl="0" marL="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3</a:t>
            </a:r>
            <a:r>
              <a:rPr b="0" baseline="30000" i="0" lang="en-US">
                <a:solidFill>
                  <a:srgbClr val="0D0D0D"/>
                </a:solidFill>
                <a:latin typeface="Arial"/>
                <a:ea typeface="Arial"/>
                <a:cs typeface="Arial"/>
                <a:sym typeface="Arial"/>
              </a:rPr>
              <a:t>rd</a:t>
            </a:r>
            <a:r>
              <a:rPr b="0" i="0" lang="en-US">
                <a:solidFill>
                  <a:srgbClr val="0D0D0D"/>
                </a:solidFill>
                <a:latin typeface="Arial"/>
                <a:ea typeface="Arial"/>
                <a:cs typeface="Arial"/>
                <a:sym typeface="Arial"/>
              </a:rPr>
              <a:t> </a:t>
            </a:r>
            <a:r>
              <a:rPr b="1" i="0" lang="en-US">
                <a:solidFill>
                  <a:srgbClr val="0D0D0D"/>
                </a:solidFill>
                <a:latin typeface="Arial"/>
                <a:ea typeface="Arial"/>
                <a:cs typeface="Arial"/>
                <a:sym typeface="Arial"/>
              </a:rPr>
              <a:t>Handles the logic required to interact with databases</a:t>
            </a:r>
            <a:r>
              <a:rPr b="0" i="0" lang="en-US">
                <a:solidFill>
                  <a:srgbClr val="0D0D0D"/>
                </a:solidFill>
                <a:latin typeface="Arial"/>
                <a:ea typeface="Arial"/>
                <a:cs typeface="Arial"/>
                <a:sym typeface="Arial"/>
              </a:rPr>
              <a:t>: ORM tools abstract away the complexity of database interactions, providing developers with intuitive APIs for querying, inserting, updating, and deleting data. This simplifies development and reduces the likelihood of errors.</a:t>
            </a:r>
            <a:endParaRPr/>
          </a:p>
          <a:p>
            <a:pPr indent="0" lvl="0" marL="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4</a:t>
            </a:r>
            <a:r>
              <a:rPr b="0" baseline="30000" i="0" lang="en-US">
                <a:solidFill>
                  <a:srgbClr val="0D0D0D"/>
                </a:solidFill>
                <a:latin typeface="Arial"/>
                <a:ea typeface="Arial"/>
                <a:cs typeface="Arial"/>
                <a:sym typeface="Arial"/>
              </a:rPr>
              <a:t>th</a:t>
            </a:r>
            <a:r>
              <a:rPr b="0" i="0" lang="en-US">
                <a:solidFill>
                  <a:srgbClr val="0D0D0D"/>
                </a:solidFill>
                <a:latin typeface="Arial"/>
                <a:ea typeface="Arial"/>
                <a:cs typeface="Arial"/>
                <a:sym typeface="Arial"/>
              </a:rPr>
              <a:t> </a:t>
            </a:r>
            <a:r>
              <a:rPr b="1" i="0" lang="en-US">
                <a:solidFill>
                  <a:srgbClr val="0D0D0D"/>
                </a:solidFill>
                <a:latin typeface="Arial"/>
                <a:ea typeface="Arial"/>
                <a:cs typeface="Arial"/>
                <a:sym typeface="Arial"/>
              </a:rPr>
              <a:t>Improves security</a:t>
            </a:r>
            <a:r>
              <a:rPr b="0" i="0" lang="en-US">
                <a:solidFill>
                  <a:srgbClr val="0D0D0D"/>
                </a:solidFill>
                <a:latin typeface="Arial"/>
                <a:ea typeface="Arial"/>
                <a:cs typeface="Arial"/>
                <a:sym typeface="Arial"/>
              </a:rPr>
              <a:t>: ORM tools are designed with security in mind and often include features to prevent common security vulnerabilities, such as SQL injection attacks. By using parameterized queries and sanitizing input data, ORM tools help mitigate the risk of security breaches.</a:t>
            </a:r>
            <a:endParaRPr/>
          </a:p>
          <a:p>
            <a:pPr indent="0" lvl="0" marL="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5</a:t>
            </a:r>
            <a:r>
              <a:rPr b="0" baseline="30000" i="0" lang="en-US">
                <a:solidFill>
                  <a:srgbClr val="0D0D0D"/>
                </a:solidFill>
                <a:latin typeface="Arial"/>
                <a:ea typeface="Arial"/>
                <a:cs typeface="Arial"/>
                <a:sym typeface="Arial"/>
              </a:rPr>
              <a:t>th</a:t>
            </a:r>
            <a:r>
              <a:rPr b="0" i="0" lang="en-US">
                <a:solidFill>
                  <a:srgbClr val="0D0D0D"/>
                </a:solidFill>
                <a:latin typeface="Arial"/>
                <a:ea typeface="Arial"/>
                <a:cs typeface="Arial"/>
                <a:sym typeface="Arial"/>
              </a:rPr>
              <a:t> </a:t>
            </a:r>
            <a:r>
              <a:rPr b="1" i="0" lang="en-US">
                <a:solidFill>
                  <a:srgbClr val="0D0D0D"/>
                </a:solidFill>
                <a:latin typeface="Arial"/>
                <a:ea typeface="Arial"/>
                <a:cs typeface="Arial"/>
                <a:sym typeface="Arial"/>
              </a:rPr>
              <a:t>You write less code when using ORM tools than with SQL</a:t>
            </a:r>
            <a:r>
              <a:rPr b="0" i="0" lang="en-US">
                <a:solidFill>
                  <a:srgbClr val="0D0D0D"/>
                </a:solidFill>
                <a:latin typeface="Arial"/>
                <a:ea typeface="Arial"/>
                <a:cs typeface="Arial"/>
                <a:sym typeface="Arial"/>
              </a:rPr>
              <a:t>: ORM tools automate many database-related tasks, such as object mapping, database schema management, and query generation. This results in less code to write and maintain, leading to cleaner and more maintainable codebases.</a:t>
            </a:r>
            <a:endParaRPr/>
          </a:p>
          <a:p>
            <a:pPr indent="0" lvl="0" marL="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Next is disadvantage of ORM Tool</a:t>
            </a:r>
            <a:endParaRPr/>
          </a:p>
          <a:p>
            <a:pPr indent="0" lvl="0" marL="0" rtl="0" algn="l">
              <a:lnSpc>
                <a:spcPct val="100000"/>
              </a:lnSpc>
              <a:spcBef>
                <a:spcPts val="0"/>
              </a:spcBef>
              <a:spcAft>
                <a:spcPts val="0"/>
              </a:spcAft>
              <a:buSzPts val="1400"/>
              <a:buNone/>
            </a:pPr>
            <a:r>
              <a:rPr b="1" i="0" lang="en-US">
                <a:solidFill>
                  <a:srgbClr val="0D0D0D"/>
                </a:solidFill>
                <a:latin typeface="Arial"/>
                <a:ea typeface="Arial"/>
                <a:cs typeface="Arial"/>
                <a:sym typeface="Arial"/>
              </a:rPr>
              <a:t>Learning curve</a:t>
            </a:r>
            <a:r>
              <a:rPr b="0" i="0" lang="en-US">
                <a:solidFill>
                  <a:srgbClr val="0D0D0D"/>
                </a:solidFill>
                <a:latin typeface="Arial"/>
                <a:ea typeface="Arial"/>
                <a:cs typeface="Arial"/>
                <a:sym typeface="Arial"/>
              </a:rPr>
              <a:t>: Learning how to effectively use ORM tools can be time-consuming. Developers need to familiarize themselves with the concepts, conventions, and APIs of the ORM framework, which may require investing additional time and effort in training and experimentation.</a:t>
            </a:r>
            <a:endParaRPr/>
          </a:p>
          <a:p>
            <a:pPr indent="0" lvl="0" marL="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2</a:t>
            </a:r>
            <a:r>
              <a:rPr b="0" baseline="30000" i="0" lang="en-US">
                <a:solidFill>
                  <a:srgbClr val="0D0D0D"/>
                </a:solidFill>
                <a:latin typeface="Arial"/>
                <a:ea typeface="Arial"/>
                <a:cs typeface="Arial"/>
                <a:sym typeface="Arial"/>
              </a:rPr>
              <a:t>nd</a:t>
            </a:r>
            <a:r>
              <a:rPr b="1" i="0" lang="en-US">
                <a:solidFill>
                  <a:srgbClr val="0D0D0D"/>
                </a:solidFill>
                <a:latin typeface="Arial"/>
                <a:ea typeface="Arial"/>
                <a:cs typeface="Arial"/>
                <a:sym typeface="Arial"/>
              </a:rPr>
              <a:t>Performance with complex queries</a:t>
            </a:r>
            <a:r>
              <a:rPr b="0" i="0" lang="en-US">
                <a:solidFill>
                  <a:srgbClr val="0D0D0D"/>
                </a:solidFill>
                <a:latin typeface="Arial"/>
                <a:ea typeface="Arial"/>
                <a:cs typeface="Arial"/>
                <a:sym typeface="Arial"/>
              </a:rPr>
              <a:t>: ORM tools may not perform optimally when dealing with very complex queries or database operations. In scenarios where intricate SQL optimizations are required, writing raw SQL queries may offer better performance and control over database interactions compared to relying on ORM tools.</a:t>
            </a:r>
            <a:endParaRPr/>
          </a:p>
          <a:p>
            <a:pPr indent="0" lvl="0" marL="0" rtl="0" algn="l">
              <a:lnSpc>
                <a:spcPct val="100000"/>
              </a:lnSpc>
              <a:spcBef>
                <a:spcPts val="0"/>
              </a:spcBef>
              <a:spcAft>
                <a:spcPts val="0"/>
              </a:spcAft>
              <a:buSzPts val="1400"/>
              <a:buNone/>
            </a:pPr>
            <a:r>
              <a:rPr b="1" i="0" lang="en-US">
                <a:solidFill>
                  <a:srgbClr val="0D0D0D"/>
                </a:solidFill>
                <a:latin typeface="Arial"/>
                <a:ea typeface="Arial"/>
                <a:cs typeface="Arial"/>
                <a:sym typeface="Arial"/>
              </a:rPr>
              <a:t>3</a:t>
            </a:r>
            <a:r>
              <a:rPr b="1" baseline="30000" i="0" lang="en-US">
                <a:solidFill>
                  <a:srgbClr val="0D0D0D"/>
                </a:solidFill>
                <a:latin typeface="Arial"/>
                <a:ea typeface="Arial"/>
                <a:cs typeface="Arial"/>
                <a:sym typeface="Arial"/>
              </a:rPr>
              <a:t>rd</a:t>
            </a:r>
            <a:r>
              <a:rPr b="1" i="0" lang="en-US">
                <a:solidFill>
                  <a:srgbClr val="0D0D0D"/>
                </a:solidFill>
                <a:latin typeface="Arial"/>
                <a:ea typeface="Arial"/>
                <a:cs typeface="Arial"/>
                <a:sym typeface="Arial"/>
              </a:rPr>
              <a:t> Performance overhead</a:t>
            </a:r>
            <a:r>
              <a:rPr b="0" i="0" lang="en-US">
                <a:solidFill>
                  <a:srgbClr val="0D0D0D"/>
                </a:solidFill>
                <a:latin typeface="Arial"/>
                <a:ea typeface="Arial"/>
                <a:cs typeface="Arial"/>
                <a:sym typeface="Arial"/>
              </a:rPr>
              <a:t>: ORM tools introduce an abstraction layer between the application and the database, which can sometimes lead to performance overhead. While ORM tools strive to optimize database interactions, they may not match the performance of handcrafted SQL queries, especially in high-volume or performance-critical applications..</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Lets’s we start with  discussion of </a:t>
            </a:r>
            <a:r>
              <a:rPr lang="en-US">
                <a:solidFill>
                  <a:schemeClr val="dk2"/>
                </a:solidFill>
                <a:latin typeface="Bell MT"/>
                <a:ea typeface="Bell MT"/>
                <a:cs typeface="Bell MT"/>
                <a:sym typeface="Bell MT"/>
              </a:rPr>
              <a:t>ENTITY FRAMEWORK.</a:t>
            </a:r>
            <a:r>
              <a:rPr b="0" i="0" lang="en-US">
                <a:solidFill>
                  <a:srgbClr val="181717"/>
                </a:solidFill>
                <a:latin typeface="Verdana"/>
                <a:ea typeface="Verdana"/>
                <a:cs typeface="Verdana"/>
                <a:sym typeface="Verdana"/>
              </a:rPr>
              <a:t> Entity Framework is an open-source </a:t>
            </a:r>
            <a:r>
              <a:rPr b="0" i="0" lang="en-US" u="sng" strike="noStrike">
                <a:solidFill>
                  <a:srgbClr val="007BFF"/>
                </a:solidFill>
                <a:latin typeface="Verdana"/>
                <a:ea typeface="Verdana"/>
                <a:cs typeface="Verdana"/>
                <a:sym typeface="Verdana"/>
                <a:hlinkClick r:id="rId2">
                  <a:extLst>
                    <a:ext uri="{A12FA001-AC4F-418D-AE19-62706E023703}">
                      <ahyp:hlinkClr val="tx"/>
                    </a:ext>
                  </a:extLst>
                </a:hlinkClick>
              </a:rPr>
              <a:t>ORM framework</a:t>
            </a:r>
            <a:r>
              <a:rPr b="0" i="0" lang="en-US">
                <a:solidFill>
                  <a:srgbClr val="181717"/>
                </a:solidFill>
                <a:latin typeface="Verdana"/>
                <a:ea typeface="Verdana"/>
                <a:cs typeface="Verdana"/>
                <a:sym typeface="Verdana"/>
              </a:rPr>
              <a:t> for .NET applications supported by Microsoft. It enables developers to work with data using objects of domain specific classes without focusing on the underlying database tables and columns where this data is stored. With the Entity Framework, developers can work at a higher level of abstraction when they deal with data, and can create and maintain data-oriented applications with less code compared with traditional applications.simply Entity Framework is an object-relational mapper (O/RM) that enables .NET developers to work with a database using .NET objects. It eliminates the need for most of the data-access code that developers usually need to write.</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Next is structure of Entity framework.</a:t>
            </a:r>
            <a:endParaRPr/>
          </a:p>
          <a:p>
            <a:pPr indent="-228600" lvl="0" marL="457200" rtl="0" algn="l">
              <a:lnSpc>
                <a:spcPct val="100000"/>
              </a:lnSpc>
              <a:spcBef>
                <a:spcPts val="0"/>
              </a:spcBef>
              <a:spcAft>
                <a:spcPts val="0"/>
              </a:spcAft>
              <a:buSzPts val="1400"/>
              <a:buNone/>
            </a:pPr>
            <a:r>
              <a:rPr b="0" i="0" lang="en-US">
                <a:solidFill>
                  <a:srgbClr val="181717"/>
                </a:solidFill>
                <a:latin typeface="Verdana"/>
                <a:ea typeface="Verdana"/>
                <a:cs typeface="Verdana"/>
                <a:sym typeface="Verdana"/>
              </a:rPr>
              <a:t>As per the above figure, Entity Framework fits between the business entities (domain classes) and the database. It saves data stored in the properties of business entities and also retrieves data from the database and converts it to business entities objects automatically.</a:t>
            </a:r>
            <a:r>
              <a:rPr b="0" i="0" lang="en-US">
                <a:solidFill>
                  <a:srgbClr val="0D0D0D"/>
                </a:solidFill>
                <a:latin typeface="Arial"/>
                <a:ea typeface="Arial"/>
                <a:cs typeface="Arial"/>
                <a:sym typeface="Arial"/>
              </a:rPr>
              <a:t> Entity Framework serves as a bridge between the business entities, also known as domain classes or domain models, and the underlying database. It facilitates the storage and retrieval of data by mapping the properties of business entities to database tables and vice versa.</a:t>
            </a:r>
            <a:endParaRPr/>
          </a:p>
          <a:p>
            <a:pPr indent="-228600" lvl="0" marL="45720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When saving data, Entity Framework automatically persists the state of business entities to the database. It maps each property of the business entity to a corresponding column in the database table, ensuring that the data is stored accurately and efficiently.</a:t>
            </a:r>
            <a:endParaRPr/>
          </a:p>
          <a:p>
            <a:pPr indent="-228600" lvl="0" marL="45720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Similarly, when retrieving data, Entity Framework fetches records from the database and converts them into business entity objects. It populates the properties of these objects with the retrieved data, allowing developers to work with familiar object-oriented constructs in their code.</a:t>
            </a:r>
            <a:endParaRPr/>
          </a:p>
          <a:p>
            <a:pPr indent="0" lvl="0" marL="0" rtl="0" algn="l">
              <a:lnSpc>
                <a:spcPct val="100000"/>
              </a:lnSpc>
              <a:spcBef>
                <a:spcPts val="0"/>
              </a:spcBef>
              <a:spcAft>
                <a:spcPts val="0"/>
              </a:spcAft>
              <a:buSzPts val="1400"/>
              <a:buNone/>
            </a:pPr>
            <a:r>
              <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2"/>
                </a:solidFill>
                <a:latin typeface="Bell MT"/>
                <a:ea typeface="Bell MT"/>
                <a:cs typeface="Bell MT"/>
                <a:sym typeface="Bell MT"/>
              </a:rPr>
              <a:t>Next is Entity Framework Features they are </a:t>
            </a:r>
            <a:endParaRPr/>
          </a:p>
          <a:p>
            <a:pPr indent="0" lvl="0" marL="0" marR="0" rtl="0" algn="l">
              <a:lnSpc>
                <a:spcPct val="100000"/>
              </a:lnSpc>
              <a:spcBef>
                <a:spcPts val="0"/>
              </a:spcBef>
              <a:spcAft>
                <a:spcPts val="0"/>
              </a:spcAft>
              <a:buClr>
                <a:srgbClr val="000000"/>
              </a:buClr>
              <a:buSzPts val="1400"/>
              <a:buFont typeface="Arial"/>
              <a:buNone/>
            </a:pPr>
            <a:r>
              <a:rPr lang="en-US" sz="1200">
                <a:latin typeface="Comic Sans MS"/>
                <a:ea typeface="Comic Sans MS"/>
                <a:cs typeface="Comic Sans MS"/>
                <a:sym typeface="Comic Sans MS"/>
              </a:rPr>
              <a:t>1</a:t>
            </a:r>
            <a:r>
              <a:rPr baseline="30000" lang="en-US" sz="1200">
                <a:latin typeface="Comic Sans MS"/>
                <a:ea typeface="Comic Sans MS"/>
                <a:cs typeface="Comic Sans MS"/>
                <a:sym typeface="Comic Sans MS"/>
              </a:rPr>
              <a:t>st</a:t>
            </a:r>
            <a:r>
              <a:rPr lang="en-US" sz="1200">
                <a:latin typeface="Comic Sans MS"/>
                <a:ea typeface="Comic Sans MS"/>
                <a:cs typeface="Comic Sans MS"/>
                <a:sym typeface="Comic Sans MS"/>
              </a:rPr>
              <a:t> Cross-platform </a:t>
            </a:r>
            <a:r>
              <a:rPr b="0" i="0" lang="en-US">
                <a:solidFill>
                  <a:srgbClr val="181717"/>
                </a:solidFill>
                <a:latin typeface="Verdana"/>
                <a:ea typeface="Verdana"/>
                <a:cs typeface="Verdana"/>
                <a:sym typeface="Verdana"/>
              </a:rPr>
              <a:t>EF Core that means a cross-platform framework which can run on Windows, Linux and Mac.2</a:t>
            </a:r>
            <a:r>
              <a:rPr b="0" baseline="30000" i="0" lang="en-US">
                <a:solidFill>
                  <a:srgbClr val="181717"/>
                </a:solidFill>
                <a:latin typeface="Verdana"/>
                <a:ea typeface="Verdana"/>
                <a:cs typeface="Verdana"/>
                <a:sym typeface="Verdana"/>
              </a:rPr>
              <a:t>nd</a:t>
            </a:r>
            <a:r>
              <a:rPr b="0" i="0" lang="en-US">
                <a:solidFill>
                  <a:srgbClr val="181717"/>
                </a:solidFill>
                <a:latin typeface="Verdana"/>
                <a:ea typeface="Verdana"/>
                <a:cs typeface="Verdana"/>
                <a:sym typeface="Verdana"/>
              </a:rPr>
              <a:t> </a:t>
            </a:r>
            <a:r>
              <a:rPr b="1" i="0" lang="en-US">
                <a:solidFill>
                  <a:srgbClr val="181717"/>
                </a:solidFill>
                <a:latin typeface="Verdana"/>
                <a:ea typeface="Verdana"/>
                <a:cs typeface="Verdana"/>
                <a:sym typeface="Verdana"/>
              </a:rPr>
              <a:t>Modelling means </a:t>
            </a:r>
            <a:r>
              <a:rPr b="0" i="0" lang="en-US">
                <a:solidFill>
                  <a:srgbClr val="181717"/>
                </a:solidFill>
                <a:latin typeface="Verdana"/>
                <a:ea typeface="Verdana"/>
                <a:cs typeface="Verdana"/>
                <a:sym typeface="Verdana"/>
              </a:rPr>
              <a:t>EF (Entity Framework) creates an EDM (Entity Data Model) based on POCO (Plain Old CLR Object) entities with get/set properties of different data types. It uses this model when querying or saving entity data to the underlying database.3</a:t>
            </a:r>
            <a:r>
              <a:rPr b="0" baseline="30000" i="0" lang="en-US">
                <a:solidFill>
                  <a:srgbClr val="181717"/>
                </a:solidFill>
                <a:latin typeface="Verdana"/>
                <a:ea typeface="Verdana"/>
                <a:cs typeface="Verdana"/>
                <a:sym typeface="Verdana"/>
              </a:rPr>
              <a:t>rd</a:t>
            </a:r>
            <a:r>
              <a:rPr b="0" i="0" lang="en-US">
                <a:solidFill>
                  <a:srgbClr val="181717"/>
                </a:solidFill>
                <a:latin typeface="Verdana"/>
                <a:ea typeface="Verdana"/>
                <a:cs typeface="Verdana"/>
                <a:sym typeface="Verdana"/>
              </a:rPr>
              <a:t> </a:t>
            </a:r>
            <a:r>
              <a:rPr b="1" i="0" lang="en-US">
                <a:solidFill>
                  <a:srgbClr val="181717"/>
                </a:solidFill>
                <a:latin typeface="Verdana"/>
                <a:ea typeface="Verdana"/>
                <a:cs typeface="Verdana"/>
                <a:sym typeface="Verdana"/>
              </a:rPr>
              <a:t>Querying means</a:t>
            </a:r>
            <a:r>
              <a:rPr b="0" i="0" lang="en-US">
                <a:solidFill>
                  <a:srgbClr val="181717"/>
                </a:solidFill>
                <a:latin typeface="Verdana"/>
                <a:ea typeface="Verdana"/>
                <a:cs typeface="Verdana"/>
                <a:sym typeface="Verdana"/>
              </a:rPr>
              <a:t> EF allows us to use LINQ queries (C#/VB.NET) to retrieve data from the underlying database. The database provider will translate this LINQ queries to the database-specific query language (e.g. SQL for a relational database). EF also allows us to execute raw SQL queries directly to the database.4</a:t>
            </a:r>
            <a:r>
              <a:rPr b="0" baseline="30000" i="0" lang="en-US">
                <a:solidFill>
                  <a:srgbClr val="181717"/>
                </a:solidFill>
                <a:latin typeface="Verdana"/>
                <a:ea typeface="Verdana"/>
                <a:cs typeface="Verdana"/>
                <a:sym typeface="Verdana"/>
              </a:rPr>
              <a:t>th</a:t>
            </a:r>
            <a:r>
              <a:rPr b="0" i="0" lang="en-US">
                <a:solidFill>
                  <a:srgbClr val="181717"/>
                </a:solidFill>
                <a:latin typeface="Verdana"/>
                <a:ea typeface="Verdana"/>
                <a:cs typeface="Verdana"/>
                <a:sym typeface="Verdana"/>
              </a:rPr>
              <a:t> </a:t>
            </a:r>
            <a:r>
              <a:rPr b="1" i="0" lang="en-US">
                <a:solidFill>
                  <a:srgbClr val="181717"/>
                </a:solidFill>
                <a:latin typeface="Verdana"/>
                <a:ea typeface="Verdana"/>
                <a:cs typeface="Verdana"/>
                <a:sym typeface="Verdana"/>
              </a:rPr>
              <a:t>Change Tracking means </a:t>
            </a:r>
            <a:r>
              <a:rPr b="0" i="0" lang="en-US">
                <a:solidFill>
                  <a:srgbClr val="181717"/>
                </a:solidFill>
                <a:latin typeface="Verdana"/>
                <a:ea typeface="Verdana"/>
                <a:cs typeface="Verdana"/>
                <a:sym typeface="Verdana"/>
              </a:rPr>
              <a:t>EF keeps track of changes occurred to instances of your entities (Property values) which need to be submitted to the database.5</a:t>
            </a:r>
            <a:r>
              <a:rPr b="0" baseline="30000" i="0" lang="en-US">
                <a:solidFill>
                  <a:srgbClr val="181717"/>
                </a:solidFill>
                <a:latin typeface="Verdana"/>
                <a:ea typeface="Verdana"/>
                <a:cs typeface="Verdana"/>
                <a:sym typeface="Verdana"/>
              </a:rPr>
              <a:t>th</a:t>
            </a:r>
            <a:r>
              <a:rPr b="0" i="0" lang="en-US">
                <a:solidFill>
                  <a:srgbClr val="181717"/>
                </a:solidFill>
                <a:latin typeface="Verdana"/>
                <a:ea typeface="Verdana"/>
                <a:cs typeface="Verdana"/>
                <a:sym typeface="Verdana"/>
              </a:rPr>
              <a:t>  </a:t>
            </a:r>
            <a:r>
              <a:rPr b="1" i="0" lang="en-US">
                <a:solidFill>
                  <a:srgbClr val="181717"/>
                </a:solidFill>
                <a:latin typeface="Verdana"/>
                <a:ea typeface="Verdana"/>
                <a:cs typeface="Verdana"/>
                <a:sym typeface="Verdana"/>
              </a:rPr>
              <a:t>Saving means </a:t>
            </a:r>
            <a:r>
              <a:rPr b="0" i="0" lang="en-US">
                <a:solidFill>
                  <a:srgbClr val="181717"/>
                </a:solidFill>
                <a:latin typeface="Verdana"/>
                <a:ea typeface="Verdana"/>
                <a:cs typeface="Verdana"/>
                <a:sym typeface="Verdana"/>
              </a:rPr>
              <a:t>EF executes INSERT, UPDATE, and DELETE commands to the database based on the changes occurred to your entities when you call the SaveChanges() method. EF also provides the asynchronous SaveChangesAsync() method.6</a:t>
            </a:r>
            <a:r>
              <a:rPr b="0" baseline="30000" i="0" lang="en-US">
                <a:solidFill>
                  <a:srgbClr val="181717"/>
                </a:solidFill>
                <a:latin typeface="Verdana"/>
                <a:ea typeface="Verdana"/>
                <a:cs typeface="Verdana"/>
                <a:sym typeface="Verdana"/>
              </a:rPr>
              <a:t>th</a:t>
            </a:r>
            <a:r>
              <a:rPr b="0" i="0" lang="en-US">
                <a:solidFill>
                  <a:srgbClr val="181717"/>
                </a:solidFill>
                <a:latin typeface="Verdana"/>
                <a:ea typeface="Verdana"/>
                <a:cs typeface="Verdana"/>
                <a:sym typeface="Verdana"/>
              </a:rPr>
              <a:t> </a:t>
            </a:r>
            <a:r>
              <a:rPr b="1" i="0" lang="en-US">
                <a:solidFill>
                  <a:srgbClr val="181717"/>
                </a:solidFill>
                <a:latin typeface="Verdana"/>
                <a:ea typeface="Verdana"/>
                <a:cs typeface="Verdana"/>
                <a:sym typeface="Verdana"/>
              </a:rPr>
              <a:t>Concurrency means </a:t>
            </a:r>
            <a:r>
              <a:rPr b="0" i="0" lang="en-US">
                <a:solidFill>
                  <a:srgbClr val="181717"/>
                </a:solidFill>
                <a:latin typeface="Verdana"/>
                <a:ea typeface="Verdana"/>
                <a:cs typeface="Verdana"/>
                <a:sym typeface="Verdana"/>
              </a:rPr>
              <a:t> EF uses Optimistic Concurrency by default to protect overwriting changes made by another user since data was fetched from the database.7</a:t>
            </a:r>
            <a:r>
              <a:rPr b="0" baseline="30000" i="0" lang="en-US">
                <a:solidFill>
                  <a:srgbClr val="181717"/>
                </a:solidFill>
                <a:latin typeface="Verdana"/>
                <a:ea typeface="Verdana"/>
                <a:cs typeface="Verdana"/>
                <a:sym typeface="Verdana"/>
              </a:rPr>
              <a:t>th</a:t>
            </a:r>
            <a:r>
              <a:rPr b="0" i="0" lang="en-US">
                <a:solidFill>
                  <a:srgbClr val="181717"/>
                </a:solidFill>
                <a:latin typeface="Verdana"/>
                <a:ea typeface="Verdana"/>
                <a:cs typeface="Verdana"/>
                <a:sym typeface="Verdana"/>
              </a:rPr>
              <a:t> </a:t>
            </a:r>
            <a:r>
              <a:rPr b="1" i="0" lang="en-US">
                <a:solidFill>
                  <a:srgbClr val="181717"/>
                </a:solidFill>
                <a:latin typeface="Verdana"/>
                <a:ea typeface="Verdana"/>
                <a:cs typeface="Verdana"/>
                <a:sym typeface="Verdana"/>
              </a:rPr>
              <a:t>Transactions means</a:t>
            </a:r>
            <a:r>
              <a:rPr b="0" i="0" lang="en-US">
                <a:solidFill>
                  <a:srgbClr val="181717"/>
                </a:solidFill>
                <a:latin typeface="Verdana"/>
                <a:ea typeface="Verdana"/>
                <a:cs typeface="Verdana"/>
                <a:sym typeface="Verdana"/>
              </a:rPr>
              <a:t> EF performs automatic transaction management while querying or saving data. It also provides options to customize transaction management.8</a:t>
            </a:r>
            <a:r>
              <a:rPr b="0" baseline="30000" i="0" lang="en-US">
                <a:solidFill>
                  <a:srgbClr val="181717"/>
                </a:solidFill>
                <a:latin typeface="Verdana"/>
                <a:ea typeface="Verdana"/>
                <a:cs typeface="Verdana"/>
                <a:sym typeface="Verdana"/>
              </a:rPr>
              <a:t>th</a:t>
            </a:r>
            <a:r>
              <a:rPr b="0" i="0" lang="en-US">
                <a:solidFill>
                  <a:srgbClr val="181717"/>
                </a:solidFill>
                <a:latin typeface="Verdana"/>
                <a:ea typeface="Verdana"/>
                <a:cs typeface="Verdana"/>
                <a:sym typeface="Verdana"/>
              </a:rPr>
              <a:t> </a:t>
            </a:r>
            <a:r>
              <a:rPr b="1" i="0" lang="en-US">
                <a:solidFill>
                  <a:srgbClr val="181717"/>
                </a:solidFill>
                <a:latin typeface="Verdana"/>
                <a:ea typeface="Verdana"/>
                <a:cs typeface="Verdana"/>
                <a:sym typeface="Verdana"/>
              </a:rPr>
              <a:t>Caching means</a:t>
            </a:r>
            <a:r>
              <a:rPr b="0" i="0" lang="en-US">
                <a:solidFill>
                  <a:srgbClr val="181717"/>
                </a:solidFill>
                <a:latin typeface="Verdana"/>
                <a:ea typeface="Verdana"/>
                <a:cs typeface="Verdana"/>
                <a:sym typeface="Verdana"/>
              </a:rPr>
              <a:t> EF includes first level of caching out of the box. So, repeated querying will return data from the cache instead of hitting the database.9</a:t>
            </a:r>
            <a:r>
              <a:rPr b="0" baseline="30000" i="0" lang="en-US">
                <a:solidFill>
                  <a:srgbClr val="181717"/>
                </a:solidFill>
                <a:latin typeface="Verdana"/>
                <a:ea typeface="Verdana"/>
                <a:cs typeface="Verdana"/>
                <a:sym typeface="Verdana"/>
              </a:rPr>
              <a:t>th</a:t>
            </a:r>
            <a:r>
              <a:rPr b="0" i="0" lang="en-US">
                <a:solidFill>
                  <a:srgbClr val="181717"/>
                </a:solidFill>
                <a:latin typeface="Verdana"/>
                <a:ea typeface="Verdana"/>
                <a:cs typeface="Verdana"/>
                <a:sym typeface="Verdana"/>
              </a:rPr>
              <a:t> </a:t>
            </a:r>
            <a:r>
              <a:rPr b="1" i="0" lang="en-US">
                <a:solidFill>
                  <a:srgbClr val="181717"/>
                </a:solidFill>
                <a:latin typeface="Verdana"/>
                <a:ea typeface="Verdana"/>
                <a:cs typeface="Verdana"/>
                <a:sym typeface="Verdana"/>
              </a:rPr>
              <a:t>Built-in Conventions means</a:t>
            </a:r>
            <a:r>
              <a:rPr b="0" i="0" lang="en-US">
                <a:solidFill>
                  <a:srgbClr val="181717"/>
                </a:solidFill>
                <a:latin typeface="Verdana"/>
                <a:ea typeface="Verdana"/>
                <a:cs typeface="Verdana"/>
                <a:sym typeface="Verdana"/>
              </a:rPr>
              <a:t>EF follows conventions over the configuration programming pattern, and includes a set of default rules which automatically configure the EF model.10</a:t>
            </a:r>
            <a:r>
              <a:rPr b="0" baseline="30000" i="0" lang="en-US">
                <a:solidFill>
                  <a:srgbClr val="181717"/>
                </a:solidFill>
                <a:latin typeface="Verdana"/>
                <a:ea typeface="Verdana"/>
                <a:cs typeface="Verdana"/>
                <a:sym typeface="Verdana"/>
              </a:rPr>
              <a:t>th</a:t>
            </a:r>
            <a:r>
              <a:rPr b="0" i="0" lang="en-US">
                <a:solidFill>
                  <a:srgbClr val="181717"/>
                </a:solidFill>
                <a:latin typeface="Verdana"/>
                <a:ea typeface="Verdana"/>
                <a:cs typeface="Verdana"/>
                <a:sym typeface="Verdana"/>
              </a:rPr>
              <a:t> </a:t>
            </a:r>
            <a:r>
              <a:rPr b="1" i="0" lang="en-US">
                <a:solidFill>
                  <a:srgbClr val="181717"/>
                </a:solidFill>
                <a:latin typeface="Verdana"/>
                <a:ea typeface="Verdana"/>
                <a:cs typeface="Verdana"/>
                <a:sym typeface="Verdana"/>
              </a:rPr>
              <a:t>Configurations means </a:t>
            </a:r>
            <a:r>
              <a:rPr b="0" i="0" lang="en-US">
                <a:solidFill>
                  <a:srgbClr val="181717"/>
                </a:solidFill>
                <a:latin typeface="Verdana"/>
                <a:ea typeface="Verdana"/>
                <a:cs typeface="Verdana"/>
                <a:sym typeface="Verdana"/>
              </a:rPr>
              <a:t> EF allows us to configure the EF model by using data annotation attributes or Fluent API to override default conventions.</a:t>
            </a:r>
            <a:r>
              <a:rPr b="1" i="0" lang="en-US">
                <a:solidFill>
                  <a:srgbClr val="181717"/>
                </a:solidFill>
                <a:latin typeface="Verdana"/>
                <a:ea typeface="Verdana"/>
                <a:cs typeface="Verdana"/>
                <a:sym typeface="Verdana"/>
              </a:rPr>
              <a:t> Migrations means </a:t>
            </a:r>
            <a:r>
              <a:rPr b="0" i="0" lang="en-US">
                <a:solidFill>
                  <a:srgbClr val="181717"/>
                </a:solidFill>
                <a:latin typeface="Verdana"/>
                <a:ea typeface="Verdana"/>
                <a:cs typeface="Verdana"/>
                <a:sym typeface="Verdana"/>
              </a:rPr>
              <a:t>EF provides a set of migration commands that can be executed on the NuGet Package Manager Console or the Command Line Interface to create or manage underlying database Schema.</a:t>
            </a:r>
            <a:endParaRPr/>
          </a:p>
          <a:p>
            <a:pPr indent="0" lvl="0" marL="0" marR="0" rtl="0" algn="l">
              <a:lnSpc>
                <a:spcPct val="100000"/>
              </a:lnSpc>
              <a:spcBef>
                <a:spcPts val="0"/>
              </a:spcBef>
              <a:spcAft>
                <a:spcPts val="0"/>
              </a:spcAft>
              <a:buClr>
                <a:srgbClr val="000000"/>
              </a:buClr>
              <a:buSzPts val="1400"/>
              <a:buFont typeface="Arial"/>
              <a:buNone/>
            </a:pPr>
            <a:r>
              <a:t/>
            </a:r>
            <a:endParaRPr b="0" i="0">
              <a:solidFill>
                <a:srgbClr val="181717"/>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b="0" i="0">
              <a:solidFill>
                <a:srgbClr val="181717"/>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b="0" i="0">
              <a:solidFill>
                <a:srgbClr val="181717"/>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b="0" i="0">
              <a:solidFill>
                <a:srgbClr val="181717"/>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b="0" i="0">
              <a:solidFill>
                <a:srgbClr val="181717"/>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b="0" i="0">
              <a:solidFill>
                <a:srgbClr val="181717"/>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400"/>
              <a:buFont typeface="Arial"/>
              <a:buNone/>
            </a:pPr>
            <a:r>
              <a:t/>
            </a:r>
            <a:endParaRPr sz="1200">
              <a:latin typeface="Comic Sans MS"/>
              <a:ea typeface="Comic Sans MS"/>
              <a:cs typeface="Comic Sans MS"/>
              <a:sym typeface="Comic Sans MS"/>
            </a:endParaRPr>
          </a:p>
          <a:p>
            <a:pPr indent="0" lvl="0" marL="0" rtl="0" algn="l">
              <a:lnSpc>
                <a:spcPct val="100000"/>
              </a:lnSpc>
              <a:spcBef>
                <a:spcPts val="0"/>
              </a:spcBef>
              <a:spcAft>
                <a:spcPts val="0"/>
              </a:spcAft>
              <a:buSzPts val="1400"/>
              <a:buNone/>
            </a:pPr>
            <a:r>
              <a:t/>
            </a:r>
            <a:endParaRPr/>
          </a:p>
        </p:txBody>
      </p:sp>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br>
              <a:rPr lang="en-US">
                <a:solidFill>
                  <a:schemeClr val="dk2"/>
                </a:solidFill>
                <a:latin typeface="Bell MT"/>
                <a:ea typeface="Bell MT"/>
                <a:cs typeface="Bell MT"/>
                <a:sym typeface="Bell MT"/>
              </a:rPr>
            </a:br>
            <a:r>
              <a:rPr lang="en-US">
                <a:solidFill>
                  <a:schemeClr val="dk2"/>
                </a:solidFill>
                <a:latin typeface="Bell MT"/>
                <a:ea typeface="Bell MT"/>
                <a:cs typeface="Bell MT"/>
                <a:sym typeface="Bell MT"/>
              </a:rPr>
              <a:t>Entity Framework Core</a:t>
            </a:r>
            <a:endParaRPr/>
          </a:p>
          <a:p>
            <a:pPr indent="0" lvl="0" marL="0" marR="0" rtl="0" algn="l">
              <a:lnSpc>
                <a:spcPct val="100000"/>
              </a:lnSpc>
              <a:spcBef>
                <a:spcPts val="0"/>
              </a:spcBef>
              <a:spcAft>
                <a:spcPts val="0"/>
              </a:spcAft>
              <a:buClr>
                <a:srgbClr val="000000"/>
              </a:buClr>
              <a:buSzPts val="1400"/>
              <a:buFont typeface="Arial"/>
              <a:buNone/>
            </a:pPr>
            <a:r>
              <a:rPr lang="en-US">
                <a:solidFill>
                  <a:schemeClr val="dk2"/>
                </a:solidFill>
                <a:latin typeface="Bell MT"/>
                <a:ea typeface="Bell MT"/>
                <a:cs typeface="Bell MT"/>
                <a:sym typeface="Bell MT"/>
              </a:rPr>
              <a:t>Now we are going to main topic Entity Framework Core.We are already  talk about Entity framework Now What is Entity frame work Core?</a:t>
            </a:r>
            <a:r>
              <a:rPr b="0" i="0" lang="en-US">
                <a:solidFill>
                  <a:srgbClr val="0D0D0D"/>
                </a:solidFill>
                <a:latin typeface="Arial"/>
                <a:ea typeface="Arial"/>
                <a:cs typeface="Arial"/>
                <a:sym typeface="Arial"/>
              </a:rPr>
              <a:t> EF Core is the next generation of Entity Framework, designed to be lightweight, extensible, and cross-platform. It is open-source, allowing for community contributions and frequent updates. EF Core is optimized for modern application development scenarios and supports a wider range of platforms, including .NET Core, .NET Framework, and even Xamarin for mobile applications.</a:t>
            </a:r>
            <a:r>
              <a:rPr b="0" i="0" lang="en-US">
                <a:solidFill>
                  <a:srgbClr val="181717"/>
                </a:solidFill>
                <a:latin typeface="Verdana"/>
                <a:ea typeface="Verdana"/>
                <a:cs typeface="Verdana"/>
                <a:sym typeface="Verdana"/>
              </a:rPr>
              <a:t> </a:t>
            </a:r>
            <a:r>
              <a:rPr lang="en-US" sz="1200">
                <a:latin typeface="Comic Sans MS"/>
                <a:ea typeface="Comic Sans MS"/>
                <a:cs typeface="Comic Sans MS"/>
                <a:sym typeface="Comic Sans MS"/>
              </a:rPr>
              <a:t>Entity Framework is an Object/Relational Mapping (O/RM) framework. It is an enhancement to ADO.NET that gives developers an automated mechanism for accessing &amp; storing the data in the database.</a:t>
            </a:r>
            <a:r>
              <a:rPr b="0" i="0" lang="en-US">
                <a:solidFill>
                  <a:srgbClr val="181717"/>
                </a:solidFill>
                <a:latin typeface="Verdana"/>
                <a:ea typeface="Verdana"/>
                <a:cs typeface="Verdana"/>
                <a:sym typeface="Verdana"/>
              </a:rPr>
              <a:t>Entity Framework Core is the new version of Entity Framework after EF 6.x. It is open-source, lightweight, extensible and a cross-platform version of Entity Framework data access technology. Entity Framework is an Object/Relational Mapping (O/RM) framework.</a:t>
            </a:r>
            <a:r>
              <a:rPr lang="en-US" sz="1200">
                <a:latin typeface="Comic Sans MS"/>
                <a:ea typeface="Comic Sans MS"/>
                <a:cs typeface="Comic Sans MS"/>
                <a:sym typeface="Comic Sans MS"/>
              </a:rPr>
              <a:t> EF Core is intended to be used with .NET Core applications. However, it can also be used with standard .NET 4.5+ framework based applications.</a:t>
            </a:r>
            <a:endParaRPr/>
          </a:p>
          <a:p>
            <a:pPr indent="0" lvl="0" marL="0" rtl="0" algn="l">
              <a:lnSpc>
                <a:spcPct val="100000"/>
              </a:lnSpc>
              <a:spcBef>
                <a:spcPts val="0"/>
              </a:spcBef>
              <a:spcAft>
                <a:spcPts val="0"/>
              </a:spcAft>
              <a:buSzPts val="1400"/>
              <a:buNone/>
            </a:pPr>
            <a:r>
              <a:t/>
            </a:r>
            <a:endParaRPr/>
          </a:p>
        </p:txBody>
      </p:sp>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0"/>
          <p:cNvSpPr/>
          <p:nvPr>
            <p:ph idx="2" type="pic"/>
          </p:nvPr>
        </p:nvSpPr>
        <p:spPr>
          <a:xfrm>
            <a:off x="5183188" y="987425"/>
            <a:ext cx="6172200" cy="4873625"/>
          </a:xfrm>
          <a:prstGeom prst="rect">
            <a:avLst/>
          </a:prstGeom>
          <a:noFill/>
          <a:ln>
            <a:noFill/>
          </a:ln>
        </p:spPr>
      </p:sp>
      <p:sp>
        <p:nvSpPr>
          <p:cNvPr id="68" name="Google Shape;68;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jp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9.jp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jp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5.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2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0" y="2590800"/>
            <a:ext cx="7334251" cy="150495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solidFill>
                  <a:schemeClr val="dk1"/>
                </a:solidFill>
              </a:rPr>
              <a:t> </a:t>
            </a:r>
            <a:r>
              <a:rPr b="1" lang="en-US">
                <a:solidFill>
                  <a:schemeClr val="dk1"/>
                </a:solidFill>
                <a:latin typeface="Bell MT"/>
                <a:ea typeface="Bell MT"/>
                <a:cs typeface="Bell MT"/>
                <a:sym typeface="Bell MT"/>
              </a:rPr>
              <a:t> Entity Framework</a:t>
            </a:r>
            <a:endParaRPr b="1">
              <a:solidFill>
                <a:schemeClr val="dk1"/>
              </a:solidFill>
              <a:latin typeface="Bell MT"/>
              <a:ea typeface="Bell MT"/>
              <a:cs typeface="Bell MT"/>
              <a:sym typeface="Bell MT"/>
            </a:endParaRPr>
          </a:p>
        </p:txBody>
      </p:sp>
      <p:pic>
        <p:nvPicPr>
          <p:cNvPr descr="21743438_6488730" id="89" name="Google Shape;89;p1"/>
          <p:cNvPicPr preferRelativeResize="0"/>
          <p:nvPr/>
        </p:nvPicPr>
        <p:blipFill rotWithShape="1">
          <a:blip r:embed="rId3">
            <a:alphaModFix/>
          </a:blip>
          <a:srcRect b="0" l="0" r="0" t="0"/>
          <a:stretch/>
        </p:blipFill>
        <p:spPr>
          <a:xfrm>
            <a:off x="7143750" y="906145"/>
            <a:ext cx="4646930" cy="5574665"/>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EF Core Development Approaches</a:t>
            </a:r>
            <a:br>
              <a:rPr lang="en-US">
                <a:solidFill>
                  <a:schemeClr val="dk2"/>
                </a:solidFill>
                <a:latin typeface="Bell MT"/>
                <a:ea typeface="Bell MT"/>
                <a:cs typeface="Bell MT"/>
                <a:sym typeface="Bell MT"/>
              </a:rPr>
            </a:br>
            <a:endParaRPr>
              <a:solidFill>
                <a:schemeClr val="dk2"/>
              </a:solidFill>
              <a:latin typeface="Bell MT"/>
              <a:ea typeface="Bell MT"/>
              <a:cs typeface="Bell MT"/>
              <a:sym typeface="Bell MT"/>
            </a:endParaRPr>
          </a:p>
        </p:txBody>
      </p:sp>
      <p:sp>
        <p:nvSpPr>
          <p:cNvPr id="169" name="Google Shape;169;p10"/>
          <p:cNvSpPr txBox="1"/>
          <p:nvPr/>
        </p:nvSpPr>
        <p:spPr>
          <a:xfrm>
            <a:off x="975995" y="1504315"/>
            <a:ext cx="8393430"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mic Sans MS"/>
                <a:ea typeface="Comic Sans MS"/>
                <a:cs typeface="Comic Sans MS"/>
                <a:sym typeface="Comic Sans MS"/>
              </a:rPr>
              <a:t>EF Core supports two development approaches </a:t>
            </a:r>
            <a:endParaRPr b="0" i="0" sz="2000" u="none" cap="none" strike="noStrike">
              <a:solidFill>
                <a:schemeClr val="dk1"/>
              </a:solidFill>
              <a:latin typeface="Comic Sans MS"/>
              <a:ea typeface="Comic Sans MS"/>
              <a:cs typeface="Comic Sans MS"/>
              <a:sym typeface="Comic Sans MS"/>
            </a:endParaRPr>
          </a:p>
        </p:txBody>
      </p:sp>
      <p:sp>
        <p:nvSpPr>
          <p:cNvPr id="170" name="Google Shape;170;p10"/>
          <p:cNvSpPr/>
          <p:nvPr/>
        </p:nvSpPr>
        <p:spPr>
          <a:xfrm>
            <a:off x="1099185" y="2652395"/>
            <a:ext cx="5027295" cy="311912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p10"/>
          <p:cNvSpPr txBox="1"/>
          <p:nvPr/>
        </p:nvSpPr>
        <p:spPr>
          <a:xfrm>
            <a:off x="1487170" y="2839085"/>
            <a:ext cx="4298315" cy="25533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omic Sans MS"/>
                <a:ea typeface="Comic Sans MS"/>
                <a:cs typeface="Comic Sans MS"/>
                <a:sym typeface="Comic Sans MS"/>
              </a:rPr>
              <a:t>1)Code-First:In the code-first approach, EF Core API creates the database and tables using migration based on the conventions and configuration provided in your domain classes. This approach is useful in Domain Driven Design (DDD)</a:t>
            </a:r>
            <a:r>
              <a:rPr b="0" i="0" lang="en-US" sz="2000" u="none" cap="none" strike="noStrike">
                <a:solidFill>
                  <a:schemeClr val="dk1"/>
                </a:solidFill>
                <a:latin typeface="Comic Sans MS"/>
                <a:ea typeface="Comic Sans MS"/>
                <a:cs typeface="Comic Sans MS"/>
                <a:sym typeface="Comic Sans MS"/>
              </a:rPr>
              <a:t>.</a:t>
            </a:r>
            <a:endParaRPr b="0" i="0" sz="2000" u="none" cap="none" strike="noStrike">
              <a:solidFill>
                <a:schemeClr val="dk1"/>
              </a:solidFill>
              <a:latin typeface="Comic Sans MS"/>
              <a:ea typeface="Comic Sans MS"/>
              <a:cs typeface="Comic Sans MS"/>
              <a:sym typeface="Comic Sans MS"/>
            </a:endParaRPr>
          </a:p>
        </p:txBody>
      </p:sp>
      <p:pic>
        <p:nvPicPr>
          <p:cNvPr descr="ef-core-dev-approaces (2)" id="172" name="Google Shape;172;p10"/>
          <p:cNvPicPr preferRelativeResize="0"/>
          <p:nvPr>
            <p:ph idx="1" type="body"/>
          </p:nvPr>
        </p:nvPicPr>
        <p:blipFill rotWithShape="1">
          <a:blip r:embed="rId3">
            <a:alphaModFix/>
          </a:blip>
          <a:srcRect b="0" l="0" r="0" t="0"/>
          <a:stretch/>
        </p:blipFill>
        <p:spPr>
          <a:xfrm>
            <a:off x="6425565" y="3095626"/>
            <a:ext cx="4667250" cy="1859280"/>
          </a:xfrm>
          <a:prstGeom prst="rect">
            <a:avLst/>
          </a:prstGeom>
          <a:noFill/>
          <a:ln>
            <a:noFill/>
          </a:ln>
        </p:spPr>
      </p:pic>
      <p:pic>
        <p:nvPicPr>
          <p:cNvPr descr="Aitrich-Logo-Transparent-BG-1536x504" id="173" name="Google Shape;173;p10"/>
          <p:cNvPicPr preferRelativeResize="0"/>
          <p:nvPr/>
        </p:nvPicPr>
        <p:blipFill rotWithShape="1">
          <a:blip r:embed="rId4">
            <a:alphaModFix/>
          </a:blip>
          <a:srcRect b="0" l="0" r="0" t="0"/>
          <a:stretch/>
        </p:blipFill>
        <p:spPr>
          <a:xfrm>
            <a:off x="838200" y="6311900"/>
            <a:ext cx="1369060" cy="27749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500"/>
                                        <p:tgtEl>
                                          <p:spTgt spid="17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79" name="Google Shape;179;p11"/>
          <p:cNvSpPr/>
          <p:nvPr/>
        </p:nvSpPr>
        <p:spPr>
          <a:xfrm>
            <a:off x="1085850" y="1555115"/>
            <a:ext cx="4686300" cy="324231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p11"/>
          <p:cNvSpPr txBox="1"/>
          <p:nvPr/>
        </p:nvSpPr>
        <p:spPr>
          <a:xfrm>
            <a:off x="1522730" y="1726565"/>
            <a:ext cx="4044950" cy="28613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omic Sans MS"/>
                <a:ea typeface="Comic Sans MS"/>
                <a:cs typeface="Comic Sans MS"/>
                <a:sym typeface="Comic Sans MS"/>
              </a:rPr>
              <a:t>Database-First:In the database-first approach, EF Core API creates the domain and context classes based on your existing database using EF Core commands. This has limited support in EF Core as it does not support visual designer or wizard.</a:t>
            </a:r>
            <a:endParaRPr b="0" i="0" sz="2000" u="none" cap="none" strike="noStrike">
              <a:solidFill>
                <a:schemeClr val="lt1"/>
              </a:solidFill>
              <a:latin typeface="Comic Sans MS"/>
              <a:ea typeface="Comic Sans MS"/>
              <a:cs typeface="Comic Sans MS"/>
              <a:sym typeface="Comic Sans MS"/>
            </a:endParaRPr>
          </a:p>
        </p:txBody>
      </p:sp>
      <p:pic>
        <p:nvPicPr>
          <p:cNvPr descr="ef-core-dev-approaces (4)" id="181" name="Google Shape;181;p11"/>
          <p:cNvPicPr preferRelativeResize="0"/>
          <p:nvPr>
            <p:ph idx="2" type="body"/>
          </p:nvPr>
        </p:nvPicPr>
        <p:blipFill rotWithShape="1">
          <a:blip r:embed="rId3">
            <a:alphaModFix/>
          </a:blip>
          <a:srcRect b="0" l="0" r="0" t="0"/>
          <a:stretch/>
        </p:blipFill>
        <p:spPr>
          <a:xfrm>
            <a:off x="6019165" y="2333625"/>
            <a:ext cx="5091430" cy="1917065"/>
          </a:xfrm>
          <a:prstGeom prst="rect">
            <a:avLst/>
          </a:prstGeom>
          <a:noFill/>
          <a:ln>
            <a:noFill/>
          </a:ln>
        </p:spPr>
      </p:pic>
      <p:pic>
        <p:nvPicPr>
          <p:cNvPr descr="Aitrich-Logo-Transparent-BG-1536x504" id="182" name="Google Shape;182;p11"/>
          <p:cNvPicPr preferRelativeResize="0"/>
          <p:nvPr/>
        </p:nvPicPr>
        <p:blipFill rotWithShape="1">
          <a:blip r:embed="rId4">
            <a:alphaModFix/>
          </a:blip>
          <a:srcRect b="0" l="0" r="0" t="0"/>
          <a:stretch/>
        </p:blipFill>
        <p:spPr>
          <a:xfrm>
            <a:off x="838200" y="6311900"/>
            <a:ext cx="1369060" cy="27749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500"/>
                                        <p:tgtEl>
                                          <p:spTgt spid="17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800100" y="40719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Install Entity Framework Core</a:t>
            </a:r>
            <a:endParaRPr>
              <a:solidFill>
                <a:schemeClr val="dk2"/>
              </a:solidFill>
              <a:latin typeface="Bell MT"/>
              <a:ea typeface="Bell MT"/>
              <a:cs typeface="Bell MT"/>
              <a:sym typeface="Bell MT"/>
            </a:endParaRPr>
          </a:p>
        </p:txBody>
      </p:sp>
      <p:sp>
        <p:nvSpPr>
          <p:cNvPr id="188" name="Google Shape;188;p12"/>
          <p:cNvSpPr txBox="1"/>
          <p:nvPr>
            <p:ph idx="1" type="body"/>
          </p:nvPr>
        </p:nvSpPr>
        <p:spPr>
          <a:xfrm>
            <a:off x="838200" y="1825625"/>
            <a:ext cx="9568815" cy="3774440"/>
          </a:xfrm>
          <a:prstGeom prst="rect">
            <a:avLst/>
          </a:prstGeom>
          <a:noFill/>
          <a:ln>
            <a:noFill/>
          </a:ln>
        </p:spPr>
        <p:txBody>
          <a:bodyPr anchorCtr="0" anchor="t" bIns="45700" lIns="91425" spcFirstLastPara="1" rIns="91425" wrap="square" tIns="45700">
            <a:normAutofit/>
          </a:bodyPr>
          <a:lstStyle/>
          <a:p>
            <a:pPr indent="-228600" lvl="0" marL="228600" rtl="0" algn="l">
              <a:lnSpc>
                <a:spcPct val="140000"/>
              </a:lnSpc>
              <a:spcBef>
                <a:spcPts val="0"/>
              </a:spcBef>
              <a:spcAft>
                <a:spcPts val="0"/>
              </a:spcAft>
              <a:buClr>
                <a:schemeClr val="dk1"/>
              </a:buClr>
              <a:buSzPts val="2000"/>
              <a:buChar char="•"/>
            </a:pPr>
            <a:r>
              <a:rPr lang="en-US" sz="2000">
                <a:latin typeface="Comic Sans MS"/>
                <a:ea typeface="Comic Sans MS"/>
                <a:cs typeface="Comic Sans MS"/>
                <a:sym typeface="Comic Sans MS"/>
              </a:rPr>
              <a:t>EF Core is not a part of .NET Core and standard .NET framework. It is available as a NuGet package. You need to install NuGet packages for the following two things to use EF Core in your application:</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rPr lang="en-US" sz="2000">
                <a:latin typeface="Comic Sans MS"/>
                <a:ea typeface="Comic Sans MS"/>
                <a:cs typeface="Comic Sans MS"/>
                <a:sym typeface="Comic Sans MS"/>
              </a:rPr>
              <a:t>	</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rPr lang="en-US" sz="2000">
                <a:latin typeface="Comic Sans MS"/>
                <a:ea typeface="Comic Sans MS"/>
                <a:cs typeface="Comic Sans MS"/>
                <a:sym typeface="Comic Sans MS"/>
              </a:rPr>
              <a:t>	1.EF Core DB provider</a:t>
            </a:r>
            <a:endParaRPr sz="2000">
              <a:latin typeface="Comic Sans MS"/>
              <a:ea typeface="Comic Sans MS"/>
              <a:cs typeface="Comic Sans MS"/>
              <a:sym typeface="Comic Sans MS"/>
            </a:endParaRPr>
          </a:p>
          <a:p>
            <a:pPr indent="0" lvl="0" marL="0" rtl="0" algn="l">
              <a:lnSpc>
                <a:spcPct val="110000"/>
              </a:lnSpc>
              <a:spcBef>
                <a:spcPts val="1000"/>
              </a:spcBef>
              <a:spcAft>
                <a:spcPts val="0"/>
              </a:spcAft>
              <a:buClr>
                <a:schemeClr val="dk1"/>
              </a:buClr>
              <a:buSzPts val="2000"/>
              <a:buNone/>
            </a:pPr>
            <a:r>
              <a:rPr lang="en-US" sz="2000">
                <a:latin typeface="Comic Sans MS"/>
                <a:ea typeface="Comic Sans MS"/>
                <a:cs typeface="Comic Sans MS"/>
                <a:sym typeface="Comic Sans MS"/>
              </a:rPr>
              <a:t>	2.EF Core tools</a:t>
            </a:r>
            <a:endParaRPr sz="2000">
              <a:latin typeface="Comic Sans MS"/>
              <a:ea typeface="Comic Sans MS"/>
              <a:cs typeface="Comic Sans MS"/>
              <a:sym typeface="Comic Sans MS"/>
            </a:endParaRPr>
          </a:p>
        </p:txBody>
      </p:sp>
      <p:pic>
        <p:nvPicPr>
          <p:cNvPr descr="Aitrich-Logo-Transparent-BG-1536x504" id="189" name="Google Shape;189;p12"/>
          <p:cNvPicPr preferRelativeResize="0"/>
          <p:nvPr/>
        </p:nvPicPr>
        <p:blipFill rotWithShape="1">
          <a:blip r:embed="rId3">
            <a:alphaModFix/>
          </a:blip>
          <a:srcRect b="0" l="0" r="0" t="0"/>
          <a:stretch/>
        </p:blipFill>
        <p:spPr>
          <a:xfrm>
            <a:off x="838200" y="6311900"/>
            <a:ext cx="1369060" cy="277495"/>
          </a:xfrm>
          <a:prstGeom prst="rect">
            <a:avLst/>
          </a:prstGeom>
          <a:noFill/>
          <a:ln>
            <a:noFill/>
          </a:ln>
        </p:spPr>
      </p:pic>
      <p:pic>
        <p:nvPicPr>
          <p:cNvPr descr="11671412_13038" id="190" name="Google Shape;190;p12"/>
          <p:cNvPicPr preferRelativeResize="0"/>
          <p:nvPr>
            <p:ph idx="2" type="body"/>
          </p:nvPr>
        </p:nvPicPr>
        <p:blipFill rotWithShape="1">
          <a:blip r:embed="rId4">
            <a:alphaModFix/>
          </a:blip>
          <a:srcRect b="0" l="0" r="0" t="0"/>
          <a:stretch/>
        </p:blipFill>
        <p:spPr>
          <a:xfrm>
            <a:off x="6431280" y="3444875"/>
            <a:ext cx="4605020" cy="2343150"/>
          </a:xfrm>
          <a:prstGeom prst="rect">
            <a:avLst/>
          </a:prstGeom>
          <a:noFill/>
          <a:ln>
            <a:noFill/>
          </a:ln>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nvSpPr>
        <p:spPr>
          <a:xfrm>
            <a:off x="874395" y="758825"/>
            <a:ext cx="10442575"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mic Sans MS"/>
                <a:ea typeface="Comic Sans MS"/>
                <a:cs typeface="Comic Sans MS"/>
                <a:sym typeface="Comic Sans MS"/>
              </a:rPr>
              <a:t>EF Core DB provider and Tool is installed by NuGet Package </a:t>
            </a:r>
            <a:r>
              <a:rPr b="0" i="0" lang="en-US" sz="2000" u="none" cap="none" strike="noStrike">
                <a:solidFill>
                  <a:srgbClr val="0D0D0D"/>
                </a:solidFill>
                <a:latin typeface="Comic Sans MS"/>
                <a:ea typeface="Comic Sans MS"/>
                <a:cs typeface="Comic Sans MS"/>
                <a:sym typeface="Comic Sans MS"/>
              </a:rPr>
              <a:t>Manager UI in Visual Studio</a:t>
            </a:r>
            <a:endParaRPr b="0" i="0" sz="2000" u="none" cap="none" strike="noStrike">
              <a:solidFill>
                <a:schemeClr val="dk1"/>
              </a:solidFill>
              <a:latin typeface="Comic Sans MS"/>
              <a:ea typeface="Comic Sans MS"/>
              <a:cs typeface="Comic Sans MS"/>
              <a:sym typeface="Comic Sans MS"/>
            </a:endParaRPr>
          </a:p>
        </p:txBody>
      </p:sp>
      <p:pic>
        <p:nvPicPr>
          <p:cNvPr descr="Tools" id="196" name="Google Shape;196;p13"/>
          <p:cNvPicPr preferRelativeResize="0"/>
          <p:nvPr>
            <p:ph idx="2" type="body"/>
          </p:nvPr>
        </p:nvPicPr>
        <p:blipFill rotWithShape="1">
          <a:blip r:embed="rId3">
            <a:alphaModFix/>
          </a:blip>
          <a:srcRect b="0" l="0" r="0" t="0"/>
          <a:stretch/>
        </p:blipFill>
        <p:spPr>
          <a:xfrm>
            <a:off x="6042660" y="1825625"/>
            <a:ext cx="4625975" cy="3432175"/>
          </a:xfrm>
          <a:prstGeom prst="rect">
            <a:avLst/>
          </a:prstGeom>
          <a:noFill/>
          <a:ln>
            <a:noFill/>
          </a:ln>
        </p:spPr>
      </p:pic>
      <p:pic>
        <p:nvPicPr>
          <p:cNvPr descr="Capturesql" id="197" name="Google Shape;197;p13"/>
          <p:cNvPicPr preferRelativeResize="0"/>
          <p:nvPr>
            <p:ph idx="1" type="body"/>
          </p:nvPr>
        </p:nvPicPr>
        <p:blipFill rotWithShape="1">
          <a:blip r:embed="rId4">
            <a:alphaModFix/>
          </a:blip>
          <a:srcRect b="0" l="0" r="0" t="0"/>
          <a:stretch/>
        </p:blipFill>
        <p:spPr>
          <a:xfrm>
            <a:off x="990600" y="1825625"/>
            <a:ext cx="4720590" cy="3432175"/>
          </a:xfrm>
          <a:prstGeom prst="rect">
            <a:avLst/>
          </a:prstGeom>
          <a:noFill/>
          <a:ln>
            <a:noFill/>
          </a:ln>
        </p:spPr>
      </p:pic>
      <p:pic>
        <p:nvPicPr>
          <p:cNvPr descr="Aitrich-Logo-Transparent-BG-1536x504" id="198" name="Google Shape;198;p13"/>
          <p:cNvPicPr preferRelativeResize="0"/>
          <p:nvPr/>
        </p:nvPicPr>
        <p:blipFill rotWithShape="1">
          <a:blip r:embed="rId5">
            <a:alphaModFix/>
          </a:blip>
          <a:srcRect b="0" l="0" r="0" t="0"/>
          <a:stretch/>
        </p:blipFill>
        <p:spPr>
          <a:xfrm>
            <a:off x="781050" y="6254115"/>
            <a:ext cx="1369060" cy="27749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500"/>
                                        <p:tgtEl>
                                          <p:spTgt spid="19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3"/>
          <p:cNvSpPr txBox="1"/>
          <p:nvPr/>
        </p:nvSpPr>
        <p:spPr>
          <a:xfrm>
            <a:off x="874395" y="758825"/>
            <a:ext cx="10442575"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mic Sans MS"/>
                <a:ea typeface="Comic Sans MS"/>
                <a:cs typeface="Comic Sans MS"/>
                <a:sym typeface="Comic Sans MS"/>
              </a:rPr>
              <a:t>EF Core DB provider and Tool is installed using dotnet add package Command terminal</a:t>
            </a:r>
            <a:endParaRPr b="0" i="0" sz="2000" u="none" cap="none" strike="noStrike">
              <a:solidFill>
                <a:schemeClr val="dk1"/>
              </a:solidFill>
              <a:latin typeface="Comic Sans MS"/>
              <a:ea typeface="Comic Sans MS"/>
              <a:cs typeface="Comic Sans MS"/>
              <a:sym typeface="Comic Sans MS"/>
            </a:endParaRPr>
          </a:p>
        </p:txBody>
      </p:sp>
      <p:pic>
        <p:nvPicPr>
          <p:cNvPr descr="Aitrich-Logo-Transparent-BG-1536x504" id="204" name="Google Shape;204;p43"/>
          <p:cNvPicPr preferRelativeResize="0"/>
          <p:nvPr/>
        </p:nvPicPr>
        <p:blipFill rotWithShape="1">
          <a:blip r:embed="rId3">
            <a:alphaModFix/>
          </a:blip>
          <a:srcRect b="0" l="0" r="0" t="0"/>
          <a:stretch/>
        </p:blipFill>
        <p:spPr>
          <a:xfrm>
            <a:off x="781050" y="6254115"/>
            <a:ext cx="1369060" cy="277495"/>
          </a:xfrm>
          <a:prstGeom prst="rect">
            <a:avLst/>
          </a:prstGeom>
          <a:noFill/>
          <a:ln>
            <a:noFill/>
          </a:ln>
        </p:spPr>
      </p:pic>
      <p:pic>
        <p:nvPicPr>
          <p:cNvPr id="205" name="Google Shape;205;p43"/>
          <p:cNvPicPr preferRelativeResize="0"/>
          <p:nvPr/>
        </p:nvPicPr>
        <p:blipFill rotWithShape="1">
          <a:blip r:embed="rId4">
            <a:alphaModFix/>
          </a:blip>
          <a:srcRect b="0" l="0" r="0" t="0"/>
          <a:stretch/>
        </p:blipFill>
        <p:spPr>
          <a:xfrm>
            <a:off x="1032888" y="1681088"/>
            <a:ext cx="10073261" cy="1385962"/>
          </a:xfrm>
          <a:prstGeom prst="rect">
            <a:avLst/>
          </a:prstGeom>
          <a:noFill/>
          <a:ln>
            <a:noFill/>
          </a:ln>
        </p:spPr>
      </p:pic>
      <p:pic>
        <p:nvPicPr>
          <p:cNvPr id="206" name="Google Shape;206;p43"/>
          <p:cNvPicPr preferRelativeResize="0"/>
          <p:nvPr/>
        </p:nvPicPr>
        <p:blipFill rotWithShape="1">
          <a:blip r:embed="rId5">
            <a:alphaModFix/>
          </a:blip>
          <a:srcRect b="0" l="0" r="0" t="0"/>
          <a:stretch/>
        </p:blipFill>
        <p:spPr>
          <a:xfrm>
            <a:off x="1032888" y="3589244"/>
            <a:ext cx="10073261" cy="1587668"/>
          </a:xfrm>
          <a:prstGeom prst="rect">
            <a:avLst/>
          </a:prstGeom>
          <a:noFill/>
          <a:ln>
            <a:noFill/>
          </a:ln>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Bell MT"/>
              <a:buNone/>
            </a:pPr>
            <a:r>
              <a:rPr lang="en-US" sz="4890">
                <a:solidFill>
                  <a:schemeClr val="dk2"/>
                </a:solidFill>
                <a:latin typeface="Bell MT"/>
                <a:ea typeface="Bell MT"/>
                <a:cs typeface="Bell MT"/>
                <a:sym typeface="Bell MT"/>
              </a:rPr>
              <a:t>Creating a Model for an Existing Database in Entity Framework Core</a:t>
            </a:r>
            <a:endParaRPr sz="4890">
              <a:solidFill>
                <a:schemeClr val="dk2"/>
              </a:solidFill>
              <a:latin typeface="Bell MT"/>
              <a:ea typeface="Bell MT"/>
              <a:cs typeface="Bell MT"/>
              <a:sym typeface="Bell MT"/>
            </a:endParaRPr>
          </a:p>
        </p:txBody>
      </p:sp>
      <p:sp>
        <p:nvSpPr>
          <p:cNvPr id="212" name="Google Shape;212;p14"/>
          <p:cNvSpPr txBox="1"/>
          <p:nvPr/>
        </p:nvSpPr>
        <p:spPr>
          <a:xfrm>
            <a:off x="781685" y="1821180"/>
            <a:ext cx="10183495" cy="5046345"/>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rgbClr val="000000"/>
              </a:buClr>
              <a:buSzPts val="2000"/>
              <a:buFont typeface="Arial"/>
              <a:buNone/>
            </a:pPr>
            <a:r>
              <a:rPr b="0" i="0" lang="en-US" sz="2000" u="none" cap="none" strike="noStrike">
                <a:solidFill>
                  <a:schemeClr val="dk1"/>
                </a:solidFill>
                <a:latin typeface="Comic Sans MS"/>
                <a:ea typeface="Comic Sans MS"/>
                <a:cs typeface="Comic Sans MS"/>
                <a:sym typeface="Comic Sans MS"/>
              </a:rPr>
              <a:t>Reverse engineering command creates entity and context classes (by deriving DbContext) based on the schema of the existing database.</a:t>
            </a:r>
            <a:endParaRPr b="0" i="0" sz="2000" u="none" cap="none" strike="noStrike">
              <a:solidFill>
                <a:schemeClr val="dk1"/>
              </a:solidFill>
              <a:latin typeface="Comic Sans MS"/>
              <a:ea typeface="Comic Sans MS"/>
              <a:cs typeface="Comic Sans MS"/>
              <a:sym typeface="Comic Sans MS"/>
            </a:endParaRPr>
          </a:p>
          <a:p>
            <a:pPr indent="0" lvl="0" marL="0" marR="0" rtl="0" algn="l">
              <a:lnSpc>
                <a:spcPct val="130000"/>
              </a:lnSpc>
              <a:spcBef>
                <a:spcPts val="0"/>
              </a:spcBef>
              <a:spcAft>
                <a:spcPts val="0"/>
              </a:spcAft>
              <a:buClr>
                <a:srgbClr val="000000"/>
              </a:buClr>
              <a:buSzPts val="2000"/>
              <a:buFont typeface="Arial"/>
              <a:buNone/>
            </a:pPr>
            <a:r>
              <a:t/>
            </a:r>
            <a:endParaRPr b="0" i="0" sz="2000" u="none" cap="none" strike="noStrike">
              <a:solidFill>
                <a:schemeClr val="dk1"/>
              </a:solidFill>
              <a:latin typeface="Comic Sans MS"/>
              <a:ea typeface="Comic Sans MS"/>
              <a:cs typeface="Comic Sans MS"/>
              <a:sym typeface="Comic Sans MS"/>
            </a:endParaRPr>
          </a:p>
          <a:p>
            <a:pPr indent="0" lvl="0" marL="0" marR="0" rtl="0" algn="l">
              <a:lnSpc>
                <a:spcPct val="130000"/>
              </a:lnSpc>
              <a:spcBef>
                <a:spcPts val="0"/>
              </a:spcBef>
              <a:spcAft>
                <a:spcPts val="0"/>
              </a:spcAft>
              <a:buClr>
                <a:srgbClr val="000000"/>
              </a:buClr>
              <a:buSzPts val="2000"/>
              <a:buFont typeface="Arial"/>
              <a:buNone/>
            </a:pPr>
            <a:r>
              <a:rPr b="0" i="0" lang="en-US" sz="2000" u="none" cap="none" strike="noStrike">
                <a:solidFill>
                  <a:schemeClr val="dk1"/>
                </a:solidFill>
                <a:latin typeface="Comic Sans MS"/>
                <a:ea typeface="Comic Sans MS"/>
                <a:cs typeface="Comic Sans MS"/>
                <a:sym typeface="Comic Sans MS"/>
              </a:rPr>
              <a:t>Scaffold-DbContext command. This reverse engineering command creates entity and context classes (by deriving DbContext) based on the schema of the existing database.The following parameters can be specified with Scaffold-DbContext in Package Manager Console:</a:t>
            </a:r>
            <a:endParaRPr b="0" i="0" sz="2000" u="none" cap="none" strike="noStrike">
              <a:solidFill>
                <a:schemeClr val="dk1"/>
              </a:solidFill>
              <a:latin typeface="Comic Sans MS"/>
              <a:ea typeface="Comic Sans MS"/>
              <a:cs typeface="Comic Sans MS"/>
              <a:sym typeface="Comic Sans MS"/>
            </a:endParaRPr>
          </a:p>
          <a:p>
            <a:pPr indent="0" lvl="0" marL="0" marR="0" rtl="0" algn="l">
              <a:lnSpc>
                <a:spcPct val="130000"/>
              </a:lnSpc>
              <a:spcBef>
                <a:spcPts val="0"/>
              </a:spcBef>
              <a:spcAft>
                <a:spcPts val="0"/>
              </a:spcAft>
              <a:buClr>
                <a:srgbClr val="000000"/>
              </a:buClr>
              <a:buSzPts val="2000"/>
              <a:buFont typeface="Arial"/>
              <a:buNone/>
            </a:pPr>
            <a:r>
              <a:t/>
            </a:r>
            <a:endParaRPr b="0" i="0" sz="2000" u="none" cap="none" strike="noStrike">
              <a:solidFill>
                <a:schemeClr val="dk1"/>
              </a:solidFill>
              <a:latin typeface="Comic Sans MS"/>
              <a:ea typeface="Comic Sans MS"/>
              <a:cs typeface="Comic Sans MS"/>
              <a:sym typeface="Comic Sans MS"/>
            </a:endParaRPr>
          </a:p>
          <a:p>
            <a:pPr indent="0" lvl="0" marL="0" marR="0" rtl="0" algn="l">
              <a:lnSpc>
                <a:spcPct val="130000"/>
              </a:lnSpc>
              <a:spcBef>
                <a:spcPts val="0"/>
              </a:spcBef>
              <a:spcAft>
                <a:spcPts val="0"/>
              </a:spcAft>
              <a:buClr>
                <a:srgbClr val="000000"/>
              </a:buClr>
              <a:buSzPts val="2000"/>
              <a:buFont typeface="Arial"/>
              <a:buNone/>
            </a:pPr>
            <a:r>
              <a:rPr b="0" i="0" lang="en-US" sz="2000" u="none" cap="none" strike="noStrike">
                <a:solidFill>
                  <a:srgbClr val="012D86"/>
                </a:solidFill>
                <a:latin typeface="Comic Sans MS"/>
                <a:ea typeface="Comic Sans MS"/>
                <a:cs typeface="Comic Sans MS"/>
                <a:sym typeface="Comic Sans MS"/>
              </a:rPr>
              <a:t>Scaffold-DbContext [-Connection] [-Provider] [-OutputDir] [-Context] [-Schemas&gt;][-Tables&gt;][-DataAnnotations][-Force][-Project][-StartupProject] [&lt;CommonParameters&gt;]</a:t>
            </a:r>
            <a:endParaRPr b="0" i="0" sz="2000" u="none" cap="none" strike="noStrike">
              <a:solidFill>
                <a:srgbClr val="012D86"/>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Aitrich-Logo-Transparent-BG-1536x504" id="213" name="Google Shape;213;p14"/>
          <p:cNvPicPr preferRelativeResize="0"/>
          <p:nvPr/>
        </p:nvPicPr>
        <p:blipFill rotWithShape="1">
          <a:blip r:embed="rId3">
            <a:alphaModFix/>
          </a:blip>
          <a:srcRect b="0" l="0" r="0" t="0"/>
          <a:stretch/>
        </p:blipFill>
        <p:spPr>
          <a:xfrm>
            <a:off x="781050" y="6254115"/>
            <a:ext cx="1369060" cy="277495"/>
          </a:xfrm>
          <a:prstGeom prst="rect">
            <a:avLst/>
          </a:prstGeom>
          <a:noFill/>
          <a:ln>
            <a:noFill/>
          </a:ln>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5"/>
          <p:cNvSpPr txBox="1"/>
          <p:nvPr>
            <p:ph idx="1" type="body"/>
          </p:nvPr>
        </p:nvSpPr>
        <p:spPr>
          <a:xfrm>
            <a:off x="506095" y="239395"/>
            <a:ext cx="5513705" cy="593788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latin typeface="Comic Sans MS"/>
                <a:ea typeface="Comic Sans MS"/>
                <a:cs typeface="Comic Sans MS"/>
                <a:sym typeface="Comic Sans MS"/>
              </a:rPr>
              <a:t>Excersise:</a:t>
            </a:r>
            <a:endParaRPr b="1">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rPr lang="en-US" sz="2000">
                <a:latin typeface="Comic Sans MS"/>
                <a:ea typeface="Comic Sans MS"/>
                <a:cs typeface="Comic Sans MS"/>
                <a:sym typeface="Comic Sans MS"/>
              </a:rPr>
              <a:t>Create entity and context classes for the following Jobportal database</a:t>
            </a:r>
            <a:endParaRPr/>
          </a:p>
          <a:p>
            <a:pPr indent="0" lvl="0" marL="0" rtl="0" algn="l">
              <a:lnSpc>
                <a:spcPct val="9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p:txBody>
      </p:sp>
      <p:pic>
        <p:nvPicPr>
          <p:cNvPr descr="Capture0" id="219" name="Google Shape;219;p15"/>
          <p:cNvPicPr preferRelativeResize="0"/>
          <p:nvPr>
            <p:ph idx="2" type="body"/>
          </p:nvPr>
        </p:nvPicPr>
        <p:blipFill rotWithShape="1">
          <a:blip r:embed="rId3">
            <a:alphaModFix/>
          </a:blip>
          <a:srcRect b="0" l="0" r="0" t="0"/>
          <a:stretch/>
        </p:blipFill>
        <p:spPr>
          <a:xfrm>
            <a:off x="6635115" y="661987"/>
            <a:ext cx="3705860" cy="5534025"/>
          </a:xfrm>
          <a:prstGeom prst="rect">
            <a:avLst/>
          </a:prstGeom>
          <a:noFill/>
          <a:ln>
            <a:noFill/>
          </a:ln>
        </p:spPr>
      </p:pic>
      <p:pic>
        <p:nvPicPr>
          <p:cNvPr descr="Aitrich-Logo-Transparent-BG-1536x504" id="220" name="Google Shape;220;p15"/>
          <p:cNvPicPr preferRelativeResize="0"/>
          <p:nvPr/>
        </p:nvPicPr>
        <p:blipFill rotWithShape="1">
          <a:blip r:embed="rId4">
            <a:alphaModFix/>
          </a:blip>
          <a:srcRect b="0" l="0" r="0" t="0"/>
          <a:stretch/>
        </p:blipFill>
        <p:spPr>
          <a:xfrm>
            <a:off x="781050" y="6177280"/>
            <a:ext cx="1369060" cy="277495"/>
          </a:xfrm>
          <a:prstGeom prst="rect">
            <a:avLst/>
          </a:prstGeom>
          <a:noFill/>
          <a:ln>
            <a:noFill/>
          </a:ln>
        </p:spPr>
      </p:pic>
      <p:sp>
        <p:nvSpPr>
          <p:cNvPr id="221" name="Google Shape;221;p15"/>
          <p:cNvSpPr/>
          <p:nvPr/>
        </p:nvSpPr>
        <p:spPr>
          <a:xfrm>
            <a:off x="1163213" y="3751274"/>
            <a:ext cx="4199467" cy="353943"/>
          </a:xfrm>
          <a:prstGeom prst="rect">
            <a:avLst/>
          </a:prstGeom>
          <a:solidFill>
            <a:srgbClr val="FFFFFF"/>
          </a:solidFill>
          <a:ln>
            <a:noFill/>
          </a:ln>
        </p:spPr>
        <p:txBody>
          <a:bodyPr anchorCtr="0" anchor="ctr" bIns="45700" lIns="91425" spcFirstLastPara="1" rIns="91425" wrap="square" tIns="0">
            <a:sp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omic Sans MS"/>
              <a:ea typeface="Comic Sans MS"/>
              <a:cs typeface="Comic Sans MS"/>
              <a:sym typeface="Comic Sans MS"/>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500"/>
                                        <p:tgtEl>
                                          <p:spTgt spid="21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6"/>
          <p:cNvSpPr txBox="1"/>
          <p:nvPr>
            <p:ph idx="1" type="body"/>
          </p:nvPr>
        </p:nvSpPr>
        <p:spPr>
          <a:xfrm>
            <a:off x="996950" y="483235"/>
            <a:ext cx="10516200" cy="4812600"/>
          </a:xfrm>
          <a:prstGeom prst="rect">
            <a:avLst/>
          </a:prstGeom>
          <a:noFill/>
          <a:ln>
            <a:noFill/>
          </a:ln>
        </p:spPr>
        <p:txBody>
          <a:bodyPr anchorCtr="0" anchor="t" bIns="45700" lIns="91425" spcFirstLastPara="1" rIns="91425" wrap="square" tIns="45700">
            <a:normAutofit/>
          </a:bodyPr>
          <a:lstStyle/>
          <a:p>
            <a:pPr indent="0" lvl="0" marL="0" rtl="0" algn="l">
              <a:lnSpc>
                <a:spcPct val="140000"/>
              </a:lnSpc>
              <a:spcBef>
                <a:spcPts val="0"/>
              </a:spcBef>
              <a:spcAft>
                <a:spcPts val="0"/>
              </a:spcAft>
              <a:buClr>
                <a:srgbClr val="012D86"/>
              </a:buClr>
              <a:buSzPts val="2000"/>
              <a:buNone/>
            </a:pPr>
            <a:r>
              <a:rPr lang="en-US" sz="2000">
                <a:solidFill>
                  <a:srgbClr val="012D86"/>
                </a:solidFill>
                <a:latin typeface="Comic Sans MS"/>
                <a:ea typeface="Comic Sans MS"/>
                <a:cs typeface="Comic Sans MS"/>
                <a:sym typeface="Comic Sans MS"/>
              </a:rPr>
              <a:t>PM&gt;Scaffold-DbContext   Server=.\SQLExpress; Database=JobPortal; Trusted_Connection=True;" Microsoft.EntityFrameworkCore.SqlServer -OutputDir Models</a:t>
            </a:r>
            <a:endParaRPr sz="2000">
              <a:solidFill>
                <a:srgbClr val="012D86"/>
              </a:solidFill>
              <a:latin typeface="Comic Sans MS"/>
              <a:ea typeface="Comic Sans MS"/>
              <a:cs typeface="Comic Sans MS"/>
              <a:sym typeface="Comic Sans MS"/>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latin typeface="Comic Sans MS"/>
                <a:ea typeface="Comic Sans MS"/>
                <a:cs typeface="Comic Sans MS"/>
                <a:sym typeface="Comic Sans MS"/>
              </a:rPr>
              <a:t>DB Server: Server=.\SQLExpress;</a:t>
            </a:r>
            <a:endParaRPr sz="2000">
              <a:latin typeface="Comic Sans MS"/>
              <a:ea typeface="Comic Sans MS"/>
              <a:cs typeface="Comic Sans MS"/>
              <a:sym typeface="Comic Sans MS"/>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latin typeface="Comic Sans MS"/>
                <a:ea typeface="Comic Sans MS"/>
                <a:cs typeface="Comic Sans MS"/>
                <a:sym typeface="Comic Sans MS"/>
              </a:rPr>
              <a:t> Database name :JobPoratal</a:t>
            </a:r>
            <a:endParaRPr sz="2000">
              <a:latin typeface="Comic Sans MS"/>
              <a:ea typeface="Comic Sans MS"/>
              <a:cs typeface="Comic Sans MS"/>
              <a:sym typeface="Comic Sans MS"/>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latin typeface="Comic Sans MS"/>
                <a:ea typeface="Comic Sans MS"/>
                <a:cs typeface="Comic Sans MS"/>
                <a:sym typeface="Comic Sans MS"/>
              </a:rPr>
              <a:t>Security info:Trusted_Connection=True;</a:t>
            </a:r>
            <a:endParaRPr sz="2000">
              <a:latin typeface="Comic Sans MS"/>
              <a:ea typeface="Comic Sans MS"/>
              <a:cs typeface="Comic Sans MS"/>
              <a:sym typeface="Comic Sans MS"/>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latin typeface="Comic Sans MS"/>
                <a:ea typeface="Comic Sans MS"/>
                <a:cs typeface="Comic Sans MS"/>
                <a:sym typeface="Comic Sans MS"/>
              </a:rPr>
              <a:t> SQLServer provider : Microsoft.EntityFrameworkCore.SqlServer.</a:t>
            </a:r>
            <a:endParaRPr sz="2000">
              <a:latin typeface="Comic Sans MS"/>
              <a:ea typeface="Comic Sans MS"/>
              <a:cs typeface="Comic Sans MS"/>
              <a:sym typeface="Comic Sans MS"/>
            </a:endParaRPr>
          </a:p>
          <a:p>
            <a:pPr indent="-228600" lvl="0" marL="228600" rtl="0" algn="l">
              <a:lnSpc>
                <a:spcPct val="130000"/>
              </a:lnSpc>
              <a:spcBef>
                <a:spcPts val="1000"/>
              </a:spcBef>
              <a:spcAft>
                <a:spcPts val="0"/>
              </a:spcAft>
              <a:buClr>
                <a:schemeClr val="dk1"/>
              </a:buClr>
              <a:buSzPts val="2000"/>
              <a:buFont typeface="Noto Sans Symbols"/>
              <a:buChar char="⮚"/>
            </a:pPr>
            <a:r>
              <a:rPr lang="en-US" sz="2000">
                <a:latin typeface="Comic Sans MS"/>
                <a:ea typeface="Comic Sans MS"/>
                <a:cs typeface="Comic Sans MS"/>
                <a:sym typeface="Comic Sans MS"/>
              </a:rPr>
              <a:t>-OutputDir :Directory where we want to generate all the classes which is the Model</a:t>
            </a:r>
            <a:endParaRPr sz="2000">
              <a:latin typeface="Comic Sans MS"/>
              <a:ea typeface="Comic Sans MS"/>
              <a:cs typeface="Comic Sans MS"/>
              <a:sym typeface="Comic Sans MS"/>
            </a:endParaRPr>
          </a:p>
          <a:p>
            <a:pPr indent="-101600" lvl="0" marL="228600" rtl="0" algn="l">
              <a:lnSpc>
                <a:spcPct val="13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a:p>
            <a:pPr indent="-101600" lvl="0" marL="228600" rtl="0" algn="l">
              <a:lnSpc>
                <a:spcPct val="13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23128838_1902.i039.011.P.m004.c30.cloud services isometric icons-06" id="227" name="Google Shape;227;p16"/>
          <p:cNvPicPr preferRelativeResize="0"/>
          <p:nvPr>
            <p:ph idx="2" type="body"/>
          </p:nvPr>
        </p:nvPicPr>
        <p:blipFill rotWithShape="1">
          <a:blip r:embed="rId3">
            <a:alphaModFix/>
          </a:blip>
          <a:srcRect b="0" l="0" r="0" t="0"/>
          <a:stretch/>
        </p:blipFill>
        <p:spPr>
          <a:xfrm>
            <a:off x="8416925" y="1464310"/>
            <a:ext cx="2534285" cy="2186305"/>
          </a:xfrm>
          <a:prstGeom prst="rect">
            <a:avLst/>
          </a:prstGeom>
          <a:noFill/>
          <a:ln>
            <a:noFill/>
          </a:ln>
        </p:spPr>
      </p:pic>
      <p:pic>
        <p:nvPicPr>
          <p:cNvPr descr="Aitrich-Logo-Transparent-BG-1536x504" id="228" name="Google Shape;228;p16"/>
          <p:cNvPicPr preferRelativeResize="0"/>
          <p:nvPr/>
        </p:nvPicPr>
        <p:blipFill rotWithShape="1">
          <a:blip r:embed="rId4">
            <a:alphaModFix/>
          </a:blip>
          <a:srcRect b="0" l="0" r="0" t="0"/>
          <a:stretch/>
        </p:blipFill>
        <p:spPr>
          <a:xfrm>
            <a:off x="781050" y="6177280"/>
            <a:ext cx="1369060" cy="277495"/>
          </a:xfrm>
          <a:prstGeom prst="rect">
            <a:avLst/>
          </a:prstGeom>
          <a:noFill/>
          <a:ln>
            <a:noFill/>
          </a:ln>
        </p:spPr>
      </p:pic>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descr="Aitrich-Logo-Transparent-BG-1536x504" id="233" name="Google Shape;233;p17"/>
          <p:cNvPicPr preferRelativeResize="0"/>
          <p:nvPr/>
        </p:nvPicPr>
        <p:blipFill rotWithShape="1">
          <a:blip r:embed="rId3">
            <a:alphaModFix/>
          </a:blip>
          <a:srcRect b="0" l="0" r="0" t="0"/>
          <a:stretch/>
        </p:blipFill>
        <p:spPr>
          <a:xfrm>
            <a:off x="781050" y="6177280"/>
            <a:ext cx="1369060" cy="277495"/>
          </a:xfrm>
          <a:prstGeom prst="rect">
            <a:avLst/>
          </a:prstGeom>
          <a:noFill/>
          <a:ln>
            <a:noFill/>
          </a:ln>
        </p:spPr>
      </p:pic>
      <p:sp>
        <p:nvSpPr>
          <p:cNvPr id="234" name="Google Shape;234;p17"/>
          <p:cNvSpPr/>
          <p:nvPr/>
        </p:nvSpPr>
        <p:spPr>
          <a:xfrm>
            <a:off x="1299845" y="1446530"/>
            <a:ext cx="3982085" cy="385318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5" name="Google Shape;235;p17"/>
          <p:cNvSpPr txBox="1"/>
          <p:nvPr/>
        </p:nvSpPr>
        <p:spPr>
          <a:xfrm>
            <a:off x="1572260" y="1837055"/>
            <a:ext cx="3377565" cy="375348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rgbClr val="000000"/>
              </a:buClr>
              <a:buSzPts val="2000"/>
              <a:buFont typeface="Arial"/>
              <a:buNone/>
            </a:pPr>
            <a:r>
              <a:rPr b="0" i="0" lang="en-US" sz="2000" u="none" cap="none" strike="noStrike">
                <a:solidFill>
                  <a:schemeClr val="lt1"/>
                </a:solidFill>
                <a:latin typeface="Comic Sans MS"/>
                <a:ea typeface="Comic Sans MS"/>
                <a:cs typeface="Comic Sans MS"/>
                <a:sym typeface="Comic Sans MS"/>
              </a:rPr>
              <a:t> Scaffold-DbContext command creates entity classes for each table in the JobPortal database and context class (by deriving DbContext) with Fluent API configurations for all the entities in the Models folder.</a:t>
            </a:r>
            <a:endParaRPr b="0" i="0" sz="2000" u="none" cap="none" strike="noStrike">
              <a:solidFill>
                <a:schemeClr val="lt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omic Sans MS"/>
              <a:ea typeface="Comic Sans MS"/>
              <a:cs typeface="Comic Sans MS"/>
              <a:sym typeface="Comic Sans MS"/>
            </a:endParaRPr>
          </a:p>
        </p:txBody>
      </p:sp>
      <p:sp>
        <p:nvSpPr>
          <p:cNvPr id="236" name="Google Shape;236;p17"/>
          <p:cNvSpPr txBox="1"/>
          <p:nvPr/>
        </p:nvSpPr>
        <p:spPr>
          <a:xfrm>
            <a:off x="591820" y="522605"/>
            <a:ext cx="2496185"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mic Sans MS"/>
                <a:ea typeface="Comic Sans MS"/>
                <a:cs typeface="Comic Sans MS"/>
                <a:sym typeface="Comic Sans MS"/>
              </a:rPr>
              <a:t>Example:</a:t>
            </a:r>
            <a:endParaRPr b="1" i="0" sz="2000" u="none" cap="none" strike="noStrike">
              <a:solidFill>
                <a:schemeClr val="dk1"/>
              </a:solidFill>
              <a:latin typeface="Comic Sans MS"/>
              <a:ea typeface="Comic Sans MS"/>
              <a:cs typeface="Comic Sans MS"/>
              <a:sym typeface="Comic Sans MS"/>
            </a:endParaRPr>
          </a:p>
        </p:txBody>
      </p:sp>
      <p:pic>
        <p:nvPicPr>
          <p:cNvPr id="237" name="Google Shape;237;p17"/>
          <p:cNvPicPr preferRelativeResize="0"/>
          <p:nvPr/>
        </p:nvPicPr>
        <p:blipFill rotWithShape="1">
          <a:blip r:embed="rId4">
            <a:alphaModFix/>
          </a:blip>
          <a:srcRect b="0" l="0" r="0" t="0"/>
          <a:stretch/>
        </p:blipFill>
        <p:spPr>
          <a:xfrm>
            <a:off x="6853205" y="632461"/>
            <a:ext cx="4038950" cy="4958079"/>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500"/>
                                        <p:tgtEl>
                                          <p:spTgt spid="2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500"/>
                                        <p:tgtEl>
                                          <p:spTgt spid="23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descr="Capturecontext" id="242" name="Google Shape;242;p18"/>
          <p:cNvPicPr preferRelativeResize="0"/>
          <p:nvPr>
            <p:ph idx="1" type="body"/>
          </p:nvPr>
        </p:nvPicPr>
        <p:blipFill rotWithShape="1">
          <a:blip r:embed="rId3">
            <a:alphaModFix/>
          </a:blip>
          <a:srcRect b="0" l="0" r="0" t="0"/>
          <a:stretch/>
        </p:blipFill>
        <p:spPr>
          <a:xfrm>
            <a:off x="2150110" y="1349375"/>
            <a:ext cx="7755890" cy="4069292"/>
          </a:xfrm>
          <a:prstGeom prst="rect">
            <a:avLst/>
          </a:prstGeom>
          <a:noFill/>
          <a:ln>
            <a:noFill/>
          </a:ln>
        </p:spPr>
      </p:pic>
      <p:sp>
        <p:nvSpPr>
          <p:cNvPr id="243" name="Google Shape;243;p18"/>
          <p:cNvSpPr txBox="1"/>
          <p:nvPr/>
        </p:nvSpPr>
        <p:spPr>
          <a:xfrm>
            <a:off x="591820" y="522605"/>
            <a:ext cx="2496185"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mic Sans MS"/>
                <a:ea typeface="Comic Sans MS"/>
                <a:cs typeface="Comic Sans MS"/>
                <a:sym typeface="Comic Sans MS"/>
              </a:rPr>
              <a:t>Example:</a:t>
            </a:r>
            <a:endParaRPr b="1" i="0" sz="2000" u="none" cap="none" strike="noStrike">
              <a:solidFill>
                <a:schemeClr val="dk1"/>
              </a:solidFill>
              <a:latin typeface="Comic Sans MS"/>
              <a:ea typeface="Comic Sans MS"/>
              <a:cs typeface="Comic Sans MS"/>
              <a:sym typeface="Comic Sans MS"/>
            </a:endParaRPr>
          </a:p>
        </p:txBody>
      </p:sp>
      <p:pic>
        <p:nvPicPr>
          <p:cNvPr descr="Aitrich-Logo-Transparent-BG-1536x504" id="244" name="Google Shape;244;p18"/>
          <p:cNvPicPr preferRelativeResize="0"/>
          <p:nvPr/>
        </p:nvPicPr>
        <p:blipFill rotWithShape="1">
          <a:blip r:embed="rId4">
            <a:alphaModFix/>
          </a:blip>
          <a:srcRect b="0" l="0" r="0" t="0"/>
          <a:stretch/>
        </p:blipFill>
        <p:spPr>
          <a:xfrm>
            <a:off x="781050" y="6177280"/>
            <a:ext cx="1369060" cy="277495"/>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ORM(Object Relational Mapping)</a:t>
            </a:r>
            <a:endParaRPr>
              <a:solidFill>
                <a:schemeClr val="dk2"/>
              </a:solidFill>
              <a:latin typeface="Bell MT"/>
              <a:ea typeface="Bell MT"/>
              <a:cs typeface="Bell MT"/>
              <a:sym typeface="Bell MT"/>
            </a:endParaRPr>
          </a:p>
        </p:txBody>
      </p:sp>
      <p:sp>
        <p:nvSpPr>
          <p:cNvPr id="95" name="Google Shape;95;p2"/>
          <p:cNvSpPr txBox="1"/>
          <p:nvPr>
            <p:ph idx="1" type="body"/>
          </p:nvPr>
        </p:nvSpPr>
        <p:spPr>
          <a:xfrm>
            <a:off x="985069" y="2173544"/>
            <a:ext cx="6711766" cy="2841522"/>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Font typeface="Noto Sans Symbols"/>
              <a:buChar char="▪"/>
            </a:pPr>
            <a:r>
              <a:rPr lang="en-US" sz="2000">
                <a:solidFill>
                  <a:schemeClr val="dk1"/>
                </a:solidFill>
                <a:latin typeface="Comic Sans MS"/>
                <a:ea typeface="Comic Sans MS"/>
                <a:cs typeface="Comic Sans MS"/>
                <a:sym typeface="Comic Sans MS"/>
              </a:rPr>
              <a:t>Object Relational Mapping (ORM) is a technique used in creating a "bridge" between object-oriented programs and, in most cases, relational databases.</a:t>
            </a:r>
            <a:endParaRPr sz="2000">
              <a:solidFill>
                <a:schemeClr val="dk1"/>
              </a:solidFill>
              <a:latin typeface="Comic Sans MS"/>
              <a:ea typeface="Comic Sans MS"/>
              <a:cs typeface="Comic Sans MS"/>
              <a:sym typeface="Comic Sans MS"/>
            </a:endParaRPr>
          </a:p>
          <a:p>
            <a:pPr indent="0" lvl="0" marL="0" rtl="0" algn="l">
              <a:lnSpc>
                <a:spcPct val="100000"/>
              </a:lnSpc>
              <a:spcBef>
                <a:spcPts val="1000"/>
              </a:spcBef>
              <a:spcAft>
                <a:spcPts val="0"/>
              </a:spcAft>
              <a:buClr>
                <a:schemeClr val="dk1"/>
              </a:buClr>
              <a:buSzPts val="2400"/>
              <a:buFont typeface="Noto Sans Symbols"/>
              <a:buNone/>
            </a:pPr>
            <a:r>
              <a:t/>
            </a:r>
            <a:endParaRPr sz="2000">
              <a:solidFill>
                <a:schemeClr val="dk1"/>
              </a:solidFill>
              <a:latin typeface="Comic Sans MS"/>
              <a:ea typeface="Comic Sans MS"/>
              <a:cs typeface="Comic Sans MS"/>
              <a:sym typeface="Comic Sans MS"/>
            </a:endParaRPr>
          </a:p>
          <a:p>
            <a:pPr indent="-228600" lvl="0" marL="228600" rtl="0" algn="l">
              <a:lnSpc>
                <a:spcPct val="100000"/>
              </a:lnSpc>
              <a:spcBef>
                <a:spcPts val="1000"/>
              </a:spcBef>
              <a:spcAft>
                <a:spcPts val="0"/>
              </a:spcAft>
              <a:buClr>
                <a:schemeClr val="dk1"/>
              </a:buClr>
              <a:buSzPts val="2400"/>
              <a:buFont typeface="Noto Sans Symbols"/>
              <a:buChar char="▪"/>
            </a:pPr>
            <a:r>
              <a:rPr lang="en-US" sz="2000">
                <a:solidFill>
                  <a:schemeClr val="dk1"/>
                </a:solidFill>
                <a:latin typeface="Comic Sans MS"/>
                <a:ea typeface="Comic Sans MS"/>
                <a:cs typeface="Comic Sans MS"/>
                <a:sym typeface="Comic Sans MS"/>
              </a:rPr>
              <a:t>While using SQL for this purpose isn't necessarily a bad idea, the ORM and ORM tools help simplify the interaction between relational databases and different OOP languages</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pic>
        <p:nvPicPr>
          <p:cNvPr descr="8497396_3937443" id="96" name="Google Shape;96;p2"/>
          <p:cNvPicPr preferRelativeResize="0"/>
          <p:nvPr>
            <p:ph idx="2" type="body"/>
          </p:nvPr>
        </p:nvPicPr>
        <p:blipFill rotWithShape="1">
          <a:blip r:embed="rId3">
            <a:alphaModFix/>
          </a:blip>
          <a:srcRect b="0" l="0" r="0" t="0"/>
          <a:stretch/>
        </p:blipFill>
        <p:spPr>
          <a:xfrm>
            <a:off x="7524115" y="1825625"/>
            <a:ext cx="4006215" cy="4351655"/>
          </a:xfrm>
          <a:prstGeom prst="rect">
            <a:avLst/>
          </a:prstGeom>
          <a:noFill/>
          <a:ln>
            <a:noFill/>
          </a:ln>
        </p:spPr>
      </p:pic>
      <p:pic>
        <p:nvPicPr>
          <p:cNvPr descr="Aitrich-Logo-Transparent-BG-1536x504" id="97" name="Google Shape;97;p2"/>
          <p:cNvPicPr preferRelativeResize="0"/>
          <p:nvPr/>
        </p:nvPicPr>
        <p:blipFill rotWithShape="1">
          <a:blip r:embed="rId4">
            <a:alphaModFix/>
          </a:blip>
          <a:srcRect b="0" l="0" r="0" t="0"/>
          <a:stretch/>
        </p:blipFill>
        <p:spPr>
          <a:xfrm>
            <a:off x="838200" y="6351270"/>
            <a:ext cx="1369060" cy="277495"/>
          </a:xfrm>
          <a:prstGeom prst="rect">
            <a:avLst/>
          </a:prstGeom>
          <a:noFill/>
          <a:ln>
            <a:noFill/>
          </a:ln>
        </p:spPr>
      </p:pic>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Entity Framework Core: DbContext</a:t>
            </a:r>
            <a:endParaRPr>
              <a:solidFill>
                <a:schemeClr val="dk2"/>
              </a:solidFill>
              <a:latin typeface="Bell MT"/>
              <a:ea typeface="Bell MT"/>
              <a:cs typeface="Bell MT"/>
              <a:sym typeface="Bell MT"/>
            </a:endParaRPr>
          </a:p>
        </p:txBody>
      </p:sp>
      <p:sp>
        <p:nvSpPr>
          <p:cNvPr id="250" name="Google Shape;250;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40000"/>
              </a:lnSpc>
              <a:spcBef>
                <a:spcPts val="0"/>
              </a:spcBef>
              <a:spcAft>
                <a:spcPts val="0"/>
              </a:spcAft>
              <a:buClr>
                <a:schemeClr val="dk1"/>
              </a:buClr>
              <a:buSzPts val="2000"/>
              <a:buFont typeface="Noto Sans Symbols"/>
              <a:buChar char="▪"/>
            </a:pPr>
            <a:r>
              <a:rPr lang="en-US" sz="2000">
                <a:latin typeface="Comic Sans MS"/>
                <a:ea typeface="Comic Sans MS"/>
                <a:cs typeface="Comic Sans MS"/>
                <a:sym typeface="Comic Sans MS"/>
              </a:rPr>
              <a:t>The DbContext class is an integral part of Entity Framework. </a:t>
            </a:r>
            <a:endParaRPr sz="2000">
              <a:latin typeface="Comic Sans MS"/>
              <a:ea typeface="Comic Sans MS"/>
              <a:cs typeface="Comic Sans MS"/>
              <a:sym typeface="Comic Sans MS"/>
            </a:endParaRPr>
          </a:p>
          <a:p>
            <a:pPr indent="-228600" lvl="0" marL="228600" rtl="0" algn="l">
              <a:lnSpc>
                <a:spcPct val="140000"/>
              </a:lnSpc>
              <a:spcBef>
                <a:spcPts val="1000"/>
              </a:spcBef>
              <a:spcAft>
                <a:spcPts val="0"/>
              </a:spcAft>
              <a:buClr>
                <a:schemeClr val="dk1"/>
              </a:buClr>
              <a:buSzPts val="2000"/>
              <a:buFont typeface="Noto Sans Symbols"/>
              <a:buChar char="▪"/>
            </a:pPr>
            <a:r>
              <a:rPr lang="en-US" sz="2000">
                <a:latin typeface="Comic Sans MS"/>
                <a:ea typeface="Comic Sans MS"/>
                <a:cs typeface="Comic Sans MS"/>
                <a:sym typeface="Comic Sans MS"/>
              </a:rPr>
              <a:t>An instance of DbContext represents a session with the database which can be used to query and save instances of your entities to a database. DbContext is a combination of the Unit Of Work and Repository patterns.</a:t>
            </a:r>
            <a:endParaRPr sz="2000">
              <a:latin typeface="Comic Sans MS"/>
              <a:ea typeface="Comic Sans MS"/>
              <a:cs typeface="Comic Sans MS"/>
              <a:sym typeface="Comic Sans MS"/>
            </a:endParaRPr>
          </a:p>
        </p:txBody>
      </p:sp>
      <p:pic>
        <p:nvPicPr>
          <p:cNvPr descr="22112055_6551283" id="251" name="Google Shape;251;p19"/>
          <p:cNvPicPr preferRelativeResize="0"/>
          <p:nvPr>
            <p:ph idx="2" type="body"/>
          </p:nvPr>
        </p:nvPicPr>
        <p:blipFill rotWithShape="1">
          <a:blip r:embed="rId3">
            <a:alphaModFix/>
          </a:blip>
          <a:srcRect b="0" l="0" r="0" t="0"/>
          <a:stretch/>
        </p:blipFill>
        <p:spPr>
          <a:xfrm>
            <a:off x="6586855" y="1825625"/>
            <a:ext cx="4351655" cy="4351655"/>
          </a:xfrm>
          <a:prstGeom prst="rect">
            <a:avLst/>
          </a:prstGeom>
          <a:noFill/>
          <a:ln>
            <a:noFill/>
          </a:ln>
        </p:spPr>
      </p:pic>
      <p:pic>
        <p:nvPicPr>
          <p:cNvPr descr="Aitrich-Logo-Transparent-BG-1536x504" id="252" name="Google Shape;252;p19"/>
          <p:cNvPicPr preferRelativeResize="0"/>
          <p:nvPr/>
        </p:nvPicPr>
        <p:blipFill rotWithShape="1">
          <a:blip r:embed="rId4">
            <a:alphaModFix/>
          </a:blip>
          <a:srcRect b="0" l="0" r="0" t="0"/>
          <a:stretch/>
        </p:blipFill>
        <p:spPr>
          <a:xfrm>
            <a:off x="781050" y="6177280"/>
            <a:ext cx="1369060" cy="277495"/>
          </a:xfrm>
          <a:prstGeom prst="rect">
            <a:avLst/>
          </a:prstGeom>
          <a:noFill/>
          <a:ln>
            <a:noFill/>
          </a:ln>
        </p:spPr>
      </p:pic>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0"/>
          <p:cNvSpPr txBox="1"/>
          <p:nvPr>
            <p:ph idx="1" type="body"/>
          </p:nvPr>
        </p:nvSpPr>
        <p:spPr>
          <a:xfrm>
            <a:off x="703580" y="403225"/>
            <a:ext cx="8939530" cy="546227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000"/>
              <a:buNone/>
            </a:pPr>
            <a:r>
              <a:rPr lang="en-US" sz="2000">
                <a:latin typeface="Comic Sans MS"/>
                <a:ea typeface="Comic Sans MS"/>
                <a:cs typeface="Comic Sans MS"/>
                <a:sym typeface="Comic Sans MS"/>
              </a:rPr>
              <a:t>DbContext in EF Core allows us to perform following tasks:</a:t>
            </a:r>
            <a:endParaRPr sz="2000">
              <a:latin typeface="Comic Sans MS"/>
              <a:ea typeface="Comic Sans MS"/>
              <a:cs typeface="Comic Sans MS"/>
              <a:sym typeface="Comic Sans MS"/>
            </a:endParaRPr>
          </a:p>
          <a:p>
            <a:pPr indent="0" lvl="0" marL="0" rtl="0" algn="l">
              <a:lnSpc>
                <a:spcPct val="11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a:p>
            <a:pPr indent="-514350" lvl="0" marL="514350" rtl="0" algn="l">
              <a:lnSpc>
                <a:spcPct val="11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Manage database connection</a:t>
            </a:r>
            <a:endParaRPr sz="2000">
              <a:latin typeface="Comic Sans MS"/>
              <a:ea typeface="Comic Sans MS"/>
              <a:cs typeface="Comic Sans MS"/>
              <a:sym typeface="Comic Sans MS"/>
            </a:endParaRPr>
          </a:p>
          <a:p>
            <a:pPr indent="-514350" lvl="0" marL="514350" rtl="0" algn="l">
              <a:lnSpc>
                <a:spcPct val="11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Configure model &amp; relationship</a:t>
            </a:r>
            <a:endParaRPr sz="2000">
              <a:latin typeface="Comic Sans MS"/>
              <a:ea typeface="Comic Sans MS"/>
              <a:cs typeface="Comic Sans MS"/>
              <a:sym typeface="Comic Sans MS"/>
            </a:endParaRPr>
          </a:p>
          <a:p>
            <a:pPr indent="-514350" lvl="0" marL="514350" rtl="0" algn="l">
              <a:lnSpc>
                <a:spcPct val="11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Querying database</a:t>
            </a:r>
            <a:endParaRPr sz="2000">
              <a:latin typeface="Comic Sans MS"/>
              <a:ea typeface="Comic Sans MS"/>
              <a:cs typeface="Comic Sans MS"/>
              <a:sym typeface="Comic Sans MS"/>
            </a:endParaRPr>
          </a:p>
          <a:p>
            <a:pPr indent="-514350" lvl="0" marL="514350" rtl="0" algn="l">
              <a:lnSpc>
                <a:spcPct val="11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Saving data to the database</a:t>
            </a:r>
            <a:endParaRPr sz="2000">
              <a:latin typeface="Comic Sans MS"/>
              <a:ea typeface="Comic Sans MS"/>
              <a:cs typeface="Comic Sans MS"/>
              <a:sym typeface="Comic Sans MS"/>
            </a:endParaRPr>
          </a:p>
          <a:p>
            <a:pPr indent="-514350" lvl="0" marL="514350" rtl="0" algn="l">
              <a:lnSpc>
                <a:spcPct val="11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Configure change tracking</a:t>
            </a:r>
            <a:endParaRPr sz="2000">
              <a:latin typeface="Comic Sans MS"/>
              <a:ea typeface="Comic Sans MS"/>
              <a:cs typeface="Comic Sans MS"/>
              <a:sym typeface="Comic Sans MS"/>
            </a:endParaRPr>
          </a:p>
          <a:p>
            <a:pPr indent="-514350" lvl="0" marL="514350" rtl="0" algn="l">
              <a:lnSpc>
                <a:spcPct val="11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Caching</a:t>
            </a:r>
            <a:endParaRPr sz="2000">
              <a:latin typeface="Comic Sans MS"/>
              <a:ea typeface="Comic Sans MS"/>
              <a:cs typeface="Comic Sans MS"/>
              <a:sym typeface="Comic Sans MS"/>
            </a:endParaRPr>
          </a:p>
          <a:p>
            <a:pPr indent="-514350" lvl="0" marL="514350" rtl="0" algn="l">
              <a:lnSpc>
                <a:spcPct val="11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Transaction management</a:t>
            </a:r>
            <a:endParaRPr sz="2000">
              <a:latin typeface="Comic Sans MS"/>
              <a:ea typeface="Comic Sans MS"/>
              <a:cs typeface="Comic Sans MS"/>
              <a:sym typeface="Comic Sans MS"/>
            </a:endParaRPr>
          </a:p>
          <a:p>
            <a:pPr indent="0" lvl="0" marL="0" rtl="0" algn="l">
              <a:lnSpc>
                <a:spcPct val="110000"/>
              </a:lnSpc>
              <a:spcBef>
                <a:spcPts val="1000"/>
              </a:spcBef>
              <a:spcAft>
                <a:spcPts val="0"/>
              </a:spcAft>
              <a:buClr>
                <a:schemeClr val="dk1"/>
              </a:buClr>
              <a:buSzPts val="2000"/>
              <a:buFont typeface="Calibri"/>
              <a:buNone/>
            </a:pPr>
            <a:r>
              <a:t/>
            </a:r>
            <a:endParaRPr sz="2000">
              <a:latin typeface="Comic Sans MS"/>
              <a:ea typeface="Comic Sans MS"/>
              <a:cs typeface="Comic Sans MS"/>
              <a:sym typeface="Comic Sans MS"/>
            </a:endParaRPr>
          </a:p>
        </p:txBody>
      </p:sp>
      <p:sp>
        <p:nvSpPr>
          <p:cNvPr id="258" name="Google Shape;258;p20"/>
          <p:cNvSpPr txBox="1"/>
          <p:nvPr/>
        </p:nvSpPr>
        <p:spPr>
          <a:xfrm>
            <a:off x="789305" y="5259070"/>
            <a:ext cx="9370695" cy="7067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mic Sans MS"/>
                <a:ea typeface="Comic Sans MS"/>
                <a:cs typeface="Comic Sans MS"/>
                <a:sym typeface="Comic Sans MS"/>
              </a:rPr>
              <a:t>This context class typically includes DbSet&lt;TEntity&gt; properties for each entity in the model.</a:t>
            </a:r>
            <a:endParaRPr b="0" i="0" sz="2000" u="none" cap="none" strike="noStrike">
              <a:solidFill>
                <a:schemeClr val="dk1"/>
              </a:solidFill>
              <a:latin typeface="Comic Sans MS"/>
              <a:ea typeface="Comic Sans MS"/>
              <a:cs typeface="Comic Sans MS"/>
              <a:sym typeface="Comic Sans MS"/>
            </a:endParaRPr>
          </a:p>
        </p:txBody>
      </p:sp>
      <p:pic>
        <p:nvPicPr>
          <p:cNvPr descr="Aitrich-Logo-Transparent-BG-1536x504" id="259" name="Google Shape;259;p20"/>
          <p:cNvPicPr preferRelativeResize="0"/>
          <p:nvPr/>
        </p:nvPicPr>
        <p:blipFill rotWithShape="1">
          <a:blip r:embed="rId3">
            <a:alphaModFix/>
          </a:blip>
          <a:srcRect b="0" l="0" r="0" t="0"/>
          <a:stretch/>
        </p:blipFill>
        <p:spPr>
          <a:xfrm>
            <a:off x="781050" y="6177280"/>
            <a:ext cx="1369060" cy="277495"/>
          </a:xfrm>
          <a:prstGeom prst="rect">
            <a:avLst/>
          </a:prstGeom>
          <a:noFill/>
          <a:ln>
            <a:noFill/>
          </a:ln>
        </p:spPr>
      </p:pic>
      <p:pic>
        <p:nvPicPr>
          <p:cNvPr descr="6161063_2380" id="260" name="Google Shape;260;p20"/>
          <p:cNvPicPr preferRelativeResize="0"/>
          <p:nvPr>
            <p:ph idx="2" type="body"/>
          </p:nvPr>
        </p:nvPicPr>
        <p:blipFill rotWithShape="1">
          <a:blip r:embed="rId4">
            <a:alphaModFix/>
          </a:blip>
          <a:srcRect b="0" l="0" r="0" t="0"/>
          <a:stretch/>
        </p:blipFill>
        <p:spPr>
          <a:xfrm>
            <a:off x="7136765" y="1382395"/>
            <a:ext cx="4351655" cy="344424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 calcmode="lin" valueType="num">
                                      <p:cBhvr additive="base">
                                        <p:cTn dur="500"/>
                                        <p:tgtEl>
                                          <p:spTgt spid="25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1"/>
          <p:cNvSpPr txBox="1"/>
          <p:nvPr/>
        </p:nvSpPr>
        <p:spPr>
          <a:xfrm>
            <a:off x="649605" y="511175"/>
            <a:ext cx="11140440"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mic Sans MS"/>
                <a:ea typeface="Comic Sans MS"/>
                <a:cs typeface="Comic Sans MS"/>
                <a:sym typeface="Comic Sans MS"/>
              </a:rPr>
              <a:t>Example:</a:t>
            </a:r>
            <a:endParaRPr b="1" i="0" sz="2000" u="none" cap="none" strike="noStrike">
              <a:solidFill>
                <a:schemeClr val="dk1"/>
              </a:solidFill>
              <a:latin typeface="Comic Sans MS"/>
              <a:ea typeface="Comic Sans MS"/>
              <a:cs typeface="Comic Sans MS"/>
              <a:sym typeface="Comic Sans MS"/>
            </a:endParaRPr>
          </a:p>
        </p:txBody>
      </p:sp>
      <p:sp>
        <p:nvSpPr>
          <p:cNvPr id="266" name="Google Shape;266;p21"/>
          <p:cNvSpPr txBox="1"/>
          <p:nvPr>
            <p:ph idx="1" type="body"/>
          </p:nvPr>
        </p:nvSpPr>
        <p:spPr>
          <a:xfrm>
            <a:off x="332740" y="1360805"/>
            <a:ext cx="4791075" cy="5158105"/>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000"/>
              <a:buChar char="•"/>
            </a:pPr>
            <a:r>
              <a:rPr lang="en-US" sz="2000">
                <a:latin typeface="Comic Sans MS"/>
                <a:ea typeface="Comic Sans MS"/>
                <a:cs typeface="Comic Sans MS"/>
                <a:sym typeface="Comic Sans MS"/>
              </a:rPr>
              <a:t>The following is the JobportalContext class which you can use to save or retrieve data.</a:t>
            </a:r>
            <a:endParaRPr sz="2000">
              <a:latin typeface="Comic Sans MS"/>
              <a:ea typeface="Comic Sans MS"/>
              <a:cs typeface="Comic Sans MS"/>
              <a:sym typeface="Comic Sans MS"/>
            </a:endParaRPr>
          </a:p>
          <a:p>
            <a:pPr indent="-228600" lvl="0" marL="228600" rtl="0" algn="l">
              <a:lnSpc>
                <a:spcPct val="150000"/>
              </a:lnSpc>
              <a:spcBef>
                <a:spcPts val="1000"/>
              </a:spcBef>
              <a:spcAft>
                <a:spcPts val="0"/>
              </a:spcAft>
              <a:buClr>
                <a:schemeClr val="dk1"/>
              </a:buClr>
              <a:buSzPts val="2000"/>
              <a:buChar char="•"/>
            </a:pPr>
            <a:r>
              <a:rPr lang="en-US" sz="2000">
                <a:latin typeface="Comic Sans MS"/>
                <a:ea typeface="Comic Sans MS"/>
                <a:cs typeface="Comic Sans MS"/>
                <a:sym typeface="Comic Sans MS"/>
              </a:rPr>
              <a:t>In the example above, the JobportalContext class is derived from the DbContext class and contains the DbSet&lt;TEntity&gt; properties of Applications, Educations ,Interviews and Jobs type.</a:t>
            </a:r>
            <a:endParaRPr sz="2000">
              <a:latin typeface="Comic Sans MS"/>
              <a:ea typeface="Comic Sans MS"/>
              <a:cs typeface="Comic Sans MS"/>
              <a:sym typeface="Comic Sans MS"/>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contextview" id="267" name="Google Shape;267;p21"/>
          <p:cNvPicPr preferRelativeResize="0"/>
          <p:nvPr>
            <p:ph idx="2" type="body"/>
          </p:nvPr>
        </p:nvPicPr>
        <p:blipFill rotWithShape="1">
          <a:blip r:embed="rId3">
            <a:alphaModFix/>
          </a:blip>
          <a:srcRect b="0" l="0" r="0" t="0"/>
          <a:stretch/>
        </p:blipFill>
        <p:spPr>
          <a:xfrm>
            <a:off x="5397500" y="1096010"/>
            <a:ext cx="5855335" cy="5015865"/>
          </a:xfrm>
          <a:prstGeom prst="rect">
            <a:avLst/>
          </a:prstGeom>
          <a:noFill/>
          <a:ln>
            <a:noFill/>
          </a:ln>
        </p:spPr>
      </p:pic>
      <p:pic>
        <p:nvPicPr>
          <p:cNvPr descr="Aitrich-Logo-Transparent-BG-1536x504" id="268" name="Google Shape;268;p21"/>
          <p:cNvPicPr preferRelativeResize="0"/>
          <p:nvPr/>
        </p:nvPicPr>
        <p:blipFill rotWithShape="1">
          <a:blip r:embed="rId4">
            <a:alphaModFix/>
          </a:blip>
          <a:srcRect b="0" l="0" r="0" t="0"/>
          <a:stretch/>
        </p:blipFill>
        <p:spPr>
          <a:xfrm>
            <a:off x="781050" y="6177280"/>
            <a:ext cx="1369060" cy="27749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500"/>
                                        <p:tgtEl>
                                          <p:spTgt spid="2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descr="Aitrich-Logo-Transparent-BG-1536x504" id="273" name="Google Shape;273;p22"/>
          <p:cNvPicPr preferRelativeResize="0"/>
          <p:nvPr/>
        </p:nvPicPr>
        <p:blipFill rotWithShape="1">
          <a:blip r:embed="rId3">
            <a:alphaModFix/>
          </a:blip>
          <a:srcRect b="0" l="0" r="0" t="0"/>
          <a:stretch/>
        </p:blipFill>
        <p:spPr>
          <a:xfrm>
            <a:off x="781050" y="6177280"/>
            <a:ext cx="1369060" cy="277495"/>
          </a:xfrm>
          <a:prstGeom prst="rect">
            <a:avLst/>
          </a:prstGeom>
          <a:noFill/>
          <a:ln>
            <a:noFill/>
          </a:ln>
        </p:spPr>
      </p:pic>
      <p:sp>
        <p:nvSpPr>
          <p:cNvPr id="274" name="Google Shape;274;p22"/>
          <p:cNvSpPr/>
          <p:nvPr/>
        </p:nvSpPr>
        <p:spPr>
          <a:xfrm>
            <a:off x="556895" y="4199255"/>
            <a:ext cx="4173855" cy="11176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5" name="Google Shape;275;p22"/>
          <p:cNvSpPr txBox="1"/>
          <p:nvPr/>
        </p:nvSpPr>
        <p:spPr>
          <a:xfrm>
            <a:off x="750570" y="4297045"/>
            <a:ext cx="3786505" cy="9220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omic Sans MS"/>
                <a:ea typeface="Comic Sans MS"/>
                <a:cs typeface="Comic Sans MS"/>
                <a:sym typeface="Comic Sans MS"/>
              </a:rPr>
              <a:t>OnModelCreating():method allows us to configure the model using ModelBuilder Fluent API.</a:t>
            </a:r>
            <a:endParaRPr b="0" i="0" sz="1800" u="none" cap="none" strike="noStrike">
              <a:solidFill>
                <a:schemeClr val="lt1"/>
              </a:solidFill>
              <a:latin typeface="Comic Sans MS"/>
              <a:ea typeface="Comic Sans MS"/>
              <a:cs typeface="Comic Sans MS"/>
              <a:sym typeface="Comic Sans MS"/>
            </a:endParaRPr>
          </a:p>
        </p:txBody>
      </p:sp>
      <p:sp>
        <p:nvSpPr>
          <p:cNvPr id="276" name="Google Shape;276;p22"/>
          <p:cNvSpPr/>
          <p:nvPr/>
        </p:nvSpPr>
        <p:spPr>
          <a:xfrm>
            <a:off x="557530" y="2049145"/>
            <a:ext cx="4173220" cy="197866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p22"/>
          <p:cNvSpPr txBox="1"/>
          <p:nvPr/>
        </p:nvSpPr>
        <p:spPr>
          <a:xfrm>
            <a:off x="751205" y="2167255"/>
            <a:ext cx="3978910" cy="1529715"/>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chemeClr val="lt1"/>
              </a:buClr>
              <a:buSzPts val="1800"/>
              <a:buFont typeface="Noto Sans Symbols"/>
              <a:buNone/>
            </a:pPr>
            <a:r>
              <a:rPr b="0" i="0" lang="en-US" sz="1800" u="none" cap="none" strike="noStrike">
                <a:solidFill>
                  <a:schemeClr val="lt1"/>
                </a:solidFill>
                <a:latin typeface="Comic Sans MS"/>
                <a:ea typeface="Comic Sans MS"/>
                <a:cs typeface="Comic Sans MS"/>
                <a:sym typeface="Comic Sans MS"/>
              </a:rPr>
              <a:t>OnConfiguring():method allows us to select and configure the data source to be used with a context using DbContextOptionsBuilder.</a:t>
            </a:r>
            <a:endParaRPr b="0" i="0" sz="1800" u="none" cap="none" strike="noStrike">
              <a:solidFill>
                <a:schemeClr val="lt1"/>
              </a:solidFill>
              <a:latin typeface="Comic Sans MS"/>
              <a:ea typeface="Comic Sans MS"/>
              <a:cs typeface="Comic Sans MS"/>
              <a:sym typeface="Comic Sans MS"/>
            </a:endParaRPr>
          </a:p>
        </p:txBody>
      </p:sp>
      <p:pic>
        <p:nvPicPr>
          <p:cNvPr descr="Capture1" id="278" name="Google Shape;278;p22"/>
          <p:cNvPicPr preferRelativeResize="0"/>
          <p:nvPr>
            <p:ph idx="1" type="body"/>
          </p:nvPr>
        </p:nvPicPr>
        <p:blipFill rotWithShape="1">
          <a:blip r:embed="rId4">
            <a:alphaModFix/>
          </a:blip>
          <a:srcRect b="0" l="0" r="0" t="0"/>
          <a:stretch/>
        </p:blipFill>
        <p:spPr>
          <a:xfrm>
            <a:off x="4855210" y="523240"/>
            <a:ext cx="6714490" cy="565404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500"/>
                                        <p:tgtEl>
                                          <p:spTgt spid="27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500"/>
                                        <p:tgtEl>
                                          <p:spTgt spid="27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500"/>
                                        <p:tgtEl>
                                          <p:spTgt spid="27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500"/>
                                        <p:tgtEl>
                                          <p:spTgt spid="2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Code First Approach</a:t>
            </a:r>
            <a:endParaRPr>
              <a:solidFill>
                <a:schemeClr val="dk2"/>
              </a:solidFill>
              <a:latin typeface="Bell MT"/>
              <a:ea typeface="Bell MT"/>
              <a:cs typeface="Bell MT"/>
              <a:sym typeface="Bell MT"/>
            </a:endParaRPr>
          </a:p>
        </p:txBody>
      </p:sp>
      <p:sp>
        <p:nvSpPr>
          <p:cNvPr id="284" name="Google Shape;284;p23"/>
          <p:cNvSpPr txBox="1"/>
          <p:nvPr>
            <p:ph idx="1" type="body"/>
          </p:nvPr>
        </p:nvSpPr>
        <p:spPr>
          <a:xfrm>
            <a:off x="838200" y="1825625"/>
            <a:ext cx="10284460" cy="1912620"/>
          </a:xfrm>
          <a:prstGeom prst="rect">
            <a:avLst/>
          </a:prstGeom>
          <a:noFill/>
          <a:ln>
            <a:noFill/>
          </a:ln>
        </p:spPr>
        <p:txBody>
          <a:bodyPr anchorCtr="0" anchor="t" bIns="45700" lIns="91425" spcFirstLastPara="1" rIns="91425" wrap="square" tIns="45700">
            <a:normAutofit/>
          </a:bodyPr>
          <a:lstStyle/>
          <a:p>
            <a:pPr indent="0" lvl="0" marL="0" rtl="0" algn="l">
              <a:lnSpc>
                <a:spcPct val="140000"/>
              </a:lnSpc>
              <a:spcBef>
                <a:spcPts val="0"/>
              </a:spcBef>
              <a:spcAft>
                <a:spcPts val="0"/>
              </a:spcAft>
              <a:buClr>
                <a:schemeClr val="dk1"/>
              </a:buClr>
              <a:buSzPts val="2000"/>
              <a:buNone/>
            </a:pPr>
            <a:r>
              <a:rPr lang="en-US" sz="2000">
                <a:latin typeface="Comic Sans MS"/>
                <a:ea typeface="Comic Sans MS"/>
                <a:cs typeface="Comic Sans MS"/>
                <a:sym typeface="Comic Sans MS"/>
              </a:rPr>
              <a:t>Domain of your application and start creating classes for your domain entity rather than design your database first and then create the classes which match your database design.</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285" name="Google Shape;285;p23"/>
          <p:cNvSpPr/>
          <p:nvPr/>
        </p:nvSpPr>
        <p:spPr>
          <a:xfrm>
            <a:off x="8733155" y="4354830"/>
            <a:ext cx="915670" cy="605155"/>
          </a:xfrm>
          <a:prstGeom prst="right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6" name="Google Shape;286;p23"/>
          <p:cNvSpPr/>
          <p:nvPr/>
        </p:nvSpPr>
        <p:spPr>
          <a:xfrm>
            <a:off x="9742170" y="4044950"/>
            <a:ext cx="1380490" cy="1364615"/>
          </a:xfrm>
          <a:prstGeom prst="flowChartMagneticDisk">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7" name="Google Shape;287;p23"/>
          <p:cNvSpPr txBox="1"/>
          <p:nvPr/>
        </p:nvSpPr>
        <p:spPr>
          <a:xfrm>
            <a:off x="9767570" y="4696460"/>
            <a:ext cx="1355090"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omic Sans MS"/>
                <a:ea typeface="Comic Sans MS"/>
                <a:cs typeface="Comic Sans MS"/>
                <a:sym typeface="Comic Sans MS"/>
              </a:rPr>
              <a:t>Database</a:t>
            </a:r>
            <a:endParaRPr b="0" i="0" sz="2000" u="none" cap="none" strike="noStrike">
              <a:solidFill>
                <a:schemeClr val="lt1"/>
              </a:solidFill>
              <a:latin typeface="Comic Sans MS"/>
              <a:ea typeface="Comic Sans MS"/>
              <a:cs typeface="Comic Sans MS"/>
              <a:sym typeface="Comic Sans MS"/>
            </a:endParaRPr>
          </a:p>
        </p:txBody>
      </p:sp>
      <p:pic>
        <p:nvPicPr>
          <p:cNvPr descr="Aitrich-Logo-Transparent-BG-1536x504" id="288" name="Google Shape;288;p23"/>
          <p:cNvPicPr preferRelativeResize="0"/>
          <p:nvPr/>
        </p:nvPicPr>
        <p:blipFill rotWithShape="1">
          <a:blip r:embed="rId3">
            <a:alphaModFix/>
          </a:blip>
          <a:srcRect b="0" l="0" r="0" t="0"/>
          <a:stretch/>
        </p:blipFill>
        <p:spPr>
          <a:xfrm>
            <a:off x="781050" y="6177280"/>
            <a:ext cx="1369060" cy="277495"/>
          </a:xfrm>
          <a:prstGeom prst="rect">
            <a:avLst/>
          </a:prstGeom>
          <a:noFill/>
          <a:ln>
            <a:noFill/>
          </a:ln>
        </p:spPr>
      </p:pic>
      <p:sp>
        <p:nvSpPr>
          <p:cNvPr id="289" name="Google Shape;289;p23"/>
          <p:cNvSpPr/>
          <p:nvPr/>
        </p:nvSpPr>
        <p:spPr>
          <a:xfrm>
            <a:off x="5706110" y="4389120"/>
            <a:ext cx="887730" cy="631190"/>
          </a:xfrm>
          <a:prstGeom prst="right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0" name="Google Shape;290;p23"/>
          <p:cNvSpPr/>
          <p:nvPr/>
        </p:nvSpPr>
        <p:spPr>
          <a:xfrm>
            <a:off x="6623050" y="4122420"/>
            <a:ext cx="2094865" cy="142176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1" name="Google Shape;291;p23"/>
          <p:cNvSpPr/>
          <p:nvPr/>
        </p:nvSpPr>
        <p:spPr>
          <a:xfrm>
            <a:off x="755650" y="4123690"/>
            <a:ext cx="1835150" cy="142113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2" name="Google Shape;292;p23"/>
          <p:cNvSpPr/>
          <p:nvPr/>
        </p:nvSpPr>
        <p:spPr>
          <a:xfrm>
            <a:off x="2687955" y="4416425"/>
            <a:ext cx="887730" cy="631190"/>
          </a:xfrm>
          <a:prstGeom prst="rightArrow">
            <a:avLst>
              <a:gd fmla="val 50000" name="adj1"/>
              <a:gd fmla="val 50000"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3" name="Google Shape;293;p23"/>
          <p:cNvSpPr/>
          <p:nvPr/>
        </p:nvSpPr>
        <p:spPr>
          <a:xfrm>
            <a:off x="3673475" y="4123690"/>
            <a:ext cx="1896110" cy="142049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4" name="Google Shape;294;p23"/>
          <p:cNvSpPr txBox="1"/>
          <p:nvPr/>
        </p:nvSpPr>
        <p:spPr>
          <a:xfrm>
            <a:off x="892810" y="4258945"/>
            <a:ext cx="1639570" cy="10147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omic Sans MS"/>
                <a:ea typeface="Comic Sans MS"/>
                <a:cs typeface="Comic Sans MS"/>
                <a:sym typeface="Comic Sans MS"/>
              </a:rPr>
              <a:t>Create/Modify Domain Classes</a:t>
            </a:r>
            <a:endParaRPr b="0" i="0" sz="2000" u="none" cap="none" strike="noStrike">
              <a:solidFill>
                <a:schemeClr val="lt1"/>
              </a:solidFill>
              <a:latin typeface="Comic Sans MS"/>
              <a:ea typeface="Comic Sans MS"/>
              <a:cs typeface="Comic Sans MS"/>
              <a:sym typeface="Comic Sans MS"/>
            </a:endParaRPr>
          </a:p>
        </p:txBody>
      </p:sp>
      <p:sp>
        <p:nvSpPr>
          <p:cNvPr id="295" name="Google Shape;295;p23"/>
          <p:cNvSpPr txBox="1"/>
          <p:nvPr/>
        </p:nvSpPr>
        <p:spPr>
          <a:xfrm>
            <a:off x="3948430" y="4305935"/>
            <a:ext cx="1625600" cy="10147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omic Sans MS"/>
                <a:ea typeface="Comic Sans MS"/>
                <a:cs typeface="Comic Sans MS"/>
                <a:sym typeface="Comic Sans MS"/>
              </a:rPr>
              <a:t>Configure Domain Classes</a:t>
            </a:r>
            <a:endParaRPr b="0" i="0" sz="2000" u="none" cap="none" strike="noStrike">
              <a:solidFill>
                <a:schemeClr val="lt1"/>
              </a:solidFill>
              <a:latin typeface="Comic Sans MS"/>
              <a:ea typeface="Comic Sans MS"/>
              <a:cs typeface="Comic Sans MS"/>
              <a:sym typeface="Comic Sans MS"/>
            </a:endParaRPr>
          </a:p>
        </p:txBody>
      </p:sp>
      <p:sp>
        <p:nvSpPr>
          <p:cNvPr id="296" name="Google Shape;296;p23"/>
          <p:cNvSpPr txBox="1"/>
          <p:nvPr/>
        </p:nvSpPr>
        <p:spPr>
          <a:xfrm>
            <a:off x="6833235" y="4122420"/>
            <a:ext cx="1595120" cy="13220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omic Sans MS"/>
                <a:ea typeface="Comic Sans MS"/>
                <a:cs typeface="Comic Sans MS"/>
                <a:sym typeface="Comic Sans MS"/>
              </a:rPr>
              <a:t>Automated/Code Based Migration</a:t>
            </a:r>
            <a:endParaRPr b="0" i="0" sz="2000" u="none" cap="none" strike="noStrike">
              <a:solidFill>
                <a:schemeClr val="lt1"/>
              </a:solidFill>
              <a:latin typeface="Comic Sans MS"/>
              <a:ea typeface="Comic Sans MS"/>
              <a:cs typeface="Comic Sans MS"/>
              <a:sym typeface="Comic Sans MS"/>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500"/>
                                        <p:tgtEl>
                                          <p:spTgt spid="2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500"/>
                                        <p:tgtEl>
                                          <p:spTgt spid="2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500"/>
                                        <p:tgtEl>
                                          <p:spTgt spid="29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500"/>
                                        <p:tgtEl>
                                          <p:spTgt spid="2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500"/>
                                        <p:tgtEl>
                                          <p:spTgt spid="2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500"/>
                                        <p:tgtEl>
                                          <p:spTgt spid="2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500"/>
                                        <p:tgtEl>
                                          <p:spTgt spid="2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500"/>
                                        <p:tgtEl>
                                          <p:spTgt spid="2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500"/>
                                        <p:tgtEl>
                                          <p:spTgt spid="28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500"/>
                                        <p:tgtEl>
                                          <p:spTgt spid="28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500"/>
                                        <p:tgtEl>
                                          <p:spTgt spid="28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Creating the Model</a:t>
            </a:r>
            <a:endParaRPr>
              <a:solidFill>
                <a:schemeClr val="dk2"/>
              </a:solidFill>
              <a:latin typeface="Bell MT"/>
              <a:ea typeface="Bell MT"/>
              <a:cs typeface="Bell MT"/>
              <a:sym typeface="Bell MT"/>
            </a:endParaRPr>
          </a:p>
        </p:txBody>
      </p:sp>
      <p:sp>
        <p:nvSpPr>
          <p:cNvPr id="302" name="Google Shape;302;p24"/>
          <p:cNvSpPr txBox="1"/>
          <p:nvPr>
            <p:ph idx="1" type="body"/>
          </p:nvPr>
        </p:nvSpPr>
        <p:spPr>
          <a:xfrm>
            <a:off x="795867" y="1690688"/>
            <a:ext cx="10224135" cy="448627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000"/>
              <a:buNone/>
            </a:pPr>
            <a:r>
              <a:rPr lang="en-US" sz="2000">
                <a:latin typeface="Comic Sans MS"/>
                <a:ea typeface="Comic Sans MS"/>
                <a:cs typeface="Comic Sans MS"/>
                <a:sym typeface="Comic Sans MS"/>
              </a:rPr>
              <a:t>Entity Framework needs to have a model (Entity Data Model) to communicate with the underlying database. It builds a model based on the shape of your domain classes, the Data Annotations and Fluent API configurations.</a:t>
            </a:r>
            <a:endParaRPr sz="2000">
              <a:latin typeface="Comic Sans MS"/>
              <a:ea typeface="Comic Sans MS"/>
              <a:cs typeface="Comic Sans MS"/>
              <a:sym typeface="Comic Sans MS"/>
            </a:endParaRPr>
          </a:p>
          <a:p>
            <a:pPr indent="0" lvl="0" marL="0" rtl="0" algn="l">
              <a:lnSpc>
                <a:spcPct val="150000"/>
              </a:lnSpc>
              <a:spcBef>
                <a:spcPts val="1000"/>
              </a:spcBef>
              <a:spcAft>
                <a:spcPts val="0"/>
              </a:spcAft>
              <a:buClr>
                <a:schemeClr val="dk1"/>
              </a:buClr>
              <a:buSzPts val="2000"/>
              <a:buNone/>
            </a:pPr>
            <a:r>
              <a:rPr lang="en-US" sz="2000">
                <a:latin typeface="Comic Sans MS"/>
                <a:ea typeface="Comic Sans MS"/>
                <a:cs typeface="Comic Sans MS"/>
                <a:sym typeface="Comic Sans MS"/>
              </a:rPr>
              <a:t>The EF model includes three parts:</a:t>
            </a:r>
            <a:endParaRPr/>
          </a:p>
          <a:p>
            <a:pPr indent="0" lvl="0" marL="0" rtl="0" algn="l">
              <a:lnSpc>
                <a:spcPct val="150000"/>
              </a:lnSpc>
              <a:spcBef>
                <a:spcPts val="1000"/>
              </a:spcBef>
              <a:spcAft>
                <a:spcPts val="0"/>
              </a:spcAft>
              <a:buClr>
                <a:schemeClr val="dk1"/>
              </a:buClr>
              <a:buSzPts val="2000"/>
              <a:buNone/>
            </a:pPr>
            <a:r>
              <a:rPr lang="en-US" sz="2000">
                <a:latin typeface="Comic Sans MS"/>
                <a:ea typeface="Comic Sans MS"/>
                <a:cs typeface="Comic Sans MS"/>
                <a:sym typeface="Comic Sans MS"/>
              </a:rPr>
              <a:t>	1.Conceptual model:Builds based on your domain classes (entity classes), the                 	context class and configurations</a:t>
            </a:r>
            <a:endParaRPr/>
          </a:p>
          <a:p>
            <a:pPr indent="0" lvl="0" marL="0" rtl="0" algn="l">
              <a:lnSpc>
                <a:spcPct val="150000"/>
              </a:lnSpc>
              <a:spcBef>
                <a:spcPts val="1000"/>
              </a:spcBef>
              <a:spcAft>
                <a:spcPts val="0"/>
              </a:spcAft>
              <a:buClr>
                <a:schemeClr val="dk1"/>
              </a:buClr>
              <a:buSzPts val="2000"/>
              <a:buNone/>
            </a:pPr>
            <a:r>
              <a:rPr lang="en-US" sz="2000">
                <a:latin typeface="Comic Sans MS"/>
                <a:ea typeface="Comic Sans MS"/>
                <a:cs typeface="Comic Sans MS"/>
                <a:sym typeface="Comic Sans MS"/>
              </a:rPr>
              <a:t>	2. storage model:Builds based on the Provider we use.</a:t>
            </a:r>
            <a:endParaRPr/>
          </a:p>
          <a:p>
            <a:pPr indent="0" lvl="0" marL="0" rtl="0" algn="l">
              <a:lnSpc>
                <a:spcPct val="150000"/>
              </a:lnSpc>
              <a:spcBef>
                <a:spcPts val="1000"/>
              </a:spcBef>
              <a:spcAft>
                <a:spcPts val="0"/>
              </a:spcAft>
              <a:buClr>
                <a:schemeClr val="dk1"/>
              </a:buClr>
              <a:buSzPts val="2000"/>
              <a:buNone/>
            </a:pPr>
            <a:r>
              <a:rPr lang="en-US" sz="2000">
                <a:latin typeface="Comic Sans MS"/>
                <a:ea typeface="Comic Sans MS"/>
                <a:cs typeface="Comic Sans MS"/>
                <a:sym typeface="Comic Sans MS"/>
              </a:rPr>
              <a:t>	3. Mapping between the conceptual and storage models.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Aitrich-Logo-Transparent-BG-1536x504" id="303" name="Google Shape;303;p24"/>
          <p:cNvPicPr preferRelativeResize="0"/>
          <p:nvPr/>
        </p:nvPicPr>
        <p:blipFill rotWithShape="1">
          <a:blip r:embed="rId3">
            <a:alphaModFix/>
          </a:blip>
          <a:srcRect b="0" l="0" r="0" t="0"/>
          <a:stretch/>
        </p:blipFill>
        <p:spPr>
          <a:xfrm>
            <a:off x="781050" y="6177280"/>
            <a:ext cx="1369060" cy="277495"/>
          </a:xfrm>
          <a:prstGeom prst="rect">
            <a:avLst/>
          </a:prstGeom>
          <a:noFill/>
          <a:ln>
            <a:noFill/>
          </a:ln>
        </p:spPr>
      </p:pic>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descr="Capture3" id="308" name="Google Shape;308;p25"/>
          <p:cNvPicPr preferRelativeResize="0"/>
          <p:nvPr>
            <p:ph idx="1" type="body"/>
          </p:nvPr>
        </p:nvPicPr>
        <p:blipFill rotWithShape="1">
          <a:blip r:embed="rId3">
            <a:alphaModFix/>
          </a:blip>
          <a:srcRect b="0" l="0" r="0" t="0"/>
          <a:stretch/>
        </p:blipFill>
        <p:spPr>
          <a:xfrm>
            <a:off x="781050" y="1252855"/>
            <a:ext cx="10233025" cy="4742180"/>
          </a:xfrm>
          <a:prstGeom prst="rect">
            <a:avLst/>
          </a:prstGeom>
          <a:noFill/>
          <a:ln>
            <a:noFill/>
          </a:ln>
        </p:spPr>
      </p:pic>
      <p:sp>
        <p:nvSpPr>
          <p:cNvPr id="309" name="Google Shape;309;p25"/>
          <p:cNvSpPr txBox="1"/>
          <p:nvPr/>
        </p:nvSpPr>
        <p:spPr>
          <a:xfrm>
            <a:off x="711835" y="699770"/>
            <a:ext cx="9409430"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mic Sans MS"/>
                <a:ea typeface="Comic Sans MS"/>
                <a:cs typeface="Comic Sans MS"/>
                <a:sym typeface="Comic Sans MS"/>
              </a:rPr>
              <a:t>Here the Classes for the Application and Job</a:t>
            </a:r>
            <a:endParaRPr b="0" i="0" sz="2000" u="none" cap="none" strike="noStrike">
              <a:solidFill>
                <a:schemeClr val="dk1"/>
              </a:solidFill>
              <a:latin typeface="Comic Sans MS"/>
              <a:ea typeface="Comic Sans MS"/>
              <a:cs typeface="Comic Sans MS"/>
              <a:sym typeface="Comic Sans MS"/>
            </a:endParaRPr>
          </a:p>
        </p:txBody>
      </p:sp>
      <p:pic>
        <p:nvPicPr>
          <p:cNvPr descr="Aitrich-Logo-Transparent-BG-1536x504" id="310" name="Google Shape;310;p25"/>
          <p:cNvPicPr preferRelativeResize="0"/>
          <p:nvPr/>
        </p:nvPicPr>
        <p:blipFill rotWithShape="1">
          <a:blip r:embed="rId4">
            <a:alphaModFix/>
          </a:blip>
          <a:srcRect b="0" l="0" r="0" t="0"/>
          <a:stretch/>
        </p:blipFill>
        <p:spPr>
          <a:xfrm>
            <a:off x="781050" y="6177280"/>
            <a:ext cx="1369060" cy="277495"/>
          </a:xfrm>
          <a:prstGeom prst="rect">
            <a:avLst/>
          </a:prstGeom>
          <a:noFill/>
          <a:ln>
            <a:noFill/>
          </a:ln>
        </p:spPr>
      </p:pic>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6"/>
          <p:cNvSpPr txBox="1"/>
          <p:nvPr/>
        </p:nvSpPr>
        <p:spPr>
          <a:xfrm>
            <a:off x="885190" y="567055"/>
            <a:ext cx="6480810"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mic Sans MS"/>
                <a:ea typeface="Comic Sans MS"/>
                <a:cs typeface="Comic Sans MS"/>
                <a:sym typeface="Comic Sans MS"/>
              </a:rPr>
              <a:t>SchooJobportalContext class :</a:t>
            </a:r>
            <a:endParaRPr b="0" i="0" sz="2000" u="none" cap="none" strike="noStrike">
              <a:solidFill>
                <a:schemeClr val="dk1"/>
              </a:solidFill>
              <a:latin typeface="Comic Sans MS"/>
              <a:ea typeface="Comic Sans MS"/>
              <a:cs typeface="Comic Sans MS"/>
              <a:sym typeface="Comic Sans MS"/>
            </a:endParaRPr>
          </a:p>
        </p:txBody>
      </p:sp>
      <p:pic>
        <p:nvPicPr>
          <p:cNvPr descr="Capture3" id="316" name="Google Shape;316;p26"/>
          <p:cNvPicPr preferRelativeResize="0"/>
          <p:nvPr>
            <p:ph idx="1" type="body"/>
          </p:nvPr>
        </p:nvPicPr>
        <p:blipFill rotWithShape="1">
          <a:blip r:embed="rId3">
            <a:alphaModFix/>
          </a:blip>
          <a:srcRect b="0" l="0" r="0" t="0"/>
          <a:stretch/>
        </p:blipFill>
        <p:spPr>
          <a:xfrm>
            <a:off x="885190" y="1076325"/>
            <a:ext cx="9741535" cy="3415030"/>
          </a:xfrm>
          <a:prstGeom prst="rect">
            <a:avLst/>
          </a:prstGeom>
          <a:noFill/>
          <a:ln>
            <a:noFill/>
          </a:ln>
        </p:spPr>
      </p:pic>
      <p:sp>
        <p:nvSpPr>
          <p:cNvPr id="317" name="Google Shape;317;p26"/>
          <p:cNvSpPr txBox="1"/>
          <p:nvPr/>
        </p:nvSpPr>
        <p:spPr>
          <a:xfrm>
            <a:off x="885190" y="4491355"/>
            <a:ext cx="9944100" cy="1751965"/>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Above context class includes four DbSet&lt;TEntity&gt; properties, for Jobs,Applications,Interviews and Education type which will be mapped to the Jobs,Applications,Interviews and Educations tables in the underlying database. </a:t>
            </a:r>
            <a:endParaRPr b="0" i="0" sz="1800" u="none" cap="none" strike="noStrike">
              <a:solidFill>
                <a:schemeClr val="dk1"/>
              </a:solidFill>
              <a:latin typeface="Comic Sans MS"/>
              <a:ea typeface="Comic Sans MS"/>
              <a:cs typeface="Comic Sans MS"/>
              <a:sym typeface="Comic Sans MS"/>
            </a:endParaRPr>
          </a:p>
          <a:p>
            <a:pPr indent="0" lvl="0" marL="0" marR="0" rtl="0" algn="l">
              <a:lnSpc>
                <a:spcPct val="12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OnConfiguring() method, an instance of DbContextOptionsBuilder is used to specify which database to use.</a:t>
            </a:r>
            <a:endParaRPr b="0" i="0" sz="1800" u="none" cap="none" strike="noStrike">
              <a:solidFill>
                <a:schemeClr val="dk1"/>
              </a:solidFill>
              <a:latin typeface="Comic Sans MS"/>
              <a:ea typeface="Comic Sans MS"/>
              <a:cs typeface="Comic Sans MS"/>
              <a:sym typeface="Comic Sans MS"/>
            </a:endParaRPr>
          </a:p>
        </p:txBody>
      </p:sp>
      <p:pic>
        <p:nvPicPr>
          <p:cNvPr descr="Aitrich-Logo-Transparent-BG-1536x504" id="318" name="Google Shape;318;p26"/>
          <p:cNvPicPr preferRelativeResize="0"/>
          <p:nvPr/>
        </p:nvPicPr>
        <p:blipFill rotWithShape="1">
          <a:blip r:embed="rId4">
            <a:alphaModFix/>
          </a:blip>
          <a:srcRect b="0" l="0" r="0" t="0"/>
          <a:stretch/>
        </p:blipFill>
        <p:spPr>
          <a:xfrm>
            <a:off x="177165" y="6429375"/>
            <a:ext cx="1369060" cy="27749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 calcmode="lin" valueType="num">
                                      <p:cBhvr additive="base">
                                        <p:cTn dur="500"/>
                                        <p:tgtEl>
                                          <p:spTgt spid="31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 calcmode="lin" valueType="num">
                                      <p:cBhvr additive="base">
                                        <p:cTn dur="500"/>
                                        <p:tgtEl>
                                          <p:spTgt spid="31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7"/>
          <p:cNvSpPr txBox="1"/>
          <p:nvPr>
            <p:ph type="title"/>
          </p:nvPr>
        </p:nvSpPr>
        <p:spPr>
          <a:xfrm>
            <a:off x="762000" y="50006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Adding a Migration</a:t>
            </a:r>
            <a:endParaRPr>
              <a:solidFill>
                <a:schemeClr val="dk2"/>
              </a:solidFill>
              <a:latin typeface="Bell MT"/>
              <a:ea typeface="Bell MT"/>
              <a:cs typeface="Bell MT"/>
              <a:sym typeface="Bell MT"/>
            </a:endParaRPr>
          </a:p>
        </p:txBody>
      </p:sp>
      <p:sp>
        <p:nvSpPr>
          <p:cNvPr id="324" name="Google Shape;324;p27"/>
          <p:cNvSpPr txBox="1"/>
          <p:nvPr>
            <p:ph idx="1" type="body"/>
          </p:nvPr>
        </p:nvSpPr>
        <p:spPr>
          <a:xfrm>
            <a:off x="838200" y="1825625"/>
            <a:ext cx="5181600" cy="347091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000"/>
              <a:buChar char="•"/>
            </a:pPr>
            <a:r>
              <a:rPr lang="en-US" sz="2000">
                <a:latin typeface="Comic Sans MS"/>
                <a:ea typeface="Comic Sans MS"/>
                <a:cs typeface="Comic Sans MS"/>
                <a:sym typeface="Comic Sans MS"/>
              </a:rPr>
              <a:t>EF Core includes different migration commands to create or update the database based on the model.</a:t>
            </a:r>
            <a:endParaRPr sz="2000">
              <a:latin typeface="Comic Sans MS"/>
              <a:ea typeface="Comic Sans MS"/>
              <a:cs typeface="Comic Sans MS"/>
              <a:sym typeface="Comic Sans MS"/>
            </a:endParaRPr>
          </a:p>
          <a:p>
            <a:pPr indent="-228600" lvl="0" marL="228600" rtl="0" algn="l">
              <a:lnSpc>
                <a:spcPct val="150000"/>
              </a:lnSpc>
              <a:spcBef>
                <a:spcPts val="1000"/>
              </a:spcBef>
              <a:spcAft>
                <a:spcPts val="0"/>
              </a:spcAft>
              <a:buClr>
                <a:schemeClr val="dk1"/>
              </a:buClr>
              <a:buSzPts val="2000"/>
              <a:buChar char="•"/>
            </a:pPr>
            <a:r>
              <a:rPr lang="en-US" sz="2000">
                <a:latin typeface="Comic Sans MS"/>
                <a:ea typeface="Comic Sans MS"/>
                <a:cs typeface="Comic Sans MS"/>
                <a:sym typeface="Comic Sans MS"/>
              </a:rPr>
              <a:t>We can execute the migration command using NuGet Package Manger Console</a:t>
            </a:r>
            <a:endParaRPr sz="2000">
              <a:latin typeface="Comic Sans MS"/>
              <a:ea typeface="Comic Sans MS"/>
              <a:cs typeface="Comic Sans MS"/>
              <a:sym typeface="Comic Sans MS"/>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descr="5843118_2996467 (1)" id="325" name="Google Shape;325;p27"/>
          <p:cNvPicPr preferRelativeResize="0"/>
          <p:nvPr>
            <p:ph idx="2" type="body"/>
          </p:nvPr>
        </p:nvPicPr>
        <p:blipFill rotWithShape="1">
          <a:blip r:embed="rId3">
            <a:alphaModFix/>
          </a:blip>
          <a:srcRect b="0" l="0" r="0" t="0"/>
          <a:stretch/>
        </p:blipFill>
        <p:spPr>
          <a:xfrm>
            <a:off x="6586855" y="1825625"/>
            <a:ext cx="4351655" cy="4351655"/>
          </a:xfrm>
          <a:prstGeom prst="rect">
            <a:avLst/>
          </a:prstGeom>
          <a:noFill/>
          <a:ln>
            <a:noFill/>
          </a:ln>
        </p:spPr>
      </p:pic>
      <p:pic>
        <p:nvPicPr>
          <p:cNvPr descr="Aitrich-Logo-Transparent-BG-1536x504" id="326" name="Google Shape;326;p27"/>
          <p:cNvPicPr preferRelativeResize="0"/>
          <p:nvPr/>
        </p:nvPicPr>
        <p:blipFill rotWithShape="1">
          <a:blip r:embed="rId4">
            <a:alphaModFix/>
          </a:blip>
          <a:srcRect b="0" l="0" r="0" t="0"/>
          <a:stretch/>
        </p:blipFill>
        <p:spPr>
          <a:xfrm>
            <a:off x="177165" y="6457950"/>
            <a:ext cx="1369060" cy="277495"/>
          </a:xfrm>
          <a:prstGeom prst="rect">
            <a:avLst/>
          </a:prstGeom>
          <a:noFill/>
          <a:ln>
            <a:noFill/>
          </a:ln>
        </p:spPr>
      </p:pic>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descr="Capture5" id="331" name="Google Shape;331;p28"/>
          <p:cNvPicPr preferRelativeResize="0"/>
          <p:nvPr>
            <p:ph idx="2" type="body"/>
          </p:nvPr>
        </p:nvPicPr>
        <p:blipFill rotWithShape="1">
          <a:blip r:embed="rId3">
            <a:alphaModFix/>
          </a:blip>
          <a:srcRect b="0" l="0" r="0" t="0"/>
          <a:stretch/>
        </p:blipFill>
        <p:spPr>
          <a:xfrm>
            <a:off x="6353175" y="1511935"/>
            <a:ext cx="3808730" cy="4135755"/>
          </a:xfrm>
          <a:prstGeom prst="rect">
            <a:avLst/>
          </a:prstGeom>
          <a:noFill/>
          <a:ln>
            <a:noFill/>
          </a:ln>
        </p:spPr>
      </p:pic>
      <p:pic>
        <p:nvPicPr>
          <p:cNvPr descr="Aitrich-Logo-Transparent-BG-1536x504" id="332" name="Google Shape;332;p28"/>
          <p:cNvPicPr preferRelativeResize="0"/>
          <p:nvPr/>
        </p:nvPicPr>
        <p:blipFill rotWithShape="1">
          <a:blip r:embed="rId4">
            <a:alphaModFix/>
          </a:blip>
          <a:srcRect b="0" l="0" r="0" t="0"/>
          <a:stretch/>
        </p:blipFill>
        <p:spPr>
          <a:xfrm>
            <a:off x="177165" y="6429375"/>
            <a:ext cx="1369060" cy="277495"/>
          </a:xfrm>
          <a:prstGeom prst="rect">
            <a:avLst/>
          </a:prstGeom>
          <a:noFill/>
          <a:ln>
            <a:noFill/>
          </a:ln>
        </p:spPr>
      </p:pic>
      <p:sp>
        <p:nvSpPr>
          <p:cNvPr id="333" name="Google Shape;333;p28"/>
          <p:cNvSpPr txBox="1"/>
          <p:nvPr/>
        </p:nvSpPr>
        <p:spPr>
          <a:xfrm>
            <a:off x="837565" y="1113155"/>
            <a:ext cx="2877820"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mic Sans MS"/>
                <a:ea typeface="Comic Sans MS"/>
                <a:cs typeface="Comic Sans MS"/>
                <a:sym typeface="Comic Sans MS"/>
              </a:rPr>
              <a:t>To Add Migration:</a:t>
            </a:r>
            <a:endParaRPr b="0" i="0" sz="2000" u="none" cap="none" strike="noStrike">
              <a:solidFill>
                <a:schemeClr val="dk1"/>
              </a:solidFill>
              <a:latin typeface="Comic Sans MS"/>
              <a:ea typeface="Comic Sans MS"/>
              <a:cs typeface="Comic Sans MS"/>
              <a:sym typeface="Comic Sans MS"/>
            </a:endParaRPr>
          </a:p>
        </p:txBody>
      </p:sp>
      <p:sp>
        <p:nvSpPr>
          <p:cNvPr id="334" name="Google Shape;334;p28"/>
          <p:cNvSpPr txBox="1"/>
          <p:nvPr/>
        </p:nvSpPr>
        <p:spPr>
          <a:xfrm>
            <a:off x="995680" y="2945765"/>
            <a:ext cx="4574540"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12D86"/>
                </a:solidFill>
                <a:latin typeface="Comic Sans MS"/>
                <a:ea typeface="Comic Sans MS"/>
                <a:cs typeface="Comic Sans MS"/>
                <a:sym typeface="Comic Sans MS"/>
              </a:rPr>
              <a:t>PM&gt; Add-Migration CreateJobportal</a:t>
            </a:r>
            <a:endParaRPr b="0" i="0" sz="2000" u="none" cap="none" strike="noStrike">
              <a:solidFill>
                <a:srgbClr val="012D86"/>
              </a:solidFill>
              <a:latin typeface="Comic Sans MS"/>
              <a:ea typeface="Comic Sans MS"/>
              <a:cs typeface="Comic Sans MS"/>
              <a:sym typeface="Comic Sans MS"/>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4"/>
                                        </p:tgtEl>
                                        <p:attrNameLst>
                                          <p:attrName>style.visibility</p:attrName>
                                        </p:attrNameLst>
                                      </p:cBhvr>
                                      <p:to>
                                        <p:strVal val="visible"/>
                                      </p:to>
                                    </p:set>
                                    <p:anim calcmode="lin" valueType="num">
                                      <p:cBhvr additive="base">
                                        <p:cTn dur="500"/>
                                        <p:tgtEl>
                                          <p:spTgt spid="33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What is an ORM Tool?</a:t>
            </a:r>
            <a:endParaRPr>
              <a:solidFill>
                <a:schemeClr val="dk2"/>
              </a:solidFill>
              <a:latin typeface="Bell MT"/>
              <a:ea typeface="Bell MT"/>
              <a:cs typeface="Bell MT"/>
              <a:sym typeface="Bell MT"/>
            </a:endParaRPr>
          </a:p>
        </p:txBody>
      </p:sp>
      <p:sp>
        <p:nvSpPr>
          <p:cNvPr id="103" name="Google Shape;103;p3"/>
          <p:cNvSpPr txBox="1"/>
          <p:nvPr>
            <p:ph idx="1" type="body"/>
          </p:nvPr>
        </p:nvSpPr>
        <p:spPr>
          <a:xfrm>
            <a:off x="838200" y="1691005"/>
            <a:ext cx="8515985" cy="457327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US" sz="2000">
                <a:latin typeface="Comic Sans MS"/>
                <a:ea typeface="Comic Sans MS"/>
                <a:cs typeface="Comic Sans MS"/>
                <a:sym typeface="Comic Sans MS"/>
              </a:rPr>
              <a:t>An ORM tool is software designed to help OOP developers interact with relational databases.</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rPr lang="en-US" sz="2000">
                <a:latin typeface="Comic Sans MS"/>
                <a:ea typeface="Comic Sans MS"/>
                <a:cs typeface="Comic Sans MS"/>
                <a:sym typeface="Comic Sans MS"/>
              </a:rPr>
              <a:t>Here's an example of SQL code that retrieves information about a particular Job from a database:</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rgbClr val="012D86"/>
              </a:buClr>
              <a:buSzPts val="2000"/>
              <a:buNone/>
            </a:pPr>
            <a:r>
              <a:rPr lang="en-US" sz="2000">
                <a:solidFill>
                  <a:srgbClr val="012D86"/>
                </a:solidFill>
                <a:latin typeface="Comic Sans MS"/>
                <a:ea typeface="Comic Sans MS"/>
                <a:cs typeface="Comic Sans MS"/>
                <a:sym typeface="Comic Sans MS"/>
              </a:rPr>
              <a:t>“select Title,Discription From Job where id=10”</a:t>
            </a:r>
            <a:endParaRPr sz="2000">
              <a:solidFill>
                <a:srgbClr val="012D86"/>
              </a:solidFill>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rPr lang="en-US" sz="2000">
                <a:latin typeface="Comic Sans MS"/>
                <a:ea typeface="Comic Sans MS"/>
                <a:cs typeface="Comic Sans MS"/>
                <a:sym typeface="Comic Sans MS"/>
              </a:rPr>
              <a:t>On the other hand, an ORM tool can do the same query as above with simpler methods.ie</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rPr lang="en-US" sz="2000">
                <a:latin typeface="Comic Sans MS"/>
                <a:ea typeface="Comic Sans MS"/>
                <a:cs typeface="Comic Sans MS"/>
                <a:sym typeface="Comic Sans MS"/>
              </a:rPr>
              <a:t>			</a:t>
            </a:r>
            <a:r>
              <a:rPr lang="en-US" sz="2000">
                <a:solidFill>
                  <a:srgbClr val="012D86"/>
                </a:solidFill>
                <a:latin typeface="Comic Sans MS"/>
                <a:ea typeface="Comic Sans MS"/>
                <a:cs typeface="Comic Sans MS"/>
                <a:sym typeface="Comic Sans MS"/>
              </a:rPr>
              <a:t>Jobs.GetbyId(10)</a:t>
            </a:r>
            <a:endParaRPr sz="2000">
              <a:solidFill>
                <a:srgbClr val="012D86"/>
              </a:solidFill>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a:p>
            <a:pPr indent="0" lvl="0" marL="0" rtl="0" algn="l">
              <a:lnSpc>
                <a:spcPct val="90000"/>
              </a:lnSpc>
              <a:spcBef>
                <a:spcPts val="1000"/>
              </a:spcBef>
              <a:spcAft>
                <a:spcPts val="0"/>
              </a:spcAft>
              <a:buClr>
                <a:schemeClr val="dk1"/>
              </a:buClr>
              <a:buSzPts val="2000"/>
              <a:buNone/>
            </a:pPr>
            <a:r>
              <a:t/>
            </a:r>
            <a:endParaRPr sz="2000">
              <a:latin typeface="Calibri"/>
              <a:ea typeface="Calibri"/>
              <a:cs typeface="Calibri"/>
              <a:sym typeface="Calibri"/>
            </a:endParaRPr>
          </a:p>
        </p:txBody>
      </p:sp>
      <p:pic>
        <p:nvPicPr>
          <p:cNvPr descr="settings" id="104" name="Google Shape;104;p3"/>
          <p:cNvPicPr preferRelativeResize="0"/>
          <p:nvPr>
            <p:ph idx="2" type="body"/>
          </p:nvPr>
        </p:nvPicPr>
        <p:blipFill rotWithShape="1">
          <a:blip r:embed="rId3">
            <a:alphaModFix/>
          </a:blip>
          <a:srcRect b="0" l="0" r="0" t="0"/>
          <a:stretch/>
        </p:blipFill>
        <p:spPr>
          <a:xfrm>
            <a:off x="9354185" y="2623820"/>
            <a:ext cx="2505075" cy="2393315"/>
          </a:xfrm>
          <a:prstGeom prst="rect">
            <a:avLst/>
          </a:prstGeom>
          <a:noFill/>
          <a:ln>
            <a:noFill/>
          </a:ln>
        </p:spPr>
      </p:pic>
      <p:pic>
        <p:nvPicPr>
          <p:cNvPr descr="Aitrich-Logo-Transparent-BG-1536x504" id="105" name="Google Shape;105;p3"/>
          <p:cNvPicPr preferRelativeResize="0"/>
          <p:nvPr/>
        </p:nvPicPr>
        <p:blipFill rotWithShape="1">
          <a:blip r:embed="rId4">
            <a:alphaModFix/>
          </a:blip>
          <a:srcRect b="0" l="0" r="0" t="0"/>
          <a:stretch/>
        </p:blipFill>
        <p:spPr>
          <a:xfrm>
            <a:off x="838200" y="6351270"/>
            <a:ext cx="1369060" cy="277495"/>
          </a:xfrm>
          <a:prstGeom prst="rect">
            <a:avLst/>
          </a:prstGeom>
          <a:noFill/>
          <a:ln>
            <a:noFill/>
          </a:ln>
        </p:spPr>
      </p:pic>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9"/>
          <p:cNvSpPr txBox="1"/>
          <p:nvPr>
            <p:ph idx="1" type="body"/>
          </p:nvPr>
        </p:nvSpPr>
        <p:spPr>
          <a:xfrm>
            <a:off x="708660" y="1292225"/>
            <a:ext cx="5311140" cy="4885055"/>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Char char="•"/>
            </a:pPr>
            <a:r>
              <a:rPr lang="en-US" sz="2000">
                <a:latin typeface="Comic Sans MS"/>
                <a:ea typeface="Comic Sans MS"/>
                <a:cs typeface="Comic Sans MS"/>
                <a:sym typeface="Comic Sans MS"/>
              </a:rPr>
              <a:t>After creating a migration, we still need to create the database using the update-database</a:t>
            </a:r>
            <a:endParaRPr sz="2000">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000"/>
              <a:buNone/>
            </a:pPr>
            <a:r>
              <a:t/>
            </a:r>
            <a:endParaRPr sz="2000">
              <a:latin typeface="Comic Sans MS"/>
              <a:ea typeface="Comic Sans MS"/>
              <a:cs typeface="Comic Sans MS"/>
              <a:sym typeface="Comic Sans MS"/>
            </a:endParaRPr>
          </a:p>
        </p:txBody>
      </p:sp>
      <p:pic>
        <p:nvPicPr>
          <p:cNvPr descr="Capture22" id="340" name="Google Shape;340;p29"/>
          <p:cNvPicPr preferRelativeResize="0"/>
          <p:nvPr/>
        </p:nvPicPr>
        <p:blipFill rotWithShape="1">
          <a:blip r:embed="rId3">
            <a:alphaModFix/>
          </a:blip>
          <a:srcRect b="0" l="0" r="0" t="0"/>
          <a:stretch/>
        </p:blipFill>
        <p:spPr>
          <a:xfrm>
            <a:off x="6893560" y="1943100"/>
            <a:ext cx="3270250" cy="4622800"/>
          </a:xfrm>
          <a:prstGeom prst="rect">
            <a:avLst/>
          </a:prstGeom>
          <a:noFill/>
          <a:ln>
            <a:noFill/>
          </a:ln>
        </p:spPr>
      </p:pic>
      <p:sp>
        <p:nvSpPr>
          <p:cNvPr id="341" name="Google Shape;341;p29"/>
          <p:cNvSpPr txBox="1"/>
          <p:nvPr/>
        </p:nvSpPr>
        <p:spPr>
          <a:xfrm>
            <a:off x="1082040" y="3244850"/>
            <a:ext cx="4530725"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12D86"/>
                </a:solidFill>
                <a:latin typeface="Comic Sans MS"/>
                <a:ea typeface="Comic Sans MS"/>
                <a:cs typeface="Comic Sans MS"/>
                <a:sym typeface="Comic Sans MS"/>
              </a:rPr>
              <a:t>PM&gt;update-database -Jobportal</a:t>
            </a:r>
            <a:endParaRPr b="0" i="0" sz="2000" u="none" cap="none" strike="noStrike">
              <a:solidFill>
                <a:srgbClr val="012D86"/>
              </a:solidFill>
              <a:latin typeface="Comic Sans MS"/>
              <a:ea typeface="Comic Sans MS"/>
              <a:cs typeface="Comic Sans MS"/>
              <a:sym typeface="Comic Sans MS"/>
            </a:endParaRPr>
          </a:p>
        </p:txBody>
      </p:sp>
      <p:pic>
        <p:nvPicPr>
          <p:cNvPr descr="Aitrich-Logo-Transparent-BG-1536x504" id="342" name="Google Shape;342;p29"/>
          <p:cNvPicPr preferRelativeResize="0"/>
          <p:nvPr/>
        </p:nvPicPr>
        <p:blipFill rotWithShape="1">
          <a:blip r:embed="rId4">
            <a:alphaModFix/>
          </a:blip>
          <a:srcRect b="0" l="0" r="0" t="0"/>
          <a:stretch/>
        </p:blipFill>
        <p:spPr>
          <a:xfrm>
            <a:off x="177165" y="6457950"/>
            <a:ext cx="1369060" cy="277495"/>
          </a:xfrm>
          <a:prstGeom prst="rect">
            <a:avLst/>
          </a:prstGeom>
          <a:noFill/>
          <a:ln>
            <a:noFill/>
          </a:ln>
        </p:spPr>
      </p:pic>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descr="13297321_5176883 (3)" id="347" name="Google Shape;347;p30"/>
          <p:cNvPicPr preferRelativeResize="0"/>
          <p:nvPr>
            <p:ph idx="1" type="body"/>
          </p:nvPr>
        </p:nvPicPr>
        <p:blipFill rotWithShape="1">
          <a:blip r:embed="rId3">
            <a:alphaModFix/>
          </a:blip>
          <a:srcRect b="0" l="0" r="0" t="0"/>
          <a:stretch/>
        </p:blipFill>
        <p:spPr>
          <a:xfrm>
            <a:off x="838200" y="1090930"/>
            <a:ext cx="10506710" cy="4637405"/>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Popular ORM Tools for .NET</a:t>
            </a:r>
            <a:br>
              <a:rPr lang="en-US">
                <a:solidFill>
                  <a:schemeClr val="dk2"/>
                </a:solidFill>
                <a:latin typeface="Bell MT"/>
                <a:ea typeface="Bell MT"/>
                <a:cs typeface="Bell MT"/>
                <a:sym typeface="Bell MT"/>
              </a:rPr>
            </a:br>
            <a:endParaRPr/>
          </a:p>
        </p:txBody>
      </p:sp>
      <p:sp>
        <p:nvSpPr>
          <p:cNvPr id="111" name="Google Shape;111;p4"/>
          <p:cNvSpPr/>
          <p:nvPr/>
        </p:nvSpPr>
        <p:spPr>
          <a:xfrm>
            <a:off x="1188402" y="1504954"/>
            <a:ext cx="9178290" cy="125476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 name="Google Shape;112;p4"/>
          <p:cNvSpPr/>
          <p:nvPr/>
        </p:nvSpPr>
        <p:spPr>
          <a:xfrm>
            <a:off x="1184275" y="3251836"/>
            <a:ext cx="9134475" cy="101028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3" name="Google Shape;113;p4"/>
          <p:cNvSpPr/>
          <p:nvPr/>
        </p:nvSpPr>
        <p:spPr>
          <a:xfrm>
            <a:off x="1241742" y="4803140"/>
            <a:ext cx="9178290" cy="111125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p4"/>
          <p:cNvSpPr txBox="1"/>
          <p:nvPr/>
        </p:nvSpPr>
        <p:spPr>
          <a:xfrm>
            <a:off x="1412557" y="1605284"/>
            <a:ext cx="8876030" cy="10147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omic Sans MS"/>
                <a:ea typeface="Comic Sans MS"/>
                <a:cs typeface="Comic Sans MS"/>
                <a:sym typeface="Comic Sans MS"/>
              </a:rPr>
              <a:t> Entity Framework:Entity Framework is a multi-database object-database mapper. It supports SQL, SQLite, MySQL, PostgreSQL, and Azure Cosmos DB.</a:t>
            </a:r>
            <a:endParaRPr b="0" i="0" sz="2000" u="none" cap="none" strike="noStrike">
              <a:solidFill>
                <a:schemeClr val="lt1"/>
              </a:solidFill>
              <a:latin typeface="Comic Sans MS"/>
              <a:ea typeface="Comic Sans MS"/>
              <a:cs typeface="Comic Sans MS"/>
              <a:sym typeface="Comic Sans MS"/>
            </a:endParaRPr>
          </a:p>
        </p:txBody>
      </p:sp>
      <p:sp>
        <p:nvSpPr>
          <p:cNvPr id="115" name="Google Shape;115;p4"/>
          <p:cNvSpPr txBox="1"/>
          <p:nvPr/>
        </p:nvSpPr>
        <p:spPr>
          <a:xfrm>
            <a:off x="1280160" y="3403600"/>
            <a:ext cx="8761095" cy="7067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Comic Sans MS"/>
              <a:buNone/>
            </a:pPr>
            <a:r>
              <a:rPr b="0" i="0" lang="en-US" sz="2000" u="none" cap="none" strike="noStrike">
                <a:solidFill>
                  <a:schemeClr val="lt1"/>
                </a:solidFill>
                <a:latin typeface="Comic Sans MS"/>
                <a:ea typeface="Comic Sans MS"/>
                <a:cs typeface="Comic Sans MS"/>
                <a:sym typeface="Comic Sans MS"/>
              </a:rPr>
              <a:t>NHibernate:NHibernate is an open source object relational mapper with tons of plugins and tools to make development easier and faster.</a:t>
            </a:r>
            <a:endParaRPr b="0" i="0" sz="2000" u="none" cap="none" strike="noStrike">
              <a:solidFill>
                <a:schemeClr val="lt1"/>
              </a:solidFill>
              <a:latin typeface="Comic Sans MS"/>
              <a:ea typeface="Comic Sans MS"/>
              <a:cs typeface="Comic Sans MS"/>
              <a:sym typeface="Comic Sans MS"/>
            </a:endParaRPr>
          </a:p>
        </p:txBody>
      </p:sp>
      <p:sp>
        <p:nvSpPr>
          <p:cNvPr id="116" name="Google Shape;116;p4"/>
          <p:cNvSpPr txBox="1"/>
          <p:nvPr/>
        </p:nvSpPr>
        <p:spPr>
          <a:xfrm>
            <a:off x="1600200" y="5010150"/>
            <a:ext cx="8571865"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omic Sans MS"/>
                <a:ea typeface="Comic Sans MS"/>
                <a:cs typeface="Comic Sans MS"/>
                <a:sym typeface="Comic Sans MS"/>
              </a:rPr>
              <a:t>Dapper:Dapper is a micro-ORM. It is mainly used to map queries to objects. </a:t>
            </a:r>
            <a:endParaRPr b="0" i="0" sz="2000" u="none" cap="none" strike="noStrike">
              <a:solidFill>
                <a:schemeClr val="lt1"/>
              </a:solidFill>
              <a:latin typeface="Comic Sans MS"/>
              <a:ea typeface="Comic Sans MS"/>
              <a:cs typeface="Comic Sans MS"/>
              <a:sym typeface="Comic Sans MS"/>
            </a:endParaRPr>
          </a:p>
        </p:txBody>
      </p:sp>
      <p:pic>
        <p:nvPicPr>
          <p:cNvPr descr="Aitrich-Logo-Transparent-BG-1536x504" id="117" name="Google Shape;117;p4"/>
          <p:cNvPicPr preferRelativeResize="0"/>
          <p:nvPr/>
        </p:nvPicPr>
        <p:blipFill rotWithShape="1">
          <a:blip r:embed="rId3">
            <a:alphaModFix/>
          </a:blip>
          <a:srcRect b="0" l="0" r="0" t="0"/>
          <a:stretch/>
        </p:blipFill>
        <p:spPr>
          <a:xfrm>
            <a:off x="838200" y="6351270"/>
            <a:ext cx="1369060" cy="27749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p:tgtEl>
                                          <p:spTgt spid="1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p:tgtEl>
                                          <p:spTgt spid="1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p:tgtEl>
                                          <p:spTgt spid="1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500"/>
                                        <p:tgtEl>
                                          <p:spTgt spid="11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418465" y="148590"/>
            <a:ext cx="10935335" cy="154241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Bell MT"/>
              <a:buNone/>
            </a:pPr>
            <a:r>
              <a:rPr lang="en-US">
                <a:solidFill>
                  <a:schemeClr val="dk2"/>
                </a:solidFill>
                <a:latin typeface="Bell MT"/>
                <a:ea typeface="Bell MT"/>
                <a:cs typeface="Bell MT"/>
                <a:sym typeface="Bell MT"/>
              </a:rPr>
              <a:t>Advantages and Disadvantages of Using ORM Tools</a:t>
            </a:r>
            <a:br>
              <a:rPr lang="en-US">
                <a:solidFill>
                  <a:schemeClr val="dk2"/>
                </a:solidFill>
                <a:latin typeface="Bell MT"/>
                <a:ea typeface="Bell MT"/>
                <a:cs typeface="Bell MT"/>
                <a:sym typeface="Bell MT"/>
              </a:rPr>
            </a:br>
            <a:endParaRPr>
              <a:solidFill>
                <a:schemeClr val="dk2"/>
              </a:solidFill>
              <a:latin typeface="Bell MT"/>
              <a:ea typeface="Bell MT"/>
              <a:cs typeface="Bell MT"/>
              <a:sym typeface="Bell MT"/>
            </a:endParaRPr>
          </a:p>
        </p:txBody>
      </p:sp>
      <p:pic>
        <p:nvPicPr>
          <p:cNvPr descr="Capture3" id="123" name="Google Shape;123;p5"/>
          <p:cNvPicPr preferRelativeResize="0"/>
          <p:nvPr>
            <p:ph idx="1" type="body"/>
          </p:nvPr>
        </p:nvPicPr>
        <p:blipFill rotWithShape="1">
          <a:blip r:embed="rId3">
            <a:alphaModFix/>
          </a:blip>
          <a:srcRect b="0" l="0" r="0" t="0"/>
          <a:stretch/>
        </p:blipFill>
        <p:spPr>
          <a:xfrm>
            <a:off x="419100" y="1691005"/>
            <a:ext cx="1981835" cy="1889760"/>
          </a:xfrm>
          <a:prstGeom prst="rect">
            <a:avLst/>
          </a:prstGeom>
          <a:noFill/>
          <a:ln>
            <a:noFill/>
          </a:ln>
        </p:spPr>
      </p:pic>
      <p:sp>
        <p:nvSpPr>
          <p:cNvPr id="124" name="Google Shape;124;p5"/>
          <p:cNvSpPr/>
          <p:nvPr/>
        </p:nvSpPr>
        <p:spPr>
          <a:xfrm>
            <a:off x="2992755" y="1113790"/>
            <a:ext cx="8208645" cy="277685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 name="Google Shape;125;p5"/>
          <p:cNvSpPr txBox="1"/>
          <p:nvPr/>
        </p:nvSpPr>
        <p:spPr>
          <a:xfrm>
            <a:off x="3286760" y="1315720"/>
            <a:ext cx="7261800" cy="24321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10000"/>
              </a:lnSpc>
              <a:spcBef>
                <a:spcPts val="0"/>
              </a:spcBef>
              <a:spcAft>
                <a:spcPts val="0"/>
              </a:spcAft>
              <a:buClr>
                <a:schemeClr val="lt1"/>
              </a:buClr>
              <a:buSzPts val="2000"/>
              <a:buFont typeface="Noto Sans Symbols"/>
              <a:buChar char="⮚"/>
            </a:pPr>
            <a:r>
              <a:rPr b="0" i="0" lang="en-US" sz="2000" u="none" cap="none" strike="noStrike">
                <a:solidFill>
                  <a:schemeClr val="lt1"/>
                </a:solidFill>
                <a:latin typeface="Comic Sans MS"/>
                <a:ea typeface="Comic Sans MS"/>
                <a:cs typeface="Comic Sans MS"/>
                <a:sym typeface="Comic Sans MS"/>
              </a:rPr>
              <a:t>It speeds up development time for teams.</a:t>
            </a:r>
            <a:endParaRPr b="0" i="0" sz="2000" u="none" cap="none" strike="noStrike">
              <a:solidFill>
                <a:schemeClr val="lt1"/>
              </a:solidFill>
              <a:latin typeface="Comic Sans MS"/>
              <a:ea typeface="Comic Sans MS"/>
              <a:cs typeface="Comic Sans MS"/>
              <a:sym typeface="Comic Sans MS"/>
            </a:endParaRPr>
          </a:p>
          <a:p>
            <a:pPr indent="-285750" lvl="0" marL="285750" marR="0" rtl="0" algn="l">
              <a:lnSpc>
                <a:spcPct val="110000"/>
              </a:lnSpc>
              <a:spcBef>
                <a:spcPts val="0"/>
              </a:spcBef>
              <a:spcAft>
                <a:spcPts val="0"/>
              </a:spcAft>
              <a:buClr>
                <a:schemeClr val="lt1"/>
              </a:buClr>
              <a:buSzPts val="2000"/>
              <a:buFont typeface="Noto Sans Symbols"/>
              <a:buChar char="⮚"/>
            </a:pPr>
            <a:r>
              <a:rPr b="0" i="0" lang="en-US" sz="2000" u="none" cap="none" strike="noStrike">
                <a:solidFill>
                  <a:schemeClr val="lt1"/>
                </a:solidFill>
                <a:latin typeface="Comic Sans MS"/>
                <a:ea typeface="Comic Sans MS"/>
                <a:cs typeface="Comic Sans MS"/>
                <a:sym typeface="Comic Sans MS"/>
              </a:rPr>
              <a:t>Decreases the cost of development.</a:t>
            </a:r>
            <a:endParaRPr b="0" i="0" sz="2000" u="none" cap="none" strike="noStrike">
              <a:solidFill>
                <a:schemeClr val="lt1"/>
              </a:solidFill>
              <a:latin typeface="Comic Sans MS"/>
              <a:ea typeface="Comic Sans MS"/>
              <a:cs typeface="Comic Sans MS"/>
              <a:sym typeface="Comic Sans MS"/>
            </a:endParaRPr>
          </a:p>
          <a:p>
            <a:pPr indent="-285750" lvl="0" marL="285750" marR="0" rtl="0" algn="l">
              <a:lnSpc>
                <a:spcPct val="110000"/>
              </a:lnSpc>
              <a:spcBef>
                <a:spcPts val="0"/>
              </a:spcBef>
              <a:spcAft>
                <a:spcPts val="0"/>
              </a:spcAft>
              <a:buClr>
                <a:schemeClr val="lt1"/>
              </a:buClr>
              <a:buSzPts val="2000"/>
              <a:buFont typeface="Noto Sans Symbols"/>
              <a:buChar char="⮚"/>
            </a:pPr>
            <a:r>
              <a:rPr b="0" i="0" lang="en-US" sz="2000" u="none" cap="none" strike="noStrike">
                <a:solidFill>
                  <a:schemeClr val="lt1"/>
                </a:solidFill>
                <a:latin typeface="Comic Sans MS"/>
                <a:ea typeface="Comic Sans MS"/>
                <a:cs typeface="Comic Sans MS"/>
                <a:sym typeface="Comic Sans MS"/>
              </a:rPr>
              <a:t>Handles the logic required to interact with databases.</a:t>
            </a:r>
            <a:endParaRPr b="0" i="0" sz="2000" u="none" cap="none" strike="noStrike">
              <a:solidFill>
                <a:schemeClr val="lt1"/>
              </a:solidFill>
              <a:latin typeface="Comic Sans MS"/>
              <a:ea typeface="Comic Sans MS"/>
              <a:cs typeface="Comic Sans MS"/>
              <a:sym typeface="Comic Sans MS"/>
            </a:endParaRPr>
          </a:p>
          <a:p>
            <a:pPr indent="-285750" lvl="0" marL="285750" marR="0" rtl="0" algn="l">
              <a:lnSpc>
                <a:spcPct val="110000"/>
              </a:lnSpc>
              <a:spcBef>
                <a:spcPts val="0"/>
              </a:spcBef>
              <a:spcAft>
                <a:spcPts val="0"/>
              </a:spcAft>
              <a:buClr>
                <a:schemeClr val="lt1"/>
              </a:buClr>
              <a:buSzPts val="2000"/>
              <a:buFont typeface="Noto Sans Symbols"/>
              <a:buChar char="⮚"/>
            </a:pPr>
            <a:r>
              <a:rPr b="0" i="0" lang="en-US" sz="2000" u="none" cap="none" strike="noStrike">
                <a:solidFill>
                  <a:schemeClr val="lt1"/>
                </a:solidFill>
                <a:latin typeface="Comic Sans MS"/>
                <a:ea typeface="Comic Sans MS"/>
                <a:cs typeface="Comic Sans MS"/>
                <a:sym typeface="Comic Sans MS"/>
              </a:rPr>
              <a:t>Improves security. ORM tools are built to eliminate                 the possibility of SQL injection attacks.</a:t>
            </a:r>
            <a:endParaRPr b="0" i="0" sz="2000" u="none" cap="none" strike="noStrike">
              <a:solidFill>
                <a:schemeClr val="lt1"/>
              </a:solidFill>
              <a:latin typeface="Comic Sans MS"/>
              <a:ea typeface="Comic Sans MS"/>
              <a:cs typeface="Comic Sans MS"/>
              <a:sym typeface="Comic Sans MS"/>
            </a:endParaRPr>
          </a:p>
          <a:p>
            <a:pPr indent="-285750" lvl="0" marL="285750" marR="0" rtl="0" algn="l">
              <a:lnSpc>
                <a:spcPct val="110000"/>
              </a:lnSpc>
              <a:spcBef>
                <a:spcPts val="0"/>
              </a:spcBef>
              <a:spcAft>
                <a:spcPts val="0"/>
              </a:spcAft>
              <a:buClr>
                <a:schemeClr val="lt1"/>
              </a:buClr>
              <a:buSzPts val="2000"/>
              <a:buFont typeface="Noto Sans Symbols"/>
              <a:buChar char="⮚"/>
            </a:pPr>
            <a:r>
              <a:rPr b="0" i="0" lang="en-US" sz="2000" u="none" cap="none" strike="noStrike">
                <a:solidFill>
                  <a:schemeClr val="lt1"/>
                </a:solidFill>
                <a:latin typeface="Comic Sans MS"/>
                <a:ea typeface="Comic Sans MS"/>
                <a:cs typeface="Comic Sans MS"/>
                <a:sym typeface="Comic Sans MS"/>
              </a:rPr>
              <a:t>You write less code when using ORM tools than with SQL.</a:t>
            </a:r>
            <a:endParaRPr b="0" i="0" sz="2000" u="none" cap="none" strike="noStrike">
              <a:solidFill>
                <a:schemeClr val="lt1"/>
              </a:solidFill>
              <a:latin typeface="Comic Sans MS"/>
              <a:ea typeface="Comic Sans MS"/>
              <a:cs typeface="Comic Sans MS"/>
              <a:sym typeface="Comic Sans MS"/>
            </a:endParaRPr>
          </a:p>
        </p:txBody>
      </p:sp>
      <p:pic>
        <p:nvPicPr>
          <p:cNvPr descr="Capture7" id="126" name="Google Shape;126;p5"/>
          <p:cNvPicPr preferRelativeResize="0"/>
          <p:nvPr>
            <p:ph idx="2" type="body"/>
          </p:nvPr>
        </p:nvPicPr>
        <p:blipFill rotWithShape="1">
          <a:blip r:embed="rId4">
            <a:alphaModFix/>
          </a:blip>
          <a:srcRect b="0" l="0" r="0" t="0"/>
          <a:stretch/>
        </p:blipFill>
        <p:spPr>
          <a:xfrm>
            <a:off x="255270" y="4364355"/>
            <a:ext cx="2310130" cy="1680845"/>
          </a:xfrm>
          <a:prstGeom prst="rect">
            <a:avLst/>
          </a:prstGeom>
          <a:noFill/>
          <a:ln>
            <a:noFill/>
          </a:ln>
        </p:spPr>
      </p:pic>
      <p:sp>
        <p:nvSpPr>
          <p:cNvPr id="127" name="Google Shape;127;p5"/>
          <p:cNvSpPr/>
          <p:nvPr/>
        </p:nvSpPr>
        <p:spPr>
          <a:xfrm>
            <a:off x="2992755" y="4208780"/>
            <a:ext cx="8208645" cy="169164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p5"/>
          <p:cNvSpPr txBox="1"/>
          <p:nvPr/>
        </p:nvSpPr>
        <p:spPr>
          <a:xfrm>
            <a:off x="3381375" y="4364355"/>
            <a:ext cx="7338600" cy="14160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10000"/>
              </a:lnSpc>
              <a:spcBef>
                <a:spcPts val="0"/>
              </a:spcBef>
              <a:spcAft>
                <a:spcPts val="0"/>
              </a:spcAft>
              <a:buClr>
                <a:schemeClr val="lt1"/>
              </a:buClr>
              <a:buSzPts val="1800"/>
              <a:buFont typeface="Noto Sans Symbols"/>
              <a:buChar char="⮚"/>
            </a:pPr>
            <a:r>
              <a:rPr b="0" i="0" lang="en-US" sz="2000" u="none" cap="none" strike="noStrike">
                <a:solidFill>
                  <a:schemeClr val="lt1"/>
                </a:solidFill>
                <a:latin typeface="Comic Sans MS"/>
                <a:ea typeface="Comic Sans MS"/>
                <a:cs typeface="Comic Sans MS"/>
                <a:sym typeface="Comic Sans MS"/>
              </a:rPr>
              <a:t>Learning how to use ORM tools can be time consuming.</a:t>
            </a:r>
            <a:endParaRPr b="0" i="0" sz="2000" u="none" cap="none" strike="noStrike">
              <a:solidFill>
                <a:schemeClr val="lt1"/>
              </a:solidFill>
              <a:latin typeface="Comic Sans MS"/>
              <a:ea typeface="Comic Sans MS"/>
              <a:cs typeface="Comic Sans MS"/>
              <a:sym typeface="Comic Sans MS"/>
            </a:endParaRPr>
          </a:p>
          <a:p>
            <a:pPr indent="-342900" lvl="0" marL="342900" marR="0" rtl="0" algn="l">
              <a:lnSpc>
                <a:spcPct val="110000"/>
              </a:lnSpc>
              <a:spcBef>
                <a:spcPts val="0"/>
              </a:spcBef>
              <a:spcAft>
                <a:spcPts val="0"/>
              </a:spcAft>
              <a:buClr>
                <a:schemeClr val="lt1"/>
              </a:buClr>
              <a:buSzPts val="2000"/>
              <a:buFont typeface="Noto Sans Symbols"/>
              <a:buChar char="⮚"/>
            </a:pPr>
            <a:r>
              <a:rPr b="0" i="0" lang="en-US" sz="2000" u="none" cap="none" strike="noStrike">
                <a:solidFill>
                  <a:schemeClr val="lt1"/>
                </a:solidFill>
                <a:latin typeface="Comic Sans MS"/>
                <a:ea typeface="Comic Sans MS"/>
                <a:cs typeface="Comic Sans MS"/>
                <a:sym typeface="Comic Sans MS"/>
              </a:rPr>
              <a:t>They are likely not going to perform better when very     complex queries are involved.</a:t>
            </a:r>
            <a:endParaRPr b="0" i="0" sz="2000" u="none" cap="none" strike="noStrike">
              <a:solidFill>
                <a:schemeClr val="lt1"/>
              </a:solidFill>
              <a:latin typeface="Comic Sans MS"/>
              <a:ea typeface="Comic Sans MS"/>
              <a:cs typeface="Comic Sans MS"/>
              <a:sym typeface="Comic Sans MS"/>
            </a:endParaRPr>
          </a:p>
          <a:p>
            <a:pPr indent="-342900" lvl="0" marL="342900" marR="0" rtl="0" algn="l">
              <a:lnSpc>
                <a:spcPct val="110000"/>
              </a:lnSpc>
              <a:spcBef>
                <a:spcPts val="0"/>
              </a:spcBef>
              <a:spcAft>
                <a:spcPts val="0"/>
              </a:spcAft>
              <a:buClr>
                <a:schemeClr val="lt1"/>
              </a:buClr>
              <a:buSzPts val="2000"/>
              <a:buFont typeface="Noto Sans Symbols"/>
              <a:buChar char="⮚"/>
            </a:pPr>
            <a:r>
              <a:rPr b="0" i="0" lang="en-US" sz="2000" u="none" cap="none" strike="noStrike">
                <a:solidFill>
                  <a:schemeClr val="lt1"/>
                </a:solidFill>
                <a:latin typeface="Comic Sans MS"/>
                <a:ea typeface="Comic Sans MS"/>
                <a:cs typeface="Comic Sans MS"/>
                <a:sym typeface="Comic Sans MS"/>
              </a:rPr>
              <a:t>ORMs are generally slower than using SQL.</a:t>
            </a:r>
            <a:endParaRPr b="0" i="0" sz="2000" u="none" cap="none" strike="noStrike">
              <a:solidFill>
                <a:schemeClr val="lt1"/>
              </a:solidFill>
              <a:latin typeface="Comic Sans MS"/>
              <a:ea typeface="Comic Sans MS"/>
              <a:cs typeface="Comic Sans MS"/>
              <a:sym typeface="Comic Sans MS"/>
            </a:endParaRPr>
          </a:p>
        </p:txBody>
      </p:sp>
      <p:pic>
        <p:nvPicPr>
          <p:cNvPr descr="Aitrich-Logo-Transparent-BG-1536x504" id="129" name="Google Shape;129;p5"/>
          <p:cNvPicPr preferRelativeResize="0"/>
          <p:nvPr/>
        </p:nvPicPr>
        <p:blipFill rotWithShape="1">
          <a:blip r:embed="rId5">
            <a:alphaModFix/>
          </a:blip>
          <a:srcRect b="0" l="0" r="0" t="0"/>
          <a:stretch/>
        </p:blipFill>
        <p:spPr>
          <a:xfrm>
            <a:off x="838200" y="6351270"/>
            <a:ext cx="1369060" cy="277495"/>
          </a:xfrm>
          <a:prstGeom prst="rect">
            <a:avLst/>
          </a:prstGeom>
          <a:noFill/>
          <a:ln>
            <a:noFill/>
          </a:ln>
        </p:spPr>
      </p:pic>
      <p:sp>
        <p:nvSpPr>
          <p:cNvPr id="130" name="Google Shape;130;p5"/>
          <p:cNvSpPr txBox="1"/>
          <p:nvPr/>
        </p:nvSpPr>
        <p:spPr>
          <a:xfrm>
            <a:off x="1529080" y="6489700"/>
            <a:ext cx="30988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500"/>
                                        <p:tgtEl>
                                          <p:spTgt spid="12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500"/>
                                        <p:tgtEl>
                                          <p:spTgt spid="1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ENTITY FRAMEWORK</a:t>
            </a:r>
            <a:endParaRPr>
              <a:solidFill>
                <a:schemeClr val="dk2"/>
              </a:solidFill>
              <a:latin typeface="Bell MT"/>
              <a:ea typeface="Bell MT"/>
              <a:cs typeface="Bell MT"/>
              <a:sym typeface="Bell MT"/>
            </a:endParaRPr>
          </a:p>
        </p:txBody>
      </p:sp>
      <p:pic>
        <p:nvPicPr>
          <p:cNvPr descr="18953923_6048734" id="136" name="Google Shape;136;p6"/>
          <p:cNvPicPr preferRelativeResize="0"/>
          <p:nvPr>
            <p:ph idx="1" type="body"/>
          </p:nvPr>
        </p:nvPicPr>
        <p:blipFill rotWithShape="1">
          <a:blip r:embed="rId3">
            <a:alphaModFix/>
          </a:blip>
          <a:srcRect b="0" l="0" r="0" t="0"/>
          <a:stretch/>
        </p:blipFill>
        <p:spPr>
          <a:xfrm>
            <a:off x="6140450" y="1676400"/>
            <a:ext cx="4351655" cy="4351655"/>
          </a:xfrm>
          <a:prstGeom prst="rect">
            <a:avLst/>
          </a:prstGeom>
          <a:noFill/>
          <a:ln>
            <a:noFill/>
          </a:ln>
        </p:spPr>
      </p:pic>
      <p:sp>
        <p:nvSpPr>
          <p:cNvPr id="137" name="Google Shape;137;p6"/>
          <p:cNvSpPr/>
          <p:nvPr/>
        </p:nvSpPr>
        <p:spPr>
          <a:xfrm>
            <a:off x="1148080" y="2459990"/>
            <a:ext cx="4704080" cy="300418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6"/>
          <p:cNvSpPr txBox="1"/>
          <p:nvPr/>
        </p:nvSpPr>
        <p:spPr>
          <a:xfrm>
            <a:off x="1587500" y="2575560"/>
            <a:ext cx="4170680" cy="28613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omic Sans MS"/>
                <a:ea typeface="Comic Sans MS"/>
                <a:cs typeface="Comic Sans MS"/>
                <a:sym typeface="Comic Sans MS"/>
              </a:rPr>
              <a:t>Entity Framework is an object-relational mapper (O/RM) that enables .NET developers to work with a database using .NET objects. It eliminates the need for most of the data-access code that developers usually need to write.</a:t>
            </a:r>
            <a:endParaRPr b="0" i="0" sz="2000" u="none" cap="none" strike="noStrike">
              <a:solidFill>
                <a:schemeClr val="lt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omic Sans MS"/>
              <a:ea typeface="Comic Sans MS"/>
              <a:cs typeface="Comic Sans MS"/>
              <a:sym typeface="Comic Sans MS"/>
            </a:endParaRPr>
          </a:p>
        </p:txBody>
      </p:sp>
      <p:pic>
        <p:nvPicPr>
          <p:cNvPr descr="Aitrich-Logo-Transparent-BG-1536x504" id="139" name="Google Shape;139;p6"/>
          <p:cNvPicPr preferRelativeResize="0"/>
          <p:nvPr/>
        </p:nvPicPr>
        <p:blipFill rotWithShape="1">
          <a:blip r:embed="rId4">
            <a:alphaModFix/>
          </a:blip>
          <a:srcRect b="0" l="0" r="0" t="0"/>
          <a:stretch/>
        </p:blipFill>
        <p:spPr>
          <a:xfrm>
            <a:off x="838200" y="6351270"/>
            <a:ext cx="1369060" cy="277495"/>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eFCORE (1)" id="144" name="Google Shape;144;p7"/>
          <p:cNvPicPr preferRelativeResize="0"/>
          <p:nvPr>
            <p:ph idx="1" type="body"/>
          </p:nvPr>
        </p:nvPicPr>
        <p:blipFill rotWithShape="1">
          <a:blip r:embed="rId3">
            <a:alphaModFix/>
          </a:blip>
          <a:srcRect b="0" l="0" r="0" t="0"/>
          <a:stretch/>
        </p:blipFill>
        <p:spPr>
          <a:xfrm>
            <a:off x="6951980" y="1927225"/>
            <a:ext cx="3171825" cy="3629025"/>
          </a:xfrm>
          <a:prstGeom prst="rect">
            <a:avLst/>
          </a:prstGeom>
          <a:noFill/>
          <a:ln>
            <a:noFill/>
          </a:ln>
        </p:spPr>
      </p:pic>
      <p:sp>
        <p:nvSpPr>
          <p:cNvPr id="145" name="Google Shape;145;p7"/>
          <p:cNvSpPr txBox="1"/>
          <p:nvPr/>
        </p:nvSpPr>
        <p:spPr>
          <a:xfrm>
            <a:off x="469265" y="1624965"/>
            <a:ext cx="5951855" cy="249174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rgbClr val="000000"/>
              </a:buClr>
              <a:buSzPts val="2000"/>
              <a:buFont typeface="Arial"/>
              <a:buNone/>
            </a:pPr>
            <a:r>
              <a:rPr b="0" i="0" lang="en-US" sz="2000" u="none" cap="none" strike="noStrike">
                <a:solidFill>
                  <a:schemeClr val="dk1"/>
                </a:solidFill>
                <a:latin typeface="Comic Sans MS"/>
                <a:ea typeface="Comic Sans MS"/>
                <a:cs typeface="Comic Sans MS"/>
                <a:sym typeface="Comic Sans MS"/>
              </a:rPr>
              <a:t>As per the figure, Entity Framework fits between the business entities (domain classes) and the database. It saves data stored in the properties of business entities and also retrieves data from the database and converts it to business entities objects automatically.</a:t>
            </a:r>
            <a:endParaRPr b="0" i="0" sz="2000" u="none" cap="none" strike="noStrike">
              <a:solidFill>
                <a:schemeClr val="dk1"/>
              </a:solidFill>
              <a:latin typeface="Comic Sans MS"/>
              <a:ea typeface="Comic Sans MS"/>
              <a:cs typeface="Comic Sans MS"/>
              <a:sym typeface="Comic Sans MS"/>
            </a:endParaRPr>
          </a:p>
        </p:txBody>
      </p:sp>
      <p:sp>
        <p:nvSpPr>
          <p:cNvPr id="146" name="Google Shape;146;p7"/>
          <p:cNvSpPr txBox="1"/>
          <p:nvPr/>
        </p:nvSpPr>
        <p:spPr>
          <a:xfrm>
            <a:off x="735965" y="497840"/>
            <a:ext cx="477647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Structure:</a:t>
            </a:r>
            <a:endParaRPr b="1" i="0" sz="2400" u="none" cap="none" strike="noStrike">
              <a:solidFill>
                <a:schemeClr val="dk1"/>
              </a:solidFill>
              <a:latin typeface="Calibri"/>
              <a:ea typeface="Calibri"/>
              <a:cs typeface="Calibri"/>
              <a:sym typeface="Calibri"/>
            </a:endParaRPr>
          </a:p>
        </p:txBody>
      </p:sp>
      <p:pic>
        <p:nvPicPr>
          <p:cNvPr descr="Aitrich-Logo-Transparent-BG-1536x504" id="147" name="Google Shape;147;p7"/>
          <p:cNvPicPr preferRelativeResize="0"/>
          <p:nvPr/>
        </p:nvPicPr>
        <p:blipFill rotWithShape="1">
          <a:blip r:embed="rId4">
            <a:alphaModFix/>
          </a:blip>
          <a:srcRect b="0" l="0" r="0" t="0"/>
          <a:stretch/>
        </p:blipFill>
        <p:spPr>
          <a:xfrm>
            <a:off x="838200" y="6351270"/>
            <a:ext cx="1369060" cy="27749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500"/>
                                        <p:tgtEl>
                                          <p:spTgt spid="14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r>
              <a:rPr lang="en-US">
                <a:solidFill>
                  <a:schemeClr val="dk2"/>
                </a:solidFill>
                <a:latin typeface="Bell MT"/>
                <a:ea typeface="Bell MT"/>
                <a:cs typeface="Bell MT"/>
                <a:sym typeface="Bell MT"/>
              </a:rPr>
              <a:t>Entity Framework Features</a:t>
            </a:r>
            <a:endParaRPr>
              <a:solidFill>
                <a:schemeClr val="dk2"/>
              </a:solidFill>
              <a:latin typeface="Bell MT"/>
              <a:ea typeface="Bell MT"/>
              <a:cs typeface="Bell MT"/>
              <a:sym typeface="Bell MT"/>
            </a:endParaRPr>
          </a:p>
        </p:txBody>
      </p:sp>
      <p:sp>
        <p:nvSpPr>
          <p:cNvPr id="153" name="Google Shape;153;p8"/>
          <p:cNvSpPr txBox="1"/>
          <p:nvPr>
            <p:ph idx="1" type="body"/>
          </p:nvPr>
        </p:nvSpPr>
        <p:spPr>
          <a:xfrm>
            <a:off x="838200" y="1690688"/>
            <a:ext cx="5181600" cy="46212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Cross-platform</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Modelling:</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Querying</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Change Tracking:</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Saving: </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Caching:</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Built-in Conventionas:</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Concurrency:</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Configurations: </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Migrations:</a:t>
            </a:r>
            <a:endParaRPr sz="2000">
              <a:latin typeface="Comic Sans MS"/>
              <a:ea typeface="Comic Sans MS"/>
              <a:cs typeface="Comic Sans MS"/>
              <a:sym typeface="Comic Sans MS"/>
            </a:endParaRPr>
          </a:p>
          <a:p>
            <a:pPr indent="-342900" lvl="0" marL="342900" rtl="0" algn="l">
              <a:lnSpc>
                <a:spcPct val="90000"/>
              </a:lnSpc>
              <a:spcBef>
                <a:spcPts val="1000"/>
              </a:spcBef>
              <a:spcAft>
                <a:spcPts val="0"/>
              </a:spcAft>
              <a:buClr>
                <a:schemeClr val="dk1"/>
              </a:buClr>
              <a:buSzPts val="2000"/>
              <a:buFont typeface="Calibri"/>
              <a:buAutoNum type="arabicPeriod"/>
            </a:pPr>
            <a:r>
              <a:rPr lang="en-US" sz="2000">
                <a:latin typeface="Comic Sans MS"/>
                <a:ea typeface="Comic Sans MS"/>
                <a:cs typeface="Comic Sans MS"/>
                <a:sym typeface="Comic Sans MS"/>
              </a:rPr>
              <a:t>Transactions:</a:t>
            </a:r>
            <a:endParaRPr sz="2000">
              <a:latin typeface="Comic Sans MS"/>
              <a:ea typeface="Comic Sans MS"/>
              <a:cs typeface="Comic Sans MS"/>
              <a:sym typeface="Comic Sans MS"/>
            </a:endParaRPr>
          </a:p>
        </p:txBody>
      </p:sp>
      <p:sp>
        <p:nvSpPr>
          <p:cNvPr id="154" name="Google Shape;154;p8"/>
          <p:cNvSpPr txBox="1"/>
          <p:nvPr/>
        </p:nvSpPr>
        <p:spPr>
          <a:xfrm>
            <a:off x="5122545" y="3066415"/>
            <a:ext cx="1487170" cy="7067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Entity FrameWork</a:t>
            </a:r>
            <a:endParaRPr b="0" i="0" sz="2000" u="none" cap="none" strike="noStrike">
              <a:solidFill>
                <a:schemeClr val="lt1"/>
              </a:solidFill>
              <a:latin typeface="Calibri"/>
              <a:ea typeface="Calibri"/>
              <a:cs typeface="Calibri"/>
              <a:sym typeface="Calibri"/>
            </a:endParaRPr>
          </a:p>
        </p:txBody>
      </p:sp>
      <p:pic>
        <p:nvPicPr>
          <p:cNvPr descr="Aitrich-Logo-Transparent-BG-1536x504" id="155" name="Google Shape;155;p8"/>
          <p:cNvPicPr preferRelativeResize="0"/>
          <p:nvPr/>
        </p:nvPicPr>
        <p:blipFill rotWithShape="1">
          <a:blip r:embed="rId3">
            <a:alphaModFix/>
          </a:blip>
          <a:srcRect b="0" l="0" r="0" t="0"/>
          <a:stretch/>
        </p:blipFill>
        <p:spPr>
          <a:xfrm>
            <a:off x="838200" y="6311900"/>
            <a:ext cx="1369060" cy="277495"/>
          </a:xfrm>
          <a:prstGeom prst="rect">
            <a:avLst/>
          </a:prstGeom>
          <a:noFill/>
          <a:ln>
            <a:noFill/>
          </a:ln>
        </p:spPr>
      </p:pic>
      <p:pic>
        <p:nvPicPr>
          <p:cNvPr descr="8497414_3937464 (2)" id="156" name="Google Shape;156;p8"/>
          <p:cNvPicPr preferRelativeResize="0"/>
          <p:nvPr>
            <p:ph idx="2" type="body"/>
          </p:nvPr>
        </p:nvPicPr>
        <p:blipFill rotWithShape="1">
          <a:blip r:embed="rId4">
            <a:alphaModFix/>
          </a:blip>
          <a:srcRect b="0" l="0" r="0" t="0"/>
          <a:stretch/>
        </p:blipFill>
        <p:spPr>
          <a:xfrm>
            <a:off x="5764530" y="1691005"/>
            <a:ext cx="4351655" cy="435165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 calcmode="lin" valueType="num">
                                      <p:cBhvr additive="base">
                                        <p:cTn dur="500"/>
                                        <p:tgtEl>
                                          <p:spTgt spid="15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 calcmode="lin" valueType="num">
                                      <p:cBhvr additive="base">
                                        <p:cTn dur="500"/>
                                        <p:tgtEl>
                                          <p:spTgt spid="15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 calcmode="lin" valueType="num">
                                      <p:cBhvr additive="base">
                                        <p:cTn dur="500"/>
                                        <p:tgtEl>
                                          <p:spTgt spid="15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 calcmode="lin" valueType="num">
                                      <p:cBhvr additive="base">
                                        <p:cTn dur="500"/>
                                        <p:tgtEl>
                                          <p:spTgt spid="15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 calcmode="lin" valueType="num">
                                      <p:cBhvr additive="base">
                                        <p:cTn dur="500"/>
                                        <p:tgtEl>
                                          <p:spTgt spid="15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 calcmode="lin" valueType="num">
                                      <p:cBhvr additive="base">
                                        <p:cTn dur="500"/>
                                        <p:tgtEl>
                                          <p:spTgt spid="15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anim calcmode="lin" valueType="num">
                                      <p:cBhvr additive="base">
                                        <p:cTn dur="500"/>
                                        <p:tgtEl>
                                          <p:spTgt spid="15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anim calcmode="lin" valueType="num">
                                      <p:cBhvr additive="base">
                                        <p:cTn dur="500"/>
                                        <p:tgtEl>
                                          <p:spTgt spid="15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anim calcmode="lin" valueType="num">
                                      <p:cBhvr additive="base">
                                        <p:cTn dur="500"/>
                                        <p:tgtEl>
                                          <p:spTgt spid="153">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xEl>
                                              <p:pRg end="9" st="9"/>
                                            </p:txEl>
                                          </p:spTgt>
                                        </p:tgtEl>
                                        <p:attrNameLst>
                                          <p:attrName>style.visibility</p:attrName>
                                        </p:attrNameLst>
                                      </p:cBhvr>
                                      <p:to>
                                        <p:strVal val="visible"/>
                                      </p:to>
                                    </p:set>
                                    <p:anim calcmode="lin" valueType="num">
                                      <p:cBhvr additive="base">
                                        <p:cTn dur="500"/>
                                        <p:tgtEl>
                                          <p:spTgt spid="153">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xEl>
                                              <p:pRg end="10" st="10"/>
                                            </p:txEl>
                                          </p:spTgt>
                                        </p:tgtEl>
                                        <p:attrNameLst>
                                          <p:attrName>style.visibility</p:attrName>
                                        </p:attrNameLst>
                                      </p:cBhvr>
                                      <p:to>
                                        <p:strVal val="visible"/>
                                      </p:to>
                                    </p:set>
                                    <p:anim calcmode="lin" valueType="num">
                                      <p:cBhvr additive="base">
                                        <p:cTn dur="500"/>
                                        <p:tgtEl>
                                          <p:spTgt spid="153">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Bell MT"/>
              <a:buNone/>
            </a:pPr>
            <a:br>
              <a:rPr lang="en-US">
                <a:solidFill>
                  <a:schemeClr val="dk2"/>
                </a:solidFill>
                <a:latin typeface="Bell MT"/>
                <a:ea typeface="Bell MT"/>
                <a:cs typeface="Bell MT"/>
                <a:sym typeface="Bell MT"/>
              </a:rPr>
            </a:br>
            <a:r>
              <a:rPr lang="en-US">
                <a:solidFill>
                  <a:schemeClr val="dk2"/>
                </a:solidFill>
                <a:latin typeface="Bell MT"/>
                <a:ea typeface="Bell MT"/>
                <a:cs typeface="Bell MT"/>
                <a:sym typeface="Bell MT"/>
              </a:rPr>
              <a:t>Entity Framework Core</a:t>
            </a:r>
            <a:endParaRPr>
              <a:solidFill>
                <a:schemeClr val="dk2"/>
              </a:solidFill>
              <a:latin typeface="Bell MT"/>
              <a:ea typeface="Bell MT"/>
              <a:cs typeface="Bell MT"/>
              <a:sym typeface="Bell MT"/>
            </a:endParaRPr>
          </a:p>
        </p:txBody>
      </p:sp>
      <p:sp>
        <p:nvSpPr>
          <p:cNvPr id="162" name="Google Shape;162;p9"/>
          <p:cNvSpPr txBox="1"/>
          <p:nvPr>
            <p:ph idx="1" type="body"/>
          </p:nvPr>
        </p:nvSpPr>
        <p:spPr>
          <a:xfrm>
            <a:off x="838200" y="1825625"/>
            <a:ext cx="9582785" cy="4351655"/>
          </a:xfrm>
          <a:prstGeom prst="rect">
            <a:avLst/>
          </a:prstGeom>
          <a:noFill/>
          <a:ln>
            <a:noFill/>
          </a:ln>
        </p:spPr>
        <p:txBody>
          <a:bodyPr anchorCtr="0" anchor="t" bIns="45700" lIns="91425" spcFirstLastPara="1" rIns="91425" wrap="square" tIns="45700">
            <a:normAutofit fontScale="90000"/>
          </a:bodyPr>
          <a:lstStyle/>
          <a:p>
            <a:pPr indent="-228600" lvl="0" marL="228600" rtl="0" algn="l">
              <a:lnSpc>
                <a:spcPct val="140000"/>
              </a:lnSpc>
              <a:spcBef>
                <a:spcPts val="0"/>
              </a:spcBef>
              <a:spcAft>
                <a:spcPts val="0"/>
              </a:spcAft>
              <a:buClr>
                <a:schemeClr val="dk1"/>
              </a:buClr>
              <a:buSzPct val="100000"/>
              <a:buFont typeface="Noto Sans Symbols"/>
              <a:buChar char="▪"/>
            </a:pPr>
            <a:r>
              <a:rPr lang="en-US" sz="2220">
                <a:latin typeface="Comic Sans MS"/>
                <a:ea typeface="Comic Sans MS"/>
                <a:cs typeface="Comic Sans MS"/>
                <a:sym typeface="Comic Sans MS"/>
              </a:rPr>
              <a:t>Entity Framework Core is the new version of Entity Framework after EF 6.x. It is open-source, lightweight, extensible and a cross-platform version of Entity Framework data access technology.</a:t>
            </a:r>
            <a:endParaRPr sz="2220">
              <a:latin typeface="Comic Sans MS"/>
              <a:ea typeface="Comic Sans MS"/>
              <a:cs typeface="Comic Sans MS"/>
              <a:sym typeface="Comic Sans MS"/>
            </a:endParaRPr>
          </a:p>
          <a:p>
            <a:pPr indent="-228600" lvl="0" marL="228600" rtl="0" algn="l">
              <a:lnSpc>
                <a:spcPct val="140000"/>
              </a:lnSpc>
              <a:spcBef>
                <a:spcPts val="1000"/>
              </a:spcBef>
              <a:spcAft>
                <a:spcPts val="0"/>
              </a:spcAft>
              <a:buClr>
                <a:schemeClr val="dk1"/>
              </a:buClr>
              <a:buSzPct val="100000"/>
              <a:buFont typeface="Noto Sans Symbols"/>
              <a:buChar char="▪"/>
            </a:pPr>
            <a:r>
              <a:rPr lang="en-US" sz="2220">
                <a:latin typeface="Comic Sans MS"/>
                <a:ea typeface="Comic Sans MS"/>
                <a:cs typeface="Comic Sans MS"/>
                <a:sym typeface="Comic Sans MS"/>
              </a:rPr>
              <a:t>Entity Framework is an Object/Relational Mapping (O/RM) framework. It is an enhancement to ADO.NET that gives developers an automated mechanism for accessing &amp; storing the data in the database.</a:t>
            </a:r>
            <a:endParaRPr sz="2220">
              <a:latin typeface="Comic Sans MS"/>
              <a:ea typeface="Comic Sans MS"/>
              <a:cs typeface="Comic Sans MS"/>
              <a:sym typeface="Comic Sans MS"/>
            </a:endParaRPr>
          </a:p>
          <a:p>
            <a:pPr indent="-228600" lvl="0" marL="228600" rtl="0" algn="l">
              <a:lnSpc>
                <a:spcPct val="140000"/>
              </a:lnSpc>
              <a:spcBef>
                <a:spcPts val="1000"/>
              </a:spcBef>
              <a:spcAft>
                <a:spcPts val="0"/>
              </a:spcAft>
              <a:buClr>
                <a:schemeClr val="dk1"/>
              </a:buClr>
              <a:buSzPct val="100000"/>
              <a:buFont typeface="Noto Sans Symbols"/>
              <a:buChar char="▪"/>
            </a:pPr>
            <a:r>
              <a:rPr lang="en-US" sz="2220">
                <a:latin typeface="Comic Sans MS"/>
                <a:ea typeface="Comic Sans MS"/>
                <a:cs typeface="Comic Sans MS"/>
                <a:sym typeface="Comic Sans MS"/>
              </a:rPr>
              <a:t>EF Core is intended to be used with .NET Core applications. However, it can also be used with standard .NET 4.5+ framework based applications.</a:t>
            </a:r>
            <a:endParaRPr sz="2220">
              <a:latin typeface="Comic Sans MS"/>
              <a:ea typeface="Comic Sans MS"/>
              <a:cs typeface="Comic Sans MS"/>
              <a:sym typeface="Comic Sans MS"/>
            </a:endParaRPr>
          </a:p>
        </p:txBody>
      </p:sp>
      <p:pic>
        <p:nvPicPr>
          <p:cNvPr descr="Aitrich-Logo-Transparent-BG-1536x504" id="163" name="Google Shape;163;p9"/>
          <p:cNvPicPr preferRelativeResize="0"/>
          <p:nvPr/>
        </p:nvPicPr>
        <p:blipFill rotWithShape="1">
          <a:blip r:embed="rId3">
            <a:alphaModFix/>
          </a:blip>
          <a:srcRect b="0" l="0" r="0" t="0"/>
          <a:stretch/>
        </p:blipFill>
        <p:spPr>
          <a:xfrm>
            <a:off x="838200" y="6351270"/>
            <a:ext cx="1369060" cy="277495"/>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2023-06-23T11:28:00Z</dcterms:created>
  <dc:creator>Raziya ras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F47DCEB948A54880B825D366830B3FA8</vt:lpwstr>
  </property>
  <property fmtid="{D5CDD505-2E9C-101B-9397-08002B2CF9AE}" pid="3" name="KSOProductBuildVer">
    <vt:lpwstr>1033-11.2.0.11537</vt:lpwstr>
  </property>
</Properties>
</file>