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Roboto"/>
      <p:regular r:id="rId21"/>
      <p:bold r:id="rId22"/>
      <p:italic r:id="rId23"/>
      <p:boldItalic r:id="rId24"/>
    </p:embeddedFont>
    <p:embeddedFont>
      <p:font typeface="Bell M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llMT-bold.fntdata"/><Relationship Id="rId25" Type="http://schemas.openxmlformats.org/officeDocument/2006/relationships/font" Target="fonts/BellMT-regular.fntdata"/><Relationship Id="rId28" Type="http://schemas.openxmlformats.org/officeDocument/2006/relationships/font" Target="fonts/BellMT-boldItalic.fntdata"/><Relationship Id="rId27" Type="http://schemas.openxmlformats.org/officeDocument/2006/relationships/font" Target="fonts/BellM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200">
                <a:solidFill>
                  <a:srgbClr val="374151"/>
                </a:solidFill>
                <a:latin typeface="Roboto"/>
                <a:ea typeface="Roboto"/>
                <a:cs typeface="Roboto"/>
                <a:sym typeface="Roboto"/>
              </a:rPr>
              <a:t>Hello, everyone! </a:t>
            </a:r>
            <a:r>
              <a:rPr lang="en-US" sz="1200">
                <a:solidFill>
                  <a:schemeClr val="dk1"/>
                </a:solidFill>
                <a:latin typeface="Calibri"/>
                <a:ea typeface="Calibri"/>
                <a:cs typeface="Calibri"/>
                <a:sym typeface="Calibri"/>
              </a:rPr>
              <a:t>Welcome to Aitrich Academy</a:t>
            </a:r>
            <a:r>
              <a:rPr lang="en-US" sz="1200">
                <a:solidFill>
                  <a:srgbClr val="374151"/>
                </a:solidFill>
                <a:latin typeface="Roboto"/>
                <a:ea typeface="Roboto"/>
                <a:cs typeface="Roboto"/>
                <a:sym typeface="Roboto"/>
              </a:rPr>
              <a:t> .Today, we're embarking on an exciting journey into the world of .NET Core, a versatile framework that's going to empower you in your coding adventures. A robust framework for building modern, scalable, and cross-platform web applications.ASP.NET Core is an evolution of the ASP.NET framework, designed to meet the challenges of modern web development and provide a flexible, high-performance platform.</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1600">
                <a:solidFill>
                  <a:srgbClr val="012D86"/>
                </a:solidFill>
                <a:latin typeface="Bell MT"/>
                <a:ea typeface="Bell MT"/>
                <a:cs typeface="Bell MT"/>
                <a:sym typeface="Bell MT"/>
              </a:rPr>
              <a:t>.NET Core Environment Setup</a:t>
            </a:r>
            <a:endParaRPr b="1" sz="1600">
              <a:solidFill>
                <a:srgbClr val="012D86"/>
              </a:solidFill>
              <a:latin typeface="Bell MT"/>
              <a:ea typeface="Bell MT"/>
              <a:cs typeface="Bell MT"/>
              <a:sym typeface="Bell MT"/>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Alright, let's talk about setting up your environment for .NET Core development.</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First off, you'll need a machine to work on, whether it's Windows, Mac, or Linux.</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For editing your code, we recommend using either Visual Studio or VS Code. They're both great choices and offer excellent features for .NET Core development.</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Now, the most important piece: the .NET Core SDK. This is your toolkit for developing and running .NET Core applications. It's what gives you all the tools and libraries you need to get started.</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Now, onto installation. You've got two options here. You can either install the .NET Core SDK directly, or if you prefer, you can install Visual Studio, which includes everything you need for .NET Core development.</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So, whether you're installing the SDK or going with Visual Studio, you'll be all set up and ready to start building awesome .NET Core applications in no time!</a:t>
            </a:r>
            <a:endParaRPr sz="1200">
              <a:solidFill>
                <a:srgbClr val="0D0D0D"/>
              </a:solidFill>
              <a:latin typeface="Roboto"/>
              <a:ea typeface="Roboto"/>
              <a:cs typeface="Roboto"/>
              <a:sym typeface="Roboto"/>
            </a:endParaRPr>
          </a:p>
          <a:p>
            <a:pPr indent="0" lvl="0" marL="0" rtl="0" algn="l">
              <a:lnSpc>
                <a:spcPct val="90000"/>
              </a:lnSpc>
              <a:spcBef>
                <a:spcPts val="0"/>
              </a:spcBef>
              <a:spcAft>
                <a:spcPts val="0"/>
              </a:spcAft>
              <a:buClr>
                <a:schemeClr val="dk1"/>
              </a:buClr>
              <a:buFont typeface="Arial"/>
              <a:buNone/>
            </a:pPr>
            <a:r>
              <a:t/>
            </a:r>
            <a:endParaRPr b="1" sz="1600">
              <a:solidFill>
                <a:srgbClr val="012D86"/>
              </a:solidFill>
              <a:latin typeface="Bell MT"/>
              <a:ea typeface="Bell MT"/>
              <a:cs typeface="Bell MT"/>
              <a:sym typeface="Bell MT"/>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Alright, folks, let's talk about getting started with .NET Core. If you want to grab the latest version, just head over to dotnet.microsoft.com/download.</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Once you're there, you'll see options for different platforms. Just pick the one that matches what you're using.</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It's pretty straightforward, just a couple of clicks, and you'll be on your way to installing the .NET Core SDK.</a:t>
            </a:r>
            <a:endParaRPr sz="1200">
              <a:solidFill>
                <a:srgbClr val="0D0D0D"/>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US" sz="1200">
                <a:solidFill>
                  <a:srgbClr val="0D0D0D"/>
                </a:solidFill>
                <a:latin typeface="Roboto"/>
                <a:ea typeface="Roboto"/>
                <a:cs typeface="Roboto"/>
                <a:sym typeface="Roboto"/>
              </a:rPr>
              <a:t>Remember, keeping your tools up to date is key to smooth sailing in your development journey. So, don't hesitate to grab the latest version and get started on your projects!</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
        <p:nvSpPr>
          <p:cNvPr id="197" name="Google Shape;19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Alright, let's get Visual Studio installed. First things first, head over to visualstudio.microsoft.com.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Once you're there, look for the download section and grab the Visual Studio installer.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This installer is your gateway to all the tools and features that Visual Studio has to offer for your development projects.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So, go ahead, download it, and let's move on to the next step in setting up your development environment.</a:t>
            </a:r>
            <a:endParaRPr/>
          </a:p>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500"/>
              </a:spcBef>
              <a:spcAft>
                <a:spcPts val="0"/>
              </a:spcAft>
              <a:buNone/>
            </a:pPr>
            <a:r>
              <a:rPr lang="en-US" sz="1600">
                <a:solidFill>
                  <a:schemeClr val="dk1"/>
                </a:solidFill>
                <a:latin typeface="Comic Sans MS"/>
                <a:ea typeface="Comic Sans MS"/>
                <a:cs typeface="Comic Sans MS"/>
                <a:sym typeface="Comic Sans MS"/>
              </a:rPr>
              <a:t>Run the installer and select appropriate visual studio from the Available tab And click Install</a:t>
            </a:r>
            <a:endParaRPr sz="16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2" marL="1257300" rtl="0" algn="l">
              <a:lnSpc>
                <a:spcPct val="110000"/>
              </a:lnSpc>
              <a:spcBef>
                <a:spcPts val="500"/>
              </a:spcBef>
              <a:spcAft>
                <a:spcPts val="0"/>
              </a:spcAft>
              <a:buClr>
                <a:schemeClr val="dk1"/>
              </a:buClr>
              <a:buSzPts val="1600"/>
              <a:buFont typeface="Noto Sans Symbols"/>
              <a:buChar char="⮚"/>
            </a:pPr>
            <a:r>
              <a:rPr lang="en-US" sz="1600">
                <a:solidFill>
                  <a:schemeClr val="dk1"/>
                </a:solidFill>
                <a:latin typeface="Comic Sans MS"/>
                <a:ea typeface="Comic Sans MS"/>
                <a:cs typeface="Comic Sans MS"/>
                <a:sym typeface="Comic Sans MS"/>
              </a:rPr>
              <a:t>From the workloads select Asp.net and web development.</a:t>
            </a:r>
            <a:endParaRPr sz="1600">
              <a:solidFill>
                <a:schemeClr val="dk1"/>
              </a:solidFill>
              <a:latin typeface="Comic Sans MS"/>
              <a:ea typeface="Comic Sans MS"/>
              <a:cs typeface="Comic Sans MS"/>
              <a:sym typeface="Comic Sans MS"/>
            </a:endParaRPr>
          </a:p>
          <a:p>
            <a:pPr indent="-342900" lvl="2" marL="1257300" rtl="0" algn="l">
              <a:lnSpc>
                <a:spcPct val="110000"/>
              </a:lnSpc>
              <a:spcBef>
                <a:spcPts val="500"/>
              </a:spcBef>
              <a:spcAft>
                <a:spcPts val="0"/>
              </a:spcAft>
              <a:buClr>
                <a:schemeClr val="dk1"/>
              </a:buClr>
              <a:buSzPts val="1600"/>
              <a:buFont typeface="Noto Sans Symbols"/>
              <a:buChar char="⮚"/>
            </a:pPr>
            <a:r>
              <a:rPr lang="en-US" sz="1600">
                <a:solidFill>
                  <a:schemeClr val="dk1"/>
                </a:solidFill>
                <a:latin typeface="Comic Sans MS"/>
                <a:ea typeface="Comic Sans MS"/>
                <a:cs typeface="Comic Sans MS"/>
                <a:sym typeface="Comic Sans MS"/>
              </a:rPr>
              <a:t>From Individual components select .Net Runtime you want. </a:t>
            </a:r>
            <a:endParaRPr sz="1600">
              <a:solidFill>
                <a:schemeClr val="dk1"/>
              </a:solidFill>
              <a:latin typeface="Comic Sans MS"/>
              <a:ea typeface="Comic Sans MS"/>
              <a:cs typeface="Comic Sans MS"/>
              <a:sym typeface="Comic Sans MS"/>
            </a:endParaRPr>
          </a:p>
          <a:p>
            <a:pPr indent="-342900" lvl="2" marL="1257300" rtl="0" algn="l">
              <a:lnSpc>
                <a:spcPct val="110000"/>
              </a:lnSpc>
              <a:spcBef>
                <a:spcPts val="500"/>
              </a:spcBef>
              <a:spcAft>
                <a:spcPts val="0"/>
              </a:spcAft>
              <a:buClr>
                <a:schemeClr val="dk1"/>
              </a:buClr>
              <a:buSzPts val="1600"/>
              <a:buFont typeface="Noto Sans Symbols"/>
              <a:buChar char="⮚"/>
            </a:pPr>
            <a:r>
              <a:rPr lang="en-US" sz="1600">
                <a:solidFill>
                  <a:schemeClr val="dk1"/>
                </a:solidFill>
                <a:latin typeface="Comic Sans MS"/>
                <a:ea typeface="Comic Sans MS"/>
                <a:cs typeface="Comic Sans MS"/>
                <a:sym typeface="Comic Sans MS"/>
              </a:rPr>
              <a:t>Click Install </a:t>
            </a:r>
            <a:endParaRPr sz="1600">
              <a:solidFill>
                <a:schemeClr val="dk1"/>
              </a:solidFill>
              <a:latin typeface="Comic Sans MS"/>
              <a:ea typeface="Comic Sans MS"/>
              <a:cs typeface="Comic Sans MS"/>
              <a:sym typeface="Comic Sans MS"/>
            </a:endParaRPr>
          </a:p>
          <a:p>
            <a:pPr indent="0" lvl="0" marL="0" rtl="0" algn="l">
              <a:spcBef>
                <a:spcPts val="0"/>
              </a:spcBef>
              <a:spcAft>
                <a:spcPts val="0"/>
              </a:spcAft>
              <a:buNone/>
            </a:pPr>
            <a:r>
              <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D0D0D"/>
                </a:solidFill>
                <a:latin typeface="Roboto"/>
                <a:ea typeface="Roboto"/>
                <a:cs typeface="Roboto"/>
                <a:sym typeface="Roboto"/>
              </a:rPr>
              <a:t>Please verify that the installation is correct</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Thank you for your attention throughout this presentation.</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In summary, we've explored the diverse range of technologies included in the .NET ecosystem, covering various application types and platforms.</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Remember to verify that the installation process has been completed correctly to ensure smooth operation of the software.</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If you have any further questions or require additional information, please feel free to reach out.</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We look forward to hearing your feedback and assisting you with any future endeavors involving .NET development.</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Once again, thank you for your time and participation.</a:t>
            </a:r>
            <a:endParaRPr sz="1200">
              <a:solidFill>
                <a:srgbClr val="0D0D0D"/>
              </a:solidFill>
              <a:latin typeface="Roboto"/>
              <a:ea typeface="Roboto"/>
              <a:cs typeface="Roboto"/>
              <a:sym typeface="Roboto"/>
            </a:endParaRPr>
          </a:p>
          <a:p>
            <a:pPr indent="0" lvl="0" marL="0" rtl="0" algn="l">
              <a:spcBef>
                <a:spcPts val="0"/>
              </a:spcBef>
              <a:spcAft>
                <a:spcPts val="0"/>
              </a:spcAft>
              <a:buNone/>
            </a:pPr>
            <a:r>
              <a:t/>
            </a:r>
            <a:endParaRPr/>
          </a:p>
        </p:txBody>
      </p:sp>
      <p:sp>
        <p:nvSpPr>
          <p:cNvPr id="235" name="Google Shape;23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500"/>
              </a:spcBef>
              <a:spcAft>
                <a:spcPts val="0"/>
              </a:spcAft>
              <a:buNone/>
            </a:pPr>
            <a:r>
              <a:rPr lang="en-US" sz="1200">
                <a:solidFill>
                  <a:srgbClr val="374151"/>
                </a:solidFill>
                <a:latin typeface="Roboto"/>
                <a:ea typeface="Roboto"/>
                <a:cs typeface="Roboto"/>
                <a:sym typeface="Roboto"/>
              </a:rPr>
              <a:t>Today, we have an exciting agenda as we dive into the world of ASP.NET Core. We'll begin with an introduction and highlight the advantages this powerful framework brings to the table.</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rPr lang="en-US" sz="1200">
                <a:solidFill>
                  <a:srgbClr val="374151"/>
                </a:solidFill>
                <a:latin typeface="Roboto"/>
                <a:ea typeface="Roboto"/>
                <a:cs typeface="Roboto"/>
                <a:sym typeface="Roboto"/>
              </a:rPr>
              <a:t>Moving on, we'll explore the features that make ASP.NET Core a go-to choice for modern application development. We'll delve into the technologies that are seamlessly integrated into ASP.NET Core, providing a robust development environment.</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rPr lang="en-US" sz="1200">
                <a:solidFill>
                  <a:srgbClr val="374151"/>
                </a:solidFill>
                <a:latin typeface="Roboto"/>
                <a:ea typeface="Roboto"/>
                <a:cs typeface="Roboto"/>
                <a:sym typeface="Roboto"/>
              </a:rPr>
              <a:t>Finally, we'll discuss the crucial step of setting up the environment for ASP.NET Core development. So, buckle up, and let's embark on this journey of discovery and learning about ASP.NET Core!</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374151"/>
              </a:solidFill>
              <a:latin typeface="Calibri"/>
              <a:ea typeface="Calibri"/>
              <a:cs typeface="Calibri"/>
              <a:sym typeface="Calibri"/>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000000"/>
              </a:buClr>
              <a:buFont typeface="Arial"/>
              <a:buNone/>
            </a:pPr>
            <a:r>
              <a:rPr b="1" lang="en-US" sz="1600">
                <a:solidFill>
                  <a:srgbClr val="012D86"/>
                </a:solidFill>
              </a:rPr>
              <a:t>Introduction</a:t>
            </a:r>
            <a:endParaRPr b="1" sz="1600">
              <a:solidFill>
                <a:srgbClr val="012D86"/>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.NET is not just free, it's also cross-platform and open source. That means you can develop your applications on various operating systems like Windows, Linux, and macOS without any constraints.</a:t>
            </a:r>
            <a:endParaRPr/>
          </a:p>
          <a:p>
            <a:pPr indent="0" lvl="0" marL="0" rtl="0" algn="l">
              <a:spcBef>
                <a:spcPts val="0"/>
              </a:spcBef>
              <a:spcAft>
                <a:spcPts val="0"/>
              </a:spcAft>
              <a:buClr>
                <a:schemeClr val="dk1"/>
              </a:buClr>
              <a:buSzPts val="1100"/>
              <a:buFont typeface="Arial"/>
              <a:buNone/>
            </a:pPr>
            <a:r>
              <a:rPr lang="en-US"/>
              <a:t>- Think of it as your one-stop-shop for building applications—whether they're web, mobile, desktop, gaming, IoT, or anything else you can dream up. .NET has got you covered.</a:t>
            </a:r>
            <a:endParaRPr/>
          </a:p>
          <a:p>
            <a:pPr indent="0" lvl="0" marL="0" rtl="0" algn="l">
              <a:spcBef>
                <a:spcPts val="0"/>
              </a:spcBef>
              <a:spcAft>
                <a:spcPts val="0"/>
              </a:spcAft>
              <a:buClr>
                <a:schemeClr val="dk1"/>
              </a:buClr>
              <a:buSzPts val="1100"/>
              <a:buFont typeface="Arial"/>
              <a:buNone/>
            </a:pPr>
            <a:r>
              <a:rPr lang="en-US"/>
              <a:t>- </a:t>
            </a:r>
            <a:r>
              <a:rPr lang="en-US" sz="1200">
                <a:solidFill>
                  <a:srgbClr val="374151"/>
                </a:solidFill>
                <a:latin typeface="Roboto"/>
                <a:ea typeface="Roboto"/>
                <a:cs typeface="Roboto"/>
                <a:sym typeface="Roboto"/>
              </a:rPr>
              <a:t>Who's behind this magic? Microsoft, the brains behind .NET, has been steering the ship since day one. But here's where it gets interesting: .NET Core isn't just an update; it's a successor to the well-known .NET Framework. It made its debut in 2014, introducing a cross-platform approach to application development.</a:t>
            </a:r>
            <a:endParaRPr/>
          </a:p>
          <a:p>
            <a:pPr indent="0" lvl="0" marL="0" rtl="0" algn="l">
              <a:spcBef>
                <a:spcPts val="0"/>
              </a:spcBef>
              <a:spcAft>
                <a:spcPts val="0"/>
              </a:spcAft>
              <a:buClr>
                <a:schemeClr val="dk1"/>
              </a:buClr>
              <a:buSzPts val="1100"/>
              <a:buFont typeface="Arial"/>
              <a:buNone/>
            </a:pPr>
            <a:r>
              <a:rPr lang="en-US" sz="1200">
                <a:solidFill>
                  <a:srgbClr val="374151"/>
                </a:solidFill>
                <a:latin typeface="Roboto"/>
                <a:ea typeface="Roboto"/>
                <a:cs typeface="Roboto"/>
                <a:sym typeface="Roboto"/>
              </a:rPr>
              <a:t>And here's a noteworthy update: the latest version of .NET Core is 8, demonstrating the continuous evolution and enhancement of this powerful developer platform. So, let's buckle up and explore the limitless possibilities that the latest .NET Core version brings to your development journey!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a:solidFill>
                  <a:srgbClr val="012D86"/>
                </a:solidFill>
                <a:latin typeface="Bell MT"/>
                <a:ea typeface="Bell MT"/>
                <a:cs typeface="Bell MT"/>
                <a:sym typeface="Bell MT"/>
              </a:rPr>
              <a:t>DotNet</a:t>
            </a:r>
            <a:r>
              <a:rPr b="1" lang="en-US">
                <a:solidFill>
                  <a:srgbClr val="012D86"/>
                </a:solidFill>
                <a:latin typeface="Bell MT"/>
                <a:ea typeface="Bell MT"/>
                <a:cs typeface="Bell MT"/>
                <a:sym typeface="Bell MT"/>
              </a:rPr>
              <a:t> Core Composition</a:t>
            </a:r>
            <a:endParaRPr b="1">
              <a:solidFill>
                <a:srgbClr val="012D86"/>
              </a:solidFill>
              <a:latin typeface="Bell MT"/>
              <a:ea typeface="Bell MT"/>
              <a:cs typeface="Bell MT"/>
              <a:sym typeface="Bell MT"/>
            </a:endParaRPr>
          </a:p>
          <a:p>
            <a:pPr indent="0" lvl="0" marL="0" rtl="0" algn="l">
              <a:lnSpc>
                <a:spcPct val="90000"/>
              </a:lnSpc>
              <a:spcBef>
                <a:spcPts val="0"/>
              </a:spcBef>
              <a:spcAft>
                <a:spcPts val="0"/>
              </a:spcAft>
              <a:buNone/>
            </a:pPr>
            <a:r>
              <a:t/>
            </a:r>
            <a:endParaRPr b="1">
              <a:solidFill>
                <a:srgbClr val="012D86"/>
              </a:solidFill>
              <a:latin typeface="Bell MT"/>
              <a:ea typeface="Bell MT"/>
              <a:cs typeface="Bell MT"/>
              <a:sym typeface="Bell MT"/>
            </a:endParaRPr>
          </a:p>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let's dive into the composition of .NET Core and understand the core elements that make it a powerful framework for development.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First up, we have the CLI Tools, a set of essential tooling for both development and deployment. These command-line tools provide efficiency and flexibility throughout the development lifecycle.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Moving on, we encounter Roslyn, a crucial component. It's not just a name; it's the language compiler for both C# and Visual Basic. Roslyn plays a pivotal role in turning your code into executable applications.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Now, let's talk about CoreFX. It's a set of framework libraries that form the building blocks of your applications. These libraries provide the functionality you need to create robust and feature-rich software.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Last but certainly not least, we have CoreCLR. This is where the magic happens! CoreCLR is a Just-In-Time (JIT) based Common Language Runtime. It executes your code and manages resources efficiently, making sure your applications run smoothly.</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So, in a nutshell, the combination of CLI Tools, Roslyn, CoreFX, and CoreCLR forms the robust composition of .NET Core. It's a well-coordinated symphony of elements that empowers developers to create, compile, and run applications seamlessly. Get ready to harness the power of .NET Core composition!</a:t>
            </a:r>
            <a:endParaRPr sz="1200">
              <a:solidFill>
                <a:srgbClr val="374151"/>
              </a:solidFill>
              <a:latin typeface="Roboto"/>
              <a:ea typeface="Roboto"/>
              <a:cs typeface="Roboto"/>
              <a:sym typeface="Roboto"/>
            </a:endParaRPr>
          </a:p>
          <a:p>
            <a:pPr indent="0" lvl="0" marL="0" rtl="0" algn="l">
              <a:lnSpc>
                <a:spcPct val="90000"/>
              </a:lnSpc>
              <a:spcBef>
                <a:spcPts val="0"/>
              </a:spcBef>
              <a:spcAft>
                <a:spcPts val="0"/>
              </a:spcAft>
              <a:buClr>
                <a:schemeClr val="dk1"/>
              </a:buClr>
              <a:buFont typeface="Arial"/>
              <a:buNone/>
            </a:pPr>
            <a:r>
              <a:t/>
            </a:r>
            <a:endParaRPr b="1">
              <a:solidFill>
                <a:srgbClr val="012D86"/>
              </a:solidFill>
              <a:latin typeface="Bell MT"/>
              <a:ea typeface="Bell MT"/>
              <a:cs typeface="Bell MT"/>
              <a:sym typeface="Bell MT"/>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50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Alright, let's delve into the advantages of .NET Core. These aspects truly set it apart in the world of application development.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First and foremost, we have cross-platform support. That means you can develop and run .NET Core applications on Windows, Linux, and macOS. No more platform constraints – it's the freedom to choose.</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Next up, the use of microservices. .NET Core seamlessly integrates with the microservices architecture, allowing you to build scalable and maintainable systems. It's all about breaking down complexity into manageable pieces.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Now, Docker containers. .NET Core embraces containerization with Docker, offering a portable and consistent environment. This not only simplifies deployment but also ensures that your application runs reliably across different environments.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High performance and scalability are non-negotiable in today's tech landscape. .NET Core is designed with these requirements in mind, providing a runtime that's not only fast but also scales with your application's demands.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One of the cool features is side-by-side versioning. You can run different versions of .NET on the same server for different applications. It's like having multiple tools in your toolbox without any conflicts.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Let's talk about deployment. .NET Core gives you flexible deployment options. Deploy your application the way that suits you best, whether it's on-premises, in the cloud, or in a hybrid environment.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US" sz="1200">
                <a:solidFill>
                  <a:srgbClr val="374151"/>
                </a:solidFill>
                <a:latin typeface="Roboto"/>
                <a:ea typeface="Roboto"/>
                <a:cs typeface="Roboto"/>
                <a:sym typeface="Roboto"/>
              </a:rPr>
              <a:t>In a nutshell, .NET Core is modular, lightweight, and fast. It adapts to your needs, making development and deployment a breeze. Get ready for a smoother, more flexible, and highly efficient development experience with .NET Core!</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Let's explore the rich set of features that make .NET Core a developer's playground.</a:t>
            </a:r>
            <a:endParaRPr/>
          </a:p>
          <a:p>
            <a:pPr indent="0" lvl="0" marL="0" rtl="0" algn="l">
              <a:spcBef>
                <a:spcPts val="0"/>
              </a:spcBef>
              <a:spcAft>
                <a:spcPts val="0"/>
              </a:spcAft>
              <a:buClr>
                <a:schemeClr val="dk1"/>
              </a:buClr>
              <a:buSzPts val="1100"/>
              <a:buFont typeface="Arial"/>
              <a:buNone/>
            </a:pPr>
            <a:r>
              <a:rPr lang="en-US"/>
              <a:t>- Asynchronous Code:First off, we have support for asynchronous code. This allows us to write non-blocking code, enhancing the performance of our applications.</a:t>
            </a:r>
            <a:endParaRPr/>
          </a:p>
          <a:p>
            <a:pPr indent="0" lvl="0" marL="0" rtl="0" algn="l">
              <a:spcBef>
                <a:spcPts val="0"/>
              </a:spcBef>
              <a:spcAft>
                <a:spcPts val="0"/>
              </a:spcAft>
              <a:buClr>
                <a:schemeClr val="dk1"/>
              </a:buClr>
              <a:buSzPts val="1100"/>
              <a:buFont typeface="Arial"/>
              <a:buNone/>
            </a:pPr>
            <a:r>
              <a:rPr lang="en-US"/>
              <a:t>- Attributes:Attributes enable us to add metadata and behaviors to our code, providing a way to add additional information that impacts how the code behaves.</a:t>
            </a:r>
            <a:endParaRPr/>
          </a:p>
          <a:p>
            <a:pPr indent="0" lvl="0" marL="0" rtl="0" algn="l">
              <a:spcBef>
                <a:spcPts val="0"/>
              </a:spcBef>
              <a:spcAft>
                <a:spcPts val="0"/>
              </a:spcAft>
              <a:buClr>
                <a:schemeClr val="dk1"/>
              </a:buClr>
              <a:buSzPts val="1100"/>
              <a:buFont typeface="Arial"/>
              <a:buNone/>
            </a:pPr>
            <a:r>
              <a:rPr lang="en-US"/>
              <a:t>- Reflection:Reflection allows us to inspect and interact with types and objects at runtime, providing a powerful tool for dynamic behaviors.</a:t>
            </a:r>
            <a:endParaRPr/>
          </a:p>
          <a:p>
            <a:pPr indent="0" lvl="0" marL="0" rtl="0" algn="l">
              <a:spcBef>
                <a:spcPts val="0"/>
              </a:spcBef>
              <a:spcAft>
                <a:spcPts val="0"/>
              </a:spcAft>
              <a:buClr>
                <a:schemeClr val="dk1"/>
              </a:buClr>
              <a:buSzPts val="1100"/>
              <a:buFont typeface="Arial"/>
              <a:buNone/>
            </a:pPr>
            <a:r>
              <a:rPr lang="en-US"/>
              <a:t>- Code Analyzers:These tools help us maintain code quality by identifying potential issues, suggesting improvements, and enforcing coding standards.</a:t>
            </a:r>
            <a:endParaRPr/>
          </a:p>
          <a:p>
            <a:pPr indent="0" lvl="0" marL="0" rtl="0" algn="l">
              <a:spcBef>
                <a:spcPts val="0"/>
              </a:spcBef>
              <a:spcAft>
                <a:spcPts val="0"/>
              </a:spcAft>
              <a:buClr>
                <a:schemeClr val="dk1"/>
              </a:buClr>
              <a:buSzPts val="1100"/>
              <a:buFont typeface="Arial"/>
              <a:buNone/>
            </a:pPr>
            <a:r>
              <a:rPr lang="en-US"/>
              <a:t>- Delegates and Lambdas:.NET Core supports delegates and lambdas, offering powerful ways to work with functions and handle events.</a:t>
            </a:r>
            <a:endParaRPr/>
          </a:p>
          <a:p>
            <a:pPr indent="0" lvl="0" marL="0" rtl="0" algn="l">
              <a:spcBef>
                <a:spcPts val="0"/>
              </a:spcBef>
              <a:spcAft>
                <a:spcPts val="0"/>
              </a:spcAft>
              <a:buClr>
                <a:schemeClr val="dk1"/>
              </a:buClr>
              <a:buSzPts val="1100"/>
              <a:buFont typeface="Arial"/>
              <a:buNone/>
            </a:pPr>
            <a:r>
              <a:rPr lang="en-US"/>
              <a:t>- Events:Events provide a way for objects to communicate and respond to actions or state changes, enhancing the flexibility of our applications.</a:t>
            </a:r>
            <a:endParaRPr/>
          </a:p>
          <a:p>
            <a:pPr indent="0" lvl="0" marL="0" rtl="0" algn="l">
              <a:spcBef>
                <a:spcPts val="0"/>
              </a:spcBef>
              <a:spcAft>
                <a:spcPts val="0"/>
              </a:spcAft>
              <a:buClr>
                <a:schemeClr val="dk1"/>
              </a:buClr>
              <a:buSzPts val="1100"/>
              <a:buFont typeface="Arial"/>
              <a:buNone/>
            </a:pPr>
            <a:r>
              <a:rPr lang="en-US"/>
              <a:t>- Exceptions: Exception handling ensures our applications gracefully handle errors and unexpected situations, improving overall robustness.</a:t>
            </a:r>
            <a:endParaRPr/>
          </a:p>
          <a:p>
            <a:pPr indent="0" lvl="0" marL="0" rtl="0" algn="l">
              <a:spcBef>
                <a:spcPts val="0"/>
              </a:spcBef>
              <a:spcAft>
                <a:spcPts val="0"/>
              </a:spcAft>
              <a:buClr>
                <a:schemeClr val="dk1"/>
              </a:buClr>
              <a:buSzPts val="1100"/>
              <a:buFont typeface="Arial"/>
              <a:buNone/>
            </a:pPr>
            <a:r>
              <a:rPr lang="en-US"/>
              <a:t>- Garbage Collection:Automatic memory management through garbage collection helps us focus on coding without worrying too much about memory allocation and deallocation.</a:t>
            </a:r>
            <a:endParaRPr/>
          </a:p>
          <a:p>
            <a:pPr indent="0" lvl="0" marL="0" rtl="0" algn="l">
              <a:spcBef>
                <a:spcPts val="0"/>
              </a:spcBef>
              <a:spcAft>
                <a:spcPts val="0"/>
              </a:spcAft>
              <a:buClr>
                <a:schemeClr val="dk1"/>
              </a:buClr>
              <a:buSzPts val="1100"/>
              <a:buFont typeface="Arial"/>
              <a:buNone/>
            </a:pPr>
            <a:r>
              <a:rPr lang="en-US"/>
              <a:t>- Generic Types: Generics allow us to write code that works with different types, promoting code reusability and type safety.</a:t>
            </a:r>
            <a:endParaRPr/>
          </a:p>
          <a:p>
            <a:pPr indent="0" lvl="0" marL="0" rtl="0" algn="l">
              <a:spcBef>
                <a:spcPts val="0"/>
              </a:spcBef>
              <a:spcAft>
                <a:spcPts val="0"/>
              </a:spcAft>
              <a:buClr>
                <a:schemeClr val="dk1"/>
              </a:buClr>
              <a:buSzPts val="1100"/>
              <a:buFont typeface="Arial"/>
              <a:buNone/>
            </a:pPr>
            <a:r>
              <a:rPr lang="en-US"/>
              <a:t>- LINQ (Language Integrated Query): LINQ simplifies data manipulation and querying by integrating query capabilities directly into the C# language.</a:t>
            </a:r>
            <a:endParaRPr/>
          </a:p>
          <a:p>
            <a:pPr indent="0" lvl="0" marL="0" rtl="0" algn="l">
              <a:spcBef>
                <a:spcPts val="0"/>
              </a:spcBef>
              <a:spcAft>
                <a:spcPts val="0"/>
              </a:spcAft>
              <a:buClr>
                <a:schemeClr val="dk1"/>
              </a:buClr>
              <a:buSzPts val="1100"/>
              <a:buFont typeface="Arial"/>
              <a:buNone/>
            </a:pPr>
            <a:r>
              <a:rPr lang="en-US"/>
              <a:t>- Parallel Programming:NET Core supports parallel programming, enabling the concurrent execution of tasks and improving performance.</a:t>
            </a:r>
            <a:endParaRPr/>
          </a:p>
          <a:p>
            <a:pPr indent="0" lvl="0" marL="0" rtl="0" algn="l">
              <a:spcBef>
                <a:spcPts val="0"/>
              </a:spcBef>
              <a:spcAft>
                <a:spcPts val="0"/>
              </a:spcAft>
              <a:buClr>
                <a:schemeClr val="dk1"/>
              </a:buClr>
              <a:buSzPts val="1100"/>
              <a:buFont typeface="Arial"/>
              <a:buNone/>
            </a:pPr>
            <a:r>
              <a:rPr lang="en-US"/>
              <a:t>- Type System:The type system in .NET Core ensures strong typing, helping catch errors at compile-time and enhancing code clarity.</a:t>
            </a:r>
            <a:endParaRPr/>
          </a:p>
          <a:p>
            <a:pPr indent="0" lvl="0" marL="0" rtl="0" algn="l">
              <a:spcBef>
                <a:spcPts val="0"/>
              </a:spcBef>
              <a:spcAft>
                <a:spcPts val="0"/>
              </a:spcAft>
              <a:buClr>
                <a:schemeClr val="dk1"/>
              </a:buClr>
              <a:buSzPts val="1100"/>
              <a:buFont typeface="Arial"/>
              <a:buNone/>
            </a:pPr>
            <a:r>
              <a:rPr lang="en-US"/>
              <a:t>- Unsafe Code: For scenarios where performance is critical, .NET Core allows the use of unsafe code, providing more control over memory manipulation.</a:t>
            </a:r>
            <a:endParaRPr/>
          </a:p>
          <a:p>
            <a:pPr indent="0" lvl="0" marL="0" rtl="0" algn="l">
              <a:spcBef>
                <a:spcPts val="0"/>
              </a:spcBef>
              <a:spcAft>
                <a:spcPts val="0"/>
              </a:spcAft>
              <a:buClr>
                <a:schemeClr val="dk1"/>
              </a:buClr>
              <a:buSzPts val="1100"/>
              <a:buFont typeface="Arial"/>
              <a:buNone/>
            </a:pPr>
            <a:r>
              <a:rPr lang="en-US"/>
              <a:t>  </a:t>
            </a:r>
            <a:endParaRPr/>
          </a:p>
          <a:p>
            <a:pPr indent="0" lvl="0" marL="0" rtl="0" algn="l">
              <a:spcBef>
                <a:spcPts val="0"/>
              </a:spcBef>
              <a:spcAft>
                <a:spcPts val="0"/>
              </a:spcAft>
              <a:buClr>
                <a:schemeClr val="dk1"/>
              </a:buClr>
              <a:buSzPts val="1100"/>
              <a:buFont typeface="Arial"/>
              <a:buNone/>
            </a:pPr>
            <a:r>
              <a:rPr lang="en-US"/>
              <a:t>These features collectively make .NET Core a versatile and powerful framework, providing developers with a broad toolset to tackle various challenges in application development.</a:t>
            </a:r>
            <a:endParaRPr/>
          </a:p>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Font typeface="Arial"/>
              <a:buNone/>
            </a:pPr>
            <a:r>
              <a:rPr lang="en-US" sz="1200">
                <a:solidFill>
                  <a:srgbClr val="0D0D0D"/>
                </a:solidFill>
                <a:latin typeface="Roboto"/>
                <a:ea typeface="Roboto"/>
                <a:cs typeface="Roboto"/>
                <a:sym typeface="Roboto"/>
              </a:rPr>
              <a:t>"You can see the pictures of technologies included in .NET Core."</a:t>
            </a:r>
            <a:endParaRPr b="1" sz="4000">
              <a:solidFill>
                <a:srgbClr val="012D86"/>
              </a:solidFill>
              <a:latin typeface="Bell MT"/>
              <a:ea typeface="Bell MT"/>
              <a:cs typeface="Bell MT"/>
              <a:sym typeface="Bell MT"/>
            </a:endParaRPr>
          </a:p>
          <a:p>
            <a:pPr indent="0" lvl="0" marL="0" rtl="0" algn="l">
              <a:lnSpc>
                <a:spcPct val="90000"/>
              </a:lnSpc>
              <a:spcBef>
                <a:spcPts val="0"/>
              </a:spcBef>
              <a:spcAft>
                <a:spcPts val="0"/>
              </a:spcAft>
              <a:buClr>
                <a:schemeClr val="dk1"/>
              </a:buClr>
              <a:buFont typeface="Arial"/>
              <a:buNone/>
            </a:pPr>
            <a:r>
              <a:t/>
            </a:r>
            <a:endParaRPr b="1" sz="4000">
              <a:solidFill>
                <a:srgbClr val="012D86"/>
              </a:solidFill>
              <a:latin typeface="Bell MT"/>
              <a:ea typeface="Bell MT"/>
              <a:cs typeface="Bell MT"/>
              <a:sym typeface="Bell MT"/>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US" sz="1800">
                <a:solidFill>
                  <a:srgbClr val="012D86"/>
                </a:solidFill>
                <a:latin typeface="Bell MT"/>
                <a:ea typeface="Bell MT"/>
                <a:cs typeface="Bell MT"/>
                <a:sym typeface="Bell MT"/>
              </a:rPr>
              <a:t>Using .NET</a:t>
            </a:r>
            <a:endParaRPr b="1" sz="1800">
              <a:solidFill>
                <a:srgbClr val="012D86"/>
              </a:solidFill>
              <a:latin typeface="Bell MT"/>
              <a:ea typeface="Bell MT"/>
              <a:cs typeface="Bell MT"/>
              <a:sym typeface="Bell MT"/>
            </a:endParaRPr>
          </a:p>
          <a:p>
            <a:pPr indent="-304800" lvl="0" marL="457200" rtl="0" algn="l">
              <a:lnSpc>
                <a:spcPct val="115000"/>
              </a:lnSpc>
              <a:spcBef>
                <a:spcPts val="150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Building .NET Apps: .NET apps and libraries are constructed using source code and a project file. Developers can use either the .NET CLI (Command-Line Interface) or an Integrated Development Environment (IDE) such as Visual Studio to create and manage their projects efficiently.</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.NET SDK: The .NET Software Development Kit (SDK) is a comprehensive set of tools, libraries, and runtimes tailored for the development, building, and testing of .NET applications. It provides everything developers need to start building robust and scalable applications across platforms.</a:t>
            </a:r>
            <a:endParaRPr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lang="en-US" sz="1200">
                <a:solidFill>
                  <a:srgbClr val="0D0D0D"/>
                </a:solidFill>
                <a:latin typeface="Roboto"/>
                <a:ea typeface="Roboto"/>
                <a:cs typeface="Roboto"/>
                <a:sym typeface="Roboto"/>
              </a:rPr>
              <a:t>.NET Runtimes: The .NET Runtimes consist of runtimes and libraries essential for running .NET applications. These runtimes ensure compatibility and provide the necessary execution environment for .NET applications to run smoothly across different platforms and devices.</a:t>
            </a:r>
            <a:endParaRPr sz="1200">
              <a:solidFill>
                <a:srgbClr val="0D0D0D"/>
              </a:solidFill>
              <a:latin typeface="Roboto"/>
              <a:ea typeface="Roboto"/>
              <a:cs typeface="Roboto"/>
              <a:sym typeface="Roboto"/>
            </a:endParaRPr>
          </a:p>
          <a:p>
            <a:pPr indent="0" lvl="0" marL="0" rtl="0" algn="l">
              <a:lnSpc>
                <a:spcPct val="90000"/>
              </a:lnSpc>
              <a:spcBef>
                <a:spcPts val="0"/>
              </a:spcBef>
              <a:spcAft>
                <a:spcPts val="0"/>
              </a:spcAft>
              <a:buNone/>
            </a:pPr>
            <a:r>
              <a:t/>
            </a:r>
            <a:endParaRPr b="1" sz="1800">
              <a:solidFill>
                <a:srgbClr val="012D86"/>
              </a:solidFill>
              <a:latin typeface="Bell MT"/>
              <a:ea typeface="Bell MT"/>
              <a:cs typeface="Bell MT"/>
              <a:sym typeface="Bell MT"/>
            </a:endParaRPr>
          </a:p>
          <a:p>
            <a:pPr indent="0" lvl="0" marL="0" rtl="0" algn="l">
              <a:lnSpc>
                <a:spcPct val="90000"/>
              </a:lnSpc>
              <a:spcBef>
                <a:spcPts val="0"/>
              </a:spcBef>
              <a:spcAft>
                <a:spcPts val="0"/>
              </a:spcAft>
              <a:buClr>
                <a:schemeClr val="dk1"/>
              </a:buClr>
              <a:buFont typeface="Arial"/>
              <a:buNone/>
            </a:pPr>
            <a:r>
              <a:t/>
            </a:r>
            <a:endParaRPr b="1" sz="2400">
              <a:solidFill>
                <a:srgbClr val="012D86"/>
              </a:solidFill>
              <a:latin typeface="Bell MT"/>
              <a:ea typeface="Bell MT"/>
              <a:cs typeface="Bell MT"/>
              <a:sym typeface="Bell MT"/>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Font typeface="Arial"/>
              <a:buNone/>
            </a:pPr>
            <a:r>
              <a:rPr b="1" lang="en-US" sz="1800">
                <a:solidFill>
                  <a:srgbClr val="012D86"/>
                </a:solidFill>
                <a:latin typeface="Bell MT"/>
                <a:ea typeface="Bell MT"/>
                <a:cs typeface="Bell MT"/>
                <a:sym typeface="Bell MT"/>
              </a:rPr>
              <a:t>Languages</a:t>
            </a:r>
            <a:endParaRPr sz="100"/>
          </a:p>
          <a:p>
            <a:pPr indent="0" lvl="0" marL="0" rtl="0" algn="l">
              <a:spcBef>
                <a:spcPts val="0"/>
              </a:spcBef>
              <a:spcAft>
                <a:spcPts val="0"/>
              </a:spcAft>
              <a:buClr>
                <a:schemeClr val="dk1"/>
              </a:buClr>
              <a:buSzPts val="1100"/>
              <a:buFont typeface="Arial"/>
              <a:buNone/>
            </a:pPr>
            <a:r>
              <a:rPr lang="en-US"/>
              <a:t>-we're exploring the diverse language support in the .NET Core runtime. C#, a modern and type-safe language rooted in the C family, offers familiarity to C, C++, Java, and JavaScript programmers, while F# focuses on succinct, robust, and data-oriented programming. Visual Basic, with its more verbose syntax, provides an approachable entry point for those new to programming. Let's appreciate the richness these languages bring to the .NET Core ecosystem!</a:t>
            </a:r>
            <a:endParaRPr/>
          </a:p>
          <a:p>
            <a:pPr indent="0" lvl="0" marL="0" rtl="0" algn="l">
              <a:spcBef>
                <a:spcPts val="0"/>
              </a:spcBef>
              <a:spcAft>
                <a:spcPts val="0"/>
              </a:spcAft>
              <a:buNone/>
            </a:pPr>
            <a:r>
              <a:t/>
            </a:r>
            <a:endParaRPr/>
          </a:p>
        </p:txBody>
      </p:sp>
      <p:sp>
        <p:nvSpPr>
          <p:cNvPr id="181" name="Google Shape;18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tnet.microsoft.com/download" TargetMode="External"/><Relationship Id="rId4" Type="http://schemas.openxmlformats.org/officeDocument/2006/relationships/image" Target="../media/image2.png"/><Relationship Id="rId5"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visualstudio.microsoft.com/" TargetMode="External"/><Relationship Id="rId4" Type="http://schemas.openxmlformats.org/officeDocument/2006/relationships/image" Target="../media/image2.png"/><Relationship Id="rId5"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928370" y="1497965"/>
            <a:ext cx="519303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800" u="none" cap="none" strike="noStrike">
                <a:solidFill>
                  <a:srgbClr val="002060"/>
                </a:solidFill>
                <a:latin typeface="Bell MT"/>
                <a:ea typeface="Bell MT"/>
                <a:cs typeface="Bell MT"/>
                <a:sym typeface="Bell MT"/>
              </a:rPr>
              <a:t>.NET CORE </a:t>
            </a:r>
            <a:endParaRPr b="1" sz="4800">
              <a:solidFill>
                <a:srgbClr val="002060"/>
              </a:solidFill>
              <a:latin typeface="Bell MT"/>
              <a:ea typeface="Bell MT"/>
              <a:cs typeface="Bell MT"/>
              <a:sym typeface="Bell MT"/>
            </a:endParaRPr>
          </a:p>
        </p:txBody>
      </p:sp>
      <p:sp>
        <p:nvSpPr>
          <p:cNvPr id="85" name="Google Shape;85;p13"/>
          <p:cNvSpPr txBox="1"/>
          <p:nvPr/>
        </p:nvSpPr>
        <p:spPr>
          <a:xfrm>
            <a:off x="2944495" y="2492375"/>
            <a:ext cx="519303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002060"/>
                </a:solidFill>
                <a:latin typeface="Bell MT"/>
                <a:ea typeface="Bell MT"/>
                <a:cs typeface="Bell MT"/>
                <a:sym typeface="Bell MT"/>
              </a:rPr>
              <a:t>INTRODUCTION</a:t>
            </a:r>
            <a:endParaRPr sz="2000">
              <a:solidFill>
                <a:srgbClr val="002060"/>
              </a:solidFill>
              <a:latin typeface="Bell MT"/>
              <a:ea typeface="Bell MT"/>
              <a:cs typeface="Bell MT"/>
              <a:sym typeface="Bell MT"/>
            </a:endParaRPr>
          </a:p>
          <a:p>
            <a:pPr indent="0" lvl="0" marL="0" marR="0" rtl="0" algn="l">
              <a:spcBef>
                <a:spcPts val="0"/>
              </a:spcBef>
              <a:spcAft>
                <a:spcPts val="0"/>
              </a:spcAft>
              <a:buNone/>
            </a:pPr>
            <a:r>
              <a:t/>
            </a:r>
            <a:endParaRPr sz="2000">
              <a:solidFill>
                <a:srgbClr val="002060"/>
              </a:solidFill>
              <a:latin typeface="Bell MT"/>
              <a:ea typeface="Bell MT"/>
              <a:cs typeface="Bell MT"/>
              <a:sym typeface="Bell MT"/>
            </a:endParaRPr>
          </a:p>
        </p:txBody>
      </p:sp>
      <p:pic>
        <p:nvPicPr>
          <p:cNvPr descr="Aitrich-Logo-Transparent-BG-2048x671" id="86" name="Google Shape;86;p13"/>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pic>
        <p:nvPicPr>
          <p:cNvPr descr="A picture containing text&#10;&#10;Description automatically generated" id="87" name="Google Shape;87;p13"/>
          <p:cNvPicPr preferRelativeResize="0"/>
          <p:nvPr/>
        </p:nvPicPr>
        <p:blipFill rotWithShape="1">
          <a:blip r:embed="rId4">
            <a:alphaModFix/>
          </a:blip>
          <a:srcRect b="0" l="16770" r="16769" t="0"/>
          <a:stretch/>
        </p:blipFill>
        <p:spPr>
          <a:xfrm>
            <a:off x="6120765" y="484505"/>
            <a:ext cx="5843905" cy="596138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p:nvPr/>
        </p:nvSpPr>
        <p:spPr>
          <a:xfrm>
            <a:off x="696595" y="1393190"/>
            <a:ext cx="7096125" cy="451802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14300" lvl="0" marL="228600" marR="0" rtl="0" algn="l">
              <a:lnSpc>
                <a:spcPct val="110000"/>
              </a:lnSpc>
              <a:spcBef>
                <a:spcPts val="0"/>
              </a:spcBef>
              <a:spcAft>
                <a:spcPts val="0"/>
              </a:spcAft>
              <a:buClr>
                <a:schemeClr val="dk1"/>
              </a:buClr>
              <a:buSzPts val="1800"/>
              <a:buFont typeface="Calibri"/>
              <a:buNone/>
            </a:pPr>
            <a:r>
              <a:t/>
            </a:r>
            <a:endParaRPr b="1" sz="1600">
              <a:solidFill>
                <a:schemeClr val="lt1"/>
              </a:solidFill>
              <a:latin typeface="Comic Sans MS"/>
              <a:ea typeface="Comic Sans MS"/>
              <a:cs typeface="Comic Sans MS"/>
              <a:sym typeface="Comic Sans MS"/>
            </a:endParaRPr>
          </a:p>
          <a:p>
            <a:pPr indent="-228600" lvl="0" marL="228600" marR="0" rtl="0" algn="l">
              <a:lnSpc>
                <a:spcPct val="110000"/>
              </a:lnSpc>
              <a:spcBef>
                <a:spcPts val="0"/>
              </a:spcBef>
              <a:spcAft>
                <a:spcPts val="0"/>
              </a:spcAft>
              <a:buClr>
                <a:schemeClr val="dk1"/>
              </a:buClr>
              <a:buSzPts val="1800"/>
              <a:buFont typeface="Comic Sans MS"/>
              <a:buChar char="•"/>
            </a:pPr>
            <a:r>
              <a:rPr b="1" lang="en-US" sz="1600">
                <a:solidFill>
                  <a:schemeClr val="lt1"/>
                </a:solidFill>
                <a:latin typeface="Comic Sans MS"/>
                <a:ea typeface="Comic Sans MS"/>
                <a:cs typeface="Comic Sans MS"/>
                <a:sym typeface="Comic Sans MS"/>
              </a:rPr>
              <a:t>Tools and Software Requires for the development of .NET Core Applications.</a:t>
            </a:r>
            <a:endParaRPr sz="1600">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rgbClr val="FFFFFF"/>
              </a:buClr>
              <a:buSzPts val="1800"/>
              <a:buFont typeface="Noto Sans Symbols"/>
              <a:buChar char="⮚"/>
            </a:pPr>
            <a:r>
              <a:rPr b="1" i="0" lang="en-US" sz="1600" u="none" cap="none" strike="noStrike">
                <a:solidFill>
                  <a:schemeClr val="lt1"/>
                </a:solidFill>
                <a:latin typeface="Comic Sans MS"/>
                <a:ea typeface="Comic Sans MS"/>
                <a:cs typeface="Comic Sans MS"/>
                <a:sym typeface="Comic Sans MS"/>
              </a:rPr>
              <a:t>Machine:</a:t>
            </a:r>
            <a:r>
              <a:rPr b="0" i="0" lang="en-US" sz="1600" u="none" cap="none" strike="noStrike">
                <a:solidFill>
                  <a:schemeClr val="lt1"/>
                </a:solidFill>
                <a:latin typeface="Comic Sans MS"/>
                <a:ea typeface="Comic Sans MS"/>
                <a:cs typeface="Comic Sans MS"/>
                <a:sym typeface="Comic Sans MS"/>
              </a:rPr>
              <a:t> (Windows, Mac, Linux)</a:t>
            </a:r>
            <a:endParaRPr b="0" i="0" sz="1600" u="none" cap="none" strike="noStrike">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rgbClr val="FFFFFF"/>
              </a:buClr>
              <a:buSzPts val="1800"/>
              <a:buFont typeface="Noto Sans Symbols"/>
              <a:buChar char="⮚"/>
            </a:pPr>
            <a:r>
              <a:rPr b="0" i="0" lang="en-US" sz="1600" u="none" cap="none" strike="noStrike">
                <a:solidFill>
                  <a:schemeClr val="lt1"/>
                </a:solidFill>
                <a:latin typeface="Comic Sans MS"/>
                <a:ea typeface="Comic Sans MS"/>
                <a:cs typeface="Comic Sans MS"/>
                <a:sym typeface="Comic Sans MS"/>
              </a:rPr>
              <a:t>Editor: Recommended Visual Studio, VS Code</a:t>
            </a:r>
            <a:endParaRPr b="0" i="0" sz="1600" u="none" cap="none" strike="noStrike">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rgbClr val="FFFFFF"/>
              </a:buClr>
              <a:buSzPts val="1800"/>
              <a:buFont typeface="Noto Sans Symbols"/>
              <a:buChar char="⮚"/>
            </a:pPr>
            <a:r>
              <a:rPr b="0" i="0" lang="en-US" sz="1600" u="none" cap="none" strike="noStrike">
                <a:solidFill>
                  <a:schemeClr val="lt1"/>
                </a:solidFill>
                <a:latin typeface="Comic Sans MS"/>
                <a:ea typeface="Comic Sans MS"/>
                <a:cs typeface="Comic Sans MS"/>
                <a:sym typeface="Comic Sans MS"/>
              </a:rPr>
              <a:t>Dot Net Core SDK: This is the software development KIT and this KIT is helpful for the development and running of the application in the system.</a:t>
            </a:r>
            <a:endParaRPr b="0" i="0" sz="1600" u="none" cap="none" strike="noStrike">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chemeClr val="dk1"/>
              </a:buClr>
              <a:buSzPts val="1800"/>
              <a:buFont typeface="Calibri"/>
              <a:buNone/>
            </a:pPr>
            <a:r>
              <a:t/>
            </a:r>
            <a:endParaRPr b="0" i="0" sz="1600" u="none" cap="none" strike="noStrike">
              <a:solidFill>
                <a:schemeClr val="lt1"/>
              </a:solidFill>
              <a:latin typeface="Comic Sans MS"/>
              <a:ea typeface="Comic Sans MS"/>
              <a:cs typeface="Comic Sans MS"/>
              <a:sym typeface="Comic Sans MS"/>
            </a:endParaRPr>
          </a:p>
          <a:p>
            <a:pPr indent="-228600" lvl="1" marL="685800" marR="0" rtl="0" algn="just">
              <a:lnSpc>
                <a:spcPct val="110000"/>
              </a:lnSpc>
              <a:spcBef>
                <a:spcPts val="500"/>
              </a:spcBef>
              <a:spcAft>
                <a:spcPts val="0"/>
              </a:spcAft>
              <a:buClr>
                <a:schemeClr val="dk1"/>
              </a:buClr>
              <a:buSzPts val="1600"/>
              <a:buFont typeface="Comic Sans MS"/>
              <a:buNone/>
            </a:pPr>
            <a:r>
              <a:rPr b="1" i="0" lang="en-US" sz="1600" u="none" cap="none" strike="noStrike">
                <a:solidFill>
                  <a:schemeClr val="lt1"/>
                </a:solidFill>
                <a:latin typeface="Comic Sans MS"/>
                <a:ea typeface="Comic Sans MS"/>
                <a:cs typeface="Comic Sans MS"/>
                <a:sym typeface="Comic Sans MS"/>
              </a:rPr>
              <a:t>The .NET Core can be installed in two ways:</a:t>
            </a:r>
            <a:endParaRPr b="1" i="0" sz="1600" u="none" cap="none" strike="noStrike">
              <a:solidFill>
                <a:schemeClr val="lt1"/>
              </a:solidFill>
              <a:latin typeface="Comic Sans MS"/>
              <a:ea typeface="Comic Sans MS"/>
              <a:cs typeface="Comic Sans MS"/>
              <a:sym typeface="Comic Sans MS"/>
            </a:endParaRPr>
          </a:p>
          <a:p>
            <a:pPr indent="-285750" lvl="1" marL="742950" marR="0" rtl="0" algn="just">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By Installing .NET Core SDK</a:t>
            </a:r>
            <a:endParaRPr b="0" i="0" sz="1600" u="none" cap="none" strike="noStrike">
              <a:solidFill>
                <a:schemeClr val="lt1"/>
              </a:solidFill>
              <a:latin typeface="Comic Sans MS"/>
              <a:ea typeface="Comic Sans MS"/>
              <a:cs typeface="Comic Sans MS"/>
              <a:sym typeface="Comic Sans MS"/>
            </a:endParaRPr>
          </a:p>
          <a:p>
            <a:pPr indent="-285750" lvl="1" marL="742950" marR="0" rtl="0" algn="just">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By Installing Visual Studio </a:t>
            </a:r>
            <a:endParaRPr b="0" i="0" sz="1600" u="none" cap="none" strike="noStrike">
              <a:solidFill>
                <a:schemeClr val="lt1"/>
              </a:solidFill>
              <a:latin typeface="Comic Sans MS"/>
              <a:ea typeface="Comic Sans MS"/>
              <a:cs typeface="Comic Sans MS"/>
              <a:sym typeface="Comic Sans MS"/>
            </a:endParaRPr>
          </a:p>
          <a:p>
            <a:pPr indent="-285750" lvl="1" marL="742950" marR="0" rtl="0" algn="l">
              <a:lnSpc>
                <a:spcPct val="110000"/>
              </a:lnSpc>
              <a:spcBef>
                <a:spcPts val="500"/>
              </a:spcBef>
              <a:spcAft>
                <a:spcPts val="0"/>
              </a:spcAft>
              <a:buClr>
                <a:schemeClr val="dk1"/>
              </a:buClr>
              <a:buSzPts val="1800"/>
              <a:buFont typeface="Calibri"/>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192" name="Google Shape;192;p22"/>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93" name="Google Shape;193;p22"/>
          <p:cNvSpPr txBox="1"/>
          <p:nvPr/>
        </p:nvSpPr>
        <p:spPr>
          <a:xfrm>
            <a:off x="622935" y="193675"/>
            <a:ext cx="716915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.NET Core Environment Setup</a:t>
            </a:r>
            <a:endParaRPr b="1" sz="4000">
              <a:solidFill>
                <a:srgbClr val="012D86"/>
              </a:solidFill>
              <a:latin typeface="Bell MT"/>
              <a:ea typeface="Bell MT"/>
              <a:cs typeface="Bell MT"/>
              <a:sym typeface="Bell MT"/>
            </a:endParaRPr>
          </a:p>
        </p:txBody>
      </p:sp>
      <p:pic>
        <p:nvPicPr>
          <p:cNvPr descr="19362653" id="194" name="Google Shape;194;p22"/>
          <p:cNvPicPr preferRelativeResize="0"/>
          <p:nvPr/>
        </p:nvPicPr>
        <p:blipFill rotWithShape="1">
          <a:blip r:embed="rId4">
            <a:alphaModFix/>
          </a:blip>
          <a:srcRect b="0" l="0" r="0" t="0"/>
          <a:stretch/>
        </p:blipFill>
        <p:spPr>
          <a:xfrm>
            <a:off x="8230235" y="2208530"/>
            <a:ext cx="3308985" cy="370078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p:nvPr/>
        </p:nvSpPr>
        <p:spPr>
          <a:xfrm>
            <a:off x="715645" y="1684020"/>
            <a:ext cx="5600700" cy="230251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lnSpc>
                <a:spcPct val="110000"/>
              </a:lnSpc>
              <a:spcBef>
                <a:spcPts val="0"/>
              </a:spcBef>
              <a:spcAft>
                <a:spcPts val="0"/>
              </a:spcAft>
              <a:buClr>
                <a:schemeClr val="dk1"/>
              </a:buClr>
              <a:buSzPts val="1600"/>
              <a:buFont typeface="Comic Sans MS"/>
              <a:buNone/>
            </a:pPr>
            <a:r>
              <a:rPr lang="en-US" sz="1600">
                <a:solidFill>
                  <a:schemeClr val="lt1"/>
                </a:solidFill>
                <a:latin typeface="Comic Sans MS"/>
                <a:ea typeface="Comic Sans MS"/>
                <a:cs typeface="Comic Sans MS"/>
                <a:sym typeface="Comic Sans MS"/>
              </a:rPr>
              <a:t>To download the later version of .NET Core , go to the following website and select the platform you are using.</a:t>
            </a:r>
            <a:endParaRPr sz="1600">
              <a:solidFill>
                <a:schemeClr val="lt1"/>
              </a:solidFill>
              <a:latin typeface="Comic Sans MS"/>
              <a:ea typeface="Comic Sans MS"/>
              <a:cs typeface="Comic Sans MS"/>
              <a:sym typeface="Comic Sans MS"/>
            </a:endParaRPr>
          </a:p>
          <a:p>
            <a:pPr indent="0" lvl="0" marL="0" marR="0" rtl="0" algn="just">
              <a:lnSpc>
                <a:spcPct val="110000"/>
              </a:lnSpc>
              <a:spcBef>
                <a:spcPts val="1000"/>
              </a:spcBef>
              <a:spcAft>
                <a:spcPts val="0"/>
              </a:spcAft>
              <a:buClr>
                <a:srgbClr val="0000FF"/>
              </a:buClr>
              <a:buSzPts val="1600"/>
              <a:buFont typeface="Comic Sans MS"/>
              <a:buNone/>
            </a:pPr>
            <a:r>
              <a:rPr b="1" lang="en-US" sz="1600" u="sng">
                <a:solidFill>
                  <a:srgbClr val="0000FF"/>
                </a:solidFill>
                <a:latin typeface="Comic Sans MS"/>
                <a:ea typeface="Comic Sans MS"/>
                <a:cs typeface="Comic Sans MS"/>
                <a:sym typeface="Comic Sans MS"/>
                <a:hlinkClick r:id="rId3">
                  <a:extLst>
                    <a:ext uri="{A12FA001-AC4F-418D-AE19-62706E023703}">
                      <ahyp:hlinkClr val="tx"/>
                    </a:ext>
                  </a:extLst>
                </a:hlinkClick>
              </a:rPr>
              <a:t>https://dotnet.microsoft.com/download</a:t>
            </a:r>
            <a:endParaRPr sz="1600">
              <a:solidFill>
                <a:schemeClr val="lt1"/>
              </a:solidFill>
              <a:latin typeface="Comic Sans MS"/>
              <a:ea typeface="Comic Sans MS"/>
              <a:cs typeface="Comic Sans MS"/>
              <a:sym typeface="Comic Sans MS"/>
            </a:endParaRPr>
          </a:p>
        </p:txBody>
      </p:sp>
      <p:pic>
        <p:nvPicPr>
          <p:cNvPr descr="Aitrich-Logo-Transparent-BG-2048x671" id="200" name="Google Shape;200;p23"/>
          <p:cNvPicPr preferRelativeResize="0"/>
          <p:nvPr/>
        </p:nvPicPr>
        <p:blipFill rotWithShape="1">
          <a:blip r:embed="rId4">
            <a:alphaModFix/>
          </a:blip>
          <a:srcRect b="0" l="0" r="0" t="0"/>
          <a:stretch/>
        </p:blipFill>
        <p:spPr>
          <a:xfrm>
            <a:off x="365125" y="6446520"/>
            <a:ext cx="1166495" cy="247650"/>
          </a:xfrm>
          <a:prstGeom prst="rect">
            <a:avLst/>
          </a:prstGeom>
          <a:noFill/>
          <a:ln>
            <a:noFill/>
          </a:ln>
        </p:spPr>
      </p:pic>
      <p:sp>
        <p:nvSpPr>
          <p:cNvPr id="201" name="Google Shape;201;p23"/>
          <p:cNvSpPr txBox="1"/>
          <p:nvPr/>
        </p:nvSpPr>
        <p:spPr>
          <a:xfrm>
            <a:off x="715645" y="245110"/>
            <a:ext cx="688086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By Installing .NET Core SDK</a:t>
            </a:r>
            <a:endParaRPr b="1" sz="4000">
              <a:solidFill>
                <a:srgbClr val="012D86"/>
              </a:solidFill>
              <a:latin typeface="Bell MT"/>
              <a:ea typeface="Bell MT"/>
              <a:cs typeface="Bell MT"/>
              <a:sym typeface="Bell MT"/>
            </a:endParaRPr>
          </a:p>
        </p:txBody>
      </p:sp>
      <p:pic>
        <p:nvPicPr>
          <p:cNvPr descr="Graphical user interface, application&#10;&#10;Description automatically generated" id="202" name="Google Shape;202;p23"/>
          <p:cNvPicPr preferRelativeResize="0"/>
          <p:nvPr/>
        </p:nvPicPr>
        <p:blipFill rotWithShape="1">
          <a:blip r:embed="rId5">
            <a:alphaModFix/>
          </a:blip>
          <a:srcRect b="0" l="0" r="0" t="0"/>
          <a:stretch/>
        </p:blipFill>
        <p:spPr>
          <a:xfrm>
            <a:off x="6708140" y="2067560"/>
            <a:ext cx="5170805" cy="352361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p:nvPr/>
        </p:nvSpPr>
        <p:spPr>
          <a:xfrm>
            <a:off x="880745" y="1445895"/>
            <a:ext cx="8167370" cy="157670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1800"/>
              <a:buFont typeface="Comic Sans MS"/>
              <a:buNone/>
            </a:pPr>
            <a:r>
              <a:rPr b="1" lang="en-US" sz="1600">
                <a:solidFill>
                  <a:schemeClr val="lt1"/>
                </a:solidFill>
                <a:latin typeface="Comic Sans MS"/>
                <a:ea typeface="Comic Sans MS"/>
                <a:cs typeface="Comic Sans MS"/>
                <a:sym typeface="Comic Sans MS"/>
              </a:rPr>
              <a:t>Step 1:</a:t>
            </a:r>
            <a:endParaRPr b="1" sz="1600">
              <a:solidFill>
                <a:schemeClr val="lt1"/>
              </a:solidFill>
              <a:latin typeface="Comic Sans MS"/>
              <a:ea typeface="Comic Sans MS"/>
              <a:cs typeface="Comic Sans MS"/>
              <a:sym typeface="Comic Sans MS"/>
            </a:endParaRPr>
          </a:p>
          <a:p>
            <a:pPr indent="0" lvl="1" marL="457200" marR="0" rtl="0" algn="l">
              <a:lnSpc>
                <a:spcPct val="110000"/>
              </a:lnSpc>
              <a:spcBef>
                <a:spcPts val="500"/>
              </a:spcBef>
              <a:spcAft>
                <a:spcPts val="0"/>
              </a:spcAft>
              <a:buClr>
                <a:schemeClr val="dk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Download and install Visual Studio installer from the link below :</a:t>
            </a:r>
            <a:endParaRPr b="0" i="0" sz="1600" u="none" cap="none" strike="noStrike">
              <a:solidFill>
                <a:schemeClr val="lt1"/>
              </a:solidFill>
              <a:latin typeface="Comic Sans MS"/>
              <a:ea typeface="Comic Sans MS"/>
              <a:cs typeface="Comic Sans MS"/>
              <a:sym typeface="Comic Sans MS"/>
            </a:endParaRPr>
          </a:p>
          <a:p>
            <a:pPr indent="0" lvl="1" marL="457200" marR="0" rtl="0" algn="l">
              <a:lnSpc>
                <a:spcPct val="110000"/>
              </a:lnSpc>
              <a:spcBef>
                <a:spcPts val="500"/>
              </a:spcBef>
              <a:spcAft>
                <a:spcPts val="0"/>
              </a:spcAft>
              <a:buClr>
                <a:srgbClr val="0000FF"/>
              </a:buClr>
              <a:buSzPts val="1600"/>
              <a:buFont typeface="Comic Sans MS"/>
              <a:buNone/>
            </a:pPr>
            <a:r>
              <a:rPr b="1" i="0" lang="en-US" sz="1600" u="sng" cap="none" strike="noStrike">
                <a:solidFill>
                  <a:srgbClr val="0000FF"/>
                </a:solidFill>
                <a:latin typeface="Comic Sans MS"/>
                <a:ea typeface="Comic Sans MS"/>
                <a:cs typeface="Comic Sans MS"/>
                <a:sym typeface="Comic Sans MS"/>
                <a:hlinkClick r:id="rId3">
                  <a:extLst>
                    <a:ext uri="{A12FA001-AC4F-418D-AE19-62706E023703}">
                      <ahyp:hlinkClr val="tx"/>
                    </a:ext>
                  </a:extLst>
                </a:hlinkClick>
              </a:rPr>
              <a:t>https://visualstudio.microsoft.com/</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208" name="Google Shape;208;p24"/>
          <p:cNvPicPr preferRelativeResize="0"/>
          <p:nvPr/>
        </p:nvPicPr>
        <p:blipFill rotWithShape="1">
          <a:blip r:embed="rId4">
            <a:alphaModFix/>
          </a:blip>
          <a:srcRect b="0" l="0" r="0" t="0"/>
          <a:stretch/>
        </p:blipFill>
        <p:spPr>
          <a:xfrm>
            <a:off x="365125" y="6446520"/>
            <a:ext cx="1166495" cy="247650"/>
          </a:xfrm>
          <a:prstGeom prst="rect">
            <a:avLst/>
          </a:prstGeom>
          <a:noFill/>
          <a:ln>
            <a:noFill/>
          </a:ln>
        </p:spPr>
      </p:pic>
      <p:sp>
        <p:nvSpPr>
          <p:cNvPr id="209" name="Google Shape;209;p24"/>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Install Visual Studio</a:t>
            </a:r>
            <a:endParaRPr b="1" sz="4000">
              <a:solidFill>
                <a:srgbClr val="012D86"/>
              </a:solidFill>
              <a:latin typeface="Bell MT"/>
              <a:ea typeface="Bell MT"/>
              <a:cs typeface="Bell MT"/>
              <a:sym typeface="Bell MT"/>
            </a:endParaRPr>
          </a:p>
        </p:txBody>
      </p:sp>
      <p:pic>
        <p:nvPicPr>
          <p:cNvPr descr="Graphical user interface, text, application&#10;&#10;Description automatically generated" id="210" name="Google Shape;210;p24"/>
          <p:cNvPicPr preferRelativeResize="0"/>
          <p:nvPr/>
        </p:nvPicPr>
        <p:blipFill rotWithShape="1">
          <a:blip r:embed="rId5">
            <a:alphaModFix/>
          </a:blip>
          <a:srcRect b="0" l="0" r="0" t="0"/>
          <a:stretch/>
        </p:blipFill>
        <p:spPr>
          <a:xfrm>
            <a:off x="1356995" y="3190875"/>
            <a:ext cx="9625965" cy="287972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p:nvPr/>
        </p:nvSpPr>
        <p:spPr>
          <a:xfrm>
            <a:off x="881380" y="702310"/>
            <a:ext cx="8642985" cy="112649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Calibri"/>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0"/>
              </a:spcBef>
              <a:spcAft>
                <a:spcPts val="0"/>
              </a:spcAft>
              <a:buClr>
                <a:schemeClr val="dk1"/>
              </a:buClr>
              <a:buSzPts val="2000"/>
              <a:buFont typeface="Calibri"/>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0"/>
              </a:spcBef>
              <a:spcAft>
                <a:spcPts val="0"/>
              </a:spcAft>
              <a:buClr>
                <a:schemeClr val="dk1"/>
              </a:buClr>
              <a:buSzPts val="2000"/>
              <a:buFont typeface="Comic Sans MS"/>
              <a:buNone/>
            </a:pPr>
            <a:r>
              <a:rPr lang="en-US" sz="1600">
                <a:solidFill>
                  <a:schemeClr val="lt1"/>
                </a:solidFill>
                <a:latin typeface="Comic Sans MS"/>
                <a:ea typeface="Comic Sans MS"/>
                <a:cs typeface="Comic Sans MS"/>
                <a:sym typeface="Comic Sans MS"/>
              </a:rPr>
              <a:t>Step 2 :</a:t>
            </a:r>
            <a:endParaRPr sz="1600">
              <a:solidFill>
                <a:schemeClr val="lt1"/>
              </a:solidFill>
              <a:latin typeface="Comic Sans MS"/>
              <a:ea typeface="Comic Sans MS"/>
              <a:cs typeface="Comic Sans MS"/>
              <a:sym typeface="Comic Sans MS"/>
            </a:endParaRPr>
          </a:p>
          <a:p>
            <a:pPr indent="-285750" lvl="2" marL="1200150" marR="0" rtl="0" algn="l">
              <a:lnSpc>
                <a:spcPct val="110000"/>
              </a:lnSpc>
              <a:spcBef>
                <a:spcPts val="500"/>
              </a:spcBef>
              <a:spcAft>
                <a:spcPts val="0"/>
              </a:spcAft>
              <a:buClr>
                <a:srgbClr val="FFFFFF"/>
              </a:buClr>
              <a:buSzPts val="1400"/>
              <a:buFont typeface="Noto Sans Symbols"/>
              <a:buChar char="❑"/>
            </a:pPr>
            <a:r>
              <a:rPr b="0" i="0" lang="en-US" sz="1600" u="none" cap="none" strike="noStrike">
                <a:solidFill>
                  <a:schemeClr val="lt1"/>
                </a:solidFill>
                <a:latin typeface="Comic Sans MS"/>
                <a:ea typeface="Comic Sans MS"/>
                <a:cs typeface="Comic Sans MS"/>
                <a:sym typeface="Comic Sans MS"/>
              </a:rPr>
              <a:t>Run the installer and select appropriate visual studio from the Available tab And click Install</a:t>
            </a:r>
            <a:endParaRPr b="0" i="0" sz="1600" u="none" cap="none" strike="noStrike">
              <a:solidFill>
                <a:schemeClr val="lt1"/>
              </a:solidFill>
              <a:latin typeface="Comic Sans MS"/>
              <a:ea typeface="Comic Sans MS"/>
              <a:cs typeface="Comic Sans MS"/>
              <a:sym typeface="Comic Sans MS"/>
            </a:endParaRPr>
          </a:p>
          <a:p>
            <a:pPr indent="0" lvl="2" marL="914400" marR="0" rtl="0" algn="l">
              <a:lnSpc>
                <a:spcPct val="110000"/>
              </a:lnSpc>
              <a:spcBef>
                <a:spcPts val="500"/>
              </a:spcBef>
              <a:spcAft>
                <a:spcPts val="0"/>
              </a:spcAft>
              <a:buClr>
                <a:srgbClr val="FFFFFF"/>
              </a:buClr>
              <a:buSzPts val="1400"/>
              <a:buFont typeface="Noto Sans Symbols"/>
              <a:buNone/>
            </a:pPr>
            <a:r>
              <a:t/>
            </a:r>
            <a:endParaRPr b="0" i="0" sz="1600" u="none" cap="none" strike="noStrike">
              <a:solidFill>
                <a:schemeClr val="lt1"/>
              </a:solidFill>
              <a:latin typeface="Comic Sans MS"/>
              <a:ea typeface="Comic Sans MS"/>
              <a:cs typeface="Comic Sans MS"/>
              <a:sym typeface="Comic Sans MS"/>
            </a:endParaRPr>
          </a:p>
          <a:p>
            <a:pPr indent="-196850" lvl="2" marL="1200150" marR="0" rtl="0" algn="l">
              <a:lnSpc>
                <a:spcPct val="110000"/>
              </a:lnSpc>
              <a:spcBef>
                <a:spcPts val="500"/>
              </a:spcBef>
              <a:spcAft>
                <a:spcPts val="0"/>
              </a:spcAft>
              <a:buClr>
                <a:schemeClr val="dk1"/>
              </a:buClr>
              <a:buSzPts val="1400"/>
              <a:buFont typeface="Calibri"/>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216" name="Google Shape;216;p25"/>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pic>
        <p:nvPicPr>
          <p:cNvPr descr="Graphical user interface, application, Teams&#10;&#10;Description automatically generated" id="217" name="Google Shape;217;p25"/>
          <p:cNvPicPr preferRelativeResize="0"/>
          <p:nvPr/>
        </p:nvPicPr>
        <p:blipFill rotWithShape="1">
          <a:blip r:embed="rId4">
            <a:alphaModFix/>
          </a:blip>
          <a:srcRect b="0" l="0" r="0" t="0"/>
          <a:stretch/>
        </p:blipFill>
        <p:spPr>
          <a:xfrm>
            <a:off x="1067686" y="2097241"/>
            <a:ext cx="9925985" cy="4202549"/>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p:nvPr/>
        </p:nvSpPr>
        <p:spPr>
          <a:xfrm>
            <a:off x="943610" y="535305"/>
            <a:ext cx="9076690" cy="149796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dk1"/>
              </a:buClr>
              <a:buSzPts val="2000"/>
              <a:buFont typeface="Calibri"/>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0"/>
              </a:spcBef>
              <a:spcAft>
                <a:spcPts val="0"/>
              </a:spcAft>
              <a:buClr>
                <a:schemeClr val="dk1"/>
              </a:buClr>
              <a:buSzPts val="2000"/>
              <a:buFont typeface="Comic Sans MS"/>
              <a:buNone/>
            </a:pPr>
            <a:r>
              <a:rPr lang="en-US" sz="1600">
                <a:solidFill>
                  <a:schemeClr val="lt1"/>
                </a:solidFill>
                <a:latin typeface="Comic Sans MS"/>
                <a:ea typeface="Comic Sans MS"/>
                <a:cs typeface="Comic Sans MS"/>
                <a:sym typeface="Comic Sans MS"/>
              </a:rPr>
              <a:t>Step 3 :</a:t>
            </a:r>
            <a:endParaRPr sz="1600">
              <a:solidFill>
                <a:schemeClr val="lt1"/>
              </a:solidFill>
              <a:latin typeface="Comic Sans MS"/>
              <a:ea typeface="Comic Sans MS"/>
              <a:cs typeface="Comic Sans MS"/>
              <a:sym typeface="Comic Sans MS"/>
            </a:endParaRPr>
          </a:p>
          <a:p>
            <a:pPr indent="-342900" lvl="2" marL="1257300" marR="0" rtl="0" algn="l">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From the workloads select Asp.net and web development.</a:t>
            </a:r>
            <a:endParaRPr b="0" i="0" sz="1600" u="none" cap="none" strike="noStrike">
              <a:solidFill>
                <a:schemeClr val="lt1"/>
              </a:solidFill>
              <a:latin typeface="Comic Sans MS"/>
              <a:ea typeface="Comic Sans MS"/>
              <a:cs typeface="Comic Sans MS"/>
              <a:sym typeface="Comic Sans MS"/>
            </a:endParaRPr>
          </a:p>
          <a:p>
            <a:pPr indent="-342900" lvl="2" marL="1257300" marR="0" rtl="0" algn="l">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From Individual components select .Net Runtime you want. </a:t>
            </a:r>
            <a:endParaRPr b="0" i="0" sz="1600" u="none" cap="none" strike="noStrike">
              <a:solidFill>
                <a:schemeClr val="lt1"/>
              </a:solidFill>
              <a:latin typeface="Comic Sans MS"/>
              <a:ea typeface="Comic Sans MS"/>
              <a:cs typeface="Comic Sans MS"/>
              <a:sym typeface="Comic Sans MS"/>
            </a:endParaRPr>
          </a:p>
          <a:p>
            <a:pPr indent="-342900" lvl="2" marL="1257300" marR="0" rtl="0" algn="l">
              <a:lnSpc>
                <a:spcPct val="110000"/>
              </a:lnSpc>
              <a:spcBef>
                <a:spcPts val="500"/>
              </a:spcBef>
              <a:spcAft>
                <a:spcPts val="0"/>
              </a:spcAft>
              <a:buClr>
                <a:srgbClr val="FFFFFF"/>
              </a:buClr>
              <a:buSzPts val="1600"/>
              <a:buFont typeface="Noto Sans Symbols"/>
              <a:buChar char="⮚"/>
            </a:pPr>
            <a:r>
              <a:rPr b="0" i="0" lang="en-US" sz="1600" u="none" cap="none" strike="noStrike">
                <a:solidFill>
                  <a:schemeClr val="lt1"/>
                </a:solidFill>
                <a:latin typeface="Comic Sans MS"/>
                <a:ea typeface="Comic Sans MS"/>
                <a:cs typeface="Comic Sans MS"/>
                <a:sym typeface="Comic Sans MS"/>
              </a:rPr>
              <a:t>Click Install </a:t>
            </a:r>
            <a:endParaRPr b="0" i="0" sz="1600" u="none" cap="none" strike="noStrike">
              <a:solidFill>
                <a:schemeClr val="lt1"/>
              </a:solidFill>
              <a:latin typeface="Comic Sans MS"/>
              <a:ea typeface="Comic Sans MS"/>
              <a:cs typeface="Comic Sans MS"/>
              <a:sym typeface="Comic Sans MS"/>
            </a:endParaRPr>
          </a:p>
          <a:p>
            <a:pPr indent="0" lvl="2" marL="914400" marR="0" rtl="0" algn="l">
              <a:lnSpc>
                <a:spcPct val="110000"/>
              </a:lnSpc>
              <a:spcBef>
                <a:spcPts val="500"/>
              </a:spcBef>
              <a:spcAft>
                <a:spcPts val="0"/>
              </a:spcAft>
              <a:buClr>
                <a:srgbClr val="FFFFFF"/>
              </a:buClr>
              <a:buSzPts val="1600"/>
              <a:buFont typeface="Noto Sans Symbols"/>
              <a:buNone/>
            </a:pPr>
            <a:r>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223" name="Google Shape;223;p26"/>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pic>
        <p:nvPicPr>
          <p:cNvPr descr="Graphical user interface, text, application, email&#10;&#10;Description automatically generated" id="224" name="Google Shape;224;p26"/>
          <p:cNvPicPr preferRelativeResize="0"/>
          <p:nvPr/>
        </p:nvPicPr>
        <p:blipFill rotWithShape="1">
          <a:blip r:embed="rId4">
            <a:alphaModFix/>
          </a:blip>
          <a:srcRect b="0" l="0" r="0" t="0"/>
          <a:stretch/>
        </p:blipFill>
        <p:spPr>
          <a:xfrm>
            <a:off x="570865" y="2497455"/>
            <a:ext cx="5766435" cy="3581400"/>
          </a:xfrm>
          <a:prstGeom prst="rect">
            <a:avLst/>
          </a:prstGeom>
          <a:noFill/>
          <a:ln>
            <a:noFill/>
          </a:ln>
        </p:spPr>
      </p:pic>
      <p:pic>
        <p:nvPicPr>
          <p:cNvPr descr="Graphical user interface, text, application, email&#10;&#10;Description automatically generated" id="225" name="Google Shape;225;p26"/>
          <p:cNvPicPr preferRelativeResize="0"/>
          <p:nvPr/>
        </p:nvPicPr>
        <p:blipFill rotWithShape="1">
          <a:blip r:embed="rId5">
            <a:alphaModFix/>
          </a:blip>
          <a:srcRect b="0" l="0" r="0" t="0"/>
          <a:stretch/>
        </p:blipFill>
        <p:spPr>
          <a:xfrm>
            <a:off x="6593840" y="2497455"/>
            <a:ext cx="5241290" cy="343281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Aitrich-Logo-Transparent-BG-2048x671" id="230" name="Google Shape;230;p27"/>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31" name="Google Shape;231;p27"/>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Verify the Installaion</a:t>
            </a:r>
            <a:endParaRPr b="1" sz="4000">
              <a:solidFill>
                <a:srgbClr val="012D86"/>
              </a:solidFill>
              <a:latin typeface="Bell MT"/>
              <a:ea typeface="Bell MT"/>
              <a:cs typeface="Bell MT"/>
              <a:sym typeface="Bell MT"/>
            </a:endParaRPr>
          </a:p>
        </p:txBody>
      </p:sp>
      <p:pic>
        <p:nvPicPr>
          <p:cNvPr descr="Text&#10;&#10;Description automatically generated" id="232" name="Google Shape;232;p27"/>
          <p:cNvPicPr preferRelativeResize="0"/>
          <p:nvPr/>
        </p:nvPicPr>
        <p:blipFill rotWithShape="1">
          <a:blip r:embed="rId4">
            <a:alphaModFix/>
          </a:blip>
          <a:srcRect b="0" l="0" r="0" t="0"/>
          <a:stretch/>
        </p:blipFill>
        <p:spPr>
          <a:xfrm>
            <a:off x="2982522" y="2032018"/>
            <a:ext cx="6103495" cy="279465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Aitrich-Logo-Transparent-BG-2048x671" id="237" name="Google Shape;237;p28"/>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238" name="Google Shape;238;p28"/>
          <p:cNvSpPr txBox="1"/>
          <p:nvPr/>
        </p:nvSpPr>
        <p:spPr>
          <a:xfrm>
            <a:off x="2087880" y="2787650"/>
            <a:ext cx="5642610" cy="128333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b="1" lang="en-US" sz="8800">
                <a:solidFill>
                  <a:srgbClr val="012D86"/>
                </a:solidFill>
                <a:latin typeface="Bell MT"/>
                <a:ea typeface="Bell MT"/>
                <a:cs typeface="Bell MT"/>
                <a:sym typeface="Bell MT"/>
              </a:rPr>
              <a:t>Thank You</a:t>
            </a:r>
            <a:endParaRPr b="1" sz="8800">
              <a:solidFill>
                <a:srgbClr val="012D86"/>
              </a:solidFill>
              <a:latin typeface="Bell MT"/>
              <a:ea typeface="Bell MT"/>
              <a:cs typeface="Bell MT"/>
              <a:sym typeface="Bell MT"/>
            </a:endParaRPr>
          </a:p>
        </p:txBody>
      </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p:nvPr/>
        </p:nvSpPr>
        <p:spPr>
          <a:xfrm>
            <a:off x="943610" y="1818005"/>
            <a:ext cx="6207125" cy="268478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10000"/>
              </a:lnSpc>
              <a:spcBef>
                <a:spcPts val="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Introduction</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Advantages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Features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Technologies Included in the ASP .NET Framework</a:t>
            </a:r>
            <a:endParaRPr sz="1600" cap="small">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Environment setup</a:t>
            </a:r>
            <a:endParaRPr sz="1600">
              <a:solidFill>
                <a:schemeClr val="lt1"/>
              </a:solidFill>
              <a:latin typeface="Comic Sans MS"/>
              <a:ea typeface="Comic Sans MS"/>
              <a:cs typeface="Comic Sans MS"/>
              <a:sym typeface="Comic Sans MS"/>
            </a:endParaRPr>
          </a:p>
          <a:p>
            <a:pPr indent="-171450" lvl="0" marL="400050" marR="0" rtl="0" algn="l">
              <a:lnSpc>
                <a:spcPct val="110000"/>
              </a:lnSpc>
              <a:spcBef>
                <a:spcPts val="100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p:txBody>
      </p:sp>
      <p:pic>
        <p:nvPicPr>
          <p:cNvPr descr="Aitrich-Logo-Transparent-BG-2048x671" id="93" name="Google Shape;93;p14"/>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94" name="Google Shape;94;p14"/>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02060"/>
                </a:solidFill>
                <a:latin typeface="Bell MT"/>
                <a:ea typeface="Bell MT"/>
                <a:cs typeface="Bell MT"/>
                <a:sym typeface="Bell MT"/>
              </a:rPr>
              <a:t>Contents</a:t>
            </a:r>
            <a:endParaRPr sz="4000">
              <a:solidFill>
                <a:schemeClr val="dk1"/>
              </a:solidFill>
              <a:latin typeface="Calibri"/>
              <a:ea typeface="Calibri"/>
              <a:cs typeface="Calibri"/>
              <a:sym typeface="Calibri"/>
            </a:endParaRPr>
          </a:p>
          <a:p>
            <a:pPr indent="0" lvl="0" marL="0" marR="0" rtl="0" algn="l">
              <a:lnSpc>
                <a:spcPct val="90000"/>
              </a:lnSpc>
              <a:spcBef>
                <a:spcPts val="600"/>
              </a:spcBef>
              <a:spcAft>
                <a:spcPts val="0"/>
              </a:spcAft>
              <a:buNone/>
            </a:pPr>
            <a:r>
              <a:t/>
            </a:r>
            <a:endParaRPr b="1" sz="4000">
              <a:solidFill>
                <a:srgbClr val="012D86"/>
              </a:solidFill>
              <a:latin typeface="Bell MT"/>
              <a:ea typeface="Bell MT"/>
              <a:cs typeface="Bell MT"/>
              <a:sym typeface="Bell MT"/>
            </a:endParaRPr>
          </a:p>
        </p:txBody>
      </p:sp>
      <p:pic>
        <p:nvPicPr>
          <p:cNvPr descr="3545776" id="95" name="Google Shape;95;p14"/>
          <p:cNvPicPr preferRelativeResize="0"/>
          <p:nvPr/>
        </p:nvPicPr>
        <p:blipFill rotWithShape="1">
          <a:blip r:embed="rId4">
            <a:alphaModFix/>
          </a:blip>
          <a:srcRect b="0" l="0" r="0" t="0"/>
          <a:stretch/>
        </p:blipFill>
        <p:spPr>
          <a:xfrm>
            <a:off x="8189595" y="1393190"/>
            <a:ext cx="3276600" cy="467106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p:nvPr/>
        </p:nvSpPr>
        <p:spPr>
          <a:xfrm>
            <a:off x="880745" y="1528445"/>
            <a:ext cx="6207125" cy="330454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228600" lvl="0" marL="228600" marR="0" rtl="0" algn="l">
              <a:lnSpc>
                <a:spcPct val="110000"/>
              </a:lnSpc>
              <a:spcBef>
                <a:spcPts val="0"/>
              </a:spcBef>
              <a:spcAft>
                <a:spcPts val="0"/>
              </a:spcAft>
              <a:buClr>
                <a:schemeClr val="lt1"/>
              </a:buClr>
              <a:buSzPts val="1600"/>
              <a:buFont typeface="Comic Sans MS"/>
              <a:buChar char="•"/>
            </a:pPr>
            <a:r>
              <a:rPr b="1" lang="en-US" sz="1600">
                <a:solidFill>
                  <a:schemeClr val="lt1"/>
                </a:solidFill>
                <a:latin typeface="Comic Sans MS"/>
                <a:ea typeface="Comic Sans MS"/>
                <a:cs typeface="Comic Sans MS"/>
                <a:sym typeface="Comic Sans MS"/>
              </a:rPr>
              <a:t>.NET : </a:t>
            </a:r>
            <a:r>
              <a:rPr lang="en-US" sz="1600">
                <a:solidFill>
                  <a:schemeClr val="lt1"/>
                </a:solidFill>
                <a:latin typeface="Comic Sans MS"/>
                <a:ea typeface="Comic Sans MS"/>
                <a:cs typeface="Comic Sans MS"/>
                <a:sym typeface="Comic Sans MS"/>
              </a:rPr>
              <a:t>Free. Cross platform. Open source.</a:t>
            </a:r>
            <a:endParaRPr sz="1600">
              <a:solidFill>
                <a:schemeClr val="lt1"/>
              </a:solidFill>
              <a:latin typeface="Comic Sans MS"/>
              <a:ea typeface="Comic Sans MS"/>
              <a:cs typeface="Comic Sans MS"/>
              <a:sym typeface="Comic Sans MS"/>
            </a:endParaRPr>
          </a:p>
          <a:p>
            <a:pPr indent="-228600" lvl="0" marL="228600" marR="0" rtl="0" algn="l">
              <a:lnSpc>
                <a:spcPct val="110000"/>
              </a:lnSpc>
              <a:spcBef>
                <a:spcPts val="1000"/>
              </a:spcBef>
              <a:spcAft>
                <a:spcPts val="0"/>
              </a:spcAft>
              <a:buClr>
                <a:schemeClr val="lt1"/>
              </a:buClr>
              <a:buSzPts val="1600"/>
              <a:buFont typeface="Comic Sans MS"/>
              <a:buChar char="•"/>
            </a:pPr>
            <a:r>
              <a:rPr lang="en-US" sz="1600">
                <a:solidFill>
                  <a:schemeClr val="lt1"/>
                </a:solidFill>
                <a:latin typeface="Comic Sans MS"/>
                <a:ea typeface="Comic Sans MS"/>
                <a:cs typeface="Comic Sans MS"/>
                <a:sym typeface="Comic Sans MS"/>
              </a:rPr>
              <a:t>A developer platform for building all your apps: web, mobile, desktop, gaming, IoT, and more. Supported on Windows, Linux, and macOS.</a:t>
            </a:r>
            <a:endParaRPr sz="1600">
              <a:solidFill>
                <a:schemeClr val="lt1"/>
              </a:solidFill>
              <a:latin typeface="Comic Sans MS"/>
              <a:ea typeface="Comic Sans MS"/>
              <a:cs typeface="Comic Sans MS"/>
              <a:sym typeface="Comic Sans MS"/>
            </a:endParaRPr>
          </a:p>
          <a:p>
            <a:pPr indent="-228600" lvl="0" marL="228600" marR="0" rtl="0" algn="l">
              <a:lnSpc>
                <a:spcPct val="110000"/>
              </a:lnSpc>
              <a:spcBef>
                <a:spcPts val="1000"/>
              </a:spcBef>
              <a:spcAft>
                <a:spcPts val="0"/>
              </a:spcAft>
              <a:buClr>
                <a:schemeClr val="lt1"/>
              </a:buClr>
              <a:buSzPts val="1600"/>
              <a:buFont typeface="Comic Sans MS"/>
              <a:buChar char="•"/>
            </a:pPr>
            <a:r>
              <a:rPr lang="en-US" sz="1600">
                <a:solidFill>
                  <a:schemeClr val="lt1"/>
                </a:solidFill>
                <a:latin typeface="Comic Sans MS"/>
                <a:ea typeface="Comic Sans MS"/>
                <a:cs typeface="Comic Sans MS"/>
                <a:sym typeface="Comic Sans MS"/>
              </a:rPr>
              <a:t>Developed by Microsoft</a:t>
            </a:r>
            <a:endParaRPr sz="1600">
              <a:solidFill>
                <a:schemeClr val="lt1"/>
              </a:solidFill>
              <a:latin typeface="Comic Sans MS"/>
              <a:ea typeface="Comic Sans MS"/>
              <a:cs typeface="Comic Sans MS"/>
              <a:sym typeface="Comic Sans MS"/>
            </a:endParaRPr>
          </a:p>
          <a:p>
            <a:pPr indent="-228600" lvl="0" marL="228600" marR="0" rtl="0" algn="l">
              <a:lnSpc>
                <a:spcPct val="110000"/>
              </a:lnSpc>
              <a:spcBef>
                <a:spcPts val="1000"/>
              </a:spcBef>
              <a:spcAft>
                <a:spcPts val="0"/>
              </a:spcAft>
              <a:buClr>
                <a:schemeClr val="lt1"/>
              </a:buClr>
              <a:buSzPts val="1600"/>
              <a:buFont typeface="Comic Sans MS"/>
              <a:buChar char="•"/>
            </a:pPr>
            <a:r>
              <a:rPr lang="en-US" sz="1600">
                <a:solidFill>
                  <a:schemeClr val="lt1"/>
                </a:solidFill>
                <a:latin typeface="Comic Sans MS"/>
                <a:ea typeface="Comic Sans MS"/>
                <a:cs typeface="Comic Sans MS"/>
                <a:sym typeface="Comic Sans MS"/>
              </a:rPr>
              <a:t>.NET Core is a successor to .NET Framework and was introduced in 2014 as a cross-platform</a:t>
            </a:r>
            <a:endParaRPr sz="1600">
              <a:solidFill>
                <a:schemeClr val="lt1"/>
              </a:solidFill>
              <a:latin typeface="Comic Sans MS"/>
              <a:ea typeface="Comic Sans MS"/>
              <a:cs typeface="Comic Sans MS"/>
              <a:sym typeface="Comic Sans MS"/>
            </a:endParaRPr>
          </a:p>
        </p:txBody>
      </p:sp>
      <p:pic>
        <p:nvPicPr>
          <p:cNvPr descr="Aitrich-Logo-Transparent-BG-2048x671" id="101" name="Google Shape;101;p15"/>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02" name="Google Shape;102;p15"/>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Introduction</a:t>
            </a:r>
            <a:endParaRPr b="1" sz="4000">
              <a:solidFill>
                <a:srgbClr val="012D86"/>
              </a:solidFill>
              <a:latin typeface="Bell MT"/>
              <a:ea typeface="Bell MT"/>
              <a:cs typeface="Bell MT"/>
              <a:sym typeface="Bell MT"/>
            </a:endParaRPr>
          </a:p>
        </p:txBody>
      </p:sp>
      <p:pic>
        <p:nvPicPr>
          <p:cNvPr descr="2924739" id="103" name="Google Shape;103;p15"/>
          <p:cNvPicPr preferRelativeResize="0"/>
          <p:nvPr/>
        </p:nvPicPr>
        <p:blipFill rotWithShape="1">
          <a:blip r:embed="rId4">
            <a:alphaModFix/>
          </a:blip>
          <a:srcRect b="0" l="0" r="0" t="0"/>
          <a:stretch/>
        </p:blipFill>
        <p:spPr>
          <a:xfrm>
            <a:off x="7926705" y="1677670"/>
            <a:ext cx="3676015" cy="380365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p:nvPr/>
        </p:nvSpPr>
        <p:spPr>
          <a:xfrm>
            <a:off x="943610" y="1818005"/>
            <a:ext cx="6207125" cy="318897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285750" lvl="0" marL="285750" marR="0" rtl="0" algn="l">
              <a:lnSpc>
                <a:spcPct val="130000"/>
              </a:lnSpc>
              <a:spcBef>
                <a:spcPts val="0"/>
              </a:spcBef>
              <a:spcAft>
                <a:spcPts val="0"/>
              </a:spcAft>
              <a:buClr>
                <a:schemeClr val="dk1"/>
              </a:buClr>
              <a:buSzPts val="1800"/>
              <a:buFont typeface="Arial"/>
              <a:buChar char="•"/>
            </a:pPr>
            <a:r>
              <a:rPr lang="en-US" sz="1600">
                <a:solidFill>
                  <a:schemeClr val="lt1"/>
                </a:solidFill>
                <a:latin typeface="Comic Sans MS"/>
                <a:ea typeface="Comic Sans MS"/>
                <a:cs typeface="Comic Sans MS"/>
                <a:sym typeface="Comic Sans MS"/>
              </a:rPr>
              <a:t>CLI Tools: A set of tooling for development and deployment.</a:t>
            </a:r>
            <a:endParaRPr sz="1600">
              <a:solidFill>
                <a:schemeClr val="lt1"/>
              </a:solidFill>
              <a:latin typeface="Comic Sans MS"/>
              <a:ea typeface="Comic Sans MS"/>
              <a:cs typeface="Comic Sans MS"/>
              <a:sym typeface="Comic Sans MS"/>
            </a:endParaRPr>
          </a:p>
          <a:p>
            <a:pPr indent="-171450" lvl="0" marL="285750" marR="0" rtl="0" algn="l">
              <a:lnSpc>
                <a:spcPct val="130000"/>
              </a:lnSpc>
              <a:spcBef>
                <a:spcPts val="0"/>
              </a:spcBef>
              <a:spcAft>
                <a:spcPts val="0"/>
              </a:spcAft>
              <a:buClr>
                <a:schemeClr val="dk1"/>
              </a:buClr>
              <a:buSzPts val="1800"/>
              <a:buFont typeface="Arial"/>
              <a:buNone/>
            </a:pPr>
            <a:r>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0"/>
              </a:spcBef>
              <a:spcAft>
                <a:spcPts val="0"/>
              </a:spcAft>
              <a:buClr>
                <a:schemeClr val="dk1"/>
              </a:buClr>
              <a:buSzPts val="1800"/>
              <a:buFont typeface="Arial"/>
              <a:buChar char="•"/>
            </a:pPr>
            <a:r>
              <a:rPr lang="en-US" sz="1600">
                <a:solidFill>
                  <a:schemeClr val="lt1"/>
                </a:solidFill>
                <a:latin typeface="Comic Sans MS"/>
                <a:ea typeface="Comic Sans MS"/>
                <a:cs typeface="Comic Sans MS"/>
                <a:sym typeface="Comic Sans MS"/>
              </a:rPr>
              <a:t>Roslyn: Language compiler for C# and Visual Basic</a:t>
            </a:r>
            <a:endParaRPr sz="1600">
              <a:solidFill>
                <a:schemeClr val="lt1"/>
              </a:solidFill>
              <a:latin typeface="Comic Sans MS"/>
              <a:ea typeface="Comic Sans MS"/>
              <a:cs typeface="Comic Sans MS"/>
              <a:sym typeface="Comic Sans MS"/>
            </a:endParaRPr>
          </a:p>
          <a:p>
            <a:pPr indent="-171450" lvl="0" marL="285750" marR="0" rtl="0" algn="l">
              <a:lnSpc>
                <a:spcPct val="130000"/>
              </a:lnSpc>
              <a:spcBef>
                <a:spcPts val="0"/>
              </a:spcBef>
              <a:spcAft>
                <a:spcPts val="0"/>
              </a:spcAft>
              <a:buClr>
                <a:schemeClr val="dk1"/>
              </a:buClr>
              <a:buSzPts val="1800"/>
              <a:buFont typeface="Arial"/>
              <a:buNone/>
            </a:pPr>
            <a:r>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0"/>
              </a:spcBef>
              <a:spcAft>
                <a:spcPts val="0"/>
              </a:spcAft>
              <a:buClr>
                <a:schemeClr val="dk1"/>
              </a:buClr>
              <a:buSzPts val="1800"/>
              <a:buFont typeface="Arial"/>
              <a:buChar char="•"/>
            </a:pPr>
            <a:r>
              <a:rPr lang="en-US" sz="1600">
                <a:solidFill>
                  <a:schemeClr val="lt1"/>
                </a:solidFill>
                <a:latin typeface="Comic Sans MS"/>
                <a:ea typeface="Comic Sans MS"/>
                <a:cs typeface="Comic Sans MS"/>
                <a:sym typeface="Comic Sans MS"/>
              </a:rPr>
              <a:t>CoreFX: Set of framework libraries.</a:t>
            </a:r>
            <a:endParaRPr sz="1600">
              <a:solidFill>
                <a:schemeClr val="lt1"/>
              </a:solidFill>
              <a:latin typeface="Comic Sans MS"/>
              <a:ea typeface="Comic Sans MS"/>
              <a:cs typeface="Comic Sans MS"/>
              <a:sym typeface="Comic Sans MS"/>
            </a:endParaRPr>
          </a:p>
          <a:p>
            <a:pPr indent="-171450" lvl="0" marL="285750" marR="0" rtl="0" algn="l">
              <a:lnSpc>
                <a:spcPct val="130000"/>
              </a:lnSpc>
              <a:spcBef>
                <a:spcPts val="0"/>
              </a:spcBef>
              <a:spcAft>
                <a:spcPts val="0"/>
              </a:spcAft>
              <a:buClr>
                <a:schemeClr val="dk1"/>
              </a:buClr>
              <a:buSzPts val="1800"/>
              <a:buFont typeface="Arial"/>
              <a:buNone/>
            </a:pPr>
            <a:r>
              <a:t/>
            </a:r>
            <a:endParaRPr b="0" i="0" sz="1600" u="none" cap="none" strike="noStrike">
              <a:solidFill>
                <a:schemeClr val="lt1"/>
              </a:solidFill>
              <a:latin typeface="Comic Sans MS"/>
              <a:ea typeface="Comic Sans MS"/>
              <a:cs typeface="Comic Sans MS"/>
              <a:sym typeface="Comic Sans MS"/>
            </a:endParaRPr>
          </a:p>
          <a:p>
            <a:pPr indent="-285750" lvl="0" marL="285750" marR="0" rtl="0" algn="l">
              <a:lnSpc>
                <a:spcPct val="130000"/>
              </a:lnSpc>
              <a:spcBef>
                <a:spcPts val="0"/>
              </a:spcBef>
              <a:spcAft>
                <a:spcPts val="0"/>
              </a:spcAft>
              <a:buClr>
                <a:schemeClr val="dk1"/>
              </a:buClr>
              <a:buSzPts val="1800"/>
              <a:buFont typeface="Arial"/>
              <a:buChar char="•"/>
            </a:pPr>
            <a:r>
              <a:rPr lang="en-US" sz="1600">
                <a:solidFill>
                  <a:schemeClr val="lt1"/>
                </a:solidFill>
                <a:latin typeface="Comic Sans MS"/>
                <a:ea typeface="Comic Sans MS"/>
                <a:cs typeface="Comic Sans MS"/>
                <a:sym typeface="Comic Sans MS"/>
              </a:rPr>
              <a:t>CoreCLR: A JIT based CLR (Command Language Runtime).</a:t>
            </a:r>
            <a:endParaRPr sz="1600">
              <a:solidFill>
                <a:schemeClr val="lt1"/>
              </a:solidFill>
              <a:latin typeface="Comic Sans MS"/>
              <a:ea typeface="Comic Sans MS"/>
              <a:cs typeface="Comic Sans MS"/>
              <a:sym typeface="Comic Sans MS"/>
            </a:endParaRPr>
          </a:p>
        </p:txBody>
      </p:sp>
      <p:pic>
        <p:nvPicPr>
          <p:cNvPr descr="Aitrich-Logo-Transparent-BG-2048x671" id="109" name="Google Shape;109;p16"/>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10" name="Google Shape;110;p16"/>
          <p:cNvSpPr txBox="1"/>
          <p:nvPr/>
        </p:nvSpPr>
        <p:spPr>
          <a:xfrm>
            <a:off x="674370"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.NET Core Composition</a:t>
            </a:r>
            <a:endParaRPr b="1" sz="4000">
              <a:solidFill>
                <a:srgbClr val="012D86"/>
              </a:solidFill>
              <a:latin typeface="Bell MT"/>
              <a:ea typeface="Bell MT"/>
              <a:cs typeface="Bell MT"/>
              <a:sym typeface="Bell MT"/>
            </a:endParaRPr>
          </a:p>
        </p:txBody>
      </p:sp>
      <p:pic>
        <p:nvPicPr>
          <p:cNvPr descr="dotnet-core-components (1)" id="111" name="Google Shape;111;p16"/>
          <p:cNvPicPr preferRelativeResize="0"/>
          <p:nvPr/>
        </p:nvPicPr>
        <p:blipFill rotWithShape="1">
          <a:blip r:embed="rId4">
            <a:alphaModFix/>
          </a:blip>
          <a:srcRect b="0" l="0" r="0" t="0"/>
          <a:stretch/>
        </p:blipFill>
        <p:spPr>
          <a:xfrm>
            <a:off x="7777480" y="1962150"/>
            <a:ext cx="3705225" cy="293370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p:nvPr/>
        </p:nvSpPr>
        <p:spPr>
          <a:xfrm>
            <a:off x="943610" y="1818005"/>
            <a:ext cx="6207125" cy="367474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10000"/>
              </a:lnSpc>
              <a:spcBef>
                <a:spcPts val="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Cross-platform support.</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Use of microservices.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Use of Docker containers.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High performance and scalability requirements.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Side-by-side versioning of .NET versions by application on the same server.</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modular, lightweight, fast</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Flexible Deployment</a:t>
            </a:r>
            <a:endParaRPr sz="1600">
              <a:solidFill>
                <a:schemeClr val="lt1"/>
              </a:solidFill>
              <a:latin typeface="Comic Sans MS"/>
              <a:ea typeface="Comic Sans MS"/>
              <a:cs typeface="Comic Sans MS"/>
              <a:sym typeface="Comic Sans MS"/>
            </a:endParaRPr>
          </a:p>
          <a:p>
            <a:pPr indent="-171450" lvl="0" marL="285750" marR="0" rtl="0" algn="l">
              <a:lnSpc>
                <a:spcPct val="110000"/>
              </a:lnSpc>
              <a:spcBef>
                <a:spcPts val="100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p:txBody>
      </p:sp>
      <p:pic>
        <p:nvPicPr>
          <p:cNvPr descr="Aitrich-Logo-Transparent-BG-2048x671" id="117" name="Google Shape;117;p17"/>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18" name="Google Shape;118;p17"/>
          <p:cNvSpPr txBox="1"/>
          <p:nvPr/>
        </p:nvSpPr>
        <p:spPr>
          <a:xfrm>
            <a:off x="708595" y="245110"/>
            <a:ext cx="5642700" cy="1283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Advantages</a:t>
            </a:r>
            <a:endParaRPr b="1" sz="4000">
              <a:solidFill>
                <a:srgbClr val="012D86"/>
              </a:solidFill>
              <a:latin typeface="Bell MT"/>
              <a:ea typeface="Bell MT"/>
              <a:cs typeface="Bell MT"/>
              <a:sym typeface="Bell MT"/>
            </a:endParaRPr>
          </a:p>
        </p:txBody>
      </p:sp>
      <p:pic>
        <p:nvPicPr>
          <p:cNvPr descr="6099984" id="119" name="Google Shape;119;p17"/>
          <p:cNvPicPr preferRelativeResize="0"/>
          <p:nvPr/>
        </p:nvPicPr>
        <p:blipFill rotWithShape="1">
          <a:blip r:embed="rId4">
            <a:alphaModFix/>
          </a:blip>
          <a:srcRect b="0" l="0" r="0" t="0"/>
          <a:stretch/>
        </p:blipFill>
        <p:spPr>
          <a:xfrm>
            <a:off x="7549515" y="1598930"/>
            <a:ext cx="4133215" cy="4257675"/>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p:nvPr/>
        </p:nvSpPr>
        <p:spPr>
          <a:xfrm>
            <a:off x="943610" y="1818005"/>
            <a:ext cx="4184015" cy="340677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10000"/>
              </a:lnSpc>
              <a:spcBef>
                <a:spcPts val="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Asynchronous code</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Attributes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Reflection</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Code analyzers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Delegates and lambdas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Events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Exceptions</a:t>
            </a:r>
            <a:endParaRPr sz="1600">
              <a:solidFill>
                <a:schemeClr val="lt1"/>
              </a:solidFill>
              <a:latin typeface="Comic Sans MS"/>
              <a:ea typeface="Comic Sans MS"/>
              <a:cs typeface="Comic Sans MS"/>
              <a:sym typeface="Comic Sans MS"/>
            </a:endParaRPr>
          </a:p>
          <a:p>
            <a:pPr indent="-171450" lvl="0" marL="400050" marR="0" rtl="0" algn="l">
              <a:lnSpc>
                <a:spcPct val="110000"/>
              </a:lnSpc>
              <a:spcBef>
                <a:spcPts val="100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p:txBody>
      </p:sp>
      <p:pic>
        <p:nvPicPr>
          <p:cNvPr descr="Aitrich-Logo-Transparent-BG-2048x671" id="125" name="Google Shape;125;p18"/>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26" name="Google Shape;126;p18"/>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Features</a:t>
            </a:r>
            <a:endParaRPr b="1" sz="4000">
              <a:solidFill>
                <a:srgbClr val="012D86"/>
              </a:solidFill>
              <a:latin typeface="Bell MT"/>
              <a:ea typeface="Bell MT"/>
              <a:cs typeface="Bell MT"/>
              <a:sym typeface="Bell MT"/>
            </a:endParaRPr>
          </a:p>
        </p:txBody>
      </p:sp>
      <p:sp>
        <p:nvSpPr>
          <p:cNvPr id="127" name="Google Shape;127;p18"/>
          <p:cNvSpPr/>
          <p:nvPr/>
        </p:nvSpPr>
        <p:spPr>
          <a:xfrm>
            <a:off x="5798820" y="1818005"/>
            <a:ext cx="4184015" cy="340677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1450" lvl="0" marL="285750" marR="0" rtl="0" algn="l">
              <a:lnSpc>
                <a:spcPct val="110000"/>
              </a:lnSpc>
              <a:spcBef>
                <a:spcPts val="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Garbage collection</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Generic types</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LINQ (Language Integrated Query).</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Parallel programming</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Type system</a:t>
            </a:r>
            <a:endParaRPr sz="1600">
              <a:solidFill>
                <a:schemeClr val="lt1"/>
              </a:solidFill>
              <a:latin typeface="Comic Sans MS"/>
              <a:ea typeface="Comic Sans MS"/>
              <a:cs typeface="Comic Sans MS"/>
              <a:sym typeface="Comic Sans MS"/>
            </a:endParaRPr>
          </a:p>
          <a:p>
            <a:pPr indent="-285750" lvl="0" marL="285750" marR="0" rtl="0" algn="l">
              <a:lnSpc>
                <a:spcPct val="110000"/>
              </a:lnSpc>
              <a:spcBef>
                <a:spcPts val="1000"/>
              </a:spcBef>
              <a:spcAft>
                <a:spcPts val="0"/>
              </a:spcAft>
              <a:buClr>
                <a:srgbClr val="FFFFFF"/>
              </a:buClr>
              <a:buSzPts val="1800"/>
              <a:buFont typeface="Noto Sans Symbols"/>
              <a:buChar char="⮚"/>
            </a:pPr>
            <a:r>
              <a:rPr lang="en-US" sz="1600">
                <a:solidFill>
                  <a:schemeClr val="lt1"/>
                </a:solidFill>
                <a:latin typeface="Comic Sans MS"/>
                <a:ea typeface="Comic Sans MS"/>
                <a:cs typeface="Comic Sans MS"/>
                <a:sym typeface="Comic Sans MS"/>
              </a:rPr>
              <a:t>Unsafe code</a:t>
            </a:r>
            <a:endParaRPr sz="1600">
              <a:solidFill>
                <a:schemeClr val="lt1"/>
              </a:solidFill>
              <a:latin typeface="Comic Sans MS"/>
              <a:ea typeface="Comic Sans MS"/>
              <a:cs typeface="Comic Sans MS"/>
              <a:sym typeface="Comic Sans MS"/>
            </a:endParaRPr>
          </a:p>
          <a:p>
            <a:pPr indent="-171450" lvl="0" marL="400050" marR="0" rtl="0" algn="l">
              <a:lnSpc>
                <a:spcPct val="110000"/>
              </a:lnSpc>
              <a:spcBef>
                <a:spcPts val="1000"/>
              </a:spcBef>
              <a:spcAft>
                <a:spcPts val="0"/>
              </a:spcAft>
              <a:buClr>
                <a:srgbClr val="FFFFFF"/>
              </a:buClr>
              <a:buSzPts val="1800"/>
              <a:buFont typeface="Noto Sans Symbols"/>
              <a:buNone/>
            </a:pPr>
            <a:r>
              <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Aitrich-Logo-Transparent-BG-2048x671" id="132" name="Google Shape;132;p19"/>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33" name="Google Shape;133;p19"/>
          <p:cNvSpPr txBox="1"/>
          <p:nvPr/>
        </p:nvSpPr>
        <p:spPr>
          <a:xfrm>
            <a:off x="859790" y="327660"/>
            <a:ext cx="860552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Technologies included in the .NET</a:t>
            </a:r>
            <a:endParaRPr b="1" sz="4000">
              <a:solidFill>
                <a:srgbClr val="012D86"/>
              </a:solidFill>
              <a:latin typeface="Bell MT"/>
              <a:ea typeface="Bell MT"/>
              <a:cs typeface="Bell MT"/>
              <a:sym typeface="Bell MT"/>
            </a:endParaRPr>
          </a:p>
        </p:txBody>
      </p:sp>
      <p:grpSp>
        <p:nvGrpSpPr>
          <p:cNvPr id="134" name="Google Shape;134;p19"/>
          <p:cNvGrpSpPr/>
          <p:nvPr/>
        </p:nvGrpSpPr>
        <p:grpSpPr>
          <a:xfrm>
            <a:off x="980440" y="1485265"/>
            <a:ext cx="10356850" cy="4448810"/>
            <a:chOff x="0" y="0"/>
            <a:chExt cx="10405745" cy="4644453"/>
          </a:xfrm>
        </p:grpSpPr>
        <p:sp>
          <p:nvSpPr>
            <p:cNvPr id="135" name="Google Shape;135;p19"/>
            <p:cNvSpPr/>
            <p:nvPr/>
          </p:nvSpPr>
          <p:spPr>
            <a:xfrm>
              <a:off x="0" y="0"/>
              <a:ext cx="2462881" cy="4644453"/>
            </a:xfrm>
            <a:prstGeom prst="roundRect">
              <a:avLst>
                <a:gd fmla="val 10000" name="adj"/>
              </a:avLst>
            </a:prstGeom>
            <a:solidFill>
              <a:srgbClr val="CAE0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36" name="Google Shape;136;p19"/>
            <p:cNvSpPr txBox="1"/>
            <p:nvPr/>
          </p:nvSpPr>
          <p:spPr>
            <a:xfrm>
              <a:off x="0" y="42545"/>
              <a:ext cx="2463165" cy="1199515"/>
            </a:xfrm>
            <a:prstGeom prst="rect">
              <a:avLst/>
            </a:prstGeom>
            <a:noFill/>
            <a:ln>
              <a:noFill/>
            </a:ln>
          </p:spPr>
          <p:txBody>
            <a:bodyPr anchorCtr="0" anchor="ctr" bIns="106675" lIns="106675" spcFirstLastPara="1" rIns="106675" wrap="square" tIns="106675">
              <a:noAutofit/>
            </a:bodyPr>
            <a:lstStyle/>
            <a:p>
              <a:pPr indent="0" lvl="0" marL="0" marR="0" rtl="0" algn="l">
                <a:lnSpc>
                  <a:spcPct val="11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  Cloud apps</a:t>
              </a:r>
              <a:endParaRPr b="1" i="0" sz="1800" u="none" cap="none" strike="noStrike">
                <a:solidFill>
                  <a:schemeClr val="dk1"/>
                </a:solidFill>
                <a:latin typeface="Comic Sans MS"/>
                <a:ea typeface="Comic Sans MS"/>
                <a:cs typeface="Comic Sans MS"/>
                <a:sym typeface="Comic Sans MS"/>
              </a:endParaRPr>
            </a:p>
          </p:txBody>
        </p:sp>
        <p:sp>
          <p:nvSpPr>
            <p:cNvPr id="137" name="Google Shape;137;p19"/>
            <p:cNvSpPr/>
            <p:nvPr/>
          </p:nvSpPr>
          <p:spPr>
            <a:xfrm>
              <a:off x="246288" y="1393336"/>
              <a:ext cx="1970305" cy="676649"/>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38" name="Google Shape;138;p19"/>
            <p:cNvSpPr txBox="1"/>
            <p:nvPr/>
          </p:nvSpPr>
          <p:spPr>
            <a:xfrm>
              <a:off x="246288" y="1393336"/>
              <a:ext cx="1970305" cy="676649"/>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Cloud native apps</a:t>
              </a:r>
              <a:endParaRPr b="0" i="0" sz="1400" u="none" cap="none" strike="noStrike">
                <a:solidFill>
                  <a:schemeClr val="dk1"/>
                </a:solidFill>
                <a:latin typeface="Comic Sans MS"/>
                <a:ea typeface="Comic Sans MS"/>
                <a:cs typeface="Comic Sans MS"/>
                <a:sym typeface="Comic Sans MS"/>
              </a:endParaRPr>
            </a:p>
          </p:txBody>
        </p:sp>
        <p:sp>
          <p:nvSpPr>
            <p:cNvPr id="139" name="Google Shape;139;p19"/>
            <p:cNvSpPr/>
            <p:nvPr/>
          </p:nvSpPr>
          <p:spPr>
            <a:xfrm>
              <a:off x="246288" y="2174084"/>
              <a:ext cx="1970305" cy="676649"/>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0" name="Google Shape;140;p19"/>
            <p:cNvSpPr txBox="1"/>
            <p:nvPr/>
          </p:nvSpPr>
          <p:spPr>
            <a:xfrm>
              <a:off x="246288" y="2174084"/>
              <a:ext cx="1970305" cy="676649"/>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Console apps</a:t>
              </a:r>
              <a:endParaRPr b="0" i="0" sz="1400" u="none" cap="none" strike="noStrike">
                <a:solidFill>
                  <a:schemeClr val="dk1"/>
                </a:solidFill>
                <a:latin typeface="Comic Sans MS"/>
                <a:ea typeface="Comic Sans MS"/>
                <a:cs typeface="Comic Sans MS"/>
                <a:sym typeface="Comic Sans MS"/>
              </a:endParaRPr>
            </a:p>
          </p:txBody>
        </p:sp>
        <p:sp>
          <p:nvSpPr>
            <p:cNvPr id="141" name="Google Shape;141;p19"/>
            <p:cNvSpPr/>
            <p:nvPr/>
          </p:nvSpPr>
          <p:spPr>
            <a:xfrm>
              <a:off x="246288" y="2954833"/>
              <a:ext cx="1970305" cy="676649"/>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2" name="Google Shape;142;p19"/>
            <p:cNvSpPr txBox="1"/>
            <p:nvPr/>
          </p:nvSpPr>
          <p:spPr>
            <a:xfrm>
              <a:off x="246288" y="2954833"/>
              <a:ext cx="1970305" cy="676649"/>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Serverless functions in the cloud</a:t>
              </a:r>
              <a:endParaRPr b="0" i="0" sz="1400" u="none" cap="none" strike="noStrike">
                <a:solidFill>
                  <a:schemeClr val="dk1"/>
                </a:solidFill>
                <a:latin typeface="Comic Sans MS"/>
                <a:ea typeface="Comic Sans MS"/>
                <a:cs typeface="Comic Sans MS"/>
                <a:sym typeface="Comic Sans MS"/>
              </a:endParaRPr>
            </a:p>
          </p:txBody>
        </p:sp>
        <p:sp>
          <p:nvSpPr>
            <p:cNvPr id="143" name="Google Shape;143;p19"/>
            <p:cNvSpPr/>
            <p:nvPr/>
          </p:nvSpPr>
          <p:spPr>
            <a:xfrm>
              <a:off x="246288" y="3735582"/>
              <a:ext cx="1970305" cy="676649"/>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4" name="Google Shape;144;p19"/>
            <p:cNvSpPr txBox="1"/>
            <p:nvPr/>
          </p:nvSpPr>
          <p:spPr>
            <a:xfrm>
              <a:off x="246288" y="3735582"/>
              <a:ext cx="1970305" cy="676649"/>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Web apps, web APIs, and microservices</a:t>
              </a:r>
              <a:endParaRPr b="0" i="0" sz="1400" u="none" cap="none" strike="noStrike">
                <a:solidFill>
                  <a:schemeClr val="dk1"/>
                </a:solidFill>
                <a:latin typeface="Comic Sans MS"/>
                <a:ea typeface="Comic Sans MS"/>
                <a:cs typeface="Comic Sans MS"/>
                <a:sym typeface="Comic Sans MS"/>
              </a:endParaRPr>
            </a:p>
          </p:txBody>
        </p:sp>
        <p:sp>
          <p:nvSpPr>
            <p:cNvPr id="145" name="Google Shape;145;p19"/>
            <p:cNvSpPr/>
            <p:nvPr/>
          </p:nvSpPr>
          <p:spPr>
            <a:xfrm>
              <a:off x="2647597" y="0"/>
              <a:ext cx="2462881" cy="4644453"/>
            </a:xfrm>
            <a:prstGeom prst="roundRect">
              <a:avLst>
                <a:gd fmla="val 10000" name="adj"/>
              </a:avLst>
            </a:prstGeom>
            <a:solidFill>
              <a:srgbClr val="CAE0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6" name="Google Shape;146;p19"/>
            <p:cNvSpPr txBox="1"/>
            <p:nvPr/>
          </p:nvSpPr>
          <p:spPr>
            <a:xfrm>
              <a:off x="2824417" y="29210"/>
              <a:ext cx="2285946" cy="1364634"/>
            </a:xfrm>
            <a:prstGeom prst="rect">
              <a:avLst/>
            </a:prstGeom>
            <a:noFill/>
            <a:ln>
              <a:noFill/>
            </a:ln>
          </p:spPr>
          <p:txBody>
            <a:bodyPr anchorCtr="0" anchor="ctr" bIns="106675" lIns="106675" spcFirstLastPara="1" rIns="106675" wrap="square" tIns="106675">
              <a:noAutofit/>
            </a:bodyPr>
            <a:lstStyle/>
            <a:p>
              <a:pPr indent="0" lvl="0" marL="0" marR="0" rtl="0" algn="l">
                <a:lnSpc>
                  <a:spcPct val="11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Cross-platform         client apps</a:t>
              </a:r>
              <a:endParaRPr b="1" i="0" sz="1800" u="none" cap="none" strike="noStrike">
                <a:solidFill>
                  <a:schemeClr val="dk1"/>
                </a:solidFill>
                <a:latin typeface="Comic Sans MS"/>
                <a:ea typeface="Comic Sans MS"/>
                <a:cs typeface="Comic Sans MS"/>
                <a:sym typeface="Comic Sans MS"/>
              </a:endParaRPr>
            </a:p>
          </p:txBody>
        </p:sp>
        <p:sp>
          <p:nvSpPr>
            <p:cNvPr id="147" name="Google Shape;147;p19"/>
            <p:cNvSpPr/>
            <p:nvPr/>
          </p:nvSpPr>
          <p:spPr>
            <a:xfrm>
              <a:off x="2893885" y="1393336"/>
              <a:ext cx="1970305" cy="912689"/>
            </a:xfrm>
            <a:prstGeom prst="roundRect">
              <a:avLst>
                <a:gd fmla="val 10000" name="adj"/>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48" name="Google Shape;148;p19"/>
            <p:cNvSpPr txBox="1"/>
            <p:nvPr/>
          </p:nvSpPr>
          <p:spPr>
            <a:xfrm>
              <a:off x="2893885" y="1393336"/>
              <a:ext cx="1970305" cy="912689"/>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Desktop apps</a:t>
              </a:r>
              <a:endParaRPr b="0" i="0" sz="1400" u="none" cap="none" strike="noStrike">
                <a:solidFill>
                  <a:schemeClr val="dk1"/>
                </a:solidFill>
                <a:latin typeface="Comic Sans MS"/>
                <a:ea typeface="Comic Sans MS"/>
                <a:cs typeface="Comic Sans MS"/>
                <a:sym typeface="Comic Sans MS"/>
              </a:endParaRPr>
            </a:p>
          </p:txBody>
        </p:sp>
        <p:sp>
          <p:nvSpPr>
            <p:cNvPr id="149" name="Google Shape;149;p19"/>
            <p:cNvSpPr/>
            <p:nvPr/>
          </p:nvSpPr>
          <p:spPr>
            <a:xfrm>
              <a:off x="2893885" y="2446439"/>
              <a:ext cx="1970305" cy="912689"/>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0" name="Google Shape;150;p19"/>
            <p:cNvSpPr txBox="1"/>
            <p:nvPr/>
          </p:nvSpPr>
          <p:spPr>
            <a:xfrm>
              <a:off x="2893885" y="2446439"/>
              <a:ext cx="1970305" cy="912689"/>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Games</a:t>
              </a:r>
              <a:endParaRPr b="0" i="0" sz="1400" u="none" cap="none" strike="noStrike">
                <a:solidFill>
                  <a:schemeClr val="dk1"/>
                </a:solidFill>
                <a:latin typeface="Comic Sans MS"/>
                <a:ea typeface="Comic Sans MS"/>
                <a:cs typeface="Comic Sans MS"/>
                <a:sym typeface="Comic Sans MS"/>
              </a:endParaRPr>
            </a:p>
          </p:txBody>
        </p:sp>
        <p:sp>
          <p:nvSpPr>
            <p:cNvPr id="151" name="Google Shape;151;p19"/>
            <p:cNvSpPr/>
            <p:nvPr/>
          </p:nvSpPr>
          <p:spPr>
            <a:xfrm>
              <a:off x="2893885" y="3499541"/>
              <a:ext cx="1970305" cy="912689"/>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2" name="Google Shape;152;p19"/>
            <p:cNvSpPr txBox="1"/>
            <p:nvPr/>
          </p:nvSpPr>
          <p:spPr>
            <a:xfrm>
              <a:off x="2893885" y="3499541"/>
              <a:ext cx="1970305" cy="912689"/>
            </a:xfrm>
            <a:prstGeom prst="rect">
              <a:avLst/>
            </a:prstGeom>
            <a:noFill/>
            <a:ln>
              <a:noFill/>
            </a:ln>
          </p:spPr>
          <p:txBody>
            <a:bodyPr anchorCtr="0" anchor="ctr" bIns="26650" lIns="35550" spcFirstLastPara="1" rIns="35550" wrap="square" tIns="26650">
              <a:noAutofit/>
            </a:bodyPr>
            <a:lstStyle/>
            <a:p>
              <a:pPr indent="0" lvl="0" marL="0" marR="0" rtl="0" algn="l">
                <a:lnSpc>
                  <a:spcPct val="11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Mobile apps</a:t>
              </a:r>
              <a:endParaRPr b="0" i="0" sz="1400" u="none" cap="none" strike="noStrike">
                <a:solidFill>
                  <a:schemeClr val="dk1"/>
                </a:solidFill>
                <a:latin typeface="Comic Sans MS"/>
                <a:ea typeface="Comic Sans MS"/>
                <a:cs typeface="Comic Sans MS"/>
                <a:sym typeface="Comic Sans MS"/>
              </a:endParaRPr>
            </a:p>
          </p:txBody>
        </p:sp>
        <p:sp>
          <p:nvSpPr>
            <p:cNvPr id="153" name="Google Shape;153;p19"/>
            <p:cNvSpPr/>
            <p:nvPr/>
          </p:nvSpPr>
          <p:spPr>
            <a:xfrm>
              <a:off x="5295195" y="0"/>
              <a:ext cx="2462881" cy="4644453"/>
            </a:xfrm>
            <a:prstGeom prst="roundRect">
              <a:avLst>
                <a:gd fmla="val 10000" name="adj"/>
              </a:avLst>
            </a:prstGeom>
            <a:solidFill>
              <a:srgbClr val="CAE0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4" name="Google Shape;154;p19"/>
            <p:cNvSpPr txBox="1"/>
            <p:nvPr/>
          </p:nvSpPr>
          <p:spPr>
            <a:xfrm>
              <a:off x="5295265" y="0"/>
              <a:ext cx="2463165" cy="1394460"/>
            </a:xfrm>
            <a:prstGeom prst="rect">
              <a:avLst/>
            </a:prstGeom>
            <a:noFill/>
            <a:ln>
              <a:noFill/>
            </a:ln>
          </p:spPr>
          <p:txBody>
            <a:bodyPr anchorCtr="0" anchor="ctr" bIns="106675" lIns="106675" spcFirstLastPara="1" rIns="106675" wrap="square" tIns="106675">
              <a:noAutofit/>
            </a:bodyPr>
            <a:lstStyle/>
            <a:p>
              <a:pPr indent="0" lvl="0" marL="0" marR="0" rtl="0" algn="l">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  Windows apps</a:t>
              </a:r>
              <a:endParaRPr b="1" i="0" sz="1800" u="none" cap="none" strike="noStrike">
                <a:solidFill>
                  <a:schemeClr val="dk1"/>
                </a:solidFill>
                <a:latin typeface="Comic Sans MS"/>
                <a:ea typeface="Comic Sans MS"/>
                <a:cs typeface="Comic Sans MS"/>
                <a:sym typeface="Comic Sans MS"/>
              </a:endParaRPr>
            </a:p>
          </p:txBody>
        </p:sp>
        <p:sp>
          <p:nvSpPr>
            <p:cNvPr id="155" name="Google Shape;155;p19"/>
            <p:cNvSpPr/>
            <p:nvPr/>
          </p:nvSpPr>
          <p:spPr>
            <a:xfrm>
              <a:off x="5541483" y="1393336"/>
              <a:ext cx="1970305" cy="537611"/>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6" name="Google Shape;156;p19"/>
            <p:cNvSpPr txBox="1"/>
            <p:nvPr/>
          </p:nvSpPr>
          <p:spPr>
            <a:xfrm>
              <a:off x="5541483" y="1393336"/>
              <a:ext cx="1970305" cy="537611"/>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Windows Desktop apps</a:t>
              </a:r>
              <a:endParaRPr b="0" i="0" sz="1400" u="none" cap="none" strike="noStrike">
                <a:solidFill>
                  <a:schemeClr val="dk1"/>
                </a:solidFill>
                <a:latin typeface="Comic Sans MS"/>
                <a:ea typeface="Comic Sans MS"/>
                <a:cs typeface="Comic Sans MS"/>
                <a:sym typeface="Comic Sans MS"/>
              </a:endParaRPr>
            </a:p>
          </p:txBody>
        </p:sp>
        <p:sp>
          <p:nvSpPr>
            <p:cNvPr id="157" name="Google Shape;157;p19"/>
            <p:cNvSpPr/>
            <p:nvPr/>
          </p:nvSpPr>
          <p:spPr>
            <a:xfrm>
              <a:off x="5541483" y="2013657"/>
              <a:ext cx="1970305" cy="537611"/>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58" name="Google Shape;158;p19"/>
            <p:cNvSpPr txBox="1"/>
            <p:nvPr/>
          </p:nvSpPr>
          <p:spPr>
            <a:xfrm>
              <a:off x="5541483" y="2013657"/>
              <a:ext cx="1970305" cy="537611"/>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Windows Forms</a:t>
              </a:r>
              <a:endParaRPr b="0" i="0" sz="1400" u="none" cap="none" strike="noStrike">
                <a:solidFill>
                  <a:schemeClr val="dk1"/>
                </a:solidFill>
                <a:latin typeface="Comic Sans MS"/>
                <a:ea typeface="Comic Sans MS"/>
                <a:cs typeface="Comic Sans MS"/>
                <a:sym typeface="Comic Sans MS"/>
              </a:endParaRPr>
            </a:p>
          </p:txBody>
        </p:sp>
        <p:sp>
          <p:nvSpPr>
            <p:cNvPr id="159" name="Google Shape;159;p19"/>
            <p:cNvSpPr/>
            <p:nvPr/>
          </p:nvSpPr>
          <p:spPr>
            <a:xfrm>
              <a:off x="5541483" y="2633977"/>
              <a:ext cx="1970305" cy="537611"/>
            </a:xfrm>
            <a:prstGeom prst="roundRect">
              <a:avLst>
                <a:gd fmla="val 10000" name="adj"/>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0" name="Google Shape;160;p19"/>
            <p:cNvSpPr txBox="1"/>
            <p:nvPr/>
          </p:nvSpPr>
          <p:spPr>
            <a:xfrm>
              <a:off x="5541483" y="2633977"/>
              <a:ext cx="1970305" cy="537611"/>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Windows WPF</a:t>
              </a:r>
              <a:endParaRPr b="0" i="0" sz="1400" u="none" cap="none" strike="noStrike">
                <a:solidFill>
                  <a:schemeClr val="dk1"/>
                </a:solidFill>
                <a:latin typeface="Comic Sans MS"/>
                <a:ea typeface="Comic Sans MS"/>
                <a:cs typeface="Comic Sans MS"/>
                <a:sym typeface="Comic Sans MS"/>
              </a:endParaRPr>
            </a:p>
          </p:txBody>
        </p:sp>
        <p:sp>
          <p:nvSpPr>
            <p:cNvPr id="161" name="Google Shape;161;p19"/>
            <p:cNvSpPr/>
            <p:nvPr/>
          </p:nvSpPr>
          <p:spPr>
            <a:xfrm>
              <a:off x="5541483" y="3254298"/>
              <a:ext cx="1970305" cy="537611"/>
            </a:xfrm>
            <a:prstGeom prst="roundRect">
              <a:avLst>
                <a:gd fmla="val 10000" name="adj"/>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2" name="Google Shape;162;p19"/>
            <p:cNvSpPr txBox="1"/>
            <p:nvPr/>
          </p:nvSpPr>
          <p:spPr>
            <a:xfrm>
              <a:off x="5541483" y="3254298"/>
              <a:ext cx="1970305" cy="537611"/>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Universal Windows Platform (UWP)</a:t>
              </a:r>
              <a:endParaRPr b="0" i="0" sz="1400" u="none" cap="none" strike="noStrike">
                <a:solidFill>
                  <a:schemeClr val="dk1"/>
                </a:solidFill>
                <a:latin typeface="Comic Sans MS"/>
                <a:ea typeface="Comic Sans MS"/>
                <a:cs typeface="Comic Sans MS"/>
                <a:sym typeface="Comic Sans MS"/>
              </a:endParaRPr>
            </a:p>
          </p:txBody>
        </p:sp>
        <p:sp>
          <p:nvSpPr>
            <p:cNvPr id="163" name="Google Shape;163;p19"/>
            <p:cNvSpPr/>
            <p:nvPr/>
          </p:nvSpPr>
          <p:spPr>
            <a:xfrm>
              <a:off x="5541483" y="3874619"/>
              <a:ext cx="1970305" cy="537611"/>
            </a:xfrm>
            <a:prstGeom prst="roundRect">
              <a:avLst>
                <a:gd fmla="val 10000" name="adj"/>
              </a:avLst>
            </a:prstGeom>
            <a:solidFill>
              <a:schemeClr val="accent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4" name="Google Shape;164;p19"/>
            <p:cNvSpPr txBox="1"/>
            <p:nvPr/>
          </p:nvSpPr>
          <p:spPr>
            <a:xfrm>
              <a:off x="5541483" y="3874619"/>
              <a:ext cx="1970305" cy="537611"/>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Windows services</a:t>
              </a:r>
              <a:endParaRPr b="0" i="0" sz="1400" u="none" cap="none" strike="noStrike">
                <a:solidFill>
                  <a:schemeClr val="dk1"/>
                </a:solidFill>
                <a:latin typeface="Comic Sans MS"/>
                <a:ea typeface="Comic Sans MS"/>
                <a:cs typeface="Comic Sans MS"/>
                <a:sym typeface="Comic Sans MS"/>
              </a:endParaRPr>
            </a:p>
          </p:txBody>
        </p:sp>
        <p:sp>
          <p:nvSpPr>
            <p:cNvPr id="165" name="Google Shape;165;p19"/>
            <p:cNvSpPr/>
            <p:nvPr/>
          </p:nvSpPr>
          <p:spPr>
            <a:xfrm>
              <a:off x="7942792" y="0"/>
              <a:ext cx="2462881" cy="4644453"/>
            </a:xfrm>
            <a:prstGeom prst="roundRect">
              <a:avLst>
                <a:gd fmla="val 10000" name="adj"/>
              </a:avLst>
            </a:prstGeom>
            <a:solidFill>
              <a:srgbClr val="CAE0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6" name="Google Shape;166;p19"/>
            <p:cNvSpPr txBox="1"/>
            <p:nvPr/>
          </p:nvSpPr>
          <p:spPr>
            <a:xfrm>
              <a:off x="7942580" y="0"/>
              <a:ext cx="2463165" cy="1394460"/>
            </a:xfrm>
            <a:prstGeom prst="rect">
              <a:avLst/>
            </a:prstGeom>
            <a:noFill/>
            <a:ln>
              <a:noFill/>
            </a:ln>
          </p:spPr>
          <p:txBody>
            <a:bodyPr anchorCtr="0" anchor="ctr" bIns="106675" lIns="106675" spcFirstLastPara="1" rIns="106675" wrap="square" tIns="106675">
              <a:noAutofit/>
            </a:bodyPr>
            <a:lstStyle/>
            <a:p>
              <a:pPr indent="0" lvl="0" marL="0" marR="0" rtl="0" algn="l">
                <a:lnSpc>
                  <a:spcPct val="100000"/>
                </a:lnSpc>
                <a:spcBef>
                  <a:spcPts val="0"/>
                </a:spcBef>
                <a:spcAft>
                  <a:spcPts val="0"/>
                </a:spcAft>
                <a:buClr>
                  <a:schemeClr val="dk1"/>
                </a:buClr>
                <a:buSzPts val="1800"/>
                <a:buFont typeface="Comic Sans MS"/>
                <a:buNone/>
              </a:pPr>
              <a:r>
                <a:rPr b="1" i="0" lang="en-US" sz="1800" u="none" cap="none" strike="noStrike">
                  <a:solidFill>
                    <a:schemeClr val="dk1"/>
                  </a:solidFill>
                  <a:latin typeface="Comic Sans MS"/>
                  <a:ea typeface="Comic Sans MS"/>
                  <a:cs typeface="Comic Sans MS"/>
                  <a:sym typeface="Comic Sans MS"/>
                </a:rPr>
                <a:t>  Other app types</a:t>
              </a:r>
              <a:endParaRPr b="1" i="0" sz="1800" u="none" cap="none" strike="noStrike">
                <a:solidFill>
                  <a:schemeClr val="dk1"/>
                </a:solidFill>
                <a:latin typeface="Comic Sans MS"/>
                <a:ea typeface="Comic Sans MS"/>
                <a:cs typeface="Comic Sans MS"/>
                <a:sym typeface="Comic Sans MS"/>
              </a:endParaRPr>
            </a:p>
          </p:txBody>
        </p:sp>
        <p:sp>
          <p:nvSpPr>
            <p:cNvPr id="167" name="Google Shape;167;p19"/>
            <p:cNvSpPr/>
            <p:nvPr/>
          </p:nvSpPr>
          <p:spPr>
            <a:xfrm>
              <a:off x="8189080" y="1393336"/>
              <a:ext cx="1970305" cy="1401630"/>
            </a:xfrm>
            <a:prstGeom prst="roundRect">
              <a:avLst>
                <a:gd fmla="val 10000" name="adj"/>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68" name="Google Shape;168;p19"/>
            <p:cNvSpPr txBox="1"/>
            <p:nvPr/>
          </p:nvSpPr>
          <p:spPr>
            <a:xfrm>
              <a:off x="8189080" y="1393336"/>
              <a:ext cx="1970305" cy="140163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Machine learning</a:t>
              </a:r>
              <a:endParaRPr b="0" i="0" sz="1400" u="none" cap="none" strike="noStrike">
                <a:solidFill>
                  <a:schemeClr val="dk1"/>
                </a:solidFill>
                <a:latin typeface="Comic Sans MS"/>
                <a:ea typeface="Comic Sans MS"/>
                <a:cs typeface="Comic Sans MS"/>
                <a:sym typeface="Comic Sans MS"/>
              </a:endParaRPr>
            </a:p>
          </p:txBody>
        </p:sp>
        <p:sp>
          <p:nvSpPr>
            <p:cNvPr id="169" name="Google Shape;169;p19"/>
            <p:cNvSpPr/>
            <p:nvPr/>
          </p:nvSpPr>
          <p:spPr>
            <a:xfrm>
              <a:off x="8189080" y="3010601"/>
              <a:ext cx="1970305" cy="1401630"/>
            </a:xfrm>
            <a:prstGeom prst="roundRect">
              <a:avLst>
                <a:gd fmla="val 10000" name="adj"/>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omic Sans MS"/>
                <a:ea typeface="Comic Sans MS"/>
                <a:cs typeface="Comic Sans MS"/>
                <a:sym typeface="Comic Sans MS"/>
              </a:endParaRPr>
            </a:p>
          </p:txBody>
        </p:sp>
        <p:sp>
          <p:nvSpPr>
            <p:cNvPr id="170" name="Google Shape;170;p19"/>
            <p:cNvSpPr txBox="1"/>
            <p:nvPr/>
          </p:nvSpPr>
          <p:spPr>
            <a:xfrm>
              <a:off x="8189080" y="3010601"/>
              <a:ext cx="1970305" cy="1401630"/>
            </a:xfrm>
            <a:prstGeom prst="rect">
              <a:avLst/>
            </a:prstGeom>
            <a:noFill/>
            <a:ln>
              <a:noFill/>
            </a:ln>
          </p:spPr>
          <p:txBody>
            <a:bodyPr anchorCtr="0" anchor="ctr" bIns="26650" lIns="35550" spcFirstLastPara="1" rIns="35550" wrap="square" tIns="26650">
              <a:noAutofit/>
            </a:bodyPr>
            <a:lstStyle/>
            <a:p>
              <a:pPr indent="0" lvl="0" marL="0" marR="0" rtl="0" algn="l">
                <a:lnSpc>
                  <a:spcPct val="100000"/>
                </a:lnSpc>
                <a:spcBef>
                  <a:spcPts val="0"/>
                </a:spcBef>
                <a:spcAft>
                  <a:spcPts val="0"/>
                </a:spcAft>
                <a:buClr>
                  <a:schemeClr val="dk1"/>
                </a:buClr>
                <a:buSzPts val="1400"/>
                <a:buFont typeface="Comic Sans MS"/>
                <a:buNone/>
              </a:pPr>
              <a:r>
                <a:rPr b="0" i="0" lang="en-US" sz="1400" u="none" cap="none" strike="noStrike">
                  <a:solidFill>
                    <a:schemeClr val="dk1"/>
                  </a:solidFill>
                  <a:latin typeface="Comic Sans MS"/>
                  <a:ea typeface="Comic Sans MS"/>
                  <a:cs typeface="Comic Sans MS"/>
                  <a:sym typeface="Comic Sans MS"/>
                </a:rPr>
                <a:t>Internet of Things (IoT)</a:t>
              </a:r>
              <a:endParaRPr b="0" i="0" sz="1400" u="none" cap="none" strike="noStrike">
                <a:solidFill>
                  <a:schemeClr val="dk1"/>
                </a:solidFill>
                <a:latin typeface="Comic Sans MS"/>
                <a:ea typeface="Comic Sans MS"/>
                <a:cs typeface="Comic Sans MS"/>
                <a:sym typeface="Comic Sans MS"/>
              </a:endParaRPr>
            </a:p>
          </p:txBody>
        </p:sp>
      </p:grpSp>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5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p:nvPr/>
        </p:nvSpPr>
        <p:spPr>
          <a:xfrm>
            <a:off x="943610" y="1818005"/>
            <a:ext cx="6536690" cy="3725545"/>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77800" lvl="0" marL="285750" marR="0" rtl="0" algn="l">
              <a:lnSpc>
                <a:spcPct val="140000"/>
              </a:lnSpc>
              <a:spcBef>
                <a:spcPts val="0"/>
              </a:spcBef>
              <a:spcAft>
                <a:spcPts val="0"/>
              </a:spcAft>
              <a:buClr>
                <a:srgbClr val="FFFFFF"/>
              </a:buClr>
              <a:buSzPts val="1700"/>
              <a:buFont typeface="Noto Sans Symbols"/>
              <a:buNone/>
            </a:pPr>
            <a:r>
              <a:t/>
            </a:r>
            <a:endParaRPr sz="1600">
              <a:solidFill>
                <a:schemeClr val="lt1"/>
              </a:solidFill>
              <a:latin typeface="Comic Sans MS"/>
              <a:ea typeface="Comic Sans MS"/>
              <a:cs typeface="Comic Sans MS"/>
              <a:sym typeface="Comic Sans MS"/>
            </a:endParaRPr>
          </a:p>
          <a:p>
            <a:pPr indent="-285750" lvl="0" marL="285750" marR="0" rtl="0" algn="l">
              <a:lnSpc>
                <a:spcPct val="140000"/>
              </a:lnSpc>
              <a:spcBef>
                <a:spcPts val="0"/>
              </a:spcBef>
              <a:spcAft>
                <a:spcPts val="0"/>
              </a:spcAft>
              <a:buClr>
                <a:srgbClr val="FFFFFF"/>
              </a:buClr>
              <a:buSzPts val="1700"/>
              <a:buFont typeface="Noto Sans Symbols"/>
              <a:buChar char="⮚"/>
            </a:pPr>
            <a:r>
              <a:rPr lang="en-US" sz="1600">
                <a:solidFill>
                  <a:schemeClr val="lt1"/>
                </a:solidFill>
                <a:latin typeface="Comic Sans MS"/>
                <a:ea typeface="Comic Sans MS"/>
                <a:cs typeface="Comic Sans MS"/>
                <a:sym typeface="Comic Sans MS"/>
              </a:rPr>
              <a:t>.NET apps and libraries are built from source code and a project file, using the </a:t>
            </a:r>
            <a:r>
              <a:rPr b="1" lang="en-US" sz="1600">
                <a:solidFill>
                  <a:schemeClr val="lt1"/>
                </a:solidFill>
                <a:latin typeface="Comic Sans MS"/>
                <a:ea typeface="Comic Sans MS"/>
                <a:cs typeface="Comic Sans MS"/>
                <a:sym typeface="Comic Sans MS"/>
              </a:rPr>
              <a:t>.NET CLI</a:t>
            </a:r>
            <a:r>
              <a:rPr lang="en-US" sz="1600">
                <a:solidFill>
                  <a:schemeClr val="lt1"/>
                </a:solidFill>
                <a:latin typeface="Comic Sans MS"/>
                <a:ea typeface="Comic Sans MS"/>
                <a:cs typeface="Comic Sans MS"/>
                <a:sym typeface="Comic Sans MS"/>
              </a:rPr>
              <a:t> or an Integrated Development Environment (IDE) like </a:t>
            </a:r>
            <a:r>
              <a:rPr b="1" lang="en-US" sz="1600">
                <a:solidFill>
                  <a:schemeClr val="lt1"/>
                </a:solidFill>
                <a:latin typeface="Comic Sans MS"/>
                <a:ea typeface="Comic Sans MS"/>
                <a:cs typeface="Comic Sans MS"/>
                <a:sym typeface="Comic Sans MS"/>
              </a:rPr>
              <a:t>Visual Studio</a:t>
            </a:r>
            <a:r>
              <a:rPr lang="en-US" sz="1600">
                <a:solidFill>
                  <a:schemeClr val="lt1"/>
                </a:solidFill>
                <a:latin typeface="Comic Sans MS"/>
                <a:ea typeface="Comic Sans MS"/>
                <a:cs typeface="Comic Sans MS"/>
                <a:sym typeface="Comic Sans MS"/>
              </a:rPr>
              <a:t>.</a:t>
            </a:r>
            <a:endParaRPr sz="1600">
              <a:solidFill>
                <a:schemeClr val="lt1"/>
              </a:solidFill>
              <a:latin typeface="Comic Sans MS"/>
              <a:ea typeface="Comic Sans MS"/>
              <a:cs typeface="Comic Sans MS"/>
              <a:sym typeface="Comic Sans MS"/>
            </a:endParaRPr>
          </a:p>
          <a:p>
            <a:pPr indent="-285750" lvl="0" marL="285750" marR="0" rtl="0" algn="l">
              <a:lnSpc>
                <a:spcPct val="140000"/>
              </a:lnSpc>
              <a:spcBef>
                <a:spcPts val="1000"/>
              </a:spcBef>
              <a:spcAft>
                <a:spcPts val="0"/>
              </a:spcAft>
              <a:buClr>
                <a:srgbClr val="FFFFFF"/>
              </a:buClr>
              <a:buSzPts val="1700"/>
              <a:buFont typeface="Noto Sans Symbols"/>
              <a:buChar char="⮚"/>
            </a:pPr>
            <a:r>
              <a:rPr b="1" lang="en-US" sz="1600">
                <a:solidFill>
                  <a:schemeClr val="lt1"/>
                </a:solidFill>
                <a:latin typeface="Comic Sans MS"/>
                <a:ea typeface="Comic Sans MS"/>
                <a:cs typeface="Comic Sans MS"/>
                <a:sym typeface="Comic Sans MS"/>
              </a:rPr>
              <a:t>.NET SDK</a:t>
            </a:r>
            <a:r>
              <a:rPr lang="en-US" sz="1600">
                <a:solidFill>
                  <a:schemeClr val="lt1"/>
                </a:solidFill>
                <a:latin typeface="Comic Sans MS"/>
                <a:ea typeface="Comic Sans MS"/>
                <a:cs typeface="Comic Sans MS"/>
                <a:sym typeface="Comic Sans MS"/>
              </a:rPr>
              <a:t>: Set of tools, libraries, and runtimes for development, building, and testing apps.</a:t>
            </a:r>
            <a:endParaRPr sz="1600">
              <a:solidFill>
                <a:schemeClr val="lt1"/>
              </a:solidFill>
              <a:latin typeface="Comic Sans MS"/>
              <a:ea typeface="Comic Sans MS"/>
              <a:cs typeface="Comic Sans MS"/>
              <a:sym typeface="Comic Sans MS"/>
            </a:endParaRPr>
          </a:p>
          <a:p>
            <a:pPr indent="-285750" lvl="0" marL="285750" marR="0" rtl="0" algn="l">
              <a:lnSpc>
                <a:spcPct val="140000"/>
              </a:lnSpc>
              <a:spcBef>
                <a:spcPts val="1000"/>
              </a:spcBef>
              <a:spcAft>
                <a:spcPts val="0"/>
              </a:spcAft>
              <a:buClr>
                <a:srgbClr val="FFFFFF"/>
              </a:buClr>
              <a:buSzPts val="1700"/>
              <a:buFont typeface="Noto Sans Symbols"/>
              <a:buChar char="⮚"/>
            </a:pPr>
            <a:r>
              <a:rPr b="1" lang="en-US" sz="1600">
                <a:solidFill>
                  <a:schemeClr val="lt1"/>
                </a:solidFill>
                <a:latin typeface="Comic Sans MS"/>
                <a:ea typeface="Comic Sans MS"/>
                <a:cs typeface="Comic Sans MS"/>
                <a:sym typeface="Comic Sans MS"/>
              </a:rPr>
              <a:t>.NET Runtimes</a:t>
            </a:r>
            <a:r>
              <a:rPr lang="en-US" sz="1600">
                <a:solidFill>
                  <a:schemeClr val="lt1"/>
                </a:solidFill>
                <a:latin typeface="Comic Sans MS"/>
                <a:ea typeface="Comic Sans MS"/>
                <a:cs typeface="Comic Sans MS"/>
                <a:sym typeface="Comic Sans MS"/>
              </a:rPr>
              <a:t>: Set of runtimes and libraries, for running apps.</a:t>
            </a:r>
            <a:endParaRPr sz="1600">
              <a:solidFill>
                <a:schemeClr val="lt1"/>
              </a:solidFill>
              <a:latin typeface="Comic Sans MS"/>
              <a:ea typeface="Comic Sans MS"/>
              <a:cs typeface="Comic Sans MS"/>
              <a:sym typeface="Comic Sans MS"/>
            </a:endParaRPr>
          </a:p>
          <a:p>
            <a:pPr indent="-285750" lvl="0" marL="393700" marR="0" rtl="0" algn="l">
              <a:lnSpc>
                <a:spcPct val="140000"/>
              </a:lnSpc>
              <a:spcBef>
                <a:spcPts val="1000"/>
              </a:spcBef>
              <a:spcAft>
                <a:spcPts val="0"/>
              </a:spcAft>
              <a:buClr>
                <a:schemeClr val="dk1"/>
              </a:buClr>
              <a:buSzPts val="1700"/>
              <a:buFont typeface="Calibri"/>
              <a:buNone/>
            </a:pPr>
            <a:r>
              <a:t/>
            </a:r>
            <a:endParaRPr sz="1600">
              <a:solidFill>
                <a:schemeClr val="lt1"/>
              </a:solidFill>
              <a:latin typeface="Comic Sans MS"/>
              <a:ea typeface="Comic Sans MS"/>
              <a:cs typeface="Comic Sans MS"/>
              <a:sym typeface="Comic Sans MS"/>
            </a:endParaRPr>
          </a:p>
        </p:txBody>
      </p:sp>
      <p:pic>
        <p:nvPicPr>
          <p:cNvPr descr="Aitrich-Logo-Transparent-BG-2048x671" id="176" name="Google Shape;176;p20"/>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77" name="Google Shape;177;p20"/>
          <p:cNvSpPr txBox="1"/>
          <p:nvPr/>
        </p:nvSpPr>
        <p:spPr>
          <a:xfrm>
            <a:off x="880745" y="245110"/>
            <a:ext cx="5642610" cy="128333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Using .NET</a:t>
            </a:r>
            <a:endParaRPr b="1" sz="4000">
              <a:solidFill>
                <a:srgbClr val="012D86"/>
              </a:solidFill>
              <a:latin typeface="Bell MT"/>
              <a:ea typeface="Bell MT"/>
              <a:cs typeface="Bell MT"/>
              <a:sym typeface="Bell MT"/>
            </a:endParaRPr>
          </a:p>
        </p:txBody>
      </p:sp>
      <p:pic>
        <p:nvPicPr>
          <p:cNvPr descr="19362653" id="178" name="Google Shape;178;p20"/>
          <p:cNvPicPr preferRelativeResize="0"/>
          <p:nvPr/>
        </p:nvPicPr>
        <p:blipFill rotWithShape="1">
          <a:blip r:embed="rId4">
            <a:alphaModFix/>
          </a:blip>
          <a:srcRect b="0" l="0" r="0" t="0"/>
          <a:stretch/>
        </p:blipFill>
        <p:spPr>
          <a:xfrm>
            <a:off x="8230235" y="1290320"/>
            <a:ext cx="3308985" cy="461899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p:nvPr/>
        </p:nvSpPr>
        <p:spPr>
          <a:xfrm>
            <a:off x="479425" y="1039495"/>
            <a:ext cx="7405370" cy="4779010"/>
          </a:xfrm>
          <a:prstGeom prst="roundRect">
            <a:avLst>
              <a:gd fmla="val 16667" name="adj"/>
            </a:avLst>
          </a:prstGeom>
          <a:solidFill>
            <a:srgbClr val="002060"/>
          </a:solidFill>
          <a:ln cap="flat" cmpd="sng" w="12700">
            <a:solidFill>
              <a:srgbClr val="787878"/>
            </a:solidFill>
            <a:prstDash val="solid"/>
            <a:miter lim="800000"/>
            <a:headEnd len="sm" w="sm" type="none"/>
            <a:tailEnd len="sm" w="sm" type="none"/>
          </a:ln>
        </p:spPr>
        <p:txBody>
          <a:bodyPr anchorCtr="0" anchor="ctr" bIns="45700" lIns="91425" spcFirstLastPara="1" rIns="91425" wrap="square" tIns="45700">
            <a:noAutofit/>
          </a:bodyPr>
          <a:lstStyle/>
          <a:p>
            <a:pPr indent="-196850" lvl="0" marL="285750" marR="0" rtl="0" algn="l">
              <a:lnSpc>
                <a:spcPct val="120000"/>
              </a:lnSpc>
              <a:spcBef>
                <a:spcPts val="0"/>
              </a:spcBef>
              <a:spcAft>
                <a:spcPts val="0"/>
              </a:spcAft>
              <a:buClr>
                <a:srgbClr val="FFFFFF"/>
              </a:buClr>
              <a:buSzPts val="1400"/>
              <a:buFont typeface="Noto Sans Symbols"/>
              <a:buNone/>
            </a:pPr>
            <a:r>
              <a:t/>
            </a:r>
            <a:endParaRPr sz="1500">
              <a:solidFill>
                <a:schemeClr val="lt1"/>
              </a:solidFill>
              <a:latin typeface="Comic Sans MS"/>
              <a:ea typeface="Comic Sans MS"/>
              <a:cs typeface="Comic Sans MS"/>
              <a:sym typeface="Comic Sans MS"/>
            </a:endParaRPr>
          </a:p>
          <a:p>
            <a:pPr indent="-285750" lvl="0" marL="285750" marR="0" rtl="0" algn="l">
              <a:lnSpc>
                <a:spcPct val="120000"/>
              </a:lnSpc>
              <a:spcBef>
                <a:spcPts val="0"/>
              </a:spcBef>
              <a:spcAft>
                <a:spcPts val="0"/>
              </a:spcAft>
              <a:buClr>
                <a:srgbClr val="FFFFFF"/>
              </a:buClr>
              <a:buSzPts val="1400"/>
              <a:buFont typeface="Noto Sans Symbols"/>
              <a:buChar char="⮚"/>
            </a:pPr>
            <a:r>
              <a:rPr lang="en-US" sz="1500">
                <a:solidFill>
                  <a:schemeClr val="lt1"/>
                </a:solidFill>
                <a:latin typeface="Comic Sans MS"/>
                <a:ea typeface="Comic Sans MS"/>
                <a:cs typeface="Comic Sans MS"/>
                <a:sym typeface="Comic Sans MS"/>
              </a:rPr>
              <a:t>The runtime is designed to support multiple programming languages. C#, F#, and Visual Basic languages are supported by Microsoft and are designed in collaboration with the community.</a:t>
            </a:r>
            <a:endParaRPr sz="1500">
              <a:solidFill>
                <a:schemeClr val="lt1"/>
              </a:solidFill>
              <a:latin typeface="Comic Sans MS"/>
              <a:ea typeface="Comic Sans MS"/>
              <a:cs typeface="Comic Sans MS"/>
              <a:sym typeface="Comic Sans MS"/>
            </a:endParaRPr>
          </a:p>
          <a:p>
            <a:pPr indent="-285750" lvl="0" marL="285750" marR="0" rtl="0" algn="l">
              <a:lnSpc>
                <a:spcPct val="120000"/>
              </a:lnSpc>
              <a:spcBef>
                <a:spcPts val="1000"/>
              </a:spcBef>
              <a:spcAft>
                <a:spcPts val="0"/>
              </a:spcAft>
              <a:buClr>
                <a:srgbClr val="FFFFFF"/>
              </a:buClr>
              <a:buSzPts val="1400"/>
              <a:buFont typeface="Noto Sans Symbols"/>
              <a:buChar char="⮚"/>
            </a:pPr>
            <a:r>
              <a:rPr lang="en-US" sz="1500" u="sng">
                <a:solidFill>
                  <a:srgbClr val="FFFF00"/>
                </a:solidFill>
                <a:latin typeface="Comic Sans MS"/>
                <a:ea typeface="Comic Sans MS"/>
                <a:cs typeface="Comic Sans MS"/>
                <a:sym typeface="Comic Sans MS"/>
              </a:rPr>
              <a:t>C# </a:t>
            </a:r>
            <a:r>
              <a:rPr lang="en-US" sz="1500">
                <a:solidFill>
                  <a:schemeClr val="lt1"/>
                </a:solidFill>
                <a:latin typeface="Comic Sans MS"/>
                <a:ea typeface="Comic Sans MS"/>
                <a:cs typeface="Comic Sans MS"/>
                <a:sym typeface="Comic Sans MS"/>
              </a:rPr>
              <a:t>is a modern, object-oriented, and type-safe programming language. It has its roots in the C family of languages and will be immediately familiar to C, C++, Java, and JavaScript programmers.</a:t>
            </a:r>
            <a:endParaRPr sz="1500">
              <a:solidFill>
                <a:schemeClr val="lt1"/>
              </a:solidFill>
              <a:latin typeface="Comic Sans MS"/>
              <a:ea typeface="Comic Sans MS"/>
              <a:cs typeface="Comic Sans MS"/>
              <a:sym typeface="Comic Sans MS"/>
            </a:endParaRPr>
          </a:p>
          <a:p>
            <a:pPr indent="-285750" lvl="0" marL="285750" marR="0" rtl="0" algn="l">
              <a:lnSpc>
                <a:spcPct val="120000"/>
              </a:lnSpc>
              <a:spcBef>
                <a:spcPts val="1000"/>
              </a:spcBef>
              <a:spcAft>
                <a:spcPts val="0"/>
              </a:spcAft>
              <a:buClr>
                <a:srgbClr val="FFFFFF"/>
              </a:buClr>
              <a:buSzPts val="1400"/>
              <a:buFont typeface="Noto Sans Symbols"/>
              <a:buChar char="⮚"/>
            </a:pPr>
            <a:r>
              <a:rPr lang="en-US" sz="1500" u="sng">
                <a:solidFill>
                  <a:srgbClr val="FFFF00"/>
                </a:solidFill>
                <a:latin typeface="Comic Sans MS"/>
                <a:ea typeface="Comic Sans MS"/>
                <a:cs typeface="Comic Sans MS"/>
                <a:sym typeface="Comic Sans MS"/>
              </a:rPr>
              <a:t>F#</a:t>
            </a:r>
            <a:r>
              <a:rPr lang="en-US" sz="1500">
                <a:solidFill>
                  <a:schemeClr val="lt1"/>
                </a:solidFill>
                <a:latin typeface="Comic Sans MS"/>
                <a:ea typeface="Comic Sans MS"/>
                <a:cs typeface="Comic Sans MS"/>
                <a:sym typeface="Comic Sans MS"/>
              </a:rPr>
              <a:t> is an interoperable programming language for writing succinct, robust, and performant code. F# programming is data-oriented, where code involves transforming data with functions.</a:t>
            </a:r>
            <a:endParaRPr sz="1500">
              <a:solidFill>
                <a:schemeClr val="lt1"/>
              </a:solidFill>
              <a:latin typeface="Comic Sans MS"/>
              <a:ea typeface="Comic Sans MS"/>
              <a:cs typeface="Comic Sans MS"/>
              <a:sym typeface="Comic Sans MS"/>
            </a:endParaRPr>
          </a:p>
          <a:p>
            <a:pPr indent="-285750" lvl="0" marL="285750" marR="0" rtl="0" algn="l">
              <a:lnSpc>
                <a:spcPct val="120000"/>
              </a:lnSpc>
              <a:spcBef>
                <a:spcPts val="1000"/>
              </a:spcBef>
              <a:spcAft>
                <a:spcPts val="0"/>
              </a:spcAft>
              <a:buClr>
                <a:srgbClr val="FFFFFF"/>
              </a:buClr>
              <a:buSzPts val="1400"/>
              <a:buFont typeface="Noto Sans Symbols"/>
              <a:buChar char="⮚"/>
            </a:pPr>
            <a:r>
              <a:rPr lang="en-US" sz="1500" u="sng">
                <a:solidFill>
                  <a:srgbClr val="FFFF00"/>
                </a:solidFill>
                <a:latin typeface="Comic Sans MS"/>
                <a:ea typeface="Comic Sans MS"/>
                <a:cs typeface="Comic Sans MS"/>
                <a:sym typeface="Comic Sans MS"/>
              </a:rPr>
              <a:t>Visual Basic</a:t>
            </a:r>
            <a:r>
              <a:rPr lang="en-US" sz="1500">
                <a:solidFill>
                  <a:schemeClr val="lt1"/>
                </a:solidFill>
                <a:latin typeface="Comic Sans MS"/>
                <a:ea typeface="Comic Sans MS"/>
                <a:cs typeface="Comic Sans MS"/>
                <a:sym typeface="Comic Sans MS"/>
              </a:rPr>
              <a:t> uses a more verbose syntax that is closer to ordinary human language. It can be an easier language to learn for people new to programming.</a:t>
            </a:r>
            <a:endParaRPr sz="1500">
              <a:solidFill>
                <a:schemeClr val="lt1"/>
              </a:solidFill>
              <a:latin typeface="Comic Sans MS"/>
              <a:ea typeface="Comic Sans MS"/>
              <a:cs typeface="Comic Sans MS"/>
              <a:sym typeface="Comic Sans MS"/>
            </a:endParaRPr>
          </a:p>
          <a:p>
            <a:pPr indent="-196850" lvl="0" marL="374650" marR="0" rtl="0" algn="l">
              <a:lnSpc>
                <a:spcPct val="120000"/>
              </a:lnSpc>
              <a:spcBef>
                <a:spcPts val="1000"/>
              </a:spcBef>
              <a:spcAft>
                <a:spcPts val="0"/>
              </a:spcAft>
              <a:buClr>
                <a:srgbClr val="FFFFFF"/>
              </a:buClr>
              <a:buSzPts val="1400"/>
              <a:buFont typeface="Noto Sans Symbols"/>
              <a:buNone/>
            </a:pPr>
            <a:r>
              <a:t/>
            </a:r>
            <a:endParaRPr sz="1500">
              <a:solidFill>
                <a:schemeClr val="lt1"/>
              </a:solidFill>
              <a:latin typeface="Comic Sans MS"/>
              <a:ea typeface="Comic Sans MS"/>
              <a:cs typeface="Comic Sans MS"/>
              <a:sym typeface="Comic Sans MS"/>
            </a:endParaRPr>
          </a:p>
        </p:txBody>
      </p:sp>
      <p:pic>
        <p:nvPicPr>
          <p:cNvPr descr="Aitrich-Logo-Transparent-BG-2048x671" id="184" name="Google Shape;184;p21"/>
          <p:cNvPicPr preferRelativeResize="0"/>
          <p:nvPr/>
        </p:nvPicPr>
        <p:blipFill rotWithShape="1">
          <a:blip r:embed="rId3">
            <a:alphaModFix/>
          </a:blip>
          <a:srcRect b="0" l="0" r="0" t="0"/>
          <a:stretch/>
        </p:blipFill>
        <p:spPr>
          <a:xfrm>
            <a:off x="365125" y="6446520"/>
            <a:ext cx="1166495" cy="247650"/>
          </a:xfrm>
          <a:prstGeom prst="rect">
            <a:avLst/>
          </a:prstGeom>
          <a:noFill/>
          <a:ln>
            <a:noFill/>
          </a:ln>
        </p:spPr>
      </p:pic>
      <p:sp>
        <p:nvSpPr>
          <p:cNvPr id="185" name="Google Shape;185;p21"/>
          <p:cNvSpPr txBox="1"/>
          <p:nvPr/>
        </p:nvSpPr>
        <p:spPr>
          <a:xfrm>
            <a:off x="551180" y="-134620"/>
            <a:ext cx="5642700" cy="12834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4000">
                <a:solidFill>
                  <a:srgbClr val="012D86"/>
                </a:solidFill>
                <a:latin typeface="Bell MT"/>
                <a:ea typeface="Bell MT"/>
                <a:cs typeface="Bell MT"/>
                <a:sym typeface="Bell MT"/>
              </a:rPr>
              <a:t>Languages</a:t>
            </a:r>
            <a:endParaRPr b="1" sz="4000">
              <a:solidFill>
                <a:srgbClr val="012D86"/>
              </a:solidFill>
              <a:latin typeface="Bell MT"/>
              <a:ea typeface="Bell MT"/>
              <a:cs typeface="Bell MT"/>
              <a:sym typeface="Bell MT"/>
            </a:endParaRPr>
          </a:p>
        </p:txBody>
      </p:sp>
      <p:pic>
        <p:nvPicPr>
          <p:cNvPr descr="6502423" id="186" name="Google Shape;186;p21"/>
          <p:cNvPicPr preferRelativeResize="0"/>
          <p:nvPr/>
        </p:nvPicPr>
        <p:blipFill rotWithShape="1">
          <a:blip r:embed="rId4">
            <a:alphaModFix/>
          </a:blip>
          <a:srcRect b="0" l="0" r="0" t="0"/>
          <a:stretch/>
        </p:blipFill>
        <p:spPr>
          <a:xfrm>
            <a:off x="8296275" y="1824355"/>
            <a:ext cx="3216275" cy="4410710"/>
          </a:xfrm>
          <a:prstGeom prst="rect">
            <a:avLst/>
          </a:prstGeom>
          <a:noFill/>
          <a:ln>
            <a:noFill/>
          </a:ln>
        </p:spPr>
      </p:pic>
    </p:spTree>
  </p:cSld>
  <p:clrMapOvr>
    <a:masterClrMapping/>
  </p:clrMapOvr>
  <mc:AlternateContent>
    <mc:Choice Requires="p14">
      <p:transition spd="slow" p14:dur="699">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