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Aparajita" panose="02020603050405020304" pitchFamily="18" charset="0"/>
      <p:regular r:id="rId30"/>
    </p:embeddedFont>
    <p:embeddedFont>
      <p:font typeface="Bell MT" panose="02020503060305020303" pitchFamily="18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J5jrC3kKYGW5ZS42NhkM0VOq3e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siy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customschemas.google.com/relationships/presentationmetadata" Target="meta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6-06T13:59:18.471" idx="1">
    <p:pos x="6076" y="2785"/>
    <p:text/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5OCWugw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285038" y="1828801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19124" y="-834886"/>
            <a:ext cx="5851525" cy="807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2"/>
          </p:nvPr>
        </p:nvSpPr>
        <p:spPr>
          <a:xfrm>
            <a:off x="6205728" y="1600200"/>
            <a:ext cx="537667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marL="2743200" lvl="5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marL="3200400" lvl="6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marL="3657600" lvl="7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marL="4114800" lvl="8" indent="-3238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5pPr>
            <a:lvl6pPr marL="2743200" lvl="5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6pPr>
            <a:lvl7pPr marL="3200400" lvl="6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7pPr>
            <a:lvl8pPr marL="3657600" lvl="7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8pPr>
            <a:lvl9pPr marL="4114800" lvl="8" indent="-228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00100" y="859790"/>
            <a:ext cx="1059116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72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EXCEPTION HANDLING</a:t>
            </a:r>
            <a:endParaRPr sz="72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 descr="Aitrich-Logo-Transparent-BG-1536x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6243320"/>
            <a:ext cx="1501140" cy="34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 descr="12291302_Tiny cute children learning cod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3825" y="2777490"/>
            <a:ext cx="5372100" cy="380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/>
          <p:nvPr/>
        </p:nvSpPr>
        <p:spPr>
          <a:xfrm>
            <a:off x="912495" y="4143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IN" sz="4400" b="0" i="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System/Runtime Exceptions</a:t>
            </a:r>
            <a:endParaRPr sz="4400" b="0" i="0" u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69950" y="1557655"/>
            <a:ext cx="503745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"/>
          <p:cNvSpPr txBox="1"/>
          <p:nvPr/>
        </p:nvSpPr>
        <p:spPr>
          <a:xfrm>
            <a:off x="1333500" y="175006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6505" y="1557655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6640830" y="1745615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184" name="Google Shape;184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25552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1379855" y="2797175"/>
            <a:ext cx="3768090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NullReferenceException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186" name="Google Shape;186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730" y="2590165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6641465" y="279844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188" name="Google Shape;188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2495" y="35839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1279525" y="3768725"/>
            <a:ext cx="4016375" cy="86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InvalidCastException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190" name="Google Shape;190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730" y="35839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6627495" y="3797300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465" y="472059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 txBox="1"/>
          <p:nvPr/>
        </p:nvSpPr>
        <p:spPr>
          <a:xfrm>
            <a:off x="1292860" y="4875530"/>
            <a:ext cx="442595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ArrayTypeMismatchException</a:t>
            </a: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194" name="Google Shape;194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4760" y="466852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6626225" y="490982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DivideByZeroException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55980" y="1572260"/>
            <a:ext cx="503745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1319530" y="1764665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535" y="157226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6626860" y="1760220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627495" y="2813050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201" name="Google Shape;201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730" y="264668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6627495" y="3853815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855980" y="1628775"/>
            <a:ext cx="5037455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"/>
          <p:cNvSpPr txBox="1"/>
          <p:nvPr/>
        </p:nvSpPr>
        <p:spPr>
          <a:xfrm>
            <a:off x="1319530" y="182118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2535" y="1628775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0"/>
          <p:cNvSpPr txBox="1"/>
          <p:nvPr/>
        </p:nvSpPr>
        <p:spPr>
          <a:xfrm>
            <a:off x="6626860" y="1816735"/>
            <a:ext cx="3700780" cy="1179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>
            <a:off x="6627495" y="286956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208" name="Google Shape;208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5235" y="3602990"/>
            <a:ext cx="4980940" cy="8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970" y="473964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0"/>
          <p:cNvSpPr txBox="1"/>
          <p:nvPr/>
        </p:nvSpPr>
        <p:spPr>
          <a:xfrm>
            <a:off x="1269365" y="4894580"/>
            <a:ext cx="442595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ArrayTypeMismatchException</a:t>
            </a: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pic>
        <p:nvPicPr>
          <p:cNvPr id="211" name="Google Shape;211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5235" y="2665730"/>
            <a:ext cx="4980940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6604000" y="3872865"/>
            <a:ext cx="403923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OverFlowException</a:t>
            </a:r>
            <a:r>
              <a:rPr lang="en-IN" sz="2400">
                <a:solidFill>
                  <a:schemeClr val="dk1"/>
                </a:solidFill>
                <a:latin typeface="Aparajita"/>
                <a:ea typeface="Aparajita"/>
                <a:cs typeface="Aparajita"/>
                <a:sym typeface="Aparajita"/>
              </a:rPr>
              <a:t> 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963295" y="1666875"/>
            <a:ext cx="4881880" cy="8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0"/>
          <p:cNvSpPr txBox="1"/>
          <p:nvPr/>
        </p:nvSpPr>
        <p:spPr>
          <a:xfrm>
            <a:off x="1334135" y="1802130"/>
            <a:ext cx="404050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OutOfMemoryException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10" descr="Capture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8730" y="1647825"/>
            <a:ext cx="4944745" cy="8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6603365" y="1835785"/>
            <a:ext cx="443992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IndexOutOfRangeException</a:t>
            </a: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217" name="Google Shape;217;p10"/>
          <p:cNvSpPr txBox="1"/>
          <p:nvPr/>
        </p:nvSpPr>
        <p:spPr>
          <a:xfrm>
            <a:off x="6604000" y="2888615"/>
            <a:ext cx="390652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parajita"/>
                <a:ea typeface="Aparajita"/>
                <a:cs typeface="Aparajita"/>
                <a:sym typeface="Aparajita"/>
              </a:rPr>
              <a:t>Arithmetic Exception</a:t>
            </a:r>
            <a:endParaRPr sz="2400">
              <a:solidFill>
                <a:schemeClr val="accent3"/>
              </a:solidFill>
              <a:latin typeface="Aparajita"/>
              <a:ea typeface="Aparajita"/>
              <a:cs typeface="Aparajita"/>
              <a:sym typeface="Aparaji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What Is Exception Handling??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23" name="Google Shape;223;p11" descr="27828922_73380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78750" y="2874645"/>
            <a:ext cx="4412615" cy="327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/>
          <p:nvPr/>
        </p:nvSpPr>
        <p:spPr>
          <a:xfrm>
            <a:off x="520065" y="1867535"/>
            <a:ext cx="10807065" cy="82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520065" y="1867535"/>
            <a:ext cx="10972800" cy="8578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708660" y="1991360"/>
            <a:ext cx="1038669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“Exception handling" means interpreting and reacting to the exceptions created by errors.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1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745" y="6144895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1"/>
          <p:cNvSpPr/>
          <p:nvPr/>
        </p:nvSpPr>
        <p:spPr>
          <a:xfrm>
            <a:off x="518795" y="4202430"/>
            <a:ext cx="6765925" cy="101536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Achieved using the Try - Catch - Finally block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20065" y="2884805"/>
            <a:ext cx="6766560" cy="11303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Built mechanism in .NET framework to detect and handle run time errors.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2" descr="Picture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19345" y="753745"/>
            <a:ext cx="6934200" cy="498348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/>
        </p:nvSpPr>
        <p:spPr>
          <a:xfrm>
            <a:off x="6091555" y="1605280"/>
            <a:ext cx="4246880" cy="3969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........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catch(SomeException e1){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catch(AnotherException e2){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.....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12"/>
          <p:cNvCxnSpPr/>
          <p:nvPr/>
        </p:nvCxnSpPr>
        <p:spPr>
          <a:xfrm rot="10800000">
            <a:off x="4438650" y="1395730"/>
            <a:ext cx="1800225" cy="4235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37" name="Google Shape;237;p12"/>
          <p:cNvSpPr/>
          <p:nvPr/>
        </p:nvSpPr>
        <p:spPr>
          <a:xfrm>
            <a:off x="360045" y="1047115"/>
            <a:ext cx="4020820" cy="111442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533400" y="1184910"/>
            <a:ext cx="37338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 Bolock for which we want to catch some  Exception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12"/>
          <p:cNvCxnSpPr/>
          <p:nvPr/>
        </p:nvCxnSpPr>
        <p:spPr>
          <a:xfrm flipH="1">
            <a:off x="4307840" y="2600325"/>
            <a:ext cx="1931035" cy="7296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40" name="Google Shape;240;p12"/>
          <p:cNvCxnSpPr/>
          <p:nvPr/>
        </p:nvCxnSpPr>
        <p:spPr>
          <a:xfrm rot="10800000">
            <a:off x="4333875" y="3362325"/>
            <a:ext cx="1771650" cy="3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1" name="Google Shape;241;p12"/>
          <p:cNvSpPr/>
          <p:nvPr/>
        </p:nvSpPr>
        <p:spPr>
          <a:xfrm>
            <a:off x="367665" y="2448560"/>
            <a:ext cx="3956685" cy="159385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662940" y="2584450"/>
            <a:ext cx="3463290" cy="14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Each catch deals with class of Exceptions,determined by the run-time system based on the type of the argument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12"/>
          <p:cNvCxnSpPr/>
          <p:nvPr/>
        </p:nvCxnSpPr>
        <p:spPr>
          <a:xfrm flipH="1">
            <a:off x="4333875" y="4314825"/>
            <a:ext cx="1847850" cy="5905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44" name="Google Shape;244;p12"/>
          <p:cNvSpPr/>
          <p:nvPr/>
        </p:nvSpPr>
        <p:spPr>
          <a:xfrm>
            <a:off x="367665" y="4328795"/>
            <a:ext cx="3940175" cy="12700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662940" y="4460240"/>
            <a:ext cx="355028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code in finally is executed always after leaving the try-block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>
            <a:spLocks noGrp="1"/>
          </p:cNvSpPr>
          <p:nvPr>
            <p:ph type="body" idx="2"/>
          </p:nvPr>
        </p:nvSpPr>
        <p:spPr>
          <a:xfrm>
            <a:off x="5363845" y="2161540"/>
            <a:ext cx="4042410" cy="391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47" name="Google Shape;247;p12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745" y="6144895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/>
        </p:nvSpPr>
        <p:spPr>
          <a:xfrm>
            <a:off x="245745" y="114935"/>
            <a:ext cx="3925570" cy="58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Structure:</a:t>
            </a:r>
            <a:endParaRPr sz="32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3" descr="Capture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02425" y="1344930"/>
            <a:ext cx="4895850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3"/>
          <p:cNvSpPr/>
          <p:nvPr/>
        </p:nvSpPr>
        <p:spPr>
          <a:xfrm>
            <a:off x="6350" y="1344295"/>
            <a:ext cx="6205220" cy="951230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3"/>
          <p:cNvSpPr txBox="1"/>
          <p:nvPr/>
        </p:nvSpPr>
        <p:spPr>
          <a:xfrm>
            <a:off x="6985" y="1344930"/>
            <a:ext cx="562991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Structured exception handling tests specific pieces of the code when exception occurs</a:t>
            </a: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29210" y="2906395"/>
            <a:ext cx="6181725" cy="1130300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"/>
          <p:cNvSpPr txBox="1"/>
          <p:nvPr/>
        </p:nvSpPr>
        <p:spPr>
          <a:xfrm>
            <a:off x="29210" y="2981960"/>
            <a:ext cx="574802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IN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Try...Catch...Finally</a:t>
            </a: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control structure is fundamental to structured exception handling.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6350" y="4589145"/>
            <a:ext cx="6204585" cy="1023620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3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620" y="6129020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3"/>
          <p:cNvSpPr txBox="1"/>
          <p:nvPr/>
        </p:nvSpPr>
        <p:spPr>
          <a:xfrm>
            <a:off x="6350" y="4367530"/>
            <a:ext cx="563118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Reacts differently based on the type of thrown exception.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377825" y="386715"/>
            <a:ext cx="401828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Work Flow: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0847705" cy="842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</a:rPr>
              <a:t>try/catch Blocks</a:t>
            </a:r>
            <a:br>
              <a:rPr lang="en-IN">
                <a:solidFill>
                  <a:srgbClr val="002060"/>
                </a:solidFill>
              </a:rPr>
            </a:br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body" idx="1"/>
          </p:nvPr>
        </p:nvSpPr>
        <p:spPr>
          <a:xfrm>
            <a:off x="0" y="1673225"/>
            <a:ext cx="7529195" cy="5031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just" rtl="0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000">
                <a:latin typeface="Arial"/>
                <a:ea typeface="Arial"/>
                <a:cs typeface="Arial"/>
                <a:sym typeface="Arial"/>
              </a:rPr>
              <a:t> 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just" rtl="0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     	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just" rtl="0">
              <a:lnSpc>
                <a:spcPct val="16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Noto Sans Symbols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14" descr="Capture1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72450" y="1282065"/>
            <a:ext cx="3590290" cy="344741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4"/>
          <p:cNvSpPr/>
          <p:nvPr/>
        </p:nvSpPr>
        <p:spPr>
          <a:xfrm>
            <a:off x="610235" y="1413510"/>
            <a:ext cx="6878955" cy="7581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4"/>
          <p:cNvSpPr txBox="1"/>
          <p:nvPr/>
        </p:nvSpPr>
        <p:spPr>
          <a:xfrm>
            <a:off x="825500" y="1296670"/>
            <a:ext cx="647001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exceptions are thrown, It must be handled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4"/>
          <p:cNvSpPr txBox="1"/>
          <p:nvPr/>
        </p:nvSpPr>
        <p:spPr>
          <a:xfrm>
            <a:off x="459105" y="2902585"/>
            <a:ext cx="594614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done by,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503555" y="2951480"/>
            <a:ext cx="579564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Done by using  try-catch block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271780" y="5330190"/>
            <a:ext cx="90963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And an exception handling code goes in the catch block</a:t>
            </a:r>
            <a:endParaRPr sz="2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619760" y="4764405"/>
            <a:ext cx="9339580" cy="85471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609600" y="3523615"/>
            <a:ext cx="6870065" cy="9594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4"/>
          <p:cNvSpPr txBox="1"/>
          <p:nvPr/>
        </p:nvSpPr>
        <p:spPr>
          <a:xfrm>
            <a:off x="852805" y="3630295"/>
            <a:ext cx="644398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parajita"/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Code that could throw an exception is put in the try block 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610235" y="2552700"/>
            <a:ext cx="6900545" cy="63436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862965" y="2632710"/>
            <a:ext cx="539051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Done by using  try-catch block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4"/>
          <p:cNvSpPr txBox="1"/>
          <p:nvPr/>
        </p:nvSpPr>
        <p:spPr>
          <a:xfrm>
            <a:off x="863600" y="4904740"/>
            <a:ext cx="911987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Exception handling code goes in the catch block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4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620" y="6129020"/>
            <a:ext cx="187071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Multiple Catch Blocks</a:t>
            </a:r>
            <a:br>
              <a:rPr lang="en-IN">
                <a:solidFill>
                  <a:srgbClr val="002060"/>
                </a:solidFill>
              </a:rPr>
            </a:br>
            <a:endParaRPr>
              <a:solidFill>
                <a:srgbClr val="002060"/>
              </a:solidFill>
            </a:endParaRPr>
          </a:p>
        </p:txBody>
      </p:sp>
      <p:pic>
        <p:nvPicPr>
          <p:cNvPr id="286" name="Google Shape;286;p15" descr="5784490_29784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1602740"/>
            <a:ext cx="4526280" cy="4526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/>
          <p:nvPr/>
        </p:nvSpPr>
        <p:spPr>
          <a:xfrm>
            <a:off x="777875" y="2662555"/>
            <a:ext cx="5142230" cy="189484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1061720" y="2988945"/>
            <a:ext cx="4690110" cy="156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try block can throw multiple exceptions, which can handle by using multiple catch blocks.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1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620" y="6129020"/>
            <a:ext cx="187071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 descr="Picture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74415" y="913130"/>
            <a:ext cx="8134985" cy="5031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 descr="side-view-hand-pointi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0" y="1649095"/>
            <a:ext cx="3136900" cy="3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4121150" y="1344930"/>
            <a:ext cx="7042150" cy="4799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BD3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BD3"/>
                </a:solidFill>
                <a:latin typeface="Arial"/>
                <a:ea typeface="Arial"/>
                <a:cs typeface="Arial"/>
                <a:sym typeface="Arial"/>
              </a:rPr>
              <a:t>private void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DoSomething(){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try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IN" sz="1800">
                <a:solidFill>
                  <a:srgbClr val="012D86"/>
                </a:solidFill>
                <a:latin typeface="Arial"/>
                <a:ea typeface="Arial"/>
                <a:cs typeface="Arial"/>
                <a:sym typeface="Arial"/>
              </a:rPr>
              <a:t>throw new</a:t>
            </a: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ArgumentNullException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135BA2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ArgumentNullException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//will  reach here..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catch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IN" sz="18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ArgumentException </a:t>
            </a: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will reach here...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6" descr="Aitrich-Logo-Transparent-BG-1536x5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745" y="6144895"/>
            <a:ext cx="187071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6"/>
          <p:cNvSpPr txBox="1"/>
          <p:nvPr/>
        </p:nvSpPr>
        <p:spPr>
          <a:xfrm>
            <a:off x="525145" y="185420"/>
            <a:ext cx="494982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Structure: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3483610" y="5643880"/>
            <a:ext cx="575754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ECF4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1800">
              <a:solidFill>
                <a:srgbClr val="FECF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7" descr="Picture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81095" y="581660"/>
            <a:ext cx="7967345" cy="519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75" y="6151880"/>
            <a:ext cx="1557020" cy="47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 descr="side-view-hand-pointing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0" y="1649095"/>
            <a:ext cx="3136900" cy="35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 descr="Captu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86505" y="882015"/>
            <a:ext cx="7721600" cy="476123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/>
        </p:nvSpPr>
        <p:spPr>
          <a:xfrm>
            <a:off x="371475" y="262890"/>
            <a:ext cx="282194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Finally Blocks</a:t>
            </a:r>
            <a:br>
              <a:rPr lang="en-IN"/>
            </a:br>
            <a:br>
              <a:rPr lang="en-IN"/>
            </a:b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574040" y="2018665"/>
            <a:ext cx="7879080" cy="89471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609600" y="2237740"/>
            <a:ext cx="796798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Finally block must appear after all the catch block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19" descr="11121752_463718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731250" y="1980565"/>
            <a:ext cx="3460750" cy="373570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9"/>
          <p:cNvSpPr/>
          <p:nvPr/>
        </p:nvSpPr>
        <p:spPr>
          <a:xfrm>
            <a:off x="623570" y="3189605"/>
            <a:ext cx="7877175" cy="104457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797560" y="3296285"/>
            <a:ext cx="7362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Contains the code that always executes, whether or not any exceptin ocurs.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575310" y="4693920"/>
            <a:ext cx="7879080" cy="96520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09600" y="4693920"/>
            <a:ext cx="7896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you use transfer control statement in finally block, you will receive compile time error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0" descr="835760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39660" y="1896110"/>
            <a:ext cx="4752340" cy="473329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/>
          <p:nvPr/>
        </p:nvSpPr>
        <p:spPr>
          <a:xfrm>
            <a:off x="371475" y="533400"/>
            <a:ext cx="6154420" cy="136271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619125" y="1015365"/>
            <a:ext cx="4876800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When to use finally block ?</a:t>
            </a:r>
            <a:endParaRPr sz="2400" b="1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257175" y="2306320"/>
            <a:ext cx="7694930" cy="304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en-IN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code fragment that must be executed regardless of exception. 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Cleaning up resources such as closing file objects, releasing database connections etc.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▪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Only One finally block is associated with try block.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20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75" y="6151880"/>
            <a:ext cx="1557020" cy="47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579120" y="135255"/>
            <a:ext cx="11003280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CONTENTS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578485" y="1417320"/>
            <a:ext cx="5904230" cy="473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Exception?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Why should we catch exceptions ?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'Exception' and 'Error' ?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different kinds of exceptions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Some System/Runtime Exceptions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 Exception Handling?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Structured Exception Handling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2400"/>
              <a:buFont typeface="Noto Sans Symbols"/>
              <a:buNone/>
            </a:pP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2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765" y="6205855"/>
            <a:ext cx="187071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5461362_28083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82715" y="1196975"/>
            <a:ext cx="4928235" cy="469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1" descr="Picture1 (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95600" y="634365"/>
            <a:ext cx="8818245" cy="569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21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6333490"/>
            <a:ext cx="154686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 descr="side-view-hand-point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934210"/>
            <a:ext cx="2663190" cy="251206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1"/>
          <p:cNvSpPr txBox="1"/>
          <p:nvPr/>
        </p:nvSpPr>
        <p:spPr>
          <a:xfrm>
            <a:off x="633730" y="340995"/>
            <a:ext cx="159829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38" name="Google Shape;338;p21" descr="Captur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62605" y="1107440"/>
            <a:ext cx="8515350" cy="5102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"/>
          <p:cNvSpPr txBox="1">
            <a:spLocks noGrp="1"/>
          </p:cNvSpPr>
          <p:nvPr>
            <p:ph type="title"/>
          </p:nvPr>
        </p:nvSpPr>
        <p:spPr>
          <a:xfrm>
            <a:off x="609600" y="2936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Application Exception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44" name="Google Shape;344;p22"/>
          <p:cNvSpPr/>
          <p:nvPr/>
        </p:nvSpPr>
        <p:spPr>
          <a:xfrm>
            <a:off x="610235" y="1772285"/>
            <a:ext cx="8236585" cy="94043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2"/>
          <p:cNvSpPr txBox="1"/>
          <p:nvPr/>
        </p:nvSpPr>
        <p:spPr>
          <a:xfrm>
            <a:off x="609600" y="2012315"/>
            <a:ext cx="822007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Thrown by a user program, not by the common language runtime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22" descr="12977763_51070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847455" y="1437005"/>
            <a:ext cx="2992755" cy="49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/>
          <p:nvPr/>
        </p:nvSpPr>
        <p:spPr>
          <a:xfrm>
            <a:off x="610235" y="3061335"/>
            <a:ext cx="8236585" cy="10502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2"/>
          <p:cNvSpPr/>
          <p:nvPr/>
        </p:nvSpPr>
        <p:spPr>
          <a:xfrm>
            <a:off x="610235" y="4460240"/>
            <a:ext cx="8237220" cy="95694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"/>
          <p:cNvSpPr txBox="1"/>
          <p:nvPr/>
        </p:nvSpPr>
        <p:spPr>
          <a:xfrm>
            <a:off x="717550" y="3117215"/>
            <a:ext cx="828484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custom exception class by deriving the  ApplicationException class.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 txBox="1"/>
          <p:nvPr/>
        </p:nvSpPr>
        <p:spPr>
          <a:xfrm>
            <a:off x="842645" y="4460240"/>
            <a:ext cx="798639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The </a:t>
            </a:r>
            <a:r>
              <a:rPr lang="en-IN" sz="2200" b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 statement is used to signal the occurrence of an anomalous situation (exception) during the program execution.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22" descr="Aitrich-Logo-Transparent-BG-1536x5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Diffensive Programming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57" name="Google Shape;357;p23" descr="12083559_Wavy_Bus-23_Single-0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456295" y="2012315"/>
            <a:ext cx="3611880" cy="337883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3"/>
          <p:cNvSpPr/>
          <p:nvPr/>
        </p:nvSpPr>
        <p:spPr>
          <a:xfrm>
            <a:off x="704850" y="1562100"/>
            <a:ext cx="7605395" cy="10718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1083310" y="1657350"/>
            <a:ext cx="688086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Defensive programming is a technique that makes programs more robust to unexpected events 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681355" y="2778125"/>
            <a:ext cx="7629525" cy="104838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610235" y="2911475"/>
            <a:ext cx="706628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Less program "crashes" at run time ,It increases the quality of software.</a:t>
            </a:r>
            <a:endParaRPr sz="22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endParaRPr sz="2200" b="0" i="0" u="none" strike="noStrike" cap="non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/>
          <p:nvPr/>
        </p:nvSpPr>
        <p:spPr>
          <a:xfrm>
            <a:off x="680720" y="4041140"/>
            <a:ext cx="7629525" cy="192341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1083310" y="4295140"/>
            <a:ext cx="6827520" cy="14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Defensive Programming is the concept of avoiding the exceptional situations to occur, even before it can occur, and exception handling is about handling an exception after it has happened</a:t>
            </a:r>
            <a:r>
              <a:rPr lang="en-I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23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24" descr="Picture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00045" y="665480"/>
            <a:ext cx="7409180" cy="552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4" descr="side-view-hand-point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50085"/>
            <a:ext cx="2663190" cy="2512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4" descr="Aitrich-Logo-Transparent-BG-1536x50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4" descr="Capture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6">
            <a:alphaModFix/>
          </a:blip>
          <a:srcRect/>
          <a:stretch/>
        </p:blipFill>
        <p:spPr>
          <a:xfrm>
            <a:off x="3053715" y="1164590"/>
            <a:ext cx="7085330" cy="48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 txBox="1"/>
          <p:nvPr/>
        </p:nvSpPr>
        <p:spPr>
          <a:xfrm>
            <a:off x="137160" y="216535"/>
            <a:ext cx="3056890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   Example: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Defensive Programming Strategies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79" name="Google Shape;379;p25" descr="6504173_332759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22420" y="1913890"/>
            <a:ext cx="4298315" cy="429831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5"/>
          <p:cNvSpPr/>
          <p:nvPr/>
        </p:nvSpPr>
        <p:spPr>
          <a:xfrm>
            <a:off x="7639050" y="1685925"/>
            <a:ext cx="4199255" cy="1218565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8648700" y="3387725"/>
            <a:ext cx="3048000" cy="951865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Use Safe Parsing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5"/>
          <p:cNvSpPr/>
          <p:nvPr/>
        </p:nvSpPr>
        <p:spPr>
          <a:xfrm>
            <a:off x="7639050" y="5136515"/>
            <a:ext cx="3048000" cy="951865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Use Safe Parsing</a:t>
            </a:r>
            <a:r>
              <a:rPr lang="en-IN" sz="2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5"/>
          <p:cNvSpPr/>
          <p:nvPr/>
        </p:nvSpPr>
        <p:spPr>
          <a:xfrm>
            <a:off x="1409700" y="1800225"/>
            <a:ext cx="3048000" cy="989965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5"/>
          <p:cNvSpPr/>
          <p:nvPr/>
        </p:nvSpPr>
        <p:spPr>
          <a:xfrm>
            <a:off x="495300" y="3387090"/>
            <a:ext cx="3048000" cy="951865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5"/>
          <p:cNvSpPr/>
          <p:nvPr/>
        </p:nvSpPr>
        <p:spPr>
          <a:xfrm>
            <a:off x="495300" y="5073015"/>
            <a:ext cx="3980815" cy="951865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1657350" y="2037080"/>
            <a:ext cx="287655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 For Nulls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5"/>
          <p:cNvSpPr txBox="1"/>
          <p:nvPr/>
        </p:nvSpPr>
        <p:spPr>
          <a:xfrm>
            <a:off x="609600" y="3606800"/>
            <a:ext cx="548640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Check Object State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5"/>
          <p:cNvSpPr txBox="1"/>
          <p:nvPr/>
        </p:nvSpPr>
        <p:spPr>
          <a:xfrm>
            <a:off x="978535" y="5175885"/>
            <a:ext cx="347916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Check Your Arguments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5"/>
          <p:cNvSpPr txBox="1"/>
          <p:nvPr/>
        </p:nvSpPr>
        <p:spPr>
          <a:xfrm>
            <a:off x="7781925" y="1913890"/>
            <a:ext cx="391414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 Careful When Working with Arrays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2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6"/>
          <p:cNvSpPr txBox="1">
            <a:spLocks noGrp="1"/>
          </p:cNvSpPr>
          <p:nvPr>
            <p:ph type="title"/>
          </p:nvPr>
        </p:nvSpPr>
        <p:spPr>
          <a:xfrm>
            <a:off x="609600" y="27400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br>
              <a:rPr lang="en-IN">
                <a:solidFill>
                  <a:srgbClr val="002060"/>
                </a:solidFill>
              </a:rPr>
            </a:b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Best Practices for Handling Exceptions</a:t>
            </a:r>
            <a:br>
              <a:rPr lang="en-IN">
                <a:latin typeface="Bell MT"/>
                <a:ea typeface="Bell MT"/>
                <a:cs typeface="Bell MT"/>
                <a:sym typeface="Bell MT"/>
              </a:rPr>
            </a:b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847090" y="1579245"/>
            <a:ext cx="10211435" cy="120777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p26" descr="3d-render-thumb-up-sign-isolated-hand-ges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00310" y="3682365"/>
            <a:ext cx="2091690" cy="290766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6"/>
          <p:cNvSpPr txBox="1"/>
          <p:nvPr/>
        </p:nvSpPr>
        <p:spPr>
          <a:xfrm>
            <a:off x="838200" y="1796415"/>
            <a:ext cx="1031557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 well-designed set of error handling code blocks can make a program more robust and less prone to crashing the application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838200" y="3166110"/>
            <a:ext cx="9124950" cy="100901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 txBox="1"/>
          <p:nvPr/>
        </p:nvSpPr>
        <p:spPr>
          <a:xfrm>
            <a:off x="981075" y="3440430"/>
            <a:ext cx="873442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Know when to use a try/catch block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6"/>
          <p:cNvSpPr/>
          <p:nvPr/>
        </p:nvSpPr>
        <p:spPr>
          <a:xfrm>
            <a:off x="847725" y="4554220"/>
            <a:ext cx="9124950" cy="116967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6"/>
          <p:cNvSpPr txBox="1"/>
          <p:nvPr/>
        </p:nvSpPr>
        <p:spPr>
          <a:xfrm>
            <a:off x="837565" y="4752340"/>
            <a:ext cx="912558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Use try/finally blocks around code that can potentially generate an exception and centralize your catch statements in one location.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3" name="Google Shape;403;p26" descr="Aitrich-Logo-Transparent-BG-1536x5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64160" y="6102985"/>
            <a:ext cx="1545590" cy="50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666750" y="784860"/>
            <a:ext cx="10572750" cy="100901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27" descr="3d-render-thumb-up-sign-isolated-hand-ges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094470" y="3739515"/>
            <a:ext cx="2699385" cy="280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7"/>
          <p:cNvSpPr txBox="1"/>
          <p:nvPr/>
        </p:nvSpPr>
        <p:spPr>
          <a:xfrm>
            <a:off x="847725" y="1057275"/>
            <a:ext cx="97536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End exception class names with the word "Exception".</a:t>
            </a: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666750" y="2186305"/>
            <a:ext cx="10572750" cy="100901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C# and the Managed Extensions for C++, use at least the three common constructors when creating your own exception classes.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666750" y="3739515"/>
            <a:ext cx="9167495" cy="100901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parajita"/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grammatically correct error messages, including ending punctuation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7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6352540"/>
            <a:ext cx="1546860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8" descr="13561931_527470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2655" y="1399540"/>
            <a:ext cx="10346055" cy="5203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28" descr="Aitrich-Logo-Transparent-BG-1536x5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98450" y="6139815"/>
            <a:ext cx="1545590" cy="507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CONTENTS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04" name="Google Shape;104;p3" descr="Aitrich-Logo-Transparent-BG-1536x50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05765" y="6205855"/>
            <a:ext cx="187071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 descr="5461362_28083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4510" y="1429385"/>
            <a:ext cx="4928235" cy="4928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608965" y="1417955"/>
            <a:ext cx="5454650" cy="30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try/catch Blocks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Multiple Catch Blocks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1E63BD"/>
              </a:buClr>
              <a:buSzPts val="18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Finally Blocks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E63BD"/>
              </a:buClr>
              <a:buSzPts val="20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Application Exception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E63BD"/>
              </a:buClr>
              <a:buSzPts val="20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Defensive Programming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270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E63BD"/>
              </a:buClr>
              <a:buSzPts val="2000"/>
              <a:buFont typeface="Noto Sans Symbols"/>
              <a:buChar char="⮚"/>
            </a:pPr>
            <a:r>
              <a:rPr lang="en-IN" sz="2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Best Practices for Handling Exceptions</a:t>
            </a:r>
            <a:endParaRPr sz="2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609600" y="274955"/>
            <a:ext cx="1112520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lang="en-IN">
                <a:solidFill>
                  <a:srgbClr val="002060"/>
                </a:solidFill>
              </a:rPr>
              <a:t>What Is Exception???</a:t>
            </a:r>
            <a:endParaRPr>
              <a:solidFill>
                <a:srgbClr val="002060"/>
              </a:solidFill>
            </a:endParaRPr>
          </a:p>
        </p:txBody>
      </p:sp>
      <p:pic>
        <p:nvPicPr>
          <p:cNvPr id="112" name="Google Shape;112;p4" descr="13330330_Feb-Business_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15960" y="1903730"/>
            <a:ext cx="3760470" cy="348742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629285" y="1992630"/>
            <a:ext cx="7305040" cy="71882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629285" y="2120900"/>
            <a:ext cx="719645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Exception is an event during the execution of the program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29920" y="4570730"/>
            <a:ext cx="7303770" cy="98806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14375" y="4693920"/>
            <a:ext cx="702691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exception is an unexpected state during the execution of code</a:t>
            </a:r>
            <a:r>
              <a:rPr lang="en-IN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4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745" y="6401435"/>
            <a:ext cx="1483360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369570" y="3223895"/>
            <a:ext cx="768858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disrupts the normal flow of instructions during the execution of a program.</a:t>
            </a:r>
            <a:r>
              <a:rPr lang="en-IN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369570" y="3223895"/>
            <a:ext cx="7712710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disrupts the normal flow of instructions during the execution of a program.</a:t>
            </a:r>
            <a:r>
              <a:rPr lang="en-IN" sz="24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629285" y="3013075"/>
            <a:ext cx="7304405" cy="121856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734060" y="3223895"/>
            <a:ext cx="720026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It disrupts the normal flow of instructions during the execution of a program.</a:t>
            </a:r>
            <a:r>
              <a:rPr lang="en-IN" sz="2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Why should we catch exceptions 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438785" y="1417955"/>
            <a:ext cx="11772265" cy="54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lang="en-IN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make your program robust and reliable. 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lang="en-IN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it is vital for ensuring the quality of your code .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lang="en-IN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good programmer is someone who never introduce bad code in his projects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lang="en-IN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an exception is not 'handled' in code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The application will crash and user will see an ugly message. 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6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r>
              <a:rPr lang="en-IN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	Instead, you can catch the exception, log the errors and show a friendly 		message to the user.</a:t>
            </a: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None/>
            </a:pP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63BD"/>
              </a:buClr>
              <a:buSzPts val="2400"/>
              <a:buFont typeface="Arial"/>
              <a:buNone/>
            </a:pPr>
            <a:endParaRPr sz="24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5" descr="SL-032722-49310-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26650" y="1206500"/>
            <a:ext cx="1828165" cy="156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745" y="6401435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 descr="Capture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77005" y="1436370"/>
            <a:ext cx="6462395" cy="39858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/>
          <p:nvPr/>
        </p:nvSpPr>
        <p:spPr>
          <a:xfrm>
            <a:off x="708660" y="2006600"/>
            <a:ext cx="3138805" cy="19164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727710" y="2025650"/>
            <a:ext cx="3138805" cy="191643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415290" y="247650"/>
            <a:ext cx="3261995" cy="521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Bell MT"/>
                <a:ea typeface="Bell MT"/>
                <a:cs typeface="Bell MT"/>
                <a:sym typeface="Bell MT"/>
              </a:rPr>
              <a:t>Example:</a:t>
            </a:r>
            <a:endParaRPr sz="2800" b="1">
              <a:solidFill>
                <a:schemeClr val="dk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38" name="Google Shape;138;p6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745" y="6401435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IN" dirty="0"/>
              <a:t> </a:t>
            </a:r>
            <a:br>
              <a:rPr lang="en-IN" dirty="0"/>
            </a:br>
            <a:endParaRPr dirty="0"/>
          </a:p>
        </p:txBody>
      </p:sp>
      <p:sp>
        <p:nvSpPr>
          <p:cNvPr id="144" name="Google Shape;144;p7"/>
          <p:cNvSpPr/>
          <p:nvPr/>
        </p:nvSpPr>
        <p:spPr>
          <a:xfrm>
            <a:off x="349885" y="682943"/>
            <a:ext cx="11492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br>
              <a:rPr lang="en-IN" sz="2400" b="0" i="0" u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4400" b="0" i="0" u="none" dirty="0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Exception and Error?</a:t>
            </a:r>
            <a:endParaRPr sz="2400" b="0" i="0" u="none" dirty="0">
              <a:solidFill>
                <a:schemeClr val="dk2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45" name="Google Shape;145;p7" descr="11235900_1108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91525" y="2139315"/>
            <a:ext cx="3676650" cy="3583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/>
          <p:nvPr/>
        </p:nvSpPr>
        <p:spPr>
          <a:xfrm>
            <a:off x="725805" y="3233420"/>
            <a:ext cx="7660005" cy="130746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54710" y="333184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When an error interrupts the flow, the program tries to find an exception handler 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73735" y="4654550"/>
            <a:ext cx="7712075" cy="118745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"/>
          <p:cNvSpPr txBox="1"/>
          <p:nvPr/>
        </p:nvSpPr>
        <p:spPr>
          <a:xfrm>
            <a:off x="854710" y="474916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block of code that tells it how to react,Which will help it resume the flow.</a:t>
            </a:r>
            <a:r>
              <a:rPr lang="en-IN" sz="2400" b="1" i="1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741045" y="2047875"/>
            <a:ext cx="7649845" cy="107188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860425" y="2192655"/>
            <a:ext cx="7412355" cy="119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error is the event; an exception is the object that event creates.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70" y="6356350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 descr="Exception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620000" y="1847850"/>
            <a:ext cx="3962400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 txBox="1"/>
          <p:nvPr/>
        </p:nvSpPr>
        <p:spPr>
          <a:xfrm>
            <a:off x="657860" y="408305"/>
            <a:ext cx="1051306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TYPES OF EXCEPTION</a:t>
            </a:r>
            <a:endParaRPr sz="4400"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488315" y="1388110"/>
            <a:ext cx="4058920" cy="10852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57860" y="1731010"/>
            <a:ext cx="296291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SYSTEM EXCEPTION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488315" y="3991610"/>
            <a:ext cx="4058920" cy="10852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657860" y="4360545"/>
            <a:ext cx="3440430" cy="39878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APPLICATION EXCEPTION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931545" y="5534025"/>
            <a:ext cx="672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Thrown By </a:t>
            </a:r>
            <a:r>
              <a:rPr lang="en-IN" sz="2000">
                <a:solidFill>
                  <a:srgbClr val="0070C0"/>
                </a:solidFill>
              </a:rPr>
              <a:t>Application</a:t>
            </a: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,using “throw” Clause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478915" y="2879090"/>
            <a:ext cx="6266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Thrown by the </a:t>
            </a:r>
            <a:r>
              <a:rPr lang="en-IN" sz="2000">
                <a:solidFill>
                  <a:srgbClr val="0070C0"/>
                </a:solidFill>
              </a:rPr>
              <a:t>CLR </a:t>
            </a:r>
            <a:r>
              <a:rPr lang="en-IN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at run time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8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70" y="6356350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Bell MT"/>
              <a:buNone/>
            </a:pPr>
            <a:r>
              <a:rPr lang="en-IN">
                <a:solidFill>
                  <a:srgbClr val="002060"/>
                </a:solidFill>
                <a:latin typeface="Bell MT"/>
                <a:ea typeface="Bell MT"/>
                <a:cs typeface="Bell MT"/>
                <a:sym typeface="Bell MT"/>
              </a:rPr>
              <a:t>Namespace</a:t>
            </a:r>
            <a:endParaRPr>
              <a:solidFill>
                <a:srgbClr val="002060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71" name="Google Shape;171;p9" descr="C:\Users\Owner\Desktop\image088.gif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17335" y="1719580"/>
            <a:ext cx="45624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609600" y="2802890"/>
            <a:ext cx="4594860" cy="1494155"/>
          </a:xfrm>
          <a:prstGeom prst="round1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5B84A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69620" y="3060065"/>
            <a:ext cx="4267200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System.Exception is the base class for all exceptions in C#.</a:t>
            </a: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9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670" y="6356350"/>
            <a:ext cx="1483360" cy="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Microsoft Office PowerPoint</Application>
  <PresentationFormat>Widescreen</PresentationFormat>
  <Paragraphs>157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Aparajita</vt:lpstr>
      <vt:lpstr>Bell MT</vt:lpstr>
      <vt:lpstr>Calibri</vt:lpstr>
      <vt:lpstr>Noto Sans Symbols</vt:lpstr>
      <vt:lpstr>Default Design</vt:lpstr>
      <vt:lpstr>PowerPoint Presentation</vt:lpstr>
      <vt:lpstr>CONTENTS</vt:lpstr>
      <vt:lpstr>CONTENTS</vt:lpstr>
      <vt:lpstr>What Is Exception???</vt:lpstr>
      <vt:lpstr>Why should we catch exceptions </vt:lpstr>
      <vt:lpstr>PowerPoint Presentation</vt:lpstr>
      <vt:lpstr>  </vt:lpstr>
      <vt:lpstr>PowerPoint Presentation</vt:lpstr>
      <vt:lpstr>Namespace</vt:lpstr>
      <vt:lpstr>PowerPoint Presentation</vt:lpstr>
      <vt:lpstr>What Is Exception Handling??</vt:lpstr>
      <vt:lpstr>PowerPoint Presentation</vt:lpstr>
      <vt:lpstr>PowerPoint Presentation</vt:lpstr>
      <vt:lpstr> try/catch Blocks </vt:lpstr>
      <vt:lpstr> Multiple Catch Blocks </vt:lpstr>
      <vt:lpstr>PowerPoint Presentation</vt:lpstr>
      <vt:lpstr>PowerPoint Presentation</vt:lpstr>
      <vt:lpstr> Finally Blocks  </vt:lpstr>
      <vt:lpstr>PowerPoint Presentation</vt:lpstr>
      <vt:lpstr>PowerPoint Presentation</vt:lpstr>
      <vt:lpstr>Application Exception</vt:lpstr>
      <vt:lpstr>Diffensive Programming</vt:lpstr>
      <vt:lpstr>PowerPoint Presentation</vt:lpstr>
      <vt:lpstr>Defensive Programming Strategies</vt:lpstr>
      <vt:lpstr> Best Practices for Handling Exceptions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Aslam Sidheeq</cp:lastModifiedBy>
  <cp:revision>1</cp:revision>
  <dcterms:created xsi:type="dcterms:W3CDTF">2023-06-05T11:31:00Z</dcterms:created>
  <dcterms:modified xsi:type="dcterms:W3CDTF">2024-08-27T02:00:45Z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9562160288C4473CADD7C5DF94C42276</vt:lpwstr>
  </property>
  <property fmtid="{D5CDD505-2E9C-101B-9397-08002B2CF9AE}" pid="3" name="KSOProductBuildVer">
    <vt:lpwstr>1033-11.2.0.11537</vt:lpwstr>
  </property>
</Properties>
</file>